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1" r:id="rId1"/>
  </p:sldMasterIdLst>
  <p:notesMasterIdLst>
    <p:notesMasterId r:id="rId116"/>
  </p:notesMasterIdLst>
  <p:handoutMasterIdLst>
    <p:handoutMasterId r:id="rId117"/>
  </p:handoutMasterIdLst>
  <p:sldIdLst>
    <p:sldId id="408" r:id="rId2"/>
    <p:sldId id="404" r:id="rId3"/>
    <p:sldId id="407" r:id="rId4"/>
    <p:sldId id="256" r:id="rId5"/>
    <p:sldId id="403" r:id="rId6"/>
    <p:sldId id="355" r:id="rId7"/>
    <p:sldId id="258" r:id="rId8"/>
    <p:sldId id="320" r:id="rId9"/>
    <p:sldId id="291" r:id="rId10"/>
    <p:sldId id="292" r:id="rId11"/>
    <p:sldId id="354" r:id="rId12"/>
    <p:sldId id="393" r:id="rId13"/>
    <p:sldId id="394" r:id="rId14"/>
    <p:sldId id="395" r:id="rId15"/>
    <p:sldId id="323" r:id="rId16"/>
    <p:sldId id="410" r:id="rId17"/>
    <p:sldId id="324" r:id="rId18"/>
    <p:sldId id="325" r:id="rId19"/>
    <p:sldId id="345" r:id="rId20"/>
    <p:sldId id="391" r:id="rId21"/>
    <p:sldId id="396" r:id="rId22"/>
    <p:sldId id="402" r:id="rId23"/>
    <p:sldId id="405" r:id="rId24"/>
    <p:sldId id="406" r:id="rId25"/>
    <p:sldId id="331" r:id="rId26"/>
    <p:sldId id="356" r:id="rId27"/>
    <p:sldId id="357" r:id="rId28"/>
    <p:sldId id="358" r:id="rId29"/>
    <p:sldId id="359" r:id="rId30"/>
    <p:sldId id="397" r:id="rId31"/>
    <p:sldId id="297" r:id="rId32"/>
    <p:sldId id="348" r:id="rId33"/>
    <p:sldId id="360" r:id="rId34"/>
    <p:sldId id="322" r:id="rId35"/>
    <p:sldId id="326" r:id="rId36"/>
    <p:sldId id="361" r:id="rId37"/>
    <p:sldId id="362" r:id="rId38"/>
    <p:sldId id="363" r:id="rId39"/>
    <p:sldId id="364" r:id="rId40"/>
    <p:sldId id="365" r:id="rId41"/>
    <p:sldId id="392" r:id="rId42"/>
    <p:sldId id="302" r:id="rId43"/>
    <p:sldId id="303" r:id="rId44"/>
    <p:sldId id="304" r:id="rId45"/>
    <p:sldId id="307" r:id="rId46"/>
    <p:sldId id="306" r:id="rId47"/>
    <p:sldId id="308" r:id="rId48"/>
    <p:sldId id="309" r:id="rId49"/>
    <p:sldId id="310" r:id="rId50"/>
    <p:sldId id="330" r:id="rId51"/>
    <p:sldId id="311" r:id="rId52"/>
    <p:sldId id="312" r:id="rId53"/>
    <p:sldId id="313" r:id="rId54"/>
    <p:sldId id="314" r:id="rId55"/>
    <p:sldId id="366" r:id="rId56"/>
    <p:sldId id="367" r:id="rId57"/>
    <p:sldId id="368" r:id="rId58"/>
    <p:sldId id="369" r:id="rId59"/>
    <p:sldId id="373" r:id="rId60"/>
    <p:sldId id="374" r:id="rId61"/>
    <p:sldId id="371" r:id="rId62"/>
    <p:sldId id="375" r:id="rId63"/>
    <p:sldId id="376" r:id="rId64"/>
    <p:sldId id="377" r:id="rId65"/>
    <p:sldId id="378" r:id="rId66"/>
    <p:sldId id="379" r:id="rId67"/>
    <p:sldId id="380" r:id="rId68"/>
    <p:sldId id="381" r:id="rId69"/>
    <p:sldId id="382" r:id="rId70"/>
    <p:sldId id="383" r:id="rId71"/>
    <p:sldId id="384" r:id="rId72"/>
    <p:sldId id="386" r:id="rId73"/>
    <p:sldId id="387" r:id="rId74"/>
    <p:sldId id="388" r:id="rId75"/>
    <p:sldId id="332" r:id="rId76"/>
    <p:sldId id="316" r:id="rId77"/>
    <p:sldId id="264" r:id="rId78"/>
    <p:sldId id="298" r:id="rId79"/>
    <p:sldId id="265" r:id="rId80"/>
    <p:sldId id="278" r:id="rId81"/>
    <p:sldId id="279" r:id="rId82"/>
    <p:sldId id="282" r:id="rId83"/>
    <p:sldId id="283" r:id="rId84"/>
    <p:sldId id="284" r:id="rId85"/>
    <p:sldId id="285" r:id="rId86"/>
    <p:sldId id="286" r:id="rId87"/>
    <p:sldId id="287" r:id="rId88"/>
    <p:sldId id="288" r:id="rId89"/>
    <p:sldId id="268" r:id="rId90"/>
    <p:sldId id="269" r:id="rId91"/>
    <p:sldId id="270" r:id="rId92"/>
    <p:sldId id="271" r:id="rId93"/>
    <p:sldId id="272" r:id="rId94"/>
    <p:sldId id="334" r:id="rId95"/>
    <p:sldId id="336" r:id="rId96"/>
    <p:sldId id="337" r:id="rId97"/>
    <p:sldId id="340" r:id="rId98"/>
    <p:sldId id="346" r:id="rId99"/>
    <p:sldId id="338" r:id="rId100"/>
    <p:sldId id="339" r:id="rId101"/>
    <p:sldId id="335" r:id="rId102"/>
    <p:sldId id="342" r:id="rId103"/>
    <p:sldId id="343" r:id="rId104"/>
    <p:sldId id="344" r:id="rId105"/>
    <p:sldId id="347" r:id="rId106"/>
    <p:sldId id="333" r:id="rId107"/>
    <p:sldId id="274" r:id="rId108"/>
    <p:sldId id="276" r:id="rId109"/>
    <p:sldId id="390" r:id="rId110"/>
    <p:sldId id="398" r:id="rId111"/>
    <p:sldId id="399" r:id="rId112"/>
    <p:sldId id="400" r:id="rId113"/>
    <p:sldId id="401" r:id="rId114"/>
    <p:sldId id="277" r:id="rId1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3716"/>
    <a:srgbClr val="A309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242"/>
  </p:normalViewPr>
  <p:slideViewPr>
    <p:cSldViewPr showGuides="1">
      <p:cViewPr varScale="1">
        <p:scale>
          <a:sx n="101" d="100"/>
          <a:sy n="101" d="100"/>
        </p:scale>
        <p:origin x="196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_.xlsm"/><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_1.xlsm"/><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822033898305085"/>
          <c:y val="0.25320512820512819"/>
          <c:w val="0.32627118644067798"/>
          <c:h val="0.49358974358974361"/>
        </c:manualLayout>
      </c:layout>
      <c:pieChart>
        <c:varyColors val="1"/>
        <c:ser>
          <c:idx val="0"/>
          <c:order val="0"/>
          <c:tx>
            <c:strRef>
              <c:f>Sheet1!$A$2</c:f>
              <c:strCache>
                <c:ptCount val="1"/>
                <c:pt idx="0">
                  <c:v>病毒</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0-46EF-5E4B-9C74-703A46A7D19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46EF-5E4B-9C74-703A46A7D19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46EF-5E4B-9C74-703A46A7D19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3-46EF-5E4B-9C74-703A46A7D19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4-46EF-5E4B-9C74-703A46A7D19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5-46EF-5E4B-9C74-703A46A7D19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6-46EF-5E4B-9C74-703A46A7D19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46EF-5E4B-9C74-703A46A7D193}"/>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Sheet1!$B$1:$I$1</c:f>
              <c:strCache>
                <c:ptCount val="8"/>
                <c:pt idx="0">
                  <c:v>a数据部分丢失</c:v>
                </c:pt>
                <c:pt idx="1">
                  <c:v>b系统无法使用</c:v>
                </c:pt>
                <c:pt idx="2">
                  <c:v>c浏览器配置被修改</c:v>
                </c:pt>
                <c:pt idx="3">
                  <c:v>d网络无法使用</c:v>
                </c:pt>
                <c:pt idx="4">
                  <c:v>e使用受限</c:v>
                </c:pt>
                <c:pt idx="5">
                  <c:v>f受到远程控制</c:v>
                </c:pt>
                <c:pt idx="6">
                  <c:v>g数据全部丢失</c:v>
                </c:pt>
                <c:pt idx="7">
                  <c:v>h不知道</c:v>
                </c:pt>
              </c:strCache>
            </c:strRef>
          </c:cat>
          <c:val>
            <c:numRef>
              <c:f>Sheet1!$B$2:$I$2</c:f>
              <c:numCache>
                <c:formatCode>General</c:formatCode>
                <c:ptCount val="8"/>
                <c:pt idx="0">
                  <c:v>19</c:v>
                </c:pt>
                <c:pt idx="1">
                  <c:v>19</c:v>
                </c:pt>
                <c:pt idx="2">
                  <c:v>17</c:v>
                </c:pt>
                <c:pt idx="3">
                  <c:v>13</c:v>
                </c:pt>
                <c:pt idx="4">
                  <c:v>11</c:v>
                </c:pt>
                <c:pt idx="5">
                  <c:v>8</c:v>
                </c:pt>
                <c:pt idx="6">
                  <c:v>5</c:v>
                </c:pt>
                <c:pt idx="7">
                  <c:v>8</c:v>
                </c:pt>
              </c:numCache>
            </c:numRef>
          </c:val>
          <c:extLst>
            <c:ext xmlns:c16="http://schemas.microsoft.com/office/drawing/2014/chart" uri="{C3380CC4-5D6E-409C-BE32-E72D297353CC}">
              <c16:uniqueId val="{00000008-46EF-5E4B-9C74-703A46A7D193}"/>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病毒攻击的操作系统图例</a:t>
            </a:r>
          </a:p>
          <a:p>
            <a:pPr>
              <a:defRPr/>
            </a:pPr>
            <a:r>
              <a:rPr lang="en-US"/>
              <a:t>(数据来源于瑞星病毒样本库)</a:t>
            </a:r>
          </a:p>
        </c:rich>
      </c:tx>
      <c:layout>
        <c:manualLayout>
          <c:xMode val="edge"/>
          <c:yMode val="edge"/>
          <c:x val="0.32580645161290323"/>
          <c:y val="2.0057306590257881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zh-CN"/>
        </a:p>
      </c:txPr>
    </c:title>
    <c:autoTitleDeleted val="0"/>
    <c:plotArea>
      <c:layout>
        <c:manualLayout>
          <c:layoutTarget val="inner"/>
          <c:xMode val="edge"/>
          <c:yMode val="edge"/>
          <c:x val="0.32258064516129031"/>
          <c:y val="0.38968481375358166"/>
          <c:w val="0.35806451612903228"/>
          <c:h val="0.31805157593123207"/>
        </c:manualLayout>
      </c:layout>
      <c:pieChart>
        <c:varyColors val="1"/>
        <c:ser>
          <c:idx val="0"/>
          <c:order val="0"/>
          <c:tx>
            <c:strRef>
              <c:f>Sheet1!$A$2</c:f>
              <c:strCache>
                <c:ptCount val="1"/>
                <c:pt idx="0">
                  <c:v>DOS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0-1A18-D04E-AF08-8416850F1F8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A18-D04E-AF08-8416850F1F8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1A18-D04E-AF08-8416850F1F8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A18-D04E-AF08-8416850F1F8F}"/>
              </c:ext>
            </c:extLst>
          </c:dPt>
          <c:dLbls>
            <c:dLbl>
              <c:idx val="1"/>
              <c:tx>
                <c:rich>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r>
                      <a:rPr lang="en-US"/>
                      <a:t>Windows 
53%</a:t>
                    </a:r>
                  </a:p>
                </c:rich>
              </c:tx>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1"/>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A18-D04E-AF08-8416850F1F8F}"/>
                </c:ext>
              </c:extLst>
            </c:dLbl>
            <c:numFmt formatCode="0%" sourceLinked="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1"/>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Sheet1!$B$1:$E$1</c:f>
              <c:strCache>
                <c:ptCount val="4"/>
                <c:pt idx="0">
                  <c:v>DOS</c:v>
                </c:pt>
                <c:pt idx="1">
                  <c:v>Windows</c:v>
                </c:pt>
                <c:pt idx="2">
                  <c:v>Unix</c:v>
                </c:pt>
                <c:pt idx="3">
                  <c:v>Other</c:v>
                </c:pt>
              </c:strCache>
            </c:strRef>
          </c:cat>
          <c:val>
            <c:numRef>
              <c:f>Sheet1!$B$2:$E$2</c:f>
              <c:numCache>
                <c:formatCode>General</c:formatCode>
                <c:ptCount val="4"/>
                <c:pt idx="0">
                  <c:v>17000</c:v>
                </c:pt>
                <c:pt idx="1">
                  <c:v>21000</c:v>
                </c:pt>
                <c:pt idx="2">
                  <c:v>1000</c:v>
                </c:pt>
                <c:pt idx="3">
                  <c:v>210</c:v>
                </c:pt>
              </c:numCache>
            </c:numRef>
          </c:val>
          <c:extLst>
            <c:ext xmlns:c16="http://schemas.microsoft.com/office/drawing/2014/chart" uri="{C3380CC4-5D6E-409C-BE32-E72D297353CC}">
              <c16:uniqueId val="{00000004-1A18-D04E-AF08-8416850F1F8F}"/>
            </c:ext>
          </c:extLst>
        </c:ser>
        <c:ser>
          <c:idx val="1"/>
          <c:order val="1"/>
          <c:tx>
            <c:strRef>
              <c:f>Sheet1!$A$3</c:f>
              <c:strCache>
                <c:ptCount val="1"/>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A18-D04E-AF08-8416850F1F8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6-1A18-D04E-AF08-8416850F1F8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A18-D04E-AF08-8416850F1F8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1A18-D04E-AF08-8416850F1F8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Sheet1!$B$1:$E$1</c:f>
              <c:strCache>
                <c:ptCount val="4"/>
                <c:pt idx="0">
                  <c:v>DOS</c:v>
                </c:pt>
                <c:pt idx="1">
                  <c:v>Windows</c:v>
                </c:pt>
                <c:pt idx="2">
                  <c:v>Unix</c:v>
                </c:pt>
                <c:pt idx="3">
                  <c:v>Other</c:v>
                </c:pt>
              </c:strCache>
            </c:strRef>
          </c:cat>
          <c:val>
            <c:numRef>
              <c:f>Sheet1!$B$3:$E$3</c:f>
              <c:numCache>
                <c:formatCode>General</c:formatCode>
                <c:ptCount val="4"/>
              </c:numCache>
            </c:numRef>
          </c:val>
          <c:extLst>
            <c:ext xmlns:c16="http://schemas.microsoft.com/office/drawing/2014/chart" uri="{C3380CC4-5D6E-409C-BE32-E72D297353CC}">
              <c16:uniqueId val="{00000009-1A18-D04E-AF08-8416850F1F8F}"/>
            </c:ext>
          </c:extLst>
        </c:ser>
        <c:ser>
          <c:idx val="2"/>
          <c:order val="2"/>
          <c:tx>
            <c:strRef>
              <c:f>Sheet1!$A$4</c:f>
              <c:strCache>
                <c:ptCount val="1"/>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A-1A18-D04E-AF08-8416850F1F8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1A18-D04E-AF08-8416850F1F8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1A18-D04E-AF08-8416850F1F8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1A18-D04E-AF08-8416850F1F8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Sheet1!$B$1:$E$1</c:f>
              <c:strCache>
                <c:ptCount val="4"/>
                <c:pt idx="0">
                  <c:v>DOS</c:v>
                </c:pt>
                <c:pt idx="1">
                  <c:v>Windows</c:v>
                </c:pt>
                <c:pt idx="2">
                  <c:v>Unix</c:v>
                </c:pt>
                <c:pt idx="3">
                  <c:v>Other</c:v>
                </c:pt>
              </c:strCache>
            </c:strRef>
          </c:cat>
          <c:val>
            <c:numRef>
              <c:f>Sheet1!$B$4:$E$4</c:f>
              <c:numCache>
                <c:formatCode>General</c:formatCode>
                <c:ptCount val="4"/>
              </c:numCache>
            </c:numRef>
          </c:val>
          <c:extLst>
            <c:ext xmlns:c16="http://schemas.microsoft.com/office/drawing/2014/chart" uri="{C3380CC4-5D6E-409C-BE32-E72D297353CC}">
              <c16:uniqueId val="{0000000E-1A18-D04E-AF08-8416850F1F8F}"/>
            </c:ext>
          </c:extLst>
        </c:ser>
        <c:ser>
          <c:idx val="3"/>
          <c:order val="3"/>
          <c:tx>
            <c:strRef>
              <c:f>Sheet1!$A$5</c:f>
              <c:strCache>
                <c:ptCount val="1"/>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1A18-D04E-AF08-8416850F1F8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1A18-D04E-AF08-8416850F1F8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1A18-D04E-AF08-8416850F1F8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2-1A18-D04E-AF08-8416850F1F8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Sheet1!$B$1:$E$1</c:f>
              <c:strCache>
                <c:ptCount val="4"/>
                <c:pt idx="0">
                  <c:v>DOS</c:v>
                </c:pt>
                <c:pt idx="1">
                  <c:v>Windows</c:v>
                </c:pt>
                <c:pt idx="2">
                  <c:v>Unix</c:v>
                </c:pt>
                <c:pt idx="3">
                  <c:v>Other</c:v>
                </c:pt>
              </c:strCache>
            </c:strRef>
          </c:cat>
          <c:val>
            <c:numRef>
              <c:f>Sheet1!$B$5:$E$5</c:f>
              <c:numCache>
                <c:formatCode>General</c:formatCode>
                <c:ptCount val="4"/>
              </c:numCache>
            </c:numRef>
          </c:val>
          <c:extLst>
            <c:ext xmlns:c16="http://schemas.microsoft.com/office/drawing/2014/chart" uri="{C3380CC4-5D6E-409C-BE32-E72D297353CC}">
              <c16:uniqueId val="{00000013-1A18-D04E-AF08-8416850F1F8F}"/>
            </c:ext>
          </c:extLst>
        </c:ser>
        <c:dLbls>
          <c:dLblPos val="ctr"/>
          <c:showLegendKey val="0"/>
          <c:showVal val="0"/>
          <c:showCatName val="1"/>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zero"/>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643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643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6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pPr lvl="0" algn="r" eaLnBrk="1" hangingPunct="1"/>
              <a:t>‹#›</a:t>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70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366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pPr lvl="0" algn="r" eaLnBrk="1" hangingPunct="1"/>
              <a:t>‹#›</a:t>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aterwood.com.cn/terms/windowsce.htm" TargetMode="External"/><Relationship Id="rId2" Type="http://schemas.openxmlformats.org/officeDocument/2006/relationships/slide" Target="../slides/slide90.xml"/><Relationship Id="rId1" Type="http://schemas.openxmlformats.org/officeDocument/2006/relationships/notesMaster" Target="../notesMasters/notesMaster1.xml"/><Relationship Id="rId5" Type="http://schemas.openxmlformats.org/officeDocument/2006/relationships/hyperlink" Target="http://www.symbian.com/" TargetMode="External"/><Relationship Id="rId4" Type="http://schemas.openxmlformats.org/officeDocument/2006/relationships/hyperlink" Target="http://www.waterwood.com.cn/terms/palmos.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pPr lvl="0" algn="r" eaLnBrk="1" hangingPunct="1"/>
              <a:t>12</a:t>
            </a:fld>
            <a:endParaRPr lang="en-US" altLang="zh-CN" sz="1200" dirty="0">
              <a:latin typeface="Times New Roman" panose="02020603050405020304" pitchFamily="18" charset="0"/>
            </a:endParaRPr>
          </a:p>
        </p:txBody>
      </p:sp>
      <p:sp>
        <p:nvSpPr>
          <p:cNvPr id="114691" name="Rectangle 2"/>
          <p:cNvSpPr>
            <a:spLocks noGrp="1" noRot="1" noChangeAspect="1" noTextEdit="1"/>
          </p:cNvSpPr>
          <p:nvPr>
            <p:ph type="sldImg"/>
          </p:nvPr>
        </p:nvSpPr>
        <p:spPr>
          <a:xfrm>
            <a:off x="3429000" y="2400300"/>
            <a:ext cx="0" cy="0"/>
          </a:xfrm>
        </p:spPr>
      </p:sp>
      <p:sp>
        <p:nvSpPr>
          <p:cNvPr id="114692" name="Rectangle 3"/>
          <p:cNvSpPr>
            <a:spLocks noGrp="1"/>
          </p:cNvSpPr>
          <p:nvPr>
            <p:ph type="body" idx="1"/>
          </p:nvPr>
        </p:nvSpPr>
        <p:spPr>
          <a:xfrm>
            <a:off x="914400" y="6262688"/>
            <a:ext cx="1403350" cy="274637"/>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pPr lvl="0" algn="r" eaLnBrk="1" hangingPunct="1"/>
              <a:t>13</a:t>
            </a:fld>
            <a:endParaRPr lang="en-US" altLang="zh-CN" sz="1200" dirty="0">
              <a:latin typeface="Times New Roman" panose="02020603050405020304" pitchFamily="18" charset="0"/>
            </a:endParaRPr>
          </a:p>
        </p:txBody>
      </p:sp>
      <p:sp>
        <p:nvSpPr>
          <p:cNvPr id="115715" name="Rectangle 2"/>
          <p:cNvSpPr>
            <a:spLocks noGrp="1" noRot="1" noChangeAspect="1" noTextEdit="1"/>
          </p:cNvSpPr>
          <p:nvPr>
            <p:ph type="sldImg"/>
          </p:nvPr>
        </p:nvSpPr>
        <p:spPr>
          <a:xfrm>
            <a:off x="3429000" y="2400300"/>
            <a:ext cx="0" cy="0"/>
          </a:xfrm>
        </p:spPr>
      </p:sp>
      <p:sp>
        <p:nvSpPr>
          <p:cNvPr id="115716" name="Rectangle 3"/>
          <p:cNvSpPr>
            <a:spLocks noGrp="1"/>
          </p:cNvSpPr>
          <p:nvPr>
            <p:ph type="body" idx="1"/>
          </p:nvPr>
        </p:nvSpPr>
        <p:spPr>
          <a:xfrm>
            <a:off x="914400" y="6262688"/>
            <a:ext cx="1403350" cy="274637"/>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pPr lvl="0" algn="r" eaLnBrk="1" hangingPunct="1"/>
              <a:t>14</a:t>
            </a:fld>
            <a:endParaRPr lang="en-US" altLang="zh-CN" sz="1200" dirty="0">
              <a:latin typeface="Times New Roman" panose="02020603050405020304" pitchFamily="18" charset="0"/>
            </a:endParaRPr>
          </a:p>
        </p:txBody>
      </p:sp>
      <p:sp>
        <p:nvSpPr>
          <p:cNvPr id="116739" name="Rectangle 2"/>
          <p:cNvSpPr>
            <a:spLocks noGrp="1" noRot="1" noChangeAspect="1" noTextEdit="1"/>
          </p:cNvSpPr>
          <p:nvPr>
            <p:ph type="sldImg"/>
          </p:nvPr>
        </p:nvSpPr>
        <p:spPr>
          <a:xfrm>
            <a:off x="3429000" y="2400300"/>
            <a:ext cx="0" cy="0"/>
          </a:xfrm>
        </p:spPr>
      </p:sp>
      <p:sp>
        <p:nvSpPr>
          <p:cNvPr id="116740" name="Rectangle 3"/>
          <p:cNvSpPr>
            <a:spLocks noGrp="1"/>
          </p:cNvSpPr>
          <p:nvPr>
            <p:ph type="body" idx="1"/>
          </p:nvPr>
        </p:nvSpPr>
        <p:spPr>
          <a:xfrm>
            <a:off x="914400" y="6262688"/>
            <a:ext cx="1403350" cy="274637"/>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pPr lvl="0" algn="r" eaLnBrk="1" hangingPunct="1"/>
              <a:t>53</a:t>
            </a:fld>
            <a:endParaRPr lang="en-US" altLang="zh-CN" sz="1200" dirty="0">
              <a:latin typeface="Times New Roman" panose="02020603050405020304" pitchFamily="18" charset="0"/>
            </a:endParaRPr>
          </a:p>
        </p:txBody>
      </p:sp>
      <p:sp>
        <p:nvSpPr>
          <p:cNvPr id="117763" name="Rectangle 2"/>
          <p:cNvSpPr>
            <a:spLocks noGrp="1" noRot="1" noChangeAspect="1" noTextEdit="1"/>
          </p:cNvSpPr>
          <p:nvPr>
            <p:ph type="sldImg"/>
          </p:nvPr>
        </p:nvSpPr>
        <p:spPr/>
      </p:sp>
      <p:sp>
        <p:nvSpPr>
          <p:cNvPr id="117764" name="Rectangle 3"/>
          <p:cNvSpPr>
            <a:spLocks noGrp="1"/>
          </p:cNvSpPr>
          <p:nvPr>
            <p:ph type="body" idx="1"/>
          </p:nvPr>
        </p:nvSpPr>
        <p:spPr>
          <a:xfrm>
            <a:off x="914400" y="4343400"/>
            <a:ext cx="5029200" cy="4114800"/>
          </a:xfrm>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pPr lvl="0" algn="r" eaLnBrk="1" hangingPunct="1"/>
              <a:t>59</a:t>
            </a:fld>
            <a:endParaRPr lang="en-US" altLang="zh-CN" sz="1200" dirty="0">
              <a:latin typeface="Times New Roman" panose="02020603050405020304" pitchFamily="18" charset="0"/>
            </a:endParaRPr>
          </a:p>
        </p:txBody>
      </p:sp>
      <p:sp>
        <p:nvSpPr>
          <p:cNvPr id="119811" name="Rectangle 2"/>
          <p:cNvSpPr>
            <a:spLocks noGrp="1" noRot="1" noChangeAspect="1" noTextEdit="1"/>
          </p:cNvSpPr>
          <p:nvPr>
            <p:ph type="sldImg"/>
          </p:nvPr>
        </p:nvSpPr>
        <p:spPr>
          <a:xfrm>
            <a:off x="1143000" y="692150"/>
            <a:ext cx="4572000" cy="3429000"/>
          </a:xfrm>
          <a:ln w="12700">
            <a:solidFill>
              <a:schemeClr val="tx1">
                <a:alpha val="100000"/>
              </a:schemeClr>
            </a:solidFill>
          </a:ln>
        </p:spPr>
      </p:sp>
      <p:sp>
        <p:nvSpPr>
          <p:cNvPr id="119812" name="Rectangle 3"/>
          <p:cNvSpPr>
            <a:spLocks noGrp="1"/>
          </p:cNvSpPr>
          <p:nvPr>
            <p:ph type="body" idx="1"/>
          </p:nvPr>
        </p:nvSpPr>
        <p:spPr>
          <a:xfrm>
            <a:off x="914400" y="4349750"/>
            <a:ext cx="5027613" cy="4116388"/>
          </a:xfrm>
        </p:spPr>
        <p:txBody>
          <a:bodyPr wrap="square" lIns="125131" tIns="63338" rIns="125131" bIns="63338" anchor="t"/>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latin typeface="Times New Roman" panose="02020603050405020304" pitchFamily="18" charset="0"/>
              </a:rPr>
              <a:pPr lvl="0" algn="r" eaLnBrk="1" hangingPunct="1"/>
              <a:t>90</a:t>
            </a:fld>
            <a:endParaRPr lang="en-US" altLang="zh-CN" sz="1200" dirty="0">
              <a:latin typeface="Times New Roman" panose="02020603050405020304" pitchFamily="18" charset="0"/>
            </a:endParaRPr>
          </a:p>
        </p:txBody>
      </p:sp>
      <p:sp>
        <p:nvSpPr>
          <p:cNvPr id="120835" name="Rectangle 2"/>
          <p:cNvSpPr>
            <a:spLocks noGrp="1" noRot="1" noChangeAspect="1" noTextEdit="1"/>
          </p:cNvSpPr>
          <p:nvPr>
            <p:ph type="sldImg"/>
          </p:nvPr>
        </p:nvSpPr>
        <p:spPr/>
      </p:sp>
      <p:sp>
        <p:nvSpPr>
          <p:cNvPr id="120836" name="Rectangle 3"/>
          <p:cNvSpPr>
            <a:spLocks noGrp="1"/>
          </p:cNvSpPr>
          <p:nvPr>
            <p:ph type="body" idx="1"/>
          </p:nvPr>
        </p:nvSpPr>
        <p:spPr/>
        <p:txBody>
          <a:bodyPr wrap="square" lIns="91440" tIns="45720" rIns="91440" bIns="45720" anchor="t"/>
          <a:lstStyle/>
          <a:p>
            <a:pPr lvl="0" eaLnBrk="1" hangingPunct="1"/>
            <a:r>
              <a:rPr lang="en-US" altLang="zh-CN" dirty="0"/>
              <a:t>EPOC</a:t>
            </a:r>
            <a:r>
              <a:rPr lang="zh-CN" altLang="en-US" dirty="0"/>
              <a:t>是嵌入式操作系统，在</a:t>
            </a:r>
            <a:r>
              <a:rPr lang="en-US" altLang="zh-CN" dirty="0"/>
              <a:t>PDA</a:t>
            </a:r>
            <a:r>
              <a:rPr lang="zh-CN" altLang="en-US" dirty="0"/>
              <a:t>市场上，</a:t>
            </a:r>
            <a:r>
              <a:rPr lang="en-US" altLang="zh-CN" dirty="0"/>
              <a:t>EPOC</a:t>
            </a:r>
            <a:r>
              <a:rPr lang="zh-CN" altLang="en-US" dirty="0"/>
              <a:t>是 </a:t>
            </a:r>
            <a:r>
              <a:rPr lang="en-US" altLang="zh-CN" dirty="0">
                <a:hlinkClick r:id="rId3"/>
              </a:rPr>
              <a:t>Windows CE</a:t>
            </a:r>
            <a:r>
              <a:rPr lang="zh-CN" altLang="en-US" dirty="0"/>
              <a:t>和</a:t>
            </a:r>
            <a:r>
              <a:rPr lang="en-US" altLang="zh-CN" dirty="0">
                <a:hlinkClick r:id="rId4"/>
              </a:rPr>
              <a:t>Palm OS</a:t>
            </a:r>
            <a:r>
              <a:rPr lang="zh-CN" altLang="en-US" dirty="0"/>
              <a:t>强有力的竞争对手。目前支持</a:t>
            </a:r>
            <a:r>
              <a:rPr lang="en-US" altLang="zh-CN" dirty="0"/>
              <a:t>EPOC</a:t>
            </a:r>
            <a:r>
              <a:rPr lang="zh-CN" altLang="en-US" dirty="0"/>
              <a:t>的主要有爱立信，摩托罗拉，诺基亚，松下和</a:t>
            </a:r>
            <a:r>
              <a:rPr lang="en-US" altLang="zh-CN" dirty="0"/>
              <a:t>Psion PLC</a:t>
            </a:r>
            <a:r>
              <a:rPr lang="zh-CN" altLang="en-US" dirty="0"/>
              <a:t>。这些公司共同组建了</a:t>
            </a:r>
            <a:r>
              <a:rPr lang="en-US" altLang="zh-CN" dirty="0">
                <a:hlinkClick r:id="rId5"/>
              </a:rPr>
              <a:t>Symbian</a:t>
            </a:r>
            <a:r>
              <a:rPr lang="zh-CN" altLang="en-US" dirty="0"/>
              <a:t>公司，专门致力于</a:t>
            </a:r>
            <a:r>
              <a:rPr lang="en-US" altLang="zh-CN" dirty="0"/>
              <a:t>EPOC</a:t>
            </a:r>
            <a:r>
              <a:rPr lang="zh-CN" altLang="en-US" dirty="0"/>
              <a:t>的发展。</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页脚占位符 1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 name="灯片编号占位符 28"/>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VertTx">
  <p:cSld name="标题，剪贴画与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301625" y="1600200"/>
            <a:ext cx="4194175" cy="44989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竖排文字占位符 3"/>
          <p:cNvSpPr>
            <a:spLocks noGrp="1"/>
          </p:cNvSpPr>
          <p:nvPr>
            <p:ph type="body" orient="vert" sz="half" idx="2"/>
          </p:nvPr>
        </p:nvSpPr>
        <p:spPr>
          <a:xfrm>
            <a:off x="4648200" y="1600200"/>
            <a:ext cx="4194175" cy="449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301625" y="1600200"/>
            <a:ext cx="4194175" cy="44989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648200"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228600"/>
            <a:ext cx="8540750" cy="5870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48200" y="1600200"/>
            <a:ext cx="4194175" cy="44989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a:xfrm>
            <a:off x="914400" y="55499"/>
            <a:ext cx="5562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a:xfrm>
            <a:off x="8610600" y="55499"/>
            <a:ext cx="457200" cy="365125"/>
          </a:xfrm>
        </p:spPr>
        <p:txBody>
          <a:bodyPr/>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lvl="0" eaLnBrk="1" hangingPunct="1"/>
            <a:fld id="{9A0DB2DC-4C9A-4742-B13C-FB6460FD3503}" type="slidenum">
              <a:rPr lang="en-US" altLang="zh-CN" smtClean="0">
                <a:latin typeface="Arial" panose="020B0604020202020204" pitchFamily="34" charset="0"/>
              </a:rPr>
              <a:pPr lvl="0" eaLnBrk="1" hangingPunct="1"/>
              <a:t>‹#›</a:t>
            </a:fld>
            <a:endParaRPr lang="en-US" altLang="zh-CN"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audio" Target="../media/audio2.wav"/><Relationship Id="rId7"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audio" Target="../media/audio4.wav"/><Relationship Id="rId4" Type="http://schemas.openxmlformats.org/officeDocument/2006/relationships/audio" Target="../media/audio3.wav"/><Relationship Id="rId9" Type="http://schemas.openxmlformats.org/officeDocument/2006/relationships/image" Target="../media/image17.jpeg"/></Relationships>
</file>

<file path=ppt/slides/_rels/slide103.xml.rels><?xml version="1.0" encoding="UTF-8" standalone="yes"?>
<Relationships xmlns="http://schemas.openxmlformats.org/package/2006/relationships"><Relationship Id="rId3" Type="http://schemas.openxmlformats.org/officeDocument/2006/relationships/audio" Target="../media/audio6.wav"/><Relationship Id="rId7" Type="http://schemas.openxmlformats.org/officeDocument/2006/relationships/image" Target="../media/image17.jpeg"/><Relationship Id="rId2" Type="http://schemas.openxmlformats.org/officeDocument/2006/relationships/audio" Target="../media/audio5.wav"/><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audio" Target="../media/audio2.wav"/></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tech.tom.com/1126/1898/20031021-63503.html"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tech.tom.com/1126/1898/2003123-69933.html"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tech.tom.com/1121/1794/200393-57753.html"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590872" y="2492896"/>
            <a:ext cx="8229600" cy="1872208"/>
          </a:xfrm>
        </p:spPr>
        <p:txBody>
          <a:bodyPr>
            <a:normAutofit fontScale="92500" lnSpcReduction="10000"/>
          </a:bodyPr>
          <a:lstStyle/>
          <a:p>
            <a:pPr>
              <a:buNone/>
            </a:pPr>
            <a:r>
              <a:rPr lang="zh-CN" altLang="en-US" dirty="0"/>
              <a:t>                       </a:t>
            </a:r>
            <a:r>
              <a:rPr lang="zh-CN" altLang="en-US" sz="4000" dirty="0"/>
              <a:t>计算机病毒防治</a:t>
            </a:r>
            <a:endParaRPr lang="en-US" altLang="zh-CN" sz="4000" dirty="0"/>
          </a:p>
          <a:p>
            <a:pPr>
              <a:buNone/>
            </a:pPr>
            <a:endParaRPr lang="en-US" altLang="zh-CN" sz="4000" dirty="0"/>
          </a:p>
          <a:p>
            <a:pPr>
              <a:buNone/>
            </a:pPr>
            <a:r>
              <a:rPr lang="en-US" altLang="zh-CN" sz="4000" dirty="0"/>
              <a:t>	                        </a:t>
            </a:r>
            <a:r>
              <a:rPr lang="zh-CN" altLang="en-US" sz="4000" dirty="0"/>
              <a:t>王静</a:t>
            </a:r>
          </a:p>
        </p:txBody>
      </p:sp>
      <p:pic>
        <p:nvPicPr>
          <p:cNvPr id="4" name="图片 3" descr="2020计算机病毒防治课程群聊二维码.png"/>
          <p:cNvPicPr>
            <a:picLocks noChangeAspect="1"/>
          </p:cNvPicPr>
          <p:nvPr/>
        </p:nvPicPr>
        <p:blipFill>
          <a:blip r:embed="rId2" cstate="print"/>
          <a:stretch>
            <a:fillRect/>
          </a:stretch>
        </p:blipFill>
        <p:spPr>
          <a:xfrm>
            <a:off x="576858" y="2919958"/>
            <a:ext cx="2266950" cy="2381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2"/>
          <p:cNvSpPr txBox="1"/>
          <p:nvPr/>
        </p:nvSpPr>
        <p:spPr>
          <a:xfrm>
            <a:off x="1066800" y="1412776"/>
            <a:ext cx="6569075" cy="5016758"/>
          </a:xfrm>
          <a:prstGeom prst="rect">
            <a:avLst/>
          </a:prstGeom>
          <a:noFill/>
          <a:ln w="9525">
            <a:noFill/>
          </a:ln>
        </p:spPr>
        <p:txBody>
          <a:bodyPr>
            <a:spAutoFit/>
          </a:bodyPr>
          <a:lstStyle/>
          <a:p>
            <a:r>
              <a:rPr lang="zh-CN" altLang="en-US" sz="3200" dirty="0">
                <a:latin typeface="仿宋_GB2312" pitchFamily="49" charset="-122"/>
                <a:ea typeface="仿宋_GB2312" pitchFamily="49" charset="-122"/>
              </a:rPr>
              <a:t>标准定义（中国）：</a:t>
            </a:r>
            <a:r>
              <a:rPr lang="zh-CN" altLang="en-US" sz="3200" dirty="0">
                <a:latin typeface="Times New Roman" panose="02020603050405020304" pitchFamily="18" charset="0"/>
              </a:rPr>
              <a:t> </a:t>
            </a:r>
          </a:p>
          <a:p>
            <a:r>
              <a:rPr lang="zh-CN" altLang="en-US" sz="3200" dirty="0">
                <a:latin typeface="仿宋_GB2312" pitchFamily="49" charset="-122"/>
                <a:ea typeface="仿宋_GB2312" pitchFamily="49" charset="-122"/>
              </a:rPr>
              <a:t>直至</a:t>
            </a:r>
            <a:r>
              <a:rPr lang="en-US" altLang="zh-CN" sz="3200" dirty="0">
                <a:latin typeface="仿宋_GB2312" pitchFamily="49" charset="-122"/>
                <a:ea typeface="仿宋_GB2312" pitchFamily="49" charset="-122"/>
              </a:rPr>
              <a:t>1994</a:t>
            </a:r>
            <a:r>
              <a:rPr lang="zh-CN" altLang="en-US" sz="3200" dirty="0">
                <a:latin typeface="仿宋_GB2312" pitchFamily="49" charset="-122"/>
                <a:ea typeface="仿宋_GB2312" pitchFamily="49" charset="-122"/>
              </a:rPr>
              <a:t>年</a:t>
            </a:r>
            <a:r>
              <a:rPr lang="en-US" altLang="zh-CN" sz="3200" dirty="0">
                <a:latin typeface="仿宋_GB2312" pitchFamily="49" charset="-122"/>
                <a:ea typeface="仿宋_GB2312" pitchFamily="49" charset="-122"/>
              </a:rPr>
              <a:t>2</a:t>
            </a:r>
            <a:r>
              <a:rPr lang="zh-CN" altLang="en-US" sz="3200" dirty="0">
                <a:latin typeface="仿宋_GB2312" pitchFamily="49" charset="-122"/>
                <a:ea typeface="仿宋_GB2312" pitchFamily="49" charset="-122"/>
              </a:rPr>
              <a:t>月</a:t>
            </a:r>
            <a:r>
              <a:rPr lang="en-US" altLang="zh-CN" sz="3200" dirty="0">
                <a:latin typeface="仿宋_GB2312" pitchFamily="49" charset="-122"/>
                <a:ea typeface="仿宋_GB2312" pitchFamily="49" charset="-122"/>
              </a:rPr>
              <a:t>18</a:t>
            </a:r>
            <a:r>
              <a:rPr lang="zh-CN" altLang="en-US" sz="3200" dirty="0">
                <a:latin typeface="仿宋_GB2312" pitchFamily="49" charset="-122"/>
                <a:ea typeface="仿宋_GB2312" pitchFamily="49" charset="-122"/>
              </a:rPr>
              <a:t>日，我国正式颁布实施了</a:t>
            </a:r>
            <a:r>
              <a:rPr lang="en-US" altLang="zh-CN" sz="3200" dirty="0">
                <a:latin typeface="仿宋_GB2312" pitchFamily="49" charset="-122"/>
                <a:ea typeface="仿宋_GB2312" pitchFamily="49" charset="-122"/>
              </a:rPr>
              <a:t>《</a:t>
            </a:r>
            <a:r>
              <a:rPr lang="zh-CN" altLang="en-US" sz="3200" dirty="0">
                <a:latin typeface="仿宋_GB2312" pitchFamily="49" charset="-122"/>
                <a:ea typeface="仿宋_GB2312" pitchFamily="49" charset="-122"/>
              </a:rPr>
              <a:t>中华人民共和国计算机信息系统安全保护条例</a:t>
            </a:r>
            <a:r>
              <a:rPr lang="en-US" altLang="zh-CN" sz="3200" dirty="0">
                <a:latin typeface="仿宋_GB2312" pitchFamily="49" charset="-122"/>
                <a:ea typeface="仿宋_GB2312" pitchFamily="49" charset="-122"/>
              </a:rPr>
              <a:t>》</a:t>
            </a:r>
            <a:r>
              <a:rPr lang="zh-CN" altLang="en-US" sz="3200" dirty="0">
                <a:latin typeface="仿宋_GB2312" pitchFamily="49" charset="-122"/>
                <a:ea typeface="仿宋_GB2312" pitchFamily="49" charset="-122"/>
              </a:rPr>
              <a:t>，在</a:t>
            </a:r>
            <a:r>
              <a:rPr lang="en-US" altLang="zh-CN" sz="3200" dirty="0">
                <a:latin typeface="仿宋_GB2312" pitchFamily="49" charset="-122"/>
                <a:ea typeface="仿宋_GB2312" pitchFamily="49" charset="-122"/>
              </a:rPr>
              <a:t>《</a:t>
            </a:r>
            <a:r>
              <a:rPr lang="zh-CN" altLang="en-US" sz="3200" dirty="0">
                <a:latin typeface="仿宋_GB2312" pitchFamily="49" charset="-122"/>
                <a:ea typeface="仿宋_GB2312" pitchFamily="49" charset="-122"/>
              </a:rPr>
              <a:t>条例</a:t>
            </a:r>
            <a:r>
              <a:rPr lang="en-US" altLang="zh-CN" sz="3200" dirty="0">
                <a:latin typeface="仿宋_GB2312" pitchFamily="49" charset="-122"/>
                <a:ea typeface="仿宋_GB2312" pitchFamily="49" charset="-122"/>
              </a:rPr>
              <a:t>》</a:t>
            </a:r>
            <a:r>
              <a:rPr lang="zh-CN" altLang="en-US" sz="3200" dirty="0">
                <a:latin typeface="仿宋_GB2312" pitchFamily="49" charset="-122"/>
                <a:ea typeface="仿宋_GB2312" pitchFamily="49" charset="-122"/>
              </a:rPr>
              <a:t>第二十八条中明确指出：</a:t>
            </a:r>
            <a:r>
              <a:rPr lang="en-US" altLang="zh-CN" sz="3200" dirty="0">
                <a:latin typeface="仿宋_GB2312" pitchFamily="49" charset="-122"/>
                <a:ea typeface="仿宋_GB2312" pitchFamily="49" charset="-122"/>
              </a:rPr>
              <a:t>"</a:t>
            </a:r>
            <a:r>
              <a:rPr lang="zh-CN" altLang="en-US" sz="3200" dirty="0">
                <a:latin typeface="仿宋_GB2312" pitchFamily="49" charset="-122"/>
                <a:ea typeface="仿宋_GB2312" pitchFamily="49" charset="-122"/>
              </a:rPr>
              <a:t>计算机病毒，是指编制或者在计算机程序中插入的</a:t>
            </a:r>
            <a:r>
              <a:rPr lang="zh-CN" altLang="en-US" sz="3200" dirty="0">
                <a:solidFill>
                  <a:srgbClr val="FF0000"/>
                </a:solidFill>
                <a:latin typeface="仿宋_GB2312" pitchFamily="49" charset="-122"/>
                <a:ea typeface="仿宋_GB2312" pitchFamily="49" charset="-122"/>
              </a:rPr>
              <a:t>破坏计算机功能或者毁坏数据，影响计算机使用，并能自我复制</a:t>
            </a:r>
            <a:r>
              <a:rPr lang="zh-CN" altLang="en-US" sz="3200" dirty="0">
                <a:latin typeface="仿宋_GB2312" pitchFamily="49" charset="-122"/>
                <a:ea typeface="仿宋_GB2312" pitchFamily="49" charset="-122"/>
              </a:rPr>
              <a:t>的一组</a:t>
            </a:r>
            <a:r>
              <a:rPr lang="zh-CN" altLang="en-US" sz="3200" dirty="0">
                <a:solidFill>
                  <a:srgbClr val="FF0000"/>
                </a:solidFill>
                <a:latin typeface="仿宋_GB2312" pitchFamily="49" charset="-122"/>
                <a:ea typeface="仿宋_GB2312" pitchFamily="49" charset="-122"/>
              </a:rPr>
              <a:t>计算机指令或者程序代码</a:t>
            </a:r>
            <a:r>
              <a:rPr lang="zh-CN" altLang="en-US" sz="3200" dirty="0">
                <a:latin typeface="仿宋_GB2312" pitchFamily="49" charset="-122"/>
                <a:ea typeface="仿宋_GB2312" pitchFamily="49" charset="-122"/>
              </a:rPr>
              <a:t>。</a:t>
            </a:r>
            <a:r>
              <a:rPr lang="en-US" altLang="zh-CN" sz="3200" dirty="0">
                <a:latin typeface="仿宋_GB2312" pitchFamily="49" charset="-122"/>
                <a:ea typeface="仿宋_GB2312" pitchFamily="49" charset="-122"/>
              </a:rPr>
              <a:t>"</a:t>
            </a:r>
            <a:r>
              <a:rPr lang="zh-CN" altLang="en-US" sz="3200" dirty="0">
                <a:latin typeface="仿宋_GB2312" pitchFamily="49" charset="-122"/>
                <a:ea typeface="仿宋_GB2312" pitchFamily="49" charset="-122"/>
              </a:rPr>
              <a:t>此定义具有法律性、权威性。</a:t>
            </a:r>
            <a:endParaRPr lang="zh-CN" altLang="en-US" sz="3200" dirty="0">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3"/>
          <p:cNvSpPr>
            <a:spLocks noGrp="1" noRot="1"/>
          </p:cNvSpPr>
          <p:nvPr>
            <p:ph idx="1"/>
          </p:nvPr>
        </p:nvSpPr>
        <p:spPr>
          <a:xfrm>
            <a:off x="685800" y="549275"/>
            <a:ext cx="7772400" cy="5546725"/>
          </a:xfrm>
        </p:spPr>
        <p:txBody>
          <a:bodyPr vert="horz" wrap="square" lIns="91440" tIns="45720" rIns="91440" bIns="45720" anchor="t"/>
          <a:lstStyle/>
          <a:p>
            <a:pPr eaLnBrk="1" hangingPunct="1"/>
            <a:r>
              <a:rPr lang="zh-CN" altLang="en-US" dirty="0"/>
              <a:t>公安部在</a:t>
            </a:r>
            <a:r>
              <a:rPr lang="en-US" altLang="zh-CN" dirty="0"/>
              <a:t>2002</a:t>
            </a:r>
            <a:r>
              <a:rPr lang="zh-CN" altLang="en-US" dirty="0"/>
              <a:t>年底测试结果：</a:t>
            </a:r>
          </a:p>
          <a:p>
            <a:pPr eaLnBrk="1" hangingPunct="1"/>
            <a:r>
              <a:rPr lang="zh-CN" altLang="en-US" dirty="0"/>
              <a:t>瑞星</a:t>
            </a:r>
            <a:r>
              <a:rPr lang="en-US" altLang="zh-CN" dirty="0"/>
              <a:t>95</a:t>
            </a:r>
            <a:r>
              <a:rPr lang="zh-CN" altLang="en-US" dirty="0"/>
              <a:t>分；</a:t>
            </a:r>
          </a:p>
          <a:p>
            <a:pPr eaLnBrk="1" hangingPunct="1"/>
            <a:r>
              <a:rPr lang="zh-CN" altLang="en-US" dirty="0"/>
              <a:t>国内其他产品（例如，江民、金山等）在</a:t>
            </a:r>
            <a:r>
              <a:rPr lang="en-US" altLang="zh-CN" dirty="0"/>
              <a:t>85-90</a:t>
            </a:r>
            <a:r>
              <a:rPr lang="zh-CN" altLang="en-US" dirty="0"/>
              <a:t>分区间；</a:t>
            </a:r>
          </a:p>
          <a:p>
            <a:pPr eaLnBrk="1" hangingPunct="1"/>
            <a:r>
              <a:rPr lang="zh-CN" altLang="en-US" dirty="0"/>
              <a:t>国外产品（例如，趋势、诺顿、熊猫等）都处于</a:t>
            </a:r>
            <a:r>
              <a:rPr lang="en-US" altLang="zh-CN" dirty="0"/>
              <a:t>75</a:t>
            </a:r>
            <a:r>
              <a:rPr lang="zh-CN" altLang="en-US" dirty="0"/>
              <a:t>分左右的水平。 </a:t>
            </a:r>
          </a:p>
          <a:p>
            <a:pPr eaLnBrk="1" hangingPunct="1"/>
            <a:endParaRPr lang="zh-CN" altLang="en-US" dirty="0"/>
          </a:p>
          <a:p>
            <a:pPr eaLnBrk="1" hangingPunct="1"/>
            <a:r>
              <a:rPr lang="zh-CN" altLang="en-US" dirty="0"/>
              <a:t>国内没有厂商通过</a:t>
            </a:r>
            <a:r>
              <a:rPr lang="en-US" altLang="zh-CN" dirty="0"/>
              <a:t>ICSA</a:t>
            </a:r>
            <a:r>
              <a:rPr lang="zh-CN" altLang="en-US" dirty="0"/>
              <a:t>的产品测试</a:t>
            </a:r>
          </a:p>
          <a:p>
            <a:pPr eaLnBrk="1" hangingPunct="1"/>
            <a:r>
              <a:rPr lang="zh-CN" altLang="en-US" dirty="0"/>
              <a:t>地缘性因素</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Grp="1" noRot="1"/>
          </p:cNvSpPr>
          <p:nvPr>
            <p:ph type="title"/>
          </p:nvPr>
        </p:nvSpPr>
        <p:spPr>
          <a:xfrm>
            <a:off x="685800" y="2646363"/>
            <a:ext cx="7772400" cy="1143000"/>
          </a:xfrm>
        </p:spPr>
        <p:txBody>
          <a:bodyPr vert="horz" wrap="square" lIns="91440" tIns="45720" rIns="91440" bIns="45720" anchor="ctr"/>
          <a:lstStyle/>
          <a:p>
            <a:pPr eaLnBrk="1" hangingPunct="1"/>
            <a:r>
              <a:rPr lang="zh-CN" altLang="en-US" sz="3200" b="1" dirty="0">
                <a:solidFill>
                  <a:srgbClr val="DE3716"/>
                </a:solidFill>
                <a:ea typeface="华文新魏" panose="02010800040101010101" pitchFamily="2" charset="-122"/>
              </a:rPr>
              <a:t>十二、解决方案和策略</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AutoShape 2"/>
          <p:cNvSpPr/>
          <p:nvPr/>
        </p:nvSpPr>
        <p:spPr>
          <a:xfrm>
            <a:off x="0" y="2133600"/>
            <a:ext cx="9753600" cy="4724400"/>
          </a:xfrm>
          <a:prstGeom prst="diamond">
            <a:avLst/>
          </a:prstGeom>
          <a:solidFill>
            <a:srgbClr val="CCFFFF"/>
          </a:solidFill>
          <a:ln w="12700" cap="flat" cmpd="sng">
            <a:solidFill>
              <a:srgbClr val="99FFCC"/>
            </a:solidFill>
            <a:prstDash val="solid"/>
            <a:miter/>
            <a:headEnd type="none" w="sm" len="sm"/>
            <a:tailEnd type="none" w="sm" len="sm"/>
          </a:ln>
        </p:spPr>
        <p:txBody>
          <a:bodyPr wrap="none" anchor="ctr"/>
          <a:lstStyle/>
          <a:p>
            <a:endParaRPr lang="zh-CN" altLang="en-US" dirty="0">
              <a:latin typeface="Arial" panose="020B0604020202020204" pitchFamily="34" charset="0"/>
            </a:endParaRPr>
          </a:p>
        </p:txBody>
      </p:sp>
      <p:sp>
        <p:nvSpPr>
          <p:cNvPr id="100355" name="Rectangle 3"/>
          <p:cNvSpPr>
            <a:spLocks noGrp="1" noRot="1"/>
          </p:cNvSpPr>
          <p:nvPr>
            <p:ph type="title"/>
          </p:nvPr>
        </p:nvSpPr>
        <p:spPr/>
        <p:txBody>
          <a:bodyPr vert="horz" wrap="square" lIns="91440" tIns="45720" rIns="91440" bIns="45720" anchor="ctr"/>
          <a:lstStyle/>
          <a:p>
            <a:pPr eaLnBrk="1" hangingPunct="1"/>
            <a:r>
              <a:rPr lang="en-US" altLang="zh-CN" b="1" dirty="0">
                <a:solidFill>
                  <a:schemeClr val="bg2"/>
                </a:solidFill>
              </a:rPr>
              <a:t>           </a:t>
            </a:r>
            <a:r>
              <a:rPr lang="zh-CN" altLang="en-US" b="1" dirty="0">
                <a:solidFill>
                  <a:schemeClr val="bg2"/>
                </a:solidFill>
              </a:rPr>
              <a:t>企业网络中的病毒漏洞</a:t>
            </a:r>
          </a:p>
        </p:txBody>
      </p:sp>
      <p:sp>
        <p:nvSpPr>
          <p:cNvPr id="100356" name="Line 4"/>
          <p:cNvSpPr/>
          <p:nvPr/>
        </p:nvSpPr>
        <p:spPr>
          <a:xfrm>
            <a:off x="1752600" y="2557463"/>
            <a:ext cx="5181600" cy="2538412"/>
          </a:xfrm>
          <a:prstGeom prst="line">
            <a:avLst/>
          </a:prstGeom>
          <a:ln w="38100" cap="flat" cmpd="sng">
            <a:solidFill>
              <a:srgbClr val="99CC00"/>
            </a:solidFill>
            <a:prstDash val="solid"/>
            <a:headEnd type="none" w="sm" len="sm"/>
            <a:tailEnd type="none" w="sm" len="sm"/>
          </a:ln>
        </p:spPr>
      </p:sp>
      <p:sp>
        <p:nvSpPr>
          <p:cNvPr id="100357" name="Line 5"/>
          <p:cNvSpPr/>
          <p:nvPr/>
        </p:nvSpPr>
        <p:spPr>
          <a:xfrm flipV="1">
            <a:off x="5105400" y="4741863"/>
            <a:ext cx="2590800" cy="1268412"/>
          </a:xfrm>
          <a:prstGeom prst="line">
            <a:avLst/>
          </a:prstGeom>
          <a:ln w="38100" cap="flat" cmpd="sng">
            <a:solidFill>
              <a:srgbClr val="99CC00"/>
            </a:solidFill>
            <a:prstDash val="solid"/>
            <a:headEnd type="none" w="sm" len="sm"/>
            <a:tailEnd type="none" w="sm" len="sm"/>
          </a:ln>
        </p:spPr>
      </p:sp>
      <p:sp>
        <p:nvSpPr>
          <p:cNvPr id="100358" name="Line 6"/>
          <p:cNvSpPr/>
          <p:nvPr/>
        </p:nvSpPr>
        <p:spPr>
          <a:xfrm>
            <a:off x="7239000" y="4946650"/>
            <a:ext cx="304800" cy="149225"/>
          </a:xfrm>
          <a:prstGeom prst="line">
            <a:avLst/>
          </a:prstGeom>
          <a:ln w="38100" cap="flat" cmpd="sng">
            <a:solidFill>
              <a:srgbClr val="99CC00"/>
            </a:solidFill>
            <a:prstDash val="solid"/>
            <a:headEnd type="none" w="sm" len="sm"/>
            <a:tailEnd type="none" w="sm" len="sm"/>
          </a:ln>
        </p:spPr>
      </p:sp>
      <p:sp>
        <p:nvSpPr>
          <p:cNvPr id="100359" name="Line 7"/>
          <p:cNvSpPr/>
          <p:nvPr/>
        </p:nvSpPr>
        <p:spPr>
          <a:xfrm>
            <a:off x="6629400" y="5251450"/>
            <a:ext cx="304800" cy="149225"/>
          </a:xfrm>
          <a:prstGeom prst="line">
            <a:avLst/>
          </a:prstGeom>
          <a:ln w="38100" cap="flat" cmpd="sng">
            <a:solidFill>
              <a:srgbClr val="99CC00"/>
            </a:solidFill>
            <a:prstDash val="solid"/>
            <a:headEnd type="none" w="sm" len="sm"/>
            <a:tailEnd type="none" w="sm" len="sm"/>
          </a:ln>
        </p:spPr>
      </p:sp>
      <p:sp>
        <p:nvSpPr>
          <p:cNvPr id="100360" name="Line 8"/>
          <p:cNvSpPr/>
          <p:nvPr/>
        </p:nvSpPr>
        <p:spPr>
          <a:xfrm>
            <a:off x="6019800" y="5556250"/>
            <a:ext cx="304800" cy="149225"/>
          </a:xfrm>
          <a:prstGeom prst="line">
            <a:avLst/>
          </a:prstGeom>
          <a:ln w="38100" cap="flat" cmpd="sng">
            <a:solidFill>
              <a:srgbClr val="99CC00"/>
            </a:solidFill>
            <a:prstDash val="solid"/>
            <a:headEnd type="none" w="sm" len="sm"/>
            <a:tailEnd type="none" w="sm" len="sm"/>
          </a:ln>
        </p:spPr>
      </p:sp>
      <p:sp>
        <p:nvSpPr>
          <p:cNvPr id="100361" name="Line 9"/>
          <p:cNvSpPr/>
          <p:nvPr/>
        </p:nvSpPr>
        <p:spPr>
          <a:xfrm>
            <a:off x="5410200" y="5861050"/>
            <a:ext cx="304800" cy="149225"/>
          </a:xfrm>
          <a:prstGeom prst="line">
            <a:avLst/>
          </a:prstGeom>
          <a:ln w="38100" cap="flat" cmpd="sng">
            <a:solidFill>
              <a:srgbClr val="99CC00"/>
            </a:solidFill>
            <a:prstDash val="solid"/>
            <a:headEnd type="none" w="sm" len="sm"/>
            <a:tailEnd type="none" w="sm" len="sm"/>
          </a:ln>
        </p:spPr>
      </p:sp>
      <p:grpSp>
        <p:nvGrpSpPr>
          <p:cNvPr id="100362" name="Group 10"/>
          <p:cNvGrpSpPr/>
          <p:nvPr/>
        </p:nvGrpSpPr>
        <p:grpSpPr>
          <a:xfrm>
            <a:off x="5715000" y="4972050"/>
            <a:ext cx="2314575" cy="1390650"/>
            <a:chOff x="3840" y="3072"/>
            <a:chExt cx="1458" cy="894"/>
          </a:xfrm>
        </p:grpSpPr>
        <p:pic>
          <p:nvPicPr>
            <p:cNvPr id="100414" name="Picture 11" descr="Monitor"/>
            <p:cNvPicPr>
              <a:picLocks noChangeAspect="1"/>
            </p:cNvPicPr>
            <p:nvPr/>
          </p:nvPicPr>
          <p:blipFill>
            <a:blip r:embed="rId6" cstate="print"/>
            <a:stretch>
              <a:fillRect/>
            </a:stretch>
          </p:blipFill>
          <p:spPr>
            <a:xfrm>
              <a:off x="4992" y="3072"/>
              <a:ext cx="306" cy="318"/>
            </a:xfrm>
            <a:prstGeom prst="rect">
              <a:avLst/>
            </a:prstGeom>
            <a:noFill/>
            <a:ln w="9525">
              <a:noFill/>
            </a:ln>
          </p:spPr>
        </p:pic>
        <p:pic>
          <p:nvPicPr>
            <p:cNvPr id="100415" name="Picture 12" descr="Monitor"/>
            <p:cNvPicPr>
              <a:picLocks noChangeAspect="1"/>
            </p:cNvPicPr>
            <p:nvPr/>
          </p:nvPicPr>
          <p:blipFill>
            <a:blip r:embed="rId6" cstate="print"/>
            <a:stretch>
              <a:fillRect/>
            </a:stretch>
          </p:blipFill>
          <p:spPr>
            <a:xfrm>
              <a:off x="4608" y="3264"/>
              <a:ext cx="306" cy="318"/>
            </a:xfrm>
            <a:prstGeom prst="rect">
              <a:avLst/>
            </a:prstGeom>
            <a:noFill/>
            <a:ln w="9525">
              <a:noFill/>
            </a:ln>
          </p:spPr>
        </p:pic>
        <p:pic>
          <p:nvPicPr>
            <p:cNvPr id="100416" name="Picture 13" descr="Monitor"/>
            <p:cNvPicPr>
              <a:picLocks noChangeAspect="1"/>
            </p:cNvPicPr>
            <p:nvPr/>
          </p:nvPicPr>
          <p:blipFill>
            <a:blip r:embed="rId6" cstate="print"/>
            <a:stretch>
              <a:fillRect/>
            </a:stretch>
          </p:blipFill>
          <p:spPr>
            <a:xfrm>
              <a:off x="4224" y="3456"/>
              <a:ext cx="306" cy="318"/>
            </a:xfrm>
            <a:prstGeom prst="rect">
              <a:avLst/>
            </a:prstGeom>
            <a:noFill/>
            <a:ln w="9525">
              <a:noFill/>
            </a:ln>
          </p:spPr>
        </p:pic>
        <p:pic>
          <p:nvPicPr>
            <p:cNvPr id="100417" name="Picture 14" descr="Monitor"/>
            <p:cNvPicPr>
              <a:picLocks noChangeAspect="1"/>
            </p:cNvPicPr>
            <p:nvPr/>
          </p:nvPicPr>
          <p:blipFill>
            <a:blip r:embed="rId6" cstate="print"/>
            <a:stretch>
              <a:fillRect/>
            </a:stretch>
          </p:blipFill>
          <p:spPr>
            <a:xfrm>
              <a:off x="3840" y="3648"/>
              <a:ext cx="306" cy="318"/>
            </a:xfrm>
            <a:prstGeom prst="rect">
              <a:avLst/>
            </a:prstGeom>
            <a:noFill/>
            <a:ln w="9525">
              <a:noFill/>
            </a:ln>
          </p:spPr>
        </p:pic>
      </p:grpSp>
      <p:grpSp>
        <p:nvGrpSpPr>
          <p:cNvPr id="100363" name="Group 15"/>
          <p:cNvGrpSpPr/>
          <p:nvPr/>
        </p:nvGrpSpPr>
        <p:grpSpPr>
          <a:xfrm>
            <a:off x="6324600" y="3367088"/>
            <a:ext cx="889000" cy="1166812"/>
            <a:chOff x="4368" y="2160"/>
            <a:chExt cx="560" cy="750"/>
          </a:xfrm>
        </p:grpSpPr>
        <p:pic>
          <p:nvPicPr>
            <p:cNvPr id="100412" name="Picture 16" descr="ServerBox-Big"/>
            <p:cNvPicPr>
              <a:picLocks noChangeAspect="1"/>
            </p:cNvPicPr>
            <p:nvPr/>
          </p:nvPicPr>
          <p:blipFill>
            <a:blip r:embed="rId7" cstate="print"/>
            <a:stretch>
              <a:fillRect/>
            </a:stretch>
          </p:blipFill>
          <p:spPr>
            <a:xfrm>
              <a:off x="4368" y="2160"/>
              <a:ext cx="504" cy="750"/>
            </a:xfrm>
            <a:prstGeom prst="rect">
              <a:avLst/>
            </a:prstGeom>
            <a:noFill/>
            <a:ln w="9525">
              <a:noFill/>
            </a:ln>
          </p:spPr>
        </p:pic>
        <p:sp>
          <p:nvSpPr>
            <p:cNvPr id="100413" name="Text Box 17"/>
            <p:cNvSpPr txBox="1"/>
            <p:nvPr/>
          </p:nvSpPr>
          <p:spPr>
            <a:xfrm>
              <a:off x="4368" y="2496"/>
              <a:ext cx="560" cy="196"/>
            </a:xfrm>
            <a:prstGeom prst="rect">
              <a:avLst/>
            </a:prstGeom>
            <a:noFill/>
            <a:ln w="12700">
              <a:noFill/>
            </a:ln>
          </p:spPr>
          <p:txBody>
            <a:bodyPr wrap="none">
              <a:spAutoFit/>
            </a:bodyPr>
            <a:lstStyle/>
            <a:p>
              <a:pPr eaLnBrk="0" hangingPunct="0"/>
              <a:r>
                <a:rPr lang="en-US" altLang="zh-TW" sz="1400" dirty="0">
                  <a:solidFill>
                    <a:schemeClr val="bg2"/>
                  </a:solidFill>
                  <a:latin typeface="Arial Narrow" panose="020B0606020202030204" pitchFamily="34" charset="0"/>
                  <a:ea typeface="PMingLiU" panose="02020500000000000000" pitchFamily="18" charset="-120"/>
                </a:rPr>
                <a:t>File Server</a:t>
              </a:r>
            </a:p>
          </p:txBody>
        </p:sp>
      </p:grpSp>
      <p:grpSp>
        <p:nvGrpSpPr>
          <p:cNvPr id="100364" name="Group 18"/>
          <p:cNvGrpSpPr/>
          <p:nvPr/>
        </p:nvGrpSpPr>
        <p:grpSpPr>
          <a:xfrm>
            <a:off x="4267200" y="4281488"/>
            <a:ext cx="1028700" cy="1166812"/>
            <a:chOff x="3360" y="2592"/>
            <a:chExt cx="648" cy="750"/>
          </a:xfrm>
        </p:grpSpPr>
        <p:pic>
          <p:nvPicPr>
            <p:cNvPr id="100410" name="Picture 19" descr="ServerBox-Big"/>
            <p:cNvPicPr>
              <a:picLocks noChangeAspect="1"/>
            </p:cNvPicPr>
            <p:nvPr/>
          </p:nvPicPr>
          <p:blipFill>
            <a:blip r:embed="rId7" cstate="print"/>
            <a:stretch>
              <a:fillRect/>
            </a:stretch>
          </p:blipFill>
          <p:spPr>
            <a:xfrm>
              <a:off x="3504" y="2592"/>
              <a:ext cx="504" cy="750"/>
            </a:xfrm>
            <a:prstGeom prst="rect">
              <a:avLst/>
            </a:prstGeom>
            <a:noFill/>
            <a:ln w="9525">
              <a:noFill/>
            </a:ln>
          </p:spPr>
        </p:pic>
        <p:sp>
          <p:nvSpPr>
            <p:cNvPr id="100411" name="Text Box 20"/>
            <p:cNvSpPr txBox="1"/>
            <p:nvPr/>
          </p:nvSpPr>
          <p:spPr>
            <a:xfrm>
              <a:off x="3360" y="3072"/>
              <a:ext cx="581" cy="196"/>
            </a:xfrm>
            <a:prstGeom prst="rect">
              <a:avLst/>
            </a:prstGeom>
            <a:noFill/>
            <a:ln w="12700">
              <a:noFill/>
            </a:ln>
          </p:spPr>
          <p:txBody>
            <a:bodyPr wrap="none">
              <a:spAutoFit/>
            </a:bodyPr>
            <a:lstStyle/>
            <a:p>
              <a:pPr eaLnBrk="0" hangingPunct="0"/>
              <a:r>
                <a:rPr lang="en-US" altLang="zh-TW" sz="1400" dirty="0">
                  <a:solidFill>
                    <a:schemeClr val="bg2"/>
                  </a:solidFill>
                  <a:latin typeface="Arial Narrow" panose="020B0606020202030204" pitchFamily="34" charset="0"/>
                  <a:ea typeface="PMingLiU" panose="02020500000000000000" pitchFamily="18" charset="-120"/>
                </a:rPr>
                <a:t>Mail Server</a:t>
              </a:r>
            </a:p>
          </p:txBody>
        </p:sp>
      </p:grpSp>
      <p:sp>
        <p:nvSpPr>
          <p:cNvPr id="100365" name="Text Box 21"/>
          <p:cNvSpPr txBox="1"/>
          <p:nvPr/>
        </p:nvSpPr>
        <p:spPr>
          <a:xfrm>
            <a:off x="6096000" y="6092825"/>
            <a:ext cx="555625" cy="304800"/>
          </a:xfrm>
          <a:prstGeom prst="rect">
            <a:avLst/>
          </a:prstGeom>
          <a:noFill/>
          <a:ln w="12700">
            <a:noFill/>
          </a:ln>
        </p:spPr>
        <p:txBody>
          <a:bodyPr wrap="none">
            <a:spAutoFit/>
          </a:bodyPr>
          <a:lstStyle/>
          <a:p>
            <a:pPr eaLnBrk="0" hangingPunct="0"/>
            <a:r>
              <a:rPr lang="en-US" altLang="zh-TW" sz="1400" dirty="0">
                <a:latin typeface="Arial Narrow" panose="020B0606020202030204" pitchFamily="34" charset="0"/>
                <a:ea typeface="PMingLiU" panose="02020500000000000000" pitchFamily="18" charset="-120"/>
              </a:rPr>
              <a:t>Client</a:t>
            </a:r>
          </a:p>
        </p:txBody>
      </p:sp>
      <p:grpSp>
        <p:nvGrpSpPr>
          <p:cNvPr id="100366" name="Group 22"/>
          <p:cNvGrpSpPr/>
          <p:nvPr/>
        </p:nvGrpSpPr>
        <p:grpSpPr>
          <a:xfrm>
            <a:off x="3810000" y="2986088"/>
            <a:ext cx="1296988" cy="1166812"/>
            <a:chOff x="2640" y="1824"/>
            <a:chExt cx="817" cy="750"/>
          </a:xfrm>
        </p:grpSpPr>
        <p:pic>
          <p:nvPicPr>
            <p:cNvPr id="100408" name="Picture 23" descr="ServerBox-Big"/>
            <p:cNvPicPr>
              <a:picLocks noChangeAspect="1"/>
            </p:cNvPicPr>
            <p:nvPr/>
          </p:nvPicPr>
          <p:blipFill>
            <a:blip r:embed="rId7" cstate="print"/>
            <a:stretch>
              <a:fillRect/>
            </a:stretch>
          </p:blipFill>
          <p:spPr>
            <a:xfrm>
              <a:off x="2928" y="1824"/>
              <a:ext cx="504" cy="750"/>
            </a:xfrm>
            <a:prstGeom prst="rect">
              <a:avLst/>
            </a:prstGeom>
            <a:noFill/>
            <a:ln w="9525">
              <a:noFill/>
            </a:ln>
          </p:spPr>
        </p:pic>
        <p:sp>
          <p:nvSpPr>
            <p:cNvPr id="100409" name="Text Box 24"/>
            <p:cNvSpPr txBox="1"/>
            <p:nvPr/>
          </p:nvSpPr>
          <p:spPr>
            <a:xfrm>
              <a:off x="2640" y="2304"/>
              <a:ext cx="817" cy="196"/>
            </a:xfrm>
            <a:prstGeom prst="rect">
              <a:avLst/>
            </a:prstGeom>
            <a:noFill/>
            <a:ln w="12700">
              <a:noFill/>
            </a:ln>
          </p:spPr>
          <p:txBody>
            <a:bodyPr wrap="none">
              <a:spAutoFit/>
            </a:bodyPr>
            <a:lstStyle/>
            <a:p>
              <a:pPr eaLnBrk="0" hangingPunct="0"/>
              <a:r>
                <a:rPr lang="en-US" altLang="zh-TW" sz="1400" dirty="0">
                  <a:solidFill>
                    <a:schemeClr val="bg2"/>
                  </a:solidFill>
                  <a:latin typeface="Arial Narrow" panose="020B0606020202030204" pitchFamily="34" charset="0"/>
                  <a:ea typeface="PMingLiU" panose="02020500000000000000" pitchFamily="18" charset="-120"/>
                </a:rPr>
                <a:t>Internet Gateway</a:t>
              </a:r>
            </a:p>
          </p:txBody>
        </p:sp>
      </p:grpSp>
      <p:sp>
        <p:nvSpPr>
          <p:cNvPr id="100367" name="Line 25"/>
          <p:cNvSpPr/>
          <p:nvPr/>
        </p:nvSpPr>
        <p:spPr>
          <a:xfrm>
            <a:off x="6858000" y="4418013"/>
            <a:ext cx="762000" cy="373062"/>
          </a:xfrm>
          <a:prstGeom prst="line">
            <a:avLst/>
          </a:prstGeom>
          <a:ln w="38100" cap="flat" cmpd="sng">
            <a:solidFill>
              <a:srgbClr val="99CC00"/>
            </a:solidFill>
            <a:prstDash val="solid"/>
            <a:headEnd type="none" w="sm" len="sm"/>
            <a:tailEnd type="none" w="sm" len="sm"/>
          </a:ln>
        </p:spPr>
      </p:sp>
      <p:sp>
        <p:nvSpPr>
          <p:cNvPr id="100368" name="Line 26"/>
          <p:cNvSpPr/>
          <p:nvPr/>
        </p:nvSpPr>
        <p:spPr>
          <a:xfrm>
            <a:off x="5029200" y="5332413"/>
            <a:ext cx="762000" cy="373062"/>
          </a:xfrm>
          <a:prstGeom prst="line">
            <a:avLst/>
          </a:prstGeom>
          <a:ln w="38100" cap="flat" cmpd="sng">
            <a:solidFill>
              <a:srgbClr val="99CC00"/>
            </a:solidFill>
            <a:prstDash val="solid"/>
            <a:headEnd type="none" w="sm" len="sm"/>
            <a:tailEnd type="none" w="sm" len="sm"/>
          </a:ln>
        </p:spPr>
      </p:sp>
      <p:sp>
        <p:nvSpPr>
          <p:cNvPr id="100369" name="AutoShape 27"/>
          <p:cNvSpPr/>
          <p:nvPr/>
        </p:nvSpPr>
        <p:spPr>
          <a:xfrm rot="-5400000" flipH="1">
            <a:off x="2381250" y="1762125"/>
            <a:ext cx="1903413" cy="2247900"/>
          </a:xfrm>
          <a:prstGeom prst="parallelogram">
            <a:avLst>
              <a:gd name="adj" fmla="val 56699"/>
            </a:avLst>
          </a:prstGeom>
          <a:gradFill rotWithShape="0">
            <a:gsLst>
              <a:gs pos="0">
                <a:srgbClr val="CCA3A3"/>
              </a:gs>
              <a:gs pos="50000">
                <a:srgbClr val="FFCCCC"/>
              </a:gs>
              <a:gs pos="100000">
                <a:srgbClr val="CCA3A3"/>
              </a:gs>
            </a:gsLst>
            <a:lin ang="5400000" scaled="1"/>
            <a:tileRect/>
          </a:gradFill>
          <a:ln w="12700" cap="flat" cmpd="sng">
            <a:solidFill>
              <a:schemeClr val="tx1"/>
            </a:solidFill>
            <a:prstDash val="solid"/>
            <a:miter/>
            <a:headEnd type="none" w="sm" len="sm"/>
            <a:tailEnd type="none" w="sm" len="sm"/>
          </a:ln>
        </p:spPr>
        <p:txBody>
          <a:bodyPr vert="eaVert" wrap="none" anchor="ctr"/>
          <a:lstStyle/>
          <a:p>
            <a:pPr algn="ctr" eaLnBrk="0" hangingPunct="0"/>
            <a:r>
              <a:rPr lang="en-US" altLang="zh-TW" sz="2000" dirty="0">
                <a:solidFill>
                  <a:schemeClr val="accent2"/>
                </a:solidFill>
                <a:latin typeface="Impact" panose="020B0806030902050204" pitchFamily="34" charset="0"/>
                <a:ea typeface="PMingLiU" panose="02020500000000000000" pitchFamily="18" charset="-120"/>
              </a:rPr>
              <a:t>Firewall</a:t>
            </a:r>
          </a:p>
        </p:txBody>
      </p:sp>
      <p:pic>
        <p:nvPicPr>
          <p:cNvPr id="110620" name="Picture 28" descr="Virus"/>
          <p:cNvPicPr>
            <a:picLocks noChangeAspect="1"/>
          </p:cNvPicPr>
          <p:nvPr/>
        </p:nvPicPr>
        <p:blipFill>
          <a:blip r:embed="rId8" cstate="print"/>
          <a:stretch>
            <a:fillRect/>
          </a:stretch>
        </p:blipFill>
        <p:spPr>
          <a:xfrm>
            <a:off x="4800600" y="3276600"/>
            <a:ext cx="571500" cy="457200"/>
          </a:xfrm>
          <a:prstGeom prst="rect">
            <a:avLst/>
          </a:prstGeom>
          <a:noFill/>
          <a:ln w="9525">
            <a:noFill/>
          </a:ln>
        </p:spPr>
      </p:pic>
      <p:pic>
        <p:nvPicPr>
          <p:cNvPr id="110621" name="Picture 29" descr="Virus"/>
          <p:cNvPicPr>
            <a:picLocks noChangeAspect="1"/>
          </p:cNvPicPr>
          <p:nvPr/>
        </p:nvPicPr>
        <p:blipFill>
          <a:blip r:embed="rId8" cstate="print"/>
          <a:stretch>
            <a:fillRect/>
          </a:stretch>
        </p:blipFill>
        <p:spPr>
          <a:xfrm>
            <a:off x="5105400" y="4648200"/>
            <a:ext cx="571500" cy="457200"/>
          </a:xfrm>
          <a:prstGeom prst="rect">
            <a:avLst/>
          </a:prstGeom>
          <a:noFill/>
          <a:ln w="9525">
            <a:noFill/>
          </a:ln>
        </p:spPr>
      </p:pic>
      <p:pic>
        <p:nvPicPr>
          <p:cNvPr id="110622" name="Picture 30" descr="Virus"/>
          <p:cNvPicPr>
            <a:picLocks noChangeAspect="1"/>
          </p:cNvPicPr>
          <p:nvPr/>
        </p:nvPicPr>
        <p:blipFill>
          <a:blip r:embed="rId8" cstate="print"/>
          <a:stretch>
            <a:fillRect/>
          </a:stretch>
        </p:blipFill>
        <p:spPr>
          <a:xfrm>
            <a:off x="7848600" y="5181600"/>
            <a:ext cx="571500" cy="457200"/>
          </a:xfrm>
          <a:prstGeom prst="rect">
            <a:avLst/>
          </a:prstGeom>
          <a:noFill/>
          <a:ln w="9525">
            <a:noFill/>
          </a:ln>
        </p:spPr>
      </p:pic>
      <p:sp>
        <p:nvSpPr>
          <p:cNvPr id="110623" name="Freeform 31"/>
          <p:cNvSpPr/>
          <p:nvPr/>
        </p:nvSpPr>
        <p:spPr>
          <a:xfrm>
            <a:off x="6019800" y="4806950"/>
            <a:ext cx="1590675" cy="746125"/>
          </a:xfrm>
          <a:custGeom>
            <a:avLst/>
            <a:gdLst>
              <a:gd name="txL" fmla="*/ 0 w 1002"/>
              <a:gd name="txT" fmla="*/ 0 h 480"/>
              <a:gd name="txR" fmla="*/ 1002 w 1002"/>
              <a:gd name="txB" fmla="*/ 480 h 480"/>
            </a:gdLst>
            <a:ahLst/>
            <a:cxnLst>
              <a:cxn ang="0">
                <a:pos x="1002" y="102"/>
              </a:cxn>
              <a:cxn ang="0">
                <a:pos x="774" y="0"/>
              </a:cxn>
              <a:cxn ang="0">
                <a:pos x="0" y="378"/>
              </a:cxn>
              <a:cxn ang="0">
                <a:pos x="204" y="480"/>
              </a:cxn>
            </a:cxnLst>
            <a:rect l="txL" t="txT" r="txR" b="txB"/>
            <a:pathLst>
              <a:path w="1002" h="480">
                <a:moveTo>
                  <a:pt x="1002" y="102"/>
                </a:moveTo>
                <a:lnTo>
                  <a:pt x="774" y="0"/>
                </a:lnTo>
                <a:lnTo>
                  <a:pt x="0" y="378"/>
                </a:lnTo>
                <a:lnTo>
                  <a:pt x="204" y="480"/>
                </a:lnTo>
              </a:path>
            </a:pathLst>
          </a:custGeom>
          <a:noFill/>
          <a:ln w="76200" cap="flat" cmpd="sng">
            <a:solidFill>
              <a:srgbClr val="FF99CC"/>
            </a:solidFill>
            <a:prstDash val="solid"/>
            <a:round/>
            <a:headEnd type="none" w="med" len="med"/>
            <a:tailEnd type="triangle" w="med" len="med"/>
          </a:ln>
        </p:spPr>
        <p:txBody>
          <a:bodyPr wrap="none" anchor="ctr"/>
          <a:lstStyle/>
          <a:p>
            <a:endParaRPr lang="zh-CN" altLang="en-US" dirty="0">
              <a:latin typeface="Arial" panose="020B0604020202020204" pitchFamily="34" charset="0"/>
            </a:endParaRPr>
          </a:p>
        </p:txBody>
      </p:sp>
      <p:sp>
        <p:nvSpPr>
          <p:cNvPr id="110624" name="Freeform 32"/>
          <p:cNvSpPr/>
          <p:nvPr/>
        </p:nvSpPr>
        <p:spPr>
          <a:xfrm>
            <a:off x="5943600" y="5181600"/>
            <a:ext cx="990600" cy="447675"/>
          </a:xfrm>
          <a:custGeom>
            <a:avLst/>
            <a:gdLst>
              <a:gd name="txL" fmla="*/ 0 w 624"/>
              <a:gd name="txT" fmla="*/ 0 h 288"/>
              <a:gd name="txR" fmla="*/ 624 w 624"/>
              <a:gd name="txB" fmla="*/ 288 h 288"/>
            </a:gdLst>
            <a:ahLst/>
            <a:cxnLst>
              <a:cxn ang="0">
                <a:pos x="228" y="288"/>
              </a:cxn>
              <a:cxn ang="0">
                <a:pos x="0" y="186"/>
              </a:cxn>
              <a:cxn ang="0">
                <a:pos x="390" y="0"/>
              </a:cxn>
              <a:cxn ang="0">
                <a:pos x="624" y="102"/>
              </a:cxn>
            </a:cxnLst>
            <a:rect l="txL" t="txT" r="txR" b="txB"/>
            <a:pathLst>
              <a:path w="624" h="288">
                <a:moveTo>
                  <a:pt x="228" y="288"/>
                </a:moveTo>
                <a:lnTo>
                  <a:pt x="0" y="186"/>
                </a:lnTo>
                <a:lnTo>
                  <a:pt x="390" y="0"/>
                </a:lnTo>
                <a:lnTo>
                  <a:pt x="624" y="102"/>
                </a:lnTo>
              </a:path>
            </a:pathLst>
          </a:custGeom>
          <a:noFill/>
          <a:ln w="76200" cap="flat" cmpd="sng">
            <a:solidFill>
              <a:srgbClr val="FF99CC"/>
            </a:solidFill>
            <a:prstDash val="solid"/>
            <a:round/>
            <a:headEnd type="none" w="med" len="med"/>
            <a:tailEnd type="triangle" w="med" len="med"/>
          </a:ln>
        </p:spPr>
        <p:txBody>
          <a:bodyPr wrap="none" anchor="ctr"/>
          <a:lstStyle/>
          <a:p>
            <a:endParaRPr lang="zh-CN" altLang="en-US" dirty="0">
              <a:latin typeface="Arial" panose="020B0604020202020204" pitchFamily="34" charset="0"/>
            </a:endParaRPr>
          </a:p>
        </p:txBody>
      </p:sp>
      <p:sp>
        <p:nvSpPr>
          <p:cNvPr id="110625" name="Freeform 33"/>
          <p:cNvSpPr/>
          <p:nvPr/>
        </p:nvSpPr>
        <p:spPr>
          <a:xfrm>
            <a:off x="5410200" y="5410200"/>
            <a:ext cx="914400" cy="419100"/>
          </a:xfrm>
          <a:custGeom>
            <a:avLst/>
            <a:gdLst>
              <a:gd name="txL" fmla="*/ 0 w 594"/>
              <a:gd name="txT" fmla="*/ 0 h 270"/>
              <a:gd name="txR" fmla="*/ 594 w 594"/>
              <a:gd name="txB" fmla="*/ 270 h 270"/>
            </a:gdLst>
            <a:ahLst/>
            <a:cxnLst>
              <a:cxn ang="0">
                <a:pos x="594" y="102"/>
              </a:cxn>
              <a:cxn ang="0">
                <a:pos x="366" y="0"/>
              </a:cxn>
              <a:cxn ang="0">
                <a:pos x="0" y="174"/>
              </a:cxn>
              <a:cxn ang="0">
                <a:pos x="240" y="270"/>
              </a:cxn>
            </a:cxnLst>
            <a:rect l="txL" t="txT" r="txR" b="txB"/>
            <a:pathLst>
              <a:path w="594" h="270">
                <a:moveTo>
                  <a:pt x="594" y="102"/>
                </a:moveTo>
                <a:lnTo>
                  <a:pt x="366" y="0"/>
                </a:lnTo>
                <a:lnTo>
                  <a:pt x="0" y="174"/>
                </a:lnTo>
                <a:lnTo>
                  <a:pt x="240" y="270"/>
                </a:lnTo>
              </a:path>
            </a:pathLst>
          </a:custGeom>
          <a:noFill/>
          <a:ln w="76200" cap="flat" cmpd="sng">
            <a:solidFill>
              <a:srgbClr val="FF99CC"/>
            </a:solidFill>
            <a:prstDash val="solid"/>
            <a:round/>
            <a:headEnd type="none" w="med" len="med"/>
            <a:tailEnd type="triangle" w="med" len="med"/>
          </a:ln>
        </p:spPr>
        <p:txBody>
          <a:bodyPr wrap="none" anchor="ctr"/>
          <a:lstStyle/>
          <a:p>
            <a:endParaRPr lang="zh-CN" altLang="en-US" dirty="0">
              <a:latin typeface="Arial" panose="020B0604020202020204" pitchFamily="34" charset="0"/>
            </a:endParaRPr>
          </a:p>
        </p:txBody>
      </p:sp>
      <p:pic>
        <p:nvPicPr>
          <p:cNvPr id="110626" name="Picture 34" descr="Virus"/>
          <p:cNvPicPr>
            <a:picLocks noChangeAspect="1"/>
          </p:cNvPicPr>
          <p:nvPr/>
        </p:nvPicPr>
        <p:blipFill>
          <a:blip r:embed="rId8" cstate="print"/>
          <a:stretch>
            <a:fillRect/>
          </a:stretch>
        </p:blipFill>
        <p:spPr>
          <a:xfrm>
            <a:off x="7239000" y="5486400"/>
            <a:ext cx="571500" cy="457200"/>
          </a:xfrm>
          <a:prstGeom prst="rect">
            <a:avLst/>
          </a:prstGeom>
          <a:noFill/>
          <a:ln w="9525">
            <a:noFill/>
          </a:ln>
        </p:spPr>
      </p:pic>
      <p:pic>
        <p:nvPicPr>
          <p:cNvPr id="110627" name="Picture 35" descr="Virus"/>
          <p:cNvPicPr>
            <a:picLocks noChangeAspect="1"/>
          </p:cNvPicPr>
          <p:nvPr/>
        </p:nvPicPr>
        <p:blipFill>
          <a:blip r:embed="rId8" cstate="print"/>
          <a:stretch>
            <a:fillRect/>
          </a:stretch>
        </p:blipFill>
        <p:spPr>
          <a:xfrm>
            <a:off x="6629400" y="5791200"/>
            <a:ext cx="571500" cy="457200"/>
          </a:xfrm>
          <a:prstGeom prst="rect">
            <a:avLst/>
          </a:prstGeom>
          <a:noFill/>
          <a:ln w="9525">
            <a:noFill/>
          </a:ln>
        </p:spPr>
      </p:pic>
      <p:pic>
        <p:nvPicPr>
          <p:cNvPr id="110628" name="Picture 36" descr="Virus"/>
          <p:cNvPicPr>
            <a:picLocks noChangeAspect="1"/>
          </p:cNvPicPr>
          <p:nvPr/>
        </p:nvPicPr>
        <p:blipFill>
          <a:blip r:embed="rId8" cstate="print"/>
          <a:stretch>
            <a:fillRect/>
          </a:stretch>
        </p:blipFill>
        <p:spPr>
          <a:xfrm>
            <a:off x="5943600" y="6019800"/>
            <a:ext cx="571500" cy="457200"/>
          </a:xfrm>
          <a:prstGeom prst="rect">
            <a:avLst/>
          </a:prstGeom>
          <a:noFill/>
          <a:ln w="9525">
            <a:noFill/>
          </a:ln>
        </p:spPr>
      </p:pic>
      <p:pic>
        <p:nvPicPr>
          <p:cNvPr id="110629" name="Picture 37" descr="Virus"/>
          <p:cNvPicPr>
            <a:picLocks noChangeAspect="1"/>
          </p:cNvPicPr>
          <p:nvPr/>
        </p:nvPicPr>
        <p:blipFill>
          <a:blip r:embed="rId8" cstate="print"/>
          <a:stretch>
            <a:fillRect/>
          </a:stretch>
        </p:blipFill>
        <p:spPr>
          <a:xfrm>
            <a:off x="7010400" y="3429000"/>
            <a:ext cx="571500" cy="457200"/>
          </a:xfrm>
          <a:prstGeom prst="rect">
            <a:avLst/>
          </a:prstGeom>
          <a:noFill/>
          <a:ln w="9525">
            <a:noFill/>
          </a:ln>
        </p:spPr>
      </p:pic>
      <p:sp>
        <p:nvSpPr>
          <p:cNvPr id="110630" name="Freeform 38"/>
          <p:cNvSpPr/>
          <p:nvPr/>
        </p:nvSpPr>
        <p:spPr>
          <a:xfrm>
            <a:off x="1981200" y="2581275"/>
            <a:ext cx="4933950" cy="2781300"/>
          </a:xfrm>
          <a:custGeom>
            <a:avLst/>
            <a:gdLst>
              <a:gd name="txL" fmla="*/ 0 w 3108"/>
              <a:gd name="txT" fmla="*/ 0 h 1788"/>
              <a:gd name="txR" fmla="*/ 3108 w 3108"/>
              <a:gd name="txB" fmla="*/ 1788 h 1788"/>
            </a:gdLst>
            <a:ahLst/>
            <a:cxnLst>
              <a:cxn ang="0">
                <a:pos x="3108" y="1788"/>
              </a:cxn>
              <a:cxn ang="0">
                <a:pos x="2820" y="1650"/>
              </a:cxn>
              <a:cxn ang="0">
                <a:pos x="3078" y="1518"/>
              </a:cxn>
              <a:cxn ang="0">
                <a:pos x="0" y="0"/>
              </a:cxn>
            </a:cxnLst>
            <a:rect l="txL" t="txT" r="txR" b="txB"/>
            <a:pathLst>
              <a:path w="3108" h="1788">
                <a:moveTo>
                  <a:pt x="3108" y="1788"/>
                </a:moveTo>
                <a:lnTo>
                  <a:pt x="2820" y="1650"/>
                </a:lnTo>
                <a:lnTo>
                  <a:pt x="3078" y="1518"/>
                </a:lnTo>
                <a:lnTo>
                  <a:pt x="0" y="0"/>
                </a:lnTo>
              </a:path>
            </a:pathLst>
          </a:custGeom>
          <a:noFill/>
          <a:ln w="76200" cap="flat" cmpd="sng">
            <a:solidFill>
              <a:srgbClr val="FF99CC"/>
            </a:solidFill>
            <a:prstDash val="solid"/>
            <a:round/>
            <a:headEnd type="none" w="med" len="med"/>
            <a:tailEnd type="triangle" w="med" len="med"/>
          </a:ln>
        </p:spPr>
        <p:txBody>
          <a:bodyPr wrap="none" anchor="ctr"/>
          <a:lstStyle/>
          <a:p>
            <a:endParaRPr lang="zh-CN" altLang="en-US" dirty="0">
              <a:latin typeface="Arial" panose="020B0604020202020204" pitchFamily="34" charset="0"/>
            </a:endParaRPr>
          </a:p>
        </p:txBody>
      </p:sp>
      <p:sp>
        <p:nvSpPr>
          <p:cNvPr id="110631" name="Freeform 39"/>
          <p:cNvSpPr/>
          <p:nvPr/>
        </p:nvSpPr>
        <p:spPr>
          <a:xfrm>
            <a:off x="5972175" y="4286250"/>
            <a:ext cx="1609725" cy="1333500"/>
          </a:xfrm>
          <a:custGeom>
            <a:avLst/>
            <a:gdLst>
              <a:gd name="txL" fmla="*/ 0 w 1014"/>
              <a:gd name="txT" fmla="*/ 0 h 858"/>
              <a:gd name="txR" fmla="*/ 1014 w 1014"/>
              <a:gd name="txB" fmla="*/ 858 h 858"/>
            </a:gdLst>
            <a:ahLst/>
            <a:cxnLst>
              <a:cxn ang="0">
                <a:pos x="258" y="858"/>
              </a:cxn>
              <a:cxn ang="0">
                <a:pos x="0" y="726"/>
              </a:cxn>
              <a:cxn ang="0">
                <a:pos x="1014" y="222"/>
              </a:cxn>
              <a:cxn ang="0">
                <a:pos x="558" y="0"/>
              </a:cxn>
            </a:cxnLst>
            <a:rect l="txL" t="txT" r="txR" b="txB"/>
            <a:pathLst>
              <a:path w="1014" h="858">
                <a:moveTo>
                  <a:pt x="258" y="858"/>
                </a:moveTo>
                <a:lnTo>
                  <a:pt x="0" y="726"/>
                </a:lnTo>
                <a:lnTo>
                  <a:pt x="1014" y="222"/>
                </a:lnTo>
                <a:lnTo>
                  <a:pt x="558" y="0"/>
                </a:lnTo>
              </a:path>
            </a:pathLst>
          </a:custGeom>
          <a:noFill/>
          <a:ln w="76200" cap="flat" cmpd="sng">
            <a:solidFill>
              <a:srgbClr val="FF99CC"/>
            </a:solidFill>
            <a:prstDash val="solid"/>
            <a:round/>
            <a:headEnd type="triangle" w="med" len="med"/>
            <a:tailEnd type="none" w="med" len="med"/>
          </a:ln>
        </p:spPr>
        <p:txBody>
          <a:bodyPr wrap="none" anchor="ctr"/>
          <a:lstStyle/>
          <a:p>
            <a:endParaRPr lang="zh-CN" altLang="en-US" dirty="0">
              <a:latin typeface="Arial" panose="020B0604020202020204" pitchFamily="34" charset="0"/>
            </a:endParaRPr>
          </a:p>
        </p:txBody>
      </p:sp>
      <p:pic>
        <p:nvPicPr>
          <p:cNvPr id="110632" name="Picture 40" descr="Virus"/>
          <p:cNvPicPr>
            <a:picLocks noChangeAspect="1"/>
          </p:cNvPicPr>
          <p:nvPr/>
        </p:nvPicPr>
        <p:blipFill>
          <a:blip r:embed="rId8" cstate="print"/>
          <a:stretch>
            <a:fillRect/>
          </a:stretch>
        </p:blipFill>
        <p:spPr>
          <a:xfrm>
            <a:off x="6705600" y="5867400"/>
            <a:ext cx="571500" cy="457200"/>
          </a:xfrm>
          <a:prstGeom prst="rect">
            <a:avLst/>
          </a:prstGeom>
          <a:noFill/>
          <a:ln w="9525">
            <a:noFill/>
          </a:ln>
        </p:spPr>
      </p:pic>
      <p:sp>
        <p:nvSpPr>
          <p:cNvPr id="100383" name="Text Box 41"/>
          <p:cNvSpPr txBox="1"/>
          <p:nvPr/>
        </p:nvSpPr>
        <p:spPr>
          <a:xfrm>
            <a:off x="0" y="4419600"/>
            <a:ext cx="3581400" cy="530225"/>
          </a:xfrm>
          <a:prstGeom prst="rect">
            <a:avLst/>
          </a:prstGeom>
          <a:noFill/>
          <a:ln w="12700">
            <a:noFill/>
          </a:ln>
        </p:spPr>
        <p:txBody>
          <a:bodyPr lIns="182562" tIns="46038" rIns="182562" bIns="46038">
            <a:spAutoFit/>
          </a:bodyPr>
          <a:lstStyle/>
          <a:p>
            <a:pPr>
              <a:lnSpc>
                <a:spcPct val="90000"/>
              </a:lnSpc>
              <a:spcBef>
                <a:spcPct val="50000"/>
              </a:spcBef>
              <a:buClr>
                <a:schemeClr val="tx2"/>
              </a:buClr>
              <a:buSzPct val="75000"/>
              <a:buFont typeface="Wingdings" panose="05000000000000000000" pitchFamily="2" charset="2"/>
              <a:buNone/>
            </a:pPr>
            <a:endParaRPr lang="zh-CN" altLang="zh-CN" sz="3200" dirty="0">
              <a:latin typeface="Times New Roman" panose="02020603050405020304" pitchFamily="18" charset="0"/>
            </a:endParaRPr>
          </a:p>
        </p:txBody>
      </p:sp>
      <p:grpSp>
        <p:nvGrpSpPr>
          <p:cNvPr id="100384" name="Group 42"/>
          <p:cNvGrpSpPr/>
          <p:nvPr/>
        </p:nvGrpSpPr>
        <p:grpSpPr>
          <a:xfrm>
            <a:off x="685800" y="1600200"/>
            <a:ext cx="2057400" cy="1371600"/>
            <a:chOff x="1248" y="720"/>
            <a:chExt cx="1296" cy="864"/>
          </a:xfrm>
        </p:grpSpPr>
        <p:grpSp>
          <p:nvGrpSpPr>
            <p:cNvPr id="100401" name="Group 43"/>
            <p:cNvGrpSpPr/>
            <p:nvPr/>
          </p:nvGrpSpPr>
          <p:grpSpPr>
            <a:xfrm>
              <a:off x="1248" y="720"/>
              <a:ext cx="1296" cy="864"/>
              <a:chOff x="2976" y="912"/>
              <a:chExt cx="960" cy="576"/>
            </a:xfrm>
          </p:grpSpPr>
          <p:sp>
            <p:nvSpPr>
              <p:cNvPr id="100403" name="Oval 44"/>
              <p:cNvSpPr/>
              <p:nvPr/>
            </p:nvSpPr>
            <p:spPr>
              <a:xfrm>
                <a:off x="2976" y="1104"/>
                <a:ext cx="576" cy="288"/>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sp>
            <p:nvSpPr>
              <p:cNvPr id="100404" name="Oval 45"/>
              <p:cNvSpPr/>
              <p:nvPr/>
            </p:nvSpPr>
            <p:spPr>
              <a:xfrm>
                <a:off x="2976" y="960"/>
                <a:ext cx="672" cy="336"/>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sp>
            <p:nvSpPr>
              <p:cNvPr id="100405" name="Oval 46"/>
              <p:cNvSpPr/>
              <p:nvPr/>
            </p:nvSpPr>
            <p:spPr>
              <a:xfrm>
                <a:off x="3120" y="1104"/>
                <a:ext cx="672" cy="384"/>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sp>
            <p:nvSpPr>
              <p:cNvPr id="100406" name="Oval 47"/>
              <p:cNvSpPr/>
              <p:nvPr/>
            </p:nvSpPr>
            <p:spPr>
              <a:xfrm>
                <a:off x="3216" y="912"/>
                <a:ext cx="624" cy="384"/>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sp>
            <p:nvSpPr>
              <p:cNvPr id="100407" name="Oval 48"/>
              <p:cNvSpPr/>
              <p:nvPr/>
            </p:nvSpPr>
            <p:spPr>
              <a:xfrm>
                <a:off x="3504" y="1104"/>
                <a:ext cx="432" cy="288"/>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grpSp>
        <p:sp>
          <p:nvSpPr>
            <p:cNvPr id="110641" name="Text Box 49"/>
            <p:cNvSpPr txBox="1">
              <a:spLocks noChangeArrowheads="1"/>
            </p:cNvSpPr>
            <p:nvPr/>
          </p:nvSpPr>
          <p:spPr bwMode="auto">
            <a:xfrm>
              <a:off x="1440" y="960"/>
              <a:ext cx="861" cy="327"/>
            </a:xfrm>
            <a:prstGeom prst="rect">
              <a:avLst/>
            </a:prstGeom>
            <a:noFill/>
            <a:ln w="12700">
              <a:noFill/>
              <a:miter lim="800000"/>
              <a:headEnd type="none" w="sm" len="sm"/>
              <a:tailEnd type="none" w="sm" len="sm"/>
            </a:ln>
            <a:effectLst/>
          </p:spPr>
          <p:txBody>
            <a:bodyPr wrap="none">
              <a:spAutoFit/>
            </a:bodyPr>
            <a:lstStyle/>
            <a:p>
              <a:pPr marR="0" defTabSz="914400" eaLnBrk="0" hangingPunct="0">
                <a:buClrTx/>
                <a:buSzTx/>
                <a:buFontTx/>
                <a:buNone/>
                <a:defRPr/>
              </a:pPr>
              <a:r>
                <a:rPr kumimoji="1" lang="en-US" altLang="zh-TW" sz="2800" kern="1200" cap="none" spc="0" normalizeH="0" baseline="0" noProof="0">
                  <a:effectLst>
                    <a:outerShdw blurRad="38100" dist="38100" dir="2700000" algn="tl">
                      <a:srgbClr val="C0C0C0"/>
                    </a:outerShdw>
                  </a:effectLst>
                  <a:latin typeface="Impact" panose="020B0806030902050204" pitchFamily="34" charset="0"/>
                  <a:ea typeface="PMingLiU" panose="02020500000000000000" pitchFamily="18" charset="-120"/>
                  <a:cs typeface="+mn-cs"/>
                </a:rPr>
                <a:t>Internet</a:t>
              </a:r>
            </a:p>
          </p:txBody>
        </p:sp>
      </p:grpSp>
      <p:pic>
        <p:nvPicPr>
          <p:cNvPr id="110642" name="Picture 50" descr="Virus"/>
          <p:cNvPicPr>
            <a:picLocks noChangeAspect="1"/>
          </p:cNvPicPr>
          <p:nvPr/>
        </p:nvPicPr>
        <p:blipFill>
          <a:blip r:embed="rId8" cstate="print"/>
          <a:stretch>
            <a:fillRect/>
          </a:stretch>
        </p:blipFill>
        <p:spPr>
          <a:xfrm>
            <a:off x="1600200" y="2286000"/>
            <a:ext cx="571500" cy="457200"/>
          </a:xfrm>
          <a:prstGeom prst="rect">
            <a:avLst/>
          </a:prstGeom>
          <a:noFill/>
          <a:ln w="9525">
            <a:noFill/>
          </a:ln>
        </p:spPr>
      </p:pic>
      <p:pic>
        <p:nvPicPr>
          <p:cNvPr id="110643" name="Picture 51" descr="Virus"/>
          <p:cNvPicPr>
            <a:picLocks noChangeAspect="1"/>
          </p:cNvPicPr>
          <p:nvPr/>
        </p:nvPicPr>
        <p:blipFill>
          <a:blip r:embed="rId8" cstate="print"/>
          <a:stretch>
            <a:fillRect/>
          </a:stretch>
        </p:blipFill>
        <p:spPr>
          <a:xfrm>
            <a:off x="1524000" y="2209800"/>
            <a:ext cx="571500" cy="457200"/>
          </a:xfrm>
          <a:prstGeom prst="rect">
            <a:avLst/>
          </a:prstGeom>
          <a:noFill/>
          <a:ln w="9525">
            <a:noFill/>
          </a:ln>
        </p:spPr>
      </p:pic>
      <p:sp>
        <p:nvSpPr>
          <p:cNvPr id="110644" name="Oval 52"/>
          <p:cNvSpPr>
            <a:spLocks noChangeArrowheads="1"/>
          </p:cNvSpPr>
          <p:nvPr/>
        </p:nvSpPr>
        <p:spPr bwMode="auto">
          <a:xfrm>
            <a:off x="3886200" y="2590800"/>
            <a:ext cx="1752600" cy="1752600"/>
          </a:xfrm>
          <a:prstGeom prst="ellipse">
            <a:avLst/>
          </a:prstGeom>
          <a:noFill/>
          <a:ln w="38100">
            <a:solidFill>
              <a:schemeClr val="accent1"/>
            </a:solidFill>
            <a:round/>
            <a:headEnd type="none" w="sm" len="sm"/>
            <a:tailEnd type="none" w="sm" len="sm"/>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645" name="Oval 53"/>
          <p:cNvSpPr>
            <a:spLocks noChangeArrowheads="1"/>
          </p:cNvSpPr>
          <p:nvPr/>
        </p:nvSpPr>
        <p:spPr bwMode="auto">
          <a:xfrm>
            <a:off x="5943600" y="2895600"/>
            <a:ext cx="1752600" cy="1752600"/>
          </a:xfrm>
          <a:prstGeom prst="ellipse">
            <a:avLst/>
          </a:prstGeom>
          <a:noFill/>
          <a:ln w="38100">
            <a:solidFill>
              <a:schemeClr val="accent1"/>
            </a:solidFill>
            <a:round/>
            <a:headEnd type="none" w="sm" len="sm"/>
            <a:tailEnd type="none" w="sm" len="sm"/>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646" name="Oval 54"/>
          <p:cNvSpPr>
            <a:spLocks noChangeArrowheads="1"/>
          </p:cNvSpPr>
          <p:nvPr/>
        </p:nvSpPr>
        <p:spPr bwMode="auto">
          <a:xfrm>
            <a:off x="3810000" y="4114800"/>
            <a:ext cx="1752600" cy="1752600"/>
          </a:xfrm>
          <a:prstGeom prst="ellipse">
            <a:avLst/>
          </a:prstGeom>
          <a:noFill/>
          <a:ln w="38100">
            <a:solidFill>
              <a:schemeClr val="accent1"/>
            </a:solidFill>
            <a:round/>
            <a:headEnd type="none" w="sm" len="sm"/>
            <a:tailEnd type="none" w="sm" len="sm"/>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647" name="Oval 55"/>
          <p:cNvSpPr>
            <a:spLocks noChangeArrowheads="1"/>
          </p:cNvSpPr>
          <p:nvPr/>
        </p:nvSpPr>
        <p:spPr bwMode="auto">
          <a:xfrm rot="-1425149">
            <a:off x="5334000" y="4876800"/>
            <a:ext cx="3352800" cy="1524000"/>
          </a:xfrm>
          <a:prstGeom prst="ellipse">
            <a:avLst/>
          </a:prstGeom>
          <a:noFill/>
          <a:ln w="38100">
            <a:solidFill>
              <a:schemeClr val="accent1"/>
            </a:solidFill>
            <a:round/>
            <a:headEnd type="none" w="sm" len="sm"/>
            <a:tailEnd type="none" w="sm" len="sm"/>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648" name="Oval 56"/>
          <p:cNvSpPr>
            <a:spLocks noChangeArrowheads="1"/>
          </p:cNvSpPr>
          <p:nvPr/>
        </p:nvSpPr>
        <p:spPr bwMode="auto">
          <a:xfrm>
            <a:off x="3733800" y="2590800"/>
            <a:ext cx="1752600" cy="1752600"/>
          </a:xfrm>
          <a:prstGeom prst="ellipse">
            <a:avLst/>
          </a:prstGeom>
          <a:noFill/>
          <a:ln w="38100">
            <a:solidFill>
              <a:schemeClr val="hlink"/>
            </a:solidFill>
            <a:round/>
            <a:headEnd type="none" w="sm" len="sm"/>
            <a:tailEnd type="none" w="sm" len="sm"/>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649" name="Oval 57"/>
          <p:cNvSpPr>
            <a:spLocks noChangeArrowheads="1"/>
          </p:cNvSpPr>
          <p:nvPr/>
        </p:nvSpPr>
        <p:spPr bwMode="auto">
          <a:xfrm>
            <a:off x="5943600" y="3048000"/>
            <a:ext cx="1828800" cy="1752600"/>
          </a:xfrm>
          <a:prstGeom prst="ellipse">
            <a:avLst/>
          </a:prstGeom>
          <a:noFill/>
          <a:ln w="38100">
            <a:solidFill>
              <a:schemeClr val="hlink"/>
            </a:solidFill>
            <a:round/>
            <a:headEnd type="none" w="sm" len="sm"/>
            <a:tailEnd type="none" w="sm" len="sm"/>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650" name="Oval 58"/>
          <p:cNvSpPr>
            <a:spLocks noChangeArrowheads="1"/>
          </p:cNvSpPr>
          <p:nvPr/>
        </p:nvSpPr>
        <p:spPr bwMode="auto">
          <a:xfrm>
            <a:off x="3962400" y="4114800"/>
            <a:ext cx="1752600" cy="1752600"/>
          </a:xfrm>
          <a:prstGeom prst="ellipse">
            <a:avLst/>
          </a:prstGeom>
          <a:noFill/>
          <a:ln w="38100">
            <a:solidFill>
              <a:schemeClr val="hlink"/>
            </a:solidFill>
            <a:round/>
            <a:headEnd type="none" w="sm" len="sm"/>
            <a:tailEnd type="none" w="sm" len="sm"/>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651" name="Oval 59"/>
          <p:cNvSpPr>
            <a:spLocks noChangeArrowheads="1"/>
          </p:cNvSpPr>
          <p:nvPr/>
        </p:nvSpPr>
        <p:spPr bwMode="auto">
          <a:xfrm rot="-1425149">
            <a:off x="5486400" y="4953000"/>
            <a:ext cx="3352800" cy="1524000"/>
          </a:xfrm>
          <a:prstGeom prst="ellipse">
            <a:avLst/>
          </a:prstGeom>
          <a:noFill/>
          <a:ln w="38100">
            <a:solidFill>
              <a:schemeClr val="hlink"/>
            </a:solidFill>
            <a:round/>
            <a:headEnd type="none" w="sm" len="sm"/>
            <a:tailEnd type="none" w="sm" len="sm"/>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652" name="Line 60"/>
          <p:cNvSpPr/>
          <p:nvPr/>
        </p:nvSpPr>
        <p:spPr>
          <a:xfrm>
            <a:off x="2057400" y="2593975"/>
            <a:ext cx="1219200" cy="596900"/>
          </a:xfrm>
          <a:prstGeom prst="line">
            <a:avLst/>
          </a:prstGeom>
          <a:ln w="57150" cap="flat" cmpd="sng">
            <a:solidFill>
              <a:srgbClr val="FF99CC"/>
            </a:solidFill>
            <a:prstDash val="solid"/>
            <a:headEnd type="none" w="sm" len="sm"/>
            <a:tailEnd type="triangle" w="med" len="med"/>
          </a:ln>
        </p:spPr>
      </p:sp>
      <p:sp>
        <p:nvSpPr>
          <p:cNvPr id="110653" name="Line 61"/>
          <p:cNvSpPr/>
          <p:nvPr/>
        </p:nvSpPr>
        <p:spPr>
          <a:xfrm>
            <a:off x="3276600" y="3203575"/>
            <a:ext cx="1219200" cy="596900"/>
          </a:xfrm>
          <a:prstGeom prst="line">
            <a:avLst/>
          </a:prstGeom>
          <a:ln w="57150" cap="flat" cmpd="sng">
            <a:solidFill>
              <a:srgbClr val="FF99CC"/>
            </a:solidFill>
            <a:prstDash val="solid"/>
            <a:headEnd type="none" w="sm" len="sm"/>
            <a:tailEnd type="triangle" w="med" len="med"/>
          </a:ln>
        </p:spPr>
      </p:sp>
      <p:sp>
        <p:nvSpPr>
          <p:cNvPr id="110654" name="Freeform 62"/>
          <p:cNvSpPr/>
          <p:nvPr/>
        </p:nvSpPr>
        <p:spPr>
          <a:xfrm>
            <a:off x="4876800" y="3986213"/>
            <a:ext cx="2095500" cy="1604962"/>
          </a:xfrm>
          <a:custGeom>
            <a:avLst/>
            <a:gdLst>
              <a:gd name="txL" fmla="*/ 0 w 1320"/>
              <a:gd name="txT" fmla="*/ 0 h 1032"/>
              <a:gd name="txR" fmla="*/ 1320 w 1320"/>
              <a:gd name="txB" fmla="*/ 1032 h 1032"/>
            </a:gdLst>
            <a:ahLst/>
            <a:cxnLst>
              <a:cxn ang="0">
                <a:pos x="0" y="0"/>
              </a:cxn>
              <a:cxn ang="0">
                <a:pos x="1320" y="648"/>
              </a:cxn>
              <a:cxn ang="0">
                <a:pos x="588" y="1032"/>
              </a:cxn>
              <a:cxn ang="0">
                <a:pos x="144" y="828"/>
              </a:cxn>
            </a:cxnLst>
            <a:rect l="txL" t="txT" r="txR" b="txB"/>
            <a:pathLst>
              <a:path w="1320" h="1032">
                <a:moveTo>
                  <a:pt x="0" y="0"/>
                </a:moveTo>
                <a:lnTo>
                  <a:pt x="1320" y="648"/>
                </a:lnTo>
                <a:lnTo>
                  <a:pt x="588" y="1032"/>
                </a:lnTo>
                <a:lnTo>
                  <a:pt x="144" y="828"/>
                </a:lnTo>
              </a:path>
            </a:pathLst>
          </a:custGeom>
          <a:noFill/>
          <a:ln w="76200" cap="flat" cmpd="sng">
            <a:solidFill>
              <a:srgbClr val="FF99CC"/>
            </a:solidFill>
            <a:prstDash val="solid"/>
            <a:round/>
            <a:headEnd type="none" w="med" len="med"/>
            <a:tailEnd type="triangle" w="med" len="med"/>
          </a:ln>
        </p:spPr>
        <p:txBody>
          <a:bodyPr wrap="none" anchor="ctr"/>
          <a:lstStyle/>
          <a:p>
            <a:endParaRPr lang="zh-CN" altLang="en-US" dirty="0">
              <a:latin typeface="Arial" panose="020B0604020202020204" pitchFamily="34" charset="0"/>
            </a:endParaRPr>
          </a:p>
        </p:txBody>
      </p:sp>
      <p:sp>
        <p:nvSpPr>
          <p:cNvPr id="110655" name="Freeform 63"/>
          <p:cNvSpPr/>
          <p:nvPr/>
        </p:nvSpPr>
        <p:spPr>
          <a:xfrm>
            <a:off x="5029200" y="4805363"/>
            <a:ext cx="2457450" cy="671512"/>
          </a:xfrm>
          <a:custGeom>
            <a:avLst/>
            <a:gdLst>
              <a:gd name="txL" fmla="*/ 0 w 1548"/>
              <a:gd name="txT" fmla="*/ 0 h 432"/>
              <a:gd name="txR" fmla="*/ 1548 w 1548"/>
              <a:gd name="txB" fmla="*/ 432 h 432"/>
            </a:gdLst>
            <a:ahLst/>
            <a:cxnLst>
              <a:cxn ang="0">
                <a:pos x="0" y="216"/>
              </a:cxn>
              <a:cxn ang="0">
                <a:pos x="420" y="432"/>
              </a:cxn>
              <a:cxn ang="0">
                <a:pos x="1332" y="0"/>
              </a:cxn>
              <a:cxn ang="0">
                <a:pos x="1548" y="96"/>
              </a:cxn>
            </a:cxnLst>
            <a:rect l="txL" t="txT" r="txR" b="txB"/>
            <a:pathLst>
              <a:path w="1548" h="432">
                <a:moveTo>
                  <a:pt x="0" y="216"/>
                </a:moveTo>
                <a:lnTo>
                  <a:pt x="420" y="432"/>
                </a:lnTo>
                <a:lnTo>
                  <a:pt x="1332" y="0"/>
                </a:lnTo>
                <a:lnTo>
                  <a:pt x="1548" y="96"/>
                </a:lnTo>
              </a:path>
            </a:pathLst>
          </a:custGeom>
          <a:noFill/>
          <a:ln w="76200" cap="flat" cmpd="sng">
            <a:solidFill>
              <a:srgbClr val="FF99CC"/>
            </a:solidFill>
            <a:prstDash val="solid"/>
            <a:round/>
            <a:headEnd type="none" w="med" len="med"/>
            <a:tailEnd type="triangle" w="med" len="med"/>
          </a:ln>
        </p:spPr>
        <p:txBody>
          <a:bodyPr wrap="none" anchor="ctr"/>
          <a:lstStyle/>
          <a:p>
            <a:endParaRPr lang="zh-CN" altLang="en-US" dirty="0">
              <a:latin typeface="Arial" panose="020B0604020202020204" pitchFamily="34" charset="0"/>
            </a:endParaRPr>
          </a:p>
        </p:txBody>
      </p:sp>
      <p:sp>
        <p:nvSpPr>
          <p:cNvPr id="110656" name="Freeform 64"/>
          <p:cNvSpPr/>
          <p:nvPr/>
        </p:nvSpPr>
        <p:spPr>
          <a:xfrm>
            <a:off x="6858000" y="4271963"/>
            <a:ext cx="723900" cy="700087"/>
          </a:xfrm>
          <a:custGeom>
            <a:avLst/>
            <a:gdLst>
              <a:gd name="txL" fmla="*/ 0 w 456"/>
              <a:gd name="txT" fmla="*/ 0 h 450"/>
              <a:gd name="txR" fmla="*/ 456 w 456"/>
              <a:gd name="txB" fmla="*/ 450 h 450"/>
            </a:gdLst>
            <a:ahLst/>
            <a:cxnLst>
              <a:cxn ang="0">
                <a:pos x="444" y="450"/>
              </a:cxn>
              <a:cxn ang="0">
                <a:pos x="216" y="348"/>
              </a:cxn>
              <a:cxn ang="0">
                <a:pos x="456" y="222"/>
              </a:cxn>
              <a:cxn ang="0">
                <a:pos x="0" y="0"/>
              </a:cxn>
            </a:cxnLst>
            <a:rect l="txL" t="txT" r="txR" b="txB"/>
            <a:pathLst>
              <a:path w="456" h="450">
                <a:moveTo>
                  <a:pt x="444" y="450"/>
                </a:moveTo>
                <a:lnTo>
                  <a:pt x="216" y="348"/>
                </a:lnTo>
                <a:lnTo>
                  <a:pt x="456" y="222"/>
                </a:lnTo>
                <a:lnTo>
                  <a:pt x="0" y="0"/>
                </a:lnTo>
              </a:path>
            </a:pathLst>
          </a:custGeom>
          <a:noFill/>
          <a:ln w="76200" cap="flat" cmpd="sng">
            <a:solidFill>
              <a:srgbClr val="FF99CC"/>
            </a:solidFill>
            <a:prstDash val="solid"/>
            <a:round/>
            <a:headEnd type="none" w="med" len="med"/>
            <a:tailEnd type="triangle" w="med" len="med"/>
          </a:ln>
        </p:spPr>
        <p:txBody>
          <a:bodyPr wrap="none" anchor="ctr"/>
          <a:lstStyle/>
          <a:p>
            <a:endParaRPr lang="zh-CN" altLang="en-US" dirty="0">
              <a:latin typeface="Arial" panose="020B0604020202020204" pitchFamily="34" charset="0"/>
            </a:endParaRPr>
          </a:p>
        </p:txBody>
      </p:sp>
      <p:sp>
        <p:nvSpPr>
          <p:cNvPr id="110657" name="Text Box 65" descr="mb小下 副本2"/>
          <p:cNvSpPr txBox="1">
            <a:spLocks noChangeArrowheads="1"/>
          </p:cNvSpPr>
          <p:nvPr/>
        </p:nvSpPr>
        <p:spPr bwMode="auto">
          <a:xfrm>
            <a:off x="1066800" y="990600"/>
            <a:ext cx="7848600" cy="5108575"/>
          </a:xfrm>
          <a:prstGeom prst="rect">
            <a:avLst/>
          </a:prstGeom>
          <a:blipFill dpi="0" rotWithShape="0">
            <a:blip r:embed="rId9" cstate="print"/>
            <a:srcRect/>
            <a:stretch>
              <a:fillRect/>
            </a:stretch>
          </a:blipFill>
          <a:ln w="12700">
            <a:noFill/>
            <a:miter lim="800000"/>
          </a:ln>
          <a:effectLst>
            <a:outerShdw dist="107763" dir="2700000" algn="ctr" rotWithShape="0">
              <a:schemeClr val="folHlink"/>
            </a:outerShdw>
          </a:effectLst>
        </p:spPr>
        <p:txBody>
          <a:bodyPr lIns="182562" tIns="46038" rIns="182562" bIns="46038">
            <a:spAutoFit/>
          </a:bodyPr>
          <a:lstStyle/>
          <a:p>
            <a:pPr marR="0" defTabSz="914400">
              <a:lnSpc>
                <a:spcPct val="90000"/>
              </a:lnSpc>
              <a:spcBef>
                <a:spcPct val="50000"/>
              </a:spcBef>
              <a:buClr>
                <a:schemeClr val="tx2"/>
              </a:buClr>
              <a:buSzPct val="75000"/>
              <a:buFont typeface="Wingdings" panose="05000000000000000000" pitchFamily="2" charset="2"/>
              <a:buNone/>
              <a:defRPr/>
            </a:pPr>
            <a:endPar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a:lnSpc>
                <a:spcPct val="90000"/>
              </a:lnSpc>
              <a:spcBef>
                <a:spcPct val="50000"/>
              </a:spcBef>
              <a:buClr>
                <a:schemeClr val="tx2"/>
              </a:buClr>
              <a:buSzPct val="75000"/>
              <a:buFont typeface="Wingdings" panose="05000000000000000000" pitchFamily="2" charset="2"/>
              <a:buNone/>
              <a:defRPr/>
            </a:pP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zh-CN" altLang="en-US" sz="32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企业网络基本结构</a:t>
            </a:r>
          </a:p>
          <a:p>
            <a:pPr marR="0" defTabSz="914400">
              <a:lnSpc>
                <a:spcPct val="90000"/>
              </a:lnSpc>
              <a:spcBef>
                <a:spcPct val="50000"/>
              </a:spcBef>
              <a:buClr>
                <a:schemeClr val="tx2"/>
              </a:buClr>
              <a:buSzPct val="75000"/>
              <a:buFont typeface="Wingdings" panose="05000000000000000000" pitchFamily="2" charset="2"/>
              <a:buNone/>
              <a:defRPr/>
            </a:pP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lnSpc>
                <a:spcPct val="90000"/>
              </a:lnSpc>
              <a:spcBef>
                <a:spcPct val="50000"/>
              </a:spcBef>
              <a:buClr>
                <a:schemeClr val="tx2"/>
              </a:buClr>
              <a:buSzPct val="75000"/>
              <a:buFont typeface="Wingdings" panose="05000000000000000000" pitchFamily="2" charset="2"/>
              <a:buNone/>
              <a:defRPr/>
            </a:pP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网关（</a:t>
            </a: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Gateway)                                     </a:t>
            </a:r>
          </a:p>
          <a:p>
            <a:pPr marR="0" defTabSz="914400">
              <a:lnSpc>
                <a:spcPct val="90000"/>
              </a:lnSpc>
              <a:spcBef>
                <a:spcPct val="50000"/>
              </a:spcBef>
              <a:buClr>
                <a:schemeClr val="tx2"/>
              </a:buClr>
              <a:buSzPct val="75000"/>
              <a:buFont typeface="Wingdings" panose="05000000000000000000" pitchFamily="2" charset="2"/>
              <a:buNone/>
              <a:defRPr/>
            </a:pP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服务器（</a:t>
            </a: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Servers)</a:t>
            </a:r>
          </a:p>
          <a:p>
            <a:pPr marR="0" defTabSz="914400">
              <a:lnSpc>
                <a:spcPct val="90000"/>
              </a:lnSpc>
              <a:spcBef>
                <a:spcPct val="50000"/>
              </a:spcBef>
              <a:buClr>
                <a:schemeClr val="tx2"/>
              </a:buClr>
              <a:buSzPct val="75000"/>
              <a:buFont typeface="Wingdings" panose="05000000000000000000" pitchFamily="2" charset="2"/>
              <a:buNone/>
              <a:defRPr/>
            </a:pP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zh-CN" altLang="en-US" sz="20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邮件服务器</a:t>
            </a:r>
          </a:p>
          <a:p>
            <a:pPr marR="0" defTabSz="914400">
              <a:lnSpc>
                <a:spcPct val="90000"/>
              </a:lnSpc>
              <a:spcBef>
                <a:spcPct val="50000"/>
              </a:spcBef>
              <a:buClr>
                <a:schemeClr val="tx2"/>
              </a:buClr>
              <a:buSzPct val="75000"/>
              <a:buFont typeface="Wingdings" panose="05000000000000000000" pitchFamily="2" charset="2"/>
              <a:buNone/>
              <a:defRPr/>
            </a:pPr>
            <a:r>
              <a:rPr kumimoji="1" lang="zh-CN" altLang="en-US" sz="20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文件</a:t>
            </a:r>
            <a:r>
              <a:rPr kumimoji="1" lang="en-US" altLang="zh-CN" sz="20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t>
            </a:r>
            <a:r>
              <a:rPr kumimoji="1" lang="zh-CN" altLang="en-US" sz="20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应用服务器</a:t>
            </a:r>
          </a:p>
          <a:p>
            <a:pPr marR="0" defTabSz="914400">
              <a:lnSpc>
                <a:spcPct val="90000"/>
              </a:lnSpc>
              <a:spcBef>
                <a:spcPct val="50000"/>
              </a:spcBef>
              <a:buClr>
                <a:schemeClr val="tx2"/>
              </a:buClr>
              <a:buSzPct val="75000"/>
              <a:buFont typeface="Wingdings" panose="05000000000000000000" pitchFamily="2" charset="2"/>
              <a:buNone/>
              <a:defRPr/>
            </a:pP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客户端（</a:t>
            </a: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clients)</a:t>
            </a:r>
          </a:p>
          <a:p>
            <a:pPr marR="0" defTabSz="914400">
              <a:lnSpc>
                <a:spcPct val="90000"/>
              </a:lnSpc>
              <a:spcBef>
                <a:spcPct val="50000"/>
              </a:spcBef>
              <a:buClr>
                <a:schemeClr val="tx2"/>
              </a:buClr>
              <a:buSzPct val="75000"/>
              <a:buFont typeface="Wingdings" panose="05000000000000000000" pitchFamily="2" charset="2"/>
              <a:buNone/>
              <a:defRPr/>
            </a:pPr>
            <a:endPar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a:lnSpc>
                <a:spcPct val="90000"/>
              </a:lnSpc>
              <a:spcBef>
                <a:spcPct val="50000"/>
              </a:spcBef>
              <a:buClr>
                <a:schemeClr val="tx2"/>
              </a:buClr>
              <a:buSzPct val="75000"/>
              <a:buFont typeface="Wingdings" panose="05000000000000000000" pitchFamily="2" charset="2"/>
              <a:buChar char="Ø"/>
              <a:defRPr/>
            </a:pPr>
            <a:endPar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10644"/>
                                        </p:tgtEl>
                                        <p:attrNameLst>
                                          <p:attrName>style.visibility</p:attrName>
                                        </p:attrNameLst>
                                      </p:cBhvr>
                                      <p:to>
                                        <p:strVal val="visible"/>
                                      </p:to>
                                    </p:set>
                                    <p:anim calcmode="lin" valueType="num">
                                      <p:cBhvr>
                                        <p:cTn id="7" dur="500" fill="hold"/>
                                        <p:tgtEl>
                                          <p:spTgt spid="110644"/>
                                        </p:tgtEl>
                                        <p:attrNameLst>
                                          <p:attrName>ppt_w</p:attrName>
                                        </p:attrNameLst>
                                      </p:cBhvr>
                                      <p:tavLst>
                                        <p:tav tm="0">
                                          <p:val>
                                            <p:strVal val="4/3*#ppt_w"/>
                                          </p:val>
                                        </p:tav>
                                        <p:tav tm="100000">
                                          <p:val>
                                            <p:strVal val="#ppt_w"/>
                                          </p:val>
                                        </p:tav>
                                      </p:tavLst>
                                    </p:anim>
                                    <p:anim calcmode="lin" valueType="num">
                                      <p:cBhvr>
                                        <p:cTn id="8" dur="500" fill="hold"/>
                                        <p:tgtEl>
                                          <p:spTgt spid="110644"/>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10644"/>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110645"/>
                                        </p:tgtEl>
                                        <p:attrNameLst>
                                          <p:attrName>style.visibility</p:attrName>
                                        </p:attrNameLst>
                                      </p:cBhvr>
                                      <p:to>
                                        <p:strVal val="visible"/>
                                      </p:to>
                                    </p:set>
                                    <p:anim calcmode="lin" valueType="num">
                                      <p:cBhvr>
                                        <p:cTn id="13" dur="500" fill="hold"/>
                                        <p:tgtEl>
                                          <p:spTgt spid="110645"/>
                                        </p:tgtEl>
                                        <p:attrNameLst>
                                          <p:attrName>ppt_w</p:attrName>
                                        </p:attrNameLst>
                                      </p:cBhvr>
                                      <p:tavLst>
                                        <p:tav tm="0">
                                          <p:val>
                                            <p:strVal val="4/3*#ppt_w"/>
                                          </p:val>
                                        </p:tav>
                                        <p:tav tm="100000">
                                          <p:val>
                                            <p:strVal val="#ppt_w"/>
                                          </p:val>
                                        </p:tav>
                                      </p:tavLst>
                                    </p:anim>
                                    <p:anim calcmode="lin" valueType="num">
                                      <p:cBhvr>
                                        <p:cTn id="14" dur="500" fill="hold"/>
                                        <p:tgtEl>
                                          <p:spTgt spid="110645"/>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10645"/>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2" name="CASHREG.WAV"/>
                                        </p:tgtEl>
                                      </p:cMediaNode>
                                    </p:audio>
                                  </p:subTnLst>
                                </p:cTn>
                              </p:par>
                            </p:childTnLst>
                          </p:cTn>
                        </p:par>
                      </p:childTnLst>
                    </p:cTn>
                  </p:par>
                  <p:par>
                    <p:cTn id="15" fill="hold">
                      <p:stCondLst>
                        <p:cond delay="indefinite"/>
                      </p:stCondLst>
                      <p:childTnLst>
                        <p:par>
                          <p:cTn id="16" fill="hold">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110646"/>
                                        </p:tgtEl>
                                        <p:attrNameLst>
                                          <p:attrName>style.visibility</p:attrName>
                                        </p:attrNameLst>
                                      </p:cBhvr>
                                      <p:to>
                                        <p:strVal val="visible"/>
                                      </p:to>
                                    </p:set>
                                    <p:anim calcmode="lin" valueType="num">
                                      <p:cBhvr>
                                        <p:cTn id="19" dur="500" fill="hold"/>
                                        <p:tgtEl>
                                          <p:spTgt spid="110646"/>
                                        </p:tgtEl>
                                        <p:attrNameLst>
                                          <p:attrName>ppt_w</p:attrName>
                                        </p:attrNameLst>
                                      </p:cBhvr>
                                      <p:tavLst>
                                        <p:tav tm="0">
                                          <p:val>
                                            <p:strVal val="4/3*#ppt_w"/>
                                          </p:val>
                                        </p:tav>
                                        <p:tav tm="100000">
                                          <p:val>
                                            <p:strVal val="#ppt_w"/>
                                          </p:val>
                                        </p:tav>
                                      </p:tavLst>
                                    </p:anim>
                                    <p:anim calcmode="lin" valueType="num">
                                      <p:cBhvr>
                                        <p:cTn id="20" dur="500" fill="hold"/>
                                        <p:tgtEl>
                                          <p:spTgt spid="110646"/>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10646"/>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110647"/>
                                        </p:tgtEl>
                                        <p:attrNameLst>
                                          <p:attrName>style.visibility</p:attrName>
                                        </p:attrNameLst>
                                      </p:cBhvr>
                                      <p:to>
                                        <p:strVal val="visible"/>
                                      </p:to>
                                    </p:set>
                                    <p:anim calcmode="lin" valueType="num">
                                      <p:cBhvr>
                                        <p:cTn id="25" dur="500" fill="hold"/>
                                        <p:tgtEl>
                                          <p:spTgt spid="110647"/>
                                        </p:tgtEl>
                                        <p:attrNameLst>
                                          <p:attrName>ppt_w</p:attrName>
                                        </p:attrNameLst>
                                      </p:cBhvr>
                                      <p:tavLst>
                                        <p:tav tm="0">
                                          <p:val>
                                            <p:strVal val="4/3*#ppt_w"/>
                                          </p:val>
                                        </p:tav>
                                        <p:tav tm="100000">
                                          <p:val>
                                            <p:strVal val="#ppt_w"/>
                                          </p:val>
                                        </p:tav>
                                      </p:tavLst>
                                    </p:anim>
                                    <p:anim calcmode="lin" valueType="num">
                                      <p:cBhvr>
                                        <p:cTn id="26" dur="500" fill="hold"/>
                                        <p:tgtEl>
                                          <p:spTgt spid="110647"/>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10647"/>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2" name="CASHREG.WAV"/>
                                        </p:tgtEl>
                                      </p:cMediaNode>
                                    </p:audio>
                                  </p:sub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10657"/>
                                        </p:tgtEl>
                                        <p:attrNameLst>
                                          <p:attrName>style.visibility</p:attrName>
                                        </p:attrNameLst>
                                      </p:cBhvr>
                                      <p:to>
                                        <p:strVal val="visible"/>
                                      </p:to>
                                    </p:set>
                                    <p:anim calcmode="lin" valueType="num">
                                      <p:cBhvr>
                                        <p:cTn id="31" dur="500" fill="hold"/>
                                        <p:tgtEl>
                                          <p:spTgt spid="110657"/>
                                        </p:tgtEl>
                                        <p:attrNameLst>
                                          <p:attrName>ppt_w</p:attrName>
                                        </p:attrNameLst>
                                      </p:cBhvr>
                                      <p:tavLst>
                                        <p:tav tm="0">
                                          <p:val>
                                            <p:fltVal val="0"/>
                                          </p:val>
                                        </p:tav>
                                        <p:tav tm="100000">
                                          <p:val>
                                            <p:strVal val="#ppt_w"/>
                                          </p:val>
                                        </p:tav>
                                      </p:tavLst>
                                    </p:anim>
                                    <p:anim calcmode="lin" valueType="num">
                                      <p:cBhvr>
                                        <p:cTn id="32" dur="500" fill="hold"/>
                                        <p:tgtEl>
                                          <p:spTgt spid="11065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10657"/>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3" name="laser.wav"/>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10642"/>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4" name="IR_END.WAV"/>
                                        </p:tgtEl>
                                      </p:cMediaNode>
                                    </p:audio>
                                  </p:sub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10652"/>
                                        </p:tgtEl>
                                        <p:attrNameLst>
                                          <p:attrName>style.visibility</p:attrName>
                                        </p:attrNameLst>
                                      </p:cBhvr>
                                      <p:to>
                                        <p:strVal val="visible"/>
                                      </p:to>
                                    </p:set>
                                    <p:animEffect transition="in" filter="wipe(left)">
                                      <p:cBhvr>
                                        <p:cTn id="40" dur="500"/>
                                        <p:tgtEl>
                                          <p:spTgt spid="110652"/>
                                        </p:tgtEl>
                                      </p:cBhvr>
                                    </p:animEffect>
                                  </p:childTnLst>
                                  <p:subTnLst>
                                    <p:set>
                                      <p:cBhvr override="childStyle">
                                        <p:cTn dur="1" fill="hold" display="0" masterRel="sameClick" afterEffect="1">
                                          <p:stCondLst>
                                            <p:cond evt="end" delay="0">
                                              <p:tn val="38"/>
                                            </p:cond>
                                          </p:stCondLst>
                                        </p:cTn>
                                        <p:tgtEl>
                                          <p:spTgt spid="110652"/>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4" name="IR_END.WAV"/>
                                        </p:tgtEl>
                                      </p:cMediaNode>
                                    </p:audio>
                                  </p:sub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110653"/>
                                        </p:tgtEl>
                                        <p:attrNameLst>
                                          <p:attrName>style.visibility</p:attrName>
                                        </p:attrNameLst>
                                      </p:cBhvr>
                                      <p:to>
                                        <p:strVal val="visible"/>
                                      </p:to>
                                    </p:set>
                                    <p:animEffect transition="in" filter="wipe(left)">
                                      <p:cBhvr>
                                        <p:cTn id="44" dur="500"/>
                                        <p:tgtEl>
                                          <p:spTgt spid="110653"/>
                                        </p:tgtEl>
                                      </p:cBhvr>
                                    </p:animEffect>
                                  </p:childTnLst>
                                  <p:subTnLst>
                                    <p:set>
                                      <p:cBhvr override="childStyle">
                                        <p:cTn dur="1" fill="hold" display="0" masterRel="sameClick" afterEffect="1">
                                          <p:stCondLst>
                                            <p:cond evt="end" delay="0">
                                              <p:tn val="42"/>
                                            </p:cond>
                                          </p:stCondLst>
                                        </p:cTn>
                                        <p:tgtEl>
                                          <p:spTgt spid="110653"/>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4" name="IR_END.WAV"/>
                                        </p:tgtEl>
                                      </p:cMediaNode>
                                    </p:audio>
                                  </p:sub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499"/>
                                          </p:stCondLst>
                                        </p:cTn>
                                        <p:tgtEl>
                                          <p:spTgt spid="110620"/>
                                        </p:tgtEl>
                                        <p:attrNameLst>
                                          <p:attrName>style.visibility</p:attrName>
                                        </p:attrNameLst>
                                      </p:cBhvr>
                                      <p:to>
                                        <p:strVal val="visible"/>
                                      </p:to>
                                    </p:set>
                                  </p:childTnLst>
                                  <p:subTnLst>
                                    <p:audio>
                                      <p:cMediaNode>
                                        <p:cTn display="0" masterRel="sameClick">
                                          <p:stCondLst>
                                            <p:cond evt="begin" delay="0">
                                              <p:tn val="46"/>
                                            </p:cond>
                                          </p:stCondLst>
                                          <p:endCondLst>
                                            <p:cond evt="onStopAudio" delay="0">
                                              <p:tgtEl>
                                                <p:sldTgt/>
                                              </p:tgtEl>
                                            </p:cond>
                                          </p:endCondLst>
                                        </p:cTn>
                                        <p:tgtEl>
                                          <p:sndTgt r:embed="rId4" name="IR_END.WAV"/>
                                        </p:tgtEl>
                                      </p:cMediaNode>
                                    </p:audio>
                                  </p:subTnLst>
                                </p:cTn>
                              </p:par>
                            </p:childTnLst>
                          </p:cTn>
                        </p:par>
                        <p:par>
                          <p:cTn id="48" fill="hold">
                            <p:stCondLst>
                              <p:cond delay="2000"/>
                            </p:stCondLst>
                            <p:childTnLst>
                              <p:par>
                                <p:cTn id="49" presetID="23" presetClass="entr" presetSubtype="288" fill="hold" grpId="0" nodeType="afterEffect">
                                  <p:stCondLst>
                                    <p:cond delay="0"/>
                                  </p:stCondLst>
                                  <p:childTnLst>
                                    <p:set>
                                      <p:cBhvr>
                                        <p:cTn id="50" dur="1" fill="hold">
                                          <p:stCondLst>
                                            <p:cond delay="0"/>
                                          </p:stCondLst>
                                        </p:cTn>
                                        <p:tgtEl>
                                          <p:spTgt spid="110648"/>
                                        </p:tgtEl>
                                        <p:attrNameLst>
                                          <p:attrName>style.visibility</p:attrName>
                                        </p:attrNameLst>
                                      </p:cBhvr>
                                      <p:to>
                                        <p:strVal val="visible"/>
                                      </p:to>
                                    </p:set>
                                    <p:anim calcmode="lin" valueType="num">
                                      <p:cBhvr>
                                        <p:cTn id="51" dur="500" fill="hold"/>
                                        <p:tgtEl>
                                          <p:spTgt spid="110648"/>
                                        </p:tgtEl>
                                        <p:attrNameLst>
                                          <p:attrName>ppt_w</p:attrName>
                                        </p:attrNameLst>
                                      </p:cBhvr>
                                      <p:tavLst>
                                        <p:tav tm="0">
                                          <p:val>
                                            <p:strVal val="4/3*#ppt_w"/>
                                          </p:val>
                                        </p:tav>
                                        <p:tav tm="100000">
                                          <p:val>
                                            <p:strVal val="#ppt_w"/>
                                          </p:val>
                                        </p:tav>
                                      </p:tavLst>
                                    </p:anim>
                                    <p:anim calcmode="lin" valueType="num">
                                      <p:cBhvr>
                                        <p:cTn id="52" dur="500" fill="hold"/>
                                        <p:tgtEl>
                                          <p:spTgt spid="110648"/>
                                        </p:tgtEl>
                                        <p:attrNameLst>
                                          <p:attrName>ppt_h</p:attrName>
                                        </p:attrNameLst>
                                      </p:cBhvr>
                                      <p:tavLst>
                                        <p:tav tm="0">
                                          <p:val>
                                            <p:strVal val="4/3*#ppt_h"/>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2"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10654"/>
                                        </p:tgtEl>
                                        <p:attrNameLst>
                                          <p:attrName>style.visibility</p:attrName>
                                        </p:attrNameLst>
                                      </p:cBhvr>
                                      <p:to>
                                        <p:strVal val="visible"/>
                                      </p:to>
                                    </p:set>
                                    <p:animEffect transition="in" filter="wipe(up)">
                                      <p:cBhvr>
                                        <p:cTn id="57" dur="500"/>
                                        <p:tgtEl>
                                          <p:spTgt spid="110654"/>
                                        </p:tgtEl>
                                      </p:cBhvr>
                                    </p:animEffect>
                                  </p:childTnLst>
                                  <p:subTnLst>
                                    <p:set>
                                      <p:cBhvr override="childStyle">
                                        <p:cTn dur="1" fill="hold" display="0" masterRel="sameClick" afterEffect="1">
                                          <p:stCondLst>
                                            <p:cond evt="end" delay="0">
                                              <p:tn val="55"/>
                                            </p:cond>
                                          </p:stCondLst>
                                        </p:cTn>
                                        <p:tgtEl>
                                          <p:spTgt spid="110654"/>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4" name="IR_END.WAV"/>
                                        </p:tgtEl>
                                      </p:cMediaNode>
                                    </p:audio>
                                  </p:sub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499"/>
                                          </p:stCondLst>
                                        </p:cTn>
                                        <p:tgtEl>
                                          <p:spTgt spid="110621"/>
                                        </p:tgtEl>
                                        <p:attrNameLst>
                                          <p:attrName>style.visibility</p:attrName>
                                        </p:attrNameLst>
                                      </p:cBhvr>
                                      <p:to>
                                        <p:strVal val="visible"/>
                                      </p:to>
                                    </p:set>
                                  </p:childTnLst>
                                  <p:subTnLst>
                                    <p:audio>
                                      <p:cMediaNode>
                                        <p:cTn display="0" masterRel="sameClick">
                                          <p:stCondLst>
                                            <p:cond evt="begin" delay="0">
                                              <p:tn val="59"/>
                                            </p:cond>
                                          </p:stCondLst>
                                          <p:endCondLst>
                                            <p:cond evt="onStopAudio" delay="0">
                                              <p:tgtEl>
                                                <p:sldTgt/>
                                              </p:tgtEl>
                                            </p:cond>
                                          </p:endCondLst>
                                        </p:cTn>
                                        <p:tgtEl>
                                          <p:sndTgt r:embed="rId4" name="IR_END.WAV"/>
                                        </p:tgtEl>
                                      </p:cMediaNode>
                                    </p:audio>
                                  </p:sub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10655"/>
                                        </p:tgtEl>
                                        <p:attrNameLst>
                                          <p:attrName>style.visibility</p:attrName>
                                        </p:attrNameLst>
                                      </p:cBhvr>
                                      <p:to>
                                        <p:strVal val="visible"/>
                                      </p:to>
                                    </p:set>
                                    <p:animEffect transition="in" filter="wipe(left)">
                                      <p:cBhvr>
                                        <p:cTn id="64" dur="500"/>
                                        <p:tgtEl>
                                          <p:spTgt spid="110655"/>
                                        </p:tgtEl>
                                      </p:cBhvr>
                                    </p:animEffect>
                                  </p:childTnLst>
                                  <p:subTnLst>
                                    <p:set>
                                      <p:cBhvr override="childStyle">
                                        <p:cTn dur="1" fill="hold" display="0" masterRel="sameClick" afterEffect="1">
                                          <p:stCondLst>
                                            <p:cond evt="end" delay="0">
                                              <p:tn val="62"/>
                                            </p:cond>
                                          </p:stCondLst>
                                        </p:cTn>
                                        <p:tgtEl>
                                          <p:spTgt spid="110655"/>
                                        </p:tgtEl>
                                        <p:attrNameLst>
                                          <p:attrName>style.visibility</p:attrName>
                                        </p:attrNameLst>
                                      </p:cBhvr>
                                      <p:to>
                                        <p:strVal val="hidden"/>
                                      </p:to>
                                    </p:set>
                                    <p:audio>
                                      <p:cMediaNode>
                                        <p:cTn display="0" masterRel="sameClick">
                                          <p:stCondLst>
                                            <p:cond evt="begin" delay="0">
                                              <p:tn val="62"/>
                                            </p:cond>
                                          </p:stCondLst>
                                          <p:endCondLst>
                                            <p:cond evt="onStopAudio" delay="0">
                                              <p:tgtEl>
                                                <p:sldTgt/>
                                              </p:tgtEl>
                                            </p:cond>
                                          </p:endCondLst>
                                        </p:cTn>
                                        <p:tgtEl>
                                          <p:sndTgt r:embed="rId4" name="IR_END.WAV"/>
                                        </p:tgtEl>
                                      </p:cMediaNode>
                                    </p:audio>
                                  </p:subTnLst>
                                </p:cTn>
                              </p:par>
                            </p:childTnLst>
                          </p:cTn>
                        </p:par>
                        <p:par>
                          <p:cTn id="65" fill="hold">
                            <p:stCondLst>
                              <p:cond delay="1500"/>
                            </p:stCondLst>
                            <p:childTnLst>
                              <p:par>
                                <p:cTn id="66" presetID="1" presetClass="entr" presetSubtype="0" fill="hold" nodeType="afterEffect">
                                  <p:stCondLst>
                                    <p:cond delay="0"/>
                                  </p:stCondLst>
                                  <p:childTnLst>
                                    <p:set>
                                      <p:cBhvr>
                                        <p:cTn id="67" dur="1" fill="hold">
                                          <p:stCondLst>
                                            <p:cond delay="499"/>
                                          </p:stCondLst>
                                        </p:cTn>
                                        <p:tgtEl>
                                          <p:spTgt spid="110622"/>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4" name="IR_END.WAV"/>
                                        </p:tgtEl>
                                      </p:cMediaNode>
                                    </p:audio>
                                  </p:subTnLst>
                                </p:cTn>
                              </p:par>
                            </p:childTnLst>
                          </p:cTn>
                        </p:par>
                        <p:par>
                          <p:cTn id="68" fill="hold">
                            <p:stCondLst>
                              <p:cond delay="2000"/>
                            </p:stCondLst>
                            <p:childTnLst>
                              <p:par>
                                <p:cTn id="69" presetID="23" presetClass="entr" presetSubtype="288" fill="hold" grpId="0" nodeType="afterEffect">
                                  <p:stCondLst>
                                    <p:cond delay="0"/>
                                  </p:stCondLst>
                                  <p:childTnLst>
                                    <p:set>
                                      <p:cBhvr>
                                        <p:cTn id="70" dur="1" fill="hold">
                                          <p:stCondLst>
                                            <p:cond delay="0"/>
                                          </p:stCondLst>
                                        </p:cTn>
                                        <p:tgtEl>
                                          <p:spTgt spid="110650"/>
                                        </p:tgtEl>
                                        <p:attrNameLst>
                                          <p:attrName>style.visibility</p:attrName>
                                        </p:attrNameLst>
                                      </p:cBhvr>
                                      <p:to>
                                        <p:strVal val="visible"/>
                                      </p:to>
                                    </p:set>
                                    <p:anim calcmode="lin" valueType="num">
                                      <p:cBhvr>
                                        <p:cTn id="71" dur="500" fill="hold"/>
                                        <p:tgtEl>
                                          <p:spTgt spid="110650"/>
                                        </p:tgtEl>
                                        <p:attrNameLst>
                                          <p:attrName>ppt_w</p:attrName>
                                        </p:attrNameLst>
                                      </p:cBhvr>
                                      <p:tavLst>
                                        <p:tav tm="0">
                                          <p:val>
                                            <p:strVal val="4/3*#ppt_w"/>
                                          </p:val>
                                        </p:tav>
                                        <p:tav tm="100000">
                                          <p:val>
                                            <p:strVal val="#ppt_w"/>
                                          </p:val>
                                        </p:tav>
                                      </p:tavLst>
                                    </p:anim>
                                    <p:anim calcmode="lin" valueType="num">
                                      <p:cBhvr>
                                        <p:cTn id="72" dur="500" fill="hold"/>
                                        <p:tgtEl>
                                          <p:spTgt spid="110650"/>
                                        </p:tgtEl>
                                        <p:attrNameLst>
                                          <p:attrName>ppt_h</p:attrName>
                                        </p:attrNameLst>
                                      </p:cBhvr>
                                      <p:tavLst>
                                        <p:tav tm="0">
                                          <p:val>
                                            <p:strVal val="4/3*#ppt_h"/>
                                          </p:val>
                                        </p:tav>
                                        <p:tav tm="100000">
                                          <p:val>
                                            <p:strVal val="#ppt_h"/>
                                          </p:val>
                                        </p:tav>
                                      </p:tavLst>
                                    </p:anim>
                                  </p:childTnLst>
                                  <p:subTnLst>
                                    <p:audio>
                                      <p:cMediaNode>
                                        <p:cTn display="0" masterRel="sameClick">
                                          <p:stCondLst>
                                            <p:cond evt="begin" delay="0">
                                              <p:tn val="69"/>
                                            </p:cond>
                                          </p:stCondLst>
                                          <p:endCondLst>
                                            <p:cond evt="onStopAudio" delay="0">
                                              <p:tgtEl>
                                                <p:sldTgt/>
                                              </p:tgtEl>
                                            </p:cond>
                                          </p:endCondLst>
                                        </p:cTn>
                                        <p:tgtEl>
                                          <p:sndTgt r:embed="rId2" name="CASHREG.WAV"/>
                                        </p:tgtEl>
                                      </p:cMediaNode>
                                    </p:audio>
                                  </p:sub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10656"/>
                                        </p:tgtEl>
                                        <p:attrNameLst>
                                          <p:attrName>style.visibility</p:attrName>
                                        </p:attrNameLst>
                                      </p:cBhvr>
                                      <p:to>
                                        <p:strVal val="visible"/>
                                      </p:to>
                                    </p:set>
                                    <p:animEffect transition="in" filter="wipe(down)">
                                      <p:cBhvr>
                                        <p:cTn id="77" dur="500"/>
                                        <p:tgtEl>
                                          <p:spTgt spid="110656"/>
                                        </p:tgtEl>
                                      </p:cBhvr>
                                    </p:animEffect>
                                  </p:childTnLst>
                                  <p:subTnLst>
                                    <p:set>
                                      <p:cBhvr override="childStyle">
                                        <p:cTn dur="1" fill="hold" display="0" masterRel="sameClick" afterEffect="1">
                                          <p:stCondLst>
                                            <p:cond evt="end" delay="0">
                                              <p:tn val="75"/>
                                            </p:cond>
                                          </p:stCondLst>
                                        </p:cTn>
                                        <p:tgtEl>
                                          <p:spTgt spid="110656"/>
                                        </p:tgtEl>
                                        <p:attrNameLst>
                                          <p:attrName>style.visibility</p:attrName>
                                        </p:attrNameLst>
                                      </p:cBhvr>
                                      <p:to>
                                        <p:strVal val="hidden"/>
                                      </p:to>
                                    </p:set>
                                    <p:audio>
                                      <p:cMediaNode>
                                        <p:cTn display="0" masterRel="sameClick">
                                          <p:stCondLst>
                                            <p:cond evt="begin" delay="0">
                                              <p:tn val="75"/>
                                            </p:cond>
                                          </p:stCondLst>
                                          <p:endCondLst>
                                            <p:cond evt="onStopAudio" delay="0">
                                              <p:tgtEl>
                                                <p:sldTgt/>
                                              </p:tgtEl>
                                            </p:cond>
                                          </p:endCondLst>
                                        </p:cTn>
                                        <p:tgtEl>
                                          <p:sndTgt r:embed="rId4" name="IR_END.WAV"/>
                                        </p:tgtEl>
                                      </p:cMediaNode>
                                    </p:audio>
                                  </p:subTnLst>
                                </p:cTn>
                              </p:par>
                            </p:childTnLst>
                          </p:cTn>
                        </p:par>
                        <p:par>
                          <p:cTn id="78" fill="hold">
                            <p:stCondLst>
                              <p:cond delay="500"/>
                            </p:stCondLst>
                            <p:childTnLst>
                              <p:par>
                                <p:cTn id="79" presetID="1" presetClass="entr" presetSubtype="0" fill="hold" nodeType="afterEffect">
                                  <p:stCondLst>
                                    <p:cond delay="0"/>
                                  </p:stCondLst>
                                  <p:childTnLst>
                                    <p:set>
                                      <p:cBhvr>
                                        <p:cTn id="80" dur="1" fill="hold">
                                          <p:stCondLst>
                                            <p:cond delay="499"/>
                                          </p:stCondLst>
                                        </p:cTn>
                                        <p:tgtEl>
                                          <p:spTgt spid="110629"/>
                                        </p:tgtEl>
                                        <p:attrNameLst>
                                          <p:attrName>style.visibility</p:attrName>
                                        </p:attrNameLst>
                                      </p:cBhvr>
                                      <p:to>
                                        <p:strVal val="visible"/>
                                      </p:to>
                                    </p:set>
                                  </p:childTnLst>
                                  <p:subTnLst>
                                    <p:audio>
                                      <p:cMediaNode>
                                        <p:cTn display="0" masterRel="sameClick">
                                          <p:stCondLst>
                                            <p:cond evt="begin" delay="0">
                                              <p:tn val="79"/>
                                            </p:cond>
                                          </p:stCondLst>
                                          <p:endCondLst>
                                            <p:cond evt="onStopAudio" delay="0">
                                              <p:tgtEl>
                                                <p:sldTgt/>
                                              </p:tgtEl>
                                            </p:cond>
                                          </p:endCondLst>
                                        </p:cTn>
                                        <p:tgtEl>
                                          <p:sndTgt r:embed="rId4" name="IR_END.WAV"/>
                                        </p:tgtEl>
                                      </p:cMediaNode>
                                    </p:audio>
                                  </p:subTnLst>
                                </p:cTn>
                              </p:par>
                            </p:childTnLst>
                          </p:cTn>
                        </p:par>
                        <p:par>
                          <p:cTn id="81" fill="hold">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110631"/>
                                        </p:tgtEl>
                                        <p:attrNameLst>
                                          <p:attrName>style.visibility</p:attrName>
                                        </p:attrNameLst>
                                      </p:cBhvr>
                                      <p:to>
                                        <p:strVal val="visible"/>
                                      </p:to>
                                    </p:set>
                                    <p:animEffect transition="in" filter="wipe(up)">
                                      <p:cBhvr>
                                        <p:cTn id="84" dur="500"/>
                                        <p:tgtEl>
                                          <p:spTgt spid="110631"/>
                                        </p:tgtEl>
                                      </p:cBhvr>
                                    </p:animEffect>
                                  </p:childTnLst>
                                  <p:subTnLst>
                                    <p:set>
                                      <p:cBhvr override="childStyle">
                                        <p:cTn dur="1" fill="hold" display="0" masterRel="sameClick" afterEffect="1">
                                          <p:stCondLst>
                                            <p:cond evt="end" delay="0">
                                              <p:tn val="82"/>
                                            </p:cond>
                                          </p:stCondLst>
                                        </p:cTn>
                                        <p:tgtEl>
                                          <p:spTgt spid="110631"/>
                                        </p:tgtEl>
                                        <p:attrNameLst>
                                          <p:attrName>style.visibility</p:attrName>
                                        </p:attrNameLst>
                                      </p:cBhvr>
                                      <p:to>
                                        <p:strVal val="hidden"/>
                                      </p:to>
                                    </p:set>
                                    <p:audio>
                                      <p:cMediaNode>
                                        <p:cTn display="0" masterRel="sameClick">
                                          <p:stCondLst>
                                            <p:cond evt="begin" delay="0">
                                              <p:tn val="82"/>
                                            </p:cond>
                                          </p:stCondLst>
                                          <p:endCondLst>
                                            <p:cond evt="onStopAudio" delay="0">
                                              <p:tgtEl>
                                                <p:sldTgt/>
                                              </p:tgtEl>
                                            </p:cond>
                                          </p:endCondLst>
                                        </p:cTn>
                                        <p:tgtEl>
                                          <p:sndTgt r:embed="rId4" name="IR_END.WAV"/>
                                        </p:tgtEl>
                                      </p:cMediaNode>
                                    </p:audio>
                                  </p:subTnLst>
                                </p:cTn>
                              </p:par>
                            </p:childTnLst>
                          </p:cTn>
                        </p:par>
                        <p:par>
                          <p:cTn id="85" fill="hold">
                            <p:stCondLst>
                              <p:cond delay="1500"/>
                            </p:stCondLst>
                            <p:childTnLst>
                              <p:par>
                                <p:cTn id="86" presetID="1" presetClass="entr" presetSubtype="0" fill="hold" nodeType="afterEffect">
                                  <p:stCondLst>
                                    <p:cond delay="0"/>
                                  </p:stCondLst>
                                  <p:childTnLst>
                                    <p:set>
                                      <p:cBhvr>
                                        <p:cTn id="87" dur="1" fill="hold">
                                          <p:stCondLst>
                                            <p:cond delay="499"/>
                                          </p:stCondLst>
                                        </p:cTn>
                                        <p:tgtEl>
                                          <p:spTgt spid="110632"/>
                                        </p:tgtEl>
                                        <p:attrNameLst>
                                          <p:attrName>style.visibility</p:attrName>
                                        </p:attrNameLst>
                                      </p:cBhvr>
                                      <p:to>
                                        <p:strVal val="visible"/>
                                      </p:to>
                                    </p:set>
                                  </p:childTnLst>
                                  <p:subTnLst>
                                    <p:audio>
                                      <p:cMediaNode>
                                        <p:cTn display="0" masterRel="sameClick">
                                          <p:stCondLst>
                                            <p:cond evt="begin" delay="0">
                                              <p:tn val="86"/>
                                            </p:cond>
                                          </p:stCondLst>
                                          <p:endCondLst>
                                            <p:cond evt="onStopAudio" delay="0">
                                              <p:tgtEl>
                                                <p:sldTgt/>
                                              </p:tgtEl>
                                            </p:cond>
                                          </p:endCondLst>
                                        </p:cTn>
                                        <p:tgtEl>
                                          <p:sndTgt r:embed="rId4" name="IR_END.WAV"/>
                                        </p:tgtEl>
                                      </p:cMediaNode>
                                    </p:audio>
                                  </p:subTnLst>
                                </p:cTn>
                              </p:par>
                            </p:childTnLst>
                          </p:cTn>
                        </p:par>
                        <p:par>
                          <p:cTn id="88" fill="hold">
                            <p:stCondLst>
                              <p:cond delay="2000"/>
                            </p:stCondLst>
                            <p:childTnLst>
                              <p:par>
                                <p:cTn id="89" presetID="23" presetClass="entr" presetSubtype="288" fill="hold" grpId="0" nodeType="afterEffect">
                                  <p:stCondLst>
                                    <p:cond delay="0"/>
                                  </p:stCondLst>
                                  <p:childTnLst>
                                    <p:set>
                                      <p:cBhvr>
                                        <p:cTn id="90" dur="1" fill="hold">
                                          <p:stCondLst>
                                            <p:cond delay="0"/>
                                          </p:stCondLst>
                                        </p:cTn>
                                        <p:tgtEl>
                                          <p:spTgt spid="110649"/>
                                        </p:tgtEl>
                                        <p:attrNameLst>
                                          <p:attrName>style.visibility</p:attrName>
                                        </p:attrNameLst>
                                      </p:cBhvr>
                                      <p:to>
                                        <p:strVal val="visible"/>
                                      </p:to>
                                    </p:set>
                                    <p:anim calcmode="lin" valueType="num">
                                      <p:cBhvr>
                                        <p:cTn id="91" dur="500" fill="hold"/>
                                        <p:tgtEl>
                                          <p:spTgt spid="110649"/>
                                        </p:tgtEl>
                                        <p:attrNameLst>
                                          <p:attrName>ppt_w</p:attrName>
                                        </p:attrNameLst>
                                      </p:cBhvr>
                                      <p:tavLst>
                                        <p:tav tm="0">
                                          <p:val>
                                            <p:strVal val="4/3*#ppt_w"/>
                                          </p:val>
                                        </p:tav>
                                        <p:tav tm="100000">
                                          <p:val>
                                            <p:strVal val="#ppt_w"/>
                                          </p:val>
                                        </p:tav>
                                      </p:tavLst>
                                    </p:anim>
                                    <p:anim calcmode="lin" valueType="num">
                                      <p:cBhvr>
                                        <p:cTn id="92" dur="500" fill="hold"/>
                                        <p:tgtEl>
                                          <p:spTgt spid="110649"/>
                                        </p:tgtEl>
                                        <p:attrNameLst>
                                          <p:attrName>ppt_h</p:attrName>
                                        </p:attrNameLst>
                                      </p:cBhvr>
                                      <p:tavLst>
                                        <p:tav tm="0">
                                          <p:val>
                                            <p:strVal val="4/3*#ppt_h"/>
                                          </p:val>
                                        </p:tav>
                                        <p:tav tm="100000">
                                          <p:val>
                                            <p:strVal val="#ppt_h"/>
                                          </p:val>
                                        </p:tav>
                                      </p:tavLst>
                                    </p:anim>
                                  </p:childTnLst>
                                  <p:subTnLst>
                                    <p:audio>
                                      <p:cMediaNode>
                                        <p:cTn display="0" masterRel="sameClick">
                                          <p:stCondLst>
                                            <p:cond evt="begin" delay="0">
                                              <p:tn val="89"/>
                                            </p:cond>
                                          </p:stCondLst>
                                          <p:endCondLst>
                                            <p:cond evt="onStopAudio" delay="0">
                                              <p:tgtEl>
                                                <p:sldTgt/>
                                              </p:tgtEl>
                                            </p:cond>
                                          </p:endCondLst>
                                        </p:cTn>
                                        <p:tgtEl>
                                          <p:sndTgt r:embed="rId2" name="CASHREG.WAV"/>
                                        </p:tgtEl>
                                      </p:cMediaNode>
                                    </p:audio>
                                  </p:sub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110623"/>
                                        </p:tgtEl>
                                        <p:attrNameLst>
                                          <p:attrName>style.visibility</p:attrName>
                                        </p:attrNameLst>
                                      </p:cBhvr>
                                      <p:to>
                                        <p:strVal val="visible"/>
                                      </p:to>
                                    </p:set>
                                    <p:animEffect transition="in" filter="wipe(right)">
                                      <p:cBhvr>
                                        <p:cTn id="97" dur="500"/>
                                        <p:tgtEl>
                                          <p:spTgt spid="110623"/>
                                        </p:tgtEl>
                                      </p:cBhvr>
                                    </p:animEffect>
                                  </p:childTnLst>
                                  <p:subTnLst>
                                    <p:set>
                                      <p:cBhvr override="childStyle">
                                        <p:cTn dur="1" fill="hold" display="0" masterRel="sameClick" afterEffect="1">
                                          <p:stCondLst>
                                            <p:cond evt="end" delay="0">
                                              <p:tn val="95"/>
                                            </p:cond>
                                          </p:stCondLst>
                                        </p:cTn>
                                        <p:tgtEl>
                                          <p:spTgt spid="110623"/>
                                        </p:tgtEl>
                                        <p:attrNameLst>
                                          <p:attrName>style.visibility</p:attrName>
                                        </p:attrNameLst>
                                      </p:cBhvr>
                                      <p:to>
                                        <p:strVal val="hidden"/>
                                      </p:to>
                                    </p:set>
                                    <p:audio>
                                      <p:cMediaNode>
                                        <p:cTn display="0" masterRel="sameClick">
                                          <p:stCondLst>
                                            <p:cond evt="begin" delay="0">
                                              <p:tn val="95"/>
                                            </p:cond>
                                          </p:stCondLst>
                                          <p:endCondLst>
                                            <p:cond evt="onStopAudio" delay="0">
                                              <p:tgtEl>
                                                <p:sldTgt/>
                                              </p:tgtEl>
                                            </p:cond>
                                          </p:endCondLst>
                                        </p:cTn>
                                        <p:tgtEl>
                                          <p:sndTgt r:embed="rId4" name="IR_END.WAV"/>
                                        </p:tgtEl>
                                      </p:cMediaNode>
                                    </p:audio>
                                  </p:subTnLst>
                                </p:cTn>
                              </p:par>
                            </p:childTnLst>
                          </p:cTn>
                        </p:par>
                        <p:par>
                          <p:cTn id="98" fill="hold">
                            <p:stCondLst>
                              <p:cond delay="500"/>
                            </p:stCondLst>
                            <p:childTnLst>
                              <p:par>
                                <p:cTn id="99" presetID="1" presetClass="entr" presetSubtype="0" fill="hold" nodeType="afterEffect">
                                  <p:stCondLst>
                                    <p:cond delay="0"/>
                                  </p:stCondLst>
                                  <p:childTnLst>
                                    <p:set>
                                      <p:cBhvr>
                                        <p:cTn id="100" dur="1" fill="hold">
                                          <p:stCondLst>
                                            <p:cond delay="499"/>
                                          </p:stCondLst>
                                        </p:cTn>
                                        <p:tgtEl>
                                          <p:spTgt spid="110627"/>
                                        </p:tgtEl>
                                        <p:attrNameLst>
                                          <p:attrName>style.visibility</p:attrName>
                                        </p:attrNameLst>
                                      </p:cBhvr>
                                      <p:to>
                                        <p:strVal val="visible"/>
                                      </p:to>
                                    </p:set>
                                  </p:childTnLst>
                                  <p:subTnLst>
                                    <p:audio>
                                      <p:cMediaNode>
                                        <p:cTn display="0" masterRel="sameClick">
                                          <p:stCondLst>
                                            <p:cond evt="begin" delay="0">
                                              <p:tn val="99"/>
                                            </p:cond>
                                          </p:stCondLst>
                                          <p:endCondLst>
                                            <p:cond evt="onStopAudio" delay="0">
                                              <p:tgtEl>
                                                <p:sldTgt/>
                                              </p:tgtEl>
                                            </p:cond>
                                          </p:endCondLst>
                                        </p:cTn>
                                        <p:tgtEl>
                                          <p:sndTgt r:embed="rId4" name="IR_END.WAV"/>
                                        </p:tgtEl>
                                      </p:cMediaNode>
                                    </p:audio>
                                  </p:subTnLst>
                                </p:cTn>
                              </p:par>
                            </p:childTnLst>
                          </p:cTn>
                        </p:par>
                        <p:par>
                          <p:cTn id="101" fill="hold">
                            <p:stCondLst>
                              <p:cond delay="1000"/>
                            </p:stCondLst>
                            <p:childTnLst>
                              <p:par>
                                <p:cTn id="102" presetID="22" presetClass="entr" presetSubtype="8" fill="hold" grpId="0" nodeType="afterEffect">
                                  <p:stCondLst>
                                    <p:cond delay="0"/>
                                  </p:stCondLst>
                                  <p:childTnLst>
                                    <p:set>
                                      <p:cBhvr>
                                        <p:cTn id="103" dur="1" fill="hold">
                                          <p:stCondLst>
                                            <p:cond delay="0"/>
                                          </p:stCondLst>
                                        </p:cTn>
                                        <p:tgtEl>
                                          <p:spTgt spid="110624"/>
                                        </p:tgtEl>
                                        <p:attrNameLst>
                                          <p:attrName>style.visibility</p:attrName>
                                        </p:attrNameLst>
                                      </p:cBhvr>
                                      <p:to>
                                        <p:strVal val="visible"/>
                                      </p:to>
                                    </p:set>
                                    <p:animEffect transition="in" filter="wipe(left)">
                                      <p:cBhvr>
                                        <p:cTn id="104" dur="500"/>
                                        <p:tgtEl>
                                          <p:spTgt spid="110624"/>
                                        </p:tgtEl>
                                      </p:cBhvr>
                                    </p:animEffect>
                                  </p:childTnLst>
                                  <p:subTnLst>
                                    <p:set>
                                      <p:cBhvr override="childStyle">
                                        <p:cTn dur="1" fill="hold" display="0" masterRel="sameClick" afterEffect="1">
                                          <p:stCondLst>
                                            <p:cond evt="end" delay="0">
                                              <p:tn val="102"/>
                                            </p:cond>
                                          </p:stCondLst>
                                        </p:cTn>
                                        <p:tgtEl>
                                          <p:spTgt spid="110624"/>
                                        </p:tgtEl>
                                        <p:attrNameLst>
                                          <p:attrName>style.visibility</p:attrName>
                                        </p:attrNameLst>
                                      </p:cBhvr>
                                      <p:to>
                                        <p:strVal val="hidden"/>
                                      </p:to>
                                    </p:set>
                                    <p:audio>
                                      <p:cMediaNode>
                                        <p:cTn display="0" masterRel="sameClick">
                                          <p:stCondLst>
                                            <p:cond evt="begin" delay="0">
                                              <p:tn val="102"/>
                                            </p:cond>
                                          </p:stCondLst>
                                          <p:endCondLst>
                                            <p:cond evt="onStopAudio" delay="0">
                                              <p:tgtEl>
                                                <p:sldTgt/>
                                              </p:tgtEl>
                                            </p:cond>
                                          </p:endCondLst>
                                        </p:cTn>
                                        <p:tgtEl>
                                          <p:sndTgt r:embed="rId4" name="IR_END.WAV"/>
                                        </p:tgtEl>
                                      </p:cMediaNode>
                                    </p:audio>
                                  </p:subTnLst>
                                </p:cTn>
                              </p:par>
                            </p:childTnLst>
                          </p:cTn>
                        </p:par>
                        <p:par>
                          <p:cTn id="105" fill="hold">
                            <p:stCondLst>
                              <p:cond delay="1500"/>
                            </p:stCondLst>
                            <p:childTnLst>
                              <p:par>
                                <p:cTn id="106" presetID="1" presetClass="entr" presetSubtype="0" fill="hold" nodeType="afterEffect">
                                  <p:stCondLst>
                                    <p:cond delay="0"/>
                                  </p:stCondLst>
                                  <p:childTnLst>
                                    <p:set>
                                      <p:cBhvr>
                                        <p:cTn id="107" dur="1" fill="hold">
                                          <p:stCondLst>
                                            <p:cond delay="499"/>
                                          </p:stCondLst>
                                        </p:cTn>
                                        <p:tgtEl>
                                          <p:spTgt spid="110626"/>
                                        </p:tgtEl>
                                        <p:attrNameLst>
                                          <p:attrName>style.visibility</p:attrName>
                                        </p:attrNameLst>
                                      </p:cBhvr>
                                      <p:to>
                                        <p:strVal val="visible"/>
                                      </p:to>
                                    </p:set>
                                  </p:childTnLst>
                                  <p:subTnLst>
                                    <p:audio>
                                      <p:cMediaNode>
                                        <p:cTn display="0" masterRel="sameClick">
                                          <p:stCondLst>
                                            <p:cond evt="begin" delay="0">
                                              <p:tn val="106"/>
                                            </p:cond>
                                          </p:stCondLst>
                                          <p:endCondLst>
                                            <p:cond evt="onStopAudio" delay="0">
                                              <p:tgtEl>
                                                <p:sldTgt/>
                                              </p:tgtEl>
                                            </p:cond>
                                          </p:endCondLst>
                                        </p:cTn>
                                        <p:tgtEl>
                                          <p:sndTgt r:embed="rId4" name="IR_END.WAV"/>
                                        </p:tgtEl>
                                      </p:cMediaNode>
                                    </p:audio>
                                  </p:subTnLst>
                                </p:cTn>
                              </p:par>
                            </p:childTnLst>
                          </p:cTn>
                        </p:par>
                        <p:par>
                          <p:cTn id="108" fill="hold">
                            <p:stCondLst>
                              <p:cond delay="2000"/>
                            </p:stCondLst>
                            <p:childTnLst>
                              <p:par>
                                <p:cTn id="109" presetID="22" presetClass="entr" presetSubtype="2" fill="hold" grpId="0" nodeType="afterEffect">
                                  <p:stCondLst>
                                    <p:cond delay="0"/>
                                  </p:stCondLst>
                                  <p:childTnLst>
                                    <p:set>
                                      <p:cBhvr>
                                        <p:cTn id="110" dur="1" fill="hold">
                                          <p:stCondLst>
                                            <p:cond delay="0"/>
                                          </p:stCondLst>
                                        </p:cTn>
                                        <p:tgtEl>
                                          <p:spTgt spid="110625"/>
                                        </p:tgtEl>
                                        <p:attrNameLst>
                                          <p:attrName>style.visibility</p:attrName>
                                        </p:attrNameLst>
                                      </p:cBhvr>
                                      <p:to>
                                        <p:strVal val="visible"/>
                                      </p:to>
                                    </p:set>
                                    <p:animEffect transition="in" filter="wipe(right)">
                                      <p:cBhvr>
                                        <p:cTn id="111" dur="500"/>
                                        <p:tgtEl>
                                          <p:spTgt spid="110625"/>
                                        </p:tgtEl>
                                      </p:cBhvr>
                                    </p:animEffect>
                                  </p:childTnLst>
                                  <p:subTnLst>
                                    <p:set>
                                      <p:cBhvr override="childStyle">
                                        <p:cTn dur="1" fill="hold" display="0" masterRel="sameClick" afterEffect="1">
                                          <p:stCondLst>
                                            <p:cond evt="end" delay="0">
                                              <p:tn val="109"/>
                                            </p:cond>
                                          </p:stCondLst>
                                        </p:cTn>
                                        <p:tgtEl>
                                          <p:spTgt spid="110625"/>
                                        </p:tgtEl>
                                        <p:attrNameLst>
                                          <p:attrName>style.visibility</p:attrName>
                                        </p:attrNameLst>
                                      </p:cBhvr>
                                      <p:to>
                                        <p:strVal val="hidden"/>
                                      </p:to>
                                    </p:set>
                                    <p:audio>
                                      <p:cMediaNode>
                                        <p:cTn display="0" masterRel="sameClick">
                                          <p:stCondLst>
                                            <p:cond evt="begin" delay="0">
                                              <p:tn val="109"/>
                                            </p:cond>
                                          </p:stCondLst>
                                          <p:endCondLst>
                                            <p:cond evt="onStopAudio" delay="0">
                                              <p:tgtEl>
                                                <p:sldTgt/>
                                              </p:tgtEl>
                                            </p:cond>
                                          </p:endCondLst>
                                        </p:cTn>
                                        <p:tgtEl>
                                          <p:sndTgt r:embed="rId4" name="IR_END.WAV"/>
                                        </p:tgtEl>
                                      </p:cMediaNode>
                                    </p:audio>
                                  </p:subTnLst>
                                </p:cTn>
                              </p:par>
                            </p:childTnLst>
                          </p:cTn>
                        </p:par>
                        <p:par>
                          <p:cTn id="112" fill="hold">
                            <p:stCondLst>
                              <p:cond delay="2500"/>
                            </p:stCondLst>
                            <p:childTnLst>
                              <p:par>
                                <p:cTn id="113" presetID="1" presetClass="entr" presetSubtype="0" fill="hold" nodeType="afterEffect">
                                  <p:stCondLst>
                                    <p:cond delay="0"/>
                                  </p:stCondLst>
                                  <p:childTnLst>
                                    <p:set>
                                      <p:cBhvr>
                                        <p:cTn id="114" dur="1" fill="hold">
                                          <p:stCondLst>
                                            <p:cond delay="499"/>
                                          </p:stCondLst>
                                        </p:cTn>
                                        <p:tgtEl>
                                          <p:spTgt spid="110628"/>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5" name="WHOOSH.WAV"/>
                                        </p:tgtEl>
                                      </p:cMediaNode>
                                    </p:audio>
                                  </p:subTnLst>
                                </p:cTn>
                              </p:par>
                            </p:childTnLst>
                          </p:cTn>
                        </p:par>
                        <p:par>
                          <p:cTn id="115" fill="hold">
                            <p:stCondLst>
                              <p:cond delay="3000"/>
                            </p:stCondLst>
                            <p:childTnLst>
                              <p:par>
                                <p:cTn id="116" presetID="23" presetClass="entr" presetSubtype="288" fill="hold" grpId="0" nodeType="afterEffect">
                                  <p:stCondLst>
                                    <p:cond delay="0"/>
                                  </p:stCondLst>
                                  <p:childTnLst>
                                    <p:set>
                                      <p:cBhvr>
                                        <p:cTn id="117" dur="1" fill="hold">
                                          <p:stCondLst>
                                            <p:cond delay="0"/>
                                          </p:stCondLst>
                                        </p:cTn>
                                        <p:tgtEl>
                                          <p:spTgt spid="110651"/>
                                        </p:tgtEl>
                                        <p:attrNameLst>
                                          <p:attrName>style.visibility</p:attrName>
                                        </p:attrNameLst>
                                      </p:cBhvr>
                                      <p:to>
                                        <p:strVal val="visible"/>
                                      </p:to>
                                    </p:set>
                                    <p:anim calcmode="lin" valueType="num">
                                      <p:cBhvr>
                                        <p:cTn id="118" dur="500" fill="hold"/>
                                        <p:tgtEl>
                                          <p:spTgt spid="110651"/>
                                        </p:tgtEl>
                                        <p:attrNameLst>
                                          <p:attrName>ppt_w</p:attrName>
                                        </p:attrNameLst>
                                      </p:cBhvr>
                                      <p:tavLst>
                                        <p:tav tm="0">
                                          <p:val>
                                            <p:strVal val="4/3*#ppt_w"/>
                                          </p:val>
                                        </p:tav>
                                        <p:tav tm="100000">
                                          <p:val>
                                            <p:strVal val="#ppt_w"/>
                                          </p:val>
                                        </p:tav>
                                      </p:tavLst>
                                    </p:anim>
                                    <p:anim calcmode="lin" valueType="num">
                                      <p:cBhvr>
                                        <p:cTn id="119" dur="500" fill="hold"/>
                                        <p:tgtEl>
                                          <p:spTgt spid="110651"/>
                                        </p:tgtEl>
                                        <p:attrNameLst>
                                          <p:attrName>ppt_h</p:attrName>
                                        </p:attrNameLst>
                                      </p:cBhvr>
                                      <p:tavLst>
                                        <p:tav tm="0">
                                          <p:val>
                                            <p:strVal val="4/3*#ppt_h"/>
                                          </p:val>
                                        </p:tav>
                                        <p:tav tm="100000">
                                          <p:val>
                                            <p:strVal val="#ppt_h"/>
                                          </p:val>
                                        </p:tav>
                                      </p:tavLst>
                                    </p:anim>
                                  </p:childTnLst>
                                  <p:subTnLst>
                                    <p:audio>
                                      <p:cMediaNode>
                                        <p:cTn display="0" masterRel="sameClick">
                                          <p:stCondLst>
                                            <p:cond evt="begin" delay="0">
                                              <p:tn val="116"/>
                                            </p:cond>
                                          </p:stCondLst>
                                          <p:endCondLst>
                                            <p:cond evt="onStopAudio" delay="0">
                                              <p:tgtEl>
                                                <p:sldTgt/>
                                              </p:tgtEl>
                                            </p:cond>
                                          </p:endCondLst>
                                        </p:cTn>
                                        <p:tgtEl>
                                          <p:sndTgt r:embed="rId2" name="CASHREG.WAV"/>
                                        </p:tgtEl>
                                      </p:cMediaNode>
                                    </p:audio>
                                  </p:sub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grpId="0" nodeType="clickEffect">
                                  <p:stCondLst>
                                    <p:cond delay="0"/>
                                  </p:stCondLst>
                                  <p:childTnLst>
                                    <p:set>
                                      <p:cBhvr>
                                        <p:cTn id="123" dur="1" fill="hold">
                                          <p:stCondLst>
                                            <p:cond delay="0"/>
                                          </p:stCondLst>
                                        </p:cTn>
                                        <p:tgtEl>
                                          <p:spTgt spid="110630"/>
                                        </p:tgtEl>
                                        <p:attrNameLst>
                                          <p:attrName>style.visibility</p:attrName>
                                        </p:attrNameLst>
                                      </p:cBhvr>
                                      <p:to>
                                        <p:strVal val="visible"/>
                                      </p:to>
                                    </p:set>
                                    <p:animEffect transition="in" filter="wipe(right)">
                                      <p:cBhvr>
                                        <p:cTn id="124" dur="500"/>
                                        <p:tgtEl>
                                          <p:spTgt spid="110630"/>
                                        </p:tgtEl>
                                      </p:cBhvr>
                                    </p:animEffect>
                                  </p:childTnLst>
                                  <p:subTnLst>
                                    <p:set>
                                      <p:cBhvr override="childStyle">
                                        <p:cTn dur="1" fill="hold" display="0" masterRel="sameClick" afterEffect="1">
                                          <p:stCondLst>
                                            <p:cond evt="end" delay="0">
                                              <p:tn val="122"/>
                                            </p:cond>
                                          </p:stCondLst>
                                        </p:cTn>
                                        <p:tgtEl>
                                          <p:spTgt spid="110630"/>
                                        </p:tgtEl>
                                        <p:attrNameLst>
                                          <p:attrName>style.visibility</p:attrName>
                                        </p:attrNameLst>
                                      </p:cBhvr>
                                      <p:to>
                                        <p:strVal val="hidden"/>
                                      </p:to>
                                    </p:set>
                                    <p:audio>
                                      <p:cMediaNode>
                                        <p:cTn display="0" masterRel="sameClick">
                                          <p:stCondLst>
                                            <p:cond evt="begin" delay="0">
                                              <p:tn val="122"/>
                                            </p:cond>
                                          </p:stCondLst>
                                          <p:endCondLst>
                                            <p:cond evt="onStopAudio" delay="0">
                                              <p:tgtEl>
                                                <p:sldTgt/>
                                              </p:tgtEl>
                                            </p:cond>
                                          </p:endCondLst>
                                        </p:cTn>
                                        <p:tgtEl>
                                          <p:sndTgt r:embed="rId4" name="IR_END.WAV"/>
                                        </p:tgtEl>
                                      </p:cMediaNode>
                                    </p:audio>
                                  </p:subTnLst>
                                </p:cTn>
                              </p:par>
                            </p:childTnLst>
                          </p:cTn>
                        </p:par>
                        <p:par>
                          <p:cTn id="125" fill="hold">
                            <p:stCondLst>
                              <p:cond delay="500"/>
                            </p:stCondLst>
                            <p:childTnLst>
                              <p:par>
                                <p:cTn id="126" presetID="1" presetClass="entr" presetSubtype="0" fill="hold" nodeType="afterEffect">
                                  <p:stCondLst>
                                    <p:cond delay="0"/>
                                  </p:stCondLst>
                                  <p:childTnLst>
                                    <p:set>
                                      <p:cBhvr>
                                        <p:cTn id="127" dur="1" fill="hold">
                                          <p:stCondLst>
                                            <p:cond delay="499"/>
                                          </p:stCondLst>
                                        </p:cTn>
                                        <p:tgtEl>
                                          <p:spTgt spid="110643"/>
                                        </p:tgtEl>
                                        <p:attrNameLst>
                                          <p:attrName>style.visibility</p:attrName>
                                        </p:attrNameLst>
                                      </p:cBhvr>
                                      <p:to>
                                        <p:strVal val="visible"/>
                                      </p:to>
                                    </p:set>
                                  </p:childTnLst>
                                  <p:subTnLst>
                                    <p:audio>
                                      <p:cMediaNode>
                                        <p:cTn display="0" masterRel="sameClick">
                                          <p:stCondLst>
                                            <p:cond evt="begin" delay="0">
                                              <p:tn val="126"/>
                                            </p:cond>
                                          </p:stCondLst>
                                          <p:endCondLst>
                                            <p:cond evt="onStopAudio" delay="0">
                                              <p:tgtEl>
                                                <p:sldTgt/>
                                              </p:tgtEl>
                                            </p:cond>
                                          </p:endCondLst>
                                        </p:cTn>
                                        <p:tgtEl>
                                          <p:sndTgt r:embed="rId4" name="IR_EN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23" grpId="0" animBg="1"/>
      <p:bldP spid="110624" grpId="0" animBg="1"/>
      <p:bldP spid="110625" grpId="0" animBg="1"/>
      <p:bldP spid="110630" grpId="0" animBg="1"/>
      <p:bldP spid="110631" grpId="0" animBg="1"/>
      <p:bldP spid="110644" grpId="0" animBg="1"/>
      <p:bldP spid="110645" grpId="0" animBg="1"/>
      <p:bldP spid="110646" grpId="0" animBg="1"/>
      <p:bldP spid="110647" grpId="0" animBg="1"/>
      <p:bldP spid="110648" grpId="0" animBg="1"/>
      <p:bldP spid="110649" grpId="0" animBg="1"/>
      <p:bldP spid="110650" grpId="0" animBg="1"/>
      <p:bldP spid="110651" grpId="0" animBg="1"/>
      <p:bldP spid="110654" grpId="0" animBg="1"/>
      <p:bldP spid="110655" grpId="0" animBg="1"/>
      <p:bldP spid="110656" grpId="0" animBg="1"/>
      <p:bldP spid="11065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Rot="1"/>
          </p:cNvSpPr>
          <p:nvPr>
            <p:ph type="title"/>
          </p:nvPr>
        </p:nvSpPr>
        <p:spPr/>
        <p:txBody>
          <a:bodyPr vert="horz" wrap="square" lIns="91440" tIns="45720" rIns="91440" bIns="45720" anchor="ctr">
            <a:normAutofit/>
          </a:bodyPr>
          <a:lstStyle/>
          <a:p>
            <a:pPr eaLnBrk="1" hangingPunct="1"/>
            <a:r>
              <a:rPr lang="en-US" altLang="zh-CN" b="1" dirty="0">
                <a:solidFill>
                  <a:schemeClr val="bg2"/>
                </a:solidFill>
              </a:rPr>
              <a:t>        </a:t>
            </a:r>
            <a:r>
              <a:rPr lang="zh-CN" altLang="en-US" b="1" dirty="0">
                <a:solidFill>
                  <a:schemeClr val="bg2"/>
                </a:solidFill>
              </a:rPr>
              <a:t>趋势整体防病毒解决方案</a:t>
            </a:r>
          </a:p>
        </p:txBody>
      </p:sp>
      <p:sp>
        <p:nvSpPr>
          <p:cNvPr id="101379" name="Rectangle 63"/>
          <p:cNvSpPr>
            <a:spLocks noGrp="1" noRot="1"/>
          </p:cNvSpPr>
          <p:nvPr>
            <p:ph idx="1"/>
          </p:nvPr>
        </p:nvSpPr>
        <p:spPr/>
        <p:txBody>
          <a:bodyPr vert="horz" wrap="square" lIns="91440" tIns="45720" rIns="91440" bIns="45720" anchor="t"/>
          <a:lstStyle/>
          <a:p>
            <a:pPr eaLnBrk="1" hangingPunct="1"/>
            <a:endParaRPr lang="zh-CN" altLang="zh-CN" dirty="0"/>
          </a:p>
        </p:txBody>
      </p:sp>
      <p:sp>
        <p:nvSpPr>
          <p:cNvPr id="101380" name="AutoShape 3"/>
          <p:cNvSpPr/>
          <p:nvPr/>
        </p:nvSpPr>
        <p:spPr>
          <a:xfrm>
            <a:off x="0" y="2133600"/>
            <a:ext cx="9753600" cy="4724400"/>
          </a:xfrm>
          <a:prstGeom prst="diamond">
            <a:avLst/>
          </a:prstGeom>
          <a:solidFill>
            <a:srgbClr val="CCFFFF"/>
          </a:solidFill>
          <a:ln w="12700" cap="flat" cmpd="sng">
            <a:solidFill>
              <a:srgbClr val="99FFCC"/>
            </a:solidFill>
            <a:prstDash val="solid"/>
            <a:miter/>
            <a:headEnd type="none" w="sm" len="sm"/>
            <a:tailEnd type="none" w="sm" len="sm"/>
          </a:ln>
        </p:spPr>
        <p:txBody>
          <a:bodyPr wrap="none" anchor="ctr"/>
          <a:lstStyle/>
          <a:p>
            <a:endParaRPr lang="zh-CN" altLang="en-US" dirty="0">
              <a:latin typeface="Arial" panose="020B0604020202020204" pitchFamily="34" charset="0"/>
            </a:endParaRPr>
          </a:p>
        </p:txBody>
      </p:sp>
      <p:sp>
        <p:nvSpPr>
          <p:cNvPr id="101381" name="Line 4"/>
          <p:cNvSpPr/>
          <p:nvPr/>
        </p:nvSpPr>
        <p:spPr>
          <a:xfrm>
            <a:off x="1600200" y="2438400"/>
            <a:ext cx="5181600" cy="2590800"/>
          </a:xfrm>
          <a:prstGeom prst="line">
            <a:avLst/>
          </a:prstGeom>
          <a:ln w="38100" cap="flat" cmpd="sng">
            <a:solidFill>
              <a:srgbClr val="99CC00"/>
            </a:solidFill>
            <a:prstDash val="solid"/>
            <a:headEnd type="none" w="sm" len="sm"/>
            <a:tailEnd type="none" w="sm" len="sm"/>
          </a:ln>
        </p:spPr>
      </p:sp>
      <p:sp>
        <p:nvSpPr>
          <p:cNvPr id="101382" name="AutoShape 5"/>
          <p:cNvSpPr/>
          <p:nvPr/>
        </p:nvSpPr>
        <p:spPr>
          <a:xfrm rot="-5400000" flipH="1">
            <a:off x="2209800" y="1676400"/>
            <a:ext cx="1943100" cy="2247900"/>
          </a:xfrm>
          <a:prstGeom prst="parallelogram">
            <a:avLst>
              <a:gd name="adj" fmla="val 56699"/>
            </a:avLst>
          </a:prstGeom>
          <a:gradFill rotWithShape="0">
            <a:gsLst>
              <a:gs pos="0">
                <a:srgbClr val="CCA3A3"/>
              </a:gs>
              <a:gs pos="50000">
                <a:srgbClr val="FFCCCC"/>
              </a:gs>
              <a:gs pos="100000">
                <a:srgbClr val="CCA3A3"/>
              </a:gs>
            </a:gsLst>
            <a:lin ang="5400000" scaled="1"/>
            <a:tileRect/>
          </a:gradFill>
          <a:ln w="12700" cap="flat" cmpd="sng">
            <a:solidFill>
              <a:schemeClr val="tx1"/>
            </a:solidFill>
            <a:prstDash val="solid"/>
            <a:miter/>
            <a:headEnd type="none" w="sm" len="sm"/>
            <a:tailEnd type="none" w="sm" len="sm"/>
          </a:ln>
        </p:spPr>
        <p:txBody>
          <a:bodyPr vert="eaVert" wrap="none" anchor="ctr"/>
          <a:lstStyle/>
          <a:p>
            <a:pPr algn="ctr" eaLnBrk="0" hangingPunct="0"/>
            <a:r>
              <a:rPr lang="en-US" altLang="zh-TW" sz="2000" dirty="0">
                <a:solidFill>
                  <a:srgbClr val="993366"/>
                </a:solidFill>
                <a:latin typeface="Impact" panose="020B0806030902050204" pitchFamily="34" charset="0"/>
                <a:ea typeface="PMingLiU" panose="02020500000000000000" pitchFamily="18" charset="-120"/>
              </a:rPr>
              <a:t>Firewall</a:t>
            </a:r>
          </a:p>
        </p:txBody>
      </p:sp>
      <p:sp>
        <p:nvSpPr>
          <p:cNvPr id="101383" name="Line 6"/>
          <p:cNvSpPr/>
          <p:nvPr/>
        </p:nvSpPr>
        <p:spPr>
          <a:xfrm flipV="1">
            <a:off x="4267200" y="4495800"/>
            <a:ext cx="3581400" cy="1828800"/>
          </a:xfrm>
          <a:prstGeom prst="line">
            <a:avLst/>
          </a:prstGeom>
          <a:ln w="38100" cap="flat" cmpd="sng">
            <a:solidFill>
              <a:srgbClr val="99CC00"/>
            </a:solidFill>
            <a:prstDash val="solid"/>
            <a:headEnd type="none" w="sm" len="sm"/>
            <a:tailEnd type="none" w="sm" len="sm"/>
          </a:ln>
        </p:spPr>
      </p:sp>
      <p:sp>
        <p:nvSpPr>
          <p:cNvPr id="101384" name="Line 7"/>
          <p:cNvSpPr/>
          <p:nvPr/>
        </p:nvSpPr>
        <p:spPr>
          <a:xfrm>
            <a:off x="7086600" y="4876800"/>
            <a:ext cx="304800" cy="152400"/>
          </a:xfrm>
          <a:prstGeom prst="line">
            <a:avLst/>
          </a:prstGeom>
          <a:ln w="38100" cap="flat" cmpd="sng">
            <a:solidFill>
              <a:srgbClr val="99CC00"/>
            </a:solidFill>
            <a:prstDash val="solid"/>
            <a:headEnd type="none" w="sm" len="sm"/>
            <a:tailEnd type="none" w="sm" len="sm"/>
          </a:ln>
        </p:spPr>
      </p:sp>
      <p:sp>
        <p:nvSpPr>
          <p:cNvPr id="101385" name="Line 8"/>
          <p:cNvSpPr/>
          <p:nvPr/>
        </p:nvSpPr>
        <p:spPr>
          <a:xfrm>
            <a:off x="6477000" y="5181600"/>
            <a:ext cx="304800" cy="152400"/>
          </a:xfrm>
          <a:prstGeom prst="line">
            <a:avLst/>
          </a:prstGeom>
          <a:ln w="38100" cap="flat" cmpd="sng">
            <a:solidFill>
              <a:srgbClr val="99CC00"/>
            </a:solidFill>
            <a:prstDash val="solid"/>
            <a:headEnd type="none" w="sm" len="sm"/>
            <a:tailEnd type="none" w="sm" len="sm"/>
          </a:ln>
        </p:spPr>
      </p:sp>
      <p:sp>
        <p:nvSpPr>
          <p:cNvPr id="101386" name="Line 9"/>
          <p:cNvSpPr/>
          <p:nvPr/>
        </p:nvSpPr>
        <p:spPr>
          <a:xfrm>
            <a:off x="5867400" y="5486400"/>
            <a:ext cx="304800" cy="152400"/>
          </a:xfrm>
          <a:prstGeom prst="line">
            <a:avLst/>
          </a:prstGeom>
          <a:ln w="38100" cap="flat" cmpd="sng">
            <a:solidFill>
              <a:srgbClr val="99CC00"/>
            </a:solidFill>
            <a:prstDash val="solid"/>
            <a:headEnd type="none" w="sm" len="sm"/>
            <a:tailEnd type="none" w="sm" len="sm"/>
          </a:ln>
        </p:spPr>
      </p:sp>
      <p:sp>
        <p:nvSpPr>
          <p:cNvPr id="101387" name="Line 10"/>
          <p:cNvSpPr/>
          <p:nvPr/>
        </p:nvSpPr>
        <p:spPr>
          <a:xfrm>
            <a:off x="5257800" y="5791200"/>
            <a:ext cx="304800" cy="152400"/>
          </a:xfrm>
          <a:prstGeom prst="line">
            <a:avLst/>
          </a:prstGeom>
          <a:ln w="38100" cap="flat" cmpd="sng">
            <a:solidFill>
              <a:srgbClr val="99CC00"/>
            </a:solidFill>
            <a:prstDash val="solid"/>
            <a:headEnd type="none" w="sm" len="sm"/>
            <a:tailEnd type="none" w="sm" len="sm"/>
          </a:ln>
        </p:spPr>
      </p:sp>
      <p:sp>
        <p:nvSpPr>
          <p:cNvPr id="101388" name="Line 11"/>
          <p:cNvSpPr/>
          <p:nvPr/>
        </p:nvSpPr>
        <p:spPr>
          <a:xfrm>
            <a:off x="5562600" y="5181600"/>
            <a:ext cx="457200" cy="228600"/>
          </a:xfrm>
          <a:prstGeom prst="line">
            <a:avLst/>
          </a:prstGeom>
          <a:ln w="38100" cap="flat" cmpd="sng">
            <a:solidFill>
              <a:srgbClr val="99CC00"/>
            </a:solidFill>
            <a:prstDash val="solid"/>
            <a:headEnd type="none" w="sm" len="sm"/>
            <a:tailEnd type="none" w="sm" len="sm"/>
          </a:ln>
        </p:spPr>
      </p:sp>
      <p:grpSp>
        <p:nvGrpSpPr>
          <p:cNvPr id="101389" name="Group 12"/>
          <p:cNvGrpSpPr/>
          <p:nvPr/>
        </p:nvGrpSpPr>
        <p:grpSpPr>
          <a:xfrm>
            <a:off x="5562600" y="4876800"/>
            <a:ext cx="2314575" cy="1419225"/>
            <a:chOff x="3840" y="3072"/>
            <a:chExt cx="1458" cy="894"/>
          </a:xfrm>
        </p:grpSpPr>
        <p:pic>
          <p:nvPicPr>
            <p:cNvPr id="101435" name="Picture 13" descr="Monitor"/>
            <p:cNvPicPr>
              <a:picLocks noChangeAspect="1"/>
            </p:cNvPicPr>
            <p:nvPr/>
          </p:nvPicPr>
          <p:blipFill>
            <a:blip r:embed="rId5" cstate="print"/>
            <a:stretch>
              <a:fillRect/>
            </a:stretch>
          </p:blipFill>
          <p:spPr>
            <a:xfrm>
              <a:off x="4992" y="3072"/>
              <a:ext cx="306" cy="318"/>
            </a:xfrm>
            <a:prstGeom prst="rect">
              <a:avLst/>
            </a:prstGeom>
            <a:noFill/>
            <a:ln w="9525">
              <a:noFill/>
            </a:ln>
          </p:spPr>
        </p:pic>
        <p:pic>
          <p:nvPicPr>
            <p:cNvPr id="101436" name="Picture 14" descr="Monitor"/>
            <p:cNvPicPr>
              <a:picLocks noChangeAspect="1"/>
            </p:cNvPicPr>
            <p:nvPr/>
          </p:nvPicPr>
          <p:blipFill>
            <a:blip r:embed="rId5" cstate="print"/>
            <a:stretch>
              <a:fillRect/>
            </a:stretch>
          </p:blipFill>
          <p:spPr>
            <a:xfrm>
              <a:off x="4608" y="3264"/>
              <a:ext cx="306" cy="318"/>
            </a:xfrm>
            <a:prstGeom prst="rect">
              <a:avLst/>
            </a:prstGeom>
            <a:noFill/>
            <a:ln w="9525">
              <a:noFill/>
            </a:ln>
          </p:spPr>
        </p:pic>
        <p:pic>
          <p:nvPicPr>
            <p:cNvPr id="101437" name="Picture 15" descr="Monitor"/>
            <p:cNvPicPr>
              <a:picLocks noChangeAspect="1"/>
            </p:cNvPicPr>
            <p:nvPr/>
          </p:nvPicPr>
          <p:blipFill>
            <a:blip r:embed="rId5" cstate="print"/>
            <a:stretch>
              <a:fillRect/>
            </a:stretch>
          </p:blipFill>
          <p:spPr>
            <a:xfrm>
              <a:off x="4224" y="3456"/>
              <a:ext cx="306" cy="318"/>
            </a:xfrm>
            <a:prstGeom prst="rect">
              <a:avLst/>
            </a:prstGeom>
            <a:noFill/>
            <a:ln w="9525">
              <a:noFill/>
            </a:ln>
          </p:spPr>
        </p:pic>
        <p:pic>
          <p:nvPicPr>
            <p:cNvPr id="101438" name="Picture 16" descr="Monitor"/>
            <p:cNvPicPr>
              <a:picLocks noChangeAspect="1"/>
            </p:cNvPicPr>
            <p:nvPr/>
          </p:nvPicPr>
          <p:blipFill>
            <a:blip r:embed="rId5" cstate="print"/>
            <a:stretch>
              <a:fillRect/>
            </a:stretch>
          </p:blipFill>
          <p:spPr>
            <a:xfrm>
              <a:off x="3840" y="3648"/>
              <a:ext cx="306" cy="318"/>
            </a:xfrm>
            <a:prstGeom prst="rect">
              <a:avLst/>
            </a:prstGeom>
            <a:noFill/>
            <a:ln w="9525">
              <a:noFill/>
            </a:ln>
          </p:spPr>
        </p:pic>
      </p:grpSp>
      <p:grpSp>
        <p:nvGrpSpPr>
          <p:cNvPr id="101390" name="Group 17"/>
          <p:cNvGrpSpPr/>
          <p:nvPr/>
        </p:nvGrpSpPr>
        <p:grpSpPr>
          <a:xfrm>
            <a:off x="457200" y="1295400"/>
            <a:ext cx="2057400" cy="1371600"/>
            <a:chOff x="1248" y="720"/>
            <a:chExt cx="1296" cy="864"/>
          </a:xfrm>
        </p:grpSpPr>
        <p:grpSp>
          <p:nvGrpSpPr>
            <p:cNvPr id="101428" name="Group 18"/>
            <p:cNvGrpSpPr/>
            <p:nvPr/>
          </p:nvGrpSpPr>
          <p:grpSpPr>
            <a:xfrm>
              <a:off x="1248" y="720"/>
              <a:ext cx="1296" cy="864"/>
              <a:chOff x="2976" y="912"/>
              <a:chExt cx="960" cy="576"/>
            </a:xfrm>
          </p:grpSpPr>
          <p:sp>
            <p:nvSpPr>
              <p:cNvPr id="101430" name="Oval 19"/>
              <p:cNvSpPr/>
              <p:nvPr/>
            </p:nvSpPr>
            <p:spPr>
              <a:xfrm>
                <a:off x="2976" y="1104"/>
                <a:ext cx="576" cy="288"/>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sp>
            <p:nvSpPr>
              <p:cNvPr id="101431" name="Oval 20"/>
              <p:cNvSpPr/>
              <p:nvPr/>
            </p:nvSpPr>
            <p:spPr>
              <a:xfrm>
                <a:off x="2976" y="960"/>
                <a:ext cx="672" cy="336"/>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sp>
            <p:nvSpPr>
              <p:cNvPr id="101432" name="Oval 21"/>
              <p:cNvSpPr/>
              <p:nvPr/>
            </p:nvSpPr>
            <p:spPr>
              <a:xfrm>
                <a:off x="3120" y="1104"/>
                <a:ext cx="672" cy="384"/>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sp>
            <p:nvSpPr>
              <p:cNvPr id="101433" name="Oval 22"/>
              <p:cNvSpPr/>
              <p:nvPr/>
            </p:nvSpPr>
            <p:spPr>
              <a:xfrm>
                <a:off x="3216" y="912"/>
                <a:ext cx="624" cy="384"/>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sp>
            <p:nvSpPr>
              <p:cNvPr id="101434" name="Oval 23"/>
              <p:cNvSpPr/>
              <p:nvPr/>
            </p:nvSpPr>
            <p:spPr>
              <a:xfrm>
                <a:off x="3504" y="1104"/>
                <a:ext cx="432" cy="288"/>
              </a:xfrm>
              <a:prstGeom prst="ellipse">
                <a:avLst/>
              </a:prstGeom>
              <a:gradFill rotWithShape="0">
                <a:gsLst>
                  <a:gs pos="0">
                    <a:srgbClr val="CCFFCC"/>
                  </a:gs>
                  <a:gs pos="100000">
                    <a:srgbClr val="8FB38F"/>
                  </a:gs>
                </a:gsLst>
                <a:path path="shape">
                  <a:fillToRect l="50000" t="50000" r="50000" b="50000"/>
                </a:path>
                <a:tileRect/>
              </a:gradFill>
              <a:ln w="12700">
                <a:noFill/>
              </a:ln>
            </p:spPr>
            <p:txBody>
              <a:bodyPr wrap="none" anchor="ctr"/>
              <a:lstStyle/>
              <a:p>
                <a:endParaRPr lang="zh-CN" altLang="en-US" dirty="0">
                  <a:latin typeface="Arial" panose="020B0604020202020204" pitchFamily="34" charset="0"/>
                </a:endParaRPr>
              </a:p>
            </p:txBody>
          </p:sp>
        </p:grpSp>
        <p:sp>
          <p:nvSpPr>
            <p:cNvPr id="111640" name="Text Box 24"/>
            <p:cNvSpPr txBox="1">
              <a:spLocks noChangeArrowheads="1"/>
            </p:cNvSpPr>
            <p:nvPr/>
          </p:nvSpPr>
          <p:spPr bwMode="auto">
            <a:xfrm>
              <a:off x="1440" y="960"/>
              <a:ext cx="861" cy="327"/>
            </a:xfrm>
            <a:prstGeom prst="rect">
              <a:avLst/>
            </a:prstGeom>
            <a:noFill/>
            <a:ln w="12700">
              <a:noFill/>
              <a:miter lim="800000"/>
              <a:headEnd type="none" w="sm" len="sm"/>
              <a:tailEnd type="none" w="sm" len="sm"/>
            </a:ln>
            <a:effectLst/>
          </p:spPr>
          <p:txBody>
            <a:bodyPr wrap="none">
              <a:spAutoFit/>
            </a:bodyPr>
            <a:lstStyle/>
            <a:p>
              <a:pPr marR="0" defTabSz="914400" eaLnBrk="0" hangingPunct="0">
                <a:buClrTx/>
                <a:buSzTx/>
                <a:buFontTx/>
                <a:buNone/>
                <a:defRPr/>
              </a:pPr>
              <a:r>
                <a:rPr kumimoji="1" lang="en-US" altLang="zh-TW" sz="2800" kern="1200" cap="none" spc="0" normalizeH="0" baseline="0" noProof="0">
                  <a:effectLst>
                    <a:outerShdw blurRad="38100" dist="38100" dir="2700000" algn="tl">
                      <a:srgbClr val="C0C0C0"/>
                    </a:outerShdw>
                  </a:effectLst>
                  <a:latin typeface="Impact" panose="020B0806030902050204" pitchFamily="34" charset="0"/>
                  <a:ea typeface="PMingLiU" panose="02020500000000000000" pitchFamily="18" charset="-120"/>
                  <a:cs typeface="+mn-cs"/>
                </a:rPr>
                <a:t>Internet</a:t>
              </a:r>
            </a:p>
          </p:txBody>
        </p:sp>
      </p:grpSp>
      <p:grpSp>
        <p:nvGrpSpPr>
          <p:cNvPr id="101391" name="Group 25"/>
          <p:cNvGrpSpPr/>
          <p:nvPr/>
        </p:nvGrpSpPr>
        <p:grpSpPr>
          <a:xfrm>
            <a:off x="5105400" y="4114800"/>
            <a:ext cx="987425" cy="1190625"/>
            <a:chOff x="3552" y="2592"/>
            <a:chExt cx="622" cy="750"/>
          </a:xfrm>
        </p:grpSpPr>
        <p:pic>
          <p:nvPicPr>
            <p:cNvPr id="101426" name="Picture 26" descr="ServerBox-Big"/>
            <p:cNvPicPr>
              <a:picLocks noChangeAspect="1"/>
            </p:cNvPicPr>
            <p:nvPr/>
          </p:nvPicPr>
          <p:blipFill>
            <a:blip r:embed="rId6" cstate="print"/>
            <a:stretch>
              <a:fillRect/>
            </a:stretch>
          </p:blipFill>
          <p:spPr>
            <a:xfrm>
              <a:off x="3552" y="2592"/>
              <a:ext cx="504" cy="750"/>
            </a:xfrm>
            <a:prstGeom prst="rect">
              <a:avLst/>
            </a:prstGeom>
            <a:noFill/>
            <a:ln w="9525">
              <a:noFill/>
            </a:ln>
          </p:spPr>
        </p:pic>
        <p:sp>
          <p:nvSpPr>
            <p:cNvPr id="101427" name="Text Box 27"/>
            <p:cNvSpPr txBox="1"/>
            <p:nvPr/>
          </p:nvSpPr>
          <p:spPr>
            <a:xfrm>
              <a:off x="3552" y="3072"/>
              <a:ext cx="622" cy="212"/>
            </a:xfrm>
            <a:prstGeom prst="rect">
              <a:avLst/>
            </a:prstGeom>
            <a:noFill/>
            <a:ln w="12700">
              <a:noFill/>
            </a:ln>
          </p:spPr>
          <p:txBody>
            <a:bodyPr wrap="none">
              <a:spAutoFit/>
            </a:bodyPr>
            <a:lstStyle/>
            <a:p>
              <a:pPr eaLnBrk="0" hangingPunct="0"/>
              <a:r>
                <a:rPr lang="en-US" altLang="zh-TW" sz="1600" dirty="0">
                  <a:solidFill>
                    <a:schemeClr val="folHlink"/>
                  </a:solidFill>
                  <a:latin typeface="Arial Narrow" panose="020B0606020202030204" pitchFamily="34" charset="0"/>
                  <a:ea typeface="PMingLiU" panose="02020500000000000000" pitchFamily="18" charset="-120"/>
                </a:rPr>
                <a:t>File Server</a:t>
              </a:r>
            </a:p>
          </p:txBody>
        </p:sp>
      </p:grpSp>
      <p:sp>
        <p:nvSpPr>
          <p:cNvPr id="101392" name="Text Box 28"/>
          <p:cNvSpPr txBox="1"/>
          <p:nvPr/>
        </p:nvSpPr>
        <p:spPr>
          <a:xfrm>
            <a:off x="5943600" y="5994400"/>
            <a:ext cx="608013" cy="336550"/>
          </a:xfrm>
          <a:prstGeom prst="rect">
            <a:avLst/>
          </a:prstGeom>
          <a:noFill/>
          <a:ln w="12700">
            <a:noFill/>
          </a:ln>
        </p:spPr>
        <p:txBody>
          <a:bodyPr wrap="none">
            <a:spAutoFit/>
          </a:bodyPr>
          <a:lstStyle/>
          <a:p>
            <a:pPr eaLnBrk="0" hangingPunct="0"/>
            <a:r>
              <a:rPr lang="en-US" altLang="zh-TW" sz="1600" dirty="0">
                <a:latin typeface="Arial Narrow" panose="020B0606020202030204" pitchFamily="34" charset="0"/>
                <a:ea typeface="PMingLiU" panose="02020500000000000000" pitchFamily="18" charset="-120"/>
              </a:rPr>
              <a:t>Client</a:t>
            </a:r>
          </a:p>
        </p:txBody>
      </p:sp>
      <p:grpSp>
        <p:nvGrpSpPr>
          <p:cNvPr id="101393" name="Group 29"/>
          <p:cNvGrpSpPr/>
          <p:nvPr/>
        </p:nvGrpSpPr>
        <p:grpSpPr>
          <a:xfrm>
            <a:off x="3657600" y="2895600"/>
            <a:ext cx="1449388" cy="1190625"/>
            <a:chOff x="2640" y="1824"/>
            <a:chExt cx="913" cy="750"/>
          </a:xfrm>
        </p:grpSpPr>
        <p:pic>
          <p:nvPicPr>
            <p:cNvPr id="101424" name="Picture 30" descr="ServerBox-Big"/>
            <p:cNvPicPr>
              <a:picLocks noChangeAspect="1"/>
            </p:cNvPicPr>
            <p:nvPr/>
          </p:nvPicPr>
          <p:blipFill>
            <a:blip r:embed="rId6" cstate="print"/>
            <a:stretch>
              <a:fillRect/>
            </a:stretch>
          </p:blipFill>
          <p:spPr>
            <a:xfrm>
              <a:off x="2928" y="1824"/>
              <a:ext cx="504" cy="750"/>
            </a:xfrm>
            <a:prstGeom prst="rect">
              <a:avLst/>
            </a:prstGeom>
            <a:noFill/>
            <a:ln w="9525">
              <a:noFill/>
            </a:ln>
          </p:spPr>
        </p:pic>
        <p:sp>
          <p:nvSpPr>
            <p:cNvPr id="101425" name="Text Box 31"/>
            <p:cNvSpPr txBox="1"/>
            <p:nvPr/>
          </p:nvSpPr>
          <p:spPr>
            <a:xfrm>
              <a:off x="2640" y="2288"/>
              <a:ext cx="913" cy="212"/>
            </a:xfrm>
            <a:prstGeom prst="rect">
              <a:avLst/>
            </a:prstGeom>
            <a:noFill/>
            <a:ln w="12700">
              <a:noFill/>
            </a:ln>
          </p:spPr>
          <p:txBody>
            <a:bodyPr wrap="none">
              <a:spAutoFit/>
            </a:bodyPr>
            <a:lstStyle/>
            <a:p>
              <a:pPr eaLnBrk="0" hangingPunct="0"/>
              <a:r>
                <a:rPr lang="en-US" altLang="zh-TW" sz="1600" dirty="0">
                  <a:solidFill>
                    <a:schemeClr val="folHlink"/>
                  </a:solidFill>
                  <a:latin typeface="Arial Narrow" panose="020B0606020202030204" pitchFamily="34" charset="0"/>
                  <a:ea typeface="PMingLiU" panose="02020500000000000000" pitchFamily="18" charset="-120"/>
                </a:rPr>
                <a:t>Internet Gateway</a:t>
              </a:r>
            </a:p>
          </p:txBody>
        </p:sp>
      </p:grpSp>
      <p:sp>
        <p:nvSpPr>
          <p:cNvPr id="111648" name="Rectangle 32"/>
          <p:cNvSpPr>
            <a:spLocks noChangeArrowheads="1"/>
          </p:cNvSpPr>
          <p:nvPr/>
        </p:nvSpPr>
        <p:spPr bwMode="auto">
          <a:xfrm>
            <a:off x="4495800" y="2590800"/>
            <a:ext cx="2190750" cy="366713"/>
          </a:xfrm>
          <a:prstGeom prst="rect">
            <a:avLst/>
          </a:prstGeom>
          <a:solidFill>
            <a:srgbClr val="993366"/>
          </a:solidFill>
          <a:ln w="12700">
            <a:noFill/>
            <a:miter lim="800000"/>
            <a:headEnd type="none" w="sm" len="sm"/>
            <a:tailEnd type="none" w="sm" len="sm"/>
          </a:ln>
          <a:effectLst>
            <a:outerShdw dist="35921" dir="2700000" algn="ctr" rotWithShape="0">
              <a:schemeClr val="bg2"/>
            </a:outer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TW" sz="1800" b="0" i="0" u="none" strike="noStrike" kern="1200" cap="none" spc="0" normalizeH="0" baseline="0" noProof="0">
                <a:ln>
                  <a:noFill/>
                </a:ln>
                <a:solidFill>
                  <a:schemeClr val="bg2"/>
                </a:solidFill>
                <a:effectLst>
                  <a:outerShdw blurRad="38100" dist="38100" dir="2700000" algn="tl">
                    <a:srgbClr val="000000"/>
                  </a:outerShdw>
                </a:effectLst>
                <a:uLnTx/>
                <a:uFillTx/>
                <a:latin typeface="Arial" panose="020B0604020202020204" pitchFamily="34" charset="0"/>
                <a:ea typeface="華康新儷粗黑" charset="-120"/>
                <a:cs typeface="+mn-cs"/>
              </a:rPr>
              <a:t>InterScan VirusWall</a:t>
            </a:r>
          </a:p>
        </p:txBody>
      </p:sp>
      <p:grpSp>
        <p:nvGrpSpPr>
          <p:cNvPr id="7" name="Group 33"/>
          <p:cNvGrpSpPr/>
          <p:nvPr/>
        </p:nvGrpSpPr>
        <p:grpSpPr>
          <a:xfrm>
            <a:off x="4648200" y="3962400"/>
            <a:ext cx="1581150" cy="962025"/>
            <a:chOff x="2832" y="2112"/>
            <a:chExt cx="996" cy="606"/>
          </a:xfrm>
        </p:grpSpPr>
        <p:sp>
          <p:nvSpPr>
            <p:cNvPr id="111650" name="Rectangle 34"/>
            <p:cNvSpPr>
              <a:spLocks noChangeArrowheads="1"/>
            </p:cNvSpPr>
            <p:nvPr/>
          </p:nvSpPr>
          <p:spPr bwMode="auto">
            <a:xfrm>
              <a:off x="2832" y="2112"/>
              <a:ext cx="996" cy="231"/>
            </a:xfrm>
            <a:prstGeom prst="rect">
              <a:avLst/>
            </a:prstGeom>
            <a:solidFill>
              <a:srgbClr val="993366"/>
            </a:solidFill>
            <a:ln w="12700">
              <a:noFill/>
              <a:miter lim="800000"/>
              <a:headEnd type="none" w="sm" len="sm"/>
              <a:tailEnd type="none" w="sm" len="sm"/>
            </a:ln>
            <a:effectLst>
              <a:outerShdw dist="35921" dir="2700000" algn="ctr" rotWithShape="0">
                <a:schemeClr val="bg2"/>
              </a:outerShdw>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TW" sz="1800" b="0" i="0" u="none" strike="noStrike" kern="1200" cap="none" spc="0" normalizeH="0" baseline="0" noProof="0">
                  <a:ln>
                    <a:noFill/>
                  </a:ln>
                  <a:solidFill>
                    <a:schemeClr val="bg2"/>
                  </a:solidFill>
                  <a:effectLst>
                    <a:outerShdw blurRad="38100" dist="38100" dir="2700000" algn="tl">
                      <a:srgbClr val="000000"/>
                    </a:outerShdw>
                  </a:effectLst>
                  <a:uLnTx/>
                  <a:uFillTx/>
                  <a:latin typeface="Arial" panose="020B0604020202020204" pitchFamily="34" charset="0"/>
                  <a:ea typeface="華康新儷粗黑" charset="-120"/>
                  <a:cs typeface="+mn-cs"/>
                </a:rPr>
                <a:t>ServerProtect</a:t>
              </a:r>
            </a:p>
          </p:txBody>
        </p:sp>
        <p:sp>
          <p:nvSpPr>
            <p:cNvPr id="111651" name="Text Box 35"/>
            <p:cNvSpPr txBox="1">
              <a:spLocks noChangeArrowheads="1"/>
            </p:cNvSpPr>
            <p:nvPr/>
          </p:nvSpPr>
          <p:spPr bwMode="auto">
            <a:xfrm>
              <a:off x="2928" y="2352"/>
              <a:ext cx="842" cy="366"/>
            </a:xfrm>
            <a:prstGeom prst="rect">
              <a:avLst/>
            </a:prstGeom>
            <a:noFill/>
            <a:ln w="12700">
              <a:noFill/>
              <a:miter lim="800000"/>
              <a:headEnd type="none" w="sm" len="sm"/>
              <a:tailEnd type="none" w="sm" len="sm"/>
            </a:ln>
            <a:effectLst>
              <a:outerShdw dist="35921" dir="2700000" algn="ctr" rotWithShape="0">
                <a:schemeClr val="bg2"/>
              </a:outerShdw>
            </a:effectLst>
          </p:spPr>
          <p:txBody>
            <a:bodyPr wrap="none">
              <a:spAutoFit/>
            </a:bodyPr>
            <a:lstStyle/>
            <a:p>
              <a:pPr marR="0" defTabSz="914400" eaLnBrk="0" hangingPunct="0">
                <a:buClrTx/>
                <a:buSzTx/>
                <a:buFontTx/>
                <a:buNone/>
                <a:defRPr/>
              </a:pPr>
              <a:r>
                <a:rPr kumimoji="1" lang="en-US" altLang="zh-TW" sz="16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PMingLiU" panose="02020500000000000000" pitchFamily="18" charset="-120"/>
                  <a:cs typeface="+mn-cs"/>
                </a:rPr>
                <a:t>for NT</a:t>
              </a:r>
              <a:br>
                <a:rPr kumimoji="1" lang="en-US" altLang="zh-TW" sz="16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PMingLiU" panose="02020500000000000000" pitchFamily="18" charset="-120"/>
                  <a:cs typeface="+mn-cs"/>
                </a:rPr>
              </a:br>
              <a:r>
                <a:rPr kumimoji="1" lang="en-US" altLang="zh-TW" sz="16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PMingLiU" panose="02020500000000000000" pitchFamily="18" charset="-120"/>
                  <a:cs typeface="+mn-cs"/>
                </a:rPr>
                <a:t>for NetWare</a:t>
              </a:r>
            </a:p>
          </p:txBody>
        </p:sp>
      </p:grpSp>
      <p:sp>
        <p:nvSpPr>
          <p:cNvPr id="101396" name="Line 36"/>
          <p:cNvSpPr/>
          <p:nvPr/>
        </p:nvSpPr>
        <p:spPr>
          <a:xfrm>
            <a:off x="4267200" y="5867400"/>
            <a:ext cx="457200" cy="228600"/>
          </a:xfrm>
          <a:prstGeom prst="line">
            <a:avLst/>
          </a:prstGeom>
          <a:ln w="38100" cap="flat" cmpd="sng">
            <a:solidFill>
              <a:srgbClr val="99CC00"/>
            </a:solidFill>
            <a:prstDash val="solid"/>
            <a:headEnd type="none" w="sm" len="sm"/>
            <a:tailEnd type="none" w="sm" len="sm"/>
          </a:ln>
        </p:spPr>
      </p:sp>
      <p:grpSp>
        <p:nvGrpSpPr>
          <p:cNvPr id="8" name="Group 37"/>
          <p:cNvGrpSpPr/>
          <p:nvPr/>
        </p:nvGrpSpPr>
        <p:grpSpPr>
          <a:xfrm>
            <a:off x="2286000" y="3505200"/>
            <a:ext cx="3200400" cy="2209800"/>
            <a:chOff x="1440" y="2208"/>
            <a:chExt cx="2016" cy="1392"/>
          </a:xfrm>
        </p:grpSpPr>
        <p:sp>
          <p:nvSpPr>
            <p:cNvPr id="101417" name="Line 38"/>
            <p:cNvSpPr/>
            <p:nvPr/>
          </p:nvSpPr>
          <p:spPr>
            <a:xfrm>
              <a:off x="2112" y="2880"/>
              <a:ext cx="1344" cy="720"/>
            </a:xfrm>
            <a:prstGeom prst="line">
              <a:avLst/>
            </a:prstGeom>
            <a:ln w="38100" cap="flat" cmpd="sng">
              <a:solidFill>
                <a:srgbClr val="99CC00"/>
              </a:solidFill>
              <a:prstDash val="solid"/>
              <a:headEnd type="none" w="sm" len="sm"/>
              <a:tailEnd type="none" w="sm" len="sm"/>
            </a:ln>
          </p:spPr>
        </p:sp>
        <p:grpSp>
          <p:nvGrpSpPr>
            <p:cNvPr id="101418" name="Group 39"/>
            <p:cNvGrpSpPr/>
            <p:nvPr/>
          </p:nvGrpSpPr>
          <p:grpSpPr>
            <a:xfrm>
              <a:off x="1584" y="2208"/>
              <a:ext cx="819" cy="750"/>
              <a:chOff x="2304" y="2688"/>
              <a:chExt cx="819" cy="750"/>
            </a:xfrm>
          </p:grpSpPr>
          <p:pic>
            <p:nvPicPr>
              <p:cNvPr id="101420" name="Picture 40" descr="ServerBox-Big"/>
              <p:cNvPicPr>
                <a:picLocks noChangeAspect="1"/>
              </p:cNvPicPr>
              <p:nvPr/>
            </p:nvPicPr>
            <p:blipFill>
              <a:blip r:embed="rId6" cstate="print"/>
              <a:stretch>
                <a:fillRect/>
              </a:stretch>
            </p:blipFill>
            <p:spPr>
              <a:xfrm>
                <a:off x="2544" y="2688"/>
                <a:ext cx="504" cy="750"/>
              </a:xfrm>
              <a:prstGeom prst="rect">
                <a:avLst/>
              </a:prstGeom>
              <a:noFill/>
              <a:ln w="9525">
                <a:noFill/>
              </a:ln>
            </p:spPr>
          </p:pic>
          <p:sp>
            <p:nvSpPr>
              <p:cNvPr id="101421" name="Text Box 41"/>
              <p:cNvSpPr txBox="1"/>
              <p:nvPr/>
            </p:nvSpPr>
            <p:spPr>
              <a:xfrm>
                <a:off x="2304" y="3152"/>
                <a:ext cx="819" cy="212"/>
              </a:xfrm>
              <a:prstGeom prst="rect">
                <a:avLst/>
              </a:prstGeom>
              <a:noFill/>
              <a:ln w="12700">
                <a:noFill/>
              </a:ln>
            </p:spPr>
            <p:txBody>
              <a:bodyPr wrap="none">
                <a:spAutoFit/>
              </a:bodyPr>
              <a:lstStyle/>
              <a:p>
                <a:pPr eaLnBrk="0" hangingPunct="0"/>
                <a:r>
                  <a:rPr lang="en-US" altLang="zh-TW" sz="1600" dirty="0">
                    <a:solidFill>
                      <a:schemeClr val="folHlink"/>
                    </a:solidFill>
                    <a:latin typeface="Arial Narrow" panose="020B0606020202030204" pitchFamily="34" charset="0"/>
                    <a:ea typeface="PMingLiU" panose="02020500000000000000" pitchFamily="18" charset="-120"/>
                  </a:rPr>
                  <a:t>Central Control</a:t>
                </a:r>
              </a:p>
            </p:txBody>
          </p:sp>
        </p:grpSp>
        <p:sp>
          <p:nvSpPr>
            <p:cNvPr id="111658" name="Rectangle 42"/>
            <p:cNvSpPr>
              <a:spLocks noChangeArrowheads="1"/>
            </p:cNvSpPr>
            <p:nvPr/>
          </p:nvSpPr>
          <p:spPr bwMode="auto">
            <a:xfrm>
              <a:off x="1440" y="2208"/>
              <a:ext cx="500" cy="231"/>
            </a:xfrm>
            <a:prstGeom prst="rect">
              <a:avLst/>
            </a:prstGeom>
            <a:solidFill>
              <a:srgbClr val="993366"/>
            </a:solidFill>
            <a:ln w="12700">
              <a:noFill/>
              <a:miter lim="800000"/>
              <a:headEnd type="none" w="sm" len="sm"/>
              <a:tailEnd type="none" w="sm" len="sm"/>
            </a:ln>
            <a:effectLst>
              <a:outerShdw dist="35921" dir="2700000" algn="ctr" rotWithShape="0">
                <a:schemeClr val="bg2"/>
              </a:outerShdw>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TW" sz="1800" b="0" i="0" u="none" strike="noStrike" kern="1200" cap="none" spc="0" normalizeH="0" baseline="0" noProof="0">
                  <a:ln>
                    <a:noFill/>
                  </a:ln>
                  <a:solidFill>
                    <a:schemeClr val="bg2"/>
                  </a:solidFill>
                  <a:effectLst>
                    <a:outerShdw blurRad="38100" dist="38100" dir="2700000" algn="tl">
                      <a:srgbClr val="000000"/>
                    </a:outerShdw>
                  </a:effectLst>
                  <a:uLnTx/>
                  <a:uFillTx/>
                  <a:latin typeface="Arial" panose="020B0604020202020204" pitchFamily="34" charset="0"/>
                  <a:ea typeface="華康新儷粗黑" charset="-120"/>
                  <a:cs typeface="+mn-cs"/>
                </a:rPr>
                <a:t>TVCS</a:t>
              </a:r>
            </a:p>
          </p:txBody>
        </p:sp>
      </p:grpSp>
      <p:grpSp>
        <p:nvGrpSpPr>
          <p:cNvPr id="101398" name="Group 43"/>
          <p:cNvGrpSpPr/>
          <p:nvPr/>
        </p:nvGrpSpPr>
        <p:grpSpPr>
          <a:xfrm>
            <a:off x="3505200" y="4800600"/>
            <a:ext cx="1023938" cy="1190625"/>
            <a:chOff x="2640" y="3024"/>
            <a:chExt cx="645" cy="750"/>
          </a:xfrm>
        </p:grpSpPr>
        <p:pic>
          <p:nvPicPr>
            <p:cNvPr id="101415" name="Picture 44" descr="ServerBox-Big"/>
            <p:cNvPicPr>
              <a:picLocks noChangeAspect="1"/>
            </p:cNvPicPr>
            <p:nvPr/>
          </p:nvPicPr>
          <p:blipFill>
            <a:blip r:embed="rId6" cstate="print"/>
            <a:stretch>
              <a:fillRect/>
            </a:stretch>
          </p:blipFill>
          <p:spPr>
            <a:xfrm>
              <a:off x="2688" y="3024"/>
              <a:ext cx="504" cy="750"/>
            </a:xfrm>
            <a:prstGeom prst="rect">
              <a:avLst/>
            </a:prstGeom>
            <a:noFill/>
            <a:ln w="9525">
              <a:noFill/>
            </a:ln>
          </p:spPr>
        </p:pic>
        <p:sp>
          <p:nvSpPr>
            <p:cNvPr id="101416" name="Text Box 45"/>
            <p:cNvSpPr txBox="1"/>
            <p:nvPr/>
          </p:nvSpPr>
          <p:spPr>
            <a:xfrm>
              <a:off x="2640" y="3504"/>
              <a:ext cx="645" cy="212"/>
            </a:xfrm>
            <a:prstGeom prst="rect">
              <a:avLst/>
            </a:prstGeom>
            <a:noFill/>
            <a:ln w="12700">
              <a:noFill/>
            </a:ln>
          </p:spPr>
          <p:txBody>
            <a:bodyPr wrap="none">
              <a:spAutoFit/>
            </a:bodyPr>
            <a:lstStyle/>
            <a:p>
              <a:pPr eaLnBrk="0" hangingPunct="0"/>
              <a:r>
                <a:rPr lang="en-US" altLang="zh-TW" sz="1600" dirty="0">
                  <a:solidFill>
                    <a:schemeClr val="folHlink"/>
                  </a:solidFill>
                  <a:latin typeface="Arial Narrow" panose="020B0606020202030204" pitchFamily="34" charset="0"/>
                  <a:ea typeface="PMingLiU" panose="02020500000000000000" pitchFamily="18" charset="-120"/>
                </a:rPr>
                <a:t>Mail Server</a:t>
              </a:r>
            </a:p>
          </p:txBody>
        </p:sp>
      </p:grpSp>
      <p:grpSp>
        <p:nvGrpSpPr>
          <p:cNvPr id="11" name="Group 46"/>
          <p:cNvGrpSpPr/>
          <p:nvPr/>
        </p:nvGrpSpPr>
        <p:grpSpPr>
          <a:xfrm>
            <a:off x="3200400" y="4572000"/>
            <a:ext cx="1838325" cy="962025"/>
            <a:chOff x="2016" y="2880"/>
            <a:chExt cx="1158" cy="606"/>
          </a:xfrm>
        </p:grpSpPr>
        <p:sp>
          <p:nvSpPr>
            <p:cNvPr id="111663" name="Rectangle 47"/>
            <p:cNvSpPr>
              <a:spLocks noChangeArrowheads="1"/>
            </p:cNvSpPr>
            <p:nvPr/>
          </p:nvSpPr>
          <p:spPr bwMode="auto">
            <a:xfrm>
              <a:off x="2016" y="2880"/>
              <a:ext cx="708" cy="231"/>
            </a:xfrm>
            <a:prstGeom prst="rect">
              <a:avLst/>
            </a:prstGeom>
            <a:solidFill>
              <a:srgbClr val="993366"/>
            </a:solidFill>
            <a:ln w="12700">
              <a:noFill/>
              <a:miter lim="800000"/>
              <a:headEnd type="none" w="sm" len="sm"/>
              <a:tailEnd type="none" w="sm" len="sm"/>
            </a:ln>
            <a:effectLst>
              <a:outerShdw dist="35921" dir="2700000" algn="ctr" rotWithShape="0">
                <a:schemeClr val="bg2"/>
              </a:outerShdw>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TW" sz="1800" b="0" i="0" u="none" strike="noStrike" kern="1200" cap="none" spc="0" normalizeH="0" baseline="0" noProof="0">
                  <a:ln>
                    <a:noFill/>
                  </a:ln>
                  <a:solidFill>
                    <a:schemeClr val="bg2"/>
                  </a:solidFill>
                  <a:effectLst>
                    <a:outerShdw blurRad="38100" dist="38100" dir="2700000" algn="tl">
                      <a:srgbClr val="000000"/>
                    </a:outerShdw>
                  </a:effectLst>
                  <a:uLnTx/>
                  <a:uFillTx/>
                  <a:latin typeface="Arial" panose="020B0604020202020204" pitchFamily="34" charset="0"/>
                  <a:ea typeface="華康新儷粗黑" charset="-120"/>
                  <a:cs typeface="+mn-cs"/>
                </a:rPr>
                <a:t>ScanMail</a:t>
              </a:r>
            </a:p>
          </p:txBody>
        </p:sp>
        <p:sp>
          <p:nvSpPr>
            <p:cNvPr id="111664" name="Text Box 48"/>
            <p:cNvSpPr txBox="1">
              <a:spLocks noChangeArrowheads="1"/>
            </p:cNvSpPr>
            <p:nvPr/>
          </p:nvSpPr>
          <p:spPr bwMode="auto">
            <a:xfrm>
              <a:off x="2112" y="3120"/>
              <a:ext cx="1062" cy="366"/>
            </a:xfrm>
            <a:prstGeom prst="rect">
              <a:avLst/>
            </a:prstGeom>
            <a:noFill/>
            <a:ln w="12700">
              <a:noFill/>
              <a:miter lim="800000"/>
              <a:headEnd type="none" w="sm" len="sm"/>
              <a:tailEnd type="none" w="sm" len="sm"/>
            </a:ln>
            <a:effectLst>
              <a:outerShdw dist="35921" dir="2700000" algn="ctr" rotWithShape="0">
                <a:schemeClr val="bg2"/>
              </a:outerShdw>
            </a:effectLst>
          </p:spPr>
          <p:txBody>
            <a:bodyPr wrap="none">
              <a:spAutoFit/>
            </a:bodyPr>
            <a:lstStyle/>
            <a:p>
              <a:pPr marR="0" defTabSz="914400" eaLnBrk="0" hangingPunct="0">
                <a:buClrTx/>
                <a:buSzTx/>
                <a:buFontTx/>
                <a:buNone/>
                <a:defRPr/>
              </a:pPr>
              <a:r>
                <a:rPr kumimoji="1" lang="en-US" altLang="zh-TW" sz="16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PMingLiU" panose="02020500000000000000" pitchFamily="18" charset="-120"/>
                  <a:cs typeface="+mn-cs"/>
                </a:rPr>
                <a:t>for Exchange</a:t>
              </a:r>
              <a:br>
                <a:rPr kumimoji="1" lang="en-US" altLang="zh-TW" sz="16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PMingLiU" panose="02020500000000000000" pitchFamily="18" charset="-120"/>
                  <a:cs typeface="+mn-cs"/>
                </a:rPr>
              </a:br>
              <a:r>
                <a:rPr kumimoji="1" lang="en-US" altLang="zh-TW" sz="16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PMingLiU" panose="02020500000000000000" pitchFamily="18" charset="-120"/>
                  <a:cs typeface="+mn-cs"/>
                </a:rPr>
                <a:t>for Lotus Notes</a:t>
              </a:r>
            </a:p>
          </p:txBody>
        </p:sp>
      </p:grpSp>
      <p:sp>
        <p:nvSpPr>
          <p:cNvPr id="111665" name="Line 49"/>
          <p:cNvSpPr>
            <a:spLocks noChangeShapeType="1"/>
          </p:cNvSpPr>
          <p:nvPr/>
        </p:nvSpPr>
        <p:spPr bwMode="auto">
          <a:xfrm flipV="1">
            <a:off x="3124200" y="2971800"/>
            <a:ext cx="1905000" cy="685800"/>
          </a:xfrm>
          <a:prstGeom prst="line">
            <a:avLst/>
          </a:prstGeom>
          <a:noFill/>
          <a:ln w="12700">
            <a:solidFill>
              <a:schemeClr val="hlink"/>
            </a:solidFill>
            <a:prstDash val="sysDot"/>
            <a:round/>
            <a:tailEnd type="triangle" w="med" len="med"/>
          </a:ln>
          <a:effectLst>
            <a:outerShdw dist="35921" dir="2700000" algn="ctr" rotWithShape="0">
              <a:schemeClr val="tx1"/>
            </a:outer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666" name="Line 50"/>
          <p:cNvSpPr>
            <a:spLocks noChangeShapeType="1"/>
          </p:cNvSpPr>
          <p:nvPr/>
        </p:nvSpPr>
        <p:spPr bwMode="auto">
          <a:xfrm flipV="1">
            <a:off x="3124200" y="3352800"/>
            <a:ext cx="3124200" cy="381000"/>
          </a:xfrm>
          <a:prstGeom prst="line">
            <a:avLst/>
          </a:prstGeom>
          <a:noFill/>
          <a:ln w="12700">
            <a:solidFill>
              <a:schemeClr val="hlink"/>
            </a:solidFill>
            <a:prstDash val="sysDot"/>
            <a:round/>
            <a:tailEnd type="triangle" w="med" len="med"/>
          </a:ln>
          <a:effectLst>
            <a:outerShdw dist="35921" dir="2700000" algn="ctr" rotWithShape="0">
              <a:schemeClr val="tx1"/>
            </a:outer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667" name="Line 51"/>
          <p:cNvSpPr>
            <a:spLocks noChangeShapeType="1"/>
          </p:cNvSpPr>
          <p:nvPr/>
        </p:nvSpPr>
        <p:spPr bwMode="auto">
          <a:xfrm>
            <a:off x="3124200" y="3810000"/>
            <a:ext cx="1524000" cy="381000"/>
          </a:xfrm>
          <a:prstGeom prst="line">
            <a:avLst/>
          </a:prstGeom>
          <a:noFill/>
          <a:ln w="12700">
            <a:solidFill>
              <a:schemeClr val="hlink"/>
            </a:solidFill>
            <a:prstDash val="sysDot"/>
            <a:round/>
            <a:tailEnd type="triangle" w="med" len="med"/>
          </a:ln>
          <a:effectLst>
            <a:outerShdw dist="35921" dir="2700000" algn="ctr" rotWithShape="0">
              <a:schemeClr val="tx1"/>
            </a:outer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668" name="Line 52"/>
          <p:cNvSpPr>
            <a:spLocks noChangeShapeType="1"/>
          </p:cNvSpPr>
          <p:nvPr/>
        </p:nvSpPr>
        <p:spPr bwMode="auto">
          <a:xfrm>
            <a:off x="3124200" y="3886200"/>
            <a:ext cx="533400" cy="685800"/>
          </a:xfrm>
          <a:prstGeom prst="line">
            <a:avLst/>
          </a:prstGeom>
          <a:noFill/>
          <a:ln w="12700">
            <a:solidFill>
              <a:schemeClr val="hlink"/>
            </a:solidFill>
            <a:prstDash val="sysDot"/>
            <a:round/>
            <a:tailEnd type="triangle" w="med" len="med"/>
          </a:ln>
          <a:effectLst>
            <a:outerShdw dist="35921" dir="2700000" algn="ctr" rotWithShape="0">
              <a:schemeClr val="tx1"/>
            </a:outer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2" name="Group 53"/>
          <p:cNvGrpSpPr/>
          <p:nvPr/>
        </p:nvGrpSpPr>
        <p:grpSpPr>
          <a:xfrm>
            <a:off x="6248400" y="3124200"/>
            <a:ext cx="2139950" cy="2881313"/>
            <a:chOff x="3936" y="1968"/>
            <a:chExt cx="1348" cy="1815"/>
          </a:xfrm>
        </p:grpSpPr>
        <p:grpSp>
          <p:nvGrpSpPr>
            <p:cNvPr id="101406" name="Group 54"/>
            <p:cNvGrpSpPr/>
            <p:nvPr/>
          </p:nvGrpSpPr>
          <p:grpSpPr>
            <a:xfrm>
              <a:off x="3936" y="1968"/>
              <a:ext cx="1348" cy="1815"/>
              <a:chOff x="3936" y="1968"/>
              <a:chExt cx="1348" cy="1815"/>
            </a:xfrm>
          </p:grpSpPr>
          <p:sp>
            <p:nvSpPr>
              <p:cNvPr id="101408" name="Line 55"/>
              <p:cNvSpPr/>
              <p:nvPr/>
            </p:nvSpPr>
            <p:spPr>
              <a:xfrm>
                <a:off x="4368" y="2832"/>
                <a:ext cx="288" cy="144"/>
              </a:xfrm>
              <a:prstGeom prst="line">
                <a:avLst/>
              </a:prstGeom>
              <a:ln w="38100" cap="flat" cmpd="sng">
                <a:solidFill>
                  <a:srgbClr val="99CC00"/>
                </a:solidFill>
                <a:prstDash val="solid"/>
                <a:headEnd type="none" w="sm" len="sm"/>
                <a:tailEnd type="none" w="sm" len="sm"/>
              </a:ln>
            </p:spPr>
          </p:sp>
          <p:pic>
            <p:nvPicPr>
              <p:cNvPr id="101409" name="Picture 56" descr="ServerBox-Big"/>
              <p:cNvPicPr>
                <a:picLocks noChangeAspect="1"/>
              </p:cNvPicPr>
              <p:nvPr/>
            </p:nvPicPr>
            <p:blipFill>
              <a:blip r:embed="rId6" cstate="print"/>
              <a:stretch>
                <a:fillRect/>
              </a:stretch>
            </p:blipFill>
            <p:spPr>
              <a:xfrm>
                <a:off x="4128" y="2160"/>
                <a:ext cx="504" cy="750"/>
              </a:xfrm>
              <a:prstGeom prst="rect">
                <a:avLst/>
              </a:prstGeom>
              <a:noFill/>
              <a:ln w="9525">
                <a:noFill/>
              </a:ln>
            </p:spPr>
          </p:pic>
          <p:grpSp>
            <p:nvGrpSpPr>
              <p:cNvPr id="101410" name="Group 57"/>
              <p:cNvGrpSpPr/>
              <p:nvPr/>
            </p:nvGrpSpPr>
            <p:grpSpPr>
              <a:xfrm>
                <a:off x="3936" y="1968"/>
                <a:ext cx="1348" cy="1815"/>
                <a:chOff x="4272" y="1968"/>
                <a:chExt cx="1348" cy="1815"/>
              </a:xfrm>
            </p:grpSpPr>
            <p:sp>
              <p:nvSpPr>
                <p:cNvPr id="111674" name="Rectangle 58"/>
                <p:cNvSpPr>
                  <a:spLocks noChangeArrowheads="1"/>
                </p:cNvSpPr>
                <p:nvPr/>
              </p:nvSpPr>
              <p:spPr bwMode="auto">
                <a:xfrm>
                  <a:off x="4320" y="3552"/>
                  <a:ext cx="1300" cy="231"/>
                </a:xfrm>
                <a:prstGeom prst="rect">
                  <a:avLst/>
                </a:prstGeom>
                <a:solidFill>
                  <a:srgbClr val="993366"/>
                </a:solidFill>
                <a:ln w="12700">
                  <a:noFill/>
                  <a:miter lim="800000"/>
                  <a:headEnd type="none" w="sm" len="sm"/>
                  <a:tailEnd type="none" w="sm" len="sm"/>
                </a:ln>
                <a:effectLst>
                  <a:outerShdw dist="35921" dir="2700000" algn="ctr" rotWithShape="0">
                    <a:schemeClr val="bg2"/>
                  </a:outerShdw>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TW" sz="1800" b="0" i="0" u="none" strike="noStrike" kern="1200" cap="none" spc="0" normalizeH="0" baseline="0" noProof="0">
                      <a:ln>
                        <a:noFill/>
                      </a:ln>
                      <a:solidFill>
                        <a:schemeClr val="bg2"/>
                      </a:solidFill>
                      <a:effectLst>
                        <a:outerShdw blurRad="38100" dist="38100" dir="2700000" algn="tl">
                          <a:srgbClr val="000000"/>
                        </a:outerShdw>
                      </a:effectLst>
                      <a:uLnTx/>
                      <a:uFillTx/>
                      <a:latin typeface="Arial" panose="020B0604020202020204" pitchFamily="34" charset="0"/>
                      <a:ea typeface="華康新儷粗黑" charset="-120"/>
                      <a:cs typeface="+mn-cs"/>
                    </a:rPr>
                    <a:t>OfficeScan Clients</a:t>
                  </a:r>
                </a:p>
              </p:txBody>
            </p:sp>
            <p:sp>
              <p:nvSpPr>
                <p:cNvPr id="111675" name="Rectangle 59"/>
                <p:cNvSpPr>
                  <a:spLocks noChangeArrowheads="1"/>
                </p:cNvSpPr>
                <p:nvPr/>
              </p:nvSpPr>
              <p:spPr bwMode="auto">
                <a:xfrm>
                  <a:off x="4272" y="1968"/>
                  <a:ext cx="1284" cy="231"/>
                </a:xfrm>
                <a:prstGeom prst="rect">
                  <a:avLst/>
                </a:prstGeom>
                <a:solidFill>
                  <a:srgbClr val="993366"/>
                </a:solidFill>
                <a:ln w="12700">
                  <a:noFill/>
                  <a:miter lim="800000"/>
                  <a:headEnd type="none" w="sm" len="sm"/>
                  <a:tailEnd type="none" w="sm" len="sm"/>
                </a:ln>
                <a:effectLst>
                  <a:outerShdw dist="35921" dir="2700000" algn="ctr" rotWithShape="0">
                    <a:schemeClr val="bg2"/>
                  </a:outerShdw>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TW" sz="1800" b="0" i="0" u="none" strike="noStrike" kern="1200" cap="none" spc="0" normalizeH="0" baseline="0" noProof="0">
                      <a:ln>
                        <a:noFill/>
                      </a:ln>
                      <a:solidFill>
                        <a:schemeClr val="bg2"/>
                      </a:solidFill>
                      <a:effectLst>
                        <a:outerShdw blurRad="38100" dist="38100" dir="2700000" algn="tl">
                          <a:srgbClr val="000000"/>
                        </a:outerShdw>
                      </a:effectLst>
                      <a:uLnTx/>
                      <a:uFillTx/>
                      <a:latin typeface="Arial" panose="020B0604020202020204" pitchFamily="34" charset="0"/>
                      <a:ea typeface="華康新儷粗黑" charset="-120"/>
                      <a:cs typeface="+mn-cs"/>
                    </a:rPr>
                    <a:t>OfficeScan Server</a:t>
                  </a:r>
                </a:p>
              </p:txBody>
            </p:sp>
          </p:grpSp>
        </p:grpSp>
        <p:sp>
          <p:nvSpPr>
            <p:cNvPr id="101407" name="Text Box 60"/>
            <p:cNvSpPr txBox="1"/>
            <p:nvPr/>
          </p:nvSpPr>
          <p:spPr>
            <a:xfrm>
              <a:off x="3936" y="2640"/>
              <a:ext cx="967" cy="212"/>
            </a:xfrm>
            <a:prstGeom prst="rect">
              <a:avLst/>
            </a:prstGeom>
            <a:noFill/>
            <a:ln w="12700">
              <a:noFill/>
            </a:ln>
          </p:spPr>
          <p:txBody>
            <a:bodyPr wrap="none">
              <a:spAutoFit/>
            </a:bodyPr>
            <a:lstStyle/>
            <a:p>
              <a:pPr eaLnBrk="0" hangingPunct="0"/>
              <a:r>
                <a:rPr lang="en-US" altLang="zh-TW" sz="1600" dirty="0">
                  <a:solidFill>
                    <a:schemeClr val="folHlink"/>
                  </a:solidFill>
                  <a:latin typeface="Arial Narrow" panose="020B0606020202030204" pitchFamily="34" charset="0"/>
                  <a:ea typeface="PMingLiU" panose="02020500000000000000" pitchFamily="18" charset="-120"/>
                </a:rPr>
                <a:t>OfficeScan Server</a:t>
              </a:r>
            </a:p>
          </p:txBody>
        </p:sp>
      </p:grpSp>
      <p:sp>
        <p:nvSpPr>
          <p:cNvPr id="111677" name="Text Box 61" descr="mb小下 副本2"/>
          <p:cNvSpPr txBox="1">
            <a:spLocks noChangeArrowheads="1"/>
          </p:cNvSpPr>
          <p:nvPr/>
        </p:nvSpPr>
        <p:spPr bwMode="auto">
          <a:xfrm>
            <a:off x="990600" y="838200"/>
            <a:ext cx="7848600" cy="5583238"/>
          </a:xfrm>
          <a:prstGeom prst="rect">
            <a:avLst/>
          </a:prstGeom>
          <a:blipFill dpi="0" rotWithShape="0">
            <a:blip r:embed="rId7" cstate="print"/>
            <a:srcRect/>
            <a:stretch>
              <a:fillRect/>
            </a:stretch>
          </a:blipFill>
          <a:ln w="12700">
            <a:noFill/>
            <a:miter lim="800000"/>
          </a:ln>
          <a:effectLst>
            <a:outerShdw dist="107763" dir="2700000" algn="ctr" rotWithShape="0">
              <a:srgbClr val="808080"/>
            </a:outerShdw>
          </a:effectLst>
        </p:spPr>
        <p:txBody>
          <a:bodyPr lIns="182562" tIns="46038" rIns="182562" bIns="46038">
            <a:spAutoFit/>
          </a:bodyPr>
          <a:lstStyle/>
          <a:p>
            <a:pPr marR="0" defTabSz="914400">
              <a:lnSpc>
                <a:spcPct val="90000"/>
              </a:lnSpc>
              <a:spcBef>
                <a:spcPct val="50000"/>
              </a:spcBef>
              <a:buClr>
                <a:schemeClr val="tx2"/>
              </a:buClr>
              <a:buSzPct val="75000"/>
              <a:buFont typeface="Wingdings" panose="05000000000000000000" pitchFamily="2" charset="2"/>
              <a:buNone/>
              <a:defRPr/>
            </a:pPr>
            <a:endPar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a:lnSpc>
                <a:spcPct val="90000"/>
              </a:lnSpc>
              <a:spcBef>
                <a:spcPct val="50000"/>
              </a:spcBef>
              <a:buClr>
                <a:schemeClr val="tx2"/>
              </a:buClr>
              <a:buSzPct val="75000"/>
              <a:buFont typeface="Wingdings" panose="05000000000000000000" pitchFamily="2" charset="2"/>
              <a:buNone/>
              <a:defRPr/>
            </a:pP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趋势整体防病毒解决方案                    </a:t>
            </a:r>
          </a:p>
          <a:p>
            <a:pPr marR="0" defTabSz="914400">
              <a:lnSpc>
                <a:spcPct val="90000"/>
              </a:lnSpc>
              <a:spcBef>
                <a:spcPct val="50000"/>
              </a:spcBef>
              <a:buClr>
                <a:schemeClr val="tx2"/>
              </a:buClr>
              <a:buSzPct val="75000"/>
              <a:buFont typeface="Wingdings" panose="05000000000000000000" pitchFamily="2" charset="2"/>
              <a:buNone/>
              <a:defRPr/>
            </a:pP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1 </a:t>
            </a: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网关级解决方案  </a:t>
            </a:r>
            <a:r>
              <a:rPr kumimoji="1" lang="en-US" altLang="zh-CN" sz="2400" b="1" kern="1200" cap="none" spc="0" normalizeH="0" baseline="0" noProof="0">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InterScan Viruswall</a:t>
            </a: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p>
          <a:p>
            <a:pPr marR="0" defTabSz="914400">
              <a:lnSpc>
                <a:spcPct val="90000"/>
              </a:lnSpc>
              <a:spcBef>
                <a:spcPct val="50000"/>
              </a:spcBef>
              <a:buClr>
                <a:schemeClr val="tx2"/>
              </a:buClr>
              <a:buSzPct val="75000"/>
              <a:buFont typeface="Wingdings" panose="05000000000000000000" pitchFamily="2" charset="2"/>
              <a:buNone/>
              <a:defRPr/>
            </a:pP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2 </a:t>
            </a: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服务器级解决方案</a:t>
            </a:r>
          </a:p>
          <a:p>
            <a:pPr marR="0" defTabSz="914400">
              <a:lnSpc>
                <a:spcPct val="90000"/>
              </a:lnSpc>
              <a:spcBef>
                <a:spcPct val="50000"/>
              </a:spcBef>
              <a:buClr>
                <a:schemeClr val="tx2"/>
              </a:buClr>
              <a:buSzPct val="75000"/>
              <a:buFont typeface="Wingdings" panose="05000000000000000000" pitchFamily="2" charset="2"/>
              <a:buNone/>
              <a:defRPr/>
            </a:pP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zh-CN" altLang="en-US" sz="20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邮件服务器          </a:t>
            </a:r>
            <a:r>
              <a:rPr kumimoji="1" lang="en-US" altLang="zh-CN" sz="2400" b="1" kern="1200" cap="none" spc="0" normalizeH="0" baseline="0" noProof="0">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ScanMail</a:t>
            </a:r>
            <a:r>
              <a:rPr kumimoji="1" lang="en-US" altLang="zh-CN" sz="20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en-US" altLang="zh-CN" b="1" kern="1200" cap="none" spc="0" normalizeH="0" baseline="0" noProof="0">
                <a:solidFill>
                  <a:schemeClr val="bg2"/>
                </a:solidFill>
                <a:latin typeface="Arial" panose="020B0604020202020204" pitchFamily="34" charset="0"/>
                <a:ea typeface="宋体" panose="02010600030101010101" pitchFamily="2" charset="-122"/>
                <a:cs typeface="+mn-cs"/>
              </a:rPr>
              <a:t>for Exchange / for Notes</a:t>
            </a:r>
          </a:p>
          <a:p>
            <a:pPr marR="0" defTabSz="914400">
              <a:lnSpc>
                <a:spcPct val="90000"/>
              </a:lnSpc>
              <a:spcBef>
                <a:spcPct val="50000"/>
              </a:spcBef>
              <a:buClr>
                <a:schemeClr val="tx2"/>
              </a:buClr>
              <a:buSzPct val="75000"/>
              <a:buFont typeface="Wingdings" panose="05000000000000000000" pitchFamily="2" charset="2"/>
              <a:buNone/>
              <a:defRPr/>
            </a:pPr>
            <a:r>
              <a:rPr kumimoji="1" lang="en-US" altLang="zh-CN" sz="20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zh-CN" altLang="en-US" sz="20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文件服务器          </a:t>
            </a:r>
            <a:r>
              <a:rPr kumimoji="1" lang="en-US" altLang="zh-CN" sz="2400" b="1" kern="1200" cap="none" spc="0" normalizeH="0" baseline="0" noProof="0">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ServerProtect </a:t>
            </a: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en-US" altLang="zh-CN" b="1" kern="1200" cap="none" spc="0" normalizeH="0" baseline="0" noProof="0">
                <a:solidFill>
                  <a:schemeClr val="bg2"/>
                </a:solidFill>
                <a:latin typeface="Arial" panose="020B0604020202020204" pitchFamily="34" charset="0"/>
                <a:ea typeface="宋体" panose="02010600030101010101" pitchFamily="2" charset="-122"/>
                <a:cs typeface="+mn-cs"/>
              </a:rPr>
              <a:t>for NT / Netware</a:t>
            </a:r>
          </a:p>
          <a:p>
            <a:pPr marR="0" defTabSz="914400">
              <a:lnSpc>
                <a:spcPct val="90000"/>
              </a:lnSpc>
              <a:spcBef>
                <a:spcPct val="50000"/>
              </a:spcBef>
              <a:buClr>
                <a:schemeClr val="tx2"/>
              </a:buClr>
              <a:buSzPct val="75000"/>
              <a:buFont typeface="Wingdings" panose="05000000000000000000" pitchFamily="2" charset="2"/>
              <a:buNone/>
              <a:defRPr/>
            </a:pP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3 </a:t>
            </a: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客户端解决方案 </a:t>
            </a:r>
            <a:r>
              <a:rPr kumimoji="1" lang="en-US" altLang="zh-CN" sz="2400" b="1" kern="1200" cap="none" spc="0" normalizeH="0" baseline="0" noProof="0">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Office Scan</a:t>
            </a:r>
          </a:p>
          <a:p>
            <a:pPr marR="0" defTabSz="914400">
              <a:lnSpc>
                <a:spcPct val="90000"/>
              </a:lnSpc>
              <a:spcBef>
                <a:spcPct val="50000"/>
              </a:spcBef>
              <a:buClr>
                <a:schemeClr val="tx2"/>
              </a:buClr>
              <a:buSzPct val="75000"/>
              <a:buFont typeface="Wingdings" panose="05000000000000000000" pitchFamily="2" charset="2"/>
              <a:buNone/>
              <a:defRPr/>
            </a:pPr>
            <a:r>
              <a:rPr kumimoji="1" lang="en-US" altLang="zh-CN"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4 </a:t>
            </a:r>
            <a:r>
              <a:rPr kumimoji="1" lang="zh-CN" altLang="en-US" sz="24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集中管理系统解决方案  </a:t>
            </a:r>
            <a:r>
              <a:rPr kumimoji="1" lang="en-US" altLang="zh-CN" sz="2400" b="1" kern="1200" cap="none" spc="0" normalizeH="0" baseline="0" noProof="0">
                <a:solidFill>
                  <a:srgbClr val="99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TVCS</a:t>
            </a:r>
          </a:p>
          <a:p>
            <a:pPr marR="0" defTabSz="914400">
              <a:lnSpc>
                <a:spcPct val="90000"/>
              </a:lnSpc>
              <a:spcBef>
                <a:spcPct val="50000"/>
              </a:spcBef>
              <a:buClr>
                <a:schemeClr val="tx2"/>
              </a:buClr>
              <a:buSzPct val="75000"/>
              <a:buFont typeface="Wingdings" panose="05000000000000000000" pitchFamily="2" charset="2"/>
              <a:buNone/>
              <a:defRPr/>
            </a:pPr>
            <a:r>
              <a:rPr kumimoji="1" lang="en-US" altLang="zh-CN" sz="2000"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1" lang="en-US" altLang="zh-CN" b="1" kern="1200" cap="none" spc="0" normalizeH="0" baseline="0" noProof="0">
                <a:solidFill>
                  <a:schemeClr val="bg2"/>
                </a:solidFill>
                <a:latin typeface="Arial" panose="020B0604020202020204" pitchFamily="34" charset="0"/>
                <a:ea typeface="宋体" panose="02010600030101010101" pitchFamily="2" charset="-122"/>
                <a:cs typeface="+mn-cs"/>
              </a:rPr>
              <a:t>(Trend Virus Control System)</a:t>
            </a:r>
          </a:p>
          <a:p>
            <a:pPr marR="0" defTabSz="914400">
              <a:lnSpc>
                <a:spcPct val="90000"/>
              </a:lnSpc>
              <a:spcBef>
                <a:spcPct val="50000"/>
              </a:spcBef>
              <a:buClr>
                <a:schemeClr val="tx2"/>
              </a:buClr>
              <a:buSzPct val="75000"/>
              <a:buFont typeface="Wingdings" panose="05000000000000000000" pitchFamily="2" charset="2"/>
              <a:buNone/>
              <a:defRPr/>
            </a:pPr>
            <a:endParaRPr kumimoji="1" lang="en-US" altLang="zh-CN" b="1" kern="1200" cap="none" spc="0" normalizeH="0" baseline="0" noProof="0">
              <a:solidFill>
                <a:schemeClr val="bg2"/>
              </a:solidFill>
              <a:latin typeface="Arial" panose="020B0604020202020204" pitchFamily="34" charset="0"/>
              <a:ea typeface="宋体" panose="02010600030101010101" pitchFamily="2" charset="-122"/>
              <a:cs typeface="+mn-cs"/>
            </a:endParaRPr>
          </a:p>
          <a:p>
            <a:pPr marR="0" defTabSz="914400">
              <a:lnSpc>
                <a:spcPct val="90000"/>
              </a:lnSpc>
              <a:spcBef>
                <a:spcPct val="50000"/>
              </a:spcBef>
              <a:buClr>
                <a:schemeClr val="tx2"/>
              </a:buClr>
              <a:buSzPct val="75000"/>
              <a:buFont typeface="Wingdings" panose="05000000000000000000" pitchFamily="2" charset="2"/>
              <a:buNone/>
              <a:defRPr/>
            </a:pPr>
            <a:endParaRPr kumimoji="1" lang="en-US" altLang="zh-CN"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a:p>
            <a:pPr marR="0" defTabSz="914400">
              <a:lnSpc>
                <a:spcPct val="90000"/>
              </a:lnSpc>
              <a:spcBef>
                <a:spcPct val="50000"/>
              </a:spcBef>
              <a:buClr>
                <a:schemeClr val="tx2"/>
              </a:buClr>
              <a:buSzPct val="75000"/>
              <a:buFont typeface="Wingdings" panose="05000000000000000000" pitchFamily="2" charset="2"/>
              <a:buChar char="Ø"/>
              <a:defRPr/>
            </a:pPr>
            <a:endParaRPr kumimoji="1" lang="en-US" altLang="zh-CN" b="1" kern="1200" cap="none" spc="0" normalizeH="0" baseline="0" noProof="0">
              <a:solidFill>
                <a:schemeClr val="bg2"/>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1648"/>
                                        </p:tgtEl>
                                        <p:attrNameLst>
                                          <p:attrName>style.visibility</p:attrName>
                                        </p:attrNameLst>
                                      </p:cBhvr>
                                      <p:to>
                                        <p:strVal val="visible"/>
                                      </p:to>
                                    </p:set>
                                    <p:animEffect transition="in" filter="slide(fromLeft)">
                                      <p:cBhvr>
                                        <p:cTn id="7" dur="500"/>
                                        <p:tgtEl>
                                          <p:spTgt spid="111648"/>
                                        </p:tgtEl>
                                      </p:cBhvr>
                                    </p:animEffect>
                                  </p:childTnLst>
                                  <p:subTnLst>
                                    <p:audio>
                                      <p:cMediaNode>
                                        <p:cTn display="0" masterRel="sameClick">
                                          <p:stCondLst>
                                            <p:cond evt="begin" delay="0">
                                              <p:tn val="5"/>
                                            </p:cond>
                                          </p:stCondLst>
                                          <p:endCondLst>
                                            <p:cond evt="onStopAudio" delay="0">
                                              <p:tgtEl>
                                                <p:sldTgt/>
                                              </p:tgtEl>
                                            </p:cond>
                                          </p:endCondLst>
                                        </p:cTn>
                                        <p:tgtEl>
                                          <p:sndTgt r:embed="rId2" name="IR_BEGIN.WAV"/>
                                        </p:tgtEl>
                                      </p:cMediaNode>
                                    </p:audio>
                                  </p:sub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lide(fromLeft)">
                                      <p:cBhvr>
                                        <p:cTn id="12" dur="500"/>
                                        <p:tgtEl>
                                          <p:spTgt spid="11"/>
                                        </p:tgtEl>
                                      </p:cBhvr>
                                    </p:animEffect>
                                  </p:childTnLst>
                                  <p:subTnLst>
                                    <p:audio>
                                      <p:cMediaNode>
                                        <p:cTn display="0" masterRel="sameClick">
                                          <p:stCondLst>
                                            <p:cond evt="begin" delay="0">
                                              <p:tn val="10"/>
                                            </p:cond>
                                          </p:stCondLst>
                                          <p:endCondLst>
                                            <p:cond evt="onStopAudio" delay="0">
                                              <p:tgtEl>
                                                <p:sldTgt/>
                                              </p:tgtEl>
                                            </p:cond>
                                          </p:endCondLst>
                                        </p:cTn>
                                        <p:tgtEl>
                                          <p:sndTgt r:embed="rId2" name="IR_BEGIN.WAV"/>
                                        </p:tgtEl>
                                      </p:cMediaNode>
                                    </p:audio>
                                  </p:sub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subTnLst>
                                    <p:audio>
                                      <p:cMediaNode>
                                        <p:cTn display="0" masterRel="sameClick">
                                          <p:stCondLst>
                                            <p:cond evt="begin" delay="0">
                                              <p:tn val="15"/>
                                            </p:cond>
                                          </p:stCondLst>
                                          <p:endCondLst>
                                            <p:cond evt="onStopAudio" delay="0">
                                              <p:tgtEl>
                                                <p:sldTgt/>
                                              </p:tgtEl>
                                            </p:cond>
                                          </p:endCondLst>
                                        </p:cTn>
                                        <p:tgtEl>
                                          <p:sndTgt r:embed="rId2" name="IR_BEGIN.WAV"/>
                                        </p:tgtEl>
                                      </p:cMediaNode>
                                    </p:audio>
                                  </p:sub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Left)">
                                      <p:cBhvr>
                                        <p:cTn id="22" dur="500"/>
                                        <p:tgtEl>
                                          <p:spTgt spid="12"/>
                                        </p:tgtEl>
                                      </p:cBhvr>
                                    </p:animEffect>
                                  </p:childTnLst>
                                  <p:subTnLst>
                                    <p:audio>
                                      <p:cMediaNode>
                                        <p:cTn display="0" masterRel="sameClick">
                                          <p:stCondLst>
                                            <p:cond evt="begin" delay="0">
                                              <p:tn val="20"/>
                                            </p:cond>
                                          </p:stCondLst>
                                          <p:endCondLst>
                                            <p:cond evt="onStopAudio" delay="0">
                                              <p:tgtEl>
                                                <p:sldTgt/>
                                              </p:tgtEl>
                                            </p:cond>
                                          </p:endCondLst>
                                        </p:cTn>
                                        <p:tgtEl>
                                          <p:sndTgt r:embed="rId2" name="IR_BEGIN.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IR_BEGIN.WAV"/>
                                        </p:tgtEl>
                                      </p:cMediaNode>
                                    </p:audio>
                                  </p:sub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499"/>
                                          </p:stCondLst>
                                        </p:cTn>
                                        <p:tgtEl>
                                          <p:spTgt spid="111665"/>
                                        </p:tgtEl>
                                        <p:attrNameLst>
                                          <p:attrName>style.visibility</p:attrName>
                                        </p:attrNameLst>
                                      </p:cBhvr>
                                      <p:to>
                                        <p:strVal val="visible"/>
                                      </p:to>
                                    </p:set>
                                  </p:childTnLst>
                                  <p:subTnLst>
                                    <p:set>
                                      <p:cBhvr override="childStyle">
                                        <p:cTn dur="1" fill="hold" display="0" masterRel="sameClick" afterEffect="1">
                                          <p:stCondLst>
                                            <p:cond evt="end" delay="0">
                                              <p:tn val="28"/>
                                            </p:cond>
                                          </p:stCondLst>
                                        </p:cTn>
                                        <p:tgtEl>
                                          <p:spTgt spid="111665"/>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chimes.wav"/>
                                        </p:tgtEl>
                                      </p:cMediaNode>
                                    </p:audio>
                                  </p:subTnLst>
                                </p:cTn>
                              </p:par>
                            </p:childTnLst>
                          </p:cTn>
                        </p:par>
                        <p:par>
                          <p:cTn id="30" fill="hold">
                            <p:stCondLst>
                              <p:cond delay="1000"/>
                            </p:stCondLst>
                            <p:childTnLst>
                              <p:par>
                                <p:cTn id="31" presetID="1" presetClass="entr" presetSubtype="0" fill="hold" nodeType="afterEffect">
                                  <p:stCondLst>
                                    <p:cond delay="0"/>
                                  </p:stCondLst>
                                  <p:childTnLst>
                                    <p:set>
                                      <p:cBhvr>
                                        <p:cTn id="32" dur="1" fill="hold">
                                          <p:stCondLst>
                                            <p:cond delay="499"/>
                                          </p:stCondLst>
                                        </p:cTn>
                                        <p:tgtEl>
                                          <p:spTgt spid="111666"/>
                                        </p:tgtEl>
                                        <p:attrNameLst>
                                          <p:attrName>style.visibility</p:attrName>
                                        </p:attrNameLst>
                                      </p:cBhvr>
                                      <p:to>
                                        <p:strVal val="visible"/>
                                      </p:to>
                                    </p:set>
                                  </p:childTnLst>
                                  <p:subTnLst>
                                    <p:set>
                                      <p:cBhvr override="childStyle">
                                        <p:cTn dur="1" fill="hold" display="0" masterRel="sameClick" afterEffect="1">
                                          <p:stCondLst>
                                            <p:cond evt="end" delay="0">
                                              <p:tn val="31"/>
                                            </p:cond>
                                          </p:stCondLst>
                                        </p:cTn>
                                        <p:tgtEl>
                                          <p:spTgt spid="111666"/>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par>
                          <p:cTn id="33" fill="hold">
                            <p:stCondLst>
                              <p:cond delay="1500"/>
                            </p:stCondLst>
                            <p:childTnLst>
                              <p:par>
                                <p:cTn id="34" presetID="1" presetClass="entr" presetSubtype="0" fill="hold" nodeType="afterEffect">
                                  <p:stCondLst>
                                    <p:cond delay="0"/>
                                  </p:stCondLst>
                                  <p:childTnLst>
                                    <p:set>
                                      <p:cBhvr>
                                        <p:cTn id="35" dur="1" fill="hold">
                                          <p:stCondLst>
                                            <p:cond delay="499"/>
                                          </p:stCondLst>
                                        </p:cTn>
                                        <p:tgtEl>
                                          <p:spTgt spid="111667"/>
                                        </p:tgtEl>
                                        <p:attrNameLst>
                                          <p:attrName>style.visibility</p:attrName>
                                        </p:attrNameLst>
                                      </p:cBhvr>
                                      <p:to>
                                        <p:strVal val="visible"/>
                                      </p:to>
                                    </p:set>
                                  </p:childTnLst>
                                  <p:subTnLst>
                                    <p:set>
                                      <p:cBhvr override="childStyle">
                                        <p:cTn dur="1" fill="hold" display="0" masterRel="sameClick" afterEffect="1">
                                          <p:stCondLst>
                                            <p:cond evt="end" delay="0">
                                              <p:tn val="34"/>
                                            </p:cond>
                                          </p:stCondLst>
                                        </p:cTn>
                                        <p:tgtEl>
                                          <p:spTgt spid="111667"/>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3" name="chimes.wav"/>
                                        </p:tgtEl>
                                      </p:cMediaNode>
                                    </p:audio>
                                  </p:subTnLst>
                                </p:cTn>
                              </p:par>
                            </p:childTnLst>
                          </p:cTn>
                        </p:par>
                        <p:par>
                          <p:cTn id="36" fill="hold">
                            <p:stCondLst>
                              <p:cond delay="2000"/>
                            </p:stCondLst>
                            <p:childTnLst>
                              <p:par>
                                <p:cTn id="37" presetID="1" presetClass="entr" presetSubtype="0" fill="hold" nodeType="afterEffect">
                                  <p:stCondLst>
                                    <p:cond delay="0"/>
                                  </p:stCondLst>
                                  <p:childTnLst>
                                    <p:set>
                                      <p:cBhvr>
                                        <p:cTn id="38" dur="1" fill="hold">
                                          <p:stCondLst>
                                            <p:cond delay="499"/>
                                          </p:stCondLst>
                                        </p:cTn>
                                        <p:tgtEl>
                                          <p:spTgt spid="111668"/>
                                        </p:tgtEl>
                                        <p:attrNameLst>
                                          <p:attrName>style.visibility</p:attrName>
                                        </p:attrNameLst>
                                      </p:cBhvr>
                                      <p:to>
                                        <p:strVal val="visible"/>
                                      </p:to>
                                    </p:set>
                                  </p:childTnLst>
                                  <p:subTnLst>
                                    <p:set>
                                      <p:cBhvr override="childStyle">
                                        <p:cTn dur="1" fill="hold" display="0" masterRel="sameClick" afterEffect="1">
                                          <p:stCondLst>
                                            <p:cond evt="end" delay="0">
                                              <p:tn val="37"/>
                                            </p:cond>
                                          </p:stCondLst>
                                        </p:cTn>
                                        <p:tgtEl>
                                          <p:spTgt spid="111668"/>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3" name="chimes.wav"/>
                                        </p:tgtEl>
                                      </p:cMediaNode>
                                    </p:audio>
                                  </p:sub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11677"/>
                                        </p:tgtEl>
                                        <p:attrNameLst>
                                          <p:attrName>style.visibility</p:attrName>
                                        </p:attrNameLst>
                                      </p:cBhvr>
                                      <p:to>
                                        <p:strVal val="visible"/>
                                      </p:to>
                                    </p:set>
                                    <p:anim calcmode="lin" valueType="num">
                                      <p:cBhvr>
                                        <p:cTn id="43" dur="500" fill="hold"/>
                                        <p:tgtEl>
                                          <p:spTgt spid="111677"/>
                                        </p:tgtEl>
                                        <p:attrNameLst>
                                          <p:attrName>ppt_w</p:attrName>
                                        </p:attrNameLst>
                                      </p:cBhvr>
                                      <p:tavLst>
                                        <p:tav tm="0">
                                          <p:val>
                                            <p:fltVal val="0"/>
                                          </p:val>
                                        </p:tav>
                                        <p:tav tm="100000">
                                          <p:val>
                                            <p:strVal val="#ppt_w"/>
                                          </p:val>
                                        </p:tav>
                                      </p:tavLst>
                                    </p:anim>
                                    <p:anim calcmode="lin" valueType="num">
                                      <p:cBhvr>
                                        <p:cTn id="44" dur="500" fill="hold"/>
                                        <p:tgtEl>
                                          <p:spTgt spid="11167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11677"/>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48" grpId="0" animBg="1"/>
      <p:bldP spid="111677"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Rot="1"/>
          </p:cNvSpPr>
          <p:nvPr>
            <p:ph type="title"/>
          </p:nvPr>
        </p:nvSpPr>
        <p:spPr>
          <a:xfrm>
            <a:off x="301625" y="228600"/>
            <a:ext cx="8540750" cy="803275"/>
          </a:xfrm>
        </p:spPr>
        <p:txBody>
          <a:bodyPr vert="horz" wrap="square" lIns="91440" tIns="45720" rIns="91440" bIns="45720" anchor="ctr"/>
          <a:lstStyle/>
          <a:p>
            <a:pPr algn="l" eaLnBrk="1" hangingPunct="1"/>
            <a:r>
              <a:rPr lang="zh-CN" altLang="en-US" sz="4000" b="1" dirty="0"/>
              <a:t>防病毒策略</a:t>
            </a:r>
          </a:p>
        </p:txBody>
      </p:sp>
      <p:sp>
        <p:nvSpPr>
          <p:cNvPr id="102403" name="Rectangle 3"/>
          <p:cNvSpPr>
            <a:spLocks noGrp="1" noRot="1"/>
          </p:cNvSpPr>
          <p:nvPr>
            <p:ph idx="1"/>
          </p:nvPr>
        </p:nvSpPr>
        <p:spPr/>
        <p:txBody>
          <a:bodyPr vert="horz" wrap="square" lIns="91440" tIns="45720" rIns="91440" bIns="45720" anchor="t"/>
          <a:lstStyle/>
          <a:p>
            <a:pPr eaLnBrk="1" hangingPunct="1">
              <a:lnSpc>
                <a:spcPct val="90000"/>
              </a:lnSpc>
              <a:buNone/>
            </a:pPr>
            <a:r>
              <a:rPr lang="en-US" altLang="zh-CN" sz="2400" dirty="0"/>
              <a:t>            1</a:t>
            </a:r>
            <a:r>
              <a:rPr lang="zh-CN" altLang="en-US" sz="2400" dirty="0"/>
              <a:t>、建立病毒防治的规章制度，严格管理；</a:t>
            </a:r>
            <a:br>
              <a:rPr lang="zh-CN" altLang="en-US" sz="2400" dirty="0"/>
            </a:br>
            <a:r>
              <a:rPr lang="zh-CN" altLang="en-US" sz="2400" dirty="0"/>
              <a:t>        </a:t>
            </a:r>
          </a:p>
          <a:p>
            <a:pPr eaLnBrk="1" hangingPunct="1">
              <a:lnSpc>
                <a:spcPct val="90000"/>
              </a:lnSpc>
              <a:buNone/>
            </a:pPr>
            <a:r>
              <a:rPr lang="zh-CN" altLang="en-US" sz="2400" dirty="0"/>
              <a:t>            </a:t>
            </a:r>
            <a:r>
              <a:rPr lang="en-US" altLang="zh-CN" sz="2400" dirty="0"/>
              <a:t>2</a:t>
            </a:r>
            <a:r>
              <a:rPr lang="zh-CN" altLang="en-US" sz="2400" dirty="0"/>
              <a:t>、建立病毒防治和应急体系；</a:t>
            </a:r>
            <a:br>
              <a:rPr lang="zh-CN" altLang="en-US" sz="2400" dirty="0"/>
            </a:br>
            <a:br>
              <a:rPr lang="zh-CN" altLang="en-US" sz="2400" dirty="0"/>
            </a:br>
            <a:r>
              <a:rPr lang="zh-CN" altLang="en-US" sz="2400" dirty="0"/>
              <a:t>　　</a:t>
            </a:r>
            <a:r>
              <a:rPr lang="en-US" altLang="zh-CN" sz="2400" dirty="0"/>
              <a:t>3</a:t>
            </a:r>
            <a:r>
              <a:rPr lang="zh-CN" altLang="en-US" sz="2400" dirty="0"/>
              <a:t>、进行计算机安全教育，提高安全防范意识；</a:t>
            </a:r>
            <a:br>
              <a:rPr lang="zh-CN" altLang="en-US" sz="2400" dirty="0"/>
            </a:br>
            <a:br>
              <a:rPr lang="zh-CN" altLang="en-US" sz="2400" dirty="0"/>
            </a:br>
            <a:r>
              <a:rPr lang="zh-CN" altLang="en-US" sz="2400" dirty="0"/>
              <a:t>　　</a:t>
            </a:r>
            <a:r>
              <a:rPr lang="en-US" altLang="zh-CN" sz="2400" dirty="0"/>
              <a:t>4</a:t>
            </a:r>
            <a:r>
              <a:rPr lang="zh-CN" altLang="en-US" sz="2400" dirty="0"/>
              <a:t>、对系统进行风险评估；</a:t>
            </a:r>
            <a:br>
              <a:rPr lang="zh-CN" altLang="en-US" sz="2400" dirty="0"/>
            </a:br>
            <a:br>
              <a:rPr lang="zh-CN" altLang="en-US" sz="2400" dirty="0"/>
            </a:br>
            <a:r>
              <a:rPr lang="zh-CN" altLang="en-US" sz="2400" dirty="0"/>
              <a:t>　　</a:t>
            </a:r>
            <a:r>
              <a:rPr lang="en-US" altLang="zh-CN" sz="2400" dirty="0"/>
              <a:t>5</a:t>
            </a:r>
            <a:r>
              <a:rPr lang="zh-CN" altLang="en-US" sz="2400" dirty="0"/>
              <a:t>、选择经过公安部认证的病毒防治产品；</a:t>
            </a:r>
            <a:br>
              <a:rPr lang="zh-CN" altLang="en-US" sz="2400" dirty="0"/>
            </a:br>
            <a:br>
              <a:rPr lang="zh-CN" altLang="en-US" sz="2400" dirty="0"/>
            </a:br>
            <a:r>
              <a:rPr lang="zh-CN" altLang="en-US" sz="2400" dirty="0"/>
              <a:t>　　</a:t>
            </a:r>
            <a:r>
              <a:rPr lang="en-US" altLang="zh-CN" sz="2400" dirty="0"/>
              <a:t>6</a:t>
            </a:r>
            <a:r>
              <a:rPr lang="zh-CN" altLang="en-US" sz="2400" dirty="0"/>
              <a:t>、正确配置，使用病毒防治产品；</a:t>
            </a:r>
            <a:br>
              <a:rPr lang="zh-CN" altLang="en-US" sz="2400" dirty="0"/>
            </a:br>
            <a:br>
              <a:rPr lang="zh-CN" altLang="en-US" sz="2400" dirty="0"/>
            </a:br>
            <a:r>
              <a:rPr lang="zh-CN" altLang="en-US" sz="2400" dirty="0"/>
              <a: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3"/>
          <p:cNvSpPr>
            <a:spLocks noGrp="1" noRot="1"/>
          </p:cNvSpPr>
          <p:nvPr>
            <p:ph idx="1"/>
          </p:nvPr>
        </p:nvSpPr>
        <p:spPr>
          <a:xfrm>
            <a:off x="685800" y="1125538"/>
            <a:ext cx="7772400" cy="4395787"/>
          </a:xfrm>
        </p:spPr>
        <p:txBody>
          <a:bodyPr vert="horz" wrap="square" lIns="91440" tIns="45720" rIns="91440" bIns="45720" anchor="t"/>
          <a:lstStyle/>
          <a:p>
            <a:pPr eaLnBrk="1" hangingPunct="1">
              <a:buNone/>
            </a:pPr>
            <a:r>
              <a:rPr lang="en-US" altLang="zh-CN" sz="2800" dirty="0"/>
              <a:t>           7</a:t>
            </a:r>
            <a:r>
              <a:rPr lang="zh-CN" altLang="en-US" sz="2800" dirty="0"/>
              <a:t>、正确配置系统，减少病毒分侵害事件；</a:t>
            </a:r>
            <a:br>
              <a:rPr lang="zh-CN" altLang="en-US" sz="2800" dirty="0"/>
            </a:br>
            <a:br>
              <a:rPr lang="zh-CN" altLang="en-US" sz="2800" dirty="0"/>
            </a:br>
            <a:r>
              <a:rPr lang="zh-CN" altLang="en-US" sz="2800" dirty="0"/>
              <a:t>　　</a:t>
            </a:r>
            <a:r>
              <a:rPr lang="en-US" altLang="zh-CN" sz="2800" dirty="0"/>
              <a:t>8</a:t>
            </a:r>
            <a:r>
              <a:rPr lang="zh-CN" altLang="en-US" sz="2800" dirty="0"/>
              <a:t>、定期检查敏感文件；</a:t>
            </a:r>
            <a:br>
              <a:rPr lang="zh-CN" altLang="en-US" sz="2800" dirty="0"/>
            </a:br>
            <a:br>
              <a:rPr lang="zh-CN" altLang="en-US" sz="2800" dirty="0"/>
            </a:br>
            <a:r>
              <a:rPr lang="zh-CN" altLang="en-US" sz="2800" dirty="0"/>
              <a:t>　　</a:t>
            </a:r>
            <a:r>
              <a:rPr lang="en-US" altLang="zh-CN" sz="2800" dirty="0"/>
              <a:t>9</a:t>
            </a:r>
            <a:r>
              <a:rPr lang="zh-CN" altLang="en-US" sz="2800" dirty="0"/>
              <a:t>、适时进行安全评估，调整各种病毒防治策略；</a:t>
            </a:r>
            <a:br>
              <a:rPr lang="zh-CN" altLang="en-US" sz="2800" dirty="0"/>
            </a:br>
            <a:br>
              <a:rPr lang="zh-CN" altLang="en-US" sz="2800" dirty="0"/>
            </a:br>
            <a:r>
              <a:rPr lang="zh-CN" altLang="en-US" sz="2800" dirty="0"/>
              <a:t>　　</a:t>
            </a:r>
            <a:r>
              <a:rPr lang="en-US" altLang="zh-CN" sz="2800" dirty="0"/>
              <a:t>10</a:t>
            </a:r>
            <a:r>
              <a:rPr lang="zh-CN" altLang="en-US" sz="2800" dirty="0"/>
              <a:t>、建立病毒事故分析制度；</a:t>
            </a:r>
            <a:br>
              <a:rPr lang="zh-CN" altLang="en-US" sz="2800" dirty="0"/>
            </a:br>
            <a:br>
              <a:rPr lang="zh-CN" altLang="en-US" sz="2800" dirty="0"/>
            </a:br>
            <a:r>
              <a:rPr lang="zh-CN" altLang="en-US" sz="2800" dirty="0"/>
              <a:t>　　</a:t>
            </a:r>
            <a:r>
              <a:rPr lang="en-US" altLang="zh-CN" sz="2800" dirty="0"/>
              <a:t>11</a:t>
            </a:r>
            <a:r>
              <a:rPr lang="zh-CN" altLang="en-US" sz="2800" dirty="0"/>
              <a:t>、确保恢复，减少损失； </a:t>
            </a:r>
          </a:p>
          <a:p>
            <a:pPr eaLnBrk="1" hangingPunct="1"/>
            <a:endParaRPr lang="en-US" altLang="zh-CN" sz="28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4"/>
          <p:cNvSpPr>
            <a:spLocks noGrp="1"/>
          </p:cNvSpPr>
          <p:nvPr>
            <p:ph type="title"/>
          </p:nvPr>
        </p:nvSpPr>
        <p:spPr>
          <a:xfrm>
            <a:off x="755650" y="2708275"/>
            <a:ext cx="7772400" cy="1143000"/>
          </a:xfrm>
        </p:spPr>
        <p:txBody>
          <a:bodyPr vert="horz" wrap="square" lIns="92075" tIns="46038" rIns="92075" bIns="46038" anchor="ctr"/>
          <a:lstStyle/>
          <a:p>
            <a:pPr eaLnBrk="1" hangingPunct="1"/>
            <a:r>
              <a:rPr lang="zh-CN" altLang="en-US" sz="3200" b="1" dirty="0">
                <a:solidFill>
                  <a:srgbClr val="DE3716"/>
                </a:solidFill>
                <a:ea typeface="华文新魏" panose="02010800040101010101" pitchFamily="2" charset="-122"/>
              </a:rPr>
              <a:t>十三、国内外病毒产品的技术发展态势</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Text Box 5"/>
          <p:cNvSpPr txBox="1"/>
          <p:nvPr/>
        </p:nvSpPr>
        <p:spPr>
          <a:xfrm>
            <a:off x="838200" y="1600200"/>
            <a:ext cx="7924800" cy="579438"/>
          </a:xfrm>
          <a:prstGeom prst="rect">
            <a:avLst/>
          </a:prstGeom>
          <a:noFill/>
          <a:ln w="9525">
            <a:noFill/>
          </a:ln>
        </p:spPr>
        <p:txBody>
          <a:bodyPr>
            <a:spAutoFit/>
          </a:bodyPr>
          <a:lstStyle/>
          <a:p>
            <a:pPr>
              <a:spcBef>
                <a:spcPct val="50000"/>
              </a:spcBef>
              <a:buClr>
                <a:schemeClr val="folHlink"/>
              </a:buClr>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华文新魏" panose="02010800040101010101" pitchFamily="2" charset="-122"/>
              </a:rPr>
              <a:t>国内外反病毒公司在反病毒领域各有所长</a:t>
            </a:r>
          </a:p>
        </p:txBody>
      </p:sp>
      <p:sp>
        <p:nvSpPr>
          <p:cNvPr id="23558" name="Rectangle 6"/>
          <p:cNvSpPr>
            <a:spLocks noChangeArrowheads="1"/>
          </p:cNvSpPr>
          <p:nvPr/>
        </p:nvSpPr>
        <p:spPr bwMode="auto">
          <a:xfrm>
            <a:off x="241300" y="2438400"/>
            <a:ext cx="5410200" cy="762000"/>
          </a:xfrm>
          <a:prstGeom prst="rect">
            <a:avLst/>
          </a:prstGeom>
          <a:noFill/>
          <a:ln w="9525">
            <a:noFill/>
            <a:miter lim="800000"/>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zh-CN" altLang="en-US" sz="3200" b="1" i="0" u="none" strike="noStrike" kern="1200" cap="none" spc="0" normalizeH="0" baseline="0" noProof="0">
                <a:ln>
                  <a:noFill/>
                </a:ln>
                <a:solidFill>
                  <a:schemeClr val="folHlink"/>
                </a:solidFill>
                <a:effectLst>
                  <a:outerShdw blurRad="38100" dist="38100" dir="2700000" algn="tl">
                    <a:srgbClr val="C0C0C0"/>
                  </a:outerShdw>
                </a:effectLst>
                <a:uLnTx/>
                <a:uFillTx/>
                <a:latin typeface="Arial" panose="020B0604020202020204" pitchFamily="34" charset="0"/>
                <a:ea typeface="华文新魏" panose="02010800040101010101" pitchFamily="2" charset="-122"/>
                <a:cs typeface="+mn-cs"/>
              </a:rPr>
              <a:t>国内外产品竞争激烈</a:t>
            </a:r>
          </a:p>
        </p:txBody>
      </p:sp>
      <p:sp>
        <p:nvSpPr>
          <p:cNvPr id="105477" name="Rectangle 9"/>
          <p:cNvSpPr>
            <a:spLocks noGrp="1"/>
          </p:cNvSpPr>
          <p:nvPr>
            <p:ph type="title"/>
          </p:nvPr>
        </p:nvSpPr>
        <p:spPr>
          <a:xfrm>
            <a:off x="623888" y="4149725"/>
            <a:ext cx="6324600" cy="838200"/>
          </a:xfrm>
        </p:spPr>
        <p:txBody>
          <a:bodyPr vert="horz" wrap="square" lIns="92075" tIns="46038" rIns="92075" bIns="46038" anchor="ctr"/>
          <a:lstStyle/>
          <a:p>
            <a:pPr eaLnBrk="1" hangingPunct="1">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华文新魏" panose="02010800040101010101" pitchFamily="2" charset="-122"/>
              </a:rPr>
              <a:t>国内反病毒企业发展势头强劲</a:t>
            </a:r>
          </a:p>
        </p:txBody>
      </p:sp>
      <p:sp>
        <p:nvSpPr>
          <p:cNvPr id="105476" name="Rectangle 7"/>
          <p:cNvSpPr>
            <a:spLocks noGrp="1"/>
          </p:cNvSpPr>
          <p:nvPr>
            <p:ph idx="1"/>
          </p:nvPr>
        </p:nvSpPr>
        <p:spPr>
          <a:xfrm>
            <a:off x="838200" y="3213100"/>
            <a:ext cx="7923213" cy="936625"/>
          </a:xfrm>
        </p:spPr>
        <p:txBody>
          <a:bodyPr vert="horz" wrap="square" lIns="91440" tIns="45720" rIns="91440" bIns="45720" anchor="t"/>
          <a:lstStyle/>
          <a:p>
            <a:pPr eaLnBrk="1" hangingPunct="1">
              <a:lnSpc>
                <a:spcPct val="90000"/>
              </a:lnSpc>
              <a:buNone/>
            </a:pPr>
            <a:r>
              <a:rPr lang="en-US" altLang="zh-CN" dirty="0"/>
              <a:t>   </a:t>
            </a:r>
            <a:r>
              <a:rPr lang="zh-CN" altLang="en-US" sz="2800" dirty="0">
                <a:ea typeface="华文新魏" panose="02010800040101010101" pitchFamily="2" charset="-122"/>
              </a:rPr>
              <a:t>随着中国信息化进程的深入开展，多家国际反病毒公司均加大了对中国市场的力度；   </a:t>
            </a:r>
          </a:p>
        </p:txBody>
      </p:sp>
      <p:sp>
        <p:nvSpPr>
          <p:cNvPr id="105478" name="Rectangle 10"/>
          <p:cNvSpPr/>
          <p:nvPr/>
        </p:nvSpPr>
        <p:spPr>
          <a:xfrm>
            <a:off x="755650" y="5084763"/>
            <a:ext cx="7923213" cy="936625"/>
          </a:xfrm>
          <a:prstGeom prst="rect">
            <a:avLst/>
          </a:prstGeom>
          <a:noFill/>
          <a:ln w="9525">
            <a:noFill/>
          </a:ln>
        </p:spPr>
        <p:txBody>
          <a:bodyPr/>
          <a:lstStyle/>
          <a:p>
            <a:pPr marL="342900" indent="-342900">
              <a:lnSpc>
                <a:spcPct val="90000"/>
              </a:lnSpc>
              <a:spcBef>
                <a:spcPct val="20000"/>
              </a:spcBef>
              <a:buClr>
                <a:schemeClr val="folHlink"/>
              </a:buClr>
              <a:buSzPct val="85000"/>
              <a:buFont typeface="Wingdings 2" panose="05020102010507070707" pitchFamily="18" charset="2"/>
              <a:buNone/>
            </a:pPr>
            <a:r>
              <a:rPr lang="en-US" altLang="zh-CN" sz="3200" dirty="0">
                <a:latin typeface="Arial" panose="020B0604020202020204" pitchFamily="34" charset="0"/>
              </a:rPr>
              <a:t>   </a:t>
            </a:r>
            <a:r>
              <a:rPr lang="zh-CN" altLang="en-US" sz="2800" dirty="0">
                <a:latin typeface="Arial" panose="020B0604020202020204" pitchFamily="34" charset="0"/>
                <a:ea typeface="华文新魏" panose="02010800040101010101" pitchFamily="2" charset="-122"/>
              </a:rPr>
              <a:t>国内的瑞星、江民等公司都引进了一些国外技术；</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4"/>
          <p:cNvSpPr>
            <a:spLocks noGrp="1"/>
          </p:cNvSpPr>
          <p:nvPr>
            <p:ph type="title"/>
          </p:nvPr>
        </p:nvSpPr>
        <p:spPr>
          <a:xfrm>
            <a:off x="304800" y="457200"/>
            <a:ext cx="6629400" cy="739775"/>
          </a:xfrm>
        </p:spPr>
        <p:txBody>
          <a:bodyPr vert="horz" wrap="square" lIns="92075" tIns="46038" rIns="92075" bIns="46038" anchor="ctr"/>
          <a:lstStyle/>
          <a:p>
            <a:pPr algn="l" eaLnBrk="1" hangingPunct="1">
              <a:buFont typeface="Wingdings" panose="05000000000000000000" pitchFamily="2" charset="2"/>
              <a:buChar char="Ø"/>
            </a:pPr>
            <a:r>
              <a:rPr lang="zh-CN" altLang="en-US" sz="3600" b="1" dirty="0">
                <a:solidFill>
                  <a:schemeClr val="folHlink"/>
                </a:solidFill>
                <a:ea typeface="华文新魏" panose="02010800040101010101" pitchFamily="2" charset="-122"/>
              </a:rPr>
              <a:t>反病毒服务是竞争关键</a:t>
            </a:r>
          </a:p>
        </p:txBody>
      </p:sp>
      <p:sp>
        <p:nvSpPr>
          <p:cNvPr id="106499" name="Rectangle 5"/>
          <p:cNvSpPr>
            <a:spLocks noGrp="1"/>
          </p:cNvSpPr>
          <p:nvPr>
            <p:ph idx="1"/>
          </p:nvPr>
        </p:nvSpPr>
        <p:spPr>
          <a:xfrm>
            <a:off x="533400" y="1676400"/>
            <a:ext cx="7772400" cy="1031875"/>
          </a:xfrm>
        </p:spPr>
        <p:txBody>
          <a:bodyPr vert="horz" wrap="square" lIns="91440" tIns="45720" rIns="91440" bIns="45720" anchor="t"/>
          <a:lstStyle/>
          <a:p>
            <a:pPr eaLnBrk="1" hangingPunct="1">
              <a:buNone/>
            </a:pPr>
            <a:r>
              <a:rPr lang="en-US" altLang="zh-CN" sz="2800" dirty="0">
                <a:ea typeface="华文新魏" panose="02010800040101010101" pitchFamily="2" charset="-122"/>
              </a:rPr>
              <a:t>    </a:t>
            </a:r>
            <a:r>
              <a:rPr lang="zh-CN" altLang="en-US" sz="2800" dirty="0">
                <a:ea typeface="华文新魏" panose="02010800040101010101" pitchFamily="2" charset="-122"/>
              </a:rPr>
              <a:t>要推动企业信息安全建设、并从根本上改变国内信息安全现状，建立健全的服务体系是关键。</a:t>
            </a:r>
          </a:p>
        </p:txBody>
      </p:sp>
      <p:sp>
        <p:nvSpPr>
          <p:cNvPr id="106500" name="Text Box 6"/>
          <p:cNvSpPr txBox="1"/>
          <p:nvPr/>
        </p:nvSpPr>
        <p:spPr>
          <a:xfrm>
            <a:off x="900113" y="3135313"/>
            <a:ext cx="7315200" cy="1373187"/>
          </a:xfrm>
          <a:prstGeom prst="rect">
            <a:avLst/>
          </a:prstGeom>
          <a:noFill/>
          <a:ln w="9525">
            <a:noFill/>
          </a:ln>
        </p:spPr>
        <p:txBody>
          <a:bodyPr>
            <a:spAutoFit/>
          </a:bodyPr>
          <a:lstStyle/>
          <a:p>
            <a:pPr>
              <a:spcBef>
                <a:spcPct val="50000"/>
              </a:spcBef>
            </a:pPr>
            <a:r>
              <a:rPr lang="zh-CN" altLang="en-US" sz="2800" dirty="0">
                <a:latin typeface="Times New Roman" panose="02020603050405020304" pitchFamily="18" charset="0"/>
                <a:ea typeface="华文新魏" panose="02010800040101010101" pitchFamily="2" charset="-122"/>
              </a:rPr>
              <a:t>我们相信人类受到病毒侵害及由此带来的损失将逐步减少，国内反病毒行业在政府的规范和用户的支持下将取得更好的成绩！</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Rot="1"/>
          </p:cNvSpPr>
          <p:nvPr>
            <p:ph type="title"/>
          </p:nvPr>
        </p:nvSpPr>
        <p:spPr/>
        <p:txBody>
          <a:bodyPr vert="horz" wrap="square" lIns="91440" tIns="45720" rIns="91440" bIns="45720" anchor="ctr"/>
          <a:lstStyle/>
          <a:p>
            <a:pPr eaLnBrk="1" hangingPunct="1"/>
            <a:r>
              <a:rPr lang="zh-CN" altLang="en-US" dirty="0"/>
              <a:t>相关资源</a:t>
            </a:r>
          </a:p>
        </p:txBody>
      </p:sp>
      <p:sp>
        <p:nvSpPr>
          <p:cNvPr id="107523" name="Rectangle 3"/>
          <p:cNvSpPr>
            <a:spLocks noGrp="1" noRot="1"/>
          </p:cNvSpPr>
          <p:nvPr>
            <p:ph idx="1"/>
          </p:nvPr>
        </p:nvSpPr>
        <p:spPr/>
        <p:txBody>
          <a:bodyPr vert="horz" wrap="square" lIns="91440" tIns="45720" rIns="91440" bIns="45720" anchor="t">
            <a:normAutofit lnSpcReduction="10000"/>
          </a:bodyPr>
          <a:lstStyle/>
          <a:p>
            <a:pPr eaLnBrk="1" hangingPunct="1">
              <a:lnSpc>
                <a:spcPct val="80000"/>
              </a:lnSpc>
            </a:pPr>
            <a:r>
              <a:rPr lang="en-US" altLang="zh-CN" sz="2000" dirty="0"/>
              <a:t>1. Wildlist</a:t>
            </a:r>
            <a:r>
              <a:rPr lang="zh-CN" altLang="en-US" sz="2000" dirty="0"/>
              <a:t>国际组织</a:t>
            </a:r>
          </a:p>
          <a:p>
            <a:pPr eaLnBrk="1" hangingPunct="1">
              <a:lnSpc>
                <a:spcPct val="80000"/>
              </a:lnSpc>
            </a:pPr>
            <a:r>
              <a:rPr lang="en-US" altLang="zh-CN" sz="2000" dirty="0"/>
              <a:t>http://www.wildlist.org</a:t>
            </a:r>
          </a:p>
          <a:p>
            <a:pPr eaLnBrk="1" hangingPunct="1">
              <a:lnSpc>
                <a:spcPct val="80000"/>
              </a:lnSpc>
            </a:pPr>
            <a:r>
              <a:rPr lang="zh-CN" altLang="en-US" sz="2000" dirty="0"/>
              <a:t>该网站维护世界各地发现的病毒列表。网站负责维护这个列表，并且按月打包供用户下载。此外，网站上还有一些计算机病毒方面的学术论文。</a:t>
            </a:r>
          </a:p>
          <a:p>
            <a:pPr eaLnBrk="1" hangingPunct="1">
              <a:lnSpc>
                <a:spcPct val="80000"/>
              </a:lnSpc>
            </a:pPr>
            <a:r>
              <a:rPr lang="en-US" altLang="zh-CN" sz="2000" dirty="0"/>
              <a:t>2. </a:t>
            </a:r>
            <a:r>
              <a:rPr lang="zh-CN" altLang="en-US" sz="2000" dirty="0"/>
              <a:t>病毒公告牌</a:t>
            </a:r>
          </a:p>
          <a:p>
            <a:pPr eaLnBrk="1" hangingPunct="1">
              <a:lnSpc>
                <a:spcPct val="80000"/>
              </a:lnSpc>
            </a:pPr>
            <a:r>
              <a:rPr lang="en-US" altLang="zh-CN" sz="2000" dirty="0"/>
              <a:t>http://www.virusbtn.com</a:t>
            </a:r>
          </a:p>
          <a:p>
            <a:pPr eaLnBrk="1" hangingPunct="1">
              <a:lnSpc>
                <a:spcPct val="80000"/>
              </a:lnSpc>
            </a:pPr>
            <a:r>
              <a:rPr lang="zh-CN" altLang="en-US" sz="2000" dirty="0"/>
              <a:t>对于任何关心恶意代码和垃圾信息防护、检测和清除的人来说，病毒公告在线杂志是一个必不可少的参考。逐日逐月地，病毒公告牌提供如下信息：</a:t>
            </a:r>
          </a:p>
          <a:p>
            <a:pPr eaLnBrk="1" hangingPunct="1">
              <a:lnSpc>
                <a:spcPct val="80000"/>
              </a:lnSpc>
            </a:pPr>
            <a:r>
              <a:rPr lang="en-US" altLang="zh-CN" sz="2000" dirty="0"/>
              <a:t>1)</a:t>
            </a:r>
            <a:r>
              <a:rPr lang="zh-CN" altLang="en-US" sz="2000" dirty="0"/>
              <a:t>来自于反恶意代码业界的发人深省的新闻和观点</a:t>
            </a:r>
          </a:p>
          <a:p>
            <a:pPr eaLnBrk="1" hangingPunct="1">
              <a:lnSpc>
                <a:spcPct val="80000"/>
              </a:lnSpc>
            </a:pPr>
            <a:r>
              <a:rPr lang="en-US" altLang="zh-CN" sz="2000" dirty="0"/>
              <a:t>2)</a:t>
            </a:r>
            <a:r>
              <a:rPr lang="zh-CN" altLang="en-US" sz="2000" dirty="0"/>
              <a:t>最新恶意代码威胁的详细分析</a:t>
            </a:r>
          </a:p>
          <a:p>
            <a:pPr eaLnBrk="1" hangingPunct="1">
              <a:lnSpc>
                <a:spcPct val="80000"/>
              </a:lnSpc>
            </a:pPr>
            <a:r>
              <a:rPr lang="en-US" altLang="zh-CN" sz="2000" dirty="0"/>
              <a:t>3)</a:t>
            </a:r>
            <a:r>
              <a:rPr lang="zh-CN" altLang="en-US" sz="2000" dirty="0"/>
              <a:t>探索反恶意代码技术开发的长篇文档</a:t>
            </a:r>
          </a:p>
          <a:p>
            <a:pPr eaLnBrk="1" hangingPunct="1">
              <a:lnSpc>
                <a:spcPct val="80000"/>
              </a:lnSpc>
            </a:pPr>
            <a:r>
              <a:rPr lang="en-US" altLang="zh-CN" sz="2000" dirty="0"/>
              <a:t>4)</a:t>
            </a:r>
            <a:r>
              <a:rPr lang="zh-CN" altLang="en-US" sz="2000" dirty="0"/>
              <a:t>反恶意代码专家的会见</a:t>
            </a:r>
          </a:p>
          <a:p>
            <a:pPr eaLnBrk="1" hangingPunct="1">
              <a:lnSpc>
                <a:spcPct val="80000"/>
              </a:lnSpc>
            </a:pPr>
            <a:r>
              <a:rPr lang="en-US" altLang="zh-CN" sz="2000" dirty="0"/>
              <a:t>5)</a:t>
            </a:r>
            <a:r>
              <a:rPr lang="zh-CN" altLang="en-US" sz="2000" dirty="0"/>
              <a:t>对当前反病毒产品的独立评测</a:t>
            </a:r>
          </a:p>
          <a:p>
            <a:pPr eaLnBrk="1" hangingPunct="1">
              <a:lnSpc>
                <a:spcPct val="80000"/>
              </a:lnSpc>
            </a:pPr>
            <a:r>
              <a:rPr lang="en-US" altLang="zh-CN" sz="2000" dirty="0"/>
              <a:t>6)</a:t>
            </a:r>
            <a:r>
              <a:rPr lang="zh-CN" altLang="en-US" sz="2000" dirty="0"/>
              <a:t>覆盖垃圾邮件和反垃圾邮件技术的月报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Grp="1" noRot="1"/>
          </p:cNvSpPr>
          <p:nvPr>
            <p:ph type="title"/>
          </p:nvPr>
        </p:nvSpPr>
        <p:spPr>
          <a:xfrm>
            <a:off x="381000" y="457200"/>
            <a:ext cx="5638800" cy="990600"/>
          </a:xfrm>
        </p:spPr>
        <p:txBody>
          <a:bodyPr vert="horz" wrap="square" lIns="91440" tIns="45720" rIns="91440" bIns="45720" anchor="ctr"/>
          <a:lstStyle/>
          <a:p>
            <a:pPr eaLnBrk="1" hangingPunct="1"/>
            <a:r>
              <a:rPr lang="zh-CN" altLang="en-US" sz="3200" b="1" dirty="0">
                <a:solidFill>
                  <a:schemeClr val="folHlink"/>
                </a:solidFill>
                <a:latin typeface="华文新魏" panose="02010800040101010101" pitchFamily="2" charset="-122"/>
                <a:ea typeface="华文新魏" panose="02010800040101010101" pitchFamily="2" charset="-122"/>
              </a:rPr>
              <a:t>二、病毒特征和结构</a:t>
            </a:r>
          </a:p>
        </p:txBody>
      </p:sp>
      <p:sp>
        <p:nvSpPr>
          <p:cNvPr id="156675" name="Rectangle 3"/>
          <p:cNvSpPr>
            <a:spLocks noGrp="1" noRot="1"/>
          </p:cNvSpPr>
          <p:nvPr>
            <p:ph idx="1"/>
          </p:nvPr>
        </p:nvSpPr>
        <p:spPr>
          <a:xfrm>
            <a:off x="301625" y="1600200"/>
            <a:ext cx="7583488" cy="4498975"/>
          </a:xfrm>
        </p:spPr>
        <p:txBody>
          <a:bodyPr vert="horz" wrap="square" lIns="91440" tIns="45720" rIns="91440" bIns="45720" anchor="t"/>
          <a:lstStyle/>
          <a:p>
            <a:pPr eaLnBrk="1" hangingPunct="1">
              <a:buNone/>
            </a:pPr>
            <a:r>
              <a:rPr lang="en-US" altLang="zh-CN" sz="2800" dirty="0">
                <a:latin typeface="华文新魏" panose="02010800040101010101" pitchFamily="2" charset="-122"/>
                <a:ea typeface="华文新魏" panose="02010800040101010101" pitchFamily="2" charset="-122"/>
              </a:rPr>
              <a:t>                          </a:t>
            </a:r>
          </a:p>
          <a:p>
            <a:pPr eaLnBrk="1" hangingPunct="1">
              <a:buNone/>
            </a:pP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破坏性 </a:t>
            </a:r>
          </a:p>
          <a:p>
            <a:pPr eaLnBrk="1" hangingPunct="1">
              <a:buNone/>
            </a:pPr>
            <a:endParaRPr lang="zh-CN" altLang="en-US" sz="2800" dirty="0">
              <a:latin typeface="华文新魏" panose="02010800040101010101" pitchFamily="2" charset="-122"/>
              <a:ea typeface="华文新魏" panose="02010800040101010101" pitchFamily="2" charset="-122"/>
            </a:endParaRPr>
          </a:p>
          <a:p>
            <a:pPr eaLnBrk="1" hangingPunct="1">
              <a:buNone/>
            </a:pPr>
            <a:r>
              <a:rPr lang="zh-CN" altLang="en-US" sz="2800" dirty="0">
                <a:latin typeface="华文新魏" panose="02010800040101010101" pitchFamily="2" charset="-122"/>
                <a:ea typeface="华文新魏" panose="02010800040101010101" pitchFamily="2" charset="-122"/>
              </a:rPr>
              <a:t>            传染性                        隐蔽性</a:t>
            </a:r>
          </a:p>
          <a:p>
            <a:pPr eaLnBrk="1" hangingPunct="1">
              <a:buNone/>
            </a:pPr>
            <a:r>
              <a:rPr lang="zh-CN" altLang="en-US" sz="2800" dirty="0">
                <a:latin typeface="华文新魏" panose="02010800040101010101" pitchFamily="2" charset="-122"/>
                <a:ea typeface="华文新魏" panose="02010800040101010101" pitchFamily="2" charset="-122"/>
              </a:rPr>
              <a:t>                                 </a:t>
            </a:r>
          </a:p>
          <a:p>
            <a:pPr eaLnBrk="1" hangingPunct="1">
              <a:buNone/>
            </a:pPr>
            <a:r>
              <a:rPr lang="zh-CN" altLang="en-US" sz="2800" dirty="0">
                <a:latin typeface="华文新魏" panose="02010800040101010101" pitchFamily="2" charset="-122"/>
                <a:ea typeface="华文新魏" panose="02010800040101010101" pitchFamily="2" charset="-122"/>
              </a:rPr>
              <a:t>            寄生性                        触发（潜伏）性</a:t>
            </a:r>
          </a:p>
          <a:p>
            <a:pPr eaLnBrk="1" hangingPunct="1">
              <a:buNone/>
            </a:pPr>
            <a:endParaRPr lang="zh-CN" altLang="en-US" sz="2800" dirty="0">
              <a:latin typeface="华文新魏" panose="02010800040101010101" pitchFamily="2" charset="-122"/>
              <a:ea typeface="华文新魏" panose="02010800040101010101" pitchFamily="2" charset="-122"/>
            </a:endParaRPr>
          </a:p>
          <a:p>
            <a:pPr eaLnBrk="1" hangingPunct="1">
              <a:buNone/>
            </a:pPr>
            <a:endParaRPr lang="en-US" altLang="zh-CN" dirty="0"/>
          </a:p>
        </p:txBody>
      </p:sp>
      <p:sp>
        <p:nvSpPr>
          <p:cNvPr id="156676" name="Oval 4"/>
          <p:cNvSpPr/>
          <p:nvPr/>
        </p:nvSpPr>
        <p:spPr>
          <a:xfrm>
            <a:off x="2349500" y="3446512"/>
            <a:ext cx="2438400" cy="990600"/>
          </a:xfrm>
          <a:prstGeom prst="ellipse">
            <a:avLst/>
          </a:prstGeom>
          <a:solidFill>
            <a:schemeClr val="folHlink"/>
          </a:solidFill>
          <a:ln w="9525"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0-#ppt_w/2"/>
                                          </p:val>
                                        </p:tav>
                                        <p:tav tm="100000">
                                          <p:val>
                                            <p:strVal val="#ppt_x"/>
                                          </p:val>
                                        </p:tav>
                                      </p:tavLst>
                                    </p:anim>
                                    <p:anim calcmode="lin" valueType="num">
                                      <p:cBhvr additive="base">
                                        <p:cTn id="8" dur="500" fill="hold"/>
                                        <p:tgtEl>
                                          <p:spTgt spid="1566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156675">
                                            <p:txEl>
                                              <p:pRg st="0" end="0"/>
                                            </p:txEl>
                                          </p:spTgt>
                                        </p:tgtEl>
                                        <p:attrNameLst>
                                          <p:attrName>style.visibility</p:attrName>
                                        </p:attrNameLst>
                                      </p:cBhvr>
                                      <p:to>
                                        <p:strVal val="visible"/>
                                      </p:to>
                                    </p:set>
                                    <p:animEffect transition="in" filter="barn(inHorizontal)">
                                      <p:cBhvr>
                                        <p:cTn id="13" dur="500"/>
                                        <p:tgtEl>
                                          <p:spTgt spid="1566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56675">
                                            <p:txEl>
                                              <p:pRg st="1" end="1"/>
                                            </p:txEl>
                                          </p:spTgt>
                                        </p:tgtEl>
                                        <p:attrNameLst>
                                          <p:attrName>style.visibility</p:attrName>
                                        </p:attrNameLst>
                                      </p:cBhvr>
                                      <p:to>
                                        <p:strVal val="visible"/>
                                      </p:to>
                                    </p:set>
                                    <p:animEffect transition="in" filter="barn(inHorizontal)">
                                      <p:cBhvr>
                                        <p:cTn id="18" dur="500"/>
                                        <p:tgtEl>
                                          <p:spTgt spid="15667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grpId="0" nodeType="clickEffect">
                                  <p:stCondLst>
                                    <p:cond delay="0"/>
                                  </p:stCondLst>
                                  <p:childTnLst>
                                    <p:set>
                                      <p:cBhvr>
                                        <p:cTn id="22" dur="1" fill="hold">
                                          <p:stCondLst>
                                            <p:cond delay="0"/>
                                          </p:stCondLst>
                                        </p:cTn>
                                        <p:tgtEl>
                                          <p:spTgt spid="156675">
                                            <p:txEl>
                                              <p:pRg st="3" end="3"/>
                                            </p:txEl>
                                          </p:spTgt>
                                        </p:tgtEl>
                                        <p:attrNameLst>
                                          <p:attrName>style.visibility</p:attrName>
                                        </p:attrNameLst>
                                      </p:cBhvr>
                                      <p:to>
                                        <p:strVal val="visible"/>
                                      </p:to>
                                    </p:set>
                                    <p:animEffect transition="in" filter="barn(inHorizontal)">
                                      <p:cBhvr>
                                        <p:cTn id="23" dur="500"/>
                                        <p:tgtEl>
                                          <p:spTgt spid="15667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156675">
                                            <p:txEl>
                                              <p:pRg st="4" end="4"/>
                                            </p:txEl>
                                          </p:spTgt>
                                        </p:tgtEl>
                                        <p:attrNameLst>
                                          <p:attrName>style.visibility</p:attrName>
                                        </p:attrNameLst>
                                      </p:cBhvr>
                                      <p:to>
                                        <p:strVal val="visible"/>
                                      </p:to>
                                    </p:set>
                                    <p:animEffect transition="in" filter="barn(inHorizontal)">
                                      <p:cBhvr>
                                        <p:cTn id="28" dur="500"/>
                                        <p:tgtEl>
                                          <p:spTgt spid="15667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156675">
                                            <p:txEl>
                                              <p:pRg st="5" end="5"/>
                                            </p:txEl>
                                          </p:spTgt>
                                        </p:tgtEl>
                                        <p:attrNameLst>
                                          <p:attrName>style.visibility</p:attrName>
                                        </p:attrNameLst>
                                      </p:cBhvr>
                                      <p:to>
                                        <p:strVal val="visible"/>
                                      </p:to>
                                    </p:set>
                                    <p:animEffect transition="in" filter="barn(inHorizontal)">
                                      <p:cBhvr>
                                        <p:cTn id="33" dur="500"/>
                                        <p:tgtEl>
                                          <p:spTgt spid="15667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156676"/>
                                        </p:tgtEl>
                                        <p:attrNameLst>
                                          <p:attrName>style.visibility</p:attrName>
                                        </p:attrNameLst>
                                      </p:cBhvr>
                                      <p:to>
                                        <p:strVal val="visible"/>
                                      </p:to>
                                    </p:set>
                                    <p:anim calcmode="lin" valueType="num">
                                      <p:cBhvr>
                                        <p:cTn id="38" dur="1000" fill="hold"/>
                                        <p:tgtEl>
                                          <p:spTgt spid="156676"/>
                                        </p:tgtEl>
                                        <p:attrNameLst>
                                          <p:attrName>ppt_w</p:attrName>
                                        </p:attrNameLst>
                                      </p:cBhvr>
                                      <p:tavLst>
                                        <p:tav tm="0">
                                          <p:val>
                                            <p:fltVal val="0"/>
                                          </p:val>
                                        </p:tav>
                                        <p:tav tm="100000">
                                          <p:val>
                                            <p:strVal val="#ppt_w"/>
                                          </p:val>
                                        </p:tav>
                                      </p:tavLst>
                                    </p:anim>
                                    <p:anim calcmode="lin" valueType="num">
                                      <p:cBhvr>
                                        <p:cTn id="39" dur="1000" fill="hold"/>
                                        <p:tgtEl>
                                          <p:spTgt spid="156676"/>
                                        </p:tgtEl>
                                        <p:attrNameLst>
                                          <p:attrName>ppt_h</p:attrName>
                                        </p:attrNameLst>
                                      </p:cBhvr>
                                      <p:tavLst>
                                        <p:tav tm="0">
                                          <p:val>
                                            <p:fltVal val="0"/>
                                          </p:val>
                                        </p:tav>
                                        <p:tav tm="100000">
                                          <p:val>
                                            <p:strVal val="#ppt_h"/>
                                          </p:val>
                                        </p:tav>
                                      </p:tavLst>
                                    </p:anim>
                                    <p:anim calcmode="lin" valueType="num">
                                      <p:cBhvr>
                                        <p:cTn id="40" dur="1000" fill="hold"/>
                                        <p:tgtEl>
                                          <p:spTgt spid="156676"/>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15667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5" grpId="0" build="p"/>
      <p:bldP spid="156676"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108547" name="Rectangle 3"/>
          <p:cNvSpPr>
            <a:spLocks noGrp="1" noRot="1"/>
          </p:cNvSpPr>
          <p:nvPr>
            <p:ph idx="1"/>
          </p:nvPr>
        </p:nvSpPr>
        <p:spPr/>
        <p:txBody>
          <a:bodyPr vert="horz" wrap="square" lIns="91440" tIns="45720" rIns="91440" bIns="45720" anchor="t">
            <a:normAutofit lnSpcReduction="10000"/>
          </a:bodyPr>
          <a:lstStyle/>
          <a:p>
            <a:pPr eaLnBrk="1" hangingPunct="1">
              <a:lnSpc>
                <a:spcPct val="80000"/>
              </a:lnSpc>
            </a:pPr>
            <a:r>
              <a:rPr lang="en-US" altLang="zh-CN" sz="1800" dirty="0"/>
              <a:t>3. 29A</a:t>
            </a:r>
            <a:r>
              <a:rPr lang="zh-CN" altLang="en-US" sz="1800" dirty="0"/>
              <a:t>病毒技术组织</a:t>
            </a:r>
          </a:p>
          <a:p>
            <a:pPr eaLnBrk="1" hangingPunct="1">
              <a:lnSpc>
                <a:spcPct val="80000"/>
              </a:lnSpc>
            </a:pPr>
            <a:r>
              <a:rPr lang="en-US" altLang="zh-CN" sz="1800" dirty="0"/>
              <a:t>http://vx.netlux.org/29a/</a:t>
            </a:r>
          </a:p>
          <a:p>
            <a:pPr eaLnBrk="1" hangingPunct="1">
              <a:lnSpc>
                <a:spcPct val="80000"/>
              </a:lnSpc>
            </a:pPr>
            <a:r>
              <a:rPr lang="zh-CN" altLang="en-US" sz="1800" dirty="0"/>
              <a:t>这个网站包含病毒、木马和其他一些能够破坏计算机系统安全的软件。</a:t>
            </a:r>
            <a:r>
              <a:rPr lang="en-US" altLang="zh-CN" sz="1800" dirty="0"/>
              <a:t>29A</a:t>
            </a:r>
            <a:r>
              <a:rPr lang="zh-CN" altLang="en-US" sz="1800" dirty="0"/>
              <a:t>的成员对病毒技术特别感兴趣，用户可以从这里学到病毒制作技术。该网站是黑客不可或却的学习网站。</a:t>
            </a:r>
          </a:p>
          <a:p>
            <a:pPr eaLnBrk="1" hangingPunct="1">
              <a:lnSpc>
                <a:spcPct val="80000"/>
              </a:lnSpc>
            </a:pPr>
            <a:r>
              <a:rPr lang="en-US" altLang="zh-CN" sz="1800" dirty="0"/>
              <a:t>4. </a:t>
            </a:r>
            <a:r>
              <a:rPr lang="zh-CN" altLang="en-US" sz="1800" dirty="0"/>
              <a:t>亚洲反病毒研究者协会</a:t>
            </a:r>
            <a:r>
              <a:rPr lang="en-US" altLang="zh-CN" sz="1800" dirty="0"/>
              <a:t>(AVAR)</a:t>
            </a:r>
          </a:p>
          <a:p>
            <a:pPr eaLnBrk="1" hangingPunct="1">
              <a:lnSpc>
                <a:spcPct val="80000"/>
              </a:lnSpc>
            </a:pPr>
            <a:r>
              <a:rPr lang="en-US" altLang="zh-CN" sz="1800" dirty="0"/>
              <a:t>http://www.aavar.org</a:t>
            </a:r>
          </a:p>
          <a:p>
            <a:pPr eaLnBrk="1" hangingPunct="1">
              <a:lnSpc>
                <a:spcPct val="80000"/>
              </a:lnSpc>
            </a:pPr>
            <a:r>
              <a:rPr lang="en-US" altLang="zh-CN" sz="1800" dirty="0"/>
              <a:t>AVAR(</a:t>
            </a:r>
            <a:r>
              <a:rPr lang="zh-CN" altLang="en-US" sz="1800" dirty="0"/>
              <a:t>亚洲反病毒研究者协会 </a:t>
            </a:r>
            <a:r>
              <a:rPr lang="en-US" altLang="zh-CN" sz="1800" dirty="0"/>
              <a:t>)</a:t>
            </a:r>
            <a:r>
              <a:rPr lang="zh-CN" altLang="en-US" sz="1800" dirty="0"/>
              <a:t>成立于</a:t>
            </a:r>
            <a:r>
              <a:rPr lang="en-US" altLang="zh-CN" sz="1800" dirty="0"/>
              <a:t>1998</a:t>
            </a:r>
            <a:r>
              <a:rPr lang="zh-CN" altLang="en-US" sz="1800" dirty="0"/>
              <a:t>年</a:t>
            </a:r>
            <a:r>
              <a:rPr lang="en-US" altLang="zh-CN" sz="1800" dirty="0"/>
              <a:t>6</a:t>
            </a:r>
            <a:r>
              <a:rPr lang="zh-CN" altLang="en-US" sz="1800" dirty="0"/>
              <a:t>月。协会的宗旨是预防计算机病毒的传播和破坏，促进亚洲的反病毒研究者间建立良好的合作关系。该协会是独立的、非盈利性组织，主要面向的对象是亚太地区。本协会有来自以下国家和地区资深的反病毒专家：澳大利亚、中国、中国香港、印度、日本、韩国、菲律宾、新加坡、中国台北、英国以及美国。 我们的独立性保证了我们能在对抗计算机病毒的过程中发挥重要的作用，同时会提醒人们对计算机安全的警惕性。</a:t>
            </a:r>
            <a:r>
              <a:rPr lang="en-US" altLang="zh-CN" sz="1800" dirty="0"/>
              <a:t>AVAR</a:t>
            </a:r>
            <a:r>
              <a:rPr lang="zh-CN" altLang="en-US" sz="1800" dirty="0"/>
              <a:t>的主要工作包括：</a:t>
            </a:r>
          </a:p>
          <a:p>
            <a:pPr eaLnBrk="1" hangingPunct="1">
              <a:lnSpc>
                <a:spcPct val="80000"/>
              </a:lnSpc>
            </a:pPr>
            <a:r>
              <a:rPr lang="en-US" altLang="zh-CN" sz="1800" dirty="0"/>
              <a:t>1) </a:t>
            </a:r>
            <a:r>
              <a:rPr lang="zh-CN" altLang="en-US" sz="1800" dirty="0"/>
              <a:t>组织和承办以反病毒为主题的</a:t>
            </a:r>
            <a:r>
              <a:rPr lang="en-US" altLang="zh-CN" sz="1800" dirty="0"/>
              <a:t>AVAR</a:t>
            </a:r>
            <a:r>
              <a:rPr lang="zh-CN" altLang="en-US" sz="1800" dirty="0"/>
              <a:t>年会和论坛</a:t>
            </a:r>
          </a:p>
          <a:p>
            <a:pPr eaLnBrk="1" hangingPunct="1">
              <a:lnSpc>
                <a:spcPct val="80000"/>
              </a:lnSpc>
            </a:pPr>
            <a:r>
              <a:rPr lang="en-US" altLang="zh-CN" sz="1800" dirty="0"/>
              <a:t>2) </a:t>
            </a:r>
            <a:r>
              <a:rPr lang="zh-CN" altLang="en-US" sz="1800" dirty="0"/>
              <a:t>在</a:t>
            </a:r>
            <a:r>
              <a:rPr lang="en-US" altLang="zh-CN" sz="1800" dirty="0"/>
              <a:t>AVAR</a:t>
            </a:r>
            <a:r>
              <a:rPr lang="zh-CN" altLang="en-US" sz="1800" dirty="0"/>
              <a:t>网站上提供亚洲的计算机病毒事件的信息</a:t>
            </a:r>
          </a:p>
          <a:p>
            <a:pPr eaLnBrk="1" hangingPunct="1">
              <a:lnSpc>
                <a:spcPct val="80000"/>
              </a:lnSpc>
            </a:pPr>
            <a:r>
              <a:rPr lang="en-US" altLang="zh-CN" sz="1800" dirty="0"/>
              <a:t>3) </a:t>
            </a:r>
            <a:r>
              <a:rPr lang="zh-CN" altLang="en-US" sz="1800" dirty="0"/>
              <a:t>通过邮件的形式在</a:t>
            </a:r>
            <a:r>
              <a:rPr lang="en-US" altLang="zh-CN" sz="1800" dirty="0"/>
              <a:t>AVAR</a:t>
            </a:r>
            <a:r>
              <a:rPr lang="zh-CN" altLang="en-US" sz="1800" dirty="0"/>
              <a:t>的成员中建立邮件列表，并在会员中交换意见与信息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109571" name="Rectangle 3"/>
          <p:cNvSpPr>
            <a:spLocks noGrp="1" noRot="1"/>
          </p:cNvSpPr>
          <p:nvPr>
            <p:ph idx="1"/>
          </p:nvPr>
        </p:nvSpPr>
        <p:spPr/>
        <p:txBody>
          <a:bodyPr vert="horz" wrap="square" lIns="91440" tIns="45720" rIns="91440" bIns="45720" anchor="t"/>
          <a:lstStyle/>
          <a:p>
            <a:pPr eaLnBrk="1" hangingPunct="1"/>
            <a:r>
              <a:rPr lang="en-US" altLang="zh-CN" sz="2800" dirty="0"/>
              <a:t>5. </a:t>
            </a:r>
            <a:r>
              <a:rPr lang="zh-CN" altLang="en-US" sz="2800" dirty="0"/>
              <a:t>国家计算机病毒应急处理中心</a:t>
            </a:r>
          </a:p>
          <a:p>
            <a:pPr eaLnBrk="1" hangingPunct="1"/>
            <a:r>
              <a:rPr lang="en-US" altLang="zh-CN" sz="2800" dirty="0"/>
              <a:t>http://www.antivirus-china.org.cn</a:t>
            </a:r>
          </a:p>
          <a:p>
            <a:pPr eaLnBrk="1" hangingPunct="1"/>
            <a:r>
              <a:rPr lang="zh-CN" altLang="en-US" sz="2800" dirty="0"/>
              <a:t>网站主要内容是病毒流行列表、病毒</a:t>
            </a:r>
            <a:r>
              <a:rPr lang="en-US" altLang="zh-CN" sz="2800" dirty="0"/>
              <a:t>SOS</a:t>
            </a:r>
            <a:r>
              <a:rPr lang="zh-CN" altLang="en-US" sz="2800" dirty="0"/>
              <a:t>求救、数据恢复等。</a:t>
            </a:r>
          </a:p>
          <a:p>
            <a:pPr eaLnBrk="1" hangingPunct="1"/>
            <a:r>
              <a:rPr lang="en-US" altLang="zh-CN" sz="2800" dirty="0"/>
              <a:t>6. </a:t>
            </a:r>
            <a:r>
              <a:rPr lang="zh-CN" altLang="en-US" sz="2800" dirty="0"/>
              <a:t>病毒观察</a:t>
            </a:r>
          </a:p>
          <a:p>
            <a:pPr eaLnBrk="1" hangingPunct="1"/>
            <a:r>
              <a:rPr lang="en-US" altLang="zh-CN" sz="2800" dirty="0"/>
              <a:t>http://www.virusview.net</a:t>
            </a:r>
          </a:p>
          <a:p>
            <a:pPr eaLnBrk="1" hangingPunct="1"/>
            <a:r>
              <a:rPr lang="zh-CN" altLang="en-US" sz="2800" dirty="0"/>
              <a:t>网站主要内容包括病毒预报、新闻、评论、相关法规、反病毒资料、安全漏洞、密码知识、病毒百科在线检索等。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110595" name="Rectangle 3"/>
          <p:cNvSpPr>
            <a:spLocks noGrp="1" noRot="1"/>
          </p:cNvSpPr>
          <p:nvPr>
            <p:ph idx="1"/>
          </p:nvPr>
        </p:nvSpPr>
        <p:spPr/>
        <p:txBody>
          <a:bodyPr vert="horz" wrap="square" lIns="91440" tIns="45720" rIns="91440" bIns="45720" anchor="t"/>
          <a:lstStyle/>
          <a:p>
            <a:pPr eaLnBrk="1" hangingPunct="1"/>
            <a:r>
              <a:rPr lang="en-US" altLang="zh-CN" sz="2800" dirty="0"/>
              <a:t>7. </a:t>
            </a:r>
            <a:r>
              <a:rPr lang="zh-CN" altLang="en-US" sz="2800" dirty="0"/>
              <a:t>中国绿盟</a:t>
            </a:r>
          </a:p>
          <a:p>
            <a:pPr eaLnBrk="1" hangingPunct="1"/>
            <a:r>
              <a:rPr lang="en-US" altLang="zh-CN" sz="2800" dirty="0"/>
              <a:t>http://www.nsfocus.com; http://www.nsforce.com</a:t>
            </a:r>
          </a:p>
          <a:p>
            <a:pPr eaLnBrk="1" hangingPunct="1"/>
            <a:r>
              <a:rPr lang="zh-CN" altLang="en-US" sz="2800" dirty="0"/>
              <a:t>网站内容包括安全论坛、安全文献、系统工具、工具介绍等。</a:t>
            </a:r>
          </a:p>
          <a:p>
            <a:pPr eaLnBrk="1" hangingPunct="1"/>
            <a:r>
              <a:rPr lang="en-US" altLang="zh-CN" sz="2800" dirty="0"/>
              <a:t>8. </a:t>
            </a:r>
            <a:r>
              <a:rPr lang="zh-CN" altLang="en-US" sz="2800" dirty="0"/>
              <a:t>安全焦点</a:t>
            </a:r>
          </a:p>
          <a:p>
            <a:pPr eaLnBrk="1" hangingPunct="1"/>
            <a:r>
              <a:rPr lang="en-US" altLang="zh-CN" sz="2800" dirty="0"/>
              <a:t>http://www.xfocus.net</a:t>
            </a:r>
          </a:p>
          <a:p>
            <a:pPr eaLnBrk="1" hangingPunct="1"/>
            <a:r>
              <a:rPr lang="zh-CN" altLang="en-US" sz="2800" dirty="0"/>
              <a:t>网站内容包括安全文献、安全工具、安全漏洞、焦点论坛等。</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111619" name="Rectangle 3"/>
          <p:cNvSpPr>
            <a:spLocks noGrp="1" noRot="1"/>
          </p:cNvSpPr>
          <p:nvPr>
            <p:ph idx="1"/>
          </p:nvPr>
        </p:nvSpPr>
        <p:spPr/>
        <p:txBody>
          <a:bodyPr vert="horz" wrap="square" lIns="91440" tIns="45720" rIns="91440" bIns="45720" anchor="t"/>
          <a:lstStyle/>
          <a:p>
            <a:pPr eaLnBrk="1" hangingPunct="1">
              <a:lnSpc>
                <a:spcPct val="90000"/>
              </a:lnSpc>
            </a:pPr>
            <a:r>
              <a:rPr lang="en-US" altLang="zh-CN" sz="2400" dirty="0"/>
              <a:t>9. </a:t>
            </a:r>
            <a:r>
              <a:rPr lang="zh-CN" altLang="en-US" sz="2400" dirty="0"/>
              <a:t>病毒资讯网</a:t>
            </a:r>
          </a:p>
          <a:p>
            <a:pPr eaLnBrk="1" hangingPunct="1">
              <a:lnSpc>
                <a:spcPct val="90000"/>
              </a:lnSpc>
            </a:pPr>
            <a:r>
              <a:rPr lang="en-US" altLang="zh-CN" sz="2400" dirty="0"/>
              <a:t>http://kv365.com</a:t>
            </a:r>
          </a:p>
          <a:p>
            <a:pPr eaLnBrk="1" hangingPunct="1">
              <a:lnSpc>
                <a:spcPct val="90000"/>
              </a:lnSpc>
            </a:pPr>
            <a:r>
              <a:rPr lang="zh-CN" altLang="en-US" sz="2400" dirty="0"/>
              <a:t>网站主要内容包括黑客频道、防毒技巧、网络安全新闻、病毒新闻等。</a:t>
            </a:r>
          </a:p>
          <a:p>
            <a:pPr eaLnBrk="1" hangingPunct="1">
              <a:lnSpc>
                <a:spcPct val="90000"/>
              </a:lnSpc>
            </a:pPr>
            <a:r>
              <a:rPr lang="en-US" altLang="zh-CN" sz="2400" dirty="0"/>
              <a:t>10. </a:t>
            </a:r>
            <a:r>
              <a:rPr lang="zh-CN" altLang="en-US" sz="2400" dirty="0"/>
              <a:t>国际计算机安全联合会</a:t>
            </a:r>
            <a:r>
              <a:rPr lang="en-US" altLang="zh-CN" sz="2400" dirty="0"/>
              <a:t>(ICSA-InterNational Computer Secwrity Association) </a:t>
            </a:r>
          </a:p>
          <a:p>
            <a:pPr eaLnBrk="1" hangingPunct="1">
              <a:lnSpc>
                <a:spcPct val="90000"/>
              </a:lnSpc>
            </a:pPr>
            <a:r>
              <a:rPr lang="en-US" altLang="zh-CN" sz="2400" dirty="0"/>
              <a:t>http://www.icsa.com/</a:t>
            </a:r>
          </a:p>
          <a:p>
            <a:pPr eaLnBrk="1" hangingPunct="1">
              <a:lnSpc>
                <a:spcPct val="90000"/>
              </a:lnSpc>
            </a:pPr>
            <a:r>
              <a:rPr lang="zh-CN" altLang="en-US" sz="2400" dirty="0"/>
              <a:t>如要对</a:t>
            </a:r>
            <a:r>
              <a:rPr lang="en-US" altLang="zh-CN" sz="2400" dirty="0"/>
              <a:t>Internet</a:t>
            </a:r>
            <a:r>
              <a:rPr lang="zh-CN" altLang="en-US" sz="2400" dirty="0"/>
              <a:t>的安全问题感兴趣</a:t>
            </a:r>
            <a:r>
              <a:rPr lang="en-US" altLang="zh-CN" sz="2400" dirty="0"/>
              <a:t>,</a:t>
            </a:r>
            <a:r>
              <a:rPr lang="zh-CN" altLang="en-US" sz="2400" dirty="0"/>
              <a:t>你可以访问国家计算机安全联合会</a:t>
            </a:r>
            <a:r>
              <a:rPr lang="en-US" altLang="zh-CN" sz="2400" dirty="0"/>
              <a:t>(NCSA)</a:t>
            </a:r>
            <a:r>
              <a:rPr lang="zh-CN" altLang="en-US" sz="2400" dirty="0"/>
              <a:t>的站点。这里会看到很多关于国家计算机安全联合会各种活动的信息</a:t>
            </a:r>
            <a:r>
              <a:rPr lang="en-US" altLang="zh-CN" sz="2400" dirty="0"/>
              <a:t>,</a:t>
            </a:r>
            <a:r>
              <a:rPr lang="zh-CN" altLang="en-US" sz="2400" dirty="0"/>
              <a:t>包括会议</a:t>
            </a:r>
            <a:r>
              <a:rPr lang="en-US" altLang="zh-CN" sz="2400" dirty="0"/>
              <a:t>,</a:t>
            </a:r>
            <a:r>
              <a:rPr lang="zh-CN" altLang="en-US" sz="2400" dirty="0"/>
              <a:t>培训、产品认证和安全警告等。在这里你可以了解到国际知名的病毒防治软件登记请况。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5"/>
          <p:cNvSpPr/>
          <p:nvPr/>
        </p:nvSpPr>
        <p:spPr>
          <a:xfrm>
            <a:off x="762000" y="3197225"/>
            <a:ext cx="7772400" cy="879475"/>
          </a:xfrm>
          <a:prstGeom prst="rect">
            <a:avLst/>
          </a:prstGeom>
          <a:noFill/>
          <a:ln w="9525">
            <a:noFill/>
          </a:ln>
        </p:spPr>
        <p:txBody>
          <a:bodyPr/>
          <a:lstStyle/>
          <a:p>
            <a:pPr algn="ctr">
              <a:spcBef>
                <a:spcPct val="20000"/>
              </a:spcBef>
              <a:buClr>
                <a:schemeClr val="accent2"/>
              </a:buClr>
              <a:buSzPct val="80000"/>
              <a:buFont typeface="Wingdings" panose="05000000000000000000" pitchFamily="2" charset="2"/>
              <a:buNone/>
            </a:pPr>
            <a:r>
              <a:rPr lang="zh-CN" altLang="en-US" sz="4000" b="1" dirty="0">
                <a:solidFill>
                  <a:schemeClr val="folHlink"/>
                </a:solidFill>
                <a:latin typeface="Times New Roman" panose="02020603050405020304" pitchFamily="18" charset="0"/>
                <a:ea typeface="华文新魏" panose="02010800040101010101" pitchFamily="2" charset="-122"/>
              </a:rPr>
              <a:t>谢谢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p:cNvSpPr>
          <p:nvPr>
            <p:ph type="subTitle" idx="1"/>
          </p:nvPr>
        </p:nvSpPr>
        <p:spPr>
          <a:xfrm>
            <a:off x="304800" y="533400"/>
            <a:ext cx="8382000" cy="5991225"/>
          </a:xfrm>
        </p:spPr>
        <p:txBody>
          <a:bodyPr vert="horz" wrap="square" lIns="91440" tIns="45720" rIns="91440" bIns="45720" anchor="t"/>
          <a:lstStyle/>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a:p>
            <a:pPr marL="287655" indent="-6350" eaLnBrk="1" hangingPunct="1">
              <a:buSzPct val="85000"/>
              <a:buFont typeface="Wingdings 2" panose="05020102010507070707" pitchFamily="18" charset="2"/>
            </a:pPr>
            <a:endParaRPr lang="en-US" altLang="zh-CN" dirty="0">
              <a:latin typeface="+mn-lt"/>
              <a:ea typeface="+mn-ea"/>
              <a:cs typeface="+mn-cs"/>
            </a:endParaRPr>
          </a:p>
        </p:txBody>
      </p:sp>
      <p:pic>
        <p:nvPicPr>
          <p:cNvPr id="14339" name="Picture 3" descr="图2"/>
          <p:cNvPicPr>
            <a:picLocks noChangeAspect="1"/>
          </p:cNvPicPr>
          <p:nvPr/>
        </p:nvPicPr>
        <p:blipFill>
          <a:blip r:embed="rId3" cstate="print"/>
          <a:stretch>
            <a:fillRect/>
          </a:stretch>
        </p:blipFill>
        <p:spPr>
          <a:xfrm>
            <a:off x="539750" y="1125538"/>
            <a:ext cx="8208963" cy="41751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p:cNvSpPr>
          <p:nvPr>
            <p:ph type="subTitle" idx="1"/>
          </p:nvPr>
        </p:nvSpPr>
        <p:spPr>
          <a:xfrm>
            <a:off x="304800" y="188913"/>
            <a:ext cx="8382000" cy="6669087"/>
          </a:xfrm>
        </p:spPr>
        <p:txBody>
          <a:bodyPr vert="horz" wrap="square" lIns="91440" tIns="45720" rIns="91440" bIns="45720" anchor="t"/>
          <a:lstStyle/>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a:t>
            </a:r>
            <a:r>
              <a:rPr lang="zh-CN" altLang="en-US" sz="2800" dirty="0">
                <a:latin typeface="+mn-lt"/>
                <a:ea typeface="+mn-ea"/>
                <a:cs typeface="+mn-cs"/>
              </a:rPr>
              <a:t>引导功能模块*</a:t>
            </a:r>
            <a:r>
              <a:rPr lang="en-US" altLang="zh-CN" sz="2800" dirty="0">
                <a:latin typeface="+mn-lt"/>
                <a:ea typeface="+mn-ea"/>
                <a:cs typeface="+mn-cs"/>
              </a:rPr>
              <a:t>/</a:t>
            </a:r>
          </a:p>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a:t>
            </a:r>
            <a:r>
              <a:rPr lang="zh-CN" altLang="en-US" sz="2800" dirty="0">
                <a:latin typeface="+mn-lt"/>
                <a:ea typeface="+mn-ea"/>
                <a:cs typeface="+mn-cs"/>
              </a:rPr>
              <a:t>将病毒程序寄生于宿主程序中；</a:t>
            </a:r>
          </a:p>
          <a:p>
            <a:pPr marL="287655" indent="-6350" algn="l" eaLnBrk="1" hangingPunct="1">
              <a:lnSpc>
                <a:spcPct val="90000"/>
              </a:lnSpc>
              <a:buSzPct val="85000"/>
              <a:buFont typeface="Wingdings 2" panose="05020102010507070707" pitchFamily="18" charset="2"/>
            </a:pPr>
            <a:r>
              <a:rPr lang="zh-CN" altLang="en-US" sz="2800" dirty="0">
                <a:latin typeface="+mn-lt"/>
                <a:ea typeface="+mn-ea"/>
                <a:cs typeface="+mn-cs"/>
              </a:rPr>
              <a:t>加载计算机程序；</a:t>
            </a:r>
          </a:p>
          <a:p>
            <a:pPr marL="287655" indent="-6350" algn="l" eaLnBrk="1" hangingPunct="1">
              <a:lnSpc>
                <a:spcPct val="90000"/>
              </a:lnSpc>
              <a:buSzPct val="85000"/>
              <a:buFont typeface="Wingdings 2" panose="05020102010507070707" pitchFamily="18" charset="2"/>
            </a:pPr>
            <a:r>
              <a:rPr lang="zh-CN" altLang="en-US" sz="2800" dirty="0">
                <a:latin typeface="+mn-lt"/>
                <a:ea typeface="+mn-ea"/>
                <a:cs typeface="+mn-cs"/>
              </a:rPr>
              <a:t>病毒程序随其宿主程序的运行进入系统；</a:t>
            </a:r>
            <a:r>
              <a:rPr lang="en-US" altLang="zh-CN" sz="2800" dirty="0">
                <a:latin typeface="+mn-lt"/>
                <a:ea typeface="+mn-ea"/>
                <a:cs typeface="+mn-cs"/>
              </a:rPr>
              <a:t>}</a:t>
            </a:r>
          </a:p>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a:t>
            </a:r>
            <a:r>
              <a:rPr lang="zh-CN" altLang="en-US" sz="2800" dirty="0">
                <a:latin typeface="+mn-lt"/>
                <a:ea typeface="+mn-ea"/>
                <a:cs typeface="+mn-cs"/>
              </a:rPr>
              <a:t>传染功能模块；</a:t>
            </a:r>
            <a:r>
              <a:rPr lang="en-US" altLang="zh-CN" sz="2800" dirty="0">
                <a:latin typeface="+mn-lt"/>
                <a:ea typeface="+mn-ea"/>
                <a:cs typeface="+mn-cs"/>
              </a:rPr>
              <a:t>}</a:t>
            </a:r>
          </a:p>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a:t>
            </a:r>
            <a:r>
              <a:rPr lang="zh-CN" altLang="en-US" sz="2800" dirty="0">
                <a:latin typeface="+mn-lt"/>
                <a:ea typeface="+mn-ea"/>
                <a:cs typeface="+mn-cs"/>
              </a:rPr>
              <a:t>破坏功能模块；</a:t>
            </a:r>
            <a:r>
              <a:rPr lang="en-US" altLang="zh-CN" sz="2800" dirty="0">
                <a:latin typeface="+mn-lt"/>
                <a:ea typeface="+mn-ea"/>
                <a:cs typeface="+mn-cs"/>
              </a:rPr>
              <a:t>}</a:t>
            </a:r>
          </a:p>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main()</a:t>
            </a:r>
          </a:p>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a:t>
            </a:r>
            <a:r>
              <a:rPr lang="zh-CN" altLang="en-US" sz="2800" dirty="0">
                <a:latin typeface="+mn-lt"/>
                <a:ea typeface="+mn-ea"/>
                <a:cs typeface="+mn-cs"/>
              </a:rPr>
              <a:t>调用引导功能模块；</a:t>
            </a:r>
          </a:p>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A</a:t>
            </a:r>
            <a:r>
              <a:rPr lang="zh-CN" altLang="en-US" sz="2800" dirty="0">
                <a:latin typeface="+mn-lt"/>
                <a:ea typeface="+mn-ea"/>
                <a:cs typeface="+mn-cs"/>
              </a:rPr>
              <a:t>：</a:t>
            </a:r>
            <a:r>
              <a:rPr lang="en-US" altLang="zh-CN" sz="2800" dirty="0">
                <a:latin typeface="+mn-lt"/>
                <a:ea typeface="+mn-ea"/>
                <a:cs typeface="+mn-cs"/>
              </a:rPr>
              <a:t>do</a:t>
            </a:r>
          </a:p>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    {</a:t>
            </a:r>
            <a:r>
              <a:rPr lang="zh-CN" altLang="en-US" sz="2800" dirty="0">
                <a:latin typeface="+mn-lt"/>
                <a:ea typeface="+mn-ea"/>
                <a:cs typeface="+mn-cs"/>
              </a:rPr>
              <a:t>寻找传染对象；</a:t>
            </a:r>
          </a:p>
          <a:p>
            <a:pPr marL="287655" indent="-6350" algn="l" eaLnBrk="1" hangingPunct="1">
              <a:lnSpc>
                <a:spcPct val="90000"/>
              </a:lnSpc>
              <a:buSzPct val="85000"/>
              <a:buFont typeface="Wingdings 2" panose="05020102010507070707" pitchFamily="18" charset="2"/>
            </a:pPr>
            <a:r>
              <a:rPr lang="zh-CN" altLang="en-US" sz="2800" dirty="0">
                <a:latin typeface="+mn-lt"/>
                <a:ea typeface="+mn-ea"/>
                <a:cs typeface="+mn-cs"/>
              </a:rPr>
              <a:t>    </a:t>
            </a:r>
            <a:r>
              <a:rPr lang="en-US" altLang="zh-CN" sz="2800" dirty="0">
                <a:latin typeface="+mn-lt"/>
                <a:ea typeface="+mn-ea"/>
                <a:cs typeface="+mn-cs"/>
              </a:rPr>
              <a:t>if(</a:t>
            </a:r>
            <a:r>
              <a:rPr lang="zh-CN" altLang="en-US" sz="2800" dirty="0">
                <a:latin typeface="+mn-lt"/>
                <a:ea typeface="+mn-ea"/>
                <a:cs typeface="+mn-cs"/>
              </a:rPr>
              <a:t>传染条件不满足</a:t>
            </a:r>
            <a:r>
              <a:rPr lang="en-US" altLang="zh-CN" sz="2800" dirty="0">
                <a:latin typeface="+mn-lt"/>
                <a:ea typeface="+mn-ea"/>
                <a:cs typeface="+mn-cs"/>
              </a:rPr>
              <a:t>)</a:t>
            </a:r>
          </a:p>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		goto A</a:t>
            </a:r>
            <a:r>
              <a:rPr lang="zh-CN" altLang="en-US" sz="2800" dirty="0">
                <a:latin typeface="+mn-lt"/>
                <a:ea typeface="+mn-ea"/>
                <a:cs typeface="+mn-cs"/>
              </a:rPr>
              <a:t>；</a:t>
            </a:r>
            <a:r>
              <a:rPr lang="en-US" altLang="zh-CN" sz="2800" dirty="0">
                <a:latin typeface="+mn-lt"/>
                <a:ea typeface="+mn-ea"/>
                <a:cs typeface="+mn-cs"/>
              </a:rPr>
              <a:t>}</a:t>
            </a:r>
          </a:p>
          <a:p>
            <a:pPr marL="287655" indent="-6350" algn="l" eaLnBrk="1" hangingPunct="1">
              <a:lnSpc>
                <a:spcPct val="90000"/>
              </a:lnSpc>
              <a:buSzPct val="85000"/>
              <a:buFont typeface="Wingdings 2" panose="05020102010507070707" pitchFamily="18" charset="2"/>
            </a:pPr>
            <a:r>
              <a:rPr lang="en-US" altLang="zh-CN" sz="2800" dirty="0">
                <a:latin typeface="+mn-lt"/>
                <a:ea typeface="+mn-ea"/>
                <a:cs typeface="+mn-cs"/>
              </a:rPr>
              <a:t>    while(</a:t>
            </a:r>
            <a:r>
              <a:rPr lang="zh-CN" altLang="en-US" sz="2800" dirty="0">
                <a:latin typeface="+mn-lt"/>
                <a:ea typeface="+mn-ea"/>
                <a:cs typeface="+mn-cs"/>
              </a:rPr>
              <a:t>满足传染条件</a:t>
            </a:r>
            <a:r>
              <a:rPr lang="en-US" altLang="zh-CN" sz="2800" dirty="0">
                <a:latin typeface="+mn-lt"/>
                <a:ea typeface="+mn-ea"/>
                <a:cs typeface="+mn-cs"/>
              </a:rPr>
              <a:t>)</a:t>
            </a:r>
            <a:r>
              <a:rPr lang="zh-CN" altLang="en-US" sz="2800" dirty="0">
                <a:latin typeface="+mn-lt"/>
                <a:ea typeface="+mn-ea"/>
                <a:cs typeface="+mn-cs"/>
              </a:rPr>
              <a:t>；</a:t>
            </a:r>
          </a:p>
          <a:p>
            <a:pPr marL="287655" indent="-6350" algn="l" eaLnBrk="1" hangingPunct="1">
              <a:lnSpc>
                <a:spcPct val="90000"/>
              </a:lnSpc>
              <a:buSzPct val="85000"/>
              <a:buFont typeface="Wingdings 2" panose="05020102010507070707" pitchFamily="18" charset="2"/>
            </a:pPr>
            <a:r>
              <a:rPr lang="zh-CN" altLang="en-US" sz="2800" dirty="0">
                <a:latin typeface="+mn-lt"/>
                <a:ea typeface="+mn-ea"/>
                <a:cs typeface="+mn-cs"/>
              </a:rPr>
              <a:t>    调用传染功能模块；</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p:cNvSpPr>
          <p:nvPr>
            <p:ph type="subTitle" idx="1"/>
          </p:nvPr>
        </p:nvSpPr>
        <p:spPr>
          <a:xfrm>
            <a:off x="304800" y="533400"/>
            <a:ext cx="8382000" cy="5991225"/>
          </a:xfrm>
        </p:spPr>
        <p:txBody>
          <a:bodyPr vert="horz" wrap="square" lIns="91440" tIns="45720" rIns="91440" bIns="45720" anchor="t"/>
          <a:lstStyle/>
          <a:p>
            <a:pPr marL="287655" indent="-6350" algn="l" eaLnBrk="1" hangingPunct="1">
              <a:buSzPct val="85000"/>
              <a:buFont typeface="Wingdings 2" panose="05020102010507070707" pitchFamily="18" charset="2"/>
            </a:pPr>
            <a:r>
              <a:rPr lang="en-US" altLang="zh-CN" sz="2800" dirty="0">
                <a:latin typeface="+mn-lt"/>
                <a:ea typeface="+mn-ea"/>
                <a:cs typeface="+mn-cs"/>
              </a:rPr>
              <a:t>    while(</a:t>
            </a:r>
            <a:r>
              <a:rPr lang="zh-CN" altLang="en-US" sz="2800" dirty="0">
                <a:latin typeface="+mn-lt"/>
                <a:ea typeface="+mn-ea"/>
                <a:cs typeface="+mn-cs"/>
              </a:rPr>
              <a:t>满足破坏条件</a:t>
            </a:r>
            <a:r>
              <a:rPr lang="en-US" altLang="zh-CN" sz="2800" dirty="0">
                <a:latin typeface="+mn-lt"/>
                <a:ea typeface="+mn-ea"/>
                <a:cs typeface="+mn-cs"/>
              </a:rPr>
              <a:t>)</a:t>
            </a:r>
          </a:p>
          <a:p>
            <a:pPr marL="287655" indent="-6350" algn="l" eaLnBrk="1" hangingPunct="1">
              <a:buSzPct val="85000"/>
              <a:buFont typeface="Wingdings 2" panose="05020102010507070707" pitchFamily="18" charset="2"/>
            </a:pPr>
            <a:r>
              <a:rPr lang="en-US" altLang="zh-CN" sz="2800" dirty="0">
                <a:latin typeface="+mn-lt"/>
                <a:ea typeface="+mn-ea"/>
                <a:cs typeface="+mn-cs"/>
              </a:rPr>
              <a:t>		{</a:t>
            </a:r>
            <a:r>
              <a:rPr lang="zh-CN" altLang="en-US" sz="2800" dirty="0">
                <a:latin typeface="+mn-lt"/>
                <a:ea typeface="+mn-ea"/>
                <a:cs typeface="+mn-cs"/>
              </a:rPr>
              <a:t>激活病毒程序；</a:t>
            </a:r>
          </a:p>
          <a:p>
            <a:pPr marL="287655" indent="-6350" algn="l" eaLnBrk="1" hangingPunct="1">
              <a:buSzPct val="85000"/>
              <a:buFont typeface="Wingdings 2" panose="05020102010507070707" pitchFamily="18" charset="2"/>
            </a:pPr>
            <a:r>
              <a:rPr lang="zh-CN" altLang="en-US" sz="2800" dirty="0">
                <a:latin typeface="+mn-lt"/>
                <a:ea typeface="+mn-ea"/>
                <a:cs typeface="+mn-cs"/>
              </a:rPr>
              <a:t>		调用破坏功能模块；</a:t>
            </a:r>
            <a:r>
              <a:rPr lang="en-US" altLang="zh-CN" sz="2800" dirty="0">
                <a:latin typeface="+mn-lt"/>
                <a:ea typeface="+mn-ea"/>
                <a:cs typeface="+mn-cs"/>
              </a:rPr>
              <a:t>}</a:t>
            </a:r>
          </a:p>
          <a:p>
            <a:pPr marL="287655" indent="-6350" algn="l" eaLnBrk="1" hangingPunct="1">
              <a:buSzPct val="85000"/>
              <a:buFont typeface="Wingdings 2" panose="05020102010507070707" pitchFamily="18" charset="2"/>
            </a:pPr>
            <a:r>
              <a:rPr lang="en-US" altLang="zh-CN" sz="2800" dirty="0">
                <a:latin typeface="+mn-lt"/>
                <a:ea typeface="+mn-ea"/>
                <a:cs typeface="+mn-cs"/>
              </a:rPr>
              <a:t>    </a:t>
            </a:r>
            <a:r>
              <a:rPr lang="zh-CN" altLang="en-US" sz="2800" dirty="0">
                <a:latin typeface="+mn-lt"/>
                <a:ea typeface="+mn-ea"/>
                <a:cs typeface="+mn-cs"/>
              </a:rPr>
              <a:t>运行宿主源程序；</a:t>
            </a:r>
          </a:p>
          <a:p>
            <a:pPr marL="287655" indent="-6350" algn="l" eaLnBrk="1" hangingPunct="1">
              <a:buSzPct val="85000"/>
              <a:buFont typeface="Wingdings 2" panose="05020102010507070707" pitchFamily="18" charset="2"/>
            </a:pPr>
            <a:r>
              <a:rPr lang="zh-CN" altLang="en-US" sz="2800" dirty="0">
                <a:latin typeface="+mn-lt"/>
                <a:ea typeface="+mn-ea"/>
                <a:cs typeface="+mn-cs"/>
              </a:rPr>
              <a:t>	    </a:t>
            </a:r>
            <a:r>
              <a:rPr lang="en-US" altLang="zh-CN" sz="2800" dirty="0">
                <a:latin typeface="+mn-lt"/>
                <a:ea typeface="+mn-ea"/>
                <a:cs typeface="+mn-cs"/>
              </a:rPr>
              <a:t>if  </a:t>
            </a:r>
            <a:r>
              <a:rPr lang="zh-CN" altLang="en-US" sz="2800" dirty="0">
                <a:latin typeface="+mn-lt"/>
                <a:ea typeface="+mn-ea"/>
                <a:cs typeface="+mn-cs"/>
              </a:rPr>
              <a:t>不关机</a:t>
            </a:r>
          </a:p>
          <a:p>
            <a:pPr marL="287655" indent="-6350" algn="l" eaLnBrk="1" hangingPunct="1">
              <a:buSzPct val="85000"/>
              <a:buFont typeface="Wingdings 2" panose="05020102010507070707" pitchFamily="18" charset="2"/>
            </a:pPr>
            <a:r>
              <a:rPr lang="zh-CN" altLang="en-US" sz="2800" dirty="0">
                <a:latin typeface="+mn-lt"/>
                <a:ea typeface="+mn-ea"/>
                <a:cs typeface="+mn-cs"/>
              </a:rPr>
              <a:t>		</a:t>
            </a:r>
            <a:r>
              <a:rPr lang="en-US" altLang="zh-CN" sz="2800" dirty="0">
                <a:latin typeface="+mn-lt"/>
                <a:ea typeface="+mn-ea"/>
                <a:cs typeface="+mn-cs"/>
              </a:rPr>
              <a:t>goto A</a:t>
            </a:r>
            <a:r>
              <a:rPr lang="zh-CN" altLang="en-US" sz="2800" dirty="0">
                <a:latin typeface="+mn-lt"/>
                <a:ea typeface="+mn-ea"/>
                <a:cs typeface="+mn-cs"/>
              </a:rPr>
              <a:t>；</a:t>
            </a:r>
          </a:p>
          <a:p>
            <a:pPr marL="287655" indent="-6350" algn="l" eaLnBrk="1" hangingPunct="1">
              <a:buSzPct val="85000"/>
              <a:buFont typeface="Wingdings 2" panose="05020102010507070707" pitchFamily="18" charset="2"/>
            </a:pPr>
            <a:r>
              <a:rPr lang="zh-CN" altLang="en-US" sz="2800" dirty="0">
                <a:latin typeface="+mn-lt"/>
                <a:ea typeface="+mn-ea"/>
                <a:cs typeface="+mn-cs"/>
              </a:rPr>
              <a:t>    关机；</a:t>
            </a:r>
          </a:p>
          <a:p>
            <a:pPr marL="287655" indent="-6350" algn="l" eaLnBrk="1" hangingPunct="1">
              <a:buSzPct val="85000"/>
              <a:buFont typeface="Wingdings 2" panose="05020102010507070707" pitchFamily="18" charset="2"/>
            </a:pPr>
            <a:r>
              <a:rPr lang="en-US" altLang="zh-CN" sz="2800" dirty="0">
                <a:latin typeface="+mn-lt"/>
                <a:ea typeface="+mn-ea"/>
                <a:cs typeface="+mn-c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Grp="1" noRot="1"/>
          </p:cNvSpPr>
          <p:nvPr>
            <p:ph idx="1"/>
          </p:nvPr>
        </p:nvSpPr>
        <p:spPr>
          <a:xfrm>
            <a:off x="301625" y="1412875"/>
            <a:ext cx="8540750" cy="4686300"/>
          </a:xfrm>
        </p:spPr>
        <p:txBody>
          <a:bodyPr vert="horz" wrap="square" lIns="91440" tIns="45720" rIns="91440" bIns="45720" anchor="t"/>
          <a:lstStyle/>
          <a:p>
            <a:pPr eaLnBrk="1" hangingPunct="1">
              <a:lnSpc>
                <a:spcPct val="80000"/>
              </a:lnSpc>
            </a:pPr>
            <a:r>
              <a:rPr lang="zh-CN" altLang="en-US" sz="2400" dirty="0"/>
              <a:t>在第一部商用电脑出现之前，</a:t>
            </a:r>
            <a:r>
              <a:rPr lang="zh-CN" altLang="en-US" sz="2400" dirty="0">
                <a:solidFill>
                  <a:srgbClr val="DE3716"/>
                </a:solidFill>
              </a:rPr>
              <a:t>冯</a:t>
            </a:r>
            <a:r>
              <a:rPr lang="en-US" altLang="zh-CN" sz="2400" dirty="0">
                <a:solidFill>
                  <a:srgbClr val="DE3716"/>
                </a:solidFill>
              </a:rPr>
              <a:t>·</a:t>
            </a:r>
            <a:r>
              <a:rPr lang="zh-CN" altLang="en-US" sz="2400" dirty="0">
                <a:solidFill>
                  <a:srgbClr val="DE3716"/>
                </a:solidFill>
              </a:rPr>
              <a:t>诺伊曼</a:t>
            </a:r>
            <a:r>
              <a:rPr lang="zh-CN" altLang="en-US" sz="2400" dirty="0"/>
              <a:t>在他的论文</a:t>
            </a:r>
            <a:r>
              <a:rPr lang="en-US" altLang="zh-CN" sz="2400" dirty="0"/>
              <a:t>《</a:t>
            </a:r>
            <a:r>
              <a:rPr lang="zh-CN" altLang="en-US" sz="2400" dirty="0"/>
              <a:t>复杂自动装置的理论及组识的进行</a:t>
            </a:r>
            <a:r>
              <a:rPr lang="en-US" altLang="zh-CN" sz="2400" dirty="0"/>
              <a:t>》</a:t>
            </a:r>
            <a:r>
              <a:rPr lang="zh-CN" altLang="en-US" sz="2400" dirty="0"/>
              <a:t>里，就已经勾勒出了病毒程序的蓝图。</a:t>
            </a:r>
          </a:p>
          <a:p>
            <a:pPr eaLnBrk="1" hangingPunct="1">
              <a:lnSpc>
                <a:spcPct val="80000"/>
              </a:lnSpc>
            </a:pPr>
            <a:r>
              <a:rPr lang="en-US" altLang="zh-CN" sz="2400" dirty="0"/>
              <a:t>Bell</a:t>
            </a:r>
            <a:r>
              <a:rPr lang="zh-CN" altLang="en-US" sz="2400" dirty="0"/>
              <a:t>实验室的磁心大战（</a:t>
            </a:r>
            <a:r>
              <a:rPr lang="en-US" altLang="zh-CN" sz="2400" dirty="0"/>
              <a:t>Core War</a:t>
            </a:r>
            <a:r>
              <a:rPr lang="zh-CN" altLang="en-US" sz="2400" dirty="0"/>
              <a:t>）。</a:t>
            </a:r>
          </a:p>
          <a:p>
            <a:pPr eaLnBrk="1" hangingPunct="1">
              <a:lnSpc>
                <a:spcPct val="80000"/>
              </a:lnSpc>
            </a:pPr>
            <a:r>
              <a:rPr lang="en-US" altLang="zh-CN" sz="2400" dirty="0"/>
              <a:t>70</a:t>
            </a:r>
            <a:r>
              <a:rPr lang="zh-CN" altLang="en-US" sz="2400" dirty="0"/>
              <a:t>年代美国作家雷恩出版的</a:t>
            </a:r>
            <a:r>
              <a:rPr lang="en-US" altLang="zh-CN" sz="2400" dirty="0"/>
              <a:t>《P1</a:t>
            </a:r>
            <a:r>
              <a:rPr lang="zh-CN" altLang="en-US" sz="2400" dirty="0"/>
              <a:t>的青春－</a:t>
            </a:r>
            <a:r>
              <a:rPr lang="en-US" altLang="zh-CN" sz="2400" dirty="0"/>
              <a:t>The Adolescence of P1》</a:t>
            </a:r>
            <a:r>
              <a:rPr lang="zh-CN" altLang="en-US" sz="2400" dirty="0"/>
              <a:t>一书中作者构思出了计算机病毒的概念。</a:t>
            </a:r>
          </a:p>
          <a:p>
            <a:pPr eaLnBrk="1" hangingPunct="1">
              <a:lnSpc>
                <a:spcPct val="80000"/>
              </a:lnSpc>
            </a:pPr>
            <a:r>
              <a:rPr lang="zh-CN" altLang="en-US" sz="2400" dirty="0"/>
              <a:t> </a:t>
            </a:r>
            <a:r>
              <a:rPr lang="en-US" altLang="zh-CN" sz="2400" dirty="0"/>
              <a:t>1983</a:t>
            </a:r>
            <a:r>
              <a:rPr lang="zh-CN" altLang="en-US" sz="2400" dirty="0"/>
              <a:t>年</a:t>
            </a:r>
            <a:r>
              <a:rPr lang="en-US" altLang="zh-CN" sz="2400" dirty="0"/>
              <a:t>11</a:t>
            </a:r>
            <a:r>
              <a:rPr lang="zh-CN" altLang="en-US" sz="2400" dirty="0"/>
              <a:t>月</a:t>
            </a:r>
            <a:r>
              <a:rPr lang="en-US" altLang="zh-CN" sz="2400" dirty="0"/>
              <a:t>3</a:t>
            </a:r>
            <a:r>
              <a:rPr lang="zh-CN" altLang="en-US" sz="2400" dirty="0"/>
              <a:t>日，</a:t>
            </a:r>
            <a:r>
              <a:rPr lang="en-US" altLang="zh-CN" sz="2400" dirty="0"/>
              <a:t>Fred Cohen</a:t>
            </a:r>
            <a:r>
              <a:rPr lang="zh-CN" altLang="en-US" sz="2400" dirty="0"/>
              <a:t>博士研制出第一个计算机病毒（</a:t>
            </a:r>
            <a:r>
              <a:rPr lang="en-US" altLang="zh-CN" sz="2400" dirty="0"/>
              <a:t>Unix</a:t>
            </a:r>
            <a:r>
              <a:rPr lang="zh-CN" altLang="en-US" sz="2400" dirty="0"/>
              <a:t>）。</a:t>
            </a:r>
          </a:p>
          <a:p>
            <a:pPr eaLnBrk="1" hangingPunct="1">
              <a:lnSpc>
                <a:spcPct val="80000"/>
              </a:lnSpc>
            </a:pPr>
            <a:r>
              <a:rPr lang="en-US" altLang="zh-CN" sz="2400" dirty="0"/>
              <a:t>1986 </a:t>
            </a:r>
            <a:r>
              <a:rPr lang="zh-CN" altLang="en-US" sz="2400" dirty="0"/>
              <a:t>年初，在巴基斯坦的拉合尔 </a:t>
            </a:r>
            <a:r>
              <a:rPr lang="en-US" altLang="zh-CN" sz="2400" dirty="0"/>
              <a:t>(Lahore)</a:t>
            </a:r>
            <a:r>
              <a:rPr lang="zh-CN" altLang="en-US" sz="2400" dirty="0"/>
              <a:t>，巴锡特 </a:t>
            </a:r>
            <a:r>
              <a:rPr lang="en-US" altLang="zh-CN" sz="2400" dirty="0"/>
              <a:t>(Basit) </a:t>
            </a:r>
            <a:r>
              <a:rPr lang="zh-CN" altLang="en-US" sz="2400" dirty="0"/>
              <a:t>和阿姆杰德</a:t>
            </a:r>
            <a:r>
              <a:rPr lang="en-US" altLang="zh-CN" sz="2400" dirty="0"/>
              <a:t>(Amjad) </a:t>
            </a:r>
            <a:r>
              <a:rPr lang="zh-CN" altLang="en-US" sz="2400" dirty="0"/>
              <a:t>两兄弟经营着一家 </a:t>
            </a:r>
            <a:r>
              <a:rPr lang="en-US" altLang="zh-CN" sz="2400" dirty="0"/>
              <a:t>IBM-PC </a:t>
            </a:r>
            <a:r>
              <a:rPr lang="zh-CN" altLang="en-US" sz="2400" dirty="0"/>
              <a:t>机及其兼容机的小商店。他们编写了</a:t>
            </a:r>
            <a:r>
              <a:rPr lang="en-US" altLang="zh-CN" sz="2400" dirty="0"/>
              <a:t>Pakistan </a:t>
            </a:r>
            <a:r>
              <a:rPr lang="zh-CN" altLang="en-US" sz="2400" dirty="0"/>
              <a:t>病毒，即</a:t>
            </a:r>
            <a:r>
              <a:rPr lang="en-US" altLang="zh-CN" sz="2400" dirty="0"/>
              <a:t>Brain</a:t>
            </a:r>
            <a:r>
              <a:rPr lang="zh-CN" altLang="en-US" sz="2400" dirty="0"/>
              <a:t>。在一年内流传到了世界各地。</a:t>
            </a:r>
          </a:p>
          <a:p>
            <a:pPr eaLnBrk="1" hangingPunct="1">
              <a:lnSpc>
                <a:spcPct val="80000"/>
              </a:lnSpc>
            </a:pPr>
            <a:r>
              <a:rPr lang="en-US" altLang="zh-CN" sz="2400" dirty="0"/>
              <a:t>1987</a:t>
            </a:r>
            <a:r>
              <a:rPr lang="zh-CN" altLang="en-US" sz="2400" dirty="0"/>
              <a:t>年世界各地的计算机用户几乎同时发现了形形色色的计算机病毒，如大麻、</a:t>
            </a:r>
            <a:r>
              <a:rPr lang="en-US" altLang="zh-CN" sz="2400" dirty="0"/>
              <a:t>IBM</a:t>
            </a:r>
            <a:r>
              <a:rPr lang="zh-CN" altLang="en-US" sz="2400" dirty="0"/>
              <a:t>圣诞树、黑色星期五等等 。</a:t>
            </a:r>
          </a:p>
        </p:txBody>
      </p:sp>
      <p:sp>
        <p:nvSpPr>
          <p:cNvPr id="17411" name="Text Box 5"/>
          <p:cNvSpPr txBox="1"/>
          <p:nvPr/>
        </p:nvSpPr>
        <p:spPr>
          <a:xfrm>
            <a:off x="609600" y="685800"/>
            <a:ext cx="5114925" cy="944563"/>
          </a:xfrm>
          <a:prstGeom prst="rect">
            <a:avLst/>
          </a:prstGeom>
          <a:noFill/>
          <a:ln w="9525">
            <a:noFill/>
          </a:ln>
        </p:spPr>
        <p:txBody>
          <a:bodyPr/>
          <a:lstStyle/>
          <a:p>
            <a:pPr marL="342900" indent="-342900">
              <a:lnSpc>
                <a:spcPct val="90000"/>
              </a:lnSpc>
              <a:spcBef>
                <a:spcPct val="50000"/>
              </a:spcBef>
            </a:pPr>
            <a:r>
              <a:rPr lang="zh-CN" altLang="en-US" sz="3200" b="1" dirty="0">
                <a:solidFill>
                  <a:schemeClr val="folHlink"/>
                </a:solidFill>
                <a:latin typeface="Times New Roman" panose="02020603050405020304" pitchFamily="18" charset="0"/>
                <a:ea typeface="华文新魏" panose="02010800040101010101" pitchFamily="2" charset="-122"/>
              </a:rPr>
              <a:t>三、病毒成长的痕迹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7" name="AutoShape 2" descr="http://img4.imgtn.bdimg.com/it/u=3549377763,265431871&amp;fm=15&amp;gp=0.jpg"/>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圆角矩形 4"/>
          <p:cNvSpPr/>
          <p:nvPr/>
        </p:nvSpPr>
        <p:spPr>
          <a:xfrm>
            <a:off x="4139884" y="5170741"/>
            <a:ext cx="1402337" cy="486117"/>
          </a:xfrm>
          <a:prstGeom prst="roundRect">
            <a:avLst/>
          </a:prstGeom>
          <a:solidFill>
            <a:srgbClr val="0033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生命游戏动画</a:t>
            </a:r>
            <a:endPar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186771" y="2060848"/>
            <a:ext cx="4519716" cy="3035465"/>
          </a:xfrm>
          <a:prstGeom prst="rect">
            <a:avLst/>
          </a:prstGeom>
        </p:spPr>
      </p:pic>
      <p:sp>
        <p:nvSpPr>
          <p:cNvPr id="8" name="内容占位符 7"/>
          <p:cNvSpPr>
            <a:spLocks noGrp="1"/>
          </p:cNvSpPr>
          <p:nvPr>
            <p:ph idx="1"/>
          </p:nvPr>
        </p:nvSpPr>
        <p:spPr/>
        <p:txBody>
          <a:bodyPr/>
          <a:lstStyle/>
          <a:p>
            <a:endParaRPr lang="zh-CN" altLang="en-US"/>
          </a:p>
        </p:txBody>
      </p:sp>
    </p:spTree>
    <p:extLst>
      <p:ext uri="{BB962C8B-B14F-4D97-AF65-F5344CB8AC3E}">
        <p14:creationId xmlns:p14="http://schemas.microsoft.com/office/powerpoint/2010/main" val="522948831"/>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Rot="1"/>
          </p:cNvSpPr>
          <p:nvPr>
            <p:ph idx="1"/>
          </p:nvPr>
        </p:nvSpPr>
        <p:spPr>
          <a:xfrm>
            <a:off x="685800" y="41374"/>
            <a:ext cx="7772400" cy="5403850"/>
          </a:xfrm>
        </p:spPr>
        <p:txBody>
          <a:bodyPr vert="horz" wrap="square" lIns="91440" tIns="45720" rIns="91440" bIns="45720" anchor="t">
            <a:noAutofit/>
          </a:bodyPr>
          <a:lstStyle/>
          <a:p>
            <a:pPr eaLnBrk="1" hangingPunct="1">
              <a:lnSpc>
                <a:spcPct val="80000"/>
              </a:lnSpc>
            </a:pPr>
            <a:r>
              <a:rPr lang="en-US" altLang="zh-CN" sz="2800" dirty="0"/>
              <a:t>1988 </a:t>
            </a:r>
            <a:r>
              <a:rPr lang="zh-CN" altLang="en-US" sz="2800" dirty="0"/>
              <a:t>年 </a:t>
            </a:r>
            <a:r>
              <a:rPr lang="en-US" altLang="zh-CN" sz="2800" dirty="0"/>
              <a:t>3 </a:t>
            </a:r>
            <a:r>
              <a:rPr lang="zh-CN" altLang="en-US" sz="2800" dirty="0"/>
              <a:t>月 </a:t>
            </a:r>
            <a:r>
              <a:rPr lang="en-US" altLang="zh-CN" sz="2800" dirty="0"/>
              <a:t>2 </a:t>
            </a:r>
            <a:r>
              <a:rPr lang="zh-CN" altLang="en-US" sz="2800" dirty="0"/>
              <a:t>日，一种苹果机的病毒发作，这天受感染的苹果机停止工作，只显示“向所有苹果电脑的使用者宣布和平的信息”。以庆祝苹果机生日。</a:t>
            </a:r>
          </a:p>
          <a:p>
            <a:pPr eaLnBrk="1" hangingPunct="1">
              <a:lnSpc>
                <a:spcPct val="80000"/>
              </a:lnSpc>
            </a:pPr>
            <a:r>
              <a:rPr lang="en-US" altLang="zh-CN" sz="2800" dirty="0"/>
              <a:t>1988</a:t>
            </a:r>
            <a:r>
              <a:rPr lang="zh-CN" altLang="en-US" sz="2800" dirty="0"/>
              <a:t>年冬天，正在康乃尔大学攻读的莫里斯，把一个被称为“蠕虫”的电脑病毒送进了美国最大的电脑网络</a:t>
            </a:r>
            <a:r>
              <a:rPr lang="en-US" altLang="zh-CN" sz="2800" dirty="0"/>
              <a:t>——</a:t>
            </a:r>
            <a:r>
              <a:rPr lang="zh-CN" altLang="en-US" sz="2800" dirty="0"/>
              <a:t>互联网。</a:t>
            </a:r>
            <a:r>
              <a:rPr lang="en-US" altLang="zh-CN" sz="2800" dirty="0"/>
              <a:t>1988</a:t>
            </a:r>
            <a:r>
              <a:rPr lang="zh-CN" altLang="en-US" sz="2800" dirty="0"/>
              <a:t>年</a:t>
            </a:r>
            <a:r>
              <a:rPr lang="en-US" altLang="zh-CN" sz="2800" dirty="0"/>
              <a:t>11</a:t>
            </a:r>
            <a:r>
              <a:rPr lang="zh-CN" altLang="en-US" sz="2800" dirty="0"/>
              <a:t>月</a:t>
            </a:r>
            <a:r>
              <a:rPr lang="en-US" altLang="zh-CN" sz="2800" dirty="0"/>
              <a:t>2</a:t>
            </a:r>
            <a:r>
              <a:rPr lang="zh-CN" altLang="en-US" sz="2800" dirty="0"/>
              <a:t>日下午</a:t>
            </a:r>
            <a:r>
              <a:rPr lang="en-US" altLang="zh-CN" sz="2800" dirty="0"/>
              <a:t>5</a:t>
            </a:r>
            <a:r>
              <a:rPr lang="zh-CN" altLang="en-US" sz="2800" dirty="0"/>
              <a:t>点，互联网的管理人员首次发现网络有不明入侵者。当晚，从美国东海岸到西海岸，互联网用户陷入一片恐慌。</a:t>
            </a:r>
          </a:p>
          <a:p>
            <a:pPr eaLnBrk="1" hangingPunct="1">
              <a:lnSpc>
                <a:spcPct val="80000"/>
              </a:lnSpc>
            </a:pPr>
            <a:r>
              <a:rPr lang="en-US" altLang="zh-CN" sz="2800" dirty="0"/>
              <a:t>1989</a:t>
            </a:r>
            <a:r>
              <a:rPr lang="zh-CN" altLang="en-US" sz="2800" dirty="0"/>
              <a:t>年全世界的计算机病毒攻击十分猖獗，我国也未幸免。</a:t>
            </a:r>
          </a:p>
          <a:p>
            <a:pPr eaLnBrk="1" hangingPunct="1">
              <a:lnSpc>
                <a:spcPct val="80000"/>
              </a:lnSpc>
            </a:pPr>
            <a:r>
              <a:rPr lang="en-US" altLang="zh-CN" sz="2800" dirty="0"/>
              <a:t>1991</a:t>
            </a:r>
            <a:r>
              <a:rPr lang="zh-CN" altLang="en-US" sz="2800" dirty="0"/>
              <a:t>年在“海湾战争”中，美军第一次将计算机病毒用于实战。</a:t>
            </a:r>
          </a:p>
          <a:p>
            <a:pPr eaLnBrk="1" hangingPunct="1">
              <a:lnSpc>
                <a:spcPct val="80000"/>
              </a:lnSpc>
            </a:pPr>
            <a:r>
              <a:rPr lang="en-US" altLang="zh-CN" sz="2800" dirty="0"/>
              <a:t>1992</a:t>
            </a:r>
            <a:r>
              <a:rPr lang="zh-CN" altLang="en-US" sz="2800" dirty="0"/>
              <a:t>年出现针对杀毒软件的“幽灵”病毒，如</a:t>
            </a:r>
            <a:r>
              <a:rPr lang="en-US" altLang="zh-CN" sz="2800" dirty="0"/>
              <a:t>One-half</a:t>
            </a:r>
            <a:r>
              <a:rPr lang="zh-CN" altLang="en-US" sz="28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Rot="1"/>
          </p:cNvSpPr>
          <p:nvPr>
            <p:ph idx="1"/>
          </p:nvPr>
        </p:nvSpPr>
        <p:spPr>
          <a:xfrm>
            <a:off x="685800" y="44624"/>
            <a:ext cx="7772400" cy="4611687"/>
          </a:xfrm>
        </p:spPr>
        <p:txBody>
          <a:bodyPr vert="horz" wrap="square" lIns="91440" tIns="45720" rIns="91440" bIns="45720" anchor="t">
            <a:noAutofit/>
          </a:bodyPr>
          <a:lstStyle/>
          <a:p>
            <a:pPr eaLnBrk="1" hangingPunct="1">
              <a:lnSpc>
                <a:spcPct val="80000"/>
              </a:lnSpc>
            </a:pPr>
            <a:r>
              <a:rPr lang="en-US" altLang="zh-CN" sz="2800" dirty="0"/>
              <a:t>1996</a:t>
            </a:r>
            <a:r>
              <a:rPr lang="zh-CN" altLang="en-US" sz="2800" dirty="0"/>
              <a:t>年首次出现针对微软公司</a:t>
            </a:r>
            <a:r>
              <a:rPr lang="en-US" altLang="zh-CN" sz="2800" dirty="0"/>
              <a:t>Office</a:t>
            </a:r>
            <a:r>
              <a:rPr lang="zh-CN" altLang="en-US" sz="2800" dirty="0"/>
              <a:t>的“宏病毒”。</a:t>
            </a:r>
            <a:r>
              <a:rPr lang="en-US" altLang="zh-CN" sz="2800" dirty="0"/>
              <a:t>1997</a:t>
            </a:r>
            <a:r>
              <a:rPr lang="zh-CN" altLang="en-US" sz="2800" dirty="0"/>
              <a:t>年被公认为计算机反病毒界的“宏病毒”年。</a:t>
            </a:r>
          </a:p>
          <a:p>
            <a:pPr eaLnBrk="1" hangingPunct="1">
              <a:lnSpc>
                <a:spcPct val="80000"/>
              </a:lnSpc>
            </a:pPr>
            <a:r>
              <a:rPr lang="en-US" altLang="zh-CN" sz="2800" dirty="0"/>
              <a:t>1999</a:t>
            </a:r>
            <a:r>
              <a:rPr lang="zh-CN" altLang="en-US" sz="2800" dirty="0"/>
              <a:t>年</a:t>
            </a:r>
            <a:r>
              <a:rPr lang="en-US" altLang="zh-CN" sz="2800" dirty="0"/>
              <a:t>4</a:t>
            </a:r>
            <a:r>
              <a:rPr lang="zh-CN" altLang="en-US" sz="2800" dirty="0"/>
              <a:t>月</a:t>
            </a:r>
            <a:r>
              <a:rPr lang="en-US" altLang="zh-CN" sz="2800" dirty="0"/>
              <a:t>26</a:t>
            </a:r>
            <a:r>
              <a:rPr lang="zh-CN" altLang="en-US" sz="2800" dirty="0"/>
              <a:t>日，</a:t>
            </a:r>
            <a:r>
              <a:rPr lang="en-US" altLang="zh-CN" sz="2800" dirty="0"/>
              <a:t>CIH</a:t>
            </a:r>
            <a:r>
              <a:rPr lang="zh-CN" altLang="en-US" sz="2800" dirty="0"/>
              <a:t>病毒在全球范围大规模爆发，造成近</a:t>
            </a:r>
            <a:r>
              <a:rPr lang="en-US" altLang="zh-CN" sz="2800" dirty="0"/>
              <a:t>6000</a:t>
            </a:r>
            <a:r>
              <a:rPr lang="zh-CN" altLang="en-US" sz="2800" dirty="0"/>
              <a:t>万台电脑瘫痪。（该病毒产生于</a:t>
            </a:r>
            <a:r>
              <a:rPr lang="en-US" altLang="zh-CN" sz="2800" dirty="0"/>
              <a:t>1998</a:t>
            </a:r>
            <a:r>
              <a:rPr lang="zh-CN" altLang="en-US" sz="2800" dirty="0"/>
              <a:t>年） </a:t>
            </a:r>
          </a:p>
          <a:p>
            <a:pPr eaLnBrk="1" hangingPunct="1">
              <a:lnSpc>
                <a:spcPct val="80000"/>
              </a:lnSpc>
            </a:pPr>
            <a:r>
              <a:rPr lang="en-US" altLang="zh-CN" sz="2800" dirty="0"/>
              <a:t>1999</a:t>
            </a:r>
            <a:r>
              <a:rPr lang="zh-CN" altLang="en-US" sz="2800" dirty="0"/>
              <a:t>年 </a:t>
            </a:r>
            <a:r>
              <a:rPr lang="en-US" altLang="zh-CN" sz="2800" dirty="0"/>
              <a:t>Happy99</a:t>
            </a:r>
            <a:r>
              <a:rPr lang="zh-CN" altLang="en-US" sz="2800" dirty="0"/>
              <a:t>等完全通过</a:t>
            </a:r>
            <a:r>
              <a:rPr lang="en-US" altLang="zh-CN" sz="2800" dirty="0"/>
              <a:t>Internet</a:t>
            </a:r>
            <a:r>
              <a:rPr lang="zh-CN" altLang="en-US" sz="2800" dirty="0"/>
              <a:t>传播的病毒的出现标志着</a:t>
            </a:r>
            <a:r>
              <a:rPr lang="en-US" altLang="zh-CN" sz="2800" dirty="0"/>
              <a:t>Internet</a:t>
            </a:r>
            <a:r>
              <a:rPr lang="zh-CN" altLang="en-US" sz="2800" dirty="0"/>
              <a:t>病毒将成为病毒新的增长点。 </a:t>
            </a:r>
          </a:p>
          <a:p>
            <a:pPr eaLnBrk="1" hangingPunct="1">
              <a:lnSpc>
                <a:spcPct val="80000"/>
              </a:lnSpc>
            </a:pPr>
            <a:r>
              <a:rPr lang="en-US" altLang="zh-CN" sz="2800" dirty="0"/>
              <a:t>2001</a:t>
            </a:r>
            <a:r>
              <a:rPr lang="zh-CN" altLang="en-US" sz="2800" dirty="0"/>
              <a:t>年</a:t>
            </a:r>
            <a:r>
              <a:rPr lang="en-US" altLang="zh-CN" sz="2800" dirty="0"/>
              <a:t>7</a:t>
            </a:r>
            <a:r>
              <a:rPr lang="zh-CN" altLang="en-US" sz="2800" dirty="0"/>
              <a:t>月中旬，一种名为“红色代码”的病毒在美国大面积蔓延，这个专门攻击服务器的病毒攻击了白宫网站，造成了全世界恐慌 。</a:t>
            </a:r>
          </a:p>
          <a:p>
            <a:pPr eaLnBrk="1" hangingPunct="1">
              <a:lnSpc>
                <a:spcPct val="80000"/>
              </a:lnSpc>
            </a:pPr>
            <a:r>
              <a:rPr lang="en-US" altLang="zh-CN" sz="2800" dirty="0"/>
              <a:t>2003</a:t>
            </a:r>
            <a:r>
              <a:rPr lang="zh-CN" altLang="en-US" sz="2800" dirty="0"/>
              <a:t>年，“</a:t>
            </a:r>
            <a:r>
              <a:rPr lang="en-US" altLang="zh-CN" sz="2800" dirty="0"/>
              <a:t>2003</a:t>
            </a:r>
            <a:r>
              <a:rPr lang="zh-CN" altLang="en-US" sz="2800" dirty="0"/>
              <a:t>蠕虫王”病毒在亚洲、美洲、澳大利亚等地迅速传播，造成了全球性的网络灾害。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3"/>
          <p:cNvSpPr>
            <a:spLocks noGrp="1" noRot="1"/>
          </p:cNvSpPr>
          <p:nvPr>
            <p:ph idx="1"/>
          </p:nvPr>
        </p:nvSpPr>
        <p:spPr>
          <a:xfrm>
            <a:off x="685800" y="116632"/>
            <a:ext cx="7772400" cy="5761038"/>
          </a:xfrm>
        </p:spPr>
        <p:txBody>
          <a:bodyPr vert="horz" wrap="square" lIns="91440" tIns="45720" rIns="91440" bIns="45720" anchor="t"/>
          <a:lstStyle/>
          <a:p>
            <a:pPr eaLnBrk="1" hangingPunct="1"/>
            <a:r>
              <a:rPr lang="en-US" altLang="zh-CN" dirty="0"/>
              <a:t>2004</a:t>
            </a:r>
            <a:r>
              <a:rPr lang="zh-CN" altLang="en-US" dirty="0"/>
              <a:t>年是蠕虫泛滥的一年，大流行病毒：</a:t>
            </a:r>
          </a:p>
          <a:p>
            <a:pPr lvl="1" eaLnBrk="1" hangingPunct="1"/>
            <a:r>
              <a:rPr lang="zh-CN" altLang="en-US" dirty="0"/>
              <a:t>网络天空</a:t>
            </a:r>
            <a:r>
              <a:rPr lang="en-US" altLang="zh-CN" dirty="0"/>
              <a:t>(Worm.Netsky)</a:t>
            </a:r>
          </a:p>
          <a:p>
            <a:pPr lvl="1" eaLnBrk="1" hangingPunct="1"/>
            <a:r>
              <a:rPr lang="zh-CN" altLang="en-US" dirty="0"/>
              <a:t>高波</a:t>
            </a:r>
            <a:r>
              <a:rPr lang="en-US" altLang="zh-CN" dirty="0"/>
              <a:t>(Worm.Agobot)</a:t>
            </a:r>
          </a:p>
          <a:p>
            <a:pPr lvl="1" eaLnBrk="1" hangingPunct="1"/>
            <a:r>
              <a:rPr lang="zh-CN" altLang="en-US" dirty="0"/>
              <a:t>爱情后门</a:t>
            </a:r>
            <a:r>
              <a:rPr lang="en-US" altLang="zh-CN" dirty="0"/>
              <a:t>(Worm.Lovgate)</a:t>
            </a:r>
          </a:p>
          <a:p>
            <a:pPr lvl="1" eaLnBrk="1" hangingPunct="1"/>
            <a:r>
              <a:rPr lang="zh-CN" altLang="en-US" dirty="0"/>
              <a:t>震荡波</a:t>
            </a:r>
            <a:r>
              <a:rPr lang="en-US" altLang="zh-CN" dirty="0"/>
              <a:t>(Worm.Sasser)</a:t>
            </a:r>
          </a:p>
          <a:p>
            <a:pPr lvl="1" eaLnBrk="1" hangingPunct="1"/>
            <a:r>
              <a:rPr lang="en-US" altLang="zh-CN" dirty="0"/>
              <a:t>SCO</a:t>
            </a:r>
            <a:r>
              <a:rPr lang="zh-CN" altLang="en-US" dirty="0"/>
              <a:t>炸弹</a:t>
            </a:r>
            <a:r>
              <a:rPr lang="en-US" altLang="zh-CN" dirty="0"/>
              <a:t>(Worm.Novarg)</a:t>
            </a:r>
          </a:p>
          <a:p>
            <a:pPr lvl="1" eaLnBrk="1" hangingPunct="1"/>
            <a:r>
              <a:rPr lang="zh-CN" altLang="en-US" dirty="0"/>
              <a:t>冲击波</a:t>
            </a:r>
            <a:r>
              <a:rPr lang="en-US" altLang="zh-CN" dirty="0"/>
              <a:t>(Worm.Blaster)</a:t>
            </a:r>
          </a:p>
          <a:p>
            <a:pPr lvl="1" eaLnBrk="1" hangingPunct="1"/>
            <a:r>
              <a:rPr lang="zh-CN" altLang="en-US" dirty="0"/>
              <a:t>恶鹰</a:t>
            </a:r>
            <a:r>
              <a:rPr lang="en-US" altLang="zh-CN" dirty="0"/>
              <a:t>(Worm.Bbeagle)</a:t>
            </a:r>
          </a:p>
          <a:p>
            <a:pPr lvl="1" eaLnBrk="1" hangingPunct="1"/>
            <a:r>
              <a:rPr lang="zh-CN" altLang="en-US" dirty="0"/>
              <a:t>小邮差</a:t>
            </a:r>
            <a:r>
              <a:rPr lang="en-US" altLang="zh-CN" dirty="0"/>
              <a:t>(Worm.Mimail)</a:t>
            </a:r>
          </a:p>
          <a:p>
            <a:pPr lvl="1" eaLnBrk="1" hangingPunct="1"/>
            <a:r>
              <a:rPr lang="zh-CN" altLang="en-US" dirty="0"/>
              <a:t>求职信</a:t>
            </a:r>
            <a:r>
              <a:rPr lang="en-US" altLang="zh-CN" dirty="0"/>
              <a:t>(Worm.Klez)</a:t>
            </a:r>
          </a:p>
          <a:p>
            <a:pPr lvl="1" eaLnBrk="1" hangingPunct="1"/>
            <a:r>
              <a:rPr lang="zh-CN" altLang="en-US" dirty="0"/>
              <a:t>大无极</a:t>
            </a:r>
            <a:r>
              <a:rPr lang="en-US" altLang="zh-CN" dirty="0"/>
              <a:t>(Worm.SoBig)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p>
        </p:txBody>
      </p:sp>
      <p:sp>
        <p:nvSpPr>
          <p:cNvPr id="3" name="内容占位符 2"/>
          <p:cNvSpPr>
            <a:spLocks noGrp="1"/>
          </p:cNvSpPr>
          <p:nvPr>
            <p:ph idx="1"/>
          </p:nvPr>
        </p:nvSpPr>
        <p:spPr>
          <a:xfrm>
            <a:off x="301625" y="1450305"/>
            <a:ext cx="8540750" cy="4498975"/>
          </a:xfrm>
        </p:spPr>
        <p:txBody>
          <a:bodyPr>
            <a:normAutofit/>
          </a:bodyPr>
          <a:lstStyle/>
          <a:p>
            <a:r>
              <a:rPr lang="zh-CN" altLang="en-US" dirty="0"/>
              <a:t>专业选修课</a:t>
            </a:r>
            <a:endParaRPr lang="en-US" altLang="zh-CN" dirty="0"/>
          </a:p>
          <a:p>
            <a:r>
              <a:rPr lang="zh-CN" altLang="en-US" dirty="0"/>
              <a:t>评价</a:t>
            </a:r>
            <a:endParaRPr lang="en-US" altLang="zh-CN" dirty="0"/>
          </a:p>
          <a:p>
            <a:pPr lvl="1"/>
            <a:r>
              <a:rPr lang="zh-CN" altLang="en-US" dirty="0"/>
              <a:t>平时成绩（</a:t>
            </a:r>
            <a:r>
              <a:rPr lang="en-US" altLang="zh-CN" dirty="0"/>
              <a:t>40%</a:t>
            </a:r>
            <a:r>
              <a:rPr lang="zh-CN" altLang="en-US" dirty="0"/>
              <a:t>）</a:t>
            </a:r>
            <a:r>
              <a:rPr lang="en-US" altLang="zh-CN" dirty="0"/>
              <a:t>+</a:t>
            </a:r>
            <a:r>
              <a:rPr lang="zh-CN" altLang="en-US" dirty="0"/>
              <a:t>期末成绩（</a:t>
            </a:r>
            <a:r>
              <a:rPr lang="en-US" altLang="zh-CN" dirty="0"/>
              <a:t>60%</a:t>
            </a:r>
            <a:r>
              <a:rPr lang="zh-CN" altLang="en-US" dirty="0"/>
              <a:t>）</a:t>
            </a:r>
            <a:endParaRPr lang="en-US" altLang="zh-CN" dirty="0"/>
          </a:p>
          <a:p>
            <a:pPr lvl="1"/>
            <a:r>
              <a:rPr lang="zh-CN" altLang="en-US" dirty="0"/>
              <a:t>平时成绩 </a:t>
            </a:r>
            <a:r>
              <a:rPr lang="en-US" altLang="zh-CN" dirty="0"/>
              <a:t>=</a:t>
            </a:r>
            <a:r>
              <a:rPr lang="zh-CN" altLang="en-US" dirty="0"/>
              <a:t>课堂作业（</a:t>
            </a:r>
            <a:r>
              <a:rPr lang="en-US" altLang="zh-CN" dirty="0"/>
              <a:t>25%</a:t>
            </a:r>
            <a:r>
              <a:rPr lang="zh-CN" altLang="en-US" dirty="0"/>
              <a:t>）</a:t>
            </a:r>
            <a:r>
              <a:rPr lang="en-US" altLang="zh-CN" dirty="0"/>
              <a:t>+</a:t>
            </a:r>
            <a:r>
              <a:rPr lang="zh-CN" altLang="en-US" dirty="0"/>
              <a:t>课后作业（</a:t>
            </a:r>
            <a:r>
              <a:rPr lang="en-US" altLang="zh-CN" dirty="0"/>
              <a:t>25%</a:t>
            </a:r>
            <a:r>
              <a:rPr lang="zh-CN" altLang="en-US" dirty="0"/>
              <a:t>）</a:t>
            </a:r>
            <a:r>
              <a:rPr lang="en-US" altLang="zh-CN" dirty="0"/>
              <a:t>+</a:t>
            </a:r>
            <a:r>
              <a:rPr lang="zh-CN" altLang="en-US" dirty="0"/>
              <a:t>实验（</a:t>
            </a:r>
            <a:r>
              <a:rPr lang="en-US" altLang="zh-CN" dirty="0"/>
              <a:t>50%</a:t>
            </a:r>
            <a:r>
              <a:rPr lang="zh-CN" altLang="en-US" dirty="0"/>
              <a:t>）</a:t>
            </a:r>
            <a:endParaRPr lang="en-US" altLang="zh-CN" dirty="0"/>
          </a:p>
          <a:p>
            <a:pPr lvl="1"/>
            <a:r>
              <a:rPr lang="zh-CN" altLang="en-US" dirty="0"/>
              <a:t>期末考试为开卷</a:t>
            </a:r>
            <a:endParaRPr lang="en-US" altLang="zh-CN" dirty="0"/>
          </a:p>
          <a:p>
            <a:r>
              <a:rPr lang="zh-CN" altLang="en-US" dirty="0"/>
              <a:t>教科书</a:t>
            </a:r>
            <a:endParaRPr lang="en-US" altLang="zh-CN" dirty="0"/>
          </a:p>
          <a:p>
            <a:r>
              <a:rPr lang="zh-CN" altLang="en-US" dirty="0"/>
              <a:t>计算机病毒及其防护技术（第</a:t>
            </a:r>
            <a:r>
              <a:rPr lang="en-US" altLang="zh-CN" dirty="0"/>
              <a:t>2</a:t>
            </a:r>
            <a:r>
              <a:rPr lang="zh-CN" altLang="en-US" dirty="0"/>
              <a:t>版），刘功申编著，清华大学出版社，</a:t>
            </a:r>
            <a:r>
              <a:rPr lang="en-US" altLang="zh-CN" dirty="0"/>
              <a:t>2015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3"/>
          <p:cNvSpPr>
            <a:spLocks noGrp="1" noRot="1"/>
          </p:cNvSpPr>
          <p:nvPr>
            <p:ph idx="1"/>
          </p:nvPr>
        </p:nvSpPr>
        <p:spPr>
          <a:xfrm>
            <a:off x="251520" y="692696"/>
            <a:ext cx="8568952" cy="5832648"/>
          </a:xfrm>
        </p:spPr>
        <p:txBody>
          <a:bodyPr vert="horz" wrap="square" lIns="91440" tIns="45720" rIns="91440" bIns="45720" anchor="t">
            <a:normAutofit fontScale="92500"/>
          </a:bodyPr>
          <a:lstStyle/>
          <a:p>
            <a:pPr eaLnBrk="1" hangingPunct="1">
              <a:lnSpc>
                <a:spcPct val="90000"/>
              </a:lnSpc>
            </a:pPr>
            <a:r>
              <a:rPr lang="en-US" altLang="zh-CN" sz="2400" dirty="0"/>
              <a:t>2005</a:t>
            </a:r>
            <a:r>
              <a:rPr lang="zh-CN" altLang="en-US" sz="2400" dirty="0"/>
              <a:t>年是木马流行的一年，新木马包括：</a:t>
            </a:r>
          </a:p>
          <a:p>
            <a:pPr lvl="2" eaLnBrk="1" hangingPunct="1">
              <a:lnSpc>
                <a:spcPct val="90000"/>
              </a:lnSpc>
            </a:pPr>
            <a:r>
              <a:rPr lang="en-US" altLang="zh-CN" sz="2400" dirty="0"/>
              <a:t>8</a:t>
            </a:r>
            <a:r>
              <a:rPr lang="zh-CN" altLang="en-US" sz="2400" dirty="0"/>
              <a:t>月</a:t>
            </a:r>
            <a:r>
              <a:rPr lang="en-US" altLang="zh-CN" sz="2400" dirty="0"/>
              <a:t>9</a:t>
            </a:r>
            <a:r>
              <a:rPr lang="zh-CN" altLang="en-US" sz="2400" dirty="0"/>
              <a:t>日， “闪盘窃密者（</a:t>
            </a:r>
            <a:r>
              <a:rPr lang="en-US" altLang="zh-CN" sz="2400" dirty="0"/>
              <a:t>Trojan.UdiskThief</a:t>
            </a:r>
            <a:r>
              <a:rPr lang="zh-CN" altLang="en-US" sz="2400" dirty="0"/>
              <a:t>）”病毒。该木马病毒会判定电脑上移动设备的类型，自动把</a:t>
            </a:r>
            <a:r>
              <a:rPr lang="en-US" altLang="zh-CN" sz="2400" dirty="0"/>
              <a:t>U</a:t>
            </a:r>
            <a:r>
              <a:rPr lang="zh-CN" altLang="en-US" sz="2400" dirty="0"/>
              <a:t>盘里所有的资料都复制到电脑</a:t>
            </a:r>
            <a:r>
              <a:rPr lang="en-US" altLang="zh-CN" sz="2400" dirty="0"/>
              <a:t>C</a:t>
            </a:r>
            <a:r>
              <a:rPr lang="zh-CN" altLang="en-US" sz="2400" dirty="0"/>
              <a:t>盘的“</a:t>
            </a:r>
            <a:r>
              <a:rPr lang="en-US" altLang="zh-CN" sz="2400" dirty="0"/>
              <a:t>test”</a:t>
            </a:r>
            <a:r>
              <a:rPr lang="zh-CN" altLang="en-US" sz="2400" dirty="0"/>
              <a:t>文件夹下，这样可能造成某些公用电脑用户的资料丢失。</a:t>
            </a:r>
          </a:p>
          <a:p>
            <a:pPr lvl="2" eaLnBrk="1" hangingPunct="1">
              <a:lnSpc>
                <a:spcPct val="90000"/>
              </a:lnSpc>
            </a:pPr>
            <a:r>
              <a:rPr lang="en-US" altLang="zh-CN" sz="2400" dirty="0"/>
              <a:t>11</a:t>
            </a:r>
            <a:r>
              <a:rPr lang="zh-CN" altLang="en-US" sz="2400" dirty="0"/>
              <a:t>月</a:t>
            </a:r>
            <a:r>
              <a:rPr lang="en-US" altLang="zh-CN" sz="2400" dirty="0"/>
              <a:t>25</a:t>
            </a:r>
            <a:r>
              <a:rPr lang="zh-CN" altLang="en-US" sz="2400" dirty="0"/>
              <a:t>日， “证券大盗”（Ｔｒｏｊａｎ／ＰＳＷ．Ｓｏｕｆａｎ）。该木马病毒可盗取包括南方证券、国泰君安在内多家证券交易系统的交易账户和密码，被盗号的股民账户存在被人恶意操纵的可能。</a:t>
            </a:r>
          </a:p>
          <a:p>
            <a:pPr lvl="2" eaLnBrk="1" hangingPunct="1">
              <a:lnSpc>
                <a:spcPct val="90000"/>
              </a:lnSpc>
            </a:pPr>
            <a:r>
              <a:rPr lang="en-US" altLang="zh-CN" sz="2400" dirty="0"/>
              <a:t>7</a:t>
            </a:r>
            <a:r>
              <a:rPr lang="zh-CN" altLang="en-US" sz="2400" dirty="0"/>
              <a:t>月</a:t>
            </a:r>
            <a:r>
              <a:rPr lang="en-US" altLang="zh-CN" sz="2400" dirty="0"/>
              <a:t>29</a:t>
            </a:r>
            <a:r>
              <a:rPr lang="zh-CN" altLang="en-US" sz="2400" dirty="0"/>
              <a:t>日， “外挂陷阱”（</a:t>
            </a:r>
            <a:r>
              <a:rPr lang="en-US" altLang="zh-CN" sz="2400" dirty="0"/>
              <a:t>troj.Lineage.hp</a:t>
            </a:r>
            <a:r>
              <a:rPr lang="zh-CN" altLang="en-US" sz="2400" dirty="0"/>
              <a:t>）。此病毒可以盗取多个网络游戏的用户信息，如果用户通过登陆某个网站 ，下载安装所需外挂后，便会发现外挂实际上是经过伪装的病毒，这个时候病毒便会自动安装到用户电脑中。</a:t>
            </a:r>
          </a:p>
          <a:p>
            <a:pPr lvl="2" eaLnBrk="1" hangingPunct="1">
              <a:lnSpc>
                <a:spcPct val="90000"/>
              </a:lnSpc>
            </a:pPr>
            <a:r>
              <a:rPr lang="en-US" altLang="zh-CN" sz="2400" dirty="0"/>
              <a:t>9</a:t>
            </a:r>
            <a:r>
              <a:rPr lang="zh-CN" altLang="en-US" sz="2400" dirty="0"/>
              <a:t>月</a:t>
            </a:r>
            <a:r>
              <a:rPr lang="en-US" altLang="zh-CN" sz="2400" dirty="0"/>
              <a:t>28</a:t>
            </a:r>
            <a:r>
              <a:rPr lang="zh-CN" altLang="en-US" sz="2400" dirty="0"/>
              <a:t>日，</a:t>
            </a:r>
            <a:r>
              <a:rPr lang="en-US" altLang="zh-CN" sz="2400" dirty="0"/>
              <a:t>" </a:t>
            </a:r>
            <a:r>
              <a:rPr lang="zh-CN" altLang="en-US" sz="2400" dirty="0"/>
              <a:t>我的照片</a:t>
            </a:r>
            <a:r>
              <a:rPr lang="en-US" altLang="zh-CN" sz="2400" dirty="0"/>
              <a:t>" (Trojan.PSW.MyPhoto)</a:t>
            </a:r>
            <a:r>
              <a:rPr lang="zh-CN" altLang="en-US" sz="2400" dirty="0"/>
              <a:t>病毒。该病毒试图窃取</a:t>
            </a:r>
            <a:r>
              <a:rPr lang="en-US" altLang="zh-CN" sz="2400" dirty="0"/>
              <a:t>《</a:t>
            </a:r>
            <a:r>
              <a:rPr lang="zh-CN" altLang="en-US" sz="2400" dirty="0"/>
              <a:t>热血江湖</a:t>
            </a:r>
            <a:r>
              <a:rPr lang="en-US" altLang="zh-CN" sz="2400" dirty="0"/>
              <a:t>》 </a:t>
            </a:r>
            <a:r>
              <a:rPr lang="zh-CN" altLang="en-US" sz="2400" dirty="0"/>
              <a:t>、</a:t>
            </a:r>
            <a:r>
              <a:rPr lang="en-US" altLang="zh-CN" sz="2400" dirty="0"/>
              <a:t>《</a:t>
            </a:r>
            <a:r>
              <a:rPr lang="zh-CN" altLang="en-US" sz="2400" dirty="0"/>
              <a:t>传奇</a:t>
            </a:r>
            <a:r>
              <a:rPr lang="en-US" altLang="zh-CN" sz="2400" dirty="0"/>
              <a:t>》 </a:t>
            </a:r>
            <a:r>
              <a:rPr lang="zh-CN" altLang="en-US" sz="2400" dirty="0"/>
              <a:t>、</a:t>
            </a:r>
            <a:r>
              <a:rPr lang="en-US" altLang="zh-CN" sz="2400" dirty="0"/>
              <a:t>《</a:t>
            </a:r>
            <a:r>
              <a:rPr lang="zh-CN" altLang="en-US" sz="2400" dirty="0"/>
              <a:t>天堂</a:t>
            </a:r>
            <a:r>
              <a:rPr lang="en-US" altLang="zh-CN" sz="2400" dirty="0"/>
              <a:t>Ⅱ》 </a:t>
            </a:r>
            <a:r>
              <a:rPr lang="zh-CN" altLang="en-US" sz="2400" dirty="0"/>
              <a:t>、</a:t>
            </a:r>
            <a:r>
              <a:rPr lang="en-US" altLang="zh-CN" sz="2400" dirty="0"/>
              <a:t>《</a:t>
            </a:r>
            <a:r>
              <a:rPr lang="zh-CN" altLang="en-US" sz="2400" dirty="0"/>
              <a:t>工商银行</a:t>
            </a:r>
            <a:r>
              <a:rPr lang="en-US" altLang="zh-CN" sz="2400" dirty="0"/>
              <a:t>》 </a:t>
            </a:r>
            <a:r>
              <a:rPr lang="zh-CN" altLang="en-US" sz="2400" dirty="0"/>
              <a:t>、</a:t>
            </a:r>
            <a:r>
              <a:rPr lang="en-US" altLang="zh-CN" sz="2400" dirty="0"/>
              <a:t>《</a:t>
            </a:r>
            <a:r>
              <a:rPr lang="zh-CN" altLang="en-US" sz="2400" dirty="0"/>
              <a:t>中国农业银行</a:t>
            </a:r>
            <a:r>
              <a:rPr lang="en-US" altLang="zh-CN" sz="2400" dirty="0"/>
              <a:t>》 </a:t>
            </a:r>
            <a:r>
              <a:rPr lang="zh-CN" altLang="en-US" sz="2400" dirty="0"/>
              <a:t>等数十种网络游戏及网络银行的账号和密码。该病毒发作时，会显示一张照片使用户对其放松警惕。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22531" name="Rectangle 3"/>
          <p:cNvSpPr>
            <a:spLocks noGrp="1" noRot="1"/>
          </p:cNvSpPr>
          <p:nvPr>
            <p:ph idx="1"/>
          </p:nvPr>
        </p:nvSpPr>
        <p:spPr/>
        <p:txBody>
          <a:bodyPr vert="horz" wrap="square" lIns="91440" tIns="45720" rIns="91440" bIns="45720" anchor="t">
            <a:normAutofit fontScale="92500"/>
          </a:bodyPr>
          <a:lstStyle/>
          <a:p>
            <a:pPr eaLnBrk="1" hangingPunct="1"/>
            <a:r>
              <a:rPr lang="en-US" altLang="zh-CN" b="1" dirty="0"/>
              <a:t>2006</a:t>
            </a:r>
            <a:r>
              <a:rPr lang="zh-CN" altLang="en-US" b="1" dirty="0"/>
              <a:t>年木马仍然是病毒主流，变种层出不穷</a:t>
            </a:r>
            <a:endParaRPr lang="zh-CN" altLang="en-US" dirty="0"/>
          </a:p>
          <a:p>
            <a:pPr lvl="2" eaLnBrk="1" hangingPunct="1"/>
            <a:r>
              <a:rPr lang="en-US" altLang="zh-CN" dirty="0"/>
              <a:t>2006</a:t>
            </a:r>
            <a:r>
              <a:rPr lang="zh-CN" altLang="en-US" dirty="0"/>
              <a:t>年上半年，江民反病毒中心共截获新病毒</a:t>
            </a:r>
            <a:r>
              <a:rPr lang="en-US" altLang="zh-CN" dirty="0"/>
              <a:t>33358</a:t>
            </a:r>
            <a:r>
              <a:rPr lang="zh-CN" altLang="en-US" dirty="0"/>
              <a:t>种，另据江民病毒预警中心监测的数据显示，</a:t>
            </a:r>
            <a:r>
              <a:rPr lang="en-US" altLang="zh-CN" dirty="0"/>
              <a:t>1</a:t>
            </a:r>
            <a:r>
              <a:rPr lang="zh-CN" altLang="en-US" dirty="0"/>
              <a:t>至</a:t>
            </a:r>
            <a:r>
              <a:rPr lang="en-US" altLang="zh-CN" dirty="0"/>
              <a:t>6</a:t>
            </a:r>
            <a:r>
              <a:rPr lang="zh-CN" altLang="en-US" dirty="0"/>
              <a:t>月全国共有</a:t>
            </a:r>
            <a:r>
              <a:rPr lang="en-US" altLang="zh-CN" dirty="0"/>
              <a:t>7322453</a:t>
            </a:r>
            <a:r>
              <a:rPr lang="zh-CN" altLang="en-US" dirty="0"/>
              <a:t>台计算机感染了病毒，其中感染木马病毒电脑</a:t>
            </a:r>
            <a:r>
              <a:rPr lang="en-US" altLang="zh-CN" dirty="0"/>
              <a:t>2384868</a:t>
            </a:r>
            <a:r>
              <a:rPr lang="zh-CN" altLang="en-US" dirty="0"/>
              <a:t>台，占病毒感染电脑总数的</a:t>
            </a:r>
            <a:r>
              <a:rPr lang="en-US" altLang="zh-CN" dirty="0"/>
              <a:t>32.56%</a:t>
            </a:r>
            <a:r>
              <a:rPr lang="zh-CN" altLang="en-US" dirty="0"/>
              <a:t>，感染广告软件电脑</a:t>
            </a:r>
            <a:r>
              <a:rPr lang="en-US" altLang="zh-CN" dirty="0"/>
              <a:t>1253918</a:t>
            </a:r>
            <a:r>
              <a:rPr lang="zh-CN" altLang="en-US" dirty="0"/>
              <a:t>台，占病毒感染电脑总数的</a:t>
            </a:r>
            <a:r>
              <a:rPr lang="en-US" altLang="zh-CN" dirty="0"/>
              <a:t>17.12%</a:t>
            </a:r>
            <a:r>
              <a:rPr lang="zh-CN" altLang="en-US" dirty="0"/>
              <a:t>，感染后门程序电脑  </a:t>
            </a:r>
            <a:r>
              <a:rPr lang="en-US" altLang="zh-CN" dirty="0"/>
              <a:t>664589</a:t>
            </a:r>
            <a:r>
              <a:rPr lang="zh-CN" altLang="en-US" dirty="0"/>
              <a:t>台，占病毒感染电脑总数的</a:t>
            </a:r>
            <a:r>
              <a:rPr lang="en-US" altLang="zh-CN" dirty="0"/>
              <a:t>9.03%</a:t>
            </a:r>
            <a:r>
              <a:rPr lang="zh-CN" altLang="en-US" dirty="0"/>
              <a:t>，蠕虫病毒</a:t>
            </a:r>
            <a:r>
              <a:rPr lang="en-US" altLang="zh-CN" dirty="0"/>
              <a:t>216228</a:t>
            </a:r>
            <a:r>
              <a:rPr lang="zh-CN" altLang="en-US" dirty="0"/>
              <a:t>台，占病毒感染电脑总数的</a:t>
            </a:r>
            <a:r>
              <a:rPr lang="en-US" altLang="zh-CN" dirty="0"/>
              <a:t>2.95%</a:t>
            </a:r>
            <a:r>
              <a:rPr lang="zh-CN" altLang="en-US" dirty="0"/>
              <a:t>，监测发现漏洞攻击代码感染</a:t>
            </a:r>
            <a:r>
              <a:rPr lang="en-US" altLang="zh-CN" dirty="0"/>
              <a:t>181769</a:t>
            </a:r>
            <a:r>
              <a:rPr lang="zh-CN" altLang="en-US" dirty="0"/>
              <a:t>台，占病毒感染电脑总数的</a:t>
            </a:r>
            <a:r>
              <a:rPr lang="en-US" altLang="zh-CN" dirty="0"/>
              <a:t>2.48%</a:t>
            </a:r>
            <a:r>
              <a:rPr lang="zh-CN" altLang="en-US" dirty="0"/>
              <a:t>，脚本病毒感染</a:t>
            </a:r>
            <a:r>
              <a:rPr lang="en-US" altLang="zh-CN" dirty="0"/>
              <a:t>15152</a:t>
            </a:r>
            <a:r>
              <a:rPr lang="zh-CN" altLang="en-US" dirty="0"/>
              <a:t>台，占病毒感染电脑总数的</a:t>
            </a:r>
            <a:r>
              <a:rPr lang="en-US" altLang="zh-CN" dirty="0"/>
              <a:t>2.06%</a:t>
            </a:r>
            <a:r>
              <a:rPr lang="zh-CN" alt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23555" name="Rectangle 3"/>
          <p:cNvSpPr>
            <a:spLocks noGrp="1" noRot="1"/>
          </p:cNvSpPr>
          <p:nvPr>
            <p:ph idx="1"/>
          </p:nvPr>
        </p:nvSpPr>
        <p:spPr/>
        <p:txBody>
          <a:bodyPr vert="horz" wrap="square" lIns="91440" tIns="45720" rIns="91440" bIns="45720" anchor="t"/>
          <a:lstStyle/>
          <a:p>
            <a:pPr eaLnBrk="1" hangingPunct="1"/>
            <a:r>
              <a:rPr lang="en-US" altLang="zh-CN" dirty="0"/>
              <a:t>2007</a:t>
            </a:r>
            <a:r>
              <a:rPr lang="zh-CN" altLang="en-US" dirty="0"/>
              <a:t>年：</a:t>
            </a:r>
          </a:p>
          <a:p>
            <a:pPr lvl="2" eaLnBrk="1" hangingPunct="1"/>
            <a:r>
              <a:rPr lang="zh-CN" altLang="en-US" dirty="0"/>
              <a:t>流氓软件</a:t>
            </a:r>
            <a:r>
              <a:rPr lang="en-US" altLang="zh-CN" dirty="0"/>
              <a:t>——</a:t>
            </a:r>
            <a:r>
              <a:rPr lang="zh-CN" altLang="en-US" dirty="0"/>
              <a:t>反流氓软件技术对抗的阶段。</a:t>
            </a:r>
          </a:p>
          <a:p>
            <a:pPr lvl="3" eaLnBrk="1" hangingPunct="1"/>
            <a:r>
              <a:rPr lang="en-US" altLang="zh-CN" dirty="0"/>
              <a:t>Cnnic</a:t>
            </a:r>
          </a:p>
          <a:p>
            <a:pPr lvl="3" eaLnBrk="1" hangingPunct="1"/>
            <a:r>
              <a:rPr lang="en-US" altLang="zh-CN" dirty="0"/>
              <a:t>3721 – yahoo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2011</a:t>
            </a:r>
            <a:r>
              <a:rPr lang="zh-CN" altLang="en-US" dirty="0"/>
              <a:t>年新浪微博病毒事件</a:t>
            </a:r>
          </a:p>
          <a:p>
            <a:r>
              <a:rPr lang="en-US" altLang="zh-CN" dirty="0"/>
              <a:t>2011</a:t>
            </a:r>
            <a:r>
              <a:rPr lang="zh-CN" altLang="en-US" dirty="0"/>
              <a:t>年</a:t>
            </a:r>
            <a:r>
              <a:rPr lang="en-US" altLang="zh-CN" dirty="0"/>
              <a:t>6</a:t>
            </a:r>
            <a:r>
              <a:rPr lang="zh-CN" altLang="en-US" dirty="0"/>
              <a:t>月</a:t>
            </a:r>
            <a:r>
              <a:rPr lang="en-US" altLang="zh-CN" dirty="0"/>
              <a:t>28</a:t>
            </a:r>
            <a:r>
              <a:rPr lang="zh-CN" altLang="en-US" dirty="0"/>
              <a:t>日，新浪微博突然出现大范围“中毒”，病毒利用新浪微博系统漏洞，向中毒者好友大量发送私信，并在内容内加上流行词汇，进行快速传播。</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勒索者病毒（</a:t>
            </a:r>
            <a:r>
              <a:rPr lang="en-US" altLang="zh-CN" dirty="0"/>
              <a:t>2017-2018</a:t>
            </a:r>
            <a:r>
              <a:rPr lang="zh-CN" altLang="en-US" dirty="0"/>
              <a:t>）</a:t>
            </a:r>
          </a:p>
          <a:p>
            <a:r>
              <a:rPr lang="zh-CN" altLang="en-US" sz="2400" dirty="0"/>
              <a:t>主要以邮件、程序木马、网上挂马等的形式进行传播</a:t>
            </a:r>
            <a:r>
              <a:rPr lang="en-US" altLang="zh-CN" sz="2400" dirty="0"/>
              <a:t>, </a:t>
            </a:r>
            <a:r>
              <a:rPr lang="zh-CN" altLang="en-US" sz="2400" dirty="0"/>
              <a:t>勒索病毒文件一旦被用户点击打开，会利用连接至黑客的</a:t>
            </a:r>
            <a:r>
              <a:rPr lang="en-US" altLang="zh-CN" sz="2400" dirty="0"/>
              <a:t>C&amp;C</a:t>
            </a:r>
            <a:r>
              <a:rPr lang="zh-CN" altLang="en-US" sz="2400" dirty="0"/>
              <a:t>服务器，进而上传本机信息并下载加密公钥和私钥。然后，将加密公钥私钥写入到注册表中，遍历本地所 有磁盘中的</a:t>
            </a:r>
            <a:r>
              <a:rPr lang="en-US" altLang="zh-CN" sz="2400" dirty="0"/>
              <a:t>Office </a:t>
            </a:r>
            <a:r>
              <a:rPr lang="zh-CN" altLang="en-US" sz="2400" dirty="0"/>
              <a:t>文档、图片等文件，对这些文件进行格式篡改和加密</a:t>
            </a:r>
            <a:r>
              <a:rPr lang="en-US" altLang="zh-CN" sz="2400" dirty="0"/>
              <a:t>;</a:t>
            </a:r>
            <a:r>
              <a:rPr lang="zh-CN" altLang="en-US" sz="2400" dirty="0"/>
              <a:t>加密完成后，还会在桌面等明显位置生成勒索提示文件，指导用户去缴纳赎金。</a:t>
            </a:r>
            <a:endParaRPr lang="en-US" altLang="zh-CN" sz="2400" dirty="0"/>
          </a:p>
          <a:p>
            <a:r>
              <a:rPr lang="zh-CN" altLang="en-US" sz="2400" dirty="0"/>
              <a:t>利用</a:t>
            </a:r>
            <a:r>
              <a:rPr lang="en-US" altLang="zh-CN" sz="2400" dirty="0"/>
              <a:t>SMB Server</a:t>
            </a:r>
            <a:r>
              <a:rPr lang="zh-CN" altLang="en-US" sz="2400" dirty="0"/>
              <a:t>（是</a:t>
            </a:r>
            <a:r>
              <a:rPr lang="en-US" altLang="zh-CN" sz="2400" dirty="0"/>
              <a:t>Microsoft Window</a:t>
            </a:r>
            <a:r>
              <a:rPr lang="zh-CN" altLang="en-US" sz="2400" dirty="0"/>
              <a:t>操作系统中的一个为计算机提供身份验证用以访问服务器上打印机和文件系统的组件）的注入漏洞</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Rot="1"/>
          </p:cNvSpPr>
          <p:nvPr>
            <p:ph type="title"/>
          </p:nvPr>
        </p:nvSpPr>
        <p:spPr/>
        <p:txBody>
          <a:bodyPr vert="horz" wrap="square" lIns="91440" tIns="45720" rIns="91440" bIns="45720" anchor="ctr"/>
          <a:lstStyle/>
          <a:p>
            <a:pPr eaLnBrk="1" hangingPunct="1"/>
            <a:r>
              <a:rPr lang="zh-CN" altLang="en-US" sz="3200" b="1" dirty="0">
                <a:solidFill>
                  <a:schemeClr val="folHlink"/>
                </a:solidFill>
                <a:latin typeface="华文新魏" panose="02010800040101010101" pitchFamily="2" charset="-122"/>
                <a:ea typeface="华文新魏" panose="02010800040101010101" pitchFamily="2" charset="-122"/>
              </a:rPr>
              <a:t>病毒的发展趋势</a:t>
            </a:r>
          </a:p>
        </p:txBody>
      </p:sp>
      <p:sp>
        <p:nvSpPr>
          <p:cNvPr id="24579" name="Rectangle 3"/>
          <p:cNvSpPr>
            <a:spLocks noGrp="1" noRot="1"/>
          </p:cNvSpPr>
          <p:nvPr>
            <p:ph idx="1"/>
          </p:nvPr>
        </p:nvSpPr>
        <p:spPr/>
        <p:txBody>
          <a:bodyPr vert="horz" wrap="square" lIns="91440" tIns="45720" rIns="91440" bIns="45720" anchor="t"/>
          <a:lstStyle/>
          <a:p>
            <a:pPr eaLnBrk="1" hangingPunct="1"/>
            <a:r>
              <a:rPr lang="zh-CN" altLang="en-US" dirty="0"/>
              <a:t>病毒更新换代向多元化发展</a:t>
            </a:r>
          </a:p>
          <a:p>
            <a:pPr eaLnBrk="1" hangingPunct="1"/>
            <a:r>
              <a:rPr lang="zh-CN" altLang="en-US" dirty="0"/>
              <a:t>依赖网络进行传播</a:t>
            </a:r>
          </a:p>
          <a:p>
            <a:pPr eaLnBrk="1" hangingPunct="1"/>
            <a:r>
              <a:rPr lang="zh-CN" altLang="en-US" dirty="0"/>
              <a:t>攻击方式多样（邮件，网页，局域网等）</a:t>
            </a:r>
          </a:p>
          <a:p>
            <a:pPr eaLnBrk="1" hangingPunct="1"/>
            <a:r>
              <a:rPr lang="zh-CN" altLang="en-US" dirty="0"/>
              <a:t>利用系统漏洞成为病毒有力的传播方式</a:t>
            </a:r>
          </a:p>
          <a:p>
            <a:pPr eaLnBrk="1" hangingPunct="1"/>
            <a:r>
              <a:rPr lang="zh-CN" altLang="en-US" dirty="0"/>
              <a:t>病毒与黑客技术相融合</a:t>
            </a:r>
          </a:p>
          <a:p>
            <a:pPr eaLnBrk="1" hangingPunct="1"/>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Rot="1"/>
          </p:cNvSpPr>
          <p:nvPr>
            <p:ph type="title"/>
          </p:nvPr>
        </p:nvSpPr>
        <p:spPr>
          <a:xfrm>
            <a:off x="301625" y="444500"/>
            <a:ext cx="8540750" cy="752475"/>
          </a:xfrm>
        </p:spPr>
        <p:txBody>
          <a:bodyPr vert="horz" wrap="square" lIns="91440" tIns="45720" rIns="91440" bIns="45720" anchor="ctr"/>
          <a:lstStyle/>
          <a:p>
            <a:pPr algn="l" eaLnBrk="1" hangingPunct="1"/>
            <a:r>
              <a:rPr lang="zh-CN" altLang="en-US" sz="3200" b="1" dirty="0">
                <a:solidFill>
                  <a:schemeClr val="folHlink"/>
                </a:solidFill>
                <a:latin typeface="Times New Roman" panose="02020603050405020304" pitchFamily="18" charset="0"/>
                <a:ea typeface="华文新魏" panose="02010800040101010101" pitchFamily="2" charset="-122"/>
              </a:rPr>
              <a:t>四、病毒人生（法律）</a:t>
            </a:r>
          </a:p>
        </p:txBody>
      </p:sp>
      <p:pic>
        <p:nvPicPr>
          <p:cNvPr id="25605" name="Picture 9" descr="bingdu2"/>
          <p:cNvPicPr>
            <a:picLocks noGrp="1" noChangeAspect="1"/>
          </p:cNvPicPr>
          <p:nvPr>
            <p:ph type="clipArt" sz="half" idx="1"/>
          </p:nvPr>
        </p:nvPicPr>
        <p:blipFill>
          <a:blip r:embed="rId2" cstate="print"/>
          <a:srcRect/>
          <a:stretch>
            <a:fillRect/>
          </a:stretch>
        </p:blipFill>
        <p:spPr>
          <a:xfrm>
            <a:off x="612775" y="2263775"/>
            <a:ext cx="2663825" cy="2389188"/>
          </a:xfrm>
        </p:spPr>
      </p:pic>
      <p:sp>
        <p:nvSpPr>
          <p:cNvPr id="25603" name="Rectangle 5"/>
          <p:cNvSpPr>
            <a:spLocks noGrp="1" noRot="1"/>
          </p:cNvSpPr>
          <p:nvPr>
            <p:ph type="body" orient="vert" sz="half" idx="2"/>
          </p:nvPr>
        </p:nvSpPr>
        <p:spPr>
          <a:xfrm>
            <a:off x="3851275" y="1600200"/>
            <a:ext cx="4991100" cy="4498975"/>
          </a:xfrm>
        </p:spPr>
        <p:txBody>
          <a:bodyPr vert="horz" wrap="square" lIns="91440" tIns="45720" rIns="91440" bIns="45720" anchor="t"/>
          <a:lstStyle/>
          <a:p>
            <a:pPr eaLnBrk="1" hangingPunct="1"/>
            <a:r>
              <a:rPr lang="en-US" altLang="zh-CN" sz="2800" dirty="0"/>
              <a:t>1983 </a:t>
            </a:r>
            <a:r>
              <a:rPr lang="zh-CN" altLang="en-US" sz="2800" dirty="0"/>
              <a:t>年 </a:t>
            </a:r>
            <a:r>
              <a:rPr lang="en-US" altLang="zh-CN" sz="2800" dirty="0"/>
              <a:t>11 </a:t>
            </a:r>
            <a:r>
              <a:rPr lang="zh-CN" altLang="en-US" sz="2800" dirty="0"/>
              <a:t>月 </a:t>
            </a:r>
            <a:r>
              <a:rPr lang="en-US" altLang="zh-CN" sz="2800" dirty="0"/>
              <a:t>3 </a:t>
            </a:r>
            <a:r>
              <a:rPr lang="zh-CN" altLang="en-US" sz="2800" dirty="0"/>
              <a:t>日，弗雷德</a:t>
            </a:r>
            <a:r>
              <a:rPr lang="en-US" altLang="zh-CN" sz="2800" dirty="0"/>
              <a:t>·</a:t>
            </a:r>
            <a:r>
              <a:rPr lang="zh-CN" altLang="en-US" sz="2800" dirty="0"/>
              <a:t>科恩 </a:t>
            </a:r>
            <a:r>
              <a:rPr lang="en-US" altLang="zh-CN" sz="2800" dirty="0"/>
              <a:t>(Fred Cohen) </a:t>
            </a:r>
            <a:r>
              <a:rPr lang="zh-CN" altLang="en-US" sz="2800" dirty="0"/>
              <a:t>博士研制出一种在运行过程中可以复制自身的破坏性程序，伦</a:t>
            </a:r>
            <a:r>
              <a:rPr lang="en-US" altLang="zh-CN" sz="2800" dirty="0"/>
              <a:t>·</a:t>
            </a:r>
            <a:r>
              <a:rPr lang="zh-CN" altLang="en-US" sz="2800" dirty="0"/>
              <a:t>艾德勒曼 </a:t>
            </a:r>
            <a:r>
              <a:rPr lang="en-US" altLang="zh-CN" sz="2800" dirty="0"/>
              <a:t>(Len Adleman) </a:t>
            </a:r>
            <a:r>
              <a:rPr lang="zh-CN" altLang="en-US" sz="2800" dirty="0"/>
              <a:t>将它命名为计算机病毒</a:t>
            </a:r>
            <a:r>
              <a:rPr lang="en-US" altLang="zh-CN" sz="2800" dirty="0"/>
              <a:t>(computer viruses)</a:t>
            </a:r>
            <a:r>
              <a:rPr lang="zh-CN" altLang="en-US" sz="2800" dirty="0"/>
              <a:t>，并在每周一次的计算机安全讨论会上正式提出。 </a:t>
            </a:r>
          </a:p>
        </p:txBody>
      </p:sp>
      <p:sp>
        <p:nvSpPr>
          <p:cNvPr id="25604" name="AutoShape 7" descr="bingdu2"/>
          <p:cNvSpPr>
            <a:spLocks noChangeAspect="1"/>
          </p:cNvSpPr>
          <p:nvPr/>
        </p:nvSpPr>
        <p:spPr>
          <a:xfrm>
            <a:off x="3857625" y="2857500"/>
            <a:ext cx="1428750" cy="1143000"/>
          </a:xfrm>
          <a:prstGeom prst="rect">
            <a:avLst/>
          </a:prstGeom>
          <a:noFill/>
          <a:ln w="9525">
            <a:noFill/>
          </a:ln>
        </p:spPr>
        <p:txBody>
          <a:bodyPr/>
          <a:lstStyle/>
          <a:p>
            <a:endParaRPr lang="zh-CN" altLang="en-US"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4"/>
          <p:cNvSpPr>
            <a:spLocks noGrp="1" noRot="1"/>
          </p:cNvSpPr>
          <p:nvPr>
            <p:ph type="title"/>
          </p:nvPr>
        </p:nvSpPr>
        <p:spPr/>
        <p:txBody>
          <a:bodyPr vert="horz" wrap="square" lIns="91440" tIns="45720" rIns="91440" bIns="45720" anchor="ctr"/>
          <a:lstStyle/>
          <a:p>
            <a:pPr eaLnBrk="1" hangingPunct="1"/>
            <a:endParaRPr lang="zh-CN" altLang="zh-CN" dirty="0"/>
          </a:p>
        </p:txBody>
      </p:sp>
      <p:pic>
        <p:nvPicPr>
          <p:cNvPr id="26628" name="Picture 8" descr="bingdu3">
            <a:hlinkClick r:id="rId2"/>
          </p:cNvPr>
          <p:cNvPicPr>
            <a:picLocks noGrp="1" noChangeAspect="1"/>
          </p:cNvPicPr>
          <p:nvPr>
            <p:ph type="clipArt" sz="half" idx="1"/>
          </p:nvPr>
        </p:nvPicPr>
        <p:blipFill>
          <a:blip r:embed="rId3" cstate="print"/>
          <a:srcRect/>
          <a:stretch>
            <a:fillRect/>
          </a:stretch>
        </p:blipFill>
        <p:spPr>
          <a:xfrm>
            <a:off x="971550" y="2565400"/>
            <a:ext cx="2592388" cy="2074863"/>
          </a:xfrm>
        </p:spPr>
      </p:pic>
      <p:sp>
        <p:nvSpPr>
          <p:cNvPr id="26627" name="Rectangle 6"/>
          <p:cNvSpPr>
            <a:spLocks noGrp="1" noRot="1"/>
          </p:cNvSpPr>
          <p:nvPr>
            <p:ph type="body" sz="half" idx="2"/>
          </p:nvPr>
        </p:nvSpPr>
        <p:spPr/>
        <p:txBody>
          <a:bodyPr vert="horz" wrap="square" lIns="91440" tIns="45720" rIns="91440" bIns="45720" anchor="t"/>
          <a:lstStyle/>
          <a:p>
            <a:pPr eaLnBrk="1" hangingPunct="1"/>
            <a:r>
              <a:rPr lang="en-US" altLang="zh-CN" sz="2400" dirty="0"/>
              <a:t>1988</a:t>
            </a:r>
            <a:r>
              <a:rPr lang="zh-CN" altLang="en-US" sz="2400" dirty="0"/>
              <a:t>年冬天，正在康乃尔大学攻读的莫里斯，把一个被称为“蠕虫”的电脑病毒送进了美国最大的电脑网络</a:t>
            </a:r>
            <a:r>
              <a:rPr lang="en-US" altLang="zh-CN" sz="2400" dirty="0"/>
              <a:t>——</a:t>
            </a:r>
            <a:r>
              <a:rPr lang="zh-CN" altLang="en-US" sz="2400" dirty="0"/>
              <a:t>互联网。</a:t>
            </a:r>
            <a:r>
              <a:rPr lang="en-US" altLang="zh-CN" sz="2400" dirty="0"/>
              <a:t>1988</a:t>
            </a:r>
            <a:r>
              <a:rPr lang="zh-CN" altLang="en-US" sz="2400" dirty="0"/>
              <a:t>年</a:t>
            </a:r>
            <a:r>
              <a:rPr lang="en-US" altLang="zh-CN" sz="2400" dirty="0"/>
              <a:t>11</a:t>
            </a:r>
            <a:r>
              <a:rPr lang="zh-CN" altLang="en-US" sz="2400" dirty="0"/>
              <a:t>月</a:t>
            </a:r>
            <a:r>
              <a:rPr lang="en-US" altLang="zh-CN" sz="2400" dirty="0"/>
              <a:t>2</a:t>
            </a:r>
            <a:r>
              <a:rPr lang="zh-CN" altLang="en-US" sz="2400" dirty="0"/>
              <a:t>日下午</a:t>
            </a:r>
            <a:r>
              <a:rPr lang="en-US" altLang="zh-CN" sz="2400" dirty="0"/>
              <a:t>5</a:t>
            </a:r>
            <a:r>
              <a:rPr lang="zh-CN" altLang="en-US" sz="2400" dirty="0"/>
              <a:t>点，互联网的管理人员首次发现网络有不明入侵者。当晚，从美国东海岸到西海岸，互联网用户陷入一片恐慌。</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4"/>
          <p:cNvSpPr>
            <a:spLocks noGrp="1" noRot="1"/>
          </p:cNvSpPr>
          <p:nvPr>
            <p:ph type="title"/>
          </p:nvPr>
        </p:nvSpPr>
        <p:spPr/>
        <p:txBody>
          <a:bodyPr vert="horz" wrap="square" lIns="91440" tIns="45720" rIns="91440" bIns="45720" anchor="ctr"/>
          <a:lstStyle/>
          <a:p>
            <a:pPr eaLnBrk="1" hangingPunct="1"/>
            <a:endParaRPr lang="zh-CN" altLang="zh-CN" dirty="0"/>
          </a:p>
        </p:txBody>
      </p:sp>
      <p:pic>
        <p:nvPicPr>
          <p:cNvPr id="27653" name="Picture 12" descr="bingdu4">
            <a:hlinkClick r:id="rId2"/>
          </p:cNvPr>
          <p:cNvPicPr>
            <a:picLocks noGrp="1" noChangeAspect="1"/>
          </p:cNvPicPr>
          <p:nvPr>
            <p:ph type="clipArt" sz="half" idx="1"/>
          </p:nvPr>
        </p:nvPicPr>
        <p:blipFill>
          <a:blip r:embed="rId3" cstate="print"/>
          <a:srcRect/>
          <a:stretch>
            <a:fillRect/>
          </a:stretch>
        </p:blipFill>
        <p:spPr>
          <a:xfrm>
            <a:off x="755650" y="2852738"/>
            <a:ext cx="2303463" cy="1843087"/>
          </a:xfrm>
        </p:spPr>
      </p:pic>
      <p:sp>
        <p:nvSpPr>
          <p:cNvPr id="27651" name="Rectangle 6"/>
          <p:cNvSpPr>
            <a:spLocks noGrp="1" noRot="1"/>
          </p:cNvSpPr>
          <p:nvPr>
            <p:ph type="body" orient="vert" sz="half" idx="2"/>
          </p:nvPr>
        </p:nvSpPr>
        <p:spPr/>
        <p:txBody>
          <a:bodyPr vert="horz" wrap="square" lIns="91440" tIns="45720" rIns="91440" bIns="45720" anchor="t"/>
          <a:lstStyle/>
          <a:p>
            <a:pPr eaLnBrk="1" hangingPunct="1"/>
            <a:r>
              <a:rPr lang="en-US" altLang="zh-CN" sz="2400" dirty="0"/>
              <a:t>CIH</a:t>
            </a:r>
            <a:r>
              <a:rPr lang="zh-CN" altLang="en-US" sz="2400" dirty="0"/>
              <a:t>病毒，又名“切尔诺贝利”，是一种可怕的电脑病毒。它是由台湾大学生陈盈豪编制的，九八年五月间，陈盈豪还在大同工学院就读时，完成以他的英文名字缩写“</a:t>
            </a:r>
            <a:r>
              <a:rPr lang="en-US" altLang="zh-CN" sz="2400" dirty="0"/>
              <a:t>CIH”</a:t>
            </a:r>
            <a:r>
              <a:rPr lang="zh-CN" altLang="en-US" sz="2400" dirty="0"/>
              <a:t>名的电脑病毒起初据称只是为了“想纪念一下</a:t>
            </a:r>
            <a:r>
              <a:rPr lang="en-US" altLang="zh-CN" sz="2400" dirty="0"/>
              <a:t>1986</a:t>
            </a:r>
            <a:r>
              <a:rPr lang="zh-CN" altLang="en-US" sz="2400" dirty="0"/>
              <a:t>的灾难”或“使反病毒软件公司难堪”。</a:t>
            </a:r>
          </a:p>
        </p:txBody>
      </p:sp>
      <p:sp>
        <p:nvSpPr>
          <p:cNvPr id="27652" name="AutoShape 10" descr="bingdu4">
            <a:hlinkClick r:id="rId2"/>
          </p:cNvPr>
          <p:cNvSpPr>
            <a:spLocks noChangeAspect="1"/>
          </p:cNvSpPr>
          <p:nvPr/>
        </p:nvSpPr>
        <p:spPr>
          <a:xfrm>
            <a:off x="3857625" y="2857500"/>
            <a:ext cx="1428750" cy="1143000"/>
          </a:xfrm>
          <a:prstGeom prst="rect">
            <a:avLst/>
          </a:prstGeom>
          <a:noFill/>
          <a:ln w="9525">
            <a:noFill/>
          </a:ln>
        </p:spPr>
        <p:txBody>
          <a:bodyPr/>
          <a:lstStyle/>
          <a:p>
            <a:endParaRPr lang="zh-CN" altLang="en-US"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4"/>
          <p:cNvSpPr>
            <a:spLocks noGrp="1" noRot="1"/>
          </p:cNvSpPr>
          <p:nvPr>
            <p:ph type="title"/>
          </p:nvPr>
        </p:nvSpPr>
        <p:spPr/>
        <p:txBody>
          <a:bodyPr vert="horz" wrap="square" lIns="91440" tIns="45720" rIns="91440" bIns="45720" anchor="ctr"/>
          <a:lstStyle/>
          <a:p>
            <a:pPr eaLnBrk="1" hangingPunct="1"/>
            <a:endParaRPr lang="zh-CN" altLang="zh-CN" dirty="0"/>
          </a:p>
        </p:txBody>
      </p:sp>
      <p:pic>
        <p:nvPicPr>
          <p:cNvPr id="28676" name="Picture 8" descr="bingdu5">
            <a:hlinkClick r:id="rId2"/>
          </p:cNvPr>
          <p:cNvPicPr>
            <a:picLocks noGrp="1" noChangeAspect="1"/>
          </p:cNvPicPr>
          <p:nvPr>
            <p:ph type="clipArt" sz="half" idx="1"/>
          </p:nvPr>
        </p:nvPicPr>
        <p:blipFill>
          <a:blip r:embed="rId3" cstate="print"/>
          <a:srcRect/>
          <a:stretch>
            <a:fillRect/>
          </a:stretch>
        </p:blipFill>
        <p:spPr>
          <a:xfrm>
            <a:off x="971550" y="2924175"/>
            <a:ext cx="2376488" cy="1901825"/>
          </a:xfrm>
        </p:spPr>
      </p:pic>
      <p:sp>
        <p:nvSpPr>
          <p:cNvPr id="28675" name="Rectangle 6"/>
          <p:cNvSpPr>
            <a:spLocks noGrp="1" noRot="1"/>
          </p:cNvSpPr>
          <p:nvPr>
            <p:ph type="body" orient="vert" sz="half" idx="2"/>
          </p:nvPr>
        </p:nvSpPr>
        <p:spPr>
          <a:xfrm>
            <a:off x="4211638" y="1600200"/>
            <a:ext cx="4630737" cy="4276725"/>
          </a:xfrm>
        </p:spPr>
        <p:txBody>
          <a:bodyPr vert="horz" wrap="square" lIns="91440" tIns="45720" rIns="91440" bIns="45720" anchor="t"/>
          <a:lstStyle/>
          <a:p>
            <a:pPr eaLnBrk="1" hangingPunct="1"/>
            <a:r>
              <a:rPr lang="zh-CN" altLang="en-US" sz="2800" dirty="0"/>
              <a:t>年仅</a:t>
            </a:r>
            <a:r>
              <a:rPr lang="en-US" altLang="zh-CN" sz="2800" dirty="0"/>
              <a:t>18</a:t>
            </a:r>
            <a:r>
              <a:rPr lang="zh-CN" altLang="en-US" sz="2800" dirty="0"/>
              <a:t>岁的高中生杰弗里</a:t>
            </a:r>
            <a:r>
              <a:rPr lang="en-US" altLang="zh-CN" sz="2800" dirty="0"/>
              <a:t>·</a:t>
            </a:r>
            <a:r>
              <a:rPr lang="zh-CN" altLang="en-US" sz="2800" dirty="0"/>
              <a:t>李</a:t>
            </a:r>
            <a:r>
              <a:rPr lang="en-US" altLang="zh-CN" sz="2800" dirty="0"/>
              <a:t>·</a:t>
            </a:r>
            <a:r>
              <a:rPr lang="zh-CN" altLang="en-US" sz="2800" dirty="0"/>
              <a:t>帕森因为涉嫌是“冲击波”电脑病毒的制造者于</a:t>
            </a:r>
            <a:r>
              <a:rPr lang="en-US" altLang="zh-CN" sz="2800" dirty="0"/>
              <a:t>2003</a:t>
            </a:r>
            <a:r>
              <a:rPr lang="zh-CN" altLang="en-US" sz="2800" dirty="0"/>
              <a:t>年</a:t>
            </a:r>
            <a:r>
              <a:rPr lang="en-US" altLang="zh-CN" sz="2800" dirty="0"/>
              <a:t>8</a:t>
            </a:r>
            <a:r>
              <a:rPr lang="zh-CN" altLang="en-US" sz="2800" dirty="0"/>
              <a:t>月</a:t>
            </a:r>
            <a:r>
              <a:rPr lang="en-US" altLang="zh-CN" sz="2800" dirty="0"/>
              <a:t>29</a:t>
            </a:r>
            <a:r>
              <a:rPr lang="zh-CN" altLang="en-US" sz="2800" dirty="0"/>
              <a:t>日被捕。对此，他的邻居们表示不敢相信。在他们的眼里，杰弗里</a:t>
            </a:r>
            <a:r>
              <a:rPr lang="en-US" altLang="zh-CN" sz="2800" dirty="0"/>
              <a:t>·</a:t>
            </a:r>
            <a:r>
              <a:rPr lang="zh-CN" altLang="en-US" sz="2800" dirty="0"/>
              <a:t>李</a:t>
            </a:r>
            <a:r>
              <a:rPr lang="en-US" altLang="zh-CN" sz="2800" dirty="0"/>
              <a:t>·</a:t>
            </a:r>
            <a:r>
              <a:rPr lang="zh-CN" altLang="en-US" sz="2800" dirty="0"/>
              <a:t>帕森是一个电脑天才，而决不是什么黑客，更不会去犯罪。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课程内容结构</a:t>
            </a:r>
          </a:p>
        </p:txBody>
      </p:sp>
      <p:sp>
        <p:nvSpPr>
          <p:cNvPr id="3" name="内容占位符 2"/>
          <p:cNvSpPr>
            <a:spLocks noGrp="1"/>
          </p:cNvSpPr>
          <p:nvPr>
            <p:ph idx="1"/>
          </p:nvPr>
        </p:nvSpPr>
        <p:spPr/>
        <p:txBody>
          <a:bodyPr/>
          <a:lstStyle/>
          <a:p>
            <a:r>
              <a:rPr lang="zh-CN" altLang="en-US" dirty="0"/>
              <a:t>计算机病毒概述（</a:t>
            </a:r>
            <a:r>
              <a:rPr lang="en-US" altLang="zh-CN" dirty="0"/>
              <a:t>2</a:t>
            </a:r>
            <a:r>
              <a:rPr lang="zh-CN" altLang="en-US" dirty="0"/>
              <a:t>）</a:t>
            </a:r>
            <a:endParaRPr lang="en-US" altLang="zh-CN" dirty="0"/>
          </a:p>
          <a:p>
            <a:r>
              <a:rPr lang="zh-CN" altLang="en-US" dirty="0"/>
              <a:t>计算机病毒结构分析（</a:t>
            </a:r>
            <a:r>
              <a:rPr lang="en-US" altLang="zh-CN" dirty="0"/>
              <a:t>4</a:t>
            </a:r>
            <a:r>
              <a:rPr lang="zh-CN" altLang="en-US" dirty="0"/>
              <a:t>）</a:t>
            </a:r>
            <a:endParaRPr lang="en-US" altLang="zh-CN" dirty="0"/>
          </a:p>
          <a:p>
            <a:r>
              <a:rPr lang="zh-CN" altLang="en-US" dirty="0"/>
              <a:t>传统计算机病毒（</a:t>
            </a:r>
            <a:r>
              <a:rPr lang="en-US" altLang="zh-CN" dirty="0"/>
              <a:t>8</a:t>
            </a:r>
            <a:r>
              <a:rPr lang="zh-CN" altLang="en-US" dirty="0"/>
              <a:t>）</a:t>
            </a:r>
            <a:endParaRPr lang="en-US" altLang="zh-CN" dirty="0"/>
          </a:p>
          <a:p>
            <a:r>
              <a:rPr lang="zh-CN" altLang="en-US" dirty="0"/>
              <a:t>木马病毒（</a:t>
            </a:r>
            <a:r>
              <a:rPr lang="en-US" altLang="zh-CN" dirty="0"/>
              <a:t>4</a:t>
            </a:r>
            <a:r>
              <a:rPr lang="zh-CN" altLang="en-US" dirty="0"/>
              <a:t>）</a:t>
            </a:r>
            <a:endParaRPr lang="en-US" altLang="zh-CN" dirty="0"/>
          </a:p>
          <a:p>
            <a:r>
              <a:rPr lang="zh-CN" altLang="en-US" dirty="0"/>
              <a:t>蠕虫病毒</a:t>
            </a:r>
            <a:r>
              <a:rPr lang="en-US" altLang="zh-CN" dirty="0"/>
              <a:t>(4)</a:t>
            </a:r>
          </a:p>
          <a:p>
            <a:r>
              <a:rPr lang="zh-CN" altLang="en-US" dirty="0"/>
              <a:t>脚本病毒</a:t>
            </a:r>
            <a:r>
              <a:rPr lang="en-US" altLang="zh-CN" dirty="0"/>
              <a:t>(2)</a:t>
            </a:r>
          </a:p>
          <a:p>
            <a:r>
              <a:rPr lang="zh-CN" altLang="en-US" dirty="0"/>
              <a:t>计算机病毒防治</a:t>
            </a:r>
            <a:r>
              <a:rPr lang="en-US" altLang="zh-CN" dirty="0"/>
              <a:t>(4)</a:t>
            </a:r>
          </a:p>
          <a:p>
            <a:endParaRPr lang="en-US" altLang="zh-CN"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29699" name="Rectangle 3"/>
          <p:cNvSpPr>
            <a:spLocks noGrp="1" noRot="1"/>
          </p:cNvSpPr>
          <p:nvPr>
            <p:ph idx="1"/>
          </p:nvPr>
        </p:nvSpPr>
        <p:spPr/>
        <p:txBody>
          <a:bodyPr vert="horz" wrap="square" lIns="91440" tIns="45720" rIns="91440" bIns="45720" anchor="t"/>
          <a:lstStyle/>
          <a:p>
            <a:pPr eaLnBrk="1" hangingPunct="1"/>
            <a:r>
              <a:rPr lang="zh-CN" altLang="en-US" dirty="0"/>
              <a:t>李俊，大学本科毕业</a:t>
            </a:r>
          </a:p>
          <a:p>
            <a:pPr lvl="1" eaLnBrk="1" hangingPunct="1"/>
            <a:r>
              <a:rPr lang="zh-CN" altLang="en-US" dirty="0"/>
              <a:t>大于</a:t>
            </a:r>
            <a:r>
              <a:rPr lang="en-US" altLang="zh-CN" dirty="0"/>
              <a:t>1000</a:t>
            </a:r>
            <a:r>
              <a:rPr lang="zh-CN" altLang="en-US" dirty="0"/>
              <a:t>万用户染毒</a:t>
            </a:r>
          </a:p>
          <a:p>
            <a:pPr lvl="1" eaLnBrk="1" hangingPunct="1"/>
            <a:r>
              <a:rPr lang="zh-CN" altLang="en-US" dirty="0"/>
              <a:t>损失数亿元人民币</a:t>
            </a:r>
          </a:p>
          <a:p>
            <a:pPr lvl="1" eaLnBrk="1" hangingPunct="1"/>
            <a:r>
              <a:rPr lang="zh-CN" altLang="en-US" dirty="0"/>
              <a:t>处罚：最高无期？</a:t>
            </a:r>
          </a:p>
        </p:txBody>
      </p:sp>
      <p:pic>
        <p:nvPicPr>
          <p:cNvPr id="29700" name="Picture 4"/>
          <p:cNvPicPr>
            <a:picLocks noChangeAspect="1"/>
          </p:cNvPicPr>
          <p:nvPr/>
        </p:nvPicPr>
        <p:blipFill>
          <a:blip r:embed="rId2" cstate="print"/>
          <a:stretch>
            <a:fillRect/>
          </a:stretch>
        </p:blipFill>
        <p:spPr>
          <a:xfrm>
            <a:off x="5940425" y="3500438"/>
            <a:ext cx="2057400" cy="2606675"/>
          </a:xfrm>
          <a:prstGeom prst="rect">
            <a:avLst/>
          </a:prstGeom>
          <a:noFill/>
          <a:ln w="9525">
            <a:noFill/>
          </a:ln>
        </p:spPr>
      </p:pic>
      <p:pic>
        <p:nvPicPr>
          <p:cNvPr id="29701" name="Picture 5"/>
          <p:cNvPicPr>
            <a:picLocks noChangeAspect="1"/>
          </p:cNvPicPr>
          <p:nvPr/>
        </p:nvPicPr>
        <p:blipFill>
          <a:blip r:embed="rId3" cstate="print"/>
          <a:stretch>
            <a:fillRect/>
          </a:stretch>
        </p:blipFill>
        <p:spPr>
          <a:xfrm>
            <a:off x="5795963" y="1628775"/>
            <a:ext cx="2160587" cy="1811338"/>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09600" y="874713"/>
            <a:ext cx="5160963" cy="579438"/>
          </a:xfrm>
          <a:prstGeom prst="rect">
            <a:avLst/>
          </a:prstGeom>
          <a:noFill/>
          <a:ln w="9525">
            <a:noFill/>
            <a:miter lim="800000"/>
          </a:ln>
          <a:effectLst/>
        </p:spPr>
        <p:txBody>
          <a:bodyPr wrap="none">
            <a:spAutoFit/>
          </a:bodyPr>
          <a:lstStyle/>
          <a:p>
            <a:pPr marR="0" defTabSz="914400">
              <a:buClrTx/>
              <a:buSzTx/>
              <a:buFontTx/>
              <a:buNone/>
              <a:defRPr/>
            </a:pPr>
            <a:r>
              <a:rPr kumimoji="1" lang="zh-CN" altLang="en-US" sz="3200" b="1" kern="1200" cap="none" spc="0" normalizeH="0" baseline="0" noProof="0">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五、计算机病毒的主要危害 </a:t>
            </a:r>
          </a:p>
        </p:txBody>
      </p:sp>
      <p:sp>
        <p:nvSpPr>
          <p:cNvPr id="30723" name="Text Box 3"/>
          <p:cNvSpPr txBox="1"/>
          <p:nvPr/>
        </p:nvSpPr>
        <p:spPr>
          <a:xfrm>
            <a:off x="1219200" y="1844675"/>
            <a:ext cx="6432550" cy="2647950"/>
          </a:xfrm>
          <a:prstGeom prst="rect">
            <a:avLst/>
          </a:prstGeom>
          <a:noFill/>
          <a:ln w="9525">
            <a:noFill/>
          </a:ln>
        </p:spPr>
        <p:txBody>
          <a:bodyPr>
            <a:spAutoFit/>
          </a:bodyPr>
          <a:lstStyle/>
          <a:p>
            <a:r>
              <a:rPr lang="zh-CN" altLang="en-US" sz="2400" dirty="0">
                <a:latin typeface="楷体_GB2312" pitchFamily="49" charset="-122"/>
                <a:ea typeface="楷体_GB2312" pitchFamily="49" charset="-122"/>
              </a:rPr>
              <a:t>直接危害：</a:t>
            </a:r>
          </a:p>
          <a:p>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病毒激发对计算机数据信息的直接破坏作用 </a:t>
            </a:r>
          </a:p>
          <a:p>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占用磁盘空间和对信息的破坏 </a:t>
            </a:r>
          </a:p>
          <a:p>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抢占系统资源 </a:t>
            </a:r>
          </a:p>
          <a:p>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影响计算机运行速度 </a:t>
            </a:r>
          </a:p>
          <a:p>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计算机病毒错误与不可预见的危害 </a:t>
            </a:r>
          </a:p>
          <a:p>
            <a:r>
              <a:rPr lang="en-US" altLang="zh-CN" sz="24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计算机病毒的兼容性对系统运行的影响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60" name="Text Box 4"/>
          <p:cNvSpPr txBox="1">
            <a:spLocks noChangeArrowheads="1"/>
          </p:cNvSpPr>
          <p:nvPr/>
        </p:nvSpPr>
        <p:spPr bwMode="auto">
          <a:xfrm>
            <a:off x="609600" y="188913"/>
            <a:ext cx="3128963" cy="579438"/>
          </a:xfrm>
          <a:prstGeom prst="rect">
            <a:avLst/>
          </a:prstGeom>
          <a:noFill/>
          <a:ln w="9525">
            <a:noFill/>
            <a:miter lim="800000"/>
          </a:ln>
          <a:effectLst/>
        </p:spPr>
        <p:txBody>
          <a:bodyPr wrap="none">
            <a:spAutoFit/>
          </a:bodyPr>
          <a:lstStyle/>
          <a:p>
            <a:pPr marR="0" defTabSz="914400">
              <a:buClrTx/>
              <a:buSzTx/>
              <a:buFontTx/>
              <a:buNone/>
              <a:defRPr/>
            </a:pPr>
            <a:r>
              <a:rPr kumimoji="1" lang="zh-CN" altLang="en-US" sz="3200" b="1" kern="1200" cap="none" spc="0" normalizeH="0" baseline="0" noProof="0">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病毒的危害情况 </a:t>
            </a:r>
          </a:p>
        </p:txBody>
      </p:sp>
      <p:graphicFrame>
        <p:nvGraphicFramePr>
          <p:cNvPr id="2" name="Object 5"/>
          <p:cNvGraphicFramePr>
            <a:graphicFrameLocks noGrp="1"/>
          </p:cNvGraphicFramePr>
          <p:nvPr>
            <p:ph/>
            <p:extLst>
              <p:ext uri="{D42A27DB-BD31-4B8C-83A1-F6EECF244321}">
                <p14:modId xmlns:p14="http://schemas.microsoft.com/office/powerpoint/2010/main" val="3323630341"/>
              </p:ext>
            </p:extLst>
          </p:nvPr>
        </p:nvGraphicFramePr>
        <p:xfrm>
          <a:off x="1574800" y="1181100"/>
          <a:ext cx="6669608" cy="491219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31747" name="Rectangle 3"/>
          <p:cNvSpPr>
            <a:spLocks noGrp="1" noRot="1"/>
          </p:cNvSpPr>
          <p:nvPr>
            <p:ph idx="1"/>
          </p:nvPr>
        </p:nvSpPr>
        <p:spPr/>
        <p:txBody>
          <a:bodyPr vert="horz" wrap="square" lIns="91440" tIns="45720" rIns="91440" bIns="45720" anchor="t"/>
          <a:lstStyle/>
          <a:p>
            <a:pPr eaLnBrk="1" hangingPunct="1"/>
            <a:r>
              <a:rPr lang="zh-CN" altLang="en-US" dirty="0"/>
              <a:t>间接危害：</a:t>
            </a:r>
          </a:p>
          <a:p>
            <a:pPr lvl="1" eaLnBrk="1" hangingPunct="1"/>
            <a:r>
              <a:rPr lang="en-US" altLang="zh-CN" dirty="0"/>
              <a:t>1.</a:t>
            </a:r>
            <a:r>
              <a:rPr lang="zh-CN" altLang="en-US" dirty="0"/>
              <a:t>计算机病毒给用户造成严重的心理压力</a:t>
            </a:r>
          </a:p>
          <a:p>
            <a:pPr lvl="1" eaLnBrk="1" hangingPunct="1"/>
            <a:r>
              <a:rPr lang="en-US" altLang="zh-CN" dirty="0"/>
              <a:t>2.</a:t>
            </a:r>
            <a:r>
              <a:rPr lang="zh-CN" altLang="en-US" dirty="0"/>
              <a:t>造成业务上的损失</a:t>
            </a:r>
          </a:p>
          <a:p>
            <a:pPr lvl="1" eaLnBrk="1" hangingPunct="1"/>
            <a:r>
              <a:rPr lang="en-US" altLang="zh-CN" dirty="0"/>
              <a:t>3.</a:t>
            </a:r>
            <a:r>
              <a:rPr lang="zh-CN" altLang="en-US" dirty="0"/>
              <a:t>法律上的问题</a:t>
            </a:r>
          </a:p>
          <a:p>
            <a:pPr eaLnBrk="1" hangingPunct="1"/>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45"/>
          <p:cNvSpPr txBox="1"/>
          <p:nvPr/>
        </p:nvSpPr>
        <p:spPr>
          <a:xfrm>
            <a:off x="0" y="0"/>
            <a:ext cx="6122988" cy="582613"/>
          </a:xfrm>
          <a:prstGeom prst="rect">
            <a:avLst/>
          </a:prstGeom>
          <a:noFill/>
          <a:ln w="9525">
            <a:noFill/>
          </a:ln>
        </p:spPr>
        <p:txBody>
          <a:bodyPr/>
          <a:lstStyle/>
          <a:p>
            <a:pPr marL="342900" indent="-342900">
              <a:lnSpc>
                <a:spcPct val="90000"/>
              </a:lnSpc>
              <a:spcBef>
                <a:spcPct val="50000"/>
              </a:spcBef>
            </a:pPr>
            <a:r>
              <a:rPr lang="zh-CN" altLang="en-US" sz="3200" b="1" dirty="0">
                <a:solidFill>
                  <a:schemeClr val="folHlink"/>
                </a:solidFill>
                <a:latin typeface="Times New Roman" panose="02020603050405020304" pitchFamily="18" charset="0"/>
                <a:ea typeface="华文新魏" panose="02010800040101010101" pitchFamily="2" charset="-122"/>
              </a:rPr>
              <a:t>近几年来的重大损失 </a:t>
            </a:r>
          </a:p>
        </p:txBody>
      </p:sp>
      <p:graphicFrame>
        <p:nvGraphicFramePr>
          <p:cNvPr id="85365" name="Group 373"/>
          <p:cNvGraphicFramePr>
            <a:graphicFrameLocks noGrp="1"/>
          </p:cNvGraphicFramePr>
          <p:nvPr>
            <p:ph/>
          </p:nvPr>
        </p:nvGraphicFramePr>
        <p:xfrm>
          <a:off x="301625" y="228600"/>
          <a:ext cx="8540750" cy="5903915"/>
        </p:xfrm>
        <a:graphic>
          <a:graphicData uri="http://schemas.openxmlformats.org/drawingml/2006/table">
            <a:tbl>
              <a:tblPr/>
              <a:tblGrid>
                <a:gridCol w="1295400">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2339975">
                  <a:extLst>
                    <a:ext uri="{9D8B030D-6E8A-4147-A177-3AD203B41FA5}">
                      <a16:colId xmlns:a16="http://schemas.microsoft.com/office/drawing/2014/main" val="20002"/>
                    </a:ext>
                  </a:extLst>
                </a:gridCol>
                <a:gridCol w="2025650">
                  <a:extLst>
                    <a:ext uri="{9D8B030D-6E8A-4147-A177-3AD203B41FA5}">
                      <a16:colId xmlns:a16="http://schemas.microsoft.com/office/drawing/2014/main" val="20003"/>
                    </a:ext>
                  </a:extLst>
                </a:gridCol>
              </a:tblGrid>
              <a:tr h="5143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年    份</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攻击行为发起者</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受害</a:t>
                      </a:r>
                      <a:r>
                        <a:rPr kumimoji="1" lang="en-US" altLang="zh-CN" sz="16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PC</a:t>
                      </a:r>
                      <a:r>
                        <a:rPr kumimoji="1" lang="zh-CN" altLang="en-US" sz="16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数目</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损失金额 </a:t>
                      </a:r>
                      <a:r>
                        <a:rPr kumimoji="1" lang="en-US" altLang="zh-CN" sz="16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a:t>
                      </a:r>
                      <a:r>
                        <a:rPr kumimoji="1" lang="zh-CN" altLang="en-US" sz="16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美元</a:t>
                      </a:r>
                      <a:r>
                        <a:rPr kumimoji="1" lang="en-US" altLang="zh-CN" sz="1600" b="0" i="0" u="none" strike="noStrike" cap="none" normalizeH="0" baseline="0">
                          <a:ln>
                            <a:noFill/>
                          </a:ln>
                          <a:solidFill>
                            <a:schemeClr val="tx1"/>
                          </a:solidFill>
                          <a:effectLst/>
                          <a:latin typeface="Arial" panose="020B0604020202020204" pitchFamily="34" charset="0"/>
                          <a:ea typeface="Arial Unicode MS" panose="020B0604020202020204" charset="-122"/>
                          <a:cs typeface="Arial Unicode MS" panose="020B0604020202020204" charset="-122"/>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木马和恶意软件</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0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2005</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木马</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83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2004</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Worm_Sasser</a:t>
                      </a: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震荡波</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83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Worm_MSBLAST</a:t>
                      </a:r>
                      <a:endParaRPr kumimoji="1"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冲击波</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超过</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140</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万台</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 Slammer</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超过</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万台</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9.5</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亿至</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亿</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10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Klez</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超过</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百万台</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亿</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10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RedCode</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超过</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百万台</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亿</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10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2001</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NIMDA</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超过</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百万台</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亿</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826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Love Letter</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亿</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810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1999</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CIH</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超过</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千万台</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近</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亿</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Rot="1"/>
          </p:cNvSpPr>
          <p:nvPr>
            <p:ph type="title"/>
          </p:nvPr>
        </p:nvSpPr>
        <p:spPr>
          <a:xfrm>
            <a:off x="827088" y="2708275"/>
            <a:ext cx="7772400" cy="1143000"/>
          </a:xfrm>
        </p:spPr>
        <p:txBody>
          <a:bodyPr vert="horz" wrap="square" lIns="91440" tIns="45720" rIns="91440" bIns="45720" anchor="ctr"/>
          <a:lstStyle/>
          <a:p>
            <a:pPr eaLnBrk="1" hangingPunct="1"/>
            <a:r>
              <a:rPr lang="zh-CN" altLang="en-US" sz="3200" b="1" dirty="0">
                <a:solidFill>
                  <a:schemeClr val="folHlink"/>
                </a:solidFill>
                <a:latin typeface="华文新魏" panose="02010800040101010101" pitchFamily="2" charset="-122"/>
                <a:ea typeface="华文新魏" panose="02010800040101010101" pitchFamily="2" charset="-122"/>
              </a:rPr>
              <a:t>五、计算机病毒的分类</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Rot="1"/>
          </p:cNvSpPr>
          <p:nvPr>
            <p:ph type="title"/>
          </p:nvPr>
        </p:nvSpPr>
        <p:spPr/>
        <p:txBody>
          <a:bodyPr vert="horz" wrap="square" lIns="91440" tIns="45720" rIns="91440" bIns="45720" anchor="ctr"/>
          <a:lstStyle/>
          <a:p>
            <a:pPr eaLnBrk="1" hangingPunct="1"/>
            <a:r>
              <a:rPr lang="en-US" altLang="zh-CN" dirty="0"/>
              <a:t>1</a:t>
            </a:r>
            <a:r>
              <a:rPr lang="zh-CN" altLang="en-US" dirty="0"/>
              <a:t>、按病毒存在的媒体分类</a:t>
            </a:r>
          </a:p>
        </p:txBody>
      </p:sp>
      <p:sp>
        <p:nvSpPr>
          <p:cNvPr id="34819" name="Rectangle 3"/>
          <p:cNvSpPr>
            <a:spLocks noGrp="1" noRot="1"/>
          </p:cNvSpPr>
          <p:nvPr>
            <p:ph idx="1"/>
          </p:nvPr>
        </p:nvSpPr>
        <p:spPr/>
        <p:txBody>
          <a:bodyPr vert="horz" wrap="square" lIns="91440" tIns="45720" rIns="91440" bIns="45720" anchor="t"/>
          <a:lstStyle/>
          <a:p>
            <a:pPr eaLnBrk="1" hangingPunct="1">
              <a:lnSpc>
                <a:spcPct val="80000"/>
              </a:lnSpc>
            </a:pPr>
            <a:r>
              <a:rPr lang="zh-CN" altLang="en-US" sz="2800" b="1" dirty="0"/>
              <a:t>网络病毒</a:t>
            </a:r>
            <a:r>
              <a:rPr lang="zh-CN" altLang="en-US" sz="2800" dirty="0"/>
              <a:t>：通过计算机网络传播感染网络中的可执行文件；</a:t>
            </a:r>
            <a:endParaRPr lang="zh-CN" altLang="en-US" sz="2800" b="1" dirty="0"/>
          </a:p>
          <a:p>
            <a:pPr eaLnBrk="1" hangingPunct="1">
              <a:lnSpc>
                <a:spcPct val="80000"/>
              </a:lnSpc>
            </a:pPr>
            <a:r>
              <a:rPr lang="zh-CN" altLang="en-US" sz="2800" b="1" dirty="0"/>
              <a:t>文件病毒</a:t>
            </a:r>
            <a:r>
              <a:rPr lang="zh-CN" altLang="en-US" sz="2800" dirty="0"/>
              <a:t>：感染计算机中的文件（如：ＣＯＭ，ＥＸＥ，ＤＯＣ等）；</a:t>
            </a:r>
            <a:endParaRPr lang="zh-CN" altLang="en-US" sz="2800" b="1" dirty="0"/>
          </a:p>
          <a:p>
            <a:pPr eaLnBrk="1" hangingPunct="1">
              <a:lnSpc>
                <a:spcPct val="80000"/>
              </a:lnSpc>
            </a:pPr>
            <a:r>
              <a:rPr lang="zh-CN" altLang="en-US" sz="2800" b="1" dirty="0"/>
              <a:t>引导型病毒</a:t>
            </a:r>
            <a:r>
              <a:rPr lang="zh-CN" altLang="en-US" sz="2800" dirty="0"/>
              <a:t>：感染启动扇区（</a:t>
            </a:r>
            <a:r>
              <a:rPr lang="en-US" altLang="zh-CN" sz="2800" dirty="0"/>
              <a:t>Boot</a:t>
            </a:r>
            <a:r>
              <a:rPr lang="zh-CN" altLang="en-US" sz="2800" dirty="0"/>
              <a:t>）和硬盘的系统引导扇区（ＭＢＲ）；</a:t>
            </a:r>
            <a:endParaRPr lang="zh-CN" altLang="en-US" sz="2800" b="1" dirty="0"/>
          </a:p>
          <a:p>
            <a:pPr eaLnBrk="1" hangingPunct="1">
              <a:lnSpc>
                <a:spcPct val="80000"/>
              </a:lnSpc>
            </a:pPr>
            <a:r>
              <a:rPr lang="zh-CN" altLang="en-US" sz="2800" b="1" dirty="0"/>
              <a:t>混合型病毒</a:t>
            </a:r>
            <a:r>
              <a:rPr lang="zh-CN" altLang="en-US" sz="2800" dirty="0"/>
              <a:t>：是上述三种情况的混合。例如：多型病毒（文件和引导型）感染文件和引导扇区两种目标，这样的病毒通常都具有复杂的算法，它们使用非常规的办法侵入系统，同时使用了加密和变形算法。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Rot="1"/>
          </p:cNvSpPr>
          <p:nvPr>
            <p:ph type="title"/>
          </p:nvPr>
        </p:nvSpPr>
        <p:spPr/>
        <p:txBody>
          <a:bodyPr vert="horz" wrap="square" lIns="91440" tIns="45720" rIns="91440" bIns="45720" anchor="ctr"/>
          <a:lstStyle/>
          <a:p>
            <a:pPr eaLnBrk="1" hangingPunct="1"/>
            <a:r>
              <a:rPr lang="en-US" altLang="zh-CN" dirty="0"/>
              <a:t>2</a:t>
            </a:r>
            <a:r>
              <a:rPr lang="zh-CN" altLang="en-US" dirty="0"/>
              <a:t>、按病毒传染的方法分类 </a:t>
            </a:r>
          </a:p>
        </p:txBody>
      </p:sp>
      <p:sp>
        <p:nvSpPr>
          <p:cNvPr id="35843" name="Rectangle 3"/>
          <p:cNvSpPr>
            <a:spLocks noGrp="1" noRot="1"/>
          </p:cNvSpPr>
          <p:nvPr>
            <p:ph idx="1"/>
          </p:nvPr>
        </p:nvSpPr>
        <p:spPr/>
        <p:txBody>
          <a:bodyPr vert="horz" wrap="square" lIns="91440" tIns="45720" rIns="91440" bIns="45720" anchor="t"/>
          <a:lstStyle/>
          <a:p>
            <a:pPr eaLnBrk="1" hangingPunct="1">
              <a:lnSpc>
                <a:spcPct val="90000"/>
              </a:lnSpc>
            </a:pPr>
            <a:r>
              <a:rPr lang="zh-CN" altLang="en-US" b="1" dirty="0"/>
              <a:t>引导扇区传染病毒</a:t>
            </a:r>
            <a:r>
              <a:rPr lang="zh-CN" altLang="en-US" dirty="0"/>
              <a:t>：主要使用病毒的全部或部分代码取代正常的引导记录，而将正常的引导记录隐藏在其他地方。</a:t>
            </a:r>
            <a:endParaRPr lang="zh-CN" altLang="en-US" b="1" dirty="0"/>
          </a:p>
          <a:p>
            <a:pPr eaLnBrk="1" hangingPunct="1">
              <a:lnSpc>
                <a:spcPct val="90000"/>
              </a:lnSpc>
            </a:pPr>
            <a:r>
              <a:rPr lang="zh-CN" altLang="en-US" b="1" dirty="0"/>
              <a:t>执行文件传染病毒</a:t>
            </a:r>
            <a:r>
              <a:rPr lang="zh-CN" altLang="en-US" dirty="0"/>
              <a:t>：寄生在可执行程序中，一旦程序执行，病毒就被激活，进行预定活动。</a:t>
            </a:r>
            <a:endParaRPr lang="zh-CN" altLang="en-US" b="1" dirty="0"/>
          </a:p>
          <a:p>
            <a:pPr eaLnBrk="1" hangingPunct="1">
              <a:lnSpc>
                <a:spcPct val="90000"/>
              </a:lnSpc>
            </a:pPr>
            <a:r>
              <a:rPr lang="zh-CN" altLang="en-US" b="1" dirty="0"/>
              <a:t>网络传染病毒</a:t>
            </a:r>
            <a:r>
              <a:rPr lang="zh-CN" altLang="en-US" dirty="0"/>
              <a:t>：这类病毒是当前病毒的主流，特点是通过互联网络进行传播。例如，蠕虫病毒就是通过主机的漏洞在网上传播。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Rot="1"/>
          </p:cNvSpPr>
          <p:nvPr>
            <p:ph type="title"/>
          </p:nvPr>
        </p:nvSpPr>
        <p:spPr/>
        <p:txBody>
          <a:bodyPr vert="horz" wrap="square" lIns="91440" tIns="45720" rIns="91440" bIns="45720" anchor="ctr"/>
          <a:lstStyle/>
          <a:p>
            <a:pPr eaLnBrk="1" hangingPunct="1"/>
            <a:r>
              <a:rPr lang="en-US" altLang="zh-CN" dirty="0"/>
              <a:t>3</a:t>
            </a:r>
            <a:r>
              <a:rPr lang="zh-CN" altLang="en-US" dirty="0"/>
              <a:t>、按病毒破坏的能力分类 </a:t>
            </a:r>
          </a:p>
        </p:txBody>
      </p:sp>
      <p:sp>
        <p:nvSpPr>
          <p:cNvPr id="36867" name="Rectangle 3"/>
          <p:cNvSpPr>
            <a:spLocks noGrp="1" noRot="1"/>
          </p:cNvSpPr>
          <p:nvPr>
            <p:ph idx="1"/>
          </p:nvPr>
        </p:nvSpPr>
        <p:spPr/>
        <p:txBody>
          <a:bodyPr vert="horz" wrap="square" lIns="91440" tIns="45720" rIns="91440" bIns="45720" anchor="t"/>
          <a:lstStyle/>
          <a:p>
            <a:pPr eaLnBrk="1" hangingPunct="1"/>
            <a:r>
              <a:rPr lang="zh-CN" altLang="en-US" b="1" dirty="0"/>
              <a:t>无害型：</a:t>
            </a:r>
            <a:r>
              <a:rPr lang="zh-CN" altLang="en-US" dirty="0"/>
              <a:t>除了传染时减少磁盘的可用空间外，对系统没有其它影响。</a:t>
            </a:r>
            <a:br>
              <a:rPr lang="zh-CN" altLang="en-US" dirty="0"/>
            </a:br>
            <a:r>
              <a:rPr lang="zh-CN" altLang="en-US" b="1" dirty="0"/>
              <a:t>无危险型：</a:t>
            </a:r>
            <a:r>
              <a:rPr lang="zh-CN" altLang="en-US" dirty="0"/>
              <a:t>这类病毒仅仅是减少内存、显示图像、发出声音及同类音响。</a:t>
            </a:r>
            <a:br>
              <a:rPr lang="zh-CN" altLang="en-US" dirty="0"/>
            </a:br>
            <a:r>
              <a:rPr lang="zh-CN" altLang="en-US" b="1" dirty="0"/>
              <a:t>危险型：</a:t>
            </a:r>
            <a:r>
              <a:rPr lang="zh-CN" altLang="en-US" dirty="0"/>
              <a:t>这类病毒在计算机系统操作中造成严重的错误。</a:t>
            </a:r>
            <a:br>
              <a:rPr lang="zh-CN" altLang="en-US" dirty="0"/>
            </a:br>
            <a:r>
              <a:rPr lang="zh-CN" altLang="en-US" b="1" dirty="0"/>
              <a:t>非常危险型：</a:t>
            </a:r>
            <a:r>
              <a:rPr lang="zh-CN" altLang="en-US" dirty="0"/>
              <a:t>这类病毒删除程序、破坏数据、清除系统内存区和操作系统中重要的信息。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Rot="1"/>
          </p:cNvSpPr>
          <p:nvPr>
            <p:ph type="title"/>
          </p:nvPr>
        </p:nvSpPr>
        <p:spPr>
          <a:xfrm>
            <a:off x="457200" y="66328"/>
            <a:ext cx="7772400" cy="914400"/>
          </a:xfrm>
        </p:spPr>
        <p:txBody>
          <a:bodyPr vert="horz" wrap="square" lIns="91440" tIns="45720" rIns="91440" bIns="45720" anchor="ctr"/>
          <a:lstStyle/>
          <a:p>
            <a:pPr eaLnBrk="1" hangingPunct="1"/>
            <a:r>
              <a:rPr lang="en-US" altLang="zh-CN" dirty="0"/>
              <a:t>4</a:t>
            </a:r>
            <a:r>
              <a:rPr lang="zh-CN" altLang="en-US" dirty="0"/>
              <a:t>、按病毒算法分类 </a:t>
            </a:r>
          </a:p>
        </p:txBody>
      </p:sp>
      <p:sp>
        <p:nvSpPr>
          <p:cNvPr id="37891" name="Rectangle 3"/>
          <p:cNvSpPr>
            <a:spLocks noGrp="1" noRot="1"/>
          </p:cNvSpPr>
          <p:nvPr>
            <p:ph idx="1"/>
          </p:nvPr>
        </p:nvSpPr>
        <p:spPr>
          <a:xfrm>
            <a:off x="914400" y="980728"/>
            <a:ext cx="7772400" cy="4572000"/>
          </a:xfrm>
        </p:spPr>
        <p:txBody>
          <a:bodyPr vert="horz" wrap="square" lIns="91440" tIns="45720" rIns="91440" bIns="45720" anchor="t">
            <a:noAutofit/>
          </a:bodyPr>
          <a:lstStyle/>
          <a:p>
            <a:pPr eaLnBrk="1" hangingPunct="1">
              <a:lnSpc>
                <a:spcPct val="80000"/>
              </a:lnSpc>
            </a:pPr>
            <a:r>
              <a:rPr lang="zh-CN" altLang="en-US" sz="2400" b="1" dirty="0"/>
              <a:t>伴随型病毒：</a:t>
            </a:r>
            <a:r>
              <a:rPr lang="zh-CN" altLang="en-US" sz="2400" dirty="0"/>
              <a:t>这一类病毒并不改变文件本身，它们根据算法产生</a:t>
            </a:r>
            <a:r>
              <a:rPr lang="en-US" altLang="zh-CN" sz="2400" dirty="0"/>
              <a:t>EXE</a:t>
            </a:r>
            <a:r>
              <a:rPr lang="zh-CN" altLang="en-US" sz="2400" dirty="0"/>
              <a:t>文件的伴随体，具有同样的名字和不同的扩展名（</a:t>
            </a:r>
            <a:r>
              <a:rPr lang="en-US" altLang="zh-CN" sz="2400" dirty="0"/>
              <a:t>COM</a:t>
            </a:r>
            <a:r>
              <a:rPr lang="zh-CN" altLang="en-US" sz="2400" dirty="0"/>
              <a:t>），例如：</a:t>
            </a:r>
            <a:r>
              <a:rPr lang="en-US" altLang="zh-CN" sz="2400" dirty="0"/>
              <a:t>XCOPY.EXE</a:t>
            </a:r>
            <a:r>
              <a:rPr lang="zh-CN" altLang="en-US" sz="2400" dirty="0"/>
              <a:t>的伴随体是</a:t>
            </a:r>
            <a:r>
              <a:rPr lang="en-US" altLang="zh-CN" sz="2400" dirty="0"/>
              <a:t>XCOPY.COM</a:t>
            </a:r>
            <a:r>
              <a:rPr lang="zh-CN" altLang="en-US" sz="2400" dirty="0"/>
              <a:t>。病毒把自身写入</a:t>
            </a:r>
            <a:r>
              <a:rPr lang="en-US" altLang="zh-CN" sz="2400" dirty="0"/>
              <a:t>COM</a:t>
            </a:r>
            <a:r>
              <a:rPr lang="zh-CN" altLang="en-US" sz="2400" dirty="0"/>
              <a:t>文件并不改变</a:t>
            </a:r>
            <a:r>
              <a:rPr lang="en-US" altLang="zh-CN" sz="2400" dirty="0"/>
              <a:t>EXE</a:t>
            </a:r>
            <a:r>
              <a:rPr lang="zh-CN" altLang="en-US" sz="2400" dirty="0"/>
              <a:t>文件，当</a:t>
            </a:r>
            <a:r>
              <a:rPr lang="en-US" altLang="zh-CN" sz="2400" dirty="0"/>
              <a:t>DOS</a:t>
            </a:r>
            <a:r>
              <a:rPr lang="zh-CN" altLang="en-US" sz="2400" dirty="0"/>
              <a:t>加载文件时，伴随体优先被执行到，再由伴随体加载执行原来的</a:t>
            </a:r>
            <a:r>
              <a:rPr lang="en-US" altLang="zh-CN" sz="2400" dirty="0"/>
              <a:t>EXE</a:t>
            </a:r>
            <a:r>
              <a:rPr lang="zh-CN" altLang="en-US" sz="2400" dirty="0"/>
              <a:t>文件。</a:t>
            </a:r>
            <a:endParaRPr lang="en-US" altLang="zh-CN" sz="2400" dirty="0"/>
          </a:p>
          <a:p>
            <a:pPr eaLnBrk="1" hangingPunct="1">
              <a:lnSpc>
                <a:spcPct val="80000"/>
              </a:lnSpc>
            </a:pPr>
            <a:r>
              <a:rPr lang="zh-CN" altLang="en-US" sz="2400" b="1" dirty="0"/>
              <a:t>蠕虫型病毒：</a:t>
            </a:r>
            <a:r>
              <a:rPr lang="zh-CN" altLang="en-US" sz="2400" dirty="0"/>
              <a:t>通过计算机网络传播，不改变文件和资料信息，利用网络从一台机器的内存传播到其它机器的内存，计算网络地址，将自身的病毒通过网络发送。有时它们在系统存在，一般除了内存不占用其它资源</a:t>
            </a:r>
            <a:endParaRPr lang="en-US" altLang="zh-CN" sz="2400" dirty="0"/>
          </a:p>
          <a:p>
            <a:pPr eaLnBrk="1" hangingPunct="1">
              <a:lnSpc>
                <a:spcPct val="80000"/>
              </a:lnSpc>
            </a:pPr>
            <a:r>
              <a:rPr lang="zh-CN" altLang="en-US" sz="2400" b="1" dirty="0"/>
              <a:t>寄生型病毒：</a:t>
            </a:r>
            <a:r>
              <a:rPr lang="zh-CN" altLang="en-US" sz="2400" dirty="0"/>
              <a:t>依附在系统的引导扇区或文件中，通过系统的功能进行传播。</a:t>
            </a:r>
            <a:br>
              <a:rPr lang="zh-CN" altLang="en-US" sz="2400" dirty="0"/>
            </a:br>
            <a:r>
              <a:rPr lang="zh-CN" altLang="en-US" sz="2400" b="1" dirty="0"/>
              <a:t>练习型病毒：</a:t>
            </a:r>
            <a:r>
              <a:rPr lang="zh-CN" altLang="en-US" sz="2400" dirty="0"/>
              <a:t>病毒自身包含错误，不能进行很好的传播，例如一些病毒在调试阶段。 </a:t>
            </a:r>
            <a:endParaRPr lang="en-US" altLang="zh-CN" sz="2400" dirty="0"/>
          </a:p>
          <a:p>
            <a:pPr eaLnBrk="1" hangingPunct="1">
              <a:lnSpc>
                <a:spcPct val="80000"/>
              </a:lnSpc>
            </a:pPr>
            <a:r>
              <a:rPr lang="zh-CN" altLang="en-US" sz="2400" b="1" dirty="0"/>
              <a:t>变形病毒：</a:t>
            </a:r>
            <a:r>
              <a:rPr lang="zh-CN" altLang="en-US" sz="2400" dirty="0"/>
              <a:t>这一类病毒使用一个复杂的算法，使自己每传播一份都具有不同的内容和长度。它们一般的作法是一段混有无关指令的解码算法和经过变化的病毒体组成。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Rot="1"/>
          </p:cNvSpPr>
          <p:nvPr>
            <p:ph type="ctrTitle"/>
          </p:nvPr>
        </p:nvSpPr>
        <p:spPr>
          <a:xfrm>
            <a:off x="685800" y="1268760"/>
            <a:ext cx="7772400" cy="3087688"/>
          </a:xfrm>
        </p:spPr>
        <p:txBody>
          <a:bodyPr vert="horz" wrap="square" lIns="91440" tIns="45720" rIns="91440" bIns="45720" anchor="ctr"/>
          <a:lstStyle/>
          <a:p>
            <a:pPr eaLnBrk="1" hangingPunct="1"/>
            <a:r>
              <a:rPr lang="zh-CN" altLang="en-US" b="1" dirty="0">
                <a:solidFill>
                  <a:schemeClr val="folHlink"/>
                </a:solidFill>
                <a:latin typeface="+mj-lt"/>
                <a:ea typeface="华文新魏" panose="02010800040101010101" pitchFamily="2" charset="-122"/>
                <a:cs typeface="+mj-cs"/>
              </a:rPr>
              <a:t>计算机病毒概述</a:t>
            </a:r>
            <a:endParaRPr lang="zh-CN" altLang="en-US" sz="2400" b="1" dirty="0">
              <a:solidFill>
                <a:schemeClr val="folHlink"/>
              </a:solidFill>
              <a:latin typeface="+mj-lt"/>
              <a:ea typeface="华文新魏" panose="02010800040101010101" pitchFamily="2" charset="-122"/>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Rot="1"/>
          </p:cNvSpPr>
          <p:nvPr>
            <p:ph type="title"/>
          </p:nvPr>
        </p:nvSpPr>
        <p:spPr/>
        <p:txBody>
          <a:bodyPr vert="horz" wrap="square" lIns="91440" tIns="45720" rIns="91440" bIns="45720" anchor="ctr">
            <a:normAutofit/>
          </a:bodyPr>
          <a:lstStyle/>
          <a:p>
            <a:pPr eaLnBrk="1" hangingPunct="1"/>
            <a:r>
              <a:rPr lang="en-US" altLang="zh-CN" dirty="0"/>
              <a:t>5</a:t>
            </a:r>
            <a:r>
              <a:rPr lang="zh-CN" altLang="en-US" dirty="0"/>
              <a:t>、按计算机病毒的链结方式分类 </a:t>
            </a:r>
          </a:p>
        </p:txBody>
      </p:sp>
      <p:sp>
        <p:nvSpPr>
          <p:cNvPr id="38915" name="Rectangle 3"/>
          <p:cNvSpPr>
            <a:spLocks noGrp="1" noRot="1"/>
          </p:cNvSpPr>
          <p:nvPr>
            <p:ph idx="1"/>
          </p:nvPr>
        </p:nvSpPr>
        <p:spPr>
          <a:xfrm>
            <a:off x="898128" y="1628800"/>
            <a:ext cx="7772400" cy="5074440"/>
          </a:xfrm>
        </p:spPr>
        <p:txBody>
          <a:bodyPr vert="horz" wrap="square" lIns="91440" tIns="45720" rIns="91440" bIns="45720" anchor="t">
            <a:normAutofit/>
          </a:bodyPr>
          <a:lstStyle/>
          <a:p>
            <a:pPr eaLnBrk="1" hangingPunct="1">
              <a:lnSpc>
                <a:spcPct val="80000"/>
              </a:lnSpc>
            </a:pPr>
            <a:r>
              <a:rPr lang="zh-CN" altLang="en-US" sz="2400" b="1" dirty="0"/>
              <a:t>源码型病毒</a:t>
            </a:r>
            <a:r>
              <a:rPr lang="zh-CN" altLang="en-US" sz="2400" dirty="0"/>
              <a:t>：该病毒攻击高级语言编写的程序，该病毒在高级语言所编写的程序编译前插入到原程序中，经编译成为合法程序的一部分。</a:t>
            </a:r>
            <a:endParaRPr lang="zh-CN" altLang="en-US" sz="2400" b="1" dirty="0"/>
          </a:p>
          <a:p>
            <a:pPr eaLnBrk="1" hangingPunct="1">
              <a:lnSpc>
                <a:spcPct val="80000"/>
              </a:lnSpc>
            </a:pPr>
            <a:r>
              <a:rPr lang="zh-CN" altLang="en-US" sz="2400" b="1" dirty="0"/>
              <a:t>嵌入型病毒</a:t>
            </a:r>
            <a:r>
              <a:rPr lang="zh-CN" altLang="en-US" sz="2400" dirty="0"/>
              <a:t>：这种病毒是将自身嵌入到现有程序中，把计算机病毒的主体程序与其攻击的对象以插入的方式链接。这种计算机病毒是难以编写的，一旦侵入程序体后也较难消除。如果同时采用多态性病毒技术，超级病毒技术和隐蔽性病毒技术，将给当前的反病毒技术带来严峻的挑战。</a:t>
            </a:r>
            <a:endParaRPr lang="zh-CN" altLang="en-US" sz="2400" b="1" dirty="0"/>
          </a:p>
          <a:p>
            <a:pPr eaLnBrk="1" hangingPunct="1">
              <a:lnSpc>
                <a:spcPct val="80000"/>
              </a:lnSpc>
            </a:pPr>
            <a:r>
              <a:rPr lang="zh-CN" altLang="en-US" sz="2400" b="1" dirty="0"/>
              <a:t>外壳型病毒</a:t>
            </a:r>
            <a:r>
              <a:rPr lang="zh-CN" altLang="en-US" sz="2400" dirty="0"/>
              <a:t>：外壳型病毒将其自身包围在主程序的四周，对原来的程序不作修改。这种病毒最为常见，易于编写，也易于发现，一般测试文件的大小即可知。</a:t>
            </a:r>
            <a:endParaRPr lang="zh-CN" altLang="en-US" sz="2400" b="1" dirty="0"/>
          </a:p>
          <a:p>
            <a:pPr eaLnBrk="1" hangingPunct="1">
              <a:lnSpc>
                <a:spcPct val="80000"/>
              </a:lnSpc>
            </a:pPr>
            <a:r>
              <a:rPr lang="zh-CN" altLang="en-US" sz="2400" b="1" dirty="0"/>
              <a:t>操作系统型病毒</a:t>
            </a:r>
            <a:r>
              <a:rPr lang="zh-CN" altLang="en-US" sz="2400" dirty="0"/>
              <a:t>：这种病毒用自身的程序加入或取代部分操作系统进行工作，具有很强的破坏力，可以导致整个系统的瘫痪。圆点病毒和大麻病毒就是典型的操作系统型病毒。</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Grp="1" noRot="1"/>
          </p:cNvSpPr>
          <p:nvPr>
            <p:ph type="title"/>
          </p:nvPr>
        </p:nvSpPr>
        <p:spPr/>
        <p:txBody>
          <a:bodyPr vert="horz" wrap="square" lIns="91440" tIns="45720" rIns="91440" bIns="45720" anchor="ctr"/>
          <a:lstStyle/>
          <a:p>
            <a:pPr algn="l" eaLnBrk="1" hangingPunct="1"/>
            <a:r>
              <a:rPr lang="en-US" altLang="zh-CN" b="1" dirty="0"/>
              <a:t>6</a:t>
            </a:r>
            <a:r>
              <a:rPr lang="zh-CN" altLang="en-US" b="1" dirty="0"/>
              <a:t>、按病毒攻击操作系统分类</a:t>
            </a:r>
          </a:p>
        </p:txBody>
      </p:sp>
      <p:sp>
        <p:nvSpPr>
          <p:cNvPr id="2052" name="Rectangle 3"/>
          <p:cNvSpPr>
            <a:spLocks noGrp="1" noRot="1"/>
          </p:cNvSpPr>
          <p:nvPr>
            <p:ph type="body" sz="half" idx="1"/>
          </p:nvPr>
        </p:nvSpPr>
        <p:spPr>
          <a:xfrm>
            <a:off x="301625" y="1600200"/>
            <a:ext cx="4189413" cy="4498975"/>
          </a:xfrm>
        </p:spPr>
        <p:txBody>
          <a:bodyPr vert="horz" wrap="square" lIns="91440" tIns="45720" rIns="91440" bIns="45720" anchor="t"/>
          <a:lstStyle/>
          <a:p>
            <a:pPr eaLnBrk="1" hangingPunct="1"/>
            <a:r>
              <a:rPr lang="en-US" altLang="zh-CN" sz="2800" dirty="0"/>
              <a:t>Microsoft DOS</a:t>
            </a:r>
          </a:p>
          <a:p>
            <a:pPr eaLnBrk="1" hangingPunct="1"/>
            <a:r>
              <a:rPr lang="en-US" altLang="zh-CN" sz="2800" dirty="0"/>
              <a:t>Microsoft Windows 95/98/ME</a:t>
            </a:r>
          </a:p>
          <a:p>
            <a:pPr eaLnBrk="1" hangingPunct="1"/>
            <a:r>
              <a:rPr lang="en-US" altLang="zh-CN" sz="2800" dirty="0"/>
              <a:t>Microsoft Windows NT/2000/XP</a:t>
            </a:r>
          </a:p>
          <a:p>
            <a:pPr eaLnBrk="1" hangingPunct="1"/>
            <a:r>
              <a:rPr lang="en-US" altLang="zh-CN" sz="2800" dirty="0"/>
              <a:t>Unix(Linux)</a:t>
            </a:r>
          </a:p>
          <a:p>
            <a:pPr eaLnBrk="1" hangingPunct="1"/>
            <a:r>
              <a:rPr lang="en-US" altLang="zh-CN" sz="2800" dirty="0"/>
              <a:t>Macintosh</a:t>
            </a:r>
            <a:r>
              <a:rPr lang="zh-CN" altLang="en-US" sz="2800" dirty="0"/>
              <a:t>（</a:t>
            </a:r>
            <a:r>
              <a:rPr lang="en-US" altLang="zh-CN" sz="2800" dirty="0"/>
              <a:t>MacMag</a:t>
            </a:r>
            <a:r>
              <a:rPr lang="zh-CN" altLang="en-US" sz="2800" dirty="0"/>
              <a:t>病毒、</a:t>
            </a:r>
            <a:r>
              <a:rPr lang="en-US" altLang="zh-CN" sz="2800" dirty="0"/>
              <a:t>Scores</a:t>
            </a:r>
            <a:r>
              <a:rPr lang="zh-CN" altLang="en-US" sz="2800" dirty="0"/>
              <a:t>病毒）</a:t>
            </a:r>
          </a:p>
          <a:p>
            <a:pPr eaLnBrk="1" hangingPunct="1"/>
            <a:r>
              <a:rPr lang="en-US" altLang="zh-CN" sz="2800" dirty="0"/>
              <a:t>OS/2</a:t>
            </a:r>
            <a:r>
              <a:rPr lang="zh-CN" altLang="en-US" sz="2800" dirty="0"/>
              <a:t>（</a:t>
            </a:r>
            <a:r>
              <a:rPr lang="en-US" altLang="zh-CN" sz="2800" dirty="0"/>
              <a:t>AEP</a:t>
            </a:r>
            <a:r>
              <a:rPr lang="zh-CN" altLang="en-US" sz="2800" dirty="0"/>
              <a:t>病毒）</a:t>
            </a:r>
          </a:p>
        </p:txBody>
      </p:sp>
      <p:graphicFrame>
        <p:nvGraphicFramePr>
          <p:cNvPr id="2" name="Object 4"/>
          <p:cNvGraphicFramePr>
            <a:graphicFrameLocks noGrp="1"/>
          </p:cNvGraphicFramePr>
          <p:nvPr>
            <p:ph sz="half" idx="2"/>
            <p:extLst>
              <p:ext uri="{D42A27DB-BD31-4B8C-83A1-F6EECF244321}">
                <p14:modId xmlns:p14="http://schemas.microsoft.com/office/powerpoint/2010/main" val="4074757670"/>
              </p:ext>
            </p:extLst>
          </p:nvPr>
        </p:nvGraphicFramePr>
        <p:xfrm>
          <a:off x="4694238" y="1608138"/>
          <a:ext cx="4087812" cy="43973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3"/>
          <p:cNvSpPr>
            <a:spLocks noGrp="1" noRot="1"/>
          </p:cNvSpPr>
          <p:nvPr>
            <p:ph idx="1"/>
          </p:nvPr>
        </p:nvSpPr>
        <p:spPr/>
        <p:txBody>
          <a:bodyPr vert="horz" wrap="square" lIns="91440" tIns="45720" rIns="91440" bIns="45720" anchor="t"/>
          <a:lstStyle/>
          <a:p>
            <a:pPr eaLnBrk="1" hangingPunct="1"/>
            <a:r>
              <a:rPr lang="zh-CN" altLang="en-US" dirty="0"/>
              <a:t>病毒的发展是伴随着计算机软硬件的发展而发展的，让我们沿着操作系统发展的几个阶段来看看病毒技术与反病毒技术演化。</a:t>
            </a:r>
          </a:p>
          <a:p>
            <a:pPr eaLnBrk="1" hangingPunct="1"/>
            <a:r>
              <a:rPr lang="en-US" altLang="zh-CN" dirty="0"/>
              <a:t>DOS</a:t>
            </a:r>
            <a:r>
              <a:rPr lang="zh-CN" altLang="en-US" dirty="0"/>
              <a:t>时代（</a:t>
            </a:r>
            <a:r>
              <a:rPr lang="en-US" altLang="zh-CN" dirty="0"/>
              <a:t>1981</a:t>
            </a:r>
            <a:r>
              <a:rPr lang="zh-CN" altLang="en-US" dirty="0"/>
              <a:t>－）</a:t>
            </a:r>
          </a:p>
          <a:p>
            <a:pPr eaLnBrk="1" hangingPunct="1"/>
            <a:r>
              <a:rPr lang="en-US" altLang="zh-CN" dirty="0"/>
              <a:t>Window 9x</a:t>
            </a:r>
            <a:r>
              <a:rPr lang="zh-CN" altLang="en-US" dirty="0"/>
              <a:t>时代（</a:t>
            </a:r>
            <a:r>
              <a:rPr lang="en-US" altLang="zh-CN" dirty="0"/>
              <a:t>1995</a:t>
            </a:r>
            <a:r>
              <a:rPr lang="zh-CN" altLang="en-US" dirty="0"/>
              <a:t>－）</a:t>
            </a:r>
          </a:p>
          <a:p>
            <a:pPr eaLnBrk="1" hangingPunct="1"/>
            <a:r>
              <a:rPr lang="en-US" altLang="zh-CN" dirty="0"/>
              <a:t>Windows NT/2000</a:t>
            </a:r>
            <a:r>
              <a:rPr lang="zh-CN" altLang="en-US" dirty="0"/>
              <a:t>时代（</a:t>
            </a:r>
            <a:r>
              <a:rPr lang="en-US" altLang="zh-CN" dirty="0"/>
              <a:t>1996</a:t>
            </a:r>
            <a:r>
              <a:rPr lang="zh-CN" alt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（一）</a:t>
            </a:r>
            <a:r>
              <a:rPr lang="en-US" altLang="zh-CN" sz="3200" b="1" dirty="0">
                <a:solidFill>
                  <a:schemeClr val="folHlink"/>
                </a:solidFill>
                <a:latin typeface="华文新魏" panose="02010800040101010101" pitchFamily="2" charset="-122"/>
                <a:ea typeface="华文新魏" panose="02010800040101010101" pitchFamily="2" charset="-122"/>
              </a:rPr>
              <a:t>DOS</a:t>
            </a:r>
            <a:r>
              <a:rPr lang="zh-CN" altLang="en-US" sz="3200" b="1" dirty="0">
                <a:solidFill>
                  <a:schemeClr val="folHlink"/>
                </a:solidFill>
                <a:latin typeface="华文新魏" panose="02010800040101010101" pitchFamily="2" charset="-122"/>
                <a:ea typeface="华文新魏" panose="02010800040101010101" pitchFamily="2" charset="-122"/>
              </a:rPr>
              <a:t>操作系统时代的病毒</a:t>
            </a:r>
          </a:p>
        </p:txBody>
      </p:sp>
      <p:sp>
        <p:nvSpPr>
          <p:cNvPr id="40963" name="Rectangle 3"/>
          <p:cNvSpPr>
            <a:spLocks noGrp="1" noRot="1"/>
          </p:cNvSpPr>
          <p:nvPr>
            <p:ph idx="1"/>
          </p:nvPr>
        </p:nvSpPr>
        <p:spPr/>
        <p:txBody>
          <a:bodyPr vert="horz" wrap="square" lIns="91440" tIns="45720" rIns="91440" bIns="45720" anchor="t"/>
          <a:lstStyle/>
          <a:p>
            <a:pPr eaLnBrk="1" hangingPunct="1">
              <a:buNone/>
            </a:pPr>
            <a:r>
              <a:rPr lang="en-US" altLang="zh-CN" dirty="0"/>
              <a:t>DOS</a:t>
            </a:r>
            <a:r>
              <a:rPr lang="zh-CN" altLang="en-US" dirty="0"/>
              <a:t>操作系统简介</a:t>
            </a:r>
          </a:p>
          <a:p>
            <a:pPr eaLnBrk="1" hangingPunct="1">
              <a:buNone/>
            </a:pPr>
            <a:r>
              <a:rPr lang="en-US" altLang="zh-CN" dirty="0"/>
              <a:t>16</a:t>
            </a:r>
            <a:r>
              <a:rPr lang="zh-CN" altLang="en-US" dirty="0"/>
              <a:t>位的操作系统（</a:t>
            </a:r>
            <a:r>
              <a:rPr lang="en-US" altLang="zh-CN" dirty="0"/>
              <a:t>8086</a:t>
            </a:r>
            <a:r>
              <a:rPr lang="zh-CN" altLang="en-US" dirty="0"/>
              <a:t>、</a:t>
            </a:r>
            <a:r>
              <a:rPr lang="en-US" altLang="zh-CN" dirty="0"/>
              <a:t>8088</a:t>
            </a:r>
            <a:r>
              <a:rPr lang="zh-CN" altLang="en-US" dirty="0"/>
              <a:t>）</a:t>
            </a:r>
          </a:p>
          <a:p>
            <a:pPr eaLnBrk="1" hangingPunct="1">
              <a:buNone/>
            </a:pPr>
            <a:r>
              <a:rPr lang="zh-CN" altLang="en-US" dirty="0"/>
              <a:t>实模式、单用户、单任务</a:t>
            </a:r>
          </a:p>
          <a:p>
            <a:pPr eaLnBrk="1" hangingPunct="1">
              <a:buNone/>
            </a:pPr>
            <a:r>
              <a:rPr lang="zh-CN" altLang="en-US" dirty="0"/>
              <a:t>字符界面</a:t>
            </a:r>
          </a:p>
          <a:p>
            <a:pPr eaLnBrk="1" hangingPunct="1">
              <a:buNone/>
            </a:pPr>
            <a:r>
              <a:rPr lang="zh-CN" altLang="en-US" dirty="0"/>
              <a:t>中断机制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Rot="1"/>
          </p:cNvSpPr>
          <p:nvPr>
            <p:ph type="title"/>
          </p:nvPr>
        </p:nvSpPr>
        <p:spPr/>
        <p:txBody>
          <a:bodyPr vert="horz" wrap="square" lIns="91440" tIns="45720" rIns="91440" bIns="45720" anchor="ctr"/>
          <a:lstStyle/>
          <a:p>
            <a:pPr algn="l" eaLnBrk="1" hangingPunct="1"/>
            <a:r>
              <a:rPr lang="en-US" altLang="zh-CN" sz="3200" b="1" dirty="0">
                <a:solidFill>
                  <a:schemeClr val="folHlink"/>
                </a:solidFill>
                <a:latin typeface="华文新魏" panose="02010800040101010101" pitchFamily="2" charset="-122"/>
                <a:ea typeface="华文新魏" panose="02010800040101010101" pitchFamily="2" charset="-122"/>
              </a:rPr>
              <a:t>DOS</a:t>
            </a:r>
            <a:r>
              <a:rPr lang="zh-CN" altLang="en-US" sz="3200" b="1" dirty="0">
                <a:solidFill>
                  <a:schemeClr val="folHlink"/>
                </a:solidFill>
                <a:latin typeface="华文新魏" panose="02010800040101010101" pitchFamily="2" charset="-122"/>
                <a:ea typeface="华文新魏" panose="02010800040101010101" pitchFamily="2" charset="-122"/>
              </a:rPr>
              <a:t>可执行文件病毒原理</a:t>
            </a:r>
          </a:p>
        </p:txBody>
      </p:sp>
      <p:sp>
        <p:nvSpPr>
          <p:cNvPr id="41987" name="Rectangle 3"/>
          <p:cNvSpPr>
            <a:spLocks noGrp="1" noRot="1"/>
          </p:cNvSpPr>
          <p:nvPr>
            <p:ph idx="1"/>
          </p:nvPr>
        </p:nvSpPr>
        <p:spPr/>
        <p:txBody>
          <a:bodyPr vert="horz" wrap="square" lIns="91440" tIns="45720" rIns="91440" bIns="45720" anchor="t"/>
          <a:lstStyle/>
          <a:p>
            <a:pPr marL="609600" indent="-609600" eaLnBrk="1" hangingPunct="1"/>
            <a:r>
              <a:rPr lang="en-US" altLang="zh-CN" dirty="0"/>
              <a:t>COM</a:t>
            </a:r>
            <a:r>
              <a:rPr lang="zh-CN" altLang="en-US" dirty="0"/>
              <a:t>病毒</a:t>
            </a:r>
          </a:p>
          <a:p>
            <a:pPr marL="609600" indent="-609600" eaLnBrk="1" hangingPunct="1"/>
            <a:r>
              <a:rPr lang="en-US" altLang="zh-CN" dirty="0"/>
              <a:t>EXE</a:t>
            </a:r>
            <a:r>
              <a:rPr lang="zh-CN" altLang="en-US" dirty="0"/>
              <a:t>病毒</a:t>
            </a:r>
          </a:p>
          <a:p>
            <a:pPr marL="609600" indent="-609600" eaLnBrk="1" hangingPunct="1"/>
            <a:r>
              <a:rPr lang="zh-CN" altLang="en-US" dirty="0"/>
              <a:t>常见感染手法</a:t>
            </a:r>
          </a:p>
          <a:p>
            <a:pPr marL="609600" indent="-609600" eaLnBrk="1" hangingPunct="1">
              <a:buFont typeface="Wingdings" panose="05000000000000000000" pitchFamily="2" charset="2"/>
              <a:buAutoNum type="arabicPeriod"/>
            </a:pPr>
            <a:r>
              <a:rPr lang="zh-CN" altLang="en-US" dirty="0"/>
              <a:t> 通过查目录进行传播</a:t>
            </a:r>
          </a:p>
          <a:p>
            <a:pPr marL="609600" indent="-609600" eaLnBrk="1" hangingPunct="1">
              <a:buFont typeface="Wingdings" panose="05000000000000000000" pitchFamily="2" charset="2"/>
              <a:buAutoNum type="arabicPeriod"/>
            </a:pPr>
            <a:r>
              <a:rPr lang="zh-CN" altLang="en-US" dirty="0"/>
              <a:t> 通过执行进行传播 </a:t>
            </a:r>
          </a:p>
          <a:p>
            <a:pPr marL="609600" indent="-609600" eaLnBrk="1" hangingPunct="1">
              <a:buFont typeface="Wingdings" panose="05000000000000000000" pitchFamily="2" charset="2"/>
              <a:buAutoNum type="arabicPeriod"/>
            </a:pPr>
            <a:r>
              <a:rPr lang="zh-CN" altLang="en-US" dirty="0"/>
              <a:t> 通过文件查找进行传播</a:t>
            </a:r>
          </a:p>
          <a:p>
            <a:pPr marL="609600" indent="-609600" eaLnBrk="1" hangingPunct="1">
              <a:buFont typeface="Wingdings" panose="05000000000000000000" pitchFamily="2" charset="2"/>
              <a:buAutoNum type="arabicPeriod"/>
            </a:pPr>
            <a:r>
              <a:rPr lang="zh-CN" altLang="en-US" dirty="0"/>
              <a:t> 通过文件关闭的时候进行传播</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（二）</a:t>
            </a:r>
            <a:r>
              <a:rPr lang="en-US" altLang="zh-CN" sz="3200" b="1" dirty="0">
                <a:solidFill>
                  <a:schemeClr val="folHlink"/>
                </a:solidFill>
                <a:latin typeface="华文新魏" panose="02010800040101010101" pitchFamily="2" charset="-122"/>
                <a:ea typeface="华文新魏" panose="02010800040101010101" pitchFamily="2" charset="-122"/>
              </a:rPr>
              <a:t>Windows</a:t>
            </a:r>
            <a:r>
              <a:rPr lang="zh-CN" altLang="en-US" sz="3200" b="1" dirty="0">
                <a:solidFill>
                  <a:schemeClr val="folHlink"/>
                </a:solidFill>
                <a:latin typeface="华文新魏" panose="02010800040101010101" pitchFamily="2" charset="-122"/>
                <a:ea typeface="华文新魏" panose="02010800040101010101" pitchFamily="2" charset="-122"/>
              </a:rPr>
              <a:t>操作系统</a:t>
            </a:r>
          </a:p>
        </p:txBody>
      </p:sp>
      <p:sp>
        <p:nvSpPr>
          <p:cNvPr id="44035" name="Rectangle 3"/>
          <p:cNvSpPr>
            <a:spLocks noGrp="1" noRot="1"/>
          </p:cNvSpPr>
          <p:nvPr>
            <p:ph idx="1"/>
          </p:nvPr>
        </p:nvSpPr>
        <p:spPr/>
        <p:txBody>
          <a:bodyPr vert="horz" wrap="square" lIns="91440" tIns="45720" rIns="91440" bIns="45720" anchor="t"/>
          <a:lstStyle/>
          <a:p>
            <a:pPr eaLnBrk="1" hangingPunct="1"/>
            <a:r>
              <a:rPr lang="en-US" altLang="zh-CN" dirty="0"/>
              <a:t>32</a:t>
            </a:r>
            <a:r>
              <a:rPr lang="zh-CN" altLang="en-US" dirty="0"/>
              <a:t>位操作系统</a:t>
            </a:r>
          </a:p>
          <a:p>
            <a:pPr eaLnBrk="1" hangingPunct="1"/>
            <a:r>
              <a:rPr lang="zh-CN" altLang="en-US" dirty="0"/>
              <a:t>抢占式多任务操作系统</a:t>
            </a:r>
          </a:p>
          <a:p>
            <a:pPr eaLnBrk="1" hangingPunct="1"/>
            <a:r>
              <a:rPr lang="zh-CN" altLang="en-US" dirty="0"/>
              <a:t>保护模式下运行</a:t>
            </a:r>
          </a:p>
          <a:p>
            <a:pPr eaLnBrk="1" hangingPunct="1"/>
            <a:r>
              <a:rPr lang="zh-CN" altLang="en-US" dirty="0"/>
              <a:t>友好的图形界面</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Rot="1"/>
          </p:cNvSpPr>
          <p:nvPr>
            <p:ph type="title"/>
          </p:nvPr>
        </p:nvSpPr>
        <p:spPr/>
        <p:txBody>
          <a:bodyPr vert="horz" wrap="square" lIns="91440" tIns="45720" rIns="91440" bIns="45720" anchor="ctr"/>
          <a:lstStyle/>
          <a:p>
            <a:pPr algn="l" eaLnBrk="1" hangingPunct="1"/>
            <a:r>
              <a:rPr lang="en-US" altLang="zh-CN" sz="3200" b="1" dirty="0">
                <a:solidFill>
                  <a:schemeClr val="folHlink"/>
                </a:solidFill>
                <a:latin typeface="华文新魏" panose="02010800040101010101" pitchFamily="2" charset="-122"/>
                <a:ea typeface="华文新魏" panose="02010800040101010101" pitchFamily="2" charset="-122"/>
              </a:rPr>
              <a:t>DOS</a:t>
            </a:r>
            <a:r>
              <a:rPr lang="zh-CN" altLang="en-US" sz="3200" b="1" dirty="0">
                <a:solidFill>
                  <a:schemeClr val="folHlink"/>
                </a:solidFill>
                <a:latin typeface="华文新魏" panose="02010800040101010101" pitchFamily="2" charset="-122"/>
                <a:ea typeface="华文新魏" panose="02010800040101010101" pitchFamily="2" charset="-122"/>
              </a:rPr>
              <a:t>反病毒原理</a:t>
            </a:r>
          </a:p>
        </p:txBody>
      </p:sp>
      <p:sp>
        <p:nvSpPr>
          <p:cNvPr id="43011" name="Rectangle 3"/>
          <p:cNvSpPr>
            <a:spLocks noGrp="1" noRot="1"/>
          </p:cNvSpPr>
          <p:nvPr>
            <p:ph idx="1"/>
          </p:nvPr>
        </p:nvSpPr>
        <p:spPr/>
        <p:txBody>
          <a:bodyPr vert="horz" wrap="square" lIns="91440" tIns="45720" rIns="91440" bIns="45720" anchor="t"/>
          <a:lstStyle/>
          <a:p>
            <a:pPr eaLnBrk="1" hangingPunct="1"/>
            <a:r>
              <a:rPr lang="zh-CN" altLang="en-US" dirty="0"/>
              <a:t>特征码技术</a:t>
            </a:r>
          </a:p>
          <a:p>
            <a:pPr eaLnBrk="1" hangingPunct="1"/>
            <a:r>
              <a:rPr lang="zh-CN" altLang="en-US" dirty="0"/>
              <a:t>模糊匹配技术（广谱杀毒）</a:t>
            </a:r>
          </a:p>
          <a:p>
            <a:pPr eaLnBrk="1" hangingPunct="1"/>
            <a:r>
              <a:rPr lang="zh-CN" altLang="en-US" dirty="0"/>
              <a:t>行为判定技术</a:t>
            </a:r>
          </a:p>
          <a:p>
            <a:pPr eaLnBrk="1" hangingPunct="1"/>
            <a:r>
              <a:rPr lang="zh-CN" altLang="en-US" dirty="0"/>
              <a:t>启发式扫描技术</a:t>
            </a:r>
          </a:p>
          <a:p>
            <a:pPr lvl="1" eaLnBrk="1" hangingPunct="1"/>
            <a:r>
              <a:rPr lang="zh-CN" altLang="en-US" dirty="0"/>
              <a:t>对各种可疑功能进行加权判断；</a:t>
            </a:r>
          </a:p>
          <a:p>
            <a:pPr lvl="1" eaLnBrk="1" hangingPunct="1"/>
            <a:r>
              <a:rPr lang="en-US" altLang="zh-CN" dirty="0"/>
              <a:t>MOV AH ,5</a:t>
            </a:r>
            <a:r>
              <a:rPr lang="zh-CN" altLang="en-US" dirty="0"/>
              <a:t>； </a:t>
            </a:r>
            <a:r>
              <a:rPr lang="en-US" altLang="zh-CN" dirty="0"/>
              <a:t>INT,13h; format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Rot="1"/>
          </p:cNvSpPr>
          <p:nvPr>
            <p:ph type="title"/>
          </p:nvPr>
        </p:nvSpPr>
        <p:spPr/>
        <p:txBody>
          <a:bodyPr vert="horz" wrap="square" lIns="91440" tIns="45720" rIns="91440" bIns="45720" anchor="ctr"/>
          <a:lstStyle/>
          <a:p>
            <a:pPr algn="l" eaLnBrk="1" hangingPunct="1"/>
            <a:r>
              <a:rPr lang="en-US" altLang="zh-CN" sz="3200" b="1" dirty="0">
                <a:solidFill>
                  <a:schemeClr val="folHlink"/>
                </a:solidFill>
                <a:latin typeface="华文新魏" panose="02010800040101010101" pitchFamily="2" charset="-122"/>
                <a:ea typeface="华文新魏" panose="02010800040101010101" pitchFamily="2" charset="-122"/>
              </a:rPr>
              <a:t>Windows</a:t>
            </a:r>
            <a:r>
              <a:rPr lang="zh-CN" altLang="en-US" sz="3200" b="1" dirty="0">
                <a:solidFill>
                  <a:schemeClr val="folHlink"/>
                </a:solidFill>
                <a:latin typeface="华文新魏" panose="02010800040101010101" pitchFamily="2" charset="-122"/>
                <a:ea typeface="华文新魏" panose="02010800040101010101" pitchFamily="2" charset="-122"/>
              </a:rPr>
              <a:t>病毒</a:t>
            </a:r>
          </a:p>
        </p:txBody>
      </p:sp>
      <p:sp>
        <p:nvSpPr>
          <p:cNvPr id="45059" name="Rectangle 3"/>
          <p:cNvSpPr>
            <a:spLocks noGrp="1" noRot="1"/>
          </p:cNvSpPr>
          <p:nvPr>
            <p:ph idx="1"/>
          </p:nvPr>
        </p:nvSpPr>
        <p:spPr/>
        <p:txBody>
          <a:bodyPr vert="horz" wrap="square" lIns="91440" tIns="45720" rIns="91440" bIns="45720" anchor="t"/>
          <a:lstStyle/>
          <a:p>
            <a:pPr eaLnBrk="1" hangingPunct="1"/>
            <a:r>
              <a:rPr lang="zh-CN" altLang="en-US" dirty="0"/>
              <a:t>可执行文件病毒</a:t>
            </a:r>
          </a:p>
          <a:p>
            <a:pPr eaLnBrk="1" hangingPunct="1"/>
            <a:r>
              <a:rPr lang="zh-CN" altLang="en-US" dirty="0"/>
              <a:t>宏病毒</a:t>
            </a:r>
          </a:p>
          <a:p>
            <a:pPr eaLnBrk="1" hangingPunct="1"/>
            <a:r>
              <a:rPr lang="zh-CN" altLang="en-US" dirty="0"/>
              <a:t>脚本病毒</a:t>
            </a:r>
          </a:p>
          <a:p>
            <a:pPr eaLnBrk="1" hangingPunct="1"/>
            <a:r>
              <a:rPr lang="zh-CN" altLang="en-US" dirty="0"/>
              <a:t>蠕虫病毒</a:t>
            </a:r>
          </a:p>
          <a:p>
            <a:pPr eaLnBrk="1" hangingPunct="1"/>
            <a:r>
              <a:rPr lang="zh-CN" altLang="en-US" dirty="0"/>
              <a:t>木马病毒</a:t>
            </a:r>
          </a:p>
          <a:p>
            <a:pPr eaLnBrk="1" hangingPunct="1"/>
            <a:r>
              <a:rPr lang="zh-CN" altLang="en-US" dirty="0"/>
              <a:t>数据包病毒</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可执行文件病毒</a:t>
            </a:r>
          </a:p>
        </p:txBody>
      </p:sp>
      <p:sp>
        <p:nvSpPr>
          <p:cNvPr id="46083" name="Rectangle 3"/>
          <p:cNvSpPr>
            <a:spLocks noGrp="1" noRot="1"/>
          </p:cNvSpPr>
          <p:nvPr>
            <p:ph idx="1"/>
          </p:nvPr>
        </p:nvSpPr>
        <p:spPr/>
        <p:txBody>
          <a:bodyPr vert="horz" wrap="square" lIns="91440" tIns="45720" rIns="91440" bIns="45720" anchor="t"/>
          <a:lstStyle/>
          <a:p>
            <a:pPr eaLnBrk="1" hangingPunct="1"/>
            <a:r>
              <a:rPr lang="zh-CN" altLang="en-US" dirty="0"/>
              <a:t>典型病毒（</a:t>
            </a:r>
            <a:r>
              <a:rPr lang="en-US" altLang="zh-CN" dirty="0"/>
              <a:t>CIH</a:t>
            </a:r>
            <a:r>
              <a:rPr lang="zh-CN" altLang="en-US" dirty="0"/>
              <a:t>）</a:t>
            </a:r>
          </a:p>
          <a:p>
            <a:pPr eaLnBrk="1" hangingPunct="1"/>
            <a:r>
              <a:rPr lang="zh-CN" altLang="en-US" dirty="0"/>
              <a:t>感染原理：寄生在可执行文件上</a:t>
            </a:r>
          </a:p>
          <a:p>
            <a:pPr eaLnBrk="1" hangingPunct="1"/>
            <a:r>
              <a:rPr lang="zh-CN" altLang="en-US" dirty="0"/>
              <a:t>特点：随可执行文件的执行而执行</a:t>
            </a:r>
          </a:p>
          <a:p>
            <a:pPr eaLnBrk="1" hangingPunct="1"/>
            <a:r>
              <a:rPr lang="zh-CN" altLang="en-US" dirty="0"/>
              <a:t>反病毒技术</a:t>
            </a:r>
          </a:p>
          <a:p>
            <a:pPr eaLnBrk="1" hangingPunct="1">
              <a:buNone/>
            </a:pPr>
            <a:r>
              <a:rPr lang="zh-CN" altLang="en-US" dirty="0"/>
              <a:t>文件监控</a:t>
            </a:r>
          </a:p>
          <a:p>
            <a:pPr eaLnBrk="1" hangingPunct="1">
              <a:buNone/>
            </a:pPr>
            <a:r>
              <a:rPr lang="zh-CN" altLang="en-US" dirty="0"/>
              <a:t>内存监控</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蠕虫病毒</a:t>
            </a:r>
          </a:p>
        </p:txBody>
      </p:sp>
      <p:sp>
        <p:nvSpPr>
          <p:cNvPr id="47107" name="Rectangle 3"/>
          <p:cNvSpPr>
            <a:spLocks noGrp="1" noRot="1"/>
          </p:cNvSpPr>
          <p:nvPr>
            <p:ph idx="1"/>
          </p:nvPr>
        </p:nvSpPr>
        <p:spPr/>
        <p:txBody>
          <a:bodyPr vert="horz" wrap="square" lIns="91440" tIns="45720" rIns="91440" bIns="45720" anchor="t"/>
          <a:lstStyle/>
          <a:p>
            <a:pPr eaLnBrk="1" hangingPunct="1"/>
            <a:r>
              <a:rPr lang="zh-CN" altLang="en-US" dirty="0"/>
              <a:t>典型病毒：尼达姆病毒</a:t>
            </a:r>
          </a:p>
          <a:p>
            <a:pPr eaLnBrk="1" hangingPunct="1"/>
            <a:r>
              <a:rPr lang="zh-CN" altLang="en-US" dirty="0"/>
              <a:t>感染原理：自我复制</a:t>
            </a:r>
          </a:p>
          <a:p>
            <a:pPr eaLnBrk="1" hangingPunct="1"/>
            <a:r>
              <a:rPr lang="zh-CN" altLang="en-US" dirty="0"/>
              <a:t>特点：自动网络传播，占用网络资源，造成网络瘫痪</a:t>
            </a:r>
          </a:p>
          <a:p>
            <a:pPr eaLnBrk="1" hangingPunct="1"/>
            <a:r>
              <a:rPr lang="zh-CN" altLang="en-US" dirty="0"/>
              <a:t>反病毒技术</a:t>
            </a:r>
          </a:p>
          <a:p>
            <a:pPr eaLnBrk="1" hangingPunct="1">
              <a:buNone/>
            </a:pPr>
            <a:r>
              <a:rPr lang="zh-CN" altLang="en-US" dirty="0"/>
              <a:t>邮件监控</a:t>
            </a:r>
          </a:p>
          <a:p>
            <a:pPr eaLnBrk="1" hangingPunct="1">
              <a:buNone/>
            </a:pPr>
            <a:r>
              <a:rPr lang="zh-CN" altLang="en-US" dirty="0"/>
              <a:t>网络监控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Rot="1"/>
          </p:cNvSpPr>
          <p:nvPr>
            <p:ph type="title"/>
          </p:nvPr>
        </p:nvSpPr>
        <p:spPr/>
        <p:txBody>
          <a:bodyPr vert="horz" wrap="square" lIns="91440" tIns="45720" rIns="91440" bIns="45720" anchor="ctr"/>
          <a:lstStyle/>
          <a:p>
            <a:pPr eaLnBrk="1" hangingPunct="1"/>
            <a:r>
              <a:rPr lang="zh-CN" altLang="en-US" dirty="0"/>
              <a:t>本章学习目标</a:t>
            </a:r>
          </a:p>
        </p:txBody>
      </p:sp>
      <p:sp>
        <p:nvSpPr>
          <p:cNvPr id="7171" name="Rectangle 3"/>
          <p:cNvSpPr>
            <a:spLocks noGrp="1" noRot="1"/>
          </p:cNvSpPr>
          <p:nvPr>
            <p:ph idx="1"/>
          </p:nvPr>
        </p:nvSpPr>
        <p:spPr/>
        <p:txBody>
          <a:bodyPr vert="horz" wrap="square" lIns="91440" tIns="45720" rIns="91440" bIns="45720" anchor="t"/>
          <a:lstStyle/>
          <a:p>
            <a:pPr eaLnBrk="1" hangingPunct="1"/>
            <a:endParaRPr lang="en-US" altLang="zh-CN" dirty="0"/>
          </a:p>
          <a:p>
            <a:pPr eaLnBrk="1" hangingPunct="1"/>
            <a:r>
              <a:rPr lang="zh-CN" altLang="en-US" dirty="0"/>
              <a:t>明确计算机病毒的基本概念</a:t>
            </a:r>
          </a:p>
          <a:p>
            <a:pPr eaLnBrk="1" hangingPunct="1"/>
            <a:r>
              <a:rPr lang="zh-CN" altLang="en-US" dirty="0"/>
              <a:t>了解计算机病毒发展的历史转折点</a:t>
            </a:r>
          </a:p>
          <a:p>
            <a:pPr eaLnBrk="1" hangingPunct="1"/>
            <a:r>
              <a:rPr lang="zh-CN" altLang="en-US" dirty="0"/>
              <a:t>熟悉计算机病毒的分类</a:t>
            </a:r>
          </a:p>
          <a:p>
            <a:pPr eaLnBrk="1" hangingPunct="1"/>
            <a:r>
              <a:rPr lang="zh-CN" altLang="en-US" dirty="0"/>
              <a:t>熟悉商业计算机病毒命名规则</a:t>
            </a:r>
          </a:p>
          <a:p>
            <a:pPr eaLnBrk="1" hangingPunct="1"/>
            <a:r>
              <a:rPr lang="zh-CN" altLang="en-US" dirty="0"/>
              <a:t>掌握计算机病毒的发展趋势</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Rot="1"/>
          </p:cNvSpPr>
          <p:nvPr>
            <p:ph type="title"/>
          </p:nvPr>
        </p:nvSpPr>
        <p:spPr>
          <a:xfrm>
            <a:off x="685800" y="0"/>
            <a:ext cx="7772400" cy="1143000"/>
          </a:xfrm>
        </p:spPr>
        <p:txBody>
          <a:bodyPr vert="horz" wrap="square" lIns="91440" tIns="45720" rIns="91440" bIns="45720" anchor="ctr"/>
          <a:lstStyle/>
          <a:p>
            <a:pPr eaLnBrk="1" hangingPunct="1"/>
            <a:r>
              <a:rPr lang="zh-CN" altLang="en-US" sz="3200" b="1" dirty="0">
                <a:solidFill>
                  <a:schemeClr val="folHlink"/>
                </a:solidFill>
                <a:ea typeface="华文新魏" panose="02010800040101010101" pitchFamily="2" charset="-122"/>
              </a:rPr>
              <a:t>席卷全球的</a:t>
            </a:r>
            <a:r>
              <a:rPr lang="en-US" altLang="zh-CN" sz="3200" b="1" dirty="0">
                <a:solidFill>
                  <a:schemeClr val="folHlink"/>
                </a:solidFill>
                <a:ea typeface="华文新魏" panose="02010800040101010101" pitchFamily="2" charset="-122"/>
              </a:rPr>
              <a:t>NIMDA</a:t>
            </a:r>
            <a:r>
              <a:rPr lang="zh-CN" altLang="en-US" sz="3200" b="1" dirty="0">
                <a:solidFill>
                  <a:schemeClr val="folHlink"/>
                </a:solidFill>
                <a:ea typeface="华文新魏" panose="02010800040101010101" pitchFamily="2" charset="-122"/>
              </a:rPr>
              <a:t>病毒</a:t>
            </a:r>
          </a:p>
        </p:txBody>
      </p:sp>
      <p:pic>
        <p:nvPicPr>
          <p:cNvPr id="97283" name="Picture 3" descr="NIMDA"/>
          <p:cNvPicPr>
            <a:picLocks noGrp="1" noChangeAspect="1"/>
          </p:cNvPicPr>
          <p:nvPr>
            <p:ph idx="1"/>
          </p:nvPr>
        </p:nvPicPr>
        <p:blipFill>
          <a:blip r:embed="rId2" cstate="print"/>
          <a:stretch>
            <a:fillRect/>
          </a:stretch>
        </p:blipFill>
        <p:spPr>
          <a:xfrm>
            <a:off x="2424112" y="2246312"/>
            <a:ext cx="4752975" cy="364807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2"/>
                                        </p:tgtEl>
                                        <p:attrNameLst>
                                          <p:attrName>style.visibility</p:attrName>
                                        </p:attrNameLst>
                                      </p:cBhvr>
                                      <p:to>
                                        <p:strVal val="visible"/>
                                      </p:to>
                                    </p:set>
                                    <p:anim calcmode="lin" valueType="num">
                                      <p:cBhvr additive="base">
                                        <p:cTn id="7" dur="500" fill="hold"/>
                                        <p:tgtEl>
                                          <p:spTgt spid="97282"/>
                                        </p:tgtEl>
                                        <p:attrNameLst>
                                          <p:attrName>ppt_x</p:attrName>
                                        </p:attrNameLst>
                                      </p:cBhvr>
                                      <p:tavLst>
                                        <p:tav tm="0">
                                          <p:val>
                                            <p:strVal val="0-#ppt_w/2"/>
                                          </p:val>
                                        </p:tav>
                                        <p:tav tm="100000">
                                          <p:val>
                                            <p:strVal val="#ppt_x"/>
                                          </p:val>
                                        </p:tav>
                                      </p:tavLst>
                                    </p:anim>
                                    <p:anim calcmode="lin" valueType="num">
                                      <p:cBhvr additive="base">
                                        <p:cTn id="8" dur="500" fill="hold"/>
                                        <p:tgtEl>
                                          <p:spTgt spid="972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7283"/>
                                        </p:tgtEl>
                                        <p:attrNameLst>
                                          <p:attrName>style.visibility</p:attrName>
                                        </p:attrNameLst>
                                      </p:cBhvr>
                                      <p:to>
                                        <p:strVal val="visible"/>
                                      </p:to>
                                    </p:set>
                                    <p:animEffect transition="in" filter="dissolve">
                                      <p:cBhvr>
                                        <p:cTn id="13" dur="500"/>
                                        <p:tgtEl>
                                          <p:spTgt spid="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木马病毒</a:t>
            </a:r>
          </a:p>
        </p:txBody>
      </p:sp>
      <p:sp>
        <p:nvSpPr>
          <p:cNvPr id="49155" name="Rectangle 3"/>
          <p:cNvSpPr>
            <a:spLocks noGrp="1" noRot="1"/>
          </p:cNvSpPr>
          <p:nvPr>
            <p:ph idx="1"/>
          </p:nvPr>
        </p:nvSpPr>
        <p:spPr/>
        <p:txBody>
          <a:bodyPr vert="horz" wrap="square" lIns="91440" tIns="45720" rIns="91440" bIns="45720" anchor="t"/>
          <a:lstStyle/>
          <a:p>
            <a:pPr eaLnBrk="1" hangingPunct="1"/>
            <a:r>
              <a:rPr lang="zh-CN" altLang="en-US" dirty="0"/>
              <a:t>典型病毒：</a:t>
            </a:r>
          </a:p>
          <a:p>
            <a:pPr eaLnBrk="1" hangingPunct="1"/>
            <a:r>
              <a:rPr lang="zh-CN" altLang="en-US" dirty="0"/>
              <a:t>感染原理：利用其它病毒进行感染</a:t>
            </a:r>
          </a:p>
          <a:p>
            <a:pPr eaLnBrk="1" hangingPunct="1"/>
            <a:r>
              <a:rPr lang="zh-CN" altLang="en-US" dirty="0"/>
              <a:t>特点：常驻内存，远程监控</a:t>
            </a:r>
          </a:p>
          <a:p>
            <a:pPr eaLnBrk="1" hangingPunct="1"/>
            <a:r>
              <a:rPr lang="zh-CN" altLang="en-US" dirty="0"/>
              <a:t>反病毒技术</a:t>
            </a:r>
          </a:p>
          <a:p>
            <a:pPr eaLnBrk="1" hangingPunct="1">
              <a:buNone/>
            </a:pPr>
            <a:r>
              <a:rPr lang="zh-CN" altLang="en-US" dirty="0"/>
              <a:t>文件监控</a:t>
            </a:r>
          </a:p>
          <a:p>
            <a:pPr eaLnBrk="1" hangingPunct="1">
              <a:buNone/>
            </a:pPr>
            <a:r>
              <a:rPr lang="zh-CN" altLang="en-US" dirty="0"/>
              <a:t>防火墙</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宏病毒</a:t>
            </a:r>
          </a:p>
        </p:txBody>
      </p:sp>
      <p:sp>
        <p:nvSpPr>
          <p:cNvPr id="50179" name="Rectangle 3"/>
          <p:cNvSpPr>
            <a:spLocks noGrp="1" noRot="1"/>
          </p:cNvSpPr>
          <p:nvPr>
            <p:ph idx="1"/>
          </p:nvPr>
        </p:nvSpPr>
        <p:spPr/>
        <p:txBody>
          <a:bodyPr vert="horz" wrap="square" lIns="91440" tIns="45720" rIns="91440" bIns="45720" anchor="t"/>
          <a:lstStyle/>
          <a:p>
            <a:pPr eaLnBrk="1" hangingPunct="1"/>
            <a:r>
              <a:rPr lang="zh-CN" altLang="en-US" dirty="0"/>
              <a:t>典型病毒：宏病毒</a:t>
            </a:r>
          </a:p>
          <a:p>
            <a:pPr eaLnBrk="1" hangingPunct="1"/>
            <a:r>
              <a:rPr lang="zh-CN" altLang="en-US" dirty="0"/>
              <a:t>感染原理：附着在宏上</a:t>
            </a:r>
          </a:p>
          <a:p>
            <a:pPr eaLnBrk="1" hangingPunct="1"/>
            <a:r>
              <a:rPr lang="zh-CN" altLang="en-US" dirty="0"/>
              <a:t>特点：随宏的执行而执行</a:t>
            </a:r>
          </a:p>
          <a:p>
            <a:pPr eaLnBrk="1" hangingPunct="1"/>
            <a:r>
              <a:rPr lang="zh-CN" altLang="en-US" dirty="0"/>
              <a:t>反病毒技术</a:t>
            </a:r>
          </a:p>
          <a:p>
            <a:pPr eaLnBrk="1" hangingPunct="1">
              <a:buNone/>
            </a:pPr>
            <a:r>
              <a:rPr lang="en-US" altLang="zh-CN" dirty="0"/>
              <a:t>OFFICE</a:t>
            </a:r>
            <a:r>
              <a:rPr lang="zh-CN" altLang="en-US" dirty="0"/>
              <a:t>嵌入式查毒</a:t>
            </a:r>
          </a:p>
          <a:p>
            <a:pPr eaLnBrk="1" hangingPunct="1">
              <a:buNone/>
            </a:pPr>
            <a:r>
              <a:rPr lang="zh-CN" altLang="en-US" dirty="0"/>
              <a:t>特征代码</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脚本病毒</a:t>
            </a:r>
          </a:p>
        </p:txBody>
      </p:sp>
      <p:sp>
        <p:nvSpPr>
          <p:cNvPr id="51203" name="Rectangle 3"/>
          <p:cNvSpPr>
            <a:spLocks noGrp="1" noRot="1"/>
          </p:cNvSpPr>
          <p:nvPr>
            <p:ph idx="1"/>
          </p:nvPr>
        </p:nvSpPr>
        <p:spPr/>
        <p:txBody>
          <a:bodyPr vert="horz" wrap="square" lIns="91440" tIns="45720" rIns="91440" bIns="45720" anchor="t"/>
          <a:lstStyle/>
          <a:p>
            <a:pPr eaLnBrk="1" hangingPunct="1"/>
            <a:r>
              <a:rPr lang="zh-CN" altLang="en-US" dirty="0"/>
              <a:t>典型病毒：</a:t>
            </a:r>
            <a:r>
              <a:rPr lang="en-US" altLang="zh-CN" dirty="0"/>
              <a:t>PHP</a:t>
            </a:r>
            <a:r>
              <a:rPr lang="zh-CN" altLang="en-US" dirty="0"/>
              <a:t>病毒</a:t>
            </a:r>
          </a:p>
          <a:p>
            <a:pPr eaLnBrk="1" hangingPunct="1"/>
            <a:r>
              <a:rPr lang="zh-CN" altLang="en-US" dirty="0"/>
              <a:t>感染原理：存在脚本语言的执行环境</a:t>
            </a:r>
          </a:p>
          <a:p>
            <a:pPr eaLnBrk="1" hangingPunct="1"/>
            <a:r>
              <a:rPr lang="zh-CN" altLang="en-US" dirty="0"/>
              <a:t>特点：简单</a:t>
            </a:r>
          </a:p>
          <a:p>
            <a:pPr eaLnBrk="1" hangingPunct="1"/>
            <a:r>
              <a:rPr lang="zh-CN" altLang="en-US" dirty="0"/>
              <a:t>反病毒技术</a:t>
            </a:r>
          </a:p>
          <a:p>
            <a:pPr eaLnBrk="1" hangingPunct="1">
              <a:buNone/>
            </a:pPr>
            <a:r>
              <a:rPr lang="zh-CN" altLang="en-US" dirty="0"/>
              <a:t>脚本监控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数据包病毒</a:t>
            </a:r>
          </a:p>
        </p:txBody>
      </p:sp>
      <p:sp>
        <p:nvSpPr>
          <p:cNvPr id="52227" name="Rectangle 3"/>
          <p:cNvSpPr>
            <a:spLocks noGrp="1" noRot="1"/>
          </p:cNvSpPr>
          <p:nvPr>
            <p:ph idx="1"/>
          </p:nvPr>
        </p:nvSpPr>
        <p:spPr>
          <a:xfrm>
            <a:off x="914400" y="1484784"/>
            <a:ext cx="7772400" cy="4572000"/>
          </a:xfrm>
        </p:spPr>
        <p:txBody>
          <a:bodyPr vert="horz" wrap="square" lIns="91440" tIns="45720" rIns="91440" bIns="45720" anchor="t">
            <a:normAutofit lnSpcReduction="10000"/>
          </a:bodyPr>
          <a:lstStyle/>
          <a:p>
            <a:pPr eaLnBrk="1" hangingPunct="1"/>
            <a:r>
              <a:rPr lang="zh-CN" altLang="en-US" dirty="0"/>
              <a:t>典型病毒（红色代码</a:t>
            </a:r>
            <a:r>
              <a:rPr lang="en-US" altLang="zh-CN" dirty="0" err="1"/>
              <a:t>CodeRed</a:t>
            </a:r>
            <a:r>
              <a:rPr lang="en-US" altLang="zh-CN" dirty="0"/>
              <a:t>, SQL Slammer</a:t>
            </a:r>
            <a:r>
              <a:rPr lang="zh-CN" altLang="en-US" dirty="0"/>
              <a:t>）</a:t>
            </a:r>
          </a:p>
          <a:p>
            <a:pPr eaLnBrk="1" hangingPunct="1"/>
            <a:r>
              <a:rPr lang="zh-CN" altLang="en-US" dirty="0"/>
              <a:t>感染原理：利用</a:t>
            </a:r>
            <a:r>
              <a:rPr lang="en-US" altLang="zh-CN" dirty="0"/>
              <a:t>IIS</a:t>
            </a:r>
            <a:r>
              <a:rPr lang="zh-CN" altLang="en-US" dirty="0"/>
              <a:t>服务器漏洞</a:t>
            </a:r>
          </a:p>
          <a:p>
            <a:pPr eaLnBrk="1" hangingPunct="1"/>
            <a:r>
              <a:rPr lang="zh-CN" altLang="en-US" dirty="0"/>
              <a:t>特点：接收数据包的行为转变为执行</a:t>
            </a:r>
            <a:r>
              <a:rPr lang="en-US" altLang="zh-CN" dirty="0" err="1"/>
              <a:t>shellcode</a:t>
            </a:r>
            <a:endParaRPr lang="zh-CN" altLang="en-US" dirty="0"/>
          </a:p>
          <a:p>
            <a:pPr eaLnBrk="1" hangingPunct="1"/>
            <a:r>
              <a:rPr lang="zh-CN" altLang="en-US" dirty="0"/>
              <a:t>反病毒技术</a:t>
            </a:r>
          </a:p>
          <a:p>
            <a:pPr eaLnBrk="1" hangingPunct="1">
              <a:buNone/>
            </a:pPr>
            <a:r>
              <a:rPr lang="zh-CN" altLang="en-US" dirty="0"/>
              <a:t>安全检测</a:t>
            </a:r>
          </a:p>
          <a:p>
            <a:pPr eaLnBrk="1" hangingPunct="1">
              <a:buNone/>
            </a:pPr>
            <a:r>
              <a:rPr lang="zh-CN" altLang="en-US" dirty="0"/>
              <a:t>漏洞扫描</a:t>
            </a:r>
          </a:p>
          <a:p>
            <a:pPr eaLnBrk="1" hangingPunct="1">
              <a:buNone/>
            </a:pPr>
            <a:r>
              <a:rPr lang="zh-CN" altLang="en-US" dirty="0"/>
              <a:t>防火墙</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4"/>
          <p:cNvSpPr>
            <a:spLocks noGrp="1" noRot="1"/>
          </p:cNvSpPr>
          <p:nvPr>
            <p:ph type="title"/>
          </p:nvPr>
        </p:nvSpPr>
        <p:spPr>
          <a:xfrm>
            <a:off x="685800" y="2933700"/>
            <a:ext cx="7772400" cy="1143000"/>
          </a:xfrm>
        </p:spPr>
        <p:txBody>
          <a:bodyPr vert="horz" wrap="square" lIns="91440" tIns="45720" rIns="91440" bIns="45720" anchor="ctr"/>
          <a:lstStyle/>
          <a:p>
            <a:pPr eaLnBrk="1" hangingPunct="1"/>
            <a:r>
              <a:rPr lang="zh-CN" altLang="en-US" sz="3200" b="1" dirty="0">
                <a:solidFill>
                  <a:schemeClr val="folHlink"/>
                </a:solidFill>
                <a:latin typeface="华文新魏" panose="02010800040101010101" pitchFamily="2" charset="-122"/>
                <a:ea typeface="华文新魏" panose="02010800040101010101" pitchFamily="2" charset="-122"/>
              </a:rPr>
              <a:t>六、计算机病毒的传播途径 </a:t>
            </a:r>
            <a:br>
              <a:rPr lang="zh-CN" altLang="en-US" sz="3200" b="1" dirty="0">
                <a:solidFill>
                  <a:schemeClr val="folHlink"/>
                </a:solidFill>
                <a:latin typeface="华文新魏" panose="02010800040101010101" pitchFamily="2" charset="-122"/>
                <a:ea typeface="华文新魏" panose="02010800040101010101" pitchFamily="2" charset="-122"/>
              </a:rPr>
            </a:br>
            <a:endParaRPr lang="zh-CN" altLang="en-US" sz="3200" b="1" dirty="0">
              <a:solidFill>
                <a:schemeClr val="folHlink"/>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Rot="1"/>
          </p:cNvSpPr>
          <p:nvPr>
            <p:ph type="title"/>
          </p:nvPr>
        </p:nvSpPr>
        <p:spPr/>
        <p:txBody>
          <a:bodyPr vert="horz" wrap="square" lIns="91440" tIns="45720" rIns="91440" bIns="45720" anchor="ctr"/>
          <a:lstStyle/>
          <a:p>
            <a:pPr eaLnBrk="1" hangingPunct="1"/>
            <a:r>
              <a:rPr lang="en-US" altLang="zh-CN" dirty="0"/>
              <a:t>1</a:t>
            </a:r>
            <a:r>
              <a:rPr lang="zh-CN" altLang="en-US" dirty="0"/>
              <a:t>、软盘</a:t>
            </a:r>
          </a:p>
        </p:txBody>
      </p:sp>
      <p:sp>
        <p:nvSpPr>
          <p:cNvPr id="54275" name="Rectangle 3"/>
          <p:cNvSpPr>
            <a:spLocks noGrp="1" noRot="1"/>
          </p:cNvSpPr>
          <p:nvPr>
            <p:ph idx="1"/>
          </p:nvPr>
        </p:nvSpPr>
        <p:spPr/>
        <p:txBody>
          <a:bodyPr vert="horz" wrap="square" lIns="91440" tIns="45720" rIns="91440" bIns="45720" anchor="t"/>
          <a:lstStyle/>
          <a:p>
            <a:pPr eaLnBrk="1" hangingPunct="1"/>
            <a:endParaRPr lang="en-US" altLang="zh-CN" sz="2800" dirty="0"/>
          </a:p>
          <a:p>
            <a:pPr eaLnBrk="1" hangingPunct="1"/>
            <a:r>
              <a:rPr lang="zh-CN" altLang="en-US" sz="2800" dirty="0"/>
              <a:t>软盘作为最常用的交换媒介，在计算机应用的早期对病毒的传播发挥了巨大的作用，因那时计算机应用比较简单，可执行文件和数据文件系统都较小，许多执行文件均通过软盘相互拷贝、安装，这样病毒就能通过软盘传播文件型病毒；另外，在软盘列目录或引导机器时，引导区病毒会在软盘与硬盘引导区内互相感染。因此软盘也成了计算机病毒的主要的寄生“温床”。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Rot="1"/>
          </p:cNvSpPr>
          <p:nvPr>
            <p:ph type="title"/>
          </p:nvPr>
        </p:nvSpPr>
        <p:spPr/>
        <p:txBody>
          <a:bodyPr vert="horz" wrap="square" lIns="91440" tIns="45720" rIns="91440" bIns="45720" anchor="ctr"/>
          <a:lstStyle/>
          <a:p>
            <a:pPr eaLnBrk="1" hangingPunct="1"/>
            <a:r>
              <a:rPr lang="en-US" altLang="zh-CN" dirty="0"/>
              <a:t>2</a:t>
            </a:r>
            <a:r>
              <a:rPr lang="zh-CN" altLang="en-US" dirty="0"/>
              <a:t>、光盘 </a:t>
            </a:r>
          </a:p>
        </p:txBody>
      </p:sp>
      <p:sp>
        <p:nvSpPr>
          <p:cNvPr id="55299" name="Rectangle 3"/>
          <p:cNvSpPr>
            <a:spLocks noGrp="1" noRot="1"/>
          </p:cNvSpPr>
          <p:nvPr>
            <p:ph idx="1"/>
          </p:nvPr>
        </p:nvSpPr>
        <p:spPr/>
        <p:txBody>
          <a:bodyPr vert="horz" wrap="square" lIns="91440" tIns="45720" rIns="91440" bIns="45720" anchor="t"/>
          <a:lstStyle/>
          <a:p>
            <a:pPr eaLnBrk="1" hangingPunct="1"/>
            <a:r>
              <a:rPr lang="zh-CN" altLang="en-US" sz="2800" dirty="0"/>
              <a:t>光盘因为容量大，存储了大量的可执行文件，大量的病毒就有可能藏身于光盘，对只读式光盘，不能进行写操作，因此光盘上的病毒不能清除。以谋利为目的非法盗版软件的制作过程中，不可能为病毒防护担负专门责任，也决不会有真正可靠的技术保障避免病毒的传入、传染、流行和扩散。当前，盗版光盘的泛滥给病毒的传播带来了极大的便利。甚至有些光盘上杀病毒软件本身就带有病毒，这就给本来“干净”的计算机带来了灾难。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Rot="1"/>
          </p:cNvSpPr>
          <p:nvPr>
            <p:ph type="title"/>
          </p:nvPr>
        </p:nvSpPr>
        <p:spPr/>
        <p:txBody>
          <a:bodyPr vert="horz" wrap="square" lIns="91440" tIns="45720" rIns="91440" bIns="45720" anchor="ctr"/>
          <a:lstStyle/>
          <a:p>
            <a:pPr eaLnBrk="1" hangingPunct="1"/>
            <a:r>
              <a:rPr lang="en-US" altLang="zh-CN" dirty="0"/>
              <a:t>3</a:t>
            </a:r>
            <a:r>
              <a:rPr lang="zh-CN" altLang="en-US" dirty="0"/>
              <a:t>、硬盘（含移动硬盘、</a:t>
            </a:r>
            <a:r>
              <a:rPr lang="en-US" altLang="zh-CN" dirty="0"/>
              <a:t>USB</a:t>
            </a:r>
            <a:r>
              <a:rPr lang="zh-CN" altLang="en-US" dirty="0"/>
              <a:t>） </a:t>
            </a:r>
          </a:p>
        </p:txBody>
      </p:sp>
      <p:sp>
        <p:nvSpPr>
          <p:cNvPr id="56323" name="Rectangle 3"/>
          <p:cNvSpPr>
            <a:spLocks noGrp="1" noRot="1"/>
          </p:cNvSpPr>
          <p:nvPr>
            <p:ph idx="1"/>
          </p:nvPr>
        </p:nvSpPr>
        <p:spPr/>
        <p:txBody>
          <a:bodyPr vert="horz" wrap="square" lIns="91440" tIns="45720" rIns="91440" bIns="45720" anchor="t"/>
          <a:lstStyle/>
          <a:p>
            <a:pPr eaLnBrk="1" hangingPunct="1"/>
            <a:r>
              <a:rPr lang="zh-CN" altLang="en-US" dirty="0"/>
              <a:t>有时，带病毒的硬盘在本地或移到其他地方使用甚至维修等，就会将干净的软盘传染或者感染其他硬盘并扩散。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Rot="1"/>
          </p:cNvSpPr>
          <p:nvPr>
            <p:ph type="title"/>
          </p:nvPr>
        </p:nvSpPr>
        <p:spPr>
          <a:xfrm>
            <a:off x="933450" y="504825"/>
            <a:ext cx="6653213" cy="712788"/>
          </a:xfrm>
        </p:spPr>
        <p:txBody>
          <a:bodyPr vert="horz" wrap="square" lIns="92075" tIns="46038" rIns="92075" bIns="46038" anchor="b"/>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触目惊心的计算</a:t>
            </a:r>
            <a:r>
              <a:rPr lang="en-US" altLang="zh-CN" sz="3600" b="1" dirty="0">
                <a:solidFill>
                  <a:schemeClr val="folHlink"/>
                </a:solidFill>
                <a:ea typeface="华文新魏" panose="02010800040101010101" pitchFamily="2" charset="-122"/>
              </a:rPr>
              <a:t>——</a:t>
            </a:r>
            <a:r>
              <a:rPr lang="zh-CN" altLang="en-US" sz="3600" b="1" dirty="0">
                <a:solidFill>
                  <a:schemeClr val="folHlink"/>
                </a:solidFill>
                <a:latin typeface="华文新魏" panose="02010800040101010101" pitchFamily="2" charset="-122"/>
                <a:ea typeface="华文新魏" panose="02010800040101010101" pitchFamily="2" charset="-122"/>
              </a:rPr>
              <a:t>卿斯汉</a:t>
            </a:r>
          </a:p>
        </p:txBody>
      </p:sp>
      <p:sp>
        <p:nvSpPr>
          <p:cNvPr id="181251" name="Rectangle 3"/>
          <p:cNvSpPr>
            <a:spLocks noGrp="1" noRot="1"/>
          </p:cNvSpPr>
          <p:nvPr>
            <p:ph idx="1"/>
          </p:nvPr>
        </p:nvSpPr>
        <p:spPr/>
        <p:txBody>
          <a:bodyPr vert="horz" wrap="square" lIns="92075" tIns="46038" rIns="92075" bIns="46038" anchor="t">
            <a:normAutofit/>
          </a:bodyPr>
          <a:lstStyle/>
          <a:p>
            <a:pPr eaLnBrk="1" hangingPunct="1">
              <a:lnSpc>
                <a:spcPct val="90000"/>
              </a:lnSpc>
            </a:pPr>
            <a:r>
              <a:rPr lang="zh-TW" altLang="en-US" b="1" dirty="0"/>
              <a:t>如果</a:t>
            </a:r>
            <a:r>
              <a:rPr lang="zh-TW" altLang="zh-CN" b="1" dirty="0"/>
              <a:t>：</a:t>
            </a:r>
          </a:p>
          <a:p>
            <a:pPr eaLnBrk="1" hangingPunct="1">
              <a:lnSpc>
                <a:spcPct val="90000"/>
              </a:lnSpc>
            </a:pPr>
            <a:r>
              <a:rPr lang="en-US" altLang="zh-TW" b="1" dirty="0"/>
              <a:t>20</a:t>
            </a:r>
            <a:r>
              <a:rPr lang="zh-TW" altLang="zh-CN" b="1" dirty="0"/>
              <a:t>分钟</a:t>
            </a:r>
            <a:r>
              <a:rPr lang="zh-CN" altLang="en-US" b="1" dirty="0"/>
              <a:t>产</a:t>
            </a:r>
            <a:r>
              <a:rPr lang="zh-TW" altLang="en-US" b="1" dirty="0"/>
              <a:t>生一</a:t>
            </a:r>
            <a:r>
              <a:rPr lang="zh-TW" altLang="zh-CN" b="1" dirty="0"/>
              <a:t>种</a:t>
            </a:r>
            <a:r>
              <a:rPr lang="zh-TW" altLang="en-US" b="1" dirty="0"/>
              <a:t>新病毒，通</a:t>
            </a:r>
            <a:r>
              <a:rPr lang="zh-TW" altLang="zh-CN" b="1" dirty="0"/>
              <a:t>过</a:t>
            </a:r>
            <a:r>
              <a:rPr lang="zh-TW" altLang="en-US" b="1" dirty="0"/>
              <a:t>因特</a:t>
            </a:r>
            <a:r>
              <a:rPr lang="zh-TW" altLang="zh-CN" b="1" dirty="0"/>
              <a:t>网传</a:t>
            </a:r>
            <a:r>
              <a:rPr lang="zh-TW" altLang="en-US" b="1" dirty="0"/>
              <a:t>播（</a:t>
            </a:r>
            <a:r>
              <a:rPr lang="en-US" altLang="zh-TW" b="1" dirty="0"/>
              <a:t>30</a:t>
            </a:r>
            <a:r>
              <a:rPr lang="zh-TW" altLang="zh-CN" b="1" dirty="0"/>
              <a:t>万</a:t>
            </a:r>
            <a:r>
              <a:rPr lang="zh-TW" altLang="en-US" b="1" dirty="0"/>
              <a:t>公里</a:t>
            </a:r>
            <a:r>
              <a:rPr lang="en-US" altLang="zh-TW" b="1" dirty="0"/>
              <a:t>/</a:t>
            </a:r>
            <a:r>
              <a:rPr lang="zh-TW" altLang="en-US" b="1" dirty="0"/>
              <a:t>秒）。</a:t>
            </a:r>
            <a:r>
              <a:rPr lang="zh-TW" altLang="zh-CN" b="1" dirty="0"/>
              <a:t>联</a:t>
            </a:r>
            <a:r>
              <a:rPr lang="zh-TW" altLang="en-US" b="1" dirty="0"/>
              <a:t>网电脑每</a:t>
            </a:r>
            <a:r>
              <a:rPr lang="en-US" altLang="zh-TW" b="1" dirty="0"/>
              <a:t>20</a:t>
            </a:r>
            <a:r>
              <a:rPr lang="zh-TW" altLang="en-US" b="1" dirty="0"/>
              <a:t>分</a:t>
            </a:r>
            <a:r>
              <a:rPr lang="zh-TW" altLang="zh-CN" b="1" dirty="0"/>
              <a:t>钟</a:t>
            </a:r>
            <a:r>
              <a:rPr lang="zh-TW" altLang="en-US" b="1" dirty="0"/>
              <a:t>感染一次，每天</a:t>
            </a:r>
            <a:r>
              <a:rPr lang="zh-TW" altLang="zh-CN" b="1" dirty="0"/>
              <a:t>开</a:t>
            </a:r>
            <a:r>
              <a:rPr lang="zh-TW" altLang="en-US" b="1" dirty="0"/>
              <a:t>机</a:t>
            </a:r>
            <a:r>
              <a:rPr lang="zh-TW" altLang="zh-CN" b="1" dirty="0"/>
              <a:t>联网</a:t>
            </a:r>
            <a:r>
              <a:rPr lang="en-US" altLang="zh-TW" b="1" dirty="0"/>
              <a:t>2</a:t>
            </a:r>
            <a:r>
              <a:rPr lang="zh-TW" altLang="en-US" b="1" dirty="0"/>
              <a:t>小</a:t>
            </a:r>
            <a:r>
              <a:rPr lang="zh-TW" altLang="zh-CN" b="1" dirty="0"/>
              <a:t>时</a:t>
            </a:r>
            <a:r>
              <a:rPr lang="zh-TW" altLang="en-US" b="1" dirty="0"/>
              <a:t>。</a:t>
            </a:r>
          </a:p>
          <a:p>
            <a:pPr eaLnBrk="1" hangingPunct="1">
              <a:lnSpc>
                <a:spcPct val="90000"/>
              </a:lnSpc>
            </a:pPr>
            <a:r>
              <a:rPr lang="zh-CN" altLang="en-US" sz="4000" b="1" dirty="0"/>
              <a:t>结论：</a:t>
            </a:r>
          </a:p>
          <a:p>
            <a:pPr eaLnBrk="1" hangingPunct="1">
              <a:lnSpc>
                <a:spcPct val="90000"/>
              </a:lnSpc>
            </a:pPr>
            <a:r>
              <a:rPr lang="zh-TW" altLang="en-US" b="1" dirty="0"/>
              <a:t>一年以內一台</a:t>
            </a:r>
            <a:r>
              <a:rPr lang="zh-TW" altLang="zh-CN" b="1" dirty="0"/>
              <a:t>联</a:t>
            </a:r>
            <a:r>
              <a:rPr lang="zh-TW" altLang="en-US" b="1" dirty="0"/>
              <a:t>网的</a:t>
            </a:r>
            <a:r>
              <a:rPr lang="zh-TW" altLang="zh-CN" b="1" dirty="0"/>
              <a:t>电脑</a:t>
            </a:r>
            <a:r>
              <a:rPr lang="zh-TW" altLang="en-US" b="1" dirty="0"/>
              <a:t>可能</a:t>
            </a:r>
            <a:r>
              <a:rPr lang="zh-TW" altLang="zh-CN" b="1" dirty="0"/>
              <a:t>会</a:t>
            </a:r>
            <a:r>
              <a:rPr lang="zh-TW" altLang="en-US" b="1" dirty="0"/>
              <a:t>被最新 病毒感染</a:t>
            </a:r>
            <a:r>
              <a:rPr lang="en-US" altLang="zh-TW" b="1" dirty="0"/>
              <a:t>2190</a:t>
            </a:r>
            <a:r>
              <a:rPr lang="zh-TW" altLang="en-US" b="1" dirty="0"/>
              <a:t>次。</a:t>
            </a:r>
          </a:p>
          <a:p>
            <a:pPr eaLnBrk="1" hangingPunct="1">
              <a:lnSpc>
                <a:spcPct val="90000"/>
              </a:lnSpc>
            </a:pPr>
            <a:r>
              <a:rPr lang="zh-TW" altLang="en-US" b="1" dirty="0"/>
              <a:t>另</a:t>
            </a:r>
            <a:r>
              <a:rPr lang="zh-CN" altLang="en-US" b="1" dirty="0"/>
              <a:t>一个数字：</a:t>
            </a:r>
          </a:p>
          <a:p>
            <a:pPr eaLnBrk="1" hangingPunct="1">
              <a:lnSpc>
                <a:spcPct val="90000"/>
              </a:lnSpc>
            </a:pPr>
            <a:r>
              <a:rPr lang="en-US" altLang="zh-CN" b="1" dirty="0"/>
              <a:t>75</a:t>
            </a:r>
            <a:r>
              <a:rPr lang="zh-CN" altLang="en-US" b="1" dirty="0"/>
              <a:t>％的电脑被感染。</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ox(in)">
                                      <p:cBhvr>
                                        <p:cTn id="7" dur="500"/>
                                        <p:tgtEl>
                                          <p:spTgt spid="181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box(in)">
                                      <p:cBhvr>
                                        <p:cTn id="12" dur="500"/>
                                        <p:tgtEl>
                                          <p:spTgt spid="181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1251">
                                            <p:txEl>
                                              <p:pRg st="2" end="2"/>
                                            </p:txEl>
                                          </p:spTgt>
                                        </p:tgtEl>
                                        <p:attrNameLst>
                                          <p:attrName>style.visibility</p:attrName>
                                        </p:attrNameLst>
                                      </p:cBhvr>
                                      <p:to>
                                        <p:strVal val="visible"/>
                                      </p:to>
                                    </p:set>
                                    <p:animEffect transition="in" filter="box(in)">
                                      <p:cBhvr>
                                        <p:cTn id="17" dur="500"/>
                                        <p:tgtEl>
                                          <p:spTgt spid="181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1251">
                                            <p:txEl>
                                              <p:pRg st="3" end="3"/>
                                            </p:txEl>
                                          </p:spTgt>
                                        </p:tgtEl>
                                        <p:attrNameLst>
                                          <p:attrName>style.visibility</p:attrName>
                                        </p:attrNameLst>
                                      </p:cBhvr>
                                      <p:to>
                                        <p:strVal val="visible"/>
                                      </p:to>
                                    </p:set>
                                    <p:animEffect transition="in" filter="box(in)">
                                      <p:cBhvr>
                                        <p:cTn id="22" dur="500"/>
                                        <p:tgtEl>
                                          <p:spTgt spid="181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1251">
                                            <p:txEl>
                                              <p:pRg st="4" end="4"/>
                                            </p:txEl>
                                          </p:spTgt>
                                        </p:tgtEl>
                                        <p:attrNameLst>
                                          <p:attrName>style.visibility</p:attrName>
                                        </p:attrNameLst>
                                      </p:cBhvr>
                                      <p:to>
                                        <p:strVal val="visible"/>
                                      </p:to>
                                    </p:set>
                                    <p:animEffect transition="in" filter="box(in)">
                                      <p:cBhvr>
                                        <p:cTn id="27" dur="500"/>
                                        <p:tgtEl>
                                          <p:spTgt spid="181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1251">
                                            <p:txEl>
                                              <p:pRg st="5" end="5"/>
                                            </p:txEl>
                                          </p:spTgt>
                                        </p:tgtEl>
                                        <p:attrNameLst>
                                          <p:attrName>style.visibility</p:attrName>
                                        </p:attrNameLst>
                                      </p:cBhvr>
                                      <p:to>
                                        <p:strVal val="visible"/>
                                      </p:to>
                                    </p:set>
                                    <p:animEffect transition="in" filter="box(in)">
                                      <p:cBhvr>
                                        <p:cTn id="32" dur="500"/>
                                        <p:tgtEl>
                                          <p:spTgt spid="181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2"/>
          <p:cNvSpPr txBox="1"/>
          <p:nvPr/>
        </p:nvSpPr>
        <p:spPr>
          <a:xfrm>
            <a:off x="609600" y="685800"/>
            <a:ext cx="5186363" cy="582613"/>
          </a:xfrm>
          <a:prstGeom prst="rect">
            <a:avLst/>
          </a:prstGeom>
          <a:noFill/>
          <a:ln w="9525">
            <a:noFill/>
          </a:ln>
        </p:spPr>
        <p:txBody>
          <a:bodyPr/>
          <a:lstStyle/>
          <a:p>
            <a:pPr marL="342900" indent="-342900">
              <a:lnSpc>
                <a:spcPct val="90000"/>
              </a:lnSpc>
              <a:spcBef>
                <a:spcPct val="50000"/>
              </a:spcBef>
            </a:pPr>
            <a:r>
              <a:rPr lang="zh-CN" altLang="en-US" sz="3200" b="1" dirty="0">
                <a:solidFill>
                  <a:schemeClr val="folHlink"/>
                </a:solidFill>
                <a:latin typeface="Arial" panose="020B0604020202020204" pitchFamily="34" charset="0"/>
                <a:ea typeface="华文新魏" panose="02010800040101010101" pitchFamily="2" charset="-122"/>
              </a:rPr>
              <a:t>一、计算机病毒的定义</a:t>
            </a:r>
          </a:p>
        </p:txBody>
      </p:sp>
      <p:sp>
        <p:nvSpPr>
          <p:cNvPr id="8195" name="Text Box 3"/>
          <p:cNvSpPr txBox="1"/>
          <p:nvPr/>
        </p:nvSpPr>
        <p:spPr>
          <a:xfrm>
            <a:off x="838200" y="2091620"/>
            <a:ext cx="6645275" cy="3785652"/>
          </a:xfrm>
          <a:prstGeom prst="rect">
            <a:avLst/>
          </a:prstGeom>
          <a:noFill/>
          <a:ln w="9525">
            <a:noFill/>
          </a:ln>
        </p:spPr>
        <p:txBody>
          <a:bodyPr>
            <a:spAutoFit/>
          </a:bodyPr>
          <a:lstStyle/>
          <a:p>
            <a:pPr marL="457200" indent="-457200"/>
            <a:r>
              <a:rPr lang="zh-CN" altLang="en-US" sz="2400" dirty="0">
                <a:latin typeface="+mn-ea"/>
                <a:ea typeface="+mn-ea"/>
              </a:rPr>
              <a:t>计算机病毒产生的动机</a:t>
            </a:r>
            <a:r>
              <a:rPr lang="en-US" altLang="zh-CN" sz="2400" dirty="0">
                <a:latin typeface="+mn-ea"/>
                <a:ea typeface="+mn-ea"/>
              </a:rPr>
              <a:t>(</a:t>
            </a:r>
            <a:r>
              <a:rPr lang="zh-CN" altLang="en-US" sz="2400" dirty="0">
                <a:latin typeface="+mn-ea"/>
                <a:ea typeface="+mn-ea"/>
              </a:rPr>
              <a:t>原因</a:t>
            </a:r>
            <a:r>
              <a:rPr lang="en-US" altLang="zh-CN" sz="2400" dirty="0">
                <a:latin typeface="+mn-ea"/>
                <a:ea typeface="+mn-ea"/>
              </a:rPr>
              <a:t>)</a:t>
            </a:r>
            <a:r>
              <a:rPr lang="zh-CN" altLang="en-US" sz="2400" dirty="0">
                <a:latin typeface="+mn-ea"/>
                <a:ea typeface="+mn-ea"/>
              </a:rPr>
              <a:t>：</a:t>
            </a:r>
          </a:p>
          <a:p>
            <a:pPr marL="457200" indent="-457200">
              <a:buChar char="•"/>
            </a:pPr>
            <a:r>
              <a:rPr lang="zh-CN" altLang="en-US" sz="2400" dirty="0">
                <a:latin typeface="+mn-ea"/>
                <a:ea typeface="+mn-ea"/>
              </a:rPr>
              <a:t>计算机系统的脆弱性</a:t>
            </a:r>
            <a:r>
              <a:rPr lang="en-US" altLang="zh-CN" sz="2400" dirty="0">
                <a:latin typeface="+mn-ea"/>
                <a:ea typeface="+mn-ea"/>
              </a:rPr>
              <a:t>(</a:t>
            </a:r>
            <a:r>
              <a:rPr lang="en-US" altLang="zh-CN" sz="2400" dirty="0">
                <a:solidFill>
                  <a:srgbClr val="DE3716"/>
                </a:solidFill>
                <a:latin typeface="+mn-ea"/>
                <a:ea typeface="+mn-ea"/>
              </a:rPr>
              <a:t>IBM</a:t>
            </a:r>
            <a:r>
              <a:rPr lang="zh-CN" altLang="en-US" sz="2400" dirty="0">
                <a:solidFill>
                  <a:srgbClr val="DE3716"/>
                </a:solidFill>
                <a:latin typeface="+mn-ea"/>
                <a:ea typeface="+mn-ea"/>
              </a:rPr>
              <a:t>病毒防护计划</a:t>
            </a:r>
            <a:r>
              <a:rPr lang="en-US" altLang="zh-CN" sz="2400" dirty="0">
                <a:latin typeface="+mn-ea"/>
                <a:ea typeface="+mn-ea"/>
              </a:rPr>
              <a:t>)</a:t>
            </a:r>
          </a:p>
          <a:p>
            <a:pPr marL="457200" indent="-457200">
              <a:buChar char="•"/>
            </a:pPr>
            <a:r>
              <a:rPr lang="zh-CN" altLang="en-US" sz="2400" dirty="0">
                <a:latin typeface="+mn-ea"/>
                <a:ea typeface="+mn-ea"/>
              </a:rPr>
              <a:t>作为一种文化（</a:t>
            </a:r>
            <a:r>
              <a:rPr lang="en-US" altLang="zh-CN" sz="2400" dirty="0">
                <a:latin typeface="+mn-ea"/>
                <a:ea typeface="+mn-ea"/>
              </a:rPr>
              <a:t>hacker</a:t>
            </a:r>
            <a:r>
              <a:rPr lang="zh-CN" altLang="en-US" sz="2400" dirty="0">
                <a:latin typeface="+mn-ea"/>
                <a:ea typeface="+mn-ea"/>
              </a:rPr>
              <a:t>）</a:t>
            </a:r>
          </a:p>
          <a:p>
            <a:pPr marL="457200" indent="-457200">
              <a:buChar char="•"/>
            </a:pPr>
            <a:r>
              <a:rPr lang="zh-CN" altLang="en-US" sz="2400" dirty="0">
                <a:latin typeface="+mn-ea"/>
                <a:ea typeface="+mn-ea"/>
              </a:rPr>
              <a:t>病毒编制技术学习。</a:t>
            </a:r>
          </a:p>
          <a:p>
            <a:pPr marL="457200" indent="-457200">
              <a:buChar char="•"/>
            </a:pPr>
            <a:r>
              <a:rPr lang="zh-CN" altLang="en-US" sz="2400" dirty="0">
                <a:latin typeface="+mn-ea"/>
                <a:ea typeface="+mn-ea"/>
              </a:rPr>
              <a:t>恶作剧。</a:t>
            </a:r>
          </a:p>
          <a:p>
            <a:pPr marL="457200" indent="-457200">
              <a:buChar char="•"/>
            </a:pPr>
            <a:r>
              <a:rPr lang="zh-CN" altLang="en-US" sz="2400" dirty="0">
                <a:latin typeface="+mn-ea"/>
                <a:ea typeface="+mn-ea"/>
              </a:rPr>
              <a:t>产生于个别人的报复心理。</a:t>
            </a:r>
          </a:p>
          <a:p>
            <a:pPr marL="457200" indent="-457200">
              <a:buChar char="•"/>
            </a:pPr>
            <a:r>
              <a:rPr lang="zh-CN" altLang="en-US" sz="2400" dirty="0">
                <a:latin typeface="+mn-ea"/>
                <a:ea typeface="+mn-ea"/>
              </a:rPr>
              <a:t>用于版权保护（江民公司）。</a:t>
            </a:r>
          </a:p>
          <a:p>
            <a:pPr marL="457200" indent="-457200">
              <a:buChar char="•"/>
            </a:pPr>
            <a:r>
              <a:rPr lang="zh-CN" altLang="en-US" sz="2400" dirty="0">
                <a:latin typeface="+mn-ea"/>
                <a:ea typeface="+mn-ea"/>
              </a:rPr>
              <a:t>用于特殊目的（军事、计算机防病毒公司）。</a:t>
            </a:r>
          </a:p>
          <a:p>
            <a:pPr marL="457200" indent="-457200"/>
            <a:r>
              <a:rPr lang="zh-CN" altLang="en-US" sz="2400" dirty="0">
                <a:latin typeface="+mn-ea"/>
                <a:ea typeface="+mn-ea"/>
              </a:rPr>
              <a:t>　　</a:t>
            </a:r>
          </a:p>
          <a:p>
            <a:pPr marL="457200" indent="-457200"/>
            <a:endParaRPr lang="en-US" altLang="zh-CN" sz="2400" dirty="0">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Rot="1"/>
          </p:cNvSpPr>
          <p:nvPr>
            <p:ph type="title"/>
          </p:nvPr>
        </p:nvSpPr>
        <p:spPr/>
        <p:txBody>
          <a:bodyPr vert="horz" wrap="square" lIns="91440" tIns="45720" rIns="91440" bIns="45720" anchor="ctr"/>
          <a:lstStyle/>
          <a:p>
            <a:pPr eaLnBrk="1" hangingPunct="1"/>
            <a:r>
              <a:rPr lang="zh-CN" altLang="en-US" sz="3200" b="1" dirty="0">
                <a:solidFill>
                  <a:schemeClr val="folHlink"/>
                </a:solidFill>
                <a:latin typeface="华文新魏" panose="02010800040101010101" pitchFamily="2" charset="-122"/>
                <a:ea typeface="华文新魏" panose="02010800040101010101" pitchFamily="2" charset="-122"/>
              </a:rPr>
              <a:t>网络服务</a:t>
            </a:r>
            <a:r>
              <a:rPr lang="en-US" altLang="zh-CN" sz="3200" b="1" dirty="0">
                <a:solidFill>
                  <a:schemeClr val="folHlink"/>
                </a:solidFill>
                <a:ea typeface="华文新魏" panose="02010800040101010101" pitchFamily="2" charset="-122"/>
              </a:rPr>
              <a:t>——</a:t>
            </a:r>
            <a:r>
              <a:rPr lang="en-US" altLang="zh-CN" sz="3200" b="1" dirty="0">
                <a:solidFill>
                  <a:schemeClr val="folHlink"/>
                </a:solidFill>
                <a:latin typeface="华文新魏" panose="02010800040101010101" pitchFamily="2" charset="-122"/>
                <a:ea typeface="华文新魏" panose="02010800040101010101" pitchFamily="2" charset="-122"/>
              </a:rPr>
              <a:t>〉</a:t>
            </a:r>
            <a:r>
              <a:rPr lang="zh-CN" altLang="en-US" sz="3200" b="1" dirty="0">
                <a:solidFill>
                  <a:schemeClr val="folHlink"/>
                </a:solidFill>
                <a:latin typeface="华文新魏" panose="02010800040101010101" pitchFamily="2" charset="-122"/>
                <a:ea typeface="华文新魏" panose="02010800040101010101" pitchFamily="2" charset="-122"/>
              </a:rPr>
              <a:t>传播媒介</a:t>
            </a:r>
          </a:p>
        </p:txBody>
      </p:sp>
      <p:sp>
        <p:nvSpPr>
          <p:cNvPr id="58371" name="Rectangle 3"/>
          <p:cNvSpPr>
            <a:spLocks noGrp="1" noRot="1"/>
          </p:cNvSpPr>
          <p:nvPr>
            <p:ph idx="1"/>
          </p:nvPr>
        </p:nvSpPr>
        <p:spPr/>
        <p:txBody>
          <a:bodyPr vert="horz" wrap="square" lIns="91440" tIns="45720" rIns="91440" bIns="45720" anchor="t">
            <a:normAutofit/>
          </a:bodyPr>
          <a:lstStyle/>
          <a:p>
            <a:pPr eaLnBrk="1" hangingPunct="1"/>
            <a:r>
              <a:rPr lang="zh-CN" altLang="en-US" sz="2800" dirty="0"/>
              <a:t>网络的快速发展促进了以网络为媒介的各种服务（</a:t>
            </a:r>
            <a:r>
              <a:rPr lang="en-US" altLang="zh-CN" sz="2800" dirty="0"/>
              <a:t>FTP, WWW, BBS, EMAIL</a:t>
            </a:r>
            <a:r>
              <a:rPr lang="zh-CN" altLang="en-US" sz="2800" dirty="0"/>
              <a:t>等）的快速普及。同时，这些服务也成为了新的病毒传播方式。 </a:t>
            </a:r>
          </a:p>
          <a:p>
            <a:pPr eaLnBrk="1" hangingPunct="1"/>
            <a:r>
              <a:rPr lang="zh-CN" altLang="en-US" sz="2800" b="1" dirty="0"/>
              <a:t>电子布告栏（</a:t>
            </a:r>
            <a:r>
              <a:rPr lang="en-US" altLang="zh-CN" sz="2800" b="1" dirty="0"/>
              <a:t>BBS</a:t>
            </a:r>
            <a:r>
              <a:rPr lang="zh-CN" altLang="en-US" sz="2800" b="1" dirty="0"/>
              <a:t>）</a:t>
            </a:r>
            <a:r>
              <a:rPr lang="zh-CN" altLang="en-US" sz="2800" dirty="0"/>
              <a:t>： </a:t>
            </a:r>
          </a:p>
          <a:p>
            <a:pPr eaLnBrk="1" hangingPunct="1"/>
            <a:r>
              <a:rPr lang="zh-CN" altLang="en-US" sz="2800" b="1" dirty="0"/>
              <a:t>电子邮件（</a:t>
            </a:r>
            <a:r>
              <a:rPr lang="en-US" altLang="zh-CN" sz="2800" b="1" dirty="0"/>
              <a:t>Email</a:t>
            </a:r>
            <a:r>
              <a:rPr lang="zh-CN" altLang="en-US" sz="2800" b="1" dirty="0"/>
              <a:t>）</a:t>
            </a:r>
            <a:r>
              <a:rPr lang="zh-CN" altLang="en-US" sz="2800" dirty="0"/>
              <a:t>： </a:t>
            </a:r>
          </a:p>
          <a:p>
            <a:pPr eaLnBrk="1" hangingPunct="1"/>
            <a:r>
              <a:rPr lang="zh-CN" altLang="en-US" sz="2800" b="1" dirty="0"/>
              <a:t>即时消息服务（</a:t>
            </a:r>
            <a:r>
              <a:rPr lang="en-US" altLang="zh-CN" sz="2800" b="1" dirty="0"/>
              <a:t>QQ, ICQ, MSN</a:t>
            </a:r>
            <a:r>
              <a:rPr lang="zh-CN" altLang="en-US" sz="2800" b="1" dirty="0"/>
              <a:t>等）</a:t>
            </a:r>
            <a:r>
              <a:rPr lang="zh-CN" altLang="en-US" sz="2800" dirty="0"/>
              <a:t>： </a:t>
            </a:r>
          </a:p>
          <a:p>
            <a:pPr eaLnBrk="1" hangingPunct="1"/>
            <a:r>
              <a:rPr lang="en-US" altLang="zh-CN" sz="2800" b="1" dirty="0"/>
              <a:t>WEB</a:t>
            </a:r>
            <a:r>
              <a:rPr lang="zh-CN" altLang="en-US" sz="2800" b="1" dirty="0"/>
              <a:t>服务</a:t>
            </a:r>
            <a:r>
              <a:rPr lang="zh-CN" altLang="en-US" sz="2800" dirty="0"/>
              <a:t>： </a:t>
            </a:r>
          </a:p>
          <a:p>
            <a:pPr eaLnBrk="1" hangingPunct="1"/>
            <a:r>
              <a:rPr lang="en-US" altLang="zh-CN" sz="2800" b="1" dirty="0"/>
              <a:t>FTP</a:t>
            </a:r>
            <a:r>
              <a:rPr lang="zh-CN" altLang="en-US" sz="2800" b="1" dirty="0"/>
              <a:t>服务</a:t>
            </a:r>
            <a:r>
              <a:rPr lang="zh-CN" altLang="en-US" sz="2800" dirty="0"/>
              <a:t>： </a:t>
            </a:r>
          </a:p>
          <a:p>
            <a:pPr eaLnBrk="1" hangingPunct="1"/>
            <a:r>
              <a:rPr lang="zh-CN" altLang="en-US" sz="2800" b="1" dirty="0"/>
              <a:t>新闻组</a:t>
            </a:r>
            <a:r>
              <a:rPr lang="zh-CN" altLang="en-US" sz="2800"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Rot="1"/>
          </p:cNvSpPr>
          <p:nvPr>
            <p:ph type="title"/>
          </p:nvPr>
        </p:nvSpPr>
        <p:spPr/>
        <p:txBody>
          <a:bodyPr vert="horz" wrap="square" lIns="91440" tIns="45720" rIns="91440" bIns="45720" anchor="ctr"/>
          <a:lstStyle/>
          <a:p>
            <a:pPr eaLnBrk="1" hangingPunct="1"/>
            <a:r>
              <a:rPr lang="en-US" altLang="zh-CN" dirty="0"/>
              <a:t>5</a:t>
            </a:r>
            <a:r>
              <a:rPr lang="zh-CN" altLang="en-US" dirty="0"/>
              <a:t>、无线通讯系统</a:t>
            </a:r>
          </a:p>
        </p:txBody>
      </p:sp>
      <p:sp>
        <p:nvSpPr>
          <p:cNvPr id="59395" name="Rectangle 3"/>
          <p:cNvSpPr>
            <a:spLocks noGrp="1" noRot="1"/>
          </p:cNvSpPr>
          <p:nvPr>
            <p:ph idx="1"/>
          </p:nvPr>
        </p:nvSpPr>
        <p:spPr>
          <a:xfrm>
            <a:off x="301625" y="1600200"/>
            <a:ext cx="5207000" cy="4498975"/>
          </a:xfrm>
        </p:spPr>
        <p:txBody>
          <a:bodyPr vert="horz" wrap="square" lIns="91440" tIns="45720" rIns="91440" bIns="45720" anchor="t"/>
          <a:lstStyle/>
          <a:p>
            <a:pPr eaLnBrk="1" hangingPunct="1"/>
            <a:r>
              <a:rPr lang="zh-CN" altLang="en-US" dirty="0"/>
              <a:t>病毒对手机的攻击有</a:t>
            </a:r>
            <a:r>
              <a:rPr lang="en-US" altLang="zh-CN" dirty="0"/>
              <a:t>3</a:t>
            </a:r>
            <a:r>
              <a:rPr lang="zh-CN" altLang="en-US" dirty="0"/>
              <a:t>个层次：攻击</a:t>
            </a:r>
            <a:r>
              <a:rPr lang="en-US" altLang="zh-CN" dirty="0"/>
              <a:t>WAP</a:t>
            </a:r>
            <a:r>
              <a:rPr lang="zh-CN" altLang="en-US" dirty="0"/>
              <a:t>服务器，使手机无法访问服务器；攻击网关，向手机用户发送大量垃圾信息；直接对手机本身进行攻击，有针对性地对其操作系统和运行程序进行攻击，使手机无法提供服务。</a:t>
            </a:r>
          </a:p>
        </p:txBody>
      </p:sp>
      <p:pic>
        <p:nvPicPr>
          <p:cNvPr id="59396" name="Picture 4"/>
          <p:cNvPicPr>
            <a:picLocks noChangeAspect="1"/>
          </p:cNvPicPr>
          <p:nvPr/>
        </p:nvPicPr>
        <p:blipFill>
          <a:blip r:embed="rId2" cstate="print"/>
          <a:stretch>
            <a:fillRect/>
          </a:stretch>
        </p:blipFill>
        <p:spPr>
          <a:xfrm>
            <a:off x="5940425" y="1916113"/>
            <a:ext cx="2519363" cy="3817937"/>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Rot="1"/>
          </p:cNvSpPr>
          <p:nvPr>
            <p:ph type="title"/>
          </p:nvPr>
        </p:nvSpPr>
        <p:spPr>
          <a:xfrm>
            <a:off x="250825" y="620713"/>
            <a:ext cx="8540750" cy="1143000"/>
          </a:xfrm>
        </p:spPr>
        <p:txBody>
          <a:bodyPr vert="horz" wrap="square" lIns="91440" tIns="45720" rIns="91440" bIns="45720" anchor="ctr"/>
          <a:lstStyle/>
          <a:p>
            <a:pPr eaLnBrk="1" hangingPunct="1"/>
            <a:r>
              <a:rPr lang="zh-CN" altLang="en-US" sz="3600" b="1" dirty="0">
                <a:solidFill>
                  <a:schemeClr val="folHlink"/>
                </a:solidFill>
                <a:latin typeface="华文新魏" panose="02010800040101010101" pitchFamily="2" charset="-122"/>
                <a:ea typeface="华文新魏" panose="02010800040101010101" pitchFamily="2" charset="-122"/>
              </a:rPr>
              <a:t>七、染毒计算机的症状</a:t>
            </a:r>
          </a:p>
        </p:txBody>
      </p:sp>
      <p:sp>
        <p:nvSpPr>
          <p:cNvPr id="184326" name="Rectangle 6"/>
          <p:cNvSpPr>
            <a:spLocks noChangeArrowheads="1"/>
          </p:cNvSpPr>
          <p:nvPr/>
        </p:nvSpPr>
        <p:spPr bwMode="auto">
          <a:xfrm>
            <a:off x="1622425" y="2143125"/>
            <a:ext cx="6521450" cy="2678113"/>
          </a:xfrm>
          <a:prstGeom prst="rect">
            <a:avLst/>
          </a:prstGeom>
          <a:noFill/>
          <a:ln w="9525" algn="ctr">
            <a:noFill/>
            <a:miter lim="800000"/>
          </a:ln>
          <a:effec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病毒表现现象：</a:t>
            </a: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       计算机病毒发作前的表现现象</a:t>
            </a: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       病毒发作时的表现现象</a:t>
            </a: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       病毒发作后的表现现象</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病毒现象相似的硬件故障</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800" b="0" i="0" u="none" strike="noStrike" kern="1200" cap="none" spc="0" normalizeH="0" baseline="0" noProof="0" dirty="0">
                <a:ln>
                  <a:noFill/>
                </a:ln>
                <a:solidFill>
                  <a:schemeClr val="tx1"/>
                </a:solidFill>
                <a:effectLst/>
                <a:uLnTx/>
                <a:uFillTx/>
                <a:latin typeface="+mn-ea"/>
                <a:ea typeface="+mn-ea"/>
                <a:cs typeface="+mn-cs"/>
              </a:rPr>
              <a:t>病毒现象相似的软件故障</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Rot="1"/>
          </p:cNvSpPr>
          <p:nvPr>
            <p:ph type="title"/>
          </p:nvPr>
        </p:nvSpPr>
        <p:spPr/>
        <p:txBody>
          <a:bodyPr vert="horz" wrap="square" lIns="91440" tIns="45720" rIns="91440" bIns="45720" anchor="ctr"/>
          <a:lstStyle/>
          <a:p>
            <a:pPr eaLnBrk="1" hangingPunct="1"/>
            <a:r>
              <a:rPr lang="en-US" altLang="zh-CN" dirty="0"/>
              <a:t>1</a:t>
            </a:r>
            <a:r>
              <a:rPr lang="zh-CN" altLang="en-US" dirty="0"/>
              <a:t>、发作前的现象</a:t>
            </a:r>
          </a:p>
        </p:txBody>
      </p:sp>
      <p:sp>
        <p:nvSpPr>
          <p:cNvPr id="61443" name="Rectangle 3"/>
          <p:cNvSpPr>
            <a:spLocks noGrp="1" noRot="1"/>
          </p:cNvSpPr>
          <p:nvPr>
            <p:ph idx="1"/>
          </p:nvPr>
        </p:nvSpPr>
        <p:spPr/>
        <p:txBody>
          <a:bodyPr vert="horz" wrap="square" lIns="91440" tIns="45720" rIns="91440" bIns="45720" anchor="t">
            <a:normAutofit lnSpcReduction="10000"/>
          </a:bodyPr>
          <a:lstStyle/>
          <a:p>
            <a:pPr eaLnBrk="1" hangingPunct="1">
              <a:lnSpc>
                <a:spcPct val="80000"/>
              </a:lnSpc>
            </a:pPr>
            <a:r>
              <a:rPr lang="zh-CN" altLang="en-US" sz="2000" dirty="0"/>
              <a:t>平时运行正常的计算机突然经常性无缘无故地死机 </a:t>
            </a:r>
          </a:p>
          <a:p>
            <a:pPr eaLnBrk="1" hangingPunct="1">
              <a:lnSpc>
                <a:spcPct val="80000"/>
              </a:lnSpc>
            </a:pPr>
            <a:r>
              <a:rPr lang="zh-CN" altLang="en-US" sz="2000" dirty="0"/>
              <a:t>操作系统无法正常启动</a:t>
            </a:r>
          </a:p>
          <a:p>
            <a:pPr eaLnBrk="1" hangingPunct="1">
              <a:lnSpc>
                <a:spcPct val="80000"/>
              </a:lnSpc>
            </a:pPr>
            <a:r>
              <a:rPr lang="zh-CN" altLang="en-US" sz="2000" dirty="0"/>
              <a:t>运行速度明显变慢</a:t>
            </a:r>
          </a:p>
          <a:p>
            <a:pPr eaLnBrk="1" hangingPunct="1">
              <a:lnSpc>
                <a:spcPct val="80000"/>
              </a:lnSpc>
            </a:pPr>
            <a:r>
              <a:rPr lang="zh-CN" altLang="en-US" sz="2000" dirty="0"/>
              <a:t>以前能正常运行的软件经常发生内存不足的错误</a:t>
            </a:r>
          </a:p>
          <a:p>
            <a:pPr eaLnBrk="1" hangingPunct="1">
              <a:lnSpc>
                <a:spcPct val="80000"/>
              </a:lnSpc>
            </a:pPr>
            <a:r>
              <a:rPr lang="zh-CN" altLang="en-US" sz="2000" dirty="0"/>
              <a:t>打印和通讯发生异常</a:t>
            </a:r>
          </a:p>
          <a:p>
            <a:pPr eaLnBrk="1" hangingPunct="1">
              <a:lnSpc>
                <a:spcPct val="80000"/>
              </a:lnSpc>
            </a:pPr>
            <a:r>
              <a:rPr lang="zh-CN" altLang="en-US" sz="2000" dirty="0"/>
              <a:t>无意中要求对软盘进行写操作</a:t>
            </a:r>
          </a:p>
          <a:p>
            <a:pPr eaLnBrk="1" hangingPunct="1">
              <a:lnSpc>
                <a:spcPct val="80000"/>
              </a:lnSpc>
            </a:pPr>
            <a:r>
              <a:rPr lang="zh-CN" altLang="en-US" sz="2000" dirty="0"/>
              <a:t>以前能正常运行的应用程序经常发生死机或者非法错误</a:t>
            </a:r>
          </a:p>
          <a:p>
            <a:pPr eaLnBrk="1" hangingPunct="1">
              <a:lnSpc>
                <a:spcPct val="80000"/>
              </a:lnSpc>
            </a:pPr>
            <a:r>
              <a:rPr lang="zh-CN" altLang="en-US" sz="2000" dirty="0"/>
              <a:t>系统文件的时间、日期、大小发生变化</a:t>
            </a:r>
          </a:p>
          <a:p>
            <a:pPr eaLnBrk="1" hangingPunct="1">
              <a:lnSpc>
                <a:spcPct val="80000"/>
              </a:lnSpc>
            </a:pPr>
            <a:r>
              <a:rPr lang="zh-CN" altLang="en-US" sz="2000" dirty="0"/>
              <a:t>运行</a:t>
            </a:r>
            <a:r>
              <a:rPr lang="en-US" altLang="zh-CN" sz="2000" dirty="0"/>
              <a:t>Word</a:t>
            </a:r>
            <a:r>
              <a:rPr lang="zh-CN" altLang="en-US" sz="2000" dirty="0"/>
              <a:t>，打开</a:t>
            </a:r>
            <a:r>
              <a:rPr lang="en-US" altLang="zh-CN" sz="2000" dirty="0"/>
              <a:t>Word</a:t>
            </a:r>
            <a:r>
              <a:rPr lang="zh-CN" altLang="en-US" sz="2000" dirty="0"/>
              <a:t>文档后，该文件另存时只能以模板方式保存 </a:t>
            </a:r>
          </a:p>
          <a:p>
            <a:pPr eaLnBrk="1" hangingPunct="1">
              <a:lnSpc>
                <a:spcPct val="80000"/>
              </a:lnSpc>
            </a:pPr>
            <a:r>
              <a:rPr lang="zh-CN" altLang="en-US" sz="2000" dirty="0"/>
              <a:t>磁盘空间迅速减少</a:t>
            </a:r>
          </a:p>
          <a:p>
            <a:pPr eaLnBrk="1" hangingPunct="1">
              <a:lnSpc>
                <a:spcPct val="80000"/>
              </a:lnSpc>
            </a:pPr>
            <a:r>
              <a:rPr lang="zh-CN" altLang="en-US" sz="2000" dirty="0"/>
              <a:t>网络驱动器卷或共享目录无法调用</a:t>
            </a:r>
          </a:p>
          <a:p>
            <a:pPr eaLnBrk="1" hangingPunct="1">
              <a:lnSpc>
                <a:spcPct val="80000"/>
              </a:lnSpc>
            </a:pPr>
            <a:r>
              <a:rPr lang="zh-CN" altLang="en-US" sz="2000" dirty="0"/>
              <a:t>基本内存发生变化</a:t>
            </a:r>
          </a:p>
          <a:p>
            <a:pPr eaLnBrk="1" hangingPunct="1">
              <a:lnSpc>
                <a:spcPct val="80000"/>
              </a:lnSpc>
            </a:pPr>
            <a:r>
              <a:rPr lang="zh-CN" altLang="en-US" sz="2000" dirty="0"/>
              <a:t>陌生人发来的电子函件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Rot="1"/>
          </p:cNvSpPr>
          <p:nvPr>
            <p:ph type="title"/>
          </p:nvPr>
        </p:nvSpPr>
        <p:spPr/>
        <p:txBody>
          <a:bodyPr vert="horz" wrap="square" lIns="91440" tIns="45720" rIns="91440" bIns="45720" anchor="ctr"/>
          <a:lstStyle/>
          <a:p>
            <a:pPr eaLnBrk="1" hangingPunct="1"/>
            <a:r>
              <a:rPr lang="en-US" altLang="zh-CN" dirty="0"/>
              <a:t>2</a:t>
            </a:r>
            <a:r>
              <a:rPr lang="zh-CN" altLang="en-US" dirty="0"/>
              <a:t>、发作时的现象</a:t>
            </a:r>
          </a:p>
        </p:txBody>
      </p:sp>
      <p:sp>
        <p:nvSpPr>
          <p:cNvPr id="62467" name="Rectangle 3"/>
          <p:cNvSpPr>
            <a:spLocks noGrp="1" noRot="1"/>
          </p:cNvSpPr>
          <p:nvPr>
            <p:ph idx="1"/>
          </p:nvPr>
        </p:nvSpPr>
        <p:spPr/>
        <p:txBody>
          <a:bodyPr vert="horz" wrap="square" lIns="91440" tIns="45720" rIns="91440" bIns="45720" anchor="t"/>
          <a:lstStyle/>
          <a:p>
            <a:pPr eaLnBrk="1" hangingPunct="1">
              <a:lnSpc>
                <a:spcPct val="90000"/>
              </a:lnSpc>
            </a:pPr>
            <a:r>
              <a:rPr lang="zh-CN" altLang="en-US" sz="2800" dirty="0"/>
              <a:t>提示一些不相干的话</a:t>
            </a:r>
          </a:p>
          <a:p>
            <a:pPr eaLnBrk="1" hangingPunct="1">
              <a:lnSpc>
                <a:spcPct val="90000"/>
              </a:lnSpc>
            </a:pPr>
            <a:r>
              <a:rPr lang="zh-CN" altLang="en-US" sz="2800" dirty="0"/>
              <a:t>发出一段的音乐</a:t>
            </a:r>
          </a:p>
          <a:p>
            <a:pPr eaLnBrk="1" hangingPunct="1">
              <a:lnSpc>
                <a:spcPct val="90000"/>
              </a:lnSpc>
            </a:pPr>
            <a:r>
              <a:rPr lang="zh-CN" altLang="en-US" sz="2800" dirty="0"/>
              <a:t>产生特定的图像</a:t>
            </a:r>
          </a:p>
          <a:p>
            <a:pPr eaLnBrk="1" hangingPunct="1">
              <a:lnSpc>
                <a:spcPct val="90000"/>
              </a:lnSpc>
            </a:pPr>
            <a:r>
              <a:rPr lang="zh-CN" altLang="en-US" sz="2800" dirty="0"/>
              <a:t>硬盘灯不断闪烁</a:t>
            </a:r>
          </a:p>
          <a:p>
            <a:pPr eaLnBrk="1" hangingPunct="1">
              <a:lnSpc>
                <a:spcPct val="90000"/>
              </a:lnSpc>
            </a:pPr>
            <a:r>
              <a:rPr lang="zh-CN" altLang="en-US" sz="2800" dirty="0"/>
              <a:t>进行游戏算法</a:t>
            </a:r>
          </a:p>
          <a:p>
            <a:pPr eaLnBrk="1" hangingPunct="1">
              <a:lnSpc>
                <a:spcPct val="90000"/>
              </a:lnSpc>
            </a:pPr>
            <a:r>
              <a:rPr lang="en-US" altLang="zh-CN" sz="2800" dirty="0"/>
              <a:t>Windows</a:t>
            </a:r>
            <a:r>
              <a:rPr lang="zh-CN" altLang="en-US" sz="2800" dirty="0"/>
              <a:t>桌面图标发生变化</a:t>
            </a:r>
          </a:p>
          <a:p>
            <a:pPr eaLnBrk="1" hangingPunct="1">
              <a:lnSpc>
                <a:spcPct val="90000"/>
              </a:lnSpc>
            </a:pPr>
            <a:r>
              <a:rPr lang="zh-CN" altLang="en-US" sz="2800" dirty="0"/>
              <a:t>计算机突然死机或重启</a:t>
            </a:r>
          </a:p>
          <a:p>
            <a:pPr eaLnBrk="1" hangingPunct="1">
              <a:lnSpc>
                <a:spcPct val="90000"/>
              </a:lnSpc>
            </a:pPr>
            <a:r>
              <a:rPr lang="zh-CN" altLang="en-US" sz="2800" dirty="0"/>
              <a:t>自动发送电子邮件</a:t>
            </a:r>
          </a:p>
          <a:p>
            <a:pPr eaLnBrk="1" hangingPunct="1">
              <a:lnSpc>
                <a:spcPct val="90000"/>
              </a:lnSpc>
            </a:pPr>
            <a:r>
              <a:rPr lang="zh-CN" altLang="en-US" sz="2800" dirty="0"/>
              <a:t>鼠标自己在动</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Rot="1"/>
          </p:cNvSpPr>
          <p:nvPr>
            <p:ph type="title"/>
          </p:nvPr>
        </p:nvSpPr>
        <p:spPr/>
        <p:txBody>
          <a:bodyPr vert="horz" wrap="square" lIns="91440" tIns="45720" rIns="91440" bIns="45720" anchor="ctr"/>
          <a:lstStyle/>
          <a:p>
            <a:pPr eaLnBrk="1" hangingPunct="1"/>
            <a:r>
              <a:rPr lang="en-US" altLang="zh-CN" dirty="0"/>
              <a:t>3</a:t>
            </a:r>
            <a:r>
              <a:rPr lang="zh-CN" altLang="en-US" dirty="0"/>
              <a:t>、发作后的现象</a:t>
            </a:r>
          </a:p>
        </p:txBody>
      </p:sp>
      <p:sp>
        <p:nvSpPr>
          <p:cNvPr id="63491" name="Rectangle 3"/>
          <p:cNvSpPr>
            <a:spLocks noGrp="1" noRot="1"/>
          </p:cNvSpPr>
          <p:nvPr>
            <p:ph idx="1"/>
          </p:nvPr>
        </p:nvSpPr>
        <p:spPr/>
        <p:txBody>
          <a:bodyPr vert="horz" wrap="square" lIns="91440" tIns="45720" rIns="91440" bIns="45720" anchor="t"/>
          <a:lstStyle/>
          <a:p>
            <a:pPr eaLnBrk="1" hangingPunct="1">
              <a:lnSpc>
                <a:spcPct val="90000"/>
              </a:lnSpc>
            </a:pPr>
            <a:r>
              <a:rPr lang="zh-CN" altLang="en-US" sz="2800" dirty="0"/>
              <a:t>硬盘无法启动，数据丢失 </a:t>
            </a:r>
          </a:p>
          <a:p>
            <a:pPr eaLnBrk="1" hangingPunct="1">
              <a:lnSpc>
                <a:spcPct val="90000"/>
              </a:lnSpc>
            </a:pPr>
            <a:r>
              <a:rPr lang="zh-CN" altLang="en-US" sz="2800" dirty="0"/>
              <a:t>系统文件丢失或被破坏</a:t>
            </a:r>
          </a:p>
          <a:p>
            <a:pPr eaLnBrk="1" hangingPunct="1">
              <a:lnSpc>
                <a:spcPct val="90000"/>
              </a:lnSpc>
            </a:pPr>
            <a:r>
              <a:rPr lang="zh-CN" altLang="en-US" sz="2800" dirty="0"/>
              <a:t>文件目录发生混乱</a:t>
            </a:r>
          </a:p>
          <a:p>
            <a:pPr eaLnBrk="1" hangingPunct="1">
              <a:lnSpc>
                <a:spcPct val="90000"/>
              </a:lnSpc>
            </a:pPr>
            <a:r>
              <a:rPr lang="zh-CN" altLang="en-US" sz="2800" dirty="0"/>
              <a:t>部分文档丢失或被破坏</a:t>
            </a:r>
          </a:p>
          <a:p>
            <a:pPr eaLnBrk="1" hangingPunct="1">
              <a:lnSpc>
                <a:spcPct val="90000"/>
              </a:lnSpc>
            </a:pPr>
            <a:r>
              <a:rPr lang="zh-CN" altLang="en-US" sz="2800" dirty="0"/>
              <a:t>部分文档自动加密</a:t>
            </a:r>
          </a:p>
          <a:p>
            <a:pPr eaLnBrk="1" hangingPunct="1">
              <a:lnSpc>
                <a:spcPct val="90000"/>
              </a:lnSpc>
            </a:pPr>
            <a:r>
              <a:rPr lang="zh-CN" altLang="en-US" sz="2800" dirty="0"/>
              <a:t>修改</a:t>
            </a:r>
            <a:r>
              <a:rPr lang="en-US" altLang="zh-CN" sz="2800" dirty="0"/>
              <a:t>Autoexec.bat</a:t>
            </a:r>
            <a:r>
              <a:rPr lang="zh-CN" altLang="en-US" sz="2800" dirty="0"/>
              <a:t>文件</a:t>
            </a:r>
          </a:p>
          <a:p>
            <a:pPr eaLnBrk="1" hangingPunct="1">
              <a:lnSpc>
                <a:spcPct val="90000"/>
              </a:lnSpc>
            </a:pPr>
            <a:r>
              <a:rPr lang="zh-CN" altLang="en-US" sz="2800" dirty="0"/>
              <a:t>使部分可软件升级主板的</a:t>
            </a:r>
            <a:r>
              <a:rPr lang="en-US" altLang="zh-CN" sz="2800" dirty="0"/>
              <a:t>BIOS</a:t>
            </a:r>
            <a:r>
              <a:rPr lang="zh-CN" altLang="en-US" sz="2800" dirty="0"/>
              <a:t>程序混乱，主板被破坏</a:t>
            </a:r>
          </a:p>
          <a:p>
            <a:pPr eaLnBrk="1" hangingPunct="1">
              <a:lnSpc>
                <a:spcPct val="90000"/>
              </a:lnSpc>
            </a:pPr>
            <a:r>
              <a:rPr lang="zh-CN" altLang="en-US" sz="2800" dirty="0"/>
              <a:t>网络瘫痪，无法提供正常的服务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Rot="1"/>
          </p:cNvSpPr>
          <p:nvPr>
            <p:ph type="title"/>
          </p:nvPr>
        </p:nvSpPr>
        <p:spPr/>
        <p:txBody>
          <a:bodyPr vert="horz" wrap="square" lIns="91440" tIns="45720" rIns="91440" bIns="45720" anchor="ctr">
            <a:normAutofit/>
          </a:bodyPr>
          <a:lstStyle/>
          <a:p>
            <a:pPr eaLnBrk="1" hangingPunct="1"/>
            <a:r>
              <a:rPr lang="en-US" altLang="zh-CN" dirty="0"/>
              <a:t>4</a:t>
            </a:r>
            <a:r>
              <a:rPr lang="zh-CN" altLang="en-US" dirty="0"/>
              <a:t>、与病毒现象类似的软件故障 </a:t>
            </a:r>
          </a:p>
        </p:txBody>
      </p:sp>
      <p:sp>
        <p:nvSpPr>
          <p:cNvPr id="64515" name="Rectangle 3"/>
          <p:cNvSpPr>
            <a:spLocks noGrp="1" noRot="1"/>
          </p:cNvSpPr>
          <p:nvPr>
            <p:ph idx="1"/>
          </p:nvPr>
        </p:nvSpPr>
        <p:spPr/>
        <p:txBody>
          <a:bodyPr vert="horz" wrap="square" lIns="91440" tIns="45720" rIns="91440" bIns="45720" anchor="t"/>
          <a:lstStyle/>
          <a:p>
            <a:pPr eaLnBrk="1" hangingPunct="1"/>
            <a:r>
              <a:rPr lang="zh-CN" altLang="en-US" dirty="0"/>
              <a:t>出现“</a:t>
            </a:r>
            <a:r>
              <a:rPr lang="en-US" altLang="zh-CN" dirty="0"/>
              <a:t>Invalid drive specification”(</a:t>
            </a:r>
            <a:r>
              <a:rPr lang="zh-CN" altLang="en-US" dirty="0"/>
              <a:t>非法驱动器号</a:t>
            </a:r>
            <a:r>
              <a:rPr lang="en-US" altLang="zh-CN" dirty="0"/>
              <a:t>) </a:t>
            </a:r>
          </a:p>
          <a:p>
            <a:pPr eaLnBrk="1" hangingPunct="1"/>
            <a:r>
              <a:rPr lang="zh-CN" altLang="en-US" dirty="0"/>
              <a:t>软件程序已被破坏</a:t>
            </a:r>
            <a:r>
              <a:rPr lang="en-US" altLang="zh-CN" dirty="0"/>
              <a:t>(</a:t>
            </a:r>
            <a:r>
              <a:rPr lang="zh-CN" altLang="en-US" dirty="0"/>
              <a:t>非病毒</a:t>
            </a:r>
            <a:r>
              <a:rPr lang="en-US" altLang="zh-CN" dirty="0"/>
              <a:t>) </a:t>
            </a:r>
          </a:p>
          <a:p>
            <a:pPr eaLnBrk="1" hangingPunct="1"/>
            <a:r>
              <a:rPr lang="zh-CN" altLang="en-US" dirty="0"/>
              <a:t>软件与操作系统的兼容性 </a:t>
            </a:r>
          </a:p>
          <a:p>
            <a:pPr eaLnBrk="1" hangingPunct="1"/>
            <a:r>
              <a:rPr lang="zh-CN" altLang="en-US" dirty="0"/>
              <a:t>引导过程故障 </a:t>
            </a:r>
          </a:p>
          <a:p>
            <a:pPr eaLnBrk="1" hangingPunct="1"/>
            <a:r>
              <a:rPr lang="zh-CN" altLang="en-US" dirty="0"/>
              <a:t>用不同的编辑软件程序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Rot="1"/>
          </p:cNvSpPr>
          <p:nvPr>
            <p:ph type="title"/>
          </p:nvPr>
        </p:nvSpPr>
        <p:spPr/>
        <p:txBody>
          <a:bodyPr vert="horz" wrap="square" lIns="91440" tIns="45720" rIns="91440" bIns="45720" anchor="ctr">
            <a:normAutofit/>
          </a:bodyPr>
          <a:lstStyle/>
          <a:p>
            <a:pPr eaLnBrk="1" hangingPunct="1"/>
            <a:r>
              <a:rPr lang="en-US" altLang="zh-CN" dirty="0"/>
              <a:t>5</a:t>
            </a:r>
            <a:r>
              <a:rPr lang="zh-CN" altLang="en-US" dirty="0"/>
              <a:t>、与病毒现象类似的硬件故障 </a:t>
            </a:r>
          </a:p>
        </p:txBody>
      </p:sp>
      <p:sp>
        <p:nvSpPr>
          <p:cNvPr id="65539" name="Rectangle 3"/>
          <p:cNvSpPr>
            <a:spLocks noGrp="1" noRot="1"/>
          </p:cNvSpPr>
          <p:nvPr>
            <p:ph idx="1"/>
          </p:nvPr>
        </p:nvSpPr>
        <p:spPr/>
        <p:txBody>
          <a:bodyPr vert="horz" wrap="square" lIns="91440" tIns="45720" rIns="91440" bIns="45720" anchor="t"/>
          <a:lstStyle/>
          <a:p>
            <a:pPr eaLnBrk="1" hangingPunct="1"/>
            <a:r>
              <a:rPr lang="zh-CN" altLang="en-US" dirty="0"/>
              <a:t>系统的硬件配置</a:t>
            </a:r>
          </a:p>
          <a:p>
            <a:pPr eaLnBrk="1" hangingPunct="1"/>
            <a:r>
              <a:rPr lang="zh-CN" altLang="en-US" dirty="0"/>
              <a:t>电源电压不稳定</a:t>
            </a:r>
          </a:p>
          <a:p>
            <a:pPr eaLnBrk="1" hangingPunct="1"/>
            <a:r>
              <a:rPr lang="zh-CN" altLang="en-US" dirty="0"/>
              <a:t>插件接触不良</a:t>
            </a:r>
          </a:p>
          <a:p>
            <a:pPr eaLnBrk="1" hangingPunct="1"/>
            <a:r>
              <a:rPr lang="zh-CN" altLang="en-US" dirty="0"/>
              <a:t>软驱故障</a:t>
            </a:r>
          </a:p>
          <a:p>
            <a:pPr eaLnBrk="1" hangingPunct="1"/>
            <a:r>
              <a:rPr lang="zh-CN" altLang="en-US" dirty="0"/>
              <a:t>关于</a:t>
            </a:r>
            <a:r>
              <a:rPr lang="en-US" altLang="zh-CN" dirty="0"/>
              <a:t>CMOS</a:t>
            </a:r>
            <a:r>
              <a:rPr lang="zh-CN" altLang="en-US" dirty="0"/>
              <a:t>的问题</a:t>
            </a:r>
          </a:p>
          <a:p>
            <a:pPr eaLnBrk="1" hangingPunct="1"/>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八、计算机病毒的命名规则</a:t>
            </a:r>
            <a:r>
              <a:rPr lang="zh-CN" altLang="en-US" dirty="0"/>
              <a:t> </a:t>
            </a:r>
          </a:p>
        </p:txBody>
      </p:sp>
      <p:sp>
        <p:nvSpPr>
          <p:cNvPr id="66563" name="Rectangle 3"/>
          <p:cNvSpPr>
            <a:spLocks noGrp="1" noRot="1"/>
          </p:cNvSpPr>
          <p:nvPr>
            <p:ph idx="1"/>
          </p:nvPr>
        </p:nvSpPr>
        <p:spPr>
          <a:xfrm>
            <a:off x="323850" y="1628775"/>
            <a:ext cx="8540750" cy="4498975"/>
          </a:xfrm>
        </p:spPr>
        <p:txBody>
          <a:bodyPr vert="horz" wrap="square" lIns="91440" tIns="45720" rIns="91440" bIns="45720" anchor="t">
            <a:normAutofit lnSpcReduction="10000"/>
          </a:bodyPr>
          <a:lstStyle/>
          <a:p>
            <a:pPr eaLnBrk="1" hangingPunct="1">
              <a:lnSpc>
                <a:spcPct val="90000"/>
              </a:lnSpc>
              <a:buNone/>
            </a:pPr>
            <a:r>
              <a:rPr lang="en-US" altLang="zh-CN" sz="2400" dirty="0"/>
              <a:t>CARO</a:t>
            </a:r>
            <a:r>
              <a:rPr lang="zh-CN" altLang="en-US" sz="2400" dirty="0"/>
              <a:t>命名规则，每一种病毒的命名包括五个部分：</a:t>
            </a:r>
          </a:p>
          <a:p>
            <a:pPr eaLnBrk="1" hangingPunct="1">
              <a:lnSpc>
                <a:spcPct val="90000"/>
              </a:lnSpc>
            </a:pPr>
            <a:r>
              <a:rPr lang="zh-CN" altLang="en-US" sz="2400" dirty="0"/>
              <a:t>病毒家族名</a:t>
            </a:r>
          </a:p>
          <a:p>
            <a:pPr eaLnBrk="1" hangingPunct="1">
              <a:lnSpc>
                <a:spcPct val="90000"/>
              </a:lnSpc>
            </a:pPr>
            <a:r>
              <a:rPr lang="zh-CN" altLang="en-US" sz="2400" dirty="0"/>
              <a:t>病毒组名</a:t>
            </a:r>
          </a:p>
          <a:p>
            <a:pPr eaLnBrk="1" hangingPunct="1">
              <a:lnSpc>
                <a:spcPct val="90000"/>
              </a:lnSpc>
            </a:pPr>
            <a:r>
              <a:rPr lang="zh-CN" altLang="en-US" sz="2400" dirty="0"/>
              <a:t>大变种</a:t>
            </a:r>
          </a:p>
          <a:p>
            <a:pPr eaLnBrk="1" hangingPunct="1">
              <a:lnSpc>
                <a:spcPct val="90000"/>
              </a:lnSpc>
            </a:pPr>
            <a:r>
              <a:rPr lang="zh-CN" altLang="en-US" sz="2400" dirty="0"/>
              <a:t>小变种</a:t>
            </a:r>
          </a:p>
          <a:p>
            <a:pPr eaLnBrk="1" hangingPunct="1">
              <a:lnSpc>
                <a:spcPct val="90000"/>
              </a:lnSpc>
            </a:pPr>
            <a:r>
              <a:rPr lang="zh-CN" altLang="en-US" sz="2400" dirty="0"/>
              <a:t>修改者</a:t>
            </a:r>
          </a:p>
          <a:p>
            <a:pPr eaLnBrk="1" hangingPunct="1">
              <a:lnSpc>
                <a:spcPct val="90000"/>
              </a:lnSpc>
              <a:buNone/>
            </a:pPr>
            <a:r>
              <a:rPr lang="en-US" altLang="zh-CN" sz="2400" dirty="0"/>
              <a:t>CARO</a:t>
            </a:r>
            <a:r>
              <a:rPr lang="zh-CN" altLang="en-US" sz="2400" dirty="0"/>
              <a:t>规则的一些附加规则包括：</a:t>
            </a:r>
          </a:p>
          <a:p>
            <a:pPr eaLnBrk="1" hangingPunct="1">
              <a:lnSpc>
                <a:spcPct val="90000"/>
              </a:lnSpc>
            </a:pPr>
            <a:r>
              <a:rPr lang="zh-CN" altLang="en-US" sz="2400" dirty="0"/>
              <a:t>不用地点命名</a:t>
            </a:r>
          </a:p>
          <a:p>
            <a:pPr eaLnBrk="1" hangingPunct="1">
              <a:lnSpc>
                <a:spcPct val="90000"/>
              </a:lnSpc>
            </a:pPr>
            <a:r>
              <a:rPr lang="zh-CN" altLang="en-US" sz="2400" dirty="0"/>
              <a:t>不用公司或商标命名</a:t>
            </a:r>
          </a:p>
          <a:p>
            <a:pPr eaLnBrk="1" hangingPunct="1">
              <a:lnSpc>
                <a:spcPct val="90000"/>
              </a:lnSpc>
            </a:pPr>
            <a:r>
              <a:rPr lang="zh-CN" altLang="en-US" sz="2400" dirty="0"/>
              <a:t>如果已经有了名字就不再另起别名</a:t>
            </a:r>
          </a:p>
          <a:p>
            <a:pPr eaLnBrk="1" hangingPunct="1">
              <a:lnSpc>
                <a:spcPct val="90000"/>
              </a:lnSpc>
            </a:pPr>
            <a:r>
              <a:rPr lang="zh-CN" altLang="en-US" sz="2400" dirty="0"/>
              <a:t>变种病毒是原病毒的子类</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67587" name="Rectangle 3"/>
          <p:cNvSpPr>
            <a:spLocks noGrp="1" noRot="1"/>
          </p:cNvSpPr>
          <p:nvPr>
            <p:ph idx="1"/>
          </p:nvPr>
        </p:nvSpPr>
        <p:spPr/>
        <p:txBody>
          <a:bodyPr vert="horz" wrap="square" lIns="91440" tIns="45720" rIns="91440" bIns="45720" anchor="t">
            <a:normAutofit lnSpcReduction="10000"/>
          </a:bodyPr>
          <a:lstStyle/>
          <a:p>
            <a:pPr eaLnBrk="1" hangingPunct="1">
              <a:lnSpc>
                <a:spcPct val="90000"/>
              </a:lnSpc>
              <a:buNone/>
            </a:pPr>
            <a:r>
              <a:rPr lang="en-US" altLang="zh-CN" sz="2400" dirty="0"/>
              <a:t>    </a:t>
            </a:r>
            <a:r>
              <a:rPr lang="zh-CN" altLang="en-US" sz="2400" dirty="0"/>
              <a:t>精灵（</a:t>
            </a:r>
            <a:r>
              <a:rPr lang="en-US" altLang="zh-CN" sz="2400" dirty="0"/>
              <a:t>Cunning</a:t>
            </a:r>
            <a:r>
              <a:rPr lang="zh-CN" altLang="en-US" sz="2400" dirty="0"/>
              <a:t>）病毒是瀑布（</a:t>
            </a:r>
            <a:r>
              <a:rPr lang="en-US" altLang="zh-CN" sz="2400" dirty="0"/>
              <a:t>Cascade</a:t>
            </a:r>
            <a:r>
              <a:rPr lang="zh-CN" altLang="en-US" sz="2400" dirty="0"/>
              <a:t>）病毒的变种，它在发作时能奏乐，因此被命名为</a:t>
            </a:r>
            <a:r>
              <a:rPr lang="en-US" altLang="zh-CN" sz="2400" dirty="0"/>
              <a:t>Cascade.1701.A</a:t>
            </a:r>
            <a:r>
              <a:rPr lang="zh-CN" altLang="en-US" sz="2400" dirty="0"/>
              <a:t>。</a:t>
            </a:r>
            <a:r>
              <a:rPr lang="en-US" altLang="zh-CN" sz="2400" dirty="0"/>
              <a:t>Cascade</a:t>
            </a:r>
            <a:r>
              <a:rPr lang="zh-CN" altLang="en-US" sz="2400" dirty="0"/>
              <a:t>是家族名，</a:t>
            </a:r>
            <a:r>
              <a:rPr lang="en-US" altLang="zh-CN" sz="2400" dirty="0"/>
              <a:t>1701</a:t>
            </a:r>
            <a:r>
              <a:rPr lang="zh-CN" altLang="en-US" sz="2400" dirty="0"/>
              <a:t>是组名。因为</a:t>
            </a:r>
            <a:r>
              <a:rPr lang="en-US" altLang="zh-CN" sz="2400" dirty="0"/>
              <a:t>Cascade</a:t>
            </a:r>
            <a:r>
              <a:rPr lang="zh-CN" altLang="en-US" sz="2400" dirty="0"/>
              <a:t>病毒的变种的大小不一（</a:t>
            </a:r>
            <a:r>
              <a:rPr lang="en-US" altLang="zh-CN" sz="2400" dirty="0"/>
              <a:t>1701, 1704, 1621</a:t>
            </a:r>
            <a:r>
              <a:rPr lang="zh-CN" altLang="en-US" sz="2400" dirty="0"/>
              <a:t>等），所以用大小来表示组名。</a:t>
            </a:r>
            <a:r>
              <a:rPr lang="en-US" altLang="zh-CN" sz="2400" dirty="0"/>
              <a:t>A </a:t>
            </a:r>
            <a:r>
              <a:rPr lang="zh-CN" altLang="en-US" sz="2400" dirty="0"/>
              <a:t>表示该病毒是某个组中的第一个变种。</a:t>
            </a:r>
          </a:p>
          <a:p>
            <a:pPr eaLnBrk="1" hangingPunct="1">
              <a:lnSpc>
                <a:spcPct val="90000"/>
              </a:lnSpc>
              <a:buNone/>
            </a:pPr>
            <a:r>
              <a:rPr lang="zh-CN" altLang="en-US" sz="2400" dirty="0"/>
              <a:t>   </a:t>
            </a:r>
          </a:p>
          <a:p>
            <a:pPr eaLnBrk="1" hangingPunct="1">
              <a:lnSpc>
                <a:spcPct val="90000"/>
              </a:lnSpc>
              <a:buNone/>
            </a:pPr>
            <a:r>
              <a:rPr lang="zh-CN" altLang="en-US" sz="2400" dirty="0"/>
              <a:t>    </a:t>
            </a:r>
            <a:r>
              <a:rPr lang="zh-CN" altLang="en-US" b="1" dirty="0"/>
              <a:t>业界补充：</a:t>
            </a:r>
          </a:p>
          <a:p>
            <a:pPr eaLnBrk="1" hangingPunct="1">
              <a:lnSpc>
                <a:spcPct val="90000"/>
              </a:lnSpc>
              <a:buNone/>
            </a:pPr>
            <a:r>
              <a:rPr lang="zh-CN" altLang="en-US" sz="2400" dirty="0"/>
              <a:t>   反病毒软件商们通常在</a:t>
            </a:r>
            <a:r>
              <a:rPr lang="en-US" altLang="zh-CN" sz="2400" dirty="0"/>
              <a:t>CARO</a:t>
            </a:r>
            <a:r>
              <a:rPr lang="zh-CN" altLang="en-US" sz="2400" dirty="0"/>
              <a:t>命名的前面加一个前缀来标明病毒类型。比如，</a:t>
            </a:r>
            <a:r>
              <a:rPr lang="en-US" altLang="zh-CN" sz="2400" dirty="0"/>
              <a:t>WM</a:t>
            </a:r>
            <a:r>
              <a:rPr lang="zh-CN" altLang="en-US" sz="2400" dirty="0"/>
              <a:t>表示</a:t>
            </a:r>
            <a:r>
              <a:rPr lang="en-US" altLang="zh-CN" sz="2400" dirty="0"/>
              <a:t>MS Word</a:t>
            </a:r>
            <a:r>
              <a:rPr lang="zh-CN" altLang="en-US" sz="2400" dirty="0"/>
              <a:t>宏病毒；</a:t>
            </a:r>
            <a:r>
              <a:rPr lang="en-US" altLang="zh-CN" sz="2400" dirty="0"/>
              <a:t>Win32</a:t>
            </a:r>
            <a:r>
              <a:rPr lang="zh-CN" altLang="en-US" sz="2400" dirty="0"/>
              <a:t>指</a:t>
            </a:r>
            <a:r>
              <a:rPr lang="en-US" altLang="zh-CN" sz="2400" dirty="0"/>
              <a:t>32</a:t>
            </a:r>
            <a:r>
              <a:rPr lang="zh-CN" altLang="en-US" sz="2400" dirty="0"/>
              <a:t>位</a:t>
            </a:r>
            <a:r>
              <a:rPr lang="en-US" altLang="zh-CN" sz="2400" dirty="0"/>
              <a:t>Windows</a:t>
            </a:r>
            <a:r>
              <a:rPr lang="zh-CN" altLang="en-US" sz="2400" dirty="0"/>
              <a:t>病毒；</a:t>
            </a:r>
            <a:r>
              <a:rPr lang="en-US" altLang="zh-CN" sz="2400" dirty="0"/>
              <a:t>VBS</a:t>
            </a:r>
            <a:r>
              <a:rPr lang="zh-CN" altLang="en-US" sz="2400" dirty="0"/>
              <a:t>指</a:t>
            </a:r>
            <a:r>
              <a:rPr lang="en-US" altLang="zh-CN" sz="2400" dirty="0"/>
              <a:t>VB</a:t>
            </a:r>
            <a:r>
              <a:rPr lang="zh-CN" altLang="en-US" sz="2400" dirty="0"/>
              <a:t>脚本病毒。这样，梅丽莎病毒的一个变种的命名就成了</a:t>
            </a:r>
            <a:r>
              <a:rPr lang="en-US" altLang="zh-CN" sz="2400" dirty="0"/>
              <a:t>W97M.Melissa.AA</a:t>
            </a:r>
            <a:r>
              <a:rPr lang="zh-CN" altLang="en-US" sz="2400" dirty="0"/>
              <a:t>，</a:t>
            </a:r>
            <a:r>
              <a:rPr lang="en-US" altLang="zh-CN" sz="2400" dirty="0"/>
              <a:t>Happy 99</a:t>
            </a:r>
            <a:r>
              <a:rPr lang="zh-CN" altLang="en-US" sz="2400" dirty="0"/>
              <a:t>蠕虫就被称为</a:t>
            </a:r>
            <a:r>
              <a:rPr lang="en-US" altLang="zh-CN" sz="2400" dirty="0"/>
              <a:t>Win32.Happy99.Worm</a:t>
            </a:r>
            <a:r>
              <a:rPr lang="zh-CN" altLang="en-US" sz="2400" dirty="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2" name="Text Box 4"/>
          <p:cNvSpPr txBox="1"/>
          <p:nvPr/>
        </p:nvSpPr>
        <p:spPr>
          <a:xfrm>
            <a:off x="900113" y="620713"/>
            <a:ext cx="7772400" cy="4524315"/>
          </a:xfrm>
          <a:prstGeom prst="rect">
            <a:avLst/>
          </a:prstGeom>
          <a:noFill/>
          <a:ln w="9525">
            <a:noFill/>
          </a:ln>
        </p:spPr>
        <p:txBody>
          <a:bodyPr>
            <a:spAutoFit/>
          </a:bodyPr>
          <a:lstStyle/>
          <a:p>
            <a:r>
              <a:rPr lang="zh-CN" altLang="en-US" sz="2400" dirty="0">
                <a:latin typeface="+mn-ea"/>
                <a:ea typeface="+mn-ea"/>
              </a:rPr>
              <a:t>计算机病毒的前身只不过是程序员闲来无事而编写的趣味程序；后来，才发展出了诸如破坏文件、修改系统参数、干扰计算机的正常工作等的恶性病毒。</a:t>
            </a:r>
          </a:p>
          <a:p>
            <a:r>
              <a:rPr lang="zh-CN" altLang="en-US" sz="2400" dirty="0">
                <a:latin typeface="+mn-ea"/>
                <a:ea typeface="+mn-ea"/>
              </a:rPr>
              <a:t>“病毒”一词的正式出现在</a:t>
            </a:r>
            <a:r>
              <a:rPr lang="en-US" altLang="zh-CN" sz="2400" dirty="0">
                <a:latin typeface="+mn-ea"/>
                <a:ea typeface="+mn-ea"/>
              </a:rPr>
              <a:t>1985</a:t>
            </a:r>
            <a:r>
              <a:rPr lang="zh-CN" altLang="en-US" sz="2400" dirty="0">
                <a:latin typeface="+mn-ea"/>
                <a:ea typeface="+mn-ea"/>
              </a:rPr>
              <a:t>年</a:t>
            </a:r>
            <a:r>
              <a:rPr lang="en-US" altLang="zh-CN" sz="2400" dirty="0">
                <a:latin typeface="+mn-ea"/>
                <a:ea typeface="+mn-ea"/>
              </a:rPr>
              <a:t>3</a:t>
            </a:r>
            <a:r>
              <a:rPr lang="zh-CN" altLang="en-US" sz="2400" dirty="0">
                <a:latin typeface="+mn-ea"/>
                <a:ea typeface="+mn-ea"/>
              </a:rPr>
              <a:t>月份的“科学美国人”里。</a:t>
            </a:r>
          </a:p>
          <a:p>
            <a:r>
              <a:rPr lang="zh-CN" altLang="en-US" sz="2400" dirty="0">
                <a:latin typeface="+mn-ea"/>
                <a:ea typeface="+mn-ea"/>
              </a:rPr>
              <a:t>“计算机病毒”与医学上的“病毒”不同，它不是天然存在的，是某些人利用计算机软、硬件所固有的脆弱性，编制的具有特殊功能的程序。</a:t>
            </a:r>
          </a:p>
          <a:p>
            <a:endParaRPr lang="zh-CN" altLang="en-US" sz="2400" dirty="0">
              <a:latin typeface="+mn-ea"/>
              <a:ea typeface="+mn-ea"/>
            </a:endParaRPr>
          </a:p>
          <a:p>
            <a:r>
              <a:rPr lang="zh-CN" altLang="en-US" sz="2400" dirty="0">
                <a:latin typeface="+mn-ea"/>
                <a:ea typeface="+mn-ea"/>
              </a:rPr>
              <a:t>“计算机病毒”为什么叫做病毒？原因是，它与生物医学上的病毒同样有传染和破坏的特性，因此这一名词是由生物医学上的“病毒”概念引申而来。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vertical)">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Rot="1"/>
          </p:cNvSpPr>
          <p:nvPr>
            <p:ph type="title"/>
          </p:nvPr>
        </p:nvSpPr>
        <p:spPr/>
        <p:txBody>
          <a:bodyPr vert="horz" wrap="square" lIns="91440" tIns="45720" rIns="91440" bIns="45720" anchor="ctr"/>
          <a:lstStyle/>
          <a:p>
            <a:pPr eaLnBrk="1" hangingPunct="1"/>
            <a:endParaRPr lang="zh-CN" altLang="zh-CN" dirty="0"/>
          </a:p>
        </p:txBody>
      </p:sp>
      <p:sp>
        <p:nvSpPr>
          <p:cNvPr id="68611" name="Rectangle 3"/>
          <p:cNvSpPr>
            <a:spLocks noGrp="1" noRot="1"/>
          </p:cNvSpPr>
          <p:nvPr>
            <p:ph idx="1"/>
          </p:nvPr>
        </p:nvSpPr>
        <p:spPr/>
        <p:txBody>
          <a:bodyPr vert="horz" wrap="square" lIns="91440" tIns="45720" rIns="91440" bIns="45720" anchor="t">
            <a:normAutofit lnSpcReduction="10000"/>
          </a:bodyPr>
          <a:lstStyle/>
          <a:p>
            <a:pPr eaLnBrk="1" hangingPunct="1">
              <a:lnSpc>
                <a:spcPct val="90000"/>
              </a:lnSpc>
            </a:pPr>
            <a:r>
              <a:rPr lang="en-US" altLang="zh-CN" sz="2800" dirty="0"/>
              <a:t>VGrep</a:t>
            </a:r>
            <a:r>
              <a:rPr lang="zh-CN" altLang="en-US" sz="2800" dirty="0"/>
              <a:t>是反病毒厂商的一种尝试，这种方法将已知的病毒名称通过某种方法关联起来，其目的是不管什么样的扫描软件都能按照可被识别的名称链进行扫描。</a:t>
            </a:r>
            <a:r>
              <a:rPr lang="en-US" altLang="zh-CN" sz="2800" dirty="0"/>
              <a:t>VGrep</a:t>
            </a:r>
            <a:r>
              <a:rPr lang="zh-CN" altLang="en-US" sz="2800" dirty="0"/>
              <a:t>将病毒文件读入并用不同的扫描器进行扫描，扫描的结果和被识别出的信息放入数据库中。每一个扫描器的扫描结果与别的扫描结果相比较并将结果用作病毒名交叉引用表。</a:t>
            </a:r>
            <a:r>
              <a:rPr lang="en-US" altLang="zh-CN" sz="2800" dirty="0"/>
              <a:t>VGrep</a:t>
            </a:r>
            <a:r>
              <a:rPr lang="zh-CN" altLang="en-US" sz="2800" dirty="0"/>
              <a:t>的参与者赞同为每一种病毒起一个最通用的名字最为代表名字。拥有成千上万扫描器的大型企业集团要求杀毒软件供应商使用</a:t>
            </a:r>
            <a:r>
              <a:rPr lang="en-US" altLang="zh-CN" sz="2800" dirty="0"/>
              <a:t>VGrep</a:t>
            </a:r>
            <a:r>
              <a:rPr lang="zh-CN" altLang="en-US" sz="2800" dirty="0"/>
              <a:t>命名，这对于在世界范围内跟踪多个病毒的一致性很有帮助。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九、发展趋势和最新动向</a:t>
            </a:r>
          </a:p>
        </p:txBody>
      </p:sp>
      <p:sp>
        <p:nvSpPr>
          <p:cNvPr id="69635" name="Rectangle 3"/>
          <p:cNvSpPr>
            <a:spLocks noGrp="1" noRot="1"/>
          </p:cNvSpPr>
          <p:nvPr>
            <p:ph idx="1"/>
          </p:nvPr>
        </p:nvSpPr>
        <p:spPr/>
        <p:txBody>
          <a:bodyPr vert="horz" wrap="square" lIns="91440" tIns="45720" rIns="91440" bIns="45720" anchor="t">
            <a:normAutofit lnSpcReduction="10000"/>
          </a:bodyPr>
          <a:lstStyle/>
          <a:p>
            <a:pPr eaLnBrk="1" hangingPunct="1">
              <a:lnSpc>
                <a:spcPct val="90000"/>
              </a:lnSpc>
            </a:pPr>
            <a:r>
              <a:rPr lang="en-US" altLang="zh-CN" sz="2400" dirty="0"/>
              <a:t>DOS</a:t>
            </a:r>
            <a:r>
              <a:rPr lang="zh-CN" altLang="en-US" sz="2400" dirty="0"/>
              <a:t>引导阶段 </a:t>
            </a:r>
          </a:p>
          <a:p>
            <a:pPr eaLnBrk="1" hangingPunct="1">
              <a:lnSpc>
                <a:spcPct val="90000"/>
              </a:lnSpc>
            </a:pPr>
            <a:r>
              <a:rPr lang="en-US" altLang="zh-CN" sz="2400" dirty="0"/>
              <a:t>DOS</a:t>
            </a:r>
            <a:r>
              <a:rPr lang="zh-CN" altLang="en-US" sz="2400" dirty="0"/>
              <a:t>可执行阶段</a:t>
            </a:r>
          </a:p>
          <a:p>
            <a:pPr eaLnBrk="1" hangingPunct="1">
              <a:lnSpc>
                <a:spcPct val="90000"/>
              </a:lnSpc>
            </a:pPr>
            <a:r>
              <a:rPr lang="zh-CN" altLang="en-US" sz="2400" dirty="0"/>
              <a:t>伴随、批次型阶段</a:t>
            </a:r>
          </a:p>
          <a:p>
            <a:pPr eaLnBrk="1" hangingPunct="1">
              <a:lnSpc>
                <a:spcPct val="90000"/>
              </a:lnSpc>
            </a:pPr>
            <a:r>
              <a:rPr lang="zh-CN" altLang="en-US" sz="2400" dirty="0"/>
              <a:t>幽灵、多形阶段</a:t>
            </a:r>
          </a:p>
          <a:p>
            <a:pPr eaLnBrk="1" hangingPunct="1">
              <a:lnSpc>
                <a:spcPct val="90000"/>
              </a:lnSpc>
            </a:pPr>
            <a:r>
              <a:rPr lang="zh-CN" altLang="en-US" sz="2400" dirty="0"/>
              <a:t>生成器、变体机阶段</a:t>
            </a:r>
          </a:p>
          <a:p>
            <a:pPr eaLnBrk="1" hangingPunct="1">
              <a:lnSpc>
                <a:spcPct val="90000"/>
              </a:lnSpc>
            </a:pPr>
            <a:r>
              <a:rPr lang="zh-CN" altLang="en-US" sz="2400" dirty="0"/>
              <a:t>网络、蠕虫阶段</a:t>
            </a:r>
          </a:p>
          <a:p>
            <a:pPr eaLnBrk="1" hangingPunct="1">
              <a:lnSpc>
                <a:spcPct val="90000"/>
              </a:lnSpc>
            </a:pPr>
            <a:r>
              <a:rPr lang="zh-CN" altLang="en-US" sz="2400" dirty="0"/>
              <a:t>视窗阶段</a:t>
            </a:r>
          </a:p>
          <a:p>
            <a:pPr eaLnBrk="1" hangingPunct="1">
              <a:lnSpc>
                <a:spcPct val="90000"/>
              </a:lnSpc>
            </a:pPr>
            <a:r>
              <a:rPr lang="zh-CN" altLang="en-US" sz="2400" dirty="0"/>
              <a:t>宏病毒阶段</a:t>
            </a:r>
          </a:p>
          <a:p>
            <a:pPr eaLnBrk="1" hangingPunct="1">
              <a:lnSpc>
                <a:spcPct val="90000"/>
              </a:lnSpc>
            </a:pPr>
            <a:r>
              <a:rPr lang="zh-CN" altLang="en-US" sz="2400" dirty="0"/>
              <a:t>互连网阶段</a:t>
            </a:r>
          </a:p>
          <a:p>
            <a:pPr eaLnBrk="1" hangingPunct="1">
              <a:lnSpc>
                <a:spcPct val="90000"/>
              </a:lnSpc>
            </a:pPr>
            <a:r>
              <a:rPr lang="en-US" altLang="zh-CN" sz="2400" dirty="0"/>
              <a:t>Java</a:t>
            </a:r>
            <a:r>
              <a:rPr lang="zh-CN" altLang="en-US" sz="2400" dirty="0"/>
              <a:t>、脚本语言、邮件炸弹阶段</a:t>
            </a:r>
          </a:p>
          <a:p>
            <a:pPr eaLnBrk="1" hangingPunct="1">
              <a:lnSpc>
                <a:spcPct val="90000"/>
              </a:lnSpc>
            </a:pPr>
            <a:r>
              <a:rPr lang="zh-CN" altLang="en-US" sz="2400" dirty="0"/>
              <a:t>通讯设备、</a:t>
            </a:r>
            <a:r>
              <a:rPr lang="en-US" altLang="zh-CN" sz="2400" dirty="0"/>
              <a:t>PDA</a:t>
            </a:r>
            <a:r>
              <a:rPr lang="zh-CN" altLang="en-US" sz="2400" dirty="0"/>
              <a:t>设备阶段</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2"/>
          <p:cNvSpPr>
            <a:spLocks noGrp="1" noRot="1"/>
          </p:cNvSpPr>
          <p:nvPr>
            <p:ph type="title"/>
          </p:nvPr>
        </p:nvSpPr>
        <p:spPr>
          <a:xfrm>
            <a:off x="2100263" y="228600"/>
            <a:ext cx="5280025" cy="679450"/>
          </a:xfrm>
        </p:spPr>
        <p:txBody>
          <a:bodyPr vert="horz" wrap="square" lIns="91440" tIns="45720" rIns="91440" bIns="45720" anchor="ctr"/>
          <a:lstStyle/>
          <a:p>
            <a:pPr eaLnBrk="1" hangingPunct="1"/>
            <a:r>
              <a:rPr lang="zh-CN" altLang="en-US" sz="3600" b="1" dirty="0">
                <a:solidFill>
                  <a:schemeClr val="folHlink"/>
                </a:solidFill>
                <a:latin typeface="华文新魏" panose="02010800040101010101" pitchFamily="2" charset="-122"/>
                <a:ea typeface="华文新魏" panose="02010800040101010101" pitchFamily="2" charset="-122"/>
              </a:rPr>
              <a:t>最新动向</a:t>
            </a:r>
          </a:p>
        </p:txBody>
      </p:sp>
      <p:sp>
        <p:nvSpPr>
          <p:cNvPr id="196611" name="Rectangle 3"/>
          <p:cNvSpPr>
            <a:spLocks noGrp="1" noRot="1"/>
          </p:cNvSpPr>
          <p:nvPr>
            <p:ph idx="1"/>
          </p:nvPr>
        </p:nvSpPr>
        <p:spPr>
          <a:xfrm>
            <a:off x="1143000" y="1143000"/>
            <a:ext cx="5867400" cy="762000"/>
          </a:xfrm>
        </p:spPr>
        <p:txBody>
          <a:bodyPr vert="horz" wrap="square" lIns="91440" tIns="45720" rIns="91440" bIns="45720" anchor="t"/>
          <a:lstStyle/>
          <a:p>
            <a:pPr eaLnBrk="1" hangingPunct="1">
              <a:buFont typeface="Wingdings" panose="05000000000000000000" pitchFamily="2" charset="2"/>
              <a:buNone/>
            </a:pPr>
            <a:r>
              <a:rPr lang="zh-CN" altLang="en-US" b="1" dirty="0">
                <a:solidFill>
                  <a:schemeClr val="folHlink"/>
                </a:solidFill>
                <a:ea typeface="华文新魏" panose="02010800040101010101" pitchFamily="2" charset="-122"/>
              </a:rPr>
              <a:t>病毒与其他技术相融合</a:t>
            </a:r>
          </a:p>
        </p:txBody>
      </p:sp>
      <p:sp>
        <p:nvSpPr>
          <p:cNvPr id="196612" name="Text Box 4"/>
          <p:cNvSpPr txBox="1"/>
          <p:nvPr/>
        </p:nvSpPr>
        <p:spPr>
          <a:xfrm>
            <a:off x="914400" y="1905000"/>
            <a:ext cx="7848600" cy="641350"/>
          </a:xfrm>
          <a:prstGeom prst="rect">
            <a:avLst/>
          </a:prstGeom>
          <a:noFill/>
          <a:ln w="9525">
            <a:noFill/>
          </a:ln>
        </p:spPr>
        <p:txBody>
          <a:bodyPr>
            <a:spAutoFit/>
          </a:bodyPr>
          <a:lstStyle/>
          <a:p>
            <a:pPr>
              <a:spcBef>
                <a:spcPct val="50000"/>
              </a:spcBef>
            </a:pPr>
            <a:endParaRPr lang="zh-CN" altLang="zh-CN" sz="3600" b="1" dirty="0">
              <a:solidFill>
                <a:schemeClr val="folHlink"/>
              </a:solidFill>
              <a:latin typeface="Times New Roman" panose="02020603050405020304" pitchFamily="18" charset="0"/>
              <a:ea typeface="华文新魏" panose="02010800040101010101" pitchFamily="2" charset="-122"/>
            </a:endParaRPr>
          </a:p>
        </p:txBody>
      </p:sp>
      <p:sp>
        <p:nvSpPr>
          <p:cNvPr id="196613" name="Text Box 5"/>
          <p:cNvSpPr txBox="1"/>
          <p:nvPr/>
        </p:nvSpPr>
        <p:spPr>
          <a:xfrm>
            <a:off x="1619250" y="1773238"/>
            <a:ext cx="7239000" cy="1373187"/>
          </a:xfrm>
          <a:prstGeom prst="rect">
            <a:avLst/>
          </a:prstGeom>
          <a:noFill/>
          <a:ln w="9525">
            <a:noFill/>
          </a:ln>
        </p:spPr>
        <p:txBody>
          <a:bodyPr>
            <a:spAutoFit/>
          </a:bodyPr>
          <a:lstStyle/>
          <a:p>
            <a:pPr>
              <a:spcBef>
                <a:spcPct val="50000"/>
              </a:spcBef>
            </a:pPr>
            <a:r>
              <a:rPr lang="zh-CN" altLang="en-US" sz="2800" dirty="0">
                <a:latin typeface="Times New Roman" panose="02020603050405020304" pitchFamily="18" charset="0"/>
                <a:ea typeface="华文新魏" panose="02010800040101010101" pitchFamily="2" charset="-122"/>
              </a:rPr>
              <a:t>某些病毒及普通病毒、蠕虫、木马和黑客等技术于一身，具有混合型特征，破坏性极强；</a:t>
            </a:r>
          </a:p>
        </p:txBody>
      </p:sp>
      <p:sp>
        <p:nvSpPr>
          <p:cNvPr id="196614" name="Text Box 6"/>
          <p:cNvSpPr txBox="1"/>
          <p:nvPr/>
        </p:nvSpPr>
        <p:spPr>
          <a:xfrm>
            <a:off x="1143000" y="3124200"/>
            <a:ext cx="6400800" cy="579438"/>
          </a:xfrm>
          <a:prstGeom prst="rect">
            <a:avLst/>
          </a:prstGeom>
          <a:noFill/>
          <a:ln w="9525">
            <a:noFill/>
          </a:ln>
        </p:spPr>
        <p:txBody>
          <a:bodyPr>
            <a:spAutoFit/>
          </a:bodyPr>
          <a:lstStyle/>
          <a:p>
            <a:pPr>
              <a:spcBef>
                <a:spcPct val="50000"/>
              </a:spcBef>
              <a:buFont typeface="Wingdings" panose="05000000000000000000" pitchFamily="2" charset="2"/>
              <a:buNone/>
            </a:pPr>
            <a:r>
              <a:rPr lang="zh-CN" altLang="en-US" sz="3200" b="1" dirty="0">
                <a:solidFill>
                  <a:schemeClr val="folHlink"/>
                </a:solidFill>
                <a:latin typeface="Times New Roman" panose="02020603050405020304" pitchFamily="18" charset="0"/>
                <a:ea typeface="华文新魏" panose="02010800040101010101" pitchFamily="2" charset="-122"/>
              </a:rPr>
              <a:t>传播途径多，扩散速度快</a:t>
            </a:r>
          </a:p>
        </p:txBody>
      </p:sp>
      <p:sp>
        <p:nvSpPr>
          <p:cNvPr id="196615" name="Text Box 7"/>
          <p:cNvSpPr txBox="1"/>
          <p:nvPr/>
        </p:nvSpPr>
        <p:spPr>
          <a:xfrm>
            <a:off x="1547813" y="3860800"/>
            <a:ext cx="7086600" cy="1800225"/>
          </a:xfrm>
          <a:prstGeom prst="rect">
            <a:avLst/>
          </a:prstGeom>
          <a:noFill/>
          <a:ln w="9525">
            <a:noFill/>
          </a:ln>
        </p:spPr>
        <p:txBody>
          <a:bodyPr>
            <a:spAutoFit/>
          </a:bodyPr>
          <a:lstStyle/>
          <a:p>
            <a:pPr>
              <a:spcBef>
                <a:spcPct val="50000"/>
              </a:spcBef>
            </a:pPr>
            <a:r>
              <a:rPr lang="zh-CN" altLang="en-US" sz="2800" dirty="0">
                <a:latin typeface="Times New Roman" panose="02020603050405020304" pitchFamily="18" charset="0"/>
                <a:ea typeface="华文新魏" panose="02010800040101010101" pitchFamily="2" charset="-122"/>
              </a:rPr>
              <a:t>很多病毒与</a:t>
            </a:r>
            <a:r>
              <a:rPr lang="en-US" altLang="zh-CN" sz="2800" dirty="0">
                <a:latin typeface="Times New Roman" panose="02020603050405020304" pitchFamily="18" charset="0"/>
                <a:ea typeface="华文新魏" panose="02010800040101010101" pitchFamily="2" charset="-122"/>
              </a:rPr>
              <a:t>internet</a:t>
            </a:r>
            <a:r>
              <a:rPr lang="zh-CN" altLang="en-US" sz="2800" dirty="0">
                <a:latin typeface="Times New Roman" panose="02020603050405020304" pitchFamily="18" charset="0"/>
                <a:ea typeface="华文新魏" panose="02010800040101010101" pitchFamily="2" charset="-122"/>
              </a:rPr>
              <a:t>和</a:t>
            </a:r>
            <a:r>
              <a:rPr lang="en-US" altLang="zh-CN" sz="2800" dirty="0">
                <a:latin typeface="Times New Roman" panose="02020603050405020304" pitchFamily="18" charset="0"/>
                <a:ea typeface="华文新魏" panose="02010800040101010101" pitchFamily="2" charset="-122"/>
              </a:rPr>
              <a:t>intranet</a:t>
            </a:r>
            <a:r>
              <a:rPr lang="zh-CN" altLang="en-US" sz="2800" dirty="0">
                <a:latin typeface="Times New Roman" panose="02020603050405020304" pitchFamily="18" charset="0"/>
                <a:ea typeface="华文新魏" panose="02010800040101010101" pitchFamily="2" charset="-122"/>
              </a:rPr>
              <a:t>紧密结合，通过系统漏洞、局域网、网页、邮件等方式进行传播，扩散速度极快。目前此类病毒已有</a:t>
            </a:r>
            <a:r>
              <a:rPr lang="en-US" altLang="zh-CN" sz="2800" dirty="0">
                <a:latin typeface="Times New Roman" panose="02020603050405020304" pitchFamily="18" charset="0"/>
                <a:ea typeface="华文新魏" panose="02010800040101010101" pitchFamily="2" charset="-122"/>
              </a:rPr>
              <a:t>2000</a:t>
            </a:r>
            <a:r>
              <a:rPr lang="zh-CN" altLang="en-US" sz="2800" dirty="0">
                <a:latin typeface="Times New Roman" panose="02020603050405020304" pitchFamily="18" charset="0"/>
                <a:ea typeface="华文新魏" panose="02010800040101010101" pitchFamily="2" charset="-122"/>
              </a:rPr>
              <a:t>种之多；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0-#ppt_w/2"/>
                                          </p:val>
                                        </p:tav>
                                        <p:tav tm="100000">
                                          <p:val>
                                            <p:strVal val="#ppt_x"/>
                                          </p:val>
                                        </p:tav>
                                      </p:tavLst>
                                    </p:anim>
                                    <p:anim calcmode="lin" valueType="num">
                                      <p:cBhvr additive="base">
                                        <p:cTn id="8" dur="500" fill="hold"/>
                                        <p:tgtEl>
                                          <p:spTgt spid="1966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6611">
                                            <p:txEl>
                                              <p:pRg st="0" end="0"/>
                                            </p:txEl>
                                          </p:spTgt>
                                        </p:tgtEl>
                                        <p:attrNameLst>
                                          <p:attrName>style.visibility</p:attrName>
                                        </p:attrNameLst>
                                      </p:cBhvr>
                                      <p:to>
                                        <p:strVal val="visible"/>
                                      </p:to>
                                    </p:set>
                                    <p:anim calcmode="lin" valueType="num">
                                      <p:cBhvr additive="base">
                                        <p:cTn id="13" dur="500" fill="hold"/>
                                        <p:tgtEl>
                                          <p:spTgt spid="1966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6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nodePh="1">
                                  <p:stCondLst>
                                    <p:cond delay="0"/>
                                  </p:stCondLst>
                                  <p:endCondLst>
                                    <p:cond evt="begin" delay="0">
                                      <p:tn val="17"/>
                                    </p:cond>
                                  </p:endCondLst>
                                  <p:childTnLst>
                                    <p:set>
                                      <p:cBhvr>
                                        <p:cTn id="18" dur="1" fill="hold">
                                          <p:stCondLst>
                                            <p:cond delay="0"/>
                                          </p:stCondLst>
                                        </p:cTn>
                                        <p:tgtEl>
                                          <p:spTgt spid="196612"/>
                                        </p:tgtEl>
                                        <p:attrNameLst>
                                          <p:attrName>style.visibility</p:attrName>
                                        </p:attrNameLst>
                                      </p:cBhvr>
                                      <p:to>
                                        <p:strVal val="visible"/>
                                      </p:to>
                                    </p:set>
                                    <p:animEffect transition="in" filter="blinds(horizontal)">
                                      <p:cBhvr>
                                        <p:cTn id="19" dur="500"/>
                                        <p:tgtEl>
                                          <p:spTgt spid="19661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96613"/>
                                        </p:tgtEl>
                                        <p:attrNameLst>
                                          <p:attrName>style.visibility</p:attrName>
                                        </p:attrNameLst>
                                      </p:cBhvr>
                                      <p:to>
                                        <p:strVal val="visible"/>
                                      </p:to>
                                    </p:set>
                                    <p:animEffect transition="in" filter="blinds(vertical)">
                                      <p:cBhvr>
                                        <p:cTn id="24" dur="500"/>
                                        <p:tgtEl>
                                          <p:spTgt spid="1966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6614"/>
                                        </p:tgtEl>
                                        <p:attrNameLst>
                                          <p:attrName>style.visibility</p:attrName>
                                        </p:attrNameLst>
                                      </p:cBhvr>
                                      <p:to>
                                        <p:strVal val="visible"/>
                                      </p:to>
                                    </p:set>
                                    <p:anim calcmode="lin" valueType="num">
                                      <p:cBhvr additive="base">
                                        <p:cTn id="29" dur="500" fill="hold"/>
                                        <p:tgtEl>
                                          <p:spTgt spid="196614"/>
                                        </p:tgtEl>
                                        <p:attrNameLst>
                                          <p:attrName>ppt_x</p:attrName>
                                        </p:attrNameLst>
                                      </p:cBhvr>
                                      <p:tavLst>
                                        <p:tav tm="0">
                                          <p:val>
                                            <p:strVal val="#ppt_x"/>
                                          </p:val>
                                        </p:tav>
                                        <p:tav tm="100000">
                                          <p:val>
                                            <p:strVal val="#ppt_x"/>
                                          </p:val>
                                        </p:tav>
                                      </p:tavLst>
                                    </p:anim>
                                    <p:anim calcmode="lin" valueType="num">
                                      <p:cBhvr additive="base">
                                        <p:cTn id="30" dur="500" fill="hold"/>
                                        <p:tgtEl>
                                          <p:spTgt spid="1966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6615"/>
                                        </p:tgtEl>
                                        <p:attrNameLst>
                                          <p:attrName>style.visibility</p:attrName>
                                        </p:attrNameLst>
                                      </p:cBhvr>
                                      <p:to>
                                        <p:strVal val="visible"/>
                                      </p:to>
                                    </p:set>
                                    <p:animEffect transition="in" filter="blinds(horizontal)">
                                      <p:cBhvr>
                                        <p:cTn id="35" dur="500"/>
                                        <p:tgtEl>
                                          <p:spTgt spid="196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611" grpId="0" build="p"/>
      <p:bldP spid="196612" grpId="0"/>
      <p:bldP spid="196613" grpId="0"/>
      <p:bldP spid="196614" grpId="0"/>
      <p:bldP spid="196615"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4" name="Rectangle 2"/>
          <p:cNvSpPr>
            <a:spLocks noGrp="1" noRot="1"/>
          </p:cNvSpPr>
          <p:nvPr>
            <p:ph type="title"/>
          </p:nvPr>
        </p:nvSpPr>
        <p:spPr>
          <a:xfrm>
            <a:off x="304800" y="381000"/>
            <a:ext cx="2438400" cy="838200"/>
          </a:xfrm>
        </p:spPr>
        <p:txBody>
          <a:bodyPr vert="horz" wrap="square" lIns="91440" tIns="45720" rIns="91440" bIns="45720" anchor="ctr"/>
          <a:lstStyle/>
          <a:p>
            <a:pPr eaLnBrk="1" hangingPunct="1">
              <a:buFont typeface="Wingdings" panose="05000000000000000000" pitchFamily="2" charset="2"/>
              <a:buNone/>
            </a:pPr>
            <a:r>
              <a:rPr lang="zh-CN" altLang="en-US" sz="3200" b="1" dirty="0">
                <a:solidFill>
                  <a:schemeClr val="folHlink"/>
                </a:solidFill>
                <a:ea typeface="华文新魏" panose="02010800040101010101" pitchFamily="2" charset="-122"/>
              </a:rPr>
              <a:t>欺骗性强</a:t>
            </a:r>
          </a:p>
        </p:txBody>
      </p:sp>
      <p:sp>
        <p:nvSpPr>
          <p:cNvPr id="197635" name="Rectangle 3"/>
          <p:cNvSpPr>
            <a:spLocks noGrp="1" noRot="1"/>
          </p:cNvSpPr>
          <p:nvPr>
            <p:ph idx="1"/>
          </p:nvPr>
        </p:nvSpPr>
        <p:spPr>
          <a:xfrm>
            <a:off x="381000" y="1371600"/>
            <a:ext cx="8305800" cy="1752600"/>
          </a:xfrm>
        </p:spPr>
        <p:txBody>
          <a:bodyPr vert="horz" wrap="square" lIns="91440" tIns="45720" rIns="91440" bIns="45720" anchor="t">
            <a:normAutofit/>
          </a:bodyPr>
          <a:lstStyle/>
          <a:p>
            <a:pPr eaLnBrk="1" hangingPunct="1">
              <a:buNone/>
            </a:pPr>
            <a:r>
              <a:rPr lang="en-US" altLang="zh-CN" dirty="0"/>
              <a:t>   </a:t>
            </a:r>
            <a:r>
              <a:rPr lang="zh-CN" altLang="en-US" sz="2800" dirty="0">
                <a:ea typeface="华文新魏" panose="02010800040101010101" pitchFamily="2" charset="-122"/>
              </a:rPr>
              <a:t>很多病毒利用人们的好奇心理，往往具有很强的诱惑性和欺骗性，使得它更容易传染，如“库尔尼科娃”病毒即是利用网坛美女库尔尼科娃的魅力；</a:t>
            </a:r>
          </a:p>
        </p:txBody>
      </p:sp>
      <p:sp>
        <p:nvSpPr>
          <p:cNvPr id="197636" name="Text Box 4"/>
          <p:cNvSpPr txBox="1"/>
          <p:nvPr/>
        </p:nvSpPr>
        <p:spPr>
          <a:xfrm>
            <a:off x="533400" y="3276600"/>
            <a:ext cx="7239000" cy="579438"/>
          </a:xfrm>
          <a:prstGeom prst="rect">
            <a:avLst/>
          </a:prstGeom>
          <a:noFill/>
          <a:ln w="9525">
            <a:noFill/>
          </a:ln>
        </p:spPr>
        <p:txBody>
          <a:bodyPr>
            <a:spAutoFit/>
          </a:bodyPr>
          <a:lstStyle/>
          <a:p>
            <a:pPr>
              <a:spcBef>
                <a:spcPct val="50000"/>
              </a:spcBef>
              <a:buFont typeface="Wingdings" panose="05000000000000000000" pitchFamily="2" charset="2"/>
              <a:buNone/>
            </a:pPr>
            <a:r>
              <a:rPr lang="zh-CN" altLang="en-US" sz="3200" b="1" dirty="0">
                <a:solidFill>
                  <a:schemeClr val="folHlink"/>
                </a:solidFill>
                <a:latin typeface="Times New Roman" panose="02020603050405020304" pitchFamily="18" charset="0"/>
                <a:ea typeface="华文新魏" panose="02010800040101010101" pitchFamily="2" charset="-122"/>
              </a:rPr>
              <a:t>大量消耗系统与网络资源</a:t>
            </a:r>
          </a:p>
        </p:txBody>
      </p:sp>
      <p:sp>
        <p:nvSpPr>
          <p:cNvPr id="197637" name="Text Box 5"/>
          <p:cNvSpPr txBox="1"/>
          <p:nvPr/>
        </p:nvSpPr>
        <p:spPr>
          <a:xfrm>
            <a:off x="838200" y="4419600"/>
            <a:ext cx="7848600" cy="1373188"/>
          </a:xfrm>
          <a:prstGeom prst="rect">
            <a:avLst/>
          </a:prstGeom>
          <a:noFill/>
          <a:ln w="9525">
            <a:noFill/>
          </a:ln>
        </p:spPr>
        <p:txBody>
          <a:bodyPr>
            <a:spAutoFit/>
          </a:bodyPr>
          <a:lstStyle/>
          <a:p>
            <a:pPr>
              <a:spcBef>
                <a:spcPct val="50000"/>
              </a:spcBef>
            </a:pPr>
            <a:r>
              <a:rPr lang="zh-CN" altLang="en-US" sz="2800" dirty="0">
                <a:latin typeface="华文新魏" panose="02010800040101010101" pitchFamily="2" charset="-122"/>
                <a:ea typeface="华文新魏" panose="02010800040101010101" pitchFamily="2" charset="-122"/>
              </a:rPr>
              <a:t>计算机感染了</a:t>
            </a:r>
            <a:r>
              <a:rPr lang="en-US" altLang="zh-CN" sz="2800" dirty="0">
                <a:latin typeface="华文新魏" panose="02010800040101010101" pitchFamily="2" charset="-122"/>
                <a:ea typeface="华文新魏" panose="02010800040101010101" pitchFamily="2" charset="-122"/>
              </a:rPr>
              <a:t>REDCODE</a:t>
            </a:r>
            <a:r>
              <a:rPr lang="zh-CN" altLang="en-US" sz="2800" dirty="0">
                <a:latin typeface="华文新魏" panose="02010800040101010101" pitchFamily="2" charset="-122"/>
                <a:ea typeface="华文新魏" panose="02010800040101010101" pitchFamily="2" charset="-122"/>
              </a:rPr>
              <a:t>等病毒后，病毒会不断遍历磁盘、分配内存，导致系统资源很快被消耗殆尽，最终使得计算机速度越来越慢或网络阻塞；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 calcmode="lin" valueType="num">
                                      <p:cBhvr additive="base">
                                        <p:cTn id="7" dur="500" fill="hold"/>
                                        <p:tgtEl>
                                          <p:spTgt spid="197634"/>
                                        </p:tgtEl>
                                        <p:attrNameLst>
                                          <p:attrName>ppt_x</p:attrName>
                                        </p:attrNameLst>
                                      </p:cBhvr>
                                      <p:tavLst>
                                        <p:tav tm="0">
                                          <p:val>
                                            <p:strVal val="0-#ppt_w/2"/>
                                          </p:val>
                                        </p:tav>
                                        <p:tav tm="100000">
                                          <p:val>
                                            <p:strVal val="#ppt_x"/>
                                          </p:val>
                                        </p:tav>
                                      </p:tavLst>
                                    </p:anim>
                                    <p:anim calcmode="lin" valueType="num">
                                      <p:cBhvr additive="base">
                                        <p:cTn id="8" dur="500" fill="hold"/>
                                        <p:tgtEl>
                                          <p:spTgt spid="1976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97635">
                                            <p:txEl>
                                              <p:pRg st="0" end="0"/>
                                            </p:txEl>
                                          </p:spTgt>
                                        </p:tgtEl>
                                        <p:attrNameLst>
                                          <p:attrName>style.visibility</p:attrName>
                                        </p:attrNameLst>
                                      </p:cBhvr>
                                      <p:to>
                                        <p:strVal val="visible"/>
                                      </p:to>
                                    </p:set>
                                    <p:animEffect transition="in" filter="strips(downRight)">
                                      <p:cBhvr>
                                        <p:cTn id="13" dur="500"/>
                                        <p:tgtEl>
                                          <p:spTgt spid="19763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7636"/>
                                        </p:tgtEl>
                                        <p:attrNameLst>
                                          <p:attrName>style.visibility</p:attrName>
                                        </p:attrNameLst>
                                      </p:cBhvr>
                                      <p:to>
                                        <p:strVal val="visible"/>
                                      </p:to>
                                    </p:set>
                                    <p:anim calcmode="lin" valueType="num">
                                      <p:cBhvr additive="base">
                                        <p:cTn id="18" dur="500" fill="hold"/>
                                        <p:tgtEl>
                                          <p:spTgt spid="197636"/>
                                        </p:tgtEl>
                                        <p:attrNameLst>
                                          <p:attrName>ppt_x</p:attrName>
                                        </p:attrNameLst>
                                      </p:cBhvr>
                                      <p:tavLst>
                                        <p:tav tm="0">
                                          <p:val>
                                            <p:strVal val="0-#ppt_w/2"/>
                                          </p:val>
                                        </p:tav>
                                        <p:tav tm="100000">
                                          <p:val>
                                            <p:strVal val="#ppt_x"/>
                                          </p:val>
                                        </p:tav>
                                      </p:tavLst>
                                    </p:anim>
                                    <p:anim calcmode="lin" valueType="num">
                                      <p:cBhvr additive="base">
                                        <p:cTn id="19" dur="500" fill="hold"/>
                                        <p:tgtEl>
                                          <p:spTgt spid="19763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97637"/>
                                        </p:tgtEl>
                                        <p:attrNameLst>
                                          <p:attrName>style.visibility</p:attrName>
                                        </p:attrNameLst>
                                      </p:cBhvr>
                                      <p:to>
                                        <p:strVal val="visible"/>
                                      </p:to>
                                    </p:set>
                                    <p:animEffect transition="in" filter="strips(downRight)">
                                      <p:cBhvr>
                                        <p:cTn id="24" dur="500"/>
                                        <p:tgtEl>
                                          <p:spTgt spid="197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p:bldP spid="197635" grpId="0" build="p"/>
      <p:bldP spid="197636" grpId="0"/>
      <p:bldP spid="197637"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58" name="Rectangle 2"/>
          <p:cNvSpPr>
            <a:spLocks noGrp="1" noRot="1"/>
          </p:cNvSpPr>
          <p:nvPr>
            <p:ph type="title"/>
          </p:nvPr>
        </p:nvSpPr>
        <p:spPr/>
        <p:txBody>
          <a:bodyPr vert="horz" wrap="square" lIns="91440" tIns="45720" rIns="91440" bIns="45720" anchor="ctr"/>
          <a:lstStyle/>
          <a:p>
            <a:pPr eaLnBrk="1" hangingPunct="1">
              <a:buFont typeface="Wingdings" panose="05000000000000000000" pitchFamily="2" charset="2"/>
              <a:buNone/>
            </a:pPr>
            <a:r>
              <a:rPr lang="zh-CN" altLang="en-US" sz="3600" b="1" dirty="0">
                <a:solidFill>
                  <a:schemeClr val="folHlink"/>
                </a:solidFill>
                <a:ea typeface="华文新魏" panose="02010800040101010101" pitchFamily="2" charset="-122"/>
              </a:rPr>
              <a:t>病毒出现频度高，病毒生成工具多</a:t>
            </a:r>
          </a:p>
        </p:txBody>
      </p:sp>
      <p:sp>
        <p:nvSpPr>
          <p:cNvPr id="198659" name="Rectangle 3"/>
          <p:cNvSpPr>
            <a:spLocks noGrp="1" noRot="1"/>
          </p:cNvSpPr>
          <p:nvPr>
            <p:ph type="body" sz="half" idx="1"/>
          </p:nvPr>
        </p:nvSpPr>
        <p:spPr/>
        <p:txBody>
          <a:bodyPr vert="horz" wrap="square" lIns="91440" tIns="45720" rIns="91440" bIns="45720" anchor="t"/>
          <a:lstStyle/>
          <a:p>
            <a:pPr eaLnBrk="1" hangingPunct="1">
              <a:buNone/>
            </a:pPr>
            <a:r>
              <a:rPr lang="en-US" altLang="zh-CN" sz="2800" dirty="0"/>
              <a:t>   </a:t>
            </a:r>
            <a:r>
              <a:rPr lang="zh-CN" altLang="en-US" sz="2400" dirty="0">
                <a:latin typeface="华文新魏" panose="02010800040101010101" pitchFamily="2" charset="-122"/>
                <a:ea typeface="华文新魏" panose="02010800040101010101" pitchFamily="2" charset="-122"/>
              </a:rPr>
              <a:t>早期的计算机病毒都是编程高手制作的，编写病毒是为了显示自己的技术，但库尔尼科娃病毒的设计者只是修改了下载的</a:t>
            </a:r>
            <a:r>
              <a:rPr lang="en-US" altLang="zh-CN" sz="2400" dirty="0">
                <a:latin typeface="华文新魏" panose="02010800040101010101" pitchFamily="2" charset="-122"/>
                <a:ea typeface="华文新魏" panose="02010800040101010101" pitchFamily="2" charset="-122"/>
              </a:rPr>
              <a:t>VBS</a:t>
            </a:r>
            <a:r>
              <a:rPr lang="zh-CN" altLang="en-US" sz="2400" dirty="0">
                <a:latin typeface="华文新魏" panose="02010800040101010101" pitchFamily="2" charset="-122"/>
                <a:ea typeface="华文新魏" panose="02010800040101010101" pitchFamily="2" charset="-122"/>
              </a:rPr>
              <a:t>蠕虫孵化器变生成了该病毒。这种工具在网络上很容易就可以获得，因此新病毒的出现频度超出以往的任何时候。</a:t>
            </a:r>
          </a:p>
        </p:txBody>
      </p:sp>
      <p:graphicFrame>
        <p:nvGraphicFramePr>
          <p:cNvPr id="4098" name="Object 5"/>
          <p:cNvGraphicFramePr>
            <a:graphicFrameLocks noGrp="1"/>
          </p:cNvGraphicFramePr>
          <p:nvPr>
            <p:ph type="chart" sz="half" idx="2"/>
          </p:nvPr>
        </p:nvGraphicFramePr>
        <p:xfrm>
          <a:off x="4140200" y="1557338"/>
          <a:ext cx="5003800" cy="2159000"/>
        </p:xfrm>
        <a:graphic>
          <a:graphicData uri="http://schemas.openxmlformats.org/presentationml/2006/ole">
            <mc:AlternateContent xmlns:mc="http://schemas.openxmlformats.org/markup-compatibility/2006">
              <mc:Choice xmlns:v="urn:schemas-microsoft-com:vml" Requires="v">
                <p:oleObj spid="_x0000_s79875" r:id="rId3" imgW="4419465" imgH="1828800" progId="MSGraph.Chart.8">
                  <p:embed/>
                </p:oleObj>
              </mc:Choice>
              <mc:Fallback>
                <p:oleObj r:id="rId3" imgW="4419465" imgH="1828800" progId="MSGraph.Chart.8">
                  <p:embed/>
                  <p:pic>
                    <p:nvPicPr>
                      <p:cNvPr id="0" name="Picture 1" descr="image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1557338"/>
                        <a:ext cx="50038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01" name="Text Box 4"/>
          <p:cNvSpPr txBox="1"/>
          <p:nvPr/>
        </p:nvSpPr>
        <p:spPr>
          <a:xfrm>
            <a:off x="228600" y="4724400"/>
            <a:ext cx="8610600" cy="641350"/>
          </a:xfrm>
          <a:prstGeom prst="rect">
            <a:avLst/>
          </a:prstGeom>
          <a:noFill/>
          <a:ln w="9525">
            <a:noFill/>
          </a:ln>
        </p:spPr>
        <p:txBody>
          <a:bodyPr>
            <a:spAutoFit/>
          </a:bodyPr>
          <a:lstStyle/>
          <a:p>
            <a:pPr>
              <a:spcBef>
                <a:spcPct val="50000"/>
              </a:spcBef>
            </a:pPr>
            <a:endParaRPr lang="zh-CN" altLang="zh-CN" sz="3600" b="1" dirty="0">
              <a:solidFill>
                <a:schemeClr val="folHlink"/>
              </a:solidFill>
              <a:latin typeface="Times New Roman" panose="02020603050405020304" pitchFamily="18" charset="0"/>
              <a:ea typeface="华文新魏" panose="02010800040101010101" pitchFamily="2" charset="-122"/>
            </a:endParaRPr>
          </a:p>
        </p:txBody>
      </p:sp>
      <p:sp>
        <p:nvSpPr>
          <p:cNvPr id="4102" name="Rectangle 7"/>
          <p:cNvSpPr/>
          <p:nvPr/>
        </p:nvSpPr>
        <p:spPr>
          <a:xfrm>
            <a:off x="5435600" y="3783013"/>
            <a:ext cx="2787650" cy="366712"/>
          </a:xfrm>
          <a:prstGeom prst="rect">
            <a:avLst/>
          </a:prstGeom>
          <a:noFill/>
          <a:ln w="9525">
            <a:noFill/>
          </a:ln>
        </p:spPr>
        <p:txBody>
          <a:bodyPr wrap="none" anchor="ctr">
            <a:spAutoFit/>
          </a:bodyPr>
          <a:lstStyle/>
          <a:p>
            <a:r>
              <a:rPr lang="en-US" altLang="zh-CN" dirty="0">
                <a:latin typeface="Arial" panose="020B0604020202020204" pitchFamily="34" charset="0"/>
              </a:rPr>
              <a:t>20</a:t>
            </a:r>
            <a:r>
              <a:rPr lang="zh-CN" altLang="en-US" dirty="0">
                <a:latin typeface="Arial" panose="020B0604020202020204" pitchFamily="34" charset="0"/>
              </a:rPr>
              <a:t>世纪末每年的病毒数目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 calcmode="lin" valueType="num">
                                      <p:cBhvr additive="base">
                                        <p:cTn id="7" dur="500" fill="hold"/>
                                        <p:tgtEl>
                                          <p:spTgt spid="198658"/>
                                        </p:tgtEl>
                                        <p:attrNameLst>
                                          <p:attrName>ppt_x</p:attrName>
                                        </p:attrNameLst>
                                      </p:cBhvr>
                                      <p:tavLst>
                                        <p:tav tm="0">
                                          <p:val>
                                            <p:strVal val="0-#ppt_w/2"/>
                                          </p:val>
                                        </p:tav>
                                        <p:tav tm="100000">
                                          <p:val>
                                            <p:strVal val="#ppt_x"/>
                                          </p:val>
                                        </p:tav>
                                      </p:tavLst>
                                    </p:anim>
                                    <p:anim calcmode="lin" valueType="num">
                                      <p:cBhvr additive="base">
                                        <p:cTn id="8" dur="500" fill="hold"/>
                                        <p:tgtEl>
                                          <p:spTgt spid="1986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5" fill="hold" grpId="0" nodeType="clickEffect">
                                  <p:stCondLst>
                                    <p:cond delay="0"/>
                                  </p:stCondLst>
                                  <p:childTnLst>
                                    <p:set>
                                      <p:cBhvr>
                                        <p:cTn id="12" dur="1" fill="hold">
                                          <p:stCondLst>
                                            <p:cond delay="0"/>
                                          </p:stCondLst>
                                        </p:cTn>
                                        <p:tgtEl>
                                          <p:spTgt spid="198659">
                                            <p:txEl>
                                              <p:pRg st="0" end="0"/>
                                            </p:txEl>
                                          </p:spTgt>
                                        </p:tgtEl>
                                        <p:attrNameLst>
                                          <p:attrName>style.visibility</p:attrName>
                                        </p:attrNameLst>
                                      </p:cBhvr>
                                      <p:to>
                                        <p:strVal val="visible"/>
                                      </p:to>
                                    </p:set>
                                    <p:animEffect transition="in" filter="randombar(vertical)">
                                      <p:cBhvr>
                                        <p:cTn id="13" dur="500"/>
                                        <p:tgtEl>
                                          <p:spTgt spid="1986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p:bldP spid="198659"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Rot="1"/>
          </p:cNvSpPr>
          <p:nvPr>
            <p:ph type="title"/>
          </p:nvPr>
        </p:nvSpPr>
        <p:spPr>
          <a:xfrm>
            <a:off x="685800" y="2933700"/>
            <a:ext cx="7772400" cy="1143000"/>
          </a:xfrm>
        </p:spPr>
        <p:txBody>
          <a:bodyPr vert="horz" wrap="square" lIns="91440" tIns="45720" rIns="91440" bIns="45720" anchor="ctr"/>
          <a:lstStyle/>
          <a:p>
            <a:pPr eaLnBrk="1" hangingPunct="1"/>
            <a:r>
              <a:rPr lang="zh-CN" altLang="en-US" sz="3200" b="1" dirty="0">
                <a:solidFill>
                  <a:schemeClr val="folHlink"/>
                </a:solidFill>
                <a:latin typeface="华文新魏" panose="02010800040101010101" pitchFamily="2" charset="-122"/>
                <a:ea typeface="华文新魏" panose="02010800040101010101" pitchFamily="2" charset="-122"/>
              </a:rPr>
              <a:t>十、计算机病毒防治</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Rot="1"/>
          </p:cNvSpPr>
          <p:nvPr>
            <p:ph type="title"/>
          </p:nvPr>
        </p:nvSpPr>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病毒防治的公理</a:t>
            </a:r>
          </a:p>
        </p:txBody>
      </p:sp>
      <p:sp>
        <p:nvSpPr>
          <p:cNvPr id="73731" name="Rectangle 3"/>
          <p:cNvSpPr>
            <a:spLocks noGrp="1" noRot="1"/>
          </p:cNvSpPr>
          <p:nvPr>
            <p:ph idx="1"/>
          </p:nvPr>
        </p:nvSpPr>
        <p:spPr/>
        <p:txBody>
          <a:bodyPr vert="horz" wrap="square" lIns="91440" tIns="45720" rIns="91440" bIns="45720" anchor="t"/>
          <a:lstStyle/>
          <a:p>
            <a:pPr eaLnBrk="1" hangingPunct="1">
              <a:buNone/>
            </a:pPr>
            <a:r>
              <a:rPr lang="en-US" altLang="zh-CN" dirty="0"/>
              <a:t>1</a:t>
            </a:r>
            <a:r>
              <a:rPr lang="zh-CN" altLang="en-US" dirty="0"/>
              <a:t>、不存在这样一种反病毒软硬件，能够防治未来产生的所有病毒。</a:t>
            </a:r>
          </a:p>
          <a:p>
            <a:pPr eaLnBrk="1" hangingPunct="1">
              <a:buNone/>
            </a:pPr>
            <a:r>
              <a:rPr lang="en-US" altLang="zh-CN" dirty="0"/>
              <a:t>2</a:t>
            </a:r>
            <a:r>
              <a:rPr lang="zh-CN" altLang="en-US" dirty="0"/>
              <a:t>、不存在这样一种病毒程序，能够让未来的所有反病毒软硬件都无法检测。</a:t>
            </a:r>
          </a:p>
          <a:p>
            <a:pPr eaLnBrk="1" hangingPunct="1">
              <a:buNone/>
            </a:pPr>
            <a:r>
              <a:rPr lang="en-US" altLang="zh-CN" dirty="0"/>
              <a:t>3</a:t>
            </a:r>
            <a:r>
              <a:rPr lang="zh-CN" altLang="en-US" dirty="0"/>
              <a:t>、目前的反病毒软件和硬件以及安全产品是都易耗品，必须经常进行更新、升级。</a:t>
            </a:r>
          </a:p>
          <a:p>
            <a:pPr eaLnBrk="1" hangingPunct="1">
              <a:buNone/>
            </a:pPr>
            <a:r>
              <a:rPr lang="en-US" altLang="zh-CN" dirty="0"/>
              <a:t>4</a:t>
            </a:r>
            <a:r>
              <a:rPr lang="zh-CN" altLang="en-US" dirty="0"/>
              <a:t>、病毒产生在前，反病毒手段滞后的现状，将是一个长期的过程。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Rot="1"/>
          </p:cNvSpPr>
          <p:nvPr>
            <p:ph type="title"/>
          </p:nvPr>
        </p:nvSpPr>
        <p:spPr>
          <a:xfrm>
            <a:off x="304800" y="228600"/>
            <a:ext cx="7924800" cy="990600"/>
          </a:xfrm>
        </p:spPr>
        <p:txBody>
          <a:bodyPr vert="horz" wrap="square" lIns="91440" tIns="45720" rIns="91440" bIns="45720" anchor="ctr"/>
          <a:lstStyle/>
          <a:p>
            <a:pPr eaLnBrk="1" hangingPunct="1"/>
            <a:r>
              <a:rPr lang="zh-CN" altLang="en-US" sz="4000" b="1" dirty="0">
                <a:solidFill>
                  <a:schemeClr val="folHlink"/>
                </a:solidFill>
                <a:ea typeface="华文新魏" panose="02010800040101010101" pitchFamily="2" charset="-122"/>
              </a:rPr>
              <a:t>人类为防治病毒所做出的努力</a:t>
            </a:r>
          </a:p>
        </p:txBody>
      </p:sp>
      <p:sp>
        <p:nvSpPr>
          <p:cNvPr id="13315" name="Rectangle 3"/>
          <p:cNvSpPr>
            <a:spLocks noGrp="1" noRot="1" noChangeArrowheads="1"/>
          </p:cNvSpPr>
          <p:nvPr>
            <p:ph idx="1"/>
          </p:nvPr>
        </p:nvSpPr>
        <p:spPr>
          <a:xfrm>
            <a:off x="381000" y="1295400"/>
            <a:ext cx="8458200" cy="4267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3200" b="0" i="0" u="none" strike="noStrike" kern="0" cap="none" spc="0" normalizeH="0" baseline="0" noProof="0">
                <a:ln>
                  <a:noFill/>
                </a:ln>
                <a:solidFill>
                  <a:schemeClr val="tx1"/>
                </a:solidFill>
                <a:effectLst/>
                <a:uLnTx/>
                <a:uFillTx/>
                <a:latin typeface="+mn-lt"/>
                <a:ea typeface="华文新魏" panose="02010800040101010101" pitchFamily="2" charset="-122"/>
                <a:cs typeface="+mn-cs"/>
              </a:rPr>
              <a:t>                                                    </a:t>
            </a:r>
            <a:r>
              <a:rPr kumimoji="0" lang="zh-CN" altLang="en-US" sz="3200" b="0" i="0" u="none" strike="noStrike" kern="0" cap="none" spc="0" normalizeH="0" baseline="0" noProof="0">
                <a:ln>
                  <a:noFill/>
                </a:ln>
                <a:solidFill>
                  <a:schemeClr val="tx1"/>
                </a:solidFill>
                <a:effectLst/>
                <a:uLnTx/>
                <a:uFillTx/>
                <a:latin typeface="+mn-lt"/>
                <a:ea typeface="华文新魏" panose="02010800040101010101" pitchFamily="2" charset="-122"/>
                <a:cs typeface="+mn-cs"/>
              </a:rPr>
              <a:t>立体防护</a:t>
            </a: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endParaRPr kumimoji="0" lang="zh-CN" altLang="en-US" sz="3200" b="1" i="0" u="none" strike="noStrike" kern="0" cap="none" spc="0" normalizeH="0" baseline="0" noProof="0">
              <a:ln>
                <a:noFill/>
              </a:ln>
              <a:solidFill>
                <a:schemeClr val="folHlink"/>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zh-CN" altLang="en-US" sz="3200" b="0" i="0" u="none" strike="noStrike" kern="0" cap="none" spc="0" normalizeH="0" baseline="0" noProof="0">
                <a:ln>
                  <a:noFill/>
                </a:ln>
                <a:solidFill>
                  <a:schemeClr val="tx1"/>
                </a:solidFill>
                <a:effectLst/>
                <a:uLnTx/>
                <a:uFillTx/>
                <a:latin typeface="+mn-lt"/>
                <a:ea typeface="华文新魏" panose="02010800040101010101" pitchFamily="2" charset="-122"/>
                <a:cs typeface="+mn-cs"/>
              </a:rPr>
              <a:t>                                     网络版</a:t>
            </a: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endParaRPr kumimoji="0" lang="zh-CN" altLang="en-US" sz="3200" b="0" i="0" u="none" strike="noStrike" kern="0" cap="none" spc="0" normalizeH="0" baseline="0" noProof="0">
              <a:ln>
                <a:noFill/>
              </a:ln>
              <a:solidFill>
                <a:schemeClr val="tx1"/>
              </a:solidFill>
              <a:effectLst/>
              <a:uLnTx/>
              <a:uFillTx/>
              <a:latin typeface="+mn-lt"/>
              <a:ea typeface="华文新魏"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zh-CN" altLang="en-US" sz="3200" b="0" i="0" u="none" strike="noStrike" kern="0" cap="none" spc="0" normalizeH="0" baseline="0" noProof="0">
                <a:ln>
                  <a:noFill/>
                </a:ln>
                <a:solidFill>
                  <a:schemeClr val="tx1"/>
                </a:solidFill>
                <a:effectLst/>
                <a:uLnTx/>
                <a:uFillTx/>
                <a:latin typeface="+mn-lt"/>
                <a:ea typeface="华文新魏" panose="02010800040101010101" pitchFamily="2" charset="-122"/>
                <a:cs typeface="+mn-cs"/>
              </a:rPr>
              <a:t>                    单机版</a:t>
            </a: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endParaRPr kumimoji="0" lang="zh-CN" altLang="en-US" sz="3200" b="0" i="0" u="none" strike="noStrike" kern="0" cap="none" spc="0" normalizeH="0" baseline="0" noProof="0">
              <a:ln>
                <a:noFill/>
              </a:ln>
              <a:solidFill>
                <a:schemeClr val="tx1"/>
              </a:solidFill>
              <a:effectLst/>
              <a:uLnTx/>
              <a:uFillTx/>
              <a:latin typeface="+mn-lt"/>
              <a:ea typeface="华文新魏" panose="0201080004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zh-CN" altLang="en-US" sz="3200" b="0" i="0" u="none" strike="noStrike" kern="0" cap="none" spc="0" normalizeH="0" baseline="0" noProof="0">
                <a:ln>
                  <a:noFill/>
                </a:ln>
                <a:solidFill>
                  <a:schemeClr val="tx1"/>
                </a:solidFill>
                <a:effectLst/>
                <a:uLnTx/>
                <a:uFillTx/>
                <a:latin typeface="+mn-lt"/>
                <a:ea typeface="华文新魏" panose="02010800040101010101" pitchFamily="2" charset="-122"/>
                <a:cs typeface="+mn-cs"/>
              </a:rPr>
              <a:t>防病毒卡</a:t>
            </a: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endParaRPr kumimoji="0" lang="en-US" altLang="zh-CN" sz="3200" b="0" i="0" u="none" strike="noStrike" kern="0" cap="none" spc="0" normalizeH="0" baseline="0" noProof="0">
              <a:ln>
                <a:noFill/>
              </a:ln>
              <a:solidFill>
                <a:schemeClr val="tx1"/>
              </a:solidFill>
              <a:effectLst/>
              <a:uLnTx/>
              <a:uFillTx/>
              <a:latin typeface="+mn-lt"/>
              <a:ea typeface="+mn-ea"/>
              <a:cs typeface="+mn-cs"/>
            </a:endParaRPr>
          </a:p>
        </p:txBody>
      </p:sp>
      <p:sp>
        <p:nvSpPr>
          <p:cNvPr id="74756" name="AutoShape 4"/>
          <p:cNvSpPr/>
          <p:nvPr/>
        </p:nvSpPr>
        <p:spPr>
          <a:xfrm>
            <a:off x="2209800" y="4343400"/>
            <a:ext cx="1143000" cy="762000"/>
          </a:xfrm>
          <a:custGeom>
            <a:avLst/>
            <a:gdLst>
              <a:gd name="txL" fmla="*/ 0 w 21600"/>
              <a:gd name="txT" fmla="*/ 14400 h 21600"/>
              <a:gd name="txR" fmla="*/ 18514 w 21600"/>
              <a:gd name="txB" fmla="*/ 21600 h 21600"/>
            </a:gdLst>
            <a:ahLst/>
            <a:cxnLst>
              <a:cxn ang="17694720">
                <a:pos x="816451" y="0"/>
              </a:cxn>
              <a:cxn ang="11796480">
                <a:pos x="489850" y="254000"/>
              </a:cxn>
              <a:cxn ang="11796480">
                <a:pos x="0" y="635035"/>
              </a:cxn>
              <a:cxn ang="5898240">
                <a:pos x="489850" y="762000"/>
              </a:cxn>
              <a:cxn ang="0">
                <a:pos x="979699" y="529167"/>
              </a:cxn>
              <a:cxn ang="0">
                <a:pos x="1143000" y="254000"/>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folHlink"/>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757" name="AutoShape 5"/>
          <p:cNvSpPr/>
          <p:nvPr/>
        </p:nvSpPr>
        <p:spPr>
          <a:xfrm>
            <a:off x="3886200" y="3276600"/>
            <a:ext cx="1143000" cy="762000"/>
          </a:xfrm>
          <a:custGeom>
            <a:avLst/>
            <a:gdLst>
              <a:gd name="txL" fmla="*/ 0 w 21600"/>
              <a:gd name="txT" fmla="*/ 14400 h 21600"/>
              <a:gd name="txR" fmla="*/ 18514 w 21600"/>
              <a:gd name="txB" fmla="*/ 21600 h 21600"/>
            </a:gdLst>
            <a:ahLst/>
            <a:cxnLst>
              <a:cxn ang="17694720">
                <a:pos x="816451" y="0"/>
              </a:cxn>
              <a:cxn ang="11796480">
                <a:pos x="489850" y="254000"/>
              </a:cxn>
              <a:cxn ang="11796480">
                <a:pos x="0" y="635035"/>
              </a:cxn>
              <a:cxn ang="5898240">
                <a:pos x="489850" y="762000"/>
              </a:cxn>
              <a:cxn ang="0">
                <a:pos x="979699" y="529167"/>
              </a:cxn>
              <a:cxn ang="0">
                <a:pos x="1143000" y="254000"/>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folHlink"/>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758" name="AutoShape 6"/>
          <p:cNvSpPr/>
          <p:nvPr/>
        </p:nvSpPr>
        <p:spPr>
          <a:xfrm>
            <a:off x="5715000" y="1981200"/>
            <a:ext cx="1143000" cy="762000"/>
          </a:xfrm>
          <a:custGeom>
            <a:avLst/>
            <a:gdLst>
              <a:gd name="txL" fmla="*/ 0 w 21600"/>
              <a:gd name="txT" fmla="*/ 14400 h 21600"/>
              <a:gd name="txR" fmla="*/ 18514 w 21600"/>
              <a:gd name="txB" fmla="*/ 21600 h 21600"/>
            </a:gdLst>
            <a:ahLst/>
            <a:cxnLst>
              <a:cxn ang="17694720">
                <a:pos x="816451" y="0"/>
              </a:cxn>
              <a:cxn ang="11796480">
                <a:pos x="489850" y="254000"/>
              </a:cxn>
              <a:cxn ang="11796480">
                <a:pos x="0" y="635035"/>
              </a:cxn>
              <a:cxn ang="5898240">
                <a:pos x="489850" y="762000"/>
              </a:cxn>
              <a:cxn ang="0">
                <a:pos x="979699" y="529167"/>
              </a:cxn>
              <a:cxn ang="0">
                <a:pos x="1143000" y="254000"/>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folHlink"/>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762000" y="950913"/>
            <a:ext cx="5160963" cy="579438"/>
          </a:xfrm>
          <a:prstGeom prst="rect">
            <a:avLst/>
          </a:prstGeom>
          <a:noFill/>
          <a:ln w="9525">
            <a:noFill/>
            <a:miter lim="800000"/>
          </a:ln>
          <a:effectLst/>
        </p:spPr>
        <p:txBody>
          <a:bodyPr wrap="none">
            <a:spAutoFit/>
          </a:bodyPr>
          <a:lstStyle/>
          <a:p>
            <a:pPr marR="0" defTabSz="914400">
              <a:buClrTx/>
              <a:buSzTx/>
              <a:buFontTx/>
              <a:buNone/>
              <a:defRPr/>
            </a:pPr>
            <a:r>
              <a:rPr kumimoji="1" lang="zh-CN" altLang="en-US" sz="3200" b="1" kern="1200" cap="none" spc="0" normalizeH="0" baseline="0" noProof="0">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对计算机病毒应持有的态度 </a:t>
            </a:r>
          </a:p>
        </p:txBody>
      </p:sp>
      <p:sp>
        <p:nvSpPr>
          <p:cNvPr id="75779" name="Text Box 3"/>
          <p:cNvSpPr txBox="1"/>
          <p:nvPr/>
        </p:nvSpPr>
        <p:spPr>
          <a:xfrm>
            <a:off x="971550" y="2133600"/>
            <a:ext cx="7056438" cy="3378200"/>
          </a:xfrm>
          <a:prstGeom prst="rect">
            <a:avLst/>
          </a:prstGeom>
          <a:noFill/>
          <a:ln w="9525">
            <a:noFill/>
          </a:ln>
        </p:spPr>
        <p:txBody>
          <a:bodyPr>
            <a:spAutoFit/>
          </a:bodyPr>
          <a:lstStyle/>
          <a:p>
            <a:r>
              <a:rPr lang="en-US" altLang="zh-CN" sz="2400" dirty="0">
                <a:latin typeface="Times New Roman" panose="02020603050405020304" pitchFamily="18" charset="0"/>
              </a:rPr>
              <a:t>1.</a:t>
            </a:r>
            <a:r>
              <a:rPr lang="zh-CN" altLang="en-US" sz="2400" dirty="0">
                <a:latin typeface="Times New Roman" panose="02020603050405020304" pitchFamily="18" charset="0"/>
              </a:rPr>
              <a:t>客观承认计算机病毒的存在，但不要惧怕病毒。</a:t>
            </a:r>
          </a:p>
          <a:p>
            <a:r>
              <a:rPr lang="zh-CN" altLang="en-US" sz="2400" dirty="0">
                <a:latin typeface="Times New Roman" panose="02020603050405020304" pitchFamily="18" charset="0"/>
              </a:rPr>
              <a:t> </a:t>
            </a:r>
          </a:p>
          <a:p>
            <a:r>
              <a:rPr lang="en-US" altLang="zh-CN" sz="2400" dirty="0">
                <a:latin typeface="Times New Roman" panose="02020603050405020304" pitchFamily="18" charset="0"/>
              </a:rPr>
              <a:t>3.</a:t>
            </a:r>
            <a:r>
              <a:rPr lang="zh-CN" altLang="en-US" sz="2400" dirty="0">
                <a:latin typeface="Times New Roman" panose="02020603050405020304" pitchFamily="18" charset="0"/>
              </a:rPr>
              <a:t>树立计算机病毒意识，积极采取预防（备份等）措施。</a:t>
            </a:r>
          </a:p>
          <a:p>
            <a:endParaRPr lang="zh-CN" altLang="en-US" sz="2400" dirty="0">
              <a:latin typeface="Times New Roman" panose="02020603050405020304" pitchFamily="18" charset="0"/>
            </a:endParaRPr>
          </a:p>
          <a:p>
            <a:r>
              <a:rPr lang="en-US" altLang="zh-CN" sz="2400" dirty="0">
                <a:latin typeface="Times New Roman" panose="02020603050405020304" pitchFamily="18" charset="0"/>
              </a:rPr>
              <a:t>4.</a:t>
            </a:r>
            <a:r>
              <a:rPr lang="zh-CN" altLang="en-US" sz="2400" dirty="0">
                <a:latin typeface="Times New Roman" panose="02020603050405020304" pitchFamily="18" charset="0"/>
              </a:rPr>
              <a:t>掌握必要的计算机病毒知识和病毒防治技术，对用户至关重要。</a:t>
            </a:r>
          </a:p>
          <a:p>
            <a:endParaRPr lang="zh-CN" altLang="en-US" sz="2400" dirty="0">
              <a:latin typeface="Times New Roman" panose="02020603050405020304" pitchFamily="18" charset="0"/>
            </a:endParaRPr>
          </a:p>
          <a:p>
            <a:r>
              <a:rPr lang="en-US" altLang="zh-CN" sz="2400" dirty="0">
                <a:latin typeface="Times New Roman" panose="02020603050405020304" pitchFamily="18" charset="0"/>
              </a:rPr>
              <a:t>5.</a:t>
            </a:r>
            <a:r>
              <a:rPr lang="zh-CN" altLang="en-US" sz="2400" dirty="0">
                <a:latin typeface="Times New Roman" panose="02020603050405020304" pitchFamily="18" charset="0"/>
              </a:rPr>
              <a:t>发现病毒，冷静处理。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3"/>
          <p:cNvSpPr>
            <a:spLocks noGrp="1" noRot="1"/>
          </p:cNvSpPr>
          <p:nvPr>
            <p:ph idx="1"/>
          </p:nvPr>
        </p:nvSpPr>
        <p:spPr>
          <a:xfrm>
            <a:off x="609600" y="1066800"/>
            <a:ext cx="7848600" cy="762000"/>
          </a:xfrm>
        </p:spPr>
        <p:txBody>
          <a:bodyPr vert="horz" wrap="square" lIns="91440" tIns="45720" rIns="91440" bIns="45720" anchor="t"/>
          <a:lstStyle/>
          <a:p>
            <a:pPr eaLnBrk="1" hangingPunct="1">
              <a:buNone/>
            </a:pPr>
            <a:r>
              <a:rPr lang="zh-CN" altLang="en-US" b="1" dirty="0">
                <a:solidFill>
                  <a:schemeClr val="folHlink"/>
                </a:solidFill>
                <a:ea typeface="华文新魏" panose="02010800040101010101" pitchFamily="2" charset="-122"/>
              </a:rPr>
              <a:t>目前广泛应用的几种防治技术：</a:t>
            </a:r>
          </a:p>
        </p:txBody>
      </p:sp>
      <p:sp>
        <p:nvSpPr>
          <p:cNvPr id="76803" name="Text Box 4"/>
          <p:cNvSpPr txBox="1"/>
          <p:nvPr/>
        </p:nvSpPr>
        <p:spPr>
          <a:xfrm>
            <a:off x="990600" y="2057400"/>
            <a:ext cx="4876800" cy="579438"/>
          </a:xfrm>
          <a:prstGeom prst="rect">
            <a:avLst/>
          </a:prstGeom>
          <a:noFill/>
          <a:ln w="9525">
            <a:noFill/>
          </a:ln>
        </p:spPr>
        <p:txBody>
          <a:bodyPr>
            <a:spAutoFit/>
          </a:bodyPr>
          <a:lstStyle/>
          <a:p>
            <a:pPr>
              <a:spcBef>
                <a:spcPct val="5000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华文新魏" panose="02010800040101010101" pitchFamily="2" charset="-122"/>
              </a:rPr>
              <a:t>特征码扫描法</a:t>
            </a:r>
          </a:p>
        </p:txBody>
      </p:sp>
      <p:sp>
        <p:nvSpPr>
          <p:cNvPr id="76804" name="Text Box 5"/>
          <p:cNvSpPr txBox="1"/>
          <p:nvPr/>
        </p:nvSpPr>
        <p:spPr>
          <a:xfrm>
            <a:off x="1066800" y="3048000"/>
            <a:ext cx="7467600" cy="2654300"/>
          </a:xfrm>
          <a:prstGeom prst="rect">
            <a:avLst/>
          </a:prstGeom>
          <a:noFill/>
          <a:ln w="9525">
            <a:noFill/>
          </a:ln>
        </p:spPr>
        <p:txBody>
          <a:bodyPr>
            <a:spAutoFit/>
          </a:bodyPr>
          <a:lstStyle/>
          <a:p>
            <a:pPr>
              <a:spcBef>
                <a:spcPct val="50000"/>
              </a:spcBef>
            </a:pPr>
            <a:r>
              <a:rPr lang="zh-CN" altLang="en-US" sz="2800" dirty="0">
                <a:latin typeface="Times New Roman" panose="02020603050405020304" pitchFamily="18" charset="0"/>
                <a:ea typeface="华文新魏" panose="02010800040101010101" pitchFamily="2" charset="-122"/>
              </a:rPr>
              <a:t>特征码扫描法是分析出病毒的特征病毒码并集中存放于病毒代码库文件中，在扫描时将扫描对象与特征代码库比较，如有吻合则判断为染上病毒。该技术实现简单有效，安全彻底；但查杀病毒滞后，并且庞大的特征码库会造成查毒速度下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3"/>
          <p:cNvSpPr>
            <a:spLocks noGrp="1" noRot="1"/>
          </p:cNvSpPr>
          <p:nvPr>
            <p:ph idx="1"/>
          </p:nvPr>
        </p:nvSpPr>
        <p:spPr/>
        <p:txBody>
          <a:bodyPr vert="horz" wrap="square" lIns="91440" tIns="45720" rIns="91440" bIns="45720" anchor="t"/>
          <a:lstStyle/>
          <a:p>
            <a:pPr eaLnBrk="1" hangingPunct="1"/>
            <a:r>
              <a:rPr lang="en-US" altLang="zh-CN" dirty="0">
                <a:latin typeface="+mn-ea"/>
              </a:rPr>
              <a:t>Fred Cohen</a:t>
            </a:r>
            <a:r>
              <a:rPr lang="zh-CN" altLang="en-US" dirty="0">
                <a:latin typeface="+mn-ea"/>
              </a:rPr>
              <a:t>定义：</a:t>
            </a:r>
          </a:p>
          <a:p>
            <a:pPr eaLnBrk="1" hangingPunct="1">
              <a:buNone/>
            </a:pPr>
            <a:r>
              <a:rPr lang="zh-CN" altLang="en-US" dirty="0">
                <a:latin typeface="+mn-ea"/>
              </a:rPr>
              <a:t>   </a:t>
            </a:r>
            <a:r>
              <a:rPr lang="zh-CN" altLang="en-US" sz="2800" dirty="0">
                <a:latin typeface="+mn-ea"/>
              </a:rPr>
              <a:t>计算机病毒是一种</a:t>
            </a:r>
            <a:r>
              <a:rPr lang="zh-CN" altLang="en-US" sz="2800" dirty="0">
                <a:solidFill>
                  <a:srgbClr val="FF0000"/>
                </a:solidFill>
                <a:latin typeface="+mn-ea"/>
              </a:rPr>
              <a:t>程序</a:t>
            </a:r>
            <a:r>
              <a:rPr lang="zh-CN" altLang="en-US" sz="2800" dirty="0">
                <a:latin typeface="+mn-ea"/>
              </a:rPr>
              <a:t>，他用修改其它程序的方法将自身的精确拷贝或者可能演化的拷贝插入其它程序，从而感染其它程序。</a:t>
            </a:r>
          </a:p>
          <a:p>
            <a:pPr eaLnBrk="1" hangingPunct="1"/>
            <a:r>
              <a:rPr lang="en-US" altLang="zh-CN" dirty="0">
                <a:latin typeface="+mn-ea"/>
              </a:rPr>
              <a:t>Fred Cohen</a:t>
            </a:r>
            <a:r>
              <a:rPr lang="zh-CN" altLang="en-US" dirty="0">
                <a:latin typeface="+mn-ea"/>
              </a:rPr>
              <a:t>认为：</a:t>
            </a:r>
          </a:p>
          <a:p>
            <a:pPr eaLnBrk="1" hangingPunct="1">
              <a:buNone/>
            </a:pPr>
            <a:r>
              <a:rPr lang="zh-CN" altLang="en-US" dirty="0">
                <a:latin typeface="+mn-ea"/>
              </a:rPr>
              <a:t>   </a:t>
            </a:r>
            <a:r>
              <a:rPr lang="zh-CN" altLang="en-US" sz="2800" dirty="0">
                <a:latin typeface="+mn-ea"/>
              </a:rPr>
              <a:t>病毒不是利用操作系统运行的错误和缺陷的程序，</a:t>
            </a:r>
            <a:r>
              <a:rPr lang="zh-CN" altLang="en-US" sz="2800" dirty="0">
                <a:solidFill>
                  <a:srgbClr val="FF0000"/>
                </a:solidFill>
                <a:latin typeface="+mn-ea"/>
              </a:rPr>
              <a:t>病毒是正常的用户程序</a:t>
            </a:r>
            <a:r>
              <a:rPr lang="zh-CN" altLang="en-US" sz="2800" dirty="0">
                <a:latin typeface="+mn-ea"/>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Rot="1"/>
          </p:cNvSpPr>
          <p:nvPr>
            <p:ph type="title"/>
          </p:nvPr>
        </p:nvSpPr>
        <p:spPr>
          <a:xfrm>
            <a:off x="228600" y="304800"/>
            <a:ext cx="3124200" cy="609600"/>
          </a:xfrm>
        </p:spPr>
        <p:txBody>
          <a:bodyPr vert="horz" wrap="square" lIns="91440" tIns="45720" rIns="91440" bIns="45720" anchor="ctr"/>
          <a:lstStyle/>
          <a:p>
            <a:pPr eaLnBrk="1" hangingPunct="1">
              <a:buFont typeface="Wingdings" panose="05000000000000000000" pitchFamily="2" charset="2"/>
              <a:buChar char="Ø"/>
            </a:pPr>
            <a:r>
              <a:rPr lang="zh-CN" altLang="en-US" sz="3200" b="1" dirty="0">
                <a:solidFill>
                  <a:schemeClr val="folHlink"/>
                </a:solidFill>
                <a:ea typeface="华文新魏" panose="02010800040101010101" pitchFamily="2" charset="-122"/>
              </a:rPr>
              <a:t>虚拟执行技术</a:t>
            </a:r>
          </a:p>
        </p:txBody>
      </p:sp>
      <p:sp>
        <p:nvSpPr>
          <p:cNvPr id="77827" name="Rectangle 3"/>
          <p:cNvSpPr>
            <a:spLocks noGrp="1" noRot="1"/>
          </p:cNvSpPr>
          <p:nvPr>
            <p:ph idx="1"/>
          </p:nvPr>
        </p:nvSpPr>
        <p:spPr>
          <a:xfrm>
            <a:off x="228600" y="1066800"/>
            <a:ext cx="8915400" cy="1066800"/>
          </a:xfrm>
        </p:spPr>
        <p:txBody>
          <a:bodyPr vert="horz" wrap="square" lIns="91440" tIns="45720" rIns="91440" bIns="45720" anchor="t"/>
          <a:lstStyle/>
          <a:p>
            <a:pPr eaLnBrk="1" hangingPunct="1">
              <a:buNone/>
            </a:pPr>
            <a:r>
              <a:rPr lang="en-US" altLang="zh-CN" sz="2800" dirty="0">
                <a:ea typeface="华文新魏" panose="02010800040101010101" pitchFamily="2" charset="-122"/>
              </a:rPr>
              <a:t>    </a:t>
            </a:r>
            <a:r>
              <a:rPr lang="zh-CN" altLang="en-US" sz="2800" dirty="0">
                <a:ea typeface="华文新魏" panose="02010800040101010101" pitchFamily="2" charset="-122"/>
              </a:rPr>
              <a:t>该技术通过虚拟执行方法查杀病毒，可以对付加密、变形、异型及病毒生产机生产的病毒，具有如下特点：</a:t>
            </a:r>
          </a:p>
        </p:txBody>
      </p:sp>
      <p:sp>
        <p:nvSpPr>
          <p:cNvPr id="77828" name="Text Box 5"/>
          <p:cNvSpPr txBox="1"/>
          <p:nvPr/>
        </p:nvSpPr>
        <p:spPr>
          <a:xfrm>
            <a:off x="609600" y="2362200"/>
            <a:ext cx="8534400" cy="3509963"/>
          </a:xfrm>
          <a:prstGeom prst="rect">
            <a:avLst/>
          </a:prstGeom>
          <a:noFill/>
          <a:ln w="9525">
            <a:noFill/>
          </a:ln>
        </p:spPr>
        <p:txBody>
          <a:bodyPr>
            <a:spAutoFit/>
          </a:bodyPr>
          <a:lstStyle/>
          <a:p>
            <a:pPr>
              <a:spcBef>
                <a:spcPct val="50000"/>
              </a:spcBef>
              <a:buClr>
                <a:schemeClr val="folHlink"/>
              </a:buClr>
              <a:buFont typeface="Wingdings" panose="05000000000000000000" pitchFamily="2" charset="2"/>
              <a:buChar char="§"/>
            </a:pPr>
            <a:r>
              <a:rPr lang="zh-CN" altLang="en-US" sz="2800" dirty="0">
                <a:latin typeface="华文新魏" panose="02010800040101010101" pitchFamily="2" charset="-122"/>
                <a:ea typeface="华文新魏" panose="02010800040101010101" pitchFamily="2" charset="-122"/>
              </a:rPr>
              <a:t>在查杀病毒时在机器虚拟内存中模拟出一个</a:t>
            </a:r>
            <a:r>
              <a:rPr lang="zh-CN" altLang="en-US" sz="2800" dirty="0">
                <a:latin typeface="Times New Roman" panose="02020603050405020304" pitchFamily="18" charset="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指令执行虚拟机器</a:t>
            </a:r>
            <a:r>
              <a:rPr lang="zh-CN" altLang="en-US" sz="2800" dirty="0">
                <a:latin typeface="Times New Roman" panose="02020603050405020304" pitchFamily="18" charset="0"/>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a:p>
            <a:pPr>
              <a:spcBef>
                <a:spcPct val="50000"/>
              </a:spcBef>
              <a:buClr>
                <a:schemeClr val="folHlink"/>
              </a:buClr>
              <a:buFont typeface="Wingdings" panose="05000000000000000000" pitchFamily="2" charset="2"/>
              <a:buChar char="§"/>
            </a:pPr>
            <a:r>
              <a:rPr lang="zh-CN" altLang="en-US" sz="2800" dirty="0">
                <a:latin typeface="华文新魏" panose="02010800040101010101" pitchFamily="2" charset="-122"/>
                <a:ea typeface="华文新魏" panose="02010800040101010101" pitchFamily="2" charset="-122"/>
              </a:rPr>
              <a:t>在虚拟机环境中虚拟执行（不会被实际执行）可疑带毒文件</a:t>
            </a:r>
          </a:p>
          <a:p>
            <a:pPr>
              <a:spcBef>
                <a:spcPct val="50000"/>
              </a:spcBef>
              <a:buClr>
                <a:schemeClr val="folHlink"/>
              </a:buClr>
              <a:buFont typeface="Wingdings" panose="05000000000000000000" pitchFamily="2" charset="2"/>
              <a:buChar char="§"/>
            </a:pPr>
            <a:r>
              <a:rPr lang="zh-CN" altLang="en-US" sz="2800" dirty="0">
                <a:latin typeface="华文新魏" panose="02010800040101010101" pitchFamily="2" charset="-122"/>
                <a:ea typeface="华文新魏" panose="02010800040101010101" pitchFamily="2" charset="-122"/>
              </a:rPr>
              <a:t>在执行过程中，从虚拟机环境内截获文件数据，如果含有可疑病毒代码，则杀毒后将其还原到原文件中，从而实现对各类可执行文件内病毒的查杀</a:t>
            </a:r>
            <a:r>
              <a:rPr lang="zh-CN" altLang="en-US" sz="2800" dirty="0">
                <a:solidFill>
                  <a:schemeClr val="folHlink"/>
                </a:solidFill>
                <a:latin typeface="华文新魏" panose="02010800040101010101" pitchFamily="2" charset="-122"/>
                <a:ea typeface="华文新魏" panose="02010800040101010101" pitchFamily="2" charset="-122"/>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Rot="1"/>
          </p:cNvSpPr>
          <p:nvPr>
            <p:ph type="title"/>
          </p:nvPr>
        </p:nvSpPr>
        <p:spPr>
          <a:xfrm>
            <a:off x="382588" y="381000"/>
            <a:ext cx="4341812" cy="914400"/>
          </a:xfrm>
        </p:spPr>
        <p:txBody>
          <a:bodyPr vert="horz" wrap="square" lIns="91440" tIns="45720" rIns="91440" bIns="45720" anchor="ctr"/>
          <a:lstStyle/>
          <a:p>
            <a:pPr eaLnBrk="1" hangingPunct="1">
              <a:buFont typeface="Wingdings" panose="05000000000000000000" pitchFamily="2" charset="2"/>
              <a:buChar char="Ø"/>
            </a:pPr>
            <a:r>
              <a:rPr lang="zh-CN" altLang="en-US" sz="3200" b="1" dirty="0">
                <a:solidFill>
                  <a:schemeClr val="folHlink"/>
                </a:solidFill>
                <a:ea typeface="华文新魏" panose="02010800040101010101" pitchFamily="2" charset="-122"/>
              </a:rPr>
              <a:t>文件实时监控技术</a:t>
            </a:r>
          </a:p>
        </p:txBody>
      </p:sp>
      <p:sp>
        <p:nvSpPr>
          <p:cNvPr id="78851" name="Rectangle 3"/>
          <p:cNvSpPr>
            <a:spLocks noGrp="1" noRot="1"/>
          </p:cNvSpPr>
          <p:nvPr>
            <p:ph idx="1"/>
          </p:nvPr>
        </p:nvSpPr>
        <p:spPr>
          <a:xfrm>
            <a:off x="609600" y="1752600"/>
            <a:ext cx="7848600" cy="3581400"/>
          </a:xfrm>
        </p:spPr>
        <p:txBody>
          <a:bodyPr vert="horz" wrap="square" lIns="91440" tIns="45720" rIns="91440" bIns="45720" anchor="t"/>
          <a:lstStyle/>
          <a:p>
            <a:pPr algn="just" eaLnBrk="1" hangingPunct="1">
              <a:buNone/>
            </a:pPr>
            <a:r>
              <a:rPr lang="en-US" altLang="zh-CN" sz="2800" dirty="0">
                <a:latin typeface="宋体" panose="02010600030101010101" pitchFamily="2" charset="-122"/>
                <a:ea typeface="华文新魏" panose="02010800040101010101" pitchFamily="2" charset="-122"/>
              </a:rPr>
              <a:t> </a:t>
            </a:r>
            <a:r>
              <a:rPr lang="zh-CN" altLang="en-US" sz="2800" dirty="0">
                <a:latin typeface="宋体" panose="02010600030101010101" pitchFamily="2" charset="-122"/>
                <a:ea typeface="华文新魏" panose="02010800040101010101" pitchFamily="2" charset="-122"/>
              </a:rPr>
              <a:t>通过利用操作系统底层接口技术，对系统中的所有类型文件或指定类型的文件进行实时的行为监控，一旦有病毒传染或发作时就及时报警。从而实现了对病毒的实时、永久、自动监控。这种技术能够有效控制病毒的传播途径，但是这种技术的实现难度较大，系统资源的占用率也会有所降低。</a:t>
            </a:r>
            <a:endParaRPr lang="zh-CN" altLang="en-US" sz="2800" dirty="0">
              <a:ea typeface="华文新魏" panose="02010800040101010101" pitchFamily="2" charset="-122"/>
            </a:endParaRPr>
          </a:p>
          <a:p>
            <a:pPr eaLnBrk="1" hangingPunct="1">
              <a:buNone/>
            </a:pPr>
            <a:endParaRPr lang="en-US" altLang="zh-CN" sz="2800" dirty="0">
              <a:ea typeface="华文新魏" panose="0201080004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Rot="1"/>
          </p:cNvSpPr>
          <p:nvPr>
            <p:ph type="title"/>
          </p:nvPr>
        </p:nvSpPr>
        <p:spPr>
          <a:xfrm>
            <a:off x="304800" y="1773238"/>
            <a:ext cx="3200400" cy="914400"/>
          </a:xfrm>
        </p:spPr>
        <p:txBody>
          <a:bodyPr vert="horz" wrap="square" lIns="91440" tIns="45720" rIns="91440" bIns="45720" anchor="ctr"/>
          <a:lstStyle/>
          <a:p>
            <a:pPr eaLnBrk="1" hangingPunct="1">
              <a:buFont typeface="Wingdings" panose="05000000000000000000" pitchFamily="2" charset="2"/>
              <a:buChar char="Ø"/>
            </a:pPr>
            <a:r>
              <a:rPr lang="zh-CN" altLang="en-US" sz="3200" b="1" dirty="0">
                <a:solidFill>
                  <a:schemeClr val="folHlink"/>
                </a:solidFill>
                <a:ea typeface="华文新魏" panose="02010800040101010101" pitchFamily="2" charset="-122"/>
              </a:rPr>
              <a:t>智能引擎技术</a:t>
            </a:r>
          </a:p>
        </p:txBody>
      </p:sp>
      <p:sp>
        <p:nvSpPr>
          <p:cNvPr id="79875" name="Rectangle 3"/>
          <p:cNvSpPr>
            <a:spLocks noGrp="1" noRot="1"/>
          </p:cNvSpPr>
          <p:nvPr>
            <p:ph idx="1"/>
          </p:nvPr>
        </p:nvSpPr>
        <p:spPr>
          <a:xfrm>
            <a:off x="382588" y="2997200"/>
            <a:ext cx="8075612" cy="2209800"/>
          </a:xfrm>
        </p:spPr>
        <p:txBody>
          <a:bodyPr vert="horz" wrap="square" lIns="91440" tIns="45720" rIns="91440" bIns="45720" anchor="t"/>
          <a:lstStyle/>
          <a:p>
            <a:pPr eaLnBrk="1" hangingPunct="1">
              <a:lnSpc>
                <a:spcPct val="90000"/>
              </a:lnSpc>
              <a:buNone/>
            </a:pPr>
            <a:r>
              <a:rPr lang="en-US" altLang="zh-CN" dirty="0"/>
              <a:t>   </a:t>
            </a:r>
            <a:r>
              <a:rPr lang="zh-CN" altLang="en-US" sz="2800" dirty="0">
                <a:latin typeface="华文新魏" panose="02010800040101010101" pitchFamily="2" charset="-122"/>
                <a:ea typeface="华文新魏" panose="02010800040101010101" pitchFamily="2" charset="-122"/>
              </a:rPr>
              <a:t>智能引擎技术发展了特征码扫描法的优点，改进了其弊端，使得病毒扫描速度不随病毒库的增大而减慢。刚刚面世的瑞星杀毒软件</a:t>
            </a:r>
            <a:r>
              <a:rPr lang="en-US" altLang="zh-CN" sz="2800" dirty="0">
                <a:latin typeface="华文新魏" panose="02010800040101010101" pitchFamily="2" charset="-122"/>
                <a:ea typeface="华文新魏" panose="02010800040101010101" pitchFamily="2" charset="-122"/>
              </a:rPr>
              <a:t>2003</a:t>
            </a:r>
            <a:r>
              <a:rPr lang="zh-CN" altLang="en-US" sz="2800" dirty="0">
                <a:latin typeface="华文新魏" panose="02010800040101010101" pitchFamily="2" charset="-122"/>
                <a:ea typeface="华文新魏" panose="02010800040101010101" pitchFamily="2" charset="-122"/>
              </a:rPr>
              <a:t>版即采用了此项技术，使病毒扫描速度比</a:t>
            </a:r>
            <a:r>
              <a:rPr lang="en-US" altLang="zh-CN" sz="2800" dirty="0">
                <a:latin typeface="华文新魏" panose="02010800040101010101" pitchFamily="2" charset="-122"/>
                <a:ea typeface="华文新魏" panose="02010800040101010101" pitchFamily="2" charset="-122"/>
              </a:rPr>
              <a:t>2002</a:t>
            </a:r>
            <a:r>
              <a:rPr lang="zh-CN" altLang="en-US" sz="2800" dirty="0">
                <a:latin typeface="华文新魏" panose="02010800040101010101" pitchFamily="2" charset="-122"/>
                <a:ea typeface="华文新魏" panose="02010800040101010101" pitchFamily="2" charset="-122"/>
              </a:rPr>
              <a:t>版提高了一倍之多；</a:t>
            </a:r>
          </a:p>
        </p:txBody>
      </p:sp>
      <p:sp>
        <p:nvSpPr>
          <p:cNvPr id="79876" name="Text Box 4"/>
          <p:cNvSpPr txBox="1"/>
          <p:nvPr/>
        </p:nvSpPr>
        <p:spPr>
          <a:xfrm>
            <a:off x="609600" y="609600"/>
            <a:ext cx="7924800" cy="641350"/>
          </a:xfrm>
          <a:prstGeom prst="rect">
            <a:avLst/>
          </a:prstGeom>
          <a:noFill/>
          <a:ln w="9525">
            <a:noFill/>
          </a:ln>
        </p:spPr>
        <p:txBody>
          <a:bodyPr>
            <a:spAutoFit/>
          </a:bodyPr>
          <a:lstStyle/>
          <a:p>
            <a:pPr>
              <a:spcBef>
                <a:spcPct val="50000"/>
              </a:spcBef>
            </a:pPr>
            <a:endParaRPr lang="zh-CN" altLang="zh-CN" sz="3600" b="1" dirty="0">
              <a:solidFill>
                <a:schemeClr val="folHlink"/>
              </a:solidFill>
              <a:latin typeface="Times New Roman" panose="02020603050405020304" pitchFamily="18" charset="0"/>
              <a:ea typeface="华文新魏" panose="02010800040101010101" pitchFamily="2" charset="-122"/>
            </a:endParaRPr>
          </a:p>
        </p:txBody>
      </p:sp>
      <p:sp>
        <p:nvSpPr>
          <p:cNvPr id="79877" name="Text Box 5"/>
          <p:cNvSpPr txBox="1"/>
          <p:nvPr/>
        </p:nvSpPr>
        <p:spPr>
          <a:xfrm>
            <a:off x="215900" y="457200"/>
            <a:ext cx="7885113" cy="641350"/>
          </a:xfrm>
          <a:prstGeom prst="rect">
            <a:avLst/>
          </a:prstGeom>
          <a:noFill/>
          <a:ln w="9525">
            <a:noFill/>
          </a:ln>
        </p:spPr>
        <p:txBody>
          <a:bodyPr>
            <a:spAutoFit/>
          </a:bodyPr>
          <a:lstStyle/>
          <a:p>
            <a:pPr marL="457200" indent="-457200">
              <a:spcBef>
                <a:spcPct val="50000"/>
              </a:spcBef>
            </a:pPr>
            <a:r>
              <a:rPr lang="zh-CN" altLang="en-US" sz="3600" b="1" dirty="0">
                <a:solidFill>
                  <a:schemeClr val="folHlink"/>
                </a:solidFill>
                <a:latin typeface="Times New Roman" panose="02020603050405020304" pitchFamily="18" charset="0"/>
                <a:ea typeface="华文新魏" panose="02010800040101010101" pitchFamily="2" charset="-122"/>
              </a:rPr>
              <a:t>其他的反病毒技术</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Rot="1"/>
          </p:cNvSpPr>
          <p:nvPr>
            <p:ph type="title"/>
          </p:nvPr>
        </p:nvSpPr>
        <p:spPr>
          <a:xfrm>
            <a:off x="301625" y="228600"/>
            <a:ext cx="3768725" cy="762000"/>
          </a:xfrm>
        </p:spPr>
        <p:txBody>
          <a:bodyPr vert="horz" wrap="square" lIns="91440" tIns="45720" rIns="91440" bIns="45720" anchor="ctr">
            <a:normAutofit/>
          </a:bodyPr>
          <a:lstStyle/>
          <a:p>
            <a:pPr eaLnBrk="1" hangingPunct="1">
              <a:buFont typeface="Wingdings" panose="05000000000000000000" pitchFamily="2" charset="2"/>
              <a:buChar char="Ø"/>
            </a:pPr>
            <a:r>
              <a:rPr lang="zh-CN" altLang="en-US" sz="3600" b="1" dirty="0">
                <a:solidFill>
                  <a:schemeClr val="folHlink"/>
                </a:solidFill>
                <a:ea typeface="华文新魏" panose="02010800040101010101" pitchFamily="2" charset="-122"/>
              </a:rPr>
              <a:t>计算机监控技术</a:t>
            </a:r>
          </a:p>
        </p:txBody>
      </p:sp>
      <p:sp>
        <p:nvSpPr>
          <p:cNvPr id="80899" name="Rectangle 3"/>
          <p:cNvSpPr>
            <a:spLocks noGrp="1" noRot="1"/>
          </p:cNvSpPr>
          <p:nvPr>
            <p:ph idx="1"/>
          </p:nvPr>
        </p:nvSpPr>
        <p:spPr>
          <a:xfrm>
            <a:off x="636588" y="1600200"/>
            <a:ext cx="7870825" cy="3497263"/>
          </a:xfrm>
        </p:spPr>
        <p:txBody>
          <a:bodyPr vert="horz" wrap="square" lIns="91440" tIns="45720" rIns="91440" bIns="45720" anchor="t"/>
          <a:lstStyle/>
          <a:p>
            <a:pPr eaLnBrk="1" hangingPunct="1">
              <a:lnSpc>
                <a:spcPct val="90000"/>
              </a:lnSpc>
              <a:buFont typeface="Wingdings" panose="05000000000000000000" pitchFamily="2" charset="2"/>
              <a:buChar char="§"/>
            </a:pPr>
            <a:r>
              <a:rPr lang="zh-CN" altLang="en-US" dirty="0">
                <a:ea typeface="华文新魏" panose="02010800040101010101" pitchFamily="2" charset="-122"/>
              </a:rPr>
              <a:t>文件实时监控</a:t>
            </a:r>
          </a:p>
          <a:p>
            <a:pPr eaLnBrk="1" hangingPunct="1">
              <a:lnSpc>
                <a:spcPct val="90000"/>
              </a:lnSpc>
              <a:buFont typeface="Wingdings" panose="05000000000000000000" pitchFamily="2" charset="2"/>
              <a:buChar char="§"/>
            </a:pPr>
            <a:r>
              <a:rPr lang="zh-CN" altLang="en-US" dirty="0">
                <a:ea typeface="华文新魏" panose="02010800040101010101" pitchFamily="2" charset="-122"/>
              </a:rPr>
              <a:t>内存实时监控</a:t>
            </a:r>
          </a:p>
          <a:p>
            <a:pPr eaLnBrk="1" hangingPunct="1">
              <a:lnSpc>
                <a:spcPct val="90000"/>
              </a:lnSpc>
              <a:buFont typeface="Wingdings" panose="05000000000000000000" pitchFamily="2" charset="2"/>
              <a:buChar char="§"/>
            </a:pPr>
            <a:r>
              <a:rPr lang="zh-CN" altLang="en-US" dirty="0">
                <a:ea typeface="华文新魏" panose="02010800040101010101" pitchFamily="2" charset="-122"/>
              </a:rPr>
              <a:t>脚本实时监控</a:t>
            </a:r>
          </a:p>
          <a:p>
            <a:pPr eaLnBrk="1" hangingPunct="1">
              <a:lnSpc>
                <a:spcPct val="90000"/>
              </a:lnSpc>
              <a:buFont typeface="Wingdings" panose="05000000000000000000" pitchFamily="2" charset="2"/>
              <a:buChar char="§"/>
            </a:pPr>
            <a:r>
              <a:rPr lang="zh-CN" altLang="en-US" dirty="0">
                <a:ea typeface="华文新魏" panose="02010800040101010101" pitchFamily="2" charset="-122"/>
              </a:rPr>
              <a:t>邮件实时监控</a:t>
            </a:r>
          </a:p>
          <a:p>
            <a:pPr eaLnBrk="1" hangingPunct="1">
              <a:lnSpc>
                <a:spcPct val="90000"/>
              </a:lnSpc>
              <a:buFont typeface="Wingdings" panose="05000000000000000000" pitchFamily="2" charset="2"/>
              <a:buChar char="§"/>
            </a:pPr>
            <a:r>
              <a:rPr lang="zh-CN" altLang="en-US" dirty="0">
                <a:ea typeface="华文新魏" panose="02010800040101010101" pitchFamily="2" charset="-122"/>
              </a:rPr>
              <a:t>注册表实时监控</a:t>
            </a:r>
          </a:p>
          <a:p>
            <a:pPr eaLnBrk="1" hangingPunct="1">
              <a:lnSpc>
                <a:spcPct val="90000"/>
              </a:lnSpc>
              <a:buFont typeface="Wingdings" panose="05000000000000000000" pitchFamily="2" charset="2"/>
              <a:buChar char="§"/>
            </a:pPr>
            <a:r>
              <a:rPr lang="zh-CN" altLang="en-US" sz="3600" dirty="0"/>
              <a:t>参考：</a:t>
            </a:r>
            <a:r>
              <a:rPr lang="en-US" altLang="zh-CN" sz="3600" dirty="0"/>
              <a:t>www.sysinternals.com</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Rot="1"/>
          </p:cNvSpPr>
          <p:nvPr>
            <p:ph type="title"/>
          </p:nvPr>
        </p:nvSpPr>
        <p:spPr>
          <a:xfrm>
            <a:off x="304800" y="381000"/>
            <a:ext cx="3657600" cy="1143000"/>
          </a:xfrm>
        </p:spPr>
        <p:txBody>
          <a:bodyPr vert="horz" wrap="square" lIns="91440" tIns="45720" rIns="91440" bIns="45720" anchor="ctr"/>
          <a:lstStyle/>
          <a:p>
            <a:pPr eaLnBrk="1" hangingPunct="1">
              <a:buFont typeface="Wingdings" panose="05000000000000000000" pitchFamily="2" charset="2"/>
              <a:buChar char="Ø"/>
            </a:pPr>
            <a:r>
              <a:rPr lang="zh-CN" altLang="en-US" sz="3200" b="1" dirty="0">
                <a:solidFill>
                  <a:schemeClr val="folHlink"/>
                </a:solidFill>
                <a:ea typeface="华文新魏" panose="02010800040101010101" pitchFamily="2" charset="-122"/>
              </a:rPr>
              <a:t>嵌入式杀毒技术</a:t>
            </a:r>
          </a:p>
        </p:txBody>
      </p:sp>
      <p:sp>
        <p:nvSpPr>
          <p:cNvPr id="81923" name="Rectangle 3"/>
          <p:cNvSpPr>
            <a:spLocks noGrp="1" noRot="1"/>
          </p:cNvSpPr>
          <p:nvPr>
            <p:ph idx="1"/>
          </p:nvPr>
        </p:nvSpPr>
        <p:spPr>
          <a:xfrm>
            <a:off x="301625" y="1682750"/>
            <a:ext cx="8304213" cy="3582988"/>
          </a:xfrm>
        </p:spPr>
        <p:txBody>
          <a:bodyPr vert="horz" wrap="square" lIns="91440" tIns="45720" rIns="91440" bIns="45720" anchor="t"/>
          <a:lstStyle/>
          <a:p>
            <a:pPr eaLnBrk="1" hangingPunct="1">
              <a:buNone/>
            </a:pPr>
            <a:r>
              <a:rPr lang="en-US" altLang="zh-CN" dirty="0">
                <a:latin typeface="宋体" panose="02010600030101010101" pitchFamily="2" charset="-122"/>
              </a:rPr>
              <a:t>  </a:t>
            </a:r>
            <a:r>
              <a:rPr lang="zh-CN" altLang="en-US" sz="2800" dirty="0">
                <a:latin typeface="华文新魏" panose="02010800040101010101" pitchFamily="2" charset="-122"/>
                <a:ea typeface="华文新魏" panose="02010800040101010101" pitchFamily="2" charset="-122"/>
              </a:rPr>
              <a:t>嵌入式杀毒技术是对病毒经常攻击的应用程序或对象提供重点保护的技术，它利用操作系统或应用程序提供的内部接口来实现。它对使用频度高、使用范围广的主要的应用软件提供被动式的防护。如对</a:t>
            </a:r>
            <a:r>
              <a:rPr lang="en-US" altLang="zh-CN" sz="2800" dirty="0">
                <a:latin typeface="华文新魏" panose="02010800040101010101" pitchFamily="2" charset="-122"/>
                <a:ea typeface="华文新魏" panose="02010800040101010101" pitchFamily="2" charset="-122"/>
              </a:rPr>
              <a:t>MS-Office</a:t>
            </a:r>
            <a:r>
              <a:rPr lang="zh-CN" altLang="en-US" sz="2800" dirty="0">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Outlook</a:t>
            </a:r>
            <a:r>
              <a:rPr lang="zh-CN" altLang="en-US" sz="2800" dirty="0">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IE</a:t>
            </a:r>
            <a:r>
              <a:rPr lang="zh-CN" altLang="en-US" sz="2800" dirty="0">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Winzip</a:t>
            </a:r>
            <a:r>
              <a:rPr lang="zh-CN" altLang="en-US" sz="2800" dirty="0">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NetAnt</a:t>
            </a:r>
            <a:r>
              <a:rPr lang="zh-CN" altLang="en-US" sz="2800" dirty="0">
                <a:latin typeface="华文新魏" panose="02010800040101010101" pitchFamily="2" charset="-122"/>
                <a:ea typeface="华文新魏" panose="02010800040101010101" pitchFamily="2" charset="-122"/>
              </a:rPr>
              <a:t>等应用软件进行被动式杀毒。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Rot="1"/>
          </p:cNvSpPr>
          <p:nvPr>
            <p:ph type="title"/>
          </p:nvPr>
        </p:nvSpPr>
        <p:spPr>
          <a:xfrm>
            <a:off x="304800" y="304800"/>
            <a:ext cx="4343400" cy="1143000"/>
          </a:xfrm>
        </p:spPr>
        <p:txBody>
          <a:bodyPr vert="horz" wrap="square" lIns="91440" tIns="45720" rIns="91440" bIns="45720" anchor="ctr"/>
          <a:lstStyle/>
          <a:p>
            <a:pPr eaLnBrk="1" hangingPunct="1">
              <a:buFont typeface="Wingdings" panose="05000000000000000000" pitchFamily="2" charset="2"/>
              <a:buChar char="Ø"/>
            </a:pPr>
            <a:r>
              <a:rPr lang="zh-CN" altLang="en-US" sz="3200" b="1" dirty="0">
                <a:solidFill>
                  <a:schemeClr val="folHlink"/>
                </a:solidFill>
                <a:ea typeface="华文新魏" panose="02010800040101010101" pitchFamily="2" charset="-122"/>
              </a:rPr>
              <a:t>未知病毒查杀技术</a:t>
            </a:r>
          </a:p>
        </p:txBody>
      </p:sp>
      <p:sp>
        <p:nvSpPr>
          <p:cNvPr id="82947" name="Rectangle 3"/>
          <p:cNvSpPr>
            <a:spLocks noGrp="1" noRot="1"/>
          </p:cNvSpPr>
          <p:nvPr>
            <p:ph idx="1"/>
          </p:nvPr>
        </p:nvSpPr>
        <p:spPr>
          <a:xfrm>
            <a:off x="460375" y="1766888"/>
            <a:ext cx="8066088" cy="1590675"/>
          </a:xfrm>
        </p:spPr>
        <p:txBody>
          <a:bodyPr vert="horz" wrap="square" lIns="91440" tIns="45720" rIns="91440" bIns="45720" anchor="t"/>
          <a:lstStyle/>
          <a:p>
            <a:pPr eaLnBrk="1" hangingPunct="1">
              <a:buNone/>
            </a:pPr>
            <a:r>
              <a:rPr lang="en-US" altLang="zh-CN" dirty="0"/>
              <a:t>   </a:t>
            </a:r>
            <a:r>
              <a:rPr lang="zh-CN" altLang="en-US" sz="2800" dirty="0">
                <a:ea typeface="华文新魏" panose="02010800040101010101" pitchFamily="2" charset="-122"/>
              </a:rPr>
              <a:t>未知病毒技术是继虚拟执行技术后的又一大技术突破，它结合了虚拟技术和人工智能技术，实现了对未知病毒的准确查杀。</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Rot="1"/>
          </p:cNvSpPr>
          <p:nvPr>
            <p:ph type="title"/>
          </p:nvPr>
        </p:nvSpPr>
        <p:spPr>
          <a:xfrm>
            <a:off x="301625" y="490538"/>
            <a:ext cx="4270375" cy="755650"/>
          </a:xfrm>
        </p:spPr>
        <p:txBody>
          <a:bodyPr vert="horz" wrap="square" lIns="91440" tIns="45720" rIns="91440" bIns="45720" anchor="ctr"/>
          <a:lstStyle/>
          <a:p>
            <a:pPr eaLnBrk="1" hangingPunct="1">
              <a:buFont typeface="Wingdings" panose="05000000000000000000" pitchFamily="2" charset="2"/>
              <a:buChar char="Ø"/>
            </a:pPr>
            <a:r>
              <a:rPr lang="zh-CN" altLang="en-US" sz="3600" b="1" dirty="0">
                <a:solidFill>
                  <a:schemeClr val="folHlink"/>
                </a:solidFill>
                <a:ea typeface="华文新魏" panose="02010800040101010101" pitchFamily="2" charset="-122"/>
              </a:rPr>
              <a:t>压缩智能还原技术</a:t>
            </a:r>
          </a:p>
        </p:txBody>
      </p:sp>
      <p:sp>
        <p:nvSpPr>
          <p:cNvPr id="83971" name="Rectangle 3"/>
          <p:cNvSpPr>
            <a:spLocks noGrp="1" noRot="1"/>
          </p:cNvSpPr>
          <p:nvPr>
            <p:ph idx="1"/>
          </p:nvPr>
        </p:nvSpPr>
        <p:spPr>
          <a:xfrm>
            <a:off x="301625" y="1600200"/>
            <a:ext cx="8459788" cy="4498975"/>
          </a:xfrm>
        </p:spPr>
        <p:txBody>
          <a:bodyPr vert="horz" wrap="square" lIns="91440" tIns="45720" rIns="91440" bIns="45720" anchor="t"/>
          <a:lstStyle/>
          <a:p>
            <a:pPr algn="just" eaLnBrk="1" hangingPunct="1">
              <a:buNone/>
            </a:pPr>
            <a:r>
              <a:rPr lang="en-US" altLang="zh-CN" sz="2800" dirty="0">
                <a:latin typeface="宋体" panose="02010600030101010101" pitchFamily="2" charset="-122"/>
                <a:ea typeface="华文新魏" panose="02010800040101010101" pitchFamily="2" charset="-122"/>
              </a:rPr>
              <a:t> </a:t>
            </a:r>
            <a:r>
              <a:rPr lang="zh-CN" altLang="en-US" sz="2800" dirty="0">
                <a:latin typeface="宋体" panose="02010600030101010101" pitchFamily="2" charset="-122"/>
                <a:ea typeface="华文新魏" panose="02010800040101010101" pitchFamily="2" charset="-122"/>
              </a:rPr>
              <a:t>世界上的压缩工具、打包工具、加</a:t>
            </a:r>
            <a:r>
              <a:rPr lang="zh-CN" altLang="en-US" sz="2800" dirty="0">
                <a:ea typeface="华文新魏" panose="02010800040101010101" pitchFamily="2" charset="-122"/>
              </a:rPr>
              <a:t>“</a:t>
            </a:r>
            <a:r>
              <a:rPr lang="zh-CN" altLang="en-US" sz="2800" dirty="0">
                <a:latin typeface="宋体" panose="02010600030101010101" pitchFamily="2" charset="-122"/>
                <a:ea typeface="华文新魏" panose="02010800040101010101" pitchFamily="2" charset="-122"/>
              </a:rPr>
              <a:t>壳</a:t>
            </a:r>
            <a:r>
              <a:rPr lang="zh-CN" altLang="en-US" sz="2800" dirty="0">
                <a:ea typeface="华文新魏" panose="02010800040101010101" pitchFamily="2" charset="-122"/>
              </a:rPr>
              <a:t>”</a:t>
            </a:r>
            <a:r>
              <a:rPr lang="zh-CN" altLang="en-US" sz="2800" dirty="0">
                <a:latin typeface="宋体" panose="02010600030101010101" pitchFamily="2" charset="-122"/>
                <a:ea typeface="华文新魏" panose="02010800040101010101" pitchFamily="2" charset="-122"/>
              </a:rPr>
              <a:t>工具多不胜数，病毒如果被这样的工具处理后被层层包裹起来，对于防病毒软件来说，就是一个噩梦。为了使用统一的方法来解决这个问题，反病毒专家们发明了未知解压技术，它可以对所有的这类文件在内存中还原，从而使得病毒完全暴露出来。</a:t>
            </a:r>
            <a:endParaRPr lang="zh-CN" altLang="en-US" sz="2800" dirty="0">
              <a:ea typeface="华文新魏" panose="02010800040101010101" pitchFamily="2" charset="-122"/>
            </a:endParaRPr>
          </a:p>
          <a:p>
            <a:pPr eaLnBrk="1" hangingPunct="1">
              <a:buNone/>
            </a:pPr>
            <a:endParaRPr lang="en-US" altLang="zh-CN" sz="2800" dirty="0">
              <a:ea typeface="华文新魏" panose="0201080004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Rot="1"/>
          </p:cNvSpPr>
          <p:nvPr>
            <p:ph type="title"/>
          </p:nvPr>
        </p:nvSpPr>
        <p:spPr>
          <a:xfrm>
            <a:off x="228600" y="381000"/>
            <a:ext cx="5638800" cy="990600"/>
          </a:xfrm>
        </p:spPr>
        <p:txBody>
          <a:bodyPr vert="horz" wrap="square" lIns="91440" tIns="45720" rIns="91440" bIns="45720" anchor="ctr"/>
          <a:lstStyle/>
          <a:p>
            <a:pPr algn="l" eaLnBrk="1" hangingPunct="1">
              <a:buFont typeface="Wingdings" panose="05000000000000000000" pitchFamily="2" charset="2"/>
              <a:buChar char="Ø"/>
            </a:pPr>
            <a:r>
              <a:rPr lang="zh-CN" altLang="en-US" sz="3200" b="1" dirty="0">
                <a:solidFill>
                  <a:schemeClr val="folHlink"/>
                </a:solidFill>
                <a:ea typeface="华文新魏" panose="02010800040101010101" pitchFamily="2" charset="-122"/>
              </a:rPr>
              <a:t>多层防御，集中管理技术</a:t>
            </a:r>
          </a:p>
        </p:txBody>
      </p:sp>
      <p:sp>
        <p:nvSpPr>
          <p:cNvPr id="84995" name="Rectangle 3"/>
          <p:cNvSpPr>
            <a:spLocks noGrp="1" noRot="1"/>
          </p:cNvSpPr>
          <p:nvPr>
            <p:ph idx="1"/>
          </p:nvPr>
        </p:nvSpPr>
        <p:spPr>
          <a:xfrm>
            <a:off x="457200" y="1676400"/>
            <a:ext cx="8458200" cy="4495800"/>
          </a:xfrm>
        </p:spPr>
        <p:txBody>
          <a:bodyPr vert="horz" wrap="square" lIns="91440" tIns="45720" rIns="91440" bIns="45720" anchor="t"/>
          <a:lstStyle/>
          <a:p>
            <a:pPr algn="just" eaLnBrk="1" hangingPunct="1">
              <a:lnSpc>
                <a:spcPct val="90000"/>
              </a:lnSpc>
              <a:buNone/>
            </a:pPr>
            <a:r>
              <a:rPr lang="zh-CN" altLang="en-US" sz="2800" dirty="0">
                <a:latin typeface="华文新魏" panose="02010800040101010101" pitchFamily="2" charset="-122"/>
                <a:ea typeface="华文新魏" panose="02010800040101010101" pitchFamily="2" charset="-122"/>
              </a:rPr>
              <a:t>反病毒要以网为本，从网络系统的角度设计反病毒解决方案，只有这样才能有效地查杀网络上的计算机病毒。</a:t>
            </a:r>
          </a:p>
          <a:p>
            <a:pPr algn="just" eaLnBrk="1" hangingPunct="1">
              <a:lnSpc>
                <a:spcPct val="90000"/>
              </a:lnSpc>
              <a:buNone/>
            </a:pPr>
            <a:r>
              <a:rPr lang="zh-CN" altLang="en-US" sz="2800" dirty="0">
                <a:latin typeface="华文新魏" panose="02010800040101010101" pitchFamily="2" charset="-122"/>
                <a:ea typeface="华文新魏" panose="02010800040101010101" pitchFamily="2" charset="-122"/>
              </a:rPr>
              <a:t> 在网络上，软件的安装和管理方式是十分关键的，它不仅关系到网络维护和管理的效率和质量，而且涉及到网络的安全性。好的杀毒软件需要能在几分钟之内便可轻松地安装到组织里的每一个</a:t>
            </a:r>
            <a:r>
              <a:rPr lang="en-US" altLang="zh-CN" sz="2800" dirty="0">
                <a:latin typeface="华文新魏" panose="02010800040101010101" pitchFamily="2" charset="-122"/>
                <a:ea typeface="华文新魏" panose="02010800040101010101" pitchFamily="2" charset="-122"/>
              </a:rPr>
              <a:t>NT</a:t>
            </a:r>
            <a:r>
              <a:rPr lang="zh-CN" altLang="en-US" sz="2800" dirty="0">
                <a:latin typeface="华文新魏" panose="02010800040101010101" pitchFamily="2" charset="-122"/>
                <a:ea typeface="华文新魏" panose="02010800040101010101" pitchFamily="2" charset="-122"/>
              </a:rPr>
              <a:t>服务器上，并可下载和散布到所有的目的机器上，由网络管理员集中设置和管理，它会与操作系统及其它安全措施紧密地结合在一起，成为网络安全管理的一部分，并且自动提供最佳的网络病毒防御措施。</a:t>
            </a:r>
          </a:p>
          <a:p>
            <a:pPr eaLnBrk="1" hangingPunct="1">
              <a:lnSpc>
                <a:spcPct val="90000"/>
              </a:lnSpc>
              <a:buNone/>
            </a:pPr>
            <a:endParaRPr lang="en-US" altLang="zh-CN"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Rot="1"/>
          </p:cNvSpPr>
          <p:nvPr>
            <p:ph type="title"/>
          </p:nvPr>
        </p:nvSpPr>
        <p:spPr>
          <a:xfrm>
            <a:off x="301625" y="228600"/>
            <a:ext cx="3349625" cy="914400"/>
          </a:xfrm>
        </p:spPr>
        <p:txBody>
          <a:bodyPr vert="horz" wrap="square" lIns="91440" tIns="45720" rIns="91440" bIns="45720" anchor="ctr"/>
          <a:lstStyle/>
          <a:p>
            <a:pPr eaLnBrk="1" hangingPunct="1">
              <a:buFont typeface="Wingdings" panose="05000000000000000000" pitchFamily="2" charset="2"/>
              <a:buChar char="Ø"/>
            </a:pPr>
            <a:r>
              <a:rPr lang="zh-CN" altLang="en-US" sz="3600" b="1" dirty="0">
                <a:solidFill>
                  <a:schemeClr val="folHlink"/>
                </a:solidFill>
                <a:ea typeface="华文新魏" panose="02010800040101010101" pitchFamily="2" charset="-122"/>
              </a:rPr>
              <a:t>病毒免疫技术</a:t>
            </a:r>
          </a:p>
        </p:txBody>
      </p:sp>
      <p:sp>
        <p:nvSpPr>
          <p:cNvPr id="86019" name="Rectangle 3"/>
          <p:cNvSpPr>
            <a:spLocks noGrp="1" noRot="1"/>
          </p:cNvSpPr>
          <p:nvPr>
            <p:ph idx="1"/>
          </p:nvPr>
        </p:nvSpPr>
        <p:spPr>
          <a:xfrm>
            <a:off x="460375" y="1682750"/>
            <a:ext cx="8301038" cy="3749675"/>
          </a:xfrm>
        </p:spPr>
        <p:txBody>
          <a:bodyPr vert="horz" wrap="square" lIns="91440" tIns="45720" rIns="91440" bIns="45720" anchor="t"/>
          <a:lstStyle/>
          <a:p>
            <a:pPr algn="just" eaLnBrk="1" hangingPunct="1">
              <a:buNone/>
            </a:pP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病毒免疫技术一直是反病毒专家研究的热点，它通过加强自主访问控制和设置磁盘禁写保护区来实现病毒免疫的基本构想。实际上，最近出现的软件安全认证技术也应属于此技术的范畴，由于用户应用软件的多样性和环境的复杂性，病毒免疫技术到广泛使用还有一段距离。</a:t>
            </a:r>
          </a:p>
          <a:p>
            <a:pPr eaLnBrk="1" hangingPunct="1">
              <a:buNone/>
            </a:pPr>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Rot="1"/>
          </p:cNvSpPr>
          <p:nvPr>
            <p:ph type="title"/>
          </p:nvPr>
        </p:nvSpPr>
        <p:spPr>
          <a:xfrm>
            <a:off x="228600" y="228600"/>
            <a:ext cx="7656513" cy="609600"/>
          </a:xfrm>
        </p:spPr>
        <p:txBody>
          <a:bodyPr vert="horz" wrap="square" lIns="91440" tIns="45720" rIns="91440" bIns="45720" anchor="ctr"/>
          <a:lstStyle/>
          <a:p>
            <a:pPr algn="l" eaLnBrk="1" hangingPunct="1"/>
            <a:r>
              <a:rPr lang="zh-CN" altLang="en-US" sz="3200" b="1" dirty="0">
                <a:solidFill>
                  <a:schemeClr val="folHlink"/>
                </a:solidFill>
                <a:latin typeface="华文新魏" panose="02010800040101010101" pitchFamily="2" charset="-122"/>
                <a:ea typeface="华文新魏" panose="02010800040101010101" pitchFamily="2" charset="-122"/>
              </a:rPr>
              <a:t>病毒防治技术的趋势前瞻</a:t>
            </a:r>
          </a:p>
        </p:txBody>
      </p:sp>
      <p:sp>
        <p:nvSpPr>
          <p:cNvPr id="87043" name="Rectangle 3"/>
          <p:cNvSpPr>
            <a:spLocks noGrp="1" noRot="1"/>
          </p:cNvSpPr>
          <p:nvPr>
            <p:ph idx="1"/>
          </p:nvPr>
        </p:nvSpPr>
        <p:spPr>
          <a:xfrm>
            <a:off x="685800" y="990600"/>
            <a:ext cx="7696200" cy="609600"/>
          </a:xfrm>
        </p:spPr>
        <p:txBody>
          <a:bodyPr vert="horz" wrap="square" lIns="91440" tIns="45720" rIns="91440" bIns="45720" anchor="t"/>
          <a:lstStyle/>
          <a:p>
            <a:pPr eaLnBrk="1" hangingPunct="1">
              <a:buFont typeface="Wingdings" panose="05000000000000000000" pitchFamily="2" charset="2"/>
              <a:buChar char="Ø"/>
            </a:pPr>
            <a:r>
              <a:rPr lang="zh-CN" altLang="en-US" b="1" dirty="0">
                <a:solidFill>
                  <a:schemeClr val="folHlink"/>
                </a:solidFill>
                <a:latin typeface="华文新魏" panose="02010800040101010101" pitchFamily="2" charset="-122"/>
                <a:ea typeface="华文新魏" panose="02010800040101010101" pitchFamily="2" charset="-122"/>
              </a:rPr>
              <a:t>加强对未知病毒的查杀能力</a:t>
            </a:r>
            <a:endParaRPr lang="zh-CN" altLang="en-US" dirty="0"/>
          </a:p>
        </p:txBody>
      </p:sp>
      <p:sp>
        <p:nvSpPr>
          <p:cNvPr id="87044" name="Text Box 4"/>
          <p:cNvSpPr txBox="1"/>
          <p:nvPr/>
        </p:nvSpPr>
        <p:spPr>
          <a:xfrm>
            <a:off x="609600" y="1773238"/>
            <a:ext cx="8153400" cy="4576762"/>
          </a:xfrm>
          <a:prstGeom prst="rect">
            <a:avLst/>
          </a:prstGeom>
          <a:noFill/>
          <a:ln w="9525">
            <a:noFill/>
          </a:ln>
        </p:spPr>
        <p:txBody>
          <a:bodyPr>
            <a:spAutoFit/>
          </a:bodyPr>
          <a:lstStyle/>
          <a:p>
            <a:pPr>
              <a:spcBef>
                <a:spcPct val="50000"/>
              </a:spcBef>
            </a:pPr>
            <a:r>
              <a:rPr lang="zh-CN" altLang="en-US" sz="2800" dirty="0">
                <a:latin typeface="华文新魏" panose="02010800040101010101" pitchFamily="2" charset="-122"/>
                <a:ea typeface="华文新魏" panose="02010800040101010101" pitchFamily="2" charset="-122"/>
              </a:rPr>
              <a:t>加强对未知病毒的查杀能力是反病毒行业的持久课题，目前国内外多家公司都宣布自己的产品可以对未知病毒进行查杀，但据我们研究，国内外的产品只有少数可以对同一家族的新病毒进行预警，不能清除。</a:t>
            </a:r>
          </a:p>
          <a:p>
            <a:pPr>
              <a:spcBef>
                <a:spcPct val="50000"/>
              </a:spcBef>
            </a:pPr>
            <a:r>
              <a:rPr lang="zh-CN" altLang="en-US" sz="2800" dirty="0">
                <a:latin typeface="华文新魏" panose="02010800040101010101" pitchFamily="2" charset="-122"/>
                <a:ea typeface="华文新魏" panose="02010800040101010101" pitchFamily="2" charset="-122"/>
              </a:rPr>
              <a:t>目前有些公司已经在这一领域取得了突破性的进展，可以对未知</a:t>
            </a:r>
            <a:r>
              <a:rPr lang="en-US" altLang="zh-CN" sz="2800" dirty="0">
                <a:latin typeface="华文新魏" panose="02010800040101010101" pitchFamily="2" charset="-122"/>
                <a:ea typeface="华文新魏" panose="02010800040101010101" pitchFamily="2" charset="-122"/>
              </a:rPr>
              <a:t>DOS</a:t>
            </a:r>
            <a:r>
              <a:rPr lang="zh-CN" altLang="en-US" sz="2800" dirty="0">
                <a:latin typeface="华文新魏" panose="02010800040101010101" pitchFamily="2" charset="-122"/>
                <a:ea typeface="华文新魏" panose="02010800040101010101" pitchFamily="2" charset="-122"/>
              </a:rPr>
              <a:t>病毒、未知</a:t>
            </a:r>
            <a:r>
              <a:rPr lang="en-US" altLang="zh-CN" sz="2800" dirty="0">
                <a:latin typeface="华文新魏" panose="02010800040101010101" pitchFamily="2" charset="-122"/>
                <a:ea typeface="华文新魏" panose="02010800040101010101" pitchFamily="2" charset="-122"/>
              </a:rPr>
              <a:t>PE </a:t>
            </a:r>
            <a:r>
              <a:rPr lang="zh-CN" altLang="en-US" sz="2800" dirty="0">
                <a:latin typeface="华文新魏" panose="02010800040101010101" pitchFamily="2" charset="-122"/>
                <a:ea typeface="华文新魏" panose="02010800040101010101" pitchFamily="2" charset="-122"/>
              </a:rPr>
              <a:t>病毒、未知宏病毒进行防范。其中对未知</a:t>
            </a:r>
            <a:r>
              <a:rPr lang="en-US" altLang="zh-CN" sz="2800" dirty="0">
                <a:latin typeface="华文新魏" panose="02010800040101010101" pitchFamily="2" charset="-122"/>
                <a:ea typeface="华文新魏" panose="02010800040101010101" pitchFamily="2" charset="-122"/>
              </a:rPr>
              <a:t>DOS</a:t>
            </a:r>
            <a:r>
              <a:rPr lang="zh-CN" altLang="en-US" sz="2800" dirty="0">
                <a:latin typeface="华文新魏" panose="02010800040101010101" pitchFamily="2" charset="-122"/>
                <a:ea typeface="华文新魏" panose="02010800040101010101" pitchFamily="2" charset="-122"/>
              </a:rPr>
              <a:t>病毒能查到</a:t>
            </a:r>
            <a:r>
              <a:rPr lang="en-US" altLang="zh-CN" sz="2800" dirty="0">
                <a:latin typeface="华文新魏" panose="02010800040101010101" pitchFamily="2" charset="-122"/>
                <a:ea typeface="华文新魏" panose="02010800040101010101" pitchFamily="2" charset="-122"/>
              </a:rPr>
              <a:t>90%</a:t>
            </a:r>
            <a:r>
              <a:rPr lang="zh-CN" altLang="en-US" sz="2800" dirty="0">
                <a:latin typeface="华文新魏" panose="02010800040101010101" pitchFamily="2" charset="-122"/>
                <a:ea typeface="华文新魏" panose="02010800040101010101" pitchFamily="2" charset="-122"/>
              </a:rPr>
              <a:t>以上，并能准确清除其中的</a:t>
            </a:r>
            <a:r>
              <a:rPr lang="en-US" altLang="zh-CN" sz="2800" dirty="0">
                <a:latin typeface="华文新魏" panose="02010800040101010101" pitchFamily="2" charset="-122"/>
                <a:ea typeface="华文新魏" panose="02010800040101010101" pitchFamily="2" charset="-122"/>
              </a:rPr>
              <a:t>80%</a:t>
            </a:r>
            <a:r>
              <a:rPr lang="zh-CN" altLang="en-US" sz="2800" dirty="0">
                <a:latin typeface="华文新魏" panose="02010800040101010101" pitchFamily="2" charset="-122"/>
                <a:ea typeface="华文新魏" panose="02010800040101010101" pitchFamily="2" charset="-122"/>
              </a:rPr>
              <a:t>，未知</a:t>
            </a:r>
            <a:r>
              <a:rPr lang="en-US" altLang="zh-CN" sz="2800" dirty="0">
                <a:latin typeface="华文新魏" panose="02010800040101010101" pitchFamily="2" charset="-122"/>
                <a:ea typeface="华文新魏" panose="02010800040101010101" pitchFamily="2" charset="-122"/>
              </a:rPr>
              <a:t>PE </a:t>
            </a:r>
            <a:r>
              <a:rPr lang="zh-CN" altLang="en-US" sz="2800" dirty="0">
                <a:latin typeface="华文新魏" panose="02010800040101010101" pitchFamily="2" charset="-122"/>
                <a:ea typeface="华文新魏" panose="02010800040101010101" pitchFamily="2" charset="-122"/>
              </a:rPr>
              <a:t>病毒能查到</a:t>
            </a:r>
            <a:r>
              <a:rPr lang="en-US" altLang="zh-CN" sz="2800" dirty="0">
                <a:latin typeface="华文新魏" panose="02010800040101010101" pitchFamily="2" charset="-122"/>
                <a:ea typeface="华文新魏" panose="02010800040101010101" pitchFamily="2" charset="-122"/>
              </a:rPr>
              <a:t>70%</a:t>
            </a:r>
            <a:r>
              <a:rPr lang="zh-CN" altLang="en-US" sz="2800" dirty="0">
                <a:latin typeface="华文新魏" panose="02010800040101010101" pitchFamily="2" charset="-122"/>
                <a:ea typeface="华文新魏" panose="02010800040101010101" pitchFamily="2" charset="-122"/>
              </a:rPr>
              <a:t>以上、未知宏病毒能实现查杀</a:t>
            </a:r>
            <a:r>
              <a:rPr lang="en-US" altLang="zh-CN" sz="2800" dirty="0">
                <a:latin typeface="华文新魏" panose="02010800040101010101" pitchFamily="2" charset="-122"/>
                <a:ea typeface="华文新魏" panose="02010800040101010101" pitchFamily="2" charset="-122"/>
              </a:rPr>
              <a:t>90%.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2"/>
          <p:cNvSpPr txBox="1"/>
          <p:nvPr/>
        </p:nvSpPr>
        <p:spPr>
          <a:xfrm>
            <a:off x="1116013" y="1849438"/>
            <a:ext cx="6911975" cy="4031873"/>
          </a:xfrm>
          <a:prstGeom prst="rect">
            <a:avLst/>
          </a:prstGeom>
          <a:noFill/>
          <a:ln w="9525">
            <a:noFill/>
          </a:ln>
        </p:spPr>
        <p:txBody>
          <a:bodyPr>
            <a:spAutoFit/>
          </a:bodyPr>
          <a:lstStyle/>
          <a:p>
            <a:r>
              <a:rPr lang="zh-CN" altLang="en-US" sz="3200" dirty="0">
                <a:latin typeface="+mn-ea"/>
                <a:ea typeface="+mn-ea"/>
              </a:rPr>
              <a:t>广义定义：</a:t>
            </a:r>
          </a:p>
          <a:p>
            <a:r>
              <a:rPr lang="zh-CN" altLang="en-US" sz="3200" dirty="0">
                <a:latin typeface="+mn-ea"/>
                <a:ea typeface="+mn-ea"/>
              </a:rPr>
              <a:t>从广义上讲，凡能够引起计算机故障，破坏计算机数据的程序统称为计算机病毒。依据此定义，诸如恶意代码，蠕虫</a:t>
            </a:r>
            <a:r>
              <a:rPr lang="en-US" altLang="zh-CN" sz="3200" dirty="0">
                <a:latin typeface="+mn-ea"/>
                <a:ea typeface="+mn-ea"/>
              </a:rPr>
              <a:t>,</a:t>
            </a:r>
            <a:r>
              <a:rPr lang="zh-CN" altLang="en-US" sz="3200" dirty="0">
                <a:latin typeface="+mn-ea"/>
                <a:ea typeface="+mn-ea"/>
              </a:rPr>
              <a:t>木马等均可称为计算机病毒。在国内，专家和研究者对计算机病毒也做过不尽相同的定义，但一直没有公认的明确定义。</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Rot="1"/>
          </p:cNvSpPr>
          <p:nvPr>
            <p:ph type="title"/>
          </p:nvPr>
        </p:nvSpPr>
        <p:spPr>
          <a:xfrm>
            <a:off x="457200" y="228600"/>
            <a:ext cx="8304213" cy="1143000"/>
          </a:xfrm>
        </p:spPr>
        <p:txBody>
          <a:bodyPr vert="horz" wrap="square" lIns="91440" tIns="45720" rIns="91440" bIns="45720" anchor="ctr"/>
          <a:lstStyle/>
          <a:p>
            <a:pPr eaLnBrk="1" hangingPunct="1">
              <a:buFont typeface="Wingdings" panose="05000000000000000000" pitchFamily="2" charset="2"/>
              <a:buChar char="Ø"/>
            </a:pPr>
            <a:r>
              <a:rPr lang="zh-CN" altLang="en-US" sz="3200" b="1" dirty="0">
                <a:solidFill>
                  <a:schemeClr val="folHlink"/>
                </a:solidFill>
                <a:latin typeface="华文新魏" panose="02010800040101010101" pitchFamily="2" charset="-122"/>
                <a:ea typeface="华文新魏" panose="02010800040101010101" pitchFamily="2" charset="-122"/>
              </a:rPr>
              <a:t>防杀针对掌上型移动通讯工具和</a:t>
            </a:r>
            <a:r>
              <a:rPr lang="en-US" altLang="zh-CN" sz="3200" b="1" dirty="0">
                <a:solidFill>
                  <a:schemeClr val="folHlink"/>
                </a:solidFill>
                <a:latin typeface="华文新魏" panose="02010800040101010101" pitchFamily="2" charset="-122"/>
                <a:ea typeface="华文新魏" panose="02010800040101010101" pitchFamily="2" charset="-122"/>
              </a:rPr>
              <a:t>PDA</a:t>
            </a:r>
            <a:r>
              <a:rPr lang="zh-CN" altLang="en-US" sz="3200" b="1" dirty="0">
                <a:solidFill>
                  <a:schemeClr val="folHlink"/>
                </a:solidFill>
                <a:latin typeface="华文新魏" panose="02010800040101010101" pitchFamily="2" charset="-122"/>
                <a:ea typeface="华文新魏" panose="02010800040101010101" pitchFamily="2" charset="-122"/>
              </a:rPr>
              <a:t>的病毒</a:t>
            </a:r>
          </a:p>
        </p:txBody>
      </p:sp>
      <p:sp>
        <p:nvSpPr>
          <p:cNvPr id="88067" name="Rectangle 3"/>
          <p:cNvSpPr>
            <a:spLocks noGrp="1" noRot="1"/>
          </p:cNvSpPr>
          <p:nvPr>
            <p:ph idx="1"/>
          </p:nvPr>
        </p:nvSpPr>
        <p:spPr>
          <a:xfrm>
            <a:off x="457200" y="1600200"/>
            <a:ext cx="8001000" cy="2286000"/>
          </a:xfrm>
        </p:spPr>
        <p:txBody>
          <a:bodyPr vert="horz" wrap="square" lIns="91440" tIns="45720" rIns="91440" bIns="45720" anchor="t"/>
          <a:lstStyle/>
          <a:p>
            <a:pPr eaLnBrk="1" hangingPunct="1">
              <a:buNone/>
            </a:pP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随着掌上型移动通讯工具和</a:t>
            </a:r>
            <a:r>
              <a:rPr lang="en-US" altLang="zh-CN" dirty="0">
                <a:latin typeface="华文新魏" panose="02010800040101010101" pitchFamily="2" charset="-122"/>
                <a:ea typeface="华文新魏" panose="02010800040101010101" pitchFamily="2" charset="-122"/>
              </a:rPr>
              <a:t>PDA</a:t>
            </a:r>
            <a:r>
              <a:rPr lang="zh-CN" altLang="en-US" dirty="0">
                <a:latin typeface="华文新魏" panose="02010800040101010101" pitchFamily="2" charset="-122"/>
                <a:ea typeface="华文新魏" panose="02010800040101010101" pitchFamily="2" charset="-122"/>
              </a:rPr>
              <a:t>的广泛使用，针对这类系统的病毒已经开始出现，并且威胁将会越来越大，反病毒公司将投入更多的力量来加强此类病毒的防范。</a:t>
            </a:r>
          </a:p>
          <a:p>
            <a:pPr eaLnBrk="1" hangingPunct="1">
              <a:buNone/>
            </a:pPr>
            <a:endParaRPr lang="en-US" altLang="zh-CN" dirty="0"/>
          </a:p>
        </p:txBody>
      </p:sp>
      <p:sp>
        <p:nvSpPr>
          <p:cNvPr id="88068" name="Text Box 4"/>
          <p:cNvSpPr txBox="1"/>
          <p:nvPr/>
        </p:nvSpPr>
        <p:spPr>
          <a:xfrm>
            <a:off x="1066800" y="4648200"/>
            <a:ext cx="7239000" cy="946150"/>
          </a:xfrm>
          <a:prstGeom prst="rect">
            <a:avLst/>
          </a:prstGeom>
          <a:noFill/>
          <a:ln w="9525">
            <a:noFill/>
          </a:ln>
        </p:spPr>
        <p:txBody>
          <a:bodyPr>
            <a:spAutoFit/>
          </a:bodyPr>
          <a:lstStyle/>
          <a:p>
            <a:pPr>
              <a:spcBef>
                <a:spcPct val="50000"/>
              </a:spcBef>
            </a:pPr>
            <a:r>
              <a:rPr lang="zh-CN" altLang="en-US" sz="2800" b="1" dirty="0">
                <a:solidFill>
                  <a:schemeClr val="folHlink"/>
                </a:solidFill>
                <a:latin typeface="华文新魏" panose="02010800040101010101" pitchFamily="2" charset="-122"/>
                <a:ea typeface="华文新魏" panose="02010800040101010101" pitchFamily="2" charset="-122"/>
              </a:rPr>
              <a:t>介绍六种面向手机电话等便携式信息设备的</a:t>
            </a:r>
            <a:r>
              <a:rPr lang="zh-CN" altLang="en-US" sz="2800" b="1" dirty="0">
                <a:solidFill>
                  <a:schemeClr val="folHlink"/>
                </a:solidFill>
                <a:latin typeface="Times New Roman" panose="02020603050405020304" pitchFamily="18" charset="0"/>
                <a:ea typeface="华文新魏" panose="02010800040101010101" pitchFamily="2" charset="-122"/>
              </a:rPr>
              <a:t>“</a:t>
            </a:r>
            <a:r>
              <a:rPr lang="en-US" altLang="zh-CN" sz="2800" b="1" dirty="0">
                <a:solidFill>
                  <a:schemeClr val="folHlink"/>
                </a:solidFill>
                <a:latin typeface="华文新魏" panose="02010800040101010101" pitchFamily="2" charset="-122"/>
                <a:ea typeface="华文新魏" panose="02010800040101010101" pitchFamily="2" charset="-122"/>
              </a:rPr>
              <a:t>EPOC</a:t>
            </a:r>
            <a:r>
              <a:rPr lang="en-US" altLang="zh-CN" sz="2800" b="1" dirty="0">
                <a:solidFill>
                  <a:schemeClr val="folHlink"/>
                </a:solidFill>
                <a:latin typeface="Times New Roman" panose="02020603050405020304" pitchFamily="18" charset="0"/>
                <a:ea typeface="华文新魏" panose="02010800040101010101" pitchFamily="2" charset="-122"/>
              </a:rPr>
              <a:t>”</a:t>
            </a:r>
            <a:r>
              <a:rPr lang="en-US" altLang="zh-CN" sz="2800" b="1" dirty="0">
                <a:solidFill>
                  <a:schemeClr val="folHlink"/>
                </a:solidFill>
                <a:latin typeface="华文新魏" panose="02010800040101010101" pitchFamily="2" charset="-122"/>
                <a:ea typeface="华文新魏" panose="02010800040101010101" pitchFamily="2" charset="-122"/>
              </a:rPr>
              <a:t> </a:t>
            </a:r>
            <a:r>
              <a:rPr lang="zh-CN" altLang="en-US" sz="2800" b="1" dirty="0">
                <a:solidFill>
                  <a:schemeClr val="folHlink"/>
                </a:solidFill>
                <a:latin typeface="华文新魏" panose="02010800040101010101" pitchFamily="2" charset="-122"/>
                <a:ea typeface="华文新魏" panose="02010800040101010101" pitchFamily="2" charset="-122"/>
              </a:rPr>
              <a:t>上运行的病毒：</a:t>
            </a:r>
            <a:endParaRPr lang="zh-CN" altLang="en-US" sz="3600" b="1" dirty="0">
              <a:solidFill>
                <a:schemeClr val="folHlink"/>
              </a:solidFill>
              <a:latin typeface="Times New Roman" panose="02020603050405020304" pitchFamily="18" charset="0"/>
              <a:ea typeface="华文新魏" panose="0201080004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4"/>
          <p:cNvSpPr/>
          <p:nvPr/>
        </p:nvSpPr>
        <p:spPr>
          <a:xfrm>
            <a:off x="304800" y="457200"/>
            <a:ext cx="8382000" cy="609600"/>
          </a:xfrm>
          <a:prstGeom prst="rect">
            <a:avLst/>
          </a:prstGeom>
          <a:noFill/>
          <a:ln w="9525">
            <a:noFill/>
          </a:ln>
        </p:spPr>
        <p:txBody>
          <a:bodyPr/>
          <a:lstStyle/>
          <a:p>
            <a:pPr marL="342900" indent="-342900">
              <a:lnSpc>
                <a:spcPct val="90000"/>
              </a:lnSpc>
              <a:spcBef>
                <a:spcPct val="20000"/>
              </a:spcBef>
              <a:buClr>
                <a:schemeClr val="folHlink"/>
              </a:buClr>
              <a:buSzPct val="80000"/>
              <a:buFont typeface="Wingdings" panose="05000000000000000000" pitchFamily="2" charset="2"/>
              <a:buChar char="§"/>
            </a:pPr>
            <a:r>
              <a:rPr lang="en-US" altLang="zh-CN" sz="2400" dirty="0">
                <a:latin typeface="华文新魏" panose="02010800040101010101" pitchFamily="2" charset="-122"/>
                <a:ea typeface="华文新魏" panose="02010800040101010101" pitchFamily="2" charset="-122"/>
              </a:rPr>
              <a:t>EPOC-ALARM</a:t>
            </a:r>
            <a:r>
              <a:rPr lang="zh-CN" altLang="en-US" sz="2800" dirty="0">
                <a:latin typeface="华文新魏" panose="02010800040101010101" pitchFamily="2" charset="-122"/>
                <a:ea typeface="华文新魏" panose="02010800040101010101" pitchFamily="2" charset="-122"/>
              </a:rPr>
              <a:t>，持续发出警告声音，虽无大害，但很烦人；</a:t>
            </a:r>
          </a:p>
        </p:txBody>
      </p:sp>
      <p:sp>
        <p:nvSpPr>
          <p:cNvPr id="89091" name="Text Box 5"/>
          <p:cNvSpPr txBox="1"/>
          <p:nvPr/>
        </p:nvSpPr>
        <p:spPr>
          <a:xfrm>
            <a:off x="304800" y="1600200"/>
            <a:ext cx="8305800" cy="946150"/>
          </a:xfrm>
          <a:prstGeom prst="rect">
            <a:avLst/>
          </a:prstGeom>
          <a:noFill/>
          <a:ln w="9525">
            <a:noFill/>
          </a:ln>
        </p:spPr>
        <p:txBody>
          <a:bodyPr>
            <a:spAutoFit/>
          </a:bodyPr>
          <a:lstStyle/>
          <a:p>
            <a:pPr>
              <a:spcBef>
                <a:spcPct val="50000"/>
              </a:spcBef>
              <a:buClr>
                <a:schemeClr val="folHlink"/>
              </a:buClr>
              <a:buFont typeface="Wingdings" panose="05000000000000000000" pitchFamily="2" charset="2"/>
              <a:buChar char="§"/>
            </a:pPr>
            <a:r>
              <a:rPr lang="en-US" altLang="zh-CN" sz="2400" dirty="0">
                <a:latin typeface="华文新魏" panose="02010800040101010101" pitchFamily="2" charset="-122"/>
                <a:ea typeface="华文新魏" panose="02010800040101010101" pitchFamily="2" charset="-122"/>
              </a:rPr>
              <a:t>EPOC-BANDINFO</a:t>
            </a:r>
            <a:r>
              <a:rPr lang="en-US" altLang="zh-CN" sz="2800" dirty="0">
                <a:latin typeface="华文新魏" panose="02010800040101010101" pitchFamily="2" charset="-122"/>
                <a:ea typeface="华文新魏" panose="02010800040101010101" pitchFamily="2" charset="-122"/>
              </a:rPr>
              <a:t>.A,</a:t>
            </a:r>
            <a:r>
              <a:rPr lang="zh-CN" altLang="en-US" sz="2800" dirty="0">
                <a:latin typeface="华文新魏" panose="02010800040101010101" pitchFamily="2" charset="-122"/>
                <a:ea typeface="华文新魏" panose="02010800040101010101" pitchFamily="2" charset="-122"/>
              </a:rPr>
              <a:t>发作时将用户信息并为      </a:t>
            </a:r>
            <a:r>
              <a:rPr lang="zh-CN" altLang="en-US" sz="2800" dirty="0">
                <a:latin typeface="Times New Roman" panose="02020603050405020304" pitchFamily="18" charset="0"/>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Somefoolownthis</a:t>
            </a:r>
            <a:r>
              <a:rPr lang="en-US" altLang="zh-CN" sz="2800" dirty="0">
                <a:latin typeface="Times New Roman" panose="02020603050405020304" pitchFamily="18" charset="0"/>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a:t>
            </a:r>
          </a:p>
        </p:txBody>
      </p:sp>
      <p:sp>
        <p:nvSpPr>
          <p:cNvPr id="89092" name="Text Box 6"/>
          <p:cNvSpPr txBox="1"/>
          <p:nvPr/>
        </p:nvSpPr>
        <p:spPr>
          <a:xfrm>
            <a:off x="304800" y="2971800"/>
            <a:ext cx="8458200" cy="946150"/>
          </a:xfrm>
          <a:prstGeom prst="rect">
            <a:avLst/>
          </a:prstGeom>
          <a:noFill/>
          <a:ln w="9525">
            <a:noFill/>
          </a:ln>
        </p:spPr>
        <p:txBody>
          <a:bodyPr>
            <a:spAutoFit/>
          </a:bodyPr>
          <a:lstStyle/>
          <a:p>
            <a:pPr>
              <a:spcBef>
                <a:spcPct val="50000"/>
              </a:spcBef>
              <a:buClr>
                <a:schemeClr val="folHlink"/>
              </a:buClr>
              <a:buFont typeface="Wingdings" panose="05000000000000000000" pitchFamily="2" charset="2"/>
              <a:buChar char="§"/>
            </a:pPr>
            <a:r>
              <a:rPr lang="en-US" altLang="zh-CN" sz="2400" dirty="0">
                <a:latin typeface="华文新魏" panose="02010800040101010101" pitchFamily="2" charset="-122"/>
                <a:ea typeface="华文新魏" panose="02010800040101010101" pitchFamily="2" charset="-122"/>
              </a:rPr>
              <a:t>EPOC-FAKE.A</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会在手机的屏幕上显示格式化内置硬盘的画面，但实际上并不会执行格式化操作；</a:t>
            </a:r>
          </a:p>
        </p:txBody>
      </p:sp>
      <p:sp>
        <p:nvSpPr>
          <p:cNvPr id="89093" name="Text Box 7"/>
          <p:cNvSpPr txBox="1"/>
          <p:nvPr/>
        </p:nvSpPr>
        <p:spPr>
          <a:xfrm>
            <a:off x="304800" y="4114800"/>
            <a:ext cx="8610600" cy="519113"/>
          </a:xfrm>
          <a:prstGeom prst="rect">
            <a:avLst/>
          </a:prstGeom>
          <a:noFill/>
          <a:ln w="9525">
            <a:noFill/>
          </a:ln>
        </p:spPr>
        <p:txBody>
          <a:bodyPr>
            <a:spAutoFit/>
          </a:bodyPr>
          <a:lstStyle/>
          <a:p>
            <a:pPr>
              <a:spcBef>
                <a:spcPct val="50000"/>
              </a:spcBef>
              <a:buClr>
                <a:schemeClr val="folHlink"/>
              </a:buClr>
              <a:buFont typeface="Wingdings" panose="05000000000000000000" pitchFamily="2" charset="2"/>
              <a:buChar char="§"/>
            </a:pPr>
            <a:r>
              <a:rPr lang="en-US" altLang="zh-CN" sz="2400" dirty="0">
                <a:latin typeface="华文新魏" panose="02010800040101010101" pitchFamily="2" charset="-122"/>
                <a:ea typeface="华文新魏" panose="02010800040101010101" pitchFamily="2" charset="-122"/>
              </a:rPr>
              <a:t>EPOC-GHOST.A</a:t>
            </a:r>
            <a:r>
              <a:rPr lang="zh-CN" altLang="en-US" sz="2800" dirty="0">
                <a:latin typeface="华文新魏" panose="02010800040101010101" pitchFamily="2" charset="-122"/>
                <a:ea typeface="华文新魏" panose="02010800040101010101" pitchFamily="2" charset="-122"/>
              </a:rPr>
              <a:t>，会在画面上显示</a:t>
            </a:r>
            <a:r>
              <a:rPr lang="zh-CN" altLang="en-US" sz="2800" dirty="0">
                <a:latin typeface="Times New Roman" panose="02020603050405020304" pitchFamily="18" charset="0"/>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Everyone hates you</a:t>
            </a:r>
            <a:r>
              <a:rPr lang="en-US" altLang="zh-CN" sz="2400" dirty="0">
                <a:latin typeface="Times New Roman" panose="02020603050405020304" pitchFamily="18" charset="0"/>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a:t>
            </a:r>
          </a:p>
        </p:txBody>
      </p:sp>
      <p:sp>
        <p:nvSpPr>
          <p:cNvPr id="89094" name="Text Box 8"/>
          <p:cNvSpPr txBox="1"/>
          <p:nvPr/>
        </p:nvSpPr>
        <p:spPr>
          <a:xfrm>
            <a:off x="381000" y="4953000"/>
            <a:ext cx="7772400" cy="519113"/>
          </a:xfrm>
          <a:prstGeom prst="rect">
            <a:avLst/>
          </a:prstGeom>
          <a:noFill/>
          <a:ln w="9525">
            <a:noFill/>
          </a:ln>
        </p:spPr>
        <p:txBody>
          <a:bodyPr>
            <a:spAutoFit/>
          </a:bodyPr>
          <a:lstStyle/>
          <a:p>
            <a:pPr>
              <a:buClr>
                <a:schemeClr val="folHlink"/>
              </a:buClr>
              <a:buFont typeface="Wingdings" panose="05000000000000000000" pitchFamily="2" charset="2"/>
              <a:buChar char="§"/>
            </a:pPr>
            <a:r>
              <a:rPr lang="en-US" altLang="zh-CN" sz="2400" dirty="0">
                <a:latin typeface="华文新魏" panose="02010800040101010101" pitchFamily="2" charset="-122"/>
                <a:ea typeface="华文新魏" panose="02010800040101010101" pitchFamily="2" charset="-122"/>
              </a:rPr>
              <a:t>EPOC-ALIGHT.A</a:t>
            </a:r>
            <a:r>
              <a:rPr lang="zh-CN" altLang="en-US" sz="2800" dirty="0">
                <a:latin typeface="华文新魏" panose="02010800040101010101" pitchFamily="2" charset="-122"/>
                <a:ea typeface="华文新魏" panose="02010800040101010101" pitchFamily="2" charset="-122"/>
              </a:rPr>
              <a:t>，会使背景灯持续闪烁；</a:t>
            </a:r>
          </a:p>
        </p:txBody>
      </p:sp>
      <p:sp>
        <p:nvSpPr>
          <p:cNvPr id="89095" name="Text Box 9"/>
          <p:cNvSpPr txBox="1"/>
          <p:nvPr/>
        </p:nvSpPr>
        <p:spPr>
          <a:xfrm>
            <a:off x="381000" y="5638800"/>
            <a:ext cx="8382000" cy="946150"/>
          </a:xfrm>
          <a:prstGeom prst="rect">
            <a:avLst/>
          </a:prstGeom>
          <a:noFill/>
          <a:ln w="9525">
            <a:noFill/>
          </a:ln>
        </p:spPr>
        <p:txBody>
          <a:bodyPr>
            <a:spAutoFit/>
          </a:bodyPr>
          <a:lstStyle/>
          <a:p>
            <a:pPr>
              <a:spcBef>
                <a:spcPct val="50000"/>
              </a:spcBef>
              <a:buClr>
                <a:schemeClr val="folHlink"/>
              </a:buClr>
              <a:buFont typeface="Wingdings" panose="05000000000000000000" pitchFamily="2" charset="2"/>
              <a:buChar char="§"/>
            </a:pPr>
            <a:r>
              <a:rPr lang="en-US" altLang="zh-CN" sz="2400" dirty="0">
                <a:latin typeface="华文新魏" panose="02010800040101010101" pitchFamily="2" charset="-122"/>
                <a:ea typeface="华文新魏" panose="02010800040101010101" pitchFamily="2" charset="-122"/>
              </a:rPr>
              <a:t>EPOC-ALONE.A</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可使键盘操作功能丧失，可及时输入</a:t>
            </a:r>
            <a:r>
              <a:rPr lang="zh-CN" altLang="en-US" sz="2800" dirty="0">
                <a:latin typeface="Times New Roman" panose="02020603050405020304" pitchFamily="18" charset="0"/>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Leave me alone</a:t>
            </a:r>
            <a:r>
              <a:rPr lang="en-US" altLang="zh-CN" sz="2800" dirty="0">
                <a:latin typeface="Times New Roman" panose="02020603050405020304" pitchFamily="18" charset="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来解除病毒常驻；</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0" y="533400"/>
            <a:ext cx="4267200" cy="838200"/>
          </a:xfrm>
          <a:prstGeom prst="rect">
            <a:avLst/>
          </a:prstGeom>
          <a:noFill/>
          <a:ln w="9525">
            <a:noFill/>
            <a:miter lim="800000"/>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zh-CN" altLang="en-US" sz="3200" b="0" i="0" u="none" strike="noStrike" kern="1200" cap="none" spc="0" normalizeH="0" baseline="0" noProof="0">
                <a:ln>
                  <a:noFill/>
                </a:ln>
                <a:solidFill>
                  <a:schemeClr val="folHlink"/>
                </a:solidFill>
                <a:effectLst>
                  <a:outerShdw blurRad="38100" dist="38100" dir="2700000" algn="tl">
                    <a:srgbClr val="C0C0C0"/>
                  </a:outerShdw>
                </a:effectLst>
                <a:uLnTx/>
                <a:uFillTx/>
                <a:latin typeface="Arial" panose="020B0604020202020204" pitchFamily="34" charset="0"/>
                <a:ea typeface="华文新魏" panose="02010800040101010101" pitchFamily="2" charset="-122"/>
                <a:cs typeface="+mn-cs"/>
              </a:rPr>
              <a:t>兼容性病毒的防杀</a:t>
            </a:r>
          </a:p>
        </p:txBody>
      </p:sp>
      <p:sp>
        <p:nvSpPr>
          <p:cNvPr id="90115" name="Rectangle 5"/>
          <p:cNvSpPr/>
          <p:nvPr/>
        </p:nvSpPr>
        <p:spPr>
          <a:xfrm>
            <a:off x="304800" y="2057400"/>
            <a:ext cx="8153400" cy="3276600"/>
          </a:xfrm>
          <a:prstGeom prst="rect">
            <a:avLst/>
          </a:prstGeom>
          <a:noFill/>
          <a:ln w="9525">
            <a:noFill/>
          </a:ln>
        </p:spPr>
        <p:txBody>
          <a:bodyPr/>
          <a:lstStyle/>
          <a:p>
            <a:pPr marL="342900" indent="-342900">
              <a:spcBef>
                <a:spcPct val="20000"/>
              </a:spcBef>
              <a:buClr>
                <a:schemeClr val="accent2"/>
              </a:buClr>
              <a:buSzPct val="80000"/>
              <a:buFont typeface="Wingdings" panose="05000000000000000000" pitchFamily="2" charset="2"/>
              <a:buNone/>
            </a:pPr>
            <a:r>
              <a:rPr lang="en-US" altLang="zh-CN" sz="3200" dirty="0">
                <a:latin typeface="Times New Roman" panose="02020603050405020304" pitchFamily="18" charset="0"/>
              </a:rPr>
              <a:t>   </a:t>
            </a:r>
            <a:r>
              <a:rPr lang="zh-CN" altLang="en-US" sz="2800" dirty="0">
                <a:latin typeface="华文新魏" panose="02010800040101010101" pitchFamily="2" charset="-122"/>
                <a:ea typeface="华文新魏" panose="02010800040101010101" pitchFamily="2" charset="-122"/>
              </a:rPr>
              <a:t>目前已经发现可以同时在微软 </a:t>
            </a:r>
            <a:r>
              <a:rPr lang="en-US" altLang="zh-CN" sz="2800" dirty="0">
                <a:latin typeface="华文新魏" panose="02010800040101010101" pitchFamily="2" charset="-122"/>
                <a:ea typeface="华文新魏" panose="02010800040101010101" pitchFamily="2" charset="-122"/>
              </a:rPr>
              <a:t>WINDOWS</a:t>
            </a:r>
            <a:r>
              <a:rPr lang="zh-CN" altLang="en-US" sz="2800" dirty="0">
                <a:latin typeface="华文新魏" panose="02010800040101010101" pitchFamily="2" charset="-122"/>
                <a:ea typeface="华文新魏" panose="02010800040101010101" pitchFamily="2" charset="-122"/>
              </a:rPr>
              <a:t>和日益普及的</a:t>
            </a:r>
            <a:r>
              <a:rPr lang="en-US" altLang="zh-CN" sz="2800" dirty="0">
                <a:latin typeface="华文新魏" panose="02010800040101010101" pitchFamily="2" charset="-122"/>
                <a:ea typeface="华文新魏" panose="02010800040101010101" pitchFamily="2" charset="-122"/>
              </a:rPr>
              <a:t>LINUX</a:t>
            </a:r>
            <a:r>
              <a:rPr lang="zh-CN" altLang="en-US" sz="2800" dirty="0">
                <a:latin typeface="华文新魏" panose="02010800040101010101" pitchFamily="2" charset="-122"/>
                <a:ea typeface="华文新魏" panose="02010800040101010101" pitchFamily="2" charset="-122"/>
              </a:rPr>
              <a:t>两种不同操作系统内运作的病毒，此类病毒将会给人们带来更多的麻烦，促使反病毒公司加强防杀此类病毒。</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4"/>
          <p:cNvSpPr>
            <a:spLocks noGrp="1"/>
          </p:cNvSpPr>
          <p:nvPr>
            <p:ph type="title"/>
          </p:nvPr>
        </p:nvSpPr>
        <p:spPr>
          <a:xfrm>
            <a:off x="228600" y="533400"/>
            <a:ext cx="7543800" cy="1143000"/>
          </a:xfrm>
        </p:spPr>
        <p:txBody>
          <a:bodyPr vert="horz" wrap="square" lIns="92075" tIns="46038" rIns="92075" bIns="46038" anchor="ctr"/>
          <a:lstStyle/>
          <a:p>
            <a:pPr eaLnBrk="1" hangingPunct="1">
              <a:buFont typeface="Wingdings" panose="05000000000000000000" pitchFamily="2" charset="2"/>
              <a:buChar char="Ø"/>
            </a:pPr>
            <a:r>
              <a:rPr lang="zh-CN" altLang="en-US" sz="3200" b="1" dirty="0">
                <a:solidFill>
                  <a:schemeClr val="folHlink"/>
                </a:solidFill>
                <a:ea typeface="华文新魏" panose="02010800040101010101" pitchFamily="2" charset="-122"/>
              </a:rPr>
              <a:t>蠕虫病毒和脚本病毒的防杀不容忽视</a:t>
            </a:r>
          </a:p>
        </p:txBody>
      </p:sp>
      <p:sp>
        <p:nvSpPr>
          <p:cNvPr id="91139" name="Rectangle 5"/>
          <p:cNvSpPr>
            <a:spLocks noGrp="1"/>
          </p:cNvSpPr>
          <p:nvPr>
            <p:ph idx="1"/>
          </p:nvPr>
        </p:nvSpPr>
        <p:spPr>
          <a:xfrm>
            <a:off x="457200" y="2057400"/>
            <a:ext cx="8077200" cy="4114800"/>
          </a:xfrm>
        </p:spPr>
        <p:txBody>
          <a:bodyPr vert="horz" wrap="square" lIns="91440" tIns="45720" rIns="91440" bIns="45720" anchor="t"/>
          <a:lstStyle/>
          <a:p>
            <a:pPr eaLnBrk="1" hangingPunct="1">
              <a:buNone/>
            </a:pPr>
            <a:r>
              <a:rPr lang="en-US" altLang="zh-CN" dirty="0"/>
              <a:t>   </a:t>
            </a:r>
            <a:r>
              <a:rPr lang="zh-CN" altLang="en-US" sz="2800" dirty="0">
                <a:ea typeface="华文新魏" panose="02010800040101010101" pitchFamily="2" charset="-122"/>
              </a:rPr>
              <a:t>蠕虫病毒是一种能自我复制的程序，驻留内存并通过计算机网络复制自己，它通过大量消耗系统资源，最后导致系统瘫痪。给人们带来了巨大的危害，脚本病毒因为其编写相对容易正成为另一种趋势，这两类病毒的危害性使人们丝毫不能忽视对其的防杀。</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Rot="1"/>
          </p:cNvSpPr>
          <p:nvPr>
            <p:ph type="title"/>
          </p:nvPr>
        </p:nvSpPr>
        <p:spPr>
          <a:xfrm>
            <a:off x="685800" y="2646363"/>
            <a:ext cx="7772400" cy="1143000"/>
          </a:xfrm>
        </p:spPr>
        <p:txBody>
          <a:bodyPr vert="horz" wrap="square" lIns="91440" tIns="45720" rIns="91440" bIns="45720" anchor="ctr"/>
          <a:lstStyle/>
          <a:p>
            <a:pPr eaLnBrk="1" hangingPunct="1"/>
            <a:r>
              <a:rPr lang="zh-CN" altLang="en-US" sz="3200" b="1" dirty="0">
                <a:solidFill>
                  <a:schemeClr val="folHlink"/>
                </a:solidFill>
                <a:ea typeface="华文新魏" panose="02010800040101010101" pitchFamily="2" charset="-122"/>
              </a:rPr>
              <a:t>十一、杀毒软件及评价</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7" name="Rectangle 5"/>
          <p:cNvSpPr>
            <a:spLocks noGrp="1"/>
          </p:cNvSpPr>
          <p:nvPr>
            <p:ph type="title"/>
          </p:nvPr>
        </p:nvSpPr>
        <p:spPr>
          <a:xfrm>
            <a:off x="395288" y="476250"/>
            <a:ext cx="7924800" cy="990600"/>
          </a:xfrm>
        </p:spPr>
        <p:txBody>
          <a:bodyPr vert="horz" wrap="square" lIns="92075" tIns="46038" rIns="92075" bIns="46038" anchor="ctr"/>
          <a:lstStyle/>
          <a:p>
            <a:pPr algn="l" eaLnBrk="1" hangingPunct="1"/>
            <a:r>
              <a:rPr lang="zh-CN" altLang="en-US" b="1" dirty="0"/>
              <a:t>（一）杀毒软件必备功能</a:t>
            </a:r>
            <a:r>
              <a:rPr lang="zh-CN" altLang="en-US" dirty="0"/>
              <a:t> </a:t>
            </a:r>
          </a:p>
        </p:txBody>
      </p:sp>
      <p:sp>
        <p:nvSpPr>
          <p:cNvPr id="93186" name="Rectangle 3"/>
          <p:cNvSpPr>
            <a:spLocks noGrp="1" noRot="1"/>
          </p:cNvSpPr>
          <p:nvPr>
            <p:ph idx="1"/>
          </p:nvPr>
        </p:nvSpPr>
        <p:spPr/>
        <p:txBody>
          <a:bodyPr vert="horz" wrap="square" lIns="91440" tIns="45720" rIns="91440" bIns="45720" anchor="t"/>
          <a:lstStyle/>
          <a:p>
            <a:pPr marL="609600" indent="-609600" eaLnBrk="1" hangingPunct="1">
              <a:lnSpc>
                <a:spcPct val="90000"/>
              </a:lnSpc>
            </a:pPr>
            <a:r>
              <a:rPr lang="zh-CN" altLang="en-US" dirty="0"/>
              <a:t>病毒查杀能力</a:t>
            </a:r>
          </a:p>
          <a:p>
            <a:pPr marL="609600" indent="-609600" eaLnBrk="1" hangingPunct="1">
              <a:lnSpc>
                <a:spcPct val="90000"/>
              </a:lnSpc>
            </a:pPr>
            <a:r>
              <a:rPr lang="zh-CN" altLang="en-US" dirty="0"/>
              <a:t>对新病毒的反应能力</a:t>
            </a:r>
          </a:p>
          <a:p>
            <a:pPr marL="609600" indent="-609600" eaLnBrk="1" hangingPunct="1">
              <a:lnSpc>
                <a:spcPct val="90000"/>
              </a:lnSpc>
            </a:pPr>
            <a:r>
              <a:rPr lang="zh-CN" altLang="en-US" dirty="0"/>
              <a:t>对文件的备份和恢复能力</a:t>
            </a:r>
          </a:p>
          <a:p>
            <a:pPr marL="609600" indent="-609600" eaLnBrk="1" hangingPunct="1">
              <a:lnSpc>
                <a:spcPct val="90000"/>
              </a:lnSpc>
            </a:pPr>
            <a:r>
              <a:rPr lang="zh-CN" altLang="en-US" dirty="0"/>
              <a:t>实时监控功能 </a:t>
            </a:r>
          </a:p>
          <a:p>
            <a:pPr marL="609600" indent="-609600" eaLnBrk="1" hangingPunct="1">
              <a:lnSpc>
                <a:spcPct val="90000"/>
              </a:lnSpc>
            </a:pPr>
            <a:r>
              <a:rPr lang="zh-CN" altLang="en-US" dirty="0"/>
              <a:t>及时有效的升级功能</a:t>
            </a:r>
          </a:p>
          <a:p>
            <a:pPr marL="609600" indent="-609600" eaLnBrk="1" hangingPunct="1">
              <a:lnSpc>
                <a:spcPct val="90000"/>
              </a:lnSpc>
            </a:pPr>
            <a:r>
              <a:rPr lang="zh-CN" altLang="en-US" dirty="0"/>
              <a:t>智能安装、远程识别功能</a:t>
            </a:r>
          </a:p>
          <a:p>
            <a:pPr marL="609600" indent="-609600" eaLnBrk="1" hangingPunct="1">
              <a:lnSpc>
                <a:spcPct val="90000"/>
              </a:lnSpc>
            </a:pPr>
            <a:r>
              <a:rPr lang="zh-CN" altLang="en-US" dirty="0"/>
              <a:t>界面友好、易于操作 </a:t>
            </a:r>
          </a:p>
          <a:p>
            <a:pPr marL="609600" indent="-609600" eaLnBrk="1" hangingPunct="1">
              <a:lnSpc>
                <a:spcPct val="90000"/>
              </a:lnSpc>
            </a:pPr>
            <a:r>
              <a:rPr lang="zh-CN" altLang="en-US" dirty="0"/>
              <a:t>对现有资源的占用情况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3"/>
          <p:cNvSpPr>
            <a:spLocks noGrp="1" noRot="1"/>
          </p:cNvSpPr>
          <p:nvPr>
            <p:ph idx="1"/>
          </p:nvPr>
        </p:nvSpPr>
        <p:spPr/>
        <p:txBody>
          <a:bodyPr vert="horz" wrap="square" lIns="91440" tIns="45720" rIns="91440" bIns="45720" anchor="t"/>
          <a:lstStyle/>
          <a:p>
            <a:pPr marL="609600" indent="-609600" eaLnBrk="1" hangingPunct="1"/>
            <a:r>
              <a:rPr lang="zh-CN" altLang="en-US" dirty="0"/>
              <a:t>系统兼容性</a:t>
            </a:r>
          </a:p>
          <a:p>
            <a:pPr marL="609600" indent="-609600" eaLnBrk="1" hangingPunct="1"/>
            <a:r>
              <a:rPr lang="zh-CN" altLang="en-US" dirty="0"/>
              <a:t>软件的价格</a:t>
            </a:r>
          </a:p>
          <a:p>
            <a:pPr marL="609600" indent="-609600" eaLnBrk="1" hangingPunct="1"/>
            <a:r>
              <a:rPr lang="zh-CN" altLang="en-US" dirty="0"/>
              <a:t>软件商的实力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Grp="1" noRot="1"/>
          </p:cNvSpPr>
          <p:nvPr>
            <p:ph type="title"/>
          </p:nvPr>
        </p:nvSpPr>
        <p:spPr/>
        <p:txBody>
          <a:bodyPr vert="horz" wrap="square" lIns="91440" tIns="45720" rIns="91440" bIns="45720" anchor="ctr">
            <a:normAutofit/>
          </a:bodyPr>
          <a:lstStyle/>
          <a:p>
            <a:pPr algn="l" eaLnBrk="1" hangingPunct="1"/>
            <a:r>
              <a:rPr lang="zh-CN" altLang="en-US" b="1" dirty="0"/>
              <a:t>（二）国内外杀毒软件及市场</a:t>
            </a:r>
          </a:p>
        </p:txBody>
      </p:sp>
      <p:sp>
        <p:nvSpPr>
          <p:cNvPr id="95235" name="Rectangle 3"/>
          <p:cNvSpPr>
            <a:spLocks noGrp="1" noRot="1"/>
          </p:cNvSpPr>
          <p:nvPr>
            <p:ph idx="1"/>
          </p:nvPr>
        </p:nvSpPr>
        <p:spPr/>
        <p:txBody>
          <a:bodyPr vert="horz" wrap="square" lIns="91440" tIns="45720" rIns="91440" bIns="45720" anchor="t"/>
          <a:lstStyle/>
          <a:p>
            <a:pPr eaLnBrk="1" hangingPunct="1"/>
            <a:r>
              <a:rPr lang="zh-CN" altLang="en-US" dirty="0"/>
              <a:t>金山毒霸、瑞星杀毒、</a:t>
            </a:r>
            <a:r>
              <a:rPr lang="en-US" altLang="zh-CN" dirty="0"/>
              <a:t>KV3000</a:t>
            </a:r>
            <a:r>
              <a:rPr lang="zh-CN" altLang="en-US" dirty="0"/>
              <a:t>、</a:t>
            </a:r>
            <a:r>
              <a:rPr lang="en-US" altLang="zh-CN" dirty="0"/>
              <a:t>PC-Cillin VirusBuster</a:t>
            </a:r>
            <a:r>
              <a:rPr lang="zh-CN" altLang="en-US" dirty="0"/>
              <a:t>、</a:t>
            </a:r>
            <a:r>
              <a:rPr lang="en-US" altLang="zh-CN" dirty="0"/>
              <a:t>Norton AntiVirus</a:t>
            </a:r>
            <a:r>
              <a:rPr lang="zh-CN" altLang="en-US" dirty="0"/>
              <a:t>、</a:t>
            </a:r>
            <a:r>
              <a:rPr lang="en-US" altLang="zh-CN" dirty="0"/>
              <a:t>Mcafee Virus Scan</a:t>
            </a:r>
            <a:r>
              <a:rPr lang="zh-CN" altLang="en-US" dirty="0"/>
              <a:t>、</a:t>
            </a:r>
            <a:r>
              <a:rPr lang="en-US" altLang="zh-CN" dirty="0"/>
              <a:t>Kaspersky Antivirus</a:t>
            </a:r>
            <a:r>
              <a:rPr lang="zh-CN" altLang="en-US" dirty="0"/>
              <a:t>、</a:t>
            </a:r>
            <a:r>
              <a:rPr lang="en-US" altLang="zh-CN" dirty="0"/>
              <a:t>F-Secure Antivirus</a:t>
            </a:r>
            <a:r>
              <a:rPr lang="zh-CN" altLang="en-US" dirty="0"/>
              <a:t>等。</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3"/>
          <p:cNvSpPr>
            <a:spLocks noGrp="1" noRot="1"/>
          </p:cNvSpPr>
          <p:nvPr>
            <p:ph idx="1"/>
          </p:nvPr>
        </p:nvSpPr>
        <p:spPr/>
        <p:txBody>
          <a:bodyPr vert="horz" wrap="square" lIns="91440" tIns="45720" rIns="91440" bIns="45720" anchor="t"/>
          <a:lstStyle/>
          <a:p>
            <a:pPr eaLnBrk="1" hangingPunct="1"/>
            <a:r>
              <a:rPr lang="en-US" altLang="zh-CN" dirty="0"/>
              <a:t>2004</a:t>
            </a:r>
            <a:r>
              <a:rPr lang="zh-CN" altLang="en-US" dirty="0"/>
              <a:t>年第一季度，中国防杀毒软件市场各品牌的排名前五位依次为瑞星、赛门铁克、江民、 趋势科技和金山，它们合占的市场份额达到</a:t>
            </a:r>
            <a:r>
              <a:rPr lang="en-US" altLang="zh-CN" dirty="0"/>
              <a:t>69.7%</a:t>
            </a:r>
            <a:r>
              <a:rPr lang="zh-CN" altLang="en-US" dirty="0"/>
              <a:t>，品牌集中度较高；其余</a:t>
            </a:r>
            <a:r>
              <a:rPr lang="en-US" altLang="zh-CN" dirty="0"/>
              <a:t>30.3%</a:t>
            </a:r>
            <a:r>
              <a:rPr lang="zh-CN" altLang="en-US" dirty="0"/>
              <a:t>的市场份额 被其它厂商所瓜分，市场竞争日趋激烈。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5940" name="Group 468"/>
          <p:cNvGraphicFramePr>
            <a:graphicFrameLocks noGrp="1"/>
          </p:cNvGraphicFramePr>
          <p:nvPr>
            <p:ph/>
          </p:nvPr>
        </p:nvGraphicFramePr>
        <p:xfrm>
          <a:off x="301625" y="228600"/>
          <a:ext cx="8540753" cy="5465764"/>
        </p:xfrm>
        <a:graphic>
          <a:graphicData uri="http://schemas.openxmlformats.org/drawingml/2006/table">
            <a:tbl>
              <a:tblPr/>
              <a:tblGrid>
                <a:gridCol w="1313560">
                  <a:extLst>
                    <a:ext uri="{9D8B030D-6E8A-4147-A177-3AD203B41FA5}">
                      <a16:colId xmlns:a16="http://schemas.microsoft.com/office/drawing/2014/main" val="20000"/>
                    </a:ext>
                  </a:extLst>
                </a:gridCol>
                <a:gridCol w="1205404">
                  <a:extLst>
                    <a:ext uri="{9D8B030D-6E8A-4147-A177-3AD203B41FA5}">
                      <a16:colId xmlns:a16="http://schemas.microsoft.com/office/drawing/2014/main" val="20001"/>
                    </a:ext>
                  </a:extLst>
                </a:gridCol>
                <a:gridCol w="1203660">
                  <a:extLst>
                    <a:ext uri="{9D8B030D-6E8A-4147-A177-3AD203B41FA5}">
                      <a16:colId xmlns:a16="http://schemas.microsoft.com/office/drawing/2014/main" val="20002"/>
                    </a:ext>
                  </a:extLst>
                </a:gridCol>
                <a:gridCol w="1205405">
                  <a:extLst>
                    <a:ext uri="{9D8B030D-6E8A-4147-A177-3AD203B41FA5}">
                      <a16:colId xmlns:a16="http://schemas.microsoft.com/office/drawing/2014/main" val="20003"/>
                    </a:ext>
                  </a:extLst>
                </a:gridCol>
                <a:gridCol w="1203660">
                  <a:extLst>
                    <a:ext uri="{9D8B030D-6E8A-4147-A177-3AD203B41FA5}">
                      <a16:colId xmlns:a16="http://schemas.microsoft.com/office/drawing/2014/main" val="20004"/>
                    </a:ext>
                  </a:extLst>
                </a:gridCol>
                <a:gridCol w="1205404">
                  <a:extLst>
                    <a:ext uri="{9D8B030D-6E8A-4147-A177-3AD203B41FA5}">
                      <a16:colId xmlns:a16="http://schemas.microsoft.com/office/drawing/2014/main" val="20005"/>
                    </a:ext>
                  </a:extLst>
                </a:gridCol>
                <a:gridCol w="1203660">
                  <a:extLst>
                    <a:ext uri="{9D8B030D-6E8A-4147-A177-3AD203B41FA5}">
                      <a16:colId xmlns:a16="http://schemas.microsoft.com/office/drawing/2014/main" val="20006"/>
                    </a:ext>
                  </a:extLst>
                </a:gridCol>
              </a:tblGrid>
              <a:tr h="8032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项目</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诺顿</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Macfee</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趋势</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卡巴斯基</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瑞星</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金山</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程序界面</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扫描设置</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查杀病毒</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查毒速度</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占用资源</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邮件支持</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病毒报警</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9113">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升级频率</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75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综合评比</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479" marR="10047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05941" name="Rectangle 469"/>
          <p:cNvSpPr/>
          <p:nvPr/>
        </p:nvSpPr>
        <p:spPr>
          <a:xfrm>
            <a:off x="395288" y="188913"/>
            <a:ext cx="8569325" cy="576262"/>
          </a:xfrm>
          <a:prstGeom prst="rect">
            <a:avLst/>
          </a:prstGeom>
          <a:noFill/>
          <a:ln w="9525">
            <a:noFill/>
          </a:ln>
        </p:spPr>
        <p:txBody>
          <a:bodyPr lIns="92075" tIns="46038" rIns="92075" bIns="46038" anchor="ctr"/>
          <a:lstStyle/>
          <a:p>
            <a:r>
              <a:rPr lang="zh-CN" altLang="en-US" sz="4400" b="1" dirty="0">
                <a:solidFill>
                  <a:schemeClr val="tx2"/>
                </a:solidFill>
                <a:latin typeface="Arial" panose="020B0604020202020204" pitchFamily="34" charset="0"/>
              </a:rPr>
              <a:t>（三）杀毒软件评测结果</a:t>
            </a:r>
            <a:r>
              <a:rPr lang="zh-CN" altLang="en-US" sz="4400" dirty="0">
                <a:solidFill>
                  <a:schemeClr val="tx2"/>
                </a:solidFill>
                <a:latin typeface="Arial" panose="020B0604020202020204" pitchFamily="34" charset="0"/>
              </a:rPr>
              <a:t>及评价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941"/>
                                        </p:tgtEl>
                                        <p:attrNameLst>
                                          <p:attrName>style.visibility</p:attrName>
                                        </p:attrNameLst>
                                      </p:cBhvr>
                                      <p:to>
                                        <p:strVal val="visible"/>
                                      </p:to>
                                    </p:set>
                                    <p:anim calcmode="lin" valueType="num">
                                      <p:cBhvr additive="base">
                                        <p:cTn id="7" dur="500" fill="hold"/>
                                        <p:tgtEl>
                                          <p:spTgt spid="105941"/>
                                        </p:tgtEl>
                                        <p:attrNameLst>
                                          <p:attrName>ppt_x</p:attrName>
                                        </p:attrNameLst>
                                      </p:cBhvr>
                                      <p:tavLst>
                                        <p:tav tm="0">
                                          <p:val>
                                            <p:strVal val="0-#ppt_w/2"/>
                                          </p:val>
                                        </p:tav>
                                        <p:tav tm="100000">
                                          <p:val>
                                            <p:strVal val="#ppt_x"/>
                                          </p:val>
                                        </p:tav>
                                      </p:tavLst>
                                    </p:anim>
                                    <p:anim calcmode="lin" valueType="num">
                                      <p:cBhvr additive="base">
                                        <p:cTn id="8" dur="500" fill="hold"/>
                                        <p:tgtEl>
                                          <p:spTgt spid="1059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05940"/>
                                        </p:tgtEl>
                                        <p:attrNameLst>
                                          <p:attrName>style.visibility</p:attrName>
                                        </p:attrNameLst>
                                      </p:cBhvr>
                                      <p:to>
                                        <p:strVal val="visible"/>
                                      </p:to>
                                    </p:set>
                                    <p:animEffect transition="in" filter="diamond(in)">
                                      <p:cBhvr>
                                        <p:cTn id="13" dur="2000"/>
                                        <p:tgtEl>
                                          <p:spTgt spid="105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4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487</TotalTime>
  <Words>7757</Words>
  <Application>Microsoft Macintosh PowerPoint</Application>
  <PresentationFormat>全屏显示(4:3)</PresentationFormat>
  <Paragraphs>706</Paragraphs>
  <Slides>114</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114</vt:i4>
      </vt:variant>
    </vt:vector>
  </HeadingPairs>
  <TitlesOfParts>
    <vt:vector size="130" baseType="lpstr">
      <vt:lpstr>仿宋_GB2312</vt:lpstr>
      <vt:lpstr>华文新魏</vt:lpstr>
      <vt:lpstr>楷体_GB2312</vt:lpstr>
      <vt:lpstr>宋体</vt:lpstr>
      <vt:lpstr>微软雅黑</vt:lpstr>
      <vt:lpstr>Arial</vt:lpstr>
      <vt:lpstr>Arial Narrow</vt:lpstr>
      <vt:lpstr>Consolas</vt:lpstr>
      <vt:lpstr>Corbel</vt:lpstr>
      <vt:lpstr>Impact</vt:lpstr>
      <vt:lpstr>Times New Roman</vt:lpstr>
      <vt:lpstr>Wingdings</vt:lpstr>
      <vt:lpstr>Wingdings 2</vt:lpstr>
      <vt:lpstr>Wingdings 3</vt:lpstr>
      <vt:lpstr>穿越</vt:lpstr>
      <vt:lpstr>MSGraph.Chart.8</vt:lpstr>
      <vt:lpstr>PowerPoint 演示文稿</vt:lpstr>
      <vt:lpstr>课程简介</vt:lpstr>
      <vt:lpstr>课程内容结构</vt:lpstr>
      <vt:lpstr>计算机病毒概述</vt:lpstr>
      <vt:lpstr>本章学习目标</vt:lpstr>
      <vt:lpstr>PowerPoint 演示文稿</vt:lpstr>
      <vt:lpstr>PowerPoint 演示文稿</vt:lpstr>
      <vt:lpstr>PowerPoint 演示文稿</vt:lpstr>
      <vt:lpstr>PowerPoint 演示文稿</vt:lpstr>
      <vt:lpstr>PowerPoint 演示文稿</vt:lpstr>
      <vt:lpstr>二、病毒特征和结构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病毒的发展趋势</vt:lpstr>
      <vt:lpstr>四、病毒人生（法律）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五、计算机病毒的分类</vt:lpstr>
      <vt:lpstr>1、按病毒存在的媒体分类</vt:lpstr>
      <vt:lpstr>2、按病毒传染的方法分类 </vt:lpstr>
      <vt:lpstr>3、按病毒破坏的能力分类 </vt:lpstr>
      <vt:lpstr>4、按病毒算法分类 </vt:lpstr>
      <vt:lpstr>5、按计算机病毒的链结方式分类 </vt:lpstr>
      <vt:lpstr>6、按病毒攻击操作系统分类</vt:lpstr>
      <vt:lpstr>PowerPoint 演示文稿</vt:lpstr>
      <vt:lpstr>（一）DOS操作系统时代的病毒</vt:lpstr>
      <vt:lpstr>DOS可执行文件病毒原理</vt:lpstr>
      <vt:lpstr>（二）Windows操作系统</vt:lpstr>
      <vt:lpstr>DOS反病毒原理</vt:lpstr>
      <vt:lpstr>Windows病毒</vt:lpstr>
      <vt:lpstr>可执行文件病毒</vt:lpstr>
      <vt:lpstr>蠕虫病毒</vt:lpstr>
      <vt:lpstr>席卷全球的NIMDA病毒</vt:lpstr>
      <vt:lpstr>木马病毒</vt:lpstr>
      <vt:lpstr>宏病毒</vt:lpstr>
      <vt:lpstr>脚本病毒</vt:lpstr>
      <vt:lpstr>数据包病毒</vt:lpstr>
      <vt:lpstr>六、计算机病毒的传播途径  </vt:lpstr>
      <vt:lpstr>1、软盘</vt:lpstr>
      <vt:lpstr>2、光盘 </vt:lpstr>
      <vt:lpstr>3、硬盘（含移动硬盘、USB） </vt:lpstr>
      <vt:lpstr>触目惊心的计算——卿斯汉</vt:lpstr>
      <vt:lpstr>网络服务——〉传播媒介</vt:lpstr>
      <vt:lpstr>5、无线通讯系统</vt:lpstr>
      <vt:lpstr>七、染毒计算机的症状</vt:lpstr>
      <vt:lpstr>1、发作前的现象</vt:lpstr>
      <vt:lpstr>2、发作时的现象</vt:lpstr>
      <vt:lpstr>3、发作后的现象</vt:lpstr>
      <vt:lpstr>4、与病毒现象类似的软件故障 </vt:lpstr>
      <vt:lpstr>5、与病毒现象类似的硬件故障 </vt:lpstr>
      <vt:lpstr>八、计算机病毒的命名规则 </vt:lpstr>
      <vt:lpstr>PowerPoint 演示文稿</vt:lpstr>
      <vt:lpstr>PowerPoint 演示文稿</vt:lpstr>
      <vt:lpstr>九、发展趋势和最新动向</vt:lpstr>
      <vt:lpstr>最新动向</vt:lpstr>
      <vt:lpstr>欺骗性强</vt:lpstr>
      <vt:lpstr>病毒出现频度高，病毒生成工具多</vt:lpstr>
      <vt:lpstr>十、计算机病毒防治</vt:lpstr>
      <vt:lpstr>病毒防治的公理</vt:lpstr>
      <vt:lpstr>人类为防治病毒所做出的努力</vt:lpstr>
      <vt:lpstr>PowerPoint 演示文稿</vt:lpstr>
      <vt:lpstr>PowerPoint 演示文稿</vt:lpstr>
      <vt:lpstr>虚拟执行技术</vt:lpstr>
      <vt:lpstr>文件实时监控技术</vt:lpstr>
      <vt:lpstr>智能引擎技术</vt:lpstr>
      <vt:lpstr>计算机监控技术</vt:lpstr>
      <vt:lpstr>嵌入式杀毒技术</vt:lpstr>
      <vt:lpstr>未知病毒查杀技术</vt:lpstr>
      <vt:lpstr>压缩智能还原技术</vt:lpstr>
      <vt:lpstr>多层防御，集中管理技术</vt:lpstr>
      <vt:lpstr>病毒免疫技术</vt:lpstr>
      <vt:lpstr>病毒防治技术的趋势前瞻</vt:lpstr>
      <vt:lpstr>防杀针对掌上型移动通讯工具和PDA的病毒</vt:lpstr>
      <vt:lpstr>PowerPoint 演示文稿</vt:lpstr>
      <vt:lpstr>PowerPoint 演示文稿</vt:lpstr>
      <vt:lpstr>蠕虫病毒和脚本病毒的防杀不容忽视</vt:lpstr>
      <vt:lpstr>十一、杀毒软件及评价</vt:lpstr>
      <vt:lpstr>（一）杀毒软件必备功能 </vt:lpstr>
      <vt:lpstr>PowerPoint 演示文稿</vt:lpstr>
      <vt:lpstr>（二）国内外杀毒软件及市场</vt:lpstr>
      <vt:lpstr>PowerPoint 演示文稿</vt:lpstr>
      <vt:lpstr>PowerPoint 演示文稿</vt:lpstr>
      <vt:lpstr>PowerPoint 演示文稿</vt:lpstr>
      <vt:lpstr>十二、解决方案和策略</vt:lpstr>
      <vt:lpstr>           企业网络中的病毒漏洞</vt:lpstr>
      <vt:lpstr>        趋势整体防病毒解决方案</vt:lpstr>
      <vt:lpstr>防病毒策略</vt:lpstr>
      <vt:lpstr>PowerPoint 演示文稿</vt:lpstr>
      <vt:lpstr>十三、国内外病毒产品的技术发展态势</vt:lpstr>
      <vt:lpstr>国内反病毒企业发展势头强劲</vt:lpstr>
      <vt:lpstr>反病毒服务是竞争关键</vt:lpstr>
      <vt:lpstr>相关资源</vt:lpstr>
      <vt:lpstr>PowerPoint 演示文稿</vt:lpstr>
      <vt:lpstr>PowerPoint 演示文稿</vt:lpstr>
      <vt:lpstr>PowerPoint 演示文稿</vt:lpstr>
      <vt:lpstr>PowerPoint 演示文稿</vt:lpstr>
      <vt:lpstr>PowerPoint 演示文稿</vt:lpstr>
    </vt:vector>
  </TitlesOfParts>
  <Company>rising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病毒防治技术的前沿地带</dc:title>
  <dc:creator>taochunjiao</dc:creator>
  <cp:lastModifiedBy>袁 昊男</cp:lastModifiedBy>
  <cp:revision>152</cp:revision>
  <dcterms:created xsi:type="dcterms:W3CDTF">2002-09-13T01:40:00Z</dcterms:created>
  <dcterms:modified xsi:type="dcterms:W3CDTF">2020-09-21T03:13:37Z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