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06"/>
  </p:notes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4" r:id="rId19"/>
    <p:sldId id="275" r:id="rId20"/>
    <p:sldId id="276" r:id="rId21"/>
    <p:sldId id="277" r:id="rId22"/>
    <p:sldId id="278" r:id="rId23"/>
    <p:sldId id="279" r:id="rId24"/>
    <p:sldId id="280" r:id="rId25"/>
    <p:sldId id="386" r:id="rId26"/>
    <p:sldId id="389"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87" r:id="rId49"/>
    <p:sldId id="388"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47" r:id="rId63"/>
    <p:sldId id="348" r:id="rId64"/>
    <p:sldId id="314" r:id="rId65"/>
    <p:sldId id="315" r:id="rId66"/>
    <p:sldId id="390" r:id="rId67"/>
    <p:sldId id="391" r:id="rId68"/>
    <p:sldId id="392" r:id="rId69"/>
    <p:sldId id="393" r:id="rId70"/>
    <p:sldId id="394" r:id="rId71"/>
    <p:sldId id="396" r:id="rId72"/>
    <p:sldId id="397" r:id="rId73"/>
    <p:sldId id="398" r:id="rId74"/>
    <p:sldId id="399" r:id="rId75"/>
    <p:sldId id="316" r:id="rId76"/>
    <p:sldId id="317" r:id="rId77"/>
    <p:sldId id="318" r:id="rId78"/>
    <p:sldId id="319" r:id="rId79"/>
    <p:sldId id="320" r:id="rId80"/>
    <p:sldId id="321" r:id="rId81"/>
    <p:sldId id="322" r:id="rId82"/>
    <p:sldId id="323" r:id="rId83"/>
    <p:sldId id="324" r:id="rId84"/>
    <p:sldId id="325" r:id="rId85"/>
    <p:sldId id="326" r:id="rId86"/>
    <p:sldId id="327" r:id="rId87"/>
    <p:sldId id="328" r:id="rId88"/>
    <p:sldId id="349" r:id="rId89"/>
    <p:sldId id="359" r:id="rId90"/>
    <p:sldId id="360" r:id="rId91"/>
    <p:sldId id="361" r:id="rId92"/>
    <p:sldId id="351" r:id="rId93"/>
    <p:sldId id="362" r:id="rId94"/>
    <p:sldId id="350" r:id="rId95"/>
    <p:sldId id="352" r:id="rId96"/>
    <p:sldId id="353" r:id="rId97"/>
    <p:sldId id="354" r:id="rId98"/>
    <p:sldId id="355" r:id="rId99"/>
    <p:sldId id="356" r:id="rId100"/>
    <p:sldId id="357" r:id="rId101"/>
    <p:sldId id="358" r:id="rId102"/>
    <p:sldId id="383" r:id="rId103"/>
    <p:sldId id="332" r:id="rId104"/>
    <p:sldId id="384" r:id="rId10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690"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2020/9/23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lstStyle/>
          <a:p>
            <a:pPr lvl="0" indent="0" algn="r"/>
            <a:fld id="{9A0DB2DC-4C9A-4742-B13C-FB6460FD3503}" type="slidenum">
              <a:rPr lang="zh-CN" altLang="en-US" sz="1200" dirty="0">
                <a:latin typeface="Times New Roman" panose="02020603050405020304" pitchFamily="18" charset="0"/>
              </a:rPr>
              <a:pPr lvl="0" indent="0" algn="r"/>
              <a:t>9</a:t>
            </a:fld>
            <a:endParaRPr lang="zh-CN" altLang="en-US" sz="1200" dirty="0">
              <a:latin typeface="Times New Roman" panose="02020603050405020304" pitchFamily="18" charset="0"/>
            </a:endParaRPr>
          </a:p>
        </p:txBody>
      </p:sp>
      <p:sp>
        <p:nvSpPr>
          <p:cNvPr id="60418" name="Rectangle 2"/>
          <p:cNvSpPr>
            <a:spLocks noGrp="1" noRot="1" noChangeAspect="1" noTextEdit="1"/>
          </p:cNvSpPr>
          <p:nvPr>
            <p:ph type="sldImg"/>
          </p:nvPr>
        </p:nvSpPr>
        <p:spPr/>
      </p:sp>
      <p:sp>
        <p:nvSpPr>
          <p:cNvPr id="60419" name="Rectangle 3"/>
          <p:cNvSpPr>
            <a:spLocks noGrp="1"/>
          </p:cNvSpPr>
          <p:nvPr>
            <p:ph type="body"/>
          </p:nvPr>
        </p:nvSpPr>
        <p:spPr/>
        <p:txBody>
          <a:bodyPr wrap="square" lIns="91440" tIns="45720" rIns="91440" bIns="45720" anchor="t"/>
          <a:lstStyle/>
          <a:p>
            <a:pPr lvl="0" eaLnBrk="1" hangingPunct="1"/>
            <a:r>
              <a:rPr lang="en-US" altLang="zh-CN" dirty="0"/>
              <a:t>FCB:</a:t>
            </a:r>
            <a:r>
              <a:rPr lang="en-US" altLang="zh-CN" dirty="0">
                <a:latin typeface="Arial" panose="020B0604020202020204" pitchFamily="34" charset="0"/>
              </a:rPr>
              <a:t>  </a:t>
            </a:r>
            <a:r>
              <a:rPr lang="en-US" altLang="zh-CN" dirty="0"/>
              <a:t>File Control Block(</a:t>
            </a:r>
            <a:r>
              <a:rPr lang="zh-CN" altLang="en-US" dirty="0"/>
              <a:t>文件控制块</a:t>
            </a:r>
            <a:r>
              <a:rPr lang="en-US" altLang="zh-CN" dirty="0"/>
              <a:t>)</a:t>
            </a:r>
            <a:r>
              <a:rPr lang="zh-CN" altLang="en-US" dirty="0"/>
              <a:t>的缩写</a:t>
            </a:r>
            <a:r>
              <a:rPr lang="en-US" altLang="zh-CN" dirty="0"/>
              <a:t>,</a:t>
            </a:r>
            <a:r>
              <a:rPr lang="zh-CN" altLang="en-US" dirty="0"/>
              <a:t>在</a:t>
            </a:r>
            <a:r>
              <a:rPr lang="en-US" altLang="zh-CN" dirty="0"/>
              <a:t>DOS</a:t>
            </a:r>
            <a:r>
              <a:rPr lang="zh-CN" altLang="en-US" dirty="0"/>
              <a:t>的</a:t>
            </a:r>
            <a:r>
              <a:rPr lang="en-US" altLang="zh-CN" dirty="0"/>
              <a:t>1.X</a:t>
            </a:r>
            <a:r>
              <a:rPr lang="zh-CN" altLang="en-US" dirty="0"/>
              <a:t>版本中</a:t>
            </a:r>
            <a:r>
              <a:rPr lang="en-US" altLang="zh-CN" dirty="0"/>
              <a:t>,</a:t>
            </a:r>
            <a:r>
              <a:rPr lang="zh-CN" altLang="en-US" dirty="0"/>
              <a:t>用</a:t>
            </a:r>
            <a:r>
              <a:rPr lang="en-US" altLang="zh-CN" dirty="0"/>
              <a:t>FCB</a:t>
            </a:r>
            <a:r>
              <a:rPr lang="zh-CN" altLang="en-US" dirty="0"/>
              <a:t>来记录文件打开的状态</a:t>
            </a:r>
            <a:r>
              <a:rPr lang="en-US" altLang="zh-CN" dirty="0"/>
              <a:t>.</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p:txBody>
          <a:bodyPr wrap="square" lIns="99048" tIns="49524" rIns="99048" bIns="49524" anchor="t"/>
          <a:lstStyle/>
          <a:p>
            <a:pPr lvl="0"/>
            <a:endParaRPr lang="zh-CN" altLang="en-US" dirty="0"/>
          </a:p>
        </p:txBody>
      </p:sp>
      <p:sp>
        <p:nvSpPr>
          <p:cNvPr id="6758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eaLnBrk="1" latinLnBrk="1" hangingPunct="1"/>
            <a:fld id="{9A0DB2DC-4C9A-4742-B13C-FB6460FD3503}" type="slidenum">
              <a:rPr lang="zh-CN" altLang="en-US" sz="1300" dirty="0"/>
              <a:pPr lvl="0" algn="r" eaLnBrk="1" latinLnBrk="1" hangingPunct="1"/>
              <a:t>39</a:t>
            </a:fld>
            <a:endParaRPr lang="zh-CN" altLang="en-US" sz="13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1． 加载器首先读入IMAGE_IMPORT_DESCRIPTOR，获得需要加载的动态库User32.DLL。</a:t>
            </a:r>
          </a:p>
          <a:p>
            <a:endParaRPr lang="zh-CN" altLang="en-US"/>
          </a:p>
          <a:p>
            <a:r>
              <a:rPr lang="zh-CN" altLang="en-US"/>
              <a:t>2． 加载 器根据OriginalFirstThunk或FirstThunk所指向的IMAGE_THUNK_DATA数组的RVA来获取真正的输入函数名称表 (INT)和输入函数地址表(IAT)。这里这两个表所指向的是同一个IMAGE_IMPORT_BY_NAME数据结构的RVA。</a:t>
            </a:r>
          </a:p>
          <a:p>
            <a:endParaRPr lang="zh-CN" altLang="en-US"/>
          </a:p>
          <a:p>
            <a:r>
              <a:rPr lang="zh-CN" altLang="en-US"/>
              <a:t>3． 加载器根据IMAGE_IMPORT_BY_NAME的序号或名称到导入的DLL(user32.dll)函数导出表中获取导入函数的地址。然后把这个地址替换掉FirstThunk所指向的函数输入地址表中的数据。</a:t>
            </a:r>
          </a:p>
          <a:p>
            <a:endParaRPr lang="zh-CN" altLang="en-US"/>
          </a:p>
          <a:p>
            <a:r>
              <a:rPr lang="zh-CN" altLang="en-US"/>
              <a:t>上图已经说明了为什么会存在两个一模一样的IMAGE_THUNK_DATA数组。答案就是在这个PE文件被装 入内存后，FirstThunk所指向的IMAGE_THUNK_DATA内的值将被改为用来存储导入函数的真正的地址。我们称之为IAT（Import Address Table）. 其实在数据目录表DATA_DIRECTORY中的第13项(索引为12)直接给出了这个IAT的地址和大小. 可以直接通过数据目录快速获得这个IAT表. 但是这样还不足于说明为什么会存在两个一样的IMAGE_THUNK_DATA数组。INT好象没有存在的 必要。这里要涉及到一个绑定的概念。</a:t>
            </a:r>
          </a:p>
          <a:p>
            <a:endParaRPr lang="zh-CN" altLang="en-US"/>
          </a:p>
          <a:p>
            <a:r>
              <a:rPr lang="zh-CN" altLang="en-US"/>
              <a:t>绑定：</a:t>
            </a:r>
          </a:p>
          <a:p>
            <a:endParaRPr lang="zh-CN" altLang="en-US"/>
          </a:p>
          <a:p>
            <a:r>
              <a:rPr lang="zh-CN" altLang="en-US"/>
              <a:t>l 在 加载器加载PE文件的时候，先需要检查输入表获取要输入的DLL的名称，然后把DLL映射到进程的地址空间。再检查IAT表里的 IMAGE_THUNK_DATA数组所指向的字符串获取要输入函数的名称，然后用输入函数的地址替换掉IMAGE_THUNK_DATA数组内的数据。 整个过程需要相对比较长的时间。如果事先在链接的时候就把这些地址写入IAT中，那么就会节省很多时间。这就是绑定的由来。</a:t>
            </a:r>
          </a:p>
          <a:p>
            <a:endParaRPr lang="zh-CN" altLang="en-US"/>
          </a:p>
          <a:p>
            <a:r>
              <a:rPr lang="zh-CN" altLang="en-US"/>
              <a:t>l 再绑定后，PE文件IAT表里放着是导入DLL输出函数的实际内存地址。要使绑定的结果能正常运行，需要两个条件：</a:t>
            </a:r>
          </a:p>
          <a:p>
            <a:endParaRPr lang="zh-CN" altLang="en-US"/>
          </a:p>
          <a:p>
            <a:r>
              <a:rPr lang="zh-CN" altLang="en-US"/>
              <a:t>n 在加载PE文件所需的DLL的时候，DLL应该被映射到它们自己PE头里定义好的ImageBase这个地址。</a:t>
            </a:r>
          </a:p>
          <a:p>
            <a:endParaRPr lang="zh-CN" altLang="en-US"/>
          </a:p>
          <a:p>
            <a:r>
              <a:rPr lang="zh-CN" altLang="en-US"/>
              <a:t>n 被执行绑定后，PE文件所导入DLL的函数导出的函数表里的函数符号的位置不能发生改变。</a:t>
            </a:r>
          </a:p>
          <a:p>
            <a:endParaRPr lang="zh-CN" altLang="en-US"/>
          </a:p>
          <a:p>
            <a:r>
              <a:rPr lang="zh-CN" altLang="en-US"/>
              <a:t>l 这 两个条件当然很难在长时间内很难满足。比如，这个被导入的DLL发生了变化，增加了新的函数输出。那么其原来输出表内的函数符号的位置发生了变化。那么这 个时候，原先绑定的结果就会发生错误。为了解决这个问题，所以就同时定义了INT这个表。让它做为IAT的备份。一旦预先绑定好的IAT发生了错误，那么 加载器便会从INT里获取所需要的信息。</a:t>
            </a:r>
          </a:p>
          <a:p>
            <a:endParaRPr lang="zh-CN" altLang="en-US"/>
          </a:p>
          <a:p>
            <a:r>
              <a:rPr lang="zh-CN" altLang="en-US"/>
              <a:t>这就是为什么会存在两个一模一样的IMAGE_THUNK_DATA数组真正的缘由。微软的链接器一般总会在生成IAT的同时生成一个INT；而Borland的链接器却只生成IAT。所以Borland生成的PE文件是不能被绑定的。</a:t>
            </a:r>
          </a:p>
          <a:p>
            <a:endParaRPr lang="zh-CN" altLang="en-US"/>
          </a:p>
          <a:p>
            <a:r>
              <a:rPr lang="zh-CN" altLang="en-US"/>
              <a:t>那么，当加载器加载PE文件的时候，需要判断当前的绑定是否有效。在数据目录(Data Directory)的第12项（序号为11）所指向的一组数据结构IMAGE_BOUND_IMPORT_DESCRIPTOR就是用来检查这个有效性的。</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8" name="日期占位符 27"/>
          <p:cNvSpPr>
            <a:spLocks noGrp="1"/>
          </p:cNvSpPr>
          <p:nvPr>
            <p:ph type="dt" sz="half" idx="10"/>
          </p:nvPr>
        </p:nvSpPr>
        <p:spPr/>
        <p:txBody>
          <a:bodyPr/>
          <a:lstStyle>
            <a:extLst/>
          </a:lstStyle>
          <a:p>
            <a:fld id="{D997B5FA-0921-464F-AAE1-844C04324D75}" type="datetimeFigureOut">
              <a:rPr lang="zh-CN" altLang="en-US" smtClean="0"/>
              <a:pPr/>
              <a:t>2020/9/23</a:t>
            </a:fld>
            <a:endParaRPr lang="zh-CN" altLang="en-US"/>
          </a:p>
        </p:txBody>
      </p:sp>
      <p:sp>
        <p:nvSpPr>
          <p:cNvPr id="17" name="页脚占位符 16"/>
          <p:cNvSpPr>
            <a:spLocks noGrp="1"/>
          </p:cNvSpPr>
          <p:nvPr>
            <p:ph type="ftr" sz="quarter" idx="11"/>
          </p:nvPr>
        </p:nvSpPr>
        <p:spPr/>
        <p:txBody>
          <a:bodyPr/>
          <a:lstStyle>
            <a:extLst/>
          </a:lstStyle>
          <a:p>
            <a:endParaRPr lang="zh-CN" altLang="en-US"/>
          </a:p>
        </p:txBody>
      </p:sp>
      <p:sp>
        <p:nvSpPr>
          <p:cNvPr id="29" name="灯片编号占位符 28"/>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
        <p:nvSpPr>
          <p:cNvPr id="32" name="矩形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矩形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矩形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矩形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矩形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标题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56" name="矩形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矩形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矩形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矩形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2020/9/23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641600" cy="5851525"/>
          </a:xfrm>
        </p:spPr>
        <p:txBody>
          <a:bodyPr vert="eaVert" anchor="ct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812800" y="274639"/>
            <a:ext cx="78232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2020/9/23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609600" y="1600200"/>
            <a:ext cx="10972800"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pPr lvl="0" eaLnBrk="1" fontAlgn="base" hangingPunct="1"/>
              <a:t>‹#›</a:t>
            </a:fld>
            <a:endParaRPr lang="zh-CN" altLang="en-US" strike="noStrike" noProof="1">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10515600" cy="2098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8200" y="4076700"/>
            <a:ext cx="10515600" cy="21002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pPr lvl="0"/>
              <a:t>‹#›</a:t>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2020/9/23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任意多边形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任意多边形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任意多边形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任意多边形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任意多边形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任意多边形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任意多边形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任意多边形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任意多边形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任意多边形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任意多边形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任意多边形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任意多边形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任意多边形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任意多边形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文本占位符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2020/9/23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
        <p:nvSpPr>
          <p:cNvPr id="7" name="矩形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zh-CN" altLang="en-US" smtClean="0"/>
              <a:t>单击此处编辑母版标题样式</a:t>
            </a:r>
            <a:endParaRPr kumimoji="0" lang="en-US"/>
          </a:p>
        </p:txBody>
      </p:sp>
      <p:sp>
        <p:nvSpPr>
          <p:cNvPr id="8" name="矩形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矩形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矩形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12064"/>
            <a:ext cx="10972800" cy="9144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D997B5FA-0921-464F-AAE1-844C04324D75}" type="datetimeFigureOut">
              <a:rPr lang="zh-CN" altLang="en-US" smtClean="0"/>
              <a:pPr/>
              <a:t>2020/9/23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5" name="矩形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673099" y="512064"/>
            <a:ext cx="10363200" cy="914400"/>
          </a:xfrm>
        </p:spPr>
        <p:txBody>
          <a:bodyPr anchor="t"/>
          <a:lstStyle>
            <a:lvl1pPr>
              <a:defRPr sz="400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D997B5FA-0921-464F-AAE1-844C04324D75}" type="datetimeFigureOut">
              <a:rPr lang="zh-CN" altLang="en-US" smtClean="0"/>
              <a:pPr/>
              <a:t>2020/9/23</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
        <p:nvSpPr>
          <p:cNvPr id="16" name="矩形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矩形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矩形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矩形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矩形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矩形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矩形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矩形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矩形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19200" y="512064"/>
            <a:ext cx="10363200" cy="914400"/>
          </a:xfrm>
        </p:spPr>
        <p:txBody>
          <a:bodyPr/>
          <a:lstStyle>
            <a:lvl1pPr>
              <a:defRPr sz="4000" cap="none" baseline="0"/>
            </a:lvl1pPr>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D997B5FA-0921-464F-AAE1-844C04324D75}" type="datetimeFigureOut">
              <a:rPr lang="zh-CN" altLang="en-US" smtClean="0"/>
              <a:pPr/>
              <a:t>2020/9/23</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D997B5FA-0921-464F-AAE1-844C04324D75}" type="datetimeFigureOut">
              <a:rPr lang="zh-CN" altLang="en-US" smtClean="0"/>
              <a:pPr/>
              <a:t>2020/9/23</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10972800" cy="1162050"/>
          </a:xfrm>
        </p:spPr>
        <p:txBody>
          <a:bodyPr anchor="ctr"/>
          <a:lstStyle>
            <a:lvl1pPr algn="l">
              <a:buNone/>
              <a:defRPr sz="3600" b="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D997B5FA-0921-464F-AAE1-844C04324D75}" type="datetimeFigureOut">
              <a:rPr lang="zh-CN" altLang="en-US" smtClean="0"/>
              <a:pPr/>
              <a:t>2020/9/23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直接连接符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组合 9"/>
          <p:cNvGrpSpPr/>
          <p:nvPr/>
        </p:nvGrpSpPr>
        <p:grpSpPr>
          <a:xfrm rot="5400000">
            <a:off x="11374903" y="1197789"/>
            <a:ext cx="132763" cy="171288"/>
            <a:chOff x="6668087" y="1297746"/>
            <a:chExt cx="161840" cy="156602"/>
          </a:xfrm>
        </p:grpSpPr>
        <p:cxnSp>
          <p:nvCxnSpPr>
            <p:cNvPr id="15" name="直接连接符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zh-CN" altLang="en-US" smtClean="0"/>
              <a:t>单击图标添加图片</a:t>
            </a:r>
            <a:endParaRPr kumimoji="0" lang="en-US"/>
          </a:p>
        </p:txBody>
      </p:sp>
      <p:sp>
        <p:nvSpPr>
          <p:cNvPr id="4" name="文本占位符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grpSp>
        <p:nvGrpSpPr>
          <p:cNvPr id="14" name="组合 13"/>
          <p:cNvGrpSpPr/>
          <p:nvPr/>
        </p:nvGrpSpPr>
        <p:grpSpPr>
          <a:xfrm rot="5400000">
            <a:off x="11578103" y="1350189"/>
            <a:ext cx="132763" cy="171288"/>
            <a:chOff x="6668087" y="1297746"/>
            <a:chExt cx="161840" cy="156602"/>
          </a:xfrm>
        </p:grpSpPr>
        <p:cxnSp>
          <p:nvCxnSpPr>
            <p:cNvPr id="11" name="直接连接符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组合 17"/>
          <p:cNvGrpSpPr/>
          <p:nvPr/>
        </p:nvGrpSpPr>
        <p:grpSpPr>
          <a:xfrm rot="5400000">
            <a:off x="11115579" y="1453352"/>
            <a:ext cx="132763" cy="171288"/>
            <a:chOff x="6668087" y="1297746"/>
            <a:chExt cx="161840" cy="156602"/>
          </a:xfrm>
        </p:grpSpPr>
        <p:cxnSp>
          <p:nvCxnSpPr>
            <p:cNvPr id="19" name="直接连接符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接连接符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日期占位符 4"/>
          <p:cNvSpPr>
            <a:spLocks noGrp="1"/>
          </p:cNvSpPr>
          <p:nvPr>
            <p:ph type="dt" sz="half" idx="10"/>
          </p:nvPr>
        </p:nvSpPr>
        <p:spPr>
          <a:xfrm>
            <a:off x="8636000" y="55499"/>
            <a:ext cx="2844800" cy="365125"/>
          </a:xfrm>
        </p:spPr>
        <p:txBody>
          <a:bodyPr/>
          <a:lstStyle>
            <a:extLst/>
          </a:lstStyle>
          <a:p>
            <a:fld id="{D997B5FA-0921-464F-AAE1-844C04324D75}" type="datetimeFigureOut">
              <a:rPr lang="zh-CN" altLang="en-US" smtClean="0"/>
              <a:pPr/>
              <a:t>2020/9/23</a:t>
            </a:fld>
            <a:endParaRPr lang="zh-CN" altLang="en-US"/>
          </a:p>
        </p:txBody>
      </p:sp>
      <p:sp>
        <p:nvSpPr>
          <p:cNvPr id="6" name="页脚占位符 5"/>
          <p:cNvSpPr>
            <a:spLocks noGrp="1"/>
          </p:cNvSpPr>
          <p:nvPr>
            <p:ph type="ftr" sz="quarter" idx="11"/>
          </p:nvPr>
        </p:nvSpPr>
        <p:spPr>
          <a:xfrm>
            <a:off x="1219200" y="55499"/>
            <a:ext cx="7416800" cy="365125"/>
          </a:xfrm>
        </p:spPr>
        <p:txBody>
          <a:bodyPr/>
          <a:lstStyle>
            <a:extLst/>
          </a:lstStyle>
          <a:p>
            <a:endParaRPr lang="zh-CN" altLang="en-US"/>
          </a:p>
        </p:txBody>
      </p:sp>
      <p:sp>
        <p:nvSpPr>
          <p:cNvPr id="7" name="灯片编号占位符 6"/>
          <p:cNvSpPr>
            <a:spLocks noGrp="1"/>
          </p:cNvSpPr>
          <p:nvPr>
            <p:ph type="sldNum" sz="quarter" idx="12"/>
          </p:nvPr>
        </p:nvSpPr>
        <p:spPr>
          <a:xfrm>
            <a:off x="11480800" y="55499"/>
            <a:ext cx="609600" cy="365125"/>
          </a:xfrm>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矩形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矩形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矩形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矩形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矩形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矩形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矩形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标题占位符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D997B5FA-0921-464F-AAE1-844C04324D75}" type="datetimeFigureOut">
              <a:rPr lang="zh-CN" altLang="en-US" smtClean="0"/>
              <a:pPr/>
              <a:t>2020/9/23</a:t>
            </a:fld>
            <a:endParaRPr lang="zh-CN" altLang="en-US"/>
          </a:p>
        </p:txBody>
      </p:sp>
      <p:sp>
        <p:nvSpPr>
          <p:cNvPr id="3" name="页脚占位符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zh-CN" altLang="en-US"/>
          </a:p>
        </p:txBody>
      </p:sp>
      <p:sp>
        <p:nvSpPr>
          <p:cNvPr id="23" name="灯片编号占位符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565CE74E-AB26-4998-AD42-012C4C1AD076}"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p:cNvSpPr>
          <p:nvPr>
            <p:ph type="ctrTitle"/>
          </p:nvPr>
        </p:nvSpPr>
        <p:spPr>
          <a:xfrm>
            <a:off x="1219200" y="1490968"/>
            <a:ext cx="10363200" cy="1975104"/>
          </a:xfrm>
        </p:spPr>
        <p:txBody>
          <a:bodyPr wrap="square" lIns="91440" tIns="45720" rIns="91440" bIns="45720" anchor="ctr"/>
          <a:lstStyle/>
          <a:p>
            <a:pPr eaLnBrk="1" hangingPunct="1"/>
            <a:r>
              <a:rPr lang="zh-CN" altLang="en-US" dirty="0" smtClean="0"/>
              <a:t>第三章 </a:t>
            </a:r>
            <a:r>
              <a:rPr lang="zh-CN" altLang="en-US" dirty="0"/>
              <a:t>传统计算机病毒</a:t>
            </a:r>
            <a:endParaRPr lang="en-US" altLang="zh-CN" dirty="0"/>
          </a:p>
        </p:txBody>
      </p:sp>
      <p:sp>
        <p:nvSpPr>
          <p:cNvPr id="3074" name="Rectangle 3"/>
          <p:cNvSpPr>
            <a:spLocks noGrp="1"/>
          </p:cNvSpPr>
          <p:nvPr>
            <p:ph type="subTitle" idx="1"/>
          </p:nvPr>
        </p:nvSpPr>
        <p:spPr/>
        <p:txBody>
          <a:bodyPr wrap="square" lIns="91440" tIns="45720" rIns="91440" bIns="45720" anchor="t"/>
          <a:lstStyle/>
          <a:p>
            <a:pPr eaLnBrk="1" hangingPunct="1"/>
            <a:endParaRPr lang="zh-CN" altLang="en-US" sz="2400"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p:cNvSpPr>
          <p:nvPr>
            <p:ph type="title"/>
          </p:nvPr>
        </p:nvSpPr>
        <p:spPr/>
        <p:txBody>
          <a:bodyPr wrap="square" lIns="91440" tIns="45720" rIns="91440" bIns="45720" anchor="ctr"/>
          <a:lstStyle/>
          <a:p>
            <a:pPr eaLnBrk="1" hangingPunct="1"/>
            <a:r>
              <a:rPr lang="en-US" altLang="zh-CN" dirty="0"/>
              <a:t>MZ</a:t>
            </a:r>
            <a:r>
              <a:rPr lang="zh-CN" altLang="en-US" dirty="0"/>
              <a:t>格式</a:t>
            </a:r>
          </a:p>
        </p:txBody>
      </p:sp>
      <p:sp>
        <p:nvSpPr>
          <p:cNvPr id="61442" name="Rectangle 3"/>
          <p:cNvSpPr>
            <a:spLocks noGrp="1"/>
          </p:cNvSpPr>
          <p:nvPr>
            <p:ph idx="1"/>
          </p:nvPr>
        </p:nvSpPr>
        <p:spPr/>
        <p:txBody>
          <a:bodyPr wrap="square" lIns="91440" tIns="45720" rIns="91440" bIns="45720" anchor="t"/>
          <a:lstStyle/>
          <a:p>
            <a:pPr eaLnBrk="1" hangingPunct="1">
              <a:lnSpc>
                <a:spcPct val="90000"/>
              </a:lnSpc>
            </a:pPr>
            <a:r>
              <a:rPr lang="en-US" altLang="zh-CN" sz="2400" dirty="0"/>
              <a:t>MZ</a:t>
            </a:r>
            <a:r>
              <a:rPr lang="zh-CN" altLang="en-US" sz="2400" dirty="0"/>
              <a:t>格式：</a:t>
            </a:r>
            <a:r>
              <a:rPr lang="en-US" altLang="zh-CN" sz="2400" dirty="0"/>
              <a:t>COM</a:t>
            </a:r>
            <a:r>
              <a:rPr lang="zh-CN" altLang="en-US" sz="2400" dirty="0"/>
              <a:t>发展下去就是</a:t>
            </a:r>
            <a:r>
              <a:rPr lang="en-US" altLang="zh-CN" sz="2400" dirty="0"/>
              <a:t>MZ</a:t>
            </a:r>
            <a:r>
              <a:rPr lang="zh-CN" altLang="en-US" sz="2400" dirty="0"/>
              <a:t>格式的可执行文件，这是</a:t>
            </a:r>
            <a:r>
              <a:rPr lang="en-US" altLang="zh-CN" sz="2400" dirty="0"/>
              <a:t>DOS</a:t>
            </a:r>
            <a:r>
              <a:rPr lang="zh-CN" altLang="en-US" sz="2400" dirty="0"/>
              <a:t>中具有重定位功能的可执行文件格式。</a:t>
            </a:r>
            <a:r>
              <a:rPr lang="en-US" altLang="zh-CN" sz="2400" dirty="0"/>
              <a:t>MZ</a:t>
            </a:r>
            <a:r>
              <a:rPr lang="zh-CN" altLang="en-US" sz="2400" dirty="0"/>
              <a:t>可执行文件内含</a:t>
            </a:r>
            <a:r>
              <a:rPr lang="en-US" altLang="zh-CN" sz="2400" dirty="0"/>
              <a:t>16</a:t>
            </a:r>
            <a:r>
              <a:rPr lang="zh-CN" altLang="en-US" sz="2400" dirty="0"/>
              <a:t>位代码，在这些代码之前加了一个文件头，文件头中包括各种说明数据，例如，第一句可执行代码执行指令时所需要的文件入口点、堆栈的位置、重定位表等。</a:t>
            </a:r>
          </a:p>
          <a:p>
            <a:pPr eaLnBrk="1" hangingPunct="1">
              <a:lnSpc>
                <a:spcPct val="90000"/>
              </a:lnSpc>
            </a:pPr>
            <a:r>
              <a:rPr lang="zh-CN" altLang="en-US" sz="2400" dirty="0"/>
              <a:t>装载过程：</a:t>
            </a:r>
          </a:p>
          <a:p>
            <a:pPr lvl="1" eaLnBrk="1" hangingPunct="1">
              <a:lnSpc>
                <a:spcPct val="90000"/>
              </a:lnSpc>
            </a:pPr>
            <a:r>
              <a:rPr lang="zh-CN" altLang="en-US" sz="2000" dirty="0"/>
              <a:t>操作系统根据文件头的信息将代码部分装入内存，</a:t>
            </a:r>
          </a:p>
          <a:p>
            <a:pPr lvl="1" eaLnBrk="1" hangingPunct="1">
              <a:lnSpc>
                <a:spcPct val="90000"/>
              </a:lnSpc>
            </a:pPr>
            <a:r>
              <a:rPr lang="zh-CN" altLang="en-US" sz="2000" dirty="0"/>
              <a:t>然后根据重定位表修正代码，</a:t>
            </a:r>
          </a:p>
          <a:p>
            <a:pPr lvl="1" eaLnBrk="1" hangingPunct="1">
              <a:lnSpc>
                <a:spcPct val="90000"/>
              </a:lnSpc>
            </a:pPr>
            <a:r>
              <a:rPr lang="zh-CN" altLang="en-US" sz="2000" dirty="0"/>
              <a:t>最后在设置好堆栈后从文件头中指定的入口开始执行。</a:t>
            </a:r>
          </a:p>
          <a:p>
            <a:pPr eaLnBrk="1" hangingPunct="1">
              <a:lnSpc>
                <a:spcPct val="90000"/>
              </a:lnSpc>
            </a:pPr>
            <a:r>
              <a:rPr lang="en-US" altLang="zh-CN" sz="2400" dirty="0"/>
              <a:t>DOS</a:t>
            </a:r>
            <a:r>
              <a:rPr lang="zh-CN" altLang="en-US" sz="2400" dirty="0"/>
              <a:t>可以把</a:t>
            </a:r>
            <a:r>
              <a:rPr lang="en-US" altLang="zh-CN" sz="2400" dirty="0"/>
              <a:t>MZ</a:t>
            </a:r>
            <a:r>
              <a:rPr lang="zh-CN" altLang="en-US" sz="2400" dirty="0"/>
              <a:t>格式的程序放在任何它想要的地方。</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2500" lnSpcReduction="20000"/>
          </a:bodyPr>
          <a:lstStyle/>
          <a:p>
            <a:r>
              <a:rPr lang="zh-CN" altLang="en-US">
                <a:sym typeface="+mn-ea"/>
              </a:rPr>
              <a:t> cdq</a:t>
            </a:r>
            <a:endParaRPr lang="zh-CN" altLang="en-US"/>
          </a:p>
          <a:p>
            <a:r>
              <a:rPr lang="zh-CN" altLang="en-US">
                <a:sym typeface="+mn-ea"/>
              </a:rPr>
              <a:t>    div ecx</a:t>
            </a:r>
            <a:endParaRPr lang="zh-CN" altLang="en-US"/>
          </a:p>
          <a:p>
            <a:r>
              <a:rPr lang="zh-CN" altLang="en-US">
                <a:sym typeface="+mn-ea"/>
              </a:rPr>
              <a:t>    inc eax</a:t>
            </a:r>
            <a:endParaRPr lang="zh-CN" altLang="en-US"/>
          </a:p>
          <a:p>
            <a:r>
              <a:rPr lang="zh-CN" altLang="en-US">
                <a:sym typeface="+mn-ea"/>
              </a:rPr>
              <a:t>    mul ecx</a:t>
            </a:r>
            <a:endParaRPr lang="zh-CN" altLang="en-US"/>
          </a:p>
          <a:p>
            <a:r>
              <a:rPr lang="zh-CN" altLang="en-US">
                <a:sym typeface="+mn-ea"/>
              </a:rPr>
              <a:t>    mov [My_Section.SizeOfRawData], eax  ;SizeOfRawData在EXE文件中是对齐到FileAlignMent的整数倍的值</a:t>
            </a:r>
            <a:endParaRPr lang="zh-CN" altLang="en-US"/>
          </a:p>
          <a:p>
            <a:r>
              <a:rPr lang="zh-CN" altLang="en-US">
                <a:sym typeface="+mn-ea"/>
              </a:rPr>
              <a:t>    mov eax, dwMySectionOffSet</a:t>
            </a:r>
            <a:endParaRPr lang="zh-CN" altLang="en-US"/>
          </a:p>
          <a:p>
            <a:r>
              <a:rPr lang="zh-CN" altLang="en-US">
                <a:sym typeface="+mn-ea"/>
              </a:rPr>
              <a:t>    sub eax, 18h    ;这个偏移是定位到最后一节的“SizeOfRawData”</a:t>
            </a:r>
            <a:endParaRPr lang="zh-CN" altLang="en-US"/>
          </a:p>
          <a:p>
            <a:r>
              <a:rPr lang="zh-CN" altLang="en-US">
                <a:sym typeface="+mn-ea"/>
              </a:rPr>
              <a:t>    invoke SetFilePointer, hFile, eax, 0, FILE_BEGIN</a:t>
            </a:r>
            <a:endParaRPr lang="zh-CN" altLang="en-US"/>
          </a:p>
          <a:p>
            <a:r>
              <a:rPr lang="zh-CN" altLang="en-US">
                <a:sym typeface="+mn-ea"/>
              </a:rPr>
              <a:t>    invoke ReadFile, hFile, addr dwLastSection_SizeOfRawData, 4, addr dwFileReadWritten, NULL</a:t>
            </a:r>
            <a:endParaRPr lang="zh-CN" altLang="en-US"/>
          </a:p>
          <a:p>
            <a:r>
              <a:rPr lang="zh-CN" altLang="en-US">
                <a:sym typeface="+mn-ea"/>
              </a:rPr>
              <a:t>    invoke ReadFile, hFile, addr dwLastSection_PointerToRawData, 4, addr dwFileReadWritten, NULL</a:t>
            </a:r>
            <a:endParaRPr lang="zh-CN" altLang="en-US"/>
          </a:p>
          <a:p>
            <a:r>
              <a:rPr lang="zh-CN" altLang="en-US">
                <a:sym typeface="+mn-ea"/>
              </a:rPr>
              <a:t>  </a:t>
            </a:r>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7500" lnSpcReduction="10000"/>
          </a:bodyPr>
          <a:lstStyle/>
          <a:p>
            <a:r>
              <a:rPr lang="zh-CN" altLang="en-US">
                <a:sym typeface="+mn-ea"/>
              </a:rPr>
              <a:t>  ;每个节的 PointerToRawData 等于它的上一节的 SizeOfRawData + PointerToRawData：</a:t>
            </a:r>
            <a:endParaRPr lang="zh-CN" altLang="en-US"/>
          </a:p>
          <a:p>
            <a:r>
              <a:rPr lang="zh-CN" altLang="en-US">
                <a:sym typeface="+mn-ea"/>
              </a:rPr>
              <a:t>    mov eax, dwLastSection_SizeOfRawData</a:t>
            </a:r>
            <a:endParaRPr lang="zh-CN" altLang="en-US"/>
          </a:p>
          <a:p>
            <a:r>
              <a:rPr lang="zh-CN" altLang="en-US">
                <a:sym typeface="+mn-ea"/>
              </a:rPr>
              <a:t>    add eax, dwLastSection_PointerToRawData</a:t>
            </a:r>
            <a:endParaRPr lang="zh-CN" altLang="en-US"/>
          </a:p>
          <a:p>
            <a:r>
              <a:rPr lang="zh-CN" altLang="en-US">
                <a:sym typeface="+mn-ea"/>
              </a:rPr>
              <a:t>    mov [My_Section.PointerToRawData], eax</a:t>
            </a:r>
            <a:endParaRPr lang="zh-CN" altLang="en-US"/>
          </a:p>
          <a:p>
            <a:r>
              <a:rPr lang="zh-CN" altLang="en-US">
                <a:sym typeface="+mn-ea"/>
              </a:rPr>
              <a:t>    mov [My_Section.PointerToRelocations], 0h</a:t>
            </a:r>
            <a:endParaRPr lang="zh-CN" altLang="en-US"/>
          </a:p>
          <a:p>
            <a:r>
              <a:rPr lang="zh-CN" altLang="en-US">
                <a:sym typeface="+mn-ea"/>
              </a:rPr>
              <a:t>    mov [My_Section.PointerToLinenumbers], 0h</a:t>
            </a:r>
            <a:endParaRPr lang="zh-CN" altLang="en-US"/>
          </a:p>
          <a:p>
            <a:r>
              <a:rPr lang="zh-CN" altLang="en-US">
                <a:sym typeface="+mn-ea"/>
              </a:rPr>
              <a:t>    mov [My_Section.NumberOfRelocations], 0h</a:t>
            </a:r>
            <a:endParaRPr lang="zh-CN" altLang="en-US"/>
          </a:p>
          <a:p>
            <a:r>
              <a:rPr lang="zh-CN" altLang="en-US">
                <a:sym typeface="+mn-ea"/>
              </a:rPr>
              <a:t>    mov [My_Section.NumberOfLinenumbers], 0h</a:t>
            </a:r>
            <a:endParaRPr lang="zh-CN" altLang="en-US"/>
          </a:p>
          <a:p>
            <a:r>
              <a:rPr lang="zh-CN" altLang="en-US">
                <a:sym typeface="+mn-ea"/>
              </a:rPr>
              <a:t>    mov [My_Section.Characteristics], 0E0000020h    ;可读可写可执行</a:t>
            </a:r>
            <a:endParaRPr lang="zh-CN" altLang="en-US"/>
          </a:p>
          <a:p>
            <a:endParaRPr lang="zh-CN" altLang="en-US"/>
          </a:p>
          <a:p>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sym typeface="+mn-ea"/>
              </a:rPr>
              <a:t>    ;**************************************************</a:t>
            </a:r>
            <a:endParaRPr lang="zh-CN" altLang="en-US"/>
          </a:p>
          <a:p>
            <a:r>
              <a:rPr lang="zh-CN" altLang="en-US">
                <a:sym typeface="+mn-ea"/>
              </a:rPr>
              <a:t>    ;重新写入IMAGE_SECTION_HEADER：（包含了新节的信息）</a:t>
            </a:r>
            <a:endParaRPr lang="zh-CN" altLang="en-US"/>
          </a:p>
          <a:p>
            <a:r>
              <a:rPr lang="zh-CN" altLang="en-US">
                <a:sym typeface="+mn-ea"/>
              </a:rPr>
              <a:t>    ;**************************************************</a:t>
            </a:r>
            <a:endParaRPr lang="zh-CN" altLang="en-US"/>
          </a:p>
          <a:p>
            <a:r>
              <a:rPr lang="zh-CN" altLang="en-US">
                <a:sym typeface="+mn-ea"/>
              </a:rPr>
              <a:t>    invoke SetFilePointer, hFile, dwMySectionOffSet, 0, FILE_BEGIN</a:t>
            </a:r>
            <a:endParaRPr lang="zh-CN" altLang="en-US"/>
          </a:p>
          <a:p>
            <a:r>
              <a:rPr lang="zh-CN" altLang="en-US">
                <a:sym typeface="+mn-ea"/>
              </a:rPr>
              <a:t>    invoke WriteFile, hFile, addr My_Section, siz  </a:t>
            </a:r>
            <a:endParaRPr lang="zh-CN" altLang="en-US"/>
          </a:p>
          <a:p>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vert="horz" wrap="square" lIns="91440" tIns="45720" rIns="91440" bIns="45720" anchor="ctr"/>
          <a:lstStyle/>
          <a:p>
            <a:r>
              <a:rPr lang="en-US" altLang="zh-CN" dirty="0"/>
              <a:t>WIN95.CIH</a:t>
            </a:r>
            <a:r>
              <a:rPr lang="zh-CN" altLang="en-US" dirty="0"/>
              <a:t>病毒解析</a:t>
            </a:r>
          </a:p>
        </p:txBody>
      </p:sp>
      <p:pic>
        <p:nvPicPr>
          <p:cNvPr id="65539" name="Picture 2"/>
          <p:cNvPicPr>
            <a:picLocks noChangeAspect="1"/>
          </p:cNvPicPr>
          <p:nvPr/>
        </p:nvPicPr>
        <p:blipFill>
          <a:blip r:embed="rId2" cstate="print"/>
          <a:srcRect r="-1736" b="-2296"/>
          <a:stretch>
            <a:fillRect/>
          </a:stretch>
        </p:blipFill>
        <p:spPr>
          <a:xfrm>
            <a:off x="2855913" y="1628775"/>
            <a:ext cx="6411912" cy="4464050"/>
          </a:xfrm>
          <a:prstGeom prst="rect">
            <a:avLst/>
          </a:prstGeom>
          <a:noFill/>
          <a:ln w="9525">
            <a:noFill/>
          </a:ln>
        </p:spPr>
      </p:pic>
    </p:spTree>
  </p:cSld>
  <p:clrMapOvr>
    <a:masterClrMapping/>
  </p:clrMapOvr>
  <p:transition>
    <p:rand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作业</a:t>
            </a:r>
          </a:p>
        </p:txBody>
      </p:sp>
      <p:sp>
        <p:nvSpPr>
          <p:cNvPr id="3" name="内容占位符 2"/>
          <p:cNvSpPr>
            <a:spLocks noGrp="1"/>
          </p:cNvSpPr>
          <p:nvPr>
            <p:ph idx="1"/>
          </p:nvPr>
        </p:nvSpPr>
        <p:spPr/>
        <p:txBody>
          <a:bodyPr/>
          <a:lstStyle/>
          <a:p>
            <a:r>
              <a:rPr lang="zh-CN" altLang="en-US" dirty="0"/>
              <a:t>阅读</a:t>
            </a:r>
            <a:r>
              <a:rPr lang="en-US" altLang="zh-CN" dirty="0"/>
              <a:t>CIH</a:t>
            </a:r>
            <a:r>
              <a:rPr lang="zh-CN" altLang="en-US" dirty="0"/>
              <a:t>病毒源码，回答以下问题</a:t>
            </a:r>
          </a:p>
          <a:p>
            <a:pPr marL="514350" indent="-514350">
              <a:buAutoNum type="arabicPeriod"/>
            </a:pPr>
            <a:r>
              <a:rPr lang="zh-CN" altLang="en-US" dirty="0"/>
              <a:t>源码中变量重定位是怎么实现</a:t>
            </a:r>
            <a:r>
              <a:rPr lang="zh-CN" altLang="en-US" dirty="0" smtClean="0"/>
              <a:t>的？</a:t>
            </a:r>
            <a:endParaRPr lang="zh-CN" altLang="en-US" dirty="0"/>
          </a:p>
          <a:p>
            <a:pPr marL="514350" indent="-514350">
              <a:buAutoNum type="arabicPeriod"/>
            </a:pPr>
            <a:r>
              <a:rPr lang="zh-CN" altLang="en-US" dirty="0">
                <a:sym typeface="+mn-ea"/>
              </a:rPr>
              <a:t>源码中怎么搜索需感染的</a:t>
            </a:r>
            <a:r>
              <a:rPr lang="en-US" altLang="zh-CN" dirty="0" err="1">
                <a:sym typeface="+mn-ea"/>
              </a:rPr>
              <a:t>pe</a:t>
            </a:r>
            <a:r>
              <a:rPr lang="zh-CN" altLang="en-US" dirty="0" smtClean="0">
                <a:sym typeface="+mn-ea"/>
              </a:rPr>
              <a:t>文件？</a:t>
            </a:r>
            <a:endParaRPr lang="zh-CN" altLang="en-US" dirty="0">
              <a:sym typeface="+mn-ea"/>
            </a:endParaRPr>
          </a:p>
          <a:p>
            <a:pPr marL="514350" indent="-514350">
              <a:buAutoNum type="arabicPeriod"/>
            </a:pPr>
            <a:r>
              <a:rPr lang="zh-CN" altLang="en-US" dirty="0">
                <a:sym typeface="+mn-ea"/>
              </a:rPr>
              <a:t>源码</a:t>
            </a:r>
            <a:r>
              <a:rPr lang="zh-CN" altLang="en-US" dirty="0" smtClean="0">
                <a:sym typeface="+mn-ea"/>
              </a:rPr>
              <a:t>中</a:t>
            </a:r>
            <a:r>
              <a:rPr lang="en-US" altLang="zh-CN" dirty="0" smtClean="0">
                <a:sym typeface="+mn-ea"/>
              </a:rPr>
              <a:t>API</a:t>
            </a:r>
            <a:r>
              <a:rPr lang="zh-CN" altLang="en-US" dirty="0" smtClean="0">
                <a:sym typeface="+mn-ea"/>
              </a:rPr>
              <a:t>函数的地址是寻找的？</a:t>
            </a:r>
            <a:endParaRPr lang="zh-CN" altLang="en-US" dirty="0"/>
          </a:p>
          <a:p>
            <a:pPr marL="514350" indent="-514350">
              <a:buAutoNum type="arabicPeriod"/>
            </a:pPr>
            <a:r>
              <a:rPr lang="zh-CN" altLang="en-US" dirty="0">
                <a:sym typeface="+mn-ea"/>
              </a:rPr>
              <a:t>源码中实病毒代码写在文件的什么位置，怎样写</a:t>
            </a:r>
            <a:r>
              <a:rPr lang="zh-CN" altLang="en-US" dirty="0" smtClean="0">
                <a:sym typeface="+mn-ea"/>
              </a:rPr>
              <a:t>的，病毒代码实现什么功能？</a:t>
            </a:r>
            <a:endParaRPr lang="zh-CN" altLang="en-US" dirty="0">
              <a:sym typeface="+mn-ea"/>
            </a:endParaRPr>
          </a:p>
          <a:p>
            <a:pPr marL="514350" indent="-514350">
              <a:buAutoNum type="arabicPeriod"/>
            </a:pPr>
            <a:r>
              <a:rPr lang="zh-CN" altLang="en-US" dirty="0">
                <a:sym typeface="+mn-ea"/>
              </a:rPr>
              <a:t>源码中更改了哪些源文件的</a:t>
            </a:r>
            <a:r>
              <a:rPr lang="zh-CN" altLang="en-US" dirty="0" smtClean="0">
                <a:sym typeface="+mn-ea"/>
              </a:rPr>
              <a:t>数据？</a:t>
            </a:r>
            <a:endParaRPr lang="zh-CN" altLang="en-US" dirty="0">
              <a:sym typeface="+mn-ea"/>
            </a:endParaRPr>
          </a:p>
          <a:p>
            <a:pPr marL="514350" indent="-514350">
              <a:buAutoNum type="arabicPeriod"/>
            </a:pPr>
            <a:r>
              <a:rPr lang="zh-CN" altLang="en-US" dirty="0">
                <a:sym typeface="+mn-ea"/>
              </a:rPr>
              <a:t>源码中使用了什么</a:t>
            </a:r>
            <a:r>
              <a:rPr lang="en-US" altLang="zh-CN" dirty="0">
                <a:sym typeface="+mn-ea"/>
              </a:rPr>
              <a:t>hook</a:t>
            </a:r>
            <a:r>
              <a:rPr lang="zh-CN" altLang="en-US" smtClean="0">
                <a:sym typeface="+mn-ea"/>
              </a:rPr>
              <a:t>函数？</a:t>
            </a:r>
            <a:endParaRPr lang="zh-CN" altLang="en-US" dirty="0">
              <a:sym typeface="+mn-ea"/>
            </a:endParaRPr>
          </a:p>
          <a:p>
            <a:pPr marL="0" indent="0">
              <a:buNone/>
            </a:pPr>
            <a:endParaRPr lang="zh-CN" altLang="en-US" dirty="0">
              <a:sym typeface="+mn-ea"/>
            </a:endParaRPr>
          </a:p>
          <a:p>
            <a:pPr marL="514350" indent="-514350">
              <a:buAutoNum type="arabicPeriod"/>
            </a:pPr>
            <a:endParaRPr lang="zh-CN" altLang="en-US" dirty="0"/>
          </a:p>
          <a:p>
            <a:pPr marL="514350" indent="-514350">
              <a:buAutoNum type="arabicPeriod"/>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54"/>
          <p:cNvSpPr>
            <a:spLocks noGrp="1"/>
          </p:cNvSpPr>
          <p:nvPr>
            <p:ph type="title"/>
          </p:nvPr>
        </p:nvSpPr>
        <p:spPr/>
        <p:txBody>
          <a:bodyPr wrap="square" lIns="91440" tIns="45720" rIns="91440" bIns="45720" anchor="ctr"/>
          <a:lstStyle/>
          <a:p>
            <a:pPr eaLnBrk="1" hangingPunct="1"/>
            <a:endParaRPr lang="zh-CN" altLang="en-US" dirty="0"/>
          </a:p>
        </p:txBody>
      </p:sp>
      <p:graphicFrame>
        <p:nvGraphicFramePr>
          <p:cNvPr id="31797" name="Group 53"/>
          <p:cNvGraphicFramePr>
            <a:graphicFrameLocks noGrp="1"/>
          </p:cNvGraphicFramePr>
          <p:nvPr>
            <p:ph type="tbl" idx="1"/>
          </p:nvPr>
        </p:nvGraphicFramePr>
        <p:xfrm>
          <a:off x="1981200" y="1600200"/>
          <a:ext cx="8229600" cy="4525645"/>
        </p:xfrm>
        <a:graphic>
          <a:graphicData uri="http://schemas.openxmlformats.org/drawingml/2006/table">
            <a:tbl>
              <a:tblPr/>
              <a:tblGrid>
                <a:gridCol w="5264150"/>
                <a:gridCol w="2965450"/>
              </a:tblGrid>
              <a:tr h="9048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MZ</a:t>
                      </a:r>
                      <a:r>
                        <a:rPr kumimoji="0" lang="zh-CN" altLang="en-US"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标志</a:t>
                      </a: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MZ</a:t>
                      </a:r>
                      <a:r>
                        <a:rPr kumimoji="0" lang="zh-CN" altLang="en-US" sz="2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文件头</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048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其它信息</a:t>
                      </a: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p>
                  </a:txBody>
                  <a:tcPr/>
                </a:tc>
              </a:tr>
              <a:tr h="90614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重定位表的字节偏移量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p>
                  </a:txBody>
                  <a:tcPr/>
                </a:tc>
              </a:tr>
              <a:tr h="9048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重定位表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重定位表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048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可重定位程序映像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二进制代码</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3"/>
          <p:cNvSpPr>
            <a:spLocks noGrp="1"/>
          </p:cNvSpPr>
          <p:nvPr>
            <p:ph idx="1"/>
          </p:nvPr>
        </p:nvSpPr>
        <p:spPr>
          <a:xfrm>
            <a:off x="1981200" y="333375"/>
            <a:ext cx="8229600" cy="6335713"/>
          </a:xfrm>
        </p:spPr>
        <p:txBody>
          <a:bodyPr wrap="square" lIns="91440" tIns="45720" rIns="91440" bIns="45720" anchor="t">
            <a:normAutofit fontScale="92500" lnSpcReduction="10000"/>
          </a:bodyPr>
          <a:lstStyle/>
          <a:p>
            <a:pPr eaLnBrk="1" hangingPunct="1">
              <a:lnSpc>
                <a:spcPct val="80000"/>
              </a:lnSpc>
            </a:pPr>
            <a:r>
              <a:rPr lang="en-US" altLang="zh-CN" sz="2000" dirty="0"/>
              <a:t>// MZ</a:t>
            </a:r>
            <a:r>
              <a:rPr lang="zh-CN" altLang="en-US" sz="2000" dirty="0"/>
              <a:t>格式可执行程序文件头</a:t>
            </a:r>
          </a:p>
          <a:p>
            <a:pPr eaLnBrk="1" hangingPunct="1">
              <a:lnSpc>
                <a:spcPct val="80000"/>
              </a:lnSpc>
            </a:pPr>
            <a:r>
              <a:rPr lang="en-US" altLang="zh-CN" sz="2000" dirty="0"/>
              <a:t>struct HeadEXE</a:t>
            </a:r>
          </a:p>
          <a:p>
            <a:pPr eaLnBrk="1" hangingPunct="1">
              <a:lnSpc>
                <a:spcPct val="80000"/>
              </a:lnSpc>
            </a:pPr>
            <a:r>
              <a:rPr lang="en-US" altLang="zh-CN" sz="2000" dirty="0"/>
              <a:t>{</a:t>
            </a:r>
          </a:p>
          <a:p>
            <a:pPr eaLnBrk="1" hangingPunct="1">
              <a:lnSpc>
                <a:spcPct val="80000"/>
              </a:lnSpc>
            </a:pPr>
            <a:r>
              <a:rPr lang="en-US" altLang="zh-CN" sz="2000" dirty="0"/>
              <a:t>WORD wType; // 00H MZ</a:t>
            </a:r>
            <a:r>
              <a:rPr lang="zh-CN" altLang="en-US" sz="2000" dirty="0"/>
              <a:t>标志</a:t>
            </a:r>
          </a:p>
          <a:p>
            <a:pPr eaLnBrk="1" hangingPunct="1">
              <a:lnSpc>
                <a:spcPct val="80000"/>
              </a:lnSpc>
            </a:pPr>
            <a:r>
              <a:rPr lang="en-US" altLang="zh-CN" sz="2000" dirty="0"/>
              <a:t>WORD wLastSecSize; // 02H </a:t>
            </a:r>
            <a:r>
              <a:rPr lang="zh-CN" altLang="en-US" sz="2000" dirty="0"/>
              <a:t>最后扇区被使用的大小</a:t>
            </a:r>
          </a:p>
          <a:p>
            <a:pPr eaLnBrk="1" hangingPunct="1">
              <a:lnSpc>
                <a:spcPct val="80000"/>
              </a:lnSpc>
            </a:pPr>
            <a:r>
              <a:rPr lang="en-US" altLang="zh-CN" sz="2000" dirty="0"/>
              <a:t>WORD wFileSize; // 04H </a:t>
            </a:r>
            <a:r>
              <a:rPr lang="zh-CN" altLang="en-US" sz="2000" dirty="0"/>
              <a:t>文件大小</a:t>
            </a:r>
          </a:p>
          <a:p>
            <a:pPr eaLnBrk="1" hangingPunct="1">
              <a:lnSpc>
                <a:spcPct val="80000"/>
              </a:lnSpc>
            </a:pPr>
            <a:r>
              <a:rPr lang="en-US" altLang="zh-CN" sz="2000" dirty="0"/>
              <a:t>WORD wRelocNum; // 06H </a:t>
            </a:r>
            <a:r>
              <a:rPr lang="zh-CN" altLang="en-US" sz="2000" dirty="0"/>
              <a:t>重定位项数</a:t>
            </a:r>
          </a:p>
          <a:p>
            <a:pPr eaLnBrk="1" hangingPunct="1">
              <a:lnSpc>
                <a:spcPct val="80000"/>
              </a:lnSpc>
            </a:pPr>
            <a:r>
              <a:rPr lang="en-US" altLang="zh-CN" sz="2000" dirty="0"/>
              <a:t>WORD wHeadSize; // 08H </a:t>
            </a:r>
            <a:r>
              <a:rPr lang="zh-CN" altLang="en-US" sz="2000" dirty="0"/>
              <a:t>文件头大小</a:t>
            </a:r>
          </a:p>
          <a:p>
            <a:pPr eaLnBrk="1" hangingPunct="1">
              <a:lnSpc>
                <a:spcPct val="80000"/>
              </a:lnSpc>
            </a:pPr>
            <a:r>
              <a:rPr lang="en-US" altLang="zh-CN" sz="2000" dirty="0"/>
              <a:t>WORD wReqMin; // 0AH </a:t>
            </a:r>
            <a:r>
              <a:rPr lang="zh-CN" altLang="en-US" sz="2000" dirty="0"/>
              <a:t>最小所需内存</a:t>
            </a:r>
          </a:p>
          <a:p>
            <a:pPr eaLnBrk="1" hangingPunct="1">
              <a:lnSpc>
                <a:spcPct val="80000"/>
              </a:lnSpc>
            </a:pPr>
            <a:r>
              <a:rPr lang="en-US" altLang="zh-CN" sz="2000" dirty="0"/>
              <a:t>WORD wReqMax; // 0CH </a:t>
            </a:r>
            <a:r>
              <a:rPr lang="zh-CN" altLang="en-US" sz="2000" dirty="0"/>
              <a:t>最大所需内存</a:t>
            </a:r>
          </a:p>
          <a:p>
            <a:pPr eaLnBrk="1" hangingPunct="1">
              <a:lnSpc>
                <a:spcPct val="80000"/>
              </a:lnSpc>
            </a:pPr>
            <a:r>
              <a:rPr lang="en-US" altLang="zh-CN" sz="2000" dirty="0"/>
              <a:t>WORD wInitSS; // 0EH SS</a:t>
            </a:r>
            <a:r>
              <a:rPr lang="zh-CN" altLang="en-US" sz="2000" dirty="0"/>
              <a:t>初值</a:t>
            </a:r>
          </a:p>
          <a:p>
            <a:pPr eaLnBrk="1" hangingPunct="1">
              <a:lnSpc>
                <a:spcPct val="80000"/>
              </a:lnSpc>
            </a:pPr>
            <a:r>
              <a:rPr lang="en-US" altLang="zh-CN" sz="2000" dirty="0"/>
              <a:t>WORD wInitSP; // 10H SP</a:t>
            </a:r>
            <a:r>
              <a:rPr lang="zh-CN" altLang="en-US" sz="2000" dirty="0"/>
              <a:t>初值</a:t>
            </a:r>
          </a:p>
          <a:p>
            <a:pPr eaLnBrk="1" hangingPunct="1">
              <a:lnSpc>
                <a:spcPct val="80000"/>
              </a:lnSpc>
            </a:pPr>
            <a:r>
              <a:rPr lang="en-US" altLang="zh-CN" sz="2000" dirty="0"/>
              <a:t>WORD wChkSum; // 12H </a:t>
            </a:r>
            <a:r>
              <a:rPr lang="zh-CN" altLang="en-US" sz="2000" dirty="0"/>
              <a:t>校验和</a:t>
            </a:r>
          </a:p>
          <a:p>
            <a:pPr eaLnBrk="1" hangingPunct="1">
              <a:lnSpc>
                <a:spcPct val="80000"/>
              </a:lnSpc>
            </a:pPr>
            <a:r>
              <a:rPr lang="en-US" altLang="zh-CN" sz="2000" dirty="0"/>
              <a:t>WORD wInitIP; // 14H IP</a:t>
            </a:r>
            <a:r>
              <a:rPr lang="zh-CN" altLang="en-US" sz="2000" dirty="0"/>
              <a:t>初值</a:t>
            </a:r>
          </a:p>
          <a:p>
            <a:pPr eaLnBrk="1" hangingPunct="1">
              <a:lnSpc>
                <a:spcPct val="80000"/>
              </a:lnSpc>
            </a:pPr>
            <a:r>
              <a:rPr lang="en-US" altLang="zh-CN" sz="2000" dirty="0"/>
              <a:t>WORD wInitCS; // 16H CS</a:t>
            </a:r>
            <a:r>
              <a:rPr lang="zh-CN" altLang="en-US" sz="2000" dirty="0"/>
              <a:t>初值</a:t>
            </a:r>
          </a:p>
          <a:p>
            <a:pPr eaLnBrk="1" hangingPunct="1">
              <a:lnSpc>
                <a:spcPct val="80000"/>
              </a:lnSpc>
            </a:pPr>
            <a:r>
              <a:rPr lang="en-US" altLang="zh-CN" sz="2000" dirty="0"/>
              <a:t>WORD wFirstReloc; // 18H </a:t>
            </a:r>
            <a:r>
              <a:rPr lang="zh-CN" altLang="en-US" sz="2000" dirty="0"/>
              <a:t>第一个重定位项位置</a:t>
            </a:r>
          </a:p>
          <a:p>
            <a:pPr eaLnBrk="1" hangingPunct="1">
              <a:lnSpc>
                <a:spcPct val="80000"/>
              </a:lnSpc>
            </a:pPr>
            <a:r>
              <a:rPr lang="en-US" altLang="zh-CN" sz="2000" dirty="0"/>
              <a:t>WORD wOverlap; // 1AH</a:t>
            </a:r>
            <a:r>
              <a:rPr lang="zh-CN" altLang="en-US" sz="2000" dirty="0"/>
              <a:t>覆盖</a:t>
            </a:r>
          </a:p>
          <a:p>
            <a:pPr eaLnBrk="1" hangingPunct="1">
              <a:lnSpc>
                <a:spcPct val="80000"/>
              </a:lnSpc>
            </a:pPr>
            <a:r>
              <a:rPr lang="en-US" altLang="zh-CN" sz="2000" dirty="0"/>
              <a:t>WORD wReserved[0x20];//1CH </a:t>
            </a:r>
            <a:r>
              <a:rPr lang="zh-CN" altLang="en-US" sz="2000" dirty="0"/>
              <a:t>保留</a:t>
            </a:r>
          </a:p>
          <a:p>
            <a:pPr eaLnBrk="1" hangingPunct="1">
              <a:lnSpc>
                <a:spcPct val="80000"/>
              </a:lnSpc>
            </a:pPr>
            <a:r>
              <a:rPr lang="en-US" altLang="zh-CN" sz="2000" dirty="0"/>
              <a:t>WORD wNEOffset; // 3CH NE</a:t>
            </a:r>
            <a:r>
              <a:rPr lang="zh-CN" altLang="en-US" sz="2000" dirty="0"/>
              <a:t>头位置</a:t>
            </a:r>
          </a:p>
          <a:p>
            <a:pPr eaLnBrk="1" hangingPunct="1">
              <a:lnSpc>
                <a:spcPct val="80000"/>
              </a:lnSpc>
            </a:pPr>
            <a:r>
              <a:rPr lang="en-US" altLang="zh-CN" sz="2000" dirty="0"/>
              <a:t>};</a:t>
            </a:r>
            <a:endParaRPr lang="zh-CN" alt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p:cNvSpPr>
          <p:nvPr>
            <p:ph type="title"/>
          </p:nvPr>
        </p:nvSpPr>
        <p:spPr/>
        <p:txBody>
          <a:bodyPr wrap="square" lIns="91440" tIns="45720" rIns="91440" bIns="45720" anchor="ctr"/>
          <a:lstStyle/>
          <a:p>
            <a:pPr eaLnBrk="1" hangingPunct="1"/>
            <a:r>
              <a:rPr lang="zh-CN" altLang="en-US" dirty="0"/>
              <a:t> </a:t>
            </a:r>
            <a:r>
              <a:rPr lang="en-US" altLang="zh-CN" dirty="0"/>
              <a:t>NE</a:t>
            </a:r>
            <a:r>
              <a:rPr lang="zh-CN" altLang="en-US" dirty="0"/>
              <a:t>格式</a:t>
            </a:r>
          </a:p>
        </p:txBody>
      </p:sp>
      <p:sp>
        <p:nvSpPr>
          <p:cNvPr id="64514" name="Rectangle 3"/>
          <p:cNvSpPr>
            <a:spLocks noGrp="1"/>
          </p:cNvSpPr>
          <p:nvPr>
            <p:ph idx="1"/>
          </p:nvPr>
        </p:nvSpPr>
        <p:spPr/>
        <p:txBody>
          <a:bodyPr wrap="square" lIns="91440" tIns="45720" rIns="91440" bIns="45720" anchor="t"/>
          <a:lstStyle/>
          <a:p>
            <a:pPr eaLnBrk="1" hangingPunct="1">
              <a:lnSpc>
                <a:spcPct val="90000"/>
              </a:lnSpc>
            </a:pPr>
            <a:r>
              <a:rPr lang="zh-CN" altLang="en-US" dirty="0"/>
              <a:t>为了保持对</a:t>
            </a:r>
            <a:r>
              <a:rPr lang="en-US" altLang="zh-CN" dirty="0"/>
              <a:t>DOS</a:t>
            </a:r>
            <a:r>
              <a:rPr lang="zh-CN" altLang="en-US" dirty="0"/>
              <a:t>的兼容性并满足</a:t>
            </a:r>
            <a:r>
              <a:rPr lang="en-US" altLang="zh-CN" dirty="0"/>
              <a:t>Windows</a:t>
            </a:r>
            <a:r>
              <a:rPr lang="zh-CN" altLang="en-US" dirty="0"/>
              <a:t>的需要，</a:t>
            </a:r>
            <a:r>
              <a:rPr lang="en-US" altLang="zh-CN" dirty="0"/>
              <a:t>Win3.x</a:t>
            </a:r>
            <a:r>
              <a:rPr lang="zh-CN" altLang="en-US" dirty="0"/>
              <a:t>中出现的</a:t>
            </a:r>
            <a:r>
              <a:rPr lang="en-US" altLang="zh-CN" dirty="0"/>
              <a:t>NE</a:t>
            </a:r>
            <a:r>
              <a:rPr lang="zh-CN" altLang="en-US" dirty="0"/>
              <a:t>格式的可执行文件中保留了</a:t>
            </a:r>
            <a:r>
              <a:rPr lang="en-US" altLang="zh-CN" dirty="0"/>
              <a:t>MZ</a:t>
            </a:r>
            <a:r>
              <a:rPr lang="zh-CN" altLang="en-US" dirty="0"/>
              <a:t>格式的头，同时</a:t>
            </a:r>
            <a:r>
              <a:rPr lang="en-US" altLang="zh-CN" dirty="0"/>
              <a:t>NE</a:t>
            </a:r>
            <a:r>
              <a:rPr lang="zh-CN" altLang="en-US" dirty="0"/>
              <a:t>文件又加了一个自己的头，之后才是可执行文件的可执行代码。</a:t>
            </a:r>
            <a:r>
              <a:rPr lang="en-US" altLang="zh-CN" dirty="0"/>
              <a:t>NE</a:t>
            </a:r>
            <a:r>
              <a:rPr lang="zh-CN" altLang="en-US" dirty="0"/>
              <a:t>类型包括了</a:t>
            </a:r>
            <a:r>
              <a:rPr lang="en-US" altLang="zh-CN" dirty="0"/>
              <a:t>EXE</a:t>
            </a:r>
            <a:r>
              <a:rPr lang="zh-CN" altLang="en-US" dirty="0"/>
              <a:t>、</a:t>
            </a:r>
            <a:r>
              <a:rPr lang="en-US" altLang="zh-CN" dirty="0"/>
              <a:t>DLL</a:t>
            </a:r>
            <a:r>
              <a:rPr lang="zh-CN" altLang="en-US" dirty="0"/>
              <a:t>、</a:t>
            </a:r>
            <a:r>
              <a:rPr lang="en-US" altLang="zh-CN" dirty="0"/>
              <a:t>DRV</a:t>
            </a:r>
            <a:r>
              <a:rPr lang="zh-CN" altLang="en-US" dirty="0"/>
              <a:t>和</a:t>
            </a:r>
            <a:r>
              <a:rPr lang="en-US" altLang="zh-CN" dirty="0"/>
              <a:t>FON</a:t>
            </a:r>
            <a:r>
              <a:rPr lang="zh-CN" altLang="en-US" dirty="0"/>
              <a:t>四种类型的文件。</a:t>
            </a:r>
            <a:r>
              <a:rPr lang="en-US" altLang="zh-CN" dirty="0"/>
              <a:t>NE</a:t>
            </a:r>
            <a:r>
              <a:rPr lang="zh-CN" altLang="en-US" dirty="0"/>
              <a:t>格式的关键特性是：它把程序代码、数据、资源隔离在不同的可加载区中；藉由符号输入和输出，实现所谓的运行时动态链接。</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p:cNvSpPr>
          <p:nvPr>
            <p:ph type="title"/>
          </p:nvPr>
        </p:nvSpPr>
        <p:spPr/>
        <p:txBody>
          <a:bodyPr wrap="square" lIns="91440" tIns="45720" rIns="91440" bIns="45720" anchor="ctr"/>
          <a:lstStyle/>
          <a:p>
            <a:pPr eaLnBrk="1" hangingPunct="1"/>
            <a:r>
              <a:rPr lang="en-US" altLang="zh-CN" dirty="0"/>
              <a:t>NE</a:t>
            </a:r>
            <a:r>
              <a:rPr lang="zh-CN" altLang="en-US" dirty="0"/>
              <a:t>装载</a:t>
            </a:r>
          </a:p>
        </p:txBody>
      </p:sp>
      <p:sp>
        <p:nvSpPr>
          <p:cNvPr id="65538" name="Rectangle 3"/>
          <p:cNvSpPr>
            <a:spLocks noGrp="1"/>
          </p:cNvSpPr>
          <p:nvPr>
            <p:ph idx="1"/>
          </p:nvPr>
        </p:nvSpPr>
        <p:spPr/>
        <p:txBody>
          <a:bodyPr wrap="square" lIns="91440" tIns="45720" rIns="91440" bIns="45720" anchor="t"/>
          <a:lstStyle/>
          <a:p>
            <a:pPr eaLnBrk="1" hangingPunct="1">
              <a:lnSpc>
                <a:spcPct val="90000"/>
              </a:lnSpc>
            </a:pPr>
            <a:r>
              <a:rPr lang="en-US" altLang="zh-CN" sz="2800" dirty="0"/>
              <a:t>16</a:t>
            </a:r>
            <a:r>
              <a:rPr lang="zh-CN" altLang="en-US" sz="2800" dirty="0"/>
              <a:t>位的</a:t>
            </a:r>
            <a:r>
              <a:rPr lang="en-US" altLang="zh-CN" sz="2800" dirty="0"/>
              <a:t>NE</a:t>
            </a:r>
            <a:r>
              <a:rPr lang="zh-CN" altLang="en-US" sz="2800" dirty="0"/>
              <a:t>格式文件装载程序（</a:t>
            </a:r>
            <a:r>
              <a:rPr lang="en-US" altLang="zh-CN" sz="2800" dirty="0"/>
              <a:t>NE Loader</a:t>
            </a:r>
            <a:r>
              <a:rPr lang="zh-CN" altLang="en-US" sz="2800" dirty="0"/>
              <a:t>）读取部分磁盘文件，并生成一个完全不同的数据结构，在内存中建立模块。</a:t>
            </a:r>
          </a:p>
          <a:p>
            <a:pPr eaLnBrk="1" hangingPunct="1">
              <a:lnSpc>
                <a:spcPct val="90000"/>
              </a:lnSpc>
            </a:pPr>
            <a:r>
              <a:rPr lang="zh-CN" altLang="en-US" sz="2800" dirty="0"/>
              <a:t>当代码或数据需要装入时，装载程序必须从全局内存中分配出一块，查找原始数据在文件的位置，找到位置后再读取原始的数据，最后再进行一些修正。</a:t>
            </a:r>
          </a:p>
          <a:p>
            <a:pPr eaLnBrk="1" hangingPunct="1">
              <a:lnSpc>
                <a:spcPct val="90000"/>
              </a:lnSpc>
            </a:pPr>
            <a:r>
              <a:rPr lang="zh-CN" altLang="en-US" sz="2800" dirty="0"/>
              <a:t>每一个</a:t>
            </a:r>
            <a:r>
              <a:rPr lang="en-US" altLang="zh-CN" sz="2800" dirty="0"/>
              <a:t>16</a:t>
            </a:r>
            <a:r>
              <a:rPr lang="zh-CN" altLang="en-US" sz="2800" dirty="0"/>
              <a:t>位的模块（</a:t>
            </a:r>
            <a:r>
              <a:rPr lang="en-US" altLang="zh-CN" sz="2800" dirty="0"/>
              <a:t>Module</a:t>
            </a:r>
            <a:r>
              <a:rPr lang="zh-CN" altLang="en-US" sz="2800" dirty="0"/>
              <a:t>）要负责记住现在使用的所有段选择符，该选择符表示该段是否已经被抛弃等信息。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4"/>
          <p:cNvSpPr/>
          <p:nvPr/>
        </p:nvSpPr>
        <p:spPr>
          <a:xfrm>
            <a:off x="1524000" y="1289050"/>
            <a:ext cx="449580" cy="460375"/>
          </a:xfrm>
          <a:prstGeom prst="rect">
            <a:avLst/>
          </a:prstGeom>
          <a:noFill/>
          <a:ln w="9525">
            <a:noFill/>
          </a:ln>
        </p:spPr>
        <p:txBody>
          <a:bodyPr wrap="none" anchor="ctr">
            <a:spAutoFit/>
          </a:bodyPr>
          <a:lstStyle/>
          <a:p>
            <a:pPr indent="266700"/>
            <a:endParaRPr lang="zh-CN" altLang="en-US" sz="2400" dirty="0">
              <a:latin typeface="Times New Roman" panose="02020603050405020304" pitchFamily="18" charset="0"/>
            </a:endParaRPr>
          </a:p>
        </p:txBody>
      </p:sp>
      <p:graphicFrame>
        <p:nvGraphicFramePr>
          <p:cNvPr id="36988" name="Group 124"/>
          <p:cNvGraphicFramePr>
            <a:graphicFrameLocks noGrp="1"/>
          </p:cNvGraphicFramePr>
          <p:nvPr/>
        </p:nvGraphicFramePr>
        <p:xfrm>
          <a:off x="3719513" y="115888"/>
          <a:ext cx="4464050" cy="6597656"/>
        </p:xfrm>
        <a:graphic>
          <a:graphicData uri="http://schemas.openxmlformats.org/drawingml/2006/table">
            <a:tbl>
              <a:tblPr/>
              <a:tblGrid>
                <a:gridCol w="2531745"/>
                <a:gridCol w="1932305"/>
              </a:tblGrid>
              <a:tr h="4714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MS-DOS</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头</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DOS</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文件头</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保留区域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p>
                  </a:txBody>
                  <a:tcPr/>
                </a:tc>
              </a:tr>
              <a:tr h="4714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Windows</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头偏移</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p>
                  </a:txBody>
                  <a:tcPr/>
                </a:tc>
              </a:tr>
              <a:tr h="4699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DOS Stub</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程序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p>
                  </a:txBody>
                  <a:tcPr/>
                </a:tc>
              </a:tr>
              <a:tr h="4714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信息块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8">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NE</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文件头</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段表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p>
                  </a:txBody>
                  <a:tcPr/>
                </a:tc>
              </a:tr>
              <a:tr h="4714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资源表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p>
                  </a:txBody>
                  <a:tcPr/>
                </a:tc>
              </a:tr>
              <a:tr h="4714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驻留名表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p>
                  </a:txBody>
                  <a:tcPr/>
                </a:tc>
              </a:tr>
              <a:tr h="4714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模块引用表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p>
                  </a:txBody>
                  <a:tcPr/>
                </a:tc>
              </a:tr>
              <a:tr h="4714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引入名字表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p>
                  </a:txBody>
                  <a:tcPr/>
                </a:tc>
              </a:tr>
              <a:tr h="4699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入口表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p>
                  </a:txBody>
                  <a:tcPr/>
                </a:tc>
              </a:tr>
              <a:tr h="4714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非驻留名表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p>
                  </a:txBody>
                  <a:tcPr/>
                </a:tc>
              </a:tr>
              <a:tr h="4714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代码段和数据段</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程序区</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重定位表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p:cNvSpPr>
          <p:nvPr>
            <p:ph type="title"/>
          </p:nvPr>
        </p:nvSpPr>
        <p:spPr/>
        <p:txBody>
          <a:bodyPr wrap="square" lIns="91440" tIns="45720" rIns="91440" bIns="45720" anchor="ctr"/>
          <a:lstStyle/>
          <a:p>
            <a:pPr eaLnBrk="1" hangingPunct="1"/>
            <a:r>
              <a:rPr lang="en-US" altLang="zh-CN" b="1" dirty="0"/>
              <a:t>3 COM</a:t>
            </a:r>
            <a:r>
              <a:rPr lang="zh-CN" altLang="en-US" b="1" dirty="0"/>
              <a:t>文件病毒原理</a:t>
            </a:r>
            <a:endParaRPr lang="zh-CN" altLang="en-US" dirty="0"/>
          </a:p>
        </p:txBody>
      </p:sp>
      <p:sp>
        <p:nvSpPr>
          <p:cNvPr id="67586" name="Rectangle 3"/>
          <p:cNvSpPr>
            <a:spLocks noGrp="1"/>
          </p:cNvSpPr>
          <p:nvPr>
            <p:ph idx="1"/>
          </p:nvPr>
        </p:nvSpPr>
        <p:spPr>
          <a:xfrm>
            <a:off x="1342030" y="1810856"/>
            <a:ext cx="10363200" cy="4572000"/>
          </a:xfrm>
        </p:spPr>
        <p:txBody>
          <a:bodyPr wrap="square" lIns="91440" tIns="45720" rIns="91440" bIns="45720" anchor="t"/>
          <a:lstStyle/>
          <a:p>
            <a:pPr eaLnBrk="1" hangingPunct="1">
              <a:lnSpc>
                <a:spcPct val="90000"/>
              </a:lnSpc>
            </a:pPr>
            <a:r>
              <a:rPr lang="zh-CN" altLang="en-US" dirty="0"/>
              <a:t>感染过程：</a:t>
            </a:r>
          </a:p>
          <a:p>
            <a:pPr marL="969264" lvl="1" indent="-514350" eaLnBrk="1" hangingPunct="1">
              <a:lnSpc>
                <a:spcPct val="90000"/>
              </a:lnSpc>
              <a:buFont typeface="+mj-lt"/>
              <a:buAutoNum type="arabicPeriod"/>
            </a:pPr>
            <a:r>
              <a:rPr lang="zh-CN" altLang="en-US" sz="3200" dirty="0"/>
              <a:t>将开始的</a:t>
            </a:r>
            <a:r>
              <a:rPr lang="en-US" altLang="zh-CN" sz="3200" dirty="0"/>
              <a:t>3</a:t>
            </a:r>
            <a:r>
              <a:rPr lang="zh-CN" altLang="en-US" sz="3200" dirty="0"/>
              <a:t>个字节保存在</a:t>
            </a:r>
            <a:r>
              <a:rPr lang="en-US" altLang="zh-CN" sz="3200" dirty="0"/>
              <a:t>orgcode</a:t>
            </a:r>
            <a:r>
              <a:rPr lang="zh-CN" altLang="en-US" sz="3200" dirty="0"/>
              <a:t>中．</a:t>
            </a:r>
          </a:p>
          <a:p>
            <a:pPr marL="969264" lvl="1" indent="-514350" eaLnBrk="1" hangingPunct="1">
              <a:lnSpc>
                <a:spcPct val="90000"/>
              </a:lnSpc>
              <a:buFont typeface="+mj-lt"/>
              <a:buAutoNum type="arabicPeriod"/>
            </a:pPr>
            <a:r>
              <a:rPr lang="zh-CN" altLang="en-US" sz="3200" dirty="0"/>
              <a:t>将这</a:t>
            </a:r>
            <a:r>
              <a:rPr lang="en-US" altLang="zh-CN" sz="3200" dirty="0"/>
              <a:t>3</a:t>
            </a:r>
            <a:r>
              <a:rPr lang="zh-CN" altLang="en-US" sz="3200" dirty="0"/>
              <a:t>个字节更改为</a:t>
            </a:r>
            <a:r>
              <a:rPr lang="en-US" altLang="zh-CN" sz="3200" dirty="0"/>
              <a:t>0E9H</a:t>
            </a:r>
            <a:r>
              <a:rPr lang="zh-CN" altLang="en-US" sz="3200" dirty="0"/>
              <a:t>和</a:t>
            </a:r>
            <a:r>
              <a:rPr lang="en-US" altLang="zh-CN" sz="3200" dirty="0"/>
              <a:t>COM</a:t>
            </a:r>
            <a:r>
              <a:rPr lang="zh-CN" altLang="en-US" sz="3200" dirty="0"/>
              <a:t>文件的实际大小的二进制编码。</a:t>
            </a:r>
          </a:p>
          <a:p>
            <a:pPr marL="969264" lvl="1" indent="-514350" eaLnBrk="1" hangingPunct="1">
              <a:lnSpc>
                <a:spcPct val="90000"/>
              </a:lnSpc>
              <a:buFont typeface="+mj-lt"/>
              <a:buAutoNum type="arabicPeriod"/>
            </a:pPr>
            <a:r>
              <a:rPr lang="zh-CN" altLang="en-US" sz="3200" dirty="0"/>
              <a:t>将病毒写入原</a:t>
            </a:r>
            <a:r>
              <a:rPr lang="en-US" altLang="zh-CN" sz="3200" dirty="0"/>
              <a:t>COM</a:t>
            </a:r>
            <a:r>
              <a:rPr lang="zh-CN" altLang="en-US" sz="3200" dirty="0"/>
              <a:t>文件的后边。</a:t>
            </a:r>
          </a:p>
          <a:p>
            <a:pPr marL="969264" lvl="1" indent="-514350" eaLnBrk="1" hangingPunct="1">
              <a:lnSpc>
                <a:spcPct val="90000"/>
              </a:lnSpc>
              <a:buFont typeface="+mj-lt"/>
              <a:buAutoNum type="arabicPeriod"/>
            </a:pPr>
            <a:r>
              <a:rPr lang="zh-CN" altLang="en-US" sz="3200" dirty="0"/>
              <a:t>在病毒的返回部分，将</a:t>
            </a:r>
            <a:r>
              <a:rPr lang="en-US" altLang="zh-CN" sz="3200" dirty="0"/>
              <a:t>3</a:t>
            </a:r>
            <a:r>
              <a:rPr lang="zh-CN" altLang="en-US" sz="3200" dirty="0"/>
              <a:t>个字节改为</a:t>
            </a:r>
            <a:r>
              <a:rPr lang="en-US" altLang="zh-CN" sz="3200" dirty="0"/>
              <a:t>0E9H</a:t>
            </a:r>
            <a:r>
              <a:rPr lang="zh-CN" altLang="en-US" sz="3200" dirty="0"/>
              <a:t>和表达式（当前地址－</a:t>
            </a:r>
            <a:r>
              <a:rPr lang="en-US" altLang="zh-CN" sz="3200" dirty="0"/>
              <a:t>COM</a:t>
            </a:r>
            <a:r>
              <a:rPr lang="zh-CN" altLang="en-US" sz="3200" dirty="0"/>
              <a:t>文件的实际大小－病毒代码</a:t>
            </a:r>
            <a:r>
              <a:rPr lang="zh-CN" altLang="en-US" sz="3200" dirty="0" smtClean="0"/>
              <a:t>大小</a:t>
            </a:r>
            <a:r>
              <a:rPr lang="en-US" altLang="zh-CN" sz="3200" dirty="0" smtClean="0"/>
              <a:t>+3</a:t>
            </a:r>
            <a:r>
              <a:rPr lang="zh-CN" altLang="en-US" sz="3200" dirty="0" smtClean="0"/>
              <a:t>）</a:t>
            </a:r>
            <a:r>
              <a:rPr lang="zh-CN" altLang="en-US" sz="3200" dirty="0"/>
              <a:t>的二进制编码，以便在执行完病毒后转向执行原程序。</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4"/>
          <p:cNvSpPr/>
          <p:nvPr/>
        </p:nvSpPr>
        <p:spPr>
          <a:xfrm>
            <a:off x="2135188" y="1125538"/>
            <a:ext cx="1800225" cy="16557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r>
              <a:rPr lang="en-US" altLang="zh-CN" dirty="0">
                <a:latin typeface="Tahoma" panose="020B0604030504040204" pitchFamily="34" charset="0"/>
              </a:rPr>
              <a:t>E9</a:t>
            </a:r>
            <a:r>
              <a:rPr lang="zh-CN" altLang="en-US" dirty="0">
                <a:latin typeface="Tahoma" panose="020B0604030504040204" pitchFamily="34" charset="0"/>
              </a:rPr>
              <a:t>　ｘｘ　ｘｘ</a:t>
            </a:r>
          </a:p>
          <a:p>
            <a:endParaRPr lang="zh-CN" altLang="en-US" dirty="0">
              <a:latin typeface="Tahoma" panose="020B0604030504040204" pitchFamily="34" charset="0"/>
            </a:endParaRPr>
          </a:p>
          <a:p>
            <a:endParaRPr lang="zh-CN" altLang="en-US" dirty="0">
              <a:latin typeface="Tahoma" panose="020B0604030504040204" pitchFamily="34" charset="0"/>
            </a:endParaRPr>
          </a:p>
          <a:p>
            <a:endParaRPr lang="zh-CN" altLang="en-US" dirty="0">
              <a:latin typeface="Tahoma" panose="020B0604030504040204" pitchFamily="34" charset="0"/>
            </a:endParaRPr>
          </a:p>
          <a:p>
            <a:endParaRPr lang="zh-CN" altLang="en-US" dirty="0">
              <a:latin typeface="Tahoma" panose="020B0604030504040204" pitchFamily="34" charset="0"/>
            </a:endParaRPr>
          </a:p>
          <a:p>
            <a:endParaRPr lang="zh-CN" altLang="en-US" dirty="0">
              <a:latin typeface="Tahoma" panose="020B0604030504040204" pitchFamily="34" charset="0"/>
            </a:endParaRPr>
          </a:p>
        </p:txBody>
      </p:sp>
      <p:sp>
        <p:nvSpPr>
          <p:cNvPr id="68610" name="Rectangle 6"/>
          <p:cNvSpPr/>
          <p:nvPr/>
        </p:nvSpPr>
        <p:spPr>
          <a:xfrm>
            <a:off x="6096000" y="2781300"/>
            <a:ext cx="2016125" cy="15843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ahoma" panose="020B0604030504040204" pitchFamily="34" charset="0"/>
            </a:endParaRPr>
          </a:p>
          <a:p>
            <a:endParaRPr lang="zh-CN" altLang="en-US" dirty="0">
              <a:latin typeface="Tahoma" panose="020B0604030504040204" pitchFamily="34" charset="0"/>
            </a:endParaRPr>
          </a:p>
          <a:p>
            <a:endParaRPr lang="zh-CN" altLang="en-US" dirty="0">
              <a:latin typeface="Tahoma" panose="020B0604030504040204" pitchFamily="34" charset="0"/>
            </a:endParaRPr>
          </a:p>
          <a:p>
            <a:endParaRPr lang="zh-CN" altLang="en-US" dirty="0">
              <a:latin typeface="Tahoma" panose="020B0604030504040204" pitchFamily="34" charset="0"/>
            </a:endParaRPr>
          </a:p>
          <a:p>
            <a:r>
              <a:rPr lang="zh-CN" altLang="en-US" dirty="0">
                <a:latin typeface="Tahoma" panose="020B0604030504040204" pitchFamily="34" charset="0"/>
              </a:rPr>
              <a:t>Ｒｅｓｕｍｅ：</a:t>
            </a:r>
          </a:p>
          <a:p>
            <a:r>
              <a:rPr lang="zh-CN" altLang="en-US" dirty="0">
                <a:latin typeface="Tahoma" panose="020B0604030504040204" pitchFamily="34" charset="0"/>
              </a:rPr>
              <a:t>Ｅ９　ＸＸ　ＸＸ</a:t>
            </a:r>
          </a:p>
        </p:txBody>
      </p:sp>
      <p:sp>
        <p:nvSpPr>
          <p:cNvPr id="68611" name="Rectangle 7"/>
          <p:cNvSpPr/>
          <p:nvPr/>
        </p:nvSpPr>
        <p:spPr>
          <a:xfrm>
            <a:off x="6096000" y="1125538"/>
            <a:ext cx="2016125" cy="16557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r>
              <a:rPr lang="en-US" altLang="zh-CN" dirty="0">
                <a:latin typeface="Tahoma" panose="020B0604030504040204" pitchFamily="34" charset="0"/>
              </a:rPr>
              <a:t>E9</a:t>
            </a:r>
            <a:r>
              <a:rPr lang="zh-CN" altLang="en-US" dirty="0">
                <a:latin typeface="Tahoma" panose="020B0604030504040204" pitchFamily="34" charset="0"/>
              </a:rPr>
              <a:t>　ＡＡ　ＡＡ</a:t>
            </a:r>
          </a:p>
          <a:p>
            <a:endParaRPr lang="zh-CN" altLang="en-US" dirty="0">
              <a:latin typeface="Tahoma" panose="020B0604030504040204" pitchFamily="34" charset="0"/>
            </a:endParaRPr>
          </a:p>
          <a:p>
            <a:endParaRPr lang="zh-CN" altLang="en-US" dirty="0">
              <a:latin typeface="Tahoma" panose="020B0604030504040204" pitchFamily="34" charset="0"/>
            </a:endParaRPr>
          </a:p>
          <a:p>
            <a:endParaRPr lang="zh-CN" altLang="en-US" dirty="0">
              <a:latin typeface="Tahoma" panose="020B0604030504040204" pitchFamily="34" charset="0"/>
            </a:endParaRPr>
          </a:p>
          <a:p>
            <a:endParaRPr lang="zh-CN" altLang="en-US" dirty="0">
              <a:latin typeface="Tahoma" panose="020B0604030504040204" pitchFamily="34" charset="0"/>
            </a:endParaRPr>
          </a:p>
          <a:p>
            <a:endParaRPr lang="zh-CN" altLang="en-US" dirty="0">
              <a:latin typeface="Tahoma" panose="020B0604030504040204" pitchFamily="34" charset="0"/>
            </a:endParaRPr>
          </a:p>
        </p:txBody>
      </p:sp>
      <p:sp>
        <p:nvSpPr>
          <p:cNvPr id="68612" name="Line 8"/>
          <p:cNvSpPr/>
          <p:nvPr/>
        </p:nvSpPr>
        <p:spPr>
          <a:xfrm flipH="1">
            <a:off x="3935413" y="1916113"/>
            <a:ext cx="792162" cy="0"/>
          </a:xfrm>
          <a:prstGeom prst="line">
            <a:avLst/>
          </a:prstGeom>
          <a:ln w="9525" cap="flat" cmpd="sng">
            <a:solidFill>
              <a:schemeClr val="tx1"/>
            </a:solidFill>
            <a:prstDash val="solid"/>
            <a:round/>
            <a:headEnd type="none" w="med" len="med"/>
            <a:tailEnd type="triangle" w="med" len="med"/>
          </a:ln>
        </p:spPr>
      </p:sp>
      <p:sp>
        <p:nvSpPr>
          <p:cNvPr id="68613" name="Line 9"/>
          <p:cNvSpPr/>
          <p:nvPr/>
        </p:nvSpPr>
        <p:spPr>
          <a:xfrm flipH="1">
            <a:off x="8112125" y="2781300"/>
            <a:ext cx="865188" cy="0"/>
          </a:xfrm>
          <a:prstGeom prst="line">
            <a:avLst/>
          </a:prstGeom>
          <a:ln w="9525" cap="flat" cmpd="sng">
            <a:solidFill>
              <a:schemeClr val="tx1"/>
            </a:solidFill>
            <a:prstDash val="solid"/>
            <a:round/>
            <a:headEnd type="none" w="med" len="med"/>
            <a:tailEnd type="triangle" w="med" len="med"/>
          </a:ln>
        </p:spPr>
      </p:sp>
      <p:sp>
        <p:nvSpPr>
          <p:cNvPr id="68614" name="Rectangle 10"/>
          <p:cNvSpPr/>
          <p:nvPr/>
        </p:nvSpPr>
        <p:spPr>
          <a:xfrm>
            <a:off x="8975725" y="2565400"/>
            <a:ext cx="1325880" cy="368300"/>
          </a:xfrm>
          <a:prstGeom prst="rect">
            <a:avLst/>
          </a:prstGeom>
          <a:noFill/>
          <a:ln w="9525">
            <a:noFill/>
          </a:ln>
        </p:spPr>
        <p:txBody>
          <a:bodyPr wrap="none" anchor="t">
            <a:spAutoFit/>
          </a:bodyPr>
          <a:lstStyle/>
          <a:p>
            <a:r>
              <a:rPr lang="zh-CN" altLang="en-US" dirty="0">
                <a:latin typeface="Tahoma" panose="020B0604030504040204" pitchFamily="34" charset="0"/>
              </a:rPr>
              <a:t>ＡＡ　ＡＡ</a:t>
            </a:r>
          </a:p>
        </p:txBody>
      </p:sp>
      <p:sp>
        <p:nvSpPr>
          <p:cNvPr id="68615" name="Rectangle 11"/>
          <p:cNvSpPr/>
          <p:nvPr/>
        </p:nvSpPr>
        <p:spPr>
          <a:xfrm>
            <a:off x="4727575" y="1773238"/>
            <a:ext cx="1325880" cy="368300"/>
          </a:xfrm>
          <a:prstGeom prst="rect">
            <a:avLst/>
          </a:prstGeom>
          <a:noFill/>
          <a:ln w="9525">
            <a:noFill/>
          </a:ln>
        </p:spPr>
        <p:txBody>
          <a:bodyPr wrap="none" anchor="t">
            <a:spAutoFit/>
          </a:bodyPr>
          <a:lstStyle/>
          <a:p>
            <a:r>
              <a:rPr lang="zh-CN" altLang="en-US" dirty="0">
                <a:latin typeface="Tahoma" panose="020B0604030504040204" pitchFamily="34" charset="0"/>
              </a:rPr>
              <a:t>ＸＸ　ＸＸ</a:t>
            </a:r>
          </a:p>
        </p:txBody>
      </p:sp>
      <p:sp>
        <p:nvSpPr>
          <p:cNvPr id="68616" name="Line 12"/>
          <p:cNvSpPr/>
          <p:nvPr/>
        </p:nvSpPr>
        <p:spPr>
          <a:xfrm flipV="1">
            <a:off x="4511675" y="1268413"/>
            <a:ext cx="0" cy="647700"/>
          </a:xfrm>
          <a:prstGeom prst="line">
            <a:avLst/>
          </a:prstGeom>
          <a:ln w="9525" cap="flat" cmpd="sng">
            <a:solidFill>
              <a:schemeClr val="tx1"/>
            </a:solidFill>
            <a:prstDash val="solid"/>
            <a:round/>
            <a:headEnd type="none" w="med" len="med"/>
            <a:tailEnd type="none" w="med" len="med"/>
          </a:ln>
        </p:spPr>
      </p:sp>
      <p:sp>
        <p:nvSpPr>
          <p:cNvPr id="68617" name="Line 13"/>
          <p:cNvSpPr/>
          <p:nvPr/>
        </p:nvSpPr>
        <p:spPr>
          <a:xfrm>
            <a:off x="3935413" y="1268413"/>
            <a:ext cx="576262" cy="0"/>
          </a:xfrm>
          <a:prstGeom prst="line">
            <a:avLst/>
          </a:prstGeom>
          <a:ln w="9525" cap="flat" cmpd="sng">
            <a:solidFill>
              <a:schemeClr val="tx1"/>
            </a:solidFill>
            <a:prstDash val="solid"/>
            <a:round/>
            <a:headEnd type="none" w="med" len="med"/>
            <a:tailEnd type="none" w="med" len="med"/>
          </a:ln>
        </p:spPr>
      </p:sp>
      <p:sp>
        <p:nvSpPr>
          <p:cNvPr id="68618" name="Line 14"/>
          <p:cNvSpPr/>
          <p:nvPr/>
        </p:nvSpPr>
        <p:spPr>
          <a:xfrm>
            <a:off x="8112125" y="1196975"/>
            <a:ext cx="863600" cy="0"/>
          </a:xfrm>
          <a:prstGeom prst="line">
            <a:avLst/>
          </a:prstGeom>
          <a:ln w="9525" cap="flat" cmpd="sng">
            <a:solidFill>
              <a:schemeClr val="tx1"/>
            </a:solidFill>
            <a:prstDash val="solid"/>
            <a:round/>
            <a:headEnd type="none" w="med" len="med"/>
            <a:tailEnd type="none" w="med" len="med"/>
          </a:ln>
        </p:spPr>
      </p:sp>
      <p:sp>
        <p:nvSpPr>
          <p:cNvPr id="68619" name="Line 15"/>
          <p:cNvSpPr/>
          <p:nvPr/>
        </p:nvSpPr>
        <p:spPr>
          <a:xfrm>
            <a:off x="8975725" y="1196975"/>
            <a:ext cx="0" cy="1584325"/>
          </a:xfrm>
          <a:prstGeom prst="line">
            <a:avLst/>
          </a:prstGeom>
          <a:ln w="9525" cap="flat" cmpd="sng">
            <a:solidFill>
              <a:schemeClr val="tx1"/>
            </a:solidFill>
            <a:prstDash val="solid"/>
            <a:round/>
            <a:headEnd type="none" w="med" len="med"/>
            <a:tailEnd type="none" w="med" len="med"/>
          </a:ln>
        </p:spPr>
      </p:sp>
      <p:sp>
        <p:nvSpPr>
          <p:cNvPr id="68620" name="Line 16"/>
          <p:cNvSpPr/>
          <p:nvPr/>
        </p:nvSpPr>
        <p:spPr>
          <a:xfrm>
            <a:off x="8040688" y="4221163"/>
            <a:ext cx="503237" cy="0"/>
          </a:xfrm>
          <a:prstGeom prst="line">
            <a:avLst/>
          </a:prstGeom>
          <a:ln w="9525" cap="flat" cmpd="sng">
            <a:solidFill>
              <a:schemeClr val="tx1"/>
            </a:solidFill>
            <a:prstDash val="solid"/>
            <a:round/>
            <a:headEnd type="none" w="med" len="med"/>
            <a:tailEnd type="none" w="med" len="med"/>
          </a:ln>
        </p:spPr>
      </p:sp>
      <p:sp>
        <p:nvSpPr>
          <p:cNvPr id="68621" name="Line 17"/>
          <p:cNvSpPr/>
          <p:nvPr/>
        </p:nvSpPr>
        <p:spPr>
          <a:xfrm flipV="1">
            <a:off x="8543925" y="1916113"/>
            <a:ext cx="0" cy="2305050"/>
          </a:xfrm>
          <a:prstGeom prst="line">
            <a:avLst/>
          </a:prstGeom>
          <a:ln w="9525" cap="flat" cmpd="sng">
            <a:solidFill>
              <a:schemeClr val="tx1"/>
            </a:solidFill>
            <a:prstDash val="solid"/>
            <a:round/>
            <a:headEnd type="none" w="med" len="med"/>
            <a:tailEnd type="none" w="med" len="med"/>
          </a:ln>
        </p:spPr>
      </p:sp>
      <p:sp>
        <p:nvSpPr>
          <p:cNvPr id="68622" name="Line 18"/>
          <p:cNvSpPr/>
          <p:nvPr/>
        </p:nvSpPr>
        <p:spPr>
          <a:xfrm flipH="1">
            <a:off x="8112125" y="1916113"/>
            <a:ext cx="431800" cy="0"/>
          </a:xfrm>
          <a:prstGeom prst="line">
            <a:avLst/>
          </a:prstGeom>
          <a:ln w="9525" cap="flat" cmpd="sng">
            <a:solidFill>
              <a:schemeClr val="tx1"/>
            </a:solidFill>
            <a:prstDash val="solid"/>
            <a:round/>
            <a:headEnd type="none" w="med" len="med"/>
            <a:tailEnd type="triangle" w="med" len="med"/>
          </a:ln>
        </p:spPr>
      </p:sp>
      <p:sp>
        <p:nvSpPr>
          <p:cNvPr id="68623" name="Rectangle 19"/>
          <p:cNvSpPr/>
          <p:nvPr/>
        </p:nvSpPr>
        <p:spPr>
          <a:xfrm>
            <a:off x="2135188" y="260350"/>
            <a:ext cx="1584325" cy="360363"/>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lstStyle/>
          <a:p>
            <a:pPr algn="ctr"/>
            <a:r>
              <a:rPr lang="zh-CN" altLang="en-US" dirty="0">
                <a:solidFill>
                  <a:srgbClr val="FF3300"/>
                </a:solidFill>
                <a:latin typeface="Tahoma" panose="020B0604030504040204" pitchFamily="34" charset="0"/>
              </a:rPr>
              <a:t>源代码：</a:t>
            </a:r>
            <a:r>
              <a:rPr lang="en-US" altLang="zh-CN" dirty="0">
                <a:solidFill>
                  <a:srgbClr val="FF3300"/>
                </a:solidFill>
                <a:latin typeface="Tahoma" panose="020B0604030504040204" pitchFamily="34" charset="0"/>
              </a:rPr>
              <a:t>jump</a:t>
            </a:r>
          </a:p>
        </p:txBody>
      </p:sp>
      <p:sp>
        <p:nvSpPr>
          <p:cNvPr id="68624" name="Line 20"/>
          <p:cNvSpPr/>
          <p:nvPr/>
        </p:nvSpPr>
        <p:spPr>
          <a:xfrm flipH="1">
            <a:off x="2351088" y="620713"/>
            <a:ext cx="360362" cy="576262"/>
          </a:xfrm>
          <a:prstGeom prst="line">
            <a:avLst/>
          </a:prstGeom>
          <a:ln w="9525" cap="flat" cmpd="sng">
            <a:solidFill>
              <a:srgbClr val="FF0000"/>
            </a:solidFill>
            <a:prstDash val="solid"/>
            <a:round/>
            <a:headEnd type="none" w="med" len="med"/>
            <a:tailEnd type="triangle" w="med" len="med"/>
          </a:ln>
        </p:spPr>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7171" name="内容占位符 2"/>
          <p:cNvSpPr>
            <a:spLocks noGrp="1"/>
          </p:cNvSpPr>
          <p:nvPr>
            <p:ph idx="1"/>
          </p:nvPr>
        </p:nvSpPr>
        <p:spPr>
          <a:xfrm>
            <a:off x="1752600" y="1857375"/>
            <a:ext cx="8763000" cy="4379913"/>
          </a:xfrm>
        </p:spPr>
        <p:txBody>
          <a:bodyPr vert="horz" wrap="square" lIns="91440" tIns="45720" rIns="91440" bIns="45720" anchor="t"/>
          <a:lstStyle/>
          <a:p>
            <a:pPr>
              <a:lnSpc>
                <a:spcPct val="150000"/>
              </a:lnSpc>
            </a:pPr>
            <a:r>
              <a:rPr lang="en-US" altLang="zh-CN" dirty="0"/>
              <a:t>PE</a:t>
            </a:r>
            <a:r>
              <a:rPr lang="zh-CN" altLang="en-US" dirty="0"/>
              <a:t>的意思就是</a:t>
            </a:r>
            <a:r>
              <a:rPr lang="en-US" altLang="zh-CN" dirty="0"/>
              <a:t>Portable Executable(</a:t>
            </a:r>
            <a:r>
              <a:rPr lang="zh-CN" altLang="en-US" dirty="0"/>
              <a:t>可移植、可执行</a:t>
            </a:r>
            <a:r>
              <a:rPr lang="en-US" altLang="zh-CN" dirty="0"/>
              <a:t>)</a:t>
            </a:r>
            <a:r>
              <a:rPr lang="zh-CN" altLang="en-US" dirty="0"/>
              <a:t>，它是</a:t>
            </a:r>
            <a:r>
              <a:rPr lang="en-US" altLang="zh-CN" dirty="0"/>
              <a:t>Win32</a:t>
            </a:r>
            <a:r>
              <a:rPr lang="zh-CN" altLang="en-US" dirty="0"/>
              <a:t>可执行文件的标准格式</a:t>
            </a:r>
          </a:p>
          <a:p>
            <a:pPr>
              <a:lnSpc>
                <a:spcPct val="150000"/>
              </a:lnSpc>
            </a:pPr>
            <a:r>
              <a:rPr lang="zh-CN" altLang="en-US" dirty="0"/>
              <a:t>由于大量的</a:t>
            </a:r>
            <a:r>
              <a:rPr lang="en-US" altLang="zh-CN" dirty="0"/>
              <a:t>EXE</a:t>
            </a:r>
            <a:r>
              <a:rPr lang="zh-CN" altLang="en-US" dirty="0"/>
              <a:t>文件被执行，且传播的可能性最大，因此，</a:t>
            </a:r>
            <a:r>
              <a:rPr lang="en-US" altLang="zh-CN" dirty="0"/>
              <a:t>Win32</a:t>
            </a:r>
            <a:r>
              <a:rPr lang="zh-CN" altLang="en-US" dirty="0"/>
              <a:t>病毒感染文件时，基本上都会将</a:t>
            </a:r>
            <a:r>
              <a:rPr lang="en-US" altLang="zh-CN" dirty="0"/>
              <a:t>EXE</a:t>
            </a:r>
            <a:r>
              <a:rPr lang="zh-CN" altLang="en-US" dirty="0"/>
              <a:t>文件作为目标</a:t>
            </a:r>
          </a:p>
          <a:p>
            <a:endParaRPr lang="zh-CN" altLang="en-US" dirty="0"/>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3" name="内容占位符 2"/>
          <p:cNvSpPr>
            <a:spLocks noGrp="1"/>
          </p:cNvSpPr>
          <p:nvPr>
            <p:ph idx="1"/>
          </p:nvPr>
        </p:nvSpPr>
        <p:spPr>
          <a:xfrm>
            <a:off x="1752600" y="1714500"/>
            <a:ext cx="8763000" cy="4522788"/>
          </a:xfrm>
        </p:spPr>
        <p:txBody>
          <a:bodyPr vert="horz" wrap="square" lIns="91440" tIns="45720" rIns="91440" bIns="45720" anchor="t"/>
          <a:lstStyle/>
          <a:p>
            <a:pPr>
              <a:lnSpc>
                <a:spcPct val="150000"/>
              </a:lnSpc>
            </a:pPr>
            <a:r>
              <a:rPr lang="zh-CN" altLang="en-US" dirty="0"/>
              <a:t>一般来说，病毒往往先于</a:t>
            </a:r>
            <a:r>
              <a:rPr lang="en-US" altLang="zh-CN" dirty="0"/>
              <a:t>HOST</a:t>
            </a:r>
            <a:r>
              <a:rPr lang="zh-CN" altLang="en-US" dirty="0"/>
              <a:t>程序获得控制权。运行</a:t>
            </a:r>
            <a:r>
              <a:rPr lang="en-US" altLang="zh-CN" dirty="0"/>
              <a:t>Win32</a:t>
            </a:r>
            <a:r>
              <a:rPr lang="zh-CN" altLang="en-US" dirty="0"/>
              <a:t>病毒的一般流程示意如下：</a:t>
            </a:r>
          </a:p>
          <a:p>
            <a:pPr lvl="1">
              <a:lnSpc>
                <a:spcPct val="150000"/>
              </a:lnSpc>
            </a:pPr>
            <a:r>
              <a:rPr kumimoji="1" lang="zh-CN" altLang="en-US" dirty="0">
                <a:latin typeface="宋体" panose="02010600030101010101" pitchFamily="2" charset="-122"/>
                <a:ea typeface="宋体" panose="02010600030101010101" pitchFamily="2" charset="-122"/>
              </a:rPr>
              <a:t>①用户点击或系统自动运行</a:t>
            </a:r>
            <a:r>
              <a:rPr kumimoji="1" lang="en-US" altLang="zh-CN" dirty="0">
                <a:latin typeface="宋体" panose="02010600030101010101" pitchFamily="2" charset="-122"/>
                <a:ea typeface="宋体" panose="02010600030101010101" pitchFamily="2" charset="-122"/>
              </a:rPr>
              <a:t>HOST</a:t>
            </a:r>
            <a:r>
              <a:rPr kumimoji="1" lang="zh-CN" altLang="en-US" dirty="0">
                <a:latin typeface="宋体" panose="02010600030101010101" pitchFamily="2" charset="-122"/>
                <a:ea typeface="宋体" panose="02010600030101010101" pitchFamily="2" charset="-122"/>
              </a:rPr>
              <a:t>程序；</a:t>
            </a:r>
          </a:p>
          <a:p>
            <a:pPr lvl="1">
              <a:lnSpc>
                <a:spcPct val="150000"/>
              </a:lnSpc>
            </a:pPr>
            <a:r>
              <a:rPr kumimoji="1" lang="zh-CN" altLang="en-US" dirty="0">
                <a:latin typeface="宋体" panose="02010600030101010101" pitchFamily="2" charset="-122"/>
                <a:ea typeface="宋体" panose="02010600030101010101" pitchFamily="2" charset="-122"/>
              </a:rPr>
              <a:t>②装载</a:t>
            </a:r>
            <a:r>
              <a:rPr kumimoji="1" lang="en-US" altLang="zh-CN" dirty="0">
                <a:latin typeface="宋体" panose="02010600030101010101" pitchFamily="2" charset="-122"/>
                <a:ea typeface="宋体" panose="02010600030101010101" pitchFamily="2" charset="-122"/>
              </a:rPr>
              <a:t>HOST</a:t>
            </a:r>
            <a:r>
              <a:rPr kumimoji="1" lang="zh-CN" altLang="en-US" dirty="0">
                <a:latin typeface="宋体" panose="02010600030101010101" pitchFamily="2" charset="-122"/>
                <a:ea typeface="宋体" panose="02010600030101010101" pitchFamily="2" charset="-122"/>
              </a:rPr>
              <a:t>程序到内存；</a:t>
            </a:r>
          </a:p>
          <a:p>
            <a:pPr lvl="1">
              <a:lnSpc>
                <a:spcPct val="150000"/>
              </a:lnSpc>
            </a:pPr>
            <a:r>
              <a:rPr kumimoji="1" lang="zh-CN" altLang="en-US" dirty="0">
                <a:latin typeface="宋体" panose="02010600030101010101" pitchFamily="2" charset="-122"/>
                <a:ea typeface="宋体" panose="02010600030101010101" pitchFamily="2" charset="-122"/>
              </a:rPr>
              <a:t>③通过</a:t>
            </a:r>
            <a:r>
              <a:rPr kumimoji="1" lang="en-US" altLang="zh-CN" dirty="0">
                <a:latin typeface="宋体" panose="02010600030101010101" pitchFamily="2" charset="-122"/>
                <a:ea typeface="宋体" panose="02010600030101010101" pitchFamily="2" charset="-122"/>
              </a:rPr>
              <a:t>PE</a:t>
            </a:r>
            <a:r>
              <a:rPr kumimoji="1" lang="zh-CN" altLang="en-US" dirty="0">
                <a:latin typeface="宋体" panose="02010600030101010101" pitchFamily="2" charset="-122"/>
                <a:ea typeface="宋体" panose="02010600030101010101" pitchFamily="2" charset="-122"/>
              </a:rPr>
              <a:t>文件中的</a:t>
            </a:r>
            <a:r>
              <a:rPr kumimoji="1" lang="en-US" altLang="zh-CN" dirty="0">
                <a:latin typeface="宋体" panose="02010600030101010101" pitchFamily="2" charset="-122"/>
                <a:ea typeface="宋体" panose="02010600030101010101" pitchFamily="2" charset="-122"/>
              </a:rPr>
              <a:t>AddressOfEntryPoint</a:t>
            </a:r>
            <a:r>
              <a:rPr kumimoji="1" lang="zh-CN" altLang="en-US" dirty="0">
                <a:latin typeface="宋体" panose="02010600030101010101" pitchFamily="2" charset="-122"/>
                <a:ea typeface="宋体" panose="02010600030101010101" pitchFamily="2" charset="-122"/>
              </a:rPr>
              <a:t>加</a:t>
            </a:r>
            <a:r>
              <a:rPr kumimoji="1" lang="en-US" altLang="zh-CN" dirty="0">
                <a:latin typeface="宋体" panose="02010600030101010101" pitchFamily="2" charset="-122"/>
                <a:ea typeface="宋体" panose="02010600030101010101" pitchFamily="2" charset="-122"/>
              </a:rPr>
              <a:t>ImageBase</a:t>
            </a:r>
            <a:r>
              <a:rPr kumimoji="1" lang="zh-CN" altLang="en-US" dirty="0">
                <a:latin typeface="宋体" panose="02010600030101010101" pitchFamily="2" charset="-122"/>
                <a:ea typeface="宋体" panose="02010600030101010101" pitchFamily="2" charset="-122"/>
              </a:rPr>
              <a:t>之和，定位第一条语句的位置</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程序入口</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传统计算机病毒</a:t>
            </a:r>
          </a:p>
        </p:txBody>
      </p:sp>
      <p:sp>
        <p:nvSpPr>
          <p:cNvPr id="3" name="内容占位符 2"/>
          <p:cNvSpPr>
            <a:spLocks noGrp="1"/>
          </p:cNvSpPr>
          <p:nvPr>
            <p:ph idx="1"/>
          </p:nvPr>
        </p:nvSpPr>
        <p:spPr/>
        <p:txBody>
          <a:bodyPr>
            <a:normAutofit/>
          </a:bodyPr>
          <a:lstStyle/>
          <a:p>
            <a:r>
              <a:rPr lang="zh-CN" altLang="en-US" sz="3600" b="1" dirty="0">
                <a:sym typeface="+mn-ea"/>
              </a:rPr>
              <a:t>引导型病毒编制原理</a:t>
            </a:r>
          </a:p>
          <a:p>
            <a:r>
              <a:rPr lang="en-US" altLang="zh-CN" sz="3600" b="1" dirty="0">
                <a:sym typeface="+mn-ea"/>
              </a:rPr>
              <a:t>16</a:t>
            </a:r>
            <a:r>
              <a:rPr lang="zh-CN" altLang="en-US" sz="3600" b="1" dirty="0">
                <a:sym typeface="+mn-ea"/>
              </a:rPr>
              <a:t>位操作系统病毒编制原理</a:t>
            </a:r>
          </a:p>
          <a:p>
            <a:r>
              <a:rPr lang="en-US" altLang="zh-CN" sz="3600" b="1" dirty="0">
                <a:sym typeface="+mn-ea"/>
              </a:rPr>
              <a:t>32</a:t>
            </a:r>
            <a:r>
              <a:rPr lang="zh-CN" altLang="en-US" sz="3600" b="1" dirty="0">
                <a:sym typeface="+mn-ea"/>
              </a:rPr>
              <a:t>位操作系统病毒编制原理</a:t>
            </a:r>
          </a:p>
          <a:p>
            <a:endParaRPr lang="zh-CN" altLang="en-US" sz="3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3" name="内容占位符 2"/>
          <p:cNvSpPr>
            <a:spLocks noGrp="1"/>
          </p:cNvSpPr>
          <p:nvPr>
            <p:ph idx="1"/>
          </p:nvPr>
        </p:nvSpPr>
        <p:spPr>
          <a:xfrm>
            <a:off x="1752600" y="1643063"/>
            <a:ext cx="8763000" cy="4594225"/>
          </a:xfrm>
        </p:spPr>
        <p:txBody>
          <a:bodyPr vert="horz" wrap="square" lIns="91440" tIns="45720" rIns="91440" bIns="45720" anchor="t"/>
          <a:lstStyle/>
          <a:p>
            <a:pPr lvl="1">
              <a:lnSpc>
                <a:spcPct val="150000"/>
              </a:lnSpc>
            </a:pPr>
            <a:r>
              <a:rPr kumimoji="1" lang="zh-CN" altLang="en-US" dirty="0">
                <a:latin typeface="宋体" panose="02010600030101010101" pitchFamily="2" charset="-122"/>
                <a:ea typeface="宋体" panose="02010600030101010101" pitchFamily="2" charset="-122"/>
              </a:rPr>
              <a:t>④从第一条语句开始执行</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这时执行的其实是病毒代码</a:t>
            </a:r>
            <a:r>
              <a:rPr kumimoji="1" lang="en-US" altLang="zh-CN" dirty="0">
                <a:latin typeface="宋体" panose="02010600030101010101" pitchFamily="2" charset="-122"/>
                <a:ea typeface="宋体" panose="02010600030101010101" pitchFamily="2" charset="-122"/>
              </a:rPr>
              <a:t>)</a:t>
            </a:r>
            <a:endParaRPr kumimoji="1" lang="zh-CN" altLang="en-US" dirty="0">
              <a:latin typeface="宋体" panose="02010600030101010101" pitchFamily="2" charset="-122"/>
              <a:ea typeface="宋体" panose="02010600030101010101" pitchFamily="2" charset="-122"/>
            </a:endParaRPr>
          </a:p>
          <a:p>
            <a:pPr lvl="1">
              <a:lnSpc>
                <a:spcPct val="150000"/>
              </a:lnSpc>
            </a:pPr>
            <a:r>
              <a:rPr kumimoji="1" lang="zh-CN" altLang="en-US" dirty="0">
                <a:latin typeface="宋体" panose="02010600030101010101" pitchFamily="2" charset="-122"/>
                <a:ea typeface="宋体" panose="02010600030101010101" pitchFamily="2" charset="-122"/>
              </a:rPr>
              <a:t>⑤病毒主体代码执行完毕，将控制权交给</a:t>
            </a:r>
            <a:r>
              <a:rPr kumimoji="1" lang="en-US" altLang="zh-CN" dirty="0">
                <a:latin typeface="宋体" panose="02010600030101010101" pitchFamily="2" charset="-122"/>
                <a:ea typeface="宋体" panose="02010600030101010101" pitchFamily="2" charset="-122"/>
              </a:rPr>
              <a:t>HOST</a:t>
            </a:r>
            <a:r>
              <a:rPr kumimoji="1" lang="zh-CN" altLang="en-US" dirty="0">
                <a:latin typeface="宋体" panose="02010600030101010101" pitchFamily="2" charset="-122"/>
                <a:ea typeface="宋体" panose="02010600030101010101" pitchFamily="2" charset="-122"/>
              </a:rPr>
              <a:t>程序原来的入口代码；</a:t>
            </a:r>
          </a:p>
          <a:p>
            <a:pPr lvl="1">
              <a:lnSpc>
                <a:spcPct val="150000"/>
              </a:lnSpc>
            </a:pPr>
            <a:r>
              <a:rPr kumimoji="1" lang="zh-CN" altLang="en-US" dirty="0">
                <a:latin typeface="宋体" panose="02010600030101010101" pitchFamily="2" charset="-122"/>
                <a:ea typeface="宋体" panose="02010600030101010101" pitchFamily="2" charset="-122"/>
              </a:rPr>
              <a:t>⑥</a:t>
            </a:r>
            <a:r>
              <a:rPr kumimoji="1" lang="en-US" altLang="zh-CN" dirty="0">
                <a:latin typeface="宋体" panose="02010600030101010101" pitchFamily="2" charset="-122"/>
                <a:ea typeface="宋体" panose="02010600030101010101" pitchFamily="2" charset="-122"/>
              </a:rPr>
              <a:t>HOST</a:t>
            </a:r>
            <a:r>
              <a:rPr kumimoji="1" lang="zh-CN" altLang="en-US" dirty="0">
                <a:latin typeface="宋体" panose="02010600030101010101" pitchFamily="2" charset="-122"/>
                <a:ea typeface="宋体" panose="02010600030101010101" pitchFamily="2" charset="-122"/>
              </a:rPr>
              <a:t>程序继续执行。</a:t>
            </a:r>
            <a:endParaRPr kumimoji="1" lang="en-US" altLang="zh-CN" dirty="0">
              <a:latin typeface="宋体" panose="02010600030101010101" pitchFamily="2" charset="-122"/>
              <a:ea typeface="宋体" panose="02010600030101010101" pitchFamily="2" charset="-122"/>
            </a:endParaRPr>
          </a:p>
          <a:p>
            <a:r>
              <a:rPr lang="zh-CN" altLang="en-US" dirty="0">
                <a:solidFill>
                  <a:srgbClr val="FF0000"/>
                </a:solidFill>
              </a:rPr>
              <a:t>问题在于：计算机病毒怎会在</a:t>
            </a:r>
            <a:r>
              <a:rPr lang="en-US" altLang="zh-CN" dirty="0">
                <a:solidFill>
                  <a:srgbClr val="FF0000"/>
                </a:solidFill>
              </a:rPr>
              <a:t>HOST</a:t>
            </a:r>
            <a:r>
              <a:rPr lang="zh-CN" altLang="en-US" dirty="0">
                <a:solidFill>
                  <a:srgbClr val="FF0000"/>
                </a:solidFill>
              </a:rPr>
              <a:t>程序之前执行？</a:t>
            </a:r>
          </a:p>
          <a:p>
            <a:endParaRPr lang="zh-CN" altLang="en-US" dirty="0">
              <a:solidFill>
                <a:srgbClr val="FF0000"/>
              </a:solidFill>
            </a:endParaRPr>
          </a:p>
          <a:p>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1"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slide(fromBottom)">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3" name="内容占位符 2"/>
          <p:cNvSpPr>
            <a:spLocks noGrp="1"/>
          </p:cNvSpPr>
          <p:nvPr>
            <p:ph idx="1"/>
          </p:nvPr>
        </p:nvSpPr>
        <p:spPr>
          <a:xfrm>
            <a:off x="1752600" y="1785938"/>
            <a:ext cx="8763000" cy="4451350"/>
          </a:xfrm>
        </p:spPr>
        <p:txBody>
          <a:bodyPr vert="horz" wrap="square" lIns="91440" tIns="45720" rIns="91440" bIns="45720" anchor="t">
            <a:normAutofit lnSpcReduction="10000"/>
          </a:bodyPr>
          <a:lstStyle/>
          <a:p>
            <a:pPr>
              <a:lnSpc>
                <a:spcPct val="150000"/>
              </a:lnSpc>
            </a:pPr>
            <a:r>
              <a:rPr lang="en-US" altLang="zh-CN" dirty="0"/>
              <a:t>PE</a:t>
            </a:r>
            <a:r>
              <a:rPr lang="zh-CN" altLang="en-US" dirty="0"/>
              <a:t>的名词</a:t>
            </a:r>
          </a:p>
          <a:p>
            <a:pPr lvl="1">
              <a:lnSpc>
                <a:spcPct val="150000"/>
              </a:lnSpc>
            </a:pPr>
            <a:r>
              <a:rPr kumimoji="1" lang="zh-CN" altLang="en-US" dirty="0">
                <a:latin typeface="宋体" panose="02010600030101010101" pitchFamily="2" charset="-122"/>
                <a:ea typeface="宋体" panose="02010600030101010101" pitchFamily="2" charset="-122"/>
              </a:rPr>
              <a:t>入口点（</a:t>
            </a:r>
            <a:r>
              <a:rPr kumimoji="1" lang="en-US" altLang="zh-CN" dirty="0">
                <a:latin typeface="宋体" panose="02010600030101010101" pitchFamily="2" charset="-122"/>
                <a:ea typeface="宋体" panose="02010600030101010101" pitchFamily="2" charset="-122"/>
              </a:rPr>
              <a:t>entry point</a:t>
            </a:r>
            <a:r>
              <a:rPr kumimoji="1" lang="zh-CN" altLang="en-US" dirty="0">
                <a:latin typeface="宋体" panose="02010600030101010101" pitchFamily="2" charset="-122"/>
                <a:ea typeface="宋体" panose="02010600030101010101" pitchFamily="2" charset="-122"/>
              </a:rPr>
              <a:t>）</a:t>
            </a:r>
            <a:endParaRPr kumimoji="1" lang="en-US" altLang="zh-CN" dirty="0">
              <a:latin typeface="宋体" panose="02010600030101010101" pitchFamily="2" charset="-122"/>
              <a:ea typeface="宋体" panose="02010600030101010101" pitchFamily="2" charset="-122"/>
            </a:endParaRPr>
          </a:p>
          <a:p>
            <a:pPr lvl="2">
              <a:lnSpc>
                <a:spcPct val="150000"/>
              </a:lnSpc>
              <a:buFont typeface="-윤고딕120" charset="-127"/>
            </a:pPr>
            <a:r>
              <a:rPr kumimoji="1" lang="zh-CN" altLang="en-US" dirty="0">
                <a:latin typeface="宋体" panose="02010600030101010101" pitchFamily="2" charset="-122"/>
                <a:ea typeface="宋体" panose="02010600030101010101" pitchFamily="2" charset="-122"/>
              </a:rPr>
              <a:t>程序执行的第一行代码</a:t>
            </a:r>
          </a:p>
          <a:p>
            <a:pPr lvl="1">
              <a:lnSpc>
                <a:spcPct val="150000"/>
              </a:lnSpc>
            </a:pPr>
            <a:r>
              <a:rPr kumimoji="1" lang="zh-CN" altLang="en-US" dirty="0">
                <a:latin typeface="宋体" panose="02010600030101010101" pitchFamily="2" charset="-122"/>
                <a:ea typeface="宋体" panose="02010600030101010101" pitchFamily="2" charset="-122"/>
              </a:rPr>
              <a:t>文件偏移地址（</a:t>
            </a:r>
            <a:r>
              <a:rPr kumimoji="1" lang="en-US" altLang="zh-CN" dirty="0">
                <a:latin typeface="宋体" panose="02010600030101010101" pitchFamily="2" charset="-122"/>
                <a:ea typeface="宋体" panose="02010600030101010101" pitchFamily="2" charset="-122"/>
              </a:rPr>
              <a:t>File offset</a:t>
            </a:r>
            <a:r>
              <a:rPr kumimoji="1" lang="zh-CN" altLang="en-US" dirty="0">
                <a:latin typeface="宋体" panose="02010600030101010101" pitchFamily="2" charset="-122"/>
                <a:ea typeface="宋体" panose="02010600030101010101" pitchFamily="2" charset="-122"/>
              </a:rPr>
              <a:t>）</a:t>
            </a:r>
          </a:p>
          <a:p>
            <a:pPr lvl="2">
              <a:lnSpc>
                <a:spcPct val="150000"/>
              </a:lnSpc>
              <a:buFont typeface="-윤고딕120" charset="-127"/>
            </a:pPr>
            <a:r>
              <a:rPr kumimoji="1" lang="en-US" altLang="zh-CN" dirty="0">
                <a:latin typeface="宋体" panose="02010600030101010101" pitchFamily="2" charset="-122"/>
                <a:ea typeface="宋体" panose="02010600030101010101" pitchFamily="2" charset="-122"/>
              </a:rPr>
              <a:t>PE</a:t>
            </a:r>
            <a:r>
              <a:rPr kumimoji="1" lang="zh-CN" altLang="en-US" dirty="0">
                <a:latin typeface="宋体" panose="02010600030101010101" pitchFamily="2" charset="-122"/>
                <a:ea typeface="宋体" panose="02010600030101010101" pitchFamily="2" charset="-122"/>
              </a:rPr>
              <a:t>文件存储在磁盘上，各数据段的地址称为文件偏移地址或物理地址（</a:t>
            </a:r>
            <a:r>
              <a:rPr kumimoji="1" lang="en-US" altLang="zh-CN" dirty="0">
                <a:latin typeface="宋体" panose="02010600030101010101" pitchFamily="2" charset="-122"/>
                <a:ea typeface="宋体" panose="02010600030101010101" pitchFamily="2" charset="-122"/>
              </a:rPr>
              <a:t>raw offset</a:t>
            </a:r>
            <a:r>
              <a:rPr kumimoji="1" lang="zh-CN" altLang="en-US" dirty="0">
                <a:latin typeface="宋体" panose="02010600030101010101" pitchFamily="2" charset="-122"/>
                <a:ea typeface="宋体" panose="02010600030101010101" pitchFamily="2" charset="-122"/>
              </a:rPr>
              <a:t>）。文件偏移地址从</a:t>
            </a:r>
            <a:r>
              <a:rPr kumimoji="1" lang="en-US" altLang="zh-CN" dirty="0">
                <a:latin typeface="宋体" panose="02010600030101010101" pitchFamily="2" charset="-122"/>
                <a:ea typeface="宋体" panose="02010600030101010101" pitchFamily="2" charset="-122"/>
              </a:rPr>
              <a:t>PE</a:t>
            </a:r>
            <a:r>
              <a:rPr kumimoji="1" lang="zh-CN" altLang="en-US" dirty="0">
                <a:latin typeface="宋体" panose="02010600030101010101" pitchFamily="2" charset="-122"/>
                <a:ea typeface="宋体" panose="02010600030101010101" pitchFamily="2" charset="-122"/>
              </a:rPr>
              <a:t>文件的第一个字节开始计数，起始值为</a:t>
            </a:r>
            <a:r>
              <a:rPr kumimoji="1" lang="en-US" altLang="zh-CN" dirty="0">
                <a:latin typeface="宋体" panose="02010600030101010101" pitchFamily="2" charset="-122"/>
                <a:ea typeface="宋体" panose="02010600030101010101" pitchFamily="2" charset="-122"/>
              </a:rPr>
              <a:t>0</a:t>
            </a:r>
            <a:endParaRPr kumimoji="1" lang="zh-CN" altLang="en-US" dirty="0">
              <a:latin typeface="宋体" panose="02010600030101010101" pitchFamily="2" charset="-122"/>
              <a:ea typeface="宋体" panose="02010600030101010101" pitchFamily="2" charset="-122"/>
            </a:endParaRPr>
          </a:p>
          <a:p>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3" name="内容占位符 2"/>
          <p:cNvSpPr>
            <a:spLocks noGrp="1"/>
          </p:cNvSpPr>
          <p:nvPr>
            <p:ph idx="1"/>
          </p:nvPr>
        </p:nvSpPr>
        <p:spPr>
          <a:xfrm>
            <a:off x="1752600" y="1357313"/>
            <a:ext cx="8763000" cy="4594225"/>
          </a:xfrm>
        </p:spPr>
        <p:txBody>
          <a:bodyPr vert="horz" wrap="square" lIns="91440" tIns="45720" rIns="91440" bIns="45720" anchor="t"/>
          <a:lstStyle/>
          <a:p>
            <a:pPr lvl="2">
              <a:lnSpc>
                <a:spcPct val="150000"/>
              </a:lnSpc>
              <a:buFont typeface="-윤고딕120" charset="-127"/>
              <a:buNone/>
            </a:pPr>
            <a:endParaRPr kumimoji="1" lang="zh-CN" altLang="en-US" dirty="0">
              <a:latin typeface="宋体" panose="02010600030101010101" pitchFamily="2" charset="-122"/>
              <a:ea typeface="宋体" panose="02010600030101010101" pitchFamily="2" charset="-122"/>
            </a:endParaRPr>
          </a:p>
          <a:p>
            <a:pPr lvl="1">
              <a:lnSpc>
                <a:spcPct val="150000"/>
              </a:lnSpc>
            </a:pPr>
            <a:r>
              <a:rPr kumimoji="1" lang="zh-CN" altLang="en-US" dirty="0">
                <a:latin typeface="宋体" panose="02010600030101010101" pitchFamily="2" charset="-122"/>
                <a:ea typeface="宋体" panose="02010600030101010101" pitchFamily="2" charset="-122"/>
              </a:rPr>
              <a:t>基地址（</a:t>
            </a:r>
            <a:r>
              <a:rPr kumimoji="1" lang="en-US" altLang="zh-CN" dirty="0">
                <a:latin typeface="宋体" panose="02010600030101010101" pitchFamily="2" charset="-122"/>
                <a:ea typeface="宋体" panose="02010600030101010101" pitchFamily="2" charset="-122"/>
              </a:rPr>
              <a:t>Image base</a:t>
            </a:r>
            <a:r>
              <a:rPr kumimoji="1" lang="zh-CN" altLang="en-US" dirty="0">
                <a:latin typeface="宋体" panose="02010600030101010101" pitchFamily="2" charset="-122"/>
                <a:ea typeface="宋体" panose="02010600030101010101" pitchFamily="2" charset="-122"/>
              </a:rPr>
              <a:t>）</a:t>
            </a:r>
          </a:p>
          <a:p>
            <a:pPr lvl="2">
              <a:lnSpc>
                <a:spcPct val="150000"/>
              </a:lnSpc>
              <a:buFont typeface="-윤고딕120" charset="-127"/>
            </a:pPr>
            <a:r>
              <a:rPr kumimoji="1" lang="zh-CN" altLang="en-US" dirty="0">
                <a:latin typeface="宋体" panose="02010600030101010101" pitchFamily="2" charset="-122"/>
                <a:ea typeface="宋体" panose="02010600030101010101" pitchFamily="2" charset="-122"/>
              </a:rPr>
              <a:t>文件执行时将被映射到指定的内存地址，这个初始内存地址称为基地址，该值由</a:t>
            </a:r>
            <a:r>
              <a:rPr kumimoji="1" lang="en-US" altLang="zh-CN" dirty="0">
                <a:latin typeface="宋体" panose="02010600030101010101" pitchFamily="2" charset="-122"/>
                <a:ea typeface="宋体" panose="02010600030101010101" pitchFamily="2" charset="-122"/>
              </a:rPr>
              <a:t>PE</a:t>
            </a:r>
            <a:r>
              <a:rPr kumimoji="1" lang="zh-CN" altLang="en-US" dirty="0">
                <a:latin typeface="宋体" panose="02010600030101010101" pitchFamily="2" charset="-122"/>
                <a:ea typeface="宋体" panose="02010600030101010101" pitchFamily="2" charset="-122"/>
              </a:rPr>
              <a:t>文件本身决定。默认，</a:t>
            </a:r>
            <a:r>
              <a:rPr kumimoji="1" lang="en-US" altLang="zh-CN" dirty="0">
                <a:latin typeface="宋体" panose="02010600030101010101" pitchFamily="2" charset="-122"/>
                <a:ea typeface="宋体" panose="02010600030101010101" pitchFamily="2" charset="-122"/>
              </a:rPr>
              <a:t>EXE</a:t>
            </a:r>
            <a:r>
              <a:rPr kumimoji="1" lang="zh-CN" altLang="en-US" dirty="0">
                <a:latin typeface="宋体" panose="02010600030101010101" pitchFamily="2" charset="-122"/>
                <a:ea typeface="宋体" panose="02010600030101010101" pitchFamily="2" charset="-122"/>
              </a:rPr>
              <a:t>：</a:t>
            </a:r>
            <a:r>
              <a:rPr kumimoji="1" lang="en-US" altLang="zh-CN" dirty="0">
                <a:latin typeface="宋体" panose="02010600030101010101" pitchFamily="2" charset="-122"/>
                <a:ea typeface="宋体" panose="02010600030101010101" pitchFamily="2" charset="-122"/>
              </a:rPr>
              <a:t>0x00400000, DLL:0x1000000</a:t>
            </a:r>
            <a:r>
              <a:rPr kumimoji="1" lang="zh-CN" altLang="en-US" dirty="0">
                <a:latin typeface="宋体" panose="02010600030101010101" pitchFamily="2" charset="-122"/>
                <a:ea typeface="宋体" panose="02010600030101010101" pitchFamily="2" charset="-122"/>
              </a:rPr>
              <a:t>。用链接程序的</a:t>
            </a:r>
            <a:r>
              <a:rPr kumimoji="1" lang="en-US" altLang="zh-CN" dirty="0">
                <a:latin typeface="宋体" panose="02010600030101010101" pitchFamily="2" charset="-122"/>
                <a:ea typeface="宋体" panose="02010600030101010101" pitchFamily="2" charset="-122"/>
              </a:rPr>
              <a:t>/BASE</a:t>
            </a:r>
            <a:r>
              <a:rPr kumimoji="1" lang="zh-CN" altLang="en-US" dirty="0">
                <a:latin typeface="宋体" panose="02010600030101010101" pitchFamily="2" charset="-122"/>
                <a:ea typeface="宋体" panose="02010600030101010101" pitchFamily="2" charset="-122"/>
              </a:rPr>
              <a:t>选项改变该值</a:t>
            </a:r>
            <a:endParaRPr kumimoji="1" lang="en-US" altLang="zh-CN" dirty="0">
              <a:latin typeface="宋体" panose="02010600030101010101" pitchFamily="2" charset="-122"/>
              <a:ea typeface="宋体" panose="02010600030101010101" pitchFamily="2" charset="-122"/>
            </a:endParaRPr>
          </a:p>
          <a:p>
            <a:pPr lvl="2">
              <a:lnSpc>
                <a:spcPct val="150000"/>
              </a:lnSpc>
              <a:buFont typeface="-윤고딕120" charset="-127"/>
            </a:pPr>
            <a:endParaRPr kumimoji="1" lang="zh-CN" altLang="en-US" dirty="0">
              <a:latin typeface="宋体" panose="02010600030101010101" pitchFamily="2" charset="-122"/>
              <a:ea typeface="宋体" panose="02010600030101010101" pitchFamily="2" charset="-122"/>
            </a:endParaRPr>
          </a:p>
          <a:p>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12291" name="内容占位符 2"/>
          <p:cNvSpPr>
            <a:spLocks noGrp="1"/>
          </p:cNvSpPr>
          <p:nvPr>
            <p:ph idx="1"/>
          </p:nvPr>
        </p:nvSpPr>
        <p:spPr>
          <a:xfrm>
            <a:off x="1752600" y="1857375"/>
            <a:ext cx="8763000" cy="4379913"/>
          </a:xfrm>
        </p:spPr>
        <p:txBody>
          <a:bodyPr vert="horz" wrap="square" lIns="91440" tIns="45720" rIns="91440" bIns="45720" anchor="t"/>
          <a:lstStyle/>
          <a:p>
            <a:pPr lvl="1">
              <a:lnSpc>
                <a:spcPct val="150000"/>
              </a:lnSpc>
            </a:pPr>
            <a:r>
              <a:rPr kumimoji="1" lang="zh-CN" altLang="en-US" dirty="0">
                <a:latin typeface="宋体" panose="02010600030101010101" pitchFamily="2" charset="-122"/>
                <a:ea typeface="宋体" panose="02010600030101010101" pitchFamily="2" charset="-122"/>
              </a:rPr>
              <a:t>虚拟地址（</a:t>
            </a:r>
            <a:r>
              <a:rPr kumimoji="1" lang="en-US" altLang="zh-CN" dirty="0">
                <a:latin typeface="宋体" panose="02010600030101010101" pitchFamily="2" charset="-122"/>
                <a:ea typeface="宋体" panose="02010600030101010101" pitchFamily="2" charset="-122"/>
              </a:rPr>
              <a:t>Virtual Address</a:t>
            </a:r>
            <a:r>
              <a:rPr kumimoji="1" lang="zh-CN" altLang="en-US" dirty="0">
                <a:latin typeface="宋体" panose="02010600030101010101" pitchFamily="2" charset="-122"/>
                <a:ea typeface="宋体" panose="02010600030101010101" pitchFamily="2" charset="-122"/>
              </a:rPr>
              <a:t>， </a:t>
            </a:r>
            <a:r>
              <a:rPr kumimoji="1" lang="en-US" altLang="zh-CN" dirty="0">
                <a:latin typeface="宋体" panose="02010600030101010101" pitchFamily="2" charset="-122"/>
                <a:ea typeface="宋体" panose="02010600030101010101" pitchFamily="2" charset="-122"/>
              </a:rPr>
              <a:t>VA</a:t>
            </a:r>
            <a:r>
              <a:rPr kumimoji="1" lang="zh-CN" altLang="en-US" dirty="0">
                <a:latin typeface="宋体" panose="02010600030101010101" pitchFamily="2" charset="-122"/>
                <a:ea typeface="宋体" panose="02010600030101010101" pitchFamily="2" charset="-122"/>
              </a:rPr>
              <a:t>）</a:t>
            </a:r>
          </a:p>
          <a:p>
            <a:pPr lvl="2">
              <a:lnSpc>
                <a:spcPct val="150000"/>
              </a:lnSpc>
              <a:buFont typeface="-윤고딕120" charset="-127"/>
            </a:pPr>
            <a:r>
              <a:rPr kumimoji="1" lang="en-US" altLang="zh-CN" dirty="0">
                <a:latin typeface="宋体" panose="02010600030101010101" pitchFamily="2" charset="-122"/>
                <a:ea typeface="宋体" panose="02010600030101010101" pitchFamily="2" charset="-122"/>
              </a:rPr>
              <a:t>386</a:t>
            </a:r>
            <a:r>
              <a:rPr kumimoji="1" lang="zh-CN" altLang="en-US" dirty="0">
                <a:latin typeface="宋体" panose="02010600030101010101" pitchFamily="2" charset="-122"/>
                <a:ea typeface="宋体" panose="02010600030101010101" pitchFamily="2" charset="-122"/>
              </a:rPr>
              <a:t>保护模式下，程序访问存储器所使用的逻辑地址称为虚拟地址（</a:t>
            </a:r>
            <a:r>
              <a:rPr kumimoji="1" lang="en-US" altLang="zh-CN" dirty="0">
                <a:latin typeface="宋体" panose="02010600030101010101" pitchFamily="2" charset="-122"/>
                <a:ea typeface="宋体" panose="02010600030101010101" pitchFamily="2" charset="-122"/>
              </a:rPr>
              <a:t>VA</a:t>
            </a:r>
            <a:r>
              <a:rPr kumimoji="1" lang="zh-CN" altLang="en-US" dirty="0">
                <a:latin typeface="宋体" panose="02010600030101010101" pitchFamily="2" charset="-122"/>
                <a:ea typeface="宋体" panose="02010600030101010101" pitchFamily="2" charset="-122"/>
              </a:rPr>
              <a:t>），也称内存偏移地址（</a:t>
            </a:r>
            <a:r>
              <a:rPr kumimoji="1" lang="en-US" altLang="zh-CN" dirty="0">
                <a:latin typeface="宋体" panose="02010600030101010101" pitchFamily="2" charset="-122"/>
                <a:ea typeface="宋体" panose="02010600030101010101" pitchFamily="2" charset="-122"/>
              </a:rPr>
              <a:t>memory offset</a:t>
            </a:r>
            <a:r>
              <a:rPr kumimoji="1" lang="zh-CN" altLang="en-US" dirty="0">
                <a:latin typeface="宋体" panose="02010600030101010101" pitchFamily="2" charset="-122"/>
                <a:ea typeface="宋体" panose="02010600030101010101" pitchFamily="2" charset="-122"/>
              </a:rPr>
              <a:t>）</a:t>
            </a:r>
            <a:endParaRPr kumimoji="1" lang="en-US" altLang="zh-CN" dirty="0">
              <a:latin typeface="宋体" panose="02010600030101010101" pitchFamily="2" charset="-122"/>
              <a:ea typeface="宋体" panose="02010600030101010101" pitchFamily="2" charset="-122"/>
            </a:endParaRPr>
          </a:p>
          <a:p>
            <a:pPr lvl="1"/>
            <a:endParaRPr kumimoji="1" lang="en-US" altLang="zh-CN" dirty="0">
              <a:latin typeface="宋体" panose="02010600030101010101" pitchFamily="2" charset="-122"/>
              <a:ea typeface="宋体" panose="02010600030101010101" pitchFamily="2" charset="-122"/>
            </a:endParaRPr>
          </a:p>
          <a:p>
            <a:pPr lvl="1"/>
            <a:r>
              <a:rPr kumimoji="1" lang="zh-CN" altLang="en-US" dirty="0">
                <a:latin typeface="宋体" panose="02010600030101010101" pitchFamily="2" charset="-122"/>
                <a:ea typeface="宋体" panose="02010600030101010101" pitchFamily="2" charset="-122"/>
              </a:rPr>
              <a:t>相对虚拟地址（</a:t>
            </a:r>
            <a:r>
              <a:rPr kumimoji="1" lang="en-US" altLang="zh-CN" dirty="0">
                <a:latin typeface="宋体" panose="02010600030101010101" pitchFamily="2" charset="-122"/>
                <a:ea typeface="宋体" panose="02010600030101010101" pitchFamily="2" charset="-122"/>
              </a:rPr>
              <a:t>Relative Virtual Address</a:t>
            </a:r>
            <a:r>
              <a:rPr kumimoji="1" lang="zh-CN" altLang="en-US" dirty="0">
                <a:latin typeface="宋体" panose="02010600030101010101" pitchFamily="2" charset="-122"/>
                <a:ea typeface="宋体" panose="02010600030101010101" pitchFamily="2" charset="-122"/>
              </a:rPr>
              <a:t>，</a:t>
            </a:r>
            <a:r>
              <a:rPr kumimoji="1" lang="en-US" altLang="zh-CN" dirty="0">
                <a:latin typeface="宋体" panose="02010600030101010101" pitchFamily="2" charset="-122"/>
                <a:ea typeface="宋体" panose="02010600030101010101" pitchFamily="2" charset="-122"/>
              </a:rPr>
              <a:t>RVA</a:t>
            </a:r>
            <a:r>
              <a:rPr kumimoji="1" lang="zh-CN" altLang="en-US" dirty="0">
                <a:latin typeface="宋体" panose="02010600030101010101" pitchFamily="2" charset="-122"/>
                <a:ea typeface="宋体" panose="02010600030101010101" pitchFamily="2" charset="-122"/>
              </a:rPr>
              <a:t>）</a:t>
            </a:r>
          </a:p>
          <a:p>
            <a:pPr lvl="2">
              <a:buFont typeface="-윤고딕120" charset="-127"/>
            </a:pPr>
            <a:r>
              <a:rPr kumimoji="1" lang="zh-CN" altLang="en-US" dirty="0">
                <a:latin typeface="宋体" panose="02010600030101010101" pitchFamily="2" charset="-122"/>
                <a:ea typeface="宋体" panose="02010600030101010101" pitchFamily="2" charset="-122"/>
              </a:rPr>
              <a:t>指内存中相对于</a:t>
            </a:r>
            <a:r>
              <a:rPr kumimoji="1" lang="en-US" altLang="zh-CN" dirty="0">
                <a:latin typeface="宋体" panose="02010600030101010101" pitchFamily="2" charset="-122"/>
                <a:ea typeface="宋体" panose="02010600030101010101" pitchFamily="2" charset="-122"/>
              </a:rPr>
              <a:t>PE</a:t>
            </a:r>
            <a:r>
              <a:rPr kumimoji="1" lang="zh-CN" altLang="en-US" dirty="0">
                <a:latin typeface="宋体" panose="02010600030101010101" pitchFamily="2" charset="-122"/>
                <a:ea typeface="宋体" panose="02010600030101010101" pitchFamily="2" charset="-122"/>
              </a:rPr>
              <a:t>文件装入地址（基地址）的偏移量</a:t>
            </a:r>
          </a:p>
          <a:p>
            <a:pPr lvl="2">
              <a:buFont typeface="-윤고딕120" charset="-127"/>
            </a:pPr>
            <a:r>
              <a:rPr kumimoji="1" lang="en-US" altLang="zh-CN" dirty="0">
                <a:latin typeface="宋体" panose="02010600030101010101" pitchFamily="2" charset="-122"/>
                <a:ea typeface="宋体" panose="02010600030101010101" pitchFamily="2" charset="-122"/>
              </a:rPr>
              <a:t>RVA=VA – imagebase</a:t>
            </a:r>
          </a:p>
          <a:p>
            <a:endParaRPr lang="zh-CN" altLang="en-US" dirty="0"/>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graphicFrame>
        <p:nvGraphicFramePr>
          <p:cNvPr id="75781" name="Object 5"/>
          <p:cNvGraphicFramePr>
            <a:graphicFrameLocks/>
          </p:cNvGraphicFramePr>
          <p:nvPr/>
        </p:nvGraphicFramePr>
        <p:xfrm>
          <a:off x="3000375" y="0"/>
          <a:ext cx="7667625" cy="6858000"/>
        </p:xfrm>
        <a:graphic>
          <a:graphicData uri="http://schemas.openxmlformats.org/presentationml/2006/ole">
            <p:oleObj spid="_x0000_s3076" r:id="rId3" imgW="4047744" imgH="3794760" progId="">
              <p:embed/>
            </p:oleObj>
          </a:graphicData>
        </a:graphic>
      </p:graphicFrame>
      <p:sp>
        <p:nvSpPr>
          <p:cNvPr id="1028" name="Rectangle 7"/>
          <p:cNvSpPr/>
          <p:nvPr/>
        </p:nvSpPr>
        <p:spPr>
          <a:xfrm>
            <a:off x="1897063" y="1643063"/>
            <a:ext cx="958850" cy="4700587"/>
          </a:xfrm>
          <a:prstGeom prst="rect">
            <a:avLst/>
          </a:prstGeom>
          <a:noFill/>
          <a:ln w="9525">
            <a:noFill/>
          </a:ln>
        </p:spPr>
        <p:txBody>
          <a:bodyPr lIns="92075" tIns="46038" rIns="92075" bIns="46038"/>
          <a:lstStyle/>
          <a:p>
            <a:pPr marL="571500" indent="-571500" algn="ctr" defTabSz="762000" latinLnBrk="1">
              <a:buFont typeface="Wingdings" panose="05000000000000000000" pitchFamily="2" charset="2"/>
              <a:buNone/>
            </a:pPr>
            <a:r>
              <a:rPr lang="en-US" altLang="zh-CN" sz="2800" dirty="0">
                <a:latin typeface="Gulim" panose="020B0600000101010101" pitchFamily="34" charset="-127"/>
              </a:rPr>
              <a:t>PE</a:t>
            </a:r>
          </a:p>
          <a:p>
            <a:pPr marL="571500" indent="-571500" algn="ctr" defTabSz="762000" latinLnBrk="1">
              <a:buFont typeface="Wingdings" panose="05000000000000000000" pitchFamily="2" charset="2"/>
              <a:buNone/>
            </a:pPr>
            <a:r>
              <a:rPr lang="zh-CN" altLang="en-US" sz="2800" dirty="0">
                <a:latin typeface="Gulim" panose="020B0600000101010101" pitchFamily="34" charset="-127"/>
              </a:rPr>
              <a:t>文</a:t>
            </a:r>
          </a:p>
          <a:p>
            <a:pPr marL="571500" indent="-571500" algn="ctr" defTabSz="762000" latinLnBrk="1">
              <a:buFont typeface="Wingdings" panose="05000000000000000000" pitchFamily="2" charset="2"/>
              <a:buNone/>
            </a:pPr>
            <a:r>
              <a:rPr lang="zh-CN" altLang="en-US" sz="2800" dirty="0">
                <a:latin typeface="Gulim" panose="020B0600000101010101" pitchFamily="34" charset="-127"/>
              </a:rPr>
              <a:t>件</a:t>
            </a:r>
          </a:p>
          <a:p>
            <a:pPr marL="571500" indent="-571500" algn="ctr" defTabSz="762000" latinLnBrk="1">
              <a:buFont typeface="Wingdings" panose="05000000000000000000" pitchFamily="2" charset="2"/>
              <a:buNone/>
            </a:pPr>
            <a:r>
              <a:rPr lang="zh-CN" altLang="en-US" sz="2800" dirty="0">
                <a:latin typeface="Gulim" panose="020B0600000101010101" pitchFamily="34" charset="-127"/>
              </a:rPr>
              <a:t>的</a:t>
            </a:r>
          </a:p>
          <a:p>
            <a:pPr marL="571500" indent="-571500" algn="ctr" defTabSz="762000" latinLnBrk="1">
              <a:buFont typeface="Wingdings" panose="05000000000000000000" pitchFamily="2" charset="2"/>
              <a:buNone/>
            </a:pPr>
            <a:r>
              <a:rPr lang="zh-CN" altLang="en-US" sz="2800" dirty="0">
                <a:latin typeface="Gulim" panose="020B0600000101010101" pitchFamily="34" charset="-127"/>
              </a:rPr>
              <a:t>总</a:t>
            </a:r>
          </a:p>
          <a:p>
            <a:pPr marL="571500" indent="-571500" algn="ctr" defTabSz="762000" latinLnBrk="1">
              <a:buFont typeface="Wingdings" panose="05000000000000000000" pitchFamily="2" charset="2"/>
              <a:buNone/>
            </a:pPr>
            <a:r>
              <a:rPr lang="zh-CN" altLang="en-US" sz="2800" dirty="0">
                <a:latin typeface="Gulim" panose="020B0600000101010101" pitchFamily="34" charset="-127"/>
              </a:rPr>
              <a:t>体</a:t>
            </a:r>
          </a:p>
          <a:p>
            <a:pPr marL="571500" indent="-571500" algn="ctr" defTabSz="762000" latinLnBrk="1">
              <a:buFont typeface="Wingdings" panose="05000000000000000000" pitchFamily="2" charset="2"/>
              <a:buNone/>
            </a:pPr>
            <a:r>
              <a:rPr lang="zh-CN" altLang="en-US" sz="2800" dirty="0">
                <a:latin typeface="Gulim" panose="020B0600000101010101" pitchFamily="34" charset="-127"/>
              </a:rPr>
              <a:t>层</a:t>
            </a:r>
          </a:p>
          <a:p>
            <a:pPr marL="571500" indent="-571500" algn="ctr" defTabSz="762000" latinLnBrk="1">
              <a:buFont typeface="Wingdings" panose="05000000000000000000" pitchFamily="2" charset="2"/>
              <a:buNone/>
            </a:pPr>
            <a:r>
              <a:rPr lang="zh-CN" altLang="en-US" sz="2800" dirty="0">
                <a:latin typeface="Gulim" panose="020B0600000101010101" pitchFamily="34" charset="-127"/>
              </a:rPr>
              <a:t>次</a:t>
            </a:r>
          </a:p>
          <a:p>
            <a:pPr marL="571500" indent="-571500" algn="ctr" defTabSz="762000" latinLnBrk="1">
              <a:buFont typeface="Wingdings" panose="05000000000000000000" pitchFamily="2" charset="2"/>
              <a:buNone/>
            </a:pPr>
            <a:r>
              <a:rPr lang="zh-CN" altLang="en-US" sz="2800" dirty="0">
                <a:latin typeface="Gulim" panose="020B0600000101010101" pitchFamily="34" charset="-127"/>
              </a:rPr>
              <a:t>结</a:t>
            </a:r>
          </a:p>
          <a:p>
            <a:pPr marL="571500" indent="-571500" algn="ctr" defTabSz="762000" latinLnBrk="1">
              <a:buFont typeface="Wingdings" panose="05000000000000000000" pitchFamily="2" charset="2"/>
              <a:buNone/>
            </a:pPr>
            <a:r>
              <a:rPr lang="zh-CN" altLang="en-US" sz="2800" dirty="0">
                <a:latin typeface="Gulim" panose="020B0600000101010101" pitchFamily="34" charset="-127"/>
              </a:rPr>
              <a:t>构</a:t>
            </a:r>
          </a:p>
        </p:txBody>
      </p:sp>
      <p:sp>
        <p:nvSpPr>
          <p:cNvPr id="5" name="矩形 4"/>
          <p:cNvSpPr/>
          <p:nvPr/>
        </p:nvSpPr>
        <p:spPr>
          <a:xfrm>
            <a:off x="4503256" y="3244334"/>
            <a:ext cx="3185487" cy="369332"/>
          </a:xfrm>
          <a:prstGeom prst="rect">
            <a:avLst/>
          </a:prstGeom>
        </p:spPr>
        <p:txBody>
          <a:bodyPr wrap="none">
            <a:spAutoFit/>
          </a:bodyPr>
          <a:lstStyle/>
          <a:p>
            <a:r>
              <a:rPr lang="zh-CN" altLang="zh-CN" dirty="0" smtClean="0"/>
              <a:t>关系的运算和性质理解不透，</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5781"/>
                                        </p:tgtEl>
                                        <p:attrNameLst>
                                          <p:attrName>style.visibility</p:attrName>
                                        </p:attrNameLst>
                                      </p:cBhvr>
                                      <p:to>
                                        <p:strVal val="visible"/>
                                      </p:to>
                                    </p:set>
                                    <p:anim calcmode="lin" valueType="num">
                                      <p:cBhvr additive="base">
                                        <p:cTn id="7" dur="500" fill="hold"/>
                                        <p:tgtEl>
                                          <p:spTgt spid="75781"/>
                                        </p:tgtEl>
                                        <p:attrNameLst>
                                          <p:attrName>ppt_x</p:attrName>
                                        </p:attrNameLst>
                                      </p:cBhvr>
                                      <p:tavLst>
                                        <p:tav tm="0">
                                          <p:val>
                                            <p:strVal val="1+#ppt_w/2"/>
                                          </p:val>
                                        </p:tav>
                                        <p:tav tm="100000">
                                          <p:val>
                                            <p:strVal val="#ppt_x"/>
                                          </p:val>
                                        </p:tav>
                                      </p:tavLst>
                                    </p:anim>
                                    <p:anim calcmode="lin" valueType="num">
                                      <p:cBhvr additive="base">
                                        <p:cTn id="8" dur="500" fill="hold"/>
                                        <p:tgtEl>
                                          <p:spTgt spid="75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缓冲区与内存分布</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Rectangle 16"/>
          <p:cNvSpPr>
            <a:spLocks noChangeArrowheads="1"/>
          </p:cNvSpPr>
          <p:nvPr/>
        </p:nvSpPr>
        <p:spPr bwMode="auto">
          <a:xfrm>
            <a:off x="6071030" y="1339851"/>
            <a:ext cx="3266017" cy="1871663"/>
          </a:xfrm>
          <a:prstGeom prst="rect">
            <a:avLst/>
          </a:prstGeom>
          <a:solidFill>
            <a:srgbClr val="FFFF00"/>
          </a:solidFill>
          <a:ln w="9525">
            <a:solidFill>
              <a:schemeClr val="tx1"/>
            </a:solidFill>
            <a:miter lim="800000"/>
            <a:headEnd/>
            <a:tailEnd/>
          </a:ln>
        </p:spPr>
        <p:txBody>
          <a:bodyPr wrap="none" anchor="ctr"/>
          <a:lstStyle/>
          <a:p>
            <a:pPr algn="ctr"/>
            <a:r>
              <a:rPr lang="en-US" altLang="zh-CN" b="1">
                <a:solidFill>
                  <a:schemeClr val="bg1"/>
                </a:solidFill>
              </a:rPr>
              <a:t>……</a:t>
            </a:r>
          </a:p>
        </p:txBody>
      </p:sp>
      <p:sp>
        <p:nvSpPr>
          <p:cNvPr id="5" name="Rectangle 4"/>
          <p:cNvSpPr>
            <a:spLocks noChangeArrowheads="1"/>
          </p:cNvSpPr>
          <p:nvPr/>
        </p:nvSpPr>
        <p:spPr bwMode="auto">
          <a:xfrm>
            <a:off x="2136147" y="4005264"/>
            <a:ext cx="2207683" cy="790575"/>
          </a:xfrm>
          <a:prstGeom prst="rect">
            <a:avLst/>
          </a:prstGeom>
          <a:solidFill>
            <a:srgbClr val="CCCCCC"/>
          </a:solidFill>
          <a:ln w="9525">
            <a:solidFill>
              <a:schemeClr val="tx1"/>
            </a:solidFill>
            <a:miter lim="800000"/>
            <a:headEnd/>
            <a:tailEnd/>
          </a:ln>
        </p:spPr>
        <p:txBody>
          <a:bodyPr wrap="none" anchor="ctr"/>
          <a:lstStyle/>
          <a:p>
            <a:pPr algn="ctr"/>
            <a:r>
              <a:rPr lang="zh-CN" altLang="en-US" b="1">
                <a:solidFill>
                  <a:schemeClr val="bg1"/>
                </a:solidFill>
              </a:rPr>
              <a:t>文本（代码）段</a:t>
            </a:r>
          </a:p>
        </p:txBody>
      </p:sp>
      <p:sp>
        <p:nvSpPr>
          <p:cNvPr id="6" name="Rectangle 5"/>
          <p:cNvSpPr>
            <a:spLocks noChangeArrowheads="1"/>
          </p:cNvSpPr>
          <p:nvPr/>
        </p:nvSpPr>
        <p:spPr bwMode="auto">
          <a:xfrm>
            <a:off x="2138263" y="3211514"/>
            <a:ext cx="2207684" cy="790575"/>
          </a:xfrm>
          <a:prstGeom prst="rect">
            <a:avLst/>
          </a:prstGeom>
          <a:solidFill>
            <a:srgbClr val="92D050"/>
          </a:solidFill>
          <a:ln w="9525">
            <a:noFill/>
            <a:miter lim="800000"/>
            <a:headEnd/>
            <a:tailEnd/>
          </a:ln>
        </p:spPr>
        <p:txBody>
          <a:bodyPr wrap="none" anchor="ctr"/>
          <a:lstStyle/>
          <a:p>
            <a:pPr algn="ctr"/>
            <a:r>
              <a:rPr lang="zh-CN" altLang="en-US" b="1">
                <a:solidFill>
                  <a:schemeClr val="bg1"/>
                </a:solidFill>
              </a:rPr>
              <a:t>数据段</a:t>
            </a:r>
          </a:p>
        </p:txBody>
      </p:sp>
      <p:sp>
        <p:nvSpPr>
          <p:cNvPr id="7" name="Rectangle 6"/>
          <p:cNvSpPr>
            <a:spLocks noChangeArrowheads="1"/>
          </p:cNvSpPr>
          <p:nvPr/>
        </p:nvSpPr>
        <p:spPr bwMode="auto">
          <a:xfrm>
            <a:off x="2136147" y="2420939"/>
            <a:ext cx="2207683" cy="790575"/>
          </a:xfrm>
          <a:prstGeom prst="rect">
            <a:avLst/>
          </a:prstGeom>
          <a:solidFill>
            <a:srgbClr val="FFFF00"/>
          </a:solidFill>
          <a:ln w="9525">
            <a:solidFill>
              <a:schemeClr val="tx1"/>
            </a:solidFill>
            <a:miter lim="800000"/>
            <a:headEnd/>
            <a:tailEnd/>
          </a:ln>
        </p:spPr>
        <p:txBody>
          <a:bodyPr wrap="none" anchor="ctr"/>
          <a:lstStyle/>
          <a:p>
            <a:pPr algn="ctr"/>
            <a:r>
              <a:rPr lang="zh-CN" altLang="en-US" b="1" dirty="0">
                <a:solidFill>
                  <a:schemeClr val="bg1"/>
                </a:solidFill>
              </a:rPr>
              <a:t>堆栈段</a:t>
            </a:r>
          </a:p>
        </p:txBody>
      </p:sp>
      <p:sp>
        <p:nvSpPr>
          <p:cNvPr id="8" name="Text Box 7"/>
          <p:cNvSpPr txBox="1">
            <a:spLocks noChangeArrowheads="1"/>
          </p:cNvSpPr>
          <p:nvPr/>
        </p:nvSpPr>
        <p:spPr bwMode="auto">
          <a:xfrm>
            <a:off x="696814" y="2065338"/>
            <a:ext cx="1782233" cy="355600"/>
          </a:xfrm>
          <a:prstGeom prst="rect">
            <a:avLst/>
          </a:prstGeom>
          <a:solidFill>
            <a:srgbClr val="FFFFFF"/>
          </a:solidFill>
          <a:ln w="9525">
            <a:noFill/>
            <a:miter lim="800000"/>
            <a:headEnd/>
            <a:tailEnd/>
          </a:ln>
        </p:spPr>
        <p:txBody>
          <a:bodyPr/>
          <a:lstStyle/>
          <a:p>
            <a:pPr algn="just"/>
            <a:r>
              <a:rPr lang="zh-CN" altLang="en-US" b="1" dirty="0">
                <a:solidFill>
                  <a:schemeClr val="bg1"/>
                </a:solidFill>
                <a:latin typeface="Times New Roman" pitchFamily="18" charset="0"/>
              </a:rPr>
              <a:t>内存低地址</a:t>
            </a:r>
          </a:p>
        </p:txBody>
      </p:sp>
      <p:sp>
        <p:nvSpPr>
          <p:cNvPr id="9" name="Text Box 8"/>
          <p:cNvSpPr txBox="1">
            <a:spLocks noChangeArrowheads="1"/>
          </p:cNvSpPr>
          <p:nvPr/>
        </p:nvSpPr>
        <p:spPr bwMode="auto">
          <a:xfrm>
            <a:off x="696814" y="4873625"/>
            <a:ext cx="1782233" cy="355600"/>
          </a:xfrm>
          <a:prstGeom prst="rect">
            <a:avLst/>
          </a:prstGeom>
          <a:solidFill>
            <a:srgbClr val="FFFFFF"/>
          </a:solidFill>
          <a:ln w="9525">
            <a:noFill/>
            <a:miter lim="800000"/>
            <a:headEnd/>
            <a:tailEnd/>
          </a:ln>
        </p:spPr>
        <p:txBody>
          <a:bodyPr/>
          <a:lstStyle/>
          <a:p>
            <a:pPr algn="just"/>
            <a:r>
              <a:rPr lang="zh-CN" altLang="en-US" b="1" dirty="0">
                <a:solidFill>
                  <a:schemeClr val="bg1"/>
                </a:solidFill>
                <a:latin typeface="Times New Roman" pitchFamily="18" charset="0"/>
              </a:rPr>
              <a:t>内存高地址</a:t>
            </a:r>
          </a:p>
        </p:txBody>
      </p:sp>
      <p:sp>
        <p:nvSpPr>
          <p:cNvPr id="10" name="Line 9"/>
          <p:cNvSpPr>
            <a:spLocks noChangeShapeType="1"/>
          </p:cNvSpPr>
          <p:nvPr/>
        </p:nvSpPr>
        <p:spPr bwMode="auto">
          <a:xfrm>
            <a:off x="1657780" y="2563814"/>
            <a:ext cx="0" cy="2160587"/>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a:p>
        </p:txBody>
      </p:sp>
      <p:sp>
        <p:nvSpPr>
          <p:cNvPr id="11" name="Text Box 10"/>
          <p:cNvSpPr txBox="1">
            <a:spLocks noChangeArrowheads="1"/>
          </p:cNvSpPr>
          <p:nvPr/>
        </p:nvSpPr>
        <p:spPr bwMode="auto">
          <a:xfrm>
            <a:off x="821696" y="2871789"/>
            <a:ext cx="643467" cy="1781175"/>
          </a:xfrm>
          <a:prstGeom prst="rect">
            <a:avLst/>
          </a:prstGeom>
          <a:solidFill>
            <a:srgbClr val="FFFFFF"/>
          </a:solidFill>
          <a:ln w="9525">
            <a:noFill/>
            <a:miter lim="800000"/>
            <a:headEnd/>
            <a:tailEnd/>
          </a:ln>
        </p:spPr>
        <p:txBody>
          <a:bodyPr vert="eaVert"/>
          <a:lstStyle/>
          <a:p>
            <a:pPr algn="just"/>
            <a:r>
              <a:rPr lang="zh-CN" altLang="en-US" sz="1600" b="1" dirty="0">
                <a:solidFill>
                  <a:schemeClr val="bg1"/>
                </a:solidFill>
                <a:latin typeface="Times New Roman" pitchFamily="18" charset="0"/>
              </a:rPr>
              <a:t>内存递增方向</a:t>
            </a:r>
          </a:p>
        </p:txBody>
      </p:sp>
      <p:sp>
        <p:nvSpPr>
          <p:cNvPr id="12" name="Rectangle 11"/>
          <p:cNvSpPr>
            <a:spLocks noChangeArrowheads="1"/>
          </p:cNvSpPr>
          <p:nvPr/>
        </p:nvSpPr>
        <p:spPr bwMode="auto">
          <a:xfrm>
            <a:off x="6071030" y="3716339"/>
            <a:ext cx="3266017" cy="503237"/>
          </a:xfrm>
          <a:prstGeom prst="rect">
            <a:avLst/>
          </a:prstGeom>
          <a:solidFill>
            <a:srgbClr val="92D050"/>
          </a:solidFill>
          <a:ln w="9525">
            <a:solidFill>
              <a:schemeClr val="tx1"/>
            </a:solidFill>
            <a:miter lim="800000"/>
            <a:headEnd/>
            <a:tailEnd/>
          </a:ln>
        </p:spPr>
        <p:txBody>
          <a:bodyPr wrap="none" anchor="ctr"/>
          <a:lstStyle/>
          <a:p>
            <a:pPr algn="ctr"/>
            <a:r>
              <a:rPr lang="zh-CN" altLang="en-US" b="1">
                <a:solidFill>
                  <a:schemeClr val="bg1"/>
                </a:solidFill>
              </a:rPr>
              <a:t>初始化数据段</a:t>
            </a:r>
          </a:p>
        </p:txBody>
      </p:sp>
      <p:sp>
        <p:nvSpPr>
          <p:cNvPr id="13" name="Rectangle 12"/>
          <p:cNvSpPr>
            <a:spLocks noChangeArrowheads="1"/>
          </p:cNvSpPr>
          <p:nvPr/>
        </p:nvSpPr>
        <p:spPr bwMode="auto">
          <a:xfrm>
            <a:off x="6071030" y="3211514"/>
            <a:ext cx="3266017" cy="504825"/>
          </a:xfrm>
          <a:prstGeom prst="rect">
            <a:avLst/>
          </a:prstGeom>
          <a:solidFill>
            <a:srgbClr val="92D050"/>
          </a:solidFill>
          <a:ln w="9525">
            <a:solidFill>
              <a:schemeClr val="tx1"/>
            </a:solidFill>
            <a:miter lim="800000"/>
            <a:headEnd/>
            <a:tailEnd/>
          </a:ln>
        </p:spPr>
        <p:txBody>
          <a:bodyPr wrap="none" anchor="ctr"/>
          <a:lstStyle/>
          <a:p>
            <a:pPr algn="ctr"/>
            <a:r>
              <a:rPr lang="zh-CN" altLang="en-US" b="1">
                <a:solidFill>
                  <a:schemeClr val="bg1"/>
                </a:solidFill>
              </a:rPr>
              <a:t>非初始化数据段</a:t>
            </a:r>
            <a:r>
              <a:rPr lang="en-US" altLang="zh-CN" b="1">
                <a:solidFill>
                  <a:schemeClr val="bg1"/>
                </a:solidFill>
              </a:rPr>
              <a:t>(BSS)</a:t>
            </a:r>
          </a:p>
        </p:txBody>
      </p:sp>
      <p:sp>
        <p:nvSpPr>
          <p:cNvPr id="14" name="Rectangle 14"/>
          <p:cNvSpPr>
            <a:spLocks noChangeArrowheads="1"/>
          </p:cNvSpPr>
          <p:nvPr/>
        </p:nvSpPr>
        <p:spPr bwMode="auto">
          <a:xfrm>
            <a:off x="6071029" y="1268413"/>
            <a:ext cx="3168651" cy="647700"/>
          </a:xfrm>
          <a:prstGeom prst="rect">
            <a:avLst/>
          </a:prstGeom>
          <a:noFill/>
          <a:ln w="9525">
            <a:noFill/>
            <a:miter lim="800000"/>
            <a:headEnd/>
            <a:tailEnd/>
          </a:ln>
        </p:spPr>
        <p:txBody>
          <a:bodyPr wrap="none" anchor="ctr"/>
          <a:lstStyle/>
          <a:p>
            <a:pPr algn="ctr"/>
            <a:r>
              <a:rPr lang="zh-CN" altLang="en-US" b="1" dirty="0">
                <a:solidFill>
                  <a:schemeClr val="bg1"/>
                </a:solidFill>
              </a:rPr>
              <a:t>堆</a:t>
            </a:r>
            <a:r>
              <a:rPr lang="en-US" altLang="zh-CN" b="1" dirty="0">
                <a:solidFill>
                  <a:schemeClr val="bg1"/>
                </a:solidFill>
              </a:rPr>
              <a:t>(Heap)</a:t>
            </a:r>
          </a:p>
        </p:txBody>
      </p:sp>
      <p:sp>
        <p:nvSpPr>
          <p:cNvPr id="15" name="Rectangle 17"/>
          <p:cNvSpPr>
            <a:spLocks noChangeArrowheads="1"/>
          </p:cNvSpPr>
          <p:nvPr/>
        </p:nvSpPr>
        <p:spPr bwMode="auto">
          <a:xfrm>
            <a:off x="5975780" y="2636838"/>
            <a:ext cx="3266016" cy="647700"/>
          </a:xfrm>
          <a:prstGeom prst="rect">
            <a:avLst/>
          </a:prstGeom>
          <a:noFill/>
          <a:ln w="9525">
            <a:noFill/>
            <a:miter lim="800000"/>
            <a:headEnd/>
            <a:tailEnd/>
          </a:ln>
        </p:spPr>
        <p:txBody>
          <a:bodyPr wrap="none" anchor="ctr"/>
          <a:lstStyle/>
          <a:p>
            <a:pPr algn="ctr"/>
            <a:r>
              <a:rPr lang="zh-CN" altLang="en-US" b="1">
                <a:solidFill>
                  <a:schemeClr val="bg1"/>
                </a:solidFill>
              </a:rPr>
              <a:t>栈</a:t>
            </a:r>
            <a:r>
              <a:rPr lang="en-US" altLang="zh-CN" b="1">
                <a:solidFill>
                  <a:schemeClr val="bg1"/>
                </a:solidFill>
              </a:rPr>
              <a:t>(stack)</a:t>
            </a:r>
          </a:p>
        </p:txBody>
      </p:sp>
      <p:sp>
        <p:nvSpPr>
          <p:cNvPr id="16" name="Line 18"/>
          <p:cNvSpPr>
            <a:spLocks noChangeShapeType="1"/>
          </p:cNvSpPr>
          <p:nvPr/>
        </p:nvSpPr>
        <p:spPr bwMode="auto">
          <a:xfrm>
            <a:off x="6073147" y="2708275"/>
            <a:ext cx="3263900" cy="0"/>
          </a:xfrm>
          <a:prstGeom prst="line">
            <a:avLst/>
          </a:prstGeom>
          <a:noFill/>
          <a:ln w="28575">
            <a:solidFill>
              <a:schemeClr val="tx1"/>
            </a:solidFill>
            <a:prstDash val="dash"/>
            <a:round/>
            <a:headEnd/>
            <a:tailEnd/>
          </a:ln>
        </p:spPr>
        <p:txBody>
          <a:bodyPr/>
          <a:lstStyle/>
          <a:p>
            <a:endParaRPr lang="zh-CN" altLang="en-US"/>
          </a:p>
        </p:txBody>
      </p:sp>
      <p:sp>
        <p:nvSpPr>
          <p:cNvPr id="17" name="Line 19"/>
          <p:cNvSpPr>
            <a:spLocks noChangeShapeType="1"/>
          </p:cNvSpPr>
          <p:nvPr/>
        </p:nvSpPr>
        <p:spPr bwMode="auto">
          <a:xfrm>
            <a:off x="6071030" y="1843088"/>
            <a:ext cx="3266017" cy="0"/>
          </a:xfrm>
          <a:prstGeom prst="line">
            <a:avLst/>
          </a:prstGeom>
          <a:noFill/>
          <a:ln w="28575">
            <a:solidFill>
              <a:schemeClr val="tx1"/>
            </a:solidFill>
            <a:prstDash val="dash"/>
            <a:round/>
            <a:headEnd/>
            <a:tailEnd/>
          </a:ln>
        </p:spPr>
        <p:txBody>
          <a:bodyPr/>
          <a:lstStyle/>
          <a:p>
            <a:endParaRPr lang="zh-CN" altLang="en-US"/>
          </a:p>
        </p:txBody>
      </p:sp>
      <p:sp>
        <p:nvSpPr>
          <p:cNvPr id="18" name="Text Box 20"/>
          <p:cNvSpPr txBox="1">
            <a:spLocks noChangeArrowheads="1"/>
          </p:cNvSpPr>
          <p:nvPr/>
        </p:nvSpPr>
        <p:spPr bwMode="auto">
          <a:xfrm>
            <a:off x="9792130" y="1484314"/>
            <a:ext cx="1945217" cy="357187"/>
          </a:xfrm>
          <a:prstGeom prst="rect">
            <a:avLst/>
          </a:prstGeom>
          <a:noFill/>
          <a:ln w="9525">
            <a:noFill/>
            <a:miter lim="800000"/>
            <a:headEnd/>
            <a:tailEnd/>
          </a:ln>
        </p:spPr>
        <p:txBody>
          <a:bodyPr/>
          <a:lstStyle/>
          <a:p>
            <a:pPr algn="just"/>
            <a:r>
              <a:rPr lang="zh-CN" altLang="en-US" sz="1600" b="1" dirty="0">
                <a:solidFill>
                  <a:schemeClr val="bg1"/>
                </a:solidFill>
                <a:latin typeface="Times New Roman" pitchFamily="18" charset="0"/>
              </a:rPr>
              <a:t>堆的增长方向</a:t>
            </a:r>
          </a:p>
        </p:txBody>
      </p:sp>
      <p:sp>
        <p:nvSpPr>
          <p:cNvPr id="19" name="Line 21"/>
          <p:cNvSpPr>
            <a:spLocks noChangeShapeType="1"/>
          </p:cNvSpPr>
          <p:nvPr/>
        </p:nvSpPr>
        <p:spPr bwMode="auto">
          <a:xfrm>
            <a:off x="9313763" y="3211513"/>
            <a:ext cx="647700" cy="0"/>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a:lstStyle/>
          <a:p>
            <a:endParaRPr lang="zh-CN" altLang="en-US">
              <a:solidFill>
                <a:schemeClr val="bg1"/>
              </a:solidFill>
            </a:endParaRPr>
          </a:p>
        </p:txBody>
      </p:sp>
      <p:sp>
        <p:nvSpPr>
          <p:cNvPr id="20" name="Line 22"/>
          <p:cNvSpPr>
            <a:spLocks noChangeShapeType="1"/>
          </p:cNvSpPr>
          <p:nvPr/>
        </p:nvSpPr>
        <p:spPr bwMode="auto">
          <a:xfrm>
            <a:off x="9313763" y="1339850"/>
            <a:ext cx="647700" cy="0"/>
          </a:xfrm>
          <a:prstGeom prst="line">
            <a:avLst/>
          </a:prstGeom>
          <a:ln>
            <a:headEnd/>
            <a:tailEnd/>
          </a:ln>
        </p:spPr>
        <p:style>
          <a:lnRef idx="3">
            <a:schemeClr val="accent5"/>
          </a:lnRef>
          <a:fillRef idx="0">
            <a:schemeClr val="accent5"/>
          </a:fillRef>
          <a:effectRef idx="2">
            <a:schemeClr val="accent5"/>
          </a:effectRef>
          <a:fontRef idx="minor">
            <a:schemeClr val="tx1"/>
          </a:fontRef>
        </p:style>
        <p:txBody>
          <a:bodyPr/>
          <a:lstStyle/>
          <a:p>
            <a:endParaRPr lang="zh-CN" altLang="en-US">
              <a:solidFill>
                <a:schemeClr val="bg1"/>
              </a:solidFill>
            </a:endParaRPr>
          </a:p>
        </p:txBody>
      </p:sp>
      <p:sp>
        <p:nvSpPr>
          <p:cNvPr id="21" name="Text Box 23"/>
          <p:cNvSpPr txBox="1">
            <a:spLocks noChangeArrowheads="1"/>
          </p:cNvSpPr>
          <p:nvPr/>
        </p:nvSpPr>
        <p:spPr bwMode="auto">
          <a:xfrm>
            <a:off x="9817530" y="2784475"/>
            <a:ext cx="1943100" cy="357188"/>
          </a:xfrm>
          <a:prstGeom prst="rect">
            <a:avLst/>
          </a:prstGeom>
          <a:noFill/>
          <a:ln w="9525">
            <a:noFill/>
            <a:miter lim="800000"/>
            <a:headEnd/>
            <a:tailEnd/>
          </a:ln>
        </p:spPr>
        <p:txBody>
          <a:bodyPr/>
          <a:lstStyle/>
          <a:p>
            <a:pPr algn="just"/>
            <a:r>
              <a:rPr lang="zh-CN" altLang="en-US" sz="1600" b="1">
                <a:solidFill>
                  <a:schemeClr val="bg1"/>
                </a:solidFill>
                <a:latin typeface="Times New Roman" pitchFamily="18" charset="0"/>
              </a:rPr>
              <a:t>栈的增长方向</a:t>
            </a:r>
          </a:p>
        </p:txBody>
      </p:sp>
      <p:sp>
        <p:nvSpPr>
          <p:cNvPr id="22" name="Line 24"/>
          <p:cNvSpPr>
            <a:spLocks noChangeShapeType="1"/>
          </p:cNvSpPr>
          <p:nvPr/>
        </p:nvSpPr>
        <p:spPr bwMode="auto">
          <a:xfrm>
            <a:off x="9601629" y="1339850"/>
            <a:ext cx="0" cy="712788"/>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a:solidFill>
                <a:schemeClr val="bg1"/>
              </a:solidFill>
            </a:endParaRPr>
          </a:p>
        </p:txBody>
      </p:sp>
      <p:sp>
        <p:nvSpPr>
          <p:cNvPr id="23" name="Line 25"/>
          <p:cNvSpPr>
            <a:spLocks noChangeShapeType="1"/>
          </p:cNvSpPr>
          <p:nvPr/>
        </p:nvSpPr>
        <p:spPr bwMode="auto">
          <a:xfrm flipV="1">
            <a:off x="9601629" y="2262189"/>
            <a:ext cx="0" cy="949325"/>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a:solidFill>
                <a:schemeClr val="bg1"/>
              </a:solidFill>
            </a:endParaRPr>
          </a:p>
        </p:txBody>
      </p:sp>
      <p:sp>
        <p:nvSpPr>
          <p:cNvPr id="24" name="Line 26"/>
          <p:cNvSpPr>
            <a:spLocks noChangeShapeType="1"/>
          </p:cNvSpPr>
          <p:nvPr/>
        </p:nvSpPr>
        <p:spPr bwMode="auto">
          <a:xfrm>
            <a:off x="4343830" y="3213100"/>
            <a:ext cx="1631951" cy="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a:lstStyle/>
          <a:p>
            <a:endParaRPr lang="zh-CN" altLang="en-US"/>
          </a:p>
        </p:txBody>
      </p:sp>
      <p:sp>
        <p:nvSpPr>
          <p:cNvPr id="25" name="Line 27"/>
          <p:cNvSpPr>
            <a:spLocks noChangeShapeType="1"/>
          </p:cNvSpPr>
          <p:nvPr/>
        </p:nvSpPr>
        <p:spPr bwMode="auto">
          <a:xfrm flipV="1">
            <a:off x="4343830" y="1341438"/>
            <a:ext cx="1729317" cy="107950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a:lstStyle/>
          <a:p>
            <a:endParaRPr lang="zh-CN" altLang="en-US"/>
          </a:p>
        </p:txBody>
      </p:sp>
      <p:sp>
        <p:nvSpPr>
          <p:cNvPr id="26" name="Line 28"/>
          <p:cNvSpPr>
            <a:spLocks noChangeShapeType="1"/>
          </p:cNvSpPr>
          <p:nvPr/>
        </p:nvSpPr>
        <p:spPr bwMode="auto">
          <a:xfrm>
            <a:off x="4343830" y="4005263"/>
            <a:ext cx="1729317" cy="21590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a:lstStyle/>
          <a:p>
            <a:endParaRPr lang="zh-CN" altLang="en-US"/>
          </a:p>
        </p:txBody>
      </p:sp>
      <p:sp>
        <p:nvSpPr>
          <p:cNvPr id="27" name="Rectangle 30"/>
          <p:cNvSpPr>
            <a:spLocks noChangeArrowheads="1"/>
          </p:cNvSpPr>
          <p:nvPr/>
        </p:nvSpPr>
        <p:spPr bwMode="auto">
          <a:xfrm>
            <a:off x="6071030" y="5732464"/>
            <a:ext cx="3266017" cy="503237"/>
          </a:xfrm>
          <a:prstGeom prst="rect">
            <a:avLst/>
          </a:prstGeom>
          <a:solidFill>
            <a:schemeClr val="accent1"/>
          </a:solidFill>
          <a:ln w="9525">
            <a:solidFill>
              <a:schemeClr val="tx1"/>
            </a:solidFill>
            <a:miter lim="800000"/>
            <a:headEnd/>
            <a:tailEnd/>
          </a:ln>
        </p:spPr>
        <p:txBody>
          <a:bodyPr wrap="none" anchor="ctr"/>
          <a:lstStyle/>
          <a:p>
            <a:pPr algn="ctr"/>
            <a:r>
              <a:rPr lang="zh-CN" altLang="en-US" b="1">
                <a:solidFill>
                  <a:schemeClr val="bg1"/>
                </a:solidFill>
              </a:rPr>
              <a:t>内核数据代码</a:t>
            </a:r>
          </a:p>
        </p:txBody>
      </p:sp>
      <p:sp>
        <p:nvSpPr>
          <p:cNvPr id="28" name="Text Box 31"/>
          <p:cNvSpPr txBox="1">
            <a:spLocks noChangeArrowheads="1"/>
          </p:cNvSpPr>
          <p:nvPr/>
        </p:nvSpPr>
        <p:spPr bwMode="auto">
          <a:xfrm>
            <a:off x="9144430" y="5732464"/>
            <a:ext cx="2400300" cy="371513"/>
          </a:xfrm>
          <a:prstGeom prst="rect">
            <a:avLst/>
          </a:prstGeom>
          <a:noFill/>
          <a:ln w="9525">
            <a:noFill/>
            <a:miter lim="800000"/>
            <a:headEnd/>
            <a:tailEnd/>
          </a:ln>
        </p:spPr>
        <p:txBody>
          <a:bodyPr lIns="90000" tIns="46800" rIns="90000" bIns="46800">
            <a:spAutoFit/>
          </a:bodyPr>
          <a:lstStyle/>
          <a:p>
            <a:pPr algn="ctr">
              <a:spcBef>
                <a:spcPct val="50000"/>
              </a:spcBef>
            </a:pPr>
            <a:r>
              <a:rPr lang="en-US" altLang="zh-CN" b="1">
                <a:solidFill>
                  <a:schemeClr val="bg1"/>
                </a:solidFill>
              </a:rPr>
              <a:t>0x80000000</a:t>
            </a:r>
          </a:p>
        </p:txBody>
      </p:sp>
      <p:sp>
        <p:nvSpPr>
          <p:cNvPr id="29" name="Text Box 32"/>
          <p:cNvSpPr txBox="1">
            <a:spLocks noChangeArrowheads="1"/>
          </p:cNvSpPr>
          <p:nvPr/>
        </p:nvSpPr>
        <p:spPr bwMode="auto">
          <a:xfrm>
            <a:off x="9049181" y="5372101"/>
            <a:ext cx="2592916" cy="371513"/>
          </a:xfrm>
          <a:prstGeom prst="rect">
            <a:avLst/>
          </a:prstGeom>
          <a:noFill/>
          <a:ln w="9525">
            <a:noFill/>
            <a:miter lim="800000"/>
            <a:headEnd/>
            <a:tailEnd/>
          </a:ln>
        </p:spPr>
        <p:txBody>
          <a:bodyPr lIns="90000" tIns="46800" rIns="90000" bIns="46800">
            <a:spAutoFit/>
          </a:bodyPr>
          <a:lstStyle/>
          <a:p>
            <a:pPr algn="ctr">
              <a:spcBef>
                <a:spcPct val="50000"/>
              </a:spcBef>
            </a:pPr>
            <a:r>
              <a:rPr lang="en-US" altLang="zh-CN" b="1" dirty="0">
                <a:solidFill>
                  <a:schemeClr val="bg1"/>
                </a:solidFill>
              </a:rPr>
              <a:t>0x</a:t>
            </a:r>
            <a:r>
              <a:rPr lang="en-US" altLang="zh-CN" sz="1600" b="1" dirty="0">
                <a:solidFill>
                  <a:schemeClr val="bg1"/>
                </a:solidFill>
              </a:rPr>
              <a:t>7FFFFFFF</a:t>
            </a:r>
          </a:p>
        </p:txBody>
      </p:sp>
      <p:sp>
        <p:nvSpPr>
          <p:cNvPr id="30" name="Line 33"/>
          <p:cNvSpPr>
            <a:spLocks noChangeShapeType="1"/>
          </p:cNvSpPr>
          <p:nvPr/>
        </p:nvSpPr>
        <p:spPr bwMode="auto">
          <a:xfrm flipH="1" flipV="1">
            <a:off x="6071030" y="5732463"/>
            <a:ext cx="5281084" cy="0"/>
          </a:xfrm>
          <a:prstGeom prst="line">
            <a:avLst/>
          </a:prstGeom>
          <a:noFill/>
          <a:ln w="38100" cap="sq">
            <a:solidFill>
              <a:srgbClr val="6600FF"/>
            </a:solidFill>
            <a:round/>
            <a:headEnd/>
            <a:tailEnd/>
          </a:ln>
        </p:spPr>
        <p:txBody>
          <a:bodyPr/>
          <a:lstStyle/>
          <a:p>
            <a:endParaRPr lang="zh-CN" altLang="en-US"/>
          </a:p>
        </p:txBody>
      </p:sp>
      <p:sp>
        <p:nvSpPr>
          <p:cNvPr id="31" name="Rectangle 35"/>
          <p:cNvSpPr>
            <a:spLocks noChangeArrowheads="1"/>
          </p:cNvSpPr>
          <p:nvPr/>
        </p:nvSpPr>
        <p:spPr bwMode="auto">
          <a:xfrm>
            <a:off x="6071030" y="5227639"/>
            <a:ext cx="3266017" cy="504825"/>
          </a:xfrm>
          <a:prstGeom prst="rect">
            <a:avLst/>
          </a:prstGeom>
          <a:solidFill>
            <a:srgbClr val="CCCCCC"/>
          </a:solidFill>
          <a:ln w="9525">
            <a:solidFill>
              <a:schemeClr val="tx1"/>
            </a:solidFill>
            <a:miter lim="800000"/>
            <a:headEnd/>
            <a:tailEnd/>
          </a:ln>
        </p:spPr>
        <p:txBody>
          <a:bodyPr wrap="none" anchor="ctr"/>
          <a:lstStyle/>
          <a:p>
            <a:pPr algn="ctr"/>
            <a:r>
              <a:rPr lang="en-US" altLang="zh-CN" b="1">
                <a:solidFill>
                  <a:schemeClr val="bg1"/>
                </a:solidFill>
              </a:rPr>
              <a:t>PEB&amp;TEB</a:t>
            </a:r>
          </a:p>
        </p:txBody>
      </p:sp>
      <p:sp>
        <p:nvSpPr>
          <p:cNvPr id="32" name="Rectangle 36"/>
          <p:cNvSpPr>
            <a:spLocks noChangeArrowheads="1"/>
          </p:cNvSpPr>
          <p:nvPr/>
        </p:nvSpPr>
        <p:spPr bwMode="auto">
          <a:xfrm>
            <a:off x="6071030" y="4724400"/>
            <a:ext cx="3266017" cy="503238"/>
          </a:xfrm>
          <a:prstGeom prst="rect">
            <a:avLst/>
          </a:prstGeom>
          <a:solidFill>
            <a:srgbClr val="CCCCCC"/>
          </a:solidFill>
          <a:ln w="9525">
            <a:solidFill>
              <a:schemeClr val="tx1"/>
            </a:solidFill>
            <a:miter lim="800000"/>
            <a:headEnd/>
            <a:tailEnd/>
          </a:ln>
        </p:spPr>
        <p:txBody>
          <a:bodyPr wrap="none" anchor="ctr"/>
          <a:lstStyle/>
          <a:p>
            <a:pPr algn="ctr"/>
            <a:r>
              <a:rPr lang="zh-CN" altLang="en-US" b="1">
                <a:solidFill>
                  <a:schemeClr val="bg1"/>
                </a:solidFill>
              </a:rPr>
              <a:t>系统</a:t>
            </a:r>
            <a:r>
              <a:rPr lang="en-US" altLang="zh-CN" b="1">
                <a:solidFill>
                  <a:schemeClr val="bg1"/>
                </a:solidFill>
              </a:rPr>
              <a:t>DLL</a:t>
            </a:r>
          </a:p>
        </p:txBody>
      </p:sp>
      <p:sp>
        <p:nvSpPr>
          <p:cNvPr id="33" name="Rectangle 37"/>
          <p:cNvSpPr>
            <a:spLocks noChangeArrowheads="1"/>
          </p:cNvSpPr>
          <p:nvPr/>
        </p:nvSpPr>
        <p:spPr bwMode="auto">
          <a:xfrm>
            <a:off x="6071030" y="4219576"/>
            <a:ext cx="3266017" cy="504825"/>
          </a:xfrm>
          <a:prstGeom prst="rect">
            <a:avLst/>
          </a:prstGeom>
          <a:solidFill>
            <a:srgbClr val="CCCCCC"/>
          </a:solidFill>
          <a:ln w="9525">
            <a:solidFill>
              <a:schemeClr val="tx1"/>
            </a:solidFill>
            <a:miter lim="800000"/>
            <a:headEnd/>
            <a:tailEnd/>
          </a:ln>
        </p:spPr>
        <p:txBody>
          <a:bodyPr wrap="none" anchor="ctr"/>
          <a:lstStyle/>
          <a:p>
            <a:pPr algn="ctr"/>
            <a:r>
              <a:rPr lang="zh-CN" altLang="en-US" b="1">
                <a:solidFill>
                  <a:schemeClr val="bg1"/>
                </a:solidFill>
              </a:rPr>
              <a:t>代码段</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17762" name="Picture 2" descr="C:\Users\apple\Documents\Tencent Files\459428121\Image\C2C\8346B20E2AE598E3E6017DD442A4711C.png"/>
          <p:cNvPicPr>
            <a:picLocks noChangeAspect="1" noChangeArrowheads="1"/>
          </p:cNvPicPr>
          <p:nvPr/>
        </p:nvPicPr>
        <p:blipFill>
          <a:blip r:embed="rId2" cstate="print"/>
          <a:srcRect/>
          <a:stretch>
            <a:fillRect/>
          </a:stretch>
        </p:blipFill>
        <p:spPr bwMode="auto">
          <a:xfrm>
            <a:off x="2148183" y="846162"/>
            <a:ext cx="8981577" cy="6011838"/>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876300" y="426720"/>
            <a:ext cx="10515600" cy="1325563"/>
          </a:xfrm>
        </p:spPr>
        <p:txBody>
          <a:bodyPr vert="horz" wrap="square" lIns="91440" tIns="45720" rIns="91440" bIns="45720" anchor="ctr"/>
          <a:lstStyle/>
          <a:p>
            <a:r>
              <a:rPr lang="en-US" altLang="zh-CN" dirty="0"/>
              <a:t>PE</a:t>
            </a:r>
            <a:r>
              <a:rPr lang="zh-CN" altLang="en-US" dirty="0"/>
              <a:t>文件格式</a:t>
            </a:r>
          </a:p>
        </p:txBody>
      </p:sp>
      <p:sp>
        <p:nvSpPr>
          <p:cNvPr id="13315" name="内容占位符 2"/>
          <p:cNvSpPr>
            <a:spLocks noGrp="1"/>
          </p:cNvSpPr>
          <p:nvPr>
            <p:ph idx="1"/>
          </p:nvPr>
        </p:nvSpPr>
        <p:spPr>
          <a:xfrm>
            <a:off x="1752600" y="2071688"/>
            <a:ext cx="8763000" cy="4165600"/>
          </a:xfrm>
        </p:spPr>
        <p:txBody>
          <a:bodyPr vert="horz" wrap="square" lIns="91440" tIns="45720" rIns="91440" bIns="45720" anchor="t"/>
          <a:lstStyle/>
          <a:p>
            <a:pPr>
              <a:lnSpc>
                <a:spcPct val="150000"/>
              </a:lnSpc>
            </a:pPr>
            <a:r>
              <a:rPr lang="en-US" altLang="zh-CN" dirty="0">
                <a:latin typeface="宋体" panose="02010600030101010101" pitchFamily="2" charset="-122"/>
                <a:ea typeface="宋体" panose="02010600030101010101" pitchFamily="2" charset="-122"/>
              </a:rPr>
              <a:t>DOS</a:t>
            </a:r>
            <a:r>
              <a:rPr lang="zh-CN" altLang="en-US" dirty="0">
                <a:latin typeface="宋体" panose="02010600030101010101" pitchFamily="2" charset="-122"/>
                <a:ea typeface="宋体" panose="02010600030101010101" pitchFamily="2" charset="-122"/>
              </a:rPr>
              <a:t>头与</a:t>
            </a:r>
            <a:r>
              <a:rPr lang="en-US" altLang="zh-CN" dirty="0">
                <a:latin typeface="宋体" panose="02010600030101010101" pitchFamily="2" charset="-122"/>
                <a:ea typeface="宋体" panose="02010600030101010101" pitchFamily="2" charset="-122"/>
              </a:rPr>
              <a:t>DOS</a:t>
            </a:r>
            <a:r>
              <a:rPr lang="zh-CN" altLang="en-US" dirty="0">
                <a:latin typeface="宋体" panose="02010600030101010101" pitchFamily="2" charset="-122"/>
                <a:ea typeface="宋体" panose="02010600030101010101" pitchFamily="2" charset="-122"/>
              </a:rPr>
              <a:t>插桩程序</a:t>
            </a:r>
          </a:p>
          <a:p>
            <a:pPr lvl="1">
              <a:lnSpc>
                <a:spcPct val="150000"/>
              </a:lnSpc>
            </a:pPr>
            <a:r>
              <a:rPr kumimoji="1" lang="en-US" altLang="zh-CN" dirty="0">
                <a:latin typeface="宋体" panose="02010600030101010101" pitchFamily="2" charset="-122"/>
                <a:ea typeface="宋体" panose="02010600030101010101" pitchFamily="2" charset="-122"/>
              </a:rPr>
              <a:t>PE</a:t>
            </a:r>
            <a:r>
              <a:rPr kumimoji="1" lang="zh-CN" altLang="en-US" dirty="0">
                <a:latin typeface="宋体" panose="02010600030101010101" pitchFamily="2" charset="-122"/>
                <a:ea typeface="宋体" panose="02010600030101010101" pitchFamily="2" charset="-122"/>
              </a:rPr>
              <a:t>结构中紧随</a:t>
            </a:r>
            <a:r>
              <a:rPr kumimoji="1" lang="en-US" altLang="zh-CN" dirty="0">
                <a:latin typeface="宋体" panose="02010600030101010101" pitchFamily="2" charset="-122"/>
                <a:ea typeface="宋体" panose="02010600030101010101" pitchFamily="2" charset="-122"/>
              </a:rPr>
              <a:t>MZ</a:t>
            </a:r>
            <a:r>
              <a:rPr kumimoji="1" lang="zh-CN" altLang="en-US" dirty="0">
                <a:latin typeface="宋体" panose="02010600030101010101" pitchFamily="2" charset="-122"/>
                <a:ea typeface="宋体" panose="02010600030101010101" pitchFamily="2" charset="-122"/>
              </a:rPr>
              <a:t>文件头之后的</a:t>
            </a:r>
            <a:r>
              <a:rPr kumimoji="1" lang="en-US" altLang="zh-CN" dirty="0">
                <a:latin typeface="宋体" panose="02010600030101010101" pitchFamily="2" charset="-122"/>
                <a:ea typeface="宋体" panose="02010600030101010101" pitchFamily="2" charset="-122"/>
              </a:rPr>
              <a:t>DOS</a:t>
            </a:r>
            <a:r>
              <a:rPr kumimoji="1" lang="zh-CN" altLang="en-US" dirty="0">
                <a:latin typeface="宋体" panose="02010600030101010101" pitchFamily="2" charset="-122"/>
                <a:ea typeface="宋体" panose="02010600030101010101" pitchFamily="2" charset="-122"/>
              </a:rPr>
              <a:t>插桩程序</a:t>
            </a:r>
            <a:r>
              <a:rPr kumimoji="1" lang="en-US" altLang="zh-CN" dirty="0">
                <a:latin typeface="宋体" panose="02010600030101010101" pitchFamily="2" charset="-122"/>
                <a:ea typeface="宋体" panose="02010600030101010101" pitchFamily="2" charset="-122"/>
              </a:rPr>
              <a:t>(DOS Stub)</a:t>
            </a:r>
          </a:p>
          <a:p>
            <a:pPr lvl="1">
              <a:lnSpc>
                <a:spcPct val="150000"/>
              </a:lnSpc>
            </a:pPr>
            <a:r>
              <a:rPr kumimoji="1" lang="zh-CN" altLang="en-US" dirty="0">
                <a:latin typeface="宋体" panose="02010600030101010101" pitchFamily="2" charset="-122"/>
                <a:ea typeface="宋体" panose="02010600030101010101" pitchFamily="2" charset="-122"/>
              </a:rPr>
              <a:t>可以通过</a:t>
            </a:r>
            <a:r>
              <a:rPr kumimoji="1" lang="en-US" altLang="zh-CN" dirty="0">
                <a:latin typeface="宋体" panose="02010600030101010101" pitchFamily="2" charset="-122"/>
                <a:ea typeface="宋体" panose="02010600030101010101" pitchFamily="2" charset="-122"/>
              </a:rPr>
              <a:t>IMAGE_DOS_HEADER</a:t>
            </a:r>
            <a:r>
              <a:rPr kumimoji="1" lang="zh-CN" altLang="en-US" dirty="0">
                <a:latin typeface="宋体" panose="02010600030101010101" pitchFamily="2" charset="-122"/>
                <a:ea typeface="宋体" panose="02010600030101010101" pitchFamily="2" charset="-122"/>
              </a:rPr>
              <a:t>结构来识别一个合法的</a:t>
            </a:r>
            <a:r>
              <a:rPr kumimoji="1" lang="en-US" altLang="zh-CN" dirty="0">
                <a:latin typeface="宋体" panose="02010600030101010101" pitchFamily="2" charset="-122"/>
                <a:ea typeface="宋体" panose="02010600030101010101" pitchFamily="2" charset="-122"/>
              </a:rPr>
              <a:t>DOS</a:t>
            </a:r>
            <a:r>
              <a:rPr kumimoji="1" lang="zh-CN" altLang="en-US" dirty="0">
                <a:latin typeface="宋体" panose="02010600030101010101" pitchFamily="2" charset="-122"/>
                <a:ea typeface="宋体" panose="02010600030101010101" pitchFamily="2" charset="-122"/>
              </a:rPr>
              <a:t>头</a:t>
            </a:r>
          </a:p>
          <a:p>
            <a:endParaRPr lang="zh-CN" altLang="en-US" dirty="0"/>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grpSp>
        <p:nvGrpSpPr>
          <p:cNvPr id="14339" name="Group 5"/>
          <p:cNvGrpSpPr/>
          <p:nvPr/>
        </p:nvGrpSpPr>
        <p:grpSpPr>
          <a:xfrm>
            <a:off x="2436813" y="1279480"/>
            <a:ext cx="7302500" cy="5181600"/>
            <a:chOff x="-3" y="-3"/>
            <a:chExt cx="5305" cy="2100"/>
          </a:xfrm>
        </p:grpSpPr>
        <p:grpSp>
          <p:nvGrpSpPr>
            <p:cNvPr id="14340" name="Group 6"/>
            <p:cNvGrpSpPr/>
            <p:nvPr/>
          </p:nvGrpSpPr>
          <p:grpSpPr>
            <a:xfrm>
              <a:off x="0" y="0"/>
              <a:ext cx="5299" cy="2094"/>
              <a:chOff x="0" y="0"/>
              <a:chExt cx="5299" cy="2094"/>
            </a:xfrm>
          </p:grpSpPr>
          <p:sp>
            <p:nvSpPr>
              <p:cNvPr id="14342" name="Rectangle 7"/>
              <p:cNvSpPr/>
              <p:nvPr/>
            </p:nvSpPr>
            <p:spPr>
              <a:xfrm>
                <a:off x="43" y="0"/>
                <a:ext cx="5213" cy="2094"/>
              </a:xfrm>
              <a:prstGeom prst="rect">
                <a:avLst/>
              </a:prstGeom>
              <a:noFill/>
              <a:ln w="9525">
                <a:noFill/>
              </a:ln>
            </p:spPr>
            <p:txBody>
              <a:bodyPr/>
              <a:lstStyle/>
              <a:p>
                <a:pPr algn="just" latinLnBrk="1"/>
                <a:r>
                  <a:rPr lang="en-US" altLang="zh-CN" sz="1600" b="1" dirty="0">
                    <a:solidFill>
                      <a:schemeClr val="bg1"/>
                    </a:solidFill>
                    <a:latin typeface="宋体" panose="02010600030101010101" pitchFamily="2" charset="-122"/>
                    <a:ea typeface="宋体" panose="02010600030101010101" pitchFamily="2" charset="-122"/>
                  </a:rPr>
                  <a:t>ty</a:t>
                </a:r>
                <a:r>
                  <a:rPr lang="en-US" altLang="zh-CN" sz="1600" b="1" dirty="0">
                    <a:solidFill>
                      <a:schemeClr val="tx1"/>
                    </a:solidFill>
                    <a:latin typeface="宋体" panose="02010600030101010101" pitchFamily="2" charset="-122"/>
                    <a:ea typeface="宋体" panose="02010600030101010101" pitchFamily="2" charset="-122"/>
                  </a:rPr>
                  <a:t>pedef struct _IMAGE_DOS_HEADER {   // DOS</a:t>
                </a:r>
                <a:r>
                  <a:rPr lang="zh-CN" altLang="en-US" sz="1600" b="1" dirty="0">
                    <a:solidFill>
                      <a:schemeClr val="tx1"/>
                    </a:solidFill>
                    <a:latin typeface="宋体" panose="02010600030101010101" pitchFamily="2" charset="-122"/>
                    <a:ea typeface="宋体" panose="02010600030101010101" pitchFamily="2" charset="-122"/>
                  </a:rPr>
                  <a:t>的</a:t>
                </a:r>
                <a:r>
                  <a:rPr lang="en-US" altLang="zh-CN" sz="1600" b="1" dirty="0">
                    <a:solidFill>
                      <a:schemeClr val="tx1"/>
                    </a:solidFill>
                    <a:latin typeface="宋体" panose="02010600030101010101" pitchFamily="2" charset="-122"/>
                    <a:ea typeface="宋体" panose="02010600030101010101" pitchFamily="2" charset="-122"/>
                  </a:rPr>
                  <a:t>.EXE</a:t>
                </a:r>
                <a:r>
                  <a:rPr lang="zh-CN" altLang="en-US" sz="1600" b="1" dirty="0">
                    <a:solidFill>
                      <a:schemeClr val="tx1"/>
                    </a:solidFill>
                    <a:latin typeface="宋体" panose="02010600030101010101" pitchFamily="2" charset="-122"/>
                    <a:ea typeface="宋体" panose="02010600030101010101" pitchFamily="2" charset="-122"/>
                  </a:rPr>
                  <a:t>头部</a:t>
                </a:r>
              </a:p>
              <a:p>
                <a:pPr algn="just" eaLnBrk="0" latinLnBrk="1" hangingPunct="0"/>
                <a:r>
                  <a:rPr lang="zh-CN" altLang="en-US" sz="1600" b="1" dirty="0">
                    <a:solidFill>
                      <a:schemeClr val="bg1"/>
                    </a:solidFill>
                    <a:latin typeface="宋体" panose="02010600030101010101" pitchFamily="2" charset="-122"/>
                    <a:ea typeface="宋体" panose="02010600030101010101" pitchFamily="2" charset="-122"/>
                  </a:rPr>
                  <a:t>  </a:t>
                </a:r>
                <a:r>
                  <a:rPr lang="en-US" altLang="zh-CN" sz="1600" b="1" dirty="0">
                    <a:solidFill>
                      <a:srgbClr val="FF0000"/>
                    </a:solidFill>
                    <a:latin typeface="宋体" panose="02010600030101010101" pitchFamily="2" charset="-122"/>
                    <a:ea typeface="宋体" panose="02010600030101010101" pitchFamily="2" charset="-122"/>
                  </a:rPr>
                  <a:t>USHORT e_magic;                    // </a:t>
                </a:r>
                <a:r>
                  <a:rPr lang="zh-CN" altLang="en-US" sz="1600" b="1" dirty="0">
                    <a:solidFill>
                      <a:srgbClr val="FF0000"/>
                    </a:solidFill>
                    <a:latin typeface="宋体" panose="02010600030101010101" pitchFamily="2" charset="-122"/>
                    <a:ea typeface="宋体" panose="02010600030101010101" pitchFamily="2" charset="-122"/>
                  </a:rPr>
                  <a:t>魔术数字</a:t>
                </a:r>
              </a:p>
              <a:p>
                <a:pPr algn="just" eaLnBrk="0" latinLnBrk="1" hangingPunct="0"/>
                <a:r>
                  <a:rPr lang="zh-CN" altLang="en-US" sz="1600" b="1" dirty="0">
                    <a:solidFill>
                      <a:srgbClr val="99FF99"/>
                    </a:solidFill>
                    <a:latin typeface="宋体" panose="02010600030101010101" pitchFamily="2" charset="-122"/>
                    <a:ea typeface="宋体" panose="02010600030101010101" pitchFamily="2" charset="-122"/>
                  </a:rPr>
                  <a:t>  </a:t>
                </a:r>
                <a:r>
                  <a:rPr lang="en-US" altLang="zh-CN" sz="1600" b="1" dirty="0">
                    <a:solidFill>
                      <a:schemeClr val="tx1"/>
                    </a:solidFill>
                    <a:latin typeface="宋体" panose="02010600030101010101" pitchFamily="2" charset="-122"/>
                    <a:ea typeface="宋体" panose="02010600030101010101" pitchFamily="2" charset="-122"/>
                  </a:rPr>
                  <a:t>USHORT e_cblp;                     // </a:t>
                </a:r>
                <a:r>
                  <a:rPr lang="zh-CN" altLang="en-US" sz="1600" b="1" dirty="0">
                    <a:solidFill>
                      <a:schemeClr val="tx1"/>
                    </a:solidFill>
                    <a:latin typeface="宋体" panose="02010600030101010101" pitchFamily="2" charset="-122"/>
                    <a:ea typeface="宋体" panose="02010600030101010101" pitchFamily="2" charset="-122"/>
                  </a:rPr>
                  <a:t>文件最后页的字节数</a:t>
                </a:r>
              </a:p>
              <a:p>
                <a:pPr algn="just" eaLnBrk="0" latinLnBrk="1" hangingPunct="0"/>
                <a:r>
                  <a:rPr lang="zh-CN" altLang="en-US" sz="1600" b="1" dirty="0">
                    <a:solidFill>
                      <a:schemeClr val="tx1"/>
                    </a:solidFill>
                    <a:latin typeface="宋体" panose="02010600030101010101" pitchFamily="2" charset="-122"/>
                    <a:ea typeface="宋体" panose="02010600030101010101" pitchFamily="2" charset="-122"/>
                  </a:rPr>
                  <a:t>  </a:t>
                </a:r>
                <a:r>
                  <a:rPr lang="en-US" altLang="zh-CN" sz="1600" b="1" dirty="0">
                    <a:solidFill>
                      <a:schemeClr val="tx1"/>
                    </a:solidFill>
                    <a:latin typeface="宋体" panose="02010600030101010101" pitchFamily="2" charset="-122"/>
                    <a:ea typeface="宋体" panose="02010600030101010101" pitchFamily="2" charset="-122"/>
                  </a:rPr>
                  <a:t>USHORT e_cp;                       // </a:t>
                </a:r>
                <a:r>
                  <a:rPr lang="zh-CN" altLang="en-US" sz="1600" b="1" dirty="0">
                    <a:solidFill>
                      <a:schemeClr val="tx1"/>
                    </a:solidFill>
                    <a:latin typeface="宋体" panose="02010600030101010101" pitchFamily="2" charset="-122"/>
                    <a:ea typeface="宋体" panose="02010600030101010101" pitchFamily="2" charset="-122"/>
                  </a:rPr>
                  <a:t>文件页数</a:t>
                </a:r>
              </a:p>
              <a:p>
                <a:pPr algn="just" eaLnBrk="0" latinLnBrk="1" hangingPunct="0"/>
                <a:r>
                  <a:rPr lang="zh-CN" altLang="en-US" sz="1600" b="1" dirty="0">
                    <a:solidFill>
                      <a:schemeClr val="tx1"/>
                    </a:solidFill>
                    <a:latin typeface="宋体" panose="02010600030101010101" pitchFamily="2" charset="-122"/>
                    <a:ea typeface="宋体" panose="02010600030101010101" pitchFamily="2" charset="-122"/>
                  </a:rPr>
                  <a:t>  </a:t>
                </a:r>
                <a:r>
                  <a:rPr lang="en-US" altLang="zh-CN" sz="1600" b="1" dirty="0">
                    <a:solidFill>
                      <a:schemeClr val="tx1"/>
                    </a:solidFill>
                    <a:latin typeface="宋体" panose="02010600030101010101" pitchFamily="2" charset="-122"/>
                    <a:ea typeface="宋体" panose="02010600030101010101" pitchFamily="2" charset="-122"/>
                  </a:rPr>
                  <a:t>USHORT e_crlc;                     // </a:t>
                </a:r>
                <a:r>
                  <a:rPr lang="zh-CN" altLang="en-US" sz="1600" b="1" dirty="0">
                    <a:solidFill>
                      <a:schemeClr val="tx1"/>
                    </a:solidFill>
                    <a:latin typeface="宋体" panose="02010600030101010101" pitchFamily="2" charset="-122"/>
                    <a:ea typeface="宋体" panose="02010600030101010101" pitchFamily="2" charset="-122"/>
                  </a:rPr>
                  <a:t>重定义元素个数</a:t>
                </a:r>
              </a:p>
              <a:p>
                <a:pPr algn="just" eaLnBrk="0" latinLnBrk="1" hangingPunct="0"/>
                <a:r>
                  <a:rPr lang="zh-CN" altLang="en-US" sz="1600" b="1" dirty="0">
                    <a:solidFill>
                      <a:schemeClr val="tx1"/>
                    </a:solidFill>
                    <a:latin typeface="宋体" panose="02010600030101010101" pitchFamily="2" charset="-122"/>
                    <a:ea typeface="宋体" panose="02010600030101010101" pitchFamily="2" charset="-122"/>
                  </a:rPr>
                  <a:t>  </a:t>
                </a:r>
                <a:r>
                  <a:rPr lang="en-US" altLang="zh-CN" sz="1600" b="1" dirty="0">
                    <a:solidFill>
                      <a:schemeClr val="tx1"/>
                    </a:solidFill>
                    <a:latin typeface="宋体" panose="02010600030101010101" pitchFamily="2" charset="-122"/>
                    <a:ea typeface="宋体" panose="02010600030101010101" pitchFamily="2" charset="-122"/>
                  </a:rPr>
                  <a:t>USHORT e_cparhdr;                  // </a:t>
                </a:r>
                <a:r>
                  <a:rPr lang="zh-CN" altLang="en-US" sz="1600" b="1" dirty="0">
                    <a:solidFill>
                      <a:schemeClr val="tx1"/>
                    </a:solidFill>
                    <a:latin typeface="宋体" panose="02010600030101010101" pitchFamily="2" charset="-122"/>
                    <a:ea typeface="宋体" panose="02010600030101010101" pitchFamily="2" charset="-122"/>
                  </a:rPr>
                  <a:t>头部尺寸，以段落为单位</a:t>
                </a:r>
              </a:p>
              <a:p>
                <a:pPr algn="just" eaLnBrk="0" latinLnBrk="1" hangingPunct="0"/>
                <a:r>
                  <a:rPr lang="zh-CN" altLang="en-US" sz="1600" b="1" dirty="0">
                    <a:solidFill>
                      <a:schemeClr val="tx1"/>
                    </a:solidFill>
                    <a:latin typeface="宋体" panose="02010600030101010101" pitchFamily="2" charset="-122"/>
                    <a:ea typeface="宋体" panose="02010600030101010101" pitchFamily="2" charset="-122"/>
                  </a:rPr>
                  <a:t>  </a:t>
                </a:r>
                <a:r>
                  <a:rPr lang="en-US" altLang="zh-CN" sz="1600" b="1" dirty="0">
                    <a:solidFill>
                      <a:schemeClr val="tx1"/>
                    </a:solidFill>
                    <a:latin typeface="宋体" panose="02010600030101010101" pitchFamily="2" charset="-122"/>
                    <a:ea typeface="宋体" panose="02010600030101010101" pitchFamily="2" charset="-122"/>
                  </a:rPr>
                  <a:t>USHORT e_minalloc;                 // </a:t>
                </a:r>
                <a:r>
                  <a:rPr lang="zh-CN" altLang="en-US" sz="1600" b="1" dirty="0">
                    <a:solidFill>
                      <a:schemeClr val="tx1"/>
                    </a:solidFill>
                    <a:latin typeface="宋体" panose="02010600030101010101" pitchFamily="2" charset="-122"/>
                    <a:ea typeface="宋体" panose="02010600030101010101" pitchFamily="2" charset="-122"/>
                  </a:rPr>
                  <a:t>所需的最小附加段</a:t>
                </a:r>
              </a:p>
              <a:p>
                <a:pPr algn="just" eaLnBrk="0" latinLnBrk="1" hangingPunct="0"/>
                <a:r>
                  <a:rPr lang="zh-CN" altLang="en-US" sz="1600" b="1" dirty="0">
                    <a:solidFill>
                      <a:schemeClr val="tx1"/>
                    </a:solidFill>
                    <a:latin typeface="宋体" panose="02010600030101010101" pitchFamily="2" charset="-122"/>
                    <a:ea typeface="宋体" panose="02010600030101010101" pitchFamily="2" charset="-122"/>
                  </a:rPr>
                  <a:t>  </a:t>
                </a:r>
                <a:r>
                  <a:rPr lang="en-US" altLang="zh-CN" sz="1600" b="1" dirty="0">
                    <a:solidFill>
                      <a:schemeClr val="tx1"/>
                    </a:solidFill>
                    <a:latin typeface="宋体" panose="02010600030101010101" pitchFamily="2" charset="-122"/>
                    <a:ea typeface="宋体" panose="02010600030101010101" pitchFamily="2" charset="-122"/>
                  </a:rPr>
                  <a:t>USHORT e_maxalloc;                 // </a:t>
                </a:r>
                <a:r>
                  <a:rPr lang="zh-CN" altLang="en-US" sz="1600" b="1" dirty="0">
                    <a:solidFill>
                      <a:schemeClr val="tx1"/>
                    </a:solidFill>
                    <a:latin typeface="宋体" panose="02010600030101010101" pitchFamily="2" charset="-122"/>
                    <a:ea typeface="宋体" panose="02010600030101010101" pitchFamily="2" charset="-122"/>
                  </a:rPr>
                  <a:t>所需的最大附加段</a:t>
                </a:r>
              </a:p>
              <a:p>
                <a:pPr algn="just" eaLnBrk="0" latinLnBrk="1" hangingPunct="0"/>
                <a:r>
                  <a:rPr lang="zh-CN" altLang="en-US" sz="1600" b="1" dirty="0">
                    <a:solidFill>
                      <a:schemeClr val="tx1"/>
                    </a:solidFill>
                    <a:latin typeface="宋体" panose="02010600030101010101" pitchFamily="2" charset="-122"/>
                    <a:ea typeface="宋体" panose="02010600030101010101" pitchFamily="2" charset="-122"/>
                  </a:rPr>
                  <a:t>  </a:t>
                </a:r>
                <a:r>
                  <a:rPr lang="en-US" altLang="zh-CN" sz="1600" b="1" dirty="0">
                    <a:solidFill>
                      <a:schemeClr val="tx1"/>
                    </a:solidFill>
                    <a:latin typeface="宋体" panose="02010600030101010101" pitchFamily="2" charset="-122"/>
                    <a:ea typeface="宋体" panose="02010600030101010101" pitchFamily="2" charset="-122"/>
                  </a:rPr>
                  <a:t>USHORT e_ss;                       // </a:t>
                </a:r>
                <a:r>
                  <a:rPr lang="zh-CN" altLang="en-US" sz="1600" b="1" dirty="0">
                    <a:solidFill>
                      <a:schemeClr val="tx1"/>
                    </a:solidFill>
                    <a:latin typeface="宋体" panose="02010600030101010101" pitchFamily="2" charset="-122"/>
                    <a:ea typeface="宋体" panose="02010600030101010101" pitchFamily="2" charset="-122"/>
                  </a:rPr>
                  <a:t>初始的</a:t>
                </a:r>
                <a:r>
                  <a:rPr lang="en-US" altLang="zh-CN" sz="1600" b="1" dirty="0">
                    <a:solidFill>
                      <a:schemeClr val="tx1"/>
                    </a:solidFill>
                    <a:latin typeface="宋体" panose="02010600030101010101" pitchFamily="2" charset="-122"/>
                    <a:ea typeface="宋体" panose="02010600030101010101" pitchFamily="2" charset="-122"/>
                  </a:rPr>
                  <a:t>SS</a:t>
                </a:r>
                <a:r>
                  <a:rPr lang="zh-CN" altLang="en-US" sz="1600" b="1" dirty="0">
                    <a:solidFill>
                      <a:schemeClr val="tx1"/>
                    </a:solidFill>
                    <a:latin typeface="宋体" panose="02010600030101010101" pitchFamily="2" charset="-122"/>
                    <a:ea typeface="宋体" panose="02010600030101010101" pitchFamily="2" charset="-122"/>
                  </a:rPr>
                  <a:t>值</a:t>
                </a:r>
                <a:r>
                  <a:rPr lang="en-US" altLang="zh-CN" sz="1600" b="1" dirty="0">
                    <a:solidFill>
                      <a:schemeClr val="tx1"/>
                    </a:solidFill>
                    <a:latin typeface="宋体" panose="02010600030101010101" pitchFamily="2" charset="-122"/>
                    <a:ea typeface="宋体" panose="02010600030101010101" pitchFamily="2" charset="-122"/>
                  </a:rPr>
                  <a:t>(</a:t>
                </a:r>
                <a:r>
                  <a:rPr lang="zh-CN" altLang="en-US" sz="1600" b="1" dirty="0">
                    <a:solidFill>
                      <a:schemeClr val="tx1"/>
                    </a:solidFill>
                    <a:latin typeface="宋体" panose="02010600030101010101" pitchFamily="2" charset="-122"/>
                    <a:ea typeface="宋体" panose="02010600030101010101" pitchFamily="2" charset="-122"/>
                  </a:rPr>
                  <a:t>相对偏移量</a:t>
                </a:r>
                <a:r>
                  <a:rPr lang="en-US" altLang="zh-CN" sz="1600" b="1" dirty="0">
                    <a:solidFill>
                      <a:schemeClr val="tx1"/>
                    </a:solidFill>
                    <a:latin typeface="宋体" panose="02010600030101010101" pitchFamily="2" charset="-122"/>
                    <a:ea typeface="宋体" panose="02010600030101010101" pitchFamily="2" charset="-122"/>
                  </a:rPr>
                  <a:t>)</a:t>
                </a:r>
              </a:p>
              <a:p>
                <a:pPr algn="just" eaLnBrk="0" latinLnBrk="1" hangingPunct="0"/>
                <a:r>
                  <a:rPr lang="en-US" altLang="zh-CN" sz="1600" b="1" dirty="0">
                    <a:solidFill>
                      <a:schemeClr val="tx1"/>
                    </a:solidFill>
                    <a:latin typeface="宋体" panose="02010600030101010101" pitchFamily="2" charset="-122"/>
                    <a:ea typeface="宋体" panose="02010600030101010101" pitchFamily="2" charset="-122"/>
                  </a:rPr>
                  <a:t>  USHORT e_sp;                       // </a:t>
                </a:r>
                <a:r>
                  <a:rPr lang="zh-CN" altLang="en-US" sz="1600" b="1" dirty="0">
                    <a:solidFill>
                      <a:schemeClr val="tx1"/>
                    </a:solidFill>
                    <a:latin typeface="宋体" panose="02010600030101010101" pitchFamily="2" charset="-122"/>
                    <a:ea typeface="宋体" panose="02010600030101010101" pitchFamily="2" charset="-122"/>
                  </a:rPr>
                  <a:t>初始的</a:t>
                </a:r>
                <a:r>
                  <a:rPr lang="en-US" altLang="zh-CN" sz="1600" b="1" dirty="0">
                    <a:solidFill>
                      <a:schemeClr val="tx1"/>
                    </a:solidFill>
                    <a:latin typeface="宋体" panose="02010600030101010101" pitchFamily="2" charset="-122"/>
                    <a:ea typeface="宋体" panose="02010600030101010101" pitchFamily="2" charset="-122"/>
                  </a:rPr>
                  <a:t>SP</a:t>
                </a:r>
                <a:r>
                  <a:rPr lang="zh-CN" altLang="en-US" sz="1600" b="1" dirty="0">
                    <a:solidFill>
                      <a:schemeClr val="tx1"/>
                    </a:solidFill>
                    <a:latin typeface="宋体" panose="02010600030101010101" pitchFamily="2" charset="-122"/>
                    <a:ea typeface="宋体" panose="02010600030101010101" pitchFamily="2" charset="-122"/>
                  </a:rPr>
                  <a:t>值</a:t>
                </a:r>
              </a:p>
              <a:p>
                <a:pPr algn="just" eaLnBrk="0" latinLnBrk="1" hangingPunct="0"/>
                <a:r>
                  <a:rPr lang="zh-CN" altLang="en-US" sz="1600" b="1" dirty="0">
                    <a:solidFill>
                      <a:schemeClr val="tx1"/>
                    </a:solidFill>
                    <a:latin typeface="宋体" panose="02010600030101010101" pitchFamily="2" charset="-122"/>
                    <a:ea typeface="宋体" panose="02010600030101010101" pitchFamily="2" charset="-122"/>
                  </a:rPr>
                  <a:t>  </a:t>
                </a:r>
                <a:r>
                  <a:rPr lang="en-US" altLang="zh-CN" sz="1600" b="1" dirty="0">
                    <a:solidFill>
                      <a:schemeClr val="tx1"/>
                    </a:solidFill>
                    <a:latin typeface="宋体" panose="02010600030101010101" pitchFamily="2" charset="-122"/>
                    <a:ea typeface="宋体" panose="02010600030101010101" pitchFamily="2" charset="-122"/>
                  </a:rPr>
                  <a:t>USHORT e_csum;                     // </a:t>
                </a:r>
                <a:r>
                  <a:rPr lang="zh-CN" altLang="en-US" sz="1600" b="1" dirty="0">
                    <a:solidFill>
                      <a:schemeClr val="tx1"/>
                    </a:solidFill>
                    <a:latin typeface="宋体" panose="02010600030101010101" pitchFamily="2" charset="-122"/>
                    <a:ea typeface="宋体" panose="02010600030101010101" pitchFamily="2" charset="-122"/>
                  </a:rPr>
                  <a:t>校验和</a:t>
                </a:r>
              </a:p>
              <a:p>
                <a:pPr algn="just" eaLnBrk="0" latinLnBrk="1" hangingPunct="0"/>
                <a:r>
                  <a:rPr lang="zh-CN" altLang="en-US" sz="1600" b="1" dirty="0">
                    <a:solidFill>
                      <a:schemeClr val="tx1"/>
                    </a:solidFill>
                    <a:latin typeface="宋体" panose="02010600030101010101" pitchFamily="2" charset="-122"/>
                    <a:ea typeface="宋体" panose="02010600030101010101" pitchFamily="2" charset="-122"/>
                  </a:rPr>
                  <a:t>  </a:t>
                </a:r>
                <a:r>
                  <a:rPr lang="en-US" altLang="zh-CN" sz="1600" b="1" dirty="0">
                    <a:solidFill>
                      <a:schemeClr val="tx1"/>
                    </a:solidFill>
                    <a:latin typeface="宋体" panose="02010600030101010101" pitchFamily="2" charset="-122"/>
                    <a:ea typeface="宋体" panose="02010600030101010101" pitchFamily="2" charset="-122"/>
                  </a:rPr>
                  <a:t>USHORT e_ip;                       // </a:t>
                </a:r>
                <a:r>
                  <a:rPr lang="zh-CN" altLang="en-US" sz="1600" b="1" dirty="0">
                    <a:solidFill>
                      <a:schemeClr val="tx1"/>
                    </a:solidFill>
                    <a:latin typeface="宋体" panose="02010600030101010101" pitchFamily="2" charset="-122"/>
                    <a:ea typeface="宋体" panose="02010600030101010101" pitchFamily="2" charset="-122"/>
                  </a:rPr>
                  <a:t>初始的</a:t>
                </a:r>
                <a:r>
                  <a:rPr lang="en-US" altLang="zh-CN" sz="1600" b="1" dirty="0">
                    <a:solidFill>
                      <a:schemeClr val="tx1"/>
                    </a:solidFill>
                    <a:latin typeface="宋体" panose="02010600030101010101" pitchFamily="2" charset="-122"/>
                    <a:ea typeface="宋体" panose="02010600030101010101" pitchFamily="2" charset="-122"/>
                  </a:rPr>
                  <a:t>IP</a:t>
                </a:r>
                <a:r>
                  <a:rPr lang="zh-CN" altLang="en-US" sz="1600" b="1" dirty="0">
                    <a:solidFill>
                      <a:schemeClr val="tx1"/>
                    </a:solidFill>
                    <a:latin typeface="宋体" panose="02010600030101010101" pitchFamily="2" charset="-122"/>
                    <a:ea typeface="宋体" panose="02010600030101010101" pitchFamily="2" charset="-122"/>
                  </a:rPr>
                  <a:t>值</a:t>
                </a:r>
              </a:p>
              <a:p>
                <a:pPr algn="just" eaLnBrk="0" latinLnBrk="1" hangingPunct="0"/>
                <a:r>
                  <a:rPr lang="zh-CN" altLang="en-US" sz="1600" b="1" dirty="0">
                    <a:solidFill>
                      <a:schemeClr val="tx1"/>
                    </a:solidFill>
                    <a:latin typeface="宋体" panose="02010600030101010101" pitchFamily="2" charset="-122"/>
                    <a:ea typeface="宋体" panose="02010600030101010101" pitchFamily="2" charset="-122"/>
                  </a:rPr>
                  <a:t>  </a:t>
                </a:r>
                <a:r>
                  <a:rPr lang="en-US" altLang="zh-CN" sz="1600" b="1" dirty="0">
                    <a:solidFill>
                      <a:schemeClr val="tx1"/>
                    </a:solidFill>
                    <a:latin typeface="宋体" panose="02010600030101010101" pitchFamily="2" charset="-122"/>
                    <a:ea typeface="宋体" panose="02010600030101010101" pitchFamily="2" charset="-122"/>
                  </a:rPr>
                  <a:t>USHORT e_cs;                       // </a:t>
                </a:r>
                <a:r>
                  <a:rPr lang="zh-CN" altLang="en-US" sz="1600" b="1" dirty="0">
                    <a:solidFill>
                      <a:schemeClr val="tx1"/>
                    </a:solidFill>
                    <a:latin typeface="宋体" panose="02010600030101010101" pitchFamily="2" charset="-122"/>
                    <a:ea typeface="宋体" panose="02010600030101010101" pitchFamily="2" charset="-122"/>
                  </a:rPr>
                  <a:t>初始的</a:t>
                </a:r>
                <a:r>
                  <a:rPr lang="en-US" altLang="zh-CN" sz="1600" b="1" dirty="0">
                    <a:solidFill>
                      <a:schemeClr val="tx1"/>
                    </a:solidFill>
                    <a:latin typeface="宋体" panose="02010600030101010101" pitchFamily="2" charset="-122"/>
                    <a:ea typeface="宋体" panose="02010600030101010101" pitchFamily="2" charset="-122"/>
                  </a:rPr>
                  <a:t>CS</a:t>
                </a:r>
                <a:r>
                  <a:rPr lang="zh-CN" altLang="en-US" sz="1600" b="1" dirty="0">
                    <a:solidFill>
                      <a:schemeClr val="tx1"/>
                    </a:solidFill>
                    <a:latin typeface="宋体" panose="02010600030101010101" pitchFamily="2" charset="-122"/>
                    <a:ea typeface="宋体" panose="02010600030101010101" pitchFamily="2" charset="-122"/>
                  </a:rPr>
                  <a:t>值</a:t>
                </a:r>
                <a:r>
                  <a:rPr lang="en-US" altLang="zh-CN" sz="1600" b="1" dirty="0">
                    <a:solidFill>
                      <a:schemeClr val="tx1"/>
                    </a:solidFill>
                    <a:latin typeface="宋体" panose="02010600030101010101" pitchFamily="2" charset="-122"/>
                    <a:ea typeface="宋体" panose="02010600030101010101" pitchFamily="2" charset="-122"/>
                  </a:rPr>
                  <a:t>(</a:t>
                </a:r>
                <a:r>
                  <a:rPr lang="zh-CN" altLang="en-US" sz="1600" b="1" dirty="0">
                    <a:solidFill>
                      <a:schemeClr val="tx1"/>
                    </a:solidFill>
                    <a:latin typeface="宋体" panose="02010600030101010101" pitchFamily="2" charset="-122"/>
                    <a:ea typeface="宋体" panose="02010600030101010101" pitchFamily="2" charset="-122"/>
                  </a:rPr>
                  <a:t>相对偏移量</a:t>
                </a:r>
                <a:r>
                  <a:rPr lang="en-US" altLang="zh-CN" sz="1600" b="1" dirty="0">
                    <a:solidFill>
                      <a:schemeClr val="tx1"/>
                    </a:solidFill>
                    <a:latin typeface="宋体" panose="02010600030101010101" pitchFamily="2" charset="-122"/>
                    <a:ea typeface="宋体" panose="02010600030101010101" pitchFamily="2" charset="-122"/>
                  </a:rPr>
                  <a:t>)</a:t>
                </a:r>
              </a:p>
              <a:p>
                <a:pPr algn="just" eaLnBrk="0" latinLnBrk="1" hangingPunct="0"/>
                <a:r>
                  <a:rPr lang="en-US" altLang="zh-CN" sz="1600" b="1" dirty="0">
                    <a:solidFill>
                      <a:schemeClr val="tx1"/>
                    </a:solidFill>
                    <a:latin typeface="宋体" panose="02010600030101010101" pitchFamily="2" charset="-122"/>
                    <a:ea typeface="宋体" panose="02010600030101010101" pitchFamily="2" charset="-122"/>
                  </a:rPr>
                  <a:t>  USHORT e_lfarlc;                   // </a:t>
                </a:r>
                <a:r>
                  <a:rPr lang="zh-CN" altLang="en-US" sz="1600" b="1" dirty="0">
                    <a:solidFill>
                      <a:schemeClr val="tx1"/>
                    </a:solidFill>
                    <a:latin typeface="宋体" panose="02010600030101010101" pitchFamily="2" charset="-122"/>
                    <a:ea typeface="宋体" panose="02010600030101010101" pitchFamily="2" charset="-122"/>
                  </a:rPr>
                  <a:t>重分配表文件地址</a:t>
                </a:r>
              </a:p>
              <a:p>
                <a:pPr algn="just" eaLnBrk="0" latinLnBrk="1" hangingPunct="0"/>
                <a:r>
                  <a:rPr lang="zh-CN" altLang="en-US" sz="1600" b="1" dirty="0">
                    <a:solidFill>
                      <a:schemeClr val="tx1"/>
                    </a:solidFill>
                    <a:latin typeface="宋体" panose="02010600030101010101" pitchFamily="2" charset="-122"/>
                    <a:ea typeface="宋体" panose="02010600030101010101" pitchFamily="2" charset="-122"/>
                  </a:rPr>
                  <a:t>  </a:t>
                </a:r>
                <a:r>
                  <a:rPr lang="en-US" altLang="zh-CN" sz="1600" b="1" dirty="0">
                    <a:solidFill>
                      <a:schemeClr val="tx1"/>
                    </a:solidFill>
                    <a:latin typeface="宋体" panose="02010600030101010101" pitchFamily="2" charset="-122"/>
                    <a:ea typeface="宋体" panose="02010600030101010101" pitchFamily="2" charset="-122"/>
                  </a:rPr>
                  <a:t>USHORT e_ovno;                     // </a:t>
                </a:r>
                <a:r>
                  <a:rPr lang="zh-CN" altLang="en-US" sz="1600" b="1" dirty="0">
                    <a:solidFill>
                      <a:schemeClr val="tx1"/>
                    </a:solidFill>
                    <a:latin typeface="宋体" panose="02010600030101010101" pitchFamily="2" charset="-122"/>
                    <a:ea typeface="宋体" panose="02010600030101010101" pitchFamily="2" charset="-122"/>
                  </a:rPr>
                  <a:t>覆盖号</a:t>
                </a:r>
              </a:p>
              <a:p>
                <a:pPr algn="just" eaLnBrk="0" latinLnBrk="1" hangingPunct="0"/>
                <a:r>
                  <a:rPr lang="zh-CN" altLang="en-US" sz="1600" b="1" dirty="0">
                    <a:solidFill>
                      <a:schemeClr val="tx1"/>
                    </a:solidFill>
                    <a:latin typeface="宋体" panose="02010600030101010101" pitchFamily="2" charset="-122"/>
                    <a:ea typeface="宋体" panose="02010600030101010101" pitchFamily="2" charset="-122"/>
                  </a:rPr>
                  <a:t>  </a:t>
                </a:r>
                <a:r>
                  <a:rPr lang="en-US" altLang="zh-CN" sz="1600" b="1" dirty="0">
                    <a:solidFill>
                      <a:schemeClr val="tx1"/>
                    </a:solidFill>
                    <a:latin typeface="宋体" panose="02010600030101010101" pitchFamily="2" charset="-122"/>
                    <a:ea typeface="宋体" panose="02010600030101010101" pitchFamily="2" charset="-122"/>
                  </a:rPr>
                  <a:t>USHORT e_res[4];                   // </a:t>
                </a:r>
                <a:r>
                  <a:rPr lang="zh-CN" altLang="en-US" sz="1600" b="1" dirty="0">
                    <a:solidFill>
                      <a:schemeClr val="tx1"/>
                    </a:solidFill>
                    <a:latin typeface="宋体" panose="02010600030101010101" pitchFamily="2" charset="-122"/>
                    <a:ea typeface="宋体" panose="02010600030101010101" pitchFamily="2" charset="-122"/>
                  </a:rPr>
                  <a:t>保留字</a:t>
                </a:r>
              </a:p>
              <a:p>
                <a:pPr algn="just" eaLnBrk="0" latinLnBrk="1" hangingPunct="0"/>
                <a:r>
                  <a:rPr lang="zh-CN" altLang="en-US" sz="1600" b="1" dirty="0">
                    <a:solidFill>
                      <a:schemeClr val="tx1"/>
                    </a:solidFill>
                    <a:latin typeface="宋体" panose="02010600030101010101" pitchFamily="2" charset="-122"/>
                    <a:ea typeface="宋体" panose="02010600030101010101" pitchFamily="2" charset="-122"/>
                  </a:rPr>
                  <a:t>  </a:t>
                </a:r>
                <a:r>
                  <a:rPr lang="en-US" altLang="zh-CN" sz="1600" b="1" dirty="0">
                    <a:solidFill>
                      <a:schemeClr val="tx1"/>
                    </a:solidFill>
                    <a:latin typeface="宋体" panose="02010600030101010101" pitchFamily="2" charset="-122"/>
                    <a:ea typeface="宋体" panose="02010600030101010101" pitchFamily="2" charset="-122"/>
                  </a:rPr>
                  <a:t>USHORT e_oemid;                    // OEM</a:t>
                </a:r>
                <a:r>
                  <a:rPr lang="zh-CN" altLang="en-US" sz="1600" b="1" dirty="0">
                    <a:solidFill>
                      <a:schemeClr val="tx1"/>
                    </a:solidFill>
                    <a:latin typeface="宋体" panose="02010600030101010101" pitchFamily="2" charset="-122"/>
                    <a:ea typeface="宋体" panose="02010600030101010101" pitchFamily="2" charset="-122"/>
                  </a:rPr>
                  <a:t>标识符</a:t>
                </a:r>
                <a:r>
                  <a:rPr lang="en-US" altLang="zh-CN" sz="1600" b="1" dirty="0">
                    <a:solidFill>
                      <a:schemeClr val="tx1"/>
                    </a:solidFill>
                    <a:latin typeface="宋体" panose="02010600030101010101" pitchFamily="2" charset="-122"/>
                    <a:ea typeface="宋体" panose="02010600030101010101" pitchFamily="2" charset="-122"/>
                  </a:rPr>
                  <a:t>(</a:t>
                </a:r>
                <a:r>
                  <a:rPr lang="zh-CN" altLang="en-US" sz="1600" b="1" dirty="0">
                    <a:solidFill>
                      <a:schemeClr val="tx1"/>
                    </a:solidFill>
                    <a:latin typeface="宋体" panose="02010600030101010101" pitchFamily="2" charset="-122"/>
                    <a:ea typeface="宋体" panose="02010600030101010101" pitchFamily="2" charset="-122"/>
                  </a:rPr>
                  <a:t>相对</a:t>
                </a:r>
                <a:r>
                  <a:rPr lang="en-US" altLang="zh-CN" sz="1600" b="1" dirty="0">
                    <a:solidFill>
                      <a:schemeClr val="tx1"/>
                    </a:solidFill>
                    <a:latin typeface="宋体" panose="02010600030101010101" pitchFamily="2" charset="-122"/>
                    <a:ea typeface="宋体" panose="02010600030101010101" pitchFamily="2" charset="-122"/>
                  </a:rPr>
                  <a:t>e_oeminfo)</a:t>
                </a:r>
              </a:p>
              <a:p>
                <a:pPr algn="just" eaLnBrk="0" latinLnBrk="1" hangingPunct="0"/>
                <a:r>
                  <a:rPr lang="en-US" altLang="zh-CN" sz="1600" b="1" dirty="0">
                    <a:solidFill>
                      <a:schemeClr val="tx1"/>
                    </a:solidFill>
                    <a:latin typeface="宋体" panose="02010600030101010101" pitchFamily="2" charset="-122"/>
                    <a:ea typeface="宋体" panose="02010600030101010101" pitchFamily="2" charset="-122"/>
                  </a:rPr>
                  <a:t>  USHORT e_oeminfo;                  // OEM</a:t>
                </a:r>
                <a:r>
                  <a:rPr lang="zh-CN" altLang="en-US" sz="1600" b="1" dirty="0">
                    <a:solidFill>
                      <a:schemeClr val="tx1"/>
                    </a:solidFill>
                    <a:latin typeface="宋体" panose="02010600030101010101" pitchFamily="2" charset="-122"/>
                    <a:ea typeface="宋体" panose="02010600030101010101" pitchFamily="2" charset="-122"/>
                  </a:rPr>
                  <a:t>信息</a:t>
                </a:r>
              </a:p>
              <a:p>
                <a:pPr algn="just" eaLnBrk="0" latinLnBrk="1" hangingPunct="0"/>
                <a:r>
                  <a:rPr lang="zh-CN" altLang="en-US" sz="1600" b="1" dirty="0">
                    <a:solidFill>
                      <a:schemeClr val="tx1"/>
                    </a:solidFill>
                    <a:latin typeface="宋体" panose="02010600030101010101" pitchFamily="2" charset="-122"/>
                    <a:ea typeface="宋体" panose="02010600030101010101" pitchFamily="2" charset="-122"/>
                  </a:rPr>
                  <a:t>  </a:t>
                </a:r>
                <a:r>
                  <a:rPr lang="en-US" altLang="zh-CN" sz="1600" b="1" dirty="0">
                    <a:solidFill>
                      <a:schemeClr val="tx1"/>
                    </a:solidFill>
                    <a:latin typeface="宋体" panose="02010600030101010101" pitchFamily="2" charset="-122"/>
                    <a:ea typeface="宋体" panose="02010600030101010101" pitchFamily="2" charset="-122"/>
                  </a:rPr>
                  <a:t>USHORT e_res2[10];                 // </a:t>
                </a:r>
                <a:r>
                  <a:rPr lang="zh-CN" altLang="en-US" sz="1600" b="1" dirty="0">
                    <a:solidFill>
                      <a:schemeClr val="tx1"/>
                    </a:solidFill>
                    <a:latin typeface="宋体" panose="02010600030101010101" pitchFamily="2" charset="-122"/>
                    <a:ea typeface="宋体" panose="02010600030101010101" pitchFamily="2" charset="-122"/>
                  </a:rPr>
                  <a:t>保留字</a:t>
                </a:r>
              </a:p>
              <a:p>
                <a:pPr algn="just" eaLnBrk="0" latinLnBrk="1" hangingPunct="0"/>
                <a:r>
                  <a:rPr lang="zh-CN" altLang="en-US" sz="1600" b="1" dirty="0">
                    <a:solidFill>
                      <a:schemeClr val="bg1"/>
                    </a:solidFill>
                    <a:latin typeface="宋体" panose="02010600030101010101" pitchFamily="2" charset="-122"/>
                    <a:ea typeface="宋体" panose="02010600030101010101" pitchFamily="2" charset="-122"/>
                  </a:rPr>
                  <a:t>  </a:t>
                </a:r>
                <a:r>
                  <a:rPr lang="en-US" altLang="zh-CN" sz="1600" b="1" dirty="0">
                    <a:solidFill>
                      <a:srgbClr val="FF0000"/>
                    </a:solidFill>
                    <a:latin typeface="宋体" panose="02010600030101010101" pitchFamily="2" charset="-122"/>
                    <a:ea typeface="宋体" panose="02010600030101010101" pitchFamily="2" charset="-122"/>
                  </a:rPr>
                  <a:t>LONG e_lfanew;                     // </a:t>
                </a:r>
                <a:r>
                  <a:rPr lang="zh-CN" altLang="en-US" sz="1600" b="1" dirty="0">
                    <a:solidFill>
                      <a:srgbClr val="FF0000"/>
                    </a:solidFill>
                    <a:latin typeface="宋体" panose="02010600030101010101" pitchFamily="2" charset="-122"/>
                    <a:ea typeface="宋体" panose="02010600030101010101" pitchFamily="2" charset="-122"/>
                  </a:rPr>
                  <a:t>新</a:t>
                </a:r>
                <a:r>
                  <a:rPr lang="en-US" altLang="zh-CN" sz="1600" b="1" dirty="0">
                    <a:solidFill>
                      <a:srgbClr val="FF0000"/>
                    </a:solidFill>
                    <a:latin typeface="宋体" panose="02010600030101010101" pitchFamily="2" charset="-122"/>
                    <a:ea typeface="宋体" panose="02010600030101010101" pitchFamily="2" charset="-122"/>
                  </a:rPr>
                  <a:t>EXE</a:t>
                </a:r>
                <a:r>
                  <a:rPr lang="zh-CN" altLang="en-US" sz="1600" b="1" dirty="0">
                    <a:solidFill>
                      <a:srgbClr val="FF0000"/>
                    </a:solidFill>
                    <a:latin typeface="宋体" panose="02010600030101010101" pitchFamily="2" charset="-122"/>
                    <a:ea typeface="宋体" panose="02010600030101010101" pitchFamily="2" charset="-122"/>
                  </a:rPr>
                  <a:t>头部的文件地址</a:t>
                </a:r>
              </a:p>
              <a:p>
                <a:pPr algn="just" eaLnBrk="0" latinLnBrk="1" hangingPunct="0"/>
                <a:r>
                  <a:rPr lang="en-US" altLang="zh-CN" sz="1600" b="1" dirty="0">
                    <a:solidFill>
                      <a:schemeClr val="bg1"/>
                    </a:solidFill>
                    <a:latin typeface="宋体" panose="02010600030101010101" pitchFamily="2" charset="-122"/>
                    <a:ea typeface="宋体" panose="02010600030101010101" pitchFamily="2" charset="-122"/>
                  </a:rPr>
                  <a:t>} IMAGE_DOS_HEADER, *PIMAGE_DOS_HEADER;</a:t>
                </a:r>
              </a:p>
              <a:p>
                <a:pPr algn="just" eaLnBrk="0" latinLnBrk="1" hangingPunct="0"/>
                <a:endParaRPr lang="en-US" altLang="zh-CN" sz="1600" dirty="0">
                  <a:latin typeface="Gulim" panose="020B0600000101010101" pitchFamily="34" charset="-127"/>
                </a:endParaRPr>
              </a:p>
            </p:txBody>
          </p:sp>
          <p:sp>
            <p:nvSpPr>
              <p:cNvPr id="14343" name="Rectangle 8"/>
              <p:cNvSpPr/>
              <p:nvPr/>
            </p:nvSpPr>
            <p:spPr>
              <a:xfrm>
                <a:off x="0" y="0"/>
                <a:ext cx="5299" cy="2094"/>
              </a:xfrm>
              <a:prstGeom prst="rect">
                <a:avLst/>
              </a:prstGeom>
              <a:noFill/>
              <a:ln w="7" cap="flat" cmpd="sng">
                <a:solidFill>
                  <a:srgbClr val="A0A0A0"/>
                </a:solidFill>
                <a:prstDash val="solid"/>
                <a:miter/>
                <a:headEnd type="none" w="med" len="med"/>
                <a:tailEnd type="none" w="med" len="med"/>
              </a:ln>
            </p:spPr>
            <p:txBody>
              <a:bodyPr/>
              <a:lstStyle/>
              <a:p>
                <a:pPr algn="ctr" latinLnBrk="1"/>
                <a:endParaRPr lang="zh-CN" altLang="en-US" dirty="0">
                  <a:latin typeface="Gulim" panose="020B0600000101010101" pitchFamily="34" charset="-127"/>
                </a:endParaRPr>
              </a:p>
            </p:txBody>
          </p:sp>
        </p:grpSp>
        <p:sp>
          <p:nvSpPr>
            <p:cNvPr id="14341" name="Rectangle 9"/>
            <p:cNvSpPr/>
            <p:nvPr/>
          </p:nvSpPr>
          <p:spPr>
            <a:xfrm>
              <a:off x="-3" y="-3"/>
              <a:ext cx="5305" cy="2100"/>
            </a:xfrm>
            <a:prstGeom prst="rect">
              <a:avLst/>
            </a:prstGeom>
            <a:noFill/>
            <a:ln w="11112" cap="flat" cmpd="sng">
              <a:solidFill>
                <a:srgbClr val="A0A0A0"/>
              </a:solidFill>
              <a:prstDash val="solid"/>
              <a:miter/>
              <a:headEnd type="none" w="med" len="med"/>
              <a:tailEnd type="none" w="med" len="med"/>
            </a:ln>
          </p:spPr>
          <p:txBody>
            <a:bodyPr/>
            <a:lstStyle/>
            <a:p>
              <a:pPr algn="ctr" latinLnBrk="1"/>
              <a:endParaRPr lang="zh-CN" altLang="en-US" dirty="0">
                <a:latin typeface="Gulim" panose="020B0600000101010101" pitchFamily="34" charset="-127"/>
              </a:endParaRPr>
            </a:p>
          </p:txBody>
        </p:sp>
      </p:grpSp>
      <p:sp>
        <p:nvSpPr>
          <p:cNvPr id="9" name="TextBox 8"/>
          <p:cNvSpPr txBox="1"/>
          <p:nvPr/>
        </p:nvSpPr>
        <p:spPr>
          <a:xfrm>
            <a:off x="5158854" y="914400"/>
            <a:ext cx="865943" cy="369332"/>
          </a:xfrm>
          <a:prstGeom prst="rect">
            <a:avLst/>
          </a:prstGeom>
          <a:noFill/>
        </p:spPr>
        <p:txBody>
          <a:bodyPr wrap="none" rtlCol="0">
            <a:spAutoFit/>
          </a:bodyPr>
          <a:lstStyle/>
          <a:p>
            <a:r>
              <a:rPr lang="en-US" altLang="zh-CN" dirty="0" smtClean="0"/>
              <a:t>DOS</a:t>
            </a:r>
            <a:r>
              <a:rPr lang="zh-CN" altLang="en-US" dirty="0" smtClean="0"/>
              <a:t>头</a:t>
            </a:r>
            <a:endParaRPr lang="zh-CN" altLang="en-US" dirty="0"/>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3" name="内容占位符 2"/>
          <p:cNvSpPr>
            <a:spLocks noGrp="1"/>
          </p:cNvSpPr>
          <p:nvPr>
            <p:ph idx="1"/>
          </p:nvPr>
        </p:nvSpPr>
        <p:spPr/>
        <p:txBody>
          <a:bodyPr vert="horz" wrap="square" lIns="91440" tIns="45720" rIns="91440" bIns="45720" anchor="t"/>
          <a:lstStyle/>
          <a:p>
            <a:r>
              <a:rPr lang="en-US" altLang="zh-CN" dirty="0">
                <a:latin typeface="宋体" panose="02010600030101010101" pitchFamily="2" charset="-122"/>
                <a:ea typeface="宋体" panose="02010600030101010101" pitchFamily="2" charset="-122"/>
              </a:rPr>
              <a:t>PE</a:t>
            </a:r>
            <a:r>
              <a:rPr lang="zh-CN" altLang="en-US" dirty="0">
                <a:latin typeface="宋体" panose="02010600030101010101" pitchFamily="2" charset="-122"/>
                <a:ea typeface="宋体" panose="02010600030101010101" pitchFamily="2" charset="-122"/>
              </a:rPr>
              <a:t>文件头</a:t>
            </a:r>
          </a:p>
          <a:p>
            <a:pPr lvl="1"/>
            <a:r>
              <a:rPr kumimoji="1" lang="zh-CN" altLang="en-US" dirty="0">
                <a:latin typeface="宋体" panose="02010600030101010101" pitchFamily="2" charset="-122"/>
                <a:ea typeface="宋体" panose="02010600030101010101" pitchFamily="2" charset="-122"/>
              </a:rPr>
              <a:t>紧接着</a:t>
            </a:r>
            <a:r>
              <a:rPr kumimoji="1" lang="en-US" altLang="zh-CN" dirty="0">
                <a:latin typeface="宋体" panose="02010600030101010101" pitchFamily="2" charset="-122"/>
                <a:ea typeface="宋体" panose="02010600030101010101" pitchFamily="2" charset="-122"/>
              </a:rPr>
              <a:t>DOS Stub</a:t>
            </a:r>
            <a:r>
              <a:rPr kumimoji="1" lang="zh-CN" altLang="en-US" dirty="0">
                <a:latin typeface="宋体" panose="02010600030101010101" pitchFamily="2" charset="-122"/>
                <a:ea typeface="宋体" panose="02010600030101010101" pitchFamily="2" charset="-122"/>
              </a:rPr>
              <a:t>的是</a:t>
            </a:r>
            <a:r>
              <a:rPr kumimoji="1" lang="en-US" altLang="zh-CN" dirty="0">
                <a:latin typeface="宋体" panose="02010600030101010101" pitchFamily="2" charset="-122"/>
                <a:ea typeface="宋体" panose="02010600030101010101" pitchFamily="2" charset="-122"/>
              </a:rPr>
              <a:t>PE header</a:t>
            </a:r>
          </a:p>
          <a:p>
            <a:pPr lvl="1"/>
            <a:r>
              <a:rPr kumimoji="1" lang="en-US" altLang="zh-CN" dirty="0">
                <a:latin typeface="宋体" panose="02010600030101010101" pitchFamily="2" charset="-122"/>
                <a:ea typeface="宋体" panose="02010600030101010101" pitchFamily="2" charset="-122"/>
              </a:rPr>
              <a:t>PE header</a:t>
            </a:r>
            <a:r>
              <a:rPr kumimoji="1" lang="zh-CN" altLang="en-US" dirty="0">
                <a:latin typeface="宋体" panose="02010600030101010101" pitchFamily="2" charset="-122"/>
                <a:ea typeface="宋体" panose="02010600030101010101" pitchFamily="2" charset="-122"/>
              </a:rPr>
              <a:t>是</a:t>
            </a:r>
            <a:r>
              <a:rPr kumimoji="1" lang="en-US" altLang="zh-CN" dirty="0">
                <a:latin typeface="宋体" panose="02010600030101010101" pitchFamily="2" charset="-122"/>
                <a:ea typeface="宋体" panose="02010600030101010101" pitchFamily="2" charset="-122"/>
              </a:rPr>
              <a:t>IMAGE_NT_HEADERS</a:t>
            </a:r>
            <a:r>
              <a:rPr kumimoji="1" lang="zh-CN" altLang="en-US" dirty="0">
                <a:latin typeface="宋体" panose="02010600030101010101" pitchFamily="2" charset="-122"/>
                <a:ea typeface="宋体" panose="02010600030101010101" pitchFamily="2" charset="-122"/>
              </a:rPr>
              <a:t>的简称，即</a:t>
            </a:r>
            <a:r>
              <a:rPr kumimoji="1" lang="en-US" altLang="zh-CN" dirty="0">
                <a:latin typeface="宋体" panose="02010600030101010101" pitchFamily="2" charset="-122"/>
                <a:ea typeface="宋体" panose="02010600030101010101" pitchFamily="2" charset="-122"/>
              </a:rPr>
              <a:t>NT</a:t>
            </a:r>
            <a:r>
              <a:rPr kumimoji="1" lang="zh-CN" altLang="en-US" dirty="0">
                <a:latin typeface="宋体" panose="02010600030101010101" pitchFamily="2" charset="-122"/>
                <a:ea typeface="宋体" panose="02010600030101010101" pitchFamily="2" charset="-122"/>
              </a:rPr>
              <a:t>映像头</a:t>
            </a:r>
            <a:r>
              <a:rPr kumimoji="1" lang="en-US" altLang="zh-CN" dirty="0">
                <a:latin typeface="宋体" panose="02010600030101010101" pitchFamily="2" charset="-122"/>
                <a:ea typeface="宋体" panose="02010600030101010101" pitchFamily="2" charset="-122"/>
              </a:rPr>
              <a:t>(PE</a:t>
            </a:r>
            <a:r>
              <a:rPr kumimoji="1" lang="zh-CN" altLang="en-US" dirty="0">
                <a:latin typeface="宋体" panose="02010600030101010101" pitchFamily="2" charset="-122"/>
                <a:ea typeface="宋体" panose="02010600030101010101" pitchFamily="2" charset="-122"/>
              </a:rPr>
              <a:t>文件头</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，存放</a:t>
            </a:r>
            <a:r>
              <a:rPr kumimoji="1" lang="en-US" altLang="zh-CN" dirty="0">
                <a:latin typeface="宋体" panose="02010600030101010101" pitchFamily="2" charset="-122"/>
                <a:ea typeface="宋体" panose="02010600030101010101" pitchFamily="2" charset="-122"/>
              </a:rPr>
              <a:t>PE</a:t>
            </a:r>
            <a:r>
              <a:rPr kumimoji="1" lang="zh-CN" altLang="en-US" dirty="0">
                <a:latin typeface="宋体" panose="02010600030101010101" pitchFamily="2" charset="-122"/>
                <a:ea typeface="宋体" panose="02010600030101010101" pitchFamily="2" charset="-122"/>
              </a:rPr>
              <a:t>整个文件信息分布的重要字段，包含了许多</a:t>
            </a:r>
            <a:r>
              <a:rPr kumimoji="1" lang="en-US" altLang="zh-CN" dirty="0">
                <a:latin typeface="宋体" panose="02010600030101010101" pitchFamily="2" charset="-122"/>
                <a:ea typeface="宋体" panose="02010600030101010101" pitchFamily="2" charset="-122"/>
              </a:rPr>
              <a:t>PE</a:t>
            </a:r>
            <a:r>
              <a:rPr kumimoji="1" lang="zh-CN" altLang="en-US" dirty="0">
                <a:latin typeface="宋体" panose="02010600030101010101" pitchFamily="2" charset="-122"/>
                <a:ea typeface="宋体" panose="02010600030101010101" pitchFamily="2" charset="-122"/>
              </a:rPr>
              <a:t>装载器用到的重要域。执行体在支持</a:t>
            </a:r>
            <a:r>
              <a:rPr kumimoji="1" lang="en-US" altLang="zh-CN" dirty="0">
                <a:latin typeface="宋体" panose="02010600030101010101" pitchFamily="2" charset="-122"/>
                <a:ea typeface="宋体" panose="02010600030101010101" pitchFamily="2" charset="-122"/>
              </a:rPr>
              <a:t>PE</a:t>
            </a:r>
            <a:r>
              <a:rPr kumimoji="1" lang="zh-CN" altLang="en-US" dirty="0">
                <a:latin typeface="宋体" panose="02010600030101010101" pitchFamily="2" charset="-122"/>
                <a:ea typeface="宋体" panose="02010600030101010101" pitchFamily="2" charset="-122"/>
              </a:rPr>
              <a:t>文件结构的操作系统中执行时</a:t>
            </a:r>
          </a:p>
          <a:p>
            <a:pPr lvl="1"/>
            <a:r>
              <a:rPr kumimoji="1" lang="en-US" altLang="zh-CN" dirty="0">
                <a:latin typeface="宋体" panose="02010600030101010101" pitchFamily="2" charset="-122"/>
                <a:ea typeface="宋体" panose="02010600030101010101" pitchFamily="2" charset="-122"/>
              </a:rPr>
              <a:t>PE</a:t>
            </a:r>
            <a:r>
              <a:rPr kumimoji="1" lang="zh-CN" altLang="en-US" dirty="0">
                <a:latin typeface="宋体" panose="02010600030101010101" pitchFamily="2" charset="-122"/>
                <a:ea typeface="宋体" panose="02010600030101010101" pitchFamily="2" charset="-122"/>
              </a:rPr>
              <a:t>装载器将从</a:t>
            </a:r>
            <a:r>
              <a:rPr kumimoji="1" lang="en-US" altLang="zh-CN" dirty="0">
                <a:latin typeface="宋体" panose="02010600030101010101" pitchFamily="2" charset="-122"/>
                <a:ea typeface="宋体" panose="02010600030101010101" pitchFamily="2" charset="-122"/>
              </a:rPr>
              <a:t>DOS MZ header</a:t>
            </a:r>
            <a:r>
              <a:rPr kumimoji="1" lang="zh-CN" altLang="en-US" dirty="0">
                <a:latin typeface="宋体" panose="02010600030101010101" pitchFamily="2" charset="-122"/>
                <a:ea typeface="宋体" panose="02010600030101010101" pitchFamily="2" charset="-122"/>
              </a:rPr>
              <a:t>中找到</a:t>
            </a:r>
            <a:r>
              <a:rPr kumimoji="1" lang="en-US" altLang="zh-CN" dirty="0">
                <a:latin typeface="宋体" panose="02010600030101010101" pitchFamily="2" charset="-122"/>
                <a:ea typeface="宋体" panose="02010600030101010101" pitchFamily="2" charset="-122"/>
              </a:rPr>
              <a:t>PE header</a:t>
            </a:r>
            <a:r>
              <a:rPr kumimoji="1" lang="zh-CN" altLang="en-US" dirty="0">
                <a:latin typeface="宋体" panose="02010600030101010101" pitchFamily="2" charset="-122"/>
                <a:ea typeface="宋体" panose="02010600030101010101" pitchFamily="2" charset="-122"/>
              </a:rPr>
              <a:t>的起始偏移量，从而跳过</a:t>
            </a:r>
            <a:r>
              <a:rPr kumimoji="1" lang="en-US" altLang="zh-CN" dirty="0">
                <a:latin typeface="宋体" panose="02010600030101010101" pitchFamily="2" charset="-122"/>
                <a:ea typeface="宋体" panose="02010600030101010101" pitchFamily="2" charset="-122"/>
              </a:rPr>
              <a:t>DOS Stub</a:t>
            </a:r>
            <a:r>
              <a:rPr kumimoji="1" lang="zh-CN" altLang="en-US" dirty="0">
                <a:latin typeface="宋体" panose="02010600030101010101" pitchFamily="2" charset="-122"/>
                <a:ea typeface="宋体" panose="02010600030101010101" pitchFamily="2" charset="-122"/>
              </a:rPr>
              <a:t>直接定位到真正的文件头</a:t>
            </a:r>
            <a:r>
              <a:rPr kumimoji="1" lang="en-US" altLang="zh-CN" dirty="0">
                <a:latin typeface="宋体" panose="02010600030101010101" pitchFamily="2" charset="-122"/>
                <a:ea typeface="宋体" panose="02010600030101010101" pitchFamily="2" charset="-122"/>
              </a:rPr>
              <a:t>PE header</a:t>
            </a:r>
          </a:p>
          <a:p>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p:txBody>
          <a:bodyPr wrap="square" lIns="91440" tIns="45720" rIns="91440" bIns="45720" anchor="ctr"/>
          <a:lstStyle/>
          <a:p>
            <a:pPr eaLnBrk="1" hangingPunct="1"/>
            <a:r>
              <a:rPr lang="zh-CN" altLang="en-US" b="1" dirty="0"/>
              <a:t>二、</a:t>
            </a:r>
            <a:r>
              <a:rPr lang="en-US" altLang="zh-CN" b="1" dirty="0"/>
              <a:t>16</a:t>
            </a:r>
            <a:r>
              <a:rPr lang="zh-CN" altLang="en-US" b="1" dirty="0"/>
              <a:t>位操作系统病毒编制技术</a:t>
            </a:r>
            <a:r>
              <a:rPr lang="zh-CN" altLang="en-US" dirty="0"/>
              <a:t> </a:t>
            </a:r>
          </a:p>
        </p:txBody>
      </p:sp>
      <p:sp>
        <p:nvSpPr>
          <p:cNvPr id="53250" name="Rectangle 3"/>
          <p:cNvSpPr>
            <a:spLocks noGrp="1"/>
          </p:cNvSpPr>
          <p:nvPr>
            <p:ph idx="1"/>
          </p:nvPr>
        </p:nvSpPr>
        <p:spPr/>
        <p:txBody>
          <a:bodyPr wrap="square" lIns="91440" tIns="45720" rIns="91440" bIns="45720" anchor="t">
            <a:normAutofit/>
          </a:bodyPr>
          <a:lstStyle/>
          <a:p>
            <a:pPr eaLnBrk="1" hangingPunct="1"/>
            <a:r>
              <a:rPr lang="en-US" altLang="zh-CN" sz="3600" b="1" dirty="0" smtClean="0"/>
              <a:t> </a:t>
            </a:r>
            <a:r>
              <a:rPr lang="zh-CN" altLang="en-US" sz="3600" b="1" dirty="0"/>
              <a:t>引导型病毒编制原理</a:t>
            </a:r>
            <a:endParaRPr lang="zh-CN" altLang="en-US" sz="3600" dirty="0"/>
          </a:p>
          <a:p>
            <a:pPr eaLnBrk="1" hangingPunct="1"/>
            <a:r>
              <a:rPr lang="en-US" altLang="zh-CN" sz="3600" b="1" dirty="0" smtClean="0"/>
              <a:t>COM</a:t>
            </a:r>
            <a:r>
              <a:rPr lang="zh-CN" altLang="en-US" sz="3600" b="1" dirty="0"/>
              <a:t>、</a:t>
            </a:r>
            <a:r>
              <a:rPr lang="en-US" altLang="zh-CN" sz="3600" b="1" dirty="0"/>
              <a:t>EXE</a:t>
            </a:r>
            <a:r>
              <a:rPr lang="zh-CN" altLang="en-US" sz="3600" b="1" dirty="0"/>
              <a:t>、</a:t>
            </a:r>
            <a:r>
              <a:rPr lang="en-US" altLang="zh-CN" sz="3600" b="1" dirty="0"/>
              <a:t>NE</a:t>
            </a:r>
            <a:r>
              <a:rPr lang="zh-CN" altLang="en-US" sz="3600" b="1" dirty="0"/>
              <a:t>文件结构及运行原理</a:t>
            </a:r>
            <a:endParaRPr lang="zh-CN" altLang="en-US" sz="3600" dirty="0"/>
          </a:p>
          <a:p>
            <a:pPr eaLnBrk="1" hangingPunct="1"/>
            <a:r>
              <a:rPr lang="en-US" altLang="zh-CN" sz="3600" b="1" dirty="0" smtClean="0"/>
              <a:t>COM</a:t>
            </a:r>
            <a:r>
              <a:rPr lang="zh-CN" altLang="en-US" sz="3600" b="1" dirty="0"/>
              <a:t>文件病毒原理</a:t>
            </a:r>
            <a:endParaRPr lang="zh-CN" altLang="en-US" sz="3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16387" name="内容占位符 2"/>
          <p:cNvSpPr>
            <a:spLocks noGrp="1"/>
          </p:cNvSpPr>
          <p:nvPr>
            <p:ph idx="1"/>
          </p:nvPr>
        </p:nvSpPr>
        <p:spPr/>
        <p:txBody>
          <a:bodyPr vert="horz" wrap="square" lIns="91440" tIns="45720" rIns="91440" bIns="45720" anchor="t">
            <a:normAutofit lnSpcReduction="10000"/>
          </a:bodyPr>
          <a:lstStyle/>
          <a:p>
            <a:r>
              <a:rPr lang="en-US" altLang="zh-CN" dirty="0"/>
              <a:t>PE</a:t>
            </a:r>
            <a:r>
              <a:rPr lang="zh-CN" altLang="en-US" dirty="0"/>
              <a:t>文件头的结构</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endParaRPr kumimoji="1" lang="zh-CN" altLang="en-US" dirty="0">
              <a:latin typeface="宋体" panose="02010600030101010101" pitchFamily="2" charset="-122"/>
              <a:ea typeface="宋体" panose="02010600030101010101" pitchFamily="2" charset="-122"/>
            </a:endParaRPr>
          </a:p>
          <a:p>
            <a:pPr lvl="1"/>
            <a:endParaRPr kumimoji="1" lang="zh-CN" altLang="en-US" dirty="0">
              <a:latin typeface="宋体" panose="02010600030101010101" pitchFamily="2" charset="-122"/>
              <a:ea typeface="宋体" panose="02010600030101010101" pitchFamily="2" charset="-122"/>
            </a:endParaRPr>
          </a:p>
          <a:p>
            <a:pPr lvl="1"/>
            <a:r>
              <a:rPr kumimoji="1" lang="zh-CN" altLang="en-US" dirty="0">
                <a:latin typeface="宋体" panose="02010600030101010101" pitchFamily="2" charset="-122"/>
                <a:ea typeface="宋体" panose="02010600030101010101" pitchFamily="2" charset="-122"/>
              </a:rPr>
              <a:t>字符串“</a:t>
            </a:r>
            <a:r>
              <a:rPr kumimoji="1" lang="en-US" altLang="zh-CN" dirty="0">
                <a:latin typeface="宋体" panose="02010600030101010101" pitchFamily="2" charset="-122"/>
                <a:ea typeface="宋体" panose="02010600030101010101" pitchFamily="2" charset="-122"/>
              </a:rPr>
              <a:t>PE\0\0”(Signature)(4H</a:t>
            </a:r>
            <a:r>
              <a:rPr kumimoji="1" lang="zh-CN" altLang="en-US" dirty="0">
                <a:latin typeface="宋体" panose="02010600030101010101" pitchFamily="2" charset="-122"/>
                <a:ea typeface="宋体" panose="02010600030101010101" pitchFamily="2" charset="-122"/>
              </a:rPr>
              <a:t>字节</a:t>
            </a:r>
            <a:r>
              <a:rPr kumimoji="1" lang="en-US" altLang="zh-CN" dirty="0">
                <a:latin typeface="宋体" panose="02010600030101010101" pitchFamily="2" charset="-122"/>
                <a:ea typeface="宋体" panose="02010600030101010101" pitchFamily="2" charset="-122"/>
              </a:rPr>
              <a:t>) </a:t>
            </a:r>
          </a:p>
          <a:p>
            <a:pPr>
              <a:buNone/>
            </a:pPr>
            <a:endParaRPr lang="en-US" altLang="zh-CN" dirty="0"/>
          </a:p>
          <a:p>
            <a:endParaRPr lang="en-US" altLang="zh-CN" dirty="0"/>
          </a:p>
          <a:p>
            <a:endParaRPr lang="zh-CN" altLang="en-US" dirty="0"/>
          </a:p>
          <a:p>
            <a:endParaRPr lang="zh-CN" altLang="en-US" dirty="0"/>
          </a:p>
        </p:txBody>
      </p:sp>
      <p:sp>
        <p:nvSpPr>
          <p:cNvPr id="5" name="Rectangle 7"/>
          <p:cNvSpPr>
            <a:spLocks noChangeArrowheads="1"/>
          </p:cNvSpPr>
          <p:nvPr/>
        </p:nvSpPr>
        <p:spPr bwMode="auto">
          <a:xfrm>
            <a:off x="1036955" y="2357755"/>
            <a:ext cx="10316845" cy="3361055"/>
          </a:xfrm>
          <a:prstGeom prst="rect">
            <a:avLst/>
          </a:prstGeom>
          <a:noFill/>
          <a:ln w="9525">
            <a:solidFill>
              <a:schemeClr val="bg1">
                <a:lumMod val="95000"/>
              </a:schemeClr>
            </a:solidFill>
            <a:miter lim="800000"/>
          </a:ln>
        </p:spPr>
        <p:txBody>
          <a:bodyPr/>
          <a:lstStyle/>
          <a:p>
            <a:pPr marL="0" marR="0" lvl="0" indent="228600" algn="just" defTabSz="914400" rtl="0" eaLnBrk="1" fontAlgn="base" latinLnBrk="1" hangingPunct="1">
              <a:lnSpc>
                <a:spcPct val="100000"/>
              </a:lnSpc>
              <a:spcBef>
                <a:spcPct val="0"/>
              </a:spcBef>
              <a:spcAft>
                <a:spcPct val="0"/>
              </a:spcAft>
              <a:buClrTx/>
              <a:buSzTx/>
              <a:buFontTx/>
              <a:buNone/>
              <a:defRPr/>
            </a:pPr>
            <a:endParaRPr kumimoji="1"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Gulim" panose="020B0600000101010101" pitchFamily="34" charset="-127"/>
              <a:cs typeface="+mn-cs"/>
            </a:endParaRPr>
          </a:p>
          <a:p>
            <a:pPr marL="0" marR="0" lvl="0" indent="228600" algn="just"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宋体" panose="02010600030101010101" pitchFamily="2" charset="-122"/>
                <a:ea typeface="Gulim" panose="020B0600000101010101" pitchFamily="34" charset="-127"/>
                <a:cs typeface="+mn-cs"/>
              </a:rPr>
              <a:t>IMAGE_NT_HEADERS STRUCT </a:t>
            </a:r>
          </a:p>
          <a:p>
            <a:pPr marL="0" marR="0" lvl="0" indent="228600" algn="just" defTabSz="914400" rtl="0" eaLnBrk="0" fontAlgn="base" latinLnBrk="1" hangingPunct="0">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bg1"/>
                </a:solidFill>
                <a:effectLst/>
                <a:uLnTx/>
                <a:uFillTx/>
                <a:latin typeface="宋体" panose="02010600030101010101" pitchFamily="2" charset="-122"/>
                <a:ea typeface="Gulim" panose="020B0600000101010101" pitchFamily="34" charset="-127"/>
                <a:cs typeface="+mn-cs"/>
              </a:rPr>
              <a:t>  </a:t>
            </a:r>
            <a:r>
              <a:rPr kumimoji="1"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Gulim" panose="020B0600000101010101" pitchFamily="34" charset="-127"/>
                <a:cs typeface="+mn-cs"/>
              </a:rPr>
              <a:t>Signature </a:t>
            </a:r>
            <a:r>
              <a:rPr kumimoji="1" lang="en-US" altLang="zh-CN" sz="2800" b="1" i="0" u="none" strike="noStrike" kern="1200" cap="none" spc="0" normalizeH="0" baseline="0" noProof="0" dirty="0" err="1">
                <a:ln>
                  <a:noFill/>
                </a:ln>
                <a:solidFill>
                  <a:srgbClr val="FF0000"/>
                </a:solidFill>
                <a:effectLst/>
                <a:uLnTx/>
                <a:uFillTx/>
                <a:latin typeface="宋体" panose="02010600030101010101" pitchFamily="2" charset="-122"/>
                <a:ea typeface="Gulim" panose="020B0600000101010101" pitchFamily="34" charset="-127"/>
                <a:cs typeface="+mn-cs"/>
              </a:rPr>
              <a:t>dd</a:t>
            </a:r>
            <a:r>
              <a:rPr kumimoji="1"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Gulim" panose="020B0600000101010101" pitchFamily="34" charset="-127"/>
                <a:cs typeface="+mn-cs"/>
              </a:rPr>
              <a:t> ? </a:t>
            </a:r>
          </a:p>
          <a:p>
            <a:pPr marL="0" marR="0" lvl="0" indent="228600" algn="just" defTabSz="914400" rtl="0" eaLnBrk="0" fontAlgn="base" latinLnBrk="1" hangingPunct="0">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Gulim" panose="020B0600000101010101" pitchFamily="34" charset="-127"/>
                <a:cs typeface="+mn-cs"/>
              </a:rPr>
              <a:t>  </a:t>
            </a:r>
            <a:r>
              <a:rPr kumimoji="1" lang="en-US" altLang="zh-CN" sz="2800" b="1" i="0" u="none" strike="noStrike" kern="1200" cap="none" spc="0" normalizeH="0" baseline="0" noProof="0" dirty="0" err="1">
                <a:ln>
                  <a:noFill/>
                </a:ln>
                <a:solidFill>
                  <a:srgbClr val="FF0000"/>
                </a:solidFill>
                <a:effectLst/>
                <a:uLnTx/>
                <a:uFillTx/>
                <a:latin typeface="宋体" panose="02010600030101010101" pitchFamily="2" charset="-122"/>
                <a:ea typeface="Gulim" panose="020B0600000101010101" pitchFamily="34" charset="-127"/>
                <a:cs typeface="+mn-cs"/>
              </a:rPr>
              <a:t>FileHeader</a:t>
            </a:r>
            <a:r>
              <a:rPr kumimoji="1"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Gulim" panose="020B0600000101010101" pitchFamily="34" charset="-127"/>
                <a:cs typeface="+mn-cs"/>
              </a:rPr>
              <a:t> IMAGE_FILE_HEADER &lt;&gt; </a:t>
            </a:r>
          </a:p>
          <a:p>
            <a:pPr marL="0" marR="0" lvl="0" indent="228600" algn="just" defTabSz="914400" rtl="0" eaLnBrk="0" fontAlgn="base" latinLnBrk="1" hangingPunct="0">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Gulim" panose="020B0600000101010101" pitchFamily="34" charset="-127"/>
                <a:cs typeface="+mn-cs"/>
              </a:rPr>
              <a:t>  </a:t>
            </a:r>
            <a:r>
              <a:rPr kumimoji="1" lang="en-US" altLang="zh-CN" sz="2800" b="1" i="0" u="none" strike="noStrike" kern="1200" cap="none" spc="0" normalizeH="0" baseline="0" noProof="0" dirty="0" err="1">
                <a:ln>
                  <a:noFill/>
                </a:ln>
                <a:solidFill>
                  <a:srgbClr val="FF0000"/>
                </a:solidFill>
                <a:effectLst/>
                <a:uLnTx/>
                <a:uFillTx/>
                <a:latin typeface="宋体" panose="02010600030101010101" pitchFamily="2" charset="-122"/>
                <a:ea typeface="Gulim" panose="020B0600000101010101" pitchFamily="34" charset="-127"/>
                <a:cs typeface="+mn-cs"/>
              </a:rPr>
              <a:t>OptionalHeader</a:t>
            </a:r>
            <a:r>
              <a:rPr kumimoji="1"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Gulim" panose="020B0600000101010101" pitchFamily="34" charset="-127"/>
                <a:cs typeface="+mn-cs"/>
              </a:rPr>
              <a:t> IMAGE_OPTIONAL_HEADER32 &lt;&gt; </a:t>
            </a:r>
          </a:p>
          <a:p>
            <a:pPr marL="0" marR="0" lvl="0" indent="228600" algn="just" defTabSz="914400" rtl="0" eaLnBrk="0" fontAlgn="base" latinLnBrk="1" hangingPunct="0">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宋体" panose="02010600030101010101" pitchFamily="2" charset="-122"/>
                <a:ea typeface="Gulim" panose="020B0600000101010101" pitchFamily="34" charset="-127"/>
                <a:cs typeface="+mn-cs"/>
              </a:rPr>
              <a:t>IMAGE_NT_HEADERS ENDS</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17411" name="内容占位符 2"/>
          <p:cNvSpPr>
            <a:spLocks noGrp="1"/>
          </p:cNvSpPr>
          <p:nvPr>
            <p:ph idx="1"/>
          </p:nvPr>
        </p:nvSpPr>
        <p:spPr>
          <a:xfrm>
            <a:off x="673100" y="1906905"/>
            <a:ext cx="9756775" cy="1165225"/>
          </a:xfrm>
        </p:spPr>
        <p:txBody>
          <a:bodyPr vert="horz" wrap="square" lIns="91440" tIns="45720" rIns="91440" bIns="45720" anchor="t"/>
          <a:lstStyle/>
          <a:p>
            <a:pPr lvl="1"/>
            <a:r>
              <a:rPr kumimoji="1" lang="zh-CN" altLang="en-US" dirty="0">
                <a:latin typeface="宋体" panose="02010600030101010101" pitchFamily="2" charset="-122"/>
                <a:ea typeface="宋体" panose="02010600030101010101" pitchFamily="2" charset="-122"/>
              </a:rPr>
              <a:t>紧跟着“</a:t>
            </a:r>
            <a:r>
              <a:rPr kumimoji="1" lang="en-US" altLang="zh-CN" dirty="0">
                <a:latin typeface="宋体" panose="02010600030101010101" pitchFamily="2" charset="-122"/>
                <a:ea typeface="宋体" panose="02010600030101010101" pitchFamily="2" charset="-122"/>
              </a:rPr>
              <a:t>PE\0\0”</a:t>
            </a:r>
            <a:r>
              <a:rPr kumimoji="1" lang="zh-CN" altLang="en-US" dirty="0">
                <a:latin typeface="宋体" panose="02010600030101010101" pitchFamily="2" charset="-122"/>
                <a:ea typeface="宋体" panose="02010600030101010101" pitchFamily="2" charset="-122"/>
              </a:rPr>
              <a:t>的是映像文件头，是</a:t>
            </a:r>
            <a:r>
              <a:rPr kumimoji="1" lang="en-US" altLang="zh-CN" dirty="0">
                <a:latin typeface="宋体" panose="02010600030101010101" pitchFamily="2" charset="-122"/>
                <a:ea typeface="宋体" panose="02010600030101010101" pitchFamily="2" charset="-122"/>
              </a:rPr>
              <a:t>NT</a:t>
            </a:r>
            <a:r>
              <a:rPr kumimoji="1" lang="zh-CN" altLang="en-US" dirty="0">
                <a:latin typeface="宋体" panose="02010600030101010101" pitchFamily="2" charset="-122"/>
                <a:ea typeface="宋体" panose="02010600030101010101" pitchFamily="2" charset="-122"/>
              </a:rPr>
              <a:t>映像头的主要部分，它包含有</a:t>
            </a:r>
            <a:r>
              <a:rPr kumimoji="1" lang="en-US" altLang="zh-CN" dirty="0">
                <a:latin typeface="宋体" panose="02010600030101010101" pitchFamily="2" charset="-122"/>
                <a:ea typeface="宋体" panose="02010600030101010101" pitchFamily="2" charset="-122"/>
              </a:rPr>
              <a:t>PE</a:t>
            </a:r>
            <a:r>
              <a:rPr kumimoji="1" lang="zh-CN" altLang="en-US" dirty="0">
                <a:latin typeface="宋体" panose="02010600030101010101" pitchFamily="2" charset="-122"/>
                <a:ea typeface="宋体" panose="02010600030101010101" pitchFamily="2" charset="-122"/>
              </a:rPr>
              <a:t>文件的基本信息</a:t>
            </a:r>
          </a:p>
          <a:p>
            <a:endParaRPr lang="zh-CN" altLang="en-US" dirty="0"/>
          </a:p>
        </p:txBody>
      </p:sp>
      <p:sp>
        <p:nvSpPr>
          <p:cNvPr id="17413" name="Rectangle 12"/>
          <p:cNvSpPr/>
          <p:nvPr/>
        </p:nvSpPr>
        <p:spPr>
          <a:xfrm>
            <a:off x="838489" y="2656267"/>
            <a:ext cx="9336578" cy="3741059"/>
          </a:xfrm>
          <a:prstGeom prst="rect">
            <a:avLst/>
          </a:prstGeom>
          <a:noFill/>
          <a:ln w="9525">
            <a:noFill/>
          </a:ln>
        </p:spPr>
        <p:txBody>
          <a:bodyPr/>
          <a:lstStyle/>
          <a:p>
            <a:pPr algn="just" latinLnBrk="1"/>
            <a:r>
              <a:rPr lang="en-US" altLang="zh-CN" sz="1600" b="1" dirty="0">
                <a:solidFill>
                  <a:schemeClr val="bg1"/>
                </a:solidFill>
                <a:latin typeface="宋体" panose="02010600030101010101" pitchFamily="2" charset="-122"/>
              </a:rPr>
              <a:t>type</a:t>
            </a:r>
            <a:r>
              <a:rPr lang="en-US" altLang="zh-CN" sz="2000" b="1" dirty="0">
                <a:solidFill>
                  <a:schemeClr val="tx1"/>
                </a:solidFill>
                <a:latin typeface="宋体" panose="02010600030101010101" pitchFamily="2" charset="-122"/>
              </a:rPr>
              <a:t>def struct _IMAGE_FILE_HEADER {</a:t>
            </a:r>
            <a:endParaRPr lang="en-US" altLang="zh-CN" sz="2000" b="1" dirty="0">
              <a:solidFill>
                <a:schemeClr val="tx1"/>
              </a:solidFill>
              <a:latin typeface="宋体" panose="02010600030101010101" pitchFamily="2" charset="-122"/>
              <a:cs typeface="Times New Roman" panose="02020603050405020304" pitchFamily="18" charset="0"/>
            </a:endParaRPr>
          </a:p>
          <a:p>
            <a:pPr algn="just" eaLnBrk="0" latinLnBrk="1" hangingPunct="0"/>
            <a:r>
              <a:rPr lang="en-US" altLang="zh-CN" sz="2000" b="1" dirty="0">
                <a:solidFill>
                  <a:srgbClr val="FFCCCC"/>
                </a:solidFill>
                <a:latin typeface="宋体" panose="02010600030101010101" pitchFamily="2" charset="-122"/>
              </a:rPr>
              <a:t>     </a:t>
            </a:r>
            <a:r>
              <a:rPr lang="en-US" altLang="zh-CN" sz="2000" b="1" dirty="0">
                <a:solidFill>
                  <a:srgbClr val="FF0000"/>
                </a:solidFill>
                <a:latin typeface="宋体" panose="02010600030101010101" pitchFamily="2" charset="-122"/>
              </a:rPr>
              <a:t>WORD    Machine;                 // 0x04</a:t>
            </a:r>
            <a:r>
              <a:rPr lang="zh-CN" altLang="en-US" sz="2000" b="1" dirty="0">
                <a:solidFill>
                  <a:srgbClr val="FF0000"/>
                </a:solidFill>
                <a:latin typeface="宋体" panose="02010600030101010101" pitchFamily="2" charset="-122"/>
              </a:rPr>
              <a:t>，</a:t>
            </a:r>
            <a:r>
              <a:rPr lang="zh-CN" altLang="en-US" sz="2000" b="1" dirty="0">
                <a:solidFill>
                  <a:srgbClr val="FF0000"/>
                </a:solidFill>
                <a:latin typeface="宋体" panose="02010600030101010101" pitchFamily="2" charset="-122"/>
                <a:ea typeface="宋体" panose="02010600030101010101" pitchFamily="2" charset="-122"/>
              </a:rPr>
              <a:t>该程序要执行的环境及平台</a:t>
            </a:r>
          </a:p>
          <a:p>
            <a:pPr algn="just" eaLnBrk="0" latinLnBrk="1" hangingPunct="0"/>
            <a:r>
              <a:rPr lang="zh-CN" altLang="en-US" sz="2000" b="1" dirty="0">
                <a:solidFill>
                  <a:srgbClr val="FF0000"/>
                </a:solidFill>
                <a:latin typeface="宋体" panose="02010600030101010101" pitchFamily="2" charset="-122"/>
              </a:rPr>
              <a:t>     </a:t>
            </a:r>
            <a:r>
              <a:rPr lang="en-US" altLang="zh-CN" sz="2000" b="1" u="sng" dirty="0">
                <a:solidFill>
                  <a:srgbClr val="FF0000"/>
                </a:solidFill>
                <a:latin typeface="宋体" panose="02010600030101010101" pitchFamily="2" charset="-122"/>
              </a:rPr>
              <a:t>WORD    NumberOfSections;</a:t>
            </a:r>
            <a:r>
              <a:rPr lang="en-US" altLang="zh-CN" sz="2000" b="1" dirty="0">
                <a:solidFill>
                  <a:srgbClr val="FF0000"/>
                </a:solidFill>
                <a:latin typeface="宋体" panose="02010600030101010101" pitchFamily="2" charset="-122"/>
              </a:rPr>
              <a:t>        </a:t>
            </a:r>
            <a:r>
              <a:rPr lang="en-US" altLang="zh-CN" sz="2000" b="1" u="sng" dirty="0">
                <a:solidFill>
                  <a:srgbClr val="FF0000"/>
                </a:solidFill>
                <a:latin typeface="宋体" panose="02010600030101010101" pitchFamily="2" charset="-122"/>
              </a:rPr>
              <a:t>// 0x06</a:t>
            </a:r>
            <a:r>
              <a:rPr lang="zh-CN" altLang="en-US" sz="2000" b="1" u="sng" dirty="0">
                <a:solidFill>
                  <a:srgbClr val="FF0000"/>
                </a:solidFill>
                <a:latin typeface="宋体" panose="02010600030101010101" pitchFamily="2" charset="-122"/>
              </a:rPr>
              <a:t>，</a:t>
            </a:r>
            <a:r>
              <a:rPr lang="zh-CN" altLang="en-US" sz="2000" b="1" u="sng" dirty="0">
                <a:solidFill>
                  <a:srgbClr val="FF0000"/>
                </a:solidFill>
                <a:latin typeface="宋体" panose="02010600030101010101" pitchFamily="2" charset="-122"/>
                <a:ea typeface="宋体" panose="02010600030101010101" pitchFamily="2" charset="-122"/>
              </a:rPr>
              <a:t>文件中节的个数</a:t>
            </a:r>
          </a:p>
          <a:p>
            <a:pPr algn="just" eaLnBrk="0" latinLnBrk="1" hangingPunct="0"/>
            <a:r>
              <a:rPr lang="zh-CN" altLang="en-US" sz="2000" b="1" dirty="0">
                <a:solidFill>
                  <a:schemeClr val="bg1"/>
                </a:solidFill>
                <a:latin typeface="宋体" panose="02010600030101010101" pitchFamily="2" charset="-122"/>
              </a:rPr>
              <a:t>    </a:t>
            </a:r>
            <a:r>
              <a:rPr lang="zh-CN" altLang="en-US" sz="2000" b="1" dirty="0">
                <a:solidFill>
                  <a:schemeClr val="tx1"/>
                </a:solidFill>
                <a:latin typeface="宋体" panose="02010600030101010101" pitchFamily="2" charset="-122"/>
              </a:rPr>
              <a:t> </a:t>
            </a:r>
            <a:r>
              <a:rPr lang="en-US" altLang="zh-CN" sz="2000" b="1" dirty="0">
                <a:solidFill>
                  <a:schemeClr val="tx1"/>
                </a:solidFill>
                <a:latin typeface="宋体" panose="02010600030101010101" pitchFamily="2" charset="-122"/>
              </a:rPr>
              <a:t>DWORD   TimeDateStamp;           // 0x08</a:t>
            </a:r>
            <a:r>
              <a:rPr lang="zh-CN" altLang="en-US" sz="2000" b="1" dirty="0">
                <a:solidFill>
                  <a:schemeClr val="tx1"/>
                </a:solidFill>
                <a:latin typeface="宋体" panose="02010600030101010101" pitchFamily="2" charset="-122"/>
              </a:rPr>
              <a:t>，</a:t>
            </a:r>
            <a:r>
              <a:rPr lang="zh-CN" altLang="en-US" sz="2000" b="1" dirty="0">
                <a:solidFill>
                  <a:schemeClr val="tx1"/>
                </a:solidFill>
                <a:latin typeface="宋体" panose="02010600030101010101" pitchFamily="2" charset="-122"/>
                <a:ea typeface="宋体" panose="02010600030101010101" pitchFamily="2" charset="-122"/>
              </a:rPr>
              <a:t>文件建立的时间</a:t>
            </a:r>
          </a:p>
          <a:p>
            <a:pPr algn="just" eaLnBrk="0" latinLnBrk="1" hangingPunct="0"/>
            <a:r>
              <a:rPr lang="zh-CN" altLang="en-US" sz="2000" b="1" dirty="0">
                <a:solidFill>
                  <a:schemeClr val="tx1"/>
                </a:solidFill>
                <a:latin typeface="宋体" panose="02010600030101010101" pitchFamily="2" charset="-122"/>
              </a:rPr>
              <a:t>     </a:t>
            </a:r>
            <a:r>
              <a:rPr lang="en-US" altLang="zh-CN" sz="2000" b="1" dirty="0">
                <a:solidFill>
                  <a:schemeClr val="tx1"/>
                </a:solidFill>
                <a:latin typeface="宋体" panose="02010600030101010101" pitchFamily="2" charset="-122"/>
              </a:rPr>
              <a:t>DWORD   PointerToSymbolTable;    // 0x0c</a:t>
            </a:r>
            <a:r>
              <a:rPr lang="zh-CN" altLang="en-US" sz="2000" b="1" dirty="0">
                <a:solidFill>
                  <a:schemeClr val="tx1"/>
                </a:solidFill>
                <a:latin typeface="宋体" panose="02010600030101010101" pitchFamily="2" charset="-122"/>
              </a:rPr>
              <a:t>，</a:t>
            </a:r>
            <a:r>
              <a:rPr lang="en-US" altLang="zh-CN" sz="2000" b="1" dirty="0">
                <a:solidFill>
                  <a:schemeClr val="tx1"/>
                </a:solidFill>
                <a:latin typeface="宋体" panose="02010600030101010101" pitchFamily="2" charset="-122"/>
                <a:ea typeface="宋体" panose="02010600030101010101" pitchFamily="2" charset="-122"/>
              </a:rPr>
              <a:t>COFF</a:t>
            </a:r>
            <a:r>
              <a:rPr lang="zh-CN" altLang="en-US" sz="2000" b="1" dirty="0">
                <a:solidFill>
                  <a:schemeClr val="tx1"/>
                </a:solidFill>
                <a:latin typeface="宋体" panose="02010600030101010101" pitchFamily="2" charset="-122"/>
                <a:ea typeface="宋体" panose="02010600030101010101" pitchFamily="2" charset="-122"/>
              </a:rPr>
              <a:t>符号表的偏移</a:t>
            </a:r>
          </a:p>
          <a:p>
            <a:pPr algn="just" eaLnBrk="0" latinLnBrk="1" hangingPunct="0"/>
            <a:r>
              <a:rPr lang="zh-CN" altLang="en-US" sz="2000" b="1" dirty="0">
                <a:solidFill>
                  <a:schemeClr val="tx1"/>
                </a:solidFill>
                <a:latin typeface="宋体" panose="02010600030101010101" pitchFamily="2" charset="-122"/>
              </a:rPr>
              <a:t>     </a:t>
            </a:r>
            <a:r>
              <a:rPr lang="en-US" altLang="zh-CN" sz="2000" b="1" dirty="0">
                <a:solidFill>
                  <a:schemeClr val="tx1"/>
                </a:solidFill>
                <a:latin typeface="宋体" panose="02010600030101010101" pitchFamily="2" charset="-122"/>
              </a:rPr>
              <a:t>DWORD   NumberOfSymbols;         // 0x10</a:t>
            </a:r>
            <a:r>
              <a:rPr lang="zh-CN" altLang="en-US" sz="2000" b="1" dirty="0">
                <a:solidFill>
                  <a:schemeClr val="tx1"/>
                </a:solidFill>
                <a:latin typeface="宋体" panose="02010600030101010101" pitchFamily="2" charset="-122"/>
              </a:rPr>
              <a:t>，</a:t>
            </a:r>
            <a:r>
              <a:rPr lang="zh-CN" altLang="en-US" sz="2000" b="1" dirty="0">
                <a:solidFill>
                  <a:schemeClr val="tx1"/>
                </a:solidFill>
                <a:latin typeface="宋体" panose="02010600030101010101" pitchFamily="2" charset="-122"/>
                <a:ea typeface="宋体" panose="02010600030101010101" pitchFamily="2" charset="-122"/>
              </a:rPr>
              <a:t>符号数目</a:t>
            </a:r>
          </a:p>
          <a:p>
            <a:pPr algn="just" eaLnBrk="0" latinLnBrk="1" hangingPunct="0"/>
            <a:r>
              <a:rPr lang="zh-CN" altLang="en-US" sz="2000" b="1" dirty="0">
                <a:solidFill>
                  <a:schemeClr val="bg1"/>
                </a:solidFill>
                <a:latin typeface="宋体" panose="02010600030101010101" pitchFamily="2" charset="-122"/>
              </a:rPr>
              <a:t>     </a:t>
            </a:r>
            <a:r>
              <a:rPr lang="en-US" altLang="zh-CN" sz="2000" b="1" u="sng" dirty="0">
                <a:solidFill>
                  <a:srgbClr val="FF0000"/>
                </a:solidFill>
                <a:latin typeface="宋体" panose="02010600030101010101" pitchFamily="2" charset="-122"/>
              </a:rPr>
              <a:t>WORD    SizeOfOptionalHeader;</a:t>
            </a:r>
            <a:r>
              <a:rPr lang="en-US" altLang="zh-CN" sz="2000" b="1" dirty="0">
                <a:solidFill>
                  <a:srgbClr val="FF0000"/>
                </a:solidFill>
                <a:latin typeface="宋体" panose="02010600030101010101" pitchFamily="2" charset="-122"/>
              </a:rPr>
              <a:t>    </a:t>
            </a:r>
            <a:r>
              <a:rPr lang="en-US" altLang="zh-CN" sz="2000" b="1" u="sng" dirty="0">
                <a:solidFill>
                  <a:srgbClr val="FF0000"/>
                </a:solidFill>
                <a:latin typeface="宋体" panose="02010600030101010101" pitchFamily="2" charset="-122"/>
              </a:rPr>
              <a:t>// 0x14</a:t>
            </a:r>
            <a:r>
              <a:rPr lang="zh-CN" altLang="en-US" sz="2000" b="1" u="sng" dirty="0">
                <a:solidFill>
                  <a:srgbClr val="FF0000"/>
                </a:solidFill>
                <a:latin typeface="宋体" panose="02010600030101010101" pitchFamily="2" charset="-122"/>
              </a:rPr>
              <a:t>，</a:t>
            </a:r>
            <a:r>
              <a:rPr lang="zh-CN" altLang="en-US" sz="2000" b="1" u="sng" dirty="0">
                <a:solidFill>
                  <a:srgbClr val="FF0000"/>
                </a:solidFill>
                <a:latin typeface="宋体" panose="02010600030101010101" pitchFamily="2" charset="-122"/>
                <a:ea typeface="宋体" panose="02010600030101010101" pitchFamily="2" charset="-122"/>
              </a:rPr>
              <a:t>可选头的长度</a:t>
            </a:r>
          </a:p>
          <a:p>
            <a:pPr algn="just" eaLnBrk="0" latinLnBrk="1" hangingPunct="0"/>
            <a:r>
              <a:rPr lang="zh-CN" altLang="en-US" sz="2000" b="1" dirty="0">
                <a:solidFill>
                  <a:srgbClr val="FF0000"/>
                </a:solidFill>
                <a:latin typeface="宋体" panose="02010600030101010101" pitchFamily="2" charset="-122"/>
              </a:rPr>
              <a:t>     </a:t>
            </a:r>
            <a:r>
              <a:rPr lang="en-US" altLang="zh-CN" sz="2000" b="1" dirty="0">
                <a:solidFill>
                  <a:srgbClr val="FF0000"/>
                </a:solidFill>
                <a:latin typeface="宋体" panose="02010600030101010101" pitchFamily="2" charset="-122"/>
              </a:rPr>
              <a:t>WORD    Characteristics;         // 0x16</a:t>
            </a:r>
            <a:r>
              <a:rPr lang="zh-CN" altLang="en-US" sz="2000" b="1" dirty="0">
                <a:solidFill>
                  <a:srgbClr val="FF0000"/>
                </a:solidFill>
                <a:latin typeface="宋体" panose="02010600030101010101" pitchFamily="2" charset="-122"/>
              </a:rPr>
              <a:t>，</a:t>
            </a:r>
            <a:r>
              <a:rPr lang="zh-CN" altLang="en-US" sz="2000" b="1" dirty="0">
                <a:solidFill>
                  <a:srgbClr val="FF0000"/>
                </a:solidFill>
                <a:latin typeface="宋体" panose="02010600030101010101" pitchFamily="2" charset="-122"/>
                <a:ea typeface="宋体" panose="02010600030101010101" pitchFamily="2" charset="-122"/>
              </a:rPr>
              <a:t>标志集合</a:t>
            </a:r>
          </a:p>
          <a:p>
            <a:pPr algn="just" eaLnBrk="0" latinLnBrk="1" hangingPunct="0"/>
            <a:r>
              <a:rPr lang="en-US" altLang="zh-CN" sz="2000" b="1" dirty="0">
                <a:solidFill>
                  <a:schemeClr val="bg1"/>
                </a:solidFill>
                <a:latin typeface="宋体" panose="02010600030101010101" pitchFamily="2" charset="-122"/>
              </a:rPr>
              <a:t>} I</a:t>
            </a:r>
            <a:r>
              <a:rPr lang="en-US" altLang="zh-CN" sz="2000" b="1" dirty="0">
                <a:solidFill>
                  <a:schemeClr val="tx1"/>
                </a:solidFill>
                <a:latin typeface="宋体" panose="02010600030101010101" pitchFamily="2" charset="-122"/>
              </a:rPr>
              <a:t>MAGE_FILE_HEADER, *PIMAGE_FILE_HEADER;</a:t>
            </a:r>
            <a:endParaRPr lang="en-US" altLang="zh-CN" sz="2000" b="1" dirty="0">
              <a:solidFill>
                <a:schemeClr val="tx1"/>
              </a:solidFill>
              <a:latin typeface="宋体" panose="02010600030101010101" pitchFamily="2" charset="-122"/>
              <a:cs typeface="Times New Roman" panose="02020603050405020304" pitchFamily="18" charset="0"/>
            </a:endParaRPr>
          </a:p>
          <a:p>
            <a:pPr algn="just" eaLnBrk="0" latinLnBrk="1" hangingPunct="0"/>
            <a:endParaRPr lang="en-US" altLang="zh-CN" sz="2000" b="1" dirty="0">
              <a:solidFill>
                <a:schemeClr val="bg1"/>
              </a:solidFill>
              <a:latin typeface="Gulim" panose="020B0600000101010101" pitchFamily="34" charset="-127"/>
            </a:endParaRP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18435" name="内容占位符 2"/>
          <p:cNvSpPr>
            <a:spLocks noGrp="1"/>
          </p:cNvSpPr>
          <p:nvPr>
            <p:ph idx="1"/>
          </p:nvPr>
        </p:nvSpPr>
        <p:spPr>
          <a:xfrm>
            <a:off x="228600" y="1353820"/>
            <a:ext cx="10515600" cy="5207000"/>
          </a:xfrm>
        </p:spPr>
        <p:txBody>
          <a:bodyPr vert="horz" wrap="square" lIns="91440" tIns="45720" rIns="91440" bIns="45720" anchor="t"/>
          <a:lstStyle/>
          <a:p>
            <a:pPr lvl="1"/>
            <a:r>
              <a:rPr kumimoji="1" lang="zh-CN" altLang="en-US" dirty="0">
                <a:latin typeface="宋体" panose="02010600030101010101" pitchFamily="2" charset="-122"/>
                <a:ea typeface="宋体" panose="02010600030101010101" pitchFamily="2" charset="-122"/>
              </a:rPr>
              <a:t>紧跟映像文件头后面的就是可选映像头</a:t>
            </a:r>
          </a:p>
          <a:p>
            <a:endParaRPr lang="zh-CN" altLang="en-US" dirty="0"/>
          </a:p>
        </p:txBody>
      </p:sp>
      <p:sp>
        <p:nvSpPr>
          <p:cNvPr id="18439" name="Rectangle 7"/>
          <p:cNvSpPr/>
          <p:nvPr/>
        </p:nvSpPr>
        <p:spPr>
          <a:xfrm>
            <a:off x="703580" y="1675765"/>
            <a:ext cx="11014710" cy="5126990"/>
          </a:xfrm>
          <a:prstGeom prst="rect">
            <a:avLst/>
          </a:prstGeom>
          <a:noFill/>
          <a:ln w="9525">
            <a:noFill/>
          </a:ln>
        </p:spPr>
        <p:txBody>
          <a:bodyPr/>
          <a:lstStyle/>
          <a:p>
            <a:pPr algn="just" latinLnBrk="1"/>
            <a:r>
              <a:rPr lang="en-US" altLang="zh-CN" sz="2000" b="1" dirty="0">
                <a:solidFill>
                  <a:schemeClr val="tx1"/>
                </a:solidFill>
                <a:latin typeface="宋体" panose="02010600030101010101" pitchFamily="2" charset="-122"/>
              </a:rPr>
              <a:t>typedef struct _IMAGE_OPTIONAL_HEADER {</a:t>
            </a:r>
            <a:endParaRPr lang="en-US" altLang="zh-CN" sz="2000" b="1" dirty="0">
              <a:solidFill>
                <a:schemeClr val="tx1"/>
              </a:solidFill>
              <a:latin typeface="宋体" panose="02010600030101010101" pitchFamily="2" charset="-122"/>
              <a:cs typeface="Times New Roman" panose="02020603050405020304" pitchFamily="18" charset="0"/>
            </a:endParaRPr>
          </a:p>
          <a:p>
            <a:pPr algn="just" eaLnBrk="0" latinLnBrk="1" hangingPunct="0"/>
            <a:r>
              <a:rPr lang="en-US" altLang="zh-CN" sz="2000" b="1" dirty="0">
                <a:solidFill>
                  <a:schemeClr val="bg1"/>
                </a:solidFill>
                <a:latin typeface="宋体" panose="02010600030101010101" pitchFamily="2" charset="-122"/>
              </a:rPr>
              <a:t>     </a:t>
            </a:r>
            <a:r>
              <a:rPr lang="en-US" altLang="zh-CN" sz="2000" b="1" dirty="0">
                <a:solidFill>
                  <a:schemeClr val="bg1"/>
                </a:solidFill>
                <a:latin typeface="宋体" panose="02010600030101010101" pitchFamily="2" charset="-122"/>
                <a:ea typeface="宋体" panose="02010600030101010101" pitchFamily="2" charset="-122"/>
              </a:rPr>
              <a:t>// </a:t>
            </a:r>
            <a:r>
              <a:rPr lang="zh-CN" altLang="en-US" sz="2000" b="1" dirty="0">
                <a:solidFill>
                  <a:schemeClr val="bg1"/>
                </a:solidFill>
                <a:latin typeface="宋体" panose="02010600030101010101" pitchFamily="2" charset="-122"/>
                <a:ea typeface="宋体" panose="02010600030101010101" pitchFamily="2" charset="-122"/>
              </a:rPr>
              <a:t>标准域</a:t>
            </a:r>
            <a:r>
              <a:rPr lang="en-US" altLang="zh-CN" sz="2000" b="1" dirty="0">
                <a:solidFill>
                  <a:schemeClr val="bg1"/>
                </a:solidFill>
                <a:latin typeface="宋体" panose="02010600030101010101" pitchFamily="2" charset="-122"/>
                <a:ea typeface="宋体" panose="02010600030101010101" pitchFamily="2" charset="-122"/>
              </a:rPr>
              <a:t>:</a:t>
            </a:r>
          </a:p>
          <a:p>
            <a:pPr algn="just" eaLnBrk="0" latinLnBrk="1" hangingPunct="0"/>
            <a:r>
              <a:rPr lang="en-US" altLang="zh-CN" sz="2000" b="1" dirty="0">
                <a:solidFill>
                  <a:schemeClr val="bg1"/>
                </a:solidFill>
                <a:latin typeface="宋体" panose="02010600030101010101" pitchFamily="2" charset="-122"/>
              </a:rPr>
              <a:t>     </a:t>
            </a:r>
            <a:r>
              <a:rPr lang="en-US" altLang="zh-CN" sz="2000" b="1" dirty="0">
                <a:solidFill>
                  <a:srgbClr val="FF0000"/>
                </a:solidFill>
                <a:latin typeface="宋体" panose="02010600030101010101" pitchFamily="2" charset="-122"/>
              </a:rPr>
              <a:t>WORD   Magic;                       </a:t>
            </a:r>
            <a:r>
              <a:rPr lang="en-US" altLang="zh-CN" sz="2000" b="1" dirty="0">
                <a:solidFill>
                  <a:srgbClr val="FF0000"/>
                </a:solidFill>
                <a:latin typeface="宋体" panose="02010600030101010101" pitchFamily="2" charset="-122"/>
                <a:ea typeface="宋体" panose="02010600030101010101" pitchFamily="2" charset="-122"/>
              </a:rPr>
              <a:t>// 0x18</a:t>
            </a:r>
            <a:r>
              <a:rPr lang="zh-CN" altLang="en-US" sz="2000" b="1" dirty="0">
                <a:solidFill>
                  <a:srgbClr val="FF0000"/>
                </a:solidFill>
                <a:latin typeface="宋体" panose="02010600030101010101" pitchFamily="2" charset="-122"/>
                <a:ea typeface="宋体" panose="02010600030101010101" pitchFamily="2" charset="-122"/>
              </a:rPr>
              <a:t>，一般是</a:t>
            </a:r>
            <a:r>
              <a:rPr lang="en-US" altLang="zh-CN" sz="2000" b="1" dirty="0">
                <a:solidFill>
                  <a:srgbClr val="FF0000"/>
                </a:solidFill>
                <a:latin typeface="宋体" panose="02010600030101010101" pitchFamily="2" charset="-122"/>
                <a:ea typeface="宋体" panose="02010600030101010101" pitchFamily="2" charset="-122"/>
              </a:rPr>
              <a:t>0x010B</a:t>
            </a:r>
          </a:p>
          <a:p>
            <a:pPr algn="just" eaLnBrk="0" latinLnBrk="1" hangingPunct="0"/>
            <a:r>
              <a:rPr lang="en-US" altLang="zh-CN" sz="2000" b="1" dirty="0">
                <a:solidFill>
                  <a:schemeClr val="bg1"/>
                </a:solidFill>
                <a:latin typeface="宋体" panose="02010600030101010101" pitchFamily="2" charset="-122"/>
              </a:rPr>
              <a:t>     </a:t>
            </a:r>
            <a:r>
              <a:rPr lang="en-US" altLang="zh-CN" sz="2000" b="1" dirty="0">
                <a:solidFill>
                  <a:schemeClr val="tx1"/>
                </a:solidFill>
                <a:latin typeface="宋体" panose="02010600030101010101" pitchFamily="2" charset="-122"/>
              </a:rPr>
              <a:t>BYTE   MajorLinkerVersion;          </a:t>
            </a:r>
            <a:r>
              <a:rPr lang="en-US" altLang="zh-CN" sz="2000" b="1" dirty="0">
                <a:solidFill>
                  <a:schemeClr val="tx1"/>
                </a:solidFill>
                <a:latin typeface="宋体" panose="02010600030101010101" pitchFamily="2" charset="-122"/>
                <a:ea typeface="宋体" panose="02010600030101010101" pitchFamily="2" charset="-122"/>
              </a:rPr>
              <a:t>// 0x1a</a:t>
            </a:r>
            <a:r>
              <a:rPr lang="zh-CN" altLang="en-US" sz="2000" b="1" dirty="0">
                <a:solidFill>
                  <a:schemeClr val="tx1"/>
                </a:solidFill>
                <a:latin typeface="宋体" panose="02010600030101010101" pitchFamily="2" charset="-122"/>
                <a:ea typeface="宋体" panose="02010600030101010101" pitchFamily="2" charset="-122"/>
              </a:rPr>
              <a:t>，链接器的主</a:t>
            </a:r>
            <a:r>
              <a:rPr lang="en-US" altLang="zh-CN" sz="2000" b="1" dirty="0">
                <a:solidFill>
                  <a:schemeClr val="tx1"/>
                </a:solidFill>
                <a:latin typeface="宋体" panose="02010600030101010101" pitchFamily="2" charset="-122"/>
                <a:ea typeface="宋体" panose="02010600030101010101" pitchFamily="2" charset="-122"/>
              </a:rPr>
              <a:t>/</a:t>
            </a:r>
            <a:r>
              <a:rPr lang="zh-CN" altLang="en-US" sz="2000" b="1" dirty="0">
                <a:solidFill>
                  <a:schemeClr val="tx1"/>
                </a:solidFill>
                <a:latin typeface="宋体" panose="02010600030101010101" pitchFamily="2" charset="-122"/>
                <a:ea typeface="宋体" panose="02010600030101010101" pitchFamily="2" charset="-122"/>
              </a:rPr>
              <a:t>次版本号</a:t>
            </a:r>
            <a:r>
              <a:rPr lang="zh-CN" altLang="en-US" sz="2000" b="1" dirty="0">
                <a:solidFill>
                  <a:schemeClr val="tx1"/>
                </a:solidFill>
                <a:latin typeface="宋体" panose="02010600030101010101" pitchFamily="2" charset="-122"/>
              </a:rPr>
              <a:t>，</a:t>
            </a:r>
            <a:endParaRPr lang="zh-CN" altLang="en-US" sz="2000" b="1" dirty="0">
              <a:solidFill>
                <a:schemeClr val="tx1"/>
              </a:solidFill>
              <a:latin typeface="宋体" panose="02010600030101010101" pitchFamily="2" charset="-122"/>
              <a:cs typeface="Times New Roman" panose="02020603050405020304" pitchFamily="18" charset="0"/>
            </a:endParaRPr>
          </a:p>
          <a:p>
            <a:pPr algn="just" eaLnBrk="0" latinLnBrk="1" hangingPunct="0"/>
            <a:r>
              <a:rPr lang="zh-CN" altLang="en-US" sz="2000" b="1" dirty="0">
                <a:solidFill>
                  <a:schemeClr val="tx1"/>
                </a:solidFill>
                <a:latin typeface="宋体" panose="02010600030101010101" pitchFamily="2" charset="-122"/>
              </a:rPr>
              <a:t>     </a:t>
            </a:r>
            <a:r>
              <a:rPr lang="en-US" altLang="zh-CN" sz="2000" b="1" dirty="0">
                <a:solidFill>
                  <a:schemeClr val="tx1"/>
                </a:solidFill>
                <a:latin typeface="宋体" panose="02010600030101010101" pitchFamily="2" charset="-122"/>
              </a:rPr>
              <a:t>BYTE   MinorLinkerVersion;          </a:t>
            </a:r>
            <a:r>
              <a:rPr lang="en-US" altLang="zh-CN" sz="2000" b="1" dirty="0">
                <a:solidFill>
                  <a:schemeClr val="tx1"/>
                </a:solidFill>
                <a:latin typeface="宋体" panose="02010600030101010101" pitchFamily="2" charset="-122"/>
                <a:ea typeface="宋体" panose="02010600030101010101" pitchFamily="2" charset="-122"/>
              </a:rPr>
              <a:t>// 0x1b</a:t>
            </a:r>
            <a:r>
              <a:rPr lang="zh-CN" altLang="en-US" sz="2000" b="1" dirty="0">
                <a:solidFill>
                  <a:schemeClr val="tx1"/>
                </a:solidFill>
                <a:latin typeface="宋体" panose="02010600030101010101" pitchFamily="2" charset="-122"/>
                <a:ea typeface="宋体" panose="02010600030101010101" pitchFamily="2" charset="-122"/>
              </a:rPr>
              <a:t>，这两个值都不可靠</a:t>
            </a:r>
          </a:p>
          <a:p>
            <a:pPr algn="just" eaLnBrk="0" latinLnBrk="1" hangingPunct="0"/>
            <a:r>
              <a:rPr lang="zh-CN" altLang="en-US" sz="2000" b="1" dirty="0">
                <a:solidFill>
                  <a:schemeClr val="bg1"/>
                </a:solidFill>
                <a:latin typeface="宋体" panose="02010600030101010101" pitchFamily="2" charset="-122"/>
              </a:rPr>
              <a:t>     </a:t>
            </a:r>
            <a:r>
              <a:rPr lang="en-US" altLang="zh-CN" sz="2000" b="1" dirty="0">
                <a:solidFill>
                  <a:srgbClr val="FF0000"/>
                </a:solidFill>
                <a:latin typeface="宋体" panose="02010600030101010101" pitchFamily="2" charset="-122"/>
              </a:rPr>
              <a:t>DWORD  SizeOfCode;                  </a:t>
            </a:r>
            <a:r>
              <a:rPr lang="en-US" altLang="zh-CN" sz="2000" b="1" dirty="0">
                <a:solidFill>
                  <a:srgbClr val="FF0000"/>
                </a:solidFill>
                <a:latin typeface="宋体" panose="02010600030101010101" pitchFamily="2" charset="-122"/>
                <a:ea typeface="宋体" panose="02010600030101010101" pitchFamily="2" charset="-122"/>
              </a:rPr>
              <a:t>// 0x1c</a:t>
            </a:r>
            <a:r>
              <a:rPr lang="zh-CN" altLang="en-US" sz="2000" b="1" dirty="0">
                <a:solidFill>
                  <a:srgbClr val="FF0000"/>
                </a:solidFill>
                <a:latin typeface="宋体" panose="02010600030101010101" pitchFamily="2" charset="-122"/>
                <a:ea typeface="宋体" panose="02010600030101010101" pitchFamily="2" charset="-122"/>
              </a:rPr>
              <a:t>，可执行代码的长度</a:t>
            </a:r>
          </a:p>
          <a:p>
            <a:pPr algn="just" eaLnBrk="0" latinLnBrk="1" hangingPunct="0"/>
            <a:r>
              <a:rPr lang="zh-CN" altLang="en-US" sz="2000" b="1" dirty="0">
                <a:solidFill>
                  <a:schemeClr val="bg1"/>
                </a:solidFill>
                <a:latin typeface="宋体" panose="02010600030101010101" pitchFamily="2" charset="-122"/>
              </a:rPr>
              <a:t>    </a:t>
            </a:r>
            <a:r>
              <a:rPr lang="zh-CN" altLang="en-US" sz="2000" b="1" dirty="0">
                <a:solidFill>
                  <a:schemeClr val="tx1"/>
                </a:solidFill>
                <a:latin typeface="宋体" panose="02010600030101010101" pitchFamily="2" charset="-122"/>
              </a:rPr>
              <a:t> </a:t>
            </a:r>
            <a:r>
              <a:rPr lang="en-US" altLang="zh-CN" sz="2000" b="1" dirty="0">
                <a:solidFill>
                  <a:schemeClr val="tx1"/>
                </a:solidFill>
                <a:latin typeface="宋体" panose="02010600030101010101" pitchFamily="2" charset="-122"/>
              </a:rPr>
              <a:t>DWORD  SizeOfInitializedData;       </a:t>
            </a:r>
            <a:r>
              <a:rPr lang="en-US" altLang="zh-CN" sz="2000" b="1" dirty="0">
                <a:solidFill>
                  <a:schemeClr val="tx1"/>
                </a:solidFill>
                <a:latin typeface="宋体" panose="02010600030101010101" pitchFamily="2" charset="-122"/>
                <a:ea typeface="宋体" panose="02010600030101010101" pitchFamily="2" charset="-122"/>
              </a:rPr>
              <a:t>// 0x20</a:t>
            </a:r>
            <a:r>
              <a:rPr lang="zh-CN" altLang="en-US" sz="2000" b="1" dirty="0">
                <a:solidFill>
                  <a:schemeClr val="tx1"/>
                </a:solidFill>
                <a:latin typeface="宋体" panose="02010600030101010101" pitchFamily="2" charset="-122"/>
                <a:ea typeface="宋体" panose="02010600030101010101" pitchFamily="2" charset="-122"/>
              </a:rPr>
              <a:t>，初始化数据的长度</a:t>
            </a:r>
            <a:r>
              <a:rPr lang="en-US" altLang="zh-CN" sz="2000" b="1" dirty="0">
                <a:solidFill>
                  <a:schemeClr val="tx1"/>
                </a:solidFill>
                <a:latin typeface="宋体" panose="02010600030101010101" pitchFamily="2" charset="-122"/>
                <a:ea typeface="宋体" panose="02010600030101010101" pitchFamily="2" charset="-122"/>
              </a:rPr>
              <a:t>(</a:t>
            </a:r>
            <a:r>
              <a:rPr lang="zh-CN" altLang="en-US" sz="2000" b="1" dirty="0">
                <a:solidFill>
                  <a:schemeClr val="tx1"/>
                </a:solidFill>
                <a:latin typeface="宋体" panose="02010600030101010101" pitchFamily="2" charset="-122"/>
                <a:ea typeface="宋体" panose="02010600030101010101" pitchFamily="2" charset="-122"/>
              </a:rPr>
              <a:t>数据节</a:t>
            </a:r>
            <a:r>
              <a:rPr lang="en-US" altLang="zh-CN" sz="2000" b="1" dirty="0">
                <a:solidFill>
                  <a:schemeClr val="tx1"/>
                </a:solidFill>
                <a:latin typeface="宋体" panose="02010600030101010101" pitchFamily="2" charset="-122"/>
                <a:ea typeface="宋体" panose="02010600030101010101" pitchFamily="2" charset="-122"/>
              </a:rPr>
              <a:t>)</a:t>
            </a:r>
          </a:p>
          <a:p>
            <a:pPr algn="just" eaLnBrk="0" latinLnBrk="1" hangingPunct="0"/>
            <a:r>
              <a:rPr lang="en-US" altLang="zh-CN" sz="2000" b="1" dirty="0">
                <a:solidFill>
                  <a:schemeClr val="tx1"/>
                </a:solidFill>
                <a:latin typeface="宋体" panose="02010600030101010101" pitchFamily="2" charset="-122"/>
              </a:rPr>
              <a:t>     DWORD  SizeOfUninitializedData;     </a:t>
            </a:r>
            <a:r>
              <a:rPr lang="en-US" altLang="zh-CN" sz="2000" b="1" dirty="0">
                <a:solidFill>
                  <a:schemeClr val="tx1"/>
                </a:solidFill>
                <a:latin typeface="宋体" panose="02010600030101010101" pitchFamily="2" charset="-122"/>
                <a:ea typeface="宋体" panose="02010600030101010101" pitchFamily="2" charset="-122"/>
              </a:rPr>
              <a:t>// 0x24</a:t>
            </a:r>
            <a:r>
              <a:rPr lang="zh-CN" altLang="en-US" sz="2000" b="1" dirty="0">
                <a:solidFill>
                  <a:schemeClr val="tx1"/>
                </a:solidFill>
                <a:latin typeface="宋体" panose="02010600030101010101" pitchFamily="2" charset="-122"/>
                <a:ea typeface="宋体" panose="02010600030101010101" pitchFamily="2" charset="-122"/>
              </a:rPr>
              <a:t>，未初始化数据的长度</a:t>
            </a:r>
            <a:r>
              <a:rPr lang="en-US" altLang="zh-CN" sz="2000" b="1" dirty="0">
                <a:solidFill>
                  <a:schemeClr val="tx1"/>
                </a:solidFill>
                <a:latin typeface="宋体" panose="02010600030101010101" pitchFamily="2" charset="-122"/>
                <a:ea typeface="宋体" panose="02010600030101010101" pitchFamily="2" charset="-122"/>
              </a:rPr>
              <a:t>(bss</a:t>
            </a:r>
            <a:r>
              <a:rPr lang="zh-CN" altLang="en-US" sz="2000" b="1" dirty="0">
                <a:solidFill>
                  <a:schemeClr val="tx1"/>
                </a:solidFill>
                <a:latin typeface="宋体" panose="02010600030101010101" pitchFamily="2" charset="-122"/>
                <a:ea typeface="宋体" panose="02010600030101010101" pitchFamily="2" charset="-122"/>
              </a:rPr>
              <a:t>节</a:t>
            </a:r>
            <a:r>
              <a:rPr lang="en-US" altLang="zh-CN" sz="2000" b="1" dirty="0">
                <a:solidFill>
                  <a:schemeClr val="tx1"/>
                </a:solidFill>
                <a:latin typeface="宋体" panose="02010600030101010101" pitchFamily="2" charset="-122"/>
                <a:ea typeface="宋体" panose="02010600030101010101" pitchFamily="2" charset="-122"/>
              </a:rPr>
              <a:t>)</a:t>
            </a:r>
          </a:p>
          <a:p>
            <a:pPr algn="just" eaLnBrk="0" latinLnBrk="1" hangingPunct="0"/>
            <a:r>
              <a:rPr lang="en-US" altLang="zh-CN" sz="2000" b="1" dirty="0">
                <a:solidFill>
                  <a:schemeClr val="bg1"/>
                </a:solidFill>
                <a:latin typeface="宋体" panose="02010600030101010101" pitchFamily="2" charset="-122"/>
              </a:rPr>
              <a:t>     </a:t>
            </a:r>
            <a:r>
              <a:rPr lang="en-US" altLang="zh-CN" sz="2000" b="1" u="sng" dirty="0">
                <a:solidFill>
                  <a:srgbClr val="FF0000"/>
                </a:solidFill>
                <a:latin typeface="宋体" panose="02010600030101010101" pitchFamily="2" charset="-122"/>
              </a:rPr>
              <a:t>DWORD  AddressOfEntryPoint;</a:t>
            </a:r>
            <a:r>
              <a:rPr lang="en-US" altLang="zh-CN" sz="2000" b="1" dirty="0">
                <a:solidFill>
                  <a:srgbClr val="FF0000"/>
                </a:solidFill>
                <a:latin typeface="宋体" panose="02010600030101010101" pitchFamily="2" charset="-122"/>
              </a:rPr>
              <a:t>    </a:t>
            </a:r>
            <a:r>
              <a:rPr lang="en-US" altLang="zh-CN" sz="2000" b="1" u="sng" dirty="0">
                <a:solidFill>
                  <a:srgbClr val="FF0000"/>
                </a:solidFill>
                <a:latin typeface="宋体" panose="02010600030101010101" pitchFamily="2" charset="-122"/>
              </a:rPr>
              <a:t>// 0x28</a:t>
            </a:r>
            <a:r>
              <a:rPr lang="zh-CN" altLang="en-US" sz="2000" b="1" u="sng" dirty="0">
                <a:solidFill>
                  <a:srgbClr val="FF0000"/>
                </a:solidFill>
                <a:latin typeface="宋体" panose="02010600030101010101" pitchFamily="2" charset="-122"/>
              </a:rPr>
              <a:t>，</a:t>
            </a:r>
            <a:r>
              <a:rPr lang="zh-CN" altLang="en-US" sz="2000" b="1" u="sng" dirty="0">
                <a:solidFill>
                  <a:srgbClr val="FF0000"/>
                </a:solidFill>
                <a:latin typeface="宋体" panose="02010600030101010101" pitchFamily="2" charset="-122"/>
                <a:ea typeface="宋体" panose="02010600030101010101" pitchFamily="2" charset="-122"/>
              </a:rPr>
              <a:t>代码的入口</a:t>
            </a:r>
            <a:r>
              <a:rPr lang="en-US" altLang="zh-CN" sz="2000" b="1" u="sng" dirty="0">
                <a:solidFill>
                  <a:srgbClr val="FF0000"/>
                </a:solidFill>
                <a:latin typeface="宋体" panose="02010600030101010101" pitchFamily="2" charset="-122"/>
                <a:ea typeface="宋体" panose="02010600030101010101" pitchFamily="2" charset="-122"/>
              </a:rPr>
              <a:t>RVA</a:t>
            </a:r>
            <a:r>
              <a:rPr lang="zh-CN" altLang="en-US" sz="2000" b="1" u="sng" dirty="0">
                <a:solidFill>
                  <a:srgbClr val="FF0000"/>
                </a:solidFill>
                <a:latin typeface="宋体" panose="02010600030101010101" pitchFamily="2" charset="-122"/>
                <a:ea typeface="宋体" panose="02010600030101010101" pitchFamily="2" charset="-122"/>
              </a:rPr>
              <a:t>地址，程序从这开始执行</a:t>
            </a:r>
          </a:p>
          <a:p>
            <a:pPr algn="just" eaLnBrk="0" latinLnBrk="1" hangingPunct="0"/>
            <a:r>
              <a:rPr lang="zh-CN" altLang="en-US" sz="2000" b="1" dirty="0">
                <a:solidFill>
                  <a:schemeClr val="bg1"/>
                </a:solidFill>
                <a:latin typeface="宋体" panose="02010600030101010101" pitchFamily="2" charset="-122"/>
              </a:rPr>
              <a:t>     </a:t>
            </a:r>
            <a:r>
              <a:rPr lang="en-US" altLang="zh-CN" sz="2000" b="1" dirty="0">
                <a:solidFill>
                  <a:schemeClr val="tx1"/>
                </a:solidFill>
                <a:latin typeface="宋体" panose="02010600030101010101" pitchFamily="2" charset="-122"/>
              </a:rPr>
              <a:t>DWORD  BaseOfCode;                  </a:t>
            </a:r>
            <a:r>
              <a:rPr lang="en-US" altLang="zh-CN" sz="2000" b="1" dirty="0">
                <a:solidFill>
                  <a:schemeClr val="tx1"/>
                </a:solidFill>
                <a:latin typeface="宋体" panose="02010600030101010101" pitchFamily="2" charset="-122"/>
                <a:ea typeface="宋体" panose="02010600030101010101" pitchFamily="2" charset="-122"/>
              </a:rPr>
              <a:t>// 0x2c</a:t>
            </a:r>
            <a:r>
              <a:rPr lang="zh-CN" altLang="en-US" sz="2000" b="1" dirty="0">
                <a:solidFill>
                  <a:schemeClr val="tx1"/>
                </a:solidFill>
                <a:latin typeface="宋体" panose="02010600030101010101" pitchFamily="2" charset="-122"/>
                <a:ea typeface="宋体" panose="02010600030101010101" pitchFamily="2" charset="-122"/>
              </a:rPr>
              <a:t>，可执行代码起始位置，意义不大</a:t>
            </a:r>
          </a:p>
          <a:p>
            <a:pPr algn="just" eaLnBrk="0" latinLnBrk="1" hangingPunct="0"/>
            <a:r>
              <a:rPr lang="zh-CN" altLang="en-US" sz="2000" b="1" dirty="0">
                <a:solidFill>
                  <a:schemeClr val="tx1"/>
                </a:solidFill>
                <a:latin typeface="宋体" panose="02010600030101010101" pitchFamily="2" charset="-122"/>
              </a:rPr>
              <a:t>     </a:t>
            </a:r>
            <a:r>
              <a:rPr lang="en-US" altLang="zh-CN" sz="2000" b="1" dirty="0">
                <a:solidFill>
                  <a:schemeClr val="tx1"/>
                </a:solidFill>
                <a:latin typeface="宋体" panose="02010600030101010101" pitchFamily="2" charset="-122"/>
              </a:rPr>
              <a:t>DWORD  BaseOfData;                  </a:t>
            </a:r>
            <a:r>
              <a:rPr lang="en-US" altLang="zh-CN" sz="2000" b="1" dirty="0">
                <a:solidFill>
                  <a:schemeClr val="tx1"/>
                </a:solidFill>
                <a:latin typeface="宋体" panose="02010600030101010101" pitchFamily="2" charset="-122"/>
                <a:ea typeface="宋体" panose="02010600030101010101" pitchFamily="2" charset="-122"/>
              </a:rPr>
              <a:t>// 0x30</a:t>
            </a:r>
            <a:r>
              <a:rPr lang="zh-CN" altLang="en-US" sz="2000" b="1" dirty="0">
                <a:solidFill>
                  <a:schemeClr val="tx1"/>
                </a:solidFill>
                <a:latin typeface="宋体" panose="02010600030101010101" pitchFamily="2" charset="-122"/>
                <a:ea typeface="宋体" panose="02010600030101010101" pitchFamily="2" charset="-122"/>
              </a:rPr>
              <a:t>，初始化数据起始位置，意义不大</a:t>
            </a:r>
          </a:p>
          <a:p>
            <a:pPr algn="just" eaLnBrk="0" latinLnBrk="1" hangingPunct="0"/>
            <a:r>
              <a:rPr lang="zh-CN" altLang="en-US" sz="2000" b="1" dirty="0">
                <a:solidFill>
                  <a:schemeClr val="tx1"/>
                </a:solidFill>
                <a:latin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 NT </a:t>
            </a:r>
            <a:r>
              <a:rPr lang="zh-CN" altLang="en-US" sz="2000" b="1" dirty="0">
                <a:solidFill>
                  <a:schemeClr val="tx1"/>
                </a:solidFill>
                <a:latin typeface="宋体" panose="02010600030101010101" pitchFamily="2" charset="-122"/>
                <a:ea typeface="宋体" panose="02010600030101010101" pitchFamily="2" charset="-122"/>
              </a:rPr>
              <a:t>附加域</a:t>
            </a:r>
            <a:r>
              <a:rPr lang="en-US" altLang="zh-CN" sz="2000" b="1" dirty="0">
                <a:solidFill>
                  <a:schemeClr val="tx1"/>
                </a:solidFill>
                <a:latin typeface="宋体" panose="02010600030101010101" pitchFamily="2" charset="-122"/>
                <a:ea typeface="宋体" panose="02010600030101010101" pitchFamily="2" charset="-122"/>
              </a:rPr>
              <a:t>:</a:t>
            </a:r>
          </a:p>
          <a:p>
            <a:pPr algn="just" eaLnBrk="0" latinLnBrk="1" hangingPunct="0"/>
            <a:r>
              <a:rPr lang="en-US" altLang="zh-CN" sz="2000" b="1" dirty="0">
                <a:solidFill>
                  <a:schemeClr val="bg1"/>
                </a:solidFill>
                <a:latin typeface="宋体" panose="02010600030101010101" pitchFamily="2" charset="-122"/>
              </a:rPr>
              <a:t>     </a:t>
            </a:r>
            <a:r>
              <a:rPr lang="en-US" altLang="zh-CN" sz="2000" b="1" u="sng" dirty="0">
                <a:solidFill>
                  <a:srgbClr val="FF0000"/>
                </a:solidFill>
                <a:latin typeface="宋体" panose="02010600030101010101" pitchFamily="2" charset="-122"/>
              </a:rPr>
              <a:t>DWORD  ImageBase; </a:t>
            </a:r>
            <a:r>
              <a:rPr lang="en-US" altLang="zh-CN" sz="2000" b="1" dirty="0">
                <a:solidFill>
                  <a:srgbClr val="FF0000"/>
                </a:solidFill>
                <a:latin typeface="宋体" panose="02010600030101010101" pitchFamily="2" charset="-122"/>
              </a:rPr>
              <a:t>                  </a:t>
            </a:r>
            <a:r>
              <a:rPr lang="en-US" altLang="zh-CN" sz="2000" b="1" u="sng" dirty="0">
                <a:solidFill>
                  <a:srgbClr val="FF0000"/>
                </a:solidFill>
                <a:latin typeface="宋体" panose="02010600030101010101" pitchFamily="2" charset="-122"/>
                <a:ea typeface="宋体" panose="02010600030101010101" pitchFamily="2" charset="-122"/>
              </a:rPr>
              <a:t>// 0x34</a:t>
            </a:r>
            <a:r>
              <a:rPr lang="zh-CN" altLang="en-US" sz="2000" b="1" u="sng" dirty="0">
                <a:solidFill>
                  <a:srgbClr val="FF0000"/>
                </a:solidFill>
                <a:latin typeface="宋体" panose="02010600030101010101" pitchFamily="2" charset="-122"/>
                <a:ea typeface="宋体" panose="02010600030101010101" pitchFamily="2" charset="-122"/>
              </a:rPr>
              <a:t>，载入程序首选的</a:t>
            </a:r>
            <a:r>
              <a:rPr lang="en-US" altLang="zh-CN" sz="2000" b="1" u="sng" dirty="0">
                <a:solidFill>
                  <a:srgbClr val="FF0000"/>
                </a:solidFill>
                <a:latin typeface="宋体" panose="02010600030101010101" pitchFamily="2" charset="-122"/>
                <a:ea typeface="宋体" panose="02010600030101010101" pitchFamily="2" charset="-122"/>
              </a:rPr>
              <a:t>RVA</a:t>
            </a:r>
            <a:r>
              <a:rPr lang="zh-CN" altLang="en-US" sz="2000" b="1" u="sng" dirty="0">
                <a:solidFill>
                  <a:srgbClr val="FF0000"/>
                </a:solidFill>
                <a:latin typeface="宋体" panose="02010600030101010101" pitchFamily="2" charset="-122"/>
                <a:ea typeface="宋体" panose="02010600030101010101" pitchFamily="2" charset="-122"/>
              </a:rPr>
              <a:t>地址</a:t>
            </a:r>
          </a:p>
          <a:p>
            <a:pPr algn="just" eaLnBrk="0" latinLnBrk="1" hangingPunct="0"/>
            <a:r>
              <a:rPr lang="zh-CN" altLang="en-US" sz="2000" b="1" dirty="0">
                <a:solidFill>
                  <a:srgbClr val="FF0000"/>
                </a:solidFill>
                <a:latin typeface="宋体" panose="02010600030101010101" pitchFamily="2" charset="-122"/>
              </a:rPr>
              <a:t>     </a:t>
            </a:r>
            <a:r>
              <a:rPr lang="en-US" altLang="zh-CN" sz="2000" b="1" u="sng" dirty="0">
                <a:solidFill>
                  <a:srgbClr val="FF0000"/>
                </a:solidFill>
                <a:latin typeface="宋体" panose="02010600030101010101" pitchFamily="2" charset="-122"/>
              </a:rPr>
              <a:t>DWORD  SectionAlignment;</a:t>
            </a:r>
            <a:r>
              <a:rPr lang="en-US" altLang="zh-CN" sz="2000" b="1" dirty="0">
                <a:solidFill>
                  <a:srgbClr val="FF0000"/>
                </a:solidFill>
                <a:latin typeface="宋体" panose="02010600030101010101" pitchFamily="2" charset="-122"/>
              </a:rPr>
              <a:t>            </a:t>
            </a:r>
            <a:r>
              <a:rPr lang="en-US" altLang="zh-CN" sz="2000" b="1" u="sng" dirty="0">
                <a:solidFill>
                  <a:srgbClr val="FF0000"/>
                </a:solidFill>
                <a:latin typeface="宋体" panose="02010600030101010101" pitchFamily="2" charset="-122"/>
                <a:ea typeface="宋体" panose="02010600030101010101" pitchFamily="2" charset="-122"/>
              </a:rPr>
              <a:t>// 0x38</a:t>
            </a:r>
            <a:r>
              <a:rPr lang="zh-CN" altLang="en-US" sz="2000" b="1" u="sng" dirty="0">
                <a:solidFill>
                  <a:srgbClr val="FF0000"/>
                </a:solidFill>
                <a:latin typeface="宋体" panose="02010600030101010101" pitchFamily="2" charset="-122"/>
                <a:ea typeface="宋体" panose="02010600030101010101" pitchFamily="2" charset="-122"/>
              </a:rPr>
              <a:t>，加载后节在内存中的对齐方式</a:t>
            </a:r>
          </a:p>
          <a:p>
            <a:pPr algn="just" eaLnBrk="0" latinLnBrk="1" hangingPunct="0"/>
            <a:r>
              <a:rPr lang="zh-CN" altLang="en-US" sz="2000" b="1" dirty="0">
                <a:solidFill>
                  <a:srgbClr val="FF0000"/>
                </a:solidFill>
                <a:latin typeface="宋体" panose="02010600030101010101" pitchFamily="2" charset="-122"/>
              </a:rPr>
              <a:t>     </a:t>
            </a:r>
            <a:r>
              <a:rPr lang="en-US" altLang="zh-CN" sz="2000" b="1" u="sng" dirty="0">
                <a:solidFill>
                  <a:srgbClr val="FF0000"/>
                </a:solidFill>
                <a:latin typeface="宋体" panose="02010600030101010101" pitchFamily="2" charset="-122"/>
              </a:rPr>
              <a:t>DWORD  FileAlignment;</a:t>
            </a:r>
            <a:r>
              <a:rPr lang="en-US" altLang="zh-CN" sz="2000" b="1" dirty="0">
                <a:solidFill>
                  <a:srgbClr val="FF0000"/>
                </a:solidFill>
                <a:latin typeface="宋体" panose="02010600030101010101" pitchFamily="2" charset="-122"/>
              </a:rPr>
              <a:t>               </a:t>
            </a:r>
            <a:r>
              <a:rPr lang="en-US" altLang="zh-CN" sz="2000" b="1" u="sng" dirty="0">
                <a:solidFill>
                  <a:srgbClr val="FF0000"/>
                </a:solidFill>
                <a:latin typeface="宋体" panose="02010600030101010101" pitchFamily="2" charset="-122"/>
              </a:rPr>
              <a:t>// 0x3c</a:t>
            </a:r>
            <a:r>
              <a:rPr lang="zh-CN" altLang="en-US" sz="2000" b="1" u="sng" dirty="0">
                <a:solidFill>
                  <a:srgbClr val="FF0000"/>
                </a:solidFill>
                <a:latin typeface="宋体" panose="02010600030101010101" pitchFamily="2" charset="-122"/>
              </a:rPr>
              <a:t>，节在文件中的对齐方式</a:t>
            </a:r>
          </a:p>
          <a:p>
            <a:pPr algn="just" eaLnBrk="0" latinLnBrk="1" hangingPunct="0"/>
            <a:r>
              <a:rPr lang="en-US" altLang="zh-CN" sz="2000" b="1" dirty="0">
                <a:solidFill>
                  <a:schemeClr val="bg1"/>
                </a:solidFill>
                <a:latin typeface="宋体" panose="02010600030101010101" pitchFamily="2" charset="-122"/>
              </a:rPr>
              <a:t>(</a:t>
            </a:r>
            <a:r>
              <a:rPr lang="zh-CN" altLang="en-US" sz="2000" b="1" dirty="0">
                <a:solidFill>
                  <a:schemeClr val="bg1"/>
                </a:solidFill>
                <a:latin typeface="宋体" panose="02010600030101010101" pitchFamily="2" charset="-122"/>
              </a:rPr>
              <a:t>待</a:t>
            </a:r>
            <a:r>
              <a:rPr lang="zh-CN" altLang="en-US" sz="2000" b="1" dirty="0">
                <a:solidFill>
                  <a:schemeClr val="tx1"/>
                </a:solidFill>
                <a:latin typeface="宋体" panose="02010600030101010101" pitchFamily="2" charset="-122"/>
              </a:rPr>
              <a:t>续</a:t>
            </a:r>
            <a:r>
              <a:rPr lang="en-US" altLang="zh-CN" sz="2000" b="1" dirty="0">
                <a:solidFill>
                  <a:schemeClr val="tx1"/>
                </a:solidFill>
                <a:latin typeface="宋体" panose="02010600030101010101" pitchFamily="2" charset="-122"/>
              </a:rPr>
              <a:t>)</a:t>
            </a: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grpSp>
        <p:nvGrpSpPr>
          <p:cNvPr id="19459" name="Group 10"/>
          <p:cNvGrpSpPr/>
          <p:nvPr/>
        </p:nvGrpSpPr>
        <p:grpSpPr>
          <a:xfrm>
            <a:off x="1657350" y="1066800"/>
            <a:ext cx="8782050" cy="5605196"/>
            <a:chOff x="-3" y="-3"/>
            <a:chExt cx="5305" cy="3844"/>
          </a:xfrm>
        </p:grpSpPr>
        <p:grpSp>
          <p:nvGrpSpPr>
            <p:cNvPr id="19460" name="Group 11"/>
            <p:cNvGrpSpPr/>
            <p:nvPr/>
          </p:nvGrpSpPr>
          <p:grpSpPr>
            <a:xfrm>
              <a:off x="0" y="0"/>
              <a:ext cx="5299" cy="3841"/>
              <a:chOff x="0" y="0"/>
              <a:chExt cx="5299" cy="3841"/>
            </a:xfrm>
          </p:grpSpPr>
          <p:sp>
            <p:nvSpPr>
              <p:cNvPr id="19462" name="Rectangle 12"/>
              <p:cNvSpPr/>
              <p:nvPr/>
            </p:nvSpPr>
            <p:spPr>
              <a:xfrm>
                <a:off x="43" y="0"/>
                <a:ext cx="5213" cy="3841"/>
              </a:xfrm>
              <a:prstGeom prst="rect">
                <a:avLst/>
              </a:prstGeom>
              <a:noFill/>
              <a:ln w="9525">
                <a:noFill/>
              </a:ln>
            </p:spPr>
            <p:txBody>
              <a:bodyPr/>
              <a:lstStyle/>
              <a:p>
                <a:pPr algn="just" latinLnBrk="1"/>
                <a:r>
                  <a:rPr lang="zh-CN" altLang="en-US" sz="1600" b="1" dirty="0">
                    <a:solidFill>
                      <a:schemeClr val="tx1"/>
                    </a:solidFill>
                    <a:latin typeface="宋体" panose="02010600030101010101" pitchFamily="2" charset="-122"/>
                  </a:rPr>
                  <a:t>（续前）</a:t>
                </a:r>
              </a:p>
              <a:p>
                <a:pPr algn="just" eaLnBrk="0" latinLnBrk="1" hangingPunct="0"/>
                <a:r>
                  <a:rPr lang="zh-CN" altLang="en-US" sz="1600" b="1" dirty="0">
                    <a:solidFill>
                      <a:schemeClr val="tx1"/>
                    </a:solidFill>
                    <a:latin typeface="宋体" panose="02010600030101010101" pitchFamily="2" charset="-122"/>
                  </a:rPr>
                  <a:t>     </a:t>
                </a:r>
                <a:r>
                  <a:rPr lang="en-US" altLang="zh-CN" sz="1600" b="1" dirty="0">
                    <a:solidFill>
                      <a:schemeClr val="tx1"/>
                    </a:solidFill>
                    <a:latin typeface="宋体" panose="02010600030101010101" pitchFamily="2" charset="-122"/>
                  </a:rPr>
                  <a:t>WORD   MajorOperatingSystemVersion; // 0x3e</a:t>
                </a:r>
                <a:r>
                  <a:rPr lang="zh-CN" altLang="en-US" sz="1600" b="1" dirty="0">
                    <a:solidFill>
                      <a:schemeClr val="tx1"/>
                    </a:solidFill>
                    <a:latin typeface="宋体" panose="02010600030101010101" pitchFamily="2" charset="-122"/>
                  </a:rPr>
                  <a:t>，</a:t>
                </a:r>
                <a:r>
                  <a:rPr lang="zh-CN" altLang="en-US" sz="1600" b="1" dirty="0">
                    <a:solidFill>
                      <a:schemeClr val="tx1"/>
                    </a:solidFill>
                    <a:latin typeface="宋体" panose="02010600030101010101" pitchFamily="2" charset="-122"/>
                    <a:ea typeface="宋体" panose="02010600030101010101" pitchFamily="2" charset="-122"/>
                  </a:rPr>
                  <a:t>操作系统主</a:t>
                </a:r>
                <a:r>
                  <a:rPr lang="en-US" altLang="zh-CN" sz="1600" b="1" dirty="0">
                    <a:solidFill>
                      <a:schemeClr val="tx1"/>
                    </a:solidFill>
                    <a:latin typeface="宋体" panose="02010600030101010101" pitchFamily="2" charset="-122"/>
                    <a:ea typeface="宋体" panose="02010600030101010101" pitchFamily="2" charset="-122"/>
                  </a:rPr>
                  <a:t>/</a:t>
                </a:r>
                <a:r>
                  <a:rPr lang="zh-CN" altLang="en-US" sz="1600" b="1" dirty="0">
                    <a:solidFill>
                      <a:schemeClr val="tx1"/>
                    </a:solidFill>
                    <a:latin typeface="宋体" panose="02010600030101010101" pitchFamily="2" charset="-122"/>
                    <a:ea typeface="宋体" panose="02010600030101010101" pitchFamily="2" charset="-122"/>
                  </a:rPr>
                  <a:t>次版本， </a:t>
                </a:r>
              </a:p>
              <a:p>
                <a:pPr algn="just" eaLnBrk="0" latinLnBrk="1" hangingPunct="0"/>
                <a:r>
                  <a:rPr lang="zh-CN" altLang="en-US" sz="1600" b="1" dirty="0">
                    <a:solidFill>
                      <a:schemeClr val="tx1"/>
                    </a:solidFill>
                    <a:latin typeface="宋体" panose="02010600030101010101" pitchFamily="2" charset="-122"/>
                  </a:rPr>
                  <a:t>     </a:t>
                </a:r>
                <a:r>
                  <a:rPr lang="en-US" altLang="zh-CN" sz="1600" b="1" dirty="0">
                    <a:solidFill>
                      <a:schemeClr val="tx1"/>
                    </a:solidFill>
                    <a:latin typeface="宋体" panose="02010600030101010101" pitchFamily="2" charset="-122"/>
                  </a:rPr>
                  <a:t>WORD   MinorOperatingSystemVersion; // 0x40</a:t>
                </a:r>
                <a:r>
                  <a:rPr lang="zh-CN" altLang="en-US" sz="1600" b="1" dirty="0">
                    <a:solidFill>
                      <a:schemeClr val="tx1"/>
                    </a:solidFill>
                    <a:latin typeface="宋体" panose="02010600030101010101" pitchFamily="2" charset="-122"/>
                  </a:rPr>
                  <a:t>，</a:t>
                </a:r>
                <a:r>
                  <a:rPr lang="en-US" altLang="zh-CN" sz="1600" b="1" dirty="0">
                    <a:solidFill>
                      <a:schemeClr val="tx1"/>
                    </a:solidFill>
                    <a:latin typeface="宋体" panose="02010600030101010101" pitchFamily="2" charset="-122"/>
                    <a:ea typeface="宋体" panose="02010600030101010101" pitchFamily="2" charset="-122"/>
                  </a:rPr>
                  <a:t>Loader</a:t>
                </a:r>
                <a:r>
                  <a:rPr lang="zh-CN" altLang="en-US" sz="1600" b="1" dirty="0">
                    <a:solidFill>
                      <a:schemeClr val="tx1"/>
                    </a:solidFill>
                    <a:latin typeface="宋体" panose="02010600030101010101" pitchFamily="2" charset="-122"/>
                    <a:ea typeface="宋体" panose="02010600030101010101" pitchFamily="2" charset="-122"/>
                  </a:rPr>
                  <a:t>并没有用这两个值</a:t>
                </a:r>
              </a:p>
              <a:p>
                <a:pPr algn="just" eaLnBrk="0" latinLnBrk="1" hangingPunct="0"/>
                <a:r>
                  <a:rPr lang="zh-CN" altLang="en-US" sz="1600" b="1" dirty="0">
                    <a:solidFill>
                      <a:schemeClr val="tx1"/>
                    </a:solidFill>
                    <a:latin typeface="宋体" panose="02010600030101010101" pitchFamily="2" charset="-122"/>
                  </a:rPr>
                  <a:t>     </a:t>
                </a:r>
                <a:r>
                  <a:rPr lang="en-US" altLang="zh-CN" sz="1600" b="1" dirty="0">
                    <a:solidFill>
                      <a:schemeClr val="tx1"/>
                    </a:solidFill>
                    <a:latin typeface="宋体" panose="02010600030101010101" pitchFamily="2" charset="-122"/>
                  </a:rPr>
                  <a:t>WORD   MajorImageVersion;           // 0x42</a:t>
                </a:r>
                <a:r>
                  <a:rPr lang="zh-CN" altLang="en-US" sz="1600" b="1" dirty="0">
                    <a:solidFill>
                      <a:schemeClr val="tx1"/>
                    </a:solidFill>
                    <a:latin typeface="宋体" panose="02010600030101010101" pitchFamily="2" charset="-122"/>
                  </a:rPr>
                  <a:t>，</a:t>
                </a:r>
                <a:r>
                  <a:rPr lang="zh-CN" altLang="en-US" sz="1600" b="1" dirty="0">
                    <a:solidFill>
                      <a:schemeClr val="tx1"/>
                    </a:solidFill>
                    <a:latin typeface="宋体" panose="02010600030101010101" pitchFamily="2" charset="-122"/>
                    <a:ea typeface="宋体" panose="02010600030101010101" pitchFamily="2" charset="-122"/>
                  </a:rPr>
                  <a:t>可执行文件主</a:t>
                </a:r>
                <a:r>
                  <a:rPr lang="en-US" altLang="zh-CN" sz="1600" b="1" dirty="0">
                    <a:solidFill>
                      <a:schemeClr val="tx1"/>
                    </a:solidFill>
                    <a:latin typeface="宋体" panose="02010600030101010101" pitchFamily="2" charset="-122"/>
                    <a:ea typeface="宋体" panose="02010600030101010101" pitchFamily="2" charset="-122"/>
                  </a:rPr>
                  <a:t>/</a:t>
                </a:r>
                <a:r>
                  <a:rPr lang="zh-CN" altLang="en-US" sz="1600" b="1" dirty="0">
                    <a:solidFill>
                      <a:schemeClr val="tx1"/>
                    </a:solidFill>
                    <a:latin typeface="宋体" panose="02010600030101010101" pitchFamily="2" charset="-122"/>
                    <a:ea typeface="宋体" panose="02010600030101010101" pitchFamily="2" charset="-122"/>
                  </a:rPr>
                  <a:t>次版本</a:t>
                </a:r>
              </a:p>
              <a:p>
                <a:pPr algn="just" eaLnBrk="0" latinLnBrk="1" hangingPunct="0"/>
                <a:r>
                  <a:rPr lang="zh-CN" altLang="en-US" sz="1600" b="1" dirty="0">
                    <a:solidFill>
                      <a:schemeClr val="tx1"/>
                    </a:solidFill>
                    <a:latin typeface="宋体" panose="02010600030101010101" pitchFamily="2" charset="-122"/>
                  </a:rPr>
                  <a:t>     </a:t>
                </a:r>
                <a:r>
                  <a:rPr lang="en-US" altLang="zh-CN" sz="1600" b="1" dirty="0">
                    <a:solidFill>
                      <a:schemeClr val="tx1"/>
                    </a:solidFill>
                    <a:latin typeface="宋体" panose="02010600030101010101" pitchFamily="2" charset="-122"/>
                  </a:rPr>
                  <a:t>WORD   MinorImageVersion;           // 0x44</a:t>
                </a:r>
                <a:endParaRPr lang="en-US" altLang="zh-CN" sz="1600" b="1" dirty="0">
                  <a:solidFill>
                    <a:schemeClr val="tx1"/>
                  </a:solidFill>
                  <a:latin typeface="宋体" panose="02010600030101010101" pitchFamily="2" charset="-122"/>
                  <a:ea typeface="宋体" panose="02010600030101010101" pitchFamily="2" charset="-122"/>
                </a:endParaRPr>
              </a:p>
              <a:p>
                <a:pPr algn="just" eaLnBrk="0" latinLnBrk="1" hangingPunct="0"/>
                <a:r>
                  <a:rPr lang="en-US" altLang="zh-CN" sz="1600" b="1" dirty="0">
                    <a:solidFill>
                      <a:schemeClr val="tx1"/>
                    </a:solidFill>
                    <a:latin typeface="宋体" panose="02010600030101010101" pitchFamily="2" charset="-122"/>
                  </a:rPr>
                  <a:t>     WORD   MajorSubsystemVersion;       // 0x46</a:t>
                </a:r>
                <a:r>
                  <a:rPr lang="zh-CN" altLang="en-US" sz="1600" b="1" dirty="0">
                    <a:solidFill>
                      <a:schemeClr val="tx1"/>
                    </a:solidFill>
                    <a:latin typeface="宋体" panose="02010600030101010101" pitchFamily="2" charset="-122"/>
                  </a:rPr>
                  <a:t>，</a:t>
                </a:r>
                <a:r>
                  <a:rPr lang="zh-CN" altLang="en-US" sz="1600" b="1" dirty="0">
                    <a:solidFill>
                      <a:schemeClr val="tx1"/>
                    </a:solidFill>
                    <a:latin typeface="宋体" panose="02010600030101010101" pitchFamily="2" charset="-122"/>
                    <a:ea typeface="宋体" panose="02010600030101010101" pitchFamily="2" charset="-122"/>
                  </a:rPr>
                  <a:t>子系统版本号</a:t>
                </a:r>
              </a:p>
              <a:p>
                <a:pPr algn="just" eaLnBrk="0" latinLnBrk="1" hangingPunct="0"/>
                <a:r>
                  <a:rPr lang="zh-CN" altLang="en-US" sz="1600" b="1" dirty="0">
                    <a:solidFill>
                      <a:schemeClr val="tx1"/>
                    </a:solidFill>
                    <a:latin typeface="宋体" panose="02010600030101010101" pitchFamily="2" charset="-122"/>
                  </a:rPr>
                  <a:t>     </a:t>
                </a:r>
                <a:r>
                  <a:rPr lang="en-US" altLang="zh-CN" sz="1600" b="1" dirty="0">
                    <a:solidFill>
                      <a:schemeClr val="tx1"/>
                    </a:solidFill>
                    <a:latin typeface="宋体" panose="02010600030101010101" pitchFamily="2" charset="-122"/>
                  </a:rPr>
                  <a:t>WORD   MinorSubsystemVersion;       // 0x48</a:t>
                </a:r>
                <a:endParaRPr lang="en-US" altLang="zh-CN" sz="1600" b="1" dirty="0">
                  <a:solidFill>
                    <a:schemeClr val="tx1"/>
                  </a:solidFill>
                  <a:latin typeface="宋体" panose="02010600030101010101" pitchFamily="2" charset="-122"/>
                  <a:cs typeface="Times New Roman" panose="02020603050405020304" pitchFamily="18" charset="0"/>
                </a:endParaRPr>
              </a:p>
              <a:p>
                <a:pPr algn="just" eaLnBrk="0" latinLnBrk="1" hangingPunct="0"/>
                <a:r>
                  <a:rPr lang="en-US" altLang="zh-CN" sz="1600" b="1" dirty="0">
                    <a:solidFill>
                      <a:schemeClr val="tx1"/>
                    </a:solidFill>
                    <a:latin typeface="宋体" panose="02010600030101010101" pitchFamily="2" charset="-122"/>
                  </a:rPr>
                  <a:t>     DWORD  Win32VersionValue;           // 0x4c</a:t>
                </a:r>
                <a:r>
                  <a:rPr lang="zh-CN" altLang="en-US" sz="1600" b="1" dirty="0">
                    <a:solidFill>
                      <a:schemeClr val="tx1"/>
                    </a:solidFill>
                    <a:latin typeface="宋体" panose="02010600030101010101" pitchFamily="2" charset="-122"/>
                  </a:rPr>
                  <a:t>，</a:t>
                </a:r>
                <a:r>
                  <a:rPr lang="en-US" altLang="zh-CN" sz="1600" b="1" dirty="0">
                    <a:solidFill>
                      <a:schemeClr val="tx1"/>
                    </a:solidFill>
                    <a:latin typeface="宋体" panose="02010600030101010101" pitchFamily="2" charset="-122"/>
                    <a:ea typeface="宋体" panose="02010600030101010101" pitchFamily="2" charset="-122"/>
                  </a:rPr>
                  <a:t>Win32</a:t>
                </a:r>
                <a:r>
                  <a:rPr lang="zh-CN" altLang="en-US" sz="1600" b="1" dirty="0">
                    <a:solidFill>
                      <a:schemeClr val="tx1"/>
                    </a:solidFill>
                    <a:latin typeface="宋体" panose="02010600030101010101" pitchFamily="2" charset="-122"/>
                    <a:ea typeface="宋体" panose="02010600030101010101" pitchFamily="2" charset="-122"/>
                  </a:rPr>
                  <a:t>版本，一般是</a:t>
                </a:r>
                <a:r>
                  <a:rPr lang="en-US" altLang="zh-CN" sz="1600" b="1" dirty="0">
                    <a:solidFill>
                      <a:schemeClr val="tx1"/>
                    </a:solidFill>
                    <a:latin typeface="宋体" panose="02010600030101010101" pitchFamily="2" charset="-122"/>
                    <a:ea typeface="宋体" panose="02010600030101010101" pitchFamily="2" charset="-122"/>
                  </a:rPr>
                  <a:t>0</a:t>
                </a:r>
              </a:p>
              <a:p>
                <a:pPr algn="just" eaLnBrk="0" latinLnBrk="1" hangingPunct="0"/>
                <a:r>
                  <a:rPr lang="en-US" altLang="zh-CN" sz="1600" b="1" dirty="0">
                    <a:solidFill>
                      <a:schemeClr val="bg1"/>
                    </a:solidFill>
                    <a:latin typeface="宋体" panose="02010600030101010101" pitchFamily="2" charset="-122"/>
                  </a:rPr>
                  <a:t>     </a:t>
                </a:r>
                <a:r>
                  <a:rPr lang="en-US" altLang="zh-CN" sz="1600" b="1" u="sng" dirty="0">
                    <a:solidFill>
                      <a:srgbClr val="FF0000"/>
                    </a:solidFill>
                    <a:latin typeface="宋体" panose="02010600030101010101" pitchFamily="2" charset="-122"/>
                  </a:rPr>
                  <a:t>DWORD  SizeOfImage;</a:t>
                </a:r>
                <a:r>
                  <a:rPr lang="en-US" altLang="zh-CN" sz="1600" b="1" dirty="0">
                    <a:solidFill>
                      <a:srgbClr val="FF0000"/>
                    </a:solidFill>
                    <a:latin typeface="宋体" panose="02010600030101010101" pitchFamily="2" charset="-122"/>
                  </a:rPr>
                  <a:t>                 </a:t>
                </a:r>
                <a:r>
                  <a:rPr lang="en-US" altLang="zh-CN" sz="1600" b="1" u="sng" dirty="0">
                    <a:solidFill>
                      <a:srgbClr val="FF0000"/>
                    </a:solidFill>
                    <a:latin typeface="宋体" panose="02010600030101010101" pitchFamily="2" charset="-122"/>
                  </a:rPr>
                  <a:t>// 0x50</a:t>
                </a:r>
                <a:r>
                  <a:rPr lang="zh-CN" altLang="en-US" sz="1600" b="1" u="sng" dirty="0">
                    <a:solidFill>
                      <a:srgbClr val="FF0000"/>
                    </a:solidFill>
                    <a:latin typeface="宋体" panose="02010600030101010101" pitchFamily="2" charset="-122"/>
                  </a:rPr>
                  <a:t>，</a:t>
                </a:r>
                <a:r>
                  <a:rPr lang="zh-CN" altLang="en-US" sz="1600" b="1" u="sng" dirty="0">
                    <a:solidFill>
                      <a:srgbClr val="FF0000"/>
                    </a:solidFill>
                    <a:latin typeface="宋体" panose="02010600030101010101" pitchFamily="2" charset="-122"/>
                    <a:ea typeface="宋体" panose="02010600030101010101" pitchFamily="2" charset="-122"/>
                  </a:rPr>
                  <a:t>程序调入后占用内存大小</a:t>
                </a:r>
                <a:r>
                  <a:rPr lang="en-US" altLang="zh-CN" sz="1600" b="1" u="sng" dirty="0">
                    <a:solidFill>
                      <a:srgbClr val="FF0000"/>
                    </a:solidFill>
                    <a:latin typeface="宋体" panose="02010600030101010101" pitchFamily="2" charset="-122"/>
                    <a:ea typeface="宋体" panose="02010600030101010101" pitchFamily="2" charset="-122"/>
                  </a:rPr>
                  <a:t>(</a:t>
                </a:r>
                <a:r>
                  <a:rPr lang="zh-CN" altLang="en-US" sz="1600" b="1" u="sng" dirty="0">
                    <a:solidFill>
                      <a:srgbClr val="FF0000"/>
                    </a:solidFill>
                    <a:latin typeface="宋体" panose="02010600030101010101" pitchFamily="2" charset="-122"/>
                    <a:ea typeface="宋体" panose="02010600030101010101" pitchFamily="2" charset="-122"/>
                  </a:rPr>
                  <a:t>字节</a:t>
                </a:r>
                <a:r>
                  <a:rPr lang="en-US" altLang="zh-CN" sz="1600" b="1" u="sng" dirty="0">
                    <a:solidFill>
                      <a:srgbClr val="FF0000"/>
                    </a:solidFill>
                    <a:latin typeface="宋体" panose="02010600030101010101" pitchFamily="2" charset="-122"/>
                    <a:ea typeface="宋体" panose="02010600030101010101" pitchFamily="2" charset="-122"/>
                  </a:rPr>
                  <a:t>)</a:t>
                </a:r>
              </a:p>
              <a:p>
                <a:pPr algn="just" eaLnBrk="0" latinLnBrk="1" hangingPunct="0"/>
                <a:r>
                  <a:rPr lang="en-US" altLang="zh-CN" sz="1600" b="1" dirty="0">
                    <a:solidFill>
                      <a:srgbClr val="FF0000"/>
                    </a:solidFill>
                    <a:latin typeface="宋体" panose="02010600030101010101" pitchFamily="2" charset="-122"/>
                  </a:rPr>
                  <a:t>     </a:t>
                </a:r>
                <a:r>
                  <a:rPr lang="en-US" altLang="zh-CN" sz="1600" b="1" u="sng" dirty="0">
                    <a:solidFill>
                      <a:srgbClr val="FF0000"/>
                    </a:solidFill>
                    <a:latin typeface="宋体" panose="02010600030101010101" pitchFamily="2" charset="-122"/>
                  </a:rPr>
                  <a:t>DWORD  SizeOfHeaders;</a:t>
                </a:r>
                <a:r>
                  <a:rPr lang="en-US" altLang="zh-CN" sz="1600" b="1" dirty="0">
                    <a:solidFill>
                      <a:srgbClr val="FF0000"/>
                    </a:solidFill>
                    <a:latin typeface="宋体" panose="02010600030101010101" pitchFamily="2" charset="-122"/>
                  </a:rPr>
                  <a:t>               </a:t>
                </a:r>
                <a:r>
                  <a:rPr lang="en-US" altLang="zh-CN" sz="1600" b="1" u="sng" dirty="0">
                    <a:solidFill>
                      <a:srgbClr val="FF0000"/>
                    </a:solidFill>
                    <a:latin typeface="宋体" panose="02010600030101010101" pitchFamily="2" charset="-122"/>
                  </a:rPr>
                  <a:t>// 0x54</a:t>
                </a:r>
                <a:r>
                  <a:rPr lang="zh-CN" altLang="en-US" sz="1600" b="1" u="sng" dirty="0">
                    <a:solidFill>
                      <a:srgbClr val="FF0000"/>
                    </a:solidFill>
                    <a:latin typeface="宋体" panose="02010600030101010101" pitchFamily="2" charset="-122"/>
                  </a:rPr>
                  <a:t>，</a:t>
                </a:r>
                <a:r>
                  <a:rPr lang="zh-CN" altLang="en-US" sz="1600" b="1" u="sng" dirty="0">
                    <a:solidFill>
                      <a:srgbClr val="FF0000"/>
                    </a:solidFill>
                    <a:latin typeface="宋体" panose="02010600030101010101" pitchFamily="2" charset="-122"/>
                    <a:ea typeface="宋体" panose="02010600030101010101" pitchFamily="2" charset="-122"/>
                  </a:rPr>
                  <a:t>文件头的长度之和</a:t>
                </a:r>
              </a:p>
              <a:p>
                <a:pPr algn="just" eaLnBrk="0" latinLnBrk="1" hangingPunct="0"/>
                <a:r>
                  <a:rPr lang="zh-CN" altLang="en-US" sz="1600" b="1" dirty="0">
                    <a:solidFill>
                      <a:srgbClr val="FF0000"/>
                    </a:solidFill>
                    <a:latin typeface="宋体" panose="02010600030101010101" pitchFamily="2" charset="-122"/>
                  </a:rPr>
                  <a:t>     </a:t>
                </a:r>
                <a:r>
                  <a:rPr lang="en-US" altLang="zh-CN" sz="1600" b="1" dirty="0">
                    <a:solidFill>
                      <a:srgbClr val="FF0000"/>
                    </a:solidFill>
                    <a:latin typeface="宋体" panose="02010600030101010101" pitchFamily="2" charset="-122"/>
                  </a:rPr>
                  <a:t>DWORD  CheckSum;                    // 0x58</a:t>
                </a:r>
                <a:r>
                  <a:rPr lang="zh-CN" altLang="en-US" sz="1600" b="1" dirty="0">
                    <a:solidFill>
                      <a:srgbClr val="FF0000"/>
                    </a:solidFill>
                    <a:latin typeface="宋体" panose="02010600030101010101" pitchFamily="2" charset="-122"/>
                  </a:rPr>
                  <a:t>，</a:t>
                </a:r>
                <a:r>
                  <a:rPr lang="zh-CN" altLang="en-US" sz="1600" b="1" dirty="0">
                    <a:solidFill>
                      <a:srgbClr val="FF0000"/>
                    </a:solidFill>
                    <a:latin typeface="宋体" panose="02010600030101010101" pitchFamily="2" charset="-122"/>
                    <a:ea typeface="宋体" panose="02010600030101010101" pitchFamily="2" charset="-122"/>
                  </a:rPr>
                  <a:t>校验和</a:t>
                </a:r>
              </a:p>
              <a:p>
                <a:pPr algn="just" eaLnBrk="0" latinLnBrk="1" hangingPunct="0"/>
                <a:r>
                  <a:rPr lang="zh-CN" altLang="en-US" sz="1600" b="1" dirty="0">
                    <a:solidFill>
                      <a:srgbClr val="FF0000"/>
                    </a:solidFill>
                    <a:latin typeface="宋体" panose="02010600030101010101" pitchFamily="2" charset="-122"/>
                  </a:rPr>
                  <a:t>     </a:t>
                </a:r>
                <a:r>
                  <a:rPr lang="en-US" altLang="zh-CN" sz="1600" b="1" dirty="0">
                    <a:solidFill>
                      <a:srgbClr val="FF0000"/>
                    </a:solidFill>
                    <a:latin typeface="宋体" panose="02010600030101010101" pitchFamily="2" charset="-122"/>
                  </a:rPr>
                  <a:t>WORD   Subsystem;                   // 0x5c</a:t>
                </a:r>
                <a:r>
                  <a:rPr lang="zh-CN" altLang="en-US" sz="1600" b="1" dirty="0">
                    <a:solidFill>
                      <a:srgbClr val="FF0000"/>
                    </a:solidFill>
                    <a:latin typeface="宋体" panose="02010600030101010101" pitchFamily="2" charset="-122"/>
                  </a:rPr>
                  <a:t>，</a:t>
                </a:r>
                <a:r>
                  <a:rPr lang="zh-CN" altLang="en-US" sz="1600" b="1" dirty="0">
                    <a:solidFill>
                      <a:srgbClr val="FF0000"/>
                    </a:solidFill>
                    <a:latin typeface="宋体" panose="02010600030101010101" pitchFamily="2" charset="-122"/>
                    <a:ea typeface="宋体" panose="02010600030101010101" pitchFamily="2" charset="-122"/>
                  </a:rPr>
                  <a:t>可执行文件的子系统</a:t>
                </a:r>
              </a:p>
              <a:p>
                <a:pPr algn="just" eaLnBrk="0" latinLnBrk="1" hangingPunct="0"/>
                <a:r>
                  <a:rPr lang="zh-CN" altLang="en-US" sz="1600" b="1" dirty="0">
                    <a:solidFill>
                      <a:schemeClr val="bg1"/>
                    </a:solidFill>
                    <a:latin typeface="宋体" panose="02010600030101010101" pitchFamily="2" charset="-122"/>
                  </a:rPr>
                  <a:t>     </a:t>
                </a:r>
                <a:r>
                  <a:rPr lang="en-US" altLang="zh-CN" sz="1600" b="1" dirty="0">
                    <a:solidFill>
                      <a:schemeClr val="tx1"/>
                    </a:solidFill>
                    <a:latin typeface="宋体" panose="02010600030101010101" pitchFamily="2" charset="-122"/>
                  </a:rPr>
                  <a:t>WORD   DllCharacteristics;          // 0x5e</a:t>
                </a:r>
                <a:r>
                  <a:rPr lang="zh-CN" altLang="en-US" sz="1600" b="1" dirty="0">
                    <a:solidFill>
                      <a:schemeClr val="tx1"/>
                    </a:solidFill>
                    <a:latin typeface="宋体" panose="02010600030101010101" pitchFamily="2" charset="-122"/>
                  </a:rPr>
                  <a:t>，</a:t>
                </a:r>
                <a:r>
                  <a:rPr lang="zh-CN" altLang="en-US" sz="1600" b="1" dirty="0">
                    <a:solidFill>
                      <a:schemeClr val="tx1"/>
                    </a:solidFill>
                    <a:latin typeface="宋体" panose="02010600030101010101" pitchFamily="2" charset="-122"/>
                    <a:ea typeface="宋体" panose="02010600030101010101" pitchFamily="2" charset="-122"/>
                  </a:rPr>
                  <a:t>何时</a:t>
                </a:r>
                <a:r>
                  <a:rPr lang="en-US" altLang="zh-CN" sz="1600" b="1" dirty="0">
                    <a:solidFill>
                      <a:schemeClr val="tx1"/>
                    </a:solidFill>
                    <a:latin typeface="宋体" panose="02010600030101010101" pitchFamily="2" charset="-122"/>
                    <a:ea typeface="宋体" panose="02010600030101010101" pitchFamily="2" charset="-122"/>
                  </a:rPr>
                  <a:t>DllMain</a:t>
                </a:r>
                <a:r>
                  <a:rPr lang="zh-CN" altLang="en-US" sz="1600" b="1" dirty="0">
                    <a:solidFill>
                      <a:schemeClr val="tx1"/>
                    </a:solidFill>
                    <a:latin typeface="宋体" panose="02010600030101010101" pitchFamily="2" charset="-122"/>
                    <a:ea typeface="宋体" panose="02010600030101010101" pitchFamily="2" charset="-122"/>
                  </a:rPr>
                  <a:t>被调用，一般为</a:t>
                </a:r>
                <a:r>
                  <a:rPr lang="en-US" altLang="zh-CN" sz="1600" b="1" dirty="0">
                    <a:solidFill>
                      <a:schemeClr val="tx1"/>
                    </a:solidFill>
                    <a:latin typeface="宋体" panose="02010600030101010101" pitchFamily="2" charset="-122"/>
                    <a:ea typeface="宋体" panose="02010600030101010101" pitchFamily="2" charset="-122"/>
                  </a:rPr>
                  <a:t>0</a:t>
                </a:r>
              </a:p>
              <a:p>
                <a:pPr algn="just" eaLnBrk="0" latinLnBrk="1" hangingPunct="0"/>
                <a:r>
                  <a:rPr lang="en-US" altLang="zh-CN" sz="1600" b="1" dirty="0">
                    <a:solidFill>
                      <a:schemeClr val="tx1"/>
                    </a:solidFill>
                    <a:latin typeface="宋体" panose="02010600030101010101" pitchFamily="2" charset="-122"/>
                  </a:rPr>
                  <a:t>     DWORD  SizeOfStackReserve;          // 0x60</a:t>
                </a:r>
                <a:r>
                  <a:rPr lang="zh-CN" altLang="en-US" sz="1600" b="1" dirty="0">
                    <a:solidFill>
                      <a:schemeClr val="tx1"/>
                    </a:solidFill>
                    <a:latin typeface="宋体" panose="02010600030101010101" pitchFamily="2" charset="-122"/>
                  </a:rPr>
                  <a:t>，</a:t>
                </a:r>
                <a:r>
                  <a:rPr lang="zh-CN" altLang="en-US" sz="1600" b="1" dirty="0">
                    <a:solidFill>
                      <a:schemeClr val="tx1"/>
                    </a:solidFill>
                    <a:latin typeface="宋体" panose="02010600030101010101" pitchFamily="2" charset="-122"/>
                    <a:ea typeface="宋体" panose="02010600030101010101" pitchFamily="2" charset="-122"/>
                  </a:rPr>
                  <a:t>初始化线程时保留的堆栈大小</a:t>
                </a:r>
              </a:p>
              <a:p>
                <a:pPr algn="just" eaLnBrk="0" latinLnBrk="1" hangingPunct="0"/>
                <a:r>
                  <a:rPr lang="zh-CN" altLang="en-US" sz="1600" b="1" dirty="0">
                    <a:solidFill>
                      <a:schemeClr val="tx1"/>
                    </a:solidFill>
                    <a:latin typeface="宋体" panose="02010600030101010101" pitchFamily="2" charset="-122"/>
                  </a:rPr>
                  <a:t>     </a:t>
                </a:r>
                <a:r>
                  <a:rPr lang="en-US" altLang="zh-CN" sz="1600" b="1" dirty="0">
                    <a:solidFill>
                      <a:schemeClr val="tx1"/>
                    </a:solidFill>
                    <a:latin typeface="宋体" panose="02010600030101010101" pitchFamily="2" charset="-122"/>
                  </a:rPr>
                  <a:t>DWORD  SizeOfStackCommit;           // 0x64</a:t>
                </a:r>
                <a:r>
                  <a:rPr lang="zh-CN" altLang="en-US" sz="1600" b="1" dirty="0">
                    <a:solidFill>
                      <a:schemeClr val="tx1"/>
                    </a:solidFill>
                    <a:latin typeface="宋体" panose="02010600030101010101" pitchFamily="2" charset="-122"/>
                  </a:rPr>
                  <a:t>，</a:t>
                </a:r>
                <a:r>
                  <a:rPr lang="zh-CN" altLang="en-US" sz="1600" b="1" dirty="0">
                    <a:solidFill>
                      <a:schemeClr val="tx1"/>
                    </a:solidFill>
                    <a:latin typeface="宋体" panose="02010600030101010101" pitchFamily="2" charset="-122"/>
                    <a:ea typeface="宋体" panose="02010600030101010101" pitchFamily="2" charset="-122"/>
                  </a:rPr>
                  <a:t>初始化线程时提交的堆栈大小</a:t>
                </a:r>
              </a:p>
              <a:p>
                <a:pPr algn="just" eaLnBrk="0" latinLnBrk="1" hangingPunct="0"/>
                <a:r>
                  <a:rPr lang="zh-CN" altLang="en-US" sz="1600" b="1" dirty="0">
                    <a:solidFill>
                      <a:schemeClr val="tx1"/>
                    </a:solidFill>
                    <a:latin typeface="宋体" panose="02010600030101010101" pitchFamily="2" charset="-122"/>
                  </a:rPr>
                  <a:t>     </a:t>
                </a:r>
                <a:r>
                  <a:rPr lang="en-US" altLang="zh-CN" sz="1600" b="1" dirty="0">
                    <a:solidFill>
                      <a:schemeClr val="tx1"/>
                    </a:solidFill>
                    <a:latin typeface="宋体" panose="02010600030101010101" pitchFamily="2" charset="-122"/>
                  </a:rPr>
                  <a:t>DWORD  SizeOfHeapReserve;           // 0x68</a:t>
                </a:r>
                <a:r>
                  <a:rPr lang="zh-CN" altLang="en-US" sz="1600" b="1" dirty="0">
                    <a:solidFill>
                      <a:schemeClr val="tx1"/>
                    </a:solidFill>
                    <a:latin typeface="宋体" panose="02010600030101010101" pitchFamily="2" charset="-122"/>
                  </a:rPr>
                  <a:t>，</a:t>
                </a:r>
                <a:r>
                  <a:rPr lang="zh-CN" altLang="en-US" sz="1600" b="1" dirty="0">
                    <a:solidFill>
                      <a:schemeClr val="tx1"/>
                    </a:solidFill>
                    <a:latin typeface="宋体" panose="02010600030101010101" pitchFamily="2" charset="-122"/>
                    <a:ea typeface="宋体" panose="02010600030101010101" pitchFamily="2" charset="-122"/>
                  </a:rPr>
                  <a:t>进程初始化时保留的堆大小</a:t>
                </a:r>
              </a:p>
              <a:p>
                <a:pPr algn="just" eaLnBrk="0" latinLnBrk="1" hangingPunct="0"/>
                <a:r>
                  <a:rPr lang="zh-CN" altLang="en-US" sz="1600" b="1" dirty="0">
                    <a:solidFill>
                      <a:schemeClr val="tx1"/>
                    </a:solidFill>
                    <a:latin typeface="宋体" panose="02010600030101010101" pitchFamily="2" charset="-122"/>
                  </a:rPr>
                  <a:t>     </a:t>
                </a:r>
                <a:r>
                  <a:rPr lang="en-US" altLang="zh-CN" sz="1600" b="1" dirty="0">
                    <a:solidFill>
                      <a:schemeClr val="tx1"/>
                    </a:solidFill>
                    <a:latin typeface="宋体" panose="02010600030101010101" pitchFamily="2" charset="-122"/>
                  </a:rPr>
                  <a:t>DWORD  SizeOfHeapCommit;            // 0x6c</a:t>
                </a:r>
                <a:r>
                  <a:rPr lang="zh-CN" altLang="en-US" sz="1600" b="1" dirty="0">
                    <a:solidFill>
                      <a:schemeClr val="tx1"/>
                    </a:solidFill>
                    <a:latin typeface="宋体" panose="02010600030101010101" pitchFamily="2" charset="-122"/>
                  </a:rPr>
                  <a:t>，</a:t>
                </a:r>
                <a:r>
                  <a:rPr lang="zh-CN" altLang="en-US" sz="1600" b="1" dirty="0">
                    <a:solidFill>
                      <a:schemeClr val="tx1"/>
                    </a:solidFill>
                    <a:latin typeface="宋体" panose="02010600030101010101" pitchFamily="2" charset="-122"/>
                    <a:ea typeface="宋体" panose="02010600030101010101" pitchFamily="2" charset="-122"/>
                  </a:rPr>
                  <a:t>进程初始化时提交的堆大小</a:t>
                </a:r>
              </a:p>
              <a:p>
                <a:pPr algn="just" eaLnBrk="0" latinLnBrk="1" hangingPunct="0"/>
                <a:r>
                  <a:rPr lang="zh-CN" altLang="en-US" sz="1600" b="1" dirty="0">
                    <a:solidFill>
                      <a:schemeClr val="tx1"/>
                    </a:solidFill>
                    <a:latin typeface="宋体" panose="02010600030101010101" pitchFamily="2" charset="-122"/>
                  </a:rPr>
                  <a:t>     </a:t>
                </a:r>
                <a:r>
                  <a:rPr lang="en-US" altLang="zh-CN" sz="1600" b="1" dirty="0">
                    <a:solidFill>
                      <a:schemeClr val="tx1"/>
                    </a:solidFill>
                    <a:latin typeface="宋体" panose="02010600030101010101" pitchFamily="2" charset="-122"/>
                  </a:rPr>
                  <a:t>DWORD  LoaderFlags;                 // 0x70</a:t>
                </a:r>
                <a:r>
                  <a:rPr lang="zh-CN" altLang="en-US" sz="1600" b="1" dirty="0">
                    <a:solidFill>
                      <a:schemeClr val="tx1"/>
                    </a:solidFill>
                    <a:latin typeface="宋体" panose="02010600030101010101" pitchFamily="2" charset="-122"/>
                  </a:rPr>
                  <a:t>，</a:t>
                </a:r>
                <a:r>
                  <a:rPr lang="zh-CN" altLang="en-US" sz="1600" b="1" dirty="0">
                    <a:solidFill>
                      <a:schemeClr val="tx1"/>
                    </a:solidFill>
                    <a:latin typeface="宋体" panose="02010600030101010101" pitchFamily="2" charset="-122"/>
                    <a:ea typeface="宋体" panose="02010600030101010101" pitchFamily="2" charset="-122"/>
                  </a:rPr>
                  <a:t>装载标志，与调试相关</a:t>
                </a:r>
              </a:p>
              <a:p>
                <a:pPr algn="just" eaLnBrk="0" latinLnBrk="1" hangingPunct="0"/>
                <a:r>
                  <a:rPr lang="zh-CN" altLang="en-US" sz="1600" b="1" dirty="0">
                    <a:solidFill>
                      <a:schemeClr val="tx1"/>
                    </a:solidFill>
                    <a:latin typeface="宋体" panose="02010600030101010101" pitchFamily="2" charset="-122"/>
                  </a:rPr>
                  <a:t>     </a:t>
                </a:r>
                <a:r>
                  <a:rPr lang="en-US" altLang="zh-CN" sz="1600" b="1" dirty="0">
                    <a:solidFill>
                      <a:schemeClr val="tx1"/>
                    </a:solidFill>
                    <a:latin typeface="宋体" panose="02010600030101010101" pitchFamily="2" charset="-122"/>
                  </a:rPr>
                  <a:t>DWORD  NumberOfRvaAndSizes;         // 0x74</a:t>
                </a:r>
                <a:r>
                  <a:rPr lang="zh-CN" altLang="en-US" sz="1600" b="1" dirty="0">
                    <a:solidFill>
                      <a:schemeClr val="tx1"/>
                    </a:solidFill>
                    <a:latin typeface="宋体" panose="02010600030101010101" pitchFamily="2" charset="-122"/>
                  </a:rPr>
                  <a:t>，</a:t>
                </a:r>
                <a:r>
                  <a:rPr lang="zh-CN" altLang="en-US" sz="1600" b="1" dirty="0">
                    <a:solidFill>
                      <a:schemeClr val="tx1"/>
                    </a:solidFill>
                    <a:latin typeface="宋体" panose="02010600030101010101" pitchFamily="2" charset="-122"/>
                    <a:ea typeface="宋体" panose="02010600030101010101" pitchFamily="2" charset="-122"/>
                  </a:rPr>
                  <a:t>数据目录的项数，一般是</a:t>
                </a:r>
                <a:r>
                  <a:rPr lang="en-US" altLang="zh-CN" sz="1600" b="1" dirty="0">
                    <a:solidFill>
                      <a:schemeClr val="tx1"/>
                    </a:solidFill>
                    <a:latin typeface="宋体" panose="02010600030101010101" pitchFamily="2" charset="-122"/>
                    <a:ea typeface="宋体" panose="02010600030101010101" pitchFamily="2" charset="-122"/>
                  </a:rPr>
                  <a:t>16</a:t>
                </a:r>
              </a:p>
              <a:p>
                <a:pPr algn="just" eaLnBrk="0" latinLnBrk="1" hangingPunct="0"/>
                <a:r>
                  <a:rPr lang="en-US" altLang="zh-CN" sz="1600" b="1" dirty="0">
                    <a:solidFill>
                      <a:schemeClr val="bg1"/>
                    </a:solidFill>
                    <a:latin typeface="宋体" panose="02010600030101010101" pitchFamily="2" charset="-122"/>
                  </a:rPr>
                  <a:t>     </a:t>
                </a:r>
                <a:r>
                  <a:rPr lang="en-US" altLang="zh-CN" sz="1600" b="1" u="sng" dirty="0">
                    <a:solidFill>
                      <a:srgbClr val="FF0000"/>
                    </a:solidFill>
                    <a:latin typeface="宋体" panose="02010600030101010101" pitchFamily="2" charset="-122"/>
                  </a:rPr>
                  <a:t>IMAGE_DATA_DIRECTORY DataDirectory[IMAGE_NUMBEROF_DIRECTORY_ENTRIES];</a:t>
                </a:r>
                <a:endParaRPr lang="en-US" altLang="zh-CN" sz="1600" b="1" u="sng" dirty="0">
                  <a:solidFill>
                    <a:srgbClr val="FF0000"/>
                  </a:solidFill>
                  <a:latin typeface="宋体" panose="02010600030101010101" pitchFamily="2" charset="-122"/>
                  <a:cs typeface="Times New Roman" panose="02020603050405020304" pitchFamily="18" charset="0"/>
                </a:endParaRPr>
              </a:p>
              <a:p>
                <a:pPr algn="just" eaLnBrk="0" latinLnBrk="1" hangingPunct="0"/>
                <a:r>
                  <a:rPr lang="en-US" altLang="zh-CN" sz="1600" b="1" dirty="0">
                    <a:solidFill>
                      <a:schemeClr val="bg1"/>
                    </a:solidFill>
                    <a:latin typeface="宋体" panose="02010600030101010101" pitchFamily="2" charset="-122"/>
                  </a:rPr>
                  <a:t>} I</a:t>
                </a:r>
                <a:r>
                  <a:rPr lang="en-US" altLang="zh-CN" sz="1600" b="1" dirty="0">
                    <a:solidFill>
                      <a:schemeClr val="tx1"/>
                    </a:solidFill>
                    <a:latin typeface="宋体" panose="02010600030101010101" pitchFamily="2" charset="-122"/>
                  </a:rPr>
                  <a:t>MAGE_OPTIONAL_HEADER, *PIMAGE_OPTIONAL_HEADER;</a:t>
                </a:r>
                <a:endParaRPr lang="en-US" altLang="zh-CN" sz="1600" b="1" dirty="0">
                  <a:solidFill>
                    <a:schemeClr val="tx1"/>
                  </a:solidFill>
                  <a:latin typeface="宋体" panose="02010600030101010101" pitchFamily="2" charset="-122"/>
                  <a:cs typeface="Times New Roman" panose="02020603050405020304" pitchFamily="18" charset="0"/>
                </a:endParaRPr>
              </a:p>
              <a:p>
                <a:pPr algn="just" eaLnBrk="0" latinLnBrk="1" hangingPunct="0"/>
                <a:endParaRPr lang="en-US" altLang="zh-CN" sz="1600" dirty="0">
                  <a:latin typeface="Gulim" panose="020B0600000101010101" pitchFamily="34" charset="-127"/>
                </a:endParaRPr>
              </a:p>
            </p:txBody>
          </p:sp>
          <p:sp>
            <p:nvSpPr>
              <p:cNvPr id="19463" name="Rectangle 13"/>
              <p:cNvSpPr/>
              <p:nvPr/>
            </p:nvSpPr>
            <p:spPr>
              <a:xfrm>
                <a:off x="0" y="0"/>
                <a:ext cx="5299" cy="3642"/>
              </a:xfrm>
              <a:prstGeom prst="rect">
                <a:avLst/>
              </a:prstGeom>
              <a:noFill/>
              <a:ln w="7" cap="flat" cmpd="sng">
                <a:solidFill>
                  <a:srgbClr val="A0A0A0"/>
                </a:solidFill>
                <a:prstDash val="solid"/>
                <a:miter/>
                <a:headEnd type="none" w="med" len="med"/>
                <a:tailEnd type="none" w="med" len="med"/>
              </a:ln>
            </p:spPr>
            <p:txBody>
              <a:bodyPr/>
              <a:lstStyle/>
              <a:p>
                <a:pPr algn="ctr" latinLnBrk="1"/>
                <a:endParaRPr lang="zh-CN" altLang="en-US" dirty="0">
                  <a:latin typeface="Gulim" panose="020B0600000101010101" pitchFamily="34" charset="-127"/>
                </a:endParaRPr>
              </a:p>
            </p:txBody>
          </p:sp>
        </p:grpSp>
        <p:sp>
          <p:nvSpPr>
            <p:cNvPr id="19461" name="Rectangle 14"/>
            <p:cNvSpPr/>
            <p:nvPr/>
          </p:nvSpPr>
          <p:spPr>
            <a:xfrm>
              <a:off x="-3" y="-3"/>
              <a:ext cx="5305" cy="3648"/>
            </a:xfrm>
            <a:prstGeom prst="rect">
              <a:avLst/>
            </a:prstGeom>
            <a:noFill/>
            <a:ln w="11112" cap="flat" cmpd="sng">
              <a:solidFill>
                <a:srgbClr val="A0A0A0"/>
              </a:solidFill>
              <a:prstDash val="solid"/>
              <a:miter/>
              <a:headEnd type="none" w="med" len="med"/>
              <a:tailEnd type="none" w="med" len="med"/>
            </a:ln>
          </p:spPr>
          <p:txBody>
            <a:bodyPr/>
            <a:lstStyle/>
            <a:p>
              <a:pPr algn="ctr" latinLnBrk="1"/>
              <a:endParaRPr lang="zh-CN" altLang="en-US" dirty="0">
                <a:latin typeface="Gulim" panose="020B0600000101010101" pitchFamily="34" charset="-127"/>
              </a:endParaRPr>
            </a:p>
          </p:txBody>
        </p:sp>
      </p:gr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vert="horz" wrap="square" lIns="91440" tIns="45720" rIns="91440" bIns="45720" anchor="ctr"/>
          <a:lstStyle/>
          <a:p>
            <a:r>
              <a:rPr lang="zh-CN" altLang="en-US" dirty="0"/>
              <a:t>数据目录</a:t>
            </a:r>
          </a:p>
        </p:txBody>
      </p:sp>
      <p:sp>
        <p:nvSpPr>
          <p:cNvPr id="20483" name="内容占位符 2"/>
          <p:cNvSpPr>
            <a:spLocks noGrp="1"/>
          </p:cNvSpPr>
          <p:nvPr>
            <p:ph idx="1"/>
          </p:nvPr>
        </p:nvSpPr>
        <p:spPr/>
        <p:txBody>
          <a:bodyPr vert="horz" wrap="square" lIns="91440" tIns="45720" rIns="91440" bIns="45720" anchor="t"/>
          <a:lstStyle/>
          <a:p>
            <a:r>
              <a:rPr lang="en-US" altLang="zh-CN" b="1" dirty="0"/>
              <a:t>DataDirectory</a:t>
            </a:r>
            <a:r>
              <a:rPr lang="zh-CN" altLang="en-US" b="1" dirty="0"/>
              <a:t>字段</a:t>
            </a:r>
            <a:r>
              <a:rPr lang="zh-CN" altLang="en-US" dirty="0"/>
              <a:t/>
            </a:r>
            <a:br>
              <a:rPr lang="zh-CN" altLang="en-US" dirty="0"/>
            </a:br>
            <a:r>
              <a:rPr lang="zh-CN" altLang="en-US" dirty="0"/>
              <a:t>　</a:t>
            </a:r>
            <a:r>
              <a:rPr lang="zh-CN" altLang="en-US" dirty="0" smtClean="0"/>
              <a:t>这个</a:t>
            </a:r>
            <a:r>
              <a:rPr lang="zh-CN" altLang="en-US" dirty="0"/>
              <a:t>字段是最重要的字段之一，它由</a:t>
            </a:r>
            <a:r>
              <a:rPr lang="en-US" altLang="zh-CN" dirty="0"/>
              <a:t>16</a:t>
            </a:r>
            <a:r>
              <a:rPr lang="zh-CN" altLang="en-US" dirty="0"/>
              <a:t>个相同的 </a:t>
            </a:r>
            <a:r>
              <a:rPr lang="en-US" altLang="zh-CN" dirty="0"/>
              <a:t>IMAGE-DATA-DIRECTORY</a:t>
            </a:r>
            <a:r>
              <a:rPr lang="zh-CN" altLang="en-US" dirty="0"/>
              <a:t>结构组成，虽然</a:t>
            </a:r>
            <a:r>
              <a:rPr lang="en-US" altLang="zh-CN" dirty="0"/>
              <a:t>PE</a:t>
            </a:r>
            <a:r>
              <a:rPr lang="zh-CN" altLang="en-US" dirty="0"/>
              <a:t>文件中的数据是按照装入内存后的页属性归类而被放在不同的节中的，但是这些处于各个节中的数 据按照用途可以被分为导出表、导入表、资源、重定位表等数据块，这</a:t>
            </a:r>
            <a:r>
              <a:rPr lang="en-US" altLang="zh-CN" dirty="0"/>
              <a:t>16</a:t>
            </a:r>
            <a:r>
              <a:rPr lang="zh-CN" altLang="en-US" dirty="0"/>
              <a:t>个</a:t>
            </a:r>
            <a:r>
              <a:rPr lang="en-US" altLang="zh-CN" dirty="0"/>
              <a:t>IMAGE-DATA-DIRECTORY</a:t>
            </a:r>
            <a:r>
              <a:rPr lang="zh-CN" altLang="en-US" dirty="0"/>
              <a:t>结构是用来定义多种不同用途的数据块 的（如表</a:t>
            </a:r>
            <a:r>
              <a:rPr lang="en-US" altLang="zh-CN" dirty="0"/>
              <a:t>17.4</a:t>
            </a:r>
            <a:r>
              <a:rPr lang="zh-CN" altLang="en-US" dirty="0"/>
              <a:t>所示）。</a:t>
            </a:r>
            <a:r>
              <a:rPr lang="en-US" altLang="zh-CN" dirty="0"/>
              <a:t>IMAGE-DATA-DIRECTORY</a:t>
            </a:r>
            <a:r>
              <a:rPr lang="zh-CN" altLang="en-US" dirty="0"/>
              <a:t>结构的定义很简单，它仅仅指出了某种数据块的位置和长度。</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vert="horz" wrap="square" lIns="91440" tIns="45720" rIns="91440" bIns="45720" anchor="ctr"/>
          <a:lstStyle/>
          <a:p>
            <a:r>
              <a:rPr lang="zh-CN" altLang="en-US" dirty="0"/>
              <a:t>数据目录</a:t>
            </a:r>
          </a:p>
        </p:txBody>
      </p:sp>
      <p:sp>
        <p:nvSpPr>
          <p:cNvPr id="21507" name="内容占位符 2"/>
          <p:cNvSpPr>
            <a:spLocks noGrp="1"/>
          </p:cNvSpPr>
          <p:nvPr>
            <p:ph idx="1"/>
          </p:nvPr>
        </p:nvSpPr>
        <p:spPr/>
        <p:txBody>
          <a:bodyPr vert="horz" wrap="square" lIns="91440" tIns="45720" rIns="91440" bIns="45720" anchor="t"/>
          <a:lstStyle/>
          <a:p>
            <a:r>
              <a:rPr lang="en-US" altLang="zh-CN" dirty="0"/>
              <a:t>IMAGE DATA DIRECTORY STRUCT </a:t>
            </a:r>
          </a:p>
          <a:p>
            <a:r>
              <a:rPr lang="en-US" altLang="zh-CN" dirty="0"/>
              <a:t>VirtualAddress DWORD ? ; //</a:t>
            </a:r>
            <a:r>
              <a:rPr lang="zh-CN" altLang="en-US" dirty="0"/>
              <a:t>数据的起始</a:t>
            </a:r>
            <a:r>
              <a:rPr lang="en-US" altLang="zh-CN" dirty="0"/>
              <a:t>RVA </a:t>
            </a:r>
          </a:p>
          <a:p>
            <a:r>
              <a:rPr lang="en-US" altLang="zh-CN" dirty="0"/>
              <a:t>isize DWORD ? ; //</a:t>
            </a:r>
            <a:r>
              <a:rPr lang="zh-CN" altLang="en-US" dirty="0"/>
              <a:t>数据块的长度</a:t>
            </a:r>
            <a:endParaRPr lang="en-US" altLang="zh-CN" dirty="0"/>
          </a:p>
          <a:p>
            <a:r>
              <a:rPr lang="zh-CN" altLang="en-US" dirty="0"/>
              <a:t> </a:t>
            </a:r>
            <a:r>
              <a:rPr lang="en-US" altLang="zh-CN" dirty="0"/>
              <a:t>IMAGE DATA DIRECTORY ENDS</a:t>
            </a:r>
          </a:p>
          <a:p>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vert="horz" wrap="square" lIns="91440" tIns="45720" rIns="91440" bIns="45720" anchor="ctr"/>
          <a:lstStyle/>
          <a:p>
            <a:r>
              <a:rPr lang="zh-CN" altLang="en-US" dirty="0"/>
              <a:t>数据目录</a:t>
            </a:r>
          </a:p>
        </p:txBody>
      </p:sp>
      <p:sp>
        <p:nvSpPr>
          <p:cNvPr id="22531" name="内容占位符 2"/>
          <p:cNvSpPr>
            <a:spLocks noGrp="1"/>
          </p:cNvSpPr>
          <p:nvPr>
            <p:ph idx="1"/>
          </p:nvPr>
        </p:nvSpPr>
        <p:spPr/>
        <p:txBody>
          <a:bodyPr vert="horz" wrap="square" lIns="91440" tIns="45720" rIns="91440" bIns="45720" anchor="t"/>
          <a:lstStyle/>
          <a:p>
            <a:r>
              <a:rPr lang="zh-CN" altLang="en-US" dirty="0"/>
              <a:t>在 </a:t>
            </a:r>
            <a:r>
              <a:rPr lang="en-US" altLang="zh-CN" dirty="0"/>
              <a:t>PE</a:t>
            </a:r>
            <a:r>
              <a:rPr lang="zh-CN" altLang="en-US" dirty="0"/>
              <a:t>文件中寻找特定的数据时，从这些</a:t>
            </a:r>
            <a:r>
              <a:rPr lang="en-US" altLang="zh-CN" dirty="0"/>
              <a:t>IMAGE DATA DIRECTORY</a:t>
            </a:r>
            <a:r>
              <a:rPr lang="zh-CN" altLang="en-US" dirty="0"/>
              <a:t>结构开始的，</a:t>
            </a:r>
            <a:endParaRPr lang="en-US" altLang="zh-CN" dirty="0"/>
          </a:p>
          <a:p>
            <a:r>
              <a:rPr lang="zh-CN" altLang="en-US" dirty="0"/>
              <a:t>比如要存取资源，那么必须从第</a:t>
            </a:r>
            <a:r>
              <a:rPr lang="en-US" altLang="zh-CN" dirty="0"/>
              <a:t>3</a:t>
            </a:r>
            <a:r>
              <a:rPr lang="zh-CN" altLang="en-US" dirty="0"/>
              <a:t>个 </a:t>
            </a:r>
            <a:r>
              <a:rPr lang="en-US" altLang="zh-CN" dirty="0"/>
              <a:t>IMAGE DATA DIRECTORY</a:t>
            </a:r>
            <a:r>
              <a:rPr lang="zh-CN" altLang="en-US" dirty="0"/>
              <a:t>结构（索引为</a:t>
            </a:r>
            <a:r>
              <a:rPr lang="en-US" altLang="zh-CN" dirty="0"/>
              <a:t>2</a:t>
            </a:r>
            <a:r>
              <a:rPr lang="zh-CN" altLang="en-US" dirty="0"/>
              <a:t>）中得到资源数据块的大小和位置；</a:t>
            </a:r>
            <a:endParaRPr lang="en-US" altLang="zh-CN" dirty="0"/>
          </a:p>
          <a:p>
            <a:r>
              <a:rPr lang="zh-CN" altLang="en-US" dirty="0"/>
              <a:t>如果要查看</a:t>
            </a:r>
            <a:r>
              <a:rPr lang="en-US" altLang="zh-CN" dirty="0"/>
              <a:t>PE</a:t>
            </a:r>
            <a:r>
              <a:rPr lang="zh-CN" altLang="en-US" dirty="0"/>
              <a:t>文件导入了哪些</a:t>
            </a:r>
            <a:r>
              <a:rPr lang="en-US" altLang="zh-CN" dirty="0"/>
              <a:t>DLL</a:t>
            </a:r>
            <a:r>
              <a:rPr lang="zh-CN" altLang="en-US" dirty="0"/>
              <a:t>文件的哪些</a:t>
            </a:r>
            <a:r>
              <a:rPr lang="en-US" altLang="zh-CN" dirty="0"/>
              <a:t>API</a:t>
            </a:r>
            <a:r>
              <a:rPr lang="zh-CN" altLang="en-US" dirty="0"/>
              <a:t>函 数，那就必须首先从第</a:t>
            </a:r>
            <a:r>
              <a:rPr lang="en-US" altLang="zh-CN" dirty="0"/>
              <a:t>2</a:t>
            </a:r>
            <a:r>
              <a:rPr lang="zh-CN" altLang="en-US" dirty="0"/>
              <a:t>个</a:t>
            </a:r>
            <a:r>
              <a:rPr lang="en-US" altLang="zh-CN" dirty="0"/>
              <a:t>IMAGE DATA DIRECTORY</a:t>
            </a:r>
            <a:r>
              <a:rPr lang="zh-CN" altLang="en-US" dirty="0"/>
              <a:t>结构得到导入表的位置和大小。</a:t>
            </a:r>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3" name="内容占位符 2"/>
          <p:cNvSpPr>
            <a:spLocks noGrp="1"/>
          </p:cNvSpPr>
          <p:nvPr>
            <p:ph idx="1"/>
          </p:nvPr>
        </p:nvSpPr>
        <p:spPr>
          <a:xfrm>
            <a:off x="1752600" y="1643063"/>
            <a:ext cx="8763000" cy="4286250"/>
          </a:xfrm>
        </p:spPr>
        <p:txBody>
          <a:bodyPr vert="horz" wrap="square" lIns="91440" tIns="45720" rIns="91440" bIns="45720" anchor="t">
            <a:normAutofit fontScale="92500"/>
          </a:bodyPr>
          <a:lstStyle/>
          <a:p>
            <a:pPr>
              <a:lnSpc>
                <a:spcPct val="150000"/>
              </a:lnSpc>
            </a:pPr>
            <a:r>
              <a:rPr lang="zh-CN" altLang="en-US" dirty="0">
                <a:latin typeface="宋体" panose="02010600030101010101" pitchFamily="2" charset="-122"/>
                <a:ea typeface="宋体" panose="02010600030101010101" pitchFamily="2" charset="-122"/>
              </a:rPr>
              <a:t>节通过节表实现索引</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节的内容才是要真正执行的程序和相关数据</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病毒要在</a:t>
            </a:r>
            <a:r>
              <a:rPr lang="en-US" altLang="zh-CN" dirty="0">
                <a:latin typeface="宋体" panose="02010600030101010101" pitchFamily="2" charset="-122"/>
                <a:ea typeface="宋体" panose="02010600030101010101" pitchFamily="2" charset="-122"/>
              </a:rPr>
              <a:t>PE</a:t>
            </a:r>
            <a:r>
              <a:rPr lang="zh-CN" altLang="en-US" dirty="0">
                <a:latin typeface="宋体" panose="02010600030101010101" pitchFamily="2" charset="-122"/>
                <a:ea typeface="宋体" panose="02010600030101010101" pitchFamily="2" charset="-122"/>
              </a:rPr>
              <a:t>文件中增加新的病毒代码节或把病毒插入一个现有节时，很重要的一个任务就是修改节表</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节表是紧挨着</a:t>
            </a:r>
            <a:r>
              <a:rPr lang="en-US" altLang="zh-CN" dirty="0">
                <a:latin typeface="宋体" panose="02010600030101010101" pitchFamily="2" charset="-122"/>
                <a:ea typeface="宋体" panose="02010600030101010101" pitchFamily="2" charset="-122"/>
              </a:rPr>
              <a:t>NT</a:t>
            </a:r>
            <a:r>
              <a:rPr lang="zh-CN" altLang="en-US" dirty="0">
                <a:latin typeface="宋体" panose="02010600030101010101" pitchFamily="2" charset="-122"/>
                <a:ea typeface="宋体" panose="02010600030101010101" pitchFamily="2" charset="-122"/>
              </a:rPr>
              <a:t>映像头的一结构数组，其成员的数目由映像文件头中</a:t>
            </a:r>
            <a:r>
              <a:rPr lang="en-US" altLang="zh-CN" dirty="0">
                <a:latin typeface="宋体" panose="02010600030101010101" pitchFamily="2" charset="-122"/>
                <a:ea typeface="宋体" panose="02010600030101010101" pitchFamily="2" charset="-122"/>
              </a:rPr>
              <a:t>NumberOfSections</a:t>
            </a:r>
            <a:r>
              <a:rPr lang="zh-CN" altLang="en-US" dirty="0">
                <a:latin typeface="宋体" panose="02010600030101010101" pitchFamily="2" charset="-122"/>
                <a:ea typeface="宋体" panose="02010600030101010101" pitchFamily="2" charset="-122"/>
              </a:rPr>
              <a:t>决定</a:t>
            </a:r>
          </a:p>
          <a:p>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vert="horz" wrap="square" lIns="91440" tIns="45720" rIns="91440" bIns="45720" anchor="ctr"/>
          <a:lstStyle/>
          <a:p>
            <a:r>
              <a:rPr lang="zh-CN" altLang="en-US" dirty="0"/>
              <a:t>节表（区块表）：</a:t>
            </a:r>
          </a:p>
        </p:txBody>
      </p:sp>
      <p:sp>
        <p:nvSpPr>
          <p:cNvPr id="24579" name="内容占位符 2"/>
          <p:cNvSpPr>
            <a:spLocks noGrp="1"/>
          </p:cNvSpPr>
          <p:nvPr>
            <p:ph idx="1"/>
          </p:nvPr>
        </p:nvSpPr>
        <p:spPr>
          <a:xfrm>
            <a:off x="838200" y="1732915"/>
            <a:ext cx="9677400" cy="4648200"/>
          </a:xfrm>
        </p:spPr>
        <p:txBody>
          <a:bodyPr vert="horz" wrap="square" lIns="91440" tIns="45720" rIns="91440" bIns="45720" anchor="t">
            <a:normAutofit fontScale="92500" lnSpcReduction="10000"/>
          </a:bodyPr>
          <a:lstStyle/>
          <a:p>
            <a:r>
              <a:rPr lang="en-US" altLang="zh-CN" dirty="0"/>
              <a:t>PE</a:t>
            </a:r>
            <a:r>
              <a:rPr lang="zh-CN" altLang="en-US" dirty="0"/>
              <a:t>文件中所有节的属性都被定义在节表中，节表由一系列的</a:t>
            </a:r>
            <a:r>
              <a:rPr lang="en-US" altLang="zh-CN" dirty="0"/>
              <a:t>IMAGE SECTION HEADER</a:t>
            </a:r>
            <a:r>
              <a:rPr lang="zh-CN" altLang="en-US" dirty="0"/>
              <a:t>结构排列而成，每个结构用来 描述一个节，结构的排列顺序和它们描述的节在文件中的排列顺序是一致的。全部有效结构的最后以一个空的</a:t>
            </a:r>
            <a:r>
              <a:rPr lang="en-US" altLang="zh-CN" dirty="0"/>
              <a:t>IMAGE SECTION HEADER</a:t>
            </a:r>
            <a:r>
              <a:rPr lang="zh-CN" altLang="en-US" dirty="0"/>
              <a:t>结构作为 结束，所以节表中总的</a:t>
            </a:r>
            <a:r>
              <a:rPr lang="en-US" altLang="zh-CN" dirty="0"/>
              <a:t>IMAGE SECTION HEADER</a:t>
            </a:r>
            <a:r>
              <a:rPr lang="zh-CN" altLang="en-US" dirty="0"/>
              <a:t>结构数量等于节的数量加一。节表总是被存放在紧接在</a:t>
            </a:r>
            <a:r>
              <a:rPr lang="en-US" altLang="zh-CN" dirty="0"/>
              <a:t>PE</a:t>
            </a:r>
            <a:r>
              <a:rPr lang="zh-CN" altLang="en-US" dirty="0"/>
              <a:t>文件头的地方。</a:t>
            </a:r>
            <a:endParaRPr lang="en-US" altLang="zh-CN" dirty="0"/>
          </a:p>
          <a:p>
            <a:r>
              <a:rPr lang="zh-CN" altLang="en-US" dirty="0"/>
              <a:t>节表中 </a:t>
            </a:r>
            <a:r>
              <a:rPr lang="en-US" altLang="zh-CN" dirty="0"/>
              <a:t>IMAGE SECTION HEADER </a:t>
            </a:r>
            <a:r>
              <a:rPr lang="zh-CN" altLang="en-US" dirty="0"/>
              <a:t>结构的总数总是由</a:t>
            </a:r>
            <a:r>
              <a:rPr lang="en-US" altLang="zh-CN" dirty="0"/>
              <a:t>PE</a:t>
            </a:r>
            <a:r>
              <a:rPr lang="zh-CN" altLang="en-US" dirty="0"/>
              <a:t>文件头 </a:t>
            </a:r>
            <a:r>
              <a:rPr lang="en-US" altLang="zh-CN" dirty="0"/>
              <a:t>IMAGE NT HEADERS </a:t>
            </a:r>
            <a:r>
              <a:rPr lang="zh-CN" altLang="en-US" dirty="0"/>
              <a:t>结构中的 </a:t>
            </a:r>
            <a:r>
              <a:rPr lang="en-US" altLang="zh-CN" dirty="0"/>
              <a:t>FileHeader.NumberOfSections </a:t>
            </a:r>
            <a:r>
              <a:rPr lang="zh-CN" altLang="en-US" dirty="0"/>
              <a:t>字段来指定的。</a:t>
            </a:r>
            <a:br>
              <a:rPr lang="zh-CN" altLang="en-US" dirty="0"/>
            </a:b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25606" name="Rectangle 7"/>
          <p:cNvSpPr/>
          <p:nvPr/>
        </p:nvSpPr>
        <p:spPr>
          <a:xfrm>
            <a:off x="837565" y="1258570"/>
            <a:ext cx="10291445" cy="5641975"/>
          </a:xfrm>
          <a:prstGeom prst="rect">
            <a:avLst/>
          </a:prstGeom>
          <a:noFill/>
          <a:ln w="9525">
            <a:noFill/>
          </a:ln>
        </p:spPr>
        <p:txBody>
          <a:bodyPr/>
          <a:lstStyle/>
          <a:p>
            <a:pPr algn="just" latinLnBrk="1"/>
            <a:r>
              <a:rPr lang="en-US" altLang="zh-CN" sz="2000" b="1" dirty="0">
                <a:solidFill>
                  <a:schemeClr val="tx1"/>
                </a:solidFill>
                <a:latin typeface="宋体" panose="02010600030101010101" pitchFamily="2" charset="-122"/>
              </a:rPr>
              <a:t>#define IMAGE_SIZEOF_SHORT_NAME 8</a:t>
            </a:r>
            <a:endParaRPr lang="en-US" altLang="zh-CN" sz="2000" b="1" dirty="0">
              <a:solidFill>
                <a:schemeClr val="tx1"/>
              </a:solidFill>
              <a:latin typeface="宋体" panose="02010600030101010101" pitchFamily="2" charset="-122"/>
              <a:cs typeface="Times New Roman" panose="02020603050405020304" pitchFamily="18" charset="0"/>
            </a:endParaRPr>
          </a:p>
          <a:p>
            <a:pPr algn="just" eaLnBrk="0" latinLnBrk="1" hangingPunct="0"/>
            <a:r>
              <a:rPr lang="en-US" altLang="zh-CN" sz="2000" b="1" dirty="0">
                <a:solidFill>
                  <a:schemeClr val="tx1"/>
                </a:solidFill>
                <a:latin typeface="宋体" panose="02010600030101010101" pitchFamily="2" charset="-122"/>
              </a:rPr>
              <a:t>typedef struct _IMAGE_SECTION_HEADER {</a:t>
            </a:r>
            <a:endParaRPr lang="en-US" altLang="zh-CN" sz="2000" b="1" dirty="0">
              <a:solidFill>
                <a:schemeClr val="tx1"/>
              </a:solidFill>
              <a:latin typeface="宋体" panose="02010600030101010101" pitchFamily="2" charset="-122"/>
              <a:cs typeface="Times New Roman" panose="02020603050405020304" pitchFamily="18" charset="0"/>
            </a:endParaRPr>
          </a:p>
          <a:p>
            <a:pPr algn="just" eaLnBrk="0" latinLnBrk="1" hangingPunct="0"/>
            <a:r>
              <a:rPr lang="en-US" altLang="zh-CN" sz="2000" b="1" dirty="0">
                <a:solidFill>
                  <a:schemeClr val="tx1"/>
                </a:solidFill>
                <a:latin typeface="宋体" panose="02010600030101010101" pitchFamily="2" charset="-122"/>
              </a:rPr>
              <a:t>    UCHAR Name[IMAGE_SIZEOF_SHORT_NAME];  </a:t>
            </a:r>
            <a:r>
              <a:rPr lang="en-US" altLang="zh-CN" sz="2000" b="1" dirty="0">
                <a:solidFill>
                  <a:schemeClr val="tx1"/>
                </a:solidFill>
                <a:latin typeface="宋体" panose="02010600030101010101" pitchFamily="2" charset="-122"/>
                <a:ea typeface="宋体" panose="02010600030101010101" pitchFamily="2" charset="-122"/>
              </a:rPr>
              <a:t>// </a:t>
            </a:r>
            <a:r>
              <a:rPr lang="zh-CN" altLang="en-US" sz="2000" b="1" dirty="0">
                <a:solidFill>
                  <a:schemeClr val="tx1"/>
                </a:solidFill>
                <a:latin typeface="宋体" panose="02010600030101010101" pitchFamily="2" charset="-122"/>
                <a:ea typeface="宋体" panose="02010600030101010101" pitchFamily="2" charset="-122"/>
              </a:rPr>
              <a:t>节名</a:t>
            </a:r>
          </a:p>
          <a:p>
            <a:pPr algn="just" eaLnBrk="0" latinLnBrk="1" hangingPunct="0"/>
            <a:r>
              <a:rPr lang="zh-CN" altLang="en-US" sz="2000" b="1" dirty="0">
                <a:solidFill>
                  <a:schemeClr val="tx1"/>
                </a:solidFill>
                <a:latin typeface="宋体" panose="02010600030101010101" pitchFamily="2" charset="-122"/>
              </a:rPr>
              <a:t>    </a:t>
            </a:r>
            <a:r>
              <a:rPr lang="en-US" altLang="zh-CN" sz="2000" b="1" dirty="0">
                <a:solidFill>
                  <a:schemeClr val="tx1"/>
                </a:solidFill>
                <a:latin typeface="宋体" panose="02010600030101010101" pitchFamily="2" charset="-122"/>
              </a:rPr>
              <a:t>union {</a:t>
            </a:r>
            <a:endParaRPr lang="en-US" altLang="zh-CN" sz="2000" b="1" dirty="0">
              <a:solidFill>
                <a:schemeClr val="tx1"/>
              </a:solidFill>
              <a:latin typeface="宋体" panose="02010600030101010101" pitchFamily="2" charset="-122"/>
              <a:cs typeface="Times New Roman" panose="02020603050405020304" pitchFamily="18" charset="0"/>
            </a:endParaRPr>
          </a:p>
          <a:p>
            <a:pPr algn="just" eaLnBrk="0" latinLnBrk="1" hangingPunct="0"/>
            <a:r>
              <a:rPr lang="en-US" altLang="zh-CN" sz="2000" b="1" dirty="0">
                <a:solidFill>
                  <a:schemeClr val="tx1"/>
                </a:solidFill>
                <a:latin typeface="宋体" panose="02010600030101010101" pitchFamily="2" charset="-122"/>
              </a:rPr>
              <a:t>       ULONG PhysicalAddress;             </a:t>
            </a:r>
            <a:r>
              <a:rPr lang="en-US" altLang="zh-CN" sz="2000" b="1" dirty="0">
                <a:solidFill>
                  <a:schemeClr val="tx1"/>
                </a:solidFill>
                <a:latin typeface="宋体" panose="02010600030101010101" pitchFamily="2" charset="-122"/>
                <a:ea typeface="宋体" panose="02010600030101010101" pitchFamily="2" charset="-122"/>
              </a:rPr>
              <a:t>// OBJ</a:t>
            </a:r>
            <a:r>
              <a:rPr lang="zh-CN" altLang="en-US" sz="2000" b="1" dirty="0">
                <a:solidFill>
                  <a:schemeClr val="tx1"/>
                </a:solidFill>
                <a:latin typeface="宋体" panose="02010600030101010101" pitchFamily="2" charset="-122"/>
                <a:ea typeface="宋体" panose="02010600030101010101" pitchFamily="2" charset="-122"/>
              </a:rPr>
              <a:t>文件中表示本节物理地址</a:t>
            </a:r>
          </a:p>
          <a:p>
            <a:pPr algn="just" eaLnBrk="0" latinLnBrk="1" hangingPunct="0"/>
            <a:r>
              <a:rPr lang="zh-CN" altLang="en-US" sz="2000" b="1" dirty="0">
                <a:solidFill>
                  <a:schemeClr val="bg1"/>
                </a:solidFill>
                <a:latin typeface="宋体" panose="02010600030101010101" pitchFamily="2" charset="-122"/>
              </a:rPr>
              <a:t>       </a:t>
            </a:r>
            <a:r>
              <a:rPr lang="en-US" altLang="zh-CN" sz="2000" b="1" dirty="0">
                <a:solidFill>
                  <a:srgbClr val="FF0000"/>
                </a:solidFill>
                <a:latin typeface="宋体" panose="02010600030101010101" pitchFamily="2" charset="-122"/>
              </a:rPr>
              <a:t>ULONG VirtualSize;                 </a:t>
            </a:r>
            <a:r>
              <a:rPr lang="en-US" altLang="zh-CN" sz="2000" b="1" dirty="0">
                <a:solidFill>
                  <a:srgbClr val="FF0000"/>
                </a:solidFill>
                <a:latin typeface="宋体" panose="02010600030101010101" pitchFamily="2" charset="-122"/>
                <a:ea typeface="宋体" panose="02010600030101010101" pitchFamily="2" charset="-122"/>
              </a:rPr>
              <a:t>// EXE</a:t>
            </a:r>
            <a:r>
              <a:rPr lang="zh-CN" altLang="en-US" sz="2000" b="1" dirty="0">
                <a:solidFill>
                  <a:srgbClr val="FF0000"/>
                </a:solidFill>
                <a:latin typeface="宋体" panose="02010600030101010101" pitchFamily="2" charset="-122"/>
                <a:ea typeface="宋体" panose="02010600030101010101" pitchFamily="2" charset="-122"/>
              </a:rPr>
              <a:t>文件中表示节的实际字节数</a:t>
            </a:r>
          </a:p>
          <a:p>
            <a:pPr algn="just" eaLnBrk="0" latinLnBrk="1" hangingPunct="0"/>
            <a:r>
              <a:rPr lang="zh-CN" altLang="en-US" sz="2000" b="1" dirty="0">
                <a:solidFill>
                  <a:schemeClr val="bg1"/>
                </a:solidFill>
                <a:latin typeface="宋体" panose="02010600030101010101" pitchFamily="2" charset="-122"/>
              </a:rPr>
              <a:t>    </a:t>
            </a:r>
            <a:r>
              <a:rPr lang="en-US" altLang="zh-CN" sz="2000" b="1" dirty="0">
                <a:solidFill>
                  <a:schemeClr val="bg1"/>
                </a:solidFill>
                <a:latin typeface="宋体" panose="02010600030101010101" pitchFamily="2" charset="-122"/>
              </a:rPr>
              <a:t>}</a:t>
            </a:r>
            <a:r>
              <a:rPr lang="en-US" altLang="zh-CN" sz="2000" b="1" dirty="0">
                <a:solidFill>
                  <a:schemeClr val="tx1"/>
                </a:solidFill>
                <a:latin typeface="宋体" panose="02010600030101010101" pitchFamily="2" charset="-122"/>
              </a:rPr>
              <a:t> Misc;</a:t>
            </a:r>
            <a:endParaRPr lang="en-US" altLang="zh-CN" sz="2000" b="1" dirty="0">
              <a:solidFill>
                <a:schemeClr val="tx1"/>
              </a:solidFill>
              <a:latin typeface="宋体" panose="02010600030101010101" pitchFamily="2" charset="-122"/>
              <a:cs typeface="Times New Roman" panose="02020603050405020304" pitchFamily="18" charset="0"/>
            </a:endParaRPr>
          </a:p>
          <a:p>
            <a:pPr algn="just" eaLnBrk="0" latinLnBrk="1" hangingPunct="0"/>
            <a:r>
              <a:rPr lang="en-US" altLang="zh-CN" sz="2000" b="1" dirty="0">
                <a:solidFill>
                  <a:schemeClr val="bg1"/>
                </a:solidFill>
                <a:latin typeface="宋体" panose="02010600030101010101" pitchFamily="2" charset="-122"/>
              </a:rPr>
              <a:t>    </a:t>
            </a:r>
            <a:r>
              <a:rPr lang="en-US" altLang="zh-CN" sz="2000" b="1" dirty="0">
                <a:solidFill>
                  <a:srgbClr val="FF0000"/>
                </a:solidFill>
                <a:latin typeface="宋体" panose="02010600030101010101" pitchFamily="2" charset="-122"/>
              </a:rPr>
              <a:t>ULONG VirtualAddress;                 </a:t>
            </a:r>
            <a:r>
              <a:rPr lang="en-US" altLang="zh-CN" sz="2000" b="1" dirty="0">
                <a:solidFill>
                  <a:srgbClr val="FF0000"/>
                </a:solidFill>
                <a:latin typeface="宋体" panose="02010600030101010101" pitchFamily="2" charset="-122"/>
                <a:ea typeface="宋体" panose="02010600030101010101" pitchFamily="2" charset="-122"/>
              </a:rPr>
              <a:t>// </a:t>
            </a:r>
            <a:r>
              <a:rPr lang="zh-CN" altLang="en-US" sz="2000" b="1" dirty="0">
                <a:solidFill>
                  <a:srgbClr val="FF0000"/>
                </a:solidFill>
                <a:latin typeface="宋体" panose="02010600030101010101" pitchFamily="2" charset="-122"/>
                <a:ea typeface="宋体" panose="02010600030101010101" pitchFamily="2" charset="-122"/>
              </a:rPr>
              <a:t>本节的</a:t>
            </a:r>
            <a:r>
              <a:rPr lang="en-US" altLang="zh-CN" sz="2000" b="1" dirty="0">
                <a:solidFill>
                  <a:srgbClr val="FF0000"/>
                </a:solidFill>
                <a:latin typeface="宋体" panose="02010600030101010101" pitchFamily="2" charset="-122"/>
                <a:ea typeface="宋体" panose="02010600030101010101" pitchFamily="2" charset="-122"/>
              </a:rPr>
              <a:t>RVA</a:t>
            </a:r>
          </a:p>
          <a:p>
            <a:pPr algn="just" eaLnBrk="0" latinLnBrk="1" hangingPunct="0"/>
            <a:r>
              <a:rPr lang="en-US" altLang="zh-CN" sz="2000" b="1" dirty="0">
                <a:solidFill>
                  <a:srgbClr val="FF0000"/>
                </a:solidFill>
                <a:latin typeface="宋体" panose="02010600030101010101" pitchFamily="2" charset="-122"/>
              </a:rPr>
              <a:t>    ULONG SizeOfRawData;                  </a:t>
            </a:r>
            <a:r>
              <a:rPr lang="en-US" altLang="zh-CN" sz="2000" b="1" dirty="0">
                <a:solidFill>
                  <a:srgbClr val="FF0000"/>
                </a:solidFill>
                <a:latin typeface="宋体" panose="02010600030101010101" pitchFamily="2" charset="-122"/>
                <a:ea typeface="宋体" panose="02010600030101010101" pitchFamily="2" charset="-122"/>
              </a:rPr>
              <a:t>// </a:t>
            </a:r>
            <a:r>
              <a:rPr lang="zh-CN" altLang="en-US" sz="2000" b="1" dirty="0">
                <a:solidFill>
                  <a:srgbClr val="FF0000"/>
                </a:solidFill>
                <a:latin typeface="宋体" panose="02010600030101010101" pitchFamily="2" charset="-122"/>
                <a:ea typeface="宋体" panose="02010600030101010101" pitchFamily="2" charset="-122"/>
              </a:rPr>
              <a:t>本节经过文件对齐后的尺寸</a:t>
            </a:r>
          </a:p>
          <a:p>
            <a:pPr algn="just" eaLnBrk="0" latinLnBrk="1" hangingPunct="0"/>
            <a:r>
              <a:rPr lang="zh-CN" altLang="en-US" sz="2000" b="1" dirty="0">
                <a:solidFill>
                  <a:srgbClr val="FF0000"/>
                </a:solidFill>
                <a:latin typeface="宋体" panose="02010600030101010101" pitchFamily="2" charset="-122"/>
              </a:rPr>
              <a:t>    </a:t>
            </a:r>
            <a:r>
              <a:rPr lang="en-US" altLang="zh-CN" sz="2000" b="1" dirty="0">
                <a:solidFill>
                  <a:srgbClr val="FF0000"/>
                </a:solidFill>
                <a:latin typeface="宋体" panose="02010600030101010101" pitchFamily="2" charset="-122"/>
              </a:rPr>
              <a:t>ULONG PointerToRawData;               </a:t>
            </a:r>
            <a:r>
              <a:rPr lang="en-US" altLang="zh-CN" sz="2000" b="1" dirty="0">
                <a:solidFill>
                  <a:srgbClr val="FF0000"/>
                </a:solidFill>
                <a:latin typeface="宋体" panose="02010600030101010101" pitchFamily="2" charset="-122"/>
                <a:ea typeface="宋体" panose="02010600030101010101" pitchFamily="2" charset="-122"/>
              </a:rPr>
              <a:t>// </a:t>
            </a:r>
            <a:r>
              <a:rPr lang="zh-CN" altLang="en-US" sz="2000" b="1" dirty="0">
                <a:solidFill>
                  <a:srgbClr val="FF0000"/>
                </a:solidFill>
                <a:latin typeface="宋体" panose="02010600030101010101" pitchFamily="2" charset="-122"/>
                <a:ea typeface="宋体" panose="02010600030101010101" pitchFamily="2" charset="-122"/>
              </a:rPr>
              <a:t>本节原始数据在文件中的位置</a:t>
            </a:r>
          </a:p>
          <a:p>
            <a:pPr algn="just" eaLnBrk="0" latinLnBrk="1" hangingPunct="0"/>
            <a:r>
              <a:rPr lang="zh-CN" altLang="en-US" sz="2000" b="1" dirty="0">
                <a:solidFill>
                  <a:schemeClr val="bg1"/>
                </a:solidFill>
                <a:latin typeface="宋体" panose="02010600030101010101" pitchFamily="2" charset="-122"/>
              </a:rPr>
              <a:t>  </a:t>
            </a:r>
            <a:r>
              <a:rPr lang="zh-CN" altLang="en-US" sz="2000" b="1" dirty="0">
                <a:solidFill>
                  <a:schemeClr val="tx1"/>
                </a:solidFill>
                <a:latin typeface="宋体" panose="02010600030101010101" pitchFamily="2" charset="-122"/>
              </a:rPr>
              <a:t>  </a:t>
            </a:r>
            <a:r>
              <a:rPr lang="en-US" altLang="zh-CN" sz="2000" b="1" dirty="0">
                <a:solidFill>
                  <a:schemeClr val="tx1"/>
                </a:solidFill>
                <a:latin typeface="宋体" panose="02010600030101010101" pitchFamily="2" charset="-122"/>
              </a:rPr>
              <a:t>ULONG PointerToRelocations;           </a:t>
            </a:r>
            <a:r>
              <a:rPr lang="en-US" altLang="zh-CN" sz="2000" b="1" dirty="0">
                <a:solidFill>
                  <a:schemeClr val="tx1"/>
                </a:solidFill>
                <a:latin typeface="宋体" panose="02010600030101010101" pitchFamily="2" charset="-122"/>
                <a:ea typeface="宋体" panose="02010600030101010101" pitchFamily="2" charset="-122"/>
              </a:rPr>
              <a:t>// OBJ</a:t>
            </a:r>
            <a:r>
              <a:rPr lang="zh-CN" altLang="en-US" sz="2000" b="1" dirty="0">
                <a:solidFill>
                  <a:schemeClr val="tx1"/>
                </a:solidFill>
                <a:latin typeface="宋体" panose="02010600030101010101" pitchFamily="2" charset="-122"/>
                <a:ea typeface="宋体" panose="02010600030101010101" pitchFamily="2" charset="-122"/>
              </a:rPr>
              <a:t>文件中表示本节重定位信</a:t>
            </a:r>
          </a:p>
          <a:p>
            <a:pPr algn="just" eaLnBrk="0" latinLnBrk="1" hangingPunct="0"/>
            <a:r>
              <a:rPr lang="zh-CN" altLang="en-US" sz="2000" b="1" dirty="0">
                <a:solidFill>
                  <a:schemeClr val="tx1"/>
                </a:solidFill>
                <a:latin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 </a:t>
            </a:r>
            <a:r>
              <a:rPr lang="zh-CN" altLang="en-US" sz="2000" b="1" dirty="0">
                <a:solidFill>
                  <a:schemeClr val="tx1"/>
                </a:solidFill>
                <a:latin typeface="宋体" panose="02010600030101010101" pitchFamily="2" charset="-122"/>
                <a:ea typeface="宋体" panose="02010600030101010101" pitchFamily="2" charset="-122"/>
              </a:rPr>
              <a:t>息的偏移，</a:t>
            </a:r>
            <a:r>
              <a:rPr lang="en-US" altLang="zh-CN" sz="2000" b="1" dirty="0">
                <a:solidFill>
                  <a:schemeClr val="tx1"/>
                </a:solidFill>
                <a:latin typeface="宋体" panose="02010600030101010101" pitchFamily="2" charset="-122"/>
                <a:ea typeface="宋体" panose="02010600030101010101" pitchFamily="2" charset="-122"/>
              </a:rPr>
              <a:t>EXE</a:t>
            </a:r>
            <a:r>
              <a:rPr lang="zh-CN" altLang="en-US" sz="2000" b="1" dirty="0">
                <a:solidFill>
                  <a:schemeClr val="tx1"/>
                </a:solidFill>
                <a:latin typeface="宋体" panose="02010600030101010101" pitchFamily="2" charset="-122"/>
                <a:ea typeface="宋体" panose="02010600030101010101" pitchFamily="2" charset="-122"/>
              </a:rPr>
              <a:t>文件中无意义</a:t>
            </a:r>
          </a:p>
          <a:p>
            <a:pPr algn="just" eaLnBrk="0" latinLnBrk="1" hangingPunct="0"/>
            <a:r>
              <a:rPr lang="zh-CN" altLang="en-US" sz="2000" b="1" dirty="0">
                <a:solidFill>
                  <a:schemeClr val="tx1"/>
                </a:solidFill>
                <a:latin typeface="宋体" panose="02010600030101010101" pitchFamily="2" charset="-122"/>
              </a:rPr>
              <a:t>    </a:t>
            </a:r>
            <a:r>
              <a:rPr lang="en-US" altLang="zh-CN" sz="2000" b="1" dirty="0">
                <a:solidFill>
                  <a:schemeClr val="tx1"/>
                </a:solidFill>
                <a:latin typeface="宋体" panose="02010600030101010101" pitchFamily="2" charset="-122"/>
              </a:rPr>
              <a:t>ULONG PointerToLinenumbers;           </a:t>
            </a:r>
            <a:r>
              <a:rPr lang="en-US" altLang="zh-CN" sz="2000" b="1" dirty="0">
                <a:solidFill>
                  <a:schemeClr val="tx1"/>
                </a:solidFill>
                <a:latin typeface="宋体" panose="02010600030101010101" pitchFamily="2" charset="-122"/>
                <a:ea typeface="宋体" panose="02010600030101010101" pitchFamily="2" charset="-122"/>
              </a:rPr>
              <a:t>// </a:t>
            </a:r>
            <a:r>
              <a:rPr lang="zh-CN" altLang="en-US" sz="2000" b="1" dirty="0">
                <a:solidFill>
                  <a:schemeClr val="tx1"/>
                </a:solidFill>
                <a:latin typeface="宋体" panose="02010600030101010101" pitchFamily="2" charset="-122"/>
                <a:ea typeface="宋体" panose="02010600030101010101" pitchFamily="2" charset="-122"/>
              </a:rPr>
              <a:t>行号偏移</a:t>
            </a:r>
          </a:p>
          <a:p>
            <a:pPr algn="just" eaLnBrk="0" latinLnBrk="1" hangingPunct="0"/>
            <a:r>
              <a:rPr lang="zh-CN" altLang="en-US" sz="2000" b="1" dirty="0">
                <a:solidFill>
                  <a:schemeClr val="tx1"/>
                </a:solidFill>
                <a:latin typeface="宋体" panose="02010600030101010101" pitchFamily="2" charset="-122"/>
              </a:rPr>
              <a:t>    </a:t>
            </a:r>
            <a:r>
              <a:rPr lang="en-US" altLang="zh-CN" sz="2000" b="1" dirty="0">
                <a:solidFill>
                  <a:schemeClr val="tx1"/>
                </a:solidFill>
                <a:latin typeface="宋体" panose="02010600030101010101" pitchFamily="2" charset="-122"/>
              </a:rPr>
              <a:t>USHORT NumberOfRelocations;           </a:t>
            </a:r>
            <a:r>
              <a:rPr lang="en-US" altLang="zh-CN" sz="2000" b="1" dirty="0">
                <a:solidFill>
                  <a:schemeClr val="tx1"/>
                </a:solidFill>
                <a:latin typeface="宋体" panose="02010600030101010101" pitchFamily="2" charset="-122"/>
                <a:ea typeface="宋体" panose="02010600030101010101" pitchFamily="2" charset="-122"/>
              </a:rPr>
              <a:t>// </a:t>
            </a:r>
            <a:r>
              <a:rPr lang="zh-CN" altLang="en-US" sz="2000" b="1" dirty="0">
                <a:solidFill>
                  <a:schemeClr val="tx1"/>
                </a:solidFill>
                <a:latin typeface="宋体" panose="02010600030101010101" pitchFamily="2" charset="-122"/>
                <a:ea typeface="宋体" panose="02010600030101010101" pitchFamily="2" charset="-122"/>
              </a:rPr>
              <a:t>本节需重定位的数目</a:t>
            </a:r>
          </a:p>
          <a:p>
            <a:pPr algn="just" eaLnBrk="0" latinLnBrk="1" hangingPunct="0"/>
            <a:r>
              <a:rPr lang="zh-CN" altLang="en-US" sz="2000" b="1" dirty="0">
                <a:solidFill>
                  <a:schemeClr val="tx1"/>
                </a:solidFill>
                <a:latin typeface="宋体" panose="02010600030101010101" pitchFamily="2" charset="-122"/>
              </a:rPr>
              <a:t>    </a:t>
            </a:r>
            <a:r>
              <a:rPr lang="en-US" altLang="zh-CN" sz="2000" b="1" dirty="0">
                <a:solidFill>
                  <a:schemeClr val="tx1"/>
                </a:solidFill>
                <a:latin typeface="宋体" panose="02010600030101010101" pitchFamily="2" charset="-122"/>
              </a:rPr>
              <a:t>USHORT NumberOfLinenumbers;           </a:t>
            </a:r>
            <a:r>
              <a:rPr lang="en-US" altLang="zh-CN" sz="2000" b="1" dirty="0">
                <a:solidFill>
                  <a:schemeClr val="tx1"/>
                </a:solidFill>
                <a:latin typeface="宋体" panose="02010600030101010101" pitchFamily="2" charset="-122"/>
                <a:ea typeface="宋体" panose="02010600030101010101" pitchFamily="2" charset="-122"/>
              </a:rPr>
              <a:t>// </a:t>
            </a:r>
            <a:r>
              <a:rPr lang="zh-CN" altLang="en-US" sz="2000" b="1" dirty="0">
                <a:solidFill>
                  <a:schemeClr val="tx1"/>
                </a:solidFill>
                <a:latin typeface="宋体" panose="02010600030101010101" pitchFamily="2" charset="-122"/>
                <a:ea typeface="宋体" panose="02010600030101010101" pitchFamily="2" charset="-122"/>
              </a:rPr>
              <a:t>本节在行号表中的行号数目</a:t>
            </a:r>
          </a:p>
          <a:p>
            <a:pPr algn="just" eaLnBrk="0" latinLnBrk="1" hangingPunct="0"/>
            <a:r>
              <a:rPr lang="zh-CN" altLang="en-US" sz="2000" b="1" dirty="0">
                <a:solidFill>
                  <a:schemeClr val="bg1"/>
                </a:solidFill>
                <a:latin typeface="宋体" panose="02010600030101010101" pitchFamily="2" charset="-122"/>
              </a:rPr>
              <a:t>    </a:t>
            </a:r>
            <a:r>
              <a:rPr lang="en-US" altLang="zh-CN" sz="2000" b="1" dirty="0">
                <a:solidFill>
                  <a:srgbClr val="FF0000"/>
                </a:solidFill>
                <a:latin typeface="宋体" panose="02010600030101010101" pitchFamily="2" charset="-122"/>
              </a:rPr>
              <a:t>ULONG Characteristics;                </a:t>
            </a:r>
            <a:r>
              <a:rPr lang="en-US" altLang="zh-CN" sz="2000" b="1" dirty="0">
                <a:solidFill>
                  <a:srgbClr val="FF0000"/>
                </a:solidFill>
                <a:latin typeface="宋体" panose="02010600030101010101" pitchFamily="2" charset="-122"/>
                <a:ea typeface="宋体" panose="02010600030101010101" pitchFamily="2" charset="-122"/>
              </a:rPr>
              <a:t>// </a:t>
            </a:r>
            <a:r>
              <a:rPr lang="zh-CN" altLang="en-US" sz="2000" b="1" dirty="0">
                <a:solidFill>
                  <a:srgbClr val="FF0000"/>
                </a:solidFill>
                <a:latin typeface="宋体" panose="02010600030101010101" pitchFamily="2" charset="-122"/>
                <a:ea typeface="宋体" panose="02010600030101010101" pitchFamily="2" charset="-122"/>
              </a:rPr>
              <a:t>节属性</a:t>
            </a:r>
          </a:p>
          <a:p>
            <a:pPr algn="just" eaLnBrk="0" latinLnBrk="1" hangingPunct="0"/>
            <a:r>
              <a:rPr lang="en-US" altLang="zh-CN" sz="2000" b="1" dirty="0">
                <a:solidFill>
                  <a:schemeClr val="bg1"/>
                </a:solidFill>
                <a:latin typeface="宋体" panose="02010600030101010101" pitchFamily="2" charset="-122"/>
              </a:rPr>
              <a:t>} </a:t>
            </a:r>
            <a:r>
              <a:rPr lang="en-US" altLang="zh-CN" sz="2000" b="1" dirty="0">
                <a:solidFill>
                  <a:schemeClr val="tx1"/>
                </a:solidFill>
                <a:latin typeface="宋体" panose="02010600030101010101" pitchFamily="2" charset="-122"/>
              </a:rPr>
              <a:t>IMAGE_SECTION_HEADER, *PIMAGE_SECTION_HEADER;</a:t>
            </a:r>
            <a:endParaRPr lang="en-US" altLang="zh-CN" sz="2000" b="1" dirty="0">
              <a:solidFill>
                <a:schemeClr val="tx1"/>
              </a:solidFill>
              <a:latin typeface="宋体" panose="02010600030101010101" pitchFamily="2" charset="-122"/>
              <a:cs typeface="Times New Roman" panose="02020603050405020304" pitchFamily="18" charset="0"/>
            </a:endParaRPr>
          </a:p>
          <a:p>
            <a:pPr algn="just" eaLnBrk="0" latinLnBrk="1" hangingPunct="0"/>
            <a:endParaRPr lang="en-US" altLang="zh-CN" sz="2000" dirty="0">
              <a:latin typeface="Gulim" panose="020B0600000101010101" pitchFamily="34" charset="-127"/>
            </a:endParaRP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p:nvPr>
        </p:nvSpPr>
        <p:spPr/>
        <p:txBody>
          <a:bodyPr wrap="square" lIns="91440" tIns="45720" rIns="91440" bIns="45720" anchor="ctr"/>
          <a:lstStyle/>
          <a:p>
            <a:pPr eaLnBrk="1" hangingPunct="1"/>
            <a:r>
              <a:rPr lang="en-US" altLang="zh-CN" b="1" dirty="0"/>
              <a:t>1 </a:t>
            </a:r>
            <a:r>
              <a:rPr lang="zh-CN" altLang="en-US" b="1" dirty="0"/>
              <a:t>引导型病毒编制原理</a:t>
            </a:r>
            <a:endParaRPr lang="zh-CN" altLang="en-US" dirty="0"/>
          </a:p>
        </p:txBody>
      </p:sp>
      <p:sp>
        <p:nvSpPr>
          <p:cNvPr id="54274" name="Rectangle 3"/>
          <p:cNvSpPr>
            <a:spLocks noGrp="1"/>
          </p:cNvSpPr>
          <p:nvPr>
            <p:ph idx="1"/>
          </p:nvPr>
        </p:nvSpPr>
        <p:spPr/>
        <p:txBody>
          <a:bodyPr wrap="square" lIns="91440" tIns="45720" rIns="91440" bIns="45720" anchor="t"/>
          <a:lstStyle/>
          <a:p>
            <a:pPr eaLnBrk="1" hangingPunct="1"/>
            <a:r>
              <a:rPr lang="en-US" altLang="zh-CN" dirty="0"/>
              <a:t>PC</a:t>
            </a:r>
            <a:r>
              <a:rPr lang="zh-CN" altLang="en-US" dirty="0"/>
              <a:t>引导流程</a:t>
            </a:r>
          </a:p>
        </p:txBody>
      </p:sp>
      <p:sp>
        <p:nvSpPr>
          <p:cNvPr id="54275" name="Rectangle 4"/>
          <p:cNvSpPr/>
          <p:nvPr/>
        </p:nvSpPr>
        <p:spPr>
          <a:xfrm>
            <a:off x="2279650" y="3500438"/>
            <a:ext cx="863600" cy="576262"/>
          </a:xfrm>
          <a:prstGeom prst="rect">
            <a:avLst/>
          </a:prstGeom>
          <a:solidFill>
            <a:schemeClr val="accent1">
              <a:alpha val="0"/>
            </a:schemeClr>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34" charset="0"/>
              </a:rPr>
              <a:t>加电</a:t>
            </a:r>
          </a:p>
        </p:txBody>
      </p:sp>
      <p:sp>
        <p:nvSpPr>
          <p:cNvPr id="54276" name="Rectangle 5"/>
          <p:cNvSpPr/>
          <p:nvPr/>
        </p:nvSpPr>
        <p:spPr>
          <a:xfrm>
            <a:off x="3719513" y="3500438"/>
            <a:ext cx="1008062" cy="576262"/>
          </a:xfrm>
          <a:prstGeom prst="rect">
            <a:avLst/>
          </a:prstGeom>
          <a:solidFill>
            <a:schemeClr val="accent1">
              <a:alpha val="0"/>
            </a:schemeClr>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Tahoma" panose="020B0604030504040204" pitchFamily="34" charset="0"/>
              </a:rPr>
              <a:t>CPU\BIOS</a:t>
            </a:r>
          </a:p>
          <a:p>
            <a:pPr algn="ctr"/>
            <a:r>
              <a:rPr lang="zh-CN" altLang="en-US" dirty="0">
                <a:latin typeface="Tahoma" panose="020B0604030504040204" pitchFamily="34" charset="0"/>
              </a:rPr>
              <a:t>初始化</a:t>
            </a:r>
          </a:p>
        </p:txBody>
      </p:sp>
      <p:sp>
        <p:nvSpPr>
          <p:cNvPr id="54277" name="Rectangle 6"/>
          <p:cNvSpPr/>
          <p:nvPr/>
        </p:nvSpPr>
        <p:spPr>
          <a:xfrm>
            <a:off x="5232400" y="3500438"/>
            <a:ext cx="1008063" cy="576262"/>
          </a:xfrm>
          <a:prstGeom prst="rect">
            <a:avLst/>
          </a:prstGeom>
          <a:solidFill>
            <a:schemeClr val="accent1">
              <a:alpha val="0"/>
            </a:schemeClr>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Tahoma" panose="020B0604030504040204" pitchFamily="34" charset="0"/>
              </a:rPr>
              <a:t>POST</a:t>
            </a:r>
            <a:r>
              <a:rPr lang="zh-CN" altLang="en-US" dirty="0">
                <a:latin typeface="Tahoma" panose="020B0604030504040204" pitchFamily="34" charset="0"/>
              </a:rPr>
              <a:t>自检</a:t>
            </a:r>
          </a:p>
        </p:txBody>
      </p:sp>
      <p:sp>
        <p:nvSpPr>
          <p:cNvPr id="54278" name="Rectangle 7"/>
          <p:cNvSpPr/>
          <p:nvPr/>
        </p:nvSpPr>
        <p:spPr>
          <a:xfrm>
            <a:off x="6672263" y="3500438"/>
            <a:ext cx="1223962" cy="576262"/>
          </a:xfrm>
          <a:prstGeom prst="rect">
            <a:avLst/>
          </a:prstGeom>
          <a:solidFill>
            <a:schemeClr val="accent1">
              <a:alpha val="0"/>
            </a:schemeClr>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34" charset="0"/>
              </a:rPr>
              <a:t>引导区、分</a:t>
            </a:r>
          </a:p>
          <a:p>
            <a:pPr algn="ctr"/>
            <a:r>
              <a:rPr lang="zh-CN" altLang="en-US" dirty="0">
                <a:latin typeface="Tahoma" panose="020B0604030504040204" pitchFamily="34" charset="0"/>
              </a:rPr>
              <a:t>区表检查</a:t>
            </a:r>
          </a:p>
        </p:txBody>
      </p:sp>
      <p:sp>
        <p:nvSpPr>
          <p:cNvPr id="54279" name="Rectangle 8"/>
          <p:cNvSpPr/>
          <p:nvPr/>
        </p:nvSpPr>
        <p:spPr>
          <a:xfrm>
            <a:off x="8616950" y="3500438"/>
            <a:ext cx="1511300" cy="576262"/>
          </a:xfrm>
          <a:prstGeom prst="rect">
            <a:avLst/>
          </a:prstGeom>
          <a:solidFill>
            <a:schemeClr val="accent1">
              <a:alpha val="0"/>
            </a:schemeClr>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34" charset="0"/>
              </a:rPr>
              <a:t>发现操作系统</a:t>
            </a:r>
          </a:p>
          <a:p>
            <a:pPr algn="ctr"/>
            <a:r>
              <a:rPr lang="zh-CN" altLang="en-US" dirty="0">
                <a:latin typeface="Tahoma" panose="020B0604030504040204" pitchFamily="34" charset="0"/>
              </a:rPr>
              <a:t>执行引导程序</a:t>
            </a:r>
            <a:endParaRPr lang="en-US" altLang="zh-CN" dirty="0">
              <a:latin typeface="Tahoma" panose="020B0604030504040204" pitchFamily="34" charset="0"/>
            </a:endParaRPr>
          </a:p>
        </p:txBody>
      </p:sp>
      <p:sp>
        <p:nvSpPr>
          <p:cNvPr id="54280" name="Line 9"/>
          <p:cNvSpPr/>
          <p:nvPr/>
        </p:nvSpPr>
        <p:spPr>
          <a:xfrm>
            <a:off x="3143250" y="3789363"/>
            <a:ext cx="576263" cy="0"/>
          </a:xfrm>
          <a:prstGeom prst="line">
            <a:avLst/>
          </a:prstGeom>
          <a:ln w="9525" cap="flat" cmpd="sng">
            <a:solidFill>
              <a:schemeClr val="tx1"/>
            </a:solidFill>
            <a:prstDash val="solid"/>
            <a:round/>
            <a:headEnd type="none" w="med" len="med"/>
            <a:tailEnd type="triangle" w="med" len="med"/>
          </a:ln>
        </p:spPr>
      </p:sp>
      <p:sp>
        <p:nvSpPr>
          <p:cNvPr id="54281" name="Line 10"/>
          <p:cNvSpPr/>
          <p:nvPr/>
        </p:nvSpPr>
        <p:spPr>
          <a:xfrm>
            <a:off x="4727575" y="3789363"/>
            <a:ext cx="504825" cy="0"/>
          </a:xfrm>
          <a:prstGeom prst="line">
            <a:avLst/>
          </a:prstGeom>
          <a:ln w="9525" cap="flat" cmpd="sng">
            <a:solidFill>
              <a:schemeClr val="tx1"/>
            </a:solidFill>
            <a:prstDash val="solid"/>
            <a:round/>
            <a:headEnd type="none" w="med" len="med"/>
            <a:tailEnd type="triangle" w="med" len="med"/>
          </a:ln>
        </p:spPr>
      </p:sp>
      <p:sp>
        <p:nvSpPr>
          <p:cNvPr id="54282" name="Line 11"/>
          <p:cNvSpPr/>
          <p:nvPr/>
        </p:nvSpPr>
        <p:spPr>
          <a:xfrm>
            <a:off x="6240463" y="3789363"/>
            <a:ext cx="431800" cy="0"/>
          </a:xfrm>
          <a:prstGeom prst="line">
            <a:avLst/>
          </a:prstGeom>
          <a:ln w="9525" cap="flat" cmpd="sng">
            <a:solidFill>
              <a:schemeClr val="tx1"/>
            </a:solidFill>
            <a:prstDash val="solid"/>
            <a:round/>
            <a:headEnd type="none" w="med" len="med"/>
            <a:tailEnd type="triangle" w="med" len="med"/>
          </a:ln>
        </p:spPr>
      </p:sp>
      <p:sp>
        <p:nvSpPr>
          <p:cNvPr id="54283" name="Line 12"/>
          <p:cNvSpPr/>
          <p:nvPr/>
        </p:nvSpPr>
        <p:spPr>
          <a:xfrm>
            <a:off x="7896225" y="3789363"/>
            <a:ext cx="720725" cy="0"/>
          </a:xfrm>
          <a:prstGeom prst="line">
            <a:avLst/>
          </a:prstGeom>
          <a:ln w="9525" cap="flat" cmpd="sng">
            <a:solidFill>
              <a:schemeClr val="tx1"/>
            </a:solidFill>
            <a:prstDash val="solid"/>
            <a:round/>
            <a:headEnd type="none" w="med" len="med"/>
            <a:tailEnd type="triangle" w="med" len="med"/>
          </a:ln>
        </p:spPr>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26627" name="内容占位符 2"/>
          <p:cNvSpPr>
            <a:spLocks noGrp="1"/>
          </p:cNvSpPr>
          <p:nvPr>
            <p:ph idx="1"/>
          </p:nvPr>
        </p:nvSpPr>
        <p:spPr>
          <a:xfrm>
            <a:off x="1752600" y="1785938"/>
            <a:ext cx="8763000" cy="4451350"/>
          </a:xfrm>
        </p:spPr>
        <p:txBody>
          <a:bodyPr vert="horz" wrap="square" lIns="91440" tIns="45720" rIns="91440" bIns="45720" anchor="t"/>
          <a:lstStyle/>
          <a:p>
            <a:pPr>
              <a:lnSpc>
                <a:spcPct val="150000"/>
              </a:lnSpc>
            </a:pPr>
            <a:r>
              <a:rPr lang="zh-CN" altLang="en-US" dirty="0">
                <a:latin typeface="宋体" panose="02010600030101010101" pitchFamily="2" charset="-122"/>
                <a:ea typeface="宋体" panose="02010600030101010101" pitchFamily="2" charset="-122"/>
              </a:rPr>
              <a:t>代码节的属性一般是</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“可执行”、“可读”和“节中包含代码”</a:t>
            </a:r>
          </a:p>
          <a:p>
            <a:pPr>
              <a:lnSpc>
                <a:spcPct val="150000"/>
              </a:lnSpc>
            </a:pPr>
            <a:r>
              <a:rPr lang="zh-CN" altLang="en-US" dirty="0">
                <a:latin typeface="宋体" panose="02010600030101010101" pitchFamily="2" charset="-122"/>
                <a:ea typeface="宋体" panose="02010600030101010101" pitchFamily="2" charset="-122"/>
              </a:rPr>
              <a:t>数据节的属性一般是</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“可读”、“可写”和“包含已初始化数据” </a:t>
            </a:r>
          </a:p>
          <a:p>
            <a:pPr>
              <a:lnSpc>
                <a:spcPct val="150000"/>
              </a:lnSpc>
            </a:pPr>
            <a:r>
              <a:rPr lang="zh-CN" altLang="en-US" dirty="0">
                <a:latin typeface="宋体" panose="02010600030101010101" pitchFamily="2" charset="-122"/>
                <a:ea typeface="宋体" panose="02010600030101010101" pitchFamily="2" charset="-122"/>
              </a:rPr>
              <a:t>病毒在添加新节时，都会将新添加的节的属性设置为可读、可写、可执行</a:t>
            </a:r>
          </a:p>
          <a:p>
            <a:endParaRPr lang="zh-CN" altLang="en-US" dirty="0"/>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pic>
        <p:nvPicPr>
          <p:cNvPr id="5" name="Picture 5"/>
          <p:cNvPicPr>
            <a:picLocks noChangeAspect="1"/>
          </p:cNvPicPr>
          <p:nvPr/>
        </p:nvPicPr>
        <p:blipFill>
          <a:blip r:embed="rId2" cstate="print"/>
          <a:stretch>
            <a:fillRect/>
          </a:stretch>
        </p:blipFill>
        <p:spPr>
          <a:xfrm>
            <a:off x="2095500" y="2286000"/>
            <a:ext cx="7924800" cy="26289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28675" name="内容占位符 2"/>
          <p:cNvSpPr>
            <a:spLocks noGrp="1"/>
          </p:cNvSpPr>
          <p:nvPr>
            <p:ph idx="1"/>
          </p:nvPr>
        </p:nvSpPr>
        <p:spPr>
          <a:xfrm>
            <a:off x="838835" y="1571625"/>
            <a:ext cx="9676765" cy="4665980"/>
          </a:xfrm>
        </p:spPr>
        <p:txBody>
          <a:bodyPr vert="horz" wrap="square" lIns="91440" tIns="45720" rIns="91440" bIns="45720" anchor="t">
            <a:normAutofit lnSpcReduction="10000"/>
          </a:bodyPr>
          <a:lstStyle/>
          <a:p>
            <a:r>
              <a:rPr lang="zh-CN" altLang="en-US" dirty="0">
                <a:latin typeface="宋体" panose="02010600030101010101" pitchFamily="2" charset="-122"/>
                <a:ea typeface="宋体" panose="02010600030101010101" pitchFamily="2" charset="-122"/>
              </a:rPr>
              <a:t>节</a:t>
            </a:r>
          </a:p>
          <a:p>
            <a:pPr lvl="1">
              <a:lnSpc>
                <a:spcPct val="150000"/>
              </a:lnSpc>
            </a:pPr>
            <a:r>
              <a:rPr kumimoji="1" lang="en-US" altLang="zh-CN" dirty="0">
                <a:latin typeface="宋体" panose="02010600030101010101" pitchFamily="2" charset="-122"/>
                <a:ea typeface="宋体" panose="02010600030101010101" pitchFamily="2" charset="-122"/>
              </a:rPr>
              <a:t>PE</a:t>
            </a:r>
            <a:r>
              <a:rPr kumimoji="1" lang="zh-CN" altLang="en-US" dirty="0">
                <a:latin typeface="宋体" panose="02010600030101010101" pitchFamily="2" charset="-122"/>
                <a:ea typeface="宋体" panose="02010600030101010101" pitchFamily="2" charset="-122"/>
              </a:rPr>
              <a:t>文件的真正内容划分成块，称之为</a:t>
            </a:r>
            <a:r>
              <a:rPr kumimoji="1" lang="en-US" altLang="zh-CN" dirty="0">
                <a:latin typeface="宋体" panose="02010600030101010101" pitchFamily="2" charset="-122"/>
                <a:ea typeface="宋体" panose="02010600030101010101" pitchFamily="2" charset="-122"/>
              </a:rPr>
              <a:t>Section(</a:t>
            </a:r>
            <a:r>
              <a:rPr kumimoji="1" lang="zh-CN" altLang="en-US" dirty="0">
                <a:latin typeface="宋体" panose="02010600030101010101" pitchFamily="2" charset="-122"/>
                <a:ea typeface="宋体" panose="02010600030101010101" pitchFamily="2" charset="-122"/>
              </a:rPr>
              <a:t>节</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，紧跟在节表之后</a:t>
            </a:r>
          </a:p>
          <a:p>
            <a:pPr lvl="1">
              <a:lnSpc>
                <a:spcPct val="150000"/>
              </a:lnSpc>
            </a:pPr>
            <a:r>
              <a:rPr kumimoji="1" lang="zh-CN" altLang="en-US" dirty="0">
                <a:latin typeface="宋体" panose="02010600030101010101" pitchFamily="2" charset="-122"/>
                <a:ea typeface="宋体" panose="02010600030101010101" pitchFamily="2" charset="-122"/>
              </a:rPr>
              <a:t>每个节是一块拥有共同属性的数据，比如代码</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数据、读</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写等。节的划分是基于各组数据的共同属性</a:t>
            </a:r>
            <a:endParaRPr kumimoji="1" lang="en-US" altLang="zh-CN" dirty="0">
              <a:latin typeface="宋体" panose="02010600030101010101" pitchFamily="2" charset="-122"/>
              <a:ea typeface="宋体" panose="02010600030101010101" pitchFamily="2" charset="-122"/>
            </a:endParaRPr>
          </a:p>
          <a:p>
            <a:pPr lvl="1">
              <a:lnSpc>
                <a:spcPct val="150000"/>
              </a:lnSpc>
            </a:pPr>
            <a:r>
              <a:rPr kumimoji="1" lang="zh-CN" altLang="en-US" dirty="0">
                <a:latin typeface="宋体" panose="02010600030101010101" pitchFamily="2" charset="-122"/>
                <a:ea typeface="宋体" panose="02010600030101010101" pitchFamily="2" charset="-122"/>
              </a:rPr>
              <a:t>节名称仅仅是个区别不同节的符号而已，类似“</a:t>
            </a:r>
            <a:r>
              <a:rPr kumimoji="1" lang="en-US" altLang="zh-CN" dirty="0">
                <a:latin typeface="宋体" panose="02010600030101010101" pitchFamily="2" charset="-122"/>
                <a:ea typeface="宋体" panose="02010600030101010101" pitchFamily="2" charset="-122"/>
              </a:rPr>
              <a:t>data”</a:t>
            </a:r>
            <a:r>
              <a:rPr kumimoji="1" lang="zh-CN" altLang="en-US" dirty="0">
                <a:latin typeface="宋体" panose="02010600030101010101" pitchFamily="2" charset="-122"/>
                <a:ea typeface="宋体" panose="02010600030101010101" pitchFamily="2" charset="-122"/>
              </a:rPr>
              <a:t>、“</a:t>
            </a:r>
            <a:r>
              <a:rPr kumimoji="1" lang="en-US" altLang="zh-CN" dirty="0">
                <a:latin typeface="宋体" panose="02010600030101010101" pitchFamily="2" charset="-122"/>
                <a:ea typeface="宋体" panose="02010600030101010101" pitchFamily="2" charset="-122"/>
              </a:rPr>
              <a:t>code”</a:t>
            </a:r>
            <a:r>
              <a:rPr kumimoji="1" lang="zh-CN" altLang="en-US" dirty="0">
                <a:latin typeface="宋体" panose="02010600030101010101" pitchFamily="2" charset="-122"/>
                <a:ea typeface="宋体" panose="02010600030101010101" pitchFamily="2" charset="-122"/>
              </a:rPr>
              <a:t>的命名只为了便于识别，惟有节的属性设置决定了节的特性和功能</a:t>
            </a:r>
          </a:p>
          <a:p>
            <a:endParaRPr lang="zh-CN" altLang="en-US" dirty="0"/>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29699" name="内容占位符 2"/>
          <p:cNvSpPr>
            <a:spLocks noGrp="1"/>
          </p:cNvSpPr>
          <p:nvPr>
            <p:ph idx="1"/>
          </p:nvPr>
        </p:nvSpPr>
        <p:spPr>
          <a:xfrm>
            <a:off x="1752600" y="1571625"/>
            <a:ext cx="8763000" cy="4665663"/>
          </a:xfrm>
        </p:spPr>
        <p:txBody>
          <a:bodyPr vert="horz" wrap="square" lIns="91440" tIns="45720" rIns="91440" bIns="45720" anchor="t">
            <a:normAutofit fontScale="92500" lnSpcReduction="20000"/>
          </a:bodyPr>
          <a:lstStyle/>
          <a:p>
            <a:pPr>
              <a:lnSpc>
                <a:spcPct val="150000"/>
              </a:lnSpc>
            </a:pPr>
            <a:r>
              <a:rPr lang="zh-CN" altLang="en-US" dirty="0"/>
              <a:t>典型地拥有</a:t>
            </a:r>
            <a:r>
              <a:rPr lang="en-US" altLang="zh-CN" dirty="0"/>
              <a:t>9</a:t>
            </a:r>
            <a:r>
              <a:rPr lang="zh-CN" altLang="en-US" dirty="0"/>
              <a:t>个预定义节，它们是</a:t>
            </a:r>
            <a:r>
              <a:rPr lang="en-US" altLang="zh-CN" dirty="0"/>
              <a:t>.text</a:t>
            </a:r>
            <a:r>
              <a:rPr lang="zh-CN" altLang="en-US" dirty="0"/>
              <a:t>、</a:t>
            </a:r>
            <a:r>
              <a:rPr lang="en-US" altLang="zh-CN" dirty="0"/>
              <a:t>.bss</a:t>
            </a:r>
            <a:r>
              <a:rPr lang="zh-CN" altLang="en-US" dirty="0"/>
              <a:t>、</a:t>
            </a:r>
            <a:r>
              <a:rPr lang="en-US" altLang="zh-CN" dirty="0"/>
              <a:t>.rdata</a:t>
            </a:r>
            <a:r>
              <a:rPr lang="zh-CN" altLang="en-US" dirty="0"/>
              <a:t>、</a:t>
            </a:r>
            <a:r>
              <a:rPr lang="en-US" altLang="zh-CN" dirty="0"/>
              <a:t>.data</a:t>
            </a:r>
            <a:r>
              <a:rPr lang="zh-CN" altLang="en-US" dirty="0"/>
              <a:t>、</a:t>
            </a:r>
            <a:r>
              <a:rPr lang="en-US" altLang="zh-CN" dirty="0"/>
              <a:t>.rsrc</a:t>
            </a:r>
            <a:r>
              <a:rPr lang="zh-CN" altLang="en-US" dirty="0"/>
              <a:t>、 </a:t>
            </a:r>
            <a:r>
              <a:rPr lang="en-US" altLang="zh-CN" dirty="0"/>
              <a:t>.edata</a:t>
            </a:r>
            <a:r>
              <a:rPr lang="zh-CN" altLang="en-US" dirty="0"/>
              <a:t>、 </a:t>
            </a:r>
            <a:r>
              <a:rPr lang="en-US" altLang="zh-CN" dirty="0"/>
              <a:t>.idata</a:t>
            </a:r>
            <a:r>
              <a:rPr lang="zh-CN" altLang="en-US" dirty="0"/>
              <a:t>、 </a:t>
            </a:r>
            <a:r>
              <a:rPr lang="en-US" altLang="zh-CN" dirty="0"/>
              <a:t>.pdata</a:t>
            </a:r>
            <a:r>
              <a:rPr lang="zh-CN" altLang="en-US" dirty="0"/>
              <a:t>和</a:t>
            </a:r>
            <a:r>
              <a:rPr lang="en-US" altLang="zh-CN" dirty="0"/>
              <a:t>.debug</a:t>
            </a:r>
          </a:p>
          <a:p>
            <a:pPr lvl="1">
              <a:lnSpc>
                <a:spcPct val="150000"/>
              </a:lnSpc>
            </a:pPr>
            <a:r>
              <a:rPr kumimoji="1" lang="zh-CN" altLang="en-US" b="1" dirty="0">
                <a:solidFill>
                  <a:srgbClr val="FF6699"/>
                </a:solidFill>
                <a:latin typeface="宋体" panose="02010600030101010101" pitchFamily="2" charset="-122"/>
                <a:ea typeface="宋体" panose="02010600030101010101" pitchFamily="2" charset="-122"/>
              </a:rPr>
              <a:t>可执行代码节：</a:t>
            </a:r>
            <a:r>
              <a:rPr kumimoji="1" lang="en-US" altLang="zh-CN" b="1" dirty="0">
                <a:solidFill>
                  <a:srgbClr val="FF6699"/>
                </a:solidFill>
                <a:latin typeface="宋体" panose="02010600030101010101" pitchFamily="2" charset="-122"/>
                <a:ea typeface="宋体" panose="02010600030101010101" pitchFamily="2" charset="-122"/>
              </a:rPr>
              <a:t>.text </a:t>
            </a:r>
            <a:endParaRPr kumimoji="1" lang="zh-CN" altLang="en-US" b="1" dirty="0">
              <a:solidFill>
                <a:srgbClr val="FF6699"/>
              </a:solidFill>
              <a:latin typeface="宋体" panose="02010600030101010101" pitchFamily="2" charset="-122"/>
              <a:ea typeface="宋体" panose="02010600030101010101" pitchFamily="2" charset="-122"/>
            </a:endParaRPr>
          </a:p>
          <a:p>
            <a:pPr lvl="1">
              <a:lnSpc>
                <a:spcPct val="150000"/>
              </a:lnSpc>
            </a:pPr>
            <a:r>
              <a:rPr kumimoji="1" lang="zh-CN" altLang="en-US" dirty="0">
                <a:latin typeface="宋体" panose="02010600030101010101" pitchFamily="2" charset="-122"/>
                <a:ea typeface="宋体" panose="02010600030101010101" pitchFamily="2" charset="-122"/>
              </a:rPr>
              <a:t>数据节：</a:t>
            </a:r>
            <a:r>
              <a:rPr kumimoji="1" lang="en-US" altLang="zh-CN" dirty="0">
                <a:latin typeface="宋体" panose="02010600030101010101" pitchFamily="2" charset="-122"/>
                <a:ea typeface="宋体" panose="02010600030101010101" pitchFamily="2" charset="-122"/>
              </a:rPr>
              <a:t>.bss</a:t>
            </a:r>
            <a:r>
              <a:rPr kumimoji="1" lang="zh-CN" altLang="en-US" dirty="0">
                <a:latin typeface="宋体" panose="02010600030101010101" pitchFamily="2" charset="-122"/>
                <a:ea typeface="宋体" panose="02010600030101010101" pitchFamily="2" charset="-122"/>
              </a:rPr>
              <a:t>、</a:t>
            </a:r>
            <a:r>
              <a:rPr kumimoji="1" lang="en-US" altLang="zh-CN" dirty="0">
                <a:latin typeface="宋体" panose="02010600030101010101" pitchFamily="2" charset="-122"/>
                <a:ea typeface="宋体" panose="02010600030101010101" pitchFamily="2" charset="-122"/>
              </a:rPr>
              <a:t>.rdata</a:t>
            </a:r>
            <a:r>
              <a:rPr kumimoji="1" lang="zh-CN" altLang="en-US" dirty="0">
                <a:latin typeface="宋体" panose="02010600030101010101" pitchFamily="2" charset="-122"/>
                <a:ea typeface="宋体" panose="02010600030101010101" pitchFamily="2" charset="-122"/>
              </a:rPr>
              <a:t>、</a:t>
            </a:r>
            <a:r>
              <a:rPr kumimoji="1" lang="en-US" altLang="zh-CN" dirty="0">
                <a:latin typeface="宋体" panose="02010600030101010101" pitchFamily="2" charset="-122"/>
                <a:ea typeface="宋体" panose="02010600030101010101" pitchFamily="2" charset="-122"/>
              </a:rPr>
              <a:t>.data</a:t>
            </a:r>
          </a:p>
          <a:p>
            <a:pPr lvl="1">
              <a:lnSpc>
                <a:spcPct val="150000"/>
              </a:lnSpc>
            </a:pPr>
            <a:r>
              <a:rPr kumimoji="1" lang="zh-CN" altLang="en-US" dirty="0">
                <a:latin typeface="宋体" panose="02010600030101010101" pitchFamily="2" charset="-122"/>
                <a:ea typeface="宋体" panose="02010600030101010101" pitchFamily="2" charset="-122"/>
              </a:rPr>
              <a:t>资源节：</a:t>
            </a:r>
            <a:r>
              <a:rPr kumimoji="1" lang="en-US" altLang="zh-CN" dirty="0">
                <a:latin typeface="宋体" panose="02010600030101010101" pitchFamily="2" charset="-122"/>
                <a:ea typeface="宋体" panose="02010600030101010101" pitchFamily="2" charset="-122"/>
              </a:rPr>
              <a:t>.rsrc</a:t>
            </a:r>
          </a:p>
          <a:p>
            <a:pPr lvl="1">
              <a:lnSpc>
                <a:spcPct val="150000"/>
              </a:lnSpc>
            </a:pPr>
            <a:r>
              <a:rPr kumimoji="1" lang="zh-CN" altLang="en-US" b="1" dirty="0">
                <a:solidFill>
                  <a:srgbClr val="FF6699"/>
                </a:solidFill>
                <a:latin typeface="宋体" panose="02010600030101010101" pitchFamily="2" charset="-122"/>
                <a:ea typeface="宋体" panose="02010600030101010101" pitchFamily="2" charset="-122"/>
              </a:rPr>
              <a:t>引出函数节：</a:t>
            </a:r>
            <a:r>
              <a:rPr kumimoji="1" lang="en-US" altLang="zh-CN" b="1" dirty="0">
                <a:solidFill>
                  <a:srgbClr val="FF6699"/>
                </a:solidFill>
                <a:latin typeface="宋体" panose="02010600030101010101" pitchFamily="2" charset="-122"/>
                <a:ea typeface="宋体" panose="02010600030101010101" pitchFamily="2" charset="-122"/>
              </a:rPr>
              <a:t>.edata</a:t>
            </a:r>
          </a:p>
          <a:p>
            <a:pPr lvl="1">
              <a:lnSpc>
                <a:spcPct val="150000"/>
              </a:lnSpc>
            </a:pPr>
            <a:r>
              <a:rPr kumimoji="1" lang="zh-CN" altLang="en-US" b="1" dirty="0">
                <a:solidFill>
                  <a:srgbClr val="FF6699"/>
                </a:solidFill>
                <a:latin typeface="宋体" panose="02010600030101010101" pitchFamily="2" charset="-122"/>
                <a:ea typeface="宋体" panose="02010600030101010101" pitchFamily="2" charset="-122"/>
              </a:rPr>
              <a:t>引入函数节：</a:t>
            </a:r>
            <a:r>
              <a:rPr kumimoji="1" lang="en-US" altLang="zh-CN" b="1" dirty="0">
                <a:solidFill>
                  <a:srgbClr val="FF6699"/>
                </a:solidFill>
                <a:latin typeface="宋体" panose="02010600030101010101" pitchFamily="2" charset="-122"/>
                <a:ea typeface="宋体" panose="02010600030101010101" pitchFamily="2" charset="-122"/>
              </a:rPr>
              <a:t>.idata</a:t>
            </a:r>
          </a:p>
          <a:p>
            <a:endParaRPr lang="zh-CN" altLang="en-US" dirty="0"/>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3" name="内容占位符 2"/>
          <p:cNvSpPr>
            <a:spLocks noGrp="1"/>
          </p:cNvSpPr>
          <p:nvPr>
            <p:ph idx="1"/>
          </p:nvPr>
        </p:nvSpPr>
        <p:spPr/>
        <p:txBody>
          <a:bodyPr vert="horz" wrap="square" lIns="91440" tIns="45720" rIns="91440" bIns="45720" anchor="t"/>
          <a:lstStyle/>
          <a:p>
            <a:pPr>
              <a:lnSpc>
                <a:spcPct val="150000"/>
              </a:lnSpc>
            </a:pPr>
            <a:r>
              <a:rPr lang="zh-CN" altLang="en-US" dirty="0"/>
              <a:t>代码节</a:t>
            </a:r>
            <a:r>
              <a:rPr lang="en-US" altLang="zh-CN" dirty="0"/>
              <a:t>.text</a:t>
            </a:r>
          </a:p>
          <a:p>
            <a:pPr lvl="1">
              <a:lnSpc>
                <a:spcPct val="150000"/>
              </a:lnSpc>
            </a:pPr>
            <a:r>
              <a:rPr kumimoji="1" lang="en-US" altLang="zh-CN" dirty="0">
                <a:latin typeface="宋体" panose="02010600030101010101" pitchFamily="2" charset="-122"/>
                <a:ea typeface="宋体" panose="02010600030101010101" pitchFamily="2" charset="-122"/>
              </a:rPr>
              <a:t>Windows NT</a:t>
            </a:r>
            <a:r>
              <a:rPr kumimoji="1" lang="zh-CN" altLang="en-US" dirty="0">
                <a:latin typeface="宋体" panose="02010600030101010101" pitchFamily="2" charset="-122"/>
                <a:ea typeface="宋体" panose="02010600030101010101" pitchFamily="2" charset="-122"/>
              </a:rPr>
              <a:t>默认的做法是将所有的可执行代码组成了一个单独的节，名为“</a:t>
            </a:r>
            <a:r>
              <a:rPr kumimoji="1" lang="en-US" altLang="zh-CN" dirty="0">
                <a:latin typeface="宋体" panose="02010600030101010101" pitchFamily="2" charset="-122"/>
                <a:ea typeface="宋体" panose="02010600030101010101" pitchFamily="2" charset="-122"/>
              </a:rPr>
              <a:t>.text”</a:t>
            </a:r>
            <a:r>
              <a:rPr kumimoji="1" lang="zh-CN" altLang="en-US" dirty="0">
                <a:latin typeface="宋体" panose="02010600030101010101" pitchFamily="2" charset="-122"/>
                <a:ea typeface="宋体" panose="02010600030101010101" pitchFamily="2" charset="-122"/>
              </a:rPr>
              <a:t>或“</a:t>
            </a:r>
            <a:r>
              <a:rPr kumimoji="1" lang="en-US" altLang="zh-CN" dirty="0">
                <a:latin typeface="宋体" panose="02010600030101010101" pitchFamily="2" charset="-122"/>
                <a:ea typeface="宋体" panose="02010600030101010101" pitchFamily="2" charset="-122"/>
              </a:rPr>
              <a:t>.code”</a:t>
            </a:r>
          </a:p>
          <a:p>
            <a:pPr lvl="1">
              <a:lnSpc>
                <a:spcPct val="150000"/>
              </a:lnSpc>
            </a:pPr>
            <a:r>
              <a:rPr kumimoji="1" lang="en-US" altLang="zh-CN" dirty="0">
                <a:latin typeface="宋体" panose="02010600030101010101" pitchFamily="2" charset="-122"/>
                <a:ea typeface="宋体" panose="02010600030101010101" pitchFamily="2" charset="-122"/>
              </a:rPr>
              <a:t>.text</a:t>
            </a:r>
            <a:r>
              <a:rPr kumimoji="1" lang="zh-CN" altLang="en-US" dirty="0">
                <a:latin typeface="宋体" panose="02010600030101010101" pitchFamily="2" charset="-122"/>
                <a:ea typeface="宋体" panose="02010600030101010101" pitchFamily="2" charset="-122"/>
              </a:rPr>
              <a:t>节也包含了在数据目录表中提到过的入口点</a:t>
            </a:r>
            <a:endParaRPr kumimoji="1" lang="en-US" altLang="zh-CN" dirty="0">
              <a:latin typeface="宋体" panose="02010600030101010101" pitchFamily="2" charset="-122"/>
              <a:ea typeface="宋体" panose="02010600030101010101" pitchFamily="2" charset="-122"/>
            </a:endParaRPr>
          </a:p>
          <a:p>
            <a:pPr lvl="1">
              <a:lnSpc>
                <a:spcPct val="150000"/>
              </a:lnSpc>
            </a:pPr>
            <a:r>
              <a:rPr kumimoji="1" lang="en-US" altLang="zh-CN" dirty="0">
                <a:latin typeface="宋体" panose="02010600030101010101" pitchFamily="2" charset="-122"/>
                <a:ea typeface="宋体" panose="02010600030101010101" pitchFamily="2" charset="-122"/>
              </a:rPr>
              <a:t>IAT</a:t>
            </a:r>
            <a:r>
              <a:rPr kumimoji="1" lang="zh-CN" altLang="en-US" dirty="0">
                <a:latin typeface="宋体" panose="02010600030101010101" pitchFamily="2" charset="-122"/>
                <a:ea typeface="宋体" panose="02010600030101010101" pitchFamily="2" charset="-122"/>
              </a:rPr>
              <a:t>亦存在于</a:t>
            </a:r>
            <a:r>
              <a:rPr kumimoji="1" lang="en-US" altLang="zh-CN" dirty="0">
                <a:latin typeface="宋体" panose="02010600030101010101" pitchFamily="2" charset="-122"/>
                <a:ea typeface="宋体" panose="02010600030101010101" pitchFamily="2" charset="-122"/>
              </a:rPr>
              <a:t>.text</a:t>
            </a:r>
            <a:r>
              <a:rPr kumimoji="1" lang="zh-CN" altLang="en-US" dirty="0">
                <a:latin typeface="宋体" panose="02010600030101010101" pitchFamily="2" charset="-122"/>
                <a:ea typeface="宋体" panose="02010600030101010101" pitchFamily="2" charset="-122"/>
              </a:rPr>
              <a:t>节之中的模块入口点之前。</a:t>
            </a:r>
            <a:r>
              <a:rPr kumimoji="1" lang="en-US" altLang="zh-CN" dirty="0">
                <a:latin typeface="宋体" panose="02010600030101010101" pitchFamily="2" charset="-122"/>
                <a:ea typeface="宋体" panose="02010600030101010101" pitchFamily="2" charset="-122"/>
              </a:rPr>
              <a:t>IAT</a:t>
            </a:r>
            <a:r>
              <a:rPr kumimoji="1" lang="zh-CN" altLang="en-US" dirty="0">
                <a:latin typeface="宋体" panose="02010600030101010101" pitchFamily="2" charset="-122"/>
                <a:ea typeface="宋体" panose="02010600030101010101" pitchFamily="2" charset="-122"/>
              </a:rPr>
              <a:t>是一系列的跳转指令</a:t>
            </a:r>
            <a:endParaRPr kumimoji="1" lang="en-US" altLang="zh-CN" dirty="0">
              <a:latin typeface="宋体" panose="02010600030101010101" pitchFamily="2" charset="-122"/>
              <a:ea typeface="宋体" panose="02010600030101010101" pitchFamily="2" charset="-122"/>
            </a:endParaRPr>
          </a:p>
          <a:p>
            <a:pPr lvl="1"/>
            <a:endParaRPr kumimoji="1" lang="zh-CN" altLang="en-US" dirty="0">
              <a:latin typeface="宋体" panose="02010600030101010101" pitchFamily="2" charset="-122"/>
              <a:ea typeface="宋体" panose="02010600030101010101" pitchFamily="2" charset="-122"/>
            </a:endParaRPr>
          </a:p>
          <a:p>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31747" name="内容占位符 2"/>
          <p:cNvSpPr>
            <a:spLocks noGrp="1"/>
          </p:cNvSpPr>
          <p:nvPr>
            <p:ph idx="1"/>
          </p:nvPr>
        </p:nvSpPr>
        <p:spPr/>
        <p:txBody>
          <a:bodyPr vert="horz" wrap="square" lIns="91440" tIns="45720" rIns="91440" bIns="45720" anchor="t">
            <a:normAutofit fontScale="92500" lnSpcReduction="10000"/>
          </a:bodyPr>
          <a:lstStyle/>
          <a:p>
            <a:r>
              <a:rPr lang="zh-CN" altLang="en-US" dirty="0"/>
              <a:t>对</a:t>
            </a:r>
            <a:r>
              <a:rPr lang="en-US" altLang="zh-CN" dirty="0"/>
              <a:t>win32 API</a:t>
            </a:r>
            <a:r>
              <a:rPr lang="zh-CN" altLang="en-US" dirty="0"/>
              <a:t>函数</a:t>
            </a:r>
            <a:r>
              <a:rPr lang="en-US" altLang="zh-CN" dirty="0"/>
              <a:t>MessageBoxA</a:t>
            </a:r>
            <a:r>
              <a:rPr lang="zh-CN" altLang="en-US" dirty="0"/>
              <a:t>的调用：</a:t>
            </a:r>
            <a:endParaRPr lang="en-US" altLang="zh-CN" dirty="0"/>
          </a:p>
          <a:p>
            <a:pPr lvl="2">
              <a:buFont typeface="-윤고딕120" charset="-127"/>
            </a:pPr>
            <a:endParaRPr kumimoji="1" lang="en-US" altLang="zh-CN" dirty="0">
              <a:latin typeface="宋体" panose="02010600030101010101" pitchFamily="2" charset="-122"/>
              <a:ea typeface="宋体" panose="02010600030101010101" pitchFamily="2" charset="-122"/>
            </a:endParaRPr>
          </a:p>
          <a:p>
            <a:pPr>
              <a:buNone/>
            </a:pPr>
            <a:r>
              <a:rPr lang="en-US" altLang="zh-CN" sz="2000" dirty="0">
                <a:latin typeface="Times New Roman" panose="02020603050405020304" pitchFamily="18" charset="0"/>
                <a:cs typeface="Times New Roman" panose="02020603050405020304" pitchFamily="18" charset="0"/>
              </a:rPr>
              <a:t>    invoke MessageBoxA,NULL,offset Text,offset Caption,MB_OK</a:t>
            </a:r>
          </a:p>
          <a:p>
            <a:pPr>
              <a:buNone/>
            </a:pPr>
            <a:endParaRPr lang="en-US" altLang="zh-CN" sz="2000" dirty="0">
              <a:latin typeface="Times New Roman" panose="02020603050405020304" pitchFamily="18" charset="0"/>
              <a:cs typeface="Times New Roman" panose="02020603050405020304" pitchFamily="18" charset="0"/>
            </a:endParaRPr>
          </a:p>
          <a:p>
            <a:pPr>
              <a:buNone/>
            </a:pPr>
            <a:r>
              <a:rPr lang="zh-CN" altLang="en-US" sz="2000" dirty="0">
                <a:latin typeface="Times New Roman" panose="02020603050405020304" pitchFamily="18" charset="0"/>
                <a:cs typeface="Times New Roman" panose="02020603050405020304" pitchFamily="18" charset="0"/>
              </a:rPr>
              <a:t>    对其进行反汇编的代码如下：</a:t>
            </a:r>
            <a:endParaRPr lang="en-US" altLang="zh-CN" sz="2000" dirty="0">
              <a:latin typeface="Times New Roman" panose="02020603050405020304" pitchFamily="18" charset="0"/>
              <a:cs typeface="Times New Roman" panose="02020603050405020304" pitchFamily="18" charset="0"/>
            </a:endParaRPr>
          </a:p>
          <a:p>
            <a:pPr>
              <a:buNone/>
            </a:pPr>
            <a:r>
              <a:rPr lang="en-US" altLang="zh-CN" sz="2000" dirty="0">
                <a:latin typeface="Times New Roman" panose="02020603050405020304" pitchFamily="18" charset="0"/>
                <a:cs typeface="Times New Roman" panose="02020603050405020304" pitchFamily="18" charset="0"/>
              </a:rPr>
              <a:t>    :00401000     6A00                       push 00000000</a:t>
            </a:r>
          </a:p>
          <a:p>
            <a:pPr>
              <a:buNone/>
            </a:pPr>
            <a:r>
              <a:rPr lang="en-US" altLang="zh-CN" sz="2000" dirty="0">
                <a:latin typeface="Times New Roman" panose="02020603050405020304" pitchFamily="18" charset="0"/>
                <a:cs typeface="Times New Roman" panose="02020603050405020304" pitchFamily="18" charset="0"/>
              </a:rPr>
              <a:t>    :00401002     680020400              push 00402000</a:t>
            </a:r>
          </a:p>
          <a:p>
            <a:pPr>
              <a:buNone/>
            </a:pPr>
            <a:r>
              <a:rPr lang="en-US" altLang="zh-CN" sz="2000" dirty="0">
                <a:latin typeface="Times New Roman" panose="02020603050405020304" pitchFamily="18" charset="0"/>
                <a:cs typeface="Times New Roman" panose="02020603050405020304" pitchFamily="18" charset="0"/>
              </a:rPr>
              <a:t>    :00401007     680D04000             push 0000000D</a:t>
            </a:r>
          </a:p>
          <a:p>
            <a:pPr>
              <a:buNone/>
            </a:pPr>
            <a:r>
              <a:rPr lang="en-US" altLang="zh-CN" sz="2000" dirty="0">
                <a:latin typeface="Times New Roman" panose="02020603050405020304" pitchFamily="18" charset="0"/>
                <a:cs typeface="Times New Roman" panose="02020603050405020304" pitchFamily="18" charset="0"/>
              </a:rPr>
              <a:t>    :0040100C     6A00                       push 00000000</a:t>
            </a:r>
          </a:p>
          <a:p>
            <a:pPr>
              <a:buNone/>
            </a:pPr>
            <a:r>
              <a:rPr lang="en-US" altLang="zh-CN" sz="2000" dirty="0">
                <a:latin typeface="Times New Roman" panose="02020603050405020304" pitchFamily="18" charset="0"/>
                <a:cs typeface="Times New Roman" panose="02020603050405020304" pitchFamily="18" charset="0"/>
              </a:rPr>
              <a:t>    :0040100E     E807000000            call 0040101A</a:t>
            </a:r>
          </a:p>
          <a:p>
            <a:pPr>
              <a:buNone/>
            </a:pPr>
            <a:r>
              <a:rPr lang="en-US" altLang="zh-CN"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ea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t>
            </a:r>
          </a:p>
          <a:p>
            <a:pPr>
              <a:buNone/>
            </a:pPr>
            <a:r>
              <a:rPr lang="en-US" altLang="zh-CN" sz="2000" dirty="0">
                <a:latin typeface="Times New Roman" panose="02020603050405020304" pitchFamily="18" charset="0"/>
                <a:cs typeface="Times New Roman" panose="02020603050405020304" pitchFamily="18" charset="0"/>
              </a:rPr>
              <a:t>    :0040101A     FF254C304000      </a:t>
            </a:r>
            <a:r>
              <a:rPr lang="en-US" altLang="zh-CN" sz="2000" b="1" dirty="0">
                <a:solidFill>
                  <a:srgbClr val="ADDB7B"/>
                </a:solidFill>
                <a:latin typeface="Times New Roman" panose="02020603050405020304" pitchFamily="18" charset="0"/>
                <a:cs typeface="Times New Roman" panose="02020603050405020304" pitchFamily="18" charset="0"/>
              </a:rPr>
              <a:t>jmp dword ptr [0040304C]</a:t>
            </a:r>
            <a:endParaRPr lang="en-US" altLang="zh-CN" sz="2000" b="1" dirty="0">
              <a:solidFill>
                <a:srgbClr val="ADDB7B"/>
              </a:solidFill>
              <a:latin typeface="Times New Roman" panose="02020603050405020304" pitchFamily="18" charset="0"/>
              <a:ea typeface="Times New Roman" panose="02020603050405020304" pitchFamily="18" charset="0"/>
            </a:endParaRPr>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3" name="内容占位符 2"/>
          <p:cNvSpPr>
            <a:spLocks noGrp="1"/>
          </p:cNvSpPr>
          <p:nvPr>
            <p:ph idx="1"/>
          </p:nvPr>
        </p:nvSpPr>
        <p:spPr>
          <a:xfrm>
            <a:off x="838200" y="1786255"/>
            <a:ext cx="9677400" cy="4772025"/>
          </a:xfrm>
        </p:spPr>
        <p:txBody>
          <a:bodyPr vert="horz" wrap="square" lIns="91440" tIns="45720" rIns="91440" bIns="45720" anchor="t"/>
          <a:lstStyle/>
          <a:p>
            <a:pPr>
              <a:lnSpc>
                <a:spcPct val="150000"/>
              </a:lnSpc>
            </a:pPr>
            <a:r>
              <a:rPr lang="zh-CN" altLang="en-US" dirty="0">
                <a:latin typeface="宋体" panose="02010600030101010101" pitchFamily="2" charset="-122"/>
                <a:ea typeface="宋体" panose="02010600030101010101" pitchFamily="2" charset="-122"/>
              </a:rPr>
              <a:t>引入函数节</a:t>
            </a:r>
            <a:r>
              <a:rPr lang="en-US" altLang="zh-CN" dirty="0">
                <a:latin typeface="宋体" panose="02010600030101010101" pitchFamily="2" charset="-122"/>
                <a:ea typeface="宋体" panose="02010600030101010101" pitchFamily="2" charset="-122"/>
              </a:rPr>
              <a:t>.idata</a:t>
            </a:r>
          </a:p>
          <a:p>
            <a:pPr lvl="1">
              <a:lnSpc>
                <a:spcPct val="150000"/>
              </a:lnSpc>
            </a:pPr>
            <a:r>
              <a:rPr kumimoji="1" lang="zh-CN" altLang="en-US" dirty="0">
                <a:latin typeface="宋体" panose="02010600030101010101" pitchFamily="2" charset="-122"/>
                <a:ea typeface="宋体" panose="02010600030101010101" pitchFamily="2" charset="-122"/>
              </a:rPr>
              <a:t>包含有从其它</a:t>
            </a:r>
            <a:r>
              <a:rPr kumimoji="1" lang="en-US" altLang="zh-CN" dirty="0">
                <a:latin typeface="宋体" panose="02010600030101010101" pitchFamily="2" charset="-122"/>
                <a:ea typeface="宋体" panose="02010600030101010101" pitchFamily="2" charset="-122"/>
              </a:rPr>
              <a:t>DLL</a:t>
            </a:r>
            <a:r>
              <a:rPr kumimoji="1" lang="zh-CN" altLang="en-US" dirty="0">
                <a:latin typeface="宋体" panose="02010600030101010101" pitchFamily="2" charset="-122"/>
                <a:ea typeface="宋体" panose="02010600030101010101" pitchFamily="2" charset="-122"/>
              </a:rPr>
              <a:t>中引入的函数</a:t>
            </a:r>
          </a:p>
          <a:p>
            <a:pPr lvl="1">
              <a:lnSpc>
                <a:spcPct val="150000"/>
              </a:lnSpc>
            </a:pPr>
            <a:r>
              <a:rPr kumimoji="1" lang="zh-CN" altLang="en-US" dirty="0">
                <a:latin typeface="宋体" panose="02010600030101010101" pitchFamily="2" charset="-122"/>
                <a:ea typeface="宋体" panose="02010600030101010101" pitchFamily="2" charset="-122"/>
              </a:rPr>
              <a:t>该节开始是一个成员为</a:t>
            </a:r>
            <a:r>
              <a:rPr kumimoji="1" lang="en-US" altLang="zh-CN" dirty="0">
                <a:latin typeface="宋体" panose="02010600030101010101" pitchFamily="2" charset="-122"/>
                <a:ea typeface="宋体" panose="02010600030101010101" pitchFamily="2" charset="-122"/>
              </a:rPr>
              <a:t>IMAGE_IMPORT_DESCRIPTOR</a:t>
            </a:r>
            <a:r>
              <a:rPr kumimoji="1" lang="zh-CN" altLang="en-US" dirty="0">
                <a:latin typeface="宋体" panose="02010600030101010101" pitchFamily="2" charset="-122"/>
                <a:ea typeface="宋体" panose="02010600030101010101" pitchFamily="2" charset="-122"/>
              </a:rPr>
              <a:t>结构的结构数组，也叫引入表，数据目录表表项结构成员</a:t>
            </a:r>
            <a:r>
              <a:rPr kumimoji="1" lang="en-US" altLang="zh-CN" dirty="0">
                <a:latin typeface="宋体" panose="02010600030101010101" pitchFamily="2" charset="-122"/>
                <a:ea typeface="宋体" panose="02010600030101010101" pitchFamily="2" charset="-122"/>
              </a:rPr>
              <a:t>VirtualAddress</a:t>
            </a:r>
            <a:r>
              <a:rPr kumimoji="1" lang="zh-CN" altLang="en-US" dirty="0">
                <a:latin typeface="宋体" panose="02010600030101010101" pitchFamily="2" charset="-122"/>
                <a:ea typeface="宋体" panose="02010600030101010101" pitchFamily="2" charset="-122"/>
              </a:rPr>
              <a:t>包含引入表地址</a:t>
            </a:r>
          </a:p>
          <a:p>
            <a:pPr lvl="1">
              <a:lnSpc>
                <a:spcPct val="150000"/>
              </a:lnSpc>
            </a:pPr>
            <a:r>
              <a:rPr kumimoji="1" lang="zh-CN" altLang="en-US" dirty="0">
                <a:latin typeface="宋体" panose="02010600030101010101" pitchFamily="2" charset="-122"/>
                <a:ea typeface="宋体" panose="02010600030101010101" pitchFamily="2" charset="-122"/>
              </a:rPr>
              <a:t>引入函数节可能被病毒用来直接获取</a:t>
            </a:r>
            <a:r>
              <a:rPr kumimoji="1" lang="en-US" altLang="zh-CN" dirty="0">
                <a:latin typeface="宋体" panose="02010600030101010101" pitchFamily="2" charset="-122"/>
                <a:ea typeface="宋体" panose="02010600030101010101" pitchFamily="2" charset="-122"/>
              </a:rPr>
              <a:t>API</a:t>
            </a:r>
            <a:r>
              <a:rPr kumimoji="1" lang="zh-CN" altLang="en-US" dirty="0">
                <a:latin typeface="宋体" panose="02010600030101010101" pitchFamily="2" charset="-122"/>
                <a:ea typeface="宋体" panose="02010600030101010101" pitchFamily="2" charset="-122"/>
              </a:rPr>
              <a:t>函数地址</a:t>
            </a:r>
          </a:p>
          <a:p>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33795" name="内容占位符 2"/>
          <p:cNvSpPr>
            <a:spLocks noGrp="1"/>
          </p:cNvSpPr>
          <p:nvPr>
            <p:ph idx="1"/>
          </p:nvPr>
        </p:nvSpPr>
        <p:spPr/>
        <p:txBody>
          <a:bodyPr vert="horz" wrap="square" lIns="91440" tIns="45720" rIns="91440" bIns="45720" anchor="t">
            <a:normAutofit fontScale="90000" lnSpcReduction="20000"/>
          </a:bodyPr>
          <a:lstStyle/>
          <a:p>
            <a:r>
              <a:rPr lang="en-US" altLang="zh-CN" dirty="0">
                <a:latin typeface="宋体" panose="02010600030101010101" pitchFamily="2" charset="-122"/>
                <a:ea typeface="宋体" panose="02010600030101010101" pitchFamily="2" charset="-122"/>
              </a:rPr>
              <a:t>IMAGE_IMPORT_DESCRIPTOR</a:t>
            </a:r>
            <a:r>
              <a:rPr lang="zh-CN" altLang="en-US" dirty="0">
                <a:latin typeface="宋体" panose="02010600030101010101" pitchFamily="2" charset="-122"/>
                <a:ea typeface="宋体" panose="02010600030101010101" pitchFamily="2" charset="-122"/>
              </a:rPr>
              <a:t>的结构如下：</a:t>
            </a:r>
          </a:p>
          <a:p>
            <a:pPr lvl="2">
              <a:buFont typeface="-윤고딕120" charset="-127"/>
              <a:buNone/>
            </a:pPr>
            <a:endParaRPr kumimoji="1" lang="en-US" altLang="zh-CN" sz="1600" b="1" dirty="0">
              <a:latin typeface="宋体" panose="02010600030101010101" pitchFamily="2" charset="-122"/>
              <a:ea typeface="宋体" panose="02010600030101010101" pitchFamily="2" charset="-122"/>
            </a:endParaRPr>
          </a:p>
          <a:p>
            <a:pPr lvl="2">
              <a:buFont typeface="-윤고딕120" charset="-127"/>
              <a:buNone/>
            </a:pPr>
            <a:r>
              <a:rPr kumimoji="1" lang="en-US" altLang="zh-CN" sz="2400" b="1" dirty="0">
                <a:latin typeface="宋体" panose="02010600030101010101" pitchFamily="2" charset="-122"/>
                <a:ea typeface="宋体" panose="02010600030101010101" pitchFamily="2" charset="-122"/>
              </a:rPr>
              <a:t>typedef struct _IMAGE_IMPORT_DESCRIPTOR {</a:t>
            </a:r>
          </a:p>
          <a:p>
            <a:pPr lvl="2">
              <a:buFont typeface="-윤고딕120" charset="-127"/>
              <a:buNone/>
            </a:pPr>
            <a:r>
              <a:rPr kumimoji="1" lang="en-US" altLang="zh-CN" sz="2400" b="1" dirty="0">
                <a:latin typeface="宋体" panose="02010600030101010101" pitchFamily="2" charset="-122"/>
                <a:ea typeface="宋体" panose="02010600030101010101" pitchFamily="2" charset="-122"/>
              </a:rPr>
              <a:t>union {</a:t>
            </a:r>
          </a:p>
          <a:p>
            <a:pPr lvl="2">
              <a:buFont typeface="-윤고딕120" charset="-127"/>
              <a:buNone/>
            </a:pPr>
            <a:r>
              <a:rPr kumimoji="1" lang="en-US" altLang="zh-CN" sz="2400" b="1" dirty="0">
                <a:latin typeface="宋体" panose="02010600030101010101" pitchFamily="2" charset="-122"/>
                <a:ea typeface="宋体" panose="02010600030101010101" pitchFamily="2" charset="-122"/>
              </a:rPr>
              <a:t>DWORD   Characteristics;</a:t>
            </a:r>
          </a:p>
          <a:p>
            <a:pPr lvl="2">
              <a:buFont typeface="-윤고딕120" charset="-127"/>
              <a:buNone/>
            </a:pPr>
            <a:r>
              <a:rPr kumimoji="1" lang="en-US" altLang="zh-CN" sz="2400" b="1" dirty="0">
                <a:latin typeface="宋体" panose="02010600030101010101" pitchFamily="2" charset="-122"/>
                <a:ea typeface="宋体" panose="02010600030101010101" pitchFamily="2" charset="-122"/>
              </a:rPr>
              <a:t>DWORD   OriginalFirstThunk;       //IMAGE_THUNK_DATA</a:t>
            </a:r>
            <a:r>
              <a:rPr kumimoji="1" lang="zh-CN" altLang="en-US" sz="2400" b="1" dirty="0">
                <a:latin typeface="宋体" panose="02010600030101010101" pitchFamily="2" charset="-122"/>
                <a:ea typeface="宋体" panose="02010600030101010101" pitchFamily="2" charset="-122"/>
              </a:rPr>
              <a:t>数组的指针</a:t>
            </a:r>
          </a:p>
          <a:p>
            <a:pPr lvl="2">
              <a:buFont typeface="-윤고딕120" charset="-127"/>
              <a:buNone/>
            </a:pPr>
            <a:r>
              <a:rPr kumimoji="1" lang="en-US" altLang="zh-CN" sz="2400" b="1" dirty="0">
                <a:latin typeface="宋体" panose="02010600030101010101" pitchFamily="2" charset="-122"/>
                <a:ea typeface="宋体" panose="02010600030101010101" pitchFamily="2" charset="-122"/>
              </a:rPr>
              <a:t>};</a:t>
            </a:r>
          </a:p>
          <a:p>
            <a:pPr lvl="2">
              <a:buFont typeface="-윤고딕120" charset="-127"/>
              <a:buNone/>
            </a:pPr>
            <a:r>
              <a:rPr kumimoji="1" lang="en-US" altLang="zh-CN" sz="2400" b="1" dirty="0">
                <a:latin typeface="宋体" panose="02010600030101010101" pitchFamily="2" charset="-122"/>
                <a:ea typeface="宋体" panose="02010600030101010101" pitchFamily="2" charset="-122"/>
              </a:rPr>
              <a:t>DWORD   TimeDateStamp;         //</a:t>
            </a:r>
            <a:r>
              <a:rPr kumimoji="1" lang="zh-CN" altLang="en-US" sz="2400" b="1" dirty="0">
                <a:latin typeface="宋体" panose="02010600030101010101" pitchFamily="2" charset="-122"/>
                <a:ea typeface="宋体" panose="02010600030101010101" pitchFamily="2" charset="-122"/>
              </a:rPr>
              <a:t>文件建立时间</a:t>
            </a:r>
          </a:p>
          <a:p>
            <a:pPr lvl="2">
              <a:buFont typeface="-윤고딕120" charset="-127"/>
              <a:buNone/>
            </a:pPr>
            <a:r>
              <a:rPr kumimoji="1" lang="en-US" altLang="zh-CN" sz="2400" b="1" dirty="0">
                <a:latin typeface="宋体" panose="02010600030101010101" pitchFamily="2" charset="-122"/>
                <a:ea typeface="宋体" panose="02010600030101010101" pitchFamily="2" charset="-122"/>
              </a:rPr>
              <a:t>DWORD   ForwarderChain;         //</a:t>
            </a:r>
            <a:r>
              <a:rPr kumimoji="1" lang="zh-CN" altLang="en-US" sz="2400" b="1" dirty="0">
                <a:latin typeface="宋体" panose="02010600030101010101" pitchFamily="2" charset="-122"/>
                <a:ea typeface="宋体" panose="02010600030101010101" pitchFamily="2" charset="-122"/>
              </a:rPr>
              <a:t>一般为</a:t>
            </a:r>
            <a:r>
              <a:rPr kumimoji="1" lang="en-US" altLang="zh-CN" sz="2400" b="1" dirty="0">
                <a:latin typeface="宋体" panose="02010600030101010101" pitchFamily="2" charset="-122"/>
                <a:ea typeface="宋体" panose="02010600030101010101" pitchFamily="2" charset="-122"/>
              </a:rPr>
              <a:t>0</a:t>
            </a:r>
          </a:p>
          <a:p>
            <a:pPr lvl="2">
              <a:buFont typeface="-윤고딕120" charset="-127"/>
              <a:buNone/>
            </a:pPr>
            <a:r>
              <a:rPr kumimoji="1" lang="en-US" altLang="zh-CN" sz="2400" b="1" dirty="0">
                <a:latin typeface="宋体" panose="02010600030101010101" pitchFamily="2" charset="-122"/>
                <a:ea typeface="宋体" panose="02010600030101010101" pitchFamily="2" charset="-122"/>
              </a:rPr>
              <a:t>DWORD   Name;                 //DLL</a:t>
            </a:r>
            <a:r>
              <a:rPr kumimoji="1" lang="zh-CN" altLang="en-US" sz="2400" b="1" dirty="0">
                <a:latin typeface="宋体" panose="02010600030101010101" pitchFamily="2" charset="-122"/>
                <a:ea typeface="宋体" panose="02010600030101010101" pitchFamily="2" charset="-122"/>
              </a:rPr>
              <a:t>名字的指针</a:t>
            </a:r>
          </a:p>
          <a:p>
            <a:pPr lvl="2">
              <a:buFont typeface="-윤고딕120" charset="-127"/>
              <a:buNone/>
            </a:pPr>
            <a:r>
              <a:rPr kumimoji="1" lang="en-US" altLang="zh-CN" sz="2400" b="1" dirty="0">
                <a:latin typeface="宋体" panose="02010600030101010101" pitchFamily="2" charset="-122"/>
                <a:ea typeface="宋体" panose="02010600030101010101" pitchFamily="2" charset="-122"/>
              </a:rPr>
              <a:t>DWORD   FirstThunk;             //</a:t>
            </a:r>
            <a:r>
              <a:rPr kumimoji="1" lang="zh-CN" altLang="en-US" sz="2400" b="1" dirty="0">
                <a:latin typeface="宋体" panose="02010600030101010101" pitchFamily="2" charset="-122"/>
                <a:ea typeface="宋体" panose="02010600030101010101" pitchFamily="2" charset="-122"/>
              </a:rPr>
              <a:t>通常也是</a:t>
            </a:r>
            <a:r>
              <a:rPr kumimoji="1" lang="en-US" altLang="zh-CN" sz="2400" b="1" dirty="0">
                <a:latin typeface="宋体" panose="02010600030101010101" pitchFamily="2" charset="-122"/>
                <a:ea typeface="宋体" panose="02010600030101010101" pitchFamily="2" charset="-122"/>
              </a:rPr>
              <a:t>IMAGE_THUNK_DATA</a:t>
            </a:r>
            <a:r>
              <a:rPr kumimoji="1" lang="zh-CN" altLang="en-US" sz="2400" b="1" dirty="0">
                <a:latin typeface="宋体" panose="02010600030101010101" pitchFamily="2" charset="-122"/>
                <a:ea typeface="宋体" panose="02010600030101010101" pitchFamily="2" charset="-122"/>
              </a:rPr>
              <a:t>数组的指针</a:t>
            </a:r>
          </a:p>
          <a:p>
            <a:pPr lvl="2">
              <a:buFont typeface="-윤고딕120" charset="-127"/>
              <a:buNone/>
            </a:pPr>
            <a:r>
              <a:rPr kumimoji="1" lang="en-US" altLang="zh-CN" sz="2400" b="1" dirty="0">
                <a:latin typeface="宋体" panose="02010600030101010101" pitchFamily="2" charset="-122"/>
                <a:ea typeface="宋体" panose="02010600030101010101" pitchFamily="2" charset="-122"/>
              </a:rPr>
              <a:t>} IMAGE_IMPORT_DESCRIPTOR;</a:t>
            </a:r>
          </a:p>
          <a:p>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4034" name="Picture 2" descr="C:\Users\apple\Documents\Tencent Files\459428121\Image\C2C\24B677C9E1C9D3B0F866A799C3E88B30.png"/>
          <p:cNvPicPr>
            <a:picLocks noChangeAspect="1" noChangeArrowheads="1"/>
          </p:cNvPicPr>
          <p:nvPr/>
        </p:nvPicPr>
        <p:blipFill>
          <a:blip r:embed="rId2" cstate="print"/>
          <a:srcRect/>
          <a:stretch>
            <a:fillRect/>
          </a:stretch>
        </p:blipFill>
        <p:spPr bwMode="auto">
          <a:xfrm>
            <a:off x="551367" y="1769111"/>
            <a:ext cx="11280254" cy="4031188"/>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9200" y="252752"/>
            <a:ext cx="10363200" cy="914400"/>
          </a:xfrm>
        </p:spPr>
        <p:txBody>
          <a:bodyPr/>
          <a:lstStyle/>
          <a:p>
            <a:r>
              <a:rPr lang="en-US" altLang="zh-CN" dirty="0" smtClean="0"/>
              <a:t>PE</a:t>
            </a:r>
            <a:r>
              <a:rPr lang="zh-CN" altLang="en-US" dirty="0" smtClean="0"/>
              <a:t>装载器把导入函数输入至</a:t>
            </a:r>
            <a:r>
              <a:rPr lang="en-US" altLang="zh-CN" dirty="0" smtClean="0"/>
              <a:t>IAT</a:t>
            </a:r>
            <a:r>
              <a:rPr lang="zh-CN" altLang="en-US" dirty="0" smtClean="0"/>
              <a:t>的顺序</a:t>
            </a:r>
            <a:endParaRPr lang="zh-CN" altLang="en-US" dirty="0"/>
          </a:p>
        </p:txBody>
      </p:sp>
      <p:sp>
        <p:nvSpPr>
          <p:cNvPr id="3" name="内容占位符 2"/>
          <p:cNvSpPr>
            <a:spLocks noGrp="1"/>
          </p:cNvSpPr>
          <p:nvPr>
            <p:ph idx="1"/>
          </p:nvPr>
        </p:nvSpPr>
        <p:spPr>
          <a:xfrm>
            <a:off x="1219200" y="1214651"/>
            <a:ext cx="10363200" cy="5140909"/>
          </a:xfrm>
        </p:spPr>
        <p:txBody>
          <a:bodyPr>
            <a:normAutofit lnSpcReduction="10000"/>
          </a:bodyPr>
          <a:lstStyle/>
          <a:p>
            <a:pPr marL="582930" indent="-514350">
              <a:buFont typeface="+mj-lt"/>
              <a:buAutoNum type="arabicPeriod"/>
            </a:pPr>
            <a:r>
              <a:rPr lang="zh-CN" altLang="en-US" dirty="0" smtClean="0"/>
              <a:t>读取</a:t>
            </a:r>
            <a:r>
              <a:rPr lang="en-US" altLang="zh-CN" dirty="0" smtClean="0"/>
              <a:t>IID</a:t>
            </a:r>
            <a:r>
              <a:rPr lang="zh-CN" altLang="en-US" dirty="0" smtClean="0"/>
              <a:t>的</a:t>
            </a:r>
            <a:r>
              <a:rPr lang="en-US" altLang="zh-CN" dirty="0" smtClean="0"/>
              <a:t>Name</a:t>
            </a:r>
            <a:r>
              <a:rPr lang="zh-CN" altLang="en-US" dirty="0" smtClean="0"/>
              <a:t>成员，获取库名称字符串</a:t>
            </a:r>
            <a:r>
              <a:rPr lang="en-US" altLang="zh-CN" dirty="0" smtClean="0"/>
              <a:t>("kernel32.dll")</a:t>
            </a:r>
          </a:p>
          <a:p>
            <a:pPr marL="582930" indent="-514350">
              <a:buFont typeface="+mj-lt"/>
              <a:buAutoNum type="arabicPeriod"/>
            </a:pPr>
            <a:r>
              <a:rPr lang="zh-CN" altLang="en-US" dirty="0" smtClean="0"/>
              <a:t>装载相应库 </a:t>
            </a:r>
            <a:r>
              <a:rPr lang="en-US" altLang="zh-CN" dirty="0" smtClean="0"/>
              <a:t>-&gt;</a:t>
            </a:r>
            <a:r>
              <a:rPr lang="en-US" altLang="zh-CN" dirty="0" err="1" smtClean="0"/>
              <a:t>LoadLibrary</a:t>
            </a:r>
            <a:r>
              <a:rPr lang="en-US" altLang="zh-CN" dirty="0" smtClean="0"/>
              <a:t>("kernel32.dll")</a:t>
            </a:r>
          </a:p>
          <a:p>
            <a:pPr marL="582930" indent="-514350">
              <a:buFont typeface="+mj-lt"/>
              <a:buAutoNum type="arabicPeriod"/>
            </a:pPr>
            <a:r>
              <a:rPr lang="zh-CN" altLang="en-US" dirty="0" smtClean="0"/>
              <a:t>读取</a:t>
            </a:r>
            <a:r>
              <a:rPr lang="en-US" altLang="zh-CN" dirty="0" smtClean="0"/>
              <a:t>IID</a:t>
            </a:r>
            <a:r>
              <a:rPr lang="zh-CN" altLang="en-US" dirty="0" smtClean="0"/>
              <a:t>的</a:t>
            </a:r>
            <a:r>
              <a:rPr lang="en-US" altLang="zh-CN" dirty="0" err="1" smtClean="0"/>
              <a:t>OriginalFirstThunk</a:t>
            </a:r>
            <a:r>
              <a:rPr lang="zh-CN" altLang="en-US" dirty="0" smtClean="0"/>
              <a:t>成员，获取</a:t>
            </a:r>
            <a:r>
              <a:rPr lang="en-US" altLang="zh-CN" dirty="0" smtClean="0"/>
              <a:t>INT</a:t>
            </a:r>
            <a:r>
              <a:rPr lang="zh-CN" altLang="en-US" dirty="0" smtClean="0"/>
              <a:t>地址</a:t>
            </a:r>
            <a:endParaRPr lang="en-US" altLang="zh-CN" dirty="0" smtClean="0"/>
          </a:p>
          <a:p>
            <a:pPr marL="582930" indent="-514350">
              <a:buFont typeface="+mj-lt"/>
              <a:buAutoNum type="arabicPeriod"/>
            </a:pPr>
            <a:r>
              <a:rPr lang="zh-CN" altLang="en-US" dirty="0" smtClean="0"/>
              <a:t>逐一读取</a:t>
            </a:r>
            <a:r>
              <a:rPr lang="en-US" altLang="zh-CN" dirty="0" smtClean="0"/>
              <a:t>INT</a:t>
            </a:r>
            <a:r>
              <a:rPr lang="zh-CN" altLang="en-US" dirty="0" smtClean="0"/>
              <a:t>中数组的值，该值是</a:t>
            </a:r>
            <a:r>
              <a:rPr lang="en-US" altLang="zh-CN" dirty="0" smtClean="0"/>
              <a:t>IMAGE_IMPORT_BY_NAME</a:t>
            </a:r>
            <a:r>
              <a:rPr lang="zh-CN" altLang="en-US" dirty="0" smtClean="0"/>
              <a:t>的地址，然后获取</a:t>
            </a:r>
            <a:r>
              <a:rPr lang="en-US" altLang="zh-CN" dirty="0" smtClean="0"/>
              <a:t>IMAGE_IMPORT_BY_NAME</a:t>
            </a:r>
            <a:r>
              <a:rPr lang="zh-CN" altLang="en-US" dirty="0" smtClean="0"/>
              <a:t>结构体中的</a:t>
            </a:r>
            <a:r>
              <a:rPr lang="en-US" altLang="zh-CN" dirty="0" smtClean="0"/>
              <a:t>Hint </a:t>
            </a:r>
            <a:r>
              <a:rPr lang="zh-CN" altLang="en-US" dirty="0" smtClean="0"/>
              <a:t>或者</a:t>
            </a:r>
            <a:r>
              <a:rPr lang="en-US" altLang="zh-CN" dirty="0" smtClean="0"/>
              <a:t>Name</a:t>
            </a:r>
            <a:r>
              <a:rPr lang="zh-CN" altLang="en-US" dirty="0" smtClean="0"/>
              <a:t>项 使用</a:t>
            </a:r>
            <a:r>
              <a:rPr lang="en-US" altLang="zh-CN" dirty="0" err="1" smtClean="0"/>
              <a:t>GetProcAddress</a:t>
            </a:r>
            <a:r>
              <a:rPr lang="en-US" altLang="zh-CN" dirty="0" smtClean="0"/>
              <a:t>()</a:t>
            </a:r>
            <a:r>
              <a:rPr lang="zh-CN" altLang="en-US" dirty="0" smtClean="0"/>
              <a:t>获取相应的起始地址</a:t>
            </a:r>
            <a:endParaRPr lang="en-US" altLang="zh-CN" dirty="0" smtClean="0"/>
          </a:p>
          <a:p>
            <a:pPr marL="582930" indent="-514350">
              <a:buFont typeface="+mj-lt"/>
              <a:buAutoNum type="arabicPeriod"/>
            </a:pPr>
            <a:r>
              <a:rPr lang="zh-CN" altLang="en-US" dirty="0" smtClean="0"/>
              <a:t>读取</a:t>
            </a:r>
            <a:r>
              <a:rPr lang="en-US" altLang="zh-CN" dirty="0" smtClean="0"/>
              <a:t>IID</a:t>
            </a:r>
            <a:r>
              <a:rPr lang="zh-CN" altLang="en-US" dirty="0" smtClean="0"/>
              <a:t>的</a:t>
            </a:r>
            <a:r>
              <a:rPr lang="en-US" altLang="zh-CN" dirty="0" err="1" smtClean="0"/>
              <a:t>FirstThunk</a:t>
            </a:r>
            <a:r>
              <a:rPr lang="en-US" altLang="zh-CN" dirty="0" smtClean="0"/>
              <a:t>(IAT)</a:t>
            </a:r>
            <a:r>
              <a:rPr lang="zh-CN" altLang="en-US" dirty="0" smtClean="0"/>
              <a:t>成员，获取</a:t>
            </a:r>
            <a:r>
              <a:rPr lang="en-US" altLang="zh-CN" dirty="0" smtClean="0"/>
              <a:t>IAT</a:t>
            </a:r>
            <a:r>
              <a:rPr lang="zh-CN" altLang="en-US" dirty="0" smtClean="0"/>
              <a:t>地址</a:t>
            </a:r>
            <a:endParaRPr lang="en-US" altLang="zh-CN" dirty="0" smtClean="0"/>
          </a:p>
          <a:p>
            <a:pPr marL="582930" indent="-514350">
              <a:buFont typeface="+mj-lt"/>
              <a:buAutoNum type="arabicPeriod"/>
            </a:pPr>
            <a:r>
              <a:rPr lang="zh-CN" altLang="en-US" dirty="0" smtClean="0"/>
              <a:t>将上面获取的函数地址输入相应的</a:t>
            </a:r>
            <a:r>
              <a:rPr lang="en-US" altLang="zh-CN" dirty="0" smtClean="0"/>
              <a:t>IAT</a:t>
            </a:r>
            <a:r>
              <a:rPr lang="zh-CN" altLang="en-US" dirty="0" smtClean="0"/>
              <a:t>数组值</a:t>
            </a:r>
            <a:br>
              <a:rPr lang="zh-CN" altLang="en-US" dirty="0" smtClean="0"/>
            </a:br>
            <a:r>
              <a:rPr lang="zh-CN" altLang="en-US" dirty="0" smtClean="0"/>
              <a:t/>
            </a:r>
            <a:br>
              <a:rPr lang="zh-CN" altLang="en-US" dirty="0" smtClean="0"/>
            </a:br>
            <a:r>
              <a:rPr lang="zh-CN" altLang="en-US" dirty="0" smtClean="0"/>
              <a:t>重复</a:t>
            </a:r>
            <a:r>
              <a:rPr lang="en-US" altLang="zh-CN" dirty="0" smtClean="0"/>
              <a:t>4-6</a:t>
            </a:r>
            <a:r>
              <a:rPr lang="zh-CN" altLang="en-US" dirty="0" smtClean="0"/>
              <a:t>这几个步骤直到</a:t>
            </a:r>
            <a:r>
              <a:rPr lang="en-US" altLang="zh-CN" dirty="0" smtClean="0"/>
              <a:t>INT</a:t>
            </a:r>
            <a:r>
              <a:rPr lang="zh-CN" altLang="en-US" dirty="0" smtClean="0"/>
              <a:t>结束</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ChangeArrowheads="1"/>
          </p:cNvSpPr>
          <p:nvPr/>
        </p:nvSpPr>
        <p:spPr bwMode="auto">
          <a:xfrm>
            <a:off x="1919288" y="549275"/>
            <a:ext cx="3455988" cy="36830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n-cs"/>
              </a:rPr>
              <a:t>引导区病毒取得控制权的过程：</a:t>
            </a:r>
          </a:p>
        </p:txBody>
      </p:sp>
      <p:sp>
        <p:nvSpPr>
          <p:cNvPr id="55298" name="Rectangle 5"/>
          <p:cNvSpPr/>
          <p:nvPr/>
        </p:nvSpPr>
        <p:spPr>
          <a:xfrm>
            <a:off x="2063750" y="1700213"/>
            <a:ext cx="1223963" cy="1081087"/>
          </a:xfrm>
          <a:prstGeom prst="rect">
            <a:avLst/>
          </a:prstGeom>
          <a:solidFill>
            <a:schemeClr val="accent1">
              <a:alpha val="0"/>
            </a:schemeClr>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Tahoma" panose="020B0604030504040204" pitchFamily="34" charset="0"/>
              </a:rPr>
              <a:t>MBR</a:t>
            </a:r>
            <a:r>
              <a:rPr lang="zh-CN" altLang="en-US" dirty="0">
                <a:latin typeface="Tahoma" panose="020B0604030504040204" pitchFamily="34" charset="0"/>
              </a:rPr>
              <a:t>和分</a:t>
            </a:r>
          </a:p>
          <a:p>
            <a:pPr algn="ctr"/>
            <a:r>
              <a:rPr lang="zh-CN" altLang="en-US" dirty="0">
                <a:latin typeface="Tahoma" panose="020B0604030504040204" pitchFamily="34" charset="0"/>
              </a:rPr>
              <a:t>区表装载</a:t>
            </a:r>
          </a:p>
          <a:p>
            <a:pPr algn="ctr"/>
            <a:r>
              <a:rPr lang="en-US" altLang="zh-CN" dirty="0">
                <a:latin typeface="Tahoma" panose="020B0604030504040204" pitchFamily="34" charset="0"/>
              </a:rPr>
              <a:t>DOS</a:t>
            </a:r>
            <a:r>
              <a:rPr lang="zh-CN" altLang="en-US" dirty="0">
                <a:latin typeface="Tahoma" panose="020B0604030504040204" pitchFamily="34" charset="0"/>
              </a:rPr>
              <a:t>引导区</a:t>
            </a:r>
          </a:p>
        </p:txBody>
      </p:sp>
      <p:sp>
        <p:nvSpPr>
          <p:cNvPr id="55299" name="Rectangle 6"/>
          <p:cNvSpPr/>
          <p:nvPr/>
        </p:nvSpPr>
        <p:spPr>
          <a:xfrm>
            <a:off x="4151313" y="1700213"/>
            <a:ext cx="1008062" cy="1081087"/>
          </a:xfrm>
          <a:prstGeom prst="rect">
            <a:avLst/>
          </a:prstGeom>
          <a:solidFill>
            <a:schemeClr val="accent1">
              <a:alpha val="0"/>
            </a:schemeClr>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34" charset="0"/>
              </a:rPr>
              <a:t>运行</a:t>
            </a:r>
            <a:r>
              <a:rPr lang="en-US" altLang="zh-CN" dirty="0">
                <a:latin typeface="Tahoma" panose="020B0604030504040204" pitchFamily="34" charset="0"/>
              </a:rPr>
              <a:t>DOS</a:t>
            </a:r>
          </a:p>
          <a:p>
            <a:pPr algn="ctr"/>
            <a:r>
              <a:rPr lang="zh-CN" altLang="en-US" dirty="0">
                <a:latin typeface="Tahoma" panose="020B0604030504040204" pitchFamily="34" charset="0"/>
              </a:rPr>
              <a:t>引导程序</a:t>
            </a:r>
          </a:p>
        </p:txBody>
      </p:sp>
      <p:sp>
        <p:nvSpPr>
          <p:cNvPr id="55300" name="Rectangle 7"/>
          <p:cNvSpPr/>
          <p:nvPr/>
        </p:nvSpPr>
        <p:spPr>
          <a:xfrm>
            <a:off x="6240463" y="1700213"/>
            <a:ext cx="1223962" cy="1081087"/>
          </a:xfrm>
          <a:prstGeom prst="rect">
            <a:avLst/>
          </a:prstGeom>
          <a:solidFill>
            <a:schemeClr val="accent1">
              <a:alpha val="0"/>
            </a:schemeClr>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34" charset="0"/>
              </a:rPr>
              <a:t>加载</a:t>
            </a:r>
            <a:r>
              <a:rPr lang="en-US" altLang="zh-CN" dirty="0">
                <a:latin typeface="Tahoma" panose="020B0604030504040204" pitchFamily="34" charset="0"/>
              </a:rPr>
              <a:t>IO.sys</a:t>
            </a:r>
          </a:p>
          <a:p>
            <a:pPr algn="ctr"/>
            <a:r>
              <a:rPr lang="en-US" altLang="zh-CN" dirty="0">
                <a:latin typeface="Tahoma" panose="020B0604030504040204" pitchFamily="34" charset="0"/>
              </a:rPr>
              <a:t>MSDOS.sys</a:t>
            </a:r>
          </a:p>
        </p:txBody>
      </p:sp>
      <p:sp>
        <p:nvSpPr>
          <p:cNvPr id="55301" name="Rectangle 8"/>
          <p:cNvSpPr/>
          <p:nvPr/>
        </p:nvSpPr>
        <p:spPr>
          <a:xfrm>
            <a:off x="8472488" y="1700213"/>
            <a:ext cx="1223962" cy="1008062"/>
          </a:xfrm>
          <a:prstGeom prst="rect">
            <a:avLst/>
          </a:prstGeom>
          <a:solidFill>
            <a:schemeClr val="accent1">
              <a:alpha val="0"/>
            </a:schemeClr>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34" charset="0"/>
              </a:rPr>
              <a:t>加载ＤＯＳ</a:t>
            </a:r>
          </a:p>
        </p:txBody>
      </p:sp>
      <p:sp>
        <p:nvSpPr>
          <p:cNvPr id="55302" name="Line 10"/>
          <p:cNvSpPr/>
          <p:nvPr/>
        </p:nvSpPr>
        <p:spPr>
          <a:xfrm>
            <a:off x="3432175" y="2133600"/>
            <a:ext cx="576263" cy="0"/>
          </a:xfrm>
          <a:prstGeom prst="line">
            <a:avLst/>
          </a:prstGeom>
          <a:ln w="9525" cap="flat" cmpd="sng">
            <a:solidFill>
              <a:schemeClr val="tx1"/>
            </a:solidFill>
            <a:prstDash val="solid"/>
            <a:round/>
            <a:headEnd type="none" w="med" len="med"/>
            <a:tailEnd type="triangle" w="med" len="med"/>
          </a:ln>
        </p:spPr>
      </p:sp>
      <p:sp>
        <p:nvSpPr>
          <p:cNvPr id="55303" name="Line 11"/>
          <p:cNvSpPr/>
          <p:nvPr/>
        </p:nvSpPr>
        <p:spPr>
          <a:xfrm>
            <a:off x="5448300" y="2133600"/>
            <a:ext cx="504825" cy="0"/>
          </a:xfrm>
          <a:prstGeom prst="line">
            <a:avLst/>
          </a:prstGeom>
          <a:ln w="9525" cap="flat" cmpd="sng">
            <a:solidFill>
              <a:schemeClr val="tx1"/>
            </a:solidFill>
            <a:prstDash val="solid"/>
            <a:round/>
            <a:headEnd type="none" w="med" len="med"/>
            <a:tailEnd type="triangle" w="med" len="med"/>
          </a:ln>
        </p:spPr>
      </p:sp>
      <p:sp>
        <p:nvSpPr>
          <p:cNvPr id="55304" name="Line 12"/>
          <p:cNvSpPr/>
          <p:nvPr/>
        </p:nvSpPr>
        <p:spPr>
          <a:xfrm>
            <a:off x="7751763" y="2133600"/>
            <a:ext cx="431800" cy="0"/>
          </a:xfrm>
          <a:prstGeom prst="line">
            <a:avLst/>
          </a:prstGeom>
          <a:ln w="9525" cap="flat" cmpd="sng">
            <a:solidFill>
              <a:schemeClr val="tx1"/>
            </a:solidFill>
            <a:prstDash val="solid"/>
            <a:round/>
            <a:headEnd type="none" w="med" len="med"/>
            <a:tailEnd type="triangle" w="med" len="med"/>
          </a:ln>
        </p:spPr>
      </p:sp>
      <p:sp>
        <p:nvSpPr>
          <p:cNvPr id="38926" name="Rectangle 14"/>
          <p:cNvSpPr>
            <a:spLocks noChangeArrowheads="1"/>
          </p:cNvSpPr>
          <p:nvPr/>
        </p:nvSpPr>
        <p:spPr bwMode="auto">
          <a:xfrm>
            <a:off x="1992313" y="1196975"/>
            <a:ext cx="2087563" cy="36830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n-cs"/>
              </a:rPr>
              <a:t>1 </a:t>
            </a:r>
            <a:r>
              <a:rPr kumimoji="0" lang="zh-CN" altLang="en-US" sz="18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n-cs"/>
              </a:rPr>
              <a:t>正常的引导过程</a:t>
            </a:r>
          </a:p>
        </p:txBody>
      </p:sp>
      <p:sp>
        <p:nvSpPr>
          <p:cNvPr id="55306" name="Rectangle 15"/>
          <p:cNvSpPr/>
          <p:nvPr/>
        </p:nvSpPr>
        <p:spPr>
          <a:xfrm>
            <a:off x="2135188" y="3500438"/>
            <a:ext cx="1223962" cy="1081087"/>
          </a:xfrm>
          <a:prstGeom prst="rect">
            <a:avLst/>
          </a:prstGeom>
          <a:solidFill>
            <a:schemeClr val="accent1">
              <a:alpha val="0"/>
            </a:schemeClr>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34" charset="0"/>
              </a:rPr>
              <a:t>引导型病毒</a:t>
            </a:r>
          </a:p>
          <a:p>
            <a:pPr algn="ctr"/>
            <a:r>
              <a:rPr lang="zh-CN" altLang="en-US" dirty="0">
                <a:latin typeface="Tahoma" panose="020B0604030504040204" pitchFamily="34" charset="0"/>
              </a:rPr>
              <a:t>从软盘加载</a:t>
            </a:r>
          </a:p>
          <a:p>
            <a:pPr algn="ctr"/>
            <a:r>
              <a:rPr lang="zh-CN" altLang="en-US" dirty="0">
                <a:latin typeface="Tahoma" panose="020B0604030504040204" pitchFamily="34" charset="0"/>
              </a:rPr>
              <a:t>到内存</a:t>
            </a:r>
          </a:p>
        </p:txBody>
      </p:sp>
      <p:sp>
        <p:nvSpPr>
          <p:cNvPr id="55307" name="Rectangle 16"/>
          <p:cNvSpPr/>
          <p:nvPr/>
        </p:nvSpPr>
        <p:spPr>
          <a:xfrm>
            <a:off x="4222750" y="3500438"/>
            <a:ext cx="1008063" cy="1081087"/>
          </a:xfrm>
          <a:prstGeom prst="rect">
            <a:avLst/>
          </a:prstGeom>
          <a:solidFill>
            <a:schemeClr val="accent1">
              <a:alpha val="0"/>
            </a:schemeClr>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34" charset="0"/>
              </a:rPr>
              <a:t>寻找</a:t>
            </a:r>
            <a:r>
              <a:rPr lang="en-US" altLang="zh-CN" dirty="0">
                <a:latin typeface="Tahoma" panose="020B0604030504040204" pitchFamily="34" charset="0"/>
              </a:rPr>
              <a:t>DOS</a:t>
            </a:r>
          </a:p>
          <a:p>
            <a:pPr algn="ctr"/>
            <a:r>
              <a:rPr lang="zh-CN" altLang="en-US" dirty="0">
                <a:latin typeface="Tahoma" panose="020B0604030504040204" pitchFamily="34" charset="0"/>
              </a:rPr>
              <a:t>引导区的</a:t>
            </a:r>
          </a:p>
          <a:p>
            <a:pPr algn="ctr"/>
            <a:r>
              <a:rPr lang="zh-CN" altLang="en-US" dirty="0">
                <a:latin typeface="Tahoma" panose="020B0604030504040204" pitchFamily="34" charset="0"/>
              </a:rPr>
              <a:t>位置</a:t>
            </a:r>
          </a:p>
        </p:txBody>
      </p:sp>
      <p:sp>
        <p:nvSpPr>
          <p:cNvPr id="55308" name="Rectangle 17"/>
          <p:cNvSpPr/>
          <p:nvPr/>
        </p:nvSpPr>
        <p:spPr>
          <a:xfrm>
            <a:off x="6096000" y="3500438"/>
            <a:ext cx="1368425" cy="1081087"/>
          </a:xfrm>
          <a:prstGeom prst="rect">
            <a:avLst/>
          </a:prstGeom>
          <a:solidFill>
            <a:schemeClr val="accent1">
              <a:alpha val="0"/>
            </a:schemeClr>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34" charset="0"/>
              </a:rPr>
              <a:t>将ＤＯＳ引导</a:t>
            </a:r>
          </a:p>
          <a:p>
            <a:pPr algn="ctr"/>
            <a:r>
              <a:rPr lang="zh-CN" altLang="en-US" dirty="0">
                <a:latin typeface="Tahoma" panose="020B0604030504040204" pitchFamily="34" charset="0"/>
              </a:rPr>
              <a:t>区移动到别的</a:t>
            </a:r>
          </a:p>
          <a:p>
            <a:pPr algn="ctr"/>
            <a:r>
              <a:rPr lang="zh-CN" altLang="en-US" dirty="0">
                <a:latin typeface="Tahoma" panose="020B0604030504040204" pitchFamily="34" charset="0"/>
              </a:rPr>
              <a:t>位置</a:t>
            </a:r>
          </a:p>
        </p:txBody>
      </p:sp>
      <p:sp>
        <p:nvSpPr>
          <p:cNvPr id="55309" name="Rectangle 18"/>
          <p:cNvSpPr/>
          <p:nvPr/>
        </p:nvSpPr>
        <p:spPr>
          <a:xfrm>
            <a:off x="8255000" y="3500438"/>
            <a:ext cx="1585913" cy="1008062"/>
          </a:xfrm>
          <a:prstGeom prst="rect">
            <a:avLst/>
          </a:prstGeom>
          <a:solidFill>
            <a:schemeClr val="accent1">
              <a:alpha val="0"/>
            </a:schemeClr>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34" charset="0"/>
              </a:rPr>
              <a:t>病毒将自己写入</a:t>
            </a:r>
          </a:p>
          <a:p>
            <a:pPr algn="ctr"/>
            <a:r>
              <a:rPr lang="zh-CN" altLang="en-US" dirty="0">
                <a:latin typeface="Tahoma" panose="020B0604030504040204" pitchFamily="34" charset="0"/>
              </a:rPr>
              <a:t>原ＤＯＳ引导区</a:t>
            </a:r>
          </a:p>
          <a:p>
            <a:pPr algn="ctr"/>
            <a:r>
              <a:rPr lang="zh-CN" altLang="en-US" dirty="0">
                <a:latin typeface="Tahoma" panose="020B0604030504040204" pitchFamily="34" charset="0"/>
              </a:rPr>
              <a:t>的位置</a:t>
            </a:r>
          </a:p>
        </p:txBody>
      </p:sp>
      <p:sp>
        <p:nvSpPr>
          <p:cNvPr id="55310" name="Line 19"/>
          <p:cNvSpPr/>
          <p:nvPr/>
        </p:nvSpPr>
        <p:spPr>
          <a:xfrm>
            <a:off x="3503613" y="3933825"/>
            <a:ext cx="576262" cy="0"/>
          </a:xfrm>
          <a:prstGeom prst="line">
            <a:avLst/>
          </a:prstGeom>
          <a:ln w="9525" cap="flat" cmpd="sng">
            <a:solidFill>
              <a:schemeClr val="tx1"/>
            </a:solidFill>
            <a:prstDash val="solid"/>
            <a:round/>
            <a:headEnd type="none" w="med" len="med"/>
            <a:tailEnd type="triangle" w="med" len="med"/>
          </a:ln>
        </p:spPr>
      </p:sp>
      <p:sp>
        <p:nvSpPr>
          <p:cNvPr id="55311" name="Line 20"/>
          <p:cNvSpPr/>
          <p:nvPr/>
        </p:nvSpPr>
        <p:spPr>
          <a:xfrm>
            <a:off x="5519738" y="3933825"/>
            <a:ext cx="504825" cy="0"/>
          </a:xfrm>
          <a:prstGeom prst="line">
            <a:avLst/>
          </a:prstGeom>
          <a:ln w="9525" cap="flat" cmpd="sng">
            <a:solidFill>
              <a:schemeClr val="tx1"/>
            </a:solidFill>
            <a:prstDash val="solid"/>
            <a:round/>
            <a:headEnd type="none" w="med" len="med"/>
            <a:tailEnd type="triangle" w="med" len="med"/>
          </a:ln>
        </p:spPr>
      </p:sp>
      <p:sp>
        <p:nvSpPr>
          <p:cNvPr id="55312" name="Line 21"/>
          <p:cNvSpPr/>
          <p:nvPr/>
        </p:nvSpPr>
        <p:spPr>
          <a:xfrm>
            <a:off x="7608888" y="3933825"/>
            <a:ext cx="431800" cy="0"/>
          </a:xfrm>
          <a:prstGeom prst="line">
            <a:avLst/>
          </a:prstGeom>
          <a:ln w="9525" cap="flat" cmpd="sng">
            <a:solidFill>
              <a:schemeClr val="tx1"/>
            </a:solidFill>
            <a:prstDash val="solid"/>
            <a:round/>
            <a:headEnd type="none" w="med" len="med"/>
            <a:tailEnd type="triangle" w="med" len="med"/>
          </a:ln>
        </p:spPr>
      </p:sp>
      <p:sp>
        <p:nvSpPr>
          <p:cNvPr id="38934" name="Rectangle 22"/>
          <p:cNvSpPr>
            <a:spLocks noChangeArrowheads="1"/>
          </p:cNvSpPr>
          <p:nvPr/>
        </p:nvSpPr>
        <p:spPr bwMode="auto">
          <a:xfrm>
            <a:off x="2063750" y="2997200"/>
            <a:ext cx="2736850" cy="36830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n-cs"/>
              </a:rPr>
              <a:t>２ 用被感染的软盘启动</a:t>
            </a:r>
          </a:p>
        </p:txBody>
      </p:sp>
      <p:sp>
        <p:nvSpPr>
          <p:cNvPr id="55314" name="Rectangle 23"/>
          <p:cNvSpPr/>
          <p:nvPr/>
        </p:nvSpPr>
        <p:spPr>
          <a:xfrm>
            <a:off x="2135188" y="5300663"/>
            <a:ext cx="1584325" cy="1081087"/>
          </a:xfrm>
          <a:prstGeom prst="rect">
            <a:avLst/>
          </a:prstGeom>
          <a:solidFill>
            <a:schemeClr val="accent1">
              <a:alpha val="0"/>
            </a:schemeClr>
          </a:solidFill>
          <a:ln w="9525" cap="flat" cmpd="sng">
            <a:solidFill>
              <a:schemeClr val="tx1"/>
            </a:solidFill>
            <a:prstDash val="solid"/>
            <a:miter/>
            <a:headEnd type="none" w="med" len="med"/>
            <a:tailEnd type="none" w="med" len="med"/>
          </a:ln>
        </p:spPr>
        <p:txBody>
          <a:bodyPr wrap="none" anchor="ctr"/>
          <a:lstStyle/>
          <a:p>
            <a:pPr algn="ctr"/>
            <a:r>
              <a:rPr lang="en-US" altLang="zh-CN" dirty="0">
                <a:latin typeface="Tahoma" panose="020B0604030504040204" pitchFamily="34" charset="0"/>
              </a:rPr>
              <a:t>MBR</a:t>
            </a:r>
            <a:r>
              <a:rPr lang="zh-CN" altLang="en-US" dirty="0">
                <a:latin typeface="Tahoma" panose="020B0604030504040204" pitchFamily="34" charset="0"/>
              </a:rPr>
              <a:t>和分区表</a:t>
            </a:r>
          </a:p>
          <a:p>
            <a:pPr algn="ctr"/>
            <a:r>
              <a:rPr lang="zh-CN" altLang="en-US" dirty="0">
                <a:latin typeface="Tahoma" panose="020B0604030504040204" pitchFamily="34" charset="0"/>
              </a:rPr>
              <a:t>将病毒的引导</a:t>
            </a:r>
          </a:p>
          <a:p>
            <a:pPr algn="ctr"/>
            <a:r>
              <a:rPr lang="zh-CN" altLang="en-US" dirty="0">
                <a:latin typeface="Tahoma" panose="020B0604030504040204" pitchFamily="34" charset="0"/>
              </a:rPr>
              <a:t>程序加载入内存</a:t>
            </a:r>
          </a:p>
        </p:txBody>
      </p:sp>
      <p:sp>
        <p:nvSpPr>
          <p:cNvPr id="55315" name="Rectangle 24"/>
          <p:cNvSpPr/>
          <p:nvPr/>
        </p:nvSpPr>
        <p:spPr>
          <a:xfrm>
            <a:off x="4511675" y="5300663"/>
            <a:ext cx="1008063" cy="1081087"/>
          </a:xfrm>
          <a:prstGeom prst="rect">
            <a:avLst/>
          </a:prstGeom>
          <a:solidFill>
            <a:schemeClr val="accent1">
              <a:alpha val="0"/>
            </a:schemeClr>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34" charset="0"/>
              </a:rPr>
              <a:t>运行病毒</a:t>
            </a:r>
          </a:p>
          <a:p>
            <a:pPr algn="ctr"/>
            <a:r>
              <a:rPr lang="zh-CN" altLang="en-US" dirty="0">
                <a:latin typeface="Tahoma" panose="020B0604030504040204" pitchFamily="34" charset="0"/>
              </a:rPr>
              <a:t>引导程序</a:t>
            </a:r>
          </a:p>
        </p:txBody>
      </p:sp>
      <p:sp>
        <p:nvSpPr>
          <p:cNvPr id="55316" name="Rectangle 25"/>
          <p:cNvSpPr/>
          <p:nvPr/>
        </p:nvSpPr>
        <p:spPr>
          <a:xfrm>
            <a:off x="6311900" y="5300663"/>
            <a:ext cx="1008063" cy="1008062"/>
          </a:xfrm>
          <a:prstGeom prst="rect">
            <a:avLst/>
          </a:prstGeom>
          <a:solidFill>
            <a:schemeClr val="accent1">
              <a:alpha val="0"/>
            </a:schemeClr>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34" charset="0"/>
              </a:rPr>
              <a:t>病毒驻留</a:t>
            </a:r>
          </a:p>
          <a:p>
            <a:pPr algn="ctr"/>
            <a:r>
              <a:rPr lang="zh-CN" altLang="en-US" dirty="0">
                <a:latin typeface="Tahoma" panose="020B0604030504040204" pitchFamily="34" charset="0"/>
              </a:rPr>
              <a:t>内存</a:t>
            </a:r>
          </a:p>
        </p:txBody>
      </p:sp>
      <p:sp>
        <p:nvSpPr>
          <p:cNvPr id="55317" name="Rectangle 26"/>
          <p:cNvSpPr/>
          <p:nvPr/>
        </p:nvSpPr>
        <p:spPr>
          <a:xfrm>
            <a:off x="8256588" y="5300663"/>
            <a:ext cx="1511300" cy="1008062"/>
          </a:xfrm>
          <a:prstGeom prst="rect">
            <a:avLst/>
          </a:prstGeom>
          <a:solidFill>
            <a:schemeClr val="accent1">
              <a:alpha val="0"/>
            </a:schemeClr>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Tahoma" panose="020B0604030504040204" pitchFamily="34" charset="0"/>
              </a:rPr>
              <a:t>原ＤＯＳ引导</a:t>
            </a:r>
          </a:p>
          <a:p>
            <a:pPr algn="ctr"/>
            <a:r>
              <a:rPr lang="zh-CN" altLang="en-US" dirty="0">
                <a:latin typeface="Tahoma" panose="020B0604030504040204" pitchFamily="34" charset="0"/>
              </a:rPr>
              <a:t>程序执行并加</a:t>
            </a:r>
          </a:p>
          <a:p>
            <a:pPr algn="ctr"/>
            <a:r>
              <a:rPr lang="zh-CN" altLang="en-US" dirty="0">
                <a:latin typeface="Tahoma" panose="020B0604030504040204" pitchFamily="34" charset="0"/>
              </a:rPr>
              <a:t>载ＤＯＳ系统</a:t>
            </a:r>
          </a:p>
        </p:txBody>
      </p:sp>
      <p:sp>
        <p:nvSpPr>
          <p:cNvPr id="55318" name="Line 27"/>
          <p:cNvSpPr/>
          <p:nvPr/>
        </p:nvSpPr>
        <p:spPr>
          <a:xfrm>
            <a:off x="3863975" y="5734050"/>
            <a:ext cx="576263" cy="0"/>
          </a:xfrm>
          <a:prstGeom prst="line">
            <a:avLst/>
          </a:prstGeom>
          <a:ln w="9525" cap="flat" cmpd="sng">
            <a:solidFill>
              <a:schemeClr val="tx1"/>
            </a:solidFill>
            <a:prstDash val="solid"/>
            <a:round/>
            <a:headEnd type="none" w="med" len="med"/>
            <a:tailEnd type="triangle" w="med" len="med"/>
          </a:ln>
        </p:spPr>
      </p:sp>
      <p:sp>
        <p:nvSpPr>
          <p:cNvPr id="55319" name="Line 28"/>
          <p:cNvSpPr/>
          <p:nvPr/>
        </p:nvSpPr>
        <p:spPr>
          <a:xfrm>
            <a:off x="5662613" y="5734050"/>
            <a:ext cx="504825" cy="0"/>
          </a:xfrm>
          <a:prstGeom prst="line">
            <a:avLst/>
          </a:prstGeom>
          <a:ln w="9525" cap="flat" cmpd="sng">
            <a:solidFill>
              <a:schemeClr val="tx1"/>
            </a:solidFill>
            <a:prstDash val="solid"/>
            <a:round/>
            <a:headEnd type="none" w="med" len="med"/>
            <a:tailEnd type="triangle" w="med" len="med"/>
          </a:ln>
        </p:spPr>
      </p:sp>
      <p:sp>
        <p:nvSpPr>
          <p:cNvPr id="55320" name="Line 29"/>
          <p:cNvSpPr/>
          <p:nvPr/>
        </p:nvSpPr>
        <p:spPr>
          <a:xfrm>
            <a:off x="7608888" y="5734050"/>
            <a:ext cx="431800" cy="0"/>
          </a:xfrm>
          <a:prstGeom prst="line">
            <a:avLst/>
          </a:prstGeom>
          <a:ln w="9525" cap="flat" cmpd="sng">
            <a:solidFill>
              <a:schemeClr val="tx1"/>
            </a:solidFill>
            <a:prstDash val="solid"/>
            <a:round/>
            <a:headEnd type="none" w="med" len="med"/>
            <a:tailEnd type="triangle" w="med" len="med"/>
          </a:ln>
        </p:spPr>
      </p:sp>
      <p:sp>
        <p:nvSpPr>
          <p:cNvPr id="38942" name="Rectangle 30"/>
          <p:cNvSpPr>
            <a:spLocks noChangeArrowheads="1"/>
          </p:cNvSpPr>
          <p:nvPr/>
        </p:nvSpPr>
        <p:spPr bwMode="auto">
          <a:xfrm>
            <a:off x="2136775" y="4797425"/>
            <a:ext cx="3382963" cy="36830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n-cs"/>
              </a:rPr>
              <a:t>３ 病毒在启动时获得控制权</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3" name="内容占位符 2"/>
          <p:cNvSpPr>
            <a:spLocks noGrp="1"/>
          </p:cNvSpPr>
          <p:nvPr>
            <p:ph idx="1"/>
          </p:nvPr>
        </p:nvSpPr>
        <p:spPr>
          <a:xfrm>
            <a:off x="942340" y="1571625"/>
            <a:ext cx="9573260" cy="4665980"/>
          </a:xfrm>
        </p:spPr>
        <p:txBody>
          <a:bodyPr vert="horz" wrap="square" lIns="91440" tIns="45720" rIns="91440" bIns="45720" anchor="t"/>
          <a:lstStyle/>
          <a:p>
            <a:pPr>
              <a:lnSpc>
                <a:spcPct val="150000"/>
              </a:lnSpc>
            </a:pPr>
            <a:r>
              <a:rPr lang="zh-CN" altLang="en-US" dirty="0" smtClean="0"/>
              <a:t>引出函数节</a:t>
            </a:r>
            <a:r>
              <a:rPr lang="en-US" altLang="zh-CN" dirty="0" smtClean="0"/>
              <a:t>.</a:t>
            </a:r>
            <a:r>
              <a:rPr lang="en-US" altLang="zh-CN" dirty="0" err="1" smtClean="0"/>
              <a:t>edata</a:t>
            </a:r>
            <a:endParaRPr lang="en-US" altLang="zh-CN" dirty="0" smtClean="0"/>
          </a:p>
          <a:p>
            <a:pPr lvl="1">
              <a:lnSpc>
                <a:spcPct val="150000"/>
              </a:lnSpc>
            </a:pPr>
            <a:r>
              <a:rPr kumimoji="1" lang="zh-CN" altLang="en-US" dirty="0" smtClean="0">
                <a:latin typeface="宋体" panose="02010600030101010101" pitchFamily="2" charset="-122"/>
                <a:ea typeface="宋体" panose="02010600030101010101" pitchFamily="2" charset="-122"/>
              </a:rPr>
              <a:t>引出函数节是本文件向其他程序提供的可调用函数列表</a:t>
            </a:r>
          </a:p>
          <a:p>
            <a:pPr lvl="1">
              <a:lnSpc>
                <a:spcPct val="150000"/>
              </a:lnSpc>
            </a:pPr>
            <a:r>
              <a:rPr kumimoji="1" lang="zh-CN" altLang="en-US" dirty="0" smtClean="0">
                <a:latin typeface="宋体" panose="02010600030101010101" pitchFamily="2" charset="-122"/>
                <a:ea typeface="宋体" panose="02010600030101010101" pitchFamily="2" charset="-122"/>
              </a:rPr>
              <a:t>这个节一般用在</a:t>
            </a:r>
            <a:r>
              <a:rPr kumimoji="1" lang="en-US" altLang="zh-CN" dirty="0" smtClean="0">
                <a:latin typeface="宋体" panose="02010600030101010101" pitchFamily="2" charset="-122"/>
                <a:ea typeface="宋体" panose="02010600030101010101" pitchFamily="2" charset="-122"/>
              </a:rPr>
              <a:t>DLL</a:t>
            </a:r>
            <a:r>
              <a:rPr kumimoji="1" lang="zh-CN" altLang="en-US" dirty="0" smtClean="0">
                <a:latin typeface="宋体" panose="02010600030101010101" pitchFamily="2" charset="-122"/>
                <a:ea typeface="宋体" panose="02010600030101010101" pitchFamily="2" charset="-122"/>
              </a:rPr>
              <a:t>中，</a:t>
            </a:r>
            <a:r>
              <a:rPr kumimoji="1" lang="en-US" altLang="zh-CN" dirty="0" smtClean="0">
                <a:latin typeface="宋体" panose="02010600030101010101" pitchFamily="2" charset="-122"/>
                <a:ea typeface="宋体" panose="02010600030101010101" pitchFamily="2" charset="-122"/>
              </a:rPr>
              <a:t>EXE</a:t>
            </a:r>
            <a:r>
              <a:rPr kumimoji="1" lang="zh-CN" altLang="en-US" dirty="0" smtClean="0">
                <a:latin typeface="宋体" panose="02010600030101010101" pitchFamily="2" charset="-122"/>
                <a:ea typeface="宋体" panose="02010600030101010101" pitchFamily="2" charset="-122"/>
              </a:rPr>
              <a:t>文件中也可以有这个节，但通常很少使用</a:t>
            </a:r>
          </a:p>
          <a:p>
            <a:pPr lvl="1">
              <a:lnSpc>
                <a:spcPct val="150000"/>
              </a:lnSpc>
            </a:pPr>
            <a:r>
              <a:rPr kumimoji="1" lang="zh-CN" altLang="en-US" dirty="0" smtClean="0">
                <a:latin typeface="宋体" panose="02010600030101010101" pitchFamily="2" charset="-122"/>
                <a:ea typeface="宋体" panose="02010600030101010101" pitchFamily="2" charset="-122"/>
              </a:rPr>
              <a:t>当</a:t>
            </a:r>
            <a:r>
              <a:rPr kumimoji="1" lang="en-US" altLang="zh-CN" dirty="0" smtClean="0">
                <a:latin typeface="宋体" panose="02010600030101010101" pitchFamily="2" charset="-122"/>
                <a:ea typeface="宋体" panose="02010600030101010101" pitchFamily="2" charset="-122"/>
              </a:rPr>
              <a:t>PE</a:t>
            </a:r>
            <a:r>
              <a:rPr kumimoji="1" lang="zh-CN" altLang="en-US" dirty="0" smtClean="0">
                <a:latin typeface="宋体" panose="02010600030101010101" pitchFamily="2" charset="-122"/>
                <a:ea typeface="宋体" panose="02010600030101010101" pitchFamily="2" charset="-122"/>
              </a:rPr>
              <a:t>装载器执行一个程序，它将相关</a:t>
            </a:r>
            <a:r>
              <a:rPr kumimoji="1" lang="en-US" altLang="zh-CN" dirty="0" smtClean="0">
                <a:latin typeface="宋体" panose="02010600030101010101" pitchFamily="2" charset="-122"/>
                <a:ea typeface="宋体" panose="02010600030101010101" pitchFamily="2" charset="-122"/>
              </a:rPr>
              <a:t>DLL</a:t>
            </a:r>
            <a:r>
              <a:rPr kumimoji="1" lang="zh-CN" altLang="en-US" dirty="0" smtClean="0">
                <a:latin typeface="宋体" panose="02010600030101010101" pitchFamily="2" charset="-122"/>
                <a:ea typeface="宋体" panose="02010600030101010101" pitchFamily="2" charset="-122"/>
              </a:rPr>
              <a:t>都装入该进程的地址空间，然后根据主程序的引入函数信息，查找相关</a:t>
            </a:r>
            <a:r>
              <a:rPr kumimoji="1" lang="en-US" altLang="zh-CN" dirty="0" smtClean="0">
                <a:latin typeface="宋体" panose="02010600030101010101" pitchFamily="2" charset="-122"/>
                <a:ea typeface="宋体" panose="02010600030101010101" pitchFamily="2" charset="-122"/>
              </a:rPr>
              <a:t>DLL</a:t>
            </a:r>
            <a:r>
              <a:rPr kumimoji="1" lang="zh-CN" altLang="en-US" dirty="0" smtClean="0">
                <a:latin typeface="宋体" panose="02010600030101010101" pitchFamily="2" charset="-122"/>
                <a:ea typeface="宋体" panose="02010600030101010101" pitchFamily="2" charset="-122"/>
              </a:rPr>
              <a:t>中的真实函数地址来修正主程序</a:t>
            </a:r>
          </a:p>
          <a:p>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35843" name="内容占位符 2"/>
          <p:cNvSpPr>
            <a:spLocks noGrp="1"/>
          </p:cNvSpPr>
          <p:nvPr>
            <p:ph idx="1"/>
          </p:nvPr>
        </p:nvSpPr>
        <p:spPr/>
        <p:txBody>
          <a:bodyPr vert="horz" wrap="square" lIns="91440" tIns="45720" rIns="91440" bIns="45720" anchor="t"/>
          <a:lstStyle/>
          <a:p>
            <a:r>
              <a:rPr lang="zh-CN" altLang="en-US" dirty="0">
                <a:latin typeface="宋体" panose="02010600030101010101" pitchFamily="2" charset="-122"/>
                <a:ea typeface="宋体" panose="02010600030101010101" pitchFamily="2" charset="-122"/>
              </a:rPr>
              <a:t>引出函数节的开始，是一个</a:t>
            </a:r>
            <a:r>
              <a:rPr lang="en-US" altLang="zh-CN" dirty="0">
                <a:latin typeface="宋体" panose="02010600030101010101" pitchFamily="2" charset="-122"/>
                <a:ea typeface="宋体" panose="02010600030101010101" pitchFamily="2" charset="-122"/>
              </a:rPr>
              <a:t>IMAGE_EXPORT_DIRECTORY</a:t>
            </a:r>
            <a:r>
              <a:rPr lang="zh-CN" altLang="en-US" dirty="0">
                <a:latin typeface="宋体" panose="02010600030101010101" pitchFamily="2" charset="-122"/>
                <a:ea typeface="宋体" panose="02010600030101010101" pitchFamily="2" charset="-122"/>
              </a:rPr>
              <a:t>结构</a:t>
            </a:r>
          </a:p>
          <a:p>
            <a:endParaRPr lang="zh-CN" altLang="en-US" dirty="0"/>
          </a:p>
        </p:txBody>
      </p:sp>
      <p:sp>
        <p:nvSpPr>
          <p:cNvPr id="35847" name="Rectangle 7"/>
          <p:cNvSpPr/>
          <p:nvPr/>
        </p:nvSpPr>
        <p:spPr>
          <a:xfrm>
            <a:off x="838835" y="2298700"/>
            <a:ext cx="11003280" cy="4280535"/>
          </a:xfrm>
          <a:prstGeom prst="rect">
            <a:avLst/>
          </a:prstGeom>
          <a:noFill/>
          <a:ln w="9525">
            <a:noFill/>
          </a:ln>
        </p:spPr>
        <p:txBody>
          <a:bodyPr/>
          <a:lstStyle/>
          <a:p>
            <a:pPr algn="just" latinLnBrk="1"/>
            <a:r>
              <a:rPr lang="en-US" altLang="zh-CN" sz="1600" b="1" dirty="0">
                <a:solidFill>
                  <a:schemeClr val="bg1"/>
                </a:solidFill>
                <a:latin typeface="宋体" panose="02010600030101010101" pitchFamily="2" charset="-122"/>
                <a:ea typeface="宋体" panose="02010600030101010101" pitchFamily="2" charset="-122"/>
              </a:rPr>
              <a:t>t</a:t>
            </a:r>
            <a:r>
              <a:rPr lang="en-US" altLang="zh-CN" sz="2000" b="1" dirty="0">
                <a:solidFill>
                  <a:schemeClr val="tx1"/>
                </a:solidFill>
                <a:latin typeface="宋体" panose="02010600030101010101" pitchFamily="2" charset="-122"/>
                <a:ea typeface="宋体" panose="02010600030101010101" pitchFamily="2" charset="-122"/>
              </a:rPr>
              <a:t>ypedef struct _IMAGE_EXPORT_DIRECTORY {</a:t>
            </a:r>
          </a:p>
          <a:p>
            <a:pPr algn="just" eaLnBrk="0" latinLnBrk="1" hangingPunct="0"/>
            <a:r>
              <a:rPr lang="en-US" altLang="zh-CN" sz="2000" b="1" dirty="0">
                <a:solidFill>
                  <a:schemeClr val="tx1"/>
                </a:solidFill>
                <a:latin typeface="宋体" panose="02010600030101010101" pitchFamily="2" charset="-122"/>
                <a:ea typeface="宋体" panose="02010600030101010101" pitchFamily="2" charset="-122"/>
              </a:rPr>
              <a:t>   DWORD  Characteristics;       // </a:t>
            </a:r>
            <a:r>
              <a:rPr lang="zh-CN" altLang="en-US" sz="2000" b="1" dirty="0">
                <a:solidFill>
                  <a:schemeClr val="tx1"/>
                </a:solidFill>
                <a:latin typeface="宋体" panose="02010600030101010101" pitchFamily="2" charset="-122"/>
                <a:ea typeface="宋体" panose="02010600030101010101" pitchFamily="2" charset="-122"/>
              </a:rPr>
              <a:t>一般为</a:t>
            </a:r>
            <a:r>
              <a:rPr lang="en-US" altLang="zh-CN" sz="2000" b="1" dirty="0">
                <a:solidFill>
                  <a:schemeClr val="tx1"/>
                </a:solidFill>
                <a:latin typeface="宋体" panose="02010600030101010101" pitchFamily="2" charset="-122"/>
                <a:ea typeface="宋体" panose="02010600030101010101" pitchFamily="2" charset="-122"/>
              </a:rPr>
              <a:t>0</a:t>
            </a:r>
          </a:p>
          <a:p>
            <a:pPr algn="just" eaLnBrk="0" latinLnBrk="1" hangingPunct="0"/>
            <a:r>
              <a:rPr lang="en-US" altLang="zh-CN" sz="2000" b="1" dirty="0">
                <a:solidFill>
                  <a:schemeClr val="tx1"/>
                </a:solidFill>
                <a:latin typeface="宋体" panose="02010600030101010101" pitchFamily="2" charset="-122"/>
                <a:ea typeface="宋体" panose="02010600030101010101" pitchFamily="2" charset="-122"/>
              </a:rPr>
              <a:t>   DWORD  TimeDateStamp;         // </a:t>
            </a:r>
            <a:r>
              <a:rPr lang="zh-CN" altLang="en-US" sz="2000" b="1" dirty="0">
                <a:solidFill>
                  <a:schemeClr val="tx1"/>
                </a:solidFill>
                <a:latin typeface="宋体" panose="02010600030101010101" pitchFamily="2" charset="-122"/>
                <a:ea typeface="宋体" panose="02010600030101010101" pitchFamily="2" charset="-122"/>
              </a:rPr>
              <a:t>文件生成时间</a:t>
            </a:r>
          </a:p>
          <a:p>
            <a:pPr algn="just" eaLnBrk="0" latinLnBrk="1" hangingPunct="0"/>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WORD   MajorVersion;          // </a:t>
            </a:r>
            <a:r>
              <a:rPr lang="zh-CN" altLang="en-US" sz="2000" b="1" dirty="0">
                <a:solidFill>
                  <a:schemeClr val="tx1"/>
                </a:solidFill>
                <a:latin typeface="宋体" panose="02010600030101010101" pitchFamily="2" charset="-122"/>
                <a:ea typeface="宋体" panose="02010600030101010101" pitchFamily="2" charset="-122"/>
              </a:rPr>
              <a:t>主版本号</a:t>
            </a:r>
          </a:p>
          <a:p>
            <a:pPr algn="just" eaLnBrk="0" latinLnBrk="1" hangingPunct="0"/>
            <a:r>
              <a:rPr lang="zh-CN" altLang="en-US" sz="2000" b="1" dirty="0">
                <a:solidFill>
                  <a:schemeClr val="tx1"/>
                </a:solidFill>
                <a:latin typeface="宋体" panose="02010600030101010101" pitchFamily="2" charset="-122"/>
                <a:ea typeface="宋体" panose="02010600030101010101" pitchFamily="2" charset="-122"/>
              </a:rPr>
              <a:t>   </a:t>
            </a:r>
            <a:r>
              <a:rPr lang="en-US" altLang="zh-CN" sz="2000" b="1" dirty="0">
                <a:solidFill>
                  <a:schemeClr val="tx1"/>
                </a:solidFill>
                <a:latin typeface="宋体" panose="02010600030101010101" pitchFamily="2" charset="-122"/>
                <a:ea typeface="宋体" panose="02010600030101010101" pitchFamily="2" charset="-122"/>
              </a:rPr>
              <a:t>WORD   MinorVersion;          // </a:t>
            </a:r>
            <a:r>
              <a:rPr lang="zh-CN" altLang="en-US" sz="2000" b="1" dirty="0">
                <a:solidFill>
                  <a:schemeClr val="tx1"/>
                </a:solidFill>
                <a:latin typeface="宋体" panose="02010600030101010101" pitchFamily="2" charset="-122"/>
                <a:ea typeface="宋体" panose="02010600030101010101" pitchFamily="2" charset="-122"/>
              </a:rPr>
              <a:t>次版本号</a:t>
            </a:r>
          </a:p>
          <a:p>
            <a:pPr algn="just" eaLnBrk="0" latinLnBrk="1" hangingPunct="0"/>
            <a:r>
              <a:rPr lang="zh-CN" altLang="en-US" sz="2000" b="1" dirty="0">
                <a:solidFill>
                  <a:schemeClr val="bg1"/>
                </a:solidFill>
                <a:latin typeface="宋体" panose="02010600030101010101" pitchFamily="2" charset="-122"/>
                <a:ea typeface="宋体" panose="02010600030101010101" pitchFamily="2" charset="-122"/>
              </a:rPr>
              <a:t>   </a:t>
            </a:r>
            <a:r>
              <a:rPr lang="en-US" altLang="zh-CN" sz="2000" b="1" dirty="0">
                <a:solidFill>
                  <a:srgbClr val="FF0000"/>
                </a:solidFill>
                <a:latin typeface="宋体" panose="02010600030101010101" pitchFamily="2" charset="-122"/>
                <a:ea typeface="宋体" panose="02010600030101010101" pitchFamily="2" charset="-122"/>
              </a:rPr>
              <a:t>DWORD  Name;                  // </a:t>
            </a:r>
            <a:r>
              <a:rPr lang="zh-CN" altLang="en-US" sz="2000" b="1" dirty="0">
                <a:solidFill>
                  <a:srgbClr val="FF0000"/>
                </a:solidFill>
                <a:latin typeface="宋体" panose="02010600030101010101" pitchFamily="2" charset="-122"/>
                <a:ea typeface="宋体" panose="02010600030101010101" pitchFamily="2" charset="-122"/>
              </a:rPr>
              <a:t>指向</a:t>
            </a:r>
            <a:r>
              <a:rPr lang="en-US" altLang="zh-CN" sz="2000" b="1" dirty="0">
                <a:solidFill>
                  <a:srgbClr val="FF0000"/>
                </a:solidFill>
                <a:latin typeface="宋体" panose="02010600030101010101" pitchFamily="2" charset="-122"/>
                <a:ea typeface="宋体" panose="02010600030101010101" pitchFamily="2" charset="-122"/>
              </a:rPr>
              <a:t>DLL</a:t>
            </a:r>
            <a:r>
              <a:rPr lang="zh-CN" altLang="en-US" sz="2000" b="1" dirty="0">
                <a:solidFill>
                  <a:srgbClr val="FF0000"/>
                </a:solidFill>
                <a:latin typeface="宋体" panose="02010600030101010101" pitchFamily="2" charset="-122"/>
                <a:ea typeface="宋体" panose="02010600030101010101" pitchFamily="2" charset="-122"/>
              </a:rPr>
              <a:t>的名字</a:t>
            </a:r>
          </a:p>
          <a:p>
            <a:pPr algn="just" eaLnBrk="0" latinLnBrk="1" hangingPunct="0"/>
            <a:r>
              <a:rPr lang="zh-CN" altLang="en-US" sz="2000" b="1" dirty="0">
                <a:solidFill>
                  <a:srgbClr val="FF0000"/>
                </a:solidFill>
                <a:latin typeface="宋体" panose="02010600030101010101" pitchFamily="2" charset="-122"/>
                <a:ea typeface="宋体" panose="02010600030101010101" pitchFamily="2" charset="-122"/>
              </a:rPr>
              <a:t>   </a:t>
            </a:r>
            <a:r>
              <a:rPr lang="en-US" altLang="zh-CN" sz="2000" b="1" dirty="0">
                <a:solidFill>
                  <a:srgbClr val="FF0000"/>
                </a:solidFill>
                <a:latin typeface="宋体" panose="02010600030101010101" pitchFamily="2" charset="-122"/>
                <a:ea typeface="宋体" panose="02010600030101010101" pitchFamily="2" charset="-122"/>
              </a:rPr>
              <a:t>DWORD  Base;                  // </a:t>
            </a:r>
            <a:r>
              <a:rPr lang="zh-CN" altLang="en-US" sz="2000" b="1" dirty="0">
                <a:solidFill>
                  <a:srgbClr val="FF0000"/>
                </a:solidFill>
                <a:latin typeface="宋体" panose="02010600030101010101" pitchFamily="2" charset="-122"/>
                <a:ea typeface="宋体" panose="02010600030101010101" pitchFamily="2" charset="-122"/>
              </a:rPr>
              <a:t>基数，加上序数就是函数地址数组的索引值</a:t>
            </a:r>
          </a:p>
          <a:p>
            <a:pPr algn="just" eaLnBrk="0" latinLnBrk="1" hangingPunct="0"/>
            <a:r>
              <a:rPr lang="zh-CN" altLang="en-US" sz="2000" b="1" dirty="0">
                <a:solidFill>
                  <a:srgbClr val="FF0000"/>
                </a:solidFill>
                <a:latin typeface="宋体" panose="02010600030101010101" pitchFamily="2" charset="-122"/>
                <a:ea typeface="宋体" panose="02010600030101010101" pitchFamily="2" charset="-122"/>
              </a:rPr>
              <a:t>   </a:t>
            </a:r>
            <a:r>
              <a:rPr lang="en-US" altLang="zh-CN" sz="2000" b="1" dirty="0">
                <a:solidFill>
                  <a:srgbClr val="FF0000"/>
                </a:solidFill>
                <a:latin typeface="宋体" panose="02010600030101010101" pitchFamily="2" charset="-122"/>
                <a:ea typeface="宋体" panose="02010600030101010101" pitchFamily="2" charset="-122"/>
              </a:rPr>
              <a:t>DWORD  NumberOfFunctions;     // AddressOfFunctions</a:t>
            </a:r>
            <a:r>
              <a:rPr lang="zh-CN" altLang="en-US" sz="2000" b="1" dirty="0">
                <a:solidFill>
                  <a:srgbClr val="FF0000"/>
                </a:solidFill>
                <a:latin typeface="宋体" panose="02010600030101010101" pitchFamily="2" charset="-122"/>
                <a:ea typeface="宋体" panose="02010600030101010101" pitchFamily="2" charset="-122"/>
              </a:rPr>
              <a:t>数组的项数</a:t>
            </a:r>
          </a:p>
          <a:p>
            <a:pPr algn="just" eaLnBrk="0" latinLnBrk="1" hangingPunct="0"/>
            <a:r>
              <a:rPr lang="zh-CN" altLang="en-US" sz="2000" b="1" dirty="0">
                <a:solidFill>
                  <a:srgbClr val="FF0000"/>
                </a:solidFill>
                <a:latin typeface="宋体" panose="02010600030101010101" pitchFamily="2" charset="-122"/>
                <a:ea typeface="宋体" panose="02010600030101010101" pitchFamily="2" charset="-122"/>
              </a:rPr>
              <a:t>   </a:t>
            </a:r>
            <a:r>
              <a:rPr lang="en-US" altLang="zh-CN" sz="2000" b="1" dirty="0">
                <a:solidFill>
                  <a:srgbClr val="FF0000"/>
                </a:solidFill>
                <a:latin typeface="宋体" panose="02010600030101010101" pitchFamily="2" charset="-122"/>
                <a:ea typeface="宋体" panose="02010600030101010101" pitchFamily="2" charset="-122"/>
              </a:rPr>
              <a:t>DWORD  NumberOfNames;         // AddressOfNames</a:t>
            </a:r>
            <a:r>
              <a:rPr lang="zh-CN" altLang="en-US" sz="2000" b="1" dirty="0">
                <a:solidFill>
                  <a:srgbClr val="FF0000"/>
                </a:solidFill>
                <a:latin typeface="宋体" panose="02010600030101010101" pitchFamily="2" charset="-122"/>
                <a:ea typeface="宋体" panose="02010600030101010101" pitchFamily="2" charset="-122"/>
              </a:rPr>
              <a:t>数组的项数</a:t>
            </a:r>
          </a:p>
          <a:p>
            <a:pPr algn="just" eaLnBrk="0" latinLnBrk="1" hangingPunct="0"/>
            <a:r>
              <a:rPr lang="zh-CN" altLang="en-US" sz="2000" b="1" dirty="0">
                <a:solidFill>
                  <a:srgbClr val="FF0000"/>
                </a:solidFill>
                <a:latin typeface="宋体" panose="02010600030101010101" pitchFamily="2" charset="-122"/>
                <a:ea typeface="宋体" panose="02010600030101010101" pitchFamily="2" charset="-122"/>
              </a:rPr>
              <a:t>   </a:t>
            </a:r>
            <a:r>
              <a:rPr lang="en-US" altLang="zh-CN" sz="2000" b="1" dirty="0">
                <a:solidFill>
                  <a:srgbClr val="FF0000"/>
                </a:solidFill>
                <a:latin typeface="宋体" panose="02010600030101010101" pitchFamily="2" charset="-122"/>
                <a:ea typeface="宋体" panose="02010600030101010101" pitchFamily="2" charset="-122"/>
              </a:rPr>
              <a:t>DWORD  AddressOfFunctions;    // RVA from base of image</a:t>
            </a:r>
          </a:p>
          <a:p>
            <a:pPr algn="just" eaLnBrk="0" latinLnBrk="1" hangingPunct="0"/>
            <a:r>
              <a:rPr lang="en-US" altLang="zh-CN" sz="2000" b="1" dirty="0">
                <a:solidFill>
                  <a:srgbClr val="FF0000"/>
                </a:solidFill>
                <a:latin typeface="宋体" panose="02010600030101010101" pitchFamily="2" charset="-122"/>
                <a:ea typeface="宋体" panose="02010600030101010101" pitchFamily="2" charset="-122"/>
              </a:rPr>
              <a:t>   DWORD  AddressOfNames;        // RVA from base of image</a:t>
            </a:r>
          </a:p>
          <a:p>
            <a:pPr algn="just" eaLnBrk="0" latinLnBrk="1" hangingPunct="0"/>
            <a:r>
              <a:rPr lang="en-US" altLang="zh-CN" sz="2000" b="1" dirty="0">
                <a:solidFill>
                  <a:srgbClr val="FF0000"/>
                </a:solidFill>
                <a:latin typeface="宋体" panose="02010600030101010101" pitchFamily="2" charset="-122"/>
                <a:ea typeface="宋体" panose="02010600030101010101" pitchFamily="2" charset="-122"/>
              </a:rPr>
              <a:t>   DWORD  AddressOfNameOrdinals; // RVA from base of image</a:t>
            </a:r>
          </a:p>
          <a:p>
            <a:pPr algn="just" eaLnBrk="0" latinLnBrk="1" hangingPunct="0"/>
            <a:r>
              <a:rPr lang="en-US" altLang="zh-CN" sz="2000" b="1" dirty="0">
                <a:solidFill>
                  <a:schemeClr val="bg1"/>
                </a:solidFill>
                <a:latin typeface="宋体" panose="02010600030101010101" pitchFamily="2" charset="-122"/>
                <a:ea typeface="宋体" panose="02010600030101010101" pitchFamily="2" charset="-122"/>
              </a:rPr>
              <a:t>}</a:t>
            </a:r>
            <a:r>
              <a:rPr lang="en-US" altLang="zh-CN" sz="2000" b="1" dirty="0">
                <a:solidFill>
                  <a:schemeClr val="tx1"/>
                </a:solidFill>
                <a:latin typeface="宋体" panose="02010600030101010101" pitchFamily="2" charset="-122"/>
                <a:ea typeface="宋体" panose="02010600030101010101" pitchFamily="2" charset="-122"/>
              </a:rPr>
              <a:t> IMAGE_EXPORT_DIRECTORY, *PIMAGE_EXPORT_DIRECTORY;</a:t>
            </a:r>
          </a:p>
          <a:p>
            <a:pPr algn="just" eaLnBrk="0" latinLnBrk="1" hangingPunct="0"/>
            <a:endParaRPr lang="en-US" altLang="zh-CN" sz="2000" b="1" dirty="0">
              <a:solidFill>
                <a:schemeClr val="tx1"/>
              </a:solidFill>
              <a:latin typeface="宋体" panose="02010600030101010101" pitchFamily="2" charset="-122"/>
              <a:ea typeface="宋体" panose="02010600030101010101" pitchFamily="2" charset="-122"/>
            </a:endParaRPr>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36867" name="内容占位符 2"/>
          <p:cNvSpPr>
            <a:spLocks noGrp="1"/>
          </p:cNvSpPr>
          <p:nvPr>
            <p:ph idx="1"/>
          </p:nvPr>
        </p:nvSpPr>
        <p:spPr/>
        <p:txBody>
          <a:bodyPr vert="horz" wrap="square" lIns="91440" tIns="45720" rIns="91440" bIns="45720" anchor="t"/>
          <a:lstStyle/>
          <a:p>
            <a:pPr>
              <a:lnSpc>
                <a:spcPct val="150000"/>
              </a:lnSpc>
            </a:pPr>
            <a:r>
              <a:rPr lang="en-US" altLang="zh-CN" dirty="0"/>
              <a:t>DLL/EXE</a:t>
            </a:r>
            <a:r>
              <a:rPr lang="zh-CN" altLang="en-US" dirty="0"/>
              <a:t>要引出一个函数给其他</a:t>
            </a:r>
            <a:r>
              <a:rPr lang="en-US" altLang="zh-CN" dirty="0"/>
              <a:t>DLL/EXE</a:t>
            </a:r>
            <a:r>
              <a:rPr lang="zh-CN" altLang="en-US" dirty="0"/>
              <a:t>使用，有两种实现方法</a:t>
            </a:r>
            <a:endParaRPr lang="en-US" altLang="zh-CN" dirty="0"/>
          </a:p>
          <a:p>
            <a:pPr lvl="1">
              <a:lnSpc>
                <a:spcPct val="150000"/>
              </a:lnSpc>
            </a:pPr>
            <a:r>
              <a:rPr kumimoji="1" lang="zh-CN" altLang="en-US" dirty="0">
                <a:latin typeface="宋体" panose="02010600030101010101" pitchFamily="2" charset="-122"/>
                <a:ea typeface="宋体" panose="02010600030101010101" pitchFamily="2" charset="-122"/>
              </a:rPr>
              <a:t>通过函数名引出</a:t>
            </a:r>
            <a:endParaRPr kumimoji="1" lang="en-US" altLang="zh-CN" dirty="0">
              <a:latin typeface="宋体" panose="02010600030101010101" pitchFamily="2" charset="-122"/>
              <a:ea typeface="宋体" panose="02010600030101010101" pitchFamily="2" charset="-122"/>
            </a:endParaRPr>
          </a:p>
          <a:p>
            <a:pPr lvl="1">
              <a:lnSpc>
                <a:spcPct val="150000"/>
              </a:lnSpc>
            </a:pPr>
            <a:r>
              <a:rPr kumimoji="1" lang="zh-CN" altLang="en-US" dirty="0">
                <a:latin typeface="宋体" panose="02010600030101010101" pitchFamily="2" charset="-122"/>
                <a:ea typeface="宋体" panose="02010600030101010101" pitchFamily="2" charset="-122"/>
              </a:rPr>
              <a:t>通过序号引出</a:t>
            </a:r>
          </a:p>
          <a:p>
            <a:pPr lvl="1">
              <a:lnSpc>
                <a:spcPct val="150000"/>
              </a:lnSpc>
            </a:pPr>
            <a:endParaRPr kumimoji="1" lang="zh-CN" altLang="en-US" dirty="0">
              <a:latin typeface="宋体" panose="02010600030101010101" pitchFamily="2" charset="-122"/>
              <a:ea typeface="宋体" panose="02010600030101010101" pitchFamily="2" charset="-122"/>
            </a:endParaRPr>
          </a:p>
          <a:p>
            <a:pPr lvl="1">
              <a:lnSpc>
                <a:spcPct val="150000"/>
              </a:lnSpc>
            </a:pPr>
            <a:endParaRPr kumimoji="1" lang="zh-CN" altLang="en-US" dirty="0">
              <a:latin typeface="宋体" panose="02010600030101010101" pitchFamily="2" charset="-122"/>
              <a:ea typeface="宋体" panose="02010600030101010101" pitchFamily="2" charset="-122"/>
            </a:endParaRPr>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37891" name="内容占位符 2"/>
          <p:cNvSpPr>
            <a:spLocks noGrp="1"/>
          </p:cNvSpPr>
          <p:nvPr>
            <p:ph idx="1"/>
          </p:nvPr>
        </p:nvSpPr>
        <p:spPr/>
        <p:txBody>
          <a:bodyPr vert="horz" wrap="square" lIns="91440" tIns="45720" rIns="91440" bIns="45720" anchor="t"/>
          <a:lstStyle/>
          <a:p>
            <a:pPr lvl="1">
              <a:lnSpc>
                <a:spcPct val="200000"/>
              </a:lnSpc>
            </a:pPr>
            <a:r>
              <a:rPr kumimoji="1" lang="zh-CN" altLang="en-US" dirty="0">
                <a:latin typeface="宋体" panose="02010600030101010101" pitchFamily="2" charset="-122"/>
                <a:ea typeface="宋体" panose="02010600030101010101" pitchFamily="2" charset="-122"/>
              </a:rPr>
              <a:t>已知导出函数名，获取函数地址的一般步骤：</a:t>
            </a:r>
            <a:endParaRPr kumimoji="1" lang="en-US" altLang="zh-CN" dirty="0">
              <a:latin typeface="宋体" panose="02010600030101010101" pitchFamily="2" charset="-122"/>
              <a:ea typeface="宋体" panose="02010600030101010101" pitchFamily="2" charset="-122"/>
            </a:endParaRPr>
          </a:p>
          <a:p>
            <a:pPr lvl="2">
              <a:lnSpc>
                <a:spcPct val="200000"/>
              </a:lnSpc>
              <a:buFont typeface="-윤고딕120" charset="-127"/>
            </a:pPr>
            <a:r>
              <a:rPr kumimoji="1" lang="zh-CN" altLang="en-US" dirty="0">
                <a:latin typeface="宋体" panose="02010600030101010101" pitchFamily="2" charset="-122"/>
                <a:ea typeface="宋体" panose="02010600030101010101" pitchFamily="2" charset="-122"/>
              </a:rPr>
              <a:t>定位到</a:t>
            </a:r>
            <a:r>
              <a:rPr kumimoji="1" lang="en-US" altLang="zh-CN" dirty="0">
                <a:latin typeface="宋体" panose="02010600030101010101" pitchFamily="2" charset="-122"/>
                <a:ea typeface="宋体" panose="02010600030101010101" pitchFamily="2" charset="-122"/>
              </a:rPr>
              <a:t>PE header</a:t>
            </a:r>
            <a:endParaRPr kumimoji="1" lang="zh-CN" altLang="en-US" dirty="0">
              <a:latin typeface="宋体" panose="02010600030101010101" pitchFamily="2" charset="-122"/>
              <a:ea typeface="宋体" panose="02010600030101010101" pitchFamily="2" charset="-122"/>
            </a:endParaRPr>
          </a:p>
          <a:p>
            <a:pPr lvl="2">
              <a:lnSpc>
                <a:spcPct val="200000"/>
              </a:lnSpc>
              <a:buFont typeface="-윤고딕120" charset="-127"/>
            </a:pPr>
            <a:r>
              <a:rPr kumimoji="1" lang="zh-CN" altLang="en-US" dirty="0">
                <a:latin typeface="宋体" panose="02010600030101010101" pitchFamily="2" charset="-122"/>
                <a:ea typeface="宋体" panose="02010600030101010101" pitchFamily="2" charset="-122"/>
              </a:rPr>
              <a:t>从数据目录表读取导出表的虚拟地址</a:t>
            </a:r>
          </a:p>
          <a:p>
            <a:pPr lvl="2">
              <a:lnSpc>
                <a:spcPct val="200000"/>
              </a:lnSpc>
              <a:buFont typeface="-윤고딕120" charset="-127"/>
            </a:pPr>
            <a:r>
              <a:rPr kumimoji="1" lang="zh-CN" altLang="en-US" dirty="0">
                <a:latin typeface="宋体" panose="02010600030101010101" pitchFamily="2" charset="-122"/>
                <a:ea typeface="宋体" panose="02010600030101010101" pitchFamily="2" charset="-122"/>
              </a:rPr>
              <a:t>定位导出表获取名字数目（</a:t>
            </a:r>
            <a:r>
              <a:rPr kumimoji="1" lang="en-US" altLang="zh-CN" dirty="0">
                <a:latin typeface="宋体" panose="02010600030101010101" pitchFamily="2" charset="-122"/>
                <a:ea typeface="宋体" panose="02010600030101010101" pitchFamily="2" charset="-122"/>
              </a:rPr>
              <a:t>NumberOfNames</a:t>
            </a:r>
            <a:r>
              <a:rPr kumimoji="1" lang="zh-CN" altLang="en-US" dirty="0">
                <a:latin typeface="宋体" panose="02010600030101010101" pitchFamily="2" charset="-122"/>
                <a:ea typeface="宋体" panose="02010600030101010101" pitchFamily="2" charset="-122"/>
              </a:rPr>
              <a:t>）</a:t>
            </a:r>
          </a:p>
        </p:txBody>
      </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38915" name="内容占位符 2"/>
          <p:cNvSpPr>
            <a:spLocks noGrp="1"/>
          </p:cNvSpPr>
          <p:nvPr>
            <p:ph idx="1"/>
          </p:nvPr>
        </p:nvSpPr>
        <p:spPr/>
        <p:txBody>
          <a:bodyPr vert="horz" wrap="square" lIns="91440" tIns="45720" rIns="91440" bIns="45720" anchor="t">
            <a:normAutofit lnSpcReduction="10000"/>
          </a:bodyPr>
          <a:lstStyle/>
          <a:p>
            <a:pPr lvl="0">
              <a:lnSpc>
                <a:spcPct val="150000"/>
              </a:lnSpc>
              <a:buFont typeface="-윤고딕120" charset="-127"/>
            </a:pPr>
            <a:r>
              <a:rPr kumimoji="1" lang="zh-CN" altLang="en-US" dirty="0">
                <a:latin typeface="宋体" panose="02010600030101010101" pitchFamily="2" charset="-122"/>
                <a:ea typeface="宋体" panose="02010600030101010101" pitchFamily="2" charset="-122"/>
              </a:rPr>
              <a:t>并行遍历</a:t>
            </a:r>
            <a:r>
              <a:rPr kumimoji="1" lang="en-US" altLang="zh-CN" dirty="0">
                <a:latin typeface="宋体" panose="02010600030101010101" pitchFamily="2" charset="-122"/>
                <a:ea typeface="宋体" panose="02010600030101010101" pitchFamily="2" charset="-122"/>
              </a:rPr>
              <a:t>AddressOfNames</a:t>
            </a:r>
            <a:r>
              <a:rPr kumimoji="1" lang="zh-CN" altLang="en-US" dirty="0">
                <a:latin typeface="宋体" panose="02010600030101010101" pitchFamily="2" charset="-122"/>
                <a:ea typeface="宋体" panose="02010600030101010101" pitchFamily="2" charset="-122"/>
              </a:rPr>
              <a:t>和</a:t>
            </a:r>
            <a:r>
              <a:rPr kumimoji="1" lang="en-US" altLang="zh-CN" dirty="0">
                <a:latin typeface="宋体" panose="02010600030101010101" pitchFamily="2" charset="-122"/>
                <a:ea typeface="宋体" panose="02010600030101010101" pitchFamily="2" charset="-122"/>
              </a:rPr>
              <a:t>AddressOfNameOrdinals</a:t>
            </a:r>
            <a:r>
              <a:rPr kumimoji="1" lang="zh-CN" altLang="en-US" dirty="0">
                <a:latin typeface="宋体" panose="02010600030101010101" pitchFamily="2" charset="-122"/>
                <a:ea typeface="宋体" panose="02010600030101010101" pitchFamily="2" charset="-122"/>
              </a:rPr>
              <a:t>指向的数组匹配名字，如果在</a:t>
            </a:r>
            <a:r>
              <a:rPr kumimoji="1" lang="en-US" altLang="zh-CN" dirty="0">
                <a:latin typeface="宋体" panose="02010600030101010101" pitchFamily="2" charset="-122"/>
                <a:ea typeface="宋体" panose="02010600030101010101" pitchFamily="2" charset="-122"/>
              </a:rPr>
              <a:t>AddressOfNames</a:t>
            </a:r>
            <a:r>
              <a:rPr kumimoji="1" lang="zh-CN" altLang="en-US" dirty="0">
                <a:latin typeface="宋体" panose="02010600030101010101" pitchFamily="2" charset="-122"/>
                <a:ea typeface="宋体" panose="02010600030101010101" pitchFamily="2" charset="-122"/>
              </a:rPr>
              <a:t>指向的数组中找到匹配名字，从</a:t>
            </a:r>
            <a:r>
              <a:rPr kumimoji="1" lang="en-US" altLang="zh-CN" dirty="0">
                <a:latin typeface="宋体" panose="02010600030101010101" pitchFamily="2" charset="-122"/>
                <a:ea typeface="宋体" panose="02010600030101010101" pitchFamily="2" charset="-122"/>
              </a:rPr>
              <a:t>AddressOfNameOrdinals</a:t>
            </a:r>
            <a:r>
              <a:rPr kumimoji="1" lang="zh-CN" altLang="en-US" dirty="0">
                <a:latin typeface="宋体" panose="02010600030101010101" pitchFamily="2" charset="-122"/>
                <a:ea typeface="宋体" panose="02010600030101010101" pitchFamily="2" charset="-122"/>
              </a:rPr>
              <a:t>指向的数组中提取索引值，例如，若发现匹配名字的</a:t>
            </a:r>
            <a:r>
              <a:rPr kumimoji="1" lang="en-US" altLang="zh-CN" dirty="0">
                <a:latin typeface="宋体" panose="02010600030101010101" pitchFamily="2" charset="-122"/>
                <a:ea typeface="宋体" panose="02010600030101010101" pitchFamily="2" charset="-122"/>
              </a:rPr>
              <a:t>RVA</a:t>
            </a:r>
            <a:r>
              <a:rPr kumimoji="1" lang="zh-CN" altLang="en-US" dirty="0">
                <a:latin typeface="宋体" panose="02010600030101010101" pitchFamily="2" charset="-122"/>
                <a:ea typeface="宋体" panose="02010600030101010101" pitchFamily="2" charset="-122"/>
              </a:rPr>
              <a:t>存放在</a:t>
            </a:r>
            <a:r>
              <a:rPr kumimoji="1" lang="en-US" altLang="zh-CN" dirty="0">
                <a:latin typeface="宋体" panose="02010600030101010101" pitchFamily="2" charset="-122"/>
                <a:ea typeface="宋体" panose="02010600030101010101" pitchFamily="2" charset="-122"/>
              </a:rPr>
              <a:t>AddressOfNames</a:t>
            </a:r>
            <a:r>
              <a:rPr kumimoji="1" lang="zh-CN" altLang="en-US" dirty="0">
                <a:latin typeface="宋体" panose="02010600030101010101" pitchFamily="2" charset="-122"/>
                <a:ea typeface="宋体" panose="02010600030101010101" pitchFamily="2" charset="-122"/>
              </a:rPr>
              <a:t>的第</a:t>
            </a:r>
            <a:r>
              <a:rPr kumimoji="1" lang="en-US" altLang="zh-CN" dirty="0">
                <a:latin typeface="宋体" panose="02010600030101010101" pitchFamily="2" charset="-122"/>
                <a:ea typeface="宋体" panose="02010600030101010101" pitchFamily="2" charset="-122"/>
              </a:rPr>
              <a:t>6</a:t>
            </a:r>
            <a:r>
              <a:rPr kumimoji="1" lang="zh-CN" altLang="en-US" dirty="0">
                <a:latin typeface="宋体" panose="02010600030101010101" pitchFamily="2" charset="-122"/>
                <a:ea typeface="宋体" panose="02010600030101010101" pitchFamily="2" charset="-122"/>
              </a:rPr>
              <a:t>个元素，那就提取</a:t>
            </a:r>
            <a:r>
              <a:rPr kumimoji="1" lang="en-US" altLang="zh-CN" dirty="0">
                <a:latin typeface="宋体" panose="02010600030101010101" pitchFamily="2" charset="-122"/>
                <a:ea typeface="宋体" panose="02010600030101010101" pitchFamily="2" charset="-122"/>
              </a:rPr>
              <a:t>AddressOfNameOrdinals</a:t>
            </a:r>
            <a:r>
              <a:rPr kumimoji="1" lang="zh-CN" altLang="en-US" dirty="0">
                <a:latin typeface="宋体" panose="02010600030101010101" pitchFamily="2" charset="-122"/>
                <a:ea typeface="宋体" panose="02010600030101010101" pitchFamily="2" charset="-122"/>
              </a:rPr>
              <a:t>数组的第</a:t>
            </a:r>
            <a:r>
              <a:rPr kumimoji="1" lang="en-US" altLang="zh-CN" dirty="0">
                <a:latin typeface="宋体" panose="02010600030101010101" pitchFamily="2" charset="-122"/>
                <a:ea typeface="宋体" panose="02010600030101010101" pitchFamily="2" charset="-122"/>
              </a:rPr>
              <a:t>6</a:t>
            </a:r>
            <a:r>
              <a:rPr kumimoji="1" lang="zh-CN" altLang="en-US" dirty="0">
                <a:latin typeface="宋体" panose="02010600030101010101" pitchFamily="2" charset="-122"/>
                <a:ea typeface="宋体" panose="02010600030101010101" pitchFamily="2" charset="-122"/>
              </a:rPr>
              <a:t>个元素作为索引值。如果遍历完</a:t>
            </a:r>
            <a:r>
              <a:rPr kumimoji="1" lang="en-US" altLang="zh-CN" dirty="0">
                <a:latin typeface="宋体" panose="02010600030101010101" pitchFamily="2" charset="-122"/>
                <a:ea typeface="宋体" panose="02010600030101010101" pitchFamily="2" charset="-122"/>
              </a:rPr>
              <a:t>NumberOfNames</a:t>
            </a:r>
            <a:r>
              <a:rPr kumimoji="1" lang="zh-CN" altLang="en-US" dirty="0">
                <a:latin typeface="宋体" panose="02010600030101010101" pitchFamily="2" charset="-122"/>
                <a:ea typeface="宋体" panose="02010600030101010101" pitchFamily="2" charset="-122"/>
              </a:rPr>
              <a:t>个元素，说明当前模块没有所要的名字</a:t>
            </a:r>
          </a:p>
          <a:p>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39939" name="内容占位符 2"/>
          <p:cNvSpPr>
            <a:spLocks noGrp="1"/>
          </p:cNvSpPr>
          <p:nvPr>
            <p:ph idx="1"/>
          </p:nvPr>
        </p:nvSpPr>
        <p:spPr>
          <a:xfrm>
            <a:off x="1094740" y="1691005"/>
            <a:ext cx="8763000" cy="4522788"/>
          </a:xfrm>
        </p:spPr>
        <p:txBody>
          <a:bodyPr vert="horz" wrap="square" lIns="91440" tIns="45720" rIns="91440" bIns="45720" anchor="t"/>
          <a:lstStyle/>
          <a:p>
            <a:pPr lvl="1"/>
            <a:endParaRPr kumimoji="1" lang="zh-CN" altLang="en-US" dirty="0">
              <a:latin typeface="宋体" panose="02010600030101010101" pitchFamily="2" charset="-122"/>
              <a:ea typeface="宋体" panose="02010600030101010101" pitchFamily="2" charset="-122"/>
            </a:endParaRPr>
          </a:p>
          <a:p>
            <a:pPr lvl="0">
              <a:lnSpc>
                <a:spcPct val="150000"/>
              </a:lnSpc>
              <a:buFont typeface="-윤고딕120" charset="-127"/>
            </a:pPr>
            <a:r>
              <a:rPr kumimoji="1" lang="zh-CN" altLang="en-US" dirty="0">
                <a:latin typeface="宋体" panose="02010600030101010101" pitchFamily="2" charset="-122"/>
                <a:ea typeface="宋体" panose="02010600030101010101" pitchFamily="2" charset="-122"/>
              </a:rPr>
              <a:t>从</a:t>
            </a:r>
            <a:r>
              <a:rPr kumimoji="1" lang="en-US" altLang="zh-CN" dirty="0">
                <a:latin typeface="宋体" panose="02010600030101010101" pitchFamily="2" charset="-122"/>
                <a:ea typeface="宋体" panose="02010600030101010101" pitchFamily="2" charset="-122"/>
              </a:rPr>
              <a:t>AddressOfNameOrdinals</a:t>
            </a:r>
            <a:r>
              <a:rPr kumimoji="1" lang="zh-CN" altLang="en-US" dirty="0">
                <a:latin typeface="宋体" panose="02010600030101010101" pitchFamily="2" charset="-122"/>
                <a:ea typeface="宋体" panose="02010600030101010101" pitchFamily="2" charset="-122"/>
              </a:rPr>
              <a:t>数组提取的数值作为</a:t>
            </a:r>
            <a:r>
              <a:rPr kumimoji="1" lang="en-US" altLang="zh-CN" dirty="0">
                <a:latin typeface="宋体" panose="02010600030101010101" pitchFamily="2" charset="-122"/>
                <a:ea typeface="宋体" panose="02010600030101010101" pitchFamily="2" charset="-122"/>
              </a:rPr>
              <a:t>AddressOfFunctions</a:t>
            </a:r>
            <a:r>
              <a:rPr kumimoji="1" lang="zh-CN" altLang="en-US" dirty="0">
                <a:latin typeface="宋体" panose="02010600030101010101" pitchFamily="2" charset="-122"/>
                <a:ea typeface="宋体" panose="02010600030101010101" pitchFamily="2" charset="-122"/>
              </a:rPr>
              <a:t>数组的索引。也就是说，如果值是</a:t>
            </a:r>
            <a:r>
              <a:rPr kumimoji="1" lang="en-US" altLang="zh-CN" dirty="0">
                <a:latin typeface="宋体" panose="02010600030101010101" pitchFamily="2" charset="-122"/>
                <a:ea typeface="宋体" panose="02010600030101010101" pitchFamily="2" charset="-122"/>
              </a:rPr>
              <a:t>5</a:t>
            </a:r>
            <a:r>
              <a:rPr kumimoji="1" lang="zh-CN" altLang="en-US" dirty="0">
                <a:latin typeface="宋体" panose="02010600030101010101" pitchFamily="2" charset="-122"/>
                <a:ea typeface="宋体" panose="02010600030101010101" pitchFamily="2" charset="-122"/>
              </a:rPr>
              <a:t>，就必须读取</a:t>
            </a:r>
            <a:r>
              <a:rPr kumimoji="1" lang="en-US" altLang="zh-CN" dirty="0">
                <a:latin typeface="宋体" panose="02010600030101010101" pitchFamily="2" charset="-122"/>
                <a:ea typeface="宋体" panose="02010600030101010101" pitchFamily="2" charset="-122"/>
              </a:rPr>
              <a:t>AddressOfFunctions</a:t>
            </a:r>
            <a:r>
              <a:rPr kumimoji="1" lang="zh-CN" altLang="en-US" dirty="0">
                <a:latin typeface="宋体" panose="02010600030101010101" pitchFamily="2" charset="-122"/>
                <a:ea typeface="宋体" panose="02010600030101010101" pitchFamily="2" charset="-122"/>
              </a:rPr>
              <a:t>数组的第</a:t>
            </a:r>
            <a:r>
              <a:rPr kumimoji="1" lang="en-US" altLang="zh-CN" dirty="0">
                <a:latin typeface="宋体" panose="02010600030101010101" pitchFamily="2" charset="-122"/>
                <a:ea typeface="宋体" panose="02010600030101010101" pitchFamily="2" charset="-122"/>
              </a:rPr>
              <a:t>5</a:t>
            </a:r>
            <a:r>
              <a:rPr kumimoji="1" lang="zh-CN" altLang="en-US" dirty="0">
                <a:latin typeface="宋体" panose="02010600030101010101" pitchFamily="2" charset="-122"/>
                <a:ea typeface="宋体" panose="02010600030101010101" pitchFamily="2" charset="-122"/>
              </a:rPr>
              <a:t>个元素，此值就是所要函数的</a:t>
            </a:r>
            <a:r>
              <a:rPr kumimoji="1" lang="en-US" altLang="zh-CN" dirty="0">
                <a:latin typeface="宋体" panose="02010600030101010101" pitchFamily="2" charset="-122"/>
                <a:ea typeface="宋体" panose="02010600030101010101" pitchFamily="2" charset="-122"/>
              </a:rPr>
              <a:t>RVA</a:t>
            </a:r>
            <a:endParaRPr kumimoji="1" lang="zh-CN" altLang="en-US" dirty="0">
              <a:latin typeface="宋体" panose="02010600030101010101" pitchFamily="2" charset="-122"/>
              <a:ea typeface="宋体" panose="02010600030101010101" pitchFamily="2" charset="-122"/>
            </a:endParaRPr>
          </a:p>
          <a:p>
            <a:endParaRPr lang="zh-CN" altLang="en-US" dirty="0"/>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vert="horz" wrap="square" lIns="91440" tIns="45720" rIns="91440" bIns="45720" anchor="ctr"/>
          <a:lstStyle/>
          <a:p>
            <a:r>
              <a:rPr lang="en-US" altLang="zh-CN" dirty="0"/>
              <a:t>PE</a:t>
            </a:r>
            <a:r>
              <a:rPr lang="zh-CN" altLang="en-US" dirty="0"/>
              <a:t>文件格式</a:t>
            </a:r>
          </a:p>
        </p:txBody>
      </p:sp>
      <p:sp>
        <p:nvSpPr>
          <p:cNvPr id="40963" name="内容占位符 2"/>
          <p:cNvSpPr>
            <a:spLocks noGrp="1"/>
          </p:cNvSpPr>
          <p:nvPr>
            <p:ph idx="1"/>
          </p:nvPr>
        </p:nvSpPr>
        <p:spPr>
          <a:xfrm>
            <a:off x="994410" y="1285875"/>
            <a:ext cx="9521190" cy="4951730"/>
          </a:xfrm>
        </p:spPr>
        <p:txBody>
          <a:bodyPr vert="horz" wrap="square" lIns="91440" tIns="45720" rIns="91440" bIns="45720" anchor="t">
            <a:normAutofit fontScale="92500"/>
          </a:bodyPr>
          <a:lstStyle/>
          <a:p>
            <a:pPr lvl="0">
              <a:lnSpc>
                <a:spcPct val="150000"/>
              </a:lnSpc>
            </a:pPr>
            <a:r>
              <a:rPr kumimoji="1" lang="zh-CN" altLang="en-US" dirty="0">
                <a:latin typeface="宋体" panose="02010600030101010101" pitchFamily="2" charset="-122"/>
                <a:ea typeface="宋体" panose="02010600030101010101" pitchFamily="2" charset="-122"/>
              </a:rPr>
              <a:t>已知函数的序数，获取函数地址的一般步骤：</a:t>
            </a:r>
          </a:p>
          <a:p>
            <a:pPr lvl="1">
              <a:lnSpc>
                <a:spcPct val="150000"/>
              </a:lnSpc>
              <a:buFont typeface="-윤고딕120" charset="-127"/>
            </a:pPr>
            <a:r>
              <a:rPr kumimoji="1" lang="zh-CN" altLang="en-US" dirty="0">
                <a:latin typeface="宋体" panose="02010600030101010101" pitchFamily="2" charset="-122"/>
                <a:ea typeface="宋体" panose="02010600030101010101" pitchFamily="2" charset="-122"/>
              </a:rPr>
              <a:t>定位到</a:t>
            </a:r>
            <a:r>
              <a:rPr kumimoji="1" lang="en-US" altLang="zh-CN" dirty="0">
                <a:latin typeface="宋体" panose="02010600030101010101" pitchFamily="2" charset="-122"/>
                <a:ea typeface="宋体" panose="02010600030101010101" pitchFamily="2" charset="-122"/>
              </a:rPr>
              <a:t>PE header</a:t>
            </a:r>
            <a:endParaRPr kumimoji="1" lang="zh-CN" altLang="en-US" dirty="0">
              <a:latin typeface="宋体" panose="02010600030101010101" pitchFamily="2" charset="-122"/>
              <a:ea typeface="宋体" panose="02010600030101010101" pitchFamily="2" charset="-122"/>
            </a:endParaRPr>
          </a:p>
          <a:p>
            <a:pPr lvl="1">
              <a:lnSpc>
                <a:spcPct val="150000"/>
              </a:lnSpc>
              <a:buFont typeface="-윤고딕120" charset="-127"/>
            </a:pPr>
            <a:r>
              <a:rPr kumimoji="1" lang="zh-CN" altLang="en-US" dirty="0">
                <a:latin typeface="宋体" panose="02010600030101010101" pitchFamily="2" charset="-122"/>
                <a:ea typeface="宋体" panose="02010600030101010101" pitchFamily="2" charset="-122"/>
              </a:rPr>
              <a:t>从数据目录表读取导出表的虚拟地址</a:t>
            </a:r>
          </a:p>
          <a:p>
            <a:pPr lvl="1">
              <a:lnSpc>
                <a:spcPct val="150000"/>
              </a:lnSpc>
              <a:buFont typeface="-윤고딕120" charset="-127"/>
            </a:pPr>
            <a:r>
              <a:rPr kumimoji="1" lang="zh-CN" altLang="en-US" dirty="0">
                <a:latin typeface="宋体" panose="02010600030101010101" pitchFamily="2" charset="-122"/>
                <a:ea typeface="宋体" panose="02010600030101010101" pitchFamily="2" charset="-122"/>
              </a:rPr>
              <a:t>定位导出表获取</a:t>
            </a:r>
            <a:r>
              <a:rPr kumimoji="1" lang="en-US" altLang="zh-CN" dirty="0">
                <a:latin typeface="宋体" panose="02010600030101010101" pitchFamily="2" charset="-122"/>
                <a:ea typeface="宋体" panose="02010600030101010101" pitchFamily="2" charset="-122"/>
              </a:rPr>
              <a:t>Base</a:t>
            </a:r>
            <a:r>
              <a:rPr kumimoji="1" lang="zh-CN" altLang="en-US" dirty="0">
                <a:latin typeface="宋体" panose="02010600030101010101" pitchFamily="2" charset="-122"/>
                <a:ea typeface="宋体" panose="02010600030101010101" pitchFamily="2" charset="-122"/>
              </a:rPr>
              <a:t>值</a:t>
            </a:r>
          </a:p>
          <a:p>
            <a:pPr lvl="1">
              <a:lnSpc>
                <a:spcPct val="150000"/>
              </a:lnSpc>
              <a:buFont typeface="-윤고딕120" charset="-127"/>
            </a:pPr>
            <a:r>
              <a:rPr kumimoji="1" lang="zh-CN" altLang="en-US" dirty="0">
                <a:latin typeface="宋体" panose="02010600030101010101" pitchFamily="2" charset="-122"/>
                <a:ea typeface="宋体" panose="02010600030101010101" pitchFamily="2" charset="-122"/>
              </a:rPr>
              <a:t>减掉</a:t>
            </a:r>
            <a:r>
              <a:rPr kumimoji="1" lang="en-US" altLang="zh-CN" dirty="0">
                <a:latin typeface="宋体" panose="02010600030101010101" pitchFamily="2" charset="-122"/>
                <a:ea typeface="宋体" panose="02010600030101010101" pitchFamily="2" charset="-122"/>
              </a:rPr>
              <a:t>Base</a:t>
            </a:r>
            <a:r>
              <a:rPr kumimoji="1" lang="zh-CN" altLang="en-US" dirty="0">
                <a:latin typeface="宋体" panose="02010600030101010101" pitchFamily="2" charset="-122"/>
                <a:ea typeface="宋体" panose="02010600030101010101" pitchFamily="2" charset="-122"/>
              </a:rPr>
              <a:t>值得到指向</a:t>
            </a:r>
            <a:r>
              <a:rPr kumimoji="1" lang="en-US" altLang="zh-CN" dirty="0">
                <a:latin typeface="宋体" panose="02010600030101010101" pitchFamily="2" charset="-122"/>
                <a:ea typeface="宋体" panose="02010600030101010101" pitchFamily="2" charset="-122"/>
              </a:rPr>
              <a:t>AddressOfFunctions</a:t>
            </a:r>
            <a:r>
              <a:rPr kumimoji="1" lang="zh-CN" altLang="en-US" dirty="0">
                <a:latin typeface="宋体" panose="02010600030101010101" pitchFamily="2" charset="-122"/>
                <a:ea typeface="宋体" panose="02010600030101010101" pitchFamily="2" charset="-122"/>
              </a:rPr>
              <a:t>数组的索引</a:t>
            </a:r>
          </a:p>
          <a:p>
            <a:pPr lvl="1">
              <a:lnSpc>
                <a:spcPct val="150000"/>
              </a:lnSpc>
              <a:buFont typeface="-윤고딕120" charset="-127"/>
            </a:pPr>
            <a:r>
              <a:rPr kumimoji="1" lang="zh-CN" altLang="en-US" dirty="0">
                <a:latin typeface="宋体" panose="02010600030101010101" pitchFamily="2" charset="-122"/>
                <a:ea typeface="宋体" panose="02010600030101010101" pitchFamily="2" charset="-122"/>
              </a:rPr>
              <a:t>将该值与</a:t>
            </a:r>
            <a:r>
              <a:rPr kumimoji="1" lang="en-US" altLang="zh-CN" dirty="0">
                <a:latin typeface="宋体" panose="02010600030101010101" pitchFamily="2" charset="-122"/>
                <a:ea typeface="宋体" panose="02010600030101010101" pitchFamily="2" charset="-122"/>
              </a:rPr>
              <a:t>NumberOfFunctions</a:t>
            </a:r>
            <a:r>
              <a:rPr kumimoji="1" lang="zh-CN" altLang="en-US" dirty="0">
                <a:latin typeface="宋体" panose="02010600030101010101" pitchFamily="2" charset="-122"/>
                <a:ea typeface="宋体" panose="02010600030101010101" pitchFamily="2" charset="-122"/>
              </a:rPr>
              <a:t>做比较，大于等于后者则序数无效</a:t>
            </a:r>
          </a:p>
          <a:p>
            <a:pPr lvl="1">
              <a:lnSpc>
                <a:spcPct val="150000"/>
              </a:lnSpc>
              <a:buFont typeface="-윤고딕120" charset="-127"/>
            </a:pPr>
            <a:r>
              <a:rPr kumimoji="1" lang="zh-CN" altLang="en-US" dirty="0">
                <a:latin typeface="宋体" panose="02010600030101010101" pitchFamily="2" charset="-122"/>
                <a:ea typeface="宋体" panose="02010600030101010101" pitchFamily="2" charset="-122"/>
              </a:rPr>
              <a:t>通过上面的索引就可以获取</a:t>
            </a:r>
            <a:r>
              <a:rPr kumimoji="1" lang="en-US" altLang="zh-CN" dirty="0">
                <a:latin typeface="宋体" panose="02010600030101010101" pitchFamily="2" charset="-122"/>
                <a:ea typeface="宋体" panose="02010600030101010101" pitchFamily="2" charset="-122"/>
              </a:rPr>
              <a:t>AddressOfFunctions</a:t>
            </a:r>
            <a:r>
              <a:rPr kumimoji="1" lang="zh-CN" altLang="en-US" dirty="0">
                <a:latin typeface="宋体" panose="02010600030101010101" pitchFamily="2" charset="-122"/>
                <a:ea typeface="宋体" panose="02010600030101010101" pitchFamily="2" charset="-122"/>
              </a:rPr>
              <a:t>数组中的</a:t>
            </a:r>
            <a:r>
              <a:rPr kumimoji="1" lang="en-US" altLang="zh-CN" dirty="0">
                <a:latin typeface="宋体" panose="02010600030101010101" pitchFamily="2" charset="-122"/>
                <a:ea typeface="宋体" panose="02010600030101010101" pitchFamily="2" charset="-122"/>
              </a:rPr>
              <a:t>RVA</a:t>
            </a:r>
            <a:endParaRPr kumimoji="1" lang="zh-CN" altLang="en-US" dirty="0">
              <a:latin typeface="宋体" panose="02010600030101010101" pitchFamily="2" charset="-122"/>
              <a:ea typeface="宋体" panose="02010600030101010101" pitchFamily="2" charset="-122"/>
            </a:endParaRPr>
          </a:p>
          <a:p>
            <a:endParaRPr lang="zh-CN" altLang="en-US" dirty="0"/>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vert="horz" wrap="square" lIns="91440" tIns="45720" rIns="91440" bIns="45720" anchor="ctr"/>
          <a:lstStyle/>
          <a:p>
            <a:r>
              <a:rPr lang="en-US" altLang="zh-CN" sz="4000" b="1" dirty="0">
                <a:latin typeface="宋体" panose="02010600030101010101" pitchFamily="2" charset="-122"/>
                <a:ea typeface="宋体" panose="02010600030101010101" pitchFamily="2" charset="-122"/>
              </a:rPr>
              <a:t>Win32 PE</a:t>
            </a:r>
            <a:r>
              <a:rPr lang="zh-CN" altLang="en-US" sz="4000" b="1" dirty="0">
                <a:latin typeface="宋体" panose="02010600030101010101" pitchFamily="2" charset="-122"/>
                <a:ea typeface="宋体" panose="02010600030101010101" pitchFamily="2" charset="-122"/>
              </a:rPr>
              <a:t>病毒的基本原理</a:t>
            </a:r>
            <a:endParaRPr lang="zh-CN" altLang="en-US" dirty="0"/>
          </a:p>
        </p:txBody>
      </p:sp>
      <p:sp>
        <p:nvSpPr>
          <p:cNvPr id="41987" name="内容占位符 2"/>
          <p:cNvSpPr>
            <a:spLocks noGrp="1"/>
          </p:cNvSpPr>
          <p:nvPr>
            <p:ph idx="1"/>
          </p:nvPr>
        </p:nvSpPr>
        <p:spPr>
          <a:xfrm>
            <a:off x="838200" y="1714500"/>
            <a:ext cx="9677400" cy="4523105"/>
          </a:xfrm>
        </p:spPr>
        <p:txBody>
          <a:bodyPr vert="horz" wrap="square" lIns="91440" tIns="45720" rIns="91440" bIns="45720" anchor="t"/>
          <a:lstStyle/>
          <a:p>
            <a:r>
              <a:rPr lang="en-US" altLang="zh-CN" dirty="0"/>
              <a:t>PE</a:t>
            </a:r>
            <a:r>
              <a:rPr lang="zh-CN" altLang="en-US" dirty="0"/>
              <a:t>病毒基本功能</a:t>
            </a:r>
            <a:endParaRPr lang="en-US" altLang="zh-CN" dirty="0"/>
          </a:p>
          <a:p>
            <a:pPr marL="969264" lvl="1" indent="-514350">
              <a:buFont typeface="+mj-lt"/>
              <a:buAutoNum type="arabicPeriod"/>
            </a:pPr>
            <a:r>
              <a:rPr kumimoji="1" lang="zh-CN" altLang="en-US" dirty="0">
                <a:latin typeface="宋体" panose="02010600030101010101" pitchFamily="2" charset="-122"/>
                <a:ea typeface="宋体" panose="02010600030101010101" pitchFamily="2" charset="-122"/>
              </a:rPr>
              <a:t>重定位</a:t>
            </a:r>
          </a:p>
          <a:p>
            <a:pPr marL="969264" lvl="1" indent="-514350">
              <a:buFont typeface="+mj-lt"/>
              <a:buAutoNum type="arabicPeriod"/>
            </a:pPr>
            <a:r>
              <a:rPr kumimoji="1" lang="zh-CN" altLang="en-US" dirty="0">
                <a:latin typeface="宋体" panose="02010600030101010101" pitchFamily="2" charset="-122"/>
                <a:ea typeface="宋体" panose="02010600030101010101" pitchFamily="2" charset="-122"/>
              </a:rPr>
              <a:t>截获</a:t>
            </a:r>
            <a:r>
              <a:rPr kumimoji="1" lang="en-US" altLang="zh-CN" dirty="0">
                <a:latin typeface="宋体" panose="02010600030101010101" pitchFamily="2" charset="-122"/>
                <a:ea typeface="宋体" panose="02010600030101010101" pitchFamily="2" charset="-122"/>
              </a:rPr>
              <a:t>API</a:t>
            </a:r>
            <a:r>
              <a:rPr kumimoji="1" lang="zh-CN" altLang="en-US" dirty="0">
                <a:latin typeface="宋体" panose="02010600030101010101" pitchFamily="2" charset="-122"/>
                <a:ea typeface="宋体" panose="02010600030101010101" pitchFamily="2" charset="-122"/>
              </a:rPr>
              <a:t>函数地址</a:t>
            </a:r>
          </a:p>
          <a:p>
            <a:pPr marL="969264" lvl="1" indent="-514350">
              <a:buFont typeface="+mj-lt"/>
              <a:buAutoNum type="arabicPeriod"/>
            </a:pPr>
            <a:r>
              <a:rPr kumimoji="1" lang="zh-CN" altLang="en-US" dirty="0">
                <a:latin typeface="宋体" panose="02010600030101010101" pitchFamily="2" charset="-122"/>
                <a:ea typeface="宋体" panose="02010600030101010101" pitchFamily="2" charset="-122"/>
              </a:rPr>
              <a:t>搜索感染目标文件</a:t>
            </a:r>
          </a:p>
          <a:p>
            <a:pPr marL="969264" lvl="1" indent="-514350">
              <a:buFont typeface="+mj-lt"/>
              <a:buAutoNum type="arabicPeriod"/>
            </a:pPr>
            <a:r>
              <a:rPr kumimoji="1" lang="zh-CN" altLang="en-US" dirty="0">
                <a:latin typeface="宋体" panose="02010600030101010101" pitchFamily="2" charset="-122"/>
                <a:ea typeface="宋体" panose="02010600030101010101" pitchFamily="2" charset="-122"/>
              </a:rPr>
              <a:t>内存文件映射</a:t>
            </a:r>
          </a:p>
          <a:p>
            <a:pPr marL="969264" lvl="1" indent="-514350">
              <a:buFont typeface="+mj-lt"/>
              <a:buAutoNum type="arabicPeriod"/>
            </a:pPr>
            <a:r>
              <a:rPr kumimoji="1" lang="zh-CN" altLang="en-US" dirty="0">
                <a:latin typeface="宋体" panose="02010600030101010101" pitchFamily="2" charset="-122"/>
                <a:ea typeface="宋体" panose="02010600030101010101" pitchFamily="2" charset="-122"/>
              </a:rPr>
              <a:t>实施感染</a:t>
            </a:r>
          </a:p>
          <a:p>
            <a:endParaRPr lang="en-US" altLang="zh-C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vert="horz" wrap="square" lIns="91440" tIns="45720" rIns="91440" bIns="45720" anchor="ctr"/>
          <a:lstStyle/>
          <a:p>
            <a:r>
              <a:rPr lang="en-US" altLang="zh-CN" sz="4400" b="1" dirty="0" smtClean="0">
                <a:ea typeface="宋体" panose="02010600030101010101" pitchFamily="2" charset="-122"/>
              </a:rPr>
              <a:t>1.</a:t>
            </a:r>
            <a:r>
              <a:rPr lang="zh-CN" altLang="en-US" sz="4400" b="1" dirty="0" smtClean="0">
                <a:ea typeface="宋体" panose="02010600030101010101" pitchFamily="2" charset="-122"/>
              </a:rPr>
              <a:t>重定位</a:t>
            </a:r>
            <a:endParaRPr lang="zh-CN" altLang="en-US" sz="4400" b="1" dirty="0">
              <a:latin typeface="宋体" panose="02010600030101010101" pitchFamily="2" charset="-122"/>
              <a:ea typeface="宋体" panose="02010600030101010101" pitchFamily="2" charset="-122"/>
            </a:endParaRPr>
          </a:p>
        </p:txBody>
      </p:sp>
      <p:sp>
        <p:nvSpPr>
          <p:cNvPr id="43011" name="Rectangle 3"/>
          <p:cNvSpPr>
            <a:spLocks noGrp="1"/>
          </p:cNvSpPr>
          <p:nvPr>
            <p:ph idx="1"/>
          </p:nvPr>
        </p:nvSpPr>
        <p:spPr>
          <a:xfrm>
            <a:off x="972820" y="1786255"/>
            <a:ext cx="9542780" cy="4451350"/>
          </a:xfrm>
        </p:spPr>
        <p:txBody>
          <a:bodyPr vert="horz" wrap="square" lIns="91440" tIns="45720" rIns="91440" bIns="45720" anchor="t"/>
          <a:lstStyle/>
          <a:p>
            <a:endParaRPr lang="zh-CN" altLang="en-US" b="1" dirty="0">
              <a:ea typeface="宋体" panose="02010600030101010101" pitchFamily="2" charset="-122"/>
            </a:endParaRPr>
          </a:p>
          <a:p>
            <a:r>
              <a:rPr lang="zh-CN" altLang="en-US" b="1" dirty="0">
                <a:ea typeface="宋体" panose="02010600030101010101" pitchFamily="2" charset="-122"/>
              </a:rPr>
              <a:t>为什么需要重定位</a:t>
            </a:r>
            <a:endParaRPr lang="en-US" altLang="zh-CN" b="1" dirty="0">
              <a:ea typeface="宋体" panose="02010600030101010101" pitchFamily="2" charset="-122"/>
            </a:endParaRPr>
          </a:p>
          <a:p>
            <a:pPr lvl="1"/>
            <a:r>
              <a:rPr kumimoji="1" lang="zh-CN" altLang="en-US" b="1" dirty="0">
                <a:latin typeface="宋体" panose="02010600030101010101" pitchFamily="2" charset="-122"/>
                <a:ea typeface="宋体" panose="02010600030101010101" pitchFamily="2" charset="-122"/>
              </a:rPr>
              <a:t>病毒不可避免也要用到变量（常量），当病毒感染</a:t>
            </a:r>
            <a:r>
              <a:rPr kumimoji="1" lang="en-US" altLang="zh-CN" b="1" dirty="0">
                <a:latin typeface="宋体" panose="02010600030101010101" pitchFamily="2" charset="-122"/>
                <a:ea typeface="宋体" panose="02010600030101010101" pitchFamily="2" charset="-122"/>
              </a:rPr>
              <a:t>HOST</a:t>
            </a:r>
            <a:r>
              <a:rPr kumimoji="1" lang="zh-CN" altLang="en-US" b="1" dirty="0">
                <a:latin typeface="宋体" panose="02010600030101010101" pitchFamily="2" charset="-122"/>
                <a:ea typeface="宋体" panose="02010600030101010101" pitchFamily="2" charset="-122"/>
              </a:rPr>
              <a:t>程序后，由于其依附到</a:t>
            </a:r>
            <a:r>
              <a:rPr kumimoji="1" lang="en-US" altLang="zh-CN" b="1" dirty="0">
                <a:latin typeface="宋体" panose="02010600030101010101" pitchFamily="2" charset="-122"/>
                <a:ea typeface="宋体" panose="02010600030101010101" pitchFamily="2" charset="-122"/>
              </a:rPr>
              <a:t>HOST</a:t>
            </a:r>
            <a:r>
              <a:rPr kumimoji="1" lang="zh-CN" altLang="en-US" b="1" dirty="0">
                <a:latin typeface="宋体" panose="02010600030101010101" pitchFamily="2" charset="-122"/>
                <a:ea typeface="宋体" panose="02010600030101010101" pitchFamily="2" charset="-122"/>
              </a:rPr>
              <a:t>程序中的位置各有不同，病毒随着</a:t>
            </a:r>
            <a:r>
              <a:rPr kumimoji="1" lang="en-US" altLang="zh-CN" b="1" dirty="0">
                <a:latin typeface="宋体" panose="02010600030101010101" pitchFamily="2" charset="-122"/>
                <a:ea typeface="宋体" panose="02010600030101010101" pitchFamily="2" charset="-122"/>
              </a:rPr>
              <a:t>HOST</a:t>
            </a:r>
            <a:r>
              <a:rPr kumimoji="1" lang="zh-CN" altLang="en-US" b="1" dirty="0">
                <a:latin typeface="宋体" panose="02010600030101010101" pitchFamily="2" charset="-122"/>
                <a:ea typeface="宋体" panose="02010600030101010101" pitchFamily="2" charset="-122"/>
              </a:rPr>
              <a:t>载入内存后，病毒中的各个变量（常量）在内存中的位置自然也会随着发生变化</a:t>
            </a:r>
          </a:p>
          <a:p>
            <a:endParaRPr lang="zh-CN" altLang="en-US" b="1" dirty="0">
              <a:ea typeface="宋体" panose="02010600030101010101" pitchFamily="2" charset="-122"/>
            </a:endParaRPr>
          </a:p>
          <a:p>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vert="horz" wrap="square" lIns="91440" tIns="45720" rIns="91440" bIns="45720" anchor="ctr"/>
          <a:lstStyle/>
          <a:p>
            <a:r>
              <a:rPr lang="en-US" altLang="zh-CN" b="1" dirty="0" smtClean="0">
                <a:ea typeface="宋体" panose="02010600030101010101" pitchFamily="2" charset="-122"/>
              </a:rPr>
              <a:t>1.</a:t>
            </a:r>
            <a:r>
              <a:rPr lang="zh-CN" altLang="en-US" b="1" dirty="0" smtClean="0">
                <a:ea typeface="宋体" panose="02010600030101010101" pitchFamily="2" charset="-122"/>
              </a:rPr>
              <a:t>重定位（续）</a:t>
            </a:r>
            <a:endParaRPr lang="zh-CN" altLang="en-US" dirty="0"/>
          </a:p>
        </p:txBody>
      </p:sp>
      <p:sp>
        <p:nvSpPr>
          <p:cNvPr id="44035" name="内容占位符 5"/>
          <p:cNvSpPr>
            <a:spLocks noGrp="1"/>
          </p:cNvSpPr>
          <p:nvPr>
            <p:ph idx="1"/>
          </p:nvPr>
        </p:nvSpPr>
        <p:spPr>
          <a:xfrm>
            <a:off x="1752600" y="1946275"/>
            <a:ext cx="8763000" cy="768350"/>
          </a:xfrm>
        </p:spPr>
        <p:txBody>
          <a:bodyPr vert="horz" wrap="square" lIns="91440" tIns="45720" rIns="91440" bIns="45720" anchor="t"/>
          <a:lstStyle/>
          <a:p>
            <a:r>
              <a:rPr lang="zh-CN" altLang="en-US" dirty="0"/>
              <a:t>病毒如何重定位</a:t>
            </a:r>
          </a:p>
        </p:txBody>
      </p:sp>
      <p:sp>
        <p:nvSpPr>
          <p:cNvPr id="5" name="矩形 4"/>
          <p:cNvSpPr/>
          <p:nvPr/>
        </p:nvSpPr>
        <p:spPr bwMode="auto">
          <a:xfrm>
            <a:off x="1347330" y="2843645"/>
            <a:ext cx="10484452" cy="3286125"/>
          </a:xfrm>
          <a:prstGeom prst="rect">
            <a:avLst/>
          </a:prstGeom>
          <a:noFill/>
          <a:ln w="6350">
            <a:solidFill>
              <a:schemeClr val="bg1"/>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anchor="ct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rgbClr val="000000"/>
                </a:solidFill>
                <a:effectLst/>
                <a:uLnTx/>
                <a:uFillTx/>
                <a:latin typeface="+mn-lt"/>
                <a:ea typeface="+mn-ea"/>
                <a:cs typeface="+mn-cs"/>
              </a:rPr>
              <a:t>      </a:t>
            </a:r>
            <a:r>
              <a:rPr kumimoji="1" lang="en-US" altLang="zh-CN" sz="2800" b="0" i="0" u="none" strike="noStrike" kern="1200" cap="none" spc="0" normalizeH="0" baseline="0" noProof="0" dirty="0">
                <a:ln>
                  <a:noFill/>
                </a:ln>
                <a:solidFill>
                  <a:srgbClr val="FF0000"/>
                </a:solidFill>
                <a:effectLst/>
                <a:uLnTx/>
                <a:uFillTx/>
                <a:latin typeface="+mn-lt"/>
                <a:ea typeface="+mn-ea"/>
                <a:cs typeface="+mn-cs"/>
              </a:rPr>
              <a:t> </a:t>
            </a:r>
            <a:r>
              <a:rPr kumimoji="1" lang="en-US" altLang="zh-CN" sz="2800" b="1"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call delta </a:t>
            </a:r>
            <a:r>
              <a:rPr kumimoji="1"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   </a:t>
            </a:r>
            <a:r>
              <a:rPr kumimoji="1"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执行后，堆栈顶端为</a:t>
            </a:r>
            <a:r>
              <a:rPr kumimoji="1" lang="en-US" altLang="zh-CN"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delta</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在内存中的真正</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地址</a:t>
            </a:r>
            <a:endParaRPr kumimoji="1"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defTabSz="914400" rtl="0" eaLnBrk="1" fontAlgn="base" latinLnBrk="1" hangingPunct="1">
              <a:lnSpc>
                <a:spcPct val="100000"/>
              </a:lnSpc>
              <a:spcBef>
                <a:spcPct val="0"/>
              </a:spcBef>
              <a:spcAft>
                <a:spcPct val="0"/>
              </a:spcAft>
              <a:buClrTx/>
              <a:buSzTx/>
              <a:buFontTx/>
              <a:buNone/>
              <a:defRPr/>
            </a:pPr>
            <a:r>
              <a:rPr kumimoji="1" lang="en-US" altLang="zh-CN" sz="2800" b="1" noProof="0" dirty="0" smtClean="0">
                <a:solidFill>
                  <a:schemeClr val="tx1"/>
                </a:solidFill>
                <a:latin typeface="宋体" panose="02010600030101010101" pitchFamily="2" charset="-122"/>
                <a:ea typeface="宋体" panose="02010600030101010101" pitchFamily="2" charset="-122"/>
              </a:rPr>
              <a:t>    </a:t>
            </a:r>
            <a:r>
              <a:rPr kumimoji="1" lang="en-US" altLang="zh-CN" sz="2800" b="1" i="0" u="none" strike="noStrike" kern="1200" cap="none" spc="0" normalizeH="0" baseline="0" noProof="0" dirty="0" smtClean="0">
                <a:ln>
                  <a:noFill/>
                </a:ln>
                <a:solidFill>
                  <a:srgbClr val="FF0000"/>
                </a:solidFill>
                <a:effectLst/>
                <a:uLnTx/>
                <a:uFillTx/>
                <a:latin typeface="Arial" panose="020B0604020202020204" pitchFamily="34" charset="0"/>
                <a:ea typeface="+mn-ea"/>
                <a:cs typeface="+mn-cs"/>
              </a:rPr>
              <a:t>delta</a:t>
            </a:r>
            <a:r>
              <a:rPr kumimoji="1" lang="en-US" altLang="zh-CN" sz="2800" b="1"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pop </a:t>
            </a:r>
            <a:r>
              <a:rPr kumimoji="1" lang="en-US" altLang="zh-CN" sz="2800" b="1" i="0" u="none" strike="noStrike" kern="1200" cap="none" spc="0" normalizeH="0" baseline="0" noProof="0" dirty="0" err="1">
                <a:ln>
                  <a:noFill/>
                </a:ln>
                <a:solidFill>
                  <a:srgbClr val="FF0000"/>
                </a:solidFill>
                <a:effectLst/>
                <a:uLnTx/>
                <a:uFillTx/>
                <a:latin typeface="Arial" panose="020B0604020202020204" pitchFamily="34" charset="0"/>
                <a:ea typeface="+mn-ea"/>
                <a:cs typeface="+mn-cs"/>
              </a:rPr>
              <a:t>ebp</a:t>
            </a:r>
            <a:r>
              <a:rPr kumimoji="1" lang="en-US" altLang="zh-CN" sz="2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1" lang="en-US" altLang="zh-CN" sz="2800" b="0" i="0" u="none" strike="noStrike" kern="1200" cap="none" spc="0" normalizeH="0" baseline="0" noProof="0" dirty="0">
                <a:ln>
                  <a:noFill/>
                </a:ln>
                <a:solidFill>
                  <a:schemeClr val="bg1"/>
                </a:solidFill>
                <a:effectLst/>
                <a:uLnTx/>
                <a:uFillTx/>
                <a:latin typeface="Arial" panose="020B0604020202020204" pitchFamily="34" charset="0"/>
                <a:ea typeface="+mn-ea"/>
                <a:cs typeface="+mn-cs"/>
              </a:rPr>
              <a:t> </a:t>
            </a:r>
          </a:p>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cs typeface="+mn-cs"/>
              </a:rPr>
              <a:t>      </a:t>
            </a:r>
            <a:r>
              <a:rPr kumimoji="1"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1" lang="en-US" altLang="zh-CN" sz="28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将</a:t>
            </a:r>
            <a:r>
              <a:rPr kumimoji="1" lang="en-US" altLang="zh-CN"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delta</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在内存中的真正地址存放在</a:t>
            </a:r>
            <a:r>
              <a:rPr kumimoji="1" lang="en-US" altLang="zh-CN" sz="2800" b="1"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ebp</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寄存器中</a:t>
            </a:r>
          </a:p>
          <a:p>
            <a:pPr marL="0" marR="0" lvl="0" indent="0" algn="ctr" defTabSz="914400" rtl="0" eaLnBrk="1" fontAlgn="base" latinLnBrk="1"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n-lt"/>
                <a:ea typeface="+mn-ea"/>
                <a:cs typeface="+mn-cs"/>
              </a:rPr>
              <a:t>       </a:t>
            </a:r>
            <a:r>
              <a:rPr kumimoji="1" lang="en-US" altLang="zh-CN" sz="2800" b="0" i="0" u="none" strike="noStrike" kern="1200" cap="none" spc="0" normalizeH="0" baseline="0" noProof="0" dirty="0" smtClean="0">
                <a:ln>
                  <a:noFill/>
                </a:ln>
                <a:solidFill>
                  <a:schemeClr val="tx1"/>
                </a:solidFill>
                <a:effectLst/>
                <a:uLnTx/>
                <a:uFillTx/>
                <a:latin typeface="+mn-lt"/>
                <a:ea typeface="+mn-ea"/>
                <a:cs typeface="+mn-cs"/>
              </a:rPr>
              <a:t>……</a:t>
            </a:r>
          </a:p>
          <a:p>
            <a:pPr marL="0" marR="0" lvl="0" indent="0" defTabSz="914400" rtl="0" eaLnBrk="1" fontAlgn="base" latinLnBrk="1" hangingPunct="1">
              <a:lnSpc>
                <a:spcPct val="100000"/>
              </a:lnSpc>
              <a:spcBef>
                <a:spcPct val="0"/>
              </a:spcBef>
              <a:spcAft>
                <a:spcPct val="0"/>
              </a:spcAft>
              <a:buClrTx/>
              <a:buSzTx/>
              <a:buFontTx/>
              <a:buNone/>
              <a:defRPr/>
            </a:pPr>
            <a:r>
              <a:rPr kumimoji="1" lang="en-US" altLang="zh-CN" sz="2800" dirty="0" smtClean="0">
                <a:solidFill>
                  <a:schemeClr val="tx1"/>
                </a:solidFill>
              </a:rPr>
              <a:t>         </a:t>
            </a:r>
            <a:r>
              <a:rPr kumimoji="1" lang="en-US" altLang="zh-CN" sz="2800" b="1" i="0" u="none" strike="noStrike" kern="1200" cap="none" spc="0" normalizeH="0" baseline="0" noProof="0" dirty="0" smtClean="0">
                <a:ln>
                  <a:noFill/>
                </a:ln>
                <a:solidFill>
                  <a:srgbClr val="FF0000"/>
                </a:solidFill>
                <a:effectLst/>
                <a:uLnTx/>
                <a:uFillTx/>
                <a:latin typeface="+mn-lt"/>
                <a:ea typeface="+mn-ea"/>
                <a:cs typeface="+mn-cs"/>
              </a:rPr>
              <a:t> </a:t>
            </a:r>
            <a:r>
              <a:rPr kumimoji="1" lang="en-US" altLang="zh-CN" sz="2800" b="1"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lea </a:t>
            </a:r>
            <a:r>
              <a:rPr kumimoji="1" lang="en-US" altLang="zh-CN" sz="2800" b="1" i="0" u="none" strike="noStrike" kern="1200" cap="none" spc="0" normalizeH="0" baseline="0" noProof="0" dirty="0" err="1">
                <a:ln>
                  <a:noFill/>
                </a:ln>
                <a:solidFill>
                  <a:srgbClr val="FF0000"/>
                </a:solidFill>
                <a:effectLst/>
                <a:uLnTx/>
                <a:uFillTx/>
                <a:latin typeface="Arial" panose="020B0604020202020204" pitchFamily="34" charset="0"/>
                <a:ea typeface="+mn-ea"/>
                <a:cs typeface="+mn-cs"/>
              </a:rPr>
              <a:t>eax</a:t>
            </a:r>
            <a:r>
              <a:rPr kumimoji="1" lang="en-US" altLang="zh-CN" sz="2800" b="1"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a:t>
            </a:r>
            <a:r>
              <a:rPr kumimoji="1" lang="en-US" altLang="zh-CN" sz="2800" b="1" i="0" u="none" strike="noStrike" kern="1200" cap="none" spc="0" normalizeH="0" baseline="0" noProof="0" dirty="0" err="1">
                <a:ln>
                  <a:noFill/>
                </a:ln>
                <a:solidFill>
                  <a:srgbClr val="FF0000"/>
                </a:solidFill>
                <a:effectLst/>
                <a:uLnTx/>
                <a:uFillTx/>
                <a:latin typeface="Arial" panose="020B0604020202020204" pitchFamily="34" charset="0"/>
                <a:ea typeface="+mn-ea"/>
                <a:cs typeface="+mn-cs"/>
              </a:rPr>
              <a:t>ebp</a:t>
            </a:r>
            <a:r>
              <a:rPr kumimoji="1" lang="en-US" altLang="zh-CN" sz="2800" b="1"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 (offset var1-offset delta)] </a:t>
            </a:r>
          </a:p>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n-lt"/>
                <a:ea typeface="+mn-ea"/>
                <a:cs typeface="+mn-cs"/>
              </a:rPr>
              <a:t>      </a:t>
            </a:r>
            <a:r>
              <a:rPr kumimoji="1" lang="en-US" alt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1" lang="en-US" altLang="zh-CN" sz="2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这时</a:t>
            </a:r>
            <a:r>
              <a:rPr kumimoji="1" lang="en-US" altLang="zh-CN" sz="2800" b="1" i="0" u="none" strike="noStrike" kern="1200" cap="none" spc="0" normalizeH="0" baseline="0" noProof="0" dirty="0" err="1">
                <a:ln>
                  <a:noFill/>
                </a:ln>
                <a:solidFill>
                  <a:schemeClr val="tx1"/>
                </a:solidFill>
                <a:effectLst/>
                <a:uLnTx/>
                <a:uFillTx/>
                <a:latin typeface="宋体" panose="02010600030101010101" pitchFamily="2" charset="-122"/>
                <a:ea typeface="宋体" panose="02010600030101010101" pitchFamily="2" charset="-122"/>
                <a:cs typeface="+mn-cs"/>
              </a:rPr>
              <a:t>eax</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中存放着</a:t>
            </a:r>
            <a:r>
              <a:rPr kumimoji="1" lang="en-US" altLang="zh-CN"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var1</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在内存中的真实地址</a:t>
            </a:r>
          </a:p>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p:nvPr>
        </p:nvSpPr>
        <p:spPr/>
        <p:txBody>
          <a:bodyPr wrap="square" lIns="91440" tIns="45720" rIns="91440" bIns="45720" anchor="ctr"/>
          <a:lstStyle/>
          <a:p>
            <a:pPr eaLnBrk="1" hangingPunct="1"/>
            <a:r>
              <a:rPr lang="en-US" altLang="zh-CN" sz="4000" b="1" dirty="0"/>
              <a:t>2COM\EXE\NE</a:t>
            </a:r>
            <a:r>
              <a:rPr lang="zh-CN" altLang="en-US" sz="4000" b="1" dirty="0"/>
              <a:t>文件结构及运行原理</a:t>
            </a:r>
            <a:endParaRPr lang="zh-CN" altLang="en-US" sz="4000" dirty="0"/>
          </a:p>
        </p:txBody>
      </p:sp>
      <p:sp>
        <p:nvSpPr>
          <p:cNvPr id="56322" name="Rectangle 3"/>
          <p:cNvSpPr>
            <a:spLocks noGrp="1"/>
          </p:cNvSpPr>
          <p:nvPr>
            <p:ph idx="1"/>
          </p:nvPr>
        </p:nvSpPr>
        <p:spPr>
          <a:xfrm>
            <a:off x="1219200" y="1701672"/>
            <a:ext cx="10363200" cy="4572000"/>
          </a:xfrm>
        </p:spPr>
        <p:txBody>
          <a:bodyPr wrap="square" lIns="91440" tIns="45720" rIns="91440" bIns="45720" anchor="t">
            <a:normAutofit lnSpcReduction="10000"/>
          </a:bodyPr>
          <a:lstStyle/>
          <a:p>
            <a:pPr marL="609600" indent="-609600" eaLnBrk="1" hangingPunct="1"/>
            <a:r>
              <a:rPr lang="en-US" altLang="zh-CN" sz="3600" dirty="0"/>
              <a:t>COM</a:t>
            </a:r>
            <a:r>
              <a:rPr lang="zh-CN" altLang="en-US" sz="3600" dirty="0"/>
              <a:t>格式</a:t>
            </a:r>
          </a:p>
          <a:p>
            <a:pPr marL="990600" lvl="1" indent="-533400" eaLnBrk="1" hangingPunct="1"/>
            <a:r>
              <a:rPr lang="zh-CN" altLang="en-US" sz="3200" dirty="0"/>
              <a:t>最简单的可执行文件就是</a:t>
            </a:r>
            <a:r>
              <a:rPr lang="en-US" altLang="zh-CN" sz="3200" dirty="0"/>
              <a:t>DOS</a:t>
            </a:r>
            <a:r>
              <a:rPr lang="zh-CN" altLang="en-US" sz="3200" dirty="0"/>
              <a:t>下的以</a:t>
            </a:r>
            <a:r>
              <a:rPr lang="en-US" altLang="zh-CN" sz="3200" dirty="0"/>
              <a:t>COM</a:t>
            </a:r>
            <a:r>
              <a:rPr lang="en-US" altLang="zh-CN" sz="3200" b="1" dirty="0"/>
              <a:t>(</a:t>
            </a:r>
            <a:r>
              <a:rPr lang="en-US" altLang="zh-CN" sz="3200" b="1" dirty="0">
                <a:solidFill>
                  <a:srgbClr val="FF3300"/>
                </a:solidFill>
              </a:rPr>
              <a:t>Copy Of Memory</a:t>
            </a:r>
            <a:r>
              <a:rPr lang="en-US" altLang="zh-CN" sz="3200" b="1" dirty="0"/>
              <a:t>)</a:t>
            </a:r>
            <a:r>
              <a:rPr lang="zh-CN" altLang="en-US" sz="3200" dirty="0"/>
              <a:t>文件。</a:t>
            </a:r>
          </a:p>
          <a:p>
            <a:pPr marL="990600" lvl="1" indent="-533400" eaLnBrk="1" hangingPunct="1"/>
            <a:r>
              <a:rPr lang="en-US" altLang="zh-CN" sz="3200" dirty="0"/>
              <a:t>COM</a:t>
            </a:r>
            <a:r>
              <a:rPr lang="zh-CN" altLang="en-US" sz="3200" dirty="0"/>
              <a:t>格式文件最大</a:t>
            </a:r>
            <a:r>
              <a:rPr lang="en-US" altLang="zh-CN" sz="3200" dirty="0"/>
              <a:t>64KB</a:t>
            </a:r>
            <a:r>
              <a:rPr lang="zh-CN" altLang="en-US" sz="3200" dirty="0"/>
              <a:t>，内含</a:t>
            </a:r>
            <a:r>
              <a:rPr lang="en-US" altLang="zh-CN" sz="3200" dirty="0"/>
              <a:t>16</a:t>
            </a:r>
            <a:r>
              <a:rPr lang="zh-CN" altLang="en-US" sz="3200" dirty="0"/>
              <a:t>位程序的二进制代码映像，没有重定位信息。</a:t>
            </a:r>
          </a:p>
          <a:p>
            <a:pPr marL="990600" lvl="1" indent="-533400" eaLnBrk="1" hangingPunct="1"/>
            <a:r>
              <a:rPr lang="en-US" altLang="zh-CN" sz="3200" dirty="0"/>
              <a:t>COM</a:t>
            </a:r>
            <a:r>
              <a:rPr lang="zh-CN" altLang="en-US" sz="3200" dirty="0"/>
              <a:t>文件包含程序二进制代码的一个绝对映像，也就是说，为了运行程序准确的处理器指令和内存中的数据，</a:t>
            </a:r>
            <a:r>
              <a:rPr lang="en-US" altLang="zh-CN" sz="3200" dirty="0"/>
              <a:t>DOS</a:t>
            </a:r>
            <a:r>
              <a:rPr lang="zh-CN" altLang="en-US" sz="3200" dirty="0"/>
              <a:t>通过直接把该映像从文件拷贝到内存来加载</a:t>
            </a:r>
            <a:r>
              <a:rPr lang="en-US" altLang="zh-CN" sz="3200" dirty="0"/>
              <a:t>COM</a:t>
            </a:r>
            <a:r>
              <a:rPr lang="zh-CN" altLang="en-US" sz="3200" dirty="0"/>
              <a:t>程序，系统不需要作重定位工作。</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vert="horz" wrap="square" lIns="91440" tIns="45720" rIns="91440" bIns="45720" anchor="ctr"/>
          <a:lstStyle/>
          <a:p>
            <a:r>
              <a:rPr lang="en-US" altLang="zh-CN" dirty="0" smtClean="0"/>
              <a:t>2. </a:t>
            </a:r>
            <a:r>
              <a:rPr lang="zh-CN" altLang="en-US" dirty="0" smtClean="0"/>
              <a:t>获取</a:t>
            </a:r>
            <a:r>
              <a:rPr lang="en-US" altLang="zh-CN" dirty="0" smtClean="0"/>
              <a:t>API</a:t>
            </a:r>
            <a:r>
              <a:rPr lang="zh-CN" altLang="en-US" dirty="0" smtClean="0"/>
              <a:t>函数地址</a:t>
            </a:r>
            <a:endParaRPr lang="zh-CN" altLang="en-US" dirty="0"/>
          </a:p>
        </p:txBody>
      </p:sp>
      <p:sp>
        <p:nvSpPr>
          <p:cNvPr id="45059" name="内容占位符 2"/>
          <p:cNvSpPr>
            <a:spLocks noGrp="1"/>
          </p:cNvSpPr>
          <p:nvPr>
            <p:ph idx="1"/>
          </p:nvPr>
        </p:nvSpPr>
        <p:spPr>
          <a:xfrm>
            <a:off x="1110615" y="1857375"/>
            <a:ext cx="9404985" cy="4380230"/>
          </a:xfrm>
        </p:spPr>
        <p:txBody>
          <a:bodyPr vert="horz" wrap="square" lIns="91440" tIns="45720" rIns="91440" bIns="45720" anchor="t"/>
          <a:lstStyle/>
          <a:p>
            <a:r>
              <a:rPr lang="zh-CN" altLang="en-US" dirty="0"/>
              <a:t>为什么要获取</a:t>
            </a:r>
            <a:r>
              <a:rPr lang="en-US" altLang="zh-CN" dirty="0"/>
              <a:t>API</a:t>
            </a:r>
            <a:r>
              <a:rPr lang="zh-CN" altLang="en-US" dirty="0"/>
              <a:t>函数地址</a:t>
            </a:r>
          </a:p>
          <a:p>
            <a:pPr lvl="1"/>
            <a:endParaRPr kumimoji="1" lang="zh-CN" altLang="en-US" dirty="0">
              <a:latin typeface="宋体" panose="02010600030101010101" pitchFamily="2" charset="-122"/>
              <a:ea typeface="宋体" panose="02010600030101010101" pitchFamily="2" charset="-122"/>
            </a:endParaRPr>
          </a:p>
          <a:p>
            <a:pPr lvl="1"/>
            <a:r>
              <a:rPr kumimoji="1" lang="en-US" altLang="zh-CN" dirty="0">
                <a:latin typeface="宋体" panose="02010600030101010101" pitchFamily="2" charset="-122"/>
                <a:ea typeface="宋体" panose="02010600030101010101" pitchFamily="2" charset="-122"/>
              </a:rPr>
              <a:t>Win32 PE</a:t>
            </a:r>
            <a:r>
              <a:rPr kumimoji="1" lang="zh-CN" altLang="en-US" dirty="0">
                <a:latin typeface="宋体" panose="02010600030101010101" pitchFamily="2" charset="-122"/>
                <a:ea typeface="宋体" panose="02010600030101010101" pitchFamily="2" charset="-122"/>
              </a:rPr>
              <a:t>病毒和普通</a:t>
            </a:r>
            <a:r>
              <a:rPr kumimoji="1" lang="en-US" altLang="zh-CN" dirty="0">
                <a:latin typeface="宋体" panose="02010600030101010101" pitchFamily="2" charset="-122"/>
                <a:ea typeface="宋体" panose="02010600030101010101" pitchFamily="2" charset="-122"/>
              </a:rPr>
              <a:t>Win32 PE</a:t>
            </a:r>
            <a:r>
              <a:rPr kumimoji="1" lang="zh-CN" altLang="en-US" dirty="0">
                <a:latin typeface="宋体" panose="02010600030101010101" pitchFamily="2" charset="-122"/>
                <a:ea typeface="宋体" panose="02010600030101010101" pitchFamily="2" charset="-122"/>
              </a:rPr>
              <a:t>程序一样需要调用</a:t>
            </a:r>
            <a:r>
              <a:rPr kumimoji="1" lang="en-US" altLang="zh-CN" dirty="0">
                <a:latin typeface="宋体" panose="02010600030101010101" pitchFamily="2" charset="-122"/>
                <a:ea typeface="宋体" panose="02010600030101010101" pitchFamily="2" charset="-122"/>
              </a:rPr>
              <a:t>API</a:t>
            </a:r>
            <a:r>
              <a:rPr kumimoji="1" lang="zh-CN" altLang="en-US" dirty="0">
                <a:latin typeface="宋体" panose="02010600030101010101" pitchFamily="2" charset="-122"/>
                <a:ea typeface="宋体" panose="02010600030101010101" pitchFamily="2" charset="-122"/>
              </a:rPr>
              <a:t>函数实现某些功能，但是对于</a:t>
            </a:r>
            <a:r>
              <a:rPr kumimoji="1" lang="en-US" altLang="zh-CN" dirty="0">
                <a:latin typeface="宋体" panose="02010600030101010101" pitchFamily="2" charset="-122"/>
                <a:ea typeface="宋体" panose="02010600030101010101" pitchFamily="2" charset="-122"/>
              </a:rPr>
              <a:t>Win32 PE</a:t>
            </a:r>
            <a:r>
              <a:rPr kumimoji="1" lang="zh-CN" altLang="en-US" dirty="0">
                <a:latin typeface="宋体" panose="02010600030101010101" pitchFamily="2" charset="-122"/>
                <a:ea typeface="宋体" panose="02010600030101010101" pitchFamily="2" charset="-122"/>
              </a:rPr>
              <a:t>病毒来说，它只有代码节，并不存在引入函数节</a:t>
            </a:r>
          </a:p>
          <a:p>
            <a:pPr lvl="1"/>
            <a:r>
              <a:rPr kumimoji="1" lang="zh-CN" altLang="en-US" dirty="0">
                <a:latin typeface="宋体" panose="02010600030101010101" pitchFamily="2" charset="-122"/>
                <a:ea typeface="宋体" panose="02010600030101010101" pitchFamily="2" charset="-122"/>
              </a:rPr>
              <a:t>病毒就无法象普通</a:t>
            </a:r>
            <a:r>
              <a:rPr kumimoji="1" lang="en-US" altLang="zh-CN" dirty="0">
                <a:latin typeface="宋体" panose="02010600030101010101" pitchFamily="2" charset="-122"/>
                <a:ea typeface="宋体" panose="02010600030101010101" pitchFamily="2" charset="-122"/>
              </a:rPr>
              <a:t>PE</a:t>
            </a:r>
            <a:r>
              <a:rPr kumimoji="1" lang="zh-CN" altLang="en-US" dirty="0">
                <a:latin typeface="宋体" panose="02010600030101010101" pitchFamily="2" charset="-122"/>
                <a:ea typeface="宋体" panose="02010600030101010101" pitchFamily="2" charset="-122"/>
              </a:rPr>
              <a:t>程序那样直接调用相关</a:t>
            </a:r>
            <a:r>
              <a:rPr kumimoji="1" lang="en-US" altLang="zh-CN" dirty="0">
                <a:latin typeface="宋体" panose="02010600030101010101" pitchFamily="2" charset="-122"/>
                <a:ea typeface="宋体" panose="02010600030101010101" pitchFamily="2" charset="-122"/>
              </a:rPr>
              <a:t>API</a:t>
            </a:r>
            <a:r>
              <a:rPr kumimoji="1" lang="zh-CN" altLang="en-US" dirty="0">
                <a:latin typeface="宋体" panose="02010600030101010101" pitchFamily="2" charset="-122"/>
                <a:ea typeface="宋体" panose="02010600030101010101" pitchFamily="2" charset="-122"/>
              </a:rPr>
              <a:t>函数，而应该先找出这些</a:t>
            </a:r>
            <a:r>
              <a:rPr kumimoji="1" lang="en-US" altLang="zh-CN" dirty="0">
                <a:latin typeface="宋体" panose="02010600030101010101" pitchFamily="2" charset="-122"/>
                <a:ea typeface="宋体" panose="02010600030101010101" pitchFamily="2" charset="-122"/>
              </a:rPr>
              <a:t>API</a:t>
            </a:r>
            <a:r>
              <a:rPr kumimoji="1" lang="zh-CN" altLang="en-US" dirty="0">
                <a:latin typeface="宋体" panose="02010600030101010101" pitchFamily="2" charset="-122"/>
                <a:ea typeface="宋体" panose="02010600030101010101" pitchFamily="2" charset="-122"/>
              </a:rPr>
              <a:t>函数在相应</a:t>
            </a:r>
            <a:r>
              <a:rPr kumimoji="1" lang="en-US" altLang="zh-CN" dirty="0">
                <a:latin typeface="宋体" panose="02010600030101010101" pitchFamily="2" charset="-122"/>
                <a:ea typeface="宋体" panose="02010600030101010101" pitchFamily="2" charset="-122"/>
              </a:rPr>
              <a:t>DLL</a:t>
            </a:r>
            <a:r>
              <a:rPr kumimoji="1" lang="zh-CN" altLang="en-US" dirty="0">
                <a:latin typeface="宋体" panose="02010600030101010101" pitchFamily="2" charset="-122"/>
                <a:ea typeface="宋体" panose="02010600030101010101" pitchFamily="2" charset="-122"/>
              </a:rPr>
              <a:t>中的地址</a:t>
            </a:r>
          </a:p>
          <a:p>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vert="horz" wrap="square" lIns="91440" tIns="45720" rIns="91440" bIns="45720" anchor="ctr"/>
          <a:lstStyle/>
          <a:p>
            <a:r>
              <a:rPr lang="en-US" altLang="zh-CN" dirty="0" smtClean="0"/>
              <a:t>2.</a:t>
            </a:r>
            <a:r>
              <a:rPr lang="zh-CN" altLang="en-US" dirty="0" smtClean="0"/>
              <a:t>获取</a:t>
            </a:r>
            <a:r>
              <a:rPr lang="en-US" altLang="zh-CN" dirty="0" smtClean="0"/>
              <a:t>API</a:t>
            </a:r>
            <a:r>
              <a:rPr lang="zh-CN" altLang="en-US" dirty="0" smtClean="0"/>
              <a:t>函数地址（续）</a:t>
            </a:r>
            <a:endParaRPr lang="zh-CN" altLang="en-US" dirty="0"/>
          </a:p>
        </p:txBody>
      </p:sp>
      <p:sp>
        <p:nvSpPr>
          <p:cNvPr id="46083" name="内容占位符 2"/>
          <p:cNvSpPr>
            <a:spLocks noGrp="1"/>
          </p:cNvSpPr>
          <p:nvPr>
            <p:ph idx="1"/>
          </p:nvPr>
        </p:nvSpPr>
        <p:spPr>
          <a:xfrm>
            <a:off x="838200" y="1413164"/>
            <a:ext cx="9677400" cy="4824441"/>
          </a:xfrm>
        </p:spPr>
        <p:txBody>
          <a:bodyPr vert="horz" wrap="square" lIns="91440" tIns="45720" rIns="91440" bIns="45720" anchor="t"/>
          <a:lstStyle/>
          <a:p>
            <a:r>
              <a:rPr lang="zh-CN" altLang="en-US" dirty="0"/>
              <a:t>如何获取</a:t>
            </a:r>
            <a:r>
              <a:rPr lang="en-US" altLang="zh-CN" dirty="0"/>
              <a:t>API</a:t>
            </a:r>
            <a:r>
              <a:rPr lang="zh-CN" altLang="en-US" dirty="0"/>
              <a:t>函数地址</a:t>
            </a:r>
          </a:p>
          <a:p>
            <a:pPr lvl="1"/>
            <a:r>
              <a:rPr kumimoji="1" lang="zh-CN" altLang="en-US" dirty="0">
                <a:latin typeface="宋体" panose="02010600030101010101" pitchFamily="2" charset="-122"/>
                <a:ea typeface="宋体" panose="02010600030101010101" pitchFamily="2" charset="-122"/>
              </a:rPr>
              <a:t>要获取</a:t>
            </a:r>
            <a:r>
              <a:rPr kumimoji="1" lang="en-US" altLang="zh-CN" dirty="0">
                <a:latin typeface="宋体" panose="02010600030101010101" pitchFamily="2" charset="-122"/>
                <a:ea typeface="宋体" panose="02010600030101010101" pitchFamily="2" charset="-122"/>
              </a:rPr>
              <a:t>API</a:t>
            </a:r>
            <a:r>
              <a:rPr kumimoji="1" lang="zh-CN" altLang="en-US" dirty="0">
                <a:latin typeface="宋体" panose="02010600030101010101" pitchFamily="2" charset="-122"/>
                <a:ea typeface="宋体" panose="02010600030101010101" pitchFamily="2" charset="-122"/>
              </a:rPr>
              <a:t>函数地址，首先需要获取</a:t>
            </a:r>
            <a:r>
              <a:rPr kumimoji="1" lang="en-US" altLang="zh-CN" dirty="0">
                <a:latin typeface="宋体" panose="02010600030101010101" pitchFamily="2" charset="-122"/>
                <a:ea typeface="宋体" panose="02010600030101010101" pitchFamily="2" charset="-122"/>
              </a:rPr>
              <a:t>KERNEL32</a:t>
            </a:r>
            <a:r>
              <a:rPr kumimoji="1" lang="zh-CN" altLang="en-US" dirty="0">
                <a:latin typeface="宋体" panose="02010600030101010101" pitchFamily="2" charset="-122"/>
                <a:ea typeface="宋体" panose="02010600030101010101" pitchFamily="2" charset="-122"/>
              </a:rPr>
              <a:t>的基地址</a:t>
            </a:r>
            <a:endParaRPr kumimoji="1" lang="en-US" altLang="zh-CN" dirty="0">
              <a:latin typeface="宋体" panose="02010600030101010101" pitchFamily="2" charset="-122"/>
              <a:ea typeface="宋体" panose="02010600030101010101" pitchFamily="2" charset="-122"/>
            </a:endParaRPr>
          </a:p>
          <a:p>
            <a:pPr lvl="1"/>
            <a:endParaRPr kumimoji="1" lang="zh-CN" altLang="en-US" dirty="0">
              <a:latin typeface="宋体" panose="02010600030101010101" pitchFamily="2" charset="-122"/>
              <a:ea typeface="宋体" panose="02010600030101010101" pitchFamily="2" charset="-122"/>
            </a:endParaRPr>
          </a:p>
          <a:p>
            <a:pPr lvl="1"/>
            <a:r>
              <a:rPr kumimoji="1" lang="zh-CN" altLang="en-US" dirty="0">
                <a:latin typeface="宋体" panose="02010600030101010101" pitchFamily="2" charset="-122"/>
                <a:ea typeface="宋体" panose="02010600030101010101" pitchFamily="2" charset="-122"/>
              </a:rPr>
              <a:t>获取</a:t>
            </a:r>
            <a:r>
              <a:rPr kumimoji="1" lang="en-US" altLang="zh-CN" dirty="0">
                <a:latin typeface="宋体" panose="02010600030101010101" pitchFamily="2" charset="-122"/>
                <a:ea typeface="宋体" panose="02010600030101010101" pitchFamily="2" charset="-122"/>
              </a:rPr>
              <a:t>KERNEL32</a:t>
            </a:r>
            <a:r>
              <a:rPr kumimoji="1" lang="zh-CN" altLang="en-US" dirty="0">
                <a:latin typeface="宋体" panose="02010600030101010101" pitchFamily="2" charset="-122"/>
                <a:ea typeface="宋体" panose="02010600030101010101" pitchFamily="2" charset="-122"/>
              </a:rPr>
              <a:t>基地址的方法</a:t>
            </a:r>
            <a:endParaRPr kumimoji="1" lang="en-US" altLang="zh-CN" dirty="0">
              <a:latin typeface="宋体" panose="02010600030101010101" pitchFamily="2" charset="-122"/>
              <a:ea typeface="宋体" panose="02010600030101010101" pitchFamily="2" charset="-122"/>
            </a:endParaRPr>
          </a:p>
          <a:p>
            <a:pPr marL="1371600" lvl="2" indent="-457200">
              <a:buFont typeface="+mj-lt"/>
              <a:buAutoNum type="arabicPeriod"/>
            </a:pPr>
            <a:r>
              <a:rPr kumimoji="1" lang="zh-CN" altLang="en-US" sz="2400" dirty="0">
                <a:latin typeface="宋体" panose="02010600030101010101" pitchFamily="2" charset="-122"/>
                <a:ea typeface="宋体" panose="02010600030101010101" pitchFamily="2" charset="-122"/>
              </a:rPr>
              <a:t>对相应操作系统分别给出固定的</a:t>
            </a:r>
            <a:r>
              <a:rPr kumimoji="1" lang="en-US" altLang="zh-CN" sz="2400" dirty="0">
                <a:latin typeface="宋体" panose="02010600030101010101" pitchFamily="2" charset="-122"/>
                <a:ea typeface="宋体" panose="02010600030101010101" pitchFamily="2" charset="-122"/>
              </a:rPr>
              <a:t>Kernel32</a:t>
            </a:r>
            <a:r>
              <a:rPr kumimoji="1" lang="zh-CN" altLang="en-US" sz="2400" dirty="0">
                <a:latin typeface="宋体" panose="02010600030101010101" pitchFamily="2" charset="-122"/>
                <a:ea typeface="宋体" panose="02010600030101010101" pitchFamily="2" charset="-122"/>
              </a:rPr>
              <a:t>模块的基地址</a:t>
            </a:r>
            <a:endParaRPr kumimoji="1" lang="en-US" altLang="zh-CN" sz="2400" dirty="0">
              <a:latin typeface="宋体" panose="02010600030101010101" pitchFamily="2" charset="-122"/>
              <a:ea typeface="宋体" panose="02010600030101010101" pitchFamily="2" charset="-122"/>
            </a:endParaRPr>
          </a:p>
          <a:p>
            <a:pPr lvl="3"/>
            <a:r>
              <a:rPr kumimoji="1" lang="zh-CN" altLang="en-US" sz="2400" dirty="0">
                <a:latin typeface="宋体" panose="02010600030101010101" pitchFamily="2" charset="-122"/>
                <a:ea typeface="宋体" panose="02010600030101010101" pitchFamily="2" charset="-122"/>
              </a:rPr>
              <a:t>对于同一版本的</a:t>
            </a:r>
            <a:r>
              <a:rPr kumimoji="1" lang="en-US" altLang="zh-CN" sz="2400" dirty="0">
                <a:latin typeface="宋体" panose="02010600030101010101" pitchFamily="2" charset="-122"/>
                <a:ea typeface="宋体" panose="02010600030101010101" pitchFamily="2" charset="-122"/>
              </a:rPr>
              <a:t>Windows</a:t>
            </a:r>
            <a:r>
              <a:rPr kumimoji="1" lang="zh-CN" altLang="en-US" sz="2400" dirty="0">
                <a:latin typeface="宋体" panose="02010600030101010101" pitchFamily="2" charset="-122"/>
                <a:ea typeface="宋体" panose="02010600030101010101" pitchFamily="2" charset="-122"/>
              </a:rPr>
              <a:t>操作系统，</a:t>
            </a:r>
            <a:r>
              <a:rPr kumimoji="1" lang="en-US" altLang="zh-CN" sz="2400" dirty="0">
                <a:latin typeface="宋体" panose="02010600030101010101" pitchFamily="2" charset="-122"/>
                <a:ea typeface="宋体" panose="02010600030101010101" pitchFamily="2" charset="-122"/>
              </a:rPr>
              <a:t>Kernel32</a:t>
            </a:r>
            <a:r>
              <a:rPr kumimoji="1" lang="zh-CN" altLang="en-US" sz="2400" dirty="0">
                <a:latin typeface="宋体" panose="02010600030101010101" pitchFamily="2" charset="-122"/>
                <a:ea typeface="宋体" panose="02010600030101010101" pitchFamily="2" charset="-122"/>
              </a:rPr>
              <a:t>模块的地址是固定的，甚至一些</a:t>
            </a:r>
            <a:r>
              <a:rPr kumimoji="1" lang="en-US" altLang="zh-CN" sz="2400" dirty="0">
                <a:latin typeface="宋体" panose="02010600030101010101" pitchFamily="2" charset="-122"/>
                <a:ea typeface="宋体" panose="02010600030101010101" pitchFamily="2" charset="-122"/>
              </a:rPr>
              <a:t>API</a:t>
            </a:r>
            <a:r>
              <a:rPr kumimoji="1" lang="zh-CN" altLang="en-US" sz="2400" dirty="0">
                <a:latin typeface="宋体" panose="02010600030101010101" pitchFamily="2" charset="-122"/>
                <a:ea typeface="宋体" panose="02010600030101010101" pitchFamily="2" charset="-122"/>
              </a:rPr>
              <a:t>函数的大概位置都是固定的</a:t>
            </a:r>
            <a:endParaRPr kumimoji="1" lang="en-US" altLang="zh-CN" sz="2400" dirty="0">
              <a:latin typeface="宋体" panose="02010600030101010101" pitchFamily="2" charset="-122"/>
              <a:ea typeface="宋体" panose="02010600030101010101" pitchFamily="2" charset="-122"/>
            </a:endParaRPr>
          </a:p>
          <a:p>
            <a:pPr marL="1371600" lvl="2" indent="-457200">
              <a:buFont typeface="+mj-lt"/>
              <a:buAutoNum type="arabicPeriod"/>
            </a:pPr>
            <a:r>
              <a:rPr kumimoji="1" lang="zh-CN" altLang="en-US" sz="2400" dirty="0">
                <a:latin typeface="宋体" panose="02010600030101010101" pitchFamily="2" charset="-122"/>
                <a:ea typeface="宋体" panose="02010600030101010101" pitchFamily="2" charset="-122"/>
              </a:rPr>
              <a:t>利用程序的返回地址，在其附近搜索</a:t>
            </a:r>
            <a:r>
              <a:rPr kumimoji="1" lang="en-US" altLang="zh-CN" sz="2400" dirty="0">
                <a:latin typeface="宋体" panose="02010600030101010101" pitchFamily="2" charset="-122"/>
                <a:ea typeface="宋体" panose="02010600030101010101" pitchFamily="2" charset="-122"/>
              </a:rPr>
              <a:t>Kernel32</a:t>
            </a:r>
            <a:r>
              <a:rPr kumimoji="1" lang="zh-CN" altLang="en-US" sz="2400" dirty="0">
                <a:latin typeface="宋体" panose="02010600030101010101" pitchFamily="2" charset="-122"/>
                <a:ea typeface="宋体" panose="02010600030101010101" pitchFamily="2" charset="-122"/>
              </a:rPr>
              <a:t>模块</a:t>
            </a:r>
            <a:r>
              <a:rPr kumimoji="1" lang="zh-CN" altLang="en-US" sz="2400" dirty="0" smtClean="0">
                <a:latin typeface="宋体" panose="02010600030101010101" pitchFamily="2" charset="-122"/>
                <a:ea typeface="宋体" panose="02010600030101010101" pitchFamily="2" charset="-122"/>
              </a:rPr>
              <a:t>基地址</a:t>
            </a:r>
            <a:endParaRPr kumimoji="1" lang="en-US" altLang="zh-CN" sz="2400" dirty="0" smtClean="0">
              <a:latin typeface="宋体" panose="02010600030101010101" pitchFamily="2" charset="-122"/>
              <a:ea typeface="宋体" panose="02010600030101010101" pitchFamily="2" charset="-122"/>
            </a:endParaRPr>
          </a:p>
          <a:p>
            <a:pPr marL="1371600" lvl="2" indent="-457200">
              <a:buFont typeface="+mj-lt"/>
              <a:buAutoNum type="arabicPeriod"/>
            </a:pPr>
            <a:r>
              <a:rPr kumimoji="1" lang="zh-CN" altLang="en-US" sz="2400" dirty="0" smtClean="0">
                <a:latin typeface="宋体" panose="02010600030101010101" pitchFamily="2" charset="-122"/>
                <a:ea typeface="宋体" panose="02010600030101010101" pitchFamily="2" charset="-122"/>
              </a:rPr>
              <a:t>通过</a:t>
            </a:r>
            <a:r>
              <a:rPr kumimoji="1" lang="en-US" altLang="zh-CN" sz="2400" dirty="0" smtClean="0">
                <a:latin typeface="宋体" panose="02010600030101010101" pitchFamily="2" charset="-122"/>
                <a:ea typeface="宋体" panose="02010600030101010101" pitchFamily="2" charset="-122"/>
              </a:rPr>
              <a:t>PEB</a:t>
            </a:r>
            <a:r>
              <a:rPr kumimoji="1" lang="zh-CN" altLang="en-US" sz="2400" dirty="0" smtClean="0">
                <a:latin typeface="宋体" panose="02010600030101010101" pitchFamily="2" charset="-122"/>
                <a:ea typeface="宋体" panose="02010600030101010101" pitchFamily="2" charset="-122"/>
              </a:rPr>
              <a:t>获取</a:t>
            </a:r>
            <a:endParaRPr kumimoji="1" lang="en-US" altLang="zh-CN" sz="2400" dirty="0">
              <a:latin typeface="宋体" panose="02010600030101010101" pitchFamily="2" charset="-122"/>
              <a:ea typeface="宋体" panose="02010600030101010101" pitchFamily="2" charset="-122"/>
            </a:endParaRPr>
          </a:p>
          <a:p>
            <a:pPr lvl="2">
              <a:buFont typeface="-윤고딕120" charset="-127"/>
              <a:buNone/>
            </a:pPr>
            <a:endParaRPr kumimoji="1" lang="zh-CN" altLang="en-US" sz="2400" dirty="0">
              <a:latin typeface="宋体" panose="02010600030101010101" pitchFamily="2" charset="-122"/>
              <a:ea typeface="宋体" panose="02010600030101010101" pitchFamily="2" charset="-122"/>
            </a:endParaRPr>
          </a:p>
          <a:p>
            <a:endParaRPr lang="zh-CN"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44033"/>
          <p:cNvSpPr>
            <a:spLocks noGrp="1"/>
          </p:cNvSpPr>
          <p:nvPr>
            <p:ph type="title"/>
          </p:nvPr>
        </p:nvSpPr>
        <p:spPr/>
        <p:txBody>
          <a:bodyPr anchor="ctr"/>
          <a:lstStyle/>
          <a:p>
            <a:r>
              <a:rPr lang="zh-CN" altLang="en-US" sz="4000" b="1" dirty="0" smtClean="0"/>
              <a:t> </a:t>
            </a:r>
            <a:r>
              <a:rPr lang="zh-CN" altLang="en-US" sz="4000" b="1" dirty="0"/>
              <a:t>利用程序的返回地址</a:t>
            </a:r>
            <a:r>
              <a:rPr lang="zh-CN" altLang="en-US" sz="4000" b="1" dirty="0" smtClean="0"/>
              <a:t>，搜索</a:t>
            </a:r>
            <a:r>
              <a:rPr lang="en-US" altLang="zh-CN" sz="4000" b="1" dirty="0"/>
              <a:t>Kernel32</a:t>
            </a:r>
            <a:r>
              <a:rPr lang="zh-CN" altLang="en-US" sz="4000" b="1" dirty="0"/>
              <a:t>的基地址</a:t>
            </a:r>
            <a:r>
              <a:rPr lang="zh-CN" altLang="en-US" sz="4000" dirty="0"/>
              <a:t> </a:t>
            </a:r>
          </a:p>
        </p:txBody>
      </p:sp>
      <p:sp>
        <p:nvSpPr>
          <p:cNvPr id="44037" name="文本占位符 44036"/>
          <p:cNvSpPr>
            <a:spLocks noGrp="1"/>
          </p:cNvSpPr>
          <p:nvPr>
            <p:ph type="body" sz="half" idx="2"/>
          </p:nvPr>
        </p:nvSpPr>
        <p:spPr>
          <a:xfrm>
            <a:off x="1981200" y="4856163"/>
            <a:ext cx="8229600" cy="1270000"/>
          </a:xfrm>
        </p:spPr>
        <p:txBody>
          <a:bodyPr/>
          <a:lstStyle/>
          <a:p>
            <a:r>
              <a:rPr lang="en-US" altLang="zh-CN" sz="2800" dirty="0"/>
              <a:t>Kernel32 </a:t>
            </a:r>
            <a:r>
              <a:rPr lang="zh-CN" altLang="en-US" sz="2800" dirty="0"/>
              <a:t>的</a:t>
            </a:r>
            <a:r>
              <a:rPr lang="en-US" altLang="zh-CN" sz="2800"/>
              <a:t>push</a:t>
            </a:r>
          </a:p>
          <a:p>
            <a:r>
              <a:rPr lang="zh-CN" altLang="en-US" sz="2800" dirty="0"/>
              <a:t>在应用程序中用</a:t>
            </a:r>
            <a:r>
              <a:rPr lang="en-US" altLang="zh-CN" sz="2800" err="1"/>
              <a:t>esp</a:t>
            </a:r>
            <a:r>
              <a:rPr lang="zh-CN" altLang="en-US" sz="2800" dirty="0"/>
              <a:t>在堆栈中获取。</a:t>
            </a:r>
          </a:p>
        </p:txBody>
      </p:sp>
      <p:sp>
        <p:nvSpPr>
          <p:cNvPr id="44048" name="矩形 44047"/>
          <p:cNvSpPr/>
          <p:nvPr/>
        </p:nvSpPr>
        <p:spPr>
          <a:xfrm>
            <a:off x="2135188" y="2349500"/>
            <a:ext cx="2087562" cy="93503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err="1">
                <a:latin typeface="Arial" panose="020B0604020202020204" pitchFamily="34" charset="0"/>
              </a:rPr>
              <a:t>Call CreateProcess</a:t>
            </a:r>
            <a:endParaRPr lang="en-US" altLang="zh-CN">
              <a:latin typeface="Arial" panose="020B0604020202020204" pitchFamily="34" charset="0"/>
            </a:endParaRPr>
          </a:p>
        </p:txBody>
      </p:sp>
      <p:sp>
        <p:nvSpPr>
          <p:cNvPr id="44049" name="矩形 44048"/>
          <p:cNvSpPr/>
          <p:nvPr/>
        </p:nvSpPr>
        <p:spPr>
          <a:xfrm>
            <a:off x="4727575" y="2349500"/>
            <a:ext cx="2592388" cy="18002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err="1">
                <a:latin typeface="Arial" panose="020B0604020202020204" pitchFamily="34" charset="0"/>
              </a:rPr>
              <a:t>CreatePrcess</a:t>
            </a:r>
            <a:r>
              <a:rPr lang="zh-CN" altLang="en-US" dirty="0">
                <a:latin typeface="Arial" panose="020B0604020202020204" pitchFamily="34" charset="0"/>
              </a:rPr>
              <a:t>入口</a:t>
            </a:r>
          </a:p>
          <a:p>
            <a:pPr algn="ctr"/>
            <a:r>
              <a:rPr lang="en-US" altLang="zh-CN" dirty="0">
                <a:latin typeface="Arial" panose="020B0604020202020204" pitchFamily="34" charset="0"/>
              </a:rPr>
              <a:t>Push </a:t>
            </a:r>
            <a:r>
              <a:rPr lang="zh-CN" altLang="en-US" dirty="0">
                <a:latin typeface="Arial" panose="020B0604020202020204" pitchFamily="34" charset="0"/>
              </a:rPr>
              <a:t>返回地址</a:t>
            </a:r>
          </a:p>
          <a:p>
            <a:pPr algn="ctr"/>
            <a:r>
              <a:rPr lang="en-US" altLang="zh-CN" err="1">
                <a:latin typeface="Arial" panose="020B0604020202020204" pitchFamily="34" charset="0"/>
              </a:rPr>
              <a:t>Jmp</a:t>
            </a:r>
            <a:r>
              <a:rPr lang="en-US" altLang="zh-CN" dirty="0">
                <a:latin typeface="Arial" panose="020B0604020202020204" pitchFamily="34" charset="0"/>
              </a:rPr>
              <a:t> </a:t>
            </a:r>
            <a:r>
              <a:rPr lang="zh-CN" altLang="en-US" dirty="0">
                <a:latin typeface="Arial" panose="020B0604020202020204" pitchFamily="34" charset="0"/>
              </a:rPr>
              <a:t>应用程序</a:t>
            </a:r>
          </a:p>
          <a:p>
            <a:pPr algn="ctr"/>
            <a:r>
              <a:rPr lang="en-US" altLang="zh-CN">
                <a:latin typeface="Arial" panose="020B0604020202020204" pitchFamily="34" charset="0"/>
              </a:rPr>
              <a:t>…</a:t>
            </a:r>
          </a:p>
          <a:p>
            <a:pPr algn="ctr"/>
            <a:r>
              <a:rPr lang="en-US" altLang="zh-CN" err="1">
                <a:latin typeface="Arial" panose="020B0604020202020204" pitchFamily="34" charset="0"/>
              </a:rPr>
              <a:t>Push eax</a:t>
            </a:r>
            <a:endParaRPr lang="en-US" altLang="zh-CN">
              <a:latin typeface="Arial" panose="020B0604020202020204" pitchFamily="34" charset="0"/>
            </a:endParaRPr>
          </a:p>
          <a:p>
            <a:pPr algn="ctr"/>
            <a:r>
              <a:rPr lang="en-US" altLang="zh-CN" err="1">
                <a:latin typeface="Arial" panose="020B0604020202020204" pitchFamily="34" charset="0"/>
              </a:rPr>
              <a:t>Call ExitThread</a:t>
            </a:r>
            <a:endParaRPr lang="en-US" altLang="zh-CN">
              <a:latin typeface="Arial" panose="020B0604020202020204" pitchFamily="34" charset="0"/>
            </a:endParaRPr>
          </a:p>
        </p:txBody>
      </p:sp>
      <p:sp>
        <p:nvSpPr>
          <p:cNvPr id="44050" name="矩形 44049"/>
          <p:cNvSpPr/>
          <p:nvPr/>
        </p:nvSpPr>
        <p:spPr>
          <a:xfrm>
            <a:off x="8112125" y="2349500"/>
            <a:ext cx="2016125" cy="14398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zh-CN" altLang="en-US" dirty="0">
                <a:latin typeface="Arial" panose="020B0604020202020204" pitchFamily="34" charset="0"/>
              </a:rPr>
              <a:t>程序入口</a:t>
            </a:r>
          </a:p>
          <a:p>
            <a:pPr algn="ctr"/>
            <a:endParaRPr lang="zh-CN" altLang="en-US" dirty="0">
              <a:latin typeface="Arial" panose="020B0604020202020204" pitchFamily="34" charset="0"/>
            </a:endParaRPr>
          </a:p>
          <a:p>
            <a:pPr algn="ctr"/>
            <a:endParaRPr lang="zh-CN" altLang="en-US" dirty="0">
              <a:latin typeface="Arial" panose="020B0604020202020204" pitchFamily="34" charset="0"/>
            </a:endParaRPr>
          </a:p>
          <a:p>
            <a:pPr algn="ctr"/>
            <a:endParaRPr lang="zh-CN" altLang="en-US" dirty="0">
              <a:latin typeface="Arial" panose="020B0604020202020204" pitchFamily="34" charset="0"/>
            </a:endParaRPr>
          </a:p>
          <a:p>
            <a:pPr algn="ctr"/>
            <a:r>
              <a:rPr lang="en-US" altLang="zh-CN">
                <a:latin typeface="Arial" panose="020B0604020202020204" pitchFamily="34" charset="0"/>
              </a:rPr>
              <a:t>ret</a:t>
            </a:r>
          </a:p>
        </p:txBody>
      </p:sp>
      <p:sp>
        <p:nvSpPr>
          <p:cNvPr id="44051" name="文本框 44050"/>
          <p:cNvSpPr txBox="1"/>
          <p:nvPr/>
        </p:nvSpPr>
        <p:spPr>
          <a:xfrm>
            <a:off x="2063750" y="1916113"/>
            <a:ext cx="7993063" cy="368300"/>
          </a:xfrm>
          <a:prstGeom prst="rect">
            <a:avLst/>
          </a:prstGeom>
          <a:noFill/>
          <a:ln w="9525">
            <a:noFill/>
          </a:ln>
        </p:spPr>
        <p:txBody>
          <a:bodyPr>
            <a:spAutoFit/>
          </a:bodyPr>
          <a:lstStyle/>
          <a:p>
            <a:pPr>
              <a:spcBef>
                <a:spcPct val="50000"/>
              </a:spcBef>
            </a:pPr>
            <a:r>
              <a:rPr lang="en-US" altLang="zh-CN" dirty="0">
                <a:latin typeface="Arial" panose="020B0604020202020204" pitchFamily="34" charset="0"/>
              </a:rPr>
              <a:t>            OS                                     kernel32.dll                              </a:t>
            </a:r>
            <a:r>
              <a:rPr lang="zh-CN" altLang="en-US" dirty="0">
                <a:latin typeface="Arial" panose="020B0604020202020204" pitchFamily="34" charset="0"/>
              </a:rPr>
              <a:t>应用程序</a:t>
            </a:r>
          </a:p>
        </p:txBody>
      </p:sp>
      <p:sp>
        <p:nvSpPr>
          <p:cNvPr id="44052" name="直接连接符 44051"/>
          <p:cNvSpPr/>
          <p:nvPr/>
        </p:nvSpPr>
        <p:spPr>
          <a:xfrm flipV="1">
            <a:off x="4224338" y="2636838"/>
            <a:ext cx="503237" cy="215900"/>
          </a:xfrm>
          <a:prstGeom prst="line">
            <a:avLst/>
          </a:prstGeom>
          <a:ln w="9525" cap="flat" cmpd="sng">
            <a:solidFill>
              <a:schemeClr val="tx1"/>
            </a:solidFill>
            <a:prstDash val="solid"/>
            <a:headEnd type="none" w="med" len="med"/>
            <a:tailEnd type="triangle" w="med" len="med"/>
          </a:ln>
        </p:spPr>
      </p:sp>
      <p:sp>
        <p:nvSpPr>
          <p:cNvPr id="44053" name="直接连接符 44052"/>
          <p:cNvSpPr/>
          <p:nvPr/>
        </p:nvSpPr>
        <p:spPr>
          <a:xfrm flipV="1">
            <a:off x="6743700" y="2492375"/>
            <a:ext cx="1368425" cy="576263"/>
          </a:xfrm>
          <a:prstGeom prst="line">
            <a:avLst/>
          </a:prstGeom>
          <a:ln w="9525" cap="flat" cmpd="sng">
            <a:solidFill>
              <a:schemeClr val="tx1"/>
            </a:solidFill>
            <a:prstDash val="solid"/>
            <a:headEnd type="none" w="med" len="med"/>
            <a:tailEnd type="triangle" w="med" len="med"/>
          </a:ln>
        </p:spPr>
      </p:sp>
      <p:sp>
        <p:nvSpPr>
          <p:cNvPr id="44054" name="直接连接符 44053"/>
          <p:cNvSpPr/>
          <p:nvPr/>
        </p:nvSpPr>
        <p:spPr>
          <a:xfrm flipH="1" flipV="1">
            <a:off x="6600825" y="3644900"/>
            <a:ext cx="2232025" cy="71438"/>
          </a:xfrm>
          <a:prstGeom prst="line">
            <a:avLst/>
          </a:prstGeom>
          <a:ln w="9525" cap="flat" cmpd="sng">
            <a:solidFill>
              <a:schemeClr val="tx1"/>
            </a:solidFill>
            <a:prstDash val="solid"/>
            <a:headEnd type="none" w="med" len="med"/>
            <a:tailEnd type="triangle" w="med" len="med"/>
          </a:ln>
        </p:spPr>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13665"/>
          <p:cNvSpPr>
            <a:spLocks noGrp="1"/>
          </p:cNvSpPr>
          <p:nvPr>
            <p:ph type="title"/>
          </p:nvPr>
        </p:nvSpPr>
        <p:spPr/>
        <p:txBody>
          <a:bodyPr anchor="ctr"/>
          <a:lstStyle/>
          <a:p>
            <a:r>
              <a:rPr lang="zh-CN" altLang="en-US" b="1" dirty="0" smtClean="0"/>
              <a:t>利用程序的返回地址，搜索</a:t>
            </a:r>
            <a:r>
              <a:rPr lang="en-US" altLang="zh-CN" b="1" dirty="0" smtClean="0"/>
              <a:t>Kernel32</a:t>
            </a:r>
            <a:r>
              <a:rPr lang="zh-CN" altLang="en-US" b="1" dirty="0" smtClean="0"/>
              <a:t>的基地址</a:t>
            </a:r>
            <a:endParaRPr dirty="0"/>
          </a:p>
        </p:txBody>
      </p:sp>
      <p:sp>
        <p:nvSpPr>
          <p:cNvPr id="113667" name="文本占位符 113666"/>
          <p:cNvSpPr>
            <a:spLocks noGrp="1"/>
          </p:cNvSpPr>
          <p:nvPr>
            <p:ph idx="1"/>
          </p:nvPr>
        </p:nvSpPr>
        <p:spPr/>
        <p:txBody>
          <a:bodyPr/>
          <a:lstStyle/>
          <a:p>
            <a:r>
              <a:rPr lang="zh-CN" altLang="en-US" sz="2800" dirty="0"/>
              <a:t>为什么能够从</a:t>
            </a:r>
            <a:r>
              <a:rPr lang="en-US" altLang="zh-CN" sz="2800" dirty="0"/>
              <a:t> 4GB </a:t>
            </a:r>
            <a:r>
              <a:rPr lang="zh-CN" altLang="en-US" sz="2800" dirty="0"/>
              <a:t>的内存中得到</a:t>
            </a:r>
            <a:r>
              <a:rPr lang="en-US" altLang="zh-CN" sz="2800" dirty="0"/>
              <a:t> Kernel32.dll </a:t>
            </a:r>
            <a:r>
              <a:rPr lang="zh-CN" altLang="en-US" sz="2800" dirty="0"/>
              <a:t>的基地址呢</a:t>
            </a:r>
            <a:r>
              <a:rPr lang="zh-CN" altLang="en-US" sz="2800" dirty="0" smtClean="0"/>
              <a:t>？</a:t>
            </a:r>
            <a:endParaRPr lang="en-US" altLang="zh-CN" dirty="0" smtClean="0"/>
          </a:p>
          <a:p>
            <a:r>
              <a:rPr lang="en-US" altLang="zh-CN" sz="2800" dirty="0" err="1" smtClean="0"/>
              <a:t>Dll</a:t>
            </a:r>
            <a:r>
              <a:rPr lang="en-US" altLang="zh-CN" sz="2800" dirty="0"/>
              <a:t> </a:t>
            </a:r>
            <a:r>
              <a:rPr lang="zh-CN" altLang="en-US" sz="2800" dirty="0"/>
              <a:t>有一个非常特殊的特性：当有别的程序调用它的时候，它的文件映象就会动态地映射到调用进程的内存地址空间。一般情况下，一个程序在运行的时候，</a:t>
            </a:r>
            <a:r>
              <a:rPr lang="en-US" altLang="zh-CN" sz="2800" dirty="0"/>
              <a:t> Kernel32.dll </a:t>
            </a:r>
            <a:r>
              <a:rPr lang="zh-CN" altLang="en-US" sz="2800" dirty="0"/>
              <a:t>这个</a:t>
            </a:r>
            <a:r>
              <a:rPr lang="en-US" altLang="zh-CN" sz="2800" dirty="0"/>
              <a:t> </a:t>
            </a:r>
            <a:r>
              <a:rPr lang="en-US" altLang="zh-CN" sz="2800" dirty="0" err="1"/>
              <a:t>Dll</a:t>
            </a:r>
            <a:r>
              <a:rPr lang="en-US" altLang="zh-CN" sz="2800" dirty="0"/>
              <a:t> </a:t>
            </a:r>
            <a:r>
              <a:rPr lang="zh-CN" altLang="en-US" sz="2800" dirty="0"/>
              <a:t>都会被映射到该程序的内存地址空间，成为它的一部分</a:t>
            </a:r>
            <a:r>
              <a:rPr lang="en-US" altLang="zh-CN" sz="2800" dirty="0"/>
              <a:t>——</a:t>
            </a:r>
            <a:r>
              <a:rPr lang="zh-CN" altLang="en-US" sz="2800" dirty="0"/>
              <a:t>这样一来，我们就可以在宿主的内存地址空间中搜索到</a:t>
            </a:r>
            <a:r>
              <a:rPr lang="en-US" altLang="zh-CN" sz="2800" dirty="0"/>
              <a:t> Kernel32.dll </a:t>
            </a:r>
            <a:r>
              <a:rPr lang="zh-CN" altLang="en-US" sz="2800" dirty="0"/>
              <a:t>的基地址了</a:t>
            </a:r>
            <a:r>
              <a:rPr lang="en-US" altLang="zh-CN" sz="2800" dirty="0"/>
              <a:t>.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782782" y="392834"/>
            <a:ext cx="10515600" cy="1325563"/>
          </a:xfrm>
        </p:spPr>
        <p:txBody>
          <a:bodyPr vert="horz" wrap="square" lIns="91440" tIns="45720" rIns="91440" bIns="45720" anchor="ctr"/>
          <a:lstStyle/>
          <a:p>
            <a:r>
              <a:rPr lang="zh-CN" altLang="en-US" b="1" dirty="0" smtClean="0"/>
              <a:t>利用程序的返回地址，搜索</a:t>
            </a:r>
            <a:r>
              <a:rPr lang="en-US" altLang="zh-CN" b="1" dirty="0" smtClean="0"/>
              <a:t>Kernel32</a:t>
            </a:r>
            <a:r>
              <a:rPr lang="zh-CN" altLang="en-US" b="1" dirty="0" smtClean="0"/>
              <a:t>的基地址</a:t>
            </a:r>
            <a:endParaRPr lang="zh-CN" altLang="en-US" dirty="0"/>
          </a:p>
        </p:txBody>
      </p:sp>
      <p:sp>
        <p:nvSpPr>
          <p:cNvPr id="47107" name="Rectangle 3"/>
          <p:cNvSpPr txBox="1"/>
          <p:nvPr/>
        </p:nvSpPr>
        <p:spPr>
          <a:xfrm>
            <a:off x="1752600" y="1871663"/>
            <a:ext cx="8686800" cy="4629150"/>
          </a:xfrm>
          <a:prstGeom prst="rect">
            <a:avLst/>
          </a:prstGeom>
          <a:noFill/>
          <a:ln w="9525">
            <a:noFill/>
          </a:ln>
        </p:spPr>
        <p:txBody>
          <a:bodyPr/>
          <a:lstStyle/>
          <a:p>
            <a:pPr marL="342900" indent="-342900" latinLnBrk="1">
              <a:lnSpc>
                <a:spcPct val="90000"/>
              </a:lnSpc>
              <a:spcBef>
                <a:spcPct val="20000"/>
              </a:spcBef>
              <a:buClr>
                <a:srgbClr val="FF6600"/>
              </a:buClr>
              <a:buFont typeface="Wingdings" panose="05000000000000000000" pitchFamily="2" charset="2"/>
              <a:buNone/>
            </a:pPr>
            <a:r>
              <a:rPr lang="en-US" altLang="zh-CN" sz="2000" b="1" dirty="0">
                <a:solidFill>
                  <a:schemeClr val="bg1"/>
                </a:solidFill>
                <a:latin typeface="Arial" panose="020B0604020202020204" pitchFamily="34" charset="0"/>
                <a:ea typeface="宋体" panose="02010600030101010101" pitchFamily="2" charset="-122"/>
              </a:rPr>
              <a:t> </a:t>
            </a:r>
            <a:r>
              <a:rPr lang="en-US" altLang="zh-CN" sz="2000" b="1" dirty="0">
                <a:solidFill>
                  <a:schemeClr val="tx1"/>
                </a:solidFill>
                <a:latin typeface="Arial" panose="020B0604020202020204" pitchFamily="34" charset="0"/>
                <a:ea typeface="宋体" panose="02010600030101010101" pitchFamily="2" charset="-122"/>
              </a:rPr>
              <a:t>     </a:t>
            </a:r>
            <a:r>
              <a:rPr lang="en-US" altLang="zh-CN" sz="1800" b="1" dirty="0">
                <a:solidFill>
                  <a:schemeClr val="tx1"/>
                </a:solidFill>
                <a:latin typeface="Arial" panose="020B0604020202020204" pitchFamily="34" charset="0"/>
                <a:ea typeface="宋体" panose="02010600030101010101" pitchFamily="2" charset="-122"/>
              </a:rPr>
              <a:t>mov  ecx,[esp]</a:t>
            </a:r>
            <a:r>
              <a:rPr lang="en-US" altLang="zh-CN" sz="1800" dirty="0">
                <a:solidFill>
                  <a:schemeClr val="tx1"/>
                </a:solidFill>
                <a:latin typeface="Arial" panose="020B0604020202020204" pitchFamily="34" charset="0"/>
                <a:ea typeface="宋体" panose="02010600030101010101" pitchFamily="2" charset="-122"/>
              </a:rPr>
              <a:t>     ;</a:t>
            </a:r>
            <a:r>
              <a:rPr lang="zh-CN" altLang="en-US" sz="1800" dirty="0">
                <a:solidFill>
                  <a:schemeClr val="tx1"/>
                </a:solidFill>
                <a:latin typeface="Arial" panose="020B0604020202020204" pitchFamily="34" charset="0"/>
                <a:ea typeface="宋体" panose="02010600030101010101" pitchFamily="2" charset="-122"/>
              </a:rPr>
              <a:t>将堆栈顶端的数据（返回</a:t>
            </a:r>
            <a:r>
              <a:rPr lang="en-US" altLang="zh-CN" sz="1800" dirty="0">
                <a:solidFill>
                  <a:schemeClr val="tx1"/>
                </a:solidFill>
                <a:latin typeface="Arial" panose="020B0604020202020204" pitchFamily="34" charset="0"/>
                <a:ea typeface="宋体" panose="02010600030101010101" pitchFamily="2" charset="-122"/>
              </a:rPr>
              <a:t>Kernel32</a:t>
            </a:r>
            <a:r>
              <a:rPr lang="zh-CN" altLang="en-US" sz="1800" dirty="0">
                <a:solidFill>
                  <a:schemeClr val="tx1"/>
                </a:solidFill>
                <a:latin typeface="Arial" panose="020B0604020202020204" pitchFamily="34" charset="0"/>
                <a:ea typeface="宋体" panose="02010600030101010101" pitchFamily="2" charset="-122"/>
              </a:rPr>
              <a:t>的地址）赋给</a:t>
            </a:r>
            <a:r>
              <a:rPr lang="en-US" altLang="zh-CN" sz="1800" dirty="0">
                <a:solidFill>
                  <a:schemeClr val="tx1"/>
                </a:solidFill>
                <a:latin typeface="Arial" panose="020B0604020202020204" pitchFamily="34" charset="0"/>
                <a:ea typeface="宋体" panose="02010600030101010101" pitchFamily="2" charset="-122"/>
              </a:rPr>
              <a:t>ecx   </a:t>
            </a:r>
          </a:p>
          <a:p>
            <a:pPr marL="342900" indent="-342900" latinLnBrk="1">
              <a:lnSpc>
                <a:spcPct val="90000"/>
              </a:lnSpc>
              <a:spcBef>
                <a:spcPct val="20000"/>
              </a:spcBef>
              <a:buClr>
                <a:srgbClr val="FF6600"/>
              </a:buClr>
              <a:buFont typeface="Wingdings" panose="05000000000000000000" pitchFamily="2" charset="2"/>
              <a:buNone/>
            </a:pPr>
            <a:r>
              <a:rPr lang="en-US" altLang="zh-CN" sz="1800" dirty="0">
                <a:solidFill>
                  <a:schemeClr val="tx1"/>
                </a:solidFill>
                <a:latin typeface="Arial" panose="020B0604020202020204" pitchFamily="34" charset="0"/>
                <a:ea typeface="宋体" panose="02010600030101010101" pitchFamily="2" charset="-122"/>
              </a:rPr>
              <a:t>      </a:t>
            </a:r>
            <a:r>
              <a:rPr lang="en-US" altLang="zh-CN" sz="1800" b="1" dirty="0">
                <a:solidFill>
                  <a:schemeClr val="tx1"/>
                </a:solidFill>
                <a:latin typeface="Arial" panose="020B0604020202020204" pitchFamily="34" charset="0"/>
                <a:ea typeface="宋体" panose="02010600030101010101" pitchFamily="2" charset="-122"/>
              </a:rPr>
              <a:t>xor  edx,edx</a:t>
            </a:r>
          </a:p>
          <a:p>
            <a:pPr marL="342900" indent="-342900" latinLnBrk="1">
              <a:lnSpc>
                <a:spcPct val="90000"/>
              </a:lnSpc>
              <a:spcBef>
                <a:spcPct val="20000"/>
              </a:spcBef>
              <a:buClr>
                <a:srgbClr val="FF6600"/>
              </a:buClr>
              <a:buFont typeface="Wingdings" panose="05000000000000000000" pitchFamily="2" charset="2"/>
              <a:buNone/>
            </a:pPr>
            <a:endParaRPr lang="en-US" altLang="zh-CN" sz="1800" b="1" dirty="0">
              <a:solidFill>
                <a:schemeClr val="tx1"/>
              </a:solidFill>
              <a:latin typeface="Arial" panose="020B0604020202020204" pitchFamily="34" charset="0"/>
              <a:ea typeface="宋体" panose="02010600030101010101" pitchFamily="2" charset="-122"/>
            </a:endParaRPr>
          </a:p>
          <a:p>
            <a:pPr marL="342900" indent="-342900" latinLnBrk="1">
              <a:lnSpc>
                <a:spcPct val="90000"/>
              </a:lnSpc>
              <a:spcBef>
                <a:spcPct val="20000"/>
              </a:spcBef>
              <a:buClr>
                <a:srgbClr val="FF6600"/>
              </a:buClr>
              <a:buFont typeface="Wingdings" panose="05000000000000000000" pitchFamily="2" charset="2"/>
              <a:buNone/>
            </a:pPr>
            <a:r>
              <a:rPr lang="en-US" altLang="zh-CN" sz="1800" b="1" dirty="0">
                <a:solidFill>
                  <a:schemeClr val="tx1"/>
                </a:solidFill>
                <a:latin typeface="Arial" panose="020B0604020202020204" pitchFamily="34" charset="0"/>
                <a:ea typeface="宋体" panose="02010600030101010101" pitchFamily="2" charset="-122"/>
              </a:rPr>
              <a:t>getK32Base:</a:t>
            </a:r>
          </a:p>
          <a:p>
            <a:pPr marL="342900" indent="-342900" latinLnBrk="1">
              <a:lnSpc>
                <a:spcPct val="90000"/>
              </a:lnSpc>
              <a:spcBef>
                <a:spcPct val="20000"/>
              </a:spcBef>
              <a:buClr>
                <a:srgbClr val="FF6600"/>
              </a:buClr>
              <a:buFont typeface="Wingdings" panose="05000000000000000000" pitchFamily="2" charset="2"/>
              <a:buNone/>
            </a:pPr>
            <a:r>
              <a:rPr lang="en-US" altLang="zh-CN" sz="1800" b="1" dirty="0">
                <a:solidFill>
                  <a:schemeClr val="tx1"/>
                </a:solidFill>
                <a:latin typeface="Arial" panose="020B0604020202020204" pitchFamily="34" charset="0"/>
                <a:ea typeface="宋体" panose="02010600030101010101" pitchFamily="2" charset="-122"/>
              </a:rPr>
              <a:t>      dec  ecx </a:t>
            </a:r>
            <a:r>
              <a:rPr lang="en-US" altLang="zh-CN" sz="1800" dirty="0">
                <a:solidFill>
                  <a:schemeClr val="tx1"/>
                </a:solidFill>
                <a:latin typeface="Arial" panose="020B0604020202020204" pitchFamily="34" charset="0"/>
                <a:ea typeface="宋体" panose="02010600030101010101" pitchFamily="2" charset="-122"/>
              </a:rPr>
              <a:t>               ;</a:t>
            </a:r>
            <a:r>
              <a:rPr lang="zh-CN" altLang="en-US" sz="1800" dirty="0">
                <a:solidFill>
                  <a:schemeClr val="tx1"/>
                </a:solidFill>
                <a:latin typeface="Arial" panose="020B0604020202020204" pitchFamily="34" charset="0"/>
                <a:ea typeface="宋体" panose="02010600030101010101" pitchFamily="2" charset="-122"/>
              </a:rPr>
              <a:t>逐字节比较验证，也可以一页一页地搜</a:t>
            </a:r>
          </a:p>
          <a:p>
            <a:pPr marL="342900" indent="-342900" latinLnBrk="1">
              <a:lnSpc>
                <a:spcPct val="90000"/>
              </a:lnSpc>
              <a:spcBef>
                <a:spcPct val="20000"/>
              </a:spcBef>
              <a:buClr>
                <a:srgbClr val="FF6600"/>
              </a:buClr>
              <a:buFont typeface="Wingdings" panose="05000000000000000000" pitchFamily="2" charset="2"/>
              <a:buNone/>
            </a:pPr>
            <a:r>
              <a:rPr lang="zh-CN" altLang="en-US" sz="1800" dirty="0">
                <a:solidFill>
                  <a:schemeClr val="tx1"/>
                </a:solidFill>
                <a:latin typeface="Arial" panose="020B0604020202020204" pitchFamily="34" charset="0"/>
                <a:ea typeface="宋体" panose="02010600030101010101" pitchFamily="2" charset="-122"/>
              </a:rPr>
              <a:t>      </a:t>
            </a:r>
            <a:r>
              <a:rPr lang="en-US" altLang="zh-CN" sz="1800" b="1" dirty="0">
                <a:solidFill>
                  <a:schemeClr val="tx1"/>
                </a:solidFill>
                <a:latin typeface="Arial" panose="020B0604020202020204" pitchFamily="34" charset="0"/>
                <a:ea typeface="宋体" panose="02010600030101010101" pitchFamily="2" charset="-122"/>
              </a:rPr>
              <a:t>mov  dx,word  ptr [ecx+IMAGE_DOS_HEADER.e_lfanew]  </a:t>
            </a:r>
            <a:r>
              <a:rPr lang="en-US" altLang="zh-CN" sz="1800" dirty="0">
                <a:solidFill>
                  <a:schemeClr val="tx1"/>
                </a:solidFill>
                <a:latin typeface="Arial" panose="020B0604020202020204" pitchFamily="34" charset="0"/>
                <a:ea typeface="宋体" panose="02010600030101010101" pitchFamily="2" charset="-122"/>
              </a:rPr>
              <a:t> ;</a:t>
            </a:r>
            <a:r>
              <a:rPr lang="zh-CN" altLang="en-US" sz="1800" dirty="0">
                <a:solidFill>
                  <a:schemeClr val="tx1"/>
                </a:solidFill>
                <a:latin typeface="Arial" panose="020B0604020202020204" pitchFamily="34" charset="0"/>
                <a:ea typeface="宋体" panose="02010600030101010101" pitchFamily="2" charset="-122"/>
              </a:rPr>
              <a:t>就是</a:t>
            </a:r>
            <a:r>
              <a:rPr lang="en-US" altLang="zh-CN" sz="1800" dirty="0">
                <a:solidFill>
                  <a:schemeClr val="tx1"/>
                </a:solidFill>
                <a:latin typeface="Arial" panose="020B0604020202020204" pitchFamily="34" charset="0"/>
                <a:ea typeface="宋体" panose="02010600030101010101" pitchFamily="2" charset="-122"/>
              </a:rPr>
              <a:t>ecx+3ch</a:t>
            </a:r>
          </a:p>
          <a:p>
            <a:pPr marL="342900" indent="-342900" latinLnBrk="1">
              <a:lnSpc>
                <a:spcPct val="90000"/>
              </a:lnSpc>
              <a:spcBef>
                <a:spcPct val="20000"/>
              </a:spcBef>
              <a:buClr>
                <a:srgbClr val="FF6600"/>
              </a:buClr>
              <a:buFont typeface="Wingdings" panose="05000000000000000000" pitchFamily="2" charset="2"/>
              <a:buNone/>
            </a:pPr>
            <a:endParaRPr lang="en-US" altLang="zh-CN" sz="1800" dirty="0">
              <a:solidFill>
                <a:schemeClr val="tx1"/>
              </a:solidFill>
              <a:latin typeface="Arial" panose="020B0604020202020204" pitchFamily="34" charset="0"/>
              <a:ea typeface="宋体" panose="02010600030101010101" pitchFamily="2" charset="-122"/>
            </a:endParaRPr>
          </a:p>
          <a:p>
            <a:pPr marL="342900" indent="-342900" latinLnBrk="1">
              <a:lnSpc>
                <a:spcPct val="90000"/>
              </a:lnSpc>
              <a:spcBef>
                <a:spcPct val="20000"/>
              </a:spcBef>
              <a:buClr>
                <a:srgbClr val="FF6600"/>
              </a:buClr>
              <a:buFont typeface="Wingdings" panose="05000000000000000000" pitchFamily="2" charset="2"/>
              <a:buNone/>
            </a:pPr>
            <a:r>
              <a:rPr lang="en-US" altLang="zh-CN" sz="1800" dirty="0">
                <a:solidFill>
                  <a:schemeClr val="tx1"/>
                </a:solidFill>
                <a:latin typeface="Arial" panose="020B0604020202020204" pitchFamily="34" charset="0"/>
                <a:ea typeface="宋体" panose="02010600030101010101" pitchFamily="2" charset="-122"/>
              </a:rPr>
              <a:t>      </a:t>
            </a:r>
            <a:r>
              <a:rPr lang="en-US" altLang="zh-CN" sz="1800" b="1" dirty="0">
                <a:solidFill>
                  <a:schemeClr val="tx1"/>
                </a:solidFill>
                <a:latin typeface="Arial" panose="020B0604020202020204" pitchFamily="34" charset="0"/>
                <a:ea typeface="宋体" panose="02010600030101010101" pitchFamily="2" charset="-122"/>
              </a:rPr>
              <a:t>test dx,0f000h </a:t>
            </a:r>
            <a:r>
              <a:rPr lang="en-US" altLang="zh-CN" sz="1800" dirty="0">
                <a:solidFill>
                  <a:schemeClr val="tx1"/>
                </a:solidFill>
                <a:latin typeface="Arial" panose="020B0604020202020204" pitchFamily="34" charset="0"/>
                <a:ea typeface="宋体" panose="02010600030101010101" pitchFamily="2" charset="-122"/>
              </a:rPr>
              <a:t>       ;Dos Header+stub</a:t>
            </a:r>
            <a:r>
              <a:rPr lang="zh-CN" altLang="en-US" sz="1800" dirty="0">
                <a:solidFill>
                  <a:schemeClr val="tx1"/>
                </a:solidFill>
                <a:latin typeface="Arial" panose="020B0604020202020204" pitchFamily="34" charset="0"/>
                <a:ea typeface="宋体" panose="02010600030101010101" pitchFamily="2" charset="-122"/>
              </a:rPr>
              <a:t>不可能太大</a:t>
            </a:r>
            <a:r>
              <a:rPr lang="en-US" altLang="zh-CN" sz="1800" dirty="0">
                <a:solidFill>
                  <a:schemeClr val="tx1"/>
                </a:solidFill>
                <a:latin typeface="Arial" panose="020B0604020202020204" pitchFamily="34" charset="0"/>
                <a:ea typeface="宋体" panose="02010600030101010101" pitchFamily="2" charset="-122"/>
              </a:rPr>
              <a:t>,</a:t>
            </a:r>
            <a:r>
              <a:rPr lang="zh-CN" altLang="en-US" sz="1800" dirty="0">
                <a:solidFill>
                  <a:schemeClr val="tx1"/>
                </a:solidFill>
                <a:latin typeface="Arial" panose="020B0604020202020204" pitchFamily="34" charset="0"/>
                <a:ea typeface="宋体" panose="02010600030101010101" pitchFamily="2" charset="-122"/>
              </a:rPr>
              <a:t>超过</a:t>
            </a:r>
            <a:r>
              <a:rPr lang="en-US" altLang="zh-CN" sz="1800" dirty="0">
                <a:solidFill>
                  <a:schemeClr val="tx1"/>
                </a:solidFill>
                <a:latin typeface="Arial" panose="020B0604020202020204" pitchFamily="34" charset="0"/>
                <a:ea typeface="宋体" panose="02010600030101010101" pitchFamily="2" charset="-122"/>
              </a:rPr>
              <a:t>4096byte</a:t>
            </a:r>
          </a:p>
          <a:p>
            <a:pPr marL="342900" indent="-342900" latinLnBrk="1">
              <a:lnSpc>
                <a:spcPct val="90000"/>
              </a:lnSpc>
              <a:spcBef>
                <a:spcPct val="20000"/>
              </a:spcBef>
              <a:buClr>
                <a:srgbClr val="FF6600"/>
              </a:buClr>
              <a:buFont typeface="Wingdings" panose="05000000000000000000" pitchFamily="2" charset="2"/>
              <a:buNone/>
            </a:pPr>
            <a:r>
              <a:rPr lang="en-US" altLang="zh-CN" sz="1800" dirty="0">
                <a:solidFill>
                  <a:schemeClr val="tx1"/>
                </a:solidFill>
                <a:latin typeface="Arial" panose="020B0604020202020204" pitchFamily="34" charset="0"/>
                <a:ea typeface="宋体" panose="02010600030101010101" pitchFamily="2" charset="-122"/>
              </a:rPr>
              <a:t>      </a:t>
            </a:r>
            <a:r>
              <a:rPr lang="en-US" altLang="zh-CN" sz="1800" b="1" dirty="0">
                <a:solidFill>
                  <a:schemeClr val="tx1"/>
                </a:solidFill>
                <a:latin typeface="Arial" panose="020B0604020202020204" pitchFamily="34" charset="0"/>
                <a:ea typeface="宋体" panose="02010600030101010101" pitchFamily="2" charset="-122"/>
              </a:rPr>
              <a:t>jnz  getK32Base </a:t>
            </a:r>
            <a:r>
              <a:rPr lang="en-US" altLang="zh-CN" sz="1800" dirty="0">
                <a:solidFill>
                  <a:schemeClr val="tx1"/>
                </a:solidFill>
                <a:latin typeface="Arial" panose="020B0604020202020204" pitchFamily="34" charset="0"/>
                <a:ea typeface="宋体" panose="02010600030101010101" pitchFamily="2" charset="-122"/>
              </a:rPr>
              <a:t>                          ;</a:t>
            </a:r>
            <a:r>
              <a:rPr lang="zh-CN" altLang="en-US" sz="1800" dirty="0">
                <a:solidFill>
                  <a:schemeClr val="tx1"/>
                </a:solidFill>
                <a:latin typeface="Arial" panose="020B0604020202020204" pitchFamily="34" charset="0"/>
                <a:ea typeface="宋体" panose="02010600030101010101" pitchFamily="2" charset="-122"/>
              </a:rPr>
              <a:t>加速检验</a:t>
            </a:r>
          </a:p>
          <a:p>
            <a:pPr marL="342900" indent="-342900" latinLnBrk="1">
              <a:lnSpc>
                <a:spcPct val="90000"/>
              </a:lnSpc>
              <a:spcBef>
                <a:spcPct val="20000"/>
              </a:spcBef>
              <a:buClr>
                <a:srgbClr val="FF6600"/>
              </a:buClr>
              <a:buFont typeface="Wingdings" panose="05000000000000000000" pitchFamily="2" charset="2"/>
              <a:buNone/>
            </a:pPr>
            <a:endParaRPr lang="zh-CN" altLang="en-US" sz="1800" dirty="0">
              <a:solidFill>
                <a:schemeClr val="tx1"/>
              </a:solidFill>
              <a:latin typeface="Arial" panose="020B0604020202020204" pitchFamily="34" charset="0"/>
              <a:ea typeface="宋体" panose="02010600030101010101" pitchFamily="2" charset="-122"/>
            </a:endParaRPr>
          </a:p>
          <a:p>
            <a:pPr marL="342900" indent="-342900" latinLnBrk="1">
              <a:lnSpc>
                <a:spcPct val="90000"/>
              </a:lnSpc>
              <a:spcBef>
                <a:spcPct val="20000"/>
              </a:spcBef>
              <a:buClr>
                <a:srgbClr val="FF6600"/>
              </a:buClr>
              <a:buFont typeface="Wingdings" panose="05000000000000000000" pitchFamily="2" charset="2"/>
              <a:buNone/>
            </a:pPr>
            <a:r>
              <a:rPr lang="zh-CN" altLang="en-US" sz="1800" dirty="0">
                <a:solidFill>
                  <a:schemeClr val="tx1"/>
                </a:solidFill>
                <a:latin typeface="Arial" panose="020B0604020202020204" pitchFamily="34" charset="0"/>
                <a:ea typeface="宋体" panose="02010600030101010101" pitchFamily="2" charset="-122"/>
              </a:rPr>
              <a:t>      </a:t>
            </a:r>
            <a:r>
              <a:rPr lang="en-US" altLang="zh-CN" sz="1800" b="1" dirty="0">
                <a:solidFill>
                  <a:schemeClr val="tx1"/>
                </a:solidFill>
                <a:latin typeface="Arial" panose="020B0604020202020204" pitchFamily="34" charset="0"/>
                <a:ea typeface="宋体" panose="02010600030101010101" pitchFamily="2" charset="-122"/>
              </a:rPr>
              <a:t>cmp ecx, dword ptr [ecx+edx+IMAGE_NT_HEADERS.OptionalHeader.ImageBase] </a:t>
            </a:r>
          </a:p>
          <a:p>
            <a:pPr marL="342900" indent="-342900" latinLnBrk="1">
              <a:lnSpc>
                <a:spcPct val="90000"/>
              </a:lnSpc>
              <a:spcBef>
                <a:spcPct val="20000"/>
              </a:spcBef>
              <a:buClr>
                <a:srgbClr val="FF6600"/>
              </a:buClr>
              <a:buFont typeface="Wingdings" panose="05000000000000000000" pitchFamily="2" charset="2"/>
              <a:buNone/>
            </a:pPr>
            <a:r>
              <a:rPr lang="en-US" altLang="zh-CN" sz="1800" dirty="0">
                <a:solidFill>
                  <a:schemeClr val="tx1"/>
                </a:solidFill>
                <a:latin typeface="Arial" panose="020B0604020202020204" pitchFamily="34" charset="0"/>
                <a:ea typeface="宋体" panose="02010600030101010101" pitchFamily="2" charset="-122"/>
              </a:rPr>
              <a:t>      </a:t>
            </a:r>
            <a:r>
              <a:rPr lang="en-US" altLang="zh-CN" sz="1800" b="1" dirty="0">
                <a:solidFill>
                  <a:schemeClr val="tx1"/>
                </a:solidFill>
                <a:latin typeface="Arial" panose="020B0604020202020204" pitchFamily="34" charset="0"/>
                <a:ea typeface="宋体" panose="02010600030101010101" pitchFamily="2" charset="-122"/>
              </a:rPr>
              <a:t>jnz  getK32Base</a:t>
            </a:r>
            <a:r>
              <a:rPr lang="en-US" altLang="zh-CN" sz="1800" dirty="0">
                <a:solidFill>
                  <a:schemeClr val="tx1"/>
                </a:solidFill>
                <a:latin typeface="Arial" panose="020B0604020202020204" pitchFamily="34" charset="0"/>
                <a:ea typeface="宋体" panose="02010600030101010101" pitchFamily="2" charset="-122"/>
              </a:rPr>
              <a:t>     ;</a:t>
            </a:r>
            <a:r>
              <a:rPr lang="zh-CN" altLang="en-US" sz="1800" dirty="0">
                <a:solidFill>
                  <a:schemeClr val="tx1"/>
                </a:solidFill>
                <a:latin typeface="Arial" panose="020B0604020202020204" pitchFamily="34" charset="0"/>
                <a:ea typeface="宋体" panose="02010600030101010101" pitchFamily="2" charset="-122"/>
              </a:rPr>
              <a:t>看</a:t>
            </a:r>
            <a:r>
              <a:rPr lang="en-US" altLang="zh-CN" sz="1800" dirty="0">
                <a:solidFill>
                  <a:schemeClr val="tx1"/>
                </a:solidFill>
                <a:latin typeface="Arial" panose="020B0604020202020204" pitchFamily="34" charset="0"/>
                <a:ea typeface="宋体" panose="02010600030101010101" pitchFamily="2" charset="-122"/>
              </a:rPr>
              <a:t>Image_Base</a:t>
            </a:r>
            <a:r>
              <a:rPr lang="zh-CN" altLang="en-US" sz="1800" dirty="0">
                <a:solidFill>
                  <a:schemeClr val="tx1"/>
                </a:solidFill>
                <a:latin typeface="Arial" panose="020B0604020202020204" pitchFamily="34" charset="0"/>
                <a:ea typeface="宋体" panose="02010600030101010101" pitchFamily="2" charset="-122"/>
              </a:rPr>
              <a:t>值是否等于</a:t>
            </a:r>
            <a:r>
              <a:rPr lang="en-US" altLang="zh-CN" sz="1800" dirty="0">
                <a:solidFill>
                  <a:schemeClr val="tx1"/>
                </a:solidFill>
                <a:latin typeface="Arial" panose="020B0604020202020204" pitchFamily="34" charset="0"/>
                <a:ea typeface="宋体" panose="02010600030101010101" pitchFamily="2" charset="-122"/>
              </a:rPr>
              <a:t>ecx</a:t>
            </a:r>
            <a:r>
              <a:rPr lang="zh-CN" altLang="en-US" sz="1800" dirty="0">
                <a:solidFill>
                  <a:schemeClr val="tx1"/>
                </a:solidFill>
                <a:latin typeface="Arial" panose="020B0604020202020204" pitchFamily="34" charset="0"/>
                <a:ea typeface="宋体" panose="02010600030101010101" pitchFamily="2" charset="-122"/>
              </a:rPr>
              <a:t>即模块起始值</a:t>
            </a:r>
          </a:p>
          <a:p>
            <a:pPr marL="342900" indent="-342900" latinLnBrk="1">
              <a:lnSpc>
                <a:spcPct val="90000"/>
              </a:lnSpc>
              <a:spcBef>
                <a:spcPct val="20000"/>
              </a:spcBef>
              <a:buClr>
                <a:srgbClr val="FF6600"/>
              </a:buClr>
              <a:buFont typeface="Wingdings" panose="05000000000000000000" pitchFamily="2" charset="2"/>
              <a:buNone/>
            </a:pPr>
            <a:r>
              <a:rPr lang="zh-CN" altLang="en-US" sz="1800" dirty="0">
                <a:solidFill>
                  <a:schemeClr val="tx1"/>
                </a:solidFill>
                <a:latin typeface="Arial" panose="020B0604020202020204" pitchFamily="34" charset="0"/>
                <a:ea typeface="宋体" panose="02010600030101010101" pitchFamily="2" charset="-122"/>
              </a:rPr>
              <a:t>      </a:t>
            </a:r>
            <a:r>
              <a:rPr lang="en-US" altLang="zh-CN" sz="1800" b="1" dirty="0">
                <a:solidFill>
                  <a:schemeClr val="tx1"/>
                </a:solidFill>
                <a:latin typeface="Arial" panose="020B0604020202020204" pitchFamily="34" charset="0"/>
                <a:ea typeface="宋体" panose="02010600030101010101" pitchFamily="2" charset="-122"/>
              </a:rPr>
              <a:t>mov  [ebp+offset k32Base],ecx </a:t>
            </a:r>
            <a:r>
              <a:rPr lang="en-US" altLang="zh-CN" sz="1800" dirty="0">
                <a:solidFill>
                  <a:schemeClr val="tx1"/>
                </a:solidFill>
                <a:latin typeface="Arial" panose="020B0604020202020204" pitchFamily="34" charset="0"/>
                <a:ea typeface="宋体" panose="02010600030101010101" pitchFamily="2" charset="-122"/>
              </a:rPr>
              <a:t>  ;</a:t>
            </a:r>
            <a:r>
              <a:rPr lang="zh-CN" altLang="en-US" sz="1800" dirty="0">
                <a:solidFill>
                  <a:schemeClr val="tx1"/>
                </a:solidFill>
                <a:latin typeface="Arial" panose="020B0604020202020204" pitchFamily="34" charset="0"/>
                <a:ea typeface="宋体" panose="02010600030101010101" pitchFamily="2" charset="-122"/>
              </a:rPr>
              <a:t>如果是</a:t>
            </a:r>
            <a:r>
              <a:rPr lang="en-US" altLang="zh-CN" sz="1800" dirty="0">
                <a:solidFill>
                  <a:schemeClr val="tx1"/>
                </a:solidFill>
                <a:latin typeface="Arial" panose="020B0604020202020204" pitchFamily="34" charset="0"/>
                <a:ea typeface="宋体" panose="02010600030101010101" pitchFamily="2" charset="-122"/>
              </a:rPr>
              <a:t>,</a:t>
            </a:r>
            <a:r>
              <a:rPr lang="zh-CN" altLang="en-US" sz="1800" dirty="0">
                <a:solidFill>
                  <a:schemeClr val="tx1"/>
                </a:solidFill>
                <a:latin typeface="Arial" panose="020B0604020202020204" pitchFamily="34" charset="0"/>
                <a:ea typeface="宋体" panose="02010600030101010101" pitchFamily="2" charset="-122"/>
              </a:rPr>
              <a:t>就认为是找到了</a:t>
            </a:r>
            <a:r>
              <a:rPr lang="en-US" altLang="zh-CN" sz="1800" dirty="0">
                <a:solidFill>
                  <a:schemeClr val="tx1"/>
                </a:solidFill>
                <a:latin typeface="Arial" panose="020B0604020202020204" pitchFamily="34" charset="0"/>
                <a:ea typeface="宋体" panose="02010600030101010101" pitchFamily="2" charset="-122"/>
              </a:rPr>
              <a:t>kernel32</a:t>
            </a:r>
            <a:r>
              <a:rPr lang="zh-CN" altLang="en-US" sz="1800" dirty="0">
                <a:solidFill>
                  <a:schemeClr val="tx1"/>
                </a:solidFill>
                <a:latin typeface="Arial" panose="020B0604020202020204" pitchFamily="34" charset="0"/>
                <a:ea typeface="宋体" panose="02010600030101010101" pitchFamily="2" charset="-122"/>
              </a:rPr>
              <a:t>的</a:t>
            </a:r>
            <a:r>
              <a:rPr lang="en-US" altLang="zh-CN" sz="1800" dirty="0">
                <a:solidFill>
                  <a:schemeClr val="tx1"/>
                </a:solidFill>
                <a:latin typeface="Arial" panose="020B0604020202020204" pitchFamily="34" charset="0"/>
                <a:ea typeface="宋体" panose="02010600030101010101" pitchFamily="2" charset="-122"/>
              </a:rPr>
              <a:t>Base</a:t>
            </a:r>
            <a:r>
              <a:rPr lang="zh-CN" altLang="en-US" sz="1800" dirty="0">
                <a:solidFill>
                  <a:schemeClr val="tx1"/>
                </a:solidFill>
                <a:latin typeface="Arial" panose="020B0604020202020204" pitchFamily="34" charset="0"/>
                <a:ea typeface="宋体" panose="02010600030101010101" pitchFamily="2" charset="-122"/>
              </a:rPr>
              <a:t>值 </a:t>
            </a:r>
          </a:p>
          <a:p>
            <a:pPr marL="342900" indent="-342900" latinLnBrk="1">
              <a:lnSpc>
                <a:spcPct val="90000"/>
              </a:lnSpc>
              <a:spcBef>
                <a:spcPct val="20000"/>
              </a:spcBef>
              <a:buClr>
                <a:srgbClr val="FF6600"/>
              </a:buClr>
              <a:buFont typeface="Wingdings" panose="05000000000000000000" pitchFamily="2" charset="2"/>
              <a:buNone/>
            </a:pPr>
            <a:r>
              <a:rPr lang="zh-CN" altLang="en-US" sz="1800" b="1" dirty="0">
                <a:solidFill>
                  <a:schemeClr val="tx1"/>
                </a:solidFill>
                <a:latin typeface="Arial" panose="020B0604020202020204" pitchFamily="34" charset="0"/>
                <a:ea typeface="宋体" panose="02010600030101010101" pitchFamily="2" charset="-122"/>
              </a:rPr>
              <a:t>       </a:t>
            </a:r>
            <a:r>
              <a:rPr lang="en-US" altLang="zh-CN" sz="1800" b="1" dirty="0">
                <a:solidFill>
                  <a:schemeClr val="tx1"/>
                </a:solidFill>
                <a:latin typeface="Arial" panose="020B0604020202020204" pitchFamily="34" charset="0"/>
                <a:ea typeface="宋体" panose="02010600030101010101" pitchFamily="2" charset="-122"/>
              </a:rPr>
              <a:t>……</a:t>
            </a:r>
          </a:p>
          <a:p>
            <a:pPr marL="342900" indent="-342900" latinLnBrk="1">
              <a:lnSpc>
                <a:spcPct val="90000"/>
              </a:lnSpc>
              <a:spcBef>
                <a:spcPct val="20000"/>
              </a:spcBef>
              <a:buClr>
                <a:srgbClr val="FF6600"/>
              </a:buClr>
              <a:buFont typeface="Wingdings" panose="05000000000000000000" pitchFamily="2" charset="2"/>
              <a:buChar char="u"/>
            </a:pPr>
            <a:endParaRPr lang="en-US" altLang="zh-CN" sz="1800" b="1" dirty="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vert="horz" wrap="square" lIns="91440" tIns="45720" rIns="91440" bIns="45720" anchor="ctr"/>
          <a:lstStyle/>
          <a:p>
            <a:r>
              <a:rPr lang="zh-CN" altLang="en-US" dirty="0" smtClean="0"/>
              <a:t>获取</a:t>
            </a:r>
            <a:r>
              <a:rPr lang="en-US" altLang="zh-CN" dirty="0" smtClean="0"/>
              <a:t>API</a:t>
            </a:r>
            <a:r>
              <a:rPr lang="zh-CN" altLang="en-US" dirty="0" smtClean="0"/>
              <a:t>函数地址</a:t>
            </a:r>
            <a:endParaRPr lang="zh-CN" altLang="en-US" dirty="0"/>
          </a:p>
        </p:txBody>
      </p:sp>
      <p:sp>
        <p:nvSpPr>
          <p:cNvPr id="48131" name="内容占位符 2"/>
          <p:cNvSpPr>
            <a:spLocks noGrp="1"/>
          </p:cNvSpPr>
          <p:nvPr>
            <p:ph idx="1"/>
          </p:nvPr>
        </p:nvSpPr>
        <p:spPr>
          <a:xfrm>
            <a:off x="1019175" y="1786255"/>
            <a:ext cx="9496425" cy="4451350"/>
          </a:xfrm>
        </p:spPr>
        <p:txBody>
          <a:bodyPr vert="horz" wrap="square" lIns="91440" tIns="45720" rIns="91440" bIns="45720" anchor="t"/>
          <a:lstStyle/>
          <a:p>
            <a:r>
              <a:rPr lang="zh-CN" altLang="en-US" dirty="0"/>
              <a:t>获取</a:t>
            </a:r>
            <a:r>
              <a:rPr lang="en-US" altLang="zh-CN" dirty="0"/>
              <a:t>API</a:t>
            </a:r>
            <a:r>
              <a:rPr lang="zh-CN" altLang="en-US" dirty="0"/>
              <a:t>函数地址</a:t>
            </a:r>
          </a:p>
          <a:p>
            <a:pPr lvl="1"/>
            <a:r>
              <a:rPr kumimoji="1" lang="zh-CN" altLang="en-US" dirty="0">
                <a:latin typeface="宋体" panose="02010600030101010101" pitchFamily="2" charset="-122"/>
                <a:ea typeface="宋体" panose="02010600030101010101" pitchFamily="2" charset="-122"/>
              </a:rPr>
              <a:t>在得到了</a:t>
            </a:r>
            <a:r>
              <a:rPr kumimoji="1" lang="en-US" altLang="zh-CN" dirty="0">
                <a:latin typeface="宋体" panose="02010600030101010101" pitchFamily="2" charset="-122"/>
                <a:ea typeface="宋体" panose="02010600030101010101" pitchFamily="2" charset="-122"/>
              </a:rPr>
              <a:t>Kernel32</a:t>
            </a:r>
            <a:r>
              <a:rPr kumimoji="1" lang="zh-CN" altLang="en-US" dirty="0">
                <a:latin typeface="宋体" panose="02010600030101010101" pitchFamily="2" charset="-122"/>
                <a:ea typeface="宋体" panose="02010600030101010101" pitchFamily="2" charset="-122"/>
              </a:rPr>
              <a:t>的模块地址以后，就可以在该模块中搜索所需要的</a:t>
            </a:r>
            <a:r>
              <a:rPr kumimoji="1" lang="en-US" altLang="zh-CN" dirty="0">
                <a:latin typeface="宋体" panose="02010600030101010101" pitchFamily="2" charset="-122"/>
                <a:ea typeface="宋体" panose="02010600030101010101" pitchFamily="2" charset="-122"/>
              </a:rPr>
              <a:t>API</a:t>
            </a:r>
            <a:r>
              <a:rPr kumimoji="1" lang="zh-CN" altLang="en-US" dirty="0">
                <a:latin typeface="宋体" panose="02010600030101010101" pitchFamily="2" charset="-122"/>
                <a:ea typeface="宋体" panose="02010600030101010101" pitchFamily="2" charset="-122"/>
              </a:rPr>
              <a:t>地址</a:t>
            </a:r>
          </a:p>
          <a:p>
            <a:pPr lvl="1"/>
            <a:r>
              <a:rPr kumimoji="1" lang="zh-CN" altLang="en-US" dirty="0">
                <a:latin typeface="宋体" panose="02010600030101010101" pitchFamily="2" charset="-122"/>
                <a:ea typeface="宋体" panose="02010600030101010101" pitchFamily="2" charset="-122"/>
              </a:rPr>
              <a:t>对于给定的</a:t>
            </a:r>
            <a:r>
              <a:rPr kumimoji="1" lang="en-US" altLang="zh-CN" dirty="0">
                <a:latin typeface="宋体" panose="02010600030101010101" pitchFamily="2" charset="-122"/>
                <a:ea typeface="宋体" panose="02010600030101010101" pitchFamily="2" charset="-122"/>
              </a:rPr>
              <a:t>API</a:t>
            </a:r>
            <a:r>
              <a:rPr kumimoji="1" lang="zh-CN" altLang="en-US" dirty="0">
                <a:latin typeface="宋体" panose="02010600030101010101" pitchFamily="2" charset="-122"/>
                <a:ea typeface="宋体" panose="02010600030101010101" pitchFamily="2" charset="-122"/>
              </a:rPr>
              <a:t>，搜索其地址可以直接通过</a:t>
            </a:r>
            <a:r>
              <a:rPr kumimoji="1" lang="en-US" altLang="zh-CN" dirty="0">
                <a:latin typeface="宋体" panose="02010600030101010101" pitchFamily="2" charset="-122"/>
                <a:ea typeface="宋体" panose="02010600030101010101" pitchFamily="2" charset="-122"/>
              </a:rPr>
              <a:t>Kernel32.dll</a:t>
            </a:r>
            <a:r>
              <a:rPr kumimoji="1" lang="zh-CN" altLang="en-US" dirty="0">
                <a:latin typeface="宋体" panose="02010600030101010101" pitchFamily="2" charset="-122"/>
                <a:ea typeface="宋体" panose="02010600030101010101" pitchFamily="2" charset="-122"/>
              </a:rPr>
              <a:t>的引出表信息搜索，同样我们也可以先搜索出</a:t>
            </a:r>
            <a:r>
              <a:rPr kumimoji="1" lang="en-US" altLang="zh-CN" dirty="0">
                <a:solidFill>
                  <a:srgbClr val="FF6699"/>
                </a:solidFill>
                <a:latin typeface="宋体" panose="02010600030101010101" pitchFamily="2" charset="-122"/>
                <a:ea typeface="宋体" panose="02010600030101010101" pitchFamily="2" charset="-122"/>
              </a:rPr>
              <a:t>GetProcAddress</a:t>
            </a:r>
            <a:r>
              <a:rPr kumimoji="1" lang="zh-CN" altLang="en-US" dirty="0">
                <a:latin typeface="宋体" panose="02010600030101010101" pitchFamily="2" charset="-122"/>
                <a:ea typeface="宋体" panose="02010600030101010101" pitchFamily="2" charset="-122"/>
              </a:rPr>
              <a:t>和</a:t>
            </a:r>
            <a:r>
              <a:rPr kumimoji="1" lang="en-US" altLang="zh-CN" dirty="0">
                <a:solidFill>
                  <a:srgbClr val="FF6699"/>
                </a:solidFill>
                <a:latin typeface="宋体" panose="02010600030101010101" pitchFamily="2" charset="-122"/>
                <a:ea typeface="宋体" panose="02010600030101010101" pitchFamily="2" charset="-122"/>
              </a:rPr>
              <a:t>LoadLibrary</a:t>
            </a:r>
            <a:r>
              <a:rPr kumimoji="1" lang="zh-CN" altLang="en-US" dirty="0">
                <a:latin typeface="宋体" panose="02010600030101010101" pitchFamily="2" charset="-122"/>
                <a:ea typeface="宋体" panose="02010600030101010101" pitchFamily="2" charset="-122"/>
              </a:rPr>
              <a:t>两个</a:t>
            </a:r>
            <a:r>
              <a:rPr kumimoji="1" lang="en-US" altLang="zh-CN" dirty="0">
                <a:latin typeface="宋体" panose="02010600030101010101" pitchFamily="2" charset="-122"/>
                <a:ea typeface="宋体" panose="02010600030101010101" pitchFamily="2" charset="-122"/>
              </a:rPr>
              <a:t>API</a:t>
            </a:r>
            <a:r>
              <a:rPr kumimoji="1" lang="zh-CN" altLang="en-US" dirty="0">
                <a:latin typeface="宋体" panose="02010600030101010101" pitchFamily="2" charset="-122"/>
                <a:ea typeface="宋体" panose="02010600030101010101" pitchFamily="2" charset="-122"/>
              </a:rPr>
              <a:t>函数的地址，然后利用这两个</a:t>
            </a:r>
            <a:r>
              <a:rPr kumimoji="1" lang="en-US" altLang="zh-CN" dirty="0">
                <a:latin typeface="宋体" panose="02010600030101010101" pitchFamily="2" charset="-122"/>
                <a:ea typeface="宋体" panose="02010600030101010101" pitchFamily="2" charset="-122"/>
              </a:rPr>
              <a:t>API</a:t>
            </a:r>
            <a:r>
              <a:rPr kumimoji="1" lang="zh-CN" altLang="en-US" dirty="0">
                <a:latin typeface="宋体" panose="02010600030101010101" pitchFamily="2" charset="-122"/>
                <a:ea typeface="宋体" panose="02010600030101010101" pitchFamily="2" charset="-122"/>
              </a:rPr>
              <a:t>函数得到所需要的</a:t>
            </a:r>
            <a:r>
              <a:rPr kumimoji="1" lang="en-US" altLang="zh-CN" dirty="0">
                <a:latin typeface="宋体" panose="02010600030101010101" pitchFamily="2" charset="-122"/>
                <a:ea typeface="宋体" panose="02010600030101010101" pitchFamily="2" charset="-122"/>
              </a:rPr>
              <a:t>API</a:t>
            </a:r>
            <a:r>
              <a:rPr kumimoji="1" lang="zh-CN" altLang="en-US" dirty="0">
                <a:latin typeface="宋体" panose="02010600030101010101" pitchFamily="2" charset="-122"/>
                <a:ea typeface="宋体" panose="02010600030101010101" pitchFamily="2" charset="-122"/>
              </a:rPr>
              <a:t>函数地址</a:t>
            </a:r>
          </a:p>
          <a:p>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bwMode="auto">
          <a:xfrm>
            <a:off x="624418" y="130175"/>
            <a:ext cx="10934700" cy="692150"/>
          </a:xfrm>
          <a:noFill/>
          <a:ln>
            <a:miter lim="800000"/>
            <a:headEnd/>
            <a:tailEnd/>
          </a:ln>
        </p:spPr>
        <p:txBody>
          <a:bodyPr vert="horz" wrap="square" lIns="91440" tIns="45720" rIns="91440" bIns="45720" numCol="1" anchor="t" anchorCtr="0" compatLnSpc="1">
            <a:prstTxWarp prst="textNoShape">
              <a:avLst/>
            </a:prstTxWarp>
          </a:bodyPr>
          <a:lstStyle/>
          <a:p>
            <a:r>
              <a:rPr kumimoji="1" lang="zh-CN" altLang="en-US" dirty="0" smtClean="0">
                <a:latin typeface="宋体" panose="02010600030101010101" pitchFamily="2" charset="-122"/>
                <a:ea typeface="宋体" panose="02010600030101010101" pitchFamily="2" charset="-122"/>
              </a:rPr>
              <a:t>利用</a:t>
            </a:r>
            <a:r>
              <a:rPr kumimoji="1" lang="en-US" altLang="zh-CN" dirty="0" smtClean="0">
                <a:latin typeface="宋体" panose="02010600030101010101" pitchFamily="2" charset="-122"/>
                <a:ea typeface="宋体" panose="02010600030101010101" pitchFamily="2" charset="-122"/>
              </a:rPr>
              <a:t>PEB</a:t>
            </a:r>
            <a:r>
              <a:rPr kumimoji="1" lang="zh-CN" altLang="en-US" dirty="0" smtClean="0">
                <a:latin typeface="宋体" panose="02010600030101010101" pitchFamily="2" charset="-122"/>
                <a:ea typeface="宋体" panose="02010600030101010101" pitchFamily="2" charset="-122"/>
              </a:rPr>
              <a:t>，获取</a:t>
            </a:r>
            <a:r>
              <a:rPr kumimoji="1" lang="en-US" altLang="zh-CN" dirty="0" smtClean="0">
                <a:latin typeface="宋体" panose="02010600030101010101" pitchFamily="2" charset="-122"/>
                <a:ea typeface="宋体" panose="02010600030101010101" pitchFamily="2" charset="-122"/>
              </a:rPr>
              <a:t>KERNEL32</a:t>
            </a:r>
            <a:r>
              <a:rPr lang="zh-CN" altLang="en-US" dirty="0" smtClean="0"/>
              <a:t>地址</a:t>
            </a:r>
          </a:p>
        </p:txBody>
      </p:sp>
      <p:sp>
        <p:nvSpPr>
          <p:cNvPr id="20483" name="内容占位符 2"/>
          <p:cNvSpPr>
            <a:spLocks noGrp="1"/>
          </p:cNvSpPr>
          <p:nvPr>
            <p:ph idx="1"/>
          </p:nvPr>
        </p:nvSpPr>
        <p:spPr bwMode="auto">
          <a:xfrm>
            <a:off x="582084" y="877888"/>
            <a:ext cx="109728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dirty="0" smtClean="0"/>
              <a:t>Win32</a:t>
            </a:r>
            <a:r>
              <a:rPr lang="zh-CN" altLang="en-US" dirty="0" smtClean="0"/>
              <a:t>程序都会加载</a:t>
            </a:r>
            <a:r>
              <a:rPr lang="en-US" altLang="zh-CN" dirty="0" smtClean="0"/>
              <a:t>ntdll.dll</a:t>
            </a:r>
            <a:r>
              <a:rPr lang="zh-CN" altLang="en-US" dirty="0" smtClean="0"/>
              <a:t>和</a:t>
            </a:r>
            <a:r>
              <a:rPr lang="en-US" altLang="zh-CN" dirty="0" smtClean="0"/>
              <a:t>kernel32.dll</a:t>
            </a:r>
            <a:r>
              <a:rPr lang="zh-CN" altLang="en-US" dirty="0" smtClean="0"/>
              <a:t>。</a:t>
            </a:r>
            <a:endParaRPr lang="en-US" altLang="zh-CN" dirty="0" smtClean="0"/>
          </a:p>
          <a:p>
            <a:pPr marL="571500" indent="-571500">
              <a:buFont typeface="Arial" charset="0"/>
              <a:buChar char="•"/>
            </a:pPr>
            <a:r>
              <a:rPr lang="zh-CN" altLang="en-US" dirty="0" smtClean="0"/>
              <a:t>定位</a:t>
            </a:r>
            <a:r>
              <a:rPr lang="en-US" altLang="zh-CN" dirty="0" smtClean="0"/>
              <a:t>kernel32.dll</a:t>
            </a:r>
            <a:r>
              <a:rPr lang="zh-CN" altLang="en-US" dirty="0" smtClean="0"/>
              <a:t>中的</a:t>
            </a:r>
            <a:r>
              <a:rPr lang="en-US" altLang="zh-CN" dirty="0" smtClean="0"/>
              <a:t>API</a:t>
            </a:r>
            <a:r>
              <a:rPr lang="zh-CN" altLang="en-US" dirty="0" smtClean="0"/>
              <a:t>地址</a:t>
            </a:r>
            <a:endParaRPr lang="en-US" altLang="zh-CN" dirty="0" smtClean="0"/>
          </a:p>
          <a:p>
            <a:pPr marL="1143000" lvl="1" indent="-742950">
              <a:buFont typeface="+mj-lt"/>
              <a:buAutoNum type="arabicPeriod"/>
            </a:pPr>
            <a:r>
              <a:rPr lang="zh-CN" altLang="en-US" dirty="0" smtClean="0"/>
              <a:t>通过段选择字</a:t>
            </a:r>
            <a:r>
              <a:rPr lang="en-US" altLang="zh-CN" dirty="0" smtClean="0"/>
              <a:t>FS</a:t>
            </a:r>
            <a:r>
              <a:rPr lang="zh-CN" altLang="en-US" dirty="0" smtClean="0"/>
              <a:t>在内存中找到当前的线程控制模块</a:t>
            </a:r>
            <a:r>
              <a:rPr lang="en-US" altLang="zh-CN" dirty="0" smtClean="0"/>
              <a:t>TEB</a:t>
            </a:r>
          </a:p>
          <a:p>
            <a:pPr marL="1143000" lvl="1" indent="-742950">
              <a:buFont typeface="+mj-lt"/>
              <a:buAutoNum type="arabicPeriod"/>
            </a:pPr>
            <a:r>
              <a:rPr lang="zh-CN" altLang="en-US" dirty="0" smtClean="0"/>
              <a:t>线程控制块中（</a:t>
            </a:r>
            <a:r>
              <a:rPr lang="en-US" altLang="zh-CN" dirty="0" smtClean="0"/>
              <a:t>TEB</a:t>
            </a:r>
            <a:r>
              <a:rPr lang="zh-CN" altLang="en-US" dirty="0" smtClean="0"/>
              <a:t>）偏移位置为</a:t>
            </a:r>
            <a:r>
              <a:rPr lang="en-US" altLang="zh-CN" dirty="0" smtClean="0"/>
              <a:t>0x30</a:t>
            </a:r>
            <a:r>
              <a:rPr lang="zh-CN" altLang="en-US" dirty="0" smtClean="0"/>
              <a:t>的地方存放着指向进程控制块</a:t>
            </a:r>
            <a:r>
              <a:rPr lang="en-US" altLang="zh-CN" dirty="0" smtClean="0"/>
              <a:t>PEB</a:t>
            </a:r>
            <a:r>
              <a:rPr lang="zh-CN" altLang="en-US" dirty="0" smtClean="0"/>
              <a:t>的指针</a:t>
            </a:r>
            <a:endParaRPr lang="en-US" altLang="zh-CN" dirty="0" smtClean="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xfrm>
            <a:off x="624418" y="130175"/>
            <a:ext cx="10934700" cy="692150"/>
          </a:xfrm>
          <a:noFill/>
          <a:ln>
            <a:miter lim="800000"/>
            <a:headEnd/>
            <a:tailEnd/>
          </a:ln>
        </p:spPr>
        <p:txBody>
          <a:bodyPr vert="horz" wrap="square" lIns="91440" tIns="45720" rIns="91440" bIns="45720" numCol="1" anchor="t" anchorCtr="0" compatLnSpc="1">
            <a:prstTxWarp prst="textNoShape">
              <a:avLst/>
            </a:prstTxWarp>
          </a:bodyPr>
          <a:lstStyle/>
          <a:p>
            <a:r>
              <a:rPr kumimoji="1" lang="zh-CN" altLang="en-US" dirty="0" smtClean="0">
                <a:latin typeface="宋体" panose="02010600030101010101" pitchFamily="2" charset="-122"/>
                <a:ea typeface="宋体" panose="02010600030101010101" pitchFamily="2" charset="-122"/>
              </a:rPr>
              <a:t>利用</a:t>
            </a:r>
            <a:r>
              <a:rPr kumimoji="1" lang="en-US" altLang="zh-CN" dirty="0" smtClean="0">
                <a:latin typeface="宋体" panose="02010600030101010101" pitchFamily="2" charset="-122"/>
                <a:ea typeface="宋体" panose="02010600030101010101" pitchFamily="2" charset="-122"/>
              </a:rPr>
              <a:t>PEB</a:t>
            </a:r>
            <a:r>
              <a:rPr kumimoji="1" lang="zh-CN" altLang="en-US" dirty="0" smtClean="0">
                <a:latin typeface="宋体" panose="02010600030101010101" pitchFamily="2" charset="-122"/>
                <a:ea typeface="宋体" panose="02010600030101010101" pitchFamily="2" charset="-122"/>
              </a:rPr>
              <a:t>，获取</a:t>
            </a:r>
            <a:r>
              <a:rPr kumimoji="1" lang="en-US" altLang="zh-CN" dirty="0" smtClean="0">
                <a:latin typeface="宋体" panose="02010600030101010101" pitchFamily="2" charset="-122"/>
                <a:ea typeface="宋体" panose="02010600030101010101" pitchFamily="2" charset="-122"/>
              </a:rPr>
              <a:t>KERNEL32</a:t>
            </a:r>
            <a:r>
              <a:rPr lang="zh-CN" altLang="en-US" dirty="0" smtClean="0"/>
              <a:t>地址（续）</a:t>
            </a:r>
          </a:p>
        </p:txBody>
      </p:sp>
      <p:sp>
        <p:nvSpPr>
          <p:cNvPr id="21507" name="内容占位符 2"/>
          <p:cNvSpPr>
            <a:spLocks noGrp="1"/>
          </p:cNvSpPr>
          <p:nvPr>
            <p:ph idx="1"/>
          </p:nvPr>
        </p:nvSpPr>
        <p:spPr bwMode="auto">
          <a:xfrm>
            <a:off x="582084" y="877888"/>
            <a:ext cx="10972800" cy="5818187"/>
          </a:xfrm>
          <a:ln>
            <a:miter lim="800000"/>
            <a:headEnd/>
            <a:tailEnd/>
          </a:ln>
        </p:spPr>
        <p:txBody>
          <a:bodyPr vert="horz" wrap="square" tIns="45720" bIns="45720" numCol="1" anchor="t" anchorCtr="0" compatLnSpc="1">
            <a:prstTxWarp prst="textNoShape">
              <a:avLst/>
            </a:prstTxWarp>
          </a:bodyPr>
          <a:lstStyle/>
          <a:p>
            <a:pPr marL="571500" indent="-571500"/>
            <a:r>
              <a:rPr lang="en-US" altLang="zh-CN" dirty="0" smtClean="0"/>
              <a:t>3</a:t>
            </a:r>
            <a:r>
              <a:rPr lang="en-US" altLang="zh-CN" sz="2800" dirty="0" smtClean="0"/>
              <a:t>. </a:t>
            </a:r>
            <a:r>
              <a:rPr lang="zh-CN" altLang="en-US" sz="2800" dirty="0" smtClean="0"/>
              <a:t>进程控制块中偏移地址</a:t>
            </a:r>
            <a:r>
              <a:rPr lang="en-US" altLang="zh-CN" sz="2800" dirty="0" smtClean="0"/>
              <a:t>0x0c</a:t>
            </a:r>
            <a:r>
              <a:rPr lang="zh-CN" altLang="en-US" sz="2800" dirty="0" smtClean="0"/>
              <a:t>的地址存放着指向</a:t>
            </a:r>
            <a:r>
              <a:rPr lang="en-US" altLang="zh-CN" sz="2800" dirty="0" smtClean="0"/>
              <a:t>PEB_LDA_DATA</a:t>
            </a:r>
            <a:r>
              <a:rPr lang="zh-CN" altLang="en-US" sz="2800" dirty="0" smtClean="0"/>
              <a:t>结构体的指针，其中存放着已经被装载的动态链接库信息。</a:t>
            </a:r>
            <a:endParaRPr lang="en-US" altLang="zh-CN" sz="2800" dirty="0" smtClean="0"/>
          </a:p>
          <a:p>
            <a:pPr marL="571500" indent="-571500"/>
            <a:r>
              <a:rPr lang="en-US" altLang="zh-CN" sz="2800" dirty="0" smtClean="0"/>
              <a:t>4. PEB_LDA_DATA</a:t>
            </a:r>
            <a:r>
              <a:rPr lang="zh-CN" altLang="en-US" sz="2800" dirty="0" smtClean="0"/>
              <a:t>结构体偏移地址为</a:t>
            </a:r>
            <a:r>
              <a:rPr lang="en-US" altLang="zh-CN" sz="2800" dirty="0" smtClean="0"/>
              <a:t>0x1c</a:t>
            </a:r>
            <a:r>
              <a:rPr lang="zh-CN" altLang="en-US" sz="2800" dirty="0" smtClean="0"/>
              <a:t>的地方存放着指向模块初始化链表的头指针</a:t>
            </a:r>
            <a:r>
              <a:rPr lang="en-US" altLang="zh-CN" sz="2800" dirty="0" err="1" smtClean="0"/>
              <a:t>InInitializationOrderModulelist</a:t>
            </a:r>
            <a:r>
              <a:rPr lang="zh-CN" altLang="en-US" sz="2800" dirty="0" smtClean="0"/>
              <a:t>。</a:t>
            </a:r>
            <a:endParaRPr lang="en-US" altLang="zh-CN" sz="2800" dirty="0" smtClean="0"/>
          </a:p>
          <a:p>
            <a:pPr marL="571500" indent="-571500"/>
            <a:r>
              <a:rPr lang="en-US" altLang="zh-CN" sz="2800" dirty="0" smtClean="0"/>
              <a:t>5. </a:t>
            </a:r>
            <a:r>
              <a:rPr lang="zh-CN" altLang="en-US" sz="2800" dirty="0" smtClean="0"/>
              <a:t>模块初始化链表</a:t>
            </a:r>
            <a:r>
              <a:rPr lang="en-US" altLang="zh-CN" sz="2800" dirty="0" err="1" smtClean="0"/>
              <a:t>InInitializationOrderModulelist</a:t>
            </a:r>
            <a:r>
              <a:rPr lang="en-US" altLang="zh-CN" sz="2800" dirty="0" smtClean="0"/>
              <a:t> </a:t>
            </a:r>
            <a:r>
              <a:rPr lang="zh-CN" altLang="en-US" sz="2800" dirty="0" smtClean="0"/>
              <a:t>中按顺序存放着</a:t>
            </a:r>
            <a:r>
              <a:rPr lang="en-US" altLang="zh-CN" sz="2800" dirty="0" smtClean="0"/>
              <a:t>PE</a:t>
            </a:r>
            <a:r>
              <a:rPr lang="zh-CN" altLang="en-US" sz="2800" dirty="0" smtClean="0"/>
              <a:t>装入运行时初始化模块信息，第一个链表节点是</a:t>
            </a:r>
            <a:r>
              <a:rPr lang="en-US" altLang="zh-CN" sz="2800" dirty="0" smtClean="0"/>
              <a:t>ntdll.dll</a:t>
            </a:r>
            <a:r>
              <a:rPr lang="zh-CN" altLang="en-US" sz="2800" dirty="0" smtClean="0"/>
              <a:t>，第二个链表节点就是</a:t>
            </a:r>
            <a:r>
              <a:rPr lang="en-US" altLang="zh-CN" sz="2800" dirty="0" smtClean="0"/>
              <a:t>kernel32.dll</a:t>
            </a:r>
            <a:r>
              <a:rPr lang="zh-CN" altLang="en-US" sz="2800" dirty="0" smtClean="0"/>
              <a:t>。</a:t>
            </a:r>
            <a:endParaRPr lang="en-US" altLang="zh-CN" sz="2800" dirty="0" smtClean="0"/>
          </a:p>
          <a:p>
            <a:pPr marL="571500" indent="-571500"/>
            <a:endParaRPr lang="en-US" altLang="zh-CN" sz="3600" dirty="0" smtClean="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xfrm>
            <a:off x="624418" y="130175"/>
            <a:ext cx="10934700"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API</a:t>
            </a:r>
            <a:r>
              <a:rPr lang="zh-CN" altLang="en-US" dirty="0" smtClean="0"/>
              <a:t>函数自搜索技术例（续）</a:t>
            </a:r>
          </a:p>
        </p:txBody>
      </p:sp>
      <p:sp>
        <p:nvSpPr>
          <p:cNvPr id="22531" name="内容占位符 2"/>
          <p:cNvSpPr>
            <a:spLocks noGrp="1"/>
          </p:cNvSpPr>
          <p:nvPr>
            <p:ph idx="1"/>
          </p:nvPr>
        </p:nvSpPr>
        <p:spPr bwMode="auto">
          <a:xfrm>
            <a:off x="582084" y="877888"/>
            <a:ext cx="10972800" cy="5818187"/>
          </a:xfrm>
          <a:ln>
            <a:miter lim="800000"/>
            <a:headEnd/>
            <a:tailEnd/>
          </a:ln>
        </p:spPr>
        <p:txBody>
          <a:bodyPr vert="horz" wrap="square" tIns="45720" bIns="45720" numCol="1" anchor="t" anchorCtr="0" compatLnSpc="1">
            <a:prstTxWarp prst="textNoShape">
              <a:avLst/>
            </a:prstTxWarp>
          </a:bodyPr>
          <a:lstStyle/>
          <a:p>
            <a:pPr marL="571500" indent="-571500"/>
            <a:r>
              <a:rPr lang="en-US" altLang="zh-CN" sz="2800" dirty="0" smtClean="0"/>
              <a:t>6. </a:t>
            </a:r>
            <a:r>
              <a:rPr lang="zh-CN" altLang="en-US" sz="3200" dirty="0" smtClean="0"/>
              <a:t>找到属于</a:t>
            </a:r>
            <a:r>
              <a:rPr lang="en-US" altLang="zh-CN" sz="3200" dirty="0" smtClean="0"/>
              <a:t>kernel32.dll</a:t>
            </a:r>
            <a:r>
              <a:rPr lang="zh-CN" altLang="en-US" sz="3200" dirty="0" smtClean="0"/>
              <a:t>的节点后，在此基础上</a:t>
            </a:r>
            <a:r>
              <a:rPr lang="zh-CN" altLang="en-US" sz="3200" dirty="0" smtClean="0"/>
              <a:t>再</a:t>
            </a:r>
            <a:r>
              <a:rPr lang="zh-CN" altLang="en-US" sz="3200" dirty="0" smtClean="0"/>
              <a:t>偏移</a:t>
            </a:r>
            <a:r>
              <a:rPr lang="en-US" altLang="zh-CN" sz="3200" dirty="0" smtClean="0"/>
              <a:t>0x08</a:t>
            </a:r>
            <a:r>
              <a:rPr lang="zh-CN" altLang="en-US" sz="3200" dirty="0" smtClean="0"/>
              <a:t>就是</a:t>
            </a:r>
            <a:r>
              <a:rPr lang="en-US" altLang="zh-CN" sz="3200" dirty="0" smtClean="0"/>
              <a:t>kernel32.dll</a:t>
            </a:r>
            <a:r>
              <a:rPr lang="zh-CN" altLang="en-US" sz="3200" dirty="0" smtClean="0"/>
              <a:t>在内存中的基地址。</a:t>
            </a:r>
            <a:endParaRPr lang="en-US" altLang="zh-CN" sz="3200" dirty="0" smtClean="0"/>
          </a:p>
          <a:p>
            <a:pPr marL="571500" indent="-571500"/>
            <a:r>
              <a:rPr lang="en-US" altLang="zh-CN" sz="3200" dirty="0" smtClean="0"/>
              <a:t>7. </a:t>
            </a:r>
            <a:r>
              <a:rPr lang="zh-CN" altLang="en-US" sz="3200" dirty="0" smtClean="0"/>
              <a:t>从</a:t>
            </a:r>
            <a:r>
              <a:rPr lang="en-US" altLang="zh-CN" sz="3200" dirty="0" smtClean="0"/>
              <a:t>kernel32.dll</a:t>
            </a:r>
            <a:r>
              <a:rPr lang="zh-CN" altLang="en-US" sz="3200" dirty="0" smtClean="0"/>
              <a:t>的加载基地址开始偏移</a:t>
            </a:r>
            <a:r>
              <a:rPr lang="en-US" altLang="zh-CN" sz="3200" dirty="0" smtClean="0"/>
              <a:t>0x3c</a:t>
            </a:r>
            <a:r>
              <a:rPr lang="zh-CN" altLang="en-US" sz="3200" dirty="0" smtClean="0"/>
              <a:t>的地方就是其</a:t>
            </a:r>
            <a:r>
              <a:rPr lang="en-US" altLang="zh-CN" sz="3200" dirty="0" smtClean="0"/>
              <a:t>PE</a:t>
            </a:r>
            <a:r>
              <a:rPr lang="zh-CN" altLang="en-US" sz="3200" dirty="0" smtClean="0"/>
              <a:t>头</a:t>
            </a:r>
            <a:endParaRPr lang="en-US" altLang="zh-CN" sz="3200" dirty="0" smtClean="0"/>
          </a:p>
          <a:p>
            <a:pPr marL="571500" indent="-571500"/>
            <a:r>
              <a:rPr lang="en-US" altLang="zh-CN" sz="3200" dirty="0" smtClean="0"/>
              <a:t>8. PE</a:t>
            </a:r>
            <a:r>
              <a:rPr lang="zh-CN" altLang="en-US" sz="3200" dirty="0" smtClean="0"/>
              <a:t>头偏移</a:t>
            </a:r>
            <a:r>
              <a:rPr lang="en-US" altLang="zh-CN" sz="3200" dirty="0" smtClean="0"/>
              <a:t>0x78</a:t>
            </a:r>
            <a:r>
              <a:rPr lang="zh-CN" altLang="en-US" sz="3200" dirty="0" smtClean="0"/>
              <a:t>的地方存放着指向函数导出表的指针。</a:t>
            </a:r>
            <a:endParaRPr lang="en-US" altLang="zh-CN" sz="3200" dirty="0" smtClean="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寻找</a:t>
            </a:r>
            <a:r>
              <a:rPr lang="en-US" altLang="zh-CN" dirty="0" smtClean="0"/>
              <a:t>API</a:t>
            </a:r>
            <a:r>
              <a:rPr lang="zh-CN" altLang="en-US" dirty="0" smtClean="0"/>
              <a:t>函数入口</a:t>
            </a:r>
            <a:endParaRPr lang="zh-CN" altLang="en-US" dirty="0"/>
          </a:p>
        </p:txBody>
      </p:sp>
      <p:sp>
        <p:nvSpPr>
          <p:cNvPr id="3" name="内容占位符 2"/>
          <p:cNvSpPr>
            <a:spLocks noGrp="1"/>
          </p:cNvSpPr>
          <p:nvPr>
            <p:ph idx="1"/>
          </p:nvPr>
        </p:nvSpPr>
        <p:spPr/>
        <p:txBody>
          <a:bodyPr>
            <a:normAutofit lnSpcReduction="10000"/>
          </a:bodyPr>
          <a:lstStyle/>
          <a:p>
            <a:pPr marL="571500" indent="-571500"/>
            <a:r>
              <a:rPr lang="en-US" altLang="zh-CN" sz="2800" dirty="0" smtClean="0"/>
              <a:t>9. </a:t>
            </a:r>
            <a:r>
              <a:rPr lang="zh-CN" altLang="en-US" sz="2800" dirty="0" smtClean="0"/>
              <a:t>按以下方式在导出表中算出所需函数的入口地址</a:t>
            </a:r>
            <a:endParaRPr lang="en-US" altLang="zh-CN" sz="2800" dirty="0" smtClean="0"/>
          </a:p>
          <a:p>
            <a:pPr marL="571500" indent="-571500"/>
            <a:r>
              <a:rPr lang="zh-CN" altLang="en-US" sz="2800" dirty="0" smtClean="0"/>
              <a:t>（</a:t>
            </a:r>
            <a:r>
              <a:rPr lang="en-US" altLang="zh-CN" sz="2800" dirty="0" smtClean="0"/>
              <a:t>1</a:t>
            </a:r>
            <a:r>
              <a:rPr lang="zh-CN" altLang="en-US" sz="2800" dirty="0" smtClean="0"/>
              <a:t>）导出表偏移</a:t>
            </a:r>
            <a:r>
              <a:rPr lang="en-US" altLang="zh-CN" sz="2800" dirty="0" smtClean="0"/>
              <a:t>0x1c</a:t>
            </a:r>
            <a:r>
              <a:rPr lang="zh-CN" altLang="en-US" sz="2800" dirty="0" smtClean="0"/>
              <a:t>处的指针指向存储导出函数偏移地址（</a:t>
            </a:r>
            <a:r>
              <a:rPr lang="en-US" altLang="zh-CN" sz="2800" dirty="0" smtClean="0"/>
              <a:t>RVA</a:t>
            </a:r>
            <a:r>
              <a:rPr lang="zh-CN" altLang="en-US" sz="2800" dirty="0" smtClean="0"/>
              <a:t>）的列表</a:t>
            </a:r>
            <a:endParaRPr lang="en-US" altLang="zh-CN" sz="2800" dirty="0" smtClean="0"/>
          </a:p>
          <a:p>
            <a:pPr marL="571500" indent="-571500"/>
            <a:r>
              <a:rPr lang="zh-CN" altLang="en-US" sz="2800" dirty="0" smtClean="0"/>
              <a:t>（</a:t>
            </a:r>
            <a:r>
              <a:rPr lang="en-US" altLang="zh-CN" sz="2800" dirty="0" smtClean="0"/>
              <a:t>2</a:t>
            </a:r>
            <a:r>
              <a:rPr lang="zh-CN" altLang="en-US" sz="2800" dirty="0" smtClean="0"/>
              <a:t>）导出表偏移</a:t>
            </a:r>
            <a:r>
              <a:rPr lang="en-US" altLang="zh-CN" sz="2800" dirty="0" smtClean="0"/>
              <a:t>0x20</a:t>
            </a:r>
            <a:r>
              <a:rPr lang="zh-CN" altLang="en-US" sz="2800" dirty="0" smtClean="0"/>
              <a:t>处的指针指向存储导出函数函数名的列表</a:t>
            </a:r>
            <a:endParaRPr lang="en-US" altLang="zh-CN" sz="2800" dirty="0" smtClean="0"/>
          </a:p>
          <a:p>
            <a:r>
              <a:rPr lang="zh-CN" altLang="en-US" sz="2800" dirty="0" smtClean="0"/>
              <a:t>（</a:t>
            </a:r>
            <a:r>
              <a:rPr lang="en-US" altLang="zh-CN" sz="2800" dirty="0" smtClean="0"/>
              <a:t>3</a:t>
            </a:r>
            <a:r>
              <a:rPr lang="zh-CN" altLang="en-US" sz="2800" dirty="0" smtClean="0"/>
              <a:t>）函数的</a:t>
            </a:r>
            <a:r>
              <a:rPr lang="en-US" altLang="zh-CN" sz="2800" dirty="0" smtClean="0"/>
              <a:t>RVA</a:t>
            </a:r>
            <a:r>
              <a:rPr lang="zh-CN" altLang="en-US" sz="2800" dirty="0" smtClean="0"/>
              <a:t>地址和名称按顺序放在</a:t>
            </a:r>
            <a:r>
              <a:rPr lang="en-US" altLang="zh-CN" sz="2800" dirty="0" smtClean="0"/>
              <a:t>RVA</a:t>
            </a:r>
            <a:r>
              <a:rPr lang="zh-CN" altLang="en-US" sz="2800" dirty="0" smtClean="0"/>
              <a:t>列表及函数名列表中，根据函数名在函数名称列表中找到函数序号，再根据函数序号在</a:t>
            </a:r>
            <a:r>
              <a:rPr lang="en-US" altLang="zh-CN" sz="2800" dirty="0" smtClean="0"/>
              <a:t>RVA</a:t>
            </a:r>
            <a:r>
              <a:rPr lang="zh-CN" altLang="en-US" sz="2800" dirty="0" smtClean="0"/>
              <a:t>列表中找到函数对应的</a:t>
            </a:r>
            <a:r>
              <a:rPr lang="en-US" altLang="zh-CN" sz="2800" dirty="0" smtClean="0"/>
              <a:t>RVA</a:t>
            </a:r>
          </a:p>
          <a:p>
            <a:r>
              <a:rPr lang="zh-CN" altLang="en-US" sz="2800" dirty="0" smtClean="0"/>
              <a:t>（</a:t>
            </a:r>
            <a:r>
              <a:rPr lang="en-US" altLang="zh-CN" sz="2800" dirty="0" smtClean="0"/>
              <a:t>4</a:t>
            </a:r>
            <a:r>
              <a:rPr lang="zh-CN" altLang="en-US" sz="2800" dirty="0" smtClean="0"/>
              <a:t>）函数对应的</a:t>
            </a:r>
            <a:r>
              <a:rPr lang="en-US" altLang="zh-CN" sz="2800" dirty="0" smtClean="0"/>
              <a:t>RVA</a:t>
            </a:r>
            <a:r>
              <a:rPr lang="zh-CN" altLang="en-US" sz="2800" dirty="0" smtClean="0"/>
              <a:t>加上动态链接库的加载地址得到该函数的虚拟地址。</a:t>
            </a:r>
            <a:endParaRPr lang="zh-CN" altLang="en-US" sz="28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p:cNvSpPr>
          <p:nvPr>
            <p:ph type="title"/>
          </p:nvPr>
        </p:nvSpPr>
        <p:spPr/>
        <p:txBody>
          <a:bodyPr wrap="square" lIns="91440" tIns="45720" rIns="91440" bIns="45720" anchor="ctr"/>
          <a:lstStyle/>
          <a:p>
            <a:r>
              <a:rPr lang="zh-CN" altLang="en-US" dirty="0" smtClean="0"/>
              <a:t>加载</a:t>
            </a:r>
            <a:r>
              <a:rPr lang="en-US" altLang="zh-CN" dirty="0" smtClean="0"/>
              <a:t>COM</a:t>
            </a:r>
            <a:r>
              <a:rPr lang="zh-CN" altLang="en-US" dirty="0" smtClean="0"/>
              <a:t>程序</a:t>
            </a:r>
            <a:endParaRPr lang="zh-CN" altLang="en-US" dirty="0"/>
          </a:p>
        </p:txBody>
      </p:sp>
      <p:sp>
        <p:nvSpPr>
          <p:cNvPr id="57346" name="Rectangle 3"/>
          <p:cNvSpPr>
            <a:spLocks noGrp="1"/>
          </p:cNvSpPr>
          <p:nvPr>
            <p:ph idx="1"/>
          </p:nvPr>
        </p:nvSpPr>
        <p:spPr>
          <a:xfrm>
            <a:off x="1219200" y="1310185"/>
            <a:ext cx="10363200" cy="5045375"/>
          </a:xfrm>
        </p:spPr>
        <p:txBody>
          <a:bodyPr wrap="square" lIns="91440" tIns="45720" rIns="91440" bIns="45720" anchor="t">
            <a:normAutofit fontScale="92500" lnSpcReduction="10000"/>
          </a:bodyPr>
          <a:lstStyle/>
          <a:p>
            <a:pPr marL="514350" indent="-514350">
              <a:buFont typeface="+mj-lt"/>
              <a:buAutoNum type="arabicPeriod"/>
            </a:pPr>
            <a:r>
              <a:rPr lang="en-US" altLang="zh-CN" dirty="0" smtClean="0"/>
              <a:t>DOS</a:t>
            </a:r>
            <a:r>
              <a:rPr lang="zh-CN" altLang="en-US" dirty="0"/>
              <a:t>尝试分配内存。因为</a:t>
            </a:r>
            <a:r>
              <a:rPr lang="en-US" altLang="zh-CN" dirty="0"/>
              <a:t>COM</a:t>
            </a:r>
            <a:r>
              <a:rPr lang="zh-CN" altLang="en-US" dirty="0"/>
              <a:t>程序必须位于一个</a:t>
            </a:r>
            <a:r>
              <a:rPr lang="en-US" altLang="zh-CN" dirty="0"/>
              <a:t>64K</a:t>
            </a:r>
            <a:r>
              <a:rPr lang="zh-CN" altLang="en-US" dirty="0"/>
              <a:t>的段中，所以</a:t>
            </a:r>
            <a:r>
              <a:rPr lang="en-US" altLang="zh-CN" dirty="0"/>
              <a:t>COM</a:t>
            </a:r>
            <a:r>
              <a:rPr lang="zh-CN" altLang="en-US" dirty="0"/>
              <a:t>文件的大小不能超过</a:t>
            </a:r>
            <a:r>
              <a:rPr lang="en-US" altLang="zh-CN" dirty="0"/>
              <a:t>65,024</a:t>
            </a:r>
            <a:r>
              <a:rPr lang="zh-CN" altLang="en-US" dirty="0"/>
              <a:t>（</a:t>
            </a:r>
            <a:r>
              <a:rPr lang="en-US" altLang="zh-CN" dirty="0"/>
              <a:t>64K</a:t>
            </a:r>
            <a:r>
              <a:rPr lang="zh-CN" altLang="en-US" dirty="0"/>
              <a:t>减去用于</a:t>
            </a:r>
            <a:r>
              <a:rPr lang="en-US" altLang="zh-CN" dirty="0"/>
              <a:t>PSP</a:t>
            </a:r>
            <a:r>
              <a:rPr lang="zh-CN" altLang="en-US" dirty="0"/>
              <a:t>的</a:t>
            </a:r>
            <a:r>
              <a:rPr lang="en-US" altLang="zh-CN" dirty="0"/>
              <a:t>256</a:t>
            </a:r>
            <a:r>
              <a:rPr lang="zh-CN" altLang="en-US" dirty="0"/>
              <a:t>字节和用于一个起始堆栈的至少</a:t>
            </a:r>
            <a:r>
              <a:rPr lang="en-US" altLang="zh-CN" dirty="0"/>
              <a:t>256</a:t>
            </a:r>
            <a:r>
              <a:rPr lang="zh-CN" altLang="en-US" dirty="0"/>
              <a:t>字节）。</a:t>
            </a:r>
          </a:p>
          <a:p>
            <a:pPr marL="514350" indent="-514350">
              <a:buFont typeface="+mj-lt"/>
              <a:buAutoNum type="arabicPeriod"/>
            </a:pPr>
            <a:r>
              <a:rPr lang="zh-CN" altLang="en-US" dirty="0"/>
              <a:t>如果</a:t>
            </a:r>
            <a:r>
              <a:rPr lang="en-US" altLang="zh-CN" dirty="0"/>
              <a:t>DOS</a:t>
            </a:r>
            <a:r>
              <a:rPr lang="zh-CN" altLang="en-US" dirty="0"/>
              <a:t>不能为程序、一个</a:t>
            </a:r>
            <a:r>
              <a:rPr lang="en-US" altLang="zh-CN" dirty="0"/>
              <a:t>PSP</a:t>
            </a:r>
            <a:r>
              <a:rPr lang="zh-CN" altLang="en-US" dirty="0"/>
              <a:t>、一个起始堆栈分配足够内存，则分配尝试失败。</a:t>
            </a:r>
          </a:p>
          <a:p>
            <a:pPr marL="514350" indent="-514350">
              <a:buFont typeface="+mj-lt"/>
              <a:buAutoNum type="arabicPeriod"/>
            </a:pPr>
            <a:r>
              <a:rPr lang="zh-CN" altLang="en-US" dirty="0"/>
              <a:t>否则，</a:t>
            </a:r>
            <a:r>
              <a:rPr lang="en-US" altLang="zh-CN" dirty="0"/>
              <a:t>DOS</a:t>
            </a:r>
            <a:r>
              <a:rPr lang="zh-CN" altLang="en-US" dirty="0"/>
              <a:t>分配尽可能多的内存（直至所有保留内存），即使</a:t>
            </a:r>
            <a:r>
              <a:rPr lang="en-US" altLang="zh-CN" dirty="0"/>
              <a:t>COM</a:t>
            </a:r>
            <a:r>
              <a:rPr lang="zh-CN" altLang="en-US" dirty="0"/>
              <a:t>程序本身不能大于</a:t>
            </a:r>
            <a:r>
              <a:rPr lang="en-US" altLang="zh-CN" dirty="0"/>
              <a:t>64K</a:t>
            </a:r>
            <a:r>
              <a:rPr lang="zh-CN" altLang="en-US" dirty="0"/>
              <a:t>。</a:t>
            </a:r>
          </a:p>
          <a:p>
            <a:pPr marL="514350" indent="-514350">
              <a:buFont typeface="+mj-lt"/>
              <a:buAutoNum type="arabicPeriod"/>
            </a:pPr>
            <a:r>
              <a:rPr lang="zh-CN" altLang="en-US" dirty="0"/>
              <a:t>在试图运行另一个程序或分配另外的内存之前，大部分</a:t>
            </a:r>
            <a:r>
              <a:rPr lang="en-US" altLang="zh-CN" dirty="0"/>
              <a:t>COM</a:t>
            </a:r>
            <a:r>
              <a:rPr lang="zh-CN" altLang="en-US" dirty="0"/>
              <a:t>程序释放任何不需要的内存。</a:t>
            </a:r>
          </a:p>
          <a:p>
            <a:pPr marL="514350" indent="-514350">
              <a:buFont typeface="+mj-lt"/>
              <a:buAutoNum type="arabicPeriod"/>
            </a:pPr>
            <a:r>
              <a:rPr lang="zh-CN" altLang="en-US" dirty="0"/>
              <a:t>分配内存后，</a:t>
            </a:r>
            <a:r>
              <a:rPr lang="en-US" altLang="zh-CN" dirty="0"/>
              <a:t>DOS</a:t>
            </a:r>
            <a:r>
              <a:rPr lang="zh-CN" altLang="en-US" dirty="0"/>
              <a:t>在该内存的头</a:t>
            </a:r>
            <a:r>
              <a:rPr lang="en-US" altLang="zh-CN" dirty="0"/>
              <a:t>256</a:t>
            </a:r>
            <a:r>
              <a:rPr lang="zh-CN" altLang="en-US" dirty="0"/>
              <a:t>字节建立一个</a:t>
            </a:r>
            <a:r>
              <a:rPr lang="en-US" altLang="zh-CN" dirty="0"/>
              <a:t>PSP</a:t>
            </a:r>
            <a:r>
              <a:rPr lang="zh-CN" altLang="en-US" dirty="0"/>
              <a:t>（</a:t>
            </a:r>
            <a:r>
              <a:rPr lang="en-US" altLang="zh-CN" dirty="0"/>
              <a:t>Program Segment Prefix</a:t>
            </a:r>
            <a:r>
              <a:rPr lang="zh-CN" altLang="en-US" dirty="0"/>
              <a:t>：程序段前缀）。</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a:t>
            </a:r>
            <a:r>
              <a:rPr lang="en-US" altLang="zh-CN" dirty="0" smtClean="0"/>
              <a:t>kernel32.dll</a:t>
            </a:r>
            <a:r>
              <a:rPr lang="zh-CN" altLang="en-US" dirty="0" smtClean="0"/>
              <a:t>在内存中基地址</a:t>
            </a:r>
            <a:endParaRPr lang="zh-CN" altLang="en-US" dirty="0"/>
          </a:p>
        </p:txBody>
      </p:sp>
      <p:sp>
        <p:nvSpPr>
          <p:cNvPr id="3" name="内容占位符 2"/>
          <p:cNvSpPr>
            <a:spLocks noGrp="1"/>
          </p:cNvSpPr>
          <p:nvPr>
            <p:ph idx="1"/>
          </p:nvPr>
        </p:nvSpPr>
        <p:spPr/>
        <p:txBody>
          <a:bodyPr/>
          <a:lstStyle/>
          <a:p>
            <a:r>
              <a:rPr lang="en-US" altLang="zh-CN" sz="2400" dirty="0" err="1" smtClean="0"/>
              <a:t>mov</a:t>
            </a:r>
            <a:r>
              <a:rPr lang="en-US" altLang="zh-CN" sz="2400" dirty="0" smtClean="0"/>
              <a:t> eax,fs,0x30         //PEB</a:t>
            </a:r>
          </a:p>
          <a:p>
            <a:r>
              <a:rPr lang="en-US" altLang="zh-CN" sz="2400" dirty="0" err="1" smtClean="0"/>
              <a:t>mov</a:t>
            </a:r>
            <a:r>
              <a:rPr lang="en-US" altLang="zh-CN" sz="2400" dirty="0" smtClean="0"/>
              <a:t> </a:t>
            </a:r>
            <a:r>
              <a:rPr lang="en-US" altLang="zh-CN" sz="2400" dirty="0" err="1" smtClean="0"/>
              <a:t>eax</a:t>
            </a:r>
            <a:r>
              <a:rPr lang="en-US" altLang="zh-CN" sz="2400" dirty="0" smtClean="0"/>
              <a:t>,[eax+0x0c] //PROCESS_ MODAULE_INFO</a:t>
            </a:r>
          </a:p>
          <a:p>
            <a:r>
              <a:rPr lang="en-US" altLang="zh-CN" sz="2400" dirty="0" err="1" smtClean="0"/>
              <a:t>mov</a:t>
            </a:r>
            <a:r>
              <a:rPr lang="en-US" altLang="zh-CN" sz="2400" dirty="0" smtClean="0"/>
              <a:t> </a:t>
            </a:r>
            <a:r>
              <a:rPr lang="en-US" altLang="zh-CN" sz="2400" dirty="0" err="1" smtClean="0"/>
              <a:t>esi</a:t>
            </a:r>
            <a:r>
              <a:rPr lang="en-US" altLang="zh-CN" sz="2400" dirty="0" smtClean="0"/>
              <a:t>,[eax+0x1c]  //</a:t>
            </a:r>
            <a:r>
              <a:rPr lang="en-US" altLang="zh-CN" sz="2400" dirty="0" err="1" smtClean="0"/>
              <a:t>InInitOrder.flink</a:t>
            </a:r>
            <a:endParaRPr lang="en-US" altLang="zh-CN" sz="2400" dirty="0" smtClean="0"/>
          </a:p>
          <a:p>
            <a:r>
              <a:rPr lang="en-US" altLang="zh-CN" sz="2400" dirty="0" err="1" smtClean="0"/>
              <a:t>lodsd</a:t>
            </a:r>
            <a:r>
              <a:rPr lang="en-US" altLang="zh-CN" sz="2400" dirty="0" smtClean="0"/>
              <a:t>                      //</a:t>
            </a:r>
            <a:r>
              <a:rPr lang="en-US" altLang="zh-CN" sz="2400" dirty="0" err="1" smtClean="0"/>
              <a:t>eax</a:t>
            </a:r>
            <a:r>
              <a:rPr lang="en-US" altLang="zh-CN" sz="2400" dirty="0" smtClean="0"/>
              <a:t>=</a:t>
            </a:r>
            <a:r>
              <a:rPr lang="en-US" altLang="zh-CN" sz="2400" dirty="0" err="1" smtClean="0"/>
              <a:t>InInitOrder.flink</a:t>
            </a:r>
            <a:endParaRPr lang="en-US" altLang="zh-CN" sz="2400" dirty="0" smtClean="0"/>
          </a:p>
          <a:p>
            <a:r>
              <a:rPr lang="en-US" altLang="zh-CN" sz="2400" dirty="0" err="1" smtClean="0"/>
              <a:t>mov</a:t>
            </a:r>
            <a:r>
              <a:rPr lang="en-US" altLang="zh-CN" sz="2400" dirty="0" smtClean="0"/>
              <a:t> </a:t>
            </a:r>
            <a:r>
              <a:rPr lang="en-US" altLang="zh-CN" sz="2400" dirty="0" err="1" smtClean="0"/>
              <a:t>ebp</a:t>
            </a:r>
            <a:r>
              <a:rPr lang="en-US" altLang="zh-CN" sz="2400" dirty="0" smtClean="0"/>
              <a:t>,[eax+8]</a:t>
            </a:r>
            <a:r>
              <a:rPr lang="zh-CN" altLang="en-US" sz="2400" dirty="0" smtClean="0"/>
              <a:t>   </a:t>
            </a:r>
            <a:r>
              <a:rPr lang="en-US" altLang="zh-CN" sz="2400" dirty="0" smtClean="0"/>
              <a:t>//</a:t>
            </a:r>
            <a:r>
              <a:rPr lang="en-US" altLang="zh-CN" sz="2400" dirty="0" err="1" smtClean="0"/>
              <a:t>ebp</a:t>
            </a:r>
            <a:r>
              <a:rPr lang="en-US" altLang="zh-CN" sz="2400" dirty="0" smtClean="0"/>
              <a:t>=kernel32.dll base address</a:t>
            </a:r>
            <a:endParaRPr lang="zh-CN" altLang="en-US" sz="2400" dirty="0" smtClean="0"/>
          </a:p>
          <a:p>
            <a:endParaRPr lang="zh-CN" altLang="en-US"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获取</a:t>
            </a:r>
            <a:r>
              <a:rPr lang="en-US" altLang="zh-CN" sz="3200" dirty="0" err="1" smtClean="0"/>
              <a:t>LoadLibraryA</a:t>
            </a:r>
            <a:r>
              <a:rPr lang="zh-CN" altLang="en-US" sz="3200" dirty="0" smtClean="0"/>
              <a:t>和</a:t>
            </a:r>
            <a:r>
              <a:rPr lang="en-US" altLang="zh-CN" sz="3200" dirty="0" err="1" smtClean="0"/>
              <a:t>GetProcAddress</a:t>
            </a:r>
            <a:r>
              <a:rPr lang="zh-CN" altLang="en-US" sz="3200" dirty="0" smtClean="0"/>
              <a:t>地址</a:t>
            </a:r>
            <a:endParaRPr lang="zh-CN" altLang="en-US" sz="3200" dirty="0"/>
          </a:p>
        </p:txBody>
      </p:sp>
      <p:sp>
        <p:nvSpPr>
          <p:cNvPr id="3" name="内容占位符 2"/>
          <p:cNvSpPr>
            <a:spLocks noGrp="1"/>
          </p:cNvSpPr>
          <p:nvPr>
            <p:ph idx="1"/>
          </p:nvPr>
        </p:nvSpPr>
        <p:spPr/>
        <p:txBody>
          <a:bodyPr>
            <a:normAutofit fontScale="70000" lnSpcReduction="20000"/>
          </a:bodyPr>
          <a:lstStyle/>
          <a:p>
            <a:r>
              <a:rPr lang="en-US" altLang="zh-CN" sz="2400" dirty="0" smtClean="0"/>
              <a:t>//</a:t>
            </a:r>
            <a:r>
              <a:rPr lang="en-US" altLang="zh-CN" sz="2400" dirty="0" err="1" smtClean="0"/>
              <a:t>ebp</a:t>
            </a:r>
            <a:r>
              <a:rPr lang="zh-CN" altLang="en-US" sz="2400" dirty="0" smtClean="0"/>
              <a:t>保存</a:t>
            </a:r>
            <a:r>
              <a:rPr lang="en-US" altLang="zh-CN" sz="2400" dirty="0" smtClean="0"/>
              <a:t>kernel32.dll</a:t>
            </a:r>
            <a:r>
              <a:rPr lang="zh-CN" altLang="en-US" sz="2400" dirty="0" smtClean="0"/>
              <a:t>基地址</a:t>
            </a:r>
            <a:endParaRPr lang="en-US" altLang="zh-CN" sz="2400" dirty="0" smtClean="0"/>
          </a:p>
          <a:p>
            <a:r>
              <a:rPr lang="en-US" altLang="zh-CN" sz="2400" dirty="0" smtClean="0"/>
              <a:t>//</a:t>
            </a:r>
            <a:r>
              <a:rPr lang="en-US" altLang="zh-CN" sz="2400" dirty="0" err="1" smtClean="0"/>
              <a:t>esi</a:t>
            </a:r>
            <a:r>
              <a:rPr lang="zh-CN" altLang="en-US" sz="2400" dirty="0" smtClean="0"/>
              <a:t>指向的</a:t>
            </a:r>
            <a:r>
              <a:rPr lang="en-US" altLang="zh-CN" sz="2400" dirty="0" smtClean="0"/>
              <a:t>DWORD</a:t>
            </a:r>
            <a:r>
              <a:rPr lang="zh-CN" altLang="en-US" sz="2400" dirty="0" smtClean="0"/>
              <a:t>类型的数组中保存</a:t>
            </a:r>
            <a:r>
              <a:rPr lang="en-US" altLang="zh-CN" sz="2400" dirty="0" smtClean="0"/>
              <a:t>API</a:t>
            </a:r>
            <a:r>
              <a:rPr lang="zh-CN" altLang="en-US" sz="2400" dirty="0" smtClean="0"/>
              <a:t>名称哈希值</a:t>
            </a:r>
            <a:endParaRPr lang="en-US" altLang="zh-CN" sz="2400" dirty="0" smtClean="0"/>
          </a:p>
          <a:p>
            <a:r>
              <a:rPr lang="en-US" altLang="zh-CN" sz="2400" dirty="0" smtClean="0"/>
              <a:t>	Push 2</a:t>
            </a:r>
          </a:p>
          <a:p>
            <a:r>
              <a:rPr lang="en-US" altLang="zh-CN" sz="2400" dirty="0" smtClean="0"/>
              <a:t>	Pop </a:t>
            </a:r>
            <a:r>
              <a:rPr lang="en-US" altLang="zh-CN" sz="2400" dirty="0" err="1" smtClean="0"/>
              <a:t>ecx</a:t>
            </a:r>
            <a:endParaRPr lang="en-US" altLang="zh-CN" sz="2400" dirty="0" smtClean="0"/>
          </a:p>
          <a:p>
            <a:r>
              <a:rPr lang="en-US" altLang="zh-CN" sz="2400" dirty="0" smtClean="0"/>
              <a:t>GetFuncInKernel32:</a:t>
            </a:r>
          </a:p>
          <a:p>
            <a:r>
              <a:rPr lang="en-US" altLang="zh-CN" sz="2400" dirty="0" smtClean="0"/>
              <a:t>	call </a:t>
            </a:r>
            <a:r>
              <a:rPr lang="en-US" altLang="zh-CN" sz="2400" dirty="0" err="1" smtClean="0"/>
              <a:t>GetProAddess_fun</a:t>
            </a:r>
            <a:endParaRPr lang="en-US" altLang="zh-CN" sz="2400" dirty="0" smtClean="0"/>
          </a:p>
          <a:p>
            <a:r>
              <a:rPr lang="en-US" altLang="zh-CN" sz="2400" dirty="0" smtClean="0"/>
              <a:t>	loop GetFuncInKernel32</a:t>
            </a:r>
          </a:p>
          <a:p>
            <a:r>
              <a:rPr lang="en-US" altLang="zh-CN" sz="2400" dirty="0" smtClean="0"/>
              <a:t>	…….</a:t>
            </a:r>
          </a:p>
          <a:p>
            <a:r>
              <a:rPr lang="en-US" altLang="zh-CN" sz="2400" dirty="0" smtClean="0"/>
              <a:t>	…….</a:t>
            </a:r>
          </a:p>
          <a:p>
            <a:r>
              <a:rPr lang="en-US" altLang="zh-CN" sz="2400" dirty="0" err="1" smtClean="0"/>
              <a:t>GetProAddess_fun</a:t>
            </a:r>
            <a:r>
              <a:rPr lang="en-US" altLang="zh-CN" sz="2400" dirty="0" smtClean="0"/>
              <a:t>: </a:t>
            </a:r>
          </a:p>
          <a:p>
            <a:r>
              <a:rPr lang="en-US" altLang="zh-CN" sz="2400" dirty="0" smtClean="0"/>
              <a:t>		push </a:t>
            </a:r>
            <a:r>
              <a:rPr lang="en-US" altLang="zh-CN" sz="2400" dirty="0" err="1" smtClean="0"/>
              <a:t>ecx</a:t>
            </a:r>
            <a:endParaRPr lang="en-US" altLang="zh-CN" sz="2400" dirty="0" smtClean="0"/>
          </a:p>
          <a:p>
            <a:r>
              <a:rPr lang="en-US" altLang="zh-CN" sz="2400" dirty="0" smtClean="0"/>
              <a:t>		push </a:t>
            </a:r>
            <a:r>
              <a:rPr lang="en-US" altLang="zh-CN" sz="2400" dirty="0" err="1" smtClean="0"/>
              <a:t>esi</a:t>
            </a:r>
            <a:endParaRPr lang="en-US" altLang="zh-CN" sz="2400" dirty="0" smtClean="0"/>
          </a:p>
          <a:p>
            <a:r>
              <a:rPr lang="en-US" altLang="zh-CN" sz="2400" dirty="0" smtClean="0"/>
              <a:t>		</a:t>
            </a:r>
            <a:r>
              <a:rPr lang="en-US" altLang="zh-CN" sz="2400" dirty="0" err="1" smtClean="0"/>
              <a:t>mov</a:t>
            </a:r>
            <a:r>
              <a:rPr lang="en-US" altLang="zh-CN" sz="2400" dirty="0" smtClean="0"/>
              <a:t>  </a:t>
            </a:r>
            <a:r>
              <a:rPr lang="en-US" altLang="zh-CN" sz="2400" dirty="0" err="1" smtClean="0"/>
              <a:t>esi</a:t>
            </a:r>
            <a:r>
              <a:rPr lang="en-US" altLang="zh-CN" sz="2400" dirty="0" smtClean="0"/>
              <a:t>,[ebp+0x3C]</a:t>
            </a:r>
          </a:p>
          <a:p>
            <a:r>
              <a:rPr lang="en-US" altLang="zh-CN" sz="2400" dirty="0" smtClean="0"/>
              <a:t>		</a:t>
            </a:r>
          </a:p>
          <a:p>
            <a:r>
              <a:rPr lang="en-US" altLang="zh-CN" sz="2400" dirty="0" smtClean="0"/>
              <a:t>		</a:t>
            </a:r>
            <a:endParaRPr lang="zh-CN" altLang="en-US" sz="2400"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a:t>
            </a:r>
            <a:r>
              <a:rPr lang="en-US" altLang="zh-CN" dirty="0" err="1" smtClean="0"/>
              <a:t>LoadLibraryA</a:t>
            </a:r>
            <a:r>
              <a:rPr lang="zh-CN" altLang="en-US" dirty="0" smtClean="0"/>
              <a:t>和</a:t>
            </a:r>
            <a:r>
              <a:rPr lang="en-US" altLang="zh-CN" dirty="0" err="1" smtClean="0"/>
              <a:t>GetProcAddress</a:t>
            </a:r>
            <a:r>
              <a:rPr lang="zh-CN" altLang="en-US" dirty="0" smtClean="0"/>
              <a:t>地址</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		</a:t>
            </a:r>
            <a:r>
              <a:rPr lang="en-US" altLang="zh-CN" sz="2800" dirty="0" err="1" smtClean="0"/>
              <a:t>mov</a:t>
            </a:r>
            <a:r>
              <a:rPr lang="en-US" altLang="zh-CN" sz="2800" dirty="0" smtClean="0"/>
              <a:t>  </a:t>
            </a:r>
            <a:r>
              <a:rPr lang="en-US" altLang="zh-CN" sz="2800" dirty="0" err="1" smtClean="0"/>
              <a:t>esi</a:t>
            </a:r>
            <a:r>
              <a:rPr lang="en-US" altLang="zh-CN" sz="2800" dirty="0" smtClean="0"/>
              <a:t>,[esi+ebp+0x78]</a:t>
            </a:r>
          </a:p>
          <a:p>
            <a:r>
              <a:rPr lang="en-US" altLang="zh-CN" sz="2800" dirty="0" smtClean="0"/>
              <a:t>		add  </a:t>
            </a:r>
            <a:r>
              <a:rPr lang="en-US" altLang="zh-CN" sz="2800" dirty="0" err="1" smtClean="0"/>
              <a:t>esi,ebp</a:t>
            </a:r>
            <a:endParaRPr lang="en-US" altLang="zh-CN" sz="2800" dirty="0" smtClean="0"/>
          </a:p>
          <a:p>
            <a:r>
              <a:rPr lang="en-US" altLang="zh-CN" sz="2800" dirty="0" smtClean="0"/>
              <a:t>		push </a:t>
            </a:r>
            <a:r>
              <a:rPr lang="en-US" altLang="zh-CN" sz="2800" dirty="0" err="1" smtClean="0"/>
              <a:t>esi</a:t>
            </a:r>
            <a:endParaRPr lang="en-US" altLang="zh-CN" sz="2800" dirty="0" smtClean="0"/>
          </a:p>
          <a:p>
            <a:r>
              <a:rPr lang="en-US" altLang="zh-CN" sz="2800" dirty="0" smtClean="0"/>
              <a:t>		</a:t>
            </a:r>
            <a:r>
              <a:rPr lang="en-US" altLang="zh-CN" sz="2800" dirty="0" err="1" smtClean="0"/>
              <a:t>mov</a:t>
            </a:r>
            <a:r>
              <a:rPr lang="en-US" altLang="zh-CN" sz="2800" dirty="0" smtClean="0"/>
              <a:t>  </a:t>
            </a:r>
            <a:r>
              <a:rPr lang="en-US" altLang="zh-CN" sz="2800" dirty="0" err="1" smtClean="0"/>
              <a:t>esi</a:t>
            </a:r>
            <a:r>
              <a:rPr lang="en-US" altLang="zh-CN" sz="2800" dirty="0" smtClean="0"/>
              <a:t>,[esi+0x20]</a:t>
            </a:r>
          </a:p>
          <a:p>
            <a:r>
              <a:rPr lang="en-US" altLang="zh-CN" sz="2800" dirty="0" smtClean="0"/>
              <a:t>		add   </a:t>
            </a:r>
            <a:r>
              <a:rPr lang="en-US" altLang="zh-CN" sz="2800" dirty="0" err="1" smtClean="0"/>
              <a:t>esi</a:t>
            </a:r>
            <a:r>
              <a:rPr lang="en-US" altLang="zh-CN" sz="2800" dirty="0" smtClean="0"/>
              <a:t>, </a:t>
            </a:r>
            <a:r>
              <a:rPr lang="en-US" altLang="zh-CN" sz="2800" dirty="0" err="1" smtClean="0"/>
              <a:t>ebp</a:t>
            </a:r>
            <a:endParaRPr lang="en-US" altLang="zh-CN" sz="2800" dirty="0" smtClean="0"/>
          </a:p>
          <a:p>
            <a:r>
              <a:rPr lang="en-US" altLang="zh-CN" sz="2800" dirty="0" smtClean="0"/>
              <a:t>		</a:t>
            </a:r>
            <a:r>
              <a:rPr lang="en-US" altLang="zh-CN" sz="2800" dirty="0" err="1" smtClean="0"/>
              <a:t>xor</a:t>
            </a:r>
            <a:r>
              <a:rPr lang="en-US" altLang="zh-CN" sz="2800" dirty="0" smtClean="0"/>
              <a:t>   </a:t>
            </a:r>
            <a:r>
              <a:rPr lang="en-US" altLang="zh-CN" sz="2800" dirty="0" err="1" smtClean="0"/>
              <a:t>ecx,ecx</a:t>
            </a:r>
            <a:endParaRPr lang="en-US" altLang="zh-CN" sz="2800" dirty="0" smtClean="0"/>
          </a:p>
          <a:p>
            <a:r>
              <a:rPr lang="en-US" altLang="zh-CN" sz="2800" dirty="0" smtClean="0"/>
              <a:t>		</a:t>
            </a:r>
            <a:r>
              <a:rPr lang="en-US" altLang="zh-CN" sz="2800" dirty="0" err="1" smtClean="0"/>
              <a:t>dec</a:t>
            </a:r>
            <a:r>
              <a:rPr lang="en-US" altLang="zh-CN" sz="2800" dirty="0" smtClean="0"/>
              <a:t>   </a:t>
            </a:r>
            <a:r>
              <a:rPr lang="en-US" altLang="zh-CN" sz="2800" dirty="0" err="1" smtClean="0"/>
              <a:t>ecx</a:t>
            </a:r>
            <a:endParaRPr lang="en-US" altLang="zh-CN" sz="2800" dirty="0" smtClean="0"/>
          </a:p>
          <a:p>
            <a:r>
              <a:rPr lang="en-US" altLang="zh-CN" sz="2800" dirty="0" smtClean="0"/>
              <a:t>	</a:t>
            </a:r>
            <a:r>
              <a:rPr lang="en-US" altLang="zh-CN" sz="2800" dirty="0" err="1" smtClean="0"/>
              <a:t>find_start</a:t>
            </a:r>
            <a:r>
              <a:rPr lang="en-US" altLang="zh-CN" sz="2800" dirty="0" smtClean="0"/>
              <a:t>:</a:t>
            </a:r>
          </a:p>
          <a:p>
            <a:r>
              <a:rPr lang="en-US" altLang="zh-CN" sz="2800" dirty="0" smtClean="0"/>
              <a:t>		inc   </a:t>
            </a:r>
            <a:r>
              <a:rPr lang="en-US" altLang="zh-CN" sz="2800" dirty="0" err="1" smtClean="0"/>
              <a:t>ecx</a:t>
            </a:r>
            <a:endParaRPr lang="en-US" altLang="zh-CN" sz="2800" dirty="0" smtClean="0"/>
          </a:p>
          <a:p>
            <a:r>
              <a:rPr lang="en-US" altLang="zh-CN" sz="2800" dirty="0" smtClean="0"/>
              <a:t>		</a:t>
            </a:r>
            <a:r>
              <a:rPr lang="en-US" altLang="zh-CN" sz="2800" dirty="0" err="1" smtClean="0"/>
              <a:t>lodsd</a:t>
            </a:r>
            <a:endParaRPr lang="en-US" altLang="zh-CN" sz="2800" dirty="0" smtClean="0"/>
          </a:p>
          <a:p>
            <a:r>
              <a:rPr lang="en-US" altLang="zh-CN" sz="2800" dirty="0" smtClean="0"/>
              <a:t>		add </a:t>
            </a:r>
            <a:r>
              <a:rPr lang="en-US" altLang="zh-CN" sz="2800" dirty="0" err="1" smtClean="0"/>
              <a:t>eax</a:t>
            </a:r>
            <a:r>
              <a:rPr lang="en-US" altLang="zh-CN" sz="2800" dirty="0" smtClean="0"/>
              <a:t>, </a:t>
            </a:r>
            <a:r>
              <a:rPr lang="en-US" altLang="zh-CN" sz="2800" dirty="0" err="1" smtClean="0"/>
              <a:t>ecx</a:t>
            </a:r>
            <a:endParaRPr lang="en-US" altLang="zh-CN" sz="2800" dirty="0" smtClean="0"/>
          </a:p>
          <a:p>
            <a:endParaRPr lang="zh-CN" altLang="en-US"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a:t>
            </a:r>
            <a:r>
              <a:rPr lang="en-US" altLang="zh-CN" dirty="0" err="1" smtClean="0"/>
              <a:t>LoadLibraryA</a:t>
            </a:r>
            <a:r>
              <a:rPr lang="zh-CN" altLang="en-US" dirty="0" smtClean="0"/>
              <a:t>和</a:t>
            </a:r>
            <a:r>
              <a:rPr lang="en-US" altLang="zh-CN" dirty="0" err="1" smtClean="0"/>
              <a:t>GetProcAddress</a:t>
            </a:r>
            <a:r>
              <a:rPr lang="zh-CN" altLang="en-US" dirty="0" smtClean="0"/>
              <a:t>地址</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sz="2800" dirty="0" smtClean="0"/>
              <a:t>		</a:t>
            </a:r>
            <a:r>
              <a:rPr lang="en-US" altLang="zh-CN" sz="2800" dirty="0" err="1" smtClean="0"/>
              <a:t>xor</a:t>
            </a:r>
            <a:r>
              <a:rPr lang="en-US" altLang="zh-CN" sz="2800" dirty="0" smtClean="0"/>
              <a:t>  </a:t>
            </a:r>
            <a:r>
              <a:rPr lang="en-US" altLang="zh-CN" sz="2800" dirty="0" err="1" smtClean="0"/>
              <a:t>ebx,ebx</a:t>
            </a:r>
            <a:endParaRPr lang="en-US" altLang="zh-CN" sz="2800" dirty="0" smtClean="0"/>
          </a:p>
          <a:p>
            <a:r>
              <a:rPr lang="en-US" altLang="zh-CN" sz="2800" dirty="0" smtClean="0"/>
              <a:t>	</a:t>
            </a:r>
            <a:r>
              <a:rPr lang="en-US" altLang="zh-CN" sz="2800" dirty="0" err="1" smtClean="0"/>
              <a:t>hash_loop</a:t>
            </a:r>
            <a:r>
              <a:rPr lang="en-US" altLang="zh-CN" sz="2800" dirty="0" smtClean="0"/>
              <a:t>:</a:t>
            </a:r>
          </a:p>
          <a:p>
            <a:r>
              <a:rPr lang="en-US" altLang="zh-CN" sz="2800" dirty="0" smtClean="0"/>
              <a:t>		</a:t>
            </a:r>
            <a:r>
              <a:rPr lang="en-US" altLang="zh-CN" sz="2800" dirty="0" err="1" smtClean="0"/>
              <a:t>movsx</a:t>
            </a:r>
            <a:r>
              <a:rPr lang="en-US" altLang="zh-CN" sz="2800" dirty="0" smtClean="0"/>
              <a:t>  </a:t>
            </a:r>
            <a:r>
              <a:rPr lang="en-US" altLang="zh-CN" sz="2800" dirty="0" err="1" smtClean="0"/>
              <a:t>edx,byte</a:t>
            </a:r>
            <a:r>
              <a:rPr lang="en-US" altLang="zh-CN" sz="2800" dirty="0" smtClean="0"/>
              <a:t> </a:t>
            </a:r>
            <a:r>
              <a:rPr lang="en-US" altLang="zh-CN" sz="2800" dirty="0" err="1" smtClean="0"/>
              <a:t>ptr</a:t>
            </a:r>
            <a:r>
              <a:rPr lang="en-US" altLang="zh-CN" sz="2800" dirty="0" smtClean="0"/>
              <a:t>[</a:t>
            </a:r>
            <a:r>
              <a:rPr lang="en-US" altLang="zh-CN" sz="2800" dirty="0" err="1" smtClean="0"/>
              <a:t>eax</a:t>
            </a:r>
            <a:r>
              <a:rPr lang="en-US" altLang="zh-CN" sz="2800" dirty="0" smtClean="0"/>
              <a:t>]</a:t>
            </a:r>
          </a:p>
          <a:p>
            <a:r>
              <a:rPr lang="en-US" altLang="zh-CN" sz="2800" dirty="0" smtClean="0"/>
              <a:t>		</a:t>
            </a:r>
            <a:r>
              <a:rPr lang="en-US" altLang="zh-CN" sz="2800" dirty="0" err="1" smtClean="0"/>
              <a:t>cmp</a:t>
            </a:r>
            <a:r>
              <a:rPr lang="en-US" altLang="zh-CN" sz="2800" dirty="0" smtClean="0"/>
              <a:t>     </a:t>
            </a:r>
            <a:r>
              <a:rPr lang="en-US" altLang="zh-CN" sz="2800" dirty="0" err="1" smtClean="0"/>
              <a:t>dl,dh</a:t>
            </a:r>
            <a:endParaRPr lang="en-US" altLang="zh-CN" sz="2800" dirty="0" smtClean="0"/>
          </a:p>
          <a:p>
            <a:r>
              <a:rPr lang="en-US" altLang="zh-CN" sz="2800" dirty="0" smtClean="0"/>
              <a:t>		</a:t>
            </a:r>
            <a:r>
              <a:rPr lang="en-US" altLang="zh-CN" sz="2800" dirty="0" err="1" smtClean="0"/>
              <a:t>jz</a:t>
            </a:r>
            <a:r>
              <a:rPr lang="en-US" altLang="zh-CN" sz="2800" dirty="0" smtClean="0"/>
              <a:t>         shot </a:t>
            </a:r>
            <a:r>
              <a:rPr lang="en-US" altLang="zh-CN" sz="2800" dirty="0" err="1" smtClean="0"/>
              <a:t>find_addr</a:t>
            </a:r>
            <a:endParaRPr lang="en-US" altLang="zh-CN" sz="2800" dirty="0" smtClean="0"/>
          </a:p>
          <a:p>
            <a:r>
              <a:rPr lang="en-US" altLang="zh-CN" sz="2800" dirty="0" smtClean="0"/>
              <a:t>		</a:t>
            </a:r>
            <a:r>
              <a:rPr lang="en-US" altLang="zh-CN" sz="2800" dirty="0" err="1" smtClean="0"/>
              <a:t>ror</a:t>
            </a:r>
            <a:r>
              <a:rPr lang="en-US" altLang="zh-CN" sz="2800" dirty="0" smtClean="0"/>
              <a:t>       </a:t>
            </a:r>
            <a:r>
              <a:rPr lang="en-US" altLang="zh-CN" sz="2800" dirty="0" err="1" smtClean="0"/>
              <a:t>ebx</a:t>
            </a:r>
            <a:r>
              <a:rPr lang="en-US" altLang="zh-CN" sz="2800" dirty="0" smtClean="0"/>
              <a:t>, HASH_KEY</a:t>
            </a:r>
          </a:p>
          <a:p>
            <a:r>
              <a:rPr lang="en-US" altLang="zh-CN" sz="2800" dirty="0" smtClean="0"/>
              <a:t>		add     </a:t>
            </a:r>
            <a:r>
              <a:rPr lang="en-US" altLang="zh-CN" sz="2800" dirty="0" err="1" smtClean="0"/>
              <a:t>ebx,edx</a:t>
            </a:r>
            <a:endParaRPr lang="en-US" altLang="zh-CN" sz="2800" dirty="0" smtClean="0"/>
          </a:p>
          <a:p>
            <a:r>
              <a:rPr lang="en-US" altLang="zh-CN" sz="2800" dirty="0" smtClean="0"/>
              <a:t>		inc      </a:t>
            </a:r>
            <a:r>
              <a:rPr lang="en-US" altLang="zh-CN" sz="2800" dirty="0" err="1" smtClean="0"/>
              <a:t>eax</a:t>
            </a:r>
            <a:endParaRPr lang="en-US" altLang="zh-CN" sz="2800" dirty="0" smtClean="0"/>
          </a:p>
          <a:p>
            <a:r>
              <a:rPr lang="en-US" altLang="zh-CN" sz="2800" dirty="0" smtClean="0"/>
              <a:t>		</a:t>
            </a:r>
            <a:r>
              <a:rPr lang="en-US" altLang="zh-CN" sz="2800" dirty="0" err="1" smtClean="0"/>
              <a:t>jmp</a:t>
            </a:r>
            <a:r>
              <a:rPr lang="en-US" altLang="zh-CN" sz="2800" dirty="0" smtClean="0"/>
              <a:t>     short </a:t>
            </a:r>
            <a:r>
              <a:rPr lang="en-US" altLang="zh-CN" sz="2800" dirty="0" err="1" smtClean="0"/>
              <a:t>hash_loop</a:t>
            </a:r>
            <a:endParaRPr lang="en-US" altLang="zh-CN" sz="2800" dirty="0" smtClean="0"/>
          </a:p>
          <a:p>
            <a:r>
              <a:rPr lang="en-US" altLang="zh-CN" sz="2800" dirty="0" smtClean="0"/>
              <a:t>	</a:t>
            </a:r>
            <a:r>
              <a:rPr lang="en-US" altLang="zh-CN" sz="2800" dirty="0" err="1" smtClean="0"/>
              <a:t>find_addr</a:t>
            </a:r>
            <a:r>
              <a:rPr lang="en-US" altLang="zh-CN" sz="2800" dirty="0" smtClean="0"/>
              <a:t>:</a:t>
            </a:r>
          </a:p>
          <a:p>
            <a:r>
              <a:rPr lang="en-US" altLang="zh-CN" sz="2800" dirty="0" smtClean="0"/>
              <a:t>		</a:t>
            </a:r>
            <a:r>
              <a:rPr lang="en-US" altLang="zh-CN" sz="2800" dirty="0" err="1" smtClean="0"/>
              <a:t>cmp</a:t>
            </a:r>
            <a:r>
              <a:rPr lang="en-US" altLang="zh-CN" sz="2800" dirty="0" smtClean="0"/>
              <a:t>    </a:t>
            </a:r>
            <a:r>
              <a:rPr lang="en-US" altLang="zh-CN" sz="2800" dirty="0" err="1" smtClean="0"/>
              <a:t>ebx</a:t>
            </a:r>
            <a:r>
              <a:rPr lang="en-US" altLang="zh-CN" sz="2800" dirty="0" smtClean="0"/>
              <a:t>, [</a:t>
            </a:r>
            <a:r>
              <a:rPr lang="en-US" altLang="zh-CN" sz="2800" dirty="0" err="1" smtClean="0"/>
              <a:t>edi</a:t>
            </a:r>
            <a:r>
              <a:rPr lang="en-US" altLang="zh-CN" sz="2800" dirty="0" smtClean="0"/>
              <a:t>]</a:t>
            </a:r>
          </a:p>
          <a:p>
            <a:r>
              <a:rPr lang="en-US" altLang="zh-CN" sz="2800" dirty="0" smtClean="0"/>
              <a:t>		</a:t>
            </a:r>
            <a:endParaRPr lang="zh-CN" altLang="en-US" sz="2800"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a:t>
            </a:r>
            <a:r>
              <a:rPr lang="en-US" altLang="zh-CN" dirty="0" err="1" smtClean="0"/>
              <a:t>LoadLibraryA</a:t>
            </a:r>
            <a:r>
              <a:rPr lang="zh-CN" altLang="en-US" dirty="0" smtClean="0"/>
              <a:t>和</a:t>
            </a:r>
            <a:r>
              <a:rPr lang="en-US" altLang="zh-CN" dirty="0" err="1" smtClean="0"/>
              <a:t>GetProcAddress</a:t>
            </a:r>
            <a:r>
              <a:rPr lang="zh-CN" altLang="en-US" dirty="0" smtClean="0"/>
              <a:t>地址</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sz="2800" dirty="0" smtClean="0"/>
              <a:t>		</a:t>
            </a:r>
            <a:r>
              <a:rPr lang="en-US" altLang="zh-CN" sz="2400" dirty="0" err="1" smtClean="0"/>
              <a:t>jnz</a:t>
            </a:r>
            <a:r>
              <a:rPr lang="en-US" altLang="zh-CN" sz="2400" dirty="0" smtClean="0"/>
              <a:t>   short </a:t>
            </a:r>
            <a:r>
              <a:rPr lang="en-US" altLang="zh-CN" sz="2400" dirty="0" err="1" smtClean="0"/>
              <a:t>find_start</a:t>
            </a:r>
            <a:endParaRPr lang="en-US" altLang="zh-CN" sz="2400" dirty="0" smtClean="0"/>
          </a:p>
          <a:p>
            <a:r>
              <a:rPr lang="en-US" altLang="zh-CN" sz="2400" dirty="0" smtClean="0"/>
              <a:t>		pop  </a:t>
            </a:r>
            <a:r>
              <a:rPr lang="en-US" altLang="zh-CN" sz="2400" dirty="0" err="1" smtClean="0"/>
              <a:t>esi</a:t>
            </a:r>
            <a:endParaRPr lang="en-US" altLang="zh-CN" sz="2400" dirty="0" smtClean="0"/>
          </a:p>
          <a:p>
            <a:r>
              <a:rPr lang="en-US" altLang="zh-CN" sz="2400" dirty="0" smtClean="0"/>
              <a:t>		</a:t>
            </a:r>
            <a:r>
              <a:rPr lang="en-US" altLang="zh-CN" sz="2400" dirty="0" err="1" smtClean="0"/>
              <a:t>mov</a:t>
            </a:r>
            <a:r>
              <a:rPr lang="en-US" altLang="zh-CN" sz="2400" dirty="0" smtClean="0"/>
              <a:t>  </a:t>
            </a:r>
            <a:r>
              <a:rPr lang="en-US" altLang="zh-CN" sz="2400" dirty="0" err="1" smtClean="0"/>
              <a:t>ebx</a:t>
            </a:r>
            <a:r>
              <a:rPr lang="en-US" altLang="zh-CN" sz="2400" dirty="0" smtClean="0"/>
              <a:t>, [esi+0x24]</a:t>
            </a:r>
          </a:p>
          <a:p>
            <a:r>
              <a:rPr lang="en-US" altLang="zh-CN" sz="2400" dirty="0" smtClean="0"/>
              <a:t>		add  </a:t>
            </a:r>
            <a:r>
              <a:rPr lang="en-US" altLang="zh-CN" sz="2400" dirty="0" err="1" smtClean="0"/>
              <a:t>ebx</a:t>
            </a:r>
            <a:r>
              <a:rPr lang="en-US" altLang="zh-CN" sz="2400" dirty="0" smtClean="0"/>
              <a:t>, </a:t>
            </a:r>
            <a:r>
              <a:rPr lang="en-US" altLang="zh-CN" sz="2400" dirty="0" err="1" smtClean="0"/>
              <a:t>ebp</a:t>
            </a:r>
            <a:endParaRPr lang="en-US" altLang="zh-CN" sz="2400" dirty="0" smtClean="0"/>
          </a:p>
          <a:p>
            <a:r>
              <a:rPr lang="en-US" altLang="zh-CN" sz="2400" dirty="0" smtClean="0"/>
              <a:t>		</a:t>
            </a:r>
            <a:r>
              <a:rPr lang="en-US" altLang="zh-CN" sz="2400" dirty="0" err="1" smtClean="0"/>
              <a:t>mov</a:t>
            </a:r>
            <a:r>
              <a:rPr lang="en-US" altLang="zh-CN" sz="2400" dirty="0" smtClean="0"/>
              <a:t>  </a:t>
            </a:r>
            <a:r>
              <a:rPr lang="en-US" altLang="zh-CN" sz="2400" dirty="0" err="1" smtClean="0"/>
              <a:t>cx</a:t>
            </a:r>
            <a:r>
              <a:rPr lang="en-US" altLang="zh-CN" sz="2400" dirty="0" smtClean="0"/>
              <a:t>, [</a:t>
            </a:r>
            <a:r>
              <a:rPr lang="en-US" altLang="zh-CN" sz="2400" dirty="0" err="1" smtClean="0"/>
              <a:t>ebx+ecx</a:t>
            </a:r>
            <a:r>
              <a:rPr lang="en-US" altLang="zh-CN" sz="2400" dirty="0" smtClean="0"/>
              <a:t>*2]</a:t>
            </a:r>
          </a:p>
          <a:p>
            <a:r>
              <a:rPr lang="en-US" altLang="zh-CN" sz="2400" dirty="0" smtClean="0"/>
              <a:t>		</a:t>
            </a:r>
            <a:r>
              <a:rPr lang="en-US" altLang="zh-CN" sz="2400" dirty="0" err="1" smtClean="0"/>
              <a:t>mov</a:t>
            </a:r>
            <a:r>
              <a:rPr lang="en-US" altLang="zh-CN" sz="2400" dirty="0" smtClean="0"/>
              <a:t>  </a:t>
            </a:r>
            <a:r>
              <a:rPr lang="en-US" altLang="zh-CN" sz="2400" dirty="0" err="1" smtClean="0"/>
              <a:t>ebx</a:t>
            </a:r>
            <a:r>
              <a:rPr lang="en-US" altLang="zh-CN" sz="2400" dirty="0" smtClean="0"/>
              <a:t>, [esi+0x1C]</a:t>
            </a:r>
          </a:p>
          <a:p>
            <a:r>
              <a:rPr lang="en-US" altLang="zh-CN" sz="2400" dirty="0" smtClean="0"/>
              <a:t>		 add  </a:t>
            </a:r>
            <a:r>
              <a:rPr lang="en-US" altLang="zh-CN" sz="2400" dirty="0" err="1" smtClean="0"/>
              <a:t>ebx</a:t>
            </a:r>
            <a:r>
              <a:rPr lang="en-US" altLang="zh-CN" sz="2400" dirty="0" smtClean="0"/>
              <a:t>, </a:t>
            </a:r>
            <a:r>
              <a:rPr lang="en-US" altLang="zh-CN" sz="2400" dirty="0" err="1" smtClean="0"/>
              <a:t>ebp</a:t>
            </a:r>
            <a:endParaRPr lang="en-US" altLang="zh-CN" sz="2400" dirty="0" smtClean="0"/>
          </a:p>
          <a:p>
            <a:r>
              <a:rPr lang="en-US" altLang="zh-CN" sz="2400" dirty="0" smtClean="0"/>
              <a:t>		 </a:t>
            </a:r>
            <a:r>
              <a:rPr lang="en-US" altLang="zh-CN" sz="2400" dirty="0" err="1" smtClean="0"/>
              <a:t>mov</a:t>
            </a:r>
            <a:r>
              <a:rPr lang="en-US" altLang="zh-CN" sz="2400" dirty="0" smtClean="0"/>
              <a:t>  </a:t>
            </a:r>
            <a:r>
              <a:rPr lang="en-US" altLang="zh-CN" sz="2400" dirty="0" err="1" smtClean="0"/>
              <a:t>eax</a:t>
            </a:r>
            <a:r>
              <a:rPr lang="en-US" altLang="zh-CN" sz="2400" dirty="0" smtClean="0"/>
              <a:t>, [</a:t>
            </a:r>
            <a:r>
              <a:rPr lang="en-US" altLang="zh-CN" sz="2400" dirty="0" err="1" smtClean="0"/>
              <a:t>ebx+ecx</a:t>
            </a:r>
            <a:r>
              <a:rPr lang="en-US" altLang="zh-CN" sz="2400" dirty="0" smtClean="0"/>
              <a:t>*4]</a:t>
            </a:r>
          </a:p>
          <a:p>
            <a:r>
              <a:rPr lang="en-US" altLang="zh-CN" sz="2400" dirty="0" smtClean="0"/>
              <a:t>		 add  </a:t>
            </a:r>
            <a:r>
              <a:rPr lang="en-US" altLang="zh-CN" sz="2400" dirty="0" err="1" smtClean="0"/>
              <a:t>eax</a:t>
            </a:r>
            <a:r>
              <a:rPr lang="en-US" altLang="zh-CN" sz="2400" dirty="0" smtClean="0"/>
              <a:t>, </a:t>
            </a:r>
            <a:r>
              <a:rPr lang="en-US" altLang="zh-CN" sz="2400" dirty="0" err="1" smtClean="0"/>
              <a:t>ebp</a:t>
            </a:r>
            <a:endParaRPr lang="en-US" altLang="zh-CN" sz="2400" dirty="0" smtClean="0"/>
          </a:p>
          <a:p>
            <a:r>
              <a:rPr lang="en-US" altLang="zh-CN" sz="2400" dirty="0" smtClean="0"/>
              <a:t>		</a:t>
            </a:r>
            <a:r>
              <a:rPr lang="en-US" altLang="zh-CN" sz="2400" dirty="0" err="1" smtClean="0"/>
              <a:t>stosd</a:t>
            </a:r>
            <a:endParaRPr lang="en-US" altLang="zh-CN" sz="2400" dirty="0" smtClean="0"/>
          </a:p>
          <a:p>
            <a:r>
              <a:rPr lang="en-US" altLang="zh-CN" sz="2400" dirty="0" smtClean="0"/>
              <a:t>		pop  </a:t>
            </a:r>
            <a:r>
              <a:rPr lang="en-US" altLang="zh-CN" sz="2400" dirty="0" err="1" smtClean="0"/>
              <a:t>esi</a:t>
            </a:r>
            <a:endParaRPr lang="en-US" altLang="zh-CN" sz="2400" dirty="0" smtClean="0"/>
          </a:p>
          <a:p>
            <a:r>
              <a:rPr lang="en-US" altLang="zh-CN" sz="2400" dirty="0" smtClean="0"/>
              <a:t>		pop  </a:t>
            </a:r>
            <a:r>
              <a:rPr lang="en-US" altLang="zh-CN" sz="2400" dirty="0" err="1" smtClean="0"/>
              <a:t>ecx</a:t>
            </a:r>
            <a:endParaRPr lang="en-US" altLang="zh-CN" sz="2400" dirty="0" smtClean="0"/>
          </a:p>
          <a:p>
            <a:r>
              <a:rPr lang="en-US" altLang="zh-CN" sz="2400" dirty="0" smtClean="0"/>
              <a:t>		ret</a:t>
            </a:r>
          </a:p>
          <a:p>
            <a:r>
              <a:rPr lang="en-US" altLang="zh-CN" sz="2400" dirty="0" smtClean="0"/>
              <a:t>		</a:t>
            </a:r>
            <a:endParaRPr lang="zh-CN" altLang="en-US" sz="2400"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vert="horz" wrap="square" lIns="91440" tIns="45720" rIns="91440" bIns="45720" anchor="ctr"/>
          <a:lstStyle/>
          <a:p>
            <a:r>
              <a:rPr lang="en-US" altLang="zh-CN" dirty="0" smtClean="0"/>
              <a:t>3.</a:t>
            </a:r>
            <a:r>
              <a:rPr lang="zh-CN" altLang="en-US" dirty="0" smtClean="0"/>
              <a:t>文件搜索</a:t>
            </a:r>
            <a:endParaRPr lang="zh-CN" altLang="en-US" dirty="0"/>
          </a:p>
        </p:txBody>
      </p:sp>
      <p:sp>
        <p:nvSpPr>
          <p:cNvPr id="49155" name="内容占位符 2"/>
          <p:cNvSpPr>
            <a:spLocks noGrp="1"/>
          </p:cNvSpPr>
          <p:nvPr>
            <p:ph idx="1"/>
          </p:nvPr>
        </p:nvSpPr>
        <p:spPr/>
        <p:txBody>
          <a:bodyPr vert="horz" wrap="square" lIns="91440" tIns="45720" rIns="91440" bIns="45720" anchor="t"/>
          <a:lstStyle/>
          <a:p>
            <a:r>
              <a:rPr lang="zh-CN" altLang="en-US" dirty="0" smtClean="0"/>
              <a:t>在</a:t>
            </a:r>
            <a:r>
              <a:rPr lang="en-US" altLang="zh-CN" dirty="0"/>
              <a:t>Win32</a:t>
            </a:r>
            <a:r>
              <a:rPr lang="zh-CN" altLang="en-US" dirty="0"/>
              <a:t>汇编中，通常采用如下几个</a:t>
            </a:r>
            <a:r>
              <a:rPr lang="en-US" altLang="zh-CN" dirty="0"/>
              <a:t>API</a:t>
            </a:r>
            <a:r>
              <a:rPr lang="zh-CN" altLang="en-US" dirty="0"/>
              <a:t>函数进行文件搜索</a:t>
            </a:r>
          </a:p>
          <a:p>
            <a:pPr lvl="1"/>
            <a:r>
              <a:rPr kumimoji="1" lang="en-US" altLang="zh-CN" dirty="0">
                <a:latin typeface="宋体" panose="02010600030101010101" pitchFamily="2" charset="-122"/>
                <a:ea typeface="宋体" panose="02010600030101010101" pitchFamily="2" charset="-122"/>
              </a:rPr>
              <a:t>FindFirstFile</a:t>
            </a:r>
          </a:p>
          <a:p>
            <a:pPr lvl="2">
              <a:buFont typeface="-윤고딕120" charset="-127"/>
            </a:pPr>
            <a:r>
              <a:rPr kumimoji="1" lang="zh-CN" altLang="en-US" dirty="0">
                <a:latin typeface="宋体" panose="02010600030101010101" pitchFamily="2" charset="-122"/>
                <a:ea typeface="宋体" panose="02010600030101010101" pitchFamily="2" charset="-122"/>
              </a:rPr>
              <a:t>根据文件名查找文件</a:t>
            </a:r>
          </a:p>
          <a:p>
            <a:pPr lvl="1"/>
            <a:r>
              <a:rPr kumimoji="1" lang="en-US" altLang="zh-CN" dirty="0">
                <a:latin typeface="宋体" panose="02010600030101010101" pitchFamily="2" charset="-122"/>
                <a:ea typeface="宋体" panose="02010600030101010101" pitchFamily="2" charset="-122"/>
              </a:rPr>
              <a:t>FindNextFile</a:t>
            </a:r>
          </a:p>
          <a:p>
            <a:pPr lvl="2">
              <a:buFont typeface="-윤고딕120" charset="-127"/>
            </a:pPr>
            <a:r>
              <a:rPr kumimoji="1" lang="zh-CN" altLang="en-US" dirty="0">
                <a:latin typeface="宋体" panose="02010600030101010101" pitchFamily="2" charset="-122"/>
                <a:ea typeface="宋体" panose="02010600030101010101" pitchFamily="2" charset="-122"/>
              </a:rPr>
              <a:t>根据调用</a:t>
            </a:r>
            <a:r>
              <a:rPr kumimoji="1" lang="en-US" altLang="zh-CN" dirty="0">
                <a:latin typeface="宋体" panose="02010600030101010101" pitchFamily="2" charset="-122"/>
                <a:ea typeface="宋体" panose="02010600030101010101" pitchFamily="2" charset="-122"/>
              </a:rPr>
              <a:t>FindFirstFile</a:t>
            </a:r>
            <a:r>
              <a:rPr kumimoji="1" lang="zh-CN" altLang="en-US" dirty="0">
                <a:latin typeface="宋体" panose="02010600030101010101" pitchFamily="2" charset="-122"/>
                <a:ea typeface="宋体" panose="02010600030101010101" pitchFamily="2" charset="-122"/>
              </a:rPr>
              <a:t>函数时指定的一个文件名查找下一个文件</a:t>
            </a:r>
          </a:p>
          <a:p>
            <a:pPr lvl="1"/>
            <a:r>
              <a:rPr kumimoji="1" lang="en-US" altLang="zh-CN" dirty="0">
                <a:latin typeface="宋体" panose="02010600030101010101" pitchFamily="2" charset="-122"/>
                <a:ea typeface="宋体" panose="02010600030101010101" pitchFamily="2" charset="-122"/>
              </a:rPr>
              <a:t>FindClose</a:t>
            </a:r>
          </a:p>
          <a:p>
            <a:pPr lvl="2">
              <a:buFont typeface="-윤고딕120" charset="-127"/>
            </a:pPr>
            <a:r>
              <a:rPr kumimoji="1" lang="zh-CN" altLang="en-US" dirty="0">
                <a:latin typeface="宋体" panose="02010600030101010101" pitchFamily="2" charset="-122"/>
                <a:ea typeface="宋体" panose="02010600030101010101" pitchFamily="2" charset="-122"/>
              </a:rPr>
              <a:t>用来关闭由</a:t>
            </a:r>
            <a:r>
              <a:rPr kumimoji="1" lang="en-US" altLang="zh-CN" dirty="0">
                <a:latin typeface="宋体" panose="02010600030101010101" pitchFamily="2" charset="-122"/>
                <a:ea typeface="宋体" panose="02010600030101010101" pitchFamily="2" charset="-122"/>
              </a:rPr>
              <a:t>FindFirstFile</a:t>
            </a:r>
            <a:r>
              <a:rPr kumimoji="1" lang="zh-CN" altLang="en-US" dirty="0">
                <a:latin typeface="宋体" panose="02010600030101010101" pitchFamily="2" charset="-122"/>
                <a:ea typeface="宋体" panose="02010600030101010101" pitchFamily="2" charset="-122"/>
              </a:rPr>
              <a:t>函数创建的一个搜索句柄</a:t>
            </a:r>
          </a:p>
          <a:p>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vert="horz" wrap="square" lIns="91440" tIns="45720" rIns="91440" bIns="45720" anchor="ctr"/>
          <a:lstStyle/>
          <a:p>
            <a:r>
              <a:rPr lang="en-US" altLang="zh-CN" dirty="0" smtClean="0"/>
              <a:t>3.</a:t>
            </a:r>
            <a:r>
              <a:rPr lang="zh-CN" altLang="en-US" dirty="0" smtClean="0"/>
              <a:t>文件搜索</a:t>
            </a:r>
            <a:endParaRPr lang="zh-CN" altLang="en-US" dirty="0"/>
          </a:p>
        </p:txBody>
      </p:sp>
      <p:sp>
        <p:nvSpPr>
          <p:cNvPr id="50179" name="Rectangle 3"/>
          <p:cNvSpPr txBox="1"/>
          <p:nvPr/>
        </p:nvSpPr>
        <p:spPr>
          <a:xfrm>
            <a:off x="1752600" y="1785938"/>
            <a:ext cx="8686800" cy="4306887"/>
          </a:xfrm>
          <a:prstGeom prst="rect">
            <a:avLst/>
          </a:prstGeom>
          <a:noFill/>
          <a:ln w="9525">
            <a:noFill/>
          </a:ln>
        </p:spPr>
        <p:txBody>
          <a:bodyPr/>
          <a:lstStyle/>
          <a:p>
            <a:pPr marL="342900" indent="-342900" latinLnBrk="1">
              <a:lnSpc>
                <a:spcPct val="80000"/>
              </a:lnSpc>
              <a:spcBef>
                <a:spcPct val="20000"/>
              </a:spcBef>
              <a:buClr>
                <a:srgbClr val="FF6600"/>
              </a:buClr>
              <a:buFont typeface="Wingdings" panose="05000000000000000000" pitchFamily="2" charset="2"/>
              <a:buNone/>
            </a:pPr>
            <a:r>
              <a:rPr lang="en-US" altLang="zh-CN" sz="1800" b="1" dirty="0">
                <a:solidFill>
                  <a:schemeClr val="tx1"/>
                </a:solidFill>
                <a:latin typeface="Arial" panose="020B0604020202020204" pitchFamily="34" charset="0"/>
                <a:ea typeface="-윤고딕120" charset="-127"/>
              </a:rPr>
              <a:t>WIN32_FIND_DATA  STRUCT</a:t>
            </a:r>
          </a:p>
          <a:p>
            <a:pPr marL="342900" indent="-342900" latinLnBrk="1">
              <a:lnSpc>
                <a:spcPct val="80000"/>
              </a:lnSpc>
              <a:spcBef>
                <a:spcPct val="20000"/>
              </a:spcBef>
              <a:buClr>
                <a:srgbClr val="FF6600"/>
              </a:buClr>
              <a:buFont typeface="Wingdings" panose="05000000000000000000" pitchFamily="2" charset="2"/>
              <a:buNone/>
            </a:pPr>
            <a:r>
              <a:rPr lang="en-US" altLang="zh-CN" sz="1800" b="1" dirty="0">
                <a:solidFill>
                  <a:schemeClr val="tx1"/>
                </a:solidFill>
                <a:latin typeface="Arial" panose="020B0604020202020204" pitchFamily="34" charset="0"/>
                <a:ea typeface="-윤고딕120" charset="-127"/>
              </a:rPr>
              <a:t>       dwFileAttributes        DWORD   ?	                       </a:t>
            </a:r>
            <a:r>
              <a:rPr lang="en-US" altLang="zh-CN" sz="1800" dirty="0">
                <a:solidFill>
                  <a:schemeClr val="tx1"/>
                </a:solidFill>
                <a:latin typeface="Arial" panose="020B0604020202020204" pitchFamily="34" charset="0"/>
                <a:ea typeface="-윤고딕120" charset="-127"/>
              </a:rPr>
              <a:t>//</a:t>
            </a:r>
            <a:r>
              <a:rPr lang="zh-CN" altLang="en-US" sz="1800" dirty="0">
                <a:solidFill>
                  <a:schemeClr val="tx1"/>
                </a:solidFill>
                <a:latin typeface="Arial" panose="020B0604020202020204" pitchFamily="34" charset="0"/>
                <a:ea typeface="-윤고딕120" charset="-127"/>
              </a:rPr>
              <a:t>文件属性，</a:t>
            </a:r>
          </a:p>
          <a:p>
            <a:pPr marL="342900" indent="-342900" latinLnBrk="1">
              <a:lnSpc>
                <a:spcPct val="80000"/>
              </a:lnSpc>
              <a:spcBef>
                <a:spcPct val="20000"/>
              </a:spcBef>
              <a:buClr>
                <a:srgbClr val="FF6600"/>
              </a:buClr>
              <a:buFont typeface="Wingdings" panose="05000000000000000000" pitchFamily="2" charset="2"/>
              <a:buNone/>
            </a:pPr>
            <a:r>
              <a:rPr lang="zh-CN" altLang="en-US" sz="1800" dirty="0">
                <a:solidFill>
                  <a:schemeClr val="tx1"/>
                </a:solidFill>
                <a:latin typeface="Arial" panose="020B0604020202020204" pitchFamily="34" charset="0"/>
                <a:ea typeface="-윤고딕120" charset="-127"/>
              </a:rPr>
              <a:t>       </a:t>
            </a:r>
            <a:r>
              <a:rPr lang="en-US" altLang="zh-CN" sz="1800" dirty="0">
                <a:solidFill>
                  <a:schemeClr val="tx1"/>
                </a:solidFill>
                <a:latin typeface="Arial" panose="020B0604020202020204" pitchFamily="34" charset="0"/>
                <a:ea typeface="-윤고딕120" charset="-127"/>
              </a:rPr>
              <a:t>//</a:t>
            </a:r>
            <a:r>
              <a:rPr lang="zh-CN" altLang="en-US" sz="1800" dirty="0">
                <a:solidFill>
                  <a:schemeClr val="tx1"/>
                </a:solidFill>
                <a:latin typeface="Arial" panose="020B0604020202020204" pitchFamily="34" charset="0"/>
                <a:ea typeface="-윤고딕120" charset="-127"/>
              </a:rPr>
              <a:t>如果该值为</a:t>
            </a:r>
            <a:r>
              <a:rPr lang="en-US" altLang="zh-CN" sz="1800" dirty="0">
                <a:solidFill>
                  <a:schemeClr val="tx1"/>
                </a:solidFill>
                <a:latin typeface="Arial" panose="020B0604020202020204" pitchFamily="34" charset="0"/>
                <a:ea typeface="-윤고딕120" charset="-127"/>
              </a:rPr>
              <a:t>FILE_ATTRIBUTE_DIRECTORY</a:t>
            </a:r>
            <a:r>
              <a:rPr lang="zh-CN" altLang="en-US" sz="1800" dirty="0">
                <a:solidFill>
                  <a:schemeClr val="tx1"/>
                </a:solidFill>
                <a:latin typeface="Arial" panose="020B0604020202020204" pitchFamily="34" charset="0"/>
                <a:ea typeface="-윤고딕120" charset="-127"/>
              </a:rPr>
              <a:t>，则说明是目录</a:t>
            </a:r>
          </a:p>
          <a:p>
            <a:pPr marL="342900" indent="-342900" latinLnBrk="1">
              <a:lnSpc>
                <a:spcPct val="80000"/>
              </a:lnSpc>
              <a:spcBef>
                <a:spcPct val="20000"/>
              </a:spcBef>
              <a:buClr>
                <a:srgbClr val="FF6600"/>
              </a:buClr>
              <a:buFont typeface="Wingdings" panose="05000000000000000000" pitchFamily="2" charset="2"/>
              <a:buNone/>
            </a:pPr>
            <a:r>
              <a:rPr lang="zh-CN" altLang="en-US" sz="1800" b="1" dirty="0">
                <a:solidFill>
                  <a:schemeClr val="tx1"/>
                </a:solidFill>
                <a:latin typeface="Arial" panose="020B0604020202020204" pitchFamily="34" charset="0"/>
                <a:ea typeface="-윤고딕120" charset="-127"/>
              </a:rPr>
              <a:t>       </a:t>
            </a:r>
            <a:r>
              <a:rPr lang="en-US" altLang="zh-CN" sz="1800" b="1" dirty="0">
                <a:solidFill>
                  <a:schemeClr val="tx1"/>
                </a:solidFill>
                <a:latin typeface="Arial" panose="020B0604020202020204" pitchFamily="34" charset="0"/>
                <a:ea typeface="-윤고딕120" charset="-127"/>
              </a:rPr>
              <a:t>ftCreationTime           FILETIME &lt;&gt;                          </a:t>
            </a:r>
            <a:r>
              <a:rPr lang="en-US" altLang="zh-CN" sz="1800" dirty="0">
                <a:solidFill>
                  <a:schemeClr val="tx1"/>
                </a:solidFill>
                <a:latin typeface="Arial" panose="020B0604020202020204" pitchFamily="34" charset="0"/>
                <a:ea typeface="-윤고딕120" charset="-127"/>
              </a:rPr>
              <a:t>//</a:t>
            </a:r>
            <a:r>
              <a:rPr lang="zh-CN" altLang="en-US" sz="1800" dirty="0">
                <a:solidFill>
                  <a:schemeClr val="tx1"/>
                </a:solidFill>
                <a:latin typeface="Arial" panose="020B0604020202020204" pitchFamily="34" charset="0"/>
                <a:ea typeface="-윤고딕120" charset="-127"/>
              </a:rPr>
              <a:t>文件创建时间</a:t>
            </a:r>
          </a:p>
          <a:p>
            <a:pPr marL="342900" indent="-342900" latinLnBrk="1">
              <a:lnSpc>
                <a:spcPct val="80000"/>
              </a:lnSpc>
              <a:spcBef>
                <a:spcPct val="20000"/>
              </a:spcBef>
              <a:buClr>
                <a:srgbClr val="FF6600"/>
              </a:buClr>
              <a:buFont typeface="Wingdings" panose="05000000000000000000" pitchFamily="2" charset="2"/>
              <a:buNone/>
            </a:pPr>
            <a:r>
              <a:rPr lang="zh-CN" altLang="en-US" sz="1800" b="1" dirty="0">
                <a:solidFill>
                  <a:schemeClr val="tx1"/>
                </a:solidFill>
                <a:latin typeface="Arial" panose="020B0604020202020204" pitchFamily="34" charset="0"/>
                <a:ea typeface="-윤고딕120" charset="-127"/>
              </a:rPr>
              <a:t>       </a:t>
            </a:r>
            <a:r>
              <a:rPr lang="en-US" altLang="zh-CN" sz="1800" b="1" dirty="0">
                <a:solidFill>
                  <a:schemeClr val="tx1"/>
                </a:solidFill>
                <a:latin typeface="Arial" panose="020B0604020202020204" pitchFamily="34" charset="0"/>
                <a:ea typeface="-윤고딕120" charset="-127"/>
              </a:rPr>
              <a:t>ftLastAccessTime       FILETIME &lt;&gt;                         </a:t>
            </a:r>
            <a:r>
              <a:rPr lang="en-US" altLang="zh-CN" sz="1800" dirty="0">
                <a:solidFill>
                  <a:schemeClr val="tx1"/>
                </a:solidFill>
                <a:latin typeface="Arial" panose="020B0604020202020204" pitchFamily="34" charset="0"/>
                <a:ea typeface="-윤고딕120" charset="-127"/>
              </a:rPr>
              <a:t>//</a:t>
            </a:r>
            <a:r>
              <a:rPr lang="zh-CN" altLang="en-US" sz="1800" dirty="0">
                <a:solidFill>
                  <a:schemeClr val="tx1"/>
                </a:solidFill>
                <a:latin typeface="Arial" panose="020B0604020202020204" pitchFamily="34" charset="0"/>
                <a:ea typeface="-윤고딕120" charset="-127"/>
              </a:rPr>
              <a:t>文件或目录的访问时间</a:t>
            </a:r>
          </a:p>
          <a:p>
            <a:pPr marL="342900" indent="-342900" latinLnBrk="1">
              <a:lnSpc>
                <a:spcPct val="80000"/>
              </a:lnSpc>
              <a:spcBef>
                <a:spcPct val="20000"/>
              </a:spcBef>
              <a:buClr>
                <a:srgbClr val="FF6600"/>
              </a:buClr>
              <a:buFont typeface="Wingdings" panose="05000000000000000000" pitchFamily="2" charset="2"/>
              <a:buNone/>
            </a:pPr>
            <a:r>
              <a:rPr lang="zh-CN" altLang="en-US" sz="1800" b="1" dirty="0">
                <a:solidFill>
                  <a:schemeClr val="tx1"/>
                </a:solidFill>
                <a:latin typeface="Arial" panose="020B0604020202020204" pitchFamily="34" charset="0"/>
                <a:ea typeface="-윤고딕120" charset="-127"/>
              </a:rPr>
              <a:t>       </a:t>
            </a:r>
            <a:r>
              <a:rPr lang="en-US" altLang="zh-CN" sz="1800" b="1" dirty="0">
                <a:solidFill>
                  <a:schemeClr val="tx1"/>
                </a:solidFill>
                <a:latin typeface="Arial" panose="020B0604020202020204" pitchFamily="34" charset="0"/>
                <a:ea typeface="-윤고딕120" charset="-127"/>
              </a:rPr>
              <a:t>ftLastWriteTime         FILETIME &lt;&gt;</a:t>
            </a:r>
            <a:r>
              <a:rPr lang="en-US" altLang="zh-CN" sz="1800" dirty="0">
                <a:solidFill>
                  <a:schemeClr val="tx1"/>
                </a:solidFill>
                <a:latin typeface="Arial" panose="020B0604020202020204" pitchFamily="34" charset="0"/>
                <a:ea typeface="-윤고딕120" charset="-127"/>
              </a:rPr>
              <a:t>//</a:t>
            </a:r>
            <a:r>
              <a:rPr lang="zh-CN" altLang="en-US" sz="1800" dirty="0">
                <a:solidFill>
                  <a:schemeClr val="tx1"/>
                </a:solidFill>
                <a:latin typeface="Arial" panose="020B0604020202020204" pitchFamily="34" charset="0"/>
                <a:ea typeface="-윤고딕120" charset="-127"/>
              </a:rPr>
              <a:t>文件最后一次修改时间，对于目录是创建时间</a:t>
            </a:r>
          </a:p>
          <a:p>
            <a:pPr marL="342900" indent="-342900" latinLnBrk="1">
              <a:lnSpc>
                <a:spcPct val="80000"/>
              </a:lnSpc>
              <a:spcBef>
                <a:spcPct val="20000"/>
              </a:spcBef>
              <a:buClr>
                <a:srgbClr val="FF6600"/>
              </a:buClr>
              <a:buFont typeface="Wingdings" panose="05000000000000000000" pitchFamily="2" charset="2"/>
              <a:buNone/>
            </a:pPr>
            <a:r>
              <a:rPr lang="zh-CN" altLang="en-US" sz="1800" b="1" dirty="0">
                <a:solidFill>
                  <a:schemeClr val="tx1"/>
                </a:solidFill>
                <a:latin typeface="Arial" panose="020B0604020202020204" pitchFamily="34" charset="0"/>
                <a:ea typeface="-윤고딕120" charset="-127"/>
              </a:rPr>
              <a:t>        </a:t>
            </a:r>
            <a:r>
              <a:rPr lang="en-US" altLang="zh-CN" sz="1800" b="1" dirty="0">
                <a:solidFill>
                  <a:schemeClr val="tx1"/>
                </a:solidFill>
                <a:latin typeface="Arial" panose="020B0604020202020204" pitchFamily="34" charset="0"/>
                <a:ea typeface="-윤고딕120" charset="-127"/>
              </a:rPr>
              <a:t>nFileSizeHigh             DWORD   ?	                       </a:t>
            </a:r>
            <a:r>
              <a:rPr lang="en-US" altLang="zh-CN" sz="1800" dirty="0">
                <a:solidFill>
                  <a:schemeClr val="tx1"/>
                </a:solidFill>
                <a:latin typeface="Arial" panose="020B0604020202020204" pitchFamily="34" charset="0"/>
                <a:ea typeface="-윤고딕120" charset="-127"/>
              </a:rPr>
              <a:t>//</a:t>
            </a:r>
            <a:r>
              <a:rPr lang="zh-CN" altLang="en-US" sz="1800" dirty="0">
                <a:solidFill>
                  <a:schemeClr val="tx1"/>
                </a:solidFill>
                <a:latin typeface="Arial" panose="020B0604020202020204" pitchFamily="34" charset="0"/>
                <a:ea typeface="-윤고딕120" charset="-127"/>
              </a:rPr>
              <a:t>文件大小的高位</a:t>
            </a:r>
          </a:p>
          <a:p>
            <a:pPr marL="342900" indent="-342900" latinLnBrk="1">
              <a:lnSpc>
                <a:spcPct val="80000"/>
              </a:lnSpc>
              <a:spcBef>
                <a:spcPct val="20000"/>
              </a:spcBef>
              <a:buClr>
                <a:srgbClr val="FF6600"/>
              </a:buClr>
              <a:buFont typeface="Wingdings" panose="05000000000000000000" pitchFamily="2" charset="2"/>
              <a:buNone/>
            </a:pPr>
            <a:r>
              <a:rPr lang="zh-CN" altLang="en-US" sz="1800" b="1" dirty="0">
                <a:solidFill>
                  <a:schemeClr val="tx1"/>
                </a:solidFill>
                <a:latin typeface="Arial" panose="020B0604020202020204" pitchFamily="34" charset="0"/>
                <a:ea typeface="-윤고딕120" charset="-127"/>
              </a:rPr>
              <a:t>        </a:t>
            </a:r>
            <a:r>
              <a:rPr lang="en-US" altLang="zh-CN" sz="1800" b="1" dirty="0">
                <a:solidFill>
                  <a:schemeClr val="tx1"/>
                </a:solidFill>
                <a:latin typeface="Arial" panose="020B0604020202020204" pitchFamily="34" charset="0"/>
                <a:ea typeface="-윤고딕120" charset="-127"/>
              </a:rPr>
              <a:t>nFileSizeLow              DWORD   ?                            </a:t>
            </a:r>
            <a:r>
              <a:rPr lang="en-US" altLang="zh-CN" sz="1800" dirty="0">
                <a:solidFill>
                  <a:schemeClr val="tx1"/>
                </a:solidFill>
                <a:latin typeface="Arial" panose="020B0604020202020204" pitchFamily="34" charset="0"/>
                <a:ea typeface="-윤고딕120" charset="-127"/>
              </a:rPr>
              <a:t>//</a:t>
            </a:r>
            <a:r>
              <a:rPr lang="zh-CN" altLang="en-US" sz="1800" dirty="0">
                <a:solidFill>
                  <a:schemeClr val="tx1"/>
                </a:solidFill>
                <a:latin typeface="Arial" panose="020B0604020202020204" pitchFamily="34" charset="0"/>
                <a:ea typeface="-윤고딕120" charset="-127"/>
              </a:rPr>
              <a:t>文件大小的地位</a:t>
            </a:r>
          </a:p>
          <a:p>
            <a:pPr marL="342900" indent="-342900" latinLnBrk="1">
              <a:lnSpc>
                <a:spcPct val="80000"/>
              </a:lnSpc>
              <a:spcBef>
                <a:spcPct val="20000"/>
              </a:spcBef>
              <a:buClr>
                <a:srgbClr val="FF6600"/>
              </a:buClr>
              <a:buFont typeface="Wingdings" panose="05000000000000000000" pitchFamily="2" charset="2"/>
              <a:buNone/>
            </a:pPr>
            <a:r>
              <a:rPr lang="zh-CN" altLang="en-US" sz="1800" b="1" dirty="0">
                <a:solidFill>
                  <a:schemeClr val="tx1"/>
                </a:solidFill>
                <a:latin typeface="Arial" panose="020B0604020202020204" pitchFamily="34" charset="0"/>
                <a:ea typeface="-윤고딕120" charset="-127"/>
              </a:rPr>
              <a:t>        </a:t>
            </a:r>
            <a:r>
              <a:rPr lang="en-US" altLang="zh-CN" sz="1800" b="1" dirty="0">
                <a:solidFill>
                  <a:schemeClr val="tx1"/>
                </a:solidFill>
                <a:latin typeface="Arial" panose="020B0604020202020204" pitchFamily="34" charset="0"/>
                <a:ea typeface="-윤고딕120" charset="-127"/>
              </a:rPr>
              <a:t>dwReserved0               DWORD   ?	                       </a:t>
            </a:r>
            <a:r>
              <a:rPr lang="en-US" altLang="zh-CN" sz="1800" dirty="0">
                <a:solidFill>
                  <a:schemeClr val="tx1"/>
                </a:solidFill>
                <a:latin typeface="Arial" panose="020B0604020202020204" pitchFamily="34" charset="0"/>
                <a:ea typeface="-윤고딕120" charset="-127"/>
              </a:rPr>
              <a:t>//</a:t>
            </a:r>
            <a:r>
              <a:rPr lang="zh-CN" altLang="en-US" sz="1800" dirty="0">
                <a:solidFill>
                  <a:schemeClr val="tx1"/>
                </a:solidFill>
                <a:latin typeface="Arial" panose="020B0604020202020204" pitchFamily="34" charset="0"/>
                <a:ea typeface="-윤고딕120" charset="-127"/>
              </a:rPr>
              <a:t>保留</a:t>
            </a:r>
          </a:p>
          <a:p>
            <a:pPr marL="342900" indent="-342900" latinLnBrk="1">
              <a:lnSpc>
                <a:spcPct val="80000"/>
              </a:lnSpc>
              <a:spcBef>
                <a:spcPct val="20000"/>
              </a:spcBef>
              <a:buClr>
                <a:srgbClr val="FF6600"/>
              </a:buClr>
              <a:buFont typeface="Wingdings" panose="05000000000000000000" pitchFamily="2" charset="2"/>
              <a:buNone/>
            </a:pPr>
            <a:r>
              <a:rPr lang="zh-CN" altLang="en-US" sz="1800" b="1" dirty="0">
                <a:solidFill>
                  <a:schemeClr val="tx1"/>
                </a:solidFill>
                <a:latin typeface="Arial" panose="020B0604020202020204" pitchFamily="34" charset="0"/>
                <a:ea typeface="-윤고딕120" charset="-127"/>
              </a:rPr>
              <a:t>        </a:t>
            </a:r>
            <a:r>
              <a:rPr lang="en-US" altLang="zh-CN" sz="1800" b="1" dirty="0">
                <a:solidFill>
                  <a:schemeClr val="tx1"/>
                </a:solidFill>
                <a:latin typeface="Arial" panose="020B0604020202020204" pitchFamily="34" charset="0"/>
                <a:ea typeface="-윤고딕120" charset="-127"/>
              </a:rPr>
              <a:t>dwReserved1               DWORD   ?	                       </a:t>
            </a:r>
            <a:r>
              <a:rPr lang="en-US" altLang="zh-CN" sz="1800" dirty="0">
                <a:solidFill>
                  <a:schemeClr val="tx1"/>
                </a:solidFill>
                <a:latin typeface="Arial" panose="020B0604020202020204" pitchFamily="34" charset="0"/>
                <a:ea typeface="-윤고딕120" charset="-127"/>
              </a:rPr>
              <a:t>//</a:t>
            </a:r>
            <a:r>
              <a:rPr lang="zh-CN" altLang="en-US" sz="1800" dirty="0">
                <a:solidFill>
                  <a:schemeClr val="tx1"/>
                </a:solidFill>
                <a:latin typeface="Arial" panose="020B0604020202020204" pitchFamily="34" charset="0"/>
                <a:ea typeface="-윤고딕120" charset="-127"/>
              </a:rPr>
              <a:t>保留</a:t>
            </a:r>
          </a:p>
          <a:p>
            <a:pPr marL="342900" indent="-342900" latinLnBrk="1">
              <a:lnSpc>
                <a:spcPct val="80000"/>
              </a:lnSpc>
              <a:spcBef>
                <a:spcPct val="20000"/>
              </a:spcBef>
              <a:buClr>
                <a:srgbClr val="FF6600"/>
              </a:buClr>
              <a:buFont typeface="Wingdings" panose="05000000000000000000" pitchFamily="2" charset="2"/>
              <a:buNone/>
            </a:pPr>
            <a:r>
              <a:rPr lang="zh-CN" altLang="en-US" sz="1800" b="1" dirty="0">
                <a:solidFill>
                  <a:schemeClr val="tx1"/>
                </a:solidFill>
                <a:latin typeface="Arial" panose="020B0604020202020204" pitchFamily="34" charset="0"/>
                <a:ea typeface="-윤고딕120" charset="-127"/>
              </a:rPr>
              <a:t>        </a:t>
            </a:r>
            <a:r>
              <a:rPr lang="en-US" altLang="zh-CN" sz="1800" b="1" dirty="0">
                <a:solidFill>
                  <a:schemeClr val="tx1"/>
                </a:solidFill>
                <a:latin typeface="Arial" panose="020B0604020202020204" pitchFamily="34" charset="0"/>
                <a:ea typeface="-윤고딕120" charset="-127"/>
              </a:rPr>
              <a:t>cFileName                   BYTE MAX_PATH dup(?)   </a:t>
            </a:r>
            <a:r>
              <a:rPr lang="en-US" altLang="zh-CN" sz="1800" dirty="0">
                <a:solidFill>
                  <a:schemeClr val="tx1"/>
                </a:solidFill>
                <a:latin typeface="Arial" panose="020B0604020202020204" pitchFamily="34" charset="0"/>
                <a:ea typeface="-윤고딕120" charset="-127"/>
              </a:rPr>
              <a:t>//</a:t>
            </a:r>
            <a:r>
              <a:rPr lang="zh-CN" altLang="en-US" sz="1800" dirty="0">
                <a:solidFill>
                  <a:schemeClr val="tx1"/>
                </a:solidFill>
                <a:latin typeface="Arial" panose="020B0604020202020204" pitchFamily="34" charset="0"/>
                <a:ea typeface="-윤고딕120" charset="-127"/>
              </a:rPr>
              <a:t>文件名字符串，以</a:t>
            </a:r>
            <a:r>
              <a:rPr lang="en-US" altLang="zh-CN" sz="1800" dirty="0">
                <a:solidFill>
                  <a:schemeClr val="tx1"/>
                </a:solidFill>
                <a:latin typeface="Arial" panose="020B0604020202020204" pitchFamily="34" charset="0"/>
                <a:ea typeface="-윤고딕120" charset="-127"/>
              </a:rPr>
              <a:t>0</a:t>
            </a:r>
            <a:r>
              <a:rPr lang="zh-CN" altLang="en-US" sz="1800" dirty="0">
                <a:solidFill>
                  <a:schemeClr val="tx1"/>
                </a:solidFill>
                <a:latin typeface="Arial" panose="020B0604020202020204" pitchFamily="34" charset="0"/>
                <a:ea typeface="-윤고딕120" charset="-127"/>
              </a:rPr>
              <a:t>结尾</a:t>
            </a:r>
          </a:p>
          <a:p>
            <a:pPr marL="342900" indent="-342900" latinLnBrk="1">
              <a:lnSpc>
                <a:spcPct val="80000"/>
              </a:lnSpc>
              <a:spcBef>
                <a:spcPct val="20000"/>
              </a:spcBef>
              <a:buClr>
                <a:srgbClr val="FF6600"/>
              </a:buClr>
              <a:buFont typeface="Wingdings" panose="05000000000000000000" pitchFamily="2" charset="2"/>
              <a:buNone/>
            </a:pPr>
            <a:r>
              <a:rPr lang="zh-CN" altLang="en-US" sz="1800" b="1" dirty="0">
                <a:solidFill>
                  <a:schemeClr val="tx1"/>
                </a:solidFill>
                <a:latin typeface="Arial" panose="020B0604020202020204" pitchFamily="34" charset="0"/>
                <a:ea typeface="-윤고딕120" charset="-127"/>
              </a:rPr>
              <a:t>        </a:t>
            </a:r>
            <a:r>
              <a:rPr lang="en-US" altLang="zh-CN" sz="1800" b="1" dirty="0">
                <a:solidFill>
                  <a:schemeClr val="tx1"/>
                </a:solidFill>
                <a:latin typeface="Arial" panose="020B0604020202020204" pitchFamily="34" charset="0"/>
                <a:ea typeface="-윤고딕120" charset="-127"/>
              </a:rPr>
              <a:t>cAlternate                    BYTE 14 dup(?)                    </a:t>
            </a:r>
            <a:r>
              <a:rPr lang="en-US" altLang="zh-CN" sz="1800" dirty="0">
                <a:solidFill>
                  <a:schemeClr val="tx1"/>
                </a:solidFill>
                <a:latin typeface="Arial" panose="020B0604020202020204" pitchFamily="34" charset="0"/>
                <a:ea typeface="-윤고딕120" charset="-127"/>
              </a:rPr>
              <a:t>//8.3</a:t>
            </a:r>
            <a:r>
              <a:rPr lang="zh-CN" altLang="en-US" sz="1800" dirty="0">
                <a:solidFill>
                  <a:schemeClr val="tx1"/>
                </a:solidFill>
                <a:latin typeface="Arial" panose="020B0604020202020204" pitchFamily="34" charset="0"/>
                <a:ea typeface="-윤고딕120" charset="-127"/>
              </a:rPr>
              <a:t>格式的文件名</a:t>
            </a:r>
          </a:p>
          <a:p>
            <a:pPr marL="342900" indent="-342900" latinLnBrk="1">
              <a:lnSpc>
                <a:spcPct val="80000"/>
              </a:lnSpc>
              <a:spcBef>
                <a:spcPct val="20000"/>
              </a:spcBef>
              <a:buClr>
                <a:srgbClr val="FF6600"/>
              </a:buClr>
              <a:buFont typeface="Wingdings" panose="05000000000000000000" pitchFamily="2" charset="2"/>
              <a:buNone/>
            </a:pPr>
            <a:r>
              <a:rPr lang="en-US" altLang="zh-CN" sz="1800" b="1" dirty="0">
                <a:solidFill>
                  <a:schemeClr val="tx1"/>
                </a:solidFill>
                <a:latin typeface="Arial" panose="020B0604020202020204" pitchFamily="34" charset="0"/>
                <a:ea typeface="-윤고딕120" charset="-127"/>
              </a:rPr>
              <a:t>WIN32_FIND_DATA  ENDS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vert="horz" wrap="square" lIns="91440" tIns="45720" rIns="91440" bIns="45720" anchor="ctr"/>
          <a:lstStyle/>
          <a:p>
            <a:r>
              <a:rPr lang="en-US" altLang="zh-CN" dirty="0" smtClean="0"/>
              <a:t>3.</a:t>
            </a:r>
            <a:r>
              <a:rPr lang="zh-CN" altLang="en-US" dirty="0" smtClean="0"/>
              <a:t>文件搜索</a:t>
            </a:r>
            <a:endParaRPr lang="zh-CN" altLang="en-US" dirty="0"/>
          </a:p>
        </p:txBody>
      </p:sp>
      <p:sp>
        <p:nvSpPr>
          <p:cNvPr id="51203" name="内容占位符 2"/>
          <p:cNvSpPr>
            <a:spLocks noGrp="1"/>
          </p:cNvSpPr>
          <p:nvPr>
            <p:ph idx="1"/>
          </p:nvPr>
        </p:nvSpPr>
        <p:spPr/>
        <p:txBody>
          <a:bodyPr vert="horz" wrap="square" lIns="91440" tIns="45720" rIns="91440" bIns="45720" anchor="t"/>
          <a:lstStyle/>
          <a:p>
            <a:r>
              <a:rPr lang="zh-CN" altLang="en-US" dirty="0"/>
              <a:t>文件搜索算法</a:t>
            </a:r>
          </a:p>
          <a:p>
            <a:pPr lvl="1"/>
            <a:r>
              <a:rPr kumimoji="1" lang="zh-CN" altLang="en-US" dirty="0">
                <a:latin typeface="宋体" panose="02010600030101010101" pitchFamily="2" charset="-122"/>
                <a:ea typeface="宋体" panose="02010600030101010101" pitchFamily="2" charset="-122"/>
              </a:rPr>
              <a:t>文件搜索一般采用递归算法进行搜索，也可以采用非递归搜索方法</a:t>
            </a:r>
          </a:p>
          <a:p>
            <a:endParaRPr lang="zh-CN" altLang="en-US" dirty="0"/>
          </a:p>
        </p:txBody>
      </p:sp>
      <p:grpSp>
        <p:nvGrpSpPr>
          <p:cNvPr id="51204" name="Group 5"/>
          <p:cNvGrpSpPr/>
          <p:nvPr/>
        </p:nvGrpSpPr>
        <p:grpSpPr>
          <a:xfrm>
            <a:off x="2024063" y="3214688"/>
            <a:ext cx="8096250" cy="2851150"/>
            <a:chOff x="-3" y="-3"/>
            <a:chExt cx="5305" cy="982"/>
          </a:xfrm>
        </p:grpSpPr>
        <p:grpSp>
          <p:nvGrpSpPr>
            <p:cNvPr id="51205" name="Group 6"/>
            <p:cNvGrpSpPr/>
            <p:nvPr/>
          </p:nvGrpSpPr>
          <p:grpSpPr>
            <a:xfrm>
              <a:off x="0" y="0"/>
              <a:ext cx="5299" cy="976"/>
              <a:chOff x="0" y="0"/>
              <a:chExt cx="5299" cy="976"/>
            </a:xfrm>
          </p:grpSpPr>
          <p:sp>
            <p:nvSpPr>
              <p:cNvPr id="51207" name="Rectangle 7"/>
              <p:cNvSpPr/>
              <p:nvPr/>
            </p:nvSpPr>
            <p:spPr>
              <a:xfrm>
                <a:off x="43" y="0"/>
                <a:ext cx="5213" cy="976"/>
              </a:xfrm>
              <a:prstGeom prst="rect">
                <a:avLst/>
              </a:prstGeom>
              <a:noFill/>
              <a:ln w="9525">
                <a:noFill/>
              </a:ln>
            </p:spPr>
            <p:txBody>
              <a:bodyPr/>
              <a:lstStyle/>
              <a:p>
                <a:pPr algn="just" latinLnBrk="1"/>
                <a:r>
                  <a:rPr lang="en-US" altLang="zh-CN" sz="2000" b="1" dirty="0">
                    <a:solidFill>
                      <a:schemeClr val="tx1"/>
                    </a:solidFill>
                    <a:latin typeface="宋体" panose="02010600030101010101" pitchFamily="2" charset="-122"/>
                    <a:ea typeface="宋体" panose="02010600030101010101" pitchFamily="2" charset="-122"/>
                  </a:rPr>
                  <a:t>FindFile  Proc</a:t>
                </a:r>
              </a:p>
              <a:p>
                <a:pPr algn="just" eaLnBrk="0" latinLnBrk="1" hangingPunct="0"/>
                <a:r>
                  <a:rPr lang="en-US" altLang="zh-CN" sz="2000" b="1" dirty="0">
                    <a:solidFill>
                      <a:schemeClr val="tx1"/>
                    </a:solidFill>
                    <a:latin typeface="宋体" panose="02010600030101010101" pitchFamily="2" charset="-122"/>
                    <a:ea typeface="宋体" panose="02010600030101010101" pitchFamily="2" charset="-122"/>
                  </a:rPr>
                  <a:t>①</a:t>
                </a:r>
                <a:r>
                  <a:rPr lang="zh-CN" altLang="en-US" sz="2000" b="1" dirty="0">
                    <a:solidFill>
                      <a:schemeClr val="tx1"/>
                    </a:solidFill>
                    <a:latin typeface="宋体" panose="02010600030101010101" pitchFamily="2" charset="-122"/>
                    <a:ea typeface="宋体" panose="02010600030101010101" pitchFamily="2" charset="-122"/>
                  </a:rPr>
                  <a:t>指定找到的目录为当前工作目录</a:t>
                </a:r>
              </a:p>
              <a:p>
                <a:pPr algn="just" eaLnBrk="0" latinLnBrk="1" hangingPunct="0"/>
                <a:r>
                  <a:rPr lang="zh-CN" altLang="en-US" sz="2000" b="1" dirty="0">
                    <a:solidFill>
                      <a:schemeClr val="tx1"/>
                    </a:solidFill>
                    <a:latin typeface="宋体" panose="02010600030101010101" pitchFamily="2" charset="-122"/>
                    <a:ea typeface="宋体" panose="02010600030101010101" pitchFamily="2" charset="-122"/>
                  </a:rPr>
                  <a:t>②开始搜索文件</a:t>
                </a:r>
                <a:r>
                  <a:rPr lang="en-US" altLang="zh-CN" sz="2000" b="1" dirty="0">
                    <a:solidFill>
                      <a:schemeClr val="tx1"/>
                    </a:solidFill>
                    <a:latin typeface="宋体" panose="02010600030101010101" pitchFamily="2" charset="-122"/>
                    <a:ea typeface="宋体" panose="02010600030101010101" pitchFamily="2" charset="-122"/>
                  </a:rPr>
                  <a:t>(*.*)</a:t>
                </a:r>
              </a:p>
              <a:p>
                <a:pPr algn="just" eaLnBrk="0" latinLnBrk="1" hangingPunct="0"/>
                <a:r>
                  <a:rPr lang="en-US" altLang="zh-CN" sz="2000" b="1" dirty="0">
                    <a:solidFill>
                      <a:schemeClr val="tx1"/>
                    </a:solidFill>
                    <a:latin typeface="宋体" panose="02010600030101010101" pitchFamily="2" charset="-122"/>
                    <a:ea typeface="宋体" panose="02010600030101010101" pitchFamily="2" charset="-122"/>
                  </a:rPr>
                  <a:t>③</a:t>
                </a:r>
                <a:r>
                  <a:rPr lang="zh-CN" altLang="en-US" sz="2000" b="1" dirty="0">
                    <a:solidFill>
                      <a:schemeClr val="tx1"/>
                    </a:solidFill>
                    <a:latin typeface="宋体" panose="02010600030101010101" pitchFamily="2" charset="-122"/>
                    <a:ea typeface="宋体" panose="02010600030101010101" pitchFamily="2" charset="-122"/>
                  </a:rPr>
                  <a:t>该目录搜索完毕？是则返回，否则继续</a:t>
                </a:r>
              </a:p>
              <a:p>
                <a:pPr algn="just" eaLnBrk="0" latinLnBrk="1" hangingPunct="0"/>
                <a:r>
                  <a:rPr lang="zh-CN" altLang="en-US" sz="2000" b="1" dirty="0">
                    <a:solidFill>
                      <a:schemeClr val="tx1"/>
                    </a:solidFill>
                    <a:latin typeface="宋体" panose="02010600030101010101" pitchFamily="2" charset="-122"/>
                    <a:ea typeface="宋体" panose="02010600030101010101" pitchFamily="2" charset="-122"/>
                  </a:rPr>
                  <a:t>④找到文件还是目录？是目录则调用自身函数</a:t>
                </a:r>
                <a:r>
                  <a:rPr lang="en-US" altLang="zh-CN" sz="2000" b="1" dirty="0">
                    <a:solidFill>
                      <a:schemeClr val="tx1"/>
                    </a:solidFill>
                    <a:latin typeface="宋体" panose="02010600030101010101" pitchFamily="2" charset="-122"/>
                    <a:ea typeface="宋体" panose="02010600030101010101" pitchFamily="2" charset="-122"/>
                  </a:rPr>
                  <a:t>FindFile</a:t>
                </a:r>
                <a:r>
                  <a:rPr lang="zh-CN" altLang="en-US" sz="2000" b="1" dirty="0">
                    <a:solidFill>
                      <a:schemeClr val="tx1"/>
                    </a:solidFill>
                    <a:latin typeface="宋体" panose="02010600030101010101" pitchFamily="2" charset="-122"/>
                    <a:ea typeface="宋体" panose="02010600030101010101" pitchFamily="2" charset="-122"/>
                  </a:rPr>
                  <a:t>，否则继续</a:t>
                </a:r>
              </a:p>
              <a:p>
                <a:pPr algn="just" eaLnBrk="0" latinLnBrk="1" hangingPunct="0"/>
                <a:r>
                  <a:rPr lang="zh-CN" altLang="en-US" sz="2000" b="1" dirty="0">
                    <a:solidFill>
                      <a:schemeClr val="tx1"/>
                    </a:solidFill>
                    <a:latin typeface="宋体" panose="02010600030101010101" pitchFamily="2" charset="-122"/>
                    <a:ea typeface="宋体" panose="02010600030101010101" pitchFamily="2" charset="-122"/>
                  </a:rPr>
                  <a:t>⑤是文件，如符合感染条件，则调用感染模块，否则继续</a:t>
                </a:r>
              </a:p>
              <a:p>
                <a:pPr algn="just" eaLnBrk="0" latinLnBrk="1" hangingPunct="0"/>
                <a:r>
                  <a:rPr lang="zh-CN" altLang="en-US" sz="2000" b="1" dirty="0">
                    <a:solidFill>
                      <a:schemeClr val="tx1"/>
                    </a:solidFill>
                    <a:latin typeface="宋体" panose="02010600030101010101" pitchFamily="2" charset="-122"/>
                    <a:ea typeface="宋体" panose="02010600030101010101" pitchFamily="2" charset="-122"/>
                  </a:rPr>
                  <a:t>⑥搜索下一个文件</a:t>
                </a:r>
                <a:r>
                  <a:rPr lang="en-US" altLang="zh-CN" sz="2000" b="1" dirty="0">
                    <a:solidFill>
                      <a:schemeClr val="tx1"/>
                    </a:solidFill>
                    <a:latin typeface="宋体" panose="02010600030101010101" pitchFamily="2" charset="-122"/>
                    <a:ea typeface="宋体" panose="02010600030101010101" pitchFamily="2" charset="-122"/>
                  </a:rPr>
                  <a:t>(FindNextFile)</a:t>
                </a:r>
                <a:r>
                  <a:rPr lang="zh-CN" altLang="en-US" sz="2000" b="1" dirty="0">
                    <a:solidFill>
                      <a:schemeClr val="tx1"/>
                    </a:solidFill>
                    <a:latin typeface="宋体" panose="02010600030101010101" pitchFamily="2" charset="-122"/>
                    <a:ea typeface="宋体" panose="02010600030101010101" pitchFamily="2" charset="-122"/>
                  </a:rPr>
                  <a:t>，转到③继续</a:t>
                </a:r>
              </a:p>
              <a:p>
                <a:pPr algn="just" eaLnBrk="0" latinLnBrk="1" hangingPunct="0"/>
                <a:r>
                  <a:rPr lang="en-US" altLang="zh-CN" sz="2000" b="1" dirty="0">
                    <a:solidFill>
                      <a:schemeClr val="tx1"/>
                    </a:solidFill>
                    <a:latin typeface="宋体" panose="02010600030101010101" pitchFamily="2" charset="-122"/>
                    <a:ea typeface="宋体" panose="02010600030101010101" pitchFamily="2" charset="-122"/>
                  </a:rPr>
                  <a:t>FindFile  Endp</a:t>
                </a:r>
              </a:p>
              <a:p>
                <a:pPr algn="just" eaLnBrk="0" latinLnBrk="1" hangingPunct="0"/>
                <a:endParaRPr lang="en-US" altLang="zh-CN" sz="2000" b="1" dirty="0">
                  <a:solidFill>
                    <a:schemeClr val="tx1"/>
                  </a:solidFill>
                  <a:latin typeface="宋体" panose="02010600030101010101" pitchFamily="2" charset="-122"/>
                  <a:ea typeface="宋体" panose="02010600030101010101" pitchFamily="2" charset="-122"/>
                </a:endParaRPr>
              </a:p>
            </p:txBody>
          </p:sp>
          <p:sp>
            <p:nvSpPr>
              <p:cNvPr id="51208" name="Rectangle 8"/>
              <p:cNvSpPr/>
              <p:nvPr/>
            </p:nvSpPr>
            <p:spPr>
              <a:xfrm>
                <a:off x="0" y="0"/>
                <a:ext cx="5299" cy="976"/>
              </a:xfrm>
              <a:prstGeom prst="rect">
                <a:avLst/>
              </a:prstGeom>
              <a:noFill/>
              <a:ln w="7" cap="flat" cmpd="sng">
                <a:solidFill>
                  <a:srgbClr val="A0A0A0"/>
                </a:solidFill>
                <a:prstDash val="solid"/>
                <a:miter/>
                <a:headEnd type="none" w="med" len="med"/>
                <a:tailEnd type="none" w="med" len="med"/>
              </a:ln>
            </p:spPr>
            <p:txBody>
              <a:bodyPr/>
              <a:lstStyle/>
              <a:p>
                <a:pPr algn="ctr" latinLnBrk="1"/>
                <a:endParaRPr lang="zh-CN" altLang="en-US" dirty="0">
                  <a:latin typeface="Gulim" panose="020B0600000101010101" pitchFamily="34" charset="-127"/>
                </a:endParaRPr>
              </a:p>
            </p:txBody>
          </p:sp>
        </p:grpSp>
        <p:sp>
          <p:nvSpPr>
            <p:cNvPr id="51206" name="Rectangle 9"/>
            <p:cNvSpPr/>
            <p:nvPr/>
          </p:nvSpPr>
          <p:spPr>
            <a:xfrm>
              <a:off x="-3" y="-3"/>
              <a:ext cx="5305" cy="982"/>
            </a:xfrm>
            <a:prstGeom prst="rect">
              <a:avLst/>
            </a:prstGeom>
            <a:noFill/>
            <a:ln w="11112" cap="flat" cmpd="sng">
              <a:solidFill>
                <a:srgbClr val="A0A0A0"/>
              </a:solidFill>
              <a:prstDash val="solid"/>
              <a:miter/>
              <a:headEnd type="none" w="med" len="med"/>
              <a:tailEnd type="none" w="med" len="med"/>
            </a:ln>
          </p:spPr>
          <p:txBody>
            <a:bodyPr/>
            <a:lstStyle/>
            <a:p>
              <a:pPr algn="ctr" latinLnBrk="1"/>
              <a:endParaRPr lang="zh-CN" altLang="en-US" dirty="0">
                <a:latin typeface="Gulim" panose="020B0600000101010101" pitchFamily="34" charset="-127"/>
              </a:endParaRP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vert="horz" wrap="square" lIns="91440" tIns="45720" rIns="91440" bIns="45720" anchor="ctr"/>
          <a:lstStyle/>
          <a:p>
            <a:r>
              <a:rPr lang="en-US" altLang="zh-CN" dirty="0" smtClean="0"/>
              <a:t>4. </a:t>
            </a:r>
            <a:r>
              <a:rPr lang="zh-CN" altLang="en-US" dirty="0" smtClean="0"/>
              <a:t>内存映射文件</a:t>
            </a:r>
            <a:endParaRPr lang="en-US" altLang="zh-CN" dirty="0"/>
          </a:p>
        </p:txBody>
      </p:sp>
      <p:sp>
        <p:nvSpPr>
          <p:cNvPr id="3" name="内容占位符 2"/>
          <p:cNvSpPr>
            <a:spLocks noGrp="1"/>
          </p:cNvSpPr>
          <p:nvPr>
            <p:ph idx="1"/>
          </p:nvPr>
        </p:nvSpPr>
        <p:spPr>
          <a:xfrm>
            <a:off x="838200" y="1714500"/>
            <a:ext cx="9677400" cy="4523105"/>
          </a:xfrm>
        </p:spPr>
        <p:txBody>
          <a:bodyPr vert="horz" wrap="square" lIns="91440" tIns="45720" rIns="91440" bIns="45720" anchor="t">
            <a:normAutofit lnSpcReduction="10000"/>
          </a:bodyPr>
          <a:lstStyle/>
          <a:p>
            <a:r>
              <a:rPr kumimoji="1" lang="zh-CN" altLang="en-US" dirty="0" smtClean="0">
                <a:latin typeface="宋体" panose="02010600030101010101" pitchFamily="2" charset="-122"/>
                <a:ea typeface="宋体" panose="02010600030101010101" pitchFamily="2" charset="-122"/>
              </a:rPr>
              <a:t>内存</a:t>
            </a:r>
            <a:r>
              <a:rPr kumimoji="1" lang="zh-CN" altLang="en-US" dirty="0">
                <a:latin typeface="宋体" panose="02010600030101010101" pitchFamily="2" charset="-122"/>
                <a:ea typeface="宋体" panose="02010600030101010101" pitchFamily="2" charset="-122"/>
              </a:rPr>
              <a:t>映射文件提供了一组独立的函数，是应用程序能够通过内存指针像访问内存一样对磁盘上的文件进行</a:t>
            </a:r>
            <a:r>
              <a:rPr kumimoji="1" lang="zh-CN" altLang="en-US" dirty="0" smtClean="0">
                <a:latin typeface="宋体" panose="02010600030101010101" pitchFamily="2" charset="-122"/>
                <a:ea typeface="宋体" panose="02010600030101010101" pitchFamily="2" charset="-122"/>
              </a:rPr>
              <a:t>访问</a:t>
            </a:r>
            <a:endParaRPr kumimoji="1" lang="en-US" altLang="zh-CN" dirty="0" smtClean="0">
              <a:latin typeface="宋体" panose="02010600030101010101" pitchFamily="2" charset="-122"/>
              <a:ea typeface="宋体" panose="02010600030101010101" pitchFamily="2" charset="-122"/>
            </a:endParaRPr>
          </a:p>
          <a:p>
            <a:r>
              <a:rPr kumimoji="1" lang="zh-CN" altLang="en-US" dirty="0" smtClean="0">
                <a:latin typeface="宋体" panose="02010600030101010101" pitchFamily="2" charset="-122"/>
                <a:ea typeface="宋体" panose="02010600030101010101" pitchFamily="2" charset="-122"/>
              </a:rPr>
              <a:t>这</a:t>
            </a:r>
            <a:r>
              <a:rPr kumimoji="1" lang="zh-CN" altLang="en-US" dirty="0">
                <a:latin typeface="宋体" panose="02010600030101010101" pitchFamily="2" charset="-122"/>
                <a:ea typeface="宋体" panose="02010600030101010101" pitchFamily="2" charset="-122"/>
              </a:rPr>
              <a:t>组内存映射文件函数将磁盘上的文件的全部或者部分映射到进程虚拟地址空间的某个位置，以后对文件内容的访问就如同在该地址区域内直接对内存访问一样</a:t>
            </a:r>
            <a:r>
              <a:rPr kumimoji="1" lang="zh-CN" altLang="en-US" dirty="0" smtClean="0">
                <a:latin typeface="宋体" panose="02010600030101010101" pitchFamily="2" charset="-122"/>
                <a:ea typeface="宋体" panose="02010600030101010101" pitchFamily="2" charset="-122"/>
              </a:rPr>
              <a:t>简单</a:t>
            </a:r>
            <a:endParaRPr kumimoji="1" lang="en-US" altLang="zh-CN" dirty="0" smtClean="0">
              <a:latin typeface="宋体" panose="02010600030101010101" pitchFamily="2" charset="-122"/>
              <a:ea typeface="宋体" panose="02010600030101010101" pitchFamily="2" charset="-122"/>
            </a:endParaRPr>
          </a:p>
          <a:p>
            <a:r>
              <a:rPr kumimoji="1" lang="zh-CN" altLang="en-US" dirty="0" smtClean="0">
                <a:latin typeface="宋体" panose="02010600030101010101" pitchFamily="2" charset="-122"/>
                <a:ea typeface="宋体" panose="02010600030101010101" pitchFamily="2" charset="-122"/>
              </a:rPr>
              <a:t>对</a:t>
            </a:r>
            <a:r>
              <a:rPr kumimoji="1" lang="zh-CN" altLang="en-US" dirty="0">
                <a:latin typeface="宋体" panose="02010600030101010101" pitchFamily="2" charset="-122"/>
                <a:ea typeface="宋体" panose="02010600030101010101" pitchFamily="2" charset="-122"/>
              </a:rPr>
              <a:t>文件中数据的操作便是直接对内存进行操作，大大地提高了访问的速度，这对于计算机病毒来说，对减少资源占用是非常重要的</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vert="horz" wrap="square" lIns="91440" tIns="45720" rIns="91440" bIns="45720" anchor="ctr"/>
          <a:lstStyle/>
          <a:p>
            <a:r>
              <a:rPr lang="en-US" altLang="zh-CN" dirty="0" smtClean="0"/>
              <a:t>4. </a:t>
            </a:r>
            <a:r>
              <a:rPr lang="zh-CN" altLang="en-US" dirty="0" smtClean="0"/>
              <a:t>内存映射文件</a:t>
            </a:r>
            <a:endParaRPr lang="zh-CN" altLang="en-US" dirty="0"/>
          </a:p>
        </p:txBody>
      </p:sp>
      <p:sp>
        <p:nvSpPr>
          <p:cNvPr id="53251" name="内容占位符 2"/>
          <p:cNvSpPr>
            <a:spLocks noGrp="1"/>
          </p:cNvSpPr>
          <p:nvPr>
            <p:ph idx="1"/>
          </p:nvPr>
        </p:nvSpPr>
        <p:spPr>
          <a:xfrm>
            <a:off x="1171575" y="1929130"/>
            <a:ext cx="9344025" cy="4308475"/>
          </a:xfrm>
        </p:spPr>
        <p:txBody>
          <a:bodyPr vert="horz" wrap="square" lIns="91440" tIns="45720" rIns="91440" bIns="45720" anchor="t"/>
          <a:lstStyle/>
          <a:p>
            <a:r>
              <a:rPr lang="zh-CN" altLang="en-US" dirty="0"/>
              <a:t>在计算机病毒中，通常采用如下几个步骤使用内存映射文件读写文件</a:t>
            </a:r>
            <a:endParaRPr lang="en-US" altLang="zh-CN" dirty="0"/>
          </a:p>
          <a:p>
            <a:pPr lvl="1"/>
            <a:endParaRPr kumimoji="1" lang="zh-CN" altLang="en-US" dirty="0">
              <a:latin typeface="宋体" panose="02010600030101010101" pitchFamily="2" charset="-122"/>
              <a:ea typeface="宋体" panose="02010600030101010101" pitchFamily="2" charset="-122"/>
            </a:endParaRPr>
          </a:p>
          <a:p>
            <a:pPr lvl="1"/>
            <a:r>
              <a:rPr kumimoji="1" lang="zh-CN" altLang="en-US" dirty="0">
                <a:latin typeface="宋体" panose="02010600030101010101" pitchFamily="2" charset="-122"/>
                <a:ea typeface="宋体" panose="02010600030101010101" pitchFamily="2" charset="-122"/>
              </a:rPr>
              <a:t>①调用</a:t>
            </a:r>
            <a:r>
              <a:rPr kumimoji="1" lang="en-US" altLang="zh-CN" dirty="0">
                <a:solidFill>
                  <a:srgbClr val="FF6699"/>
                </a:solidFill>
                <a:latin typeface="宋体" panose="02010600030101010101" pitchFamily="2" charset="-122"/>
                <a:ea typeface="宋体" panose="02010600030101010101" pitchFamily="2" charset="-122"/>
              </a:rPr>
              <a:t>CreateFile</a:t>
            </a:r>
            <a:r>
              <a:rPr kumimoji="1" lang="zh-CN" altLang="en-US" dirty="0">
                <a:latin typeface="宋体" panose="02010600030101010101" pitchFamily="2" charset="-122"/>
                <a:ea typeface="宋体" panose="02010600030101010101" pitchFamily="2" charset="-122"/>
              </a:rPr>
              <a:t>函数打开想要映射的</a:t>
            </a:r>
            <a:r>
              <a:rPr kumimoji="1" lang="en-US" altLang="zh-CN" dirty="0">
                <a:latin typeface="宋体" panose="02010600030101010101" pitchFamily="2" charset="-122"/>
                <a:ea typeface="宋体" panose="02010600030101010101" pitchFamily="2" charset="-122"/>
              </a:rPr>
              <a:t>HOST</a:t>
            </a:r>
            <a:r>
              <a:rPr kumimoji="1" lang="zh-CN" altLang="en-US" dirty="0">
                <a:latin typeface="宋体" panose="02010600030101010101" pitchFamily="2" charset="-122"/>
                <a:ea typeface="宋体" panose="02010600030101010101" pitchFamily="2" charset="-122"/>
              </a:rPr>
              <a:t>程序，返回文件句柄</a:t>
            </a:r>
            <a:r>
              <a:rPr kumimoji="1" lang="en-US" altLang="zh-CN" dirty="0">
                <a:latin typeface="宋体" panose="02010600030101010101" pitchFamily="2" charset="-122"/>
                <a:ea typeface="宋体" panose="02010600030101010101" pitchFamily="2" charset="-122"/>
              </a:rPr>
              <a:t>hFile</a:t>
            </a:r>
          </a:p>
          <a:p>
            <a:pPr lvl="1"/>
            <a:endParaRPr kumimoji="1" lang="en-US" altLang="zh-CN" dirty="0">
              <a:latin typeface="宋体" panose="02010600030101010101" pitchFamily="2" charset="-122"/>
              <a:ea typeface="宋体" panose="02010600030101010101" pitchFamily="2" charset="-122"/>
            </a:endParaRPr>
          </a:p>
          <a:p>
            <a:pPr lvl="1"/>
            <a:r>
              <a:rPr kumimoji="1" lang="en-US" altLang="zh-CN" dirty="0">
                <a:latin typeface="宋体" panose="02010600030101010101" pitchFamily="2" charset="-122"/>
                <a:ea typeface="宋体" panose="02010600030101010101" pitchFamily="2" charset="-122"/>
              </a:rPr>
              <a:t>②</a:t>
            </a:r>
            <a:r>
              <a:rPr kumimoji="1" lang="zh-CN" altLang="en-US" dirty="0">
                <a:latin typeface="宋体" panose="02010600030101010101" pitchFamily="2" charset="-122"/>
                <a:ea typeface="宋体" panose="02010600030101010101" pitchFamily="2" charset="-122"/>
              </a:rPr>
              <a:t>调用</a:t>
            </a:r>
            <a:r>
              <a:rPr kumimoji="1" lang="en-US" altLang="zh-CN" dirty="0">
                <a:solidFill>
                  <a:srgbClr val="FF6699"/>
                </a:solidFill>
                <a:latin typeface="宋体" panose="02010600030101010101" pitchFamily="2" charset="-122"/>
                <a:ea typeface="宋体" panose="02010600030101010101" pitchFamily="2" charset="-122"/>
              </a:rPr>
              <a:t>CreateFileMapping</a:t>
            </a:r>
            <a:r>
              <a:rPr kumimoji="1" lang="zh-CN" altLang="en-US" dirty="0">
                <a:latin typeface="宋体" panose="02010600030101010101" pitchFamily="2" charset="-122"/>
                <a:ea typeface="宋体" panose="02010600030101010101" pitchFamily="2" charset="-122"/>
              </a:rPr>
              <a:t>函数生成一个建立基于</a:t>
            </a:r>
            <a:r>
              <a:rPr kumimoji="1" lang="en-US" altLang="zh-CN" dirty="0">
                <a:latin typeface="宋体" panose="02010600030101010101" pitchFamily="2" charset="-122"/>
                <a:ea typeface="宋体" panose="02010600030101010101" pitchFamily="2" charset="-122"/>
              </a:rPr>
              <a:t>HOST</a:t>
            </a:r>
            <a:r>
              <a:rPr kumimoji="1" lang="zh-CN" altLang="en-US" dirty="0">
                <a:latin typeface="宋体" panose="02010600030101010101" pitchFamily="2" charset="-122"/>
                <a:ea typeface="宋体" panose="02010600030101010101" pitchFamily="2" charset="-122"/>
              </a:rPr>
              <a:t>文件句柄</a:t>
            </a:r>
            <a:r>
              <a:rPr kumimoji="1" lang="en-US" altLang="zh-CN" dirty="0">
                <a:latin typeface="宋体" panose="02010600030101010101" pitchFamily="2" charset="-122"/>
                <a:ea typeface="宋体" panose="02010600030101010101" pitchFamily="2" charset="-122"/>
              </a:rPr>
              <a:t>hFile</a:t>
            </a:r>
            <a:r>
              <a:rPr kumimoji="1" lang="zh-CN" altLang="en-US" dirty="0">
                <a:latin typeface="宋体" panose="02010600030101010101" pitchFamily="2" charset="-122"/>
                <a:ea typeface="宋体" panose="02010600030101010101" pitchFamily="2" charset="-122"/>
              </a:rPr>
              <a:t>的内存映射对象，返回内存映射对象句柄</a:t>
            </a:r>
            <a:r>
              <a:rPr kumimoji="1" lang="en-US" altLang="zh-CN" dirty="0">
                <a:latin typeface="宋体" panose="02010600030101010101" pitchFamily="2" charset="-122"/>
                <a:ea typeface="宋体" panose="02010600030101010101" pitchFamily="2" charset="-122"/>
              </a:rPr>
              <a:t>hMap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p:cNvSpPr>
          <p:nvPr>
            <p:ph type="title"/>
          </p:nvPr>
        </p:nvSpPr>
        <p:spPr/>
        <p:txBody>
          <a:bodyPr wrap="square" lIns="91440" tIns="45720" rIns="91440" bIns="45720" anchor="ctr"/>
          <a:lstStyle/>
          <a:p>
            <a:r>
              <a:rPr lang="zh-CN" altLang="en-US" dirty="0" smtClean="0"/>
              <a:t>加载</a:t>
            </a:r>
            <a:r>
              <a:rPr lang="en-US" altLang="zh-CN" dirty="0" smtClean="0"/>
              <a:t>COM</a:t>
            </a:r>
            <a:r>
              <a:rPr lang="zh-CN" altLang="en-US" dirty="0" smtClean="0"/>
              <a:t>程序</a:t>
            </a:r>
            <a:endParaRPr lang="zh-CN" altLang="en-US" dirty="0"/>
          </a:p>
        </p:txBody>
      </p:sp>
      <p:sp>
        <p:nvSpPr>
          <p:cNvPr id="58370" name="Rectangle 3"/>
          <p:cNvSpPr>
            <a:spLocks noGrp="1"/>
          </p:cNvSpPr>
          <p:nvPr>
            <p:ph idx="1"/>
          </p:nvPr>
        </p:nvSpPr>
        <p:spPr/>
        <p:txBody>
          <a:bodyPr wrap="square" lIns="91440" tIns="45720" rIns="91440" bIns="45720" anchor="t">
            <a:normAutofit/>
          </a:bodyPr>
          <a:lstStyle/>
          <a:p>
            <a:pPr marL="971550" lvl="1" indent="-514350" eaLnBrk="1" hangingPunct="1">
              <a:buFont typeface="+mj-lt"/>
              <a:buAutoNum type="arabicPeriod"/>
            </a:pPr>
            <a:r>
              <a:rPr lang="zh-CN" altLang="en-US" sz="2800" dirty="0"/>
              <a:t>创建</a:t>
            </a:r>
            <a:r>
              <a:rPr lang="en-US" altLang="zh-CN" sz="2800" dirty="0"/>
              <a:t>PSP</a:t>
            </a:r>
            <a:r>
              <a:rPr lang="zh-CN" altLang="en-US" sz="2800" dirty="0"/>
              <a:t>后，</a:t>
            </a:r>
            <a:r>
              <a:rPr lang="en-US" altLang="zh-CN" sz="2800" dirty="0"/>
              <a:t>DOS</a:t>
            </a:r>
            <a:r>
              <a:rPr lang="zh-CN" altLang="en-US" sz="2800" dirty="0"/>
              <a:t>在</a:t>
            </a:r>
            <a:r>
              <a:rPr lang="en-US" altLang="zh-CN" sz="2800" dirty="0"/>
              <a:t>PSP</a:t>
            </a:r>
            <a:r>
              <a:rPr lang="zh-CN" altLang="en-US" sz="2800" dirty="0"/>
              <a:t>后立即开始（偏移</a:t>
            </a:r>
            <a:r>
              <a:rPr lang="en-US" altLang="zh-CN" sz="2800" dirty="0"/>
              <a:t>100H</a:t>
            </a:r>
            <a:r>
              <a:rPr lang="zh-CN" altLang="en-US" sz="2800" dirty="0"/>
              <a:t>）加载</a:t>
            </a:r>
            <a:r>
              <a:rPr lang="en-US" altLang="zh-CN" sz="2800" dirty="0"/>
              <a:t>COM</a:t>
            </a:r>
            <a:r>
              <a:rPr lang="zh-CN" altLang="en-US" sz="2800" dirty="0"/>
              <a:t>文件，它置</a:t>
            </a:r>
            <a:r>
              <a:rPr lang="en-US" altLang="zh-CN" sz="2800" dirty="0"/>
              <a:t>SS</a:t>
            </a:r>
            <a:r>
              <a:rPr lang="zh-CN" altLang="en-US" sz="2800" dirty="0"/>
              <a:t>、</a:t>
            </a:r>
            <a:r>
              <a:rPr lang="en-US" altLang="zh-CN" sz="2800" dirty="0"/>
              <a:t>DS</a:t>
            </a:r>
            <a:r>
              <a:rPr lang="zh-CN" altLang="en-US" sz="2800" dirty="0"/>
              <a:t>和</a:t>
            </a:r>
            <a:r>
              <a:rPr lang="en-US" altLang="zh-CN" sz="2800" dirty="0"/>
              <a:t>ES</a:t>
            </a:r>
            <a:r>
              <a:rPr lang="zh-CN" altLang="en-US" sz="2800" dirty="0"/>
              <a:t>为</a:t>
            </a:r>
            <a:r>
              <a:rPr lang="en-US" altLang="zh-CN" sz="2800" dirty="0"/>
              <a:t>PSP</a:t>
            </a:r>
            <a:r>
              <a:rPr lang="zh-CN" altLang="en-US" sz="2800" dirty="0"/>
              <a:t>的段地址，接着创建一个堆栈。</a:t>
            </a:r>
          </a:p>
          <a:p>
            <a:pPr marL="971550" lvl="1" indent="-514350" eaLnBrk="1" hangingPunct="1">
              <a:buFont typeface="+mj-lt"/>
              <a:buAutoNum type="arabicPeriod"/>
            </a:pPr>
            <a:r>
              <a:rPr lang="en-US" altLang="zh-CN" sz="2800" dirty="0"/>
              <a:t>DOS</a:t>
            </a:r>
            <a:r>
              <a:rPr lang="zh-CN" altLang="en-US" sz="2800" dirty="0"/>
              <a:t>通过把控制传递偏移</a:t>
            </a:r>
            <a:r>
              <a:rPr lang="en-US" altLang="zh-CN" sz="2800" dirty="0"/>
              <a:t>100H</a:t>
            </a:r>
            <a:r>
              <a:rPr lang="zh-CN" altLang="en-US" sz="2800" dirty="0"/>
              <a:t>处的指令而启动程序。程序设计者必须保证</a:t>
            </a:r>
            <a:r>
              <a:rPr lang="en-US" altLang="zh-CN" sz="2800" dirty="0"/>
              <a:t>COM</a:t>
            </a:r>
            <a:r>
              <a:rPr lang="zh-CN" altLang="en-US" sz="2800" dirty="0"/>
              <a:t>文件的第一条指令是程序的入口点。</a:t>
            </a:r>
          </a:p>
          <a:p>
            <a:pPr marL="971550" lvl="1" indent="-514350" eaLnBrk="1" hangingPunct="1">
              <a:buFont typeface="+mj-lt"/>
              <a:buAutoNum type="arabicPeriod"/>
            </a:pPr>
            <a:r>
              <a:rPr lang="zh-CN" altLang="en-US" sz="2800" dirty="0"/>
              <a:t>因为程序是在偏移</a:t>
            </a:r>
            <a:r>
              <a:rPr lang="en-US" altLang="zh-CN" sz="2800" dirty="0"/>
              <a:t>100H</a:t>
            </a:r>
            <a:r>
              <a:rPr lang="zh-CN" altLang="en-US" sz="2800" dirty="0"/>
              <a:t>处加载，因此所有代码和数据偏移也必须相对于</a:t>
            </a:r>
            <a:r>
              <a:rPr lang="en-US" altLang="zh-CN" sz="2800" dirty="0"/>
              <a:t>100H</a:t>
            </a:r>
            <a:r>
              <a:rPr lang="zh-CN" altLang="en-US" sz="2800" dirty="0"/>
              <a:t>。汇编语言程序设计者可通过置程序的初值为</a:t>
            </a:r>
            <a:r>
              <a:rPr lang="en-US" altLang="zh-CN" sz="2800" dirty="0"/>
              <a:t>100H</a:t>
            </a:r>
            <a:r>
              <a:rPr lang="zh-CN" altLang="en-US" sz="2800" dirty="0"/>
              <a:t>而保证这一点（例如，通过在源代码的开始使用语句</a:t>
            </a:r>
            <a:r>
              <a:rPr lang="en-US" altLang="zh-CN" sz="2800" dirty="0"/>
              <a:t>org 100H</a:t>
            </a:r>
            <a:r>
              <a:rPr lang="zh-CN" altLang="en-US" sz="2800" dirty="0"/>
              <a:t>）。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vert="horz" wrap="square" lIns="91440" tIns="45720" rIns="91440" bIns="45720" anchor="ctr"/>
          <a:lstStyle/>
          <a:p>
            <a:r>
              <a:rPr lang="en-US" altLang="zh-CN" dirty="0" smtClean="0"/>
              <a:t>4. </a:t>
            </a:r>
            <a:r>
              <a:rPr lang="zh-CN" altLang="en-US" dirty="0" smtClean="0"/>
              <a:t>内存映射文件</a:t>
            </a:r>
            <a:endParaRPr lang="zh-CN" altLang="en-US" dirty="0"/>
          </a:p>
        </p:txBody>
      </p:sp>
      <p:sp>
        <p:nvSpPr>
          <p:cNvPr id="54275" name="内容占位符 2"/>
          <p:cNvSpPr>
            <a:spLocks noGrp="1"/>
          </p:cNvSpPr>
          <p:nvPr>
            <p:ph idx="1"/>
          </p:nvPr>
        </p:nvSpPr>
        <p:spPr>
          <a:xfrm>
            <a:off x="1003935" y="2428875"/>
            <a:ext cx="9511665" cy="3808730"/>
          </a:xfrm>
        </p:spPr>
        <p:txBody>
          <a:bodyPr vert="horz" wrap="square" lIns="91440" tIns="45720" rIns="91440" bIns="45720" anchor="t"/>
          <a:lstStyle/>
          <a:p>
            <a:pPr lvl="1"/>
            <a:r>
              <a:rPr kumimoji="1" lang="en-US" altLang="zh-CN" dirty="0">
                <a:latin typeface="宋体" panose="02010600030101010101" pitchFamily="2" charset="-122"/>
                <a:ea typeface="宋体" panose="02010600030101010101" pitchFamily="2" charset="-122"/>
              </a:rPr>
              <a:t>③</a:t>
            </a:r>
            <a:r>
              <a:rPr kumimoji="1" lang="zh-CN" altLang="en-US" dirty="0">
                <a:latin typeface="宋体" panose="02010600030101010101" pitchFamily="2" charset="-122"/>
                <a:ea typeface="宋体" panose="02010600030101010101" pitchFamily="2" charset="-122"/>
              </a:rPr>
              <a:t>调用</a:t>
            </a:r>
            <a:r>
              <a:rPr kumimoji="1" lang="en-US" altLang="zh-CN" dirty="0">
                <a:solidFill>
                  <a:srgbClr val="FF6699"/>
                </a:solidFill>
                <a:latin typeface="宋体" panose="02010600030101010101" pitchFamily="2" charset="-122"/>
                <a:ea typeface="宋体" panose="02010600030101010101" pitchFamily="2" charset="-122"/>
              </a:rPr>
              <a:t>MapViewOfFile</a:t>
            </a:r>
            <a:r>
              <a:rPr kumimoji="1" lang="zh-CN" altLang="en-US" dirty="0">
                <a:latin typeface="宋体" panose="02010600030101010101" pitchFamily="2" charset="-122"/>
                <a:ea typeface="宋体" panose="02010600030101010101" pitchFamily="2" charset="-122"/>
              </a:rPr>
              <a:t>函数将整个文件</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一般还要加上病毒体的大小</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映射到内存中。得到指向映射到内存的第一个字节的指针</a:t>
            </a:r>
            <a:r>
              <a:rPr kumimoji="1" lang="en-US" altLang="zh-CN" dirty="0">
                <a:latin typeface="宋体" panose="02010600030101010101" pitchFamily="2" charset="-122"/>
                <a:ea typeface="宋体" panose="02010600030101010101" pitchFamily="2" charset="-122"/>
              </a:rPr>
              <a:t>(pMem)</a:t>
            </a:r>
          </a:p>
          <a:p>
            <a:pPr lvl="1"/>
            <a:endParaRPr kumimoji="1" lang="en-US" altLang="zh-CN" dirty="0">
              <a:latin typeface="宋体" panose="02010600030101010101" pitchFamily="2" charset="-122"/>
              <a:ea typeface="宋体" panose="02010600030101010101" pitchFamily="2" charset="-122"/>
            </a:endParaRPr>
          </a:p>
          <a:p>
            <a:pPr lvl="1"/>
            <a:r>
              <a:rPr kumimoji="1" lang="en-US" altLang="zh-CN" dirty="0">
                <a:latin typeface="宋体" panose="02010600030101010101" pitchFamily="2" charset="-122"/>
                <a:ea typeface="宋体" panose="02010600030101010101" pitchFamily="2" charset="-122"/>
              </a:rPr>
              <a:t>④</a:t>
            </a:r>
            <a:r>
              <a:rPr kumimoji="1" lang="zh-CN" altLang="en-US" dirty="0">
                <a:latin typeface="宋体" panose="02010600030101010101" pitchFamily="2" charset="-122"/>
                <a:ea typeface="宋体" panose="02010600030101010101" pitchFamily="2" charset="-122"/>
              </a:rPr>
              <a:t>用刚才得到的指针</a:t>
            </a:r>
            <a:r>
              <a:rPr kumimoji="1" lang="en-US" altLang="zh-CN" dirty="0">
                <a:solidFill>
                  <a:srgbClr val="FF6699"/>
                </a:solidFill>
                <a:latin typeface="宋体" panose="02010600030101010101" pitchFamily="2" charset="-122"/>
                <a:ea typeface="宋体" panose="02010600030101010101" pitchFamily="2" charset="-122"/>
              </a:rPr>
              <a:t>pMem</a:t>
            </a:r>
            <a:r>
              <a:rPr kumimoji="1" lang="zh-CN" altLang="en-US" dirty="0">
                <a:latin typeface="宋体" panose="02010600030101010101" pitchFamily="2" charset="-122"/>
                <a:ea typeface="宋体" panose="02010600030101010101" pitchFamily="2" charset="-122"/>
              </a:rPr>
              <a:t>对整个</a:t>
            </a:r>
            <a:r>
              <a:rPr kumimoji="1" lang="en-US" altLang="zh-CN" dirty="0">
                <a:latin typeface="宋体" panose="02010600030101010101" pitchFamily="2" charset="-122"/>
                <a:ea typeface="宋体" panose="02010600030101010101" pitchFamily="2" charset="-122"/>
              </a:rPr>
              <a:t>HOST</a:t>
            </a:r>
            <a:r>
              <a:rPr kumimoji="1" lang="zh-CN" altLang="en-US" dirty="0">
                <a:latin typeface="宋体" panose="02010600030101010101" pitchFamily="2" charset="-122"/>
                <a:ea typeface="宋体" panose="02010600030101010101" pitchFamily="2" charset="-122"/>
              </a:rPr>
              <a:t>文件进行操作，对</a:t>
            </a:r>
            <a:r>
              <a:rPr kumimoji="1" lang="en-US" altLang="zh-CN" dirty="0">
                <a:latin typeface="宋体" panose="02010600030101010101" pitchFamily="2" charset="-122"/>
                <a:ea typeface="宋体" panose="02010600030101010101" pitchFamily="2" charset="-122"/>
              </a:rPr>
              <a:t>HOST</a:t>
            </a:r>
            <a:r>
              <a:rPr kumimoji="1" lang="zh-CN" altLang="en-US" dirty="0">
                <a:latin typeface="宋体" panose="02010600030101010101" pitchFamily="2" charset="-122"/>
                <a:ea typeface="宋体" panose="02010600030101010101" pitchFamily="2" charset="-122"/>
              </a:rPr>
              <a:t>程序进行病毒感染</a:t>
            </a:r>
          </a:p>
          <a:p>
            <a:endParaRPr lang="zh-CN" altLang="en-US" dirty="0"/>
          </a:p>
          <a:p>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vert="horz" wrap="square" lIns="91440" tIns="45720" rIns="91440" bIns="45720" anchor="ctr"/>
          <a:lstStyle/>
          <a:p>
            <a:r>
              <a:rPr lang="en-US" altLang="zh-CN" dirty="0" smtClean="0"/>
              <a:t>3. </a:t>
            </a:r>
            <a:r>
              <a:rPr lang="zh-CN" altLang="en-US" dirty="0" smtClean="0"/>
              <a:t>内存映射文件</a:t>
            </a:r>
            <a:endParaRPr lang="zh-CN" altLang="en-US" dirty="0"/>
          </a:p>
        </p:txBody>
      </p:sp>
      <p:sp>
        <p:nvSpPr>
          <p:cNvPr id="55299" name="内容占位符 2"/>
          <p:cNvSpPr>
            <a:spLocks noGrp="1"/>
          </p:cNvSpPr>
          <p:nvPr>
            <p:ph idx="1"/>
          </p:nvPr>
        </p:nvSpPr>
        <p:spPr>
          <a:xfrm>
            <a:off x="1094740" y="2214880"/>
            <a:ext cx="9420860" cy="4022725"/>
          </a:xfrm>
        </p:spPr>
        <p:txBody>
          <a:bodyPr vert="horz" wrap="square" lIns="91440" tIns="45720" rIns="91440" bIns="45720" anchor="t"/>
          <a:lstStyle/>
          <a:p>
            <a:pPr lvl="1"/>
            <a:r>
              <a:rPr kumimoji="1" lang="zh-CN" altLang="en-US" dirty="0">
                <a:latin typeface="宋体" panose="02010600030101010101" pitchFamily="2" charset="-122"/>
                <a:ea typeface="宋体" panose="02010600030101010101" pitchFamily="2" charset="-122"/>
              </a:rPr>
              <a:t>⑤调用</a:t>
            </a:r>
            <a:r>
              <a:rPr kumimoji="1" lang="en-US" altLang="zh-CN" dirty="0">
                <a:solidFill>
                  <a:srgbClr val="FF6699"/>
                </a:solidFill>
                <a:latin typeface="宋体" panose="02010600030101010101" pitchFamily="2" charset="-122"/>
                <a:ea typeface="宋体" panose="02010600030101010101" pitchFamily="2" charset="-122"/>
              </a:rPr>
              <a:t>UnMapViewFile</a:t>
            </a:r>
            <a:r>
              <a:rPr kumimoji="1" lang="zh-CN" altLang="en-US" dirty="0">
                <a:latin typeface="宋体" panose="02010600030101010101" pitchFamily="2" charset="-122"/>
                <a:ea typeface="宋体" panose="02010600030101010101" pitchFamily="2" charset="-122"/>
              </a:rPr>
              <a:t>函数解除文件映射，传入参数是</a:t>
            </a:r>
            <a:r>
              <a:rPr kumimoji="1" lang="en-US" altLang="zh-CN" dirty="0">
                <a:latin typeface="宋体" panose="02010600030101010101" pitchFamily="2" charset="-122"/>
                <a:ea typeface="宋体" panose="02010600030101010101" pitchFamily="2" charset="-122"/>
              </a:rPr>
              <a:t>pMem</a:t>
            </a:r>
          </a:p>
          <a:p>
            <a:pPr lvl="1"/>
            <a:endParaRPr kumimoji="1" lang="en-US" altLang="zh-CN" dirty="0">
              <a:latin typeface="宋体" panose="02010600030101010101" pitchFamily="2" charset="-122"/>
              <a:ea typeface="宋体" panose="02010600030101010101" pitchFamily="2" charset="-122"/>
            </a:endParaRPr>
          </a:p>
          <a:p>
            <a:pPr lvl="1"/>
            <a:r>
              <a:rPr kumimoji="1" lang="en-US" altLang="zh-CN" dirty="0">
                <a:latin typeface="宋体" panose="02010600030101010101" pitchFamily="2" charset="-122"/>
                <a:ea typeface="宋体" panose="02010600030101010101" pitchFamily="2" charset="-122"/>
              </a:rPr>
              <a:t>⑥</a:t>
            </a:r>
            <a:r>
              <a:rPr kumimoji="1" lang="zh-CN" altLang="en-US" dirty="0">
                <a:latin typeface="宋体" panose="02010600030101010101" pitchFamily="2" charset="-122"/>
                <a:ea typeface="宋体" panose="02010600030101010101" pitchFamily="2" charset="-122"/>
              </a:rPr>
              <a:t>调用</a:t>
            </a:r>
            <a:r>
              <a:rPr kumimoji="1" lang="en-US" altLang="zh-CN" dirty="0">
                <a:solidFill>
                  <a:srgbClr val="FF6699"/>
                </a:solidFill>
                <a:latin typeface="宋体" panose="02010600030101010101" pitchFamily="2" charset="-122"/>
                <a:ea typeface="宋体" panose="02010600030101010101" pitchFamily="2" charset="-122"/>
              </a:rPr>
              <a:t>CloseHandle</a:t>
            </a:r>
            <a:r>
              <a:rPr kumimoji="1" lang="zh-CN" altLang="en-US" dirty="0">
                <a:latin typeface="宋体" panose="02010600030101010101" pitchFamily="2" charset="-122"/>
                <a:ea typeface="宋体" panose="02010600030101010101" pitchFamily="2" charset="-122"/>
              </a:rPr>
              <a:t>来关闭内存映射文件，传入参数是</a:t>
            </a:r>
            <a:r>
              <a:rPr kumimoji="1" lang="en-US" altLang="zh-CN" dirty="0">
                <a:latin typeface="宋体" panose="02010600030101010101" pitchFamily="2" charset="-122"/>
                <a:ea typeface="宋体" panose="02010600030101010101" pitchFamily="2" charset="-122"/>
              </a:rPr>
              <a:t>hMap</a:t>
            </a:r>
          </a:p>
          <a:p>
            <a:pPr lvl="1"/>
            <a:endParaRPr kumimoji="1" lang="en-US" altLang="zh-CN" dirty="0">
              <a:latin typeface="宋体" panose="02010600030101010101" pitchFamily="2" charset="-122"/>
              <a:ea typeface="宋体" panose="02010600030101010101" pitchFamily="2" charset="-122"/>
            </a:endParaRPr>
          </a:p>
          <a:p>
            <a:pPr lvl="1"/>
            <a:r>
              <a:rPr kumimoji="1" lang="en-US" altLang="zh-CN" dirty="0">
                <a:latin typeface="宋体" panose="02010600030101010101" pitchFamily="2" charset="-122"/>
                <a:ea typeface="宋体" panose="02010600030101010101" pitchFamily="2" charset="-122"/>
              </a:rPr>
              <a:t>⑦</a:t>
            </a:r>
            <a:r>
              <a:rPr kumimoji="1" lang="zh-CN" altLang="en-US" dirty="0">
                <a:latin typeface="宋体" panose="02010600030101010101" pitchFamily="2" charset="-122"/>
                <a:ea typeface="宋体" panose="02010600030101010101" pitchFamily="2" charset="-122"/>
              </a:rPr>
              <a:t>调用</a:t>
            </a:r>
            <a:r>
              <a:rPr kumimoji="1" lang="en-US" altLang="zh-CN" dirty="0">
                <a:solidFill>
                  <a:srgbClr val="FF6699"/>
                </a:solidFill>
                <a:latin typeface="宋体" panose="02010600030101010101" pitchFamily="2" charset="-122"/>
                <a:ea typeface="宋体" panose="02010600030101010101" pitchFamily="2" charset="-122"/>
              </a:rPr>
              <a:t>CloseHandle</a:t>
            </a:r>
            <a:r>
              <a:rPr kumimoji="1" lang="zh-CN" altLang="en-US" dirty="0">
                <a:latin typeface="宋体" panose="02010600030101010101" pitchFamily="2" charset="-122"/>
                <a:ea typeface="宋体" panose="02010600030101010101" pitchFamily="2" charset="-122"/>
              </a:rPr>
              <a:t>来关闭</a:t>
            </a:r>
            <a:r>
              <a:rPr kumimoji="1" lang="en-US" altLang="zh-CN" dirty="0">
                <a:latin typeface="宋体" panose="02010600030101010101" pitchFamily="2" charset="-122"/>
                <a:ea typeface="宋体" panose="02010600030101010101" pitchFamily="2" charset="-122"/>
              </a:rPr>
              <a:t>HOST</a:t>
            </a:r>
            <a:r>
              <a:rPr kumimoji="1" lang="zh-CN" altLang="en-US" dirty="0">
                <a:latin typeface="宋体" panose="02010600030101010101" pitchFamily="2" charset="-122"/>
                <a:ea typeface="宋体" panose="02010600030101010101" pitchFamily="2" charset="-122"/>
              </a:rPr>
              <a:t>文件，传入参数是</a:t>
            </a:r>
            <a:r>
              <a:rPr kumimoji="1" lang="en-US" altLang="zh-CN" dirty="0">
                <a:latin typeface="宋体" panose="02010600030101010101" pitchFamily="2" charset="-122"/>
                <a:ea typeface="宋体" panose="02010600030101010101" pitchFamily="2" charset="-122"/>
              </a:rPr>
              <a:t>hFile</a:t>
            </a:r>
          </a:p>
          <a:p>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vert="horz" wrap="square" lIns="91440" tIns="45720" rIns="91440" bIns="45720" anchor="ctr"/>
          <a:lstStyle/>
          <a:p>
            <a:r>
              <a:rPr lang="en-US" altLang="zh-CN" dirty="0" smtClean="0"/>
              <a:t>3. </a:t>
            </a:r>
            <a:r>
              <a:rPr lang="zh-CN" altLang="en-US" dirty="0" smtClean="0"/>
              <a:t>内存映射文件</a:t>
            </a:r>
            <a:endParaRPr lang="zh-CN" altLang="en-US" dirty="0"/>
          </a:p>
        </p:txBody>
      </p:sp>
      <p:sp>
        <p:nvSpPr>
          <p:cNvPr id="56323" name="内容占位符 2"/>
          <p:cNvSpPr>
            <a:spLocks noGrp="1"/>
          </p:cNvSpPr>
          <p:nvPr>
            <p:ph idx="1"/>
          </p:nvPr>
        </p:nvSpPr>
        <p:spPr/>
        <p:txBody>
          <a:bodyPr vert="horz" wrap="square" lIns="91440" tIns="45720" rIns="91440" bIns="45720" anchor="t">
            <a:normAutofit lnSpcReduction="10000"/>
          </a:bodyPr>
          <a:lstStyle/>
          <a:p>
            <a:r>
              <a:rPr lang="zh-CN" altLang="en-US" dirty="0"/>
              <a:t>几个内存映射函数</a:t>
            </a:r>
          </a:p>
          <a:p>
            <a:pPr lvl="1"/>
            <a:r>
              <a:rPr kumimoji="1" lang="en-US" altLang="zh-CN" dirty="0">
                <a:latin typeface="宋体" panose="02010600030101010101" pitchFamily="2" charset="-122"/>
                <a:ea typeface="宋体" panose="02010600030101010101" pitchFamily="2" charset="-122"/>
              </a:rPr>
              <a:t>CreateFileMapping</a:t>
            </a:r>
          </a:p>
          <a:p>
            <a:pPr lvl="2">
              <a:buFont typeface="-윤고딕120" charset="-127"/>
            </a:pPr>
            <a:r>
              <a:rPr kumimoji="1" lang="zh-CN" altLang="en-US" dirty="0">
                <a:latin typeface="宋体" panose="02010600030101010101" pitchFamily="2" charset="-122"/>
                <a:ea typeface="宋体" panose="02010600030101010101" pitchFamily="2" charset="-122"/>
              </a:rPr>
              <a:t>该函数用来创建一个新的文件映射对象 </a:t>
            </a:r>
          </a:p>
          <a:p>
            <a:pPr lvl="1"/>
            <a:r>
              <a:rPr kumimoji="1" lang="en-US" altLang="zh-CN" dirty="0">
                <a:latin typeface="宋体" panose="02010600030101010101" pitchFamily="2" charset="-122"/>
                <a:ea typeface="宋体" panose="02010600030101010101" pitchFamily="2" charset="-122"/>
              </a:rPr>
              <a:t>MapViewOfFile </a:t>
            </a:r>
          </a:p>
          <a:p>
            <a:pPr lvl="2">
              <a:buFont typeface="-윤고딕120" charset="-127"/>
            </a:pPr>
            <a:r>
              <a:rPr kumimoji="1" lang="zh-CN" altLang="en-US" dirty="0">
                <a:latin typeface="宋体" panose="02010600030101010101" pitchFamily="2" charset="-122"/>
                <a:ea typeface="宋体" panose="02010600030101010101" pitchFamily="2" charset="-122"/>
              </a:rPr>
              <a:t>该函数将一个文件映射对象映射到当前应用程序的地址空间 </a:t>
            </a:r>
          </a:p>
          <a:p>
            <a:pPr lvl="1"/>
            <a:r>
              <a:rPr kumimoji="1" lang="en-US" altLang="zh-CN" dirty="0">
                <a:latin typeface="宋体" panose="02010600030101010101" pitchFamily="2" charset="-122"/>
                <a:ea typeface="宋体" panose="02010600030101010101" pitchFamily="2" charset="-122"/>
              </a:rPr>
              <a:t>UnMapViewOfFile </a:t>
            </a:r>
          </a:p>
          <a:p>
            <a:pPr lvl="2">
              <a:buFont typeface="-윤고딕120" charset="-127"/>
            </a:pPr>
            <a:r>
              <a:rPr kumimoji="1" lang="zh-CN" altLang="en-US" dirty="0">
                <a:latin typeface="宋体" panose="02010600030101010101" pitchFamily="2" charset="-122"/>
                <a:ea typeface="宋体" panose="02010600030101010101" pitchFamily="2" charset="-122"/>
              </a:rPr>
              <a:t>该函数在当前应用程序的内存地址空间解除对一个文件映射对象的映射 </a:t>
            </a:r>
          </a:p>
          <a:p>
            <a:pPr lvl="1"/>
            <a:r>
              <a:rPr kumimoji="1" lang="en-US" altLang="zh-CN" dirty="0">
                <a:latin typeface="宋体" panose="02010600030101010101" pitchFamily="2" charset="-122"/>
                <a:ea typeface="宋体" panose="02010600030101010101" pitchFamily="2" charset="-122"/>
              </a:rPr>
              <a:t>CloseHandle </a:t>
            </a:r>
          </a:p>
          <a:p>
            <a:pPr lvl="2">
              <a:buFont typeface="-윤고딕120" charset="-127"/>
            </a:pPr>
            <a:r>
              <a:rPr kumimoji="1" lang="zh-CN" altLang="en-US" dirty="0">
                <a:latin typeface="宋体" panose="02010600030101010101" pitchFamily="2" charset="-122"/>
                <a:ea typeface="宋体" panose="02010600030101010101" pitchFamily="2" charset="-122"/>
              </a:rPr>
              <a:t>该函数用来关闭一个内核对象，其中包括文件、文件映射、进程、线程、安全和同步对象等</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vert="horz" wrap="square" lIns="91440" tIns="45720" rIns="91440" bIns="45720" anchor="ctr"/>
          <a:lstStyle/>
          <a:p>
            <a:r>
              <a:rPr lang="en-US" altLang="zh-CN" dirty="0" smtClean="0"/>
              <a:t>5. </a:t>
            </a:r>
            <a:r>
              <a:rPr lang="zh-CN" altLang="en-US" dirty="0" smtClean="0"/>
              <a:t>病毒感染</a:t>
            </a:r>
            <a:r>
              <a:rPr lang="en-US" altLang="zh-CN" dirty="0" smtClean="0"/>
              <a:t>PE</a:t>
            </a:r>
            <a:r>
              <a:rPr lang="zh-CN" altLang="en-US" dirty="0" smtClean="0"/>
              <a:t>文件的基本步骤</a:t>
            </a:r>
            <a:endParaRPr lang="en-US" altLang="zh-CN" dirty="0"/>
          </a:p>
        </p:txBody>
      </p:sp>
      <p:sp>
        <p:nvSpPr>
          <p:cNvPr id="57347" name="内容占位符 2"/>
          <p:cNvSpPr>
            <a:spLocks noGrp="1"/>
          </p:cNvSpPr>
          <p:nvPr>
            <p:ph idx="1"/>
          </p:nvPr>
        </p:nvSpPr>
        <p:spPr/>
        <p:txBody>
          <a:bodyPr vert="horz" wrap="square" lIns="91440" tIns="45720" rIns="91440" bIns="45720" anchor="t"/>
          <a:lstStyle/>
          <a:p>
            <a:endParaRPr lang="en-US" altLang="zh-CN" dirty="0"/>
          </a:p>
          <a:p>
            <a:pPr lvl="1"/>
            <a:r>
              <a:rPr kumimoji="1" lang="en-US" altLang="zh-CN" dirty="0">
                <a:latin typeface="宋体" panose="02010600030101010101" pitchFamily="2" charset="-122"/>
                <a:ea typeface="宋体" panose="02010600030101010101" pitchFamily="2" charset="-122"/>
              </a:rPr>
              <a:t>(1)</a:t>
            </a:r>
            <a:r>
              <a:rPr kumimoji="1" lang="zh-CN" altLang="en-US" dirty="0">
                <a:latin typeface="宋体" panose="02010600030101010101" pitchFamily="2" charset="-122"/>
                <a:ea typeface="宋体" panose="02010600030101010101" pitchFamily="2" charset="-122"/>
              </a:rPr>
              <a:t>判断目标文件开始的两个字节是否为“</a:t>
            </a:r>
            <a:r>
              <a:rPr kumimoji="1" lang="en-US" altLang="zh-CN" dirty="0">
                <a:latin typeface="宋体" panose="02010600030101010101" pitchFamily="2" charset="-122"/>
                <a:ea typeface="宋体" panose="02010600030101010101" pitchFamily="2" charset="-122"/>
              </a:rPr>
              <a:t>MZ”</a:t>
            </a:r>
            <a:r>
              <a:rPr kumimoji="1" lang="zh-CN" altLang="en-US" dirty="0">
                <a:latin typeface="宋体" panose="02010600030101010101" pitchFamily="2" charset="-122"/>
                <a:ea typeface="宋体" panose="02010600030101010101" pitchFamily="2" charset="-122"/>
              </a:rPr>
              <a:t>；</a:t>
            </a:r>
            <a:endParaRPr kumimoji="1" lang="en-US" altLang="zh-CN" dirty="0">
              <a:latin typeface="宋体" panose="02010600030101010101" pitchFamily="2" charset="-122"/>
              <a:ea typeface="宋体" panose="02010600030101010101" pitchFamily="2" charset="-122"/>
            </a:endParaRPr>
          </a:p>
          <a:p>
            <a:pPr lvl="1"/>
            <a:endParaRPr kumimoji="1" lang="zh-CN" altLang="en-US" dirty="0">
              <a:latin typeface="宋体" panose="02010600030101010101" pitchFamily="2" charset="-122"/>
              <a:ea typeface="宋体" panose="02010600030101010101" pitchFamily="2" charset="-122"/>
            </a:endParaRPr>
          </a:p>
          <a:p>
            <a:pPr lvl="1"/>
            <a:r>
              <a:rPr kumimoji="1" lang="en-US" altLang="zh-CN" dirty="0">
                <a:latin typeface="宋体" panose="02010600030101010101" pitchFamily="2" charset="-122"/>
                <a:ea typeface="宋体" panose="02010600030101010101" pitchFamily="2" charset="-122"/>
              </a:rPr>
              <a:t>(2)</a:t>
            </a:r>
            <a:r>
              <a:rPr kumimoji="1" lang="zh-CN" altLang="en-US" dirty="0">
                <a:latin typeface="宋体" panose="02010600030101010101" pitchFamily="2" charset="-122"/>
                <a:ea typeface="宋体" panose="02010600030101010101" pitchFamily="2" charset="-122"/>
              </a:rPr>
              <a:t>判断</a:t>
            </a:r>
            <a:r>
              <a:rPr kumimoji="1" lang="en-US" altLang="zh-CN" dirty="0">
                <a:latin typeface="宋体" panose="02010600030101010101" pitchFamily="2" charset="-122"/>
                <a:ea typeface="宋体" panose="02010600030101010101" pitchFamily="2" charset="-122"/>
              </a:rPr>
              <a:t>PE</a:t>
            </a:r>
            <a:r>
              <a:rPr kumimoji="1" lang="zh-CN" altLang="en-US" dirty="0">
                <a:latin typeface="宋体" panose="02010600030101010101" pitchFamily="2" charset="-122"/>
                <a:ea typeface="宋体" panose="02010600030101010101" pitchFamily="2" charset="-122"/>
              </a:rPr>
              <a:t>文件标记“</a:t>
            </a:r>
            <a:r>
              <a:rPr kumimoji="1" lang="en-US" altLang="zh-CN" dirty="0">
                <a:latin typeface="宋体" panose="02010600030101010101" pitchFamily="2" charset="-122"/>
                <a:ea typeface="宋体" panose="02010600030101010101" pitchFamily="2" charset="-122"/>
              </a:rPr>
              <a:t>PE”</a:t>
            </a:r>
            <a:r>
              <a:rPr kumimoji="1" lang="zh-CN" altLang="en-US" dirty="0">
                <a:latin typeface="宋体" panose="02010600030101010101" pitchFamily="2" charset="-122"/>
                <a:ea typeface="宋体" panose="02010600030101010101" pitchFamily="2" charset="-122"/>
              </a:rPr>
              <a:t>；</a:t>
            </a:r>
            <a:endParaRPr kumimoji="1" lang="en-US" altLang="zh-CN" dirty="0">
              <a:latin typeface="宋体" panose="02010600030101010101" pitchFamily="2" charset="-122"/>
              <a:ea typeface="宋体" panose="02010600030101010101" pitchFamily="2" charset="-122"/>
            </a:endParaRPr>
          </a:p>
          <a:p>
            <a:pPr lvl="1"/>
            <a:endParaRPr kumimoji="1" lang="zh-CN" altLang="en-US" dirty="0">
              <a:latin typeface="宋体" panose="02010600030101010101" pitchFamily="2" charset="-122"/>
              <a:ea typeface="宋体" panose="02010600030101010101" pitchFamily="2" charset="-122"/>
            </a:endParaRPr>
          </a:p>
          <a:p>
            <a:pPr lvl="1"/>
            <a:r>
              <a:rPr kumimoji="1" lang="en-US" altLang="zh-CN" dirty="0">
                <a:latin typeface="宋体" panose="02010600030101010101" pitchFamily="2" charset="-122"/>
                <a:ea typeface="宋体" panose="02010600030101010101" pitchFamily="2" charset="-122"/>
              </a:rPr>
              <a:t>(3)</a:t>
            </a:r>
            <a:r>
              <a:rPr kumimoji="1" lang="zh-CN" altLang="en-US" dirty="0">
                <a:latin typeface="宋体" panose="02010600030101010101" pitchFamily="2" charset="-122"/>
                <a:ea typeface="宋体" panose="02010600030101010101" pitchFamily="2" charset="-122"/>
              </a:rPr>
              <a:t>判断感染标记，如果已被感染过则跳出继续执行</a:t>
            </a:r>
            <a:r>
              <a:rPr kumimoji="1" lang="en-US" altLang="zh-CN" dirty="0">
                <a:latin typeface="宋体" panose="02010600030101010101" pitchFamily="2" charset="-122"/>
                <a:ea typeface="宋体" panose="02010600030101010101" pitchFamily="2" charset="-122"/>
              </a:rPr>
              <a:t>HOST</a:t>
            </a:r>
            <a:r>
              <a:rPr kumimoji="1" lang="zh-CN" altLang="en-US" dirty="0">
                <a:latin typeface="宋体" panose="02010600030101010101" pitchFamily="2" charset="-122"/>
                <a:ea typeface="宋体" panose="02010600030101010101" pitchFamily="2" charset="-122"/>
              </a:rPr>
              <a:t>程序，否则继续；</a:t>
            </a:r>
          </a:p>
          <a:p>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vert="horz" wrap="square" lIns="91440" tIns="45720" rIns="91440" bIns="45720" anchor="ctr"/>
          <a:lstStyle/>
          <a:p>
            <a:r>
              <a:rPr lang="en-US" altLang="zh-CN" dirty="0" smtClean="0"/>
              <a:t>5. </a:t>
            </a:r>
            <a:r>
              <a:rPr lang="zh-CN" altLang="en-US" dirty="0" smtClean="0"/>
              <a:t>病毒感染</a:t>
            </a:r>
            <a:r>
              <a:rPr lang="en-US" altLang="zh-CN" dirty="0" smtClean="0"/>
              <a:t>PE</a:t>
            </a:r>
            <a:r>
              <a:rPr lang="zh-CN" altLang="en-US" dirty="0" smtClean="0"/>
              <a:t>文件的基本步骤</a:t>
            </a:r>
            <a:endParaRPr lang="zh-CN" altLang="en-US" dirty="0"/>
          </a:p>
        </p:txBody>
      </p:sp>
      <p:sp>
        <p:nvSpPr>
          <p:cNvPr id="58371" name="内容占位符 2"/>
          <p:cNvSpPr>
            <a:spLocks noGrp="1"/>
          </p:cNvSpPr>
          <p:nvPr>
            <p:ph idx="1"/>
          </p:nvPr>
        </p:nvSpPr>
        <p:spPr/>
        <p:txBody>
          <a:bodyPr vert="horz" wrap="square" lIns="91440" tIns="45720" rIns="91440" bIns="45720" anchor="t"/>
          <a:lstStyle/>
          <a:p>
            <a:pPr lvl="1">
              <a:buNone/>
            </a:pPr>
            <a:r>
              <a:rPr kumimoji="1" lang="en-US" altLang="zh-CN" dirty="0">
                <a:latin typeface="宋体" panose="02010600030101010101" pitchFamily="2" charset="-122"/>
                <a:ea typeface="宋体" panose="02010600030101010101" pitchFamily="2" charset="-122"/>
              </a:rPr>
              <a:t>(4)</a:t>
            </a:r>
            <a:r>
              <a:rPr kumimoji="1" lang="zh-CN" altLang="en-US" dirty="0">
                <a:latin typeface="宋体" panose="02010600030101010101" pitchFamily="2" charset="-122"/>
                <a:ea typeface="宋体" panose="02010600030101010101" pitchFamily="2" charset="-122"/>
              </a:rPr>
              <a:t>获得</a:t>
            </a:r>
            <a:r>
              <a:rPr kumimoji="1" lang="en-US" altLang="zh-CN" dirty="0">
                <a:latin typeface="宋体" panose="02010600030101010101" pitchFamily="2" charset="-122"/>
                <a:ea typeface="宋体" panose="02010600030101010101" pitchFamily="2" charset="-122"/>
              </a:rPr>
              <a:t>Directory(</a:t>
            </a:r>
            <a:r>
              <a:rPr kumimoji="1" lang="zh-CN" altLang="en-US" dirty="0">
                <a:latin typeface="宋体" panose="02010600030101010101" pitchFamily="2" charset="-122"/>
                <a:ea typeface="宋体" panose="02010600030101010101" pitchFamily="2" charset="-122"/>
              </a:rPr>
              <a:t>数据目录</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的个数，每个数据目录信息占</a:t>
            </a:r>
            <a:r>
              <a:rPr kumimoji="1" lang="en-US" altLang="zh-CN" dirty="0">
                <a:latin typeface="宋体" panose="02010600030101010101" pitchFamily="2" charset="-122"/>
                <a:ea typeface="宋体" panose="02010600030101010101" pitchFamily="2" charset="-122"/>
              </a:rPr>
              <a:t>8</a:t>
            </a:r>
            <a:r>
              <a:rPr kumimoji="1" lang="zh-CN" altLang="en-US" dirty="0">
                <a:latin typeface="宋体" panose="02010600030101010101" pitchFamily="2" charset="-122"/>
                <a:ea typeface="宋体" panose="02010600030101010101" pitchFamily="2" charset="-122"/>
              </a:rPr>
              <a:t>个字节；</a:t>
            </a:r>
            <a:endParaRPr kumimoji="1" lang="en-US" altLang="zh-CN" dirty="0">
              <a:latin typeface="宋体" panose="02010600030101010101" pitchFamily="2" charset="-122"/>
              <a:ea typeface="宋体" panose="02010600030101010101" pitchFamily="2" charset="-122"/>
            </a:endParaRPr>
          </a:p>
          <a:p>
            <a:pPr lvl="1"/>
            <a:endParaRPr kumimoji="1" lang="zh-CN" altLang="en-US" dirty="0">
              <a:latin typeface="宋体" panose="02010600030101010101" pitchFamily="2" charset="-122"/>
              <a:ea typeface="宋体" panose="02010600030101010101" pitchFamily="2" charset="-122"/>
            </a:endParaRPr>
          </a:p>
          <a:p>
            <a:pPr lvl="1">
              <a:buNone/>
            </a:pPr>
            <a:r>
              <a:rPr kumimoji="1" lang="en-US" altLang="zh-CN" dirty="0">
                <a:latin typeface="宋体" panose="02010600030101010101" pitchFamily="2" charset="-122"/>
                <a:ea typeface="宋体" panose="02010600030101010101" pitchFamily="2" charset="-122"/>
              </a:rPr>
              <a:t>(5)</a:t>
            </a:r>
            <a:r>
              <a:rPr kumimoji="1" lang="zh-CN" altLang="en-US" dirty="0">
                <a:latin typeface="宋体" panose="02010600030101010101" pitchFamily="2" charset="-122"/>
                <a:ea typeface="宋体" panose="02010600030101010101" pitchFamily="2" charset="-122"/>
              </a:rPr>
              <a:t>得到节表起始位置：</a:t>
            </a:r>
            <a:r>
              <a:rPr kumimoji="1" lang="en-US" altLang="zh-CN" dirty="0">
                <a:latin typeface="宋体" panose="02010600030101010101" pitchFamily="2" charset="-122"/>
                <a:ea typeface="宋体" panose="02010600030101010101" pitchFamily="2" charset="-122"/>
              </a:rPr>
              <a:t>Directory</a:t>
            </a:r>
            <a:r>
              <a:rPr kumimoji="1" lang="zh-CN" altLang="en-US" dirty="0">
                <a:latin typeface="宋体" panose="02010600030101010101" pitchFamily="2" charset="-122"/>
                <a:ea typeface="宋体" panose="02010600030101010101" pitchFamily="2" charset="-122"/>
              </a:rPr>
              <a:t>的偏移地址</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数据目录占用的字节数</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节表起始位置；</a:t>
            </a:r>
            <a:endParaRPr kumimoji="1" lang="en-US" altLang="zh-CN" dirty="0">
              <a:latin typeface="宋体" panose="02010600030101010101" pitchFamily="2" charset="-122"/>
              <a:ea typeface="宋体" panose="02010600030101010101" pitchFamily="2" charset="-122"/>
            </a:endParaRPr>
          </a:p>
          <a:p>
            <a:pPr lvl="1"/>
            <a:endParaRPr kumimoji="1" lang="zh-CN" altLang="en-US" dirty="0">
              <a:latin typeface="宋体" panose="02010600030101010101" pitchFamily="2" charset="-122"/>
              <a:ea typeface="宋体" panose="02010600030101010101" pitchFamily="2" charset="-122"/>
            </a:endParaRPr>
          </a:p>
          <a:p>
            <a:pPr lvl="1">
              <a:buNone/>
            </a:pPr>
            <a:r>
              <a:rPr kumimoji="1" lang="en-US" altLang="zh-CN" dirty="0">
                <a:latin typeface="宋体" panose="02010600030101010101" pitchFamily="2" charset="-122"/>
                <a:ea typeface="宋体" panose="02010600030101010101" pitchFamily="2" charset="-122"/>
              </a:rPr>
              <a:t>(6)</a:t>
            </a:r>
            <a:r>
              <a:rPr kumimoji="1" lang="zh-CN" altLang="en-US" dirty="0">
                <a:latin typeface="宋体" panose="02010600030101010101" pitchFamily="2" charset="-122"/>
                <a:ea typeface="宋体" panose="02010600030101010101" pitchFamily="2" charset="-122"/>
              </a:rPr>
              <a:t>得到目前最后节表的末尾偏移</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紧接其后用于写入一个新的病毒节</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a:t>
            </a:r>
          </a:p>
          <a:p>
            <a:pPr lvl="2">
              <a:buFont typeface="-윤고딕120" charset="-127"/>
            </a:pPr>
            <a:r>
              <a:rPr kumimoji="1" lang="zh-CN" altLang="en-US" dirty="0">
                <a:latin typeface="宋体" panose="02010600030101010101" pitchFamily="2" charset="-122"/>
                <a:ea typeface="宋体" panose="02010600030101010101" pitchFamily="2" charset="-122"/>
              </a:rPr>
              <a:t>节表起始位置</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节的个数</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每个节表占用的字节数</a:t>
            </a:r>
            <a:r>
              <a:rPr kumimoji="1" lang="en-US" altLang="zh-CN" dirty="0">
                <a:latin typeface="宋体" panose="02010600030101010101" pitchFamily="2" charset="-122"/>
                <a:ea typeface="宋体" panose="02010600030101010101" pitchFamily="2" charset="-122"/>
              </a:rPr>
              <a:t>28H)=</a:t>
            </a:r>
            <a:r>
              <a:rPr kumimoji="1" lang="zh-CN" altLang="en-US" dirty="0">
                <a:latin typeface="宋体" panose="02010600030101010101" pitchFamily="2" charset="-122"/>
                <a:ea typeface="宋体" panose="02010600030101010101" pitchFamily="2" charset="-122"/>
              </a:rPr>
              <a:t>目前最后节表的末尾偏移</a:t>
            </a:r>
          </a:p>
          <a:p>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vert="horz" wrap="square" lIns="91440" tIns="45720" rIns="91440" bIns="45720" anchor="ctr"/>
          <a:lstStyle/>
          <a:p>
            <a:r>
              <a:rPr lang="en-US" altLang="zh-CN" dirty="0" smtClean="0"/>
              <a:t>5. </a:t>
            </a:r>
            <a:r>
              <a:rPr lang="zh-CN" altLang="en-US" dirty="0" smtClean="0"/>
              <a:t>病毒感染</a:t>
            </a:r>
            <a:r>
              <a:rPr lang="en-US" altLang="zh-CN" dirty="0" smtClean="0"/>
              <a:t>PE</a:t>
            </a:r>
            <a:r>
              <a:rPr lang="zh-CN" altLang="en-US" dirty="0" smtClean="0"/>
              <a:t>文件的基本步骤</a:t>
            </a:r>
            <a:endParaRPr lang="zh-CN" altLang="en-US" dirty="0"/>
          </a:p>
        </p:txBody>
      </p:sp>
      <p:sp>
        <p:nvSpPr>
          <p:cNvPr id="59395" name="内容占位符 2"/>
          <p:cNvSpPr>
            <a:spLocks noGrp="1"/>
          </p:cNvSpPr>
          <p:nvPr>
            <p:ph idx="1"/>
          </p:nvPr>
        </p:nvSpPr>
        <p:spPr/>
        <p:txBody>
          <a:bodyPr vert="horz" wrap="square" lIns="91440" tIns="45720" rIns="91440" bIns="45720" anchor="t"/>
          <a:lstStyle/>
          <a:p>
            <a:pPr lvl="1">
              <a:buNone/>
            </a:pPr>
            <a:r>
              <a:rPr kumimoji="1" lang="en-US" altLang="zh-CN" dirty="0">
                <a:latin typeface="宋体" panose="02010600030101010101" pitchFamily="2" charset="-122"/>
                <a:ea typeface="宋体" panose="02010600030101010101" pitchFamily="2" charset="-122"/>
              </a:rPr>
              <a:t>(7)</a:t>
            </a:r>
            <a:r>
              <a:rPr kumimoji="1" lang="zh-CN" altLang="en-US" dirty="0">
                <a:latin typeface="宋体" panose="02010600030101010101" pitchFamily="2" charset="-122"/>
                <a:ea typeface="宋体" panose="02010600030101010101" pitchFamily="2" charset="-122"/>
              </a:rPr>
              <a:t>开始写入节表</a:t>
            </a:r>
          </a:p>
          <a:p>
            <a:pPr lvl="2">
              <a:buFont typeface="-윤고딕120" charset="-127"/>
            </a:pPr>
            <a:r>
              <a:rPr kumimoji="1" lang="zh-CN" altLang="en-US" dirty="0">
                <a:latin typeface="宋体" panose="02010600030101010101" pitchFamily="2" charset="-122"/>
                <a:ea typeface="宋体" panose="02010600030101010101" pitchFamily="2" charset="-122"/>
              </a:rPr>
              <a:t>①写入节名</a:t>
            </a:r>
            <a:r>
              <a:rPr kumimoji="1" lang="en-US" altLang="zh-CN" dirty="0">
                <a:latin typeface="宋体" panose="02010600030101010101" pitchFamily="2" charset="-122"/>
                <a:ea typeface="宋体" panose="02010600030101010101" pitchFamily="2" charset="-122"/>
              </a:rPr>
              <a:t>(8</a:t>
            </a:r>
            <a:r>
              <a:rPr kumimoji="1" lang="zh-CN" altLang="en-US" dirty="0">
                <a:latin typeface="宋体" panose="02010600030101010101" pitchFamily="2" charset="-122"/>
                <a:ea typeface="宋体" panose="02010600030101010101" pitchFamily="2" charset="-122"/>
              </a:rPr>
              <a:t>字节</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a:t>
            </a:r>
          </a:p>
          <a:p>
            <a:pPr lvl="2">
              <a:buFont typeface="-윤고딕120" charset="-127"/>
            </a:pPr>
            <a:r>
              <a:rPr kumimoji="1" lang="zh-CN" altLang="en-US" dirty="0">
                <a:latin typeface="宋体" panose="02010600030101010101" pitchFamily="2" charset="-122"/>
                <a:ea typeface="宋体" panose="02010600030101010101" pitchFamily="2" charset="-122"/>
              </a:rPr>
              <a:t>②写入节的实际字节数</a:t>
            </a:r>
            <a:r>
              <a:rPr kumimoji="1" lang="en-US" altLang="zh-CN" dirty="0">
                <a:latin typeface="宋体" panose="02010600030101010101" pitchFamily="2" charset="-122"/>
                <a:ea typeface="宋体" panose="02010600030101010101" pitchFamily="2" charset="-122"/>
              </a:rPr>
              <a:t>(4</a:t>
            </a:r>
            <a:r>
              <a:rPr kumimoji="1" lang="zh-CN" altLang="en-US" dirty="0">
                <a:latin typeface="宋体" panose="02010600030101010101" pitchFamily="2" charset="-122"/>
                <a:ea typeface="宋体" panose="02010600030101010101" pitchFamily="2" charset="-122"/>
              </a:rPr>
              <a:t>字节</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a:t>
            </a:r>
          </a:p>
          <a:p>
            <a:pPr lvl="2">
              <a:buFont typeface="-윤고딕120" charset="-127"/>
            </a:pPr>
            <a:r>
              <a:rPr kumimoji="1" lang="zh-CN" altLang="en-US" dirty="0">
                <a:latin typeface="宋体" panose="02010600030101010101" pitchFamily="2" charset="-122"/>
                <a:ea typeface="宋体" panose="02010600030101010101" pitchFamily="2" charset="-122"/>
              </a:rPr>
              <a:t>③写入新节在内存中的开始偏移地址</a:t>
            </a:r>
            <a:r>
              <a:rPr kumimoji="1" lang="en-US" altLang="zh-CN" dirty="0">
                <a:latin typeface="宋体" panose="02010600030101010101" pitchFamily="2" charset="-122"/>
                <a:ea typeface="宋体" panose="02010600030101010101" pitchFamily="2" charset="-122"/>
              </a:rPr>
              <a:t>(4</a:t>
            </a:r>
            <a:r>
              <a:rPr kumimoji="1" lang="zh-CN" altLang="en-US" dirty="0">
                <a:latin typeface="宋体" panose="02010600030101010101" pitchFamily="2" charset="-122"/>
                <a:ea typeface="宋体" panose="02010600030101010101" pitchFamily="2" charset="-122"/>
              </a:rPr>
              <a:t>字节</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，同时可以计算出病毒入口位置：</a:t>
            </a:r>
          </a:p>
          <a:p>
            <a:pPr lvl="3"/>
            <a:r>
              <a:rPr kumimoji="1" lang="zh-CN" altLang="en-US" sz="1800" dirty="0">
                <a:latin typeface="宋体" panose="02010600030101010101" pitchFamily="2" charset="-122"/>
                <a:ea typeface="宋体" panose="02010600030101010101" pitchFamily="2" charset="-122"/>
              </a:rPr>
              <a:t>上节在内存中的开始偏移地址</a:t>
            </a:r>
            <a:r>
              <a:rPr kumimoji="1" lang="en-US" altLang="zh-CN" sz="1800" dirty="0">
                <a:latin typeface="宋体" panose="02010600030101010101" pitchFamily="2" charset="-122"/>
                <a:ea typeface="宋体" panose="02010600030101010101" pitchFamily="2" charset="-122"/>
              </a:rPr>
              <a:t>+(</a:t>
            </a:r>
            <a:r>
              <a:rPr kumimoji="1" lang="zh-CN" altLang="en-US" sz="1800" dirty="0">
                <a:latin typeface="宋体" panose="02010600030101010101" pitchFamily="2" charset="-122"/>
                <a:ea typeface="宋体" panose="02010600030101010101" pitchFamily="2" charset="-122"/>
              </a:rPr>
              <a:t>上节大小</a:t>
            </a:r>
            <a:r>
              <a:rPr kumimoji="1" lang="en-US" altLang="zh-CN" sz="1800" dirty="0">
                <a:latin typeface="宋体" panose="02010600030101010101" pitchFamily="2" charset="-122"/>
                <a:ea typeface="宋体" panose="02010600030101010101" pitchFamily="2" charset="-122"/>
              </a:rPr>
              <a:t>/</a:t>
            </a:r>
            <a:r>
              <a:rPr kumimoji="1" lang="zh-CN" altLang="en-US" sz="1800" dirty="0">
                <a:latin typeface="宋体" panose="02010600030101010101" pitchFamily="2" charset="-122"/>
                <a:ea typeface="宋体" panose="02010600030101010101" pitchFamily="2" charset="-122"/>
              </a:rPr>
              <a:t>节对齐</a:t>
            </a:r>
            <a:r>
              <a:rPr kumimoji="1" lang="en-US" altLang="zh-CN" sz="1800" dirty="0">
                <a:latin typeface="宋体" panose="02010600030101010101" pitchFamily="2" charset="-122"/>
                <a:ea typeface="宋体" panose="02010600030101010101" pitchFamily="2" charset="-122"/>
              </a:rPr>
              <a:t>+1)×</a:t>
            </a:r>
            <a:r>
              <a:rPr kumimoji="1" lang="zh-CN" altLang="en-US" sz="1800" dirty="0">
                <a:latin typeface="宋体" panose="02010600030101010101" pitchFamily="2" charset="-122"/>
                <a:ea typeface="宋体" panose="02010600030101010101" pitchFamily="2" charset="-122"/>
              </a:rPr>
              <a:t>节对齐</a:t>
            </a:r>
            <a:r>
              <a:rPr kumimoji="1" lang="en-US" altLang="zh-CN" sz="1800" dirty="0">
                <a:latin typeface="宋体" panose="02010600030101010101" pitchFamily="2" charset="-122"/>
                <a:ea typeface="宋体" panose="02010600030101010101" pitchFamily="2" charset="-122"/>
              </a:rPr>
              <a:t>=</a:t>
            </a:r>
            <a:r>
              <a:rPr kumimoji="1" lang="zh-CN" altLang="en-US" sz="1800" dirty="0">
                <a:latin typeface="宋体" panose="02010600030101010101" pitchFamily="2" charset="-122"/>
                <a:ea typeface="宋体" panose="02010600030101010101" pitchFamily="2" charset="-122"/>
              </a:rPr>
              <a:t>本节在内存中的开始偏移地址；</a:t>
            </a:r>
          </a:p>
          <a:p>
            <a:pPr lvl="2">
              <a:buFont typeface="-윤고딕120" charset="-127"/>
            </a:pPr>
            <a:r>
              <a:rPr kumimoji="1" lang="zh-CN" altLang="en-US" dirty="0">
                <a:latin typeface="宋体" panose="02010600030101010101" pitchFamily="2" charset="-122"/>
                <a:ea typeface="宋体" panose="02010600030101010101" pitchFamily="2" charset="-122"/>
              </a:rPr>
              <a:t>④写入本节</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即病毒节</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在文件中对齐后的大小；</a:t>
            </a:r>
          </a:p>
          <a:p>
            <a:pPr lvl="2">
              <a:buFont typeface="-윤고딕120" charset="-127"/>
            </a:pPr>
            <a:r>
              <a:rPr kumimoji="1" lang="zh-CN" altLang="en-US" dirty="0">
                <a:latin typeface="宋体" panose="02010600030101010101" pitchFamily="2" charset="-122"/>
                <a:ea typeface="宋体" panose="02010600030101010101" pitchFamily="2" charset="-122"/>
              </a:rPr>
              <a:t>⑤写入本节在文件中的开始位置：</a:t>
            </a:r>
          </a:p>
          <a:p>
            <a:pPr lvl="3"/>
            <a:r>
              <a:rPr kumimoji="1" lang="zh-CN" altLang="en-US" sz="1800" dirty="0">
                <a:latin typeface="宋体" panose="02010600030101010101" pitchFamily="2" charset="-122"/>
                <a:ea typeface="宋体" panose="02010600030101010101" pitchFamily="2" charset="-122"/>
              </a:rPr>
              <a:t>上节在文件中的开始位置</a:t>
            </a:r>
            <a:r>
              <a:rPr kumimoji="1" lang="en-US" altLang="zh-CN" sz="1800" dirty="0">
                <a:latin typeface="宋体" panose="02010600030101010101" pitchFamily="2" charset="-122"/>
                <a:ea typeface="宋体" panose="02010600030101010101" pitchFamily="2" charset="-122"/>
              </a:rPr>
              <a:t>+</a:t>
            </a:r>
            <a:r>
              <a:rPr kumimoji="1" lang="zh-CN" altLang="en-US" sz="1800" dirty="0">
                <a:latin typeface="宋体" panose="02010600030101010101" pitchFamily="2" charset="-122"/>
                <a:ea typeface="宋体" panose="02010600030101010101" pitchFamily="2" charset="-122"/>
              </a:rPr>
              <a:t>上节对齐后的大小</a:t>
            </a:r>
            <a:r>
              <a:rPr kumimoji="1" lang="en-US" altLang="zh-CN" sz="1800" dirty="0">
                <a:latin typeface="宋体" panose="02010600030101010101" pitchFamily="2" charset="-122"/>
                <a:ea typeface="宋体" panose="02010600030101010101" pitchFamily="2" charset="-122"/>
              </a:rPr>
              <a:t>=</a:t>
            </a:r>
            <a:r>
              <a:rPr kumimoji="1" lang="zh-CN" altLang="en-US" sz="1800" dirty="0">
                <a:latin typeface="宋体" panose="02010600030101010101" pitchFamily="2" charset="-122"/>
                <a:ea typeface="宋体" panose="02010600030101010101" pitchFamily="2" charset="-122"/>
              </a:rPr>
              <a:t>本节</a:t>
            </a:r>
            <a:r>
              <a:rPr kumimoji="1" lang="en-US" altLang="zh-CN" sz="1800" dirty="0">
                <a:latin typeface="宋体" panose="02010600030101010101" pitchFamily="2" charset="-122"/>
                <a:ea typeface="宋体" panose="02010600030101010101" pitchFamily="2" charset="-122"/>
              </a:rPr>
              <a:t>(</a:t>
            </a:r>
            <a:r>
              <a:rPr kumimoji="1" lang="zh-CN" altLang="en-US" sz="1800" dirty="0">
                <a:latin typeface="宋体" panose="02010600030101010101" pitchFamily="2" charset="-122"/>
                <a:ea typeface="宋体" panose="02010600030101010101" pitchFamily="2" charset="-122"/>
              </a:rPr>
              <a:t>即病毒</a:t>
            </a:r>
            <a:r>
              <a:rPr kumimoji="1" lang="en-US" altLang="zh-CN" sz="1800" dirty="0">
                <a:latin typeface="宋体" panose="02010600030101010101" pitchFamily="2" charset="-122"/>
                <a:ea typeface="宋体" panose="02010600030101010101" pitchFamily="2" charset="-122"/>
              </a:rPr>
              <a:t>)</a:t>
            </a:r>
            <a:r>
              <a:rPr kumimoji="1" lang="zh-CN" altLang="en-US" sz="1800" dirty="0">
                <a:latin typeface="宋体" panose="02010600030101010101" pitchFamily="2" charset="-122"/>
                <a:ea typeface="宋体" panose="02010600030101010101" pitchFamily="2" charset="-122"/>
              </a:rPr>
              <a:t>在文件中的开始位置；</a:t>
            </a:r>
          </a:p>
          <a:p>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vert="horz" wrap="square" lIns="91440" tIns="45720" rIns="91440" bIns="45720" anchor="ctr"/>
          <a:lstStyle/>
          <a:p>
            <a:r>
              <a:rPr lang="en-US" altLang="zh-CN" dirty="0" smtClean="0"/>
              <a:t>5. </a:t>
            </a:r>
            <a:r>
              <a:rPr lang="zh-CN" altLang="en-US" dirty="0" smtClean="0"/>
              <a:t>病毒感染</a:t>
            </a:r>
            <a:r>
              <a:rPr lang="en-US" altLang="zh-CN" dirty="0" smtClean="0"/>
              <a:t>PE</a:t>
            </a:r>
            <a:r>
              <a:rPr lang="zh-CN" altLang="en-US" dirty="0" smtClean="0"/>
              <a:t>文件的基本步骤</a:t>
            </a:r>
            <a:endParaRPr lang="zh-CN" altLang="en-US" dirty="0"/>
          </a:p>
        </p:txBody>
      </p:sp>
      <p:sp>
        <p:nvSpPr>
          <p:cNvPr id="60419" name="内容占位符 2"/>
          <p:cNvSpPr>
            <a:spLocks noGrp="1"/>
          </p:cNvSpPr>
          <p:nvPr>
            <p:ph idx="1"/>
          </p:nvPr>
        </p:nvSpPr>
        <p:spPr>
          <a:xfrm>
            <a:off x="838200" y="1929130"/>
            <a:ext cx="9677400" cy="4308475"/>
          </a:xfrm>
        </p:spPr>
        <p:txBody>
          <a:bodyPr vert="horz" wrap="square" lIns="91440" tIns="45720" rIns="91440" bIns="45720" anchor="t"/>
          <a:lstStyle/>
          <a:p>
            <a:pPr lvl="0">
              <a:buNone/>
            </a:pPr>
            <a:r>
              <a:rPr kumimoji="1" lang="en-US" altLang="zh-CN" dirty="0">
                <a:latin typeface="宋体" panose="02010600030101010101" pitchFamily="2" charset="-122"/>
                <a:ea typeface="宋体" panose="02010600030101010101" pitchFamily="2" charset="-122"/>
              </a:rPr>
              <a:t>(8)</a:t>
            </a:r>
            <a:r>
              <a:rPr kumimoji="1" lang="zh-CN" altLang="en-US" dirty="0">
                <a:latin typeface="宋体" panose="02010600030101010101" pitchFamily="2" charset="-122"/>
                <a:ea typeface="宋体" panose="02010600030101010101" pitchFamily="2" charset="-122"/>
              </a:rPr>
              <a:t>修改映像文件头中的节表数目</a:t>
            </a:r>
            <a:endParaRPr kumimoji="1" lang="en-US" altLang="zh-CN" dirty="0">
              <a:latin typeface="宋体" panose="02010600030101010101" pitchFamily="2" charset="-122"/>
              <a:ea typeface="宋体" panose="02010600030101010101" pitchFamily="2" charset="-122"/>
            </a:endParaRPr>
          </a:p>
          <a:p>
            <a:pPr lvl="1"/>
            <a:endParaRPr kumimoji="1" lang="zh-CN" altLang="en-US" dirty="0">
              <a:latin typeface="宋体" panose="02010600030101010101" pitchFamily="2" charset="-122"/>
              <a:ea typeface="宋体" panose="02010600030101010101" pitchFamily="2" charset="-122"/>
            </a:endParaRPr>
          </a:p>
          <a:p>
            <a:pPr lvl="0">
              <a:buNone/>
            </a:pPr>
            <a:r>
              <a:rPr kumimoji="1" lang="en-US" altLang="zh-CN" dirty="0">
                <a:latin typeface="宋体" panose="02010600030101010101" pitchFamily="2" charset="-122"/>
                <a:ea typeface="宋体" panose="02010600030101010101" pitchFamily="2" charset="-122"/>
              </a:rPr>
              <a:t>(9)</a:t>
            </a:r>
            <a:r>
              <a:rPr kumimoji="1" lang="zh-CN" altLang="en-US" dirty="0">
                <a:latin typeface="宋体" panose="02010600030101010101" pitchFamily="2" charset="-122"/>
                <a:ea typeface="宋体" panose="02010600030101010101" pitchFamily="2" charset="-122"/>
              </a:rPr>
              <a:t>修改</a:t>
            </a:r>
            <a:r>
              <a:rPr kumimoji="1" lang="en-US" altLang="zh-CN" dirty="0">
                <a:latin typeface="宋体" panose="02010600030101010101" pitchFamily="2" charset="-122"/>
                <a:ea typeface="宋体" panose="02010600030101010101" pitchFamily="2" charset="-122"/>
              </a:rPr>
              <a:t>AddressOfEntryPoint(</a:t>
            </a:r>
            <a:r>
              <a:rPr kumimoji="1" lang="zh-CN" altLang="en-US" dirty="0">
                <a:latin typeface="宋体" panose="02010600030101010101" pitchFamily="2" charset="-122"/>
                <a:ea typeface="宋体" panose="02010600030101010101" pitchFamily="2" charset="-122"/>
              </a:rPr>
              <a:t>即程序入口点指向病毒入口位置</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，同时保存旧的</a:t>
            </a:r>
            <a:r>
              <a:rPr kumimoji="1" lang="en-US" altLang="zh-CN" dirty="0">
                <a:latin typeface="宋体" panose="02010600030101010101" pitchFamily="2" charset="-122"/>
                <a:ea typeface="宋体" panose="02010600030101010101" pitchFamily="2" charset="-122"/>
              </a:rPr>
              <a:t>AddressOfEntryPoint</a:t>
            </a:r>
            <a:r>
              <a:rPr kumimoji="1" lang="zh-CN" altLang="en-US" dirty="0">
                <a:latin typeface="宋体" panose="02010600030101010101" pitchFamily="2" charset="-122"/>
                <a:ea typeface="宋体" panose="02010600030101010101" pitchFamily="2" charset="-122"/>
              </a:rPr>
              <a:t>，</a:t>
            </a:r>
            <a:r>
              <a:rPr kumimoji="1" lang="zh-CN" altLang="en-US" dirty="0" smtClean="0">
                <a:latin typeface="宋体" panose="02010600030101010101" pitchFamily="2" charset="-122"/>
                <a:ea typeface="宋体" panose="02010600030101010101" pitchFamily="2" charset="-122"/>
              </a:rPr>
              <a:t>以返回</a:t>
            </a:r>
            <a:r>
              <a:rPr kumimoji="1" lang="en-US" altLang="zh-CN" dirty="0">
                <a:latin typeface="宋体" panose="02010600030101010101" pitchFamily="2" charset="-122"/>
                <a:ea typeface="宋体" panose="02010600030101010101" pitchFamily="2" charset="-122"/>
              </a:rPr>
              <a:t>HOST</a:t>
            </a:r>
            <a:r>
              <a:rPr kumimoji="1" lang="zh-CN" altLang="en-US" dirty="0">
                <a:latin typeface="宋体" panose="02010600030101010101" pitchFamily="2" charset="-122"/>
                <a:ea typeface="宋体" panose="02010600030101010101" pitchFamily="2" charset="-122"/>
              </a:rPr>
              <a:t>继续执行。</a:t>
            </a:r>
            <a:endParaRPr kumimoji="1" lang="en-US" altLang="zh-CN" dirty="0">
              <a:latin typeface="宋体" panose="02010600030101010101" pitchFamily="2" charset="-122"/>
              <a:ea typeface="宋体" panose="02010600030101010101" pitchFamily="2" charset="-122"/>
            </a:endParaRPr>
          </a:p>
          <a:p>
            <a:pPr lvl="1"/>
            <a:endParaRPr kumimoji="1" lang="zh-CN" altLang="en-US" dirty="0">
              <a:latin typeface="宋体" panose="02010600030101010101" pitchFamily="2" charset="-122"/>
              <a:ea typeface="宋体" panose="02010600030101010101" pitchFamily="2" charset="-122"/>
            </a:endParaRPr>
          </a:p>
          <a:p>
            <a:pPr lvl="0">
              <a:buNone/>
            </a:pPr>
            <a:r>
              <a:rPr kumimoji="1" lang="en-US" altLang="zh-CN" dirty="0">
                <a:latin typeface="宋体" panose="02010600030101010101" pitchFamily="2" charset="-122"/>
                <a:ea typeface="宋体" panose="02010600030101010101" pitchFamily="2" charset="-122"/>
              </a:rPr>
              <a:t>(10)</a:t>
            </a:r>
            <a:r>
              <a:rPr kumimoji="1" lang="zh-CN" altLang="en-US" dirty="0">
                <a:latin typeface="宋体" panose="02010600030101010101" pitchFamily="2" charset="-122"/>
                <a:ea typeface="宋体" panose="02010600030101010101" pitchFamily="2" charset="-122"/>
              </a:rPr>
              <a:t>更新</a:t>
            </a:r>
            <a:r>
              <a:rPr kumimoji="1" lang="en-US" altLang="zh-CN" dirty="0">
                <a:latin typeface="宋体" panose="02010600030101010101" pitchFamily="2" charset="-122"/>
                <a:ea typeface="宋体" panose="02010600030101010101" pitchFamily="2" charset="-122"/>
              </a:rPr>
              <a:t>SizeOfImage(</a:t>
            </a:r>
            <a:r>
              <a:rPr kumimoji="1" lang="zh-CN" altLang="en-US" dirty="0">
                <a:latin typeface="宋体" panose="02010600030101010101" pitchFamily="2" charset="-122"/>
                <a:ea typeface="宋体" panose="02010600030101010101" pitchFamily="2" charset="-122"/>
              </a:rPr>
              <a:t>内存中整个</a:t>
            </a:r>
            <a:r>
              <a:rPr kumimoji="1" lang="en-US" altLang="zh-CN" dirty="0">
                <a:latin typeface="宋体" panose="02010600030101010101" pitchFamily="2" charset="-122"/>
                <a:ea typeface="宋体" panose="02010600030101010101" pitchFamily="2" charset="-122"/>
              </a:rPr>
              <a:t>PE</a:t>
            </a:r>
            <a:r>
              <a:rPr kumimoji="1" lang="zh-CN" altLang="en-US" dirty="0">
                <a:latin typeface="宋体" panose="02010600030101010101" pitchFamily="2" charset="-122"/>
                <a:ea typeface="宋体" panose="02010600030101010101" pitchFamily="2" charset="-122"/>
              </a:rPr>
              <a:t>映像尺寸</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原</a:t>
            </a:r>
            <a:r>
              <a:rPr kumimoji="1" lang="en-US" altLang="zh-CN" dirty="0">
                <a:latin typeface="宋体" panose="02010600030101010101" pitchFamily="2" charset="-122"/>
                <a:ea typeface="宋体" panose="02010600030101010101" pitchFamily="2" charset="-122"/>
              </a:rPr>
              <a:t>SizeOfImage+</a:t>
            </a:r>
            <a:r>
              <a:rPr kumimoji="1" lang="zh-CN" altLang="en-US" dirty="0">
                <a:latin typeface="宋体" panose="02010600030101010101" pitchFamily="2" charset="-122"/>
                <a:ea typeface="宋体" panose="02010600030101010101" pitchFamily="2" charset="-122"/>
              </a:rPr>
              <a:t>病毒节经过内存节对齐后的大小</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a:t>
            </a:r>
          </a:p>
          <a:p>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vert="horz" wrap="square" lIns="91440" tIns="45720" rIns="91440" bIns="45720" anchor="ctr"/>
          <a:lstStyle/>
          <a:p>
            <a:r>
              <a:rPr lang="en-US" altLang="zh-CN" dirty="0" smtClean="0"/>
              <a:t>5. </a:t>
            </a:r>
            <a:r>
              <a:rPr lang="zh-CN" altLang="en-US" dirty="0" smtClean="0"/>
              <a:t>病毒感染</a:t>
            </a:r>
            <a:r>
              <a:rPr lang="en-US" altLang="zh-CN" dirty="0" smtClean="0"/>
              <a:t>PE</a:t>
            </a:r>
            <a:r>
              <a:rPr lang="zh-CN" altLang="en-US" dirty="0" smtClean="0"/>
              <a:t>文件的基本步骤</a:t>
            </a:r>
            <a:endParaRPr lang="zh-CN" altLang="en-US" dirty="0"/>
          </a:p>
        </p:txBody>
      </p:sp>
      <p:sp>
        <p:nvSpPr>
          <p:cNvPr id="61443" name="内容占位符 2"/>
          <p:cNvSpPr>
            <a:spLocks noGrp="1"/>
          </p:cNvSpPr>
          <p:nvPr>
            <p:ph idx="1"/>
          </p:nvPr>
        </p:nvSpPr>
        <p:spPr>
          <a:xfrm>
            <a:off x="1752600" y="2000250"/>
            <a:ext cx="8763000" cy="4143375"/>
          </a:xfrm>
        </p:spPr>
        <p:txBody>
          <a:bodyPr vert="horz" wrap="square" lIns="91440" tIns="45720" rIns="91440" bIns="45720" anchor="t"/>
          <a:lstStyle/>
          <a:p>
            <a:pPr lvl="0">
              <a:buNone/>
            </a:pPr>
            <a:r>
              <a:rPr kumimoji="1" lang="en-US" altLang="zh-CN" dirty="0">
                <a:latin typeface="宋体" panose="02010600030101010101" pitchFamily="2" charset="-122"/>
                <a:ea typeface="宋体" panose="02010600030101010101" pitchFamily="2" charset="-122"/>
              </a:rPr>
              <a:t>(11)</a:t>
            </a:r>
            <a:r>
              <a:rPr kumimoji="1" lang="zh-CN" altLang="en-US" dirty="0">
                <a:latin typeface="宋体" panose="02010600030101010101" pitchFamily="2" charset="-122"/>
                <a:ea typeface="宋体" panose="02010600030101010101" pitchFamily="2" charset="-122"/>
              </a:rPr>
              <a:t>写入感染标记；</a:t>
            </a:r>
          </a:p>
          <a:p>
            <a:pPr lvl="0">
              <a:buNone/>
            </a:pPr>
            <a:r>
              <a:rPr kumimoji="1" lang="en-US" altLang="zh-CN" dirty="0">
                <a:latin typeface="宋体" panose="02010600030101010101" pitchFamily="2" charset="-122"/>
                <a:ea typeface="宋体" panose="02010600030101010101" pitchFamily="2" charset="-122"/>
              </a:rPr>
              <a:t>(12)</a:t>
            </a:r>
            <a:r>
              <a:rPr kumimoji="1" lang="zh-CN" altLang="en-US" dirty="0">
                <a:latin typeface="宋体" panose="02010600030101010101" pitchFamily="2" charset="-122"/>
                <a:ea typeface="宋体" panose="02010600030101010101" pitchFamily="2" charset="-122"/>
              </a:rPr>
              <a:t>写入病毒代码到新添加的节中：</a:t>
            </a:r>
          </a:p>
          <a:p>
            <a:pPr lvl="1">
              <a:buFont typeface="-윤고딕120" charset="-127"/>
            </a:pPr>
            <a:r>
              <a:rPr kumimoji="1" lang="en-US" altLang="zh-CN" dirty="0">
                <a:latin typeface="宋体" panose="02010600030101010101" pitchFamily="2" charset="-122"/>
                <a:ea typeface="宋体" panose="02010600030101010101" pitchFamily="2" charset="-122"/>
              </a:rPr>
              <a:t>ECX=</a:t>
            </a:r>
            <a:r>
              <a:rPr kumimoji="1" lang="zh-CN" altLang="en-US" dirty="0">
                <a:latin typeface="宋体" panose="02010600030101010101" pitchFamily="2" charset="-122"/>
                <a:ea typeface="宋体" panose="02010600030101010101" pitchFamily="2" charset="-122"/>
              </a:rPr>
              <a:t>病毒长度</a:t>
            </a:r>
          </a:p>
          <a:p>
            <a:pPr lvl="1">
              <a:buFont typeface="-윤고딕120" charset="-127"/>
            </a:pPr>
            <a:r>
              <a:rPr kumimoji="1" lang="en-US" altLang="zh-CN" dirty="0">
                <a:latin typeface="宋体" panose="02010600030101010101" pitchFamily="2" charset="-122"/>
                <a:ea typeface="宋体" panose="02010600030101010101" pitchFamily="2" charset="-122"/>
              </a:rPr>
              <a:t>ESI=</a:t>
            </a:r>
            <a:r>
              <a:rPr kumimoji="1" lang="zh-CN" altLang="en-US" dirty="0">
                <a:latin typeface="宋体" panose="02010600030101010101" pitchFamily="2" charset="-122"/>
                <a:ea typeface="宋体" panose="02010600030101010101" pitchFamily="2" charset="-122"/>
              </a:rPr>
              <a:t>病毒代码位置</a:t>
            </a:r>
            <a:r>
              <a:rPr kumimoji="1" lang="en-US" altLang="zh-CN" dirty="0">
                <a:latin typeface="宋体" panose="02010600030101010101" pitchFamily="2" charset="-122"/>
                <a:ea typeface="宋体" panose="02010600030101010101" pitchFamily="2" charset="-122"/>
              </a:rPr>
              <a:t>(</a:t>
            </a:r>
            <a:r>
              <a:rPr kumimoji="1" lang="zh-CN" altLang="en-US" dirty="0">
                <a:latin typeface="宋体" panose="02010600030101010101" pitchFamily="2" charset="-122"/>
                <a:ea typeface="宋体" panose="02010600030101010101" pitchFamily="2" charset="-122"/>
              </a:rPr>
              <a:t>并不一定等于病毒执行代码开始位置</a:t>
            </a:r>
            <a:r>
              <a:rPr kumimoji="1" lang="en-US" altLang="zh-CN" dirty="0">
                <a:latin typeface="宋体" panose="02010600030101010101" pitchFamily="2" charset="-122"/>
                <a:ea typeface="宋体" panose="02010600030101010101" pitchFamily="2" charset="-122"/>
              </a:rPr>
              <a:t>)</a:t>
            </a:r>
          </a:p>
          <a:p>
            <a:pPr lvl="1">
              <a:buFont typeface="-윤고딕120" charset="-127"/>
            </a:pPr>
            <a:r>
              <a:rPr kumimoji="1" lang="en-US" altLang="zh-CN" dirty="0">
                <a:latin typeface="宋体" panose="02010600030101010101" pitchFamily="2" charset="-122"/>
                <a:ea typeface="宋体" panose="02010600030101010101" pitchFamily="2" charset="-122"/>
              </a:rPr>
              <a:t>EDI=</a:t>
            </a:r>
            <a:r>
              <a:rPr kumimoji="1" lang="zh-CN" altLang="en-US" dirty="0">
                <a:latin typeface="宋体" panose="02010600030101010101" pitchFamily="2" charset="-122"/>
                <a:ea typeface="宋体" panose="02010600030101010101" pitchFamily="2" charset="-122"/>
              </a:rPr>
              <a:t>病毒节写入位置</a:t>
            </a:r>
            <a:endParaRPr kumimoji="1" lang="en-US" altLang="zh-CN" dirty="0">
              <a:latin typeface="宋体" panose="02010600030101010101" pitchFamily="2" charset="-122"/>
              <a:ea typeface="宋体" panose="02010600030101010101" pitchFamily="2" charset="-122"/>
            </a:endParaRPr>
          </a:p>
          <a:p>
            <a:pPr lvl="0">
              <a:buNone/>
            </a:pPr>
            <a:r>
              <a:rPr kumimoji="1" lang="en-US" altLang="zh-CN" dirty="0">
                <a:latin typeface="宋体" panose="02010600030101010101" pitchFamily="2" charset="-122"/>
                <a:ea typeface="宋体" panose="02010600030101010101" pitchFamily="2" charset="-122"/>
              </a:rPr>
              <a:t>(13)</a:t>
            </a:r>
            <a:r>
              <a:rPr kumimoji="1" lang="zh-CN" altLang="en-US" dirty="0">
                <a:latin typeface="宋体" panose="02010600030101010101" pitchFamily="2" charset="-122"/>
                <a:ea typeface="宋体" panose="02010600030101010101" pitchFamily="2" charset="-122"/>
              </a:rPr>
              <a:t>将当前文件位置设为文件末尾。</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a:t>main:</a:t>
            </a:r>
          </a:p>
          <a:p>
            <a:r>
              <a:rPr lang="zh-CN" altLang="en-US"/>
              <a:t>    invoke GetModuleHandle, NULL</a:t>
            </a:r>
          </a:p>
          <a:p>
            <a:r>
              <a:rPr lang="zh-CN" altLang="en-US"/>
              <a:t>    mov hInstance, eax</a:t>
            </a:r>
          </a:p>
          <a:p>
            <a:r>
              <a:rPr lang="zh-CN" altLang="en-US"/>
              <a:t>    invoke DialogBoxParam, eax, offset szDlgName, 0, WndProc, 0</a:t>
            </a:r>
          </a:p>
          <a:p>
            <a:r>
              <a:rPr lang="zh-CN" altLang="en-US"/>
              <a:t>    invoke ExitProcess, eax</a:t>
            </a:r>
          </a:p>
          <a:p>
            <a:endParaRPr lang="zh-CN" altLang="en-US"/>
          </a:p>
          <a:p>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0000" lnSpcReduction="20000"/>
          </a:bodyPr>
          <a:lstStyle/>
          <a:p>
            <a:r>
              <a:rPr lang="zh-CN" altLang="en-US">
                <a:sym typeface="+mn-ea"/>
              </a:rPr>
              <a:t>WndProc proc hWnd:HWND, uMsg:UINT, wParam:WPARAM, lParam:LPARAM</a:t>
            </a:r>
            <a:endParaRPr lang="zh-CN" altLang="en-US"/>
          </a:p>
          <a:p>
            <a:endParaRPr lang="zh-CN" altLang="en-US"/>
          </a:p>
          <a:p>
            <a:r>
              <a:rPr lang="zh-CN" altLang="en-US">
                <a:sym typeface="+mn-ea"/>
              </a:rPr>
              <a:t>    .if uMsg == WM_CLOSE</a:t>
            </a:r>
            <a:endParaRPr lang="zh-CN" altLang="en-US"/>
          </a:p>
          <a:p>
            <a:r>
              <a:rPr lang="zh-CN" altLang="en-US">
                <a:sym typeface="+mn-ea"/>
              </a:rPr>
              <a:t>        invoke EndDialog, hWnd, 0</a:t>
            </a:r>
            <a:endParaRPr lang="zh-CN" altLang="en-US"/>
          </a:p>
          <a:p>
            <a:endParaRPr lang="zh-CN" altLang="en-US"/>
          </a:p>
          <a:p>
            <a:r>
              <a:rPr lang="zh-CN" altLang="en-US">
                <a:sym typeface="+mn-ea"/>
              </a:rPr>
              <a:t>    .elseif    uMsg == WM_INITDIALOG</a:t>
            </a:r>
            <a:endParaRPr lang="zh-CN" altLang="en-US"/>
          </a:p>
          <a:p>
            <a:r>
              <a:rPr lang="zh-CN" altLang="en-US">
                <a:sym typeface="+mn-ea"/>
              </a:rPr>
              <a:t>        ;设置我的图标：</a:t>
            </a:r>
            <a:endParaRPr lang="zh-CN" altLang="en-US"/>
          </a:p>
          <a:p>
            <a:r>
              <a:rPr lang="zh-CN" altLang="en-US">
                <a:sym typeface="+mn-ea"/>
              </a:rPr>
              <a:t>        invoke LoadIcon, hInstance, IDI_LC</a:t>
            </a:r>
            <a:endParaRPr lang="zh-CN" altLang="en-US"/>
          </a:p>
          <a:p>
            <a:r>
              <a:rPr lang="zh-CN" altLang="en-US">
                <a:sym typeface="+mn-ea"/>
              </a:rPr>
              <a:t>        invoke SendMessage, hWnd, WM_SETICON, ICON_SMALL, eax</a:t>
            </a:r>
            <a:endParaRPr lang="zh-CN" altLang="en-US"/>
          </a:p>
          <a:p>
            <a:endParaRPr lang="zh-CN" altLang="en-US"/>
          </a:p>
          <a:p>
            <a:r>
              <a:rPr lang="zh-CN" altLang="en-US">
                <a:sym typeface="+mn-ea"/>
              </a:rPr>
              <a:t>  </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3"/>
          <p:cNvSpPr>
            <a:spLocks noGrp="1"/>
          </p:cNvSpPr>
          <p:nvPr>
            <p:ph idx="1"/>
          </p:nvPr>
        </p:nvSpPr>
        <p:spPr>
          <a:xfrm>
            <a:off x="1558925" y="333375"/>
            <a:ext cx="8964613" cy="6192838"/>
          </a:xfrm>
        </p:spPr>
        <p:txBody>
          <a:bodyPr wrap="square" lIns="91440" tIns="45720" rIns="91440" bIns="45720" anchor="t"/>
          <a:lstStyle/>
          <a:p>
            <a:pPr eaLnBrk="1" hangingPunct="1">
              <a:lnSpc>
                <a:spcPct val="80000"/>
              </a:lnSpc>
            </a:pPr>
            <a:r>
              <a:rPr lang="en-US" altLang="zh-CN" sz="1800" dirty="0"/>
              <a:t>PSP</a:t>
            </a:r>
            <a:r>
              <a:rPr lang="zh-CN" altLang="en-US" sz="1800" dirty="0"/>
              <a:t>结构</a:t>
            </a:r>
          </a:p>
          <a:p>
            <a:pPr eaLnBrk="1" hangingPunct="1">
              <a:lnSpc>
                <a:spcPct val="80000"/>
              </a:lnSpc>
            </a:pPr>
            <a:r>
              <a:rPr lang="zh-CN" altLang="en-US" sz="1800" dirty="0"/>
              <a:t>偏移大小    长度（</a:t>
            </a:r>
            <a:r>
              <a:rPr lang="en-US" altLang="zh-CN" sz="1800" dirty="0"/>
              <a:t>Byte</a:t>
            </a:r>
            <a:r>
              <a:rPr lang="zh-CN" altLang="en-US" sz="1800" dirty="0"/>
              <a:t>）  说 明</a:t>
            </a:r>
            <a:br>
              <a:rPr lang="zh-CN" altLang="en-US" sz="1800" dirty="0"/>
            </a:br>
            <a:r>
              <a:rPr lang="en-US" altLang="zh-CN" sz="1800" dirty="0"/>
              <a:t>0000h            02       </a:t>
            </a:r>
            <a:r>
              <a:rPr lang="zh-CN" altLang="en-US" sz="1800" dirty="0"/>
              <a:t>中断</a:t>
            </a:r>
            <a:r>
              <a:rPr lang="en-US" altLang="zh-CN" sz="1800" dirty="0"/>
              <a:t>20H</a:t>
            </a:r>
            <a:br>
              <a:rPr lang="en-US" altLang="zh-CN" sz="1800" dirty="0"/>
            </a:br>
            <a:r>
              <a:rPr lang="en-US" altLang="zh-CN" sz="1800" dirty="0"/>
              <a:t>0002h            02       </a:t>
            </a:r>
            <a:r>
              <a:rPr lang="zh-CN" altLang="en-US" sz="1800" dirty="0"/>
              <a:t>以节计算的内存大小（利用它可看出是否感染引导型病毒）</a:t>
            </a:r>
            <a:br>
              <a:rPr lang="zh-CN" altLang="en-US" sz="1800" dirty="0"/>
            </a:br>
            <a:r>
              <a:rPr lang="en-US" altLang="zh-CN" sz="1800" dirty="0"/>
              <a:t>0004h            01       </a:t>
            </a:r>
            <a:r>
              <a:rPr lang="zh-CN" altLang="en-US" sz="1800" dirty="0"/>
              <a:t>保留</a:t>
            </a:r>
            <a:br>
              <a:rPr lang="zh-CN" altLang="en-US" sz="1800" dirty="0"/>
            </a:br>
            <a:r>
              <a:rPr lang="en-US" altLang="zh-CN" sz="1800" dirty="0"/>
              <a:t>0005h            05       </a:t>
            </a:r>
            <a:r>
              <a:rPr lang="zh-CN" altLang="en-US" sz="1800" dirty="0"/>
              <a:t>至</a:t>
            </a:r>
            <a:r>
              <a:rPr lang="en-US" altLang="zh-CN" sz="1800" dirty="0"/>
              <a:t>DOS</a:t>
            </a:r>
            <a:r>
              <a:rPr lang="zh-CN" altLang="en-US" sz="1800" dirty="0"/>
              <a:t>的长调用</a:t>
            </a:r>
            <a:br>
              <a:rPr lang="zh-CN" altLang="en-US" sz="1800" dirty="0"/>
            </a:br>
            <a:r>
              <a:rPr lang="en-US" altLang="zh-CN" sz="1800" dirty="0"/>
              <a:t>000Ah            02       INT 22H </a:t>
            </a:r>
            <a:r>
              <a:rPr lang="zh-CN" altLang="en-US" sz="1800" dirty="0"/>
              <a:t>入口 </a:t>
            </a:r>
            <a:r>
              <a:rPr lang="en-US" altLang="zh-CN" sz="1800" dirty="0"/>
              <a:t>IP</a:t>
            </a:r>
            <a:br>
              <a:rPr lang="en-US" altLang="zh-CN" sz="1800" dirty="0"/>
            </a:br>
            <a:r>
              <a:rPr lang="en-US" altLang="zh-CN" sz="1800" dirty="0"/>
              <a:t>000Ch            02       INT 22H </a:t>
            </a:r>
            <a:r>
              <a:rPr lang="zh-CN" altLang="en-US" sz="1800" dirty="0"/>
              <a:t>入口 </a:t>
            </a:r>
            <a:r>
              <a:rPr lang="en-US" altLang="zh-CN" sz="1800" dirty="0"/>
              <a:t>CS</a:t>
            </a:r>
            <a:br>
              <a:rPr lang="en-US" altLang="zh-CN" sz="1800" dirty="0"/>
            </a:br>
            <a:r>
              <a:rPr lang="en-US" altLang="zh-CN" sz="1800" dirty="0"/>
              <a:t>000Eh            02       INT 23H </a:t>
            </a:r>
            <a:r>
              <a:rPr lang="zh-CN" altLang="en-US" sz="1800" dirty="0"/>
              <a:t>入口 </a:t>
            </a:r>
            <a:r>
              <a:rPr lang="en-US" altLang="zh-CN" sz="1800" dirty="0"/>
              <a:t>IP</a:t>
            </a:r>
            <a:br>
              <a:rPr lang="en-US" altLang="zh-CN" sz="1800" dirty="0"/>
            </a:br>
            <a:r>
              <a:rPr lang="en-US" altLang="zh-CN" sz="1800" dirty="0"/>
              <a:t>0010h            02       INT 23H </a:t>
            </a:r>
            <a:r>
              <a:rPr lang="zh-CN" altLang="en-US" sz="1800" dirty="0"/>
              <a:t>入口 </a:t>
            </a:r>
            <a:r>
              <a:rPr lang="en-US" altLang="zh-CN" sz="1800" dirty="0"/>
              <a:t>CS</a:t>
            </a:r>
            <a:br>
              <a:rPr lang="en-US" altLang="zh-CN" sz="1800" dirty="0"/>
            </a:br>
            <a:r>
              <a:rPr lang="en-US" altLang="zh-CN" sz="1800" dirty="0"/>
              <a:t>0012h            02       INT 24H </a:t>
            </a:r>
            <a:r>
              <a:rPr lang="zh-CN" altLang="en-US" sz="1800" dirty="0"/>
              <a:t>入口 </a:t>
            </a:r>
            <a:r>
              <a:rPr lang="en-US" altLang="zh-CN" sz="1800" dirty="0"/>
              <a:t>IP</a:t>
            </a:r>
            <a:br>
              <a:rPr lang="en-US" altLang="zh-CN" sz="1800" dirty="0"/>
            </a:br>
            <a:r>
              <a:rPr lang="en-US" altLang="zh-CN" sz="1800" dirty="0"/>
              <a:t>0014h            02       INT 24H </a:t>
            </a:r>
            <a:r>
              <a:rPr lang="zh-CN" altLang="en-US" sz="1800" dirty="0"/>
              <a:t>入口 </a:t>
            </a:r>
            <a:r>
              <a:rPr lang="en-US" altLang="zh-CN" sz="1800" dirty="0"/>
              <a:t>CS</a:t>
            </a:r>
            <a:br>
              <a:rPr lang="en-US" altLang="zh-CN" sz="1800" dirty="0"/>
            </a:br>
            <a:r>
              <a:rPr lang="en-US" altLang="zh-CN" sz="1800" dirty="0"/>
              <a:t>0016h            02       </a:t>
            </a:r>
            <a:r>
              <a:rPr lang="zh-CN" altLang="en-US" sz="1800" dirty="0"/>
              <a:t>父进程的</a:t>
            </a:r>
            <a:r>
              <a:rPr lang="en-US" altLang="zh-CN" sz="1800" dirty="0"/>
              <a:t>PSP</a:t>
            </a:r>
            <a:r>
              <a:rPr lang="zh-CN" altLang="en-US" sz="1800" dirty="0"/>
              <a:t>段值（可测知是否被跟踪）</a:t>
            </a:r>
            <a:br>
              <a:rPr lang="zh-CN" altLang="en-US" sz="1800" dirty="0"/>
            </a:br>
            <a:r>
              <a:rPr lang="en-US" altLang="zh-CN" sz="1800" dirty="0"/>
              <a:t>0018h            14       </a:t>
            </a:r>
            <a:r>
              <a:rPr lang="zh-CN" altLang="en-US" sz="1800" dirty="0"/>
              <a:t>存放</a:t>
            </a:r>
            <a:r>
              <a:rPr lang="en-US" altLang="zh-CN" sz="1800" dirty="0"/>
              <a:t>20</a:t>
            </a:r>
            <a:r>
              <a:rPr lang="zh-CN" altLang="en-US" sz="1800" dirty="0"/>
              <a:t>个</a:t>
            </a:r>
            <a:r>
              <a:rPr lang="en-US" altLang="zh-CN" sz="1800" dirty="0"/>
              <a:t>SOFT</a:t>
            </a:r>
            <a:r>
              <a:rPr lang="zh-CN" altLang="en-US" sz="1800" dirty="0"/>
              <a:t>号</a:t>
            </a:r>
            <a:br>
              <a:rPr lang="zh-CN" altLang="en-US" sz="1800" dirty="0"/>
            </a:br>
            <a:r>
              <a:rPr lang="en-US" altLang="zh-CN" sz="1800" dirty="0"/>
              <a:t>002Ch            02       </a:t>
            </a:r>
            <a:r>
              <a:rPr lang="zh-CN" altLang="en-US" sz="1800" dirty="0"/>
              <a:t>环境块段地址（从中可获知执行的程序名）</a:t>
            </a:r>
            <a:br>
              <a:rPr lang="zh-CN" altLang="en-US" sz="1800" dirty="0"/>
            </a:br>
            <a:r>
              <a:rPr lang="en-US" altLang="zh-CN" sz="1800" dirty="0"/>
              <a:t>002Eh            04       </a:t>
            </a:r>
            <a:r>
              <a:rPr lang="zh-CN" altLang="en-US" sz="1800" dirty="0"/>
              <a:t>存放用户栈地址指针</a:t>
            </a:r>
            <a:br>
              <a:rPr lang="zh-CN" altLang="en-US" sz="1800" dirty="0"/>
            </a:br>
            <a:r>
              <a:rPr lang="en-US" altLang="zh-CN" sz="1800" dirty="0"/>
              <a:t>0032h            1E       </a:t>
            </a:r>
            <a:r>
              <a:rPr lang="zh-CN" altLang="en-US" sz="1800" dirty="0"/>
              <a:t>保留</a:t>
            </a:r>
            <a:br>
              <a:rPr lang="zh-CN" altLang="en-US" sz="1800" dirty="0"/>
            </a:br>
            <a:r>
              <a:rPr lang="en-US" altLang="zh-CN" sz="1800" dirty="0"/>
              <a:t>0050h            03       DOS</a:t>
            </a:r>
            <a:r>
              <a:rPr lang="zh-CN" altLang="en-US" sz="1800" dirty="0"/>
              <a:t>调用（</a:t>
            </a:r>
            <a:r>
              <a:rPr lang="en-US" altLang="zh-CN" sz="1800" dirty="0"/>
              <a:t>INT 21H / RETF</a:t>
            </a:r>
            <a:r>
              <a:rPr lang="zh-CN" altLang="en-US" sz="1800" dirty="0"/>
              <a:t>）</a:t>
            </a:r>
            <a:br>
              <a:rPr lang="zh-CN" altLang="en-US" sz="1800" dirty="0"/>
            </a:br>
            <a:r>
              <a:rPr lang="en-US" altLang="zh-CN" sz="1800" dirty="0"/>
              <a:t>0053h            02       </a:t>
            </a:r>
            <a:r>
              <a:rPr lang="zh-CN" altLang="en-US" sz="1800" dirty="0"/>
              <a:t>保留</a:t>
            </a:r>
            <a:br>
              <a:rPr lang="zh-CN" altLang="en-US" sz="1800" dirty="0"/>
            </a:br>
            <a:r>
              <a:rPr lang="en-US" altLang="zh-CN" sz="1800" dirty="0"/>
              <a:t>0055h            07       </a:t>
            </a:r>
            <a:r>
              <a:rPr lang="zh-CN" altLang="en-US" sz="1800" dirty="0"/>
              <a:t>扩展的</a:t>
            </a:r>
            <a:r>
              <a:rPr lang="en-US" altLang="zh-CN" sz="1800" dirty="0"/>
              <a:t>FCB</a:t>
            </a:r>
            <a:r>
              <a:rPr lang="zh-CN" altLang="en-US" sz="1800" dirty="0"/>
              <a:t>头</a:t>
            </a:r>
            <a:br>
              <a:rPr lang="zh-CN" altLang="en-US" sz="1800" dirty="0"/>
            </a:br>
            <a:r>
              <a:rPr lang="en-US" altLang="zh-CN" sz="1800" dirty="0"/>
              <a:t>005Ch            10       </a:t>
            </a:r>
            <a:r>
              <a:rPr lang="zh-CN" altLang="en-US" sz="1800" dirty="0"/>
              <a:t>格式化的</a:t>
            </a:r>
            <a:r>
              <a:rPr lang="en-US" altLang="zh-CN" sz="1800" dirty="0"/>
              <a:t>FCB1</a:t>
            </a:r>
            <a:br>
              <a:rPr lang="en-US" altLang="zh-CN" sz="1800" dirty="0"/>
            </a:br>
            <a:r>
              <a:rPr lang="en-US" altLang="zh-CN" sz="1800" dirty="0"/>
              <a:t>006Ch            10       </a:t>
            </a:r>
            <a:r>
              <a:rPr lang="zh-CN" altLang="en-US" sz="1800" dirty="0"/>
              <a:t>格式化的</a:t>
            </a:r>
            <a:r>
              <a:rPr lang="en-US" altLang="zh-CN" sz="1800" dirty="0"/>
              <a:t>FCB2</a:t>
            </a:r>
            <a:br>
              <a:rPr lang="en-US" altLang="zh-CN" sz="1800" dirty="0"/>
            </a:br>
            <a:r>
              <a:rPr lang="en-US" altLang="zh-CN" sz="1800" dirty="0"/>
              <a:t>007Ch            04       </a:t>
            </a:r>
            <a:r>
              <a:rPr lang="zh-CN" altLang="en-US" sz="1800" dirty="0"/>
              <a:t>保留</a:t>
            </a:r>
            <a:br>
              <a:rPr lang="zh-CN" altLang="en-US" sz="1800" dirty="0"/>
            </a:br>
            <a:r>
              <a:rPr lang="en-US" altLang="zh-CN" sz="1800" dirty="0"/>
              <a:t>0080h            80       </a:t>
            </a:r>
            <a:r>
              <a:rPr lang="zh-CN" altLang="en-US" sz="1800" dirty="0"/>
              <a:t>命令行参数长度</a:t>
            </a:r>
            <a:br>
              <a:rPr lang="zh-CN" altLang="en-US" sz="1800" dirty="0"/>
            </a:br>
            <a:r>
              <a:rPr lang="en-US" altLang="zh-CN" sz="1800" dirty="0"/>
              <a:t>0081h           127      </a:t>
            </a:r>
            <a:r>
              <a:rPr lang="zh-CN" altLang="en-US" sz="1800" dirty="0"/>
              <a:t>命令行参数</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0000" lnSpcReduction="20000"/>
          </a:bodyPr>
          <a:lstStyle/>
          <a:p>
            <a:r>
              <a:rPr lang="zh-CN" altLang="en-US">
                <a:sym typeface="+mn-ea"/>
              </a:rPr>
              <a:t>  .elseif uMsg == WM_COMMAND</a:t>
            </a:r>
            <a:endParaRPr lang="zh-CN" altLang="en-US"/>
          </a:p>
          <a:p>
            <a:r>
              <a:rPr lang="zh-CN" altLang="en-US">
                <a:sym typeface="+mn-ea"/>
              </a:rPr>
              <a:t>        mov eax, wParam</a:t>
            </a:r>
            <a:endParaRPr lang="zh-CN" altLang="en-US"/>
          </a:p>
          <a:p>
            <a:r>
              <a:rPr lang="zh-CN" altLang="en-US">
                <a:sym typeface="+mn-ea"/>
              </a:rPr>
              <a:t>        mov edx, eax</a:t>
            </a:r>
            <a:endParaRPr lang="zh-CN" altLang="en-US"/>
          </a:p>
          <a:p>
            <a:r>
              <a:rPr lang="zh-CN" altLang="en-US">
                <a:sym typeface="+mn-ea"/>
              </a:rPr>
              <a:t>        shr edx, 16</a:t>
            </a:r>
            <a:endParaRPr lang="zh-CN" altLang="en-US"/>
          </a:p>
          <a:p>
            <a:r>
              <a:rPr lang="zh-CN" altLang="en-US">
                <a:sym typeface="+mn-ea"/>
              </a:rPr>
              <a:t>        movzx eax, ax</a:t>
            </a:r>
            <a:endParaRPr lang="zh-CN" altLang="en-US"/>
          </a:p>
          <a:p>
            <a:r>
              <a:rPr lang="zh-CN" altLang="en-US">
                <a:sym typeface="+mn-ea"/>
              </a:rPr>
              <a:t>        .if edx == BN_CLICKED</a:t>
            </a:r>
            <a:endParaRPr lang="zh-CN" altLang="en-US"/>
          </a:p>
          <a:p>
            <a:r>
              <a:rPr lang="zh-CN" altLang="en-US">
                <a:sym typeface="+mn-ea"/>
              </a:rPr>
              <a:t>            .if eax == IDCANCEL</a:t>
            </a:r>
            <a:endParaRPr lang="zh-CN" altLang="en-US"/>
          </a:p>
          <a:p>
            <a:r>
              <a:rPr lang="zh-CN" altLang="en-US">
                <a:sym typeface="+mn-ea"/>
              </a:rPr>
              <a:t>                invoke EndDialog, hWnd, NULL</a:t>
            </a:r>
            <a:endParaRPr lang="zh-CN" altLang="en-US"/>
          </a:p>
          <a:p>
            <a:r>
              <a:rPr lang="zh-CN" altLang="en-US">
                <a:sym typeface="+mn-ea"/>
              </a:rPr>
              <a:t>            .elseif eax == IDC_BUTTON_OPEN || eax == IDOK</a:t>
            </a:r>
            <a:endParaRPr lang="zh-CN" altLang="en-US"/>
          </a:p>
          <a:p>
            <a:r>
              <a:rPr lang="zh-CN" altLang="en-US">
                <a:sym typeface="+mn-ea"/>
              </a:rPr>
              <a:t>             </a:t>
            </a:r>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2500" lnSpcReduction="20000"/>
          </a:bodyPr>
          <a:lstStyle/>
          <a:p>
            <a:r>
              <a:rPr lang="zh-CN" altLang="en-US">
                <a:sym typeface="+mn-ea"/>
              </a:rPr>
              <a:t>   ;调用子程序，添加节：</a:t>
            </a:r>
            <a:endParaRPr lang="zh-CN" altLang="en-US"/>
          </a:p>
          <a:p>
            <a:r>
              <a:rPr lang="zh-CN" altLang="en-US">
                <a:sym typeface="+mn-ea"/>
              </a:rPr>
              <a:t>                invoke AddNewSection, hWnd</a:t>
            </a:r>
            <a:endParaRPr lang="zh-CN" altLang="en-US"/>
          </a:p>
          <a:p>
            <a:r>
              <a:rPr lang="zh-CN" altLang="en-US">
                <a:sym typeface="+mn-ea"/>
              </a:rPr>
              <a:t>            .endif</a:t>
            </a:r>
            <a:endParaRPr lang="zh-CN" altLang="en-US"/>
          </a:p>
          <a:p>
            <a:r>
              <a:rPr lang="zh-CN" altLang="en-US">
                <a:sym typeface="+mn-ea"/>
              </a:rPr>
              <a:t>        .endif</a:t>
            </a:r>
            <a:endParaRPr lang="zh-CN" altLang="en-US"/>
          </a:p>
          <a:p>
            <a:r>
              <a:rPr lang="zh-CN" altLang="en-US">
                <a:sym typeface="+mn-ea"/>
              </a:rPr>
              <a:t>    .else</a:t>
            </a:r>
            <a:endParaRPr lang="zh-CN" altLang="en-US"/>
          </a:p>
          <a:p>
            <a:r>
              <a:rPr lang="zh-CN" altLang="en-US">
                <a:sym typeface="+mn-ea"/>
              </a:rPr>
              <a:t>        mov eax, FALSE</a:t>
            </a:r>
            <a:endParaRPr lang="zh-CN" altLang="en-US"/>
          </a:p>
          <a:p>
            <a:r>
              <a:rPr lang="zh-CN" altLang="en-US">
                <a:sym typeface="+mn-ea"/>
              </a:rPr>
              <a:t>        ret</a:t>
            </a:r>
            <a:endParaRPr lang="zh-CN" altLang="en-US"/>
          </a:p>
          <a:p>
            <a:r>
              <a:rPr lang="zh-CN" altLang="en-US">
                <a:sym typeface="+mn-ea"/>
              </a:rPr>
              <a:t>    .endif</a:t>
            </a:r>
            <a:endParaRPr lang="zh-CN" altLang="en-US"/>
          </a:p>
          <a:p>
            <a:r>
              <a:rPr lang="zh-CN" altLang="en-US">
                <a:sym typeface="+mn-ea"/>
              </a:rPr>
              <a:t>    mov eax, TRUE</a:t>
            </a:r>
            <a:endParaRPr lang="zh-CN" altLang="en-US"/>
          </a:p>
          <a:p>
            <a:r>
              <a:rPr lang="zh-CN" altLang="en-US">
                <a:sym typeface="+mn-ea"/>
              </a:rPr>
              <a:t>    ret</a:t>
            </a:r>
            <a:endParaRPr lang="zh-CN" altLang="en-US"/>
          </a:p>
          <a:p>
            <a:r>
              <a:rPr lang="zh-CN" altLang="en-US">
                <a:sym typeface="+mn-ea"/>
              </a:rPr>
              <a:t>WndProc endp</a:t>
            </a:r>
            <a:endParaRPr lang="zh-CN" altLang="en-US"/>
          </a:p>
          <a:p>
            <a:endParaRPr lang="zh-CN" altLang="en-US"/>
          </a:p>
          <a:p>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a:t>AddNewSection proc uses ecx hWnd:HWND</a:t>
            </a:r>
          </a:p>
          <a:p>
            <a:r>
              <a:rPr lang="zh-CN" altLang="en-US"/>
              <a:t>    LOCAL hFile: HANDLE</a:t>
            </a:r>
          </a:p>
          <a:p>
            <a:r>
              <a:rPr lang="zh-CN" altLang="en-US"/>
              <a:t>    LOCAL dwPE_Header_OffSet: DWORD</a:t>
            </a:r>
          </a:p>
          <a:p>
            <a:r>
              <a:rPr lang="zh-CN" altLang="en-US"/>
              <a:t>    LOCAL dwFileReadWritten: DWORD</a:t>
            </a:r>
          </a:p>
          <a:p>
            <a:r>
              <a:rPr lang="zh-CN" altLang="en-US"/>
              <a:t>    LOCAL dwMySectionOffSet: DWORD</a:t>
            </a:r>
          </a:p>
          <a:p>
            <a:r>
              <a:rPr lang="zh-CN" altLang="en-US"/>
              <a:t>    LOCAL dwLastSection_SizeOfRawData: DWORD</a:t>
            </a:r>
          </a:p>
          <a:p>
            <a:r>
              <a:rPr lang="zh-CN" altLang="en-US"/>
              <a:t>    LOCAL dwLastSection_PointerToRawData: DWORD</a:t>
            </a:r>
          </a:p>
          <a:p>
            <a:endParaRPr lang="zh-CN" altLang="en-US"/>
          </a:p>
          <a:p>
            <a:r>
              <a:rPr lang="zh-CN" altLang="en-US"/>
              <a:t>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01980"/>
            <a:ext cx="10515600" cy="6080125"/>
          </a:xfrm>
        </p:spPr>
        <p:txBody>
          <a:bodyPr>
            <a:normAutofit lnSpcReduction="10000"/>
          </a:bodyPr>
          <a:lstStyle/>
          <a:p>
            <a:r>
              <a:rPr lang="zh-CN" altLang="en-US" sz="1800">
                <a:sym typeface="+mn-ea"/>
              </a:rPr>
              <a:t>  ;“打开文件”对话框：</a:t>
            </a:r>
            <a:endParaRPr lang="zh-CN" altLang="en-US" sz="1800"/>
          </a:p>
          <a:p>
            <a:r>
              <a:rPr lang="zh-CN" altLang="en-US" sz="1800">
                <a:sym typeface="+mn-ea"/>
              </a:rPr>
              <a:t>    mov ofn.lStructSize, sizeof ofn</a:t>
            </a:r>
            <a:endParaRPr lang="zh-CN" altLang="en-US" sz="1800"/>
          </a:p>
          <a:p>
            <a:r>
              <a:rPr lang="zh-CN" altLang="en-US" sz="1800">
                <a:sym typeface="+mn-ea"/>
              </a:rPr>
              <a:t>    push hWnd</a:t>
            </a:r>
            <a:endParaRPr lang="zh-CN" altLang="en-US" sz="1800"/>
          </a:p>
          <a:p>
            <a:r>
              <a:rPr lang="zh-CN" altLang="en-US" sz="1800">
                <a:sym typeface="+mn-ea"/>
              </a:rPr>
              <a:t>    pop ofn.hwndOwne</a:t>
            </a:r>
            <a:endParaRPr lang="zh-CN" altLang="en-US" sz="1800"/>
          </a:p>
          <a:p>
            <a:r>
              <a:rPr lang="zh-CN" altLang="en-US" sz="1800">
                <a:sym typeface="+mn-ea"/>
              </a:rPr>
              <a:t>    push hInstance</a:t>
            </a:r>
            <a:endParaRPr lang="zh-CN" altLang="en-US" sz="1800"/>
          </a:p>
          <a:p>
            <a:r>
              <a:rPr lang="zh-CN" altLang="en-US" sz="1800">
                <a:sym typeface="+mn-ea"/>
              </a:rPr>
              <a:t>    pop ofn.hInstance</a:t>
            </a:r>
            <a:endParaRPr lang="zh-CN" altLang="en-US" sz="1800"/>
          </a:p>
          <a:p>
            <a:r>
              <a:rPr lang="zh-CN" altLang="en-US" sz="1800">
                <a:sym typeface="+mn-ea"/>
              </a:rPr>
              <a:t>    mov ofn.lpstrFilter, offset szFilterString</a:t>
            </a:r>
            <a:endParaRPr lang="zh-CN" altLang="en-US" sz="1800"/>
          </a:p>
          <a:p>
            <a:r>
              <a:rPr lang="zh-CN" altLang="en-US" sz="1800">
                <a:sym typeface="+mn-ea"/>
              </a:rPr>
              <a:t>    mov ofn.lpstrFile, offset szFileName</a:t>
            </a:r>
            <a:endParaRPr lang="zh-CN" altLang="en-US" sz="1800"/>
          </a:p>
          <a:p>
            <a:r>
              <a:rPr lang="zh-CN" altLang="en-US" sz="1800">
                <a:sym typeface="+mn-ea"/>
              </a:rPr>
              <a:t>    mov ofn.nMaxFile, MAXSIZE</a:t>
            </a:r>
            <a:endParaRPr lang="zh-CN" altLang="en-US" sz="1800"/>
          </a:p>
          <a:p>
            <a:r>
              <a:rPr lang="zh-CN" altLang="en-US" sz="1800">
                <a:sym typeface="+mn-ea"/>
              </a:rPr>
              <a:t>    mov ofn.Flags, OFN_FILEMUSTEXIST or OFN_PATHMUSTEXIST or OFN_LONGNAMES or OFN_EXPLORER</a:t>
            </a:r>
            <a:endParaRPr lang="zh-CN" altLang="en-US" sz="1800"/>
          </a:p>
          <a:p>
            <a:r>
              <a:rPr lang="zh-CN" altLang="en-US" sz="1800">
                <a:sym typeface="+mn-ea"/>
              </a:rPr>
              <a:t>    mov ofn.lpstrTitle, offset szMyTitle</a:t>
            </a:r>
            <a:endParaRPr lang="zh-CN" altLang="en-US" sz="1800"/>
          </a:p>
          <a:p>
            <a:r>
              <a:rPr lang="zh-CN" altLang="en-US" sz="1800">
                <a:sym typeface="+mn-ea"/>
              </a:rPr>
              <a:t>    invoke GetOpenFileName, addr ofn</a:t>
            </a:r>
            <a:endParaRPr lang="zh-CN" altLang="en-US" sz="1800"/>
          </a:p>
          <a:p>
            <a:endParaRPr lang="zh-CN" altLang="en-US" sz="1800"/>
          </a:p>
          <a:p>
            <a:r>
              <a:rPr lang="zh-CN" altLang="en-US" sz="1800">
                <a:sym typeface="+mn-ea"/>
              </a:rPr>
              <a:t>    ;如果没有选择文件名则退出：</a:t>
            </a:r>
            <a:endParaRPr lang="zh-CN" altLang="en-US" sz="1800"/>
          </a:p>
          <a:p>
            <a:r>
              <a:rPr lang="zh-CN" altLang="en-US" sz="1800">
                <a:sym typeface="+mn-ea"/>
              </a:rPr>
              <a:t>    .if eax == 0</a:t>
            </a:r>
            <a:endParaRPr lang="zh-CN" altLang="en-US" sz="1800"/>
          </a:p>
          <a:p>
            <a:r>
              <a:rPr lang="zh-CN" altLang="en-US" sz="1800">
                <a:sym typeface="+mn-ea"/>
              </a:rPr>
              <a:t>        jmp Err_CreateFile_Exit</a:t>
            </a:r>
            <a:endParaRPr lang="zh-CN" altLang="en-US" sz="1800"/>
          </a:p>
          <a:p>
            <a:r>
              <a:rPr lang="zh-CN" altLang="en-US" sz="1800">
                <a:sym typeface="+mn-ea"/>
              </a:rPr>
              <a:t>    .endif</a:t>
            </a:r>
            <a:endParaRPr lang="zh-CN" altLang="en-US" sz="1800"/>
          </a:p>
          <a:p>
            <a:endParaRPr lang="zh-CN" altLang="en-US" sz="18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0000" lnSpcReduction="20000"/>
          </a:bodyPr>
          <a:lstStyle/>
          <a:p>
            <a:r>
              <a:rPr lang="zh-CN" altLang="en-US"/>
              <a:t> ;打开文件：</a:t>
            </a:r>
          </a:p>
          <a:p>
            <a:r>
              <a:rPr lang="zh-CN" altLang="en-US"/>
              <a:t>    invoke CreateFile, addr szFileName, GENERIC_READ or GENERIC_WRITE,\</a:t>
            </a:r>
          </a:p>
          <a:p>
            <a:r>
              <a:rPr lang="zh-CN" altLang="en-US"/>
              <a:t>            FILE_SHARE_READ or FILE_SHARE_WRITE, NULL, OPEN_EXISTING, FILE_ATTRIBUTE_NORMAL, NULL</a:t>
            </a:r>
          </a:p>
          <a:p>
            <a:r>
              <a:rPr lang="zh-CN" altLang="en-US"/>
              <a:t>    .if eax == INVALID_HANDLE_VALUE</a:t>
            </a:r>
          </a:p>
          <a:p>
            <a:r>
              <a:rPr lang="zh-CN" altLang="en-US"/>
              <a:t>        invoke MessageBox, hWnd, CTEXT("打开文件失败！"), addr szCaption, MB_OK or MB_ICONHAND</a:t>
            </a:r>
          </a:p>
          <a:p>
            <a:r>
              <a:rPr lang="zh-CN" altLang="en-US"/>
              <a:t>        jmp Err_CreateFile_Exit</a:t>
            </a:r>
          </a:p>
          <a:p>
            <a:r>
              <a:rPr lang="zh-CN" altLang="en-US"/>
              <a:t>    .endif</a:t>
            </a:r>
          </a:p>
          <a:p>
            <a:r>
              <a:rPr lang="zh-CN" altLang="en-US"/>
              <a:t>    mov hFile, eax</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en-US"/>
              <a:t> ;读取PE文件头：</a:t>
            </a:r>
          </a:p>
          <a:p>
            <a:r>
              <a:rPr lang="zh-CN" altLang="en-US"/>
              <a:t>    ;****************************************</a:t>
            </a:r>
          </a:p>
          <a:p>
            <a:r>
              <a:rPr lang="zh-CN" altLang="en-US"/>
              <a:t>    invoke SetFilePointer, hFile, 3ch, 0, FILE_BEGIN</a:t>
            </a:r>
          </a:p>
          <a:p>
            <a:r>
              <a:rPr lang="zh-CN" altLang="en-US"/>
              <a:t>    invoke ReadFile, hFile, addr dwPE_Header_OffSet, 4, addr dwFileReadWritten, NULL</a:t>
            </a:r>
          </a:p>
          <a:p>
            <a:r>
              <a:rPr lang="zh-CN" altLang="en-US"/>
              <a:t>    invoke SetFilePointer, hFile, dwPE_Header_OffSet, 0, FILE_BEGIN</a:t>
            </a:r>
          </a:p>
          <a:p>
            <a:r>
              <a:rPr lang="zh-CN" altLang="en-US"/>
              <a:t>    invoke ReadFile, hFile, addr PE_Header, Head_Len, addr dwFileReadWritten, NULL</a:t>
            </a:r>
          </a:p>
          <a:p>
            <a:endParaRPr lang="zh-CN" altLang="en-US"/>
          </a:p>
          <a:p>
            <a:r>
              <a:rPr lang="zh-CN" altLang="en-US"/>
              <a:t>    ;****************************************</a:t>
            </a:r>
          </a:p>
          <a:p>
            <a:r>
              <a:rPr lang="zh-CN" altLang="en-US"/>
              <a:t>    ;判断是否有效的PE文件，是的话才继续：</a:t>
            </a:r>
          </a:p>
          <a:p>
            <a:r>
              <a:rPr lang="zh-CN" altLang="en-US"/>
              <a:t>    ;****************************************</a:t>
            </a:r>
          </a:p>
          <a:p>
            <a:r>
              <a:rPr lang="zh-CN" altLang="en-US"/>
              <a:t>    .if [PE_Header.Signature] != IMAGE_NT_SIGNATURE</a:t>
            </a:r>
          </a:p>
          <a:p>
            <a:r>
              <a:rPr lang="zh-CN" altLang="en-US"/>
              <a:t>        ;如果不是有效的PE文件，就给出提示：</a:t>
            </a:r>
          </a:p>
          <a:p>
            <a:r>
              <a:rPr lang="zh-CN" altLang="en-US"/>
              <a:t>        invoke MessageBox, hWnd, CTEXT("这不是一个有效的Win32 PE文件！"), addr szCaption, MB_OK or MB_ICONHAND</a:t>
            </a:r>
          </a:p>
          <a:p>
            <a:r>
              <a:rPr lang="zh-CN" altLang="en-US"/>
              <a:t>        jmp Exit</a:t>
            </a:r>
          </a:p>
          <a:p>
            <a:r>
              <a:rPr lang="zh-CN" altLang="en-US"/>
              <a:t>    .endif</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en-US"/>
              <a:t> ;判断是否有足够空间存储新节：</a:t>
            </a:r>
          </a:p>
          <a:p>
            <a:r>
              <a:rPr lang="zh-CN" altLang="en-US"/>
              <a:t>    ;****************************************</a:t>
            </a:r>
          </a:p>
          <a:p>
            <a:r>
              <a:rPr lang="zh-CN" altLang="en-US"/>
              <a:t>    movzx eax, [PE_Header.FileHeader.NumberOfSections]    ;得到添加新节前有多少个节：</a:t>
            </a:r>
          </a:p>
          <a:p>
            <a:r>
              <a:rPr lang="zh-CN" altLang="en-US"/>
              <a:t>    mov ecx, 28h    ;28h = sizeof IMAGE_SECTION_HEADER</a:t>
            </a:r>
          </a:p>
          <a:p>
            <a:r>
              <a:rPr lang="zh-CN" altLang="en-US"/>
              <a:t>    mul ecx         ;eax = NumberOfSections * sizeof IMAGE_SECTION_HEADER</a:t>
            </a:r>
          </a:p>
          <a:p>
            <a:r>
              <a:rPr lang="zh-CN" altLang="en-US"/>
              <a:t>    add eax, dwPE_Header_OffSet    ;eax = eax + PE文件头偏移</a:t>
            </a:r>
          </a:p>
          <a:p>
            <a:r>
              <a:rPr lang="zh-CN" altLang="en-US"/>
              <a:t>    add eax, 18h    ;18h = sizeof IMAGE_FILE_HEADER</a:t>
            </a:r>
          </a:p>
          <a:p>
            <a:r>
              <a:rPr lang="zh-CN" altLang="en-US"/>
              <a:t>    movzx ecx, [PE_Header.FileHeader.SizeOfOptionalHeader]</a:t>
            </a:r>
          </a:p>
          <a:p>
            <a:r>
              <a:rPr lang="zh-CN" altLang="en-US"/>
              <a:t>    add eax, ecx    ;eax = eax + sizeof IMAGE_OPTIONAL_HEADER</a:t>
            </a:r>
          </a:p>
          <a:p>
            <a:r>
              <a:rPr lang="zh-CN" altLang="en-US"/>
              <a:t>    add eax, 28h    ;添加一个新节的大小</a:t>
            </a:r>
          </a:p>
          <a:p>
            <a:r>
              <a:rPr lang="zh-CN" altLang="en-US"/>
              <a:t>    .if eax &gt; [PE_Header.OptionalHeader.SizeOfHeaders]</a:t>
            </a:r>
          </a:p>
          <a:p>
            <a:r>
              <a:rPr lang="zh-CN" altLang="en-US"/>
              <a:t>        ;不够的话给出提示：</a:t>
            </a:r>
          </a:p>
          <a:p>
            <a:r>
              <a:rPr lang="zh-CN" altLang="en-US"/>
              <a:t>        invoke MessageBox, NULL, CTEXT("没有足够的空间来加入一个新节！"), addr szCaption, MB_OK or MB_ICONHAND</a:t>
            </a:r>
          </a:p>
          <a:p>
            <a:r>
              <a:rPr lang="zh-CN" altLang="en-US"/>
              <a:t>        jmp Exit</a:t>
            </a:r>
          </a:p>
          <a:p>
            <a:r>
              <a:rPr lang="zh-CN" altLang="en-US"/>
              <a:t>    .endif</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a:t>
            </a:r>
          </a:p>
          <a:p>
            <a:r>
              <a:rPr lang="zh-CN" altLang="en-US"/>
              <a:t>    ;保存原入口，后面要用到：</a:t>
            </a:r>
          </a:p>
          <a:p>
            <a:r>
              <a:rPr lang="zh-CN" altLang="en-US"/>
              <a:t>    ;****************************************</a:t>
            </a:r>
          </a:p>
          <a:p>
            <a:r>
              <a:rPr lang="zh-CN" altLang="en-US"/>
              <a:t>    mov eax, [PE_Header.OptionalHeader.AddressOfEntryPoint]</a:t>
            </a:r>
          </a:p>
          <a:p>
            <a:r>
              <a:rPr lang="zh-CN" altLang="en-US"/>
              <a:t>    mov Old_AddressOfEntryPoint, eax</a:t>
            </a:r>
          </a:p>
          <a:p>
            <a:r>
              <a:rPr lang="zh-CN" altLang="en-US"/>
              <a:t>    mov eax, [PE_Header.OptionalHeader.ImageBase]</a:t>
            </a:r>
          </a:p>
          <a:p>
            <a:r>
              <a:rPr lang="zh-CN" altLang="en-US"/>
              <a:t>    mov Old_ImageBase, eax</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5000" lnSpcReduction="20000"/>
          </a:bodyPr>
          <a:lstStyle/>
          <a:p>
            <a:r>
              <a:rPr lang="zh-CN" altLang="en-US"/>
              <a:t>;**************************************************</a:t>
            </a:r>
          </a:p>
          <a:p>
            <a:r>
              <a:rPr lang="zh-CN" altLang="en-US"/>
              <a:t>    ;计算新节的偏移地址：</a:t>
            </a:r>
          </a:p>
          <a:p>
            <a:r>
              <a:rPr lang="zh-CN" altLang="en-US"/>
              <a:t>    ;（其实跟上面的“判断是否有足够空间存储新节”基本上一样）</a:t>
            </a:r>
          </a:p>
          <a:p>
            <a:r>
              <a:rPr lang="zh-CN" altLang="en-US"/>
              <a:t>    ;**************************************************</a:t>
            </a:r>
          </a:p>
          <a:p>
            <a:r>
              <a:rPr lang="zh-CN" altLang="en-US"/>
              <a:t>    movzx eax, [PE_Header.FileHeader.NumberOfSections]</a:t>
            </a:r>
          </a:p>
          <a:p>
            <a:r>
              <a:rPr lang="zh-CN" altLang="en-US"/>
              <a:t>    mov ecx, 28h</a:t>
            </a:r>
          </a:p>
          <a:p>
            <a:r>
              <a:rPr lang="zh-CN" altLang="en-US"/>
              <a:t>    mul ecx            ;eax = NumberOfSections * sizeof IMAGE_SECTION_HEADER</a:t>
            </a:r>
          </a:p>
          <a:p>
            <a:r>
              <a:rPr lang="zh-CN" altLang="en-US"/>
              <a:t>    add eax, 4h        ;4h = sizeof "PE\0\0"</a:t>
            </a:r>
          </a:p>
          <a:p>
            <a:r>
              <a:rPr lang="zh-CN" altLang="en-US"/>
              <a:t>    add eax, dwPE_Header_OffSet</a:t>
            </a:r>
          </a:p>
          <a:p>
            <a:r>
              <a:rPr lang="zh-CN" altLang="en-US"/>
              <a:t>    add eax, sizeof IMAGE_FILE_HEADER</a:t>
            </a:r>
          </a:p>
          <a:p>
            <a:r>
              <a:rPr lang="zh-CN" altLang="en-US"/>
              <a:t>    add eax, sizeof IMAGE_OPTIONAL_HEADER</a:t>
            </a:r>
          </a:p>
          <a:p>
            <a:r>
              <a:rPr lang="zh-CN" altLang="en-US"/>
              <a:t>    mov dwMySectionOffSet, eax    ;现在得到了我们的新节的偏移地址</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0000" lnSpcReduction="10000"/>
          </a:bodyPr>
          <a:lstStyle/>
          <a:p>
            <a:r>
              <a:rPr lang="zh-CN" altLang="en-US"/>
              <a:t>;****************************************</a:t>
            </a:r>
          </a:p>
          <a:p>
            <a:r>
              <a:rPr lang="zh-CN" altLang="en-US"/>
              <a:t>    ;填充我们自己的节的信息：</a:t>
            </a:r>
          </a:p>
          <a:p>
            <a:r>
              <a:rPr lang="zh-CN" altLang="en-US"/>
              <a:t>    ;（这部分请查看PE格式，很容易明白，不多说了）</a:t>
            </a:r>
          </a:p>
          <a:p>
            <a:r>
              <a:rPr lang="zh-CN" altLang="en-US"/>
              <a:t>    ;****************************************</a:t>
            </a:r>
          </a:p>
          <a:p>
            <a:r>
              <a:rPr lang="zh-CN" altLang="en-US"/>
              <a:t>    mov dword ptr [My_Section.Name1], "CL."    ;名字就叫做“.LC”吧，呵呵……</a:t>
            </a:r>
          </a:p>
          <a:p>
            <a:r>
              <a:rPr lang="zh-CN" altLang="en-US"/>
              <a:t>    mov [My_Section.Misc.VirtualSize], offset vEnd - offset vStart</a:t>
            </a:r>
          </a:p>
          <a:p>
            <a:r>
              <a:rPr lang="zh-CN" altLang="en-US"/>
              <a:t>    push [PE_Header.OptionalHeader.SizeOfImage]</a:t>
            </a:r>
          </a:p>
          <a:p>
            <a:r>
              <a:rPr lang="zh-CN" altLang="en-US"/>
              <a:t>    pop [My_Section.VirtualAddress]</a:t>
            </a:r>
          </a:p>
          <a:p>
            <a:r>
              <a:rPr lang="zh-CN" altLang="en-US"/>
              <a:t>    mov eax, [My_Section.Misc.VirtualSize]</a:t>
            </a:r>
          </a:p>
          <a:p>
            <a:r>
              <a:rPr lang="zh-CN" altLang="en-US"/>
              <a:t>    mov ecx, [PE_Header.OptionalHeader.FileAlignment]</a:t>
            </a:r>
          </a:p>
          <a:p>
            <a:r>
              <a:rPr lang="zh-CN" altLang="en-US"/>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2133</TotalTime>
  <Words>8020</Words>
  <Application>Microsoft Office PowerPoint</Application>
  <PresentationFormat>自定义</PresentationFormat>
  <Paragraphs>896</Paragraphs>
  <Slides>104</Slides>
  <Notes>3</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104</vt:i4>
      </vt:variant>
    </vt:vector>
  </HeadingPairs>
  <TitlesOfParts>
    <vt:vector size="105" baseType="lpstr">
      <vt:lpstr>穿越</vt:lpstr>
      <vt:lpstr>第三章 传统计算机病毒</vt:lpstr>
      <vt:lpstr>传统计算机病毒</vt:lpstr>
      <vt:lpstr>二、16位操作系统病毒编制技术 </vt:lpstr>
      <vt:lpstr>1 引导型病毒编制原理</vt:lpstr>
      <vt:lpstr>幻灯片 5</vt:lpstr>
      <vt:lpstr>2COM\EXE\NE文件结构及运行原理</vt:lpstr>
      <vt:lpstr>加载COM程序</vt:lpstr>
      <vt:lpstr>加载COM程序</vt:lpstr>
      <vt:lpstr>幻灯片 9</vt:lpstr>
      <vt:lpstr>MZ格式</vt:lpstr>
      <vt:lpstr>幻灯片 11</vt:lpstr>
      <vt:lpstr>幻灯片 12</vt:lpstr>
      <vt:lpstr> NE格式</vt:lpstr>
      <vt:lpstr>NE装载</vt:lpstr>
      <vt:lpstr>幻灯片 15</vt:lpstr>
      <vt:lpstr>3 COM文件病毒原理</vt:lpstr>
      <vt:lpstr>幻灯片 17</vt:lpstr>
      <vt:lpstr>PE文件格式</vt:lpstr>
      <vt:lpstr>PE文件格式</vt:lpstr>
      <vt:lpstr>PE文件格式</vt:lpstr>
      <vt:lpstr>PE文件格式</vt:lpstr>
      <vt:lpstr>PE文件格式</vt:lpstr>
      <vt:lpstr>PE文件格式</vt:lpstr>
      <vt:lpstr>PE文件格式</vt:lpstr>
      <vt:lpstr>缓冲区与内存分布</vt:lpstr>
      <vt:lpstr>幻灯片 26</vt:lpstr>
      <vt:lpstr>PE文件格式</vt:lpstr>
      <vt:lpstr>PE文件格式</vt:lpstr>
      <vt:lpstr>PE文件格式</vt:lpstr>
      <vt:lpstr>PE文件格式</vt:lpstr>
      <vt:lpstr>PE文件格式</vt:lpstr>
      <vt:lpstr>PE文件格式</vt:lpstr>
      <vt:lpstr>PE文件格式</vt:lpstr>
      <vt:lpstr>数据目录</vt:lpstr>
      <vt:lpstr>数据目录</vt:lpstr>
      <vt:lpstr>数据目录</vt:lpstr>
      <vt:lpstr>PE文件格式</vt:lpstr>
      <vt:lpstr>节表（区块表）：</vt:lpstr>
      <vt:lpstr>PE文件格式</vt:lpstr>
      <vt:lpstr>PE文件格式</vt:lpstr>
      <vt:lpstr>PE文件格式</vt:lpstr>
      <vt:lpstr>PE文件格式</vt:lpstr>
      <vt:lpstr>PE文件格式</vt:lpstr>
      <vt:lpstr>PE文件格式</vt:lpstr>
      <vt:lpstr>PE文件格式</vt:lpstr>
      <vt:lpstr>PE文件格式</vt:lpstr>
      <vt:lpstr>PE文件格式</vt:lpstr>
      <vt:lpstr>幻灯片 48</vt:lpstr>
      <vt:lpstr>PE装载器把导入函数输入至IAT的顺序</vt:lpstr>
      <vt:lpstr>PE文件格式</vt:lpstr>
      <vt:lpstr>PE文件格式</vt:lpstr>
      <vt:lpstr>PE文件格式</vt:lpstr>
      <vt:lpstr>PE文件格式</vt:lpstr>
      <vt:lpstr>PE文件格式</vt:lpstr>
      <vt:lpstr>PE文件格式</vt:lpstr>
      <vt:lpstr>PE文件格式</vt:lpstr>
      <vt:lpstr>Win32 PE病毒的基本原理</vt:lpstr>
      <vt:lpstr>1.重定位</vt:lpstr>
      <vt:lpstr>1.重定位（续）</vt:lpstr>
      <vt:lpstr>2. 获取API函数地址</vt:lpstr>
      <vt:lpstr>2.获取API函数地址（续）</vt:lpstr>
      <vt:lpstr> 利用程序的返回地址，搜索Kernel32的基地址 </vt:lpstr>
      <vt:lpstr>利用程序的返回地址，搜索Kernel32的基地址</vt:lpstr>
      <vt:lpstr>利用程序的返回地址，搜索Kernel32的基地址</vt:lpstr>
      <vt:lpstr>获取API函数地址</vt:lpstr>
      <vt:lpstr>利用PEB，获取KERNEL32地址</vt:lpstr>
      <vt:lpstr>利用PEB，获取KERNEL32地址（续）</vt:lpstr>
      <vt:lpstr>API函数自搜索技术例（续）</vt:lpstr>
      <vt:lpstr>寻找API函数入口</vt:lpstr>
      <vt:lpstr>获取kernel32.dll在内存中基地址</vt:lpstr>
      <vt:lpstr>获取LoadLibraryA和GetProcAddress地址</vt:lpstr>
      <vt:lpstr>获取LoadLibraryA和GetProcAddress地址</vt:lpstr>
      <vt:lpstr>获取LoadLibraryA和GetProcAddress地址</vt:lpstr>
      <vt:lpstr>获取LoadLibraryA和GetProcAddress地址</vt:lpstr>
      <vt:lpstr>3.文件搜索</vt:lpstr>
      <vt:lpstr>3.文件搜索</vt:lpstr>
      <vt:lpstr>3.文件搜索</vt:lpstr>
      <vt:lpstr>4. 内存映射文件</vt:lpstr>
      <vt:lpstr>4. 内存映射文件</vt:lpstr>
      <vt:lpstr>4. 内存映射文件</vt:lpstr>
      <vt:lpstr>3. 内存映射文件</vt:lpstr>
      <vt:lpstr>3. 内存映射文件</vt:lpstr>
      <vt:lpstr>5. 病毒感染PE文件的基本步骤</vt:lpstr>
      <vt:lpstr>5. 病毒感染PE文件的基本步骤</vt:lpstr>
      <vt:lpstr>5. 病毒感染PE文件的基本步骤</vt:lpstr>
      <vt:lpstr>5. 病毒感染PE文件的基本步骤</vt:lpstr>
      <vt:lpstr>5. 病毒感染PE文件的基本步骤</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WIN95.CIH病毒解析</vt:lpstr>
      <vt:lpstr>作业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传统计算机病毒</dc:title>
  <dc:creator>apple</dc:creator>
  <cp:lastModifiedBy>apple</cp:lastModifiedBy>
  <cp:revision>21</cp:revision>
  <dcterms:created xsi:type="dcterms:W3CDTF">2015-05-05T08:02:00Z</dcterms:created>
  <dcterms:modified xsi:type="dcterms:W3CDTF">2020-09-23T12:51:58Z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