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68"/>
  </p:notesMasterIdLst>
  <p:sldIdLst>
    <p:sldId id="256" r:id="rId2"/>
    <p:sldId id="258" r:id="rId3"/>
    <p:sldId id="257" r:id="rId4"/>
    <p:sldId id="259" r:id="rId5"/>
    <p:sldId id="260" r:id="rId6"/>
    <p:sldId id="261" r:id="rId7"/>
    <p:sldId id="262" r:id="rId8"/>
    <p:sldId id="263" r:id="rId9"/>
    <p:sldId id="264" r:id="rId10"/>
    <p:sldId id="280" r:id="rId11"/>
    <p:sldId id="281" r:id="rId12"/>
    <p:sldId id="321" r:id="rId13"/>
    <p:sldId id="296" r:id="rId14"/>
    <p:sldId id="265" r:id="rId15"/>
    <p:sldId id="266" r:id="rId16"/>
    <p:sldId id="267" r:id="rId17"/>
    <p:sldId id="268" r:id="rId18"/>
    <p:sldId id="269" r:id="rId19"/>
    <p:sldId id="270" r:id="rId20"/>
    <p:sldId id="271" r:id="rId21"/>
    <p:sldId id="272" r:id="rId22"/>
    <p:sldId id="273" r:id="rId23"/>
    <p:sldId id="274" r:id="rId24"/>
    <p:sldId id="297" r:id="rId25"/>
    <p:sldId id="275" r:id="rId26"/>
    <p:sldId id="276" r:id="rId27"/>
    <p:sldId id="277" r:id="rId28"/>
    <p:sldId id="278" r:id="rId29"/>
    <p:sldId id="279" r:id="rId30"/>
    <p:sldId id="304" r:id="rId31"/>
    <p:sldId id="305" r:id="rId32"/>
    <p:sldId id="329" r:id="rId33"/>
    <p:sldId id="306" r:id="rId34"/>
    <p:sldId id="328" r:id="rId35"/>
    <p:sldId id="327" r:id="rId36"/>
    <p:sldId id="319" r:id="rId37"/>
    <p:sldId id="312" r:id="rId38"/>
    <p:sldId id="313" r:id="rId39"/>
    <p:sldId id="309" r:id="rId40"/>
    <p:sldId id="324" r:id="rId41"/>
    <p:sldId id="311" r:id="rId42"/>
    <p:sldId id="298" r:id="rId43"/>
    <p:sldId id="316" r:id="rId44"/>
    <p:sldId id="317" r:id="rId45"/>
    <p:sldId id="314" r:id="rId46"/>
    <p:sldId id="299" r:id="rId47"/>
    <p:sldId id="307" r:id="rId48"/>
    <p:sldId id="300" r:id="rId49"/>
    <p:sldId id="301" r:id="rId50"/>
    <p:sldId id="302" r:id="rId51"/>
    <p:sldId id="303" r:id="rId52"/>
    <p:sldId id="318" r:id="rId53"/>
    <p:sldId id="283" r:id="rId54"/>
    <p:sldId id="282" r:id="rId55"/>
    <p:sldId id="284" r:id="rId56"/>
    <p:sldId id="285" r:id="rId57"/>
    <p:sldId id="286" r:id="rId58"/>
    <p:sldId id="287" r:id="rId59"/>
    <p:sldId id="288" r:id="rId60"/>
    <p:sldId id="289" r:id="rId61"/>
    <p:sldId id="290" r:id="rId62"/>
    <p:sldId id="291" r:id="rId63"/>
    <p:sldId id="292" r:id="rId64"/>
    <p:sldId id="293" r:id="rId65"/>
    <p:sldId id="294" r:id="rId66"/>
    <p:sldId id="295"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690"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2020/10/14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TextEdit="1"/>
          </p:cNvSpPr>
          <p:nvPr>
            <p:ph type="sldImg"/>
          </p:nvPr>
        </p:nvSpPr>
        <p:spPr>
          <a:ln>
            <a:solidFill>
              <a:srgbClr val="000000"/>
            </a:solidFill>
            <a:miter/>
          </a:ln>
        </p:spPr>
      </p:sp>
      <p:sp>
        <p:nvSpPr>
          <p:cNvPr id="7170"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7171"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latinLnBrk="1"/>
            <a:fld id="{9A0DB2DC-4C9A-4742-B13C-FB6460FD3503}" type="slidenum">
              <a:rPr lang="zh-CN" altLang="en-US" sz="1200" dirty="0">
                <a:ea typeface="Gulim" panose="020B0600000101010101" pitchFamily="34" charset="-127"/>
              </a:rPr>
              <a:pPr lvl="0" indent="0" algn="r" latinLnBrk="1"/>
              <a:t>1</a:t>
            </a:fld>
            <a:endParaRPr lang="zh-CN" altLang="en-US" sz="1200" dirty="0">
              <a:ea typeface="Gulim" panose="020B0600000101010101" pitchFamily="34"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a:ln>
            <a:solidFill>
              <a:srgbClr val="000000"/>
            </a:solidFill>
            <a:miter/>
          </a:ln>
        </p:spPr>
      </p:sp>
      <p:sp>
        <p:nvSpPr>
          <p:cNvPr id="23554"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23555"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latinLnBrk="1"/>
            <a:fld id="{9A0DB2DC-4C9A-4742-B13C-FB6460FD3503}" type="slidenum">
              <a:rPr lang="zh-CN" altLang="en-US" sz="1200" dirty="0">
                <a:ea typeface="Gulim" panose="020B0600000101010101" pitchFamily="34" charset="-127"/>
              </a:rPr>
              <a:pPr lvl="0" indent="0" algn="r" latinLnBrk="1"/>
              <a:t>14</a:t>
            </a:fld>
            <a:endParaRPr lang="zh-CN" altLang="en-US" sz="1200" dirty="0">
              <a:ea typeface="Gulim" panose="020B0600000101010101" pitchFamily="34" charset="-127"/>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a:ln>
            <a:solidFill>
              <a:srgbClr val="000000"/>
            </a:solidFill>
            <a:miter/>
          </a:ln>
        </p:spPr>
      </p:sp>
      <p:sp>
        <p:nvSpPr>
          <p:cNvPr id="25602"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25603"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latinLnBrk="1"/>
            <a:fld id="{9A0DB2DC-4C9A-4742-B13C-FB6460FD3503}" type="slidenum">
              <a:rPr lang="zh-CN" altLang="en-US" sz="1200" dirty="0">
                <a:ea typeface="Gulim" panose="020B0600000101010101" pitchFamily="34" charset="-127"/>
              </a:rPr>
              <a:pPr lvl="0" indent="0" algn="r" latinLnBrk="1"/>
              <a:t>15</a:t>
            </a:fld>
            <a:endParaRPr lang="zh-CN" altLang="en-US" sz="1200" dirty="0">
              <a:ea typeface="Gulim" panose="020B0600000101010101" pitchFamily="34" charset="-127"/>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a:ln>
            <a:solidFill>
              <a:srgbClr val="000000"/>
            </a:solidFill>
            <a:miter/>
          </a:ln>
        </p:spPr>
      </p:sp>
      <p:sp>
        <p:nvSpPr>
          <p:cNvPr id="27650"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27651"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latinLnBrk="1"/>
            <a:fld id="{9A0DB2DC-4C9A-4742-B13C-FB6460FD3503}" type="slidenum">
              <a:rPr lang="zh-CN" altLang="en-US" sz="1200" dirty="0">
                <a:ea typeface="Gulim" panose="020B0600000101010101" pitchFamily="34" charset="-127"/>
              </a:rPr>
              <a:pPr lvl="0" indent="0" algn="r" latinLnBrk="1"/>
              <a:t>16</a:t>
            </a:fld>
            <a:endParaRPr lang="zh-CN" altLang="en-US" sz="1200" dirty="0">
              <a:ea typeface="Gulim" panose="020B0600000101010101" pitchFamily="34" charset="-127"/>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a:ln>
            <a:solidFill>
              <a:srgbClr val="000000"/>
            </a:solidFill>
            <a:miter/>
          </a:ln>
        </p:spPr>
      </p:sp>
      <p:sp>
        <p:nvSpPr>
          <p:cNvPr id="29698"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29699"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latinLnBrk="1"/>
            <a:fld id="{9A0DB2DC-4C9A-4742-B13C-FB6460FD3503}" type="slidenum">
              <a:rPr lang="zh-CN" altLang="en-US" sz="1200" dirty="0">
                <a:ea typeface="Gulim" panose="020B0600000101010101" pitchFamily="34" charset="-127"/>
              </a:rPr>
              <a:pPr lvl="0" indent="0" algn="r" latinLnBrk="1"/>
              <a:t>17</a:t>
            </a:fld>
            <a:endParaRPr lang="zh-CN" altLang="en-US" sz="1200" dirty="0">
              <a:ea typeface="Gulim" panose="020B0600000101010101" pitchFamily="34"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a:ln>
            <a:solidFill>
              <a:srgbClr val="000000"/>
            </a:solidFill>
            <a:miter/>
          </a:ln>
        </p:spPr>
      </p:sp>
      <p:sp>
        <p:nvSpPr>
          <p:cNvPr id="31746"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3174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latinLnBrk="1"/>
            <a:fld id="{9A0DB2DC-4C9A-4742-B13C-FB6460FD3503}" type="slidenum">
              <a:rPr lang="zh-CN" altLang="en-US" sz="1200" dirty="0">
                <a:ea typeface="Gulim" panose="020B0600000101010101" pitchFamily="34" charset="-127"/>
              </a:rPr>
              <a:pPr lvl="0" indent="0" algn="r" latinLnBrk="1"/>
              <a:t>18</a:t>
            </a:fld>
            <a:endParaRPr lang="zh-CN" altLang="en-US" sz="1200" dirty="0">
              <a:ea typeface="Gulim" panose="020B0600000101010101" pitchFamily="34" charset="-127"/>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TextEdit="1"/>
          </p:cNvSpPr>
          <p:nvPr>
            <p:ph type="sldImg"/>
          </p:nvPr>
        </p:nvSpPr>
        <p:spPr>
          <a:ln>
            <a:solidFill>
              <a:srgbClr val="000000"/>
            </a:solidFill>
            <a:miter/>
          </a:ln>
        </p:spPr>
      </p:sp>
      <p:sp>
        <p:nvSpPr>
          <p:cNvPr id="33794"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33795"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latinLnBrk="1"/>
            <a:fld id="{9A0DB2DC-4C9A-4742-B13C-FB6460FD3503}" type="slidenum">
              <a:rPr lang="zh-CN" altLang="en-US" sz="1200" dirty="0">
                <a:ea typeface="Gulim" panose="020B0600000101010101" pitchFamily="34" charset="-127"/>
              </a:rPr>
              <a:pPr lvl="0" indent="0" algn="r" latinLnBrk="1"/>
              <a:t>19</a:t>
            </a:fld>
            <a:endParaRPr lang="zh-CN" altLang="en-US" sz="1200" dirty="0">
              <a:ea typeface="Gulim" panose="020B0600000101010101" pitchFamily="34" charset="-127"/>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TextEdit="1"/>
          </p:cNvSpPr>
          <p:nvPr>
            <p:ph type="sldImg"/>
          </p:nvPr>
        </p:nvSpPr>
        <p:spPr>
          <a:ln>
            <a:solidFill>
              <a:srgbClr val="000000"/>
            </a:solidFill>
            <a:miter/>
          </a:ln>
        </p:spPr>
      </p:sp>
      <p:sp>
        <p:nvSpPr>
          <p:cNvPr id="35842"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35843"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latinLnBrk="1"/>
            <a:fld id="{9A0DB2DC-4C9A-4742-B13C-FB6460FD3503}" type="slidenum">
              <a:rPr lang="zh-CN" altLang="en-US" sz="1200" dirty="0">
                <a:ea typeface="Gulim" panose="020B0600000101010101" pitchFamily="34" charset="-127"/>
              </a:rPr>
              <a:pPr lvl="0" indent="0" algn="r" latinLnBrk="1"/>
              <a:t>20</a:t>
            </a:fld>
            <a:endParaRPr lang="zh-CN" altLang="en-US" sz="1200" dirty="0">
              <a:ea typeface="Gulim" panose="020B0600000101010101" pitchFamily="34" charset="-127"/>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a:ln>
            <a:solidFill>
              <a:srgbClr val="000000"/>
            </a:solidFill>
            <a:miter/>
          </a:ln>
        </p:spPr>
      </p:sp>
      <p:sp>
        <p:nvSpPr>
          <p:cNvPr id="37890"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37891"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latinLnBrk="1"/>
            <a:fld id="{9A0DB2DC-4C9A-4742-B13C-FB6460FD3503}" type="slidenum">
              <a:rPr lang="zh-CN" altLang="en-US" sz="1200" dirty="0">
                <a:ea typeface="Gulim" panose="020B0600000101010101" pitchFamily="34" charset="-127"/>
              </a:rPr>
              <a:pPr lvl="0" indent="0" algn="r" latinLnBrk="1"/>
              <a:t>21</a:t>
            </a:fld>
            <a:endParaRPr lang="zh-CN" altLang="en-US" sz="1200" dirty="0">
              <a:ea typeface="Gulim" panose="020B0600000101010101" pitchFamily="34" charset="-127"/>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a:ln>
            <a:solidFill>
              <a:srgbClr val="000000"/>
            </a:solidFill>
            <a:miter/>
          </a:ln>
        </p:spPr>
      </p:sp>
      <p:sp>
        <p:nvSpPr>
          <p:cNvPr id="39938"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39939"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latinLnBrk="1"/>
            <a:fld id="{9A0DB2DC-4C9A-4742-B13C-FB6460FD3503}" type="slidenum">
              <a:rPr lang="zh-CN" altLang="en-US" sz="1200" dirty="0">
                <a:ea typeface="Gulim" panose="020B0600000101010101" pitchFamily="34" charset="-127"/>
              </a:rPr>
              <a:pPr lvl="0" indent="0" algn="r" latinLnBrk="1"/>
              <a:t>22</a:t>
            </a:fld>
            <a:endParaRPr lang="zh-CN" altLang="en-US" sz="1200" dirty="0">
              <a:ea typeface="Gulim" panose="020B0600000101010101" pitchFamily="34" charset="-127"/>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a:ln>
            <a:solidFill>
              <a:srgbClr val="000000"/>
            </a:solidFill>
            <a:miter/>
          </a:ln>
        </p:spPr>
      </p:sp>
      <p:sp>
        <p:nvSpPr>
          <p:cNvPr id="41986"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4198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latinLnBrk="1"/>
            <a:fld id="{9A0DB2DC-4C9A-4742-B13C-FB6460FD3503}" type="slidenum">
              <a:rPr lang="zh-CN" altLang="en-US" sz="1200" dirty="0">
                <a:ea typeface="Gulim" panose="020B0600000101010101" pitchFamily="34" charset="-127"/>
              </a:rPr>
              <a:pPr lvl="0" indent="0" algn="r" latinLnBrk="1"/>
              <a:t>23</a:t>
            </a:fld>
            <a:endParaRPr lang="zh-CN" altLang="en-US" sz="1200" dirty="0">
              <a:ea typeface="Gulim" panose="020B0600000101010101" pitchFamily="34"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a:ln>
            <a:solidFill>
              <a:srgbClr val="000000"/>
            </a:solidFill>
            <a:miter/>
          </a:ln>
        </p:spPr>
      </p:sp>
      <p:sp>
        <p:nvSpPr>
          <p:cNvPr id="11266"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112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latinLnBrk="1"/>
            <a:fld id="{9A0DB2DC-4C9A-4742-B13C-FB6460FD3503}" type="slidenum">
              <a:rPr lang="zh-CN" altLang="en-US" sz="1200" dirty="0">
                <a:ea typeface="Gulim" panose="020B0600000101010101" pitchFamily="34" charset="-127"/>
              </a:rPr>
              <a:pPr lvl="0" indent="0" algn="r" latinLnBrk="1"/>
              <a:t>2</a:t>
            </a:fld>
            <a:endParaRPr lang="zh-CN" altLang="en-US" sz="1200" dirty="0">
              <a:ea typeface="Gulim" panose="020B0600000101010101" pitchFamily="34" charset="-127"/>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p:txBody>
          <a:bodyPr wrap="square" lIns="91440" tIns="45720" rIns="91440" bIns="45720" anchor="t"/>
          <a:lstStyle/>
          <a:p>
            <a:pPr lvl="0" eaLnBrk="1" hangingPunct="1">
              <a:spcBef>
                <a:spcPct val="0"/>
              </a:spcBef>
            </a:pPr>
            <a:r>
              <a:rPr lang="zh-CN" altLang="en-US" dirty="0">
                <a:ea typeface="宋体" panose="02010600030101010101" pitchFamily="2" charset="-122"/>
              </a:rPr>
              <a:t>木马将自己伪装成一个</a:t>
            </a:r>
            <a:r>
              <a:rPr lang="en-US" altLang="zh-CN" dirty="0">
                <a:ea typeface="宋体" panose="02010600030101010101" pitchFamily="2" charset="-122"/>
              </a:rPr>
              <a:t>Ping</a:t>
            </a:r>
            <a:r>
              <a:rPr lang="zh-CN" altLang="en-US" dirty="0">
                <a:ea typeface="宋体" panose="02010600030101010101" pitchFamily="2" charset="-122"/>
              </a:rPr>
              <a:t>进程，系统就会将</a:t>
            </a:r>
            <a:r>
              <a:rPr lang="en-US" altLang="zh-CN" dirty="0">
                <a:ea typeface="宋体" panose="02010600030101010101" pitchFamily="2" charset="-122"/>
              </a:rPr>
              <a:t>Ping</a:t>
            </a:r>
            <a:r>
              <a:rPr lang="zh-CN" altLang="en-US" dirty="0">
                <a:ea typeface="宋体" panose="02010600030101010101" pitchFamily="2" charset="-122"/>
              </a:rPr>
              <a:t>的响应包的监听、处理权交给木马进程，一旦事先约定好的</a:t>
            </a:r>
            <a:r>
              <a:rPr lang="en-US" altLang="zh-CN" dirty="0">
                <a:ea typeface="宋体" panose="02010600030101010101" pitchFamily="2" charset="-122"/>
              </a:rPr>
              <a:t>Ping</a:t>
            </a:r>
            <a:r>
              <a:rPr lang="zh-CN" altLang="en-US" dirty="0">
                <a:ea typeface="宋体" panose="02010600030101010101" pitchFamily="2" charset="-122"/>
              </a:rPr>
              <a:t>响应包出现（可以判断包大小、</a:t>
            </a:r>
            <a:r>
              <a:rPr lang="en-US" altLang="zh-CN" dirty="0">
                <a:ea typeface="宋体" panose="02010600030101010101" pitchFamily="2" charset="-122"/>
              </a:rPr>
              <a:t>ICMP_SEQ</a:t>
            </a:r>
            <a:r>
              <a:rPr lang="zh-CN" altLang="en-US" dirty="0">
                <a:ea typeface="宋体" panose="02010600030101010101" pitchFamily="2" charset="-122"/>
              </a:rPr>
              <a:t>等特征），木马就会接受、分析并从报文中解码出命令和数据。</a:t>
            </a:r>
          </a:p>
        </p:txBody>
      </p:sp>
      <p:sp>
        <p:nvSpPr>
          <p:cNvPr id="44035"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latinLnBrk="1"/>
            <a:fld id="{9A0DB2DC-4C9A-4742-B13C-FB6460FD3503}" type="slidenum">
              <a:rPr lang="zh-CN" altLang="en-US" sz="1200" dirty="0">
                <a:ea typeface="Gulim" panose="020B0600000101010101" pitchFamily="34" charset="-127"/>
              </a:rPr>
              <a:pPr lvl="0" indent="0" algn="r" latinLnBrk="1"/>
              <a:t>25</a:t>
            </a:fld>
            <a:endParaRPr lang="zh-CN" altLang="en-US" sz="1200" dirty="0">
              <a:ea typeface="Gulim" panose="020B0600000101010101" pitchFamily="34" charset="-127"/>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a:ln>
            <a:solidFill>
              <a:srgbClr val="000000"/>
            </a:solidFill>
            <a:miter/>
          </a:ln>
        </p:spPr>
      </p:sp>
      <p:sp>
        <p:nvSpPr>
          <p:cNvPr id="46082"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46083"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latinLnBrk="1"/>
            <a:fld id="{9A0DB2DC-4C9A-4742-B13C-FB6460FD3503}" type="slidenum">
              <a:rPr lang="zh-CN" altLang="en-US" sz="1200" dirty="0">
                <a:ea typeface="Gulim" panose="020B0600000101010101" pitchFamily="34" charset="-127"/>
              </a:rPr>
              <a:pPr lvl="0" indent="0" algn="r" latinLnBrk="1"/>
              <a:t>26</a:t>
            </a:fld>
            <a:endParaRPr lang="zh-CN" altLang="en-US" sz="1200" dirty="0">
              <a:ea typeface="Gulim" panose="020B0600000101010101" pitchFamily="34" charset="-127"/>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a:solidFill>
              <a:srgbClr val="000000"/>
            </a:solidFill>
            <a:miter/>
          </a:ln>
        </p:spPr>
      </p:sp>
      <p:sp>
        <p:nvSpPr>
          <p:cNvPr id="48130"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48131"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latinLnBrk="1"/>
            <a:fld id="{9A0DB2DC-4C9A-4742-B13C-FB6460FD3503}" type="slidenum">
              <a:rPr lang="zh-CN" altLang="en-US" sz="1200" dirty="0">
                <a:ea typeface="Gulim" panose="020B0600000101010101" pitchFamily="34" charset="-127"/>
              </a:rPr>
              <a:pPr lvl="0" indent="0" algn="r" latinLnBrk="1"/>
              <a:t>27</a:t>
            </a:fld>
            <a:endParaRPr lang="zh-CN" altLang="en-US" sz="1200" dirty="0">
              <a:ea typeface="Gulim" panose="020B0600000101010101" pitchFamily="34" charset="-127"/>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noTextEdit="1"/>
          </p:cNvSpPr>
          <p:nvPr>
            <p:ph type="sldImg"/>
          </p:nvPr>
        </p:nvSpPr>
        <p:spPr>
          <a:ln>
            <a:solidFill>
              <a:srgbClr val="000000"/>
            </a:solidFill>
            <a:miter/>
          </a:ln>
        </p:spPr>
      </p:sp>
      <p:sp>
        <p:nvSpPr>
          <p:cNvPr id="50178"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50179"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latinLnBrk="1"/>
            <a:fld id="{9A0DB2DC-4C9A-4742-B13C-FB6460FD3503}" type="slidenum">
              <a:rPr lang="zh-CN" altLang="en-US" sz="1200" dirty="0">
                <a:ea typeface="Gulim" panose="020B0600000101010101" pitchFamily="34" charset="-127"/>
              </a:rPr>
              <a:pPr lvl="0" indent="0" algn="r" latinLnBrk="1"/>
              <a:t>28</a:t>
            </a:fld>
            <a:endParaRPr lang="zh-CN" altLang="en-US" sz="1200" dirty="0">
              <a:ea typeface="Gulim" panose="020B0600000101010101" pitchFamily="34" charset="-127"/>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noTextEdit="1"/>
          </p:cNvSpPr>
          <p:nvPr>
            <p:ph type="sldImg"/>
          </p:nvPr>
        </p:nvSpPr>
        <p:spPr>
          <a:ln>
            <a:solidFill>
              <a:srgbClr val="000000"/>
            </a:solidFill>
            <a:miter/>
          </a:ln>
        </p:spPr>
      </p:sp>
      <p:sp>
        <p:nvSpPr>
          <p:cNvPr id="52226"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5222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latinLnBrk="1"/>
            <a:fld id="{9A0DB2DC-4C9A-4742-B13C-FB6460FD3503}" type="slidenum">
              <a:rPr lang="zh-CN" altLang="en-US" sz="1200" dirty="0">
                <a:ea typeface="Gulim" panose="020B0600000101010101" pitchFamily="34" charset="-127"/>
              </a:rPr>
              <a:pPr lvl="0" indent="0" algn="r" latinLnBrk="1"/>
              <a:t>29</a:t>
            </a:fld>
            <a:endParaRPr lang="zh-CN" altLang="en-US" sz="1200" dirty="0">
              <a:ea typeface="Gulim" panose="020B0600000101010101" pitchFamily="34"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9219"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latinLnBrk="1"/>
            <a:fld id="{9A0DB2DC-4C9A-4742-B13C-FB6460FD3503}" type="slidenum">
              <a:rPr lang="zh-CN" altLang="en-US" sz="1200" dirty="0">
                <a:ea typeface="Gulim" panose="020B0600000101010101" pitchFamily="34" charset="-127"/>
              </a:rPr>
              <a:pPr lvl="0" indent="0" algn="r" latinLnBrk="1"/>
              <a:t>3</a:t>
            </a:fld>
            <a:endParaRPr lang="zh-CN" altLang="en-US" sz="1200" dirty="0">
              <a:ea typeface="Gulim" panose="020B0600000101010101" pitchFamily="34"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a:solidFill>
              <a:srgbClr val="000000"/>
            </a:solidFill>
            <a:miter/>
          </a:ln>
        </p:spPr>
      </p:sp>
      <p:sp>
        <p:nvSpPr>
          <p:cNvPr id="13314"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13315"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latinLnBrk="1"/>
            <a:fld id="{9A0DB2DC-4C9A-4742-B13C-FB6460FD3503}" type="slidenum">
              <a:rPr lang="zh-CN" altLang="en-US" sz="1200" dirty="0">
                <a:ea typeface="Gulim" panose="020B0600000101010101" pitchFamily="34" charset="-127"/>
              </a:rPr>
              <a:pPr lvl="0" indent="0" algn="r" latinLnBrk="1"/>
              <a:t>4</a:t>
            </a:fld>
            <a:endParaRPr lang="zh-CN" altLang="en-US" sz="1200" dirty="0">
              <a:ea typeface="Gulim" panose="020B0600000101010101" pitchFamily="34"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ln>
            <a:solidFill>
              <a:srgbClr val="000000"/>
            </a:solidFill>
            <a:miter/>
          </a:ln>
        </p:spPr>
      </p:sp>
      <p:sp>
        <p:nvSpPr>
          <p:cNvPr id="15362"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latinLnBrk="1"/>
            <a:fld id="{9A0DB2DC-4C9A-4742-B13C-FB6460FD3503}" type="slidenum">
              <a:rPr lang="zh-CN" altLang="en-US" sz="1200" dirty="0">
                <a:ea typeface="Gulim" panose="020B0600000101010101" pitchFamily="34" charset="-127"/>
              </a:rPr>
              <a:pPr lvl="0" indent="0" algn="r" latinLnBrk="1"/>
              <a:t>5</a:t>
            </a:fld>
            <a:endParaRPr lang="zh-CN" altLang="en-US" sz="1200" dirty="0">
              <a:ea typeface="Gulim" panose="020B0600000101010101" pitchFamily="34"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a:ln>
            <a:solidFill>
              <a:srgbClr val="000000"/>
            </a:solidFill>
            <a:miter/>
          </a:ln>
        </p:spPr>
      </p:sp>
      <p:sp>
        <p:nvSpPr>
          <p:cNvPr id="17410"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17411"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latinLnBrk="1"/>
            <a:fld id="{9A0DB2DC-4C9A-4742-B13C-FB6460FD3503}" type="slidenum">
              <a:rPr lang="zh-CN" altLang="en-US" sz="1200" dirty="0">
                <a:ea typeface="Gulim" panose="020B0600000101010101" pitchFamily="34" charset="-127"/>
              </a:rPr>
              <a:pPr lvl="0" indent="0" algn="r" latinLnBrk="1"/>
              <a:t>6</a:t>
            </a:fld>
            <a:endParaRPr lang="zh-CN" altLang="en-US" sz="1200" dirty="0">
              <a:ea typeface="Gulim" panose="020B0600000101010101" pitchFamily="34"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ln>
            <a:solidFill>
              <a:srgbClr val="000000"/>
            </a:solidFill>
            <a:miter/>
          </a:ln>
        </p:spPr>
      </p:sp>
      <p:sp>
        <p:nvSpPr>
          <p:cNvPr id="19458"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19459"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latinLnBrk="1"/>
            <a:fld id="{9A0DB2DC-4C9A-4742-B13C-FB6460FD3503}" type="slidenum">
              <a:rPr lang="zh-CN" altLang="en-US" sz="1200" dirty="0">
                <a:ea typeface="Gulim" panose="020B0600000101010101" pitchFamily="34" charset="-127"/>
              </a:rPr>
              <a:pPr lvl="0" indent="0" algn="r" latinLnBrk="1"/>
              <a:t>7</a:t>
            </a:fld>
            <a:endParaRPr lang="zh-CN" altLang="en-US" sz="1200" dirty="0">
              <a:ea typeface="Gulim" panose="020B0600000101010101" pitchFamily="34"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noTextEdit="1"/>
          </p:cNvSpPr>
          <p:nvPr>
            <p:ph type="sldImg"/>
          </p:nvPr>
        </p:nvSpPr>
        <p:spPr>
          <a:ln>
            <a:solidFill>
              <a:srgbClr val="000000"/>
            </a:solidFill>
            <a:miter/>
          </a:ln>
        </p:spPr>
      </p:sp>
      <p:sp>
        <p:nvSpPr>
          <p:cNvPr id="54274"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54275"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latinLnBrk="1"/>
            <a:fld id="{9A0DB2DC-4C9A-4742-B13C-FB6460FD3503}" type="slidenum">
              <a:rPr lang="zh-CN" altLang="en-US" sz="1200" dirty="0">
                <a:ea typeface="Gulim" panose="020B0600000101010101" pitchFamily="34" charset="-127"/>
              </a:rPr>
              <a:pPr lvl="0" indent="0" algn="r" latinLnBrk="1"/>
              <a:t>10</a:t>
            </a:fld>
            <a:endParaRPr lang="zh-CN" altLang="en-US" sz="1200" dirty="0">
              <a:ea typeface="Gulim" panose="020B0600000101010101" pitchFamily="34"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p:cNvSpPr>
            <a:spLocks noGrp="1" noRot="1" noChangeAspect="1" noTextEdit="1"/>
          </p:cNvSpPr>
          <p:nvPr>
            <p:ph type="sldImg"/>
          </p:nvPr>
        </p:nvSpPr>
        <p:spPr>
          <a:ln>
            <a:solidFill>
              <a:srgbClr val="000000"/>
            </a:solidFill>
            <a:miter/>
          </a:ln>
        </p:spPr>
      </p:sp>
      <p:sp>
        <p:nvSpPr>
          <p:cNvPr id="56322"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56323"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lstStyle/>
          <a:p>
            <a:pPr lvl="0" indent="0" algn="r" latinLnBrk="1"/>
            <a:fld id="{9A0DB2DC-4C9A-4742-B13C-FB6460FD3503}" type="slidenum">
              <a:rPr lang="zh-CN" altLang="en-US" sz="1200" dirty="0">
                <a:ea typeface="Gulim" panose="020B0600000101010101" pitchFamily="34" charset="-127"/>
              </a:rPr>
              <a:pPr lvl="0" indent="0" algn="r" latinLnBrk="1"/>
              <a:t>11</a:t>
            </a:fld>
            <a:endParaRPr lang="zh-CN" altLang="en-US" sz="1200" dirty="0">
              <a:ea typeface="Gulim" panose="020B0600000101010101" pitchFamily="34"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8" name="日期占位符 27"/>
          <p:cNvSpPr>
            <a:spLocks noGrp="1"/>
          </p:cNvSpPr>
          <p:nvPr>
            <p:ph type="dt" sz="half" idx="10"/>
          </p:nvPr>
        </p:nvSpPr>
        <p:spPr/>
        <p:txBody>
          <a:bodyPr/>
          <a:lstStyle>
            <a:extLst/>
          </a:lstStyle>
          <a:p>
            <a:fld id="{D997B5FA-0921-464F-AAE1-844C04324D75}" type="datetimeFigureOut">
              <a:rPr lang="zh-CN" altLang="en-US" smtClean="0"/>
              <a:pPr/>
              <a:t>2020/10/14</a:t>
            </a:fld>
            <a:endParaRPr lang="zh-CN" altLang="en-US"/>
          </a:p>
        </p:txBody>
      </p:sp>
      <p:sp>
        <p:nvSpPr>
          <p:cNvPr id="17" name="页脚占位符 16"/>
          <p:cNvSpPr>
            <a:spLocks noGrp="1"/>
          </p:cNvSpPr>
          <p:nvPr>
            <p:ph type="ftr" sz="quarter" idx="11"/>
          </p:nvPr>
        </p:nvSpPr>
        <p:spPr/>
        <p:txBody>
          <a:bodyPr/>
          <a:lstStyle>
            <a:extLst/>
          </a:lstStyle>
          <a:p>
            <a:endParaRPr lang="zh-CN" altLang="en-US"/>
          </a:p>
        </p:txBody>
      </p:sp>
      <p:sp>
        <p:nvSpPr>
          <p:cNvPr id="29" name="灯片编号占位符 28"/>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
        <p:nvSpPr>
          <p:cNvPr id="32" name="矩形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矩形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矩形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矩形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矩形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标题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56" name="矩形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矩形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矩形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矩形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2020/10/14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641600" cy="5851525"/>
          </a:xfrm>
        </p:spPr>
        <p:txBody>
          <a:bodyPr vert="eaVert" anchor="ct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812800" y="274639"/>
            <a:ext cx="78232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2020/10/14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2020/10/14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任意多边形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任意多边形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任意多边形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任意多边形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任意多边形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任意多边形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任意多边形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任意多边形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任意多边形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任意多边形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任意多边形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任意多边形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任意多边形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任意多边形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任意多边形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文本占位符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2020/10/14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
        <p:nvSpPr>
          <p:cNvPr id="7" name="矩形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zh-CN" altLang="en-US" smtClean="0"/>
              <a:t>单击此处编辑母版标题样式</a:t>
            </a:r>
            <a:endParaRPr kumimoji="0" lang="en-US"/>
          </a:p>
        </p:txBody>
      </p:sp>
      <p:sp>
        <p:nvSpPr>
          <p:cNvPr id="8" name="矩形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矩形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矩形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12064"/>
            <a:ext cx="10972800" cy="9144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997B5FA-0921-464F-AAE1-844C04324D75}" type="datetimeFigureOut">
              <a:rPr lang="zh-CN" altLang="en-US" smtClean="0"/>
              <a:pPr/>
              <a:t>2020/10/14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5" name="矩形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673099" y="512064"/>
            <a:ext cx="10363200" cy="914400"/>
          </a:xfrm>
        </p:spPr>
        <p:txBody>
          <a:bodyPr anchor="t"/>
          <a:lstStyle>
            <a:lvl1pPr>
              <a:defRPr sz="400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D997B5FA-0921-464F-AAE1-844C04324D75}" type="datetimeFigureOut">
              <a:rPr lang="zh-CN" altLang="en-US" smtClean="0"/>
              <a:pPr/>
              <a:t>2020/10/14</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
        <p:nvSpPr>
          <p:cNvPr id="16" name="矩形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矩形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矩形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矩形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矩形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矩形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矩形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矩形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矩形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512064"/>
            <a:ext cx="10363200" cy="914400"/>
          </a:xfrm>
        </p:spPr>
        <p:txBody>
          <a:bodyPr/>
          <a:lstStyle>
            <a:lvl1pPr>
              <a:defRPr sz="4000" cap="none" baseline="0"/>
            </a:lvl1pPr>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D997B5FA-0921-464F-AAE1-844C04324D75}" type="datetimeFigureOut">
              <a:rPr lang="zh-CN" altLang="en-US" smtClean="0"/>
              <a:pPr/>
              <a:t>2020/10/14</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D997B5FA-0921-464F-AAE1-844C04324D75}" type="datetimeFigureOut">
              <a:rPr lang="zh-CN" altLang="en-US" smtClean="0"/>
              <a:pPr/>
              <a:t>2020/10/14</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10972800" cy="1162050"/>
          </a:xfrm>
        </p:spPr>
        <p:txBody>
          <a:bodyPr anchor="ctr"/>
          <a:lstStyle>
            <a:lvl1pPr algn="l">
              <a:buNone/>
              <a:defRPr sz="3600" b="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997B5FA-0921-464F-AAE1-844C04324D75}" type="datetimeFigureOut">
              <a:rPr lang="zh-CN" altLang="en-US" smtClean="0"/>
              <a:pPr/>
              <a:t>2020/10/14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直接连接符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组合 9"/>
          <p:cNvGrpSpPr/>
          <p:nvPr/>
        </p:nvGrpSpPr>
        <p:grpSpPr>
          <a:xfrm rot="5400000">
            <a:off x="11374903" y="1197789"/>
            <a:ext cx="132763" cy="171288"/>
            <a:chOff x="6668087" y="1297746"/>
            <a:chExt cx="161840" cy="156602"/>
          </a:xfrm>
        </p:grpSpPr>
        <p:cxnSp>
          <p:nvCxnSpPr>
            <p:cNvPr id="15" name="直接连接符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zh-CN" altLang="en-US" smtClean="0"/>
              <a:t>单击图标添加图片</a:t>
            </a:r>
            <a:endParaRPr kumimoji="0" lang="en-US"/>
          </a:p>
        </p:txBody>
      </p:sp>
      <p:sp>
        <p:nvSpPr>
          <p:cNvPr id="4" name="文本占位符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grpSp>
        <p:nvGrpSpPr>
          <p:cNvPr id="14" name="组合 13"/>
          <p:cNvGrpSpPr/>
          <p:nvPr/>
        </p:nvGrpSpPr>
        <p:grpSpPr>
          <a:xfrm rot="5400000">
            <a:off x="11578103" y="1350189"/>
            <a:ext cx="132763" cy="171288"/>
            <a:chOff x="6668087" y="1297746"/>
            <a:chExt cx="161840" cy="156602"/>
          </a:xfrm>
        </p:grpSpPr>
        <p:cxnSp>
          <p:nvCxnSpPr>
            <p:cNvPr id="11" name="直接连接符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组合 17"/>
          <p:cNvGrpSpPr/>
          <p:nvPr/>
        </p:nvGrpSpPr>
        <p:grpSpPr>
          <a:xfrm rot="5400000">
            <a:off x="11115579" y="1453352"/>
            <a:ext cx="132763" cy="171288"/>
            <a:chOff x="6668087" y="1297746"/>
            <a:chExt cx="161840" cy="156602"/>
          </a:xfrm>
        </p:grpSpPr>
        <p:cxnSp>
          <p:nvCxnSpPr>
            <p:cNvPr id="19" name="直接连接符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期占位符 4"/>
          <p:cNvSpPr>
            <a:spLocks noGrp="1"/>
          </p:cNvSpPr>
          <p:nvPr>
            <p:ph type="dt" sz="half" idx="10"/>
          </p:nvPr>
        </p:nvSpPr>
        <p:spPr>
          <a:xfrm>
            <a:off x="8636000" y="55499"/>
            <a:ext cx="2844800" cy="365125"/>
          </a:xfrm>
        </p:spPr>
        <p:txBody>
          <a:bodyPr/>
          <a:lstStyle>
            <a:extLst/>
          </a:lstStyle>
          <a:p>
            <a:fld id="{D997B5FA-0921-464F-AAE1-844C04324D75}" type="datetimeFigureOut">
              <a:rPr lang="zh-CN" altLang="en-US" smtClean="0"/>
              <a:pPr/>
              <a:t>2020/10/14</a:t>
            </a:fld>
            <a:endParaRPr lang="zh-CN" altLang="en-US"/>
          </a:p>
        </p:txBody>
      </p:sp>
      <p:sp>
        <p:nvSpPr>
          <p:cNvPr id="6" name="页脚占位符 5"/>
          <p:cNvSpPr>
            <a:spLocks noGrp="1"/>
          </p:cNvSpPr>
          <p:nvPr>
            <p:ph type="ftr" sz="quarter" idx="11"/>
          </p:nvPr>
        </p:nvSpPr>
        <p:spPr>
          <a:xfrm>
            <a:off x="1219200" y="55499"/>
            <a:ext cx="7416800" cy="365125"/>
          </a:xfrm>
        </p:spPr>
        <p:txBody>
          <a:bodyPr/>
          <a:lstStyle>
            <a:extLst/>
          </a:lstStyle>
          <a:p>
            <a:endParaRPr lang="zh-CN" altLang="en-US"/>
          </a:p>
        </p:txBody>
      </p:sp>
      <p:sp>
        <p:nvSpPr>
          <p:cNvPr id="7" name="灯片编号占位符 6"/>
          <p:cNvSpPr>
            <a:spLocks noGrp="1"/>
          </p:cNvSpPr>
          <p:nvPr>
            <p:ph type="sldNum" sz="quarter" idx="12"/>
          </p:nvPr>
        </p:nvSpPr>
        <p:spPr>
          <a:xfrm>
            <a:off x="11480800" y="55499"/>
            <a:ext cx="609600" cy="365125"/>
          </a:xfrm>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矩形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矩形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矩形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矩形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矩形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矩形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矩形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标题占位符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D997B5FA-0921-464F-AAE1-844C04324D75}" type="datetimeFigureOut">
              <a:rPr lang="zh-CN" altLang="en-US" smtClean="0"/>
              <a:pPr/>
              <a:t>2020/10/14</a:t>
            </a:fld>
            <a:endParaRPr lang="zh-CN" altLang="en-US"/>
          </a:p>
        </p:txBody>
      </p:sp>
      <p:sp>
        <p:nvSpPr>
          <p:cNvPr id="3" name="页脚占位符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zh-CN" altLang="en-US"/>
          </a:p>
        </p:txBody>
      </p:sp>
      <p:sp>
        <p:nvSpPr>
          <p:cNvPr id="23" name="灯片编号占位符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565CE74E-AB26-4998-AD42-012C4C1AD076}"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file:///\\Tapi32.ex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title"/>
          </p:nvPr>
        </p:nvSpPr>
        <p:spPr/>
        <p:txBody>
          <a:bodyPr wrap="square" lIns="91440" tIns="45720" rIns="91440" bIns="45720" anchor="ctr"/>
          <a:lstStyle/>
          <a:p>
            <a:pPr eaLnBrk="1" hangingPunct="1"/>
            <a:r>
              <a:rPr lang="zh-CN" altLang="en-US" sz="4400" b="1" dirty="0">
                <a:latin typeface="宋体" panose="02010600030101010101" pitchFamily="2" charset="-122"/>
                <a:ea typeface="宋体" panose="02010600030101010101" pitchFamily="2" charset="-122"/>
              </a:rPr>
              <a:t>第</a:t>
            </a:r>
            <a:r>
              <a:rPr lang="en-US" altLang="zh-CN" sz="4400" b="1" dirty="0">
                <a:latin typeface="宋体" panose="02010600030101010101" pitchFamily="2" charset="-122"/>
                <a:ea typeface="宋体" panose="02010600030101010101" pitchFamily="2" charset="-122"/>
              </a:rPr>
              <a:t>3</a:t>
            </a:r>
            <a:r>
              <a:rPr lang="zh-CN" altLang="en-US" sz="4400" b="1" dirty="0">
                <a:latin typeface="宋体" panose="02010600030101010101" pitchFamily="2" charset="-122"/>
                <a:ea typeface="宋体" panose="02010600030101010101" pitchFamily="2" charset="-122"/>
              </a:rPr>
              <a:t>章 特洛伊木马</a:t>
            </a:r>
          </a:p>
        </p:txBody>
      </p:sp>
      <p:sp>
        <p:nvSpPr>
          <p:cNvPr id="6146" name="Rectangle 3"/>
          <p:cNvSpPr>
            <a:spLocks noGrp="1"/>
          </p:cNvSpPr>
          <p:nvPr>
            <p:ph idx="1"/>
          </p:nvPr>
        </p:nvSpPr>
        <p:spPr>
          <a:xfrm>
            <a:off x="1992313" y="1827213"/>
            <a:ext cx="6453187" cy="3673475"/>
          </a:xfrm>
        </p:spPr>
        <p:txBody>
          <a:bodyPr wrap="square" lIns="91440" tIns="45720" rIns="91440" bIns="45720" anchor="t">
            <a:normAutofit lnSpcReduction="10000"/>
          </a:bodyPr>
          <a:lstStyle/>
          <a:p>
            <a:pPr eaLnBrk="1" hangingPunct="1"/>
            <a:r>
              <a:rPr lang="zh-CN" altLang="en-US" b="1" dirty="0">
                <a:ea typeface="宋体" panose="02010600030101010101" pitchFamily="2" charset="-122"/>
              </a:rPr>
              <a:t>特洛伊木马的定义</a:t>
            </a:r>
            <a:endParaRPr lang="en-US" altLang="zh-CN" b="1" dirty="0">
              <a:ea typeface="宋体" panose="02010600030101010101" pitchFamily="2" charset="-122"/>
            </a:endParaRPr>
          </a:p>
          <a:p>
            <a:pPr eaLnBrk="1" hangingPunct="1"/>
            <a:r>
              <a:rPr lang="zh-CN" altLang="en-US" b="1" dirty="0">
                <a:ea typeface="宋体" panose="02010600030101010101" pitchFamily="2" charset="-122"/>
              </a:rPr>
              <a:t>特洛伊木马的特点</a:t>
            </a:r>
            <a:endParaRPr lang="en-US" altLang="zh-CN" b="1" dirty="0">
              <a:ea typeface="宋体" panose="02010600030101010101" pitchFamily="2" charset="-122"/>
            </a:endParaRPr>
          </a:p>
          <a:p>
            <a:pPr eaLnBrk="1" hangingPunct="1"/>
            <a:r>
              <a:rPr lang="zh-CN" altLang="en-US" b="1" dirty="0">
                <a:ea typeface="宋体" panose="02010600030101010101" pitchFamily="2" charset="-122"/>
              </a:rPr>
              <a:t>特洛伊木马的结构</a:t>
            </a:r>
          </a:p>
          <a:p>
            <a:pPr eaLnBrk="1" hangingPunct="1"/>
            <a:r>
              <a:rPr lang="zh-CN" altLang="en-US" b="1" dirty="0">
                <a:ea typeface="宋体" panose="02010600030101010101" pitchFamily="2" charset="-122"/>
              </a:rPr>
              <a:t>特洛伊木马的基本原理</a:t>
            </a:r>
            <a:endParaRPr lang="en-US" altLang="zh-CN" b="1" dirty="0">
              <a:ea typeface="宋体" panose="02010600030101010101" pitchFamily="2" charset="-122"/>
            </a:endParaRPr>
          </a:p>
          <a:p>
            <a:pPr eaLnBrk="1" hangingPunct="1"/>
            <a:r>
              <a:rPr lang="zh-CN" altLang="en-US" b="1" dirty="0">
                <a:ea typeface="宋体" panose="02010600030101010101" pitchFamily="2" charset="-122"/>
              </a:rPr>
              <a:t>检测和清除特洛伊木马</a:t>
            </a:r>
          </a:p>
          <a:p>
            <a:pPr eaLnBrk="1" hangingPunct="1"/>
            <a:r>
              <a:rPr lang="zh-CN" altLang="en-US" b="1" dirty="0">
                <a:ea typeface="宋体" panose="02010600030101010101" pitchFamily="2" charset="-122"/>
              </a:rPr>
              <a:t>特洛伊木马病毒分析</a:t>
            </a:r>
            <a:endParaRPr lang="en-US" altLang="zh-CN" b="1" dirty="0">
              <a:ea typeface="宋体" panose="02010600030101010101" pitchFamily="2" charset="-122"/>
            </a:endParaRPr>
          </a:p>
          <a:p>
            <a:pPr eaLnBrk="1" hangingPunct="1"/>
            <a:r>
              <a:rPr lang="zh-CN" altLang="en-US" b="1" dirty="0">
                <a:ea typeface="宋体" panose="02010600030101010101" pitchFamily="2" charset="-122"/>
              </a:rPr>
              <a:t>特洛伊木马病毒防范</a:t>
            </a: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p:txBody>
          <a:bodyPr wrap="square" lIns="91440" tIns="45720" rIns="91440" bIns="45720" anchor="ctr"/>
          <a:lstStyle/>
          <a:p>
            <a:pPr eaLnBrk="1" hangingPunct="1"/>
            <a:r>
              <a:rPr lang="zh-CN" altLang="en-US" dirty="0"/>
              <a:t>特洛伊木马技术的发展</a:t>
            </a:r>
          </a:p>
        </p:txBody>
      </p:sp>
      <p:sp>
        <p:nvSpPr>
          <p:cNvPr id="53250" name="内容占位符 2"/>
          <p:cNvSpPr>
            <a:spLocks noGrp="1"/>
          </p:cNvSpPr>
          <p:nvPr>
            <p:ph idx="1"/>
          </p:nvPr>
        </p:nvSpPr>
        <p:spPr>
          <a:xfrm>
            <a:off x="956945" y="1714500"/>
            <a:ext cx="9558655" cy="4523105"/>
          </a:xfrm>
        </p:spPr>
        <p:txBody>
          <a:bodyPr wrap="square" lIns="91440" tIns="45720" rIns="91440" bIns="45720" anchor="t"/>
          <a:lstStyle/>
          <a:p>
            <a:pPr eaLnBrk="1" hangingPunct="1">
              <a:lnSpc>
                <a:spcPct val="150000"/>
              </a:lnSpc>
            </a:pPr>
            <a:r>
              <a:rPr lang="zh-CN" altLang="en-US" dirty="0"/>
              <a:t>木马技术发展至今，已经经历了</a:t>
            </a:r>
            <a:r>
              <a:rPr lang="en-US" altLang="zh-CN" dirty="0"/>
              <a:t>4</a:t>
            </a:r>
            <a:r>
              <a:rPr lang="zh-CN" altLang="en-US" dirty="0"/>
              <a:t>代</a:t>
            </a:r>
          </a:p>
          <a:p>
            <a:pPr lvl="1" eaLnBrk="1" hangingPunct="1">
              <a:lnSpc>
                <a:spcPct val="150000"/>
              </a:lnSpc>
            </a:pPr>
            <a:r>
              <a:rPr lang="zh-CN" altLang="en-US" dirty="0"/>
              <a:t>第一代木马</a:t>
            </a:r>
          </a:p>
          <a:p>
            <a:pPr lvl="2" eaLnBrk="1" hangingPunct="1">
              <a:lnSpc>
                <a:spcPct val="150000"/>
              </a:lnSpc>
              <a:buFont typeface="-윤고딕120" charset="-127"/>
            </a:pPr>
            <a:r>
              <a:rPr kumimoji="1" lang="zh-CN" altLang="en-US" dirty="0">
                <a:latin typeface="+mn-lt"/>
                <a:ea typeface="+mn-ea"/>
              </a:rPr>
              <a:t>只是进行简单的密码窃取、发送等，没有什么特别之</a:t>
            </a:r>
            <a:r>
              <a:rPr kumimoji="1" lang="zh-CN" altLang="en-US" dirty="0" smtClean="0">
                <a:latin typeface="+mn-lt"/>
                <a:ea typeface="+mn-ea"/>
              </a:rPr>
              <a:t>处</a:t>
            </a:r>
            <a:endParaRPr kumimoji="1" lang="zh-CN" altLang="en-US" dirty="0">
              <a:latin typeface="+mn-lt"/>
              <a:ea typeface="+mn-ea"/>
            </a:endParaRPr>
          </a:p>
          <a:p>
            <a:pPr lvl="1" eaLnBrk="1" hangingPunct="1">
              <a:lnSpc>
                <a:spcPct val="150000"/>
              </a:lnSpc>
            </a:pPr>
            <a:r>
              <a:rPr lang="zh-CN" altLang="en-US" dirty="0"/>
              <a:t>第二代木马</a:t>
            </a:r>
          </a:p>
          <a:p>
            <a:pPr lvl="2" eaLnBrk="1" hangingPunct="1">
              <a:lnSpc>
                <a:spcPct val="150000"/>
              </a:lnSpc>
            </a:pPr>
            <a:r>
              <a:rPr lang="zh-CN" altLang="en-US" dirty="0"/>
              <a:t>在密码窃取、发送等技术上有了很大的进步，冰河可以说是国内木马的典型代表之一</a:t>
            </a:r>
          </a:p>
          <a:p>
            <a:pPr eaLnBrk="1" hangingPunct="1"/>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p:txBody>
          <a:bodyPr wrap="square" lIns="91440" tIns="45720" rIns="91440" bIns="45720" anchor="ctr"/>
          <a:lstStyle/>
          <a:p>
            <a:pPr eaLnBrk="1" hangingPunct="1"/>
            <a:r>
              <a:rPr lang="zh-CN" altLang="en-US" dirty="0"/>
              <a:t>特洛伊木马技术的发展</a:t>
            </a:r>
          </a:p>
        </p:txBody>
      </p:sp>
      <p:sp>
        <p:nvSpPr>
          <p:cNvPr id="55298" name="内容占位符 2"/>
          <p:cNvSpPr>
            <a:spLocks noGrp="1"/>
          </p:cNvSpPr>
          <p:nvPr>
            <p:ph idx="1"/>
          </p:nvPr>
        </p:nvSpPr>
        <p:spPr>
          <a:xfrm>
            <a:off x="838200" y="1571625"/>
            <a:ext cx="9677400" cy="4665980"/>
          </a:xfrm>
        </p:spPr>
        <p:txBody>
          <a:bodyPr wrap="square" lIns="91440" tIns="45720" rIns="91440" bIns="45720" anchor="t">
            <a:normAutofit lnSpcReduction="10000"/>
          </a:bodyPr>
          <a:lstStyle/>
          <a:p>
            <a:pPr lvl="0" eaLnBrk="1" hangingPunct="1">
              <a:lnSpc>
                <a:spcPct val="150000"/>
              </a:lnSpc>
            </a:pPr>
            <a:r>
              <a:rPr lang="zh-CN" altLang="en-US" dirty="0"/>
              <a:t>第三代木马</a:t>
            </a:r>
          </a:p>
          <a:p>
            <a:pPr lvl="1" eaLnBrk="1" hangingPunct="1">
              <a:lnSpc>
                <a:spcPct val="150000"/>
              </a:lnSpc>
              <a:buFont typeface="-윤고딕120" charset="-127"/>
            </a:pPr>
            <a:r>
              <a:rPr kumimoji="1" lang="zh-CN" altLang="en-US" dirty="0">
                <a:latin typeface="+mn-lt"/>
                <a:ea typeface="+mn-ea"/>
              </a:rPr>
              <a:t>在数据传输技术上，又做了不小的改进，出现了</a:t>
            </a:r>
            <a:r>
              <a:rPr kumimoji="1" lang="en-US" altLang="zh-CN" dirty="0">
                <a:latin typeface="+mn-lt"/>
                <a:ea typeface="+mn-ea"/>
              </a:rPr>
              <a:t>ICMP</a:t>
            </a:r>
            <a:r>
              <a:rPr kumimoji="1" lang="zh-CN" altLang="en-US" dirty="0">
                <a:latin typeface="+mn-lt"/>
                <a:ea typeface="+mn-ea"/>
              </a:rPr>
              <a:t>等类型的木马，利用畸形报文传递数据，增加了查杀的</a:t>
            </a:r>
            <a:r>
              <a:rPr kumimoji="1" lang="zh-CN" altLang="en-US" dirty="0" smtClean="0">
                <a:latin typeface="+mn-lt"/>
                <a:ea typeface="+mn-ea"/>
              </a:rPr>
              <a:t>难度</a:t>
            </a:r>
            <a:endParaRPr kumimoji="1" lang="zh-CN" altLang="en-US" dirty="0">
              <a:latin typeface="+mn-lt"/>
              <a:ea typeface="+mn-ea"/>
            </a:endParaRPr>
          </a:p>
          <a:p>
            <a:pPr lvl="0" eaLnBrk="1" hangingPunct="1">
              <a:lnSpc>
                <a:spcPct val="150000"/>
              </a:lnSpc>
            </a:pPr>
            <a:r>
              <a:rPr lang="zh-CN" altLang="en-US" dirty="0"/>
              <a:t>第四代木马</a:t>
            </a:r>
          </a:p>
          <a:p>
            <a:pPr lvl="1" eaLnBrk="1" hangingPunct="1">
              <a:lnSpc>
                <a:spcPct val="150000"/>
              </a:lnSpc>
              <a:buFont typeface="-윤고딕120" charset="-127"/>
            </a:pPr>
            <a:r>
              <a:rPr kumimoji="1" lang="zh-CN" altLang="en-US" dirty="0">
                <a:latin typeface="+mn-lt"/>
                <a:ea typeface="+mn-ea"/>
              </a:rPr>
              <a:t>在进程隐藏方面，做了很大的改动，采用了内核插入式的嵌入方式，利用远程插入线程技术，嵌入</a:t>
            </a:r>
            <a:r>
              <a:rPr kumimoji="1" lang="en-US" altLang="zh-CN" dirty="0">
                <a:latin typeface="+mn-lt"/>
                <a:ea typeface="+mn-ea"/>
              </a:rPr>
              <a:t>DLL</a:t>
            </a:r>
            <a:r>
              <a:rPr kumimoji="1" lang="zh-CN" altLang="en-US" dirty="0">
                <a:latin typeface="+mn-lt"/>
                <a:ea typeface="+mn-ea"/>
              </a:rPr>
              <a:t>线程；或者挂接</a:t>
            </a:r>
            <a:r>
              <a:rPr kumimoji="1" lang="en-US" altLang="zh-CN" dirty="0">
                <a:latin typeface="+mn-lt"/>
                <a:ea typeface="+mn-ea"/>
              </a:rPr>
              <a:t>PSAPI(Process Status API)</a:t>
            </a:r>
            <a:r>
              <a:rPr kumimoji="1" lang="zh-CN" altLang="en-US" dirty="0">
                <a:latin typeface="+mn-lt"/>
                <a:ea typeface="+mn-ea"/>
              </a:rPr>
              <a:t>，实现木马程序的隐藏</a:t>
            </a:r>
          </a:p>
          <a:p>
            <a:pPr eaLnBrk="1" hangingPunct="1"/>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第五代病毒，大量使用</a:t>
            </a:r>
            <a:r>
              <a:rPr lang="en-US" altLang="zh-CN" dirty="0" err="1" smtClean="0"/>
              <a:t>rootkit</a:t>
            </a:r>
            <a:r>
              <a:rPr lang="zh-CN" altLang="en-US" dirty="0" smtClean="0"/>
              <a:t>技术，达到深度隐藏，能够对杀毒软件和防火墙进行攻击</a:t>
            </a:r>
            <a:endParaRPr lang="en-US" altLang="zh-CN" dirty="0" smtClean="0"/>
          </a:p>
          <a:p>
            <a:r>
              <a:rPr lang="zh-CN" altLang="en-US" smtClean="0"/>
              <a:t>第六代病毒系统化</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木马的分类</a:t>
            </a:r>
            <a:endParaRPr lang="zh-CN" altLang="en-US" dirty="0"/>
          </a:p>
        </p:txBody>
      </p:sp>
      <p:sp>
        <p:nvSpPr>
          <p:cNvPr id="3" name="内容占位符 2"/>
          <p:cNvSpPr>
            <a:spLocks noGrp="1"/>
          </p:cNvSpPr>
          <p:nvPr>
            <p:ph idx="1"/>
          </p:nvPr>
        </p:nvSpPr>
        <p:spPr>
          <a:xfrm>
            <a:off x="838200" y="1343891"/>
            <a:ext cx="10515600" cy="4833072"/>
          </a:xfrm>
        </p:spPr>
        <p:txBody>
          <a:bodyPr>
            <a:normAutofit fontScale="92500"/>
          </a:bodyPr>
          <a:lstStyle/>
          <a:p>
            <a:r>
              <a:rPr lang="zh-CN" altLang="en-US" dirty="0" smtClean="0"/>
              <a:t>按功能</a:t>
            </a:r>
            <a:endParaRPr lang="en-US" altLang="zh-CN" dirty="0" smtClean="0"/>
          </a:p>
          <a:p>
            <a:pPr lvl="1"/>
            <a:r>
              <a:rPr lang="zh-CN" altLang="en-US" dirty="0" smtClean="0"/>
              <a:t>远程控制型木马</a:t>
            </a:r>
            <a:endParaRPr lang="en-US" altLang="zh-CN" dirty="0" smtClean="0"/>
          </a:p>
          <a:p>
            <a:pPr lvl="2"/>
            <a:r>
              <a:rPr lang="zh-CN" altLang="en-US" sz="2400" dirty="0" smtClean="0"/>
              <a:t>例：上兴，灰鸽子等</a:t>
            </a:r>
            <a:endParaRPr lang="en-US" altLang="zh-CN" sz="2400" dirty="0" smtClean="0"/>
          </a:p>
          <a:p>
            <a:pPr lvl="2"/>
            <a:r>
              <a:rPr lang="zh-CN" altLang="en-US" sz="2400" dirty="0" smtClean="0"/>
              <a:t>控制受害者电脑侵入系统，进行各种恶意行为，包括文件，进程，服务，注册表管理，屏幕控制，键盘记录，摄像头监视，麦克风监听，远程</a:t>
            </a:r>
            <a:r>
              <a:rPr lang="en-US" altLang="zh-CN" sz="2400" dirty="0" smtClean="0"/>
              <a:t>shell</a:t>
            </a:r>
            <a:r>
              <a:rPr lang="zh-CN" altLang="en-US" sz="2400" dirty="0" smtClean="0"/>
              <a:t>等</a:t>
            </a:r>
            <a:endParaRPr lang="en-US" altLang="zh-CN" sz="2400" dirty="0" smtClean="0"/>
          </a:p>
          <a:p>
            <a:pPr lvl="1"/>
            <a:r>
              <a:rPr lang="zh-CN" altLang="en-US" dirty="0" smtClean="0"/>
              <a:t>信息获取型木马</a:t>
            </a:r>
            <a:endParaRPr lang="en-US" altLang="zh-CN" dirty="0" smtClean="0"/>
          </a:p>
          <a:p>
            <a:pPr lvl="2"/>
            <a:r>
              <a:rPr lang="zh-CN" altLang="en-US" sz="2400" dirty="0" smtClean="0"/>
              <a:t>例：盗号木马</a:t>
            </a:r>
            <a:endParaRPr lang="en-US" altLang="zh-CN" sz="2400" dirty="0" smtClean="0"/>
          </a:p>
          <a:p>
            <a:pPr lvl="2"/>
            <a:r>
              <a:rPr lang="zh-CN" altLang="en-US" sz="2400" dirty="0" smtClean="0"/>
              <a:t>获取受害者电脑信息为目的</a:t>
            </a:r>
            <a:endParaRPr lang="en-US" altLang="zh-CN" sz="2400" dirty="0" smtClean="0"/>
          </a:p>
          <a:p>
            <a:pPr lvl="1"/>
            <a:r>
              <a:rPr lang="zh-CN" altLang="en-US" dirty="0" smtClean="0"/>
              <a:t>破坏型木马</a:t>
            </a:r>
            <a:endParaRPr lang="en-US" altLang="zh-CN" dirty="0" smtClean="0"/>
          </a:p>
          <a:p>
            <a:pPr lvl="2"/>
            <a:r>
              <a:rPr lang="zh-CN" altLang="en-US" sz="2400" dirty="0" smtClean="0"/>
              <a:t>例：</a:t>
            </a:r>
            <a:r>
              <a:rPr lang="en-US" altLang="zh-CN" sz="2400" dirty="0" smtClean="0"/>
              <a:t>Trojan-</a:t>
            </a:r>
            <a:r>
              <a:rPr lang="en-US" altLang="zh-CN" sz="2400" dirty="0" err="1" smtClean="0"/>
              <a:t>DDos</a:t>
            </a:r>
            <a:endParaRPr lang="en-US" altLang="zh-CN" sz="2400" dirty="0" smtClean="0"/>
          </a:p>
          <a:p>
            <a:pPr lvl="2"/>
            <a:r>
              <a:rPr lang="zh-CN" altLang="en-US" sz="2400" dirty="0" smtClean="0"/>
              <a:t>本地或远程主机系统中的数据破坏，资源消耗</a:t>
            </a:r>
            <a:endParaRPr lang="zh-CN" altLang="en-US" sz="2400" dirty="0"/>
          </a:p>
        </p:txBody>
      </p:sp>
      <p:sp>
        <p:nvSpPr>
          <p:cNvPr id="4" name="TextBox 3"/>
          <p:cNvSpPr txBox="1"/>
          <p:nvPr/>
        </p:nvSpPr>
        <p:spPr>
          <a:xfrm>
            <a:off x="6537299" y="331509"/>
            <a:ext cx="4650632" cy="2308324"/>
          </a:xfrm>
          <a:prstGeom prst="rect">
            <a:avLst/>
          </a:prstGeom>
          <a:noFill/>
        </p:spPr>
        <p:txBody>
          <a:bodyPr wrap="none" rtlCol="0">
            <a:spAutoFit/>
          </a:bodyPr>
          <a:lstStyle/>
          <a:p>
            <a:r>
              <a:rPr lang="zh-CN" altLang="en-US" dirty="0" smtClean="0">
                <a:solidFill>
                  <a:schemeClr val="accent4">
                    <a:lumMod val="40000"/>
                    <a:lumOff val="60000"/>
                  </a:schemeClr>
                </a:solidFill>
              </a:rPr>
              <a:t>灰鸽子木马</a:t>
            </a:r>
            <a:r>
              <a:rPr lang="zh-CN" altLang="en-US" dirty="0" smtClean="0"/>
              <a:t>特征</a:t>
            </a:r>
            <a:endParaRPr lang="en-US" altLang="zh-CN" dirty="0" smtClean="0"/>
          </a:p>
          <a:p>
            <a:pPr>
              <a:buFont typeface="Arial" pitchFamily="34" charset="0"/>
              <a:buChar char="•"/>
            </a:pPr>
            <a:r>
              <a:rPr lang="zh-CN" altLang="en-US" dirty="0" smtClean="0"/>
              <a:t>会自我复制到</a:t>
            </a:r>
            <a:r>
              <a:rPr lang="en-US" altLang="zh-CN" dirty="0" smtClean="0"/>
              <a:t>Windows</a:t>
            </a:r>
            <a:r>
              <a:rPr lang="zh-CN" altLang="en-US" dirty="0" smtClean="0"/>
              <a:t>目录下</a:t>
            </a:r>
            <a:endParaRPr lang="en-US" altLang="zh-CN" dirty="0" smtClean="0"/>
          </a:p>
          <a:p>
            <a:pPr>
              <a:buFont typeface="Arial" pitchFamily="34" charset="0"/>
              <a:buChar char="•"/>
            </a:pPr>
            <a:r>
              <a:rPr lang="zh-CN" altLang="en-US" dirty="0" smtClean="0"/>
              <a:t>并自行将安装程序删除。修改注册表</a:t>
            </a:r>
            <a:endParaRPr lang="en-US" altLang="zh-CN" dirty="0" smtClean="0"/>
          </a:p>
          <a:p>
            <a:pPr>
              <a:buFont typeface="Arial" pitchFamily="34" charset="0"/>
              <a:buChar char="•"/>
            </a:pPr>
            <a:r>
              <a:rPr lang="zh-CN" altLang="en-US" dirty="0" smtClean="0"/>
              <a:t>将病毒文件注册为服务项实现开机自启</a:t>
            </a:r>
            <a:endParaRPr lang="en-US" altLang="zh-CN" dirty="0" smtClean="0"/>
          </a:p>
          <a:p>
            <a:pPr>
              <a:buFont typeface="Arial" pitchFamily="34" charset="0"/>
              <a:buChar char="•"/>
            </a:pPr>
            <a:r>
              <a:rPr lang="zh-CN" altLang="en-US" dirty="0" smtClean="0"/>
              <a:t>木马程</a:t>
            </a:r>
            <a:r>
              <a:rPr lang="zh-CN" altLang="en-US" u="sng" dirty="0" smtClean="0"/>
              <a:t>序</a:t>
            </a:r>
            <a:r>
              <a:rPr lang="zh-CN" altLang="en-US" dirty="0" smtClean="0"/>
              <a:t>还会注入所有的进程中</a:t>
            </a:r>
            <a:endParaRPr lang="en-US" altLang="zh-CN" dirty="0" smtClean="0"/>
          </a:p>
          <a:p>
            <a:pPr>
              <a:buFont typeface="Arial" pitchFamily="34" charset="0"/>
              <a:buChar char="•"/>
            </a:pPr>
            <a:r>
              <a:rPr lang="zh-CN" altLang="en-US" dirty="0" smtClean="0"/>
              <a:t>自动开启</a:t>
            </a:r>
            <a:r>
              <a:rPr lang="en-US" altLang="zh-CN" dirty="0" smtClean="0"/>
              <a:t>IE</a:t>
            </a:r>
            <a:r>
              <a:rPr lang="zh-CN" altLang="en-US" dirty="0" smtClean="0"/>
              <a:t>浏览器，与外界进行通信，</a:t>
            </a:r>
            <a:endParaRPr lang="en-US" altLang="zh-CN" dirty="0" smtClean="0"/>
          </a:p>
          <a:p>
            <a:pPr>
              <a:buFont typeface="Arial" pitchFamily="34" charset="0"/>
              <a:buChar char="•"/>
            </a:pPr>
            <a:r>
              <a:rPr lang="zh-CN" altLang="en-US" dirty="0" smtClean="0"/>
              <a:t>在用户不知情的情况下连接黑客指定站点，</a:t>
            </a:r>
            <a:endParaRPr lang="en-US" altLang="zh-CN" dirty="0" smtClean="0"/>
          </a:p>
          <a:p>
            <a:pPr>
              <a:buFont typeface="Arial" pitchFamily="34" charset="0"/>
              <a:buChar char="•"/>
            </a:pPr>
            <a:r>
              <a:rPr lang="zh-CN" altLang="en-US" dirty="0" smtClean="0"/>
              <a:t>盗取用户信息、下载其它特定程序。</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wrap="square" lIns="91440" tIns="45720" rIns="91440" bIns="45720" anchor="ctr"/>
          <a:lstStyle/>
          <a:p>
            <a:pPr eaLnBrk="1" hangingPunct="1"/>
            <a:r>
              <a:rPr lang="zh-CN" altLang="en-US" dirty="0" smtClean="0"/>
              <a:t>远程控制型木马</a:t>
            </a:r>
            <a:r>
              <a:rPr lang="zh-CN" altLang="en-US" dirty="0"/>
              <a:t>的结构</a:t>
            </a:r>
          </a:p>
        </p:txBody>
      </p:sp>
      <p:sp>
        <p:nvSpPr>
          <p:cNvPr id="22530" name="内容占位符 2"/>
          <p:cNvSpPr>
            <a:spLocks noGrp="1"/>
          </p:cNvSpPr>
          <p:nvPr>
            <p:ph idx="1"/>
          </p:nvPr>
        </p:nvSpPr>
        <p:spPr/>
        <p:txBody>
          <a:bodyPr wrap="square" lIns="91440" tIns="45720" rIns="91440" bIns="45720" anchor="t"/>
          <a:lstStyle/>
          <a:p>
            <a:pPr eaLnBrk="1" hangingPunct="1"/>
            <a:r>
              <a:rPr lang="zh-CN" altLang="en-US" dirty="0"/>
              <a:t>木马系统软件一般由木马配置程序、控制程序和木马程序</a:t>
            </a:r>
            <a:r>
              <a:rPr lang="en-US" altLang="zh-CN" dirty="0"/>
              <a:t>(</a:t>
            </a:r>
            <a:r>
              <a:rPr lang="zh-CN" altLang="en-US" dirty="0"/>
              <a:t>服务器程序</a:t>
            </a:r>
            <a:r>
              <a:rPr lang="en-US" altLang="zh-CN" dirty="0"/>
              <a:t>)</a:t>
            </a:r>
            <a:r>
              <a:rPr lang="zh-CN" altLang="en-US" dirty="0"/>
              <a:t>三部分组成</a:t>
            </a:r>
          </a:p>
          <a:p>
            <a:pPr eaLnBrk="1" hangingPunct="1"/>
            <a:endParaRPr lang="zh-CN" altLang="en-US" dirty="0"/>
          </a:p>
        </p:txBody>
      </p:sp>
      <p:pic>
        <p:nvPicPr>
          <p:cNvPr id="22531" name="Picture 6" descr="图3-6"/>
          <p:cNvPicPr>
            <a:picLocks noChangeAspect="1"/>
          </p:cNvPicPr>
          <p:nvPr/>
        </p:nvPicPr>
        <p:blipFill>
          <a:blip r:embed="rId3" cstate="print"/>
          <a:stretch>
            <a:fillRect/>
          </a:stretch>
        </p:blipFill>
        <p:spPr>
          <a:xfrm>
            <a:off x="3863975" y="2781300"/>
            <a:ext cx="4641850" cy="331152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wrap="square" lIns="91440" tIns="45720" rIns="91440" bIns="45720" anchor="ctr"/>
          <a:lstStyle/>
          <a:p>
            <a:r>
              <a:rPr lang="zh-CN" altLang="en-US" dirty="0" smtClean="0"/>
              <a:t>木马</a:t>
            </a:r>
            <a:r>
              <a:rPr lang="zh-CN" altLang="en-US" dirty="0"/>
              <a:t>的基本原理</a:t>
            </a:r>
          </a:p>
        </p:txBody>
      </p:sp>
      <p:sp>
        <p:nvSpPr>
          <p:cNvPr id="24578" name="内容占位符 2"/>
          <p:cNvSpPr>
            <a:spLocks noGrp="1"/>
          </p:cNvSpPr>
          <p:nvPr>
            <p:ph idx="1"/>
          </p:nvPr>
        </p:nvSpPr>
        <p:spPr>
          <a:xfrm>
            <a:off x="838200" y="1500505"/>
            <a:ext cx="9677400" cy="4737100"/>
          </a:xfrm>
        </p:spPr>
        <p:txBody>
          <a:bodyPr wrap="square" lIns="91440" tIns="45720" rIns="91440" bIns="45720" anchor="t">
            <a:normAutofit fontScale="97500" lnSpcReduction="10000"/>
          </a:bodyPr>
          <a:lstStyle/>
          <a:p>
            <a:pPr eaLnBrk="1" hangingPunct="1">
              <a:lnSpc>
                <a:spcPct val="150000"/>
              </a:lnSpc>
            </a:pPr>
            <a:r>
              <a:rPr lang="zh-CN" altLang="en-US" dirty="0"/>
              <a:t>用木马进行网络入侵的基本步骤</a:t>
            </a:r>
            <a:endParaRPr lang="en-US" altLang="zh-CN" dirty="0"/>
          </a:p>
          <a:p>
            <a:pPr lvl="1" eaLnBrk="1" hangingPunct="1">
              <a:lnSpc>
                <a:spcPct val="150000"/>
              </a:lnSpc>
            </a:pPr>
            <a:r>
              <a:rPr lang="zh-CN" altLang="en-US" dirty="0"/>
              <a:t>配置木马</a:t>
            </a:r>
            <a:endParaRPr lang="en-US" altLang="zh-CN" dirty="0"/>
          </a:p>
          <a:p>
            <a:pPr lvl="2" eaLnBrk="1" hangingPunct="1">
              <a:lnSpc>
                <a:spcPct val="150000"/>
              </a:lnSpc>
              <a:buFont typeface="-윤고딕120" charset="-127"/>
            </a:pPr>
            <a:r>
              <a:rPr kumimoji="1" lang="zh-CN" altLang="en-US" sz="2500" dirty="0">
                <a:latin typeface="+mn-lt"/>
                <a:ea typeface="+mn-ea"/>
              </a:rPr>
              <a:t>木马伪装</a:t>
            </a:r>
            <a:r>
              <a:rPr kumimoji="1" lang="zh-CN" altLang="en-US" sz="2400" dirty="0">
                <a:latin typeface="+mn-lt"/>
                <a:ea typeface="+mn-ea"/>
              </a:rPr>
              <a:t>，即让木马在服务端尽可能隐藏得更隐蔽</a:t>
            </a:r>
            <a:endParaRPr kumimoji="1" lang="en-US" altLang="zh-CN" sz="2400" dirty="0">
              <a:latin typeface="+mn-lt"/>
              <a:ea typeface="+mn-ea"/>
            </a:endParaRPr>
          </a:p>
          <a:p>
            <a:pPr lvl="2" eaLnBrk="1" hangingPunct="1">
              <a:lnSpc>
                <a:spcPct val="150000"/>
              </a:lnSpc>
              <a:buFont typeface="-윤고딕120" charset="-127"/>
            </a:pPr>
            <a:endParaRPr kumimoji="1" lang="en-US" altLang="zh-CN" sz="2400" dirty="0">
              <a:latin typeface="+mn-lt"/>
              <a:ea typeface="+mn-ea"/>
            </a:endParaRPr>
          </a:p>
          <a:p>
            <a:pPr lvl="2" eaLnBrk="1" hangingPunct="1">
              <a:lnSpc>
                <a:spcPct val="150000"/>
              </a:lnSpc>
              <a:buFont typeface="-윤고딕120" charset="-127"/>
            </a:pPr>
            <a:r>
              <a:rPr kumimoji="1" lang="zh-CN" altLang="en-US" sz="2400" dirty="0">
                <a:latin typeface="+mn-lt"/>
                <a:ea typeface="+mn-ea"/>
              </a:rPr>
              <a:t>信息反馈，即设置信息反馈的方式或地址，如设置信息反馈的邮件地址、</a:t>
            </a:r>
            <a:r>
              <a:rPr kumimoji="1" lang="en-US" altLang="zh-CN" sz="2400" dirty="0">
                <a:latin typeface="+mn-lt"/>
                <a:ea typeface="+mn-ea"/>
              </a:rPr>
              <a:t>QQ</a:t>
            </a:r>
            <a:r>
              <a:rPr kumimoji="1" lang="zh-CN" altLang="en-US" sz="2400" dirty="0">
                <a:latin typeface="+mn-lt"/>
                <a:ea typeface="+mn-ea"/>
              </a:rPr>
              <a:t>号、</a:t>
            </a:r>
            <a:r>
              <a:rPr kumimoji="1" lang="en-US" altLang="zh-CN" sz="2400" dirty="0">
                <a:latin typeface="+mn-lt"/>
                <a:ea typeface="+mn-ea"/>
              </a:rPr>
              <a:t>ICQ</a:t>
            </a:r>
            <a:r>
              <a:rPr kumimoji="1" lang="zh-CN" altLang="en-US" sz="2400" dirty="0">
                <a:latin typeface="+mn-lt"/>
                <a:ea typeface="+mn-ea"/>
              </a:rPr>
              <a:t>号等</a:t>
            </a:r>
            <a:endParaRPr kumimoji="1" lang="en-US" altLang="zh-CN" sz="2400" dirty="0">
              <a:latin typeface="+mn-lt"/>
              <a:ea typeface="+mn-ea"/>
            </a:endParaRPr>
          </a:p>
          <a:p>
            <a:pPr lvl="2" eaLnBrk="1" hangingPunct="1">
              <a:lnSpc>
                <a:spcPct val="150000"/>
              </a:lnSpc>
              <a:buFont typeface="-윤고딕120" charset="-127"/>
            </a:pPr>
            <a:endParaRPr kumimoji="1" lang="en-US" altLang="zh-CN" sz="2400" dirty="0">
              <a:latin typeface="+mn-lt"/>
              <a:ea typeface="+mn-ea"/>
            </a:endParaRPr>
          </a:p>
          <a:p>
            <a:pPr lvl="2" eaLnBrk="1" hangingPunct="1">
              <a:lnSpc>
                <a:spcPct val="150000"/>
              </a:lnSpc>
              <a:buFont typeface="-윤고딕120" charset="-127"/>
            </a:pPr>
            <a:r>
              <a:rPr kumimoji="1" lang="zh-CN" altLang="en-US" sz="2400" dirty="0">
                <a:latin typeface="+mn-lt"/>
                <a:ea typeface="+mn-ea"/>
              </a:rPr>
              <a:t>在释放木马之前可以配置木马，释放之后也可远程配置木马</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wrap="square" lIns="91440" tIns="45720" rIns="91440" bIns="45720" anchor="ctr"/>
          <a:lstStyle/>
          <a:p>
            <a:pPr eaLnBrk="1" hangingPunct="1"/>
            <a:r>
              <a:rPr lang="zh-CN" altLang="en-US" dirty="0" smtClean="0"/>
              <a:t>木马</a:t>
            </a:r>
            <a:r>
              <a:rPr lang="zh-CN" altLang="en-US" dirty="0"/>
              <a:t>的基本原理</a:t>
            </a:r>
          </a:p>
        </p:txBody>
      </p:sp>
      <p:sp>
        <p:nvSpPr>
          <p:cNvPr id="26626" name="内容占位符 2"/>
          <p:cNvSpPr>
            <a:spLocks noGrp="1"/>
          </p:cNvSpPr>
          <p:nvPr>
            <p:ph idx="1"/>
          </p:nvPr>
        </p:nvSpPr>
        <p:spPr>
          <a:xfrm>
            <a:off x="956945" y="1500505"/>
            <a:ext cx="9558655" cy="4737100"/>
          </a:xfrm>
        </p:spPr>
        <p:txBody>
          <a:bodyPr wrap="square" lIns="91440" tIns="45720" rIns="91440" bIns="45720" anchor="t">
            <a:normAutofit lnSpcReduction="10000"/>
          </a:bodyPr>
          <a:lstStyle/>
          <a:p>
            <a:pPr lvl="1" eaLnBrk="1" hangingPunct="1">
              <a:lnSpc>
                <a:spcPct val="150000"/>
              </a:lnSpc>
            </a:pPr>
            <a:r>
              <a:rPr lang="zh-CN" altLang="en-US" dirty="0"/>
              <a:t>传播木马</a:t>
            </a:r>
            <a:endParaRPr lang="en-US" altLang="zh-CN" dirty="0"/>
          </a:p>
          <a:p>
            <a:pPr lvl="2" eaLnBrk="1" hangingPunct="1">
              <a:lnSpc>
                <a:spcPct val="150000"/>
              </a:lnSpc>
              <a:buFont typeface="-윤고딕120" charset="-127"/>
            </a:pPr>
            <a:r>
              <a:rPr kumimoji="1" lang="zh-CN" altLang="en-US" sz="2400" dirty="0">
                <a:latin typeface="+mn-lt"/>
                <a:ea typeface="+mn-ea"/>
              </a:rPr>
              <a:t>以邮件附件的形式传播。控制端将木马伪装之后添加到附件中，发送给收件人</a:t>
            </a:r>
            <a:endParaRPr kumimoji="1" lang="en-US" altLang="zh-CN" sz="2400" dirty="0">
              <a:latin typeface="+mn-lt"/>
              <a:ea typeface="+mn-ea"/>
            </a:endParaRPr>
          </a:p>
          <a:p>
            <a:pPr lvl="2" eaLnBrk="1" hangingPunct="1">
              <a:lnSpc>
                <a:spcPct val="150000"/>
              </a:lnSpc>
              <a:buFont typeface="-윤고딕120" charset="-127"/>
            </a:pPr>
            <a:endParaRPr kumimoji="1" lang="zh-CN" altLang="en-US" sz="2400" dirty="0">
              <a:latin typeface="+mn-lt"/>
              <a:ea typeface="+mn-ea"/>
            </a:endParaRPr>
          </a:p>
          <a:p>
            <a:pPr lvl="2" eaLnBrk="1" hangingPunct="1">
              <a:lnSpc>
                <a:spcPct val="150000"/>
              </a:lnSpc>
              <a:buFont typeface="-윤고딕120" charset="-127"/>
            </a:pPr>
            <a:r>
              <a:rPr kumimoji="1" lang="zh-CN" altLang="en-US" sz="2400" dirty="0">
                <a:latin typeface="+mn-lt"/>
                <a:ea typeface="+mn-ea"/>
              </a:rPr>
              <a:t>通过</a:t>
            </a:r>
            <a:r>
              <a:rPr kumimoji="1" lang="en-US" altLang="zh-CN" sz="2400" dirty="0">
                <a:latin typeface="+mn-lt"/>
                <a:ea typeface="+mn-ea"/>
              </a:rPr>
              <a:t>OICQ</a:t>
            </a:r>
            <a:r>
              <a:rPr kumimoji="1" lang="zh-CN" altLang="en-US" sz="2400" dirty="0">
                <a:latin typeface="+mn-lt"/>
                <a:ea typeface="+mn-ea"/>
              </a:rPr>
              <a:t>、</a:t>
            </a:r>
            <a:r>
              <a:rPr kumimoji="1" lang="en-US" altLang="zh-CN" sz="2400" dirty="0">
                <a:latin typeface="+mn-lt"/>
                <a:ea typeface="+mn-ea"/>
              </a:rPr>
              <a:t>QQ</a:t>
            </a:r>
            <a:r>
              <a:rPr kumimoji="1" lang="zh-CN" altLang="en-US" sz="2400" dirty="0">
                <a:latin typeface="+mn-lt"/>
                <a:ea typeface="+mn-ea"/>
              </a:rPr>
              <a:t>等聊天工具软件传播。在进行聊天时，利用文件传送功能发送伪装过的木马程序给对方</a:t>
            </a:r>
            <a:endParaRPr kumimoji="1" lang="en-US" altLang="zh-CN" sz="2400" dirty="0">
              <a:latin typeface="+mn-lt"/>
              <a:ea typeface="+mn-ea"/>
            </a:endParaRPr>
          </a:p>
          <a:p>
            <a:pPr lvl="2" eaLnBrk="1" hangingPunct="1">
              <a:lnSpc>
                <a:spcPct val="150000"/>
              </a:lnSpc>
              <a:buFont typeface="-윤고딕120" charset="-127"/>
            </a:pPr>
            <a:endParaRPr kumimoji="1" lang="en-US" altLang="zh-CN" sz="2400" dirty="0">
              <a:latin typeface="+mn-lt"/>
              <a:ea typeface="+mn-ea"/>
            </a:endParaRPr>
          </a:p>
          <a:p>
            <a:pPr lvl="2" eaLnBrk="1" hangingPunct="1">
              <a:lnSpc>
                <a:spcPct val="150000"/>
              </a:lnSpc>
              <a:buFont typeface="-윤고딕120" charset="-127"/>
            </a:pPr>
            <a:r>
              <a:rPr kumimoji="1" lang="zh-CN" altLang="en-US" sz="2400" dirty="0">
                <a:latin typeface="+mn-lt"/>
                <a:ea typeface="+mn-ea"/>
              </a:rPr>
              <a:t>通过提供软件下载的网站</a:t>
            </a:r>
            <a:r>
              <a:rPr kumimoji="1" lang="en-US" altLang="zh-CN" sz="2400" dirty="0">
                <a:latin typeface="+mn-lt"/>
                <a:ea typeface="+mn-ea"/>
              </a:rPr>
              <a:t>(Web/FTP/BBS)</a:t>
            </a:r>
            <a:r>
              <a:rPr kumimoji="1" lang="zh-CN" altLang="en-US" sz="2400" dirty="0">
                <a:latin typeface="+mn-lt"/>
                <a:ea typeface="+mn-ea"/>
              </a:rPr>
              <a:t>传播</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wrap="square" lIns="91440" tIns="45720" rIns="91440" bIns="45720" anchor="ctr"/>
          <a:lstStyle/>
          <a:p>
            <a:pPr eaLnBrk="1" hangingPunct="1"/>
            <a:r>
              <a:rPr lang="zh-CN" altLang="en-US" dirty="0" smtClean="0"/>
              <a:t>木马</a:t>
            </a:r>
            <a:r>
              <a:rPr lang="zh-CN" altLang="en-US" dirty="0"/>
              <a:t>的基本原理</a:t>
            </a:r>
          </a:p>
        </p:txBody>
      </p:sp>
      <p:sp>
        <p:nvSpPr>
          <p:cNvPr id="28674" name="内容占位符 2"/>
          <p:cNvSpPr>
            <a:spLocks noGrp="1"/>
          </p:cNvSpPr>
          <p:nvPr>
            <p:ph idx="1"/>
          </p:nvPr>
        </p:nvSpPr>
        <p:spPr>
          <a:xfrm>
            <a:off x="837565" y="2056765"/>
            <a:ext cx="10939780" cy="4165600"/>
          </a:xfrm>
        </p:spPr>
        <p:txBody>
          <a:bodyPr wrap="square" lIns="91440" tIns="45720" rIns="91440" bIns="45720" anchor="t">
            <a:normAutofit lnSpcReduction="10000"/>
          </a:bodyPr>
          <a:lstStyle/>
          <a:p>
            <a:pPr lvl="0" eaLnBrk="1" hangingPunct="1">
              <a:buFont typeface="-윤고딕120" charset="-127"/>
            </a:pPr>
            <a:r>
              <a:rPr kumimoji="1" lang="zh-CN" altLang="en-US" dirty="0">
                <a:latin typeface="宋体" panose="02010600030101010101" pitchFamily="2" charset="-122"/>
                <a:ea typeface="宋体" panose="02010600030101010101" pitchFamily="2" charset="-122"/>
              </a:rPr>
              <a:t>通过一般的病毒和蠕虫传播</a:t>
            </a:r>
            <a:endParaRPr kumimoji="1" lang="en-US" altLang="zh-CN" dirty="0">
              <a:latin typeface="宋体" panose="02010600030101010101" pitchFamily="2" charset="-122"/>
              <a:ea typeface="宋体" panose="02010600030101010101" pitchFamily="2" charset="-122"/>
            </a:endParaRPr>
          </a:p>
          <a:p>
            <a:pPr lvl="2" eaLnBrk="1" hangingPunct="1">
              <a:buFont typeface="-윤고딕120" charset="-127"/>
            </a:pPr>
            <a:endParaRPr kumimoji="1" lang="en-US" altLang="zh-CN" dirty="0">
              <a:latin typeface="宋体" panose="02010600030101010101" pitchFamily="2" charset="-122"/>
              <a:ea typeface="宋体" panose="02010600030101010101" pitchFamily="2" charset="-122"/>
            </a:endParaRPr>
          </a:p>
          <a:p>
            <a:pPr lvl="0" eaLnBrk="1" hangingPunct="1">
              <a:buFont typeface="-윤고딕120" charset="-127"/>
            </a:pPr>
            <a:r>
              <a:rPr kumimoji="1" lang="zh-CN" altLang="en-US" dirty="0">
                <a:latin typeface="宋体" panose="02010600030101010101" pitchFamily="2" charset="-122"/>
                <a:ea typeface="宋体" panose="02010600030101010101" pitchFamily="2" charset="-122"/>
              </a:rPr>
              <a:t>通过带木马的磁盘和光盘进行传播</a:t>
            </a:r>
            <a:endParaRPr kumimoji="1" lang="en-US" altLang="zh-CN" dirty="0">
              <a:latin typeface="宋体" panose="02010600030101010101" pitchFamily="2" charset="-122"/>
              <a:ea typeface="宋体" panose="02010600030101010101" pitchFamily="2" charset="-122"/>
            </a:endParaRPr>
          </a:p>
          <a:p>
            <a:pPr lvl="2" eaLnBrk="1" hangingPunct="1">
              <a:buFont typeface="-윤고딕120" charset="-127"/>
            </a:pPr>
            <a:endParaRPr kumimoji="1" lang="en-US" altLang="zh-CN" dirty="0">
              <a:latin typeface="宋体" panose="02010600030101010101" pitchFamily="2" charset="-122"/>
              <a:ea typeface="宋体" panose="02010600030101010101" pitchFamily="2" charset="-122"/>
            </a:endParaRPr>
          </a:p>
          <a:p>
            <a:pPr lvl="0" eaLnBrk="1" hangingPunct="1">
              <a:lnSpc>
                <a:spcPct val="150000"/>
              </a:lnSpc>
              <a:buFont typeface="-윤고딕120" charset="-127"/>
            </a:pPr>
            <a:r>
              <a:rPr kumimoji="1" lang="zh-CN" altLang="en-US" dirty="0">
                <a:latin typeface="宋体" panose="02010600030101010101" pitchFamily="2" charset="-122"/>
                <a:ea typeface="宋体" panose="02010600030101010101" pitchFamily="2" charset="-122"/>
              </a:rPr>
              <a:t>木马可以通过</a:t>
            </a:r>
            <a:r>
              <a:rPr kumimoji="1" lang="en-US" altLang="zh-CN" dirty="0">
                <a:latin typeface="宋体" panose="02010600030101010101" pitchFamily="2" charset="-122"/>
                <a:ea typeface="宋体" panose="02010600030101010101" pitchFamily="2" charset="-122"/>
              </a:rPr>
              <a:t>Script</a:t>
            </a:r>
            <a:r>
              <a:rPr kumimoji="1" lang="zh-CN" altLang="en-US" dirty="0">
                <a:latin typeface="宋体" panose="02010600030101010101" pitchFamily="2" charset="-122"/>
                <a:ea typeface="宋体" panose="02010600030101010101" pitchFamily="2" charset="-122"/>
              </a:rPr>
              <a:t>、</a:t>
            </a:r>
            <a:r>
              <a:rPr kumimoji="1" lang="en-US" altLang="zh-CN" dirty="0">
                <a:latin typeface="宋体" panose="02010600030101010101" pitchFamily="2" charset="-122"/>
                <a:ea typeface="宋体" panose="02010600030101010101" pitchFamily="2" charset="-122"/>
              </a:rPr>
              <a:t>ActiveX</a:t>
            </a:r>
            <a:r>
              <a:rPr kumimoji="1" lang="zh-CN" altLang="en-US" dirty="0">
                <a:latin typeface="宋体" panose="02010600030101010101" pitchFamily="2" charset="-122"/>
                <a:ea typeface="宋体" panose="02010600030101010101" pitchFamily="2" charset="-122"/>
              </a:rPr>
              <a:t>及</a:t>
            </a:r>
            <a:r>
              <a:rPr kumimoji="1" lang="en-US" altLang="zh-CN" dirty="0">
                <a:latin typeface="宋体" panose="02010600030101010101" pitchFamily="2" charset="-122"/>
                <a:ea typeface="宋体" panose="02010600030101010101" pitchFamily="2" charset="-122"/>
              </a:rPr>
              <a:t>Asp</a:t>
            </a:r>
            <a:r>
              <a:rPr kumimoji="1" lang="zh-CN" altLang="en-US" dirty="0">
                <a:latin typeface="宋体" panose="02010600030101010101" pitchFamily="2" charset="-122"/>
                <a:ea typeface="宋体" panose="02010600030101010101" pitchFamily="2" charset="-122"/>
              </a:rPr>
              <a:t>、</a:t>
            </a:r>
            <a:r>
              <a:rPr kumimoji="1" lang="en-US" altLang="zh-CN" dirty="0">
                <a:latin typeface="宋体" panose="02010600030101010101" pitchFamily="2" charset="-122"/>
                <a:ea typeface="宋体" panose="02010600030101010101" pitchFamily="2" charset="-122"/>
              </a:rPr>
              <a:t>CGI</a:t>
            </a:r>
            <a:r>
              <a:rPr kumimoji="1" lang="zh-CN" altLang="en-US" dirty="0">
                <a:latin typeface="宋体" panose="02010600030101010101" pitchFamily="2" charset="-122"/>
                <a:ea typeface="宋体" panose="02010600030101010101" pitchFamily="2" charset="-122"/>
              </a:rPr>
              <a:t>交互脚本的方式植入</a:t>
            </a:r>
            <a:endParaRPr kumimoji="1" lang="en-US" altLang="zh-CN" dirty="0">
              <a:latin typeface="宋体" panose="02010600030101010101" pitchFamily="2" charset="-122"/>
              <a:ea typeface="宋体" panose="02010600030101010101" pitchFamily="2" charset="-122"/>
            </a:endParaRPr>
          </a:p>
          <a:p>
            <a:pPr lvl="2" eaLnBrk="1" hangingPunct="1">
              <a:buFont typeface="-윤고딕120" charset="-127"/>
            </a:pPr>
            <a:endParaRPr kumimoji="1" lang="en-US" altLang="zh-CN" dirty="0">
              <a:latin typeface="宋体" panose="02010600030101010101" pitchFamily="2" charset="-122"/>
              <a:ea typeface="宋体" panose="02010600030101010101" pitchFamily="2" charset="-122"/>
            </a:endParaRPr>
          </a:p>
          <a:p>
            <a:pPr lvl="0" eaLnBrk="1" hangingPunct="1">
              <a:buFont typeface="-윤고딕120" charset="-127"/>
            </a:pPr>
            <a:r>
              <a:rPr kumimoji="1" lang="zh-CN" altLang="en-US" dirty="0">
                <a:latin typeface="宋体" panose="02010600030101010101" pitchFamily="2" charset="-122"/>
                <a:ea typeface="宋体" panose="02010600030101010101" pitchFamily="2" charset="-122"/>
              </a:rPr>
              <a:t>木马可以利用系统的一些漏洞进行植入</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wrap="square" lIns="91440" tIns="45720" rIns="91440" bIns="45720" anchor="ctr"/>
          <a:lstStyle/>
          <a:p>
            <a:pPr eaLnBrk="1" hangingPunct="1"/>
            <a:r>
              <a:rPr lang="zh-CN" altLang="en-US" dirty="0" smtClean="0"/>
              <a:t>木马</a:t>
            </a:r>
            <a:r>
              <a:rPr lang="zh-CN" altLang="en-US" dirty="0"/>
              <a:t>的基本原理</a:t>
            </a:r>
          </a:p>
        </p:txBody>
      </p:sp>
      <p:sp>
        <p:nvSpPr>
          <p:cNvPr id="30722" name="内容占位符 2"/>
          <p:cNvSpPr>
            <a:spLocks noGrp="1"/>
          </p:cNvSpPr>
          <p:nvPr>
            <p:ph idx="1"/>
          </p:nvPr>
        </p:nvSpPr>
        <p:spPr>
          <a:xfrm>
            <a:off x="1003935" y="1428750"/>
            <a:ext cx="9511665" cy="4808855"/>
          </a:xfrm>
        </p:spPr>
        <p:txBody>
          <a:bodyPr wrap="square" lIns="91440" tIns="45720" rIns="91440" bIns="45720" anchor="t">
            <a:normAutofit fontScale="92500" lnSpcReduction="10000"/>
          </a:bodyPr>
          <a:lstStyle/>
          <a:p>
            <a:pPr lvl="0" eaLnBrk="1" hangingPunct="1">
              <a:lnSpc>
                <a:spcPct val="150000"/>
              </a:lnSpc>
            </a:pPr>
            <a:r>
              <a:rPr lang="zh-CN" altLang="en-US" dirty="0"/>
              <a:t>运行木马</a:t>
            </a:r>
            <a:endParaRPr lang="en-US" altLang="zh-CN" dirty="0"/>
          </a:p>
          <a:p>
            <a:pPr lvl="1" eaLnBrk="1" hangingPunct="1">
              <a:lnSpc>
                <a:spcPct val="150000"/>
              </a:lnSpc>
              <a:buFont typeface="-윤고딕120" charset="-127"/>
            </a:pPr>
            <a:r>
              <a:rPr kumimoji="1" lang="zh-CN" altLang="en-US" dirty="0">
                <a:latin typeface="宋体" panose="02010600030101010101" pitchFamily="2" charset="-122"/>
                <a:ea typeface="宋体" panose="02010600030101010101" pitchFamily="2" charset="-122"/>
              </a:rPr>
              <a:t>服务器端的用户运行木马或捆绑木马的程序后，木马就会自动进行安装</a:t>
            </a:r>
            <a:endParaRPr kumimoji="1" lang="en-US" altLang="zh-CN" dirty="0">
              <a:latin typeface="宋体" panose="02010600030101010101" pitchFamily="2" charset="-122"/>
              <a:ea typeface="宋体" panose="02010600030101010101" pitchFamily="2" charset="-122"/>
            </a:endParaRPr>
          </a:p>
          <a:p>
            <a:pPr lvl="1" eaLnBrk="1" hangingPunct="1">
              <a:buFont typeface="-윤고딕120" charset="-127"/>
            </a:pPr>
            <a:endParaRPr kumimoji="1" lang="en-US" altLang="zh-CN" dirty="0">
              <a:latin typeface="宋体" panose="02010600030101010101" pitchFamily="2" charset="-122"/>
              <a:ea typeface="宋体" panose="02010600030101010101" pitchFamily="2" charset="-122"/>
            </a:endParaRPr>
          </a:p>
          <a:p>
            <a:pPr lvl="1" eaLnBrk="1" hangingPunct="1">
              <a:lnSpc>
                <a:spcPct val="150000"/>
              </a:lnSpc>
              <a:buFont typeface="-윤고딕120" charset="-127"/>
            </a:pPr>
            <a:r>
              <a:rPr kumimoji="1" lang="zh-CN" altLang="en-US" dirty="0">
                <a:latin typeface="宋体" panose="02010600030101010101" pitchFamily="2" charset="-122"/>
                <a:ea typeface="宋体" panose="02010600030101010101" pitchFamily="2" charset="-122"/>
              </a:rPr>
              <a:t>木马首先将自身拷贝到</a:t>
            </a:r>
            <a:r>
              <a:rPr kumimoji="1" lang="en-US" altLang="zh-CN" dirty="0">
                <a:latin typeface="宋体" panose="02010600030101010101" pitchFamily="2" charset="-122"/>
                <a:ea typeface="宋体" panose="02010600030101010101" pitchFamily="2" charset="-122"/>
              </a:rPr>
              <a:t>Windows</a:t>
            </a:r>
            <a:r>
              <a:rPr kumimoji="1" lang="zh-CN" altLang="en-US" dirty="0">
                <a:latin typeface="宋体" panose="02010600030101010101" pitchFamily="2" charset="-122"/>
                <a:ea typeface="宋体" panose="02010600030101010101" pitchFamily="2" charset="-122"/>
              </a:rPr>
              <a:t>的系统文件夹中（</a:t>
            </a:r>
            <a:r>
              <a:rPr kumimoji="1" lang="en-US" altLang="zh-CN" dirty="0">
                <a:latin typeface="宋体" panose="02010600030101010101" pitchFamily="2" charset="-122"/>
                <a:ea typeface="宋体" panose="02010600030101010101" pitchFamily="2" charset="-122"/>
              </a:rPr>
              <a:t>c:\windows c:\windows\system c:\windows\temp</a:t>
            </a:r>
            <a:r>
              <a:rPr kumimoji="1" lang="zh-CN" altLang="en-US" dirty="0">
                <a:latin typeface="宋体" panose="02010600030101010101" pitchFamily="2" charset="-122"/>
                <a:ea typeface="宋体" panose="02010600030101010101" pitchFamily="2" charset="-122"/>
              </a:rPr>
              <a:t>）</a:t>
            </a:r>
            <a:endParaRPr kumimoji="1" lang="en-US" altLang="zh-CN" dirty="0">
              <a:latin typeface="宋体" panose="02010600030101010101" pitchFamily="2" charset="-122"/>
              <a:ea typeface="宋体" panose="02010600030101010101" pitchFamily="2" charset="-122"/>
            </a:endParaRPr>
          </a:p>
          <a:p>
            <a:pPr lvl="1" eaLnBrk="1" hangingPunct="1">
              <a:buFont typeface="-윤고딕120" charset="-127"/>
            </a:pPr>
            <a:endParaRPr kumimoji="1" lang="en-US" altLang="zh-CN" dirty="0">
              <a:latin typeface="宋体" panose="02010600030101010101" pitchFamily="2" charset="-122"/>
              <a:ea typeface="宋体" panose="02010600030101010101" pitchFamily="2" charset="-122"/>
            </a:endParaRPr>
          </a:p>
          <a:p>
            <a:pPr lvl="1" eaLnBrk="1" hangingPunct="1">
              <a:lnSpc>
                <a:spcPct val="150000"/>
              </a:lnSpc>
              <a:buFont typeface="-윤고딕120" charset="-127"/>
            </a:pPr>
            <a:r>
              <a:rPr kumimoji="1" lang="zh-CN" altLang="en-US" dirty="0">
                <a:latin typeface="宋体" panose="02010600030101010101" pitchFamily="2" charset="-122"/>
                <a:ea typeface="宋体" panose="02010600030101010101" pitchFamily="2" charset="-122"/>
              </a:rPr>
              <a:t>在注册表、启动组、非启动组等位置设置木马的触发启动条件，完成木马服务器的安装</a:t>
            </a:r>
            <a:endParaRPr kumimoji="1" lang="en-US" altLang="zh-CN" dirty="0">
              <a:latin typeface="宋体" panose="02010600030101010101" pitchFamily="2" charset="-122"/>
              <a:ea typeface="宋体" panose="02010600030101010101" pitchFamily="2" charset="-122"/>
            </a:endParaRPr>
          </a:p>
          <a:p>
            <a:pPr lvl="1" eaLnBrk="1" hangingPunct="1">
              <a:buFont typeface="-윤고딕120" charset="-127"/>
            </a:pPr>
            <a:endParaRPr kumimoji="1"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wrap="square" lIns="91440" tIns="45720" rIns="91440" bIns="45720" anchor="ctr"/>
          <a:lstStyle/>
          <a:p>
            <a:pPr eaLnBrk="1" hangingPunct="1"/>
            <a:r>
              <a:rPr lang="zh-CN" altLang="en-US" dirty="0" smtClean="0"/>
              <a:t>木马</a:t>
            </a:r>
            <a:r>
              <a:rPr lang="zh-CN" altLang="en-US" dirty="0"/>
              <a:t>的基本原理</a:t>
            </a:r>
          </a:p>
        </p:txBody>
      </p:sp>
      <p:sp>
        <p:nvSpPr>
          <p:cNvPr id="32770" name="内容占位符 2"/>
          <p:cNvSpPr>
            <a:spLocks noGrp="1"/>
          </p:cNvSpPr>
          <p:nvPr>
            <p:ph idx="1"/>
          </p:nvPr>
        </p:nvSpPr>
        <p:spPr>
          <a:xfrm>
            <a:off x="838200" y="1786255"/>
            <a:ext cx="10809605" cy="4451350"/>
          </a:xfrm>
        </p:spPr>
        <p:txBody>
          <a:bodyPr wrap="square" lIns="91440" tIns="45720" rIns="91440" bIns="45720" anchor="t">
            <a:normAutofit fontScale="92500" lnSpcReduction="20000"/>
          </a:bodyPr>
          <a:lstStyle/>
          <a:p>
            <a:pPr lvl="0" eaLnBrk="1" hangingPunct="1">
              <a:lnSpc>
                <a:spcPct val="150000"/>
              </a:lnSpc>
              <a:buFont typeface="-윤고딕120" charset="-127"/>
            </a:pPr>
            <a:r>
              <a:rPr kumimoji="1" lang="zh-CN" altLang="en-US" dirty="0">
                <a:latin typeface="+mn-lt"/>
                <a:ea typeface="+mn-ea"/>
              </a:rPr>
              <a:t>附加或者捆绑在系统程序或者其它应用程序上，或者干脆替代它们</a:t>
            </a:r>
            <a:endParaRPr kumimoji="1" lang="en-US" altLang="zh-CN" dirty="0">
              <a:latin typeface="+mn-lt"/>
              <a:ea typeface="+mn-ea"/>
            </a:endParaRPr>
          </a:p>
          <a:p>
            <a:pPr lvl="2" eaLnBrk="1" hangingPunct="1">
              <a:buFont typeface="-윤고딕120" charset="-127"/>
            </a:pPr>
            <a:endParaRPr kumimoji="1" lang="en-US" altLang="zh-CN" dirty="0">
              <a:latin typeface="+mn-lt"/>
              <a:ea typeface="+mn-ea"/>
            </a:endParaRPr>
          </a:p>
          <a:p>
            <a:pPr lvl="0" eaLnBrk="1" hangingPunct="1">
              <a:lnSpc>
                <a:spcPct val="150000"/>
              </a:lnSpc>
              <a:buFont typeface="-윤고딕120" charset="-127"/>
            </a:pPr>
            <a:r>
              <a:rPr kumimoji="1" lang="zh-CN" altLang="en-US" dirty="0">
                <a:latin typeface="+mn-lt"/>
                <a:ea typeface="+mn-ea"/>
              </a:rPr>
              <a:t>运行这些系统程序的时候就会激活木马（比如修改系统文件</a:t>
            </a:r>
            <a:r>
              <a:rPr kumimoji="1" lang="en-US" altLang="zh-CN" dirty="0">
                <a:latin typeface="+mn-lt"/>
                <a:ea typeface="+mn-ea"/>
              </a:rPr>
              <a:t>explorer.exe</a:t>
            </a:r>
            <a:r>
              <a:rPr kumimoji="1" lang="zh-CN" altLang="en-US" dirty="0">
                <a:latin typeface="+mn-lt"/>
                <a:ea typeface="+mn-ea"/>
              </a:rPr>
              <a:t>在其中加入木马）</a:t>
            </a:r>
            <a:endParaRPr kumimoji="1" lang="en-US" altLang="zh-CN" dirty="0">
              <a:latin typeface="+mn-lt"/>
              <a:ea typeface="+mn-ea"/>
            </a:endParaRPr>
          </a:p>
          <a:p>
            <a:pPr lvl="2" eaLnBrk="1" hangingPunct="1">
              <a:buFont typeface="-윤고딕120" charset="-127"/>
            </a:pPr>
            <a:endParaRPr kumimoji="1" lang="en-US" altLang="zh-CN" dirty="0">
              <a:latin typeface="+mn-lt"/>
              <a:ea typeface="+mn-ea"/>
            </a:endParaRPr>
          </a:p>
          <a:p>
            <a:pPr lvl="0" eaLnBrk="1" hangingPunct="1">
              <a:lnSpc>
                <a:spcPct val="150000"/>
              </a:lnSpc>
              <a:buFont typeface="-윤고딕120" charset="-127"/>
            </a:pPr>
            <a:r>
              <a:rPr kumimoji="1" lang="zh-CN" altLang="en-US" dirty="0">
                <a:latin typeface="+mn-lt"/>
                <a:ea typeface="+mn-ea"/>
              </a:rPr>
              <a:t>木马程序被激活后，进入内存，开启并监听预先定义的木马端口，准备与控制端建立连接</a:t>
            </a:r>
          </a:p>
          <a:p>
            <a:pPr eaLnBrk="1" hangingPunct="1"/>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p:txBody>
          <a:bodyPr wrap="square" lIns="91440" tIns="45720" rIns="91440" bIns="45720" anchor="ctr"/>
          <a:lstStyle/>
          <a:p>
            <a:pPr eaLnBrk="1" hangingPunct="1"/>
            <a:r>
              <a:rPr lang="zh-CN" altLang="en-US" dirty="0"/>
              <a:t>特洛伊木马的定义</a:t>
            </a:r>
          </a:p>
        </p:txBody>
      </p:sp>
      <p:sp>
        <p:nvSpPr>
          <p:cNvPr id="10242" name="内容占位符 2"/>
          <p:cNvSpPr>
            <a:spLocks noGrp="1"/>
          </p:cNvSpPr>
          <p:nvPr>
            <p:ph idx="1"/>
          </p:nvPr>
        </p:nvSpPr>
        <p:spPr/>
        <p:txBody>
          <a:bodyPr wrap="square" lIns="91440" tIns="45720" rIns="91440" bIns="45720" anchor="t"/>
          <a:lstStyle/>
          <a:p>
            <a:pPr eaLnBrk="1" hangingPunct="1"/>
            <a:endParaRPr lang="en-US" altLang="zh-CN" dirty="0"/>
          </a:p>
          <a:p>
            <a:r>
              <a:rPr lang="zh-CN" altLang="en-US" dirty="0" smtClean="0"/>
              <a:t>古希腊</a:t>
            </a:r>
            <a:r>
              <a:rPr lang="zh-CN" altLang="en-US" dirty="0"/>
              <a:t>特洛伊之战中利用木马攻陷特洛伊城；</a:t>
            </a:r>
            <a:endParaRPr lang="en-US" altLang="zh-CN" dirty="0"/>
          </a:p>
          <a:p>
            <a:pPr eaLnBrk="1" hangingPunct="1"/>
            <a:endParaRPr lang="en-US" altLang="zh-CN" dirty="0"/>
          </a:p>
          <a:p>
            <a:pPr eaLnBrk="1" hangingPunct="1">
              <a:lnSpc>
                <a:spcPct val="150000"/>
              </a:lnSpc>
            </a:pPr>
            <a:r>
              <a:rPr lang="zh-CN" altLang="en-US" dirty="0"/>
              <a:t>现代网络攻击者利用木马，采用伪装、欺骗</a:t>
            </a:r>
            <a:r>
              <a:rPr lang="en-US" altLang="zh-CN" dirty="0"/>
              <a:t>(</a:t>
            </a:r>
            <a:r>
              <a:rPr lang="zh-CN" altLang="en-US" dirty="0"/>
              <a:t>哄骗，</a:t>
            </a:r>
            <a:r>
              <a:rPr lang="en-US" altLang="zh-CN" dirty="0"/>
              <a:t>Spoofing)</a:t>
            </a:r>
            <a:r>
              <a:rPr lang="zh-CN" altLang="en-US" dirty="0"/>
              <a:t>等手段进入被攻击的计算机系统中，窃取信息，实施远程监控</a:t>
            </a:r>
          </a:p>
          <a:p>
            <a:pPr eaLnBrk="1" hangingPunct="1"/>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wrap="square" lIns="91440" tIns="45720" rIns="91440" bIns="45720" anchor="ctr"/>
          <a:lstStyle/>
          <a:p>
            <a:pPr eaLnBrk="1" hangingPunct="1"/>
            <a:r>
              <a:rPr lang="zh-CN" altLang="en-US" dirty="0" smtClean="0"/>
              <a:t>木马</a:t>
            </a:r>
            <a:r>
              <a:rPr lang="zh-CN" altLang="en-US" dirty="0"/>
              <a:t>的基本原理</a:t>
            </a:r>
          </a:p>
        </p:txBody>
      </p:sp>
      <p:sp>
        <p:nvSpPr>
          <p:cNvPr id="34818" name="矩形 4"/>
          <p:cNvSpPr/>
          <p:nvPr/>
        </p:nvSpPr>
        <p:spPr>
          <a:xfrm>
            <a:off x="4238625" y="5314950"/>
            <a:ext cx="3611880" cy="398780"/>
          </a:xfrm>
          <a:prstGeom prst="rect">
            <a:avLst/>
          </a:prstGeom>
          <a:noFill/>
          <a:ln w="9525">
            <a:noFill/>
          </a:ln>
        </p:spPr>
        <p:txBody>
          <a:bodyPr wrap="none" anchor="t">
            <a:spAutoFit/>
          </a:bodyPr>
          <a:lstStyle/>
          <a:p>
            <a:pPr latinLnBrk="1"/>
            <a:r>
              <a:rPr lang="zh-CN" altLang="en-US" sz="2000" dirty="0">
                <a:solidFill>
                  <a:schemeClr val="bg1"/>
                </a:solidFill>
                <a:latin typeface="宋体" panose="02010600030101010101" pitchFamily="2" charset="-122"/>
                <a:ea typeface="宋体" panose="02010600030101010101" pitchFamily="2" charset="-122"/>
              </a:rPr>
              <a:t>用</a:t>
            </a:r>
            <a:r>
              <a:rPr lang="en-US" altLang="zh-CN" sz="2000" dirty="0">
                <a:solidFill>
                  <a:schemeClr val="bg1"/>
                </a:solidFill>
                <a:latin typeface="宋体" panose="02010600030101010101" pitchFamily="2" charset="-122"/>
                <a:ea typeface="宋体" panose="02010600030101010101" pitchFamily="2" charset="-122"/>
              </a:rPr>
              <a:t>netstat</a:t>
            </a:r>
            <a:r>
              <a:rPr lang="zh-CN" altLang="en-US" sz="2000" dirty="0">
                <a:solidFill>
                  <a:schemeClr val="bg1"/>
                </a:solidFill>
                <a:latin typeface="宋体" panose="02010600030101010101" pitchFamily="2" charset="-122"/>
                <a:ea typeface="宋体" panose="02010600030101010101" pitchFamily="2" charset="-122"/>
              </a:rPr>
              <a:t>查看木马打开的端口</a:t>
            </a:r>
          </a:p>
        </p:txBody>
      </p:sp>
      <p:graphicFrame>
        <p:nvGraphicFramePr>
          <p:cNvPr id="88066" name="Object 2"/>
          <p:cNvGraphicFramePr>
            <a:graphicFrameLocks/>
          </p:cNvGraphicFramePr>
          <p:nvPr/>
        </p:nvGraphicFramePr>
        <p:xfrm>
          <a:off x="1828800" y="2322513"/>
          <a:ext cx="8610600" cy="2606675"/>
        </p:xfrm>
        <a:graphic>
          <a:graphicData uri="http://schemas.openxmlformats.org/presentationml/2006/ole">
            <p:oleObj spid="_x0000_s3077" r:id="rId4" imgW="4608576" imgH="1399032"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blinds(vertical)">
                                      <p:cBhvr>
                                        <p:cTn id="7" dur="500"/>
                                        <p:tgtEl>
                                          <p:spTgt spid="88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wrap="square" lIns="91440" tIns="45720" rIns="91440" bIns="45720" anchor="ctr"/>
          <a:lstStyle/>
          <a:p>
            <a:pPr eaLnBrk="1" hangingPunct="1"/>
            <a:r>
              <a:rPr lang="zh-CN" altLang="en-US" dirty="0" smtClean="0"/>
              <a:t>木马</a:t>
            </a:r>
            <a:r>
              <a:rPr lang="zh-CN" altLang="en-US" dirty="0"/>
              <a:t>的基本原理</a:t>
            </a:r>
          </a:p>
        </p:txBody>
      </p:sp>
      <p:sp>
        <p:nvSpPr>
          <p:cNvPr id="36866" name="内容占位符 2"/>
          <p:cNvSpPr>
            <a:spLocks noGrp="1"/>
          </p:cNvSpPr>
          <p:nvPr>
            <p:ph idx="1"/>
          </p:nvPr>
        </p:nvSpPr>
        <p:spPr>
          <a:xfrm>
            <a:off x="972820" y="1357630"/>
            <a:ext cx="9542780" cy="4879975"/>
          </a:xfrm>
        </p:spPr>
        <p:txBody>
          <a:bodyPr wrap="square" lIns="91440" tIns="45720" rIns="91440" bIns="45720" anchor="t">
            <a:normAutofit fontScale="92500"/>
          </a:bodyPr>
          <a:lstStyle/>
          <a:p>
            <a:pPr lvl="0" eaLnBrk="1" hangingPunct="1">
              <a:lnSpc>
                <a:spcPct val="150000"/>
              </a:lnSpc>
            </a:pPr>
            <a:r>
              <a:rPr lang="zh-CN" altLang="en-US" dirty="0"/>
              <a:t>信息反馈</a:t>
            </a:r>
            <a:endParaRPr lang="en-US" altLang="zh-CN" dirty="0"/>
          </a:p>
          <a:p>
            <a:pPr lvl="1" eaLnBrk="1" hangingPunct="1">
              <a:lnSpc>
                <a:spcPct val="150000"/>
              </a:lnSpc>
              <a:buFont typeface="-윤고딕120" charset="-127"/>
            </a:pPr>
            <a:r>
              <a:rPr kumimoji="1" lang="zh-CN" altLang="en-US" dirty="0">
                <a:latin typeface="+mn-lt"/>
                <a:ea typeface="+mn-ea"/>
              </a:rPr>
              <a:t>设计成熟的木马都有一个信息反馈机制</a:t>
            </a:r>
            <a:endParaRPr kumimoji="1" lang="en-US" altLang="zh-CN" dirty="0">
              <a:latin typeface="+mn-lt"/>
              <a:ea typeface="+mn-ea"/>
            </a:endParaRPr>
          </a:p>
          <a:p>
            <a:pPr lvl="1" eaLnBrk="1" hangingPunct="1">
              <a:buFont typeface="-윤고딕120" charset="-127"/>
            </a:pPr>
            <a:endParaRPr kumimoji="1" lang="en-US" altLang="zh-CN" dirty="0">
              <a:latin typeface="+mn-lt"/>
              <a:ea typeface="+mn-ea"/>
            </a:endParaRPr>
          </a:p>
          <a:p>
            <a:pPr lvl="1" eaLnBrk="1" hangingPunct="1">
              <a:lnSpc>
                <a:spcPct val="150000"/>
              </a:lnSpc>
              <a:buFont typeface="-윤고딕120" charset="-127"/>
            </a:pPr>
            <a:r>
              <a:rPr kumimoji="1" lang="zh-CN" altLang="en-US" dirty="0">
                <a:latin typeface="+mn-lt"/>
                <a:ea typeface="+mn-ea"/>
              </a:rPr>
              <a:t>信息反馈机制是指木马成功安装后会收集一些服务端的软硬件信息，并通过</a:t>
            </a:r>
            <a:r>
              <a:rPr kumimoji="1" lang="en-US" altLang="zh-CN" dirty="0">
                <a:latin typeface="+mn-lt"/>
                <a:ea typeface="+mn-ea"/>
              </a:rPr>
              <a:t>E-MAIL</a:t>
            </a:r>
            <a:r>
              <a:rPr kumimoji="1" lang="zh-CN" altLang="en-US" dirty="0">
                <a:latin typeface="+mn-lt"/>
                <a:ea typeface="+mn-ea"/>
              </a:rPr>
              <a:t>，</a:t>
            </a:r>
            <a:r>
              <a:rPr kumimoji="1" lang="en-US" altLang="zh-CN" dirty="0">
                <a:latin typeface="+mn-lt"/>
                <a:ea typeface="+mn-ea"/>
              </a:rPr>
              <a:t>IRC</a:t>
            </a:r>
            <a:r>
              <a:rPr kumimoji="1" lang="zh-CN" altLang="en-US" dirty="0">
                <a:latin typeface="+mn-lt"/>
                <a:ea typeface="+mn-ea"/>
              </a:rPr>
              <a:t>或</a:t>
            </a:r>
            <a:r>
              <a:rPr kumimoji="1" lang="en-US" altLang="zh-CN" dirty="0">
                <a:latin typeface="+mn-lt"/>
                <a:ea typeface="+mn-ea"/>
              </a:rPr>
              <a:t>ICO</a:t>
            </a:r>
            <a:r>
              <a:rPr kumimoji="1" lang="zh-CN" altLang="en-US" dirty="0">
                <a:latin typeface="+mn-lt"/>
                <a:ea typeface="+mn-ea"/>
              </a:rPr>
              <a:t>的方式告知控制端攻击者</a:t>
            </a:r>
            <a:endParaRPr kumimoji="1" lang="en-US" altLang="zh-CN" dirty="0">
              <a:latin typeface="+mn-lt"/>
              <a:ea typeface="+mn-ea"/>
            </a:endParaRPr>
          </a:p>
          <a:p>
            <a:pPr lvl="1" eaLnBrk="1" hangingPunct="1">
              <a:buFont typeface="-윤고딕120" charset="-127"/>
            </a:pPr>
            <a:endParaRPr kumimoji="1" lang="en-US" altLang="zh-CN" dirty="0">
              <a:latin typeface="+mn-lt"/>
              <a:ea typeface="+mn-ea"/>
            </a:endParaRPr>
          </a:p>
          <a:p>
            <a:pPr lvl="1" eaLnBrk="1" hangingPunct="1">
              <a:lnSpc>
                <a:spcPct val="150000"/>
              </a:lnSpc>
              <a:buFont typeface="-윤고딕120" charset="-127"/>
            </a:pPr>
            <a:r>
              <a:rPr kumimoji="1" lang="zh-CN" altLang="en-US" dirty="0">
                <a:latin typeface="+mn-lt"/>
                <a:ea typeface="+mn-ea"/>
              </a:rPr>
              <a:t>从反馈信息中控制端可以知道使用的操作系统，系统目录，硬盘分区情况，系统口令等，在这些信息中，最重要的是服务端</a:t>
            </a:r>
            <a:r>
              <a:rPr kumimoji="1" lang="en-US" altLang="zh-CN" dirty="0">
                <a:latin typeface="+mn-lt"/>
                <a:ea typeface="+mn-ea"/>
              </a:rPr>
              <a:t>IP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wrap="square" lIns="91440" tIns="45720" rIns="91440" bIns="45720" anchor="ctr"/>
          <a:lstStyle/>
          <a:p>
            <a:pPr eaLnBrk="1" hangingPunct="1"/>
            <a:r>
              <a:rPr lang="zh-CN" altLang="en-US" dirty="0"/>
              <a:t>特洛伊木马的基本原理</a:t>
            </a:r>
          </a:p>
        </p:txBody>
      </p:sp>
      <p:sp>
        <p:nvSpPr>
          <p:cNvPr id="38914" name="内容占位符 2"/>
          <p:cNvSpPr>
            <a:spLocks noGrp="1"/>
          </p:cNvSpPr>
          <p:nvPr>
            <p:ph idx="1"/>
          </p:nvPr>
        </p:nvSpPr>
        <p:spPr>
          <a:xfrm>
            <a:off x="942340" y="1643380"/>
            <a:ext cx="9573260" cy="4594225"/>
          </a:xfrm>
        </p:spPr>
        <p:txBody>
          <a:bodyPr wrap="square" lIns="91440" tIns="45720" rIns="91440" bIns="45720" anchor="t">
            <a:normAutofit fontScale="92500"/>
          </a:bodyPr>
          <a:lstStyle/>
          <a:p>
            <a:pPr lvl="0" eaLnBrk="1" hangingPunct="1">
              <a:lnSpc>
                <a:spcPct val="150000"/>
              </a:lnSpc>
            </a:pPr>
            <a:r>
              <a:rPr lang="zh-CN" altLang="en-US" dirty="0">
                <a:latin typeface="宋体" panose="02010600030101010101" pitchFamily="2" charset="-122"/>
                <a:ea typeface="宋体" panose="02010600030101010101" pitchFamily="2" charset="-122"/>
              </a:rPr>
              <a:t>建立连接</a:t>
            </a:r>
            <a:endParaRPr lang="en-US" altLang="zh-CN" dirty="0">
              <a:latin typeface="宋体" panose="02010600030101010101" pitchFamily="2" charset="-122"/>
              <a:ea typeface="宋体" panose="02010600030101010101" pitchFamily="2" charset="-122"/>
            </a:endParaRPr>
          </a:p>
          <a:p>
            <a:pPr lvl="1" eaLnBrk="1" hangingPunct="1">
              <a:lnSpc>
                <a:spcPct val="150000"/>
              </a:lnSpc>
              <a:buFont typeface="-윤고딕120" charset="-127"/>
            </a:pPr>
            <a:r>
              <a:rPr kumimoji="1" lang="zh-CN" altLang="en-US" dirty="0">
                <a:latin typeface="宋体" panose="02010600030101010101" pitchFamily="2" charset="-122"/>
                <a:ea typeface="宋体" panose="02010600030101010101" pitchFamily="2" charset="-122"/>
              </a:rPr>
              <a:t>控制端要与服务端建立连接必须知道服务端的木马端口和</a:t>
            </a:r>
            <a:r>
              <a:rPr kumimoji="1" lang="en-US" altLang="zh-CN" dirty="0">
                <a:latin typeface="宋体" panose="02010600030101010101" pitchFamily="2" charset="-122"/>
                <a:ea typeface="宋体" panose="02010600030101010101" pitchFamily="2" charset="-122"/>
              </a:rPr>
              <a:t>IP</a:t>
            </a:r>
            <a:r>
              <a:rPr kumimoji="1" lang="zh-CN" altLang="en-US" dirty="0">
                <a:latin typeface="宋体" panose="02010600030101010101" pitchFamily="2" charset="-122"/>
                <a:ea typeface="宋体" panose="02010600030101010101" pitchFamily="2" charset="-122"/>
              </a:rPr>
              <a:t>地址</a:t>
            </a:r>
            <a:endParaRPr kumimoji="1" lang="en-US" altLang="zh-CN" dirty="0">
              <a:latin typeface="宋体" panose="02010600030101010101" pitchFamily="2" charset="-122"/>
              <a:ea typeface="宋体" panose="02010600030101010101" pitchFamily="2" charset="-122"/>
            </a:endParaRPr>
          </a:p>
          <a:p>
            <a:pPr lvl="1" eaLnBrk="1" hangingPunct="1">
              <a:buFont typeface="-윤고딕120" charset="-127"/>
            </a:pPr>
            <a:endParaRPr kumimoji="1" lang="zh-CN" altLang="en-US" dirty="0">
              <a:latin typeface="宋体" panose="02010600030101010101" pitchFamily="2" charset="-122"/>
              <a:ea typeface="宋体" panose="02010600030101010101" pitchFamily="2" charset="-122"/>
            </a:endParaRPr>
          </a:p>
          <a:p>
            <a:pPr lvl="1" eaLnBrk="1" hangingPunct="1">
              <a:lnSpc>
                <a:spcPct val="150000"/>
              </a:lnSpc>
              <a:buFont typeface="-윤고딕120" charset="-127"/>
            </a:pPr>
            <a:r>
              <a:rPr kumimoji="1" lang="zh-CN" altLang="en-US" dirty="0">
                <a:latin typeface="宋体" panose="02010600030101010101" pitchFamily="2" charset="-122"/>
                <a:ea typeface="宋体" panose="02010600030101010101" pitchFamily="2" charset="-122"/>
              </a:rPr>
              <a:t>由于木马端口是事先设定的，为已知项，所以最重要的是如何获得服务端的</a:t>
            </a:r>
            <a:r>
              <a:rPr kumimoji="1" lang="en-US" altLang="zh-CN" dirty="0">
                <a:latin typeface="宋体" panose="02010600030101010101" pitchFamily="2" charset="-122"/>
                <a:ea typeface="宋体" panose="02010600030101010101" pitchFamily="2" charset="-122"/>
              </a:rPr>
              <a:t>IP</a:t>
            </a:r>
            <a:r>
              <a:rPr kumimoji="1" lang="zh-CN" altLang="en-US" dirty="0">
                <a:latin typeface="宋体" panose="02010600030101010101" pitchFamily="2" charset="-122"/>
                <a:ea typeface="宋体" panose="02010600030101010101" pitchFamily="2" charset="-122"/>
              </a:rPr>
              <a:t>地址</a:t>
            </a:r>
            <a:endParaRPr kumimoji="1" lang="en-US" altLang="zh-CN" dirty="0">
              <a:latin typeface="宋体" panose="02010600030101010101" pitchFamily="2" charset="-122"/>
              <a:ea typeface="宋体" panose="02010600030101010101" pitchFamily="2" charset="-122"/>
            </a:endParaRPr>
          </a:p>
          <a:p>
            <a:pPr lvl="1" eaLnBrk="1" hangingPunct="1">
              <a:buFont typeface="-윤고딕120" charset="-127"/>
            </a:pPr>
            <a:endParaRPr kumimoji="1" lang="zh-CN" altLang="en-US" dirty="0">
              <a:latin typeface="宋体" panose="02010600030101010101" pitchFamily="2" charset="-122"/>
              <a:ea typeface="宋体" panose="02010600030101010101" pitchFamily="2" charset="-122"/>
            </a:endParaRPr>
          </a:p>
          <a:p>
            <a:pPr lvl="1" eaLnBrk="1" hangingPunct="1">
              <a:lnSpc>
                <a:spcPct val="150000"/>
              </a:lnSpc>
              <a:buFont typeface="-윤고딕120" charset="-127"/>
            </a:pPr>
            <a:r>
              <a:rPr kumimoji="1" lang="zh-CN" altLang="en-US" dirty="0">
                <a:latin typeface="宋体" panose="02010600030101010101" pitchFamily="2" charset="-122"/>
                <a:ea typeface="宋体" panose="02010600030101010101" pitchFamily="2" charset="-122"/>
              </a:rPr>
              <a:t>获得服务端的</a:t>
            </a:r>
            <a:r>
              <a:rPr kumimoji="1" lang="en-US" altLang="zh-CN" dirty="0">
                <a:latin typeface="宋体" panose="02010600030101010101" pitchFamily="2" charset="-122"/>
                <a:ea typeface="宋体" panose="02010600030101010101" pitchFamily="2" charset="-122"/>
              </a:rPr>
              <a:t>IP</a:t>
            </a:r>
            <a:r>
              <a:rPr kumimoji="1" lang="zh-CN" altLang="en-US" dirty="0">
                <a:latin typeface="宋体" panose="02010600030101010101" pitchFamily="2" charset="-122"/>
                <a:ea typeface="宋体" panose="02010600030101010101" pitchFamily="2" charset="-122"/>
              </a:rPr>
              <a:t>地址的方法主要有两种：信息反馈和</a:t>
            </a:r>
            <a:r>
              <a:rPr kumimoji="1" lang="en-US" altLang="zh-CN" dirty="0">
                <a:latin typeface="宋体" panose="02010600030101010101" pitchFamily="2" charset="-122"/>
                <a:ea typeface="宋体" panose="02010600030101010101" pitchFamily="2" charset="-122"/>
              </a:rPr>
              <a:t>IP</a:t>
            </a:r>
            <a:r>
              <a:rPr kumimoji="1" lang="zh-CN" altLang="en-US" dirty="0">
                <a:latin typeface="宋体" panose="02010600030101010101" pitchFamily="2" charset="-122"/>
                <a:ea typeface="宋体" panose="02010600030101010101" pitchFamily="2" charset="-122"/>
              </a:rPr>
              <a:t>扫描</a:t>
            </a:r>
          </a:p>
          <a:p>
            <a:pPr lvl="1" eaLnBrk="1" hangingPunct="1"/>
            <a:endParaRPr lang="zh-CN" altLang="en-US" dirty="0"/>
          </a:p>
          <a:p>
            <a:pPr eaLnBrk="1" hangingPunct="1"/>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wrap="square" lIns="91440" tIns="45720" rIns="91440" bIns="45720" anchor="ctr"/>
          <a:lstStyle/>
          <a:p>
            <a:pPr eaLnBrk="1" hangingPunct="1"/>
            <a:r>
              <a:rPr lang="zh-CN" altLang="en-US" dirty="0" smtClean="0"/>
              <a:t>木马</a:t>
            </a:r>
            <a:r>
              <a:rPr lang="zh-CN" altLang="en-US" dirty="0"/>
              <a:t>的基本原理</a:t>
            </a:r>
          </a:p>
        </p:txBody>
      </p:sp>
      <p:sp>
        <p:nvSpPr>
          <p:cNvPr id="40962" name="Rectangle 3"/>
          <p:cNvSpPr/>
          <p:nvPr/>
        </p:nvSpPr>
        <p:spPr>
          <a:xfrm>
            <a:off x="4174808" y="5857875"/>
            <a:ext cx="3401060" cy="368300"/>
          </a:xfrm>
          <a:prstGeom prst="rect">
            <a:avLst/>
          </a:prstGeom>
          <a:noFill/>
          <a:ln w="9525">
            <a:noFill/>
          </a:ln>
        </p:spPr>
        <p:txBody>
          <a:bodyPr wrap="none" anchor="t">
            <a:spAutoFit/>
          </a:bodyPr>
          <a:lstStyle/>
          <a:p>
            <a:pPr algn="ctr" latinLnBrk="1"/>
            <a:r>
              <a:rPr lang="zh-CN" altLang="en-US" sz="1800" b="1" dirty="0">
                <a:solidFill>
                  <a:schemeClr val="bg1"/>
                </a:solidFill>
                <a:latin typeface="宋体" panose="02010600030101010101" pitchFamily="2" charset="-122"/>
                <a:ea typeface="宋体" panose="02010600030101010101" pitchFamily="2" charset="-122"/>
              </a:rPr>
              <a:t>木马控制端与服务端连接的建立</a:t>
            </a:r>
          </a:p>
        </p:txBody>
      </p:sp>
      <p:pic>
        <p:nvPicPr>
          <p:cNvPr id="40963" name="Picture 6" descr="图4-8"/>
          <p:cNvPicPr>
            <a:picLocks noChangeAspect="1"/>
          </p:cNvPicPr>
          <p:nvPr/>
        </p:nvPicPr>
        <p:blipFill>
          <a:blip r:embed="rId3" cstate="print"/>
          <a:stretch>
            <a:fillRect/>
          </a:stretch>
        </p:blipFill>
        <p:spPr>
          <a:xfrm>
            <a:off x="1757045" y="1280795"/>
            <a:ext cx="9705340" cy="525462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建立连接方式</a:t>
            </a:r>
            <a:endParaRPr lang="zh-CN" altLang="en-US" dirty="0"/>
          </a:p>
        </p:txBody>
      </p:sp>
      <p:sp>
        <p:nvSpPr>
          <p:cNvPr id="3" name="内容占位符 2"/>
          <p:cNvSpPr>
            <a:spLocks noGrp="1"/>
          </p:cNvSpPr>
          <p:nvPr>
            <p:ph idx="1"/>
          </p:nvPr>
        </p:nvSpPr>
        <p:spPr/>
        <p:txBody>
          <a:bodyPr/>
          <a:lstStyle/>
          <a:p>
            <a:r>
              <a:rPr lang="zh-CN" altLang="en-US" dirty="0" smtClean="0"/>
              <a:t>正向连接</a:t>
            </a:r>
            <a:endParaRPr lang="en-US" altLang="zh-CN" dirty="0" smtClean="0"/>
          </a:p>
          <a:p>
            <a:pPr lvl="1"/>
            <a:r>
              <a:rPr lang="zh-CN" altLang="en-US" dirty="0" smtClean="0"/>
              <a:t>客户端启动连接，服务器具有公网</a:t>
            </a:r>
            <a:r>
              <a:rPr lang="en-US" altLang="zh-CN" dirty="0" smtClean="0"/>
              <a:t>IP</a:t>
            </a:r>
            <a:r>
              <a:rPr lang="zh-CN" altLang="en-US" dirty="0" smtClean="0"/>
              <a:t>，客服端无需公网</a:t>
            </a:r>
            <a:r>
              <a:rPr lang="en-US" altLang="zh-CN" dirty="0" smtClean="0"/>
              <a:t>IP</a:t>
            </a:r>
          </a:p>
          <a:p>
            <a:r>
              <a:rPr lang="zh-CN" altLang="en-US" dirty="0" smtClean="0"/>
              <a:t>直接反向连接</a:t>
            </a:r>
            <a:endParaRPr lang="en-US" altLang="zh-CN" dirty="0" smtClean="0"/>
          </a:p>
          <a:p>
            <a:pPr lvl="1"/>
            <a:r>
              <a:rPr lang="zh-CN" altLang="en-US" dirty="0" smtClean="0"/>
              <a:t>服务器端启动连接，突破防火墙</a:t>
            </a:r>
            <a:endParaRPr lang="en-US" altLang="zh-CN" dirty="0" smtClean="0"/>
          </a:p>
          <a:p>
            <a:pPr lvl="1"/>
            <a:r>
              <a:rPr lang="zh-CN" altLang="en-US" dirty="0" smtClean="0"/>
              <a:t>一旦木马被捕获，客服端信息暴露，取证依据</a:t>
            </a:r>
            <a:endParaRPr lang="en-US" altLang="zh-CN" dirty="0" smtClean="0"/>
          </a:p>
          <a:p>
            <a:r>
              <a:rPr lang="zh-CN" altLang="en-US" dirty="0" smtClean="0"/>
              <a:t>通过第三方主机的反向连接</a:t>
            </a:r>
            <a:endParaRPr lang="en-US" altLang="zh-CN" dirty="0" smtClean="0"/>
          </a:p>
          <a:p>
            <a:pPr lvl="1"/>
            <a:r>
              <a:rPr lang="zh-CN" altLang="en-US" dirty="0" smtClean="0"/>
              <a:t>第三方反向连接</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p:txBody>
          <a:bodyPr wrap="square" lIns="91440" tIns="45720" rIns="91440" bIns="45720" anchor="ctr"/>
          <a:lstStyle/>
          <a:p>
            <a:pPr eaLnBrk="1" hangingPunct="1"/>
            <a:r>
              <a:rPr lang="zh-CN" altLang="en-US" dirty="0" smtClean="0"/>
              <a:t>木马</a:t>
            </a:r>
            <a:r>
              <a:rPr lang="zh-CN" altLang="en-US" dirty="0"/>
              <a:t>的基本原理</a:t>
            </a:r>
          </a:p>
        </p:txBody>
      </p:sp>
      <p:sp>
        <p:nvSpPr>
          <p:cNvPr id="43010" name="内容占位符 2"/>
          <p:cNvSpPr>
            <a:spLocks noGrp="1"/>
          </p:cNvSpPr>
          <p:nvPr>
            <p:ph idx="1"/>
          </p:nvPr>
        </p:nvSpPr>
        <p:spPr>
          <a:xfrm>
            <a:off x="1171575" y="1714500"/>
            <a:ext cx="9344025" cy="4523105"/>
          </a:xfrm>
        </p:spPr>
        <p:txBody>
          <a:bodyPr wrap="square" lIns="91440" tIns="45720" rIns="91440" bIns="45720" anchor="t">
            <a:normAutofit fontScale="92500" lnSpcReduction="10000"/>
          </a:bodyPr>
          <a:lstStyle/>
          <a:p>
            <a:pPr lvl="0" eaLnBrk="1" hangingPunct="1">
              <a:lnSpc>
                <a:spcPct val="150000"/>
              </a:lnSpc>
              <a:buFont typeface="-윤고딕120" charset="-127"/>
            </a:pPr>
            <a:r>
              <a:rPr kumimoji="1" lang="zh-CN" altLang="en-US" dirty="0">
                <a:latin typeface="+mn-lt"/>
                <a:ea typeface="+mn-ea"/>
              </a:rPr>
              <a:t>木马服务器通知攻击者的方式主要有两种：</a:t>
            </a:r>
            <a:endParaRPr kumimoji="1" lang="en-US" altLang="zh-CN" dirty="0">
              <a:latin typeface="+mn-lt"/>
              <a:ea typeface="+mn-ea"/>
            </a:endParaRPr>
          </a:p>
          <a:p>
            <a:pPr lvl="2" eaLnBrk="1" hangingPunct="1">
              <a:lnSpc>
                <a:spcPct val="150000"/>
              </a:lnSpc>
              <a:buFont typeface="-윤고딕120" charset="-127"/>
            </a:pPr>
            <a:endParaRPr kumimoji="1" lang="en-US" altLang="zh-CN" dirty="0">
              <a:latin typeface="+mn-lt"/>
              <a:ea typeface="+mn-ea"/>
            </a:endParaRPr>
          </a:p>
          <a:p>
            <a:pPr lvl="0" eaLnBrk="1" hangingPunct="1">
              <a:lnSpc>
                <a:spcPct val="150000"/>
              </a:lnSpc>
              <a:buFont typeface="-윤고딕120" charset="-127"/>
            </a:pPr>
            <a:r>
              <a:rPr kumimoji="1" lang="zh-CN" altLang="en-US" dirty="0">
                <a:latin typeface="+mn-lt"/>
                <a:ea typeface="+mn-ea"/>
              </a:rPr>
              <a:t>一是发送</a:t>
            </a:r>
            <a:r>
              <a:rPr kumimoji="1" lang="en-US" altLang="zh-CN" dirty="0">
                <a:latin typeface="+mn-lt"/>
                <a:ea typeface="+mn-ea"/>
              </a:rPr>
              <a:t>E-mail</a:t>
            </a:r>
            <a:r>
              <a:rPr kumimoji="1" lang="zh-CN" altLang="en-US" dirty="0">
                <a:latin typeface="+mn-lt"/>
                <a:ea typeface="+mn-ea"/>
              </a:rPr>
              <a:t>或</a:t>
            </a:r>
            <a:r>
              <a:rPr kumimoji="1" lang="en-US" altLang="zh-CN" dirty="0">
                <a:latin typeface="+mn-lt"/>
                <a:ea typeface="+mn-ea"/>
              </a:rPr>
              <a:t>ICQ/QQ</a:t>
            </a:r>
            <a:r>
              <a:rPr kumimoji="1" lang="zh-CN" altLang="en-US" dirty="0">
                <a:latin typeface="+mn-lt"/>
                <a:ea typeface="+mn-ea"/>
              </a:rPr>
              <a:t>即时消息，宣告自己当前已成功接管的计算机，如广外女生、冰河</a:t>
            </a:r>
            <a:endParaRPr kumimoji="1" lang="en-US" altLang="zh-CN" dirty="0">
              <a:latin typeface="+mn-lt"/>
              <a:ea typeface="+mn-ea"/>
            </a:endParaRPr>
          </a:p>
          <a:p>
            <a:pPr lvl="2" eaLnBrk="1" hangingPunct="1">
              <a:lnSpc>
                <a:spcPct val="150000"/>
              </a:lnSpc>
              <a:buFont typeface="-윤고딕120" charset="-127"/>
            </a:pPr>
            <a:endParaRPr kumimoji="1" lang="en-US" altLang="zh-CN" dirty="0">
              <a:latin typeface="+mn-lt"/>
              <a:ea typeface="+mn-ea"/>
            </a:endParaRPr>
          </a:p>
          <a:p>
            <a:pPr lvl="0" eaLnBrk="1" hangingPunct="1">
              <a:lnSpc>
                <a:spcPct val="150000"/>
              </a:lnSpc>
              <a:buFont typeface="-윤고딕120" charset="-127"/>
            </a:pPr>
            <a:r>
              <a:rPr kumimoji="1" lang="zh-CN" altLang="en-US" dirty="0">
                <a:latin typeface="+mn-lt"/>
                <a:ea typeface="+mn-ea"/>
              </a:rPr>
              <a:t>二是使用</a:t>
            </a:r>
            <a:r>
              <a:rPr kumimoji="1" lang="en-US" altLang="zh-CN" dirty="0">
                <a:latin typeface="+mn-lt"/>
                <a:ea typeface="+mn-ea"/>
              </a:rPr>
              <a:t>UDP</a:t>
            </a:r>
            <a:r>
              <a:rPr kumimoji="1" lang="zh-CN" altLang="en-US" dirty="0">
                <a:latin typeface="+mn-lt"/>
                <a:ea typeface="+mn-ea"/>
              </a:rPr>
              <a:t>（用户报文协议）或者</a:t>
            </a:r>
            <a:r>
              <a:rPr kumimoji="1" lang="en-US" altLang="zh-CN" dirty="0">
                <a:latin typeface="+mn-lt"/>
                <a:ea typeface="+mn-ea"/>
              </a:rPr>
              <a:t>ICMP</a:t>
            </a:r>
            <a:r>
              <a:rPr kumimoji="1" lang="zh-CN" altLang="en-US" dirty="0">
                <a:latin typeface="+mn-lt"/>
                <a:ea typeface="+mn-ea"/>
              </a:rPr>
              <a:t>，将服务器</a:t>
            </a:r>
            <a:r>
              <a:rPr kumimoji="1" lang="en-US" altLang="zh-CN" dirty="0">
                <a:latin typeface="+mn-lt"/>
                <a:ea typeface="+mn-ea"/>
              </a:rPr>
              <a:t>IP</a:t>
            </a:r>
            <a:r>
              <a:rPr kumimoji="1" lang="zh-CN" altLang="en-US" dirty="0">
                <a:latin typeface="+mn-lt"/>
                <a:ea typeface="+mn-ea"/>
              </a:rPr>
              <a:t>地址通过免费主页空间中转到控制端，如网络神偷</a:t>
            </a:r>
            <a:endParaRPr kumimoji="1" lang="en-US" altLang="zh-CN" dirty="0">
              <a:latin typeface="+mn-lt"/>
              <a:ea typeface="+mn-ea"/>
            </a:endParaRPr>
          </a:p>
          <a:p>
            <a:pPr lvl="2" eaLnBrk="1" hangingPunct="1">
              <a:buFont typeface="-윤고딕120" charset="-127"/>
            </a:pPr>
            <a:endParaRPr kumimoji="1" lang="en-US" altLang="zh-CN" dirty="0">
              <a:latin typeface="+mn-lt"/>
              <a:ea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p:txBody>
          <a:bodyPr wrap="square" lIns="91440" tIns="45720" rIns="91440" bIns="45720" anchor="ctr"/>
          <a:lstStyle/>
          <a:p>
            <a:pPr eaLnBrk="1" hangingPunct="1"/>
            <a:r>
              <a:rPr lang="zh-CN" altLang="en-US" dirty="0"/>
              <a:t>特洛伊木马的基本原理</a:t>
            </a:r>
          </a:p>
        </p:txBody>
      </p:sp>
      <p:sp>
        <p:nvSpPr>
          <p:cNvPr id="45058" name="内容占位符 2"/>
          <p:cNvSpPr>
            <a:spLocks noGrp="1"/>
          </p:cNvSpPr>
          <p:nvPr>
            <p:ph idx="1"/>
          </p:nvPr>
        </p:nvSpPr>
        <p:spPr>
          <a:xfrm>
            <a:off x="838835" y="2072005"/>
            <a:ext cx="10946130" cy="4394200"/>
          </a:xfrm>
        </p:spPr>
        <p:txBody>
          <a:bodyPr wrap="square" lIns="91440" tIns="45720" rIns="91440" bIns="45720" anchor="t"/>
          <a:lstStyle/>
          <a:p>
            <a:pPr lvl="0" eaLnBrk="1" hangingPunct="1"/>
            <a:r>
              <a:rPr lang="zh-CN" altLang="en-US" dirty="0"/>
              <a:t>远程控制</a:t>
            </a:r>
            <a:endParaRPr lang="en-US" altLang="zh-CN" dirty="0"/>
          </a:p>
          <a:p>
            <a:pPr lvl="1" eaLnBrk="1" hangingPunct="1"/>
            <a:endParaRPr lang="zh-CN" altLang="en-US" dirty="0"/>
          </a:p>
        </p:txBody>
      </p:sp>
      <p:graphicFrame>
        <p:nvGraphicFramePr>
          <p:cNvPr id="96258" name="Object 2"/>
          <p:cNvGraphicFramePr>
            <a:graphicFrameLocks/>
          </p:cNvGraphicFramePr>
          <p:nvPr/>
        </p:nvGraphicFramePr>
        <p:xfrm>
          <a:off x="1897380" y="3000375"/>
          <a:ext cx="7865745" cy="1783080"/>
        </p:xfrm>
        <a:graphic>
          <a:graphicData uri="http://schemas.openxmlformats.org/presentationml/2006/ole">
            <p:oleObj spid="_x0000_s46081" r:id="rId4" imgW="3319272" imgH="8382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6258"/>
                                        </p:tgtEl>
                                        <p:attrNameLst>
                                          <p:attrName>style.visibility</p:attrName>
                                        </p:attrNameLst>
                                      </p:cBhvr>
                                      <p:to>
                                        <p:strVal val="visible"/>
                                      </p:to>
                                    </p:set>
                                    <p:animEffect transition="in" filter="dissolve">
                                      <p:cBhvr>
                                        <p:cTn id="7" dur="500"/>
                                        <p:tgtEl>
                                          <p:spTgt spid="96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p:txBody>
          <a:bodyPr wrap="square" lIns="91440" tIns="45720" rIns="91440" bIns="45720" anchor="ctr"/>
          <a:lstStyle/>
          <a:p>
            <a:pPr eaLnBrk="1" hangingPunct="1"/>
            <a:r>
              <a:rPr lang="zh-CN" altLang="en-US" dirty="0"/>
              <a:t>特洛伊木马的基本原理</a:t>
            </a:r>
          </a:p>
        </p:txBody>
      </p:sp>
      <p:sp>
        <p:nvSpPr>
          <p:cNvPr id="47106" name="Rectangle 10"/>
          <p:cNvSpPr/>
          <p:nvPr/>
        </p:nvSpPr>
        <p:spPr>
          <a:xfrm>
            <a:off x="1524000" y="-184150"/>
            <a:ext cx="309880" cy="368300"/>
          </a:xfrm>
          <a:prstGeom prst="rect">
            <a:avLst/>
          </a:prstGeom>
          <a:noFill/>
          <a:ln w="9525">
            <a:noFill/>
          </a:ln>
        </p:spPr>
        <p:txBody>
          <a:bodyPr wrap="none" anchor="ctr">
            <a:spAutoFit/>
          </a:bodyPr>
          <a:lstStyle/>
          <a:p>
            <a:endParaRPr lang="zh-CN" altLang="en-US" dirty="0">
              <a:latin typeface="Gulim" panose="020B0600000101010101" pitchFamily="34" charset="-127"/>
              <a:ea typeface="宋体" panose="02010600030101010101" pitchFamily="2" charset="-122"/>
            </a:endParaRPr>
          </a:p>
        </p:txBody>
      </p:sp>
      <p:pic>
        <p:nvPicPr>
          <p:cNvPr id="47107" name="Picture 11"/>
          <p:cNvPicPr>
            <a:picLocks noChangeAspect="1"/>
          </p:cNvPicPr>
          <p:nvPr/>
        </p:nvPicPr>
        <p:blipFill>
          <a:blip r:embed="rId3" cstate="print"/>
          <a:stretch>
            <a:fillRect/>
          </a:stretch>
        </p:blipFill>
        <p:spPr>
          <a:xfrm>
            <a:off x="695960" y="1542415"/>
            <a:ext cx="9901555" cy="5346065"/>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p:txBody>
          <a:bodyPr wrap="square" lIns="91440" tIns="45720" rIns="91440" bIns="45720" anchor="ctr"/>
          <a:lstStyle/>
          <a:p>
            <a:pPr eaLnBrk="1" hangingPunct="1"/>
            <a:r>
              <a:rPr lang="zh-CN" altLang="en-US" dirty="0" smtClean="0"/>
              <a:t>木马的主要功能</a:t>
            </a:r>
            <a:endParaRPr lang="zh-CN" altLang="en-US" dirty="0"/>
          </a:p>
        </p:txBody>
      </p:sp>
      <p:sp>
        <p:nvSpPr>
          <p:cNvPr id="49154" name="内容占位符 2"/>
          <p:cNvSpPr>
            <a:spLocks noGrp="1"/>
          </p:cNvSpPr>
          <p:nvPr>
            <p:ph idx="1"/>
          </p:nvPr>
        </p:nvSpPr>
        <p:spPr>
          <a:xfrm>
            <a:off x="838835" y="1929130"/>
            <a:ext cx="9676765" cy="4308475"/>
          </a:xfrm>
        </p:spPr>
        <p:txBody>
          <a:bodyPr wrap="square" lIns="91440" tIns="45720" rIns="91440" bIns="45720" anchor="t"/>
          <a:lstStyle/>
          <a:p>
            <a:pPr eaLnBrk="1" hangingPunct="1"/>
            <a:r>
              <a:rPr lang="zh-CN" altLang="en-US" dirty="0" smtClean="0"/>
              <a:t>基本功能</a:t>
            </a:r>
            <a:endParaRPr lang="en-US" altLang="zh-CN" dirty="0" smtClean="0"/>
          </a:p>
          <a:p>
            <a:pPr lvl="1"/>
            <a:r>
              <a:rPr lang="zh-CN" altLang="en-US" dirty="0" smtClean="0"/>
              <a:t>隐藏功能，自启动功能，通信功能，卸载功能</a:t>
            </a:r>
            <a:endParaRPr lang="en-US" altLang="zh-CN" dirty="0" smtClean="0"/>
          </a:p>
          <a:p>
            <a:pPr eaLnBrk="1" hangingPunct="1"/>
            <a:r>
              <a:rPr lang="zh-CN" altLang="en-US" dirty="0" smtClean="0"/>
              <a:t>业务功能</a:t>
            </a:r>
            <a:endParaRPr lang="en-US" altLang="zh-CN" dirty="0" smtClean="0"/>
          </a:p>
          <a:p>
            <a:pPr lvl="1"/>
            <a:r>
              <a:rPr lang="zh-CN" altLang="en-US" dirty="0" smtClean="0"/>
              <a:t>进程管理，文件管理，注册表操作，服务管理，屏幕截取，鼠标控制，视频监视，语音监听，键盘记录，远程</a:t>
            </a:r>
            <a:r>
              <a:rPr lang="en-US" altLang="zh-CN" dirty="0" smtClean="0"/>
              <a:t>shell</a:t>
            </a:r>
            <a:r>
              <a:rPr lang="zh-CN" altLang="en-US" dirty="0" smtClean="0"/>
              <a:t>，传播病毒，破坏系统，添加后门</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p:txBody>
          <a:bodyPr wrap="square" lIns="91440" tIns="45720" rIns="91440" bIns="45720" anchor="ctr"/>
          <a:lstStyle/>
          <a:p>
            <a:r>
              <a:rPr lang="zh-CN" altLang="en-US" dirty="0" smtClean="0"/>
              <a:t>木马的隐藏技术</a:t>
            </a:r>
            <a:endParaRPr lang="zh-CN" altLang="en-US" dirty="0"/>
          </a:p>
        </p:txBody>
      </p:sp>
      <p:sp>
        <p:nvSpPr>
          <p:cNvPr id="51202" name="内容占位符 2"/>
          <p:cNvSpPr>
            <a:spLocks noGrp="1"/>
          </p:cNvSpPr>
          <p:nvPr>
            <p:ph idx="1"/>
          </p:nvPr>
        </p:nvSpPr>
        <p:spPr>
          <a:xfrm>
            <a:off x="838200" y="1802765"/>
            <a:ext cx="9677400" cy="4434840"/>
          </a:xfrm>
        </p:spPr>
        <p:txBody>
          <a:bodyPr wrap="square" lIns="91440" tIns="45720" rIns="91440" bIns="45720" anchor="t">
            <a:normAutofit/>
          </a:bodyPr>
          <a:lstStyle/>
          <a:p>
            <a:pPr eaLnBrk="1" hangingPunct="1"/>
            <a:r>
              <a:rPr lang="zh-CN" altLang="en-US" dirty="0" smtClean="0"/>
              <a:t>隐藏功能</a:t>
            </a:r>
            <a:endParaRPr lang="en-US" altLang="zh-CN" dirty="0" smtClean="0"/>
          </a:p>
          <a:p>
            <a:pPr lvl="1"/>
            <a:r>
              <a:rPr lang="zh-CN" altLang="en-US" dirty="0" smtClean="0"/>
              <a:t>运行形式的隐藏</a:t>
            </a:r>
            <a:endParaRPr lang="en-US" altLang="zh-CN" dirty="0" smtClean="0"/>
          </a:p>
          <a:p>
            <a:pPr lvl="1"/>
            <a:r>
              <a:rPr lang="zh-CN" altLang="en-US" dirty="0" smtClean="0"/>
              <a:t>通信形式的隐藏</a:t>
            </a:r>
            <a:endParaRPr lang="en-US" altLang="zh-CN" dirty="0" smtClean="0"/>
          </a:p>
          <a:p>
            <a:pPr lvl="2"/>
            <a:r>
              <a:rPr lang="zh-CN" altLang="en-US" sz="2400" dirty="0" smtClean="0"/>
              <a:t>使用常用端口号，网络连接隐藏</a:t>
            </a:r>
            <a:endParaRPr lang="en-US" altLang="zh-CN" sz="2400" dirty="0" smtClean="0"/>
          </a:p>
          <a:p>
            <a:pPr lvl="1"/>
            <a:r>
              <a:rPr lang="zh-CN" altLang="en-US" dirty="0" smtClean="0"/>
              <a:t>存在形式的隐藏</a:t>
            </a:r>
            <a:endParaRPr lang="en-US" altLang="zh-CN" dirty="0" smtClean="0"/>
          </a:p>
          <a:p>
            <a:pPr lvl="2"/>
            <a:r>
              <a:rPr lang="zh-CN" altLang="en-US" sz="2400" dirty="0" smtClean="0"/>
              <a:t>一般木马以</a:t>
            </a:r>
            <a:r>
              <a:rPr lang="en-US" altLang="zh-CN" sz="2400" dirty="0" smtClean="0"/>
              <a:t>.exe</a:t>
            </a:r>
            <a:r>
              <a:rPr lang="zh-CN" altLang="en-US" sz="2400" dirty="0" smtClean="0"/>
              <a:t>或</a:t>
            </a:r>
            <a:r>
              <a:rPr lang="en-US" altLang="zh-CN" sz="2400" dirty="0" smtClean="0"/>
              <a:t>.</a:t>
            </a:r>
            <a:r>
              <a:rPr lang="en-US" altLang="zh-CN" sz="2400" dirty="0" err="1" smtClean="0"/>
              <a:t>dll</a:t>
            </a:r>
            <a:r>
              <a:rPr lang="zh-CN" altLang="en-US" sz="2400" dirty="0" smtClean="0"/>
              <a:t>文件形式存在。修改文件属性为隐藏；存储在系统一些特定目录中；使用</a:t>
            </a:r>
            <a:r>
              <a:rPr lang="en-US" altLang="zh-CN" sz="2400" dirty="0" err="1" smtClean="0"/>
              <a:t>rootkit</a:t>
            </a:r>
            <a:r>
              <a:rPr lang="zh-CN" altLang="en-US" sz="2400" dirty="0" smtClean="0"/>
              <a:t>技术实现隐藏</a:t>
            </a:r>
            <a:endParaRPr lang="en-US" altLang="zh-CN" sz="2400" dirty="0" smtClean="0"/>
          </a:p>
          <a:p>
            <a:pPr lvl="2"/>
            <a:endParaRPr lang="en-US" altLang="zh-C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title"/>
          </p:nvPr>
        </p:nvSpPr>
        <p:spPr/>
        <p:txBody>
          <a:bodyPr wrap="square" lIns="91440" tIns="45720" rIns="91440" bIns="45720" anchor="ctr"/>
          <a:lstStyle/>
          <a:p>
            <a:pPr eaLnBrk="1" hangingPunct="1"/>
            <a:r>
              <a:rPr lang="zh-CN" altLang="en-US" dirty="0"/>
              <a:t>特洛伊木马的定义</a:t>
            </a:r>
          </a:p>
        </p:txBody>
      </p:sp>
      <p:sp>
        <p:nvSpPr>
          <p:cNvPr id="8194" name="内容占位符 2"/>
          <p:cNvSpPr>
            <a:spLocks noGrp="1"/>
          </p:cNvSpPr>
          <p:nvPr>
            <p:ph idx="1"/>
          </p:nvPr>
        </p:nvSpPr>
        <p:spPr/>
        <p:txBody>
          <a:bodyPr wrap="square" lIns="91440" tIns="45720" rIns="91440" bIns="45720" anchor="t"/>
          <a:lstStyle/>
          <a:p>
            <a:pPr eaLnBrk="1" hangingPunct="1"/>
            <a:r>
              <a:rPr lang="zh-CN" altLang="en-US" dirty="0"/>
              <a:t>特洛伊木马</a:t>
            </a:r>
            <a:r>
              <a:rPr lang="en-US" altLang="zh-CN" dirty="0"/>
              <a:t>(Trojan Horse)</a:t>
            </a:r>
            <a:r>
              <a:rPr lang="zh-CN" altLang="en-US" dirty="0"/>
              <a:t>，是一种恶意程序，是一种基于远程控制的黑客工具</a:t>
            </a:r>
            <a:endParaRPr lang="en-US" altLang="zh-CN" dirty="0"/>
          </a:p>
          <a:p>
            <a:pPr eaLnBrk="1" hangingPunct="1"/>
            <a:endParaRPr lang="en-US" altLang="zh-CN" dirty="0"/>
          </a:p>
          <a:p>
            <a:pPr eaLnBrk="1" hangingPunct="1"/>
            <a:r>
              <a:rPr lang="zh-CN" altLang="en-US" dirty="0"/>
              <a:t>一旦侵入用户的计算机，就悄悄地在宿主计算机上运行，在用户毫无察觉的情况下，让攻击者获得远程访问和控制系统的权限</a:t>
            </a:r>
            <a:endParaRPr lang="en-US" altLang="zh-CN" dirty="0"/>
          </a:p>
          <a:p>
            <a:pPr eaLnBrk="1" hangingPunct="1"/>
            <a:endParaRPr lang="en-US" altLang="zh-CN" dirty="0"/>
          </a:p>
          <a:p>
            <a:pPr eaLnBrk="1" hangingPunct="1"/>
            <a:r>
              <a:rPr lang="zh-CN" altLang="en-US" dirty="0"/>
              <a:t>进而在用户的计算机中修改文件、修改注册表、控制鼠标、监视</a:t>
            </a:r>
            <a:r>
              <a:rPr lang="en-US" altLang="zh-CN" dirty="0"/>
              <a:t>/</a:t>
            </a:r>
            <a:r>
              <a:rPr lang="zh-CN" altLang="en-US" dirty="0"/>
              <a:t>控制键盘，或窃取用户信息</a:t>
            </a:r>
          </a:p>
          <a:p>
            <a:pPr eaLnBrk="1" hangingPunct="1"/>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木马的运行形式的隐藏技术</a:t>
            </a:r>
            <a:endParaRPr lang="zh-CN" altLang="en-US" dirty="0"/>
          </a:p>
        </p:txBody>
      </p:sp>
      <p:sp>
        <p:nvSpPr>
          <p:cNvPr id="3" name="内容占位符 2"/>
          <p:cNvSpPr>
            <a:spLocks noGrp="1"/>
          </p:cNvSpPr>
          <p:nvPr>
            <p:ph idx="1"/>
          </p:nvPr>
        </p:nvSpPr>
        <p:spPr/>
        <p:txBody>
          <a:bodyPr/>
          <a:lstStyle/>
          <a:p>
            <a:pPr marL="582930" indent="-514350">
              <a:buFont typeface="+mj-lt"/>
              <a:buAutoNum type="arabicPeriod"/>
            </a:pPr>
            <a:r>
              <a:rPr lang="zh-CN" altLang="en-US" dirty="0" smtClean="0"/>
              <a:t>通过</a:t>
            </a:r>
            <a:r>
              <a:rPr lang="en-US" altLang="zh-CN" dirty="0" err="1" smtClean="0"/>
              <a:t>rootkit</a:t>
            </a:r>
            <a:r>
              <a:rPr lang="zh-CN" altLang="en-US" dirty="0" smtClean="0"/>
              <a:t>技术来拦截系统来查询进程的函数</a:t>
            </a:r>
            <a:endParaRPr lang="en-US" altLang="zh-CN" dirty="0" smtClean="0"/>
          </a:p>
          <a:p>
            <a:pPr marL="582930" indent="-514350">
              <a:buFont typeface="+mj-lt"/>
              <a:buAutoNum type="arabicPeriod"/>
            </a:pPr>
            <a:r>
              <a:rPr lang="zh-CN" altLang="en-US" dirty="0" smtClean="0"/>
              <a:t>通过</a:t>
            </a:r>
            <a:r>
              <a:rPr lang="zh-CN" altLang="en-US" dirty="0" smtClean="0"/>
              <a:t>修改返回值或</a:t>
            </a:r>
            <a:r>
              <a:rPr lang="en-US" altLang="zh-CN" dirty="0" smtClean="0"/>
              <a:t>DKOM</a:t>
            </a:r>
            <a:r>
              <a:rPr lang="zh-CN" altLang="en-US" dirty="0" smtClean="0"/>
              <a:t>（直接内核对象操作）技术实现自身隐藏</a:t>
            </a:r>
            <a:endParaRPr lang="en-US" altLang="zh-CN" dirty="0" smtClean="0"/>
          </a:p>
          <a:p>
            <a:pPr marL="582930" indent="-514350">
              <a:buFont typeface="+mj-lt"/>
              <a:buAutoNum type="arabicPeriod"/>
            </a:pPr>
            <a:r>
              <a:rPr lang="zh-CN" altLang="en-US" dirty="0" smtClean="0"/>
              <a:t>使用注入技术将木马程序注入到线程中</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木马的运行形式的隐藏技术</a:t>
            </a:r>
            <a:r>
              <a:rPr lang="en-US" altLang="zh-CN" dirty="0" smtClean="0"/>
              <a:t>- </a:t>
            </a:r>
            <a:r>
              <a:rPr lang="en-US" altLang="zh-CN" dirty="0" err="1" smtClean="0">
                <a:solidFill>
                  <a:srgbClr val="FF0000"/>
                </a:solidFill>
              </a:rPr>
              <a:t>rootkit</a:t>
            </a:r>
            <a:r>
              <a:rPr lang="zh-CN" altLang="en-US" dirty="0" smtClean="0">
                <a:solidFill>
                  <a:srgbClr val="FF0000"/>
                </a:solidFill>
              </a:rPr>
              <a:t>技术</a:t>
            </a:r>
            <a:endParaRPr lang="zh-CN" altLang="en-US" dirty="0">
              <a:solidFill>
                <a:srgbClr val="FF0000"/>
              </a:solidFill>
            </a:endParaRPr>
          </a:p>
        </p:txBody>
      </p:sp>
      <p:sp>
        <p:nvSpPr>
          <p:cNvPr id="3" name="内容占位符 2"/>
          <p:cNvSpPr>
            <a:spLocks noGrp="1"/>
          </p:cNvSpPr>
          <p:nvPr>
            <p:ph idx="1"/>
          </p:nvPr>
        </p:nvSpPr>
        <p:spPr>
          <a:xfrm>
            <a:off x="1219200" y="1241947"/>
            <a:ext cx="10363200" cy="5127261"/>
          </a:xfrm>
        </p:spPr>
        <p:txBody>
          <a:bodyPr>
            <a:noAutofit/>
          </a:bodyPr>
          <a:lstStyle/>
          <a:p>
            <a:pPr marL="582930" indent="-514350"/>
            <a:r>
              <a:rPr lang="en-US" altLang="zh-CN" dirty="0" err="1" smtClean="0"/>
              <a:t>rootkit</a:t>
            </a:r>
            <a:r>
              <a:rPr lang="en-US" altLang="zh-CN" dirty="0" smtClean="0"/>
              <a:t>:</a:t>
            </a:r>
          </a:p>
          <a:p>
            <a:pPr marL="912114" lvl="1" indent="-514350"/>
            <a:r>
              <a:rPr lang="zh-CN" altLang="zh-CN" dirty="0" smtClean="0"/>
              <a:t>是</a:t>
            </a:r>
            <a:r>
              <a:rPr lang="zh-CN" altLang="zh-CN" dirty="0" smtClean="0"/>
              <a:t>一个或者多个用于隐藏、控制一台计算机的工具包</a:t>
            </a:r>
            <a:r>
              <a:rPr lang="zh-CN" altLang="en-US" dirty="0" smtClean="0"/>
              <a:t>，一般</a:t>
            </a:r>
            <a:r>
              <a:rPr lang="zh-CN" altLang="zh-CN" dirty="0" smtClean="0"/>
              <a:t>指被作为驱动程序，加载到操作系统内核中的恶意</a:t>
            </a:r>
            <a:r>
              <a:rPr lang="zh-CN" altLang="en-US" dirty="0" smtClean="0"/>
              <a:t>程序</a:t>
            </a:r>
            <a:r>
              <a:rPr lang="en-US" altLang="zh-CN" dirty="0" smtClean="0"/>
              <a:t> </a:t>
            </a:r>
          </a:p>
          <a:p>
            <a:pPr marL="912114" lvl="1" indent="-514350"/>
            <a:r>
              <a:rPr lang="zh-CN" altLang="zh-CN" dirty="0" smtClean="0"/>
              <a:t>隐藏进程，隐藏文件，端口，或句柄，注册表的项，键值</a:t>
            </a:r>
            <a:r>
              <a:rPr lang="zh-CN" altLang="en-US" dirty="0" smtClean="0"/>
              <a:t>等</a:t>
            </a:r>
            <a:endParaRPr lang="en-US" altLang="zh-CN" dirty="0" smtClean="0"/>
          </a:p>
          <a:p>
            <a:endParaRPr lang="en-US" altLang="zh-CN" sz="280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a:t>
            </a:r>
            <a:r>
              <a:rPr lang="en-US" altLang="zh-CN" dirty="0" err="1" smtClean="0"/>
              <a:t>rootkit</a:t>
            </a:r>
            <a:r>
              <a:rPr lang="zh-CN" altLang="en-US" dirty="0" smtClean="0"/>
              <a:t>技术</a:t>
            </a: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1219200" y="1292232"/>
            <a:ext cx="10363200" cy="4572000"/>
          </a:xfrm>
        </p:spPr>
        <p:txBody>
          <a:bodyPr>
            <a:normAutofit fontScale="70000" lnSpcReduction="20000"/>
          </a:bodyPr>
          <a:lstStyle/>
          <a:p>
            <a:pPr>
              <a:buNone/>
            </a:pPr>
            <a:endParaRPr lang="en-US" altLang="zh-CN" sz="3600" dirty="0" smtClean="0"/>
          </a:p>
          <a:p>
            <a:pPr>
              <a:buNone/>
            </a:pPr>
            <a:r>
              <a:rPr lang="zh-CN" altLang="zh-CN" sz="3200" dirty="0" smtClean="0">
                <a:solidFill>
                  <a:srgbClr val="FF0000"/>
                </a:solidFill>
              </a:rPr>
              <a:t>隐藏文件</a:t>
            </a:r>
            <a:r>
              <a:rPr lang="zh-CN" altLang="zh-CN" sz="3200" dirty="0" smtClean="0"/>
              <a:t>：通过</a:t>
            </a:r>
            <a:r>
              <a:rPr lang="en-US" altLang="zh-CN" sz="3200" dirty="0" err="1" smtClean="0"/>
              <a:t>strace</a:t>
            </a:r>
            <a:r>
              <a:rPr lang="en-US" altLang="zh-CN" sz="3200" dirty="0" smtClean="0"/>
              <a:t> </a:t>
            </a:r>
            <a:r>
              <a:rPr lang="en-US" altLang="zh-CN" sz="3200" dirty="0" err="1" smtClean="0"/>
              <a:t>ls</a:t>
            </a:r>
            <a:r>
              <a:rPr lang="zh-CN" altLang="zh-CN" sz="3200" dirty="0" smtClean="0"/>
              <a:t>可以发现</a:t>
            </a:r>
            <a:r>
              <a:rPr lang="en-US" altLang="zh-CN" sz="3200" dirty="0" err="1" smtClean="0"/>
              <a:t>ls</a:t>
            </a:r>
            <a:r>
              <a:rPr lang="zh-CN" altLang="zh-CN" sz="3200" dirty="0" smtClean="0"/>
              <a:t>命令其实是通过</a:t>
            </a:r>
            <a:r>
              <a:rPr lang="en-US" altLang="zh-CN" sz="3200" dirty="0" smtClean="0"/>
              <a:t>sys_getdents64</a:t>
            </a:r>
            <a:r>
              <a:rPr lang="zh-CN" altLang="zh-CN" sz="3200" dirty="0" smtClean="0"/>
              <a:t>获得文件目录的，因此可以通过修改</a:t>
            </a:r>
            <a:r>
              <a:rPr lang="en-US" altLang="zh-CN" sz="3200" dirty="0" smtClean="0"/>
              <a:t>sys_getdents64</a:t>
            </a:r>
            <a:r>
              <a:rPr lang="zh-CN" altLang="zh-CN" sz="3200" dirty="0" smtClean="0"/>
              <a:t>系统调用或者更底层的</a:t>
            </a:r>
            <a:r>
              <a:rPr lang="en-US" altLang="zh-CN" sz="3200" dirty="0" smtClean="0"/>
              <a:t> </a:t>
            </a:r>
            <a:r>
              <a:rPr lang="en-US" altLang="zh-CN" sz="3200" dirty="0" err="1" smtClean="0"/>
              <a:t>readdir</a:t>
            </a:r>
            <a:r>
              <a:rPr lang="zh-CN" altLang="zh-CN" sz="3200" dirty="0" smtClean="0"/>
              <a:t>实现隐藏文件及目录，还有对</a:t>
            </a:r>
            <a:r>
              <a:rPr lang="en-US" altLang="zh-CN" sz="3200" dirty="0" smtClean="0"/>
              <a:t>ext2</a:t>
            </a:r>
            <a:r>
              <a:rPr lang="zh-CN" altLang="zh-CN" sz="3200" dirty="0" smtClean="0"/>
              <a:t>文件系统直接进行修改的方法，不过实现起来不够方便，也有一些具体的限制。</a:t>
            </a:r>
            <a:r>
              <a:rPr lang="en-US" altLang="zh-CN" sz="3200" dirty="0" smtClean="0"/>
              <a:t> </a:t>
            </a:r>
          </a:p>
          <a:p>
            <a:pPr>
              <a:buNone/>
            </a:pPr>
            <a:r>
              <a:rPr lang="zh-CN" altLang="zh-CN" sz="3200" dirty="0" smtClean="0">
                <a:solidFill>
                  <a:srgbClr val="FF0000"/>
                </a:solidFill>
              </a:rPr>
              <a:t>隐藏进程</a:t>
            </a:r>
            <a:r>
              <a:rPr lang="zh-CN" altLang="zh-CN" sz="3200" dirty="0" smtClean="0"/>
              <a:t>：隐藏进程的方法和隐藏文件类似，</a:t>
            </a:r>
            <a:r>
              <a:rPr lang="en-US" altLang="zh-CN" sz="3200" dirty="0" err="1" smtClean="0"/>
              <a:t>ps</a:t>
            </a:r>
            <a:r>
              <a:rPr lang="zh-CN" altLang="zh-CN" sz="3200" dirty="0" smtClean="0"/>
              <a:t>命令是通过读取</a:t>
            </a:r>
            <a:r>
              <a:rPr lang="en-US" altLang="zh-CN" sz="3200" dirty="0" smtClean="0"/>
              <a:t>/proc</a:t>
            </a:r>
            <a:r>
              <a:rPr lang="zh-CN" altLang="zh-CN" sz="3200" dirty="0" smtClean="0"/>
              <a:t>文件系统下的进程目录获得进程信息的，只要能够隐藏</a:t>
            </a:r>
            <a:r>
              <a:rPr lang="en-US" altLang="zh-CN" sz="3200" dirty="0" smtClean="0"/>
              <a:t>/proc</a:t>
            </a:r>
            <a:r>
              <a:rPr lang="zh-CN" altLang="zh-CN" sz="3200" dirty="0" smtClean="0"/>
              <a:t>文件系统下的进程目录就可以达到隐藏进程的效果，即</a:t>
            </a:r>
            <a:r>
              <a:rPr lang="en-US" altLang="zh-CN" sz="3200" dirty="0" smtClean="0"/>
              <a:t>hook sys_getdents64</a:t>
            </a:r>
            <a:r>
              <a:rPr lang="zh-CN" altLang="zh-CN" sz="3200" dirty="0" smtClean="0"/>
              <a:t>和</a:t>
            </a:r>
            <a:r>
              <a:rPr lang="en-US" altLang="zh-CN" sz="3200" dirty="0" err="1" smtClean="0"/>
              <a:t>readdir</a:t>
            </a:r>
            <a:r>
              <a:rPr lang="zh-CN" altLang="zh-CN" sz="3200" dirty="0" smtClean="0"/>
              <a:t>等。</a:t>
            </a:r>
            <a:r>
              <a:rPr lang="en-US" altLang="zh-CN" sz="3200" dirty="0" smtClean="0"/>
              <a:t> </a:t>
            </a:r>
          </a:p>
          <a:p>
            <a:pPr>
              <a:buNone/>
            </a:pPr>
            <a:r>
              <a:rPr lang="zh-CN" altLang="zh-CN" sz="3200" dirty="0" smtClean="0">
                <a:solidFill>
                  <a:srgbClr val="FF0000"/>
                </a:solidFill>
              </a:rPr>
              <a:t>隐藏连接</a:t>
            </a:r>
            <a:r>
              <a:rPr lang="zh-CN" altLang="zh-CN" sz="3200" dirty="0" smtClean="0"/>
              <a:t>：</a:t>
            </a:r>
            <a:r>
              <a:rPr lang="en-US" altLang="zh-CN" sz="3200" dirty="0" err="1" smtClean="0"/>
              <a:t>netstat</a:t>
            </a:r>
            <a:r>
              <a:rPr lang="zh-CN" altLang="zh-CN" sz="3200" dirty="0" smtClean="0"/>
              <a:t>命令是通过读取</a:t>
            </a:r>
            <a:r>
              <a:rPr lang="en-US" altLang="zh-CN" sz="3200" dirty="0" smtClean="0"/>
              <a:t>/proc</a:t>
            </a:r>
            <a:r>
              <a:rPr lang="zh-CN" altLang="zh-CN" sz="3200" dirty="0" smtClean="0"/>
              <a:t>文件系统下的</a:t>
            </a:r>
            <a:r>
              <a:rPr lang="en-US" altLang="zh-CN" sz="3200" dirty="0" smtClean="0"/>
              <a:t>net/</a:t>
            </a:r>
            <a:r>
              <a:rPr lang="en-US" altLang="zh-CN" sz="3200" dirty="0" err="1" smtClean="0"/>
              <a:t>tcp</a:t>
            </a:r>
            <a:r>
              <a:rPr lang="zh-CN" altLang="zh-CN" sz="3200" dirty="0" smtClean="0"/>
              <a:t>和</a:t>
            </a:r>
            <a:r>
              <a:rPr lang="en-US" altLang="zh-CN" sz="3200" dirty="0" smtClean="0"/>
              <a:t>net/</a:t>
            </a:r>
            <a:r>
              <a:rPr lang="en-US" altLang="zh-CN" sz="3200" dirty="0" err="1" smtClean="0"/>
              <a:t>udp</a:t>
            </a:r>
            <a:r>
              <a:rPr lang="zh-CN" altLang="zh-CN" sz="3200" dirty="0" smtClean="0"/>
              <a:t>文件获得当前连接信息，可以通过</a:t>
            </a:r>
            <a:r>
              <a:rPr lang="en-US" altLang="zh-CN" sz="3200" dirty="0" smtClean="0"/>
              <a:t>hook </a:t>
            </a:r>
            <a:r>
              <a:rPr lang="en-US" altLang="zh-CN" sz="3200" dirty="0" err="1" smtClean="0"/>
              <a:t>sys_read</a:t>
            </a:r>
            <a:r>
              <a:rPr lang="zh-CN" altLang="zh-CN" sz="3200" dirty="0" smtClean="0"/>
              <a:t>调用实现隐藏连接，也可以修改</a:t>
            </a:r>
            <a:r>
              <a:rPr lang="en-US" altLang="zh-CN" sz="3200" dirty="0" smtClean="0"/>
              <a:t>tcp4_seq_show</a:t>
            </a:r>
            <a:r>
              <a:rPr lang="zh-CN" altLang="zh-CN" sz="3200" dirty="0" smtClean="0"/>
              <a:t>和</a:t>
            </a:r>
            <a:r>
              <a:rPr lang="en-US" altLang="zh-CN" sz="3200" dirty="0" smtClean="0"/>
              <a:t>udp4_seq_show</a:t>
            </a:r>
            <a:r>
              <a:rPr lang="zh-CN" altLang="zh-CN" sz="3200" dirty="0" smtClean="0"/>
              <a:t>等函数实现。</a:t>
            </a:r>
            <a:r>
              <a:rPr lang="en-US" altLang="zh-CN" sz="3200" dirty="0" smtClean="0"/>
              <a:t> </a:t>
            </a:r>
          </a:p>
          <a:p>
            <a:pPr>
              <a:buNone/>
            </a:pPr>
            <a:r>
              <a:rPr lang="zh-CN" altLang="zh-CN" sz="3200" dirty="0" smtClean="0">
                <a:solidFill>
                  <a:srgbClr val="FF0000"/>
                </a:solidFill>
              </a:rPr>
              <a:t>隐藏模块</a:t>
            </a:r>
            <a:r>
              <a:rPr lang="zh-CN" altLang="zh-CN" sz="3200" dirty="0" smtClean="0"/>
              <a:t>：</a:t>
            </a:r>
            <a:r>
              <a:rPr lang="en-US" altLang="zh-CN" sz="3200" dirty="0" err="1" smtClean="0"/>
              <a:t>lsmod</a:t>
            </a:r>
            <a:r>
              <a:rPr lang="zh-CN" altLang="zh-CN" sz="3200" dirty="0" smtClean="0"/>
              <a:t>命令主要是通过</a:t>
            </a:r>
            <a:r>
              <a:rPr lang="en-US" altLang="zh-CN" sz="3200" dirty="0" err="1" smtClean="0"/>
              <a:t>sys_query_module</a:t>
            </a:r>
            <a:r>
              <a:rPr lang="zh-CN" altLang="zh-CN" sz="3200" dirty="0" smtClean="0"/>
              <a:t>系统调用获得模块信息，可以通过</a:t>
            </a:r>
            <a:r>
              <a:rPr lang="en-US" altLang="zh-CN" sz="3200" dirty="0" smtClean="0"/>
              <a:t>hook </a:t>
            </a:r>
            <a:r>
              <a:rPr lang="en-US" altLang="zh-CN" sz="3200" dirty="0" err="1" smtClean="0"/>
              <a:t>sys_query_module</a:t>
            </a:r>
            <a:r>
              <a:rPr lang="zh-CN" altLang="zh-CN" sz="3200" dirty="0" smtClean="0"/>
              <a:t>系统调用隐藏模块，也可以通过将模块从内核模块链表中摘除从而达到隐藏效果。</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的</a:t>
            </a:r>
            <a:r>
              <a:rPr lang="en-US" altLang="zh-CN" dirty="0" err="1" smtClean="0"/>
              <a:t>rootkit</a:t>
            </a:r>
            <a:r>
              <a:rPr lang="zh-CN" altLang="en-US" dirty="0" smtClean="0"/>
              <a:t>技术</a:t>
            </a:r>
            <a:r>
              <a:rPr lang="en-US" altLang="zh-CN" dirty="0" smtClean="0"/>
              <a:t/>
            </a:r>
            <a:br>
              <a:rPr lang="en-US" altLang="zh-CN" dirty="0" smtClean="0"/>
            </a:br>
            <a:endParaRPr lang="zh-CN" altLang="en-US" dirty="0">
              <a:solidFill>
                <a:srgbClr val="FF0000"/>
              </a:solidFill>
            </a:endParaRPr>
          </a:p>
        </p:txBody>
      </p:sp>
      <p:sp>
        <p:nvSpPr>
          <p:cNvPr id="3" name="内容占位符 2"/>
          <p:cNvSpPr>
            <a:spLocks noGrp="1"/>
          </p:cNvSpPr>
          <p:nvPr>
            <p:ph idx="1"/>
          </p:nvPr>
        </p:nvSpPr>
        <p:spPr>
          <a:xfrm>
            <a:off x="764280" y="1255595"/>
            <a:ext cx="11300346" cy="5670645"/>
          </a:xfrm>
        </p:spPr>
        <p:txBody>
          <a:bodyPr>
            <a:noAutofit/>
          </a:bodyPr>
          <a:lstStyle/>
          <a:p>
            <a:pPr>
              <a:buNone/>
            </a:pPr>
            <a:r>
              <a:rPr lang="zh-CN" altLang="zh-CN" sz="2400" dirty="0" smtClean="0">
                <a:solidFill>
                  <a:srgbClr val="FF0000"/>
                </a:solidFill>
              </a:rPr>
              <a:t>嗅探工具</a:t>
            </a:r>
            <a:r>
              <a:rPr lang="zh-CN" altLang="zh-CN" sz="2400" dirty="0" smtClean="0"/>
              <a:t>：通过</a:t>
            </a:r>
            <a:r>
              <a:rPr lang="en-US" altLang="zh-CN" sz="2400" dirty="0" err="1" smtClean="0"/>
              <a:t>libpcap</a:t>
            </a:r>
            <a:r>
              <a:rPr lang="zh-CN" altLang="zh-CN" sz="2400" dirty="0" smtClean="0"/>
              <a:t>库直接访问链路层，截获数据包，也可以通过</a:t>
            </a:r>
            <a:r>
              <a:rPr lang="en-US" altLang="zh-CN" sz="2400" dirty="0" err="1" smtClean="0"/>
              <a:t>linux</a:t>
            </a:r>
            <a:r>
              <a:rPr lang="zh-CN" altLang="zh-CN" sz="2400" dirty="0" smtClean="0"/>
              <a:t>的</a:t>
            </a:r>
            <a:r>
              <a:rPr lang="en-US" altLang="zh-CN" sz="2400" dirty="0" err="1" smtClean="0"/>
              <a:t>netfilter</a:t>
            </a:r>
            <a:r>
              <a:rPr lang="zh-CN" altLang="zh-CN" sz="2400" dirty="0" smtClean="0"/>
              <a:t>框架在</a:t>
            </a:r>
            <a:r>
              <a:rPr lang="en-US" altLang="zh-CN" sz="2400" dirty="0" smtClean="0"/>
              <a:t>IP</a:t>
            </a:r>
            <a:r>
              <a:rPr lang="zh-CN" altLang="zh-CN" sz="2400" dirty="0" smtClean="0"/>
              <a:t>层的</a:t>
            </a:r>
            <a:r>
              <a:rPr lang="en-US" altLang="zh-CN" sz="2400" dirty="0" smtClean="0"/>
              <a:t>hook</a:t>
            </a:r>
            <a:r>
              <a:rPr lang="zh-CN" altLang="zh-CN" sz="2400" dirty="0" smtClean="0"/>
              <a:t>点上截获数据包。这是通过</a:t>
            </a:r>
            <a:r>
              <a:rPr lang="en-US" altLang="zh-CN" sz="2400" dirty="0" err="1" smtClean="0"/>
              <a:t>ioctl</a:t>
            </a:r>
            <a:r>
              <a:rPr lang="zh-CN" altLang="zh-CN" sz="2400" dirty="0" smtClean="0"/>
              <a:t>系统调用的</a:t>
            </a:r>
            <a:r>
              <a:rPr lang="en-US" altLang="zh-CN" sz="2400" dirty="0" smtClean="0"/>
              <a:t>SIOCSIFFLAGS</a:t>
            </a:r>
            <a:r>
              <a:rPr lang="zh-CN" altLang="zh-CN" sz="2400" dirty="0" smtClean="0"/>
              <a:t>命令实现的</a:t>
            </a:r>
            <a:r>
              <a:rPr lang="zh-CN" altLang="en-US" sz="2400" dirty="0" smtClean="0"/>
              <a:t>混杂模式</a:t>
            </a:r>
            <a:r>
              <a:rPr lang="zh-CN" altLang="zh-CN" sz="2400" dirty="0" smtClean="0"/>
              <a:t>，通过</a:t>
            </a:r>
            <a:r>
              <a:rPr lang="en-US" altLang="zh-CN" sz="2400" dirty="0" smtClean="0"/>
              <a:t>SIOCGIFFLAGS</a:t>
            </a:r>
            <a:r>
              <a:rPr lang="zh-CN" altLang="zh-CN" sz="2400" dirty="0" smtClean="0"/>
              <a:t>命令查看网卡的当前模式，通过</a:t>
            </a:r>
            <a:r>
              <a:rPr lang="en-US" altLang="zh-CN" sz="2400" dirty="0" smtClean="0"/>
              <a:t>hook </a:t>
            </a:r>
            <a:r>
              <a:rPr lang="en-US" altLang="zh-CN" sz="2400" dirty="0" err="1" smtClean="0"/>
              <a:t>sys_ioctl</a:t>
            </a:r>
            <a:r>
              <a:rPr lang="zh-CN" altLang="zh-CN" sz="2400" dirty="0" smtClean="0"/>
              <a:t>隐藏网卡的混杂模式。</a:t>
            </a:r>
            <a:r>
              <a:rPr lang="en-US" altLang="zh-CN" sz="2400" dirty="0" smtClean="0"/>
              <a:t> </a:t>
            </a:r>
          </a:p>
          <a:p>
            <a:pPr>
              <a:buNone/>
            </a:pPr>
            <a:r>
              <a:rPr lang="zh-CN" altLang="zh-CN" sz="2400" dirty="0" smtClean="0">
                <a:solidFill>
                  <a:srgbClr val="FF0000"/>
                </a:solidFill>
              </a:rPr>
              <a:t>密码记录</a:t>
            </a:r>
            <a:r>
              <a:rPr lang="zh-CN" altLang="zh-CN" sz="2400" dirty="0" smtClean="0"/>
              <a:t>：通过</a:t>
            </a:r>
            <a:r>
              <a:rPr lang="en-US" altLang="zh-CN" sz="2400" dirty="0" smtClean="0"/>
              <a:t>hook </a:t>
            </a:r>
            <a:r>
              <a:rPr lang="en-US" altLang="zh-CN" sz="2400" dirty="0" err="1" smtClean="0"/>
              <a:t>sys_read</a:t>
            </a:r>
            <a:r>
              <a:rPr lang="zh-CN" altLang="zh-CN" sz="2400" dirty="0" smtClean="0"/>
              <a:t>系统调用实现，比如通过判断当前运行的进程名或者当前终端是否关闭回显，可以获取用户的输入密码。</a:t>
            </a:r>
            <a:r>
              <a:rPr lang="en-US" altLang="zh-CN" sz="2400" dirty="0" smtClean="0"/>
              <a:t> </a:t>
            </a:r>
          </a:p>
          <a:p>
            <a:pPr>
              <a:buNone/>
            </a:pPr>
            <a:r>
              <a:rPr lang="zh-CN" altLang="zh-CN" sz="2400" dirty="0" smtClean="0">
                <a:solidFill>
                  <a:srgbClr val="FF0000"/>
                </a:solidFill>
              </a:rPr>
              <a:t>日志擦除</a:t>
            </a:r>
            <a:r>
              <a:rPr lang="zh-CN" altLang="zh-CN" sz="2400" dirty="0" smtClean="0"/>
              <a:t>：传统的</a:t>
            </a:r>
            <a:r>
              <a:rPr lang="en-US" altLang="zh-CN" sz="2400" dirty="0" err="1" smtClean="0"/>
              <a:t>unix</a:t>
            </a:r>
            <a:r>
              <a:rPr lang="zh-CN" altLang="zh-CN" sz="2400" dirty="0" smtClean="0"/>
              <a:t>日志主要在</a:t>
            </a:r>
            <a:r>
              <a:rPr lang="en-US" altLang="zh-CN" sz="2400" dirty="0" smtClean="0"/>
              <a:t>/</a:t>
            </a:r>
            <a:r>
              <a:rPr lang="en-US" altLang="zh-CN" sz="2400" dirty="0" err="1" smtClean="0"/>
              <a:t>var</a:t>
            </a:r>
            <a:r>
              <a:rPr lang="en-US" altLang="zh-CN" sz="2400" dirty="0" smtClean="0"/>
              <a:t>/log/messages</a:t>
            </a:r>
            <a:r>
              <a:rPr lang="zh-CN" altLang="zh-CN" sz="2400" dirty="0" smtClean="0"/>
              <a:t>，</a:t>
            </a:r>
            <a:r>
              <a:rPr lang="en-US" altLang="zh-CN" sz="2400" dirty="0" smtClean="0"/>
              <a:t>/</a:t>
            </a:r>
            <a:r>
              <a:rPr lang="en-US" altLang="zh-CN" sz="2400" dirty="0" err="1" smtClean="0"/>
              <a:t>var</a:t>
            </a:r>
            <a:r>
              <a:rPr lang="en-US" altLang="zh-CN" sz="2400" dirty="0" smtClean="0"/>
              <a:t>/log/</a:t>
            </a:r>
            <a:r>
              <a:rPr lang="en-US" altLang="zh-CN" sz="2400" dirty="0" err="1" smtClean="0"/>
              <a:t>lastlog</a:t>
            </a:r>
            <a:r>
              <a:rPr lang="zh-CN" altLang="zh-CN" sz="2400" dirty="0" smtClean="0"/>
              <a:t>，</a:t>
            </a:r>
            <a:r>
              <a:rPr lang="en-US" altLang="zh-CN" sz="2400" dirty="0" smtClean="0"/>
              <a:t>/</a:t>
            </a:r>
            <a:r>
              <a:rPr lang="en-US" altLang="zh-CN" sz="2400" dirty="0" err="1" smtClean="0"/>
              <a:t>var</a:t>
            </a:r>
            <a:r>
              <a:rPr lang="en-US" altLang="zh-CN" sz="2400" dirty="0" smtClean="0"/>
              <a:t>/run/</a:t>
            </a:r>
            <a:r>
              <a:rPr lang="en-US" altLang="zh-CN" sz="2400" dirty="0" err="1" smtClean="0"/>
              <a:t>utmp</a:t>
            </a:r>
            <a:r>
              <a:rPr lang="zh-CN" altLang="zh-CN" sz="2400" dirty="0" smtClean="0"/>
              <a:t>，</a:t>
            </a:r>
            <a:r>
              <a:rPr lang="en-US" altLang="zh-CN" sz="2400" dirty="0" smtClean="0"/>
              <a:t>/</a:t>
            </a:r>
            <a:r>
              <a:rPr lang="en-US" altLang="zh-CN" sz="2400" dirty="0" err="1" smtClean="0"/>
              <a:t>var</a:t>
            </a:r>
            <a:r>
              <a:rPr lang="en-US" altLang="zh-CN" sz="2400" dirty="0" smtClean="0"/>
              <a:t> /log/</a:t>
            </a:r>
            <a:r>
              <a:rPr lang="en-US" altLang="zh-CN" sz="2400" dirty="0" err="1" smtClean="0"/>
              <a:t>wtmp</a:t>
            </a:r>
            <a:r>
              <a:rPr lang="zh-CN" altLang="zh-CN" sz="2400" dirty="0" smtClean="0"/>
              <a:t>下，通过编写相应的工具对日志文件进行修改，还可将</a:t>
            </a:r>
            <a:r>
              <a:rPr lang="en-US" altLang="zh-CN" sz="2400" dirty="0" smtClean="0"/>
              <a:t>HISTFILE</a:t>
            </a:r>
            <a:r>
              <a:rPr lang="zh-CN" altLang="zh-CN" sz="2400" dirty="0" smtClean="0"/>
              <a:t>等环境变设为</a:t>
            </a:r>
            <a:r>
              <a:rPr lang="en-US" altLang="zh-CN" sz="2400" dirty="0" smtClean="0"/>
              <a:t>/dev/null</a:t>
            </a:r>
            <a:r>
              <a:rPr lang="zh-CN" altLang="zh-CN" sz="2400" dirty="0" smtClean="0"/>
              <a:t>隐藏用户操作信息。</a:t>
            </a:r>
            <a:r>
              <a:rPr lang="en-US" altLang="zh-CN" sz="2400" dirty="0" smtClean="0"/>
              <a:t> </a:t>
            </a:r>
          </a:p>
          <a:p>
            <a:pPr>
              <a:buNone/>
            </a:pPr>
            <a:r>
              <a:rPr lang="zh-CN" altLang="zh-CN" sz="2400" dirty="0" smtClean="0">
                <a:solidFill>
                  <a:srgbClr val="FF0000"/>
                </a:solidFill>
              </a:rPr>
              <a:t>内核后门</a:t>
            </a:r>
            <a:r>
              <a:rPr lang="zh-CN" altLang="zh-CN" sz="2400" dirty="0" smtClean="0"/>
              <a:t>：可以是本地的提权后门和网络的监听后门，本地的提权可以通过对内核模块发送定制命令实现，网络内核后门可以在</a:t>
            </a:r>
            <a:r>
              <a:rPr lang="en-US" altLang="zh-CN" sz="2400" dirty="0" smtClean="0"/>
              <a:t>IP</a:t>
            </a:r>
            <a:r>
              <a:rPr lang="zh-CN" altLang="zh-CN" sz="2400" dirty="0" smtClean="0"/>
              <a:t>层对进入主机的数据包进行监听，发现匹配的指定数据包后立刻启动回连进程。</a:t>
            </a:r>
            <a:r>
              <a:rPr lang="en-US" altLang="zh-CN" sz="2400" dirty="0" smtClean="0"/>
              <a:t> </a:t>
            </a:r>
            <a:br>
              <a:rPr lang="en-US" altLang="zh-CN" sz="2400" dirty="0" smtClean="0"/>
            </a:br>
            <a:endParaRPr lang="zh-CN" alt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木马的运行形式的隐藏</a:t>
            </a:r>
            <a:r>
              <a:rPr lang="zh-CN" altLang="en-US" dirty="0" smtClean="0"/>
              <a:t>技术</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1. </a:t>
            </a:r>
            <a:r>
              <a:rPr lang="zh-CN" altLang="en-US" dirty="0" smtClean="0"/>
              <a:t>拦截</a:t>
            </a:r>
            <a:r>
              <a:rPr lang="zh-CN" altLang="en-US" dirty="0" smtClean="0"/>
              <a:t>系统来查询进程的</a:t>
            </a:r>
            <a:r>
              <a:rPr lang="zh-CN" altLang="en-US" dirty="0" smtClean="0"/>
              <a:t>函数</a:t>
            </a:r>
            <a:endParaRPr lang="en-US" altLang="zh-CN" dirty="0" smtClean="0"/>
          </a:p>
          <a:p>
            <a:r>
              <a:rPr lang="zh-CN" altLang="en-US" dirty="0" smtClean="0"/>
              <a:t>原理：</a:t>
            </a:r>
            <a:endParaRPr lang="en-US" altLang="zh-CN" dirty="0" smtClean="0"/>
          </a:p>
          <a:p>
            <a:pPr lvl="1"/>
            <a:r>
              <a:rPr lang="zh-CN" altLang="en-US" dirty="0" smtClean="0"/>
              <a:t>事件驱动机制，</a:t>
            </a:r>
            <a:r>
              <a:rPr lang="zh-CN" altLang="zh-CN" dirty="0" smtClean="0"/>
              <a:t>钩子</a:t>
            </a:r>
            <a:r>
              <a:rPr lang="zh-CN" altLang="zh-CN" dirty="0" smtClean="0"/>
              <a:t>是</a:t>
            </a:r>
            <a:r>
              <a:rPr lang="en-US" altLang="zh-CN" dirty="0" smtClean="0"/>
              <a:t>Windows</a:t>
            </a:r>
            <a:r>
              <a:rPr lang="zh-CN" altLang="zh-CN" dirty="0" smtClean="0"/>
              <a:t>系统中非常重要的系统</a:t>
            </a:r>
            <a:r>
              <a:rPr lang="zh-CN" altLang="zh-CN" dirty="0" smtClean="0"/>
              <a:t>接口</a:t>
            </a:r>
            <a:r>
              <a:rPr lang="zh-CN" altLang="en-US" dirty="0" smtClean="0"/>
              <a:t>，</a:t>
            </a:r>
            <a:r>
              <a:rPr lang="zh-CN" altLang="zh-CN" dirty="0" smtClean="0"/>
              <a:t>用</a:t>
            </a:r>
            <a:r>
              <a:rPr lang="zh-CN" altLang="zh-CN" dirty="0" smtClean="0"/>
              <a:t>它可以截获并处理送给其他应用程序的消息</a:t>
            </a:r>
            <a:r>
              <a:rPr lang="zh-CN" altLang="zh-CN" dirty="0" smtClean="0"/>
              <a:t>，</a:t>
            </a:r>
            <a:r>
              <a:rPr lang="zh-CN" altLang="en-US" dirty="0" smtClean="0"/>
              <a:t>也可以</a:t>
            </a:r>
            <a:r>
              <a:rPr lang="zh-CN" altLang="zh-CN" dirty="0" smtClean="0"/>
              <a:t>监视系统</a:t>
            </a:r>
            <a:r>
              <a:rPr lang="zh-CN" altLang="zh-CN" dirty="0" smtClean="0"/>
              <a:t>或进程中的各种事件消息，截获发往目标窗口的消息并进行</a:t>
            </a:r>
            <a:r>
              <a:rPr lang="zh-CN" altLang="zh-CN" dirty="0" smtClean="0"/>
              <a:t>处理</a:t>
            </a:r>
            <a:endParaRPr lang="en-US" altLang="zh-CN" dirty="0" smtClean="0"/>
          </a:p>
          <a:p>
            <a:pPr lvl="1"/>
            <a:r>
              <a:rPr lang="en-US" altLang="zh-CN" dirty="0" err="1" smtClean="0"/>
              <a:t>SetWindowsHookEx</a:t>
            </a:r>
            <a:r>
              <a:rPr lang="zh-CN" altLang="en-US" dirty="0" smtClean="0"/>
              <a:t>（</a:t>
            </a:r>
            <a:r>
              <a:rPr lang="en-US" altLang="zh-CN" dirty="0" smtClean="0"/>
              <a:t>1,2,3,4</a:t>
            </a:r>
            <a:r>
              <a:rPr lang="zh-CN" altLang="en-US" dirty="0" smtClean="0"/>
              <a:t>）：</a:t>
            </a:r>
            <a:endParaRPr lang="en-US" altLang="zh-CN" dirty="0" smtClean="0"/>
          </a:p>
          <a:p>
            <a:pPr marL="1225296" lvl="2" indent="-457200">
              <a:buFont typeface="+mj-lt"/>
              <a:buAutoNum type="arabicPeriod"/>
            </a:pPr>
            <a:r>
              <a:rPr lang="zh-CN" altLang="zh-CN" dirty="0" smtClean="0"/>
              <a:t>事件</a:t>
            </a:r>
            <a:r>
              <a:rPr lang="zh-CN" altLang="zh-CN" dirty="0" smtClean="0"/>
              <a:t>的类型。事件有很多的类型</a:t>
            </a:r>
            <a:r>
              <a:rPr lang="zh-CN" altLang="zh-CN" dirty="0" smtClean="0"/>
              <a:t>，</a:t>
            </a:r>
            <a:r>
              <a:rPr lang="zh-CN" altLang="en-US" dirty="0" smtClean="0"/>
              <a:t>包括</a:t>
            </a:r>
            <a:r>
              <a:rPr lang="zh-CN" altLang="zh-CN" dirty="0" smtClean="0"/>
              <a:t>键盘</a:t>
            </a:r>
            <a:r>
              <a:rPr lang="zh-CN" altLang="zh-CN" dirty="0" smtClean="0"/>
              <a:t>按键（</a:t>
            </a:r>
            <a:r>
              <a:rPr lang="en-US" altLang="zh-CN" dirty="0" smtClean="0"/>
              <a:t>WH_KEYBOARD</a:t>
            </a:r>
            <a:r>
              <a:rPr lang="zh-CN" altLang="zh-CN" dirty="0" smtClean="0"/>
              <a:t>）和鼠标输入（</a:t>
            </a:r>
            <a:r>
              <a:rPr lang="en-US" altLang="zh-CN" dirty="0" smtClean="0"/>
              <a:t>WH_MOUSE</a:t>
            </a:r>
            <a:r>
              <a:rPr lang="zh-CN" altLang="zh-CN" dirty="0" smtClean="0"/>
              <a:t>）等</a:t>
            </a:r>
            <a:r>
              <a:rPr lang="zh-CN" altLang="zh-CN" dirty="0" smtClean="0"/>
              <a:t>。</a:t>
            </a:r>
            <a:endParaRPr lang="en-US" altLang="zh-CN" dirty="0" smtClean="0"/>
          </a:p>
          <a:p>
            <a:pPr marL="1225296" lvl="2" indent="-457200">
              <a:buFont typeface="+mj-lt"/>
              <a:buAutoNum type="arabicPeriod"/>
            </a:pPr>
            <a:r>
              <a:rPr lang="zh-CN" altLang="zh-CN" dirty="0" smtClean="0"/>
              <a:t>函数</a:t>
            </a:r>
            <a:r>
              <a:rPr lang="zh-CN" altLang="zh-CN" dirty="0" smtClean="0"/>
              <a:t>指针，</a:t>
            </a:r>
            <a:r>
              <a:rPr lang="zh-CN" altLang="zh-CN" dirty="0" smtClean="0"/>
              <a:t>指向处理</a:t>
            </a:r>
            <a:r>
              <a:rPr lang="zh-CN" altLang="zh-CN" dirty="0" smtClean="0"/>
              <a:t>事件的函数</a:t>
            </a:r>
            <a:r>
              <a:rPr lang="zh-CN" altLang="zh-CN" dirty="0" smtClean="0"/>
              <a:t>。</a:t>
            </a:r>
            <a:endParaRPr lang="en-US" altLang="zh-CN" dirty="0" smtClean="0"/>
          </a:p>
          <a:p>
            <a:pPr marL="1225296" lvl="2" indent="-457200">
              <a:buFont typeface="+mj-lt"/>
              <a:buAutoNum type="arabicPeriod"/>
            </a:pPr>
            <a:r>
              <a:rPr lang="zh-CN" altLang="zh-CN" dirty="0" smtClean="0"/>
              <a:t>函数</a:t>
            </a:r>
            <a:r>
              <a:rPr lang="zh-CN" altLang="zh-CN" dirty="0" smtClean="0"/>
              <a:t>的模块。因此，通常可以看见</a:t>
            </a:r>
            <a:r>
              <a:rPr lang="en-US" altLang="zh-CN" dirty="0" err="1" smtClean="0"/>
              <a:t>LoadLibrary</a:t>
            </a:r>
            <a:r>
              <a:rPr lang="zh-CN" altLang="zh-CN" dirty="0" smtClean="0"/>
              <a:t>、</a:t>
            </a:r>
            <a:r>
              <a:rPr lang="en-US" altLang="zh-CN" dirty="0" err="1" smtClean="0"/>
              <a:t>GetProcAddress</a:t>
            </a:r>
            <a:r>
              <a:rPr lang="zh-CN" altLang="zh-CN" dirty="0" smtClean="0"/>
              <a:t>、</a:t>
            </a:r>
            <a:r>
              <a:rPr lang="en-US" altLang="zh-CN" dirty="0" err="1" smtClean="0"/>
              <a:t>SetWindowsHookEx</a:t>
            </a:r>
            <a:r>
              <a:rPr lang="zh-CN" altLang="en-US" dirty="0" smtClean="0"/>
              <a:t>。</a:t>
            </a:r>
            <a:endParaRPr lang="en-US" altLang="zh-CN" dirty="0" smtClean="0"/>
          </a:p>
          <a:p>
            <a:pPr marL="1225296" lvl="2" indent="-457200">
              <a:buFont typeface="+mj-lt"/>
              <a:buAutoNum type="arabicPeriod"/>
            </a:pPr>
            <a:r>
              <a:rPr lang="zh-CN" altLang="zh-CN" dirty="0" smtClean="0"/>
              <a:t>消息</a:t>
            </a:r>
            <a:r>
              <a:rPr lang="zh-CN" altLang="zh-CN" dirty="0" smtClean="0"/>
              <a:t>钩子关联的</a:t>
            </a:r>
            <a:r>
              <a:rPr lang="zh-CN" altLang="zh-CN" dirty="0" smtClean="0"/>
              <a:t>线程</a:t>
            </a:r>
            <a:r>
              <a:rPr lang="zh-CN" altLang="en-US" dirty="0" smtClean="0"/>
              <a:t>。</a:t>
            </a:r>
          </a:p>
          <a:p>
            <a:pPr>
              <a:buNone/>
            </a:pP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木马的运行形式的隐藏技术</a:t>
            </a:r>
            <a:r>
              <a:rPr lang="en-US" altLang="zh-CN" dirty="0" smtClean="0"/>
              <a:t>-</a:t>
            </a:r>
            <a:r>
              <a:rPr lang="zh-CN" altLang="en-US" dirty="0" smtClean="0">
                <a:solidFill>
                  <a:srgbClr val="FF0000"/>
                </a:solidFill>
              </a:rPr>
              <a:t>直接内核对象操作</a:t>
            </a:r>
            <a:endParaRPr lang="zh-CN" altLang="en-US" dirty="0"/>
          </a:p>
        </p:txBody>
      </p:sp>
      <p:sp>
        <p:nvSpPr>
          <p:cNvPr id="3" name="内容占位符 2"/>
          <p:cNvSpPr>
            <a:spLocks noGrp="1"/>
          </p:cNvSpPr>
          <p:nvPr>
            <p:ph idx="1"/>
          </p:nvPr>
        </p:nvSpPr>
        <p:spPr/>
        <p:txBody>
          <a:bodyPr>
            <a:normAutofit/>
          </a:bodyPr>
          <a:lstStyle/>
          <a:p>
            <a:r>
              <a:rPr lang="en-US" altLang="zh-CN" dirty="0" smtClean="0"/>
              <a:t>DKOM(Direct Kernel Object Manipulation)</a:t>
            </a:r>
            <a:r>
              <a:rPr lang="zh-CN" altLang="en-US" dirty="0" smtClean="0"/>
              <a:t>：直接内核对象操作技术。</a:t>
            </a:r>
            <a:endParaRPr lang="en-US" altLang="zh-CN" dirty="0" smtClean="0"/>
          </a:p>
          <a:p>
            <a:pPr lvl="1"/>
            <a:r>
              <a:rPr lang="zh-CN" altLang="en-US" dirty="0" smtClean="0"/>
              <a:t>所有的操作系统都在内存中</a:t>
            </a:r>
            <a:r>
              <a:rPr lang="zh-CN" altLang="en-US" dirty="0" smtClean="0"/>
              <a:t>存储</a:t>
            </a:r>
            <a:r>
              <a:rPr lang="zh-CN" altLang="en-US" dirty="0" smtClean="0"/>
              <a:t>记录</a:t>
            </a:r>
            <a:r>
              <a:rPr lang="zh-CN" altLang="en-US" dirty="0" smtClean="0"/>
              <a:t>信息</a:t>
            </a:r>
            <a:endParaRPr lang="en-US" altLang="zh-CN" dirty="0" smtClean="0"/>
          </a:p>
          <a:p>
            <a:pPr lvl="1"/>
            <a:r>
              <a:rPr lang="zh-CN" altLang="en-US" dirty="0" smtClean="0"/>
              <a:t>通常采用结构或对象的形式</a:t>
            </a:r>
            <a:r>
              <a:rPr lang="en-US" altLang="zh-CN" dirty="0" smtClean="0"/>
              <a:t>,</a:t>
            </a:r>
            <a:r>
              <a:rPr lang="zh-CN" altLang="en-US" dirty="0" smtClean="0"/>
              <a:t>由对象管理器管理</a:t>
            </a:r>
            <a:endParaRPr lang="en-US" altLang="zh-CN" dirty="0" smtClean="0"/>
          </a:p>
          <a:p>
            <a:pPr lvl="1"/>
            <a:r>
              <a:rPr lang="zh-CN" altLang="en-US" dirty="0" smtClean="0"/>
              <a:t>当用户空间进程请求操作系统信息例如进程、线程或设备驱动程序列表时，这些对象被报告给用户</a:t>
            </a:r>
            <a:endParaRPr lang="en-US" altLang="zh-CN" dirty="0" smtClean="0"/>
          </a:p>
          <a:p>
            <a:pPr lvl="1"/>
            <a:r>
              <a:rPr lang="zh-CN" altLang="en-US" dirty="0" smtClean="0"/>
              <a:t>这些对象或结构位于内存中，因此可以直接对其进行修改。</a:t>
            </a:r>
            <a:endParaRPr lang="en-US" altLang="zh-CN" dirty="0" smtClean="0"/>
          </a:p>
          <a:p>
            <a:pPr lvl="1"/>
            <a:r>
              <a:rPr lang="zh-CN" altLang="en-US" dirty="0" smtClean="0"/>
              <a:t>进程结构包括</a:t>
            </a:r>
            <a:r>
              <a:rPr lang="en-US" altLang="zh-CN" dirty="0" smtClean="0"/>
              <a:t>EPROCESS</a:t>
            </a:r>
            <a:r>
              <a:rPr lang="zh-CN" altLang="en-US" dirty="0" smtClean="0"/>
              <a:t>结构与线程的</a:t>
            </a:r>
            <a:r>
              <a:rPr lang="en-US" altLang="zh-CN" dirty="0" smtClean="0"/>
              <a:t>ETHREAD</a:t>
            </a:r>
            <a:r>
              <a:rPr lang="zh-CN" altLang="en-US" dirty="0" smtClean="0"/>
              <a:t>结构、链表（如进程、线程链表与</a:t>
            </a:r>
            <a:r>
              <a:rPr lang="en-US" altLang="zh-CN" dirty="0" smtClean="0"/>
              <a:t>CPU</a:t>
            </a:r>
            <a:r>
              <a:rPr lang="zh-CN" altLang="en-US" dirty="0" smtClean="0"/>
              <a:t>的调度链表）等等。</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木马的运行形式的隐藏技术</a:t>
            </a:r>
            <a:r>
              <a:rPr lang="en-US" altLang="zh-CN" dirty="0" smtClean="0"/>
              <a:t>-</a:t>
            </a:r>
            <a:r>
              <a:rPr lang="zh-CN" altLang="en-US" dirty="0" smtClean="0">
                <a:solidFill>
                  <a:srgbClr val="FF0000"/>
                </a:solidFill>
              </a:rPr>
              <a:t>直接内核对象操作</a:t>
            </a:r>
            <a:endParaRPr lang="zh-CN" altLang="en-US" dirty="0"/>
          </a:p>
        </p:txBody>
      </p:sp>
      <p:sp>
        <p:nvSpPr>
          <p:cNvPr id="3" name="内容占位符 2"/>
          <p:cNvSpPr>
            <a:spLocks noGrp="1"/>
          </p:cNvSpPr>
          <p:nvPr>
            <p:ph idx="1"/>
          </p:nvPr>
        </p:nvSpPr>
        <p:spPr/>
        <p:txBody>
          <a:bodyPr>
            <a:normAutofit/>
          </a:bodyPr>
          <a:lstStyle/>
          <a:p>
            <a:pPr marL="582930" indent="-514350"/>
            <a:r>
              <a:rPr lang="zh-CN" altLang="en-US" dirty="0" smtClean="0"/>
              <a:t>例：</a:t>
            </a:r>
            <a:r>
              <a:rPr lang="zh-CN" altLang="zh-CN" dirty="0" smtClean="0"/>
              <a:t>删除</a:t>
            </a:r>
            <a:r>
              <a:rPr lang="zh-CN" altLang="zh-CN" dirty="0" smtClean="0"/>
              <a:t>进程双项链上的进程对象</a:t>
            </a:r>
            <a:endParaRPr lang="en-US" altLang="zh-CN" dirty="0" smtClean="0"/>
          </a:p>
          <a:p>
            <a:pPr marL="582930" indent="-514350">
              <a:buNone/>
            </a:pPr>
            <a:r>
              <a:rPr lang="en-US" altLang="zh-CN" dirty="0" smtClean="0"/>
              <a:t>	</a:t>
            </a:r>
            <a:r>
              <a:rPr lang="zh-CN" altLang="en-US" dirty="0" smtClean="0"/>
              <a:t>删除</a:t>
            </a:r>
            <a:r>
              <a:rPr lang="zh-CN" altLang="en-US" dirty="0" smtClean="0"/>
              <a:t>了</a:t>
            </a:r>
            <a:r>
              <a:rPr lang="zh-CN" altLang="zh-CN" dirty="0" smtClean="0"/>
              <a:t>进程和线程链。内部变量</a:t>
            </a:r>
            <a:r>
              <a:rPr lang="en-US" altLang="zh-CN" dirty="0" err="1" smtClean="0"/>
              <a:t>PsActiveProcessHead</a:t>
            </a:r>
            <a:r>
              <a:rPr lang="zh-CN" altLang="zh-CN" dirty="0" smtClean="0"/>
              <a:t>是一个</a:t>
            </a:r>
            <a:r>
              <a:rPr lang="en-US" altLang="zh-CN" dirty="0" smtClean="0"/>
              <a:t>LIST_ENTRY</a:t>
            </a:r>
            <a:r>
              <a:rPr lang="zh-CN" altLang="zh-CN" dirty="0" smtClean="0"/>
              <a:t>结构，在</a:t>
            </a:r>
            <a:r>
              <a:rPr lang="en-US" altLang="zh-CN" dirty="0" smtClean="0"/>
              <a:t>ntoskrnl.exe</a:t>
            </a:r>
            <a:r>
              <a:rPr lang="zh-CN" altLang="zh-CN" dirty="0" smtClean="0"/>
              <a:t>的数据段中，指定了系统进程列表的第一个成员。将进程对象从进程双向链表中移除，那么调用</a:t>
            </a:r>
            <a:r>
              <a:rPr lang="en-US" altLang="zh-CN" dirty="0" err="1" smtClean="0"/>
              <a:t>NtQuerySystemInformation</a:t>
            </a:r>
            <a:r>
              <a:rPr lang="zh-CN" altLang="zh-CN" dirty="0" smtClean="0"/>
              <a:t>来枚举进程的任务管理器</a:t>
            </a:r>
            <a:r>
              <a:rPr lang="en-US" altLang="zh-CN" dirty="0" smtClean="0"/>
              <a:t>taskmgr.exe</a:t>
            </a:r>
            <a:r>
              <a:rPr lang="zh-CN" altLang="zh-CN" dirty="0" smtClean="0"/>
              <a:t>中就不会看到</a:t>
            </a:r>
            <a:r>
              <a:rPr lang="zh-CN" altLang="en-US" dirty="0" smtClean="0"/>
              <a:t>木马</a:t>
            </a:r>
            <a:r>
              <a:rPr lang="zh-CN" altLang="zh-CN" dirty="0" smtClean="0"/>
              <a:t>进程了</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木马的运行形式的隐藏技术</a:t>
            </a:r>
            <a:r>
              <a:rPr lang="en-US" altLang="zh-CN" dirty="0" smtClean="0"/>
              <a:t>-</a:t>
            </a:r>
            <a:r>
              <a:rPr lang="zh-CN" altLang="en-US" dirty="0" smtClean="0">
                <a:solidFill>
                  <a:srgbClr val="FF0000"/>
                </a:solidFill>
              </a:rPr>
              <a:t>直接内核对象操作</a:t>
            </a:r>
            <a:endParaRPr lang="zh-CN" altLang="en-US" dirty="0"/>
          </a:p>
        </p:txBody>
      </p:sp>
      <p:sp>
        <p:nvSpPr>
          <p:cNvPr id="3" name="内容占位符 2"/>
          <p:cNvSpPr>
            <a:spLocks noGrp="1"/>
          </p:cNvSpPr>
          <p:nvPr>
            <p:ph idx="1"/>
          </p:nvPr>
        </p:nvSpPr>
        <p:spPr>
          <a:xfrm>
            <a:off x="714224" y="1241946"/>
            <a:ext cx="10968260" cy="5113614"/>
          </a:xfrm>
        </p:spPr>
        <p:txBody>
          <a:bodyPr/>
          <a:lstStyle/>
          <a:p>
            <a:pPr marL="411480" lvl="2" indent="-342900">
              <a:spcBef>
                <a:spcPts val="700"/>
              </a:spcBef>
              <a:buClr>
                <a:schemeClr val="tx2"/>
              </a:buClr>
              <a:buSzPct val="95000"/>
              <a:buFont typeface="Wingdings"/>
              <a:buChar char=""/>
            </a:pPr>
            <a:r>
              <a:rPr lang="zh-CN" altLang="en-US" dirty="0" smtClean="0">
                <a:solidFill>
                  <a:srgbClr val="FF0000"/>
                </a:solidFill>
              </a:rPr>
              <a:t>例：服务进程，可以运行在较高的优先级下。用</a:t>
            </a:r>
            <a:r>
              <a:rPr lang="en-US" altLang="zh-CN" dirty="0" err="1" smtClean="0">
                <a:solidFill>
                  <a:srgbClr val="FF0000"/>
                </a:solidFill>
              </a:rPr>
              <a:t>RegisterServiceProcess</a:t>
            </a:r>
            <a:r>
              <a:rPr lang="zh-CN" altLang="en-US" dirty="0" smtClean="0">
                <a:solidFill>
                  <a:srgbClr val="FF0000"/>
                </a:solidFill>
              </a:rPr>
              <a:t>函数注册成服务进程</a:t>
            </a:r>
            <a:endParaRPr lang="en-US" altLang="zh-CN" dirty="0" smtClean="0">
              <a:solidFill>
                <a:srgbClr val="FF0000"/>
              </a:solidFill>
            </a:endParaRPr>
          </a:p>
        </p:txBody>
      </p:sp>
      <p:sp>
        <p:nvSpPr>
          <p:cNvPr id="5" name="TextBox 4"/>
          <p:cNvSpPr txBox="1"/>
          <p:nvPr/>
        </p:nvSpPr>
        <p:spPr>
          <a:xfrm>
            <a:off x="818791" y="2292816"/>
            <a:ext cx="11530079" cy="5355312"/>
          </a:xfrm>
          <a:prstGeom prst="rect">
            <a:avLst/>
          </a:prstGeom>
          <a:noFill/>
        </p:spPr>
        <p:txBody>
          <a:bodyPr wrap="none" rtlCol="0">
            <a:spAutoFit/>
          </a:bodyPr>
          <a:lstStyle/>
          <a:p>
            <a:r>
              <a:rPr lang="en-US" altLang="zh-CN" sz="2400" dirty="0" smtClean="0"/>
              <a:t>DWORD </a:t>
            </a:r>
            <a:r>
              <a:rPr lang="en-US" altLang="zh-CN" sz="2400" dirty="0" err="1" smtClean="0"/>
              <a:t>dw</a:t>
            </a:r>
            <a:r>
              <a:rPr lang="en-US" altLang="zh-CN" sz="2400" dirty="0" smtClean="0"/>
              <a:t> Version=</a:t>
            </a:r>
            <a:r>
              <a:rPr lang="en-US" altLang="zh-CN" sz="2400" dirty="0" err="1" smtClean="0"/>
              <a:t>GetVersion</a:t>
            </a:r>
            <a:r>
              <a:rPr lang="en-US" altLang="zh-CN" sz="2400" dirty="0" smtClean="0"/>
              <a:t>();</a:t>
            </a:r>
          </a:p>
          <a:p>
            <a:r>
              <a:rPr lang="en-US" altLang="zh-CN" sz="2400" dirty="0" smtClean="0"/>
              <a:t>If(</a:t>
            </a:r>
            <a:r>
              <a:rPr lang="en-US" altLang="zh-CN" sz="2400" dirty="0" err="1" smtClean="0"/>
              <a:t>dw</a:t>
            </a:r>
            <a:r>
              <a:rPr lang="en-US" altLang="zh-CN" sz="2400" dirty="0" smtClean="0"/>
              <a:t> Version&gt;=0x80000000)</a:t>
            </a:r>
          </a:p>
          <a:p>
            <a:r>
              <a:rPr lang="en-US" altLang="zh-CN" sz="2400" dirty="0" smtClean="0"/>
              <a:t>{</a:t>
            </a:r>
          </a:p>
          <a:p>
            <a:r>
              <a:rPr lang="en-US" altLang="zh-CN" sz="2400" dirty="0" smtClean="0"/>
              <a:t>	</a:t>
            </a:r>
            <a:r>
              <a:rPr lang="en-US" altLang="zh-CN" sz="2400" dirty="0" err="1" smtClean="0"/>
              <a:t>typedefDWORD</a:t>
            </a:r>
            <a:r>
              <a:rPr lang="en-US" altLang="zh-CN" sz="2400" dirty="0" smtClean="0"/>
              <a:t>(CALLBACK*LPREGISTERSERVICEPROCESS)(DWORD, DWORD)</a:t>
            </a:r>
          </a:p>
          <a:p>
            <a:r>
              <a:rPr lang="en-US" altLang="zh-CN" sz="2400" dirty="0" smtClean="0"/>
              <a:t>	HINSTANCE </a:t>
            </a:r>
            <a:r>
              <a:rPr lang="en-US" altLang="zh-CN" sz="2400" dirty="0" err="1" smtClean="0"/>
              <a:t>hDLL</a:t>
            </a:r>
            <a:r>
              <a:rPr lang="en-US" altLang="zh-CN" sz="2400" dirty="0" smtClean="0"/>
              <a:t>;</a:t>
            </a:r>
          </a:p>
          <a:p>
            <a:r>
              <a:rPr lang="en-US" altLang="zh-CN" sz="2400" dirty="0" smtClean="0"/>
              <a:t>	LPREGISTERSERVICEPROCESS </a:t>
            </a:r>
            <a:r>
              <a:rPr lang="en-US" altLang="zh-CN" sz="2400" dirty="0" err="1" smtClean="0"/>
              <a:t>IpRegisterServiceProcess</a:t>
            </a:r>
            <a:r>
              <a:rPr lang="en-US" altLang="zh-CN" sz="2400" dirty="0" smtClean="0"/>
              <a:t>;</a:t>
            </a:r>
          </a:p>
          <a:p>
            <a:r>
              <a:rPr lang="en-US" altLang="zh-CN" sz="2400" dirty="0" smtClean="0"/>
              <a:t>	</a:t>
            </a:r>
            <a:r>
              <a:rPr lang="en-US" altLang="zh-CN" sz="2400" dirty="0" err="1" smtClean="0"/>
              <a:t>hDLL</a:t>
            </a:r>
            <a:r>
              <a:rPr lang="en-US" altLang="zh-CN" sz="2400" dirty="0" smtClean="0"/>
              <a:t>=</a:t>
            </a:r>
            <a:r>
              <a:rPr lang="en-US" altLang="zh-CN" sz="2400" dirty="0" err="1" smtClean="0"/>
              <a:t>LoadLibrary</a:t>
            </a:r>
            <a:r>
              <a:rPr lang="en-US" altLang="zh-CN" sz="2400" dirty="0" smtClean="0"/>
              <a:t>(“KERNEL32.dll”);</a:t>
            </a:r>
          </a:p>
          <a:p>
            <a:r>
              <a:rPr lang="en-US" altLang="zh-CN" sz="2400" dirty="0" smtClean="0"/>
              <a:t>	 </a:t>
            </a:r>
            <a:r>
              <a:rPr lang="en-US" altLang="zh-CN" sz="2400" dirty="0" err="1" smtClean="0"/>
              <a:t>IpRegisterServiceProcess</a:t>
            </a:r>
            <a:r>
              <a:rPr lang="en-US" altLang="zh-CN" sz="2400" dirty="0" smtClean="0"/>
              <a:t>=(LPREGISTERSERVICEPROCESS)</a:t>
            </a:r>
            <a:r>
              <a:rPr lang="en-US" altLang="zh-CN" sz="2400" dirty="0" err="1" smtClean="0"/>
              <a:t>GetProcAddress</a:t>
            </a:r>
            <a:r>
              <a:rPr lang="en-US" altLang="zh-CN" sz="2400" dirty="0" smtClean="0"/>
              <a:t>(</a:t>
            </a:r>
          </a:p>
          <a:p>
            <a:r>
              <a:rPr lang="en-US" altLang="zh-CN" sz="2400" dirty="0" smtClean="0"/>
              <a:t>				</a:t>
            </a:r>
            <a:r>
              <a:rPr lang="en-US" altLang="zh-CN" sz="2400" dirty="0" err="1" smtClean="0"/>
              <a:t>hDLL</a:t>
            </a:r>
            <a:r>
              <a:rPr lang="en-US" altLang="zh-CN" sz="2400" dirty="0" smtClean="0"/>
              <a:t>,” </a:t>
            </a:r>
            <a:r>
              <a:rPr lang="en-US" altLang="zh-CN" sz="2400" dirty="0" err="1" smtClean="0"/>
              <a:t>RegisterServiceProcess</a:t>
            </a:r>
            <a:r>
              <a:rPr lang="en-US" altLang="zh-CN" sz="2400" dirty="0" smtClean="0"/>
              <a:t>”);</a:t>
            </a:r>
          </a:p>
          <a:p>
            <a:r>
              <a:rPr lang="en-US" altLang="zh-CN" sz="2400" dirty="0" smtClean="0"/>
              <a:t>	</a:t>
            </a:r>
            <a:r>
              <a:rPr lang="en-US" altLang="zh-CN" sz="2400" dirty="0" err="1" smtClean="0"/>
              <a:t>IpRegisterServiceProcess</a:t>
            </a:r>
            <a:r>
              <a:rPr lang="en-US" altLang="zh-CN" sz="2400" dirty="0" smtClean="0"/>
              <a:t>(</a:t>
            </a:r>
            <a:r>
              <a:rPr lang="en-US" altLang="zh-CN" sz="2400" dirty="0" err="1" smtClean="0"/>
              <a:t>GetCurrentProcessId</a:t>
            </a:r>
            <a:r>
              <a:rPr lang="en-US" altLang="zh-CN" sz="2400" dirty="0" smtClean="0"/>
              <a:t>(),1);</a:t>
            </a:r>
          </a:p>
          <a:p>
            <a:r>
              <a:rPr lang="en-US" altLang="zh-CN" sz="2400" dirty="0" smtClean="0"/>
              <a:t>	</a:t>
            </a:r>
            <a:r>
              <a:rPr lang="en-US" altLang="zh-CN" sz="2400" dirty="0" err="1" smtClean="0"/>
              <a:t>FreeLibrary</a:t>
            </a:r>
            <a:r>
              <a:rPr lang="en-US" altLang="zh-CN" sz="2400" dirty="0" smtClean="0"/>
              <a:t>(HDLL);</a:t>
            </a:r>
          </a:p>
          <a:p>
            <a:r>
              <a:rPr lang="en-US" altLang="zh-CN" sz="2400" dirty="0" smtClean="0"/>
              <a:t>}</a:t>
            </a:r>
          </a:p>
          <a:p>
            <a:r>
              <a:rPr lang="en-US" altLang="zh-CN" dirty="0" smtClean="0"/>
              <a:t>	</a:t>
            </a:r>
          </a:p>
          <a:p>
            <a:r>
              <a:rPr lang="en-US" altLang="zh-CN" dirty="0" smtClean="0"/>
              <a:t>	</a:t>
            </a:r>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木马的运行形式的隐藏技术</a:t>
            </a:r>
            <a:r>
              <a:rPr lang="en-US" altLang="zh-CN" dirty="0" smtClean="0"/>
              <a:t>-</a:t>
            </a:r>
            <a:r>
              <a:rPr lang="zh-CN" altLang="en-US" dirty="0" smtClean="0">
                <a:solidFill>
                  <a:srgbClr val="FF0000"/>
                </a:solidFill>
              </a:rPr>
              <a:t>进程注入技术</a:t>
            </a:r>
            <a:endParaRPr lang="zh-CN" altLang="en-US" dirty="0"/>
          </a:p>
        </p:txBody>
      </p:sp>
      <p:sp>
        <p:nvSpPr>
          <p:cNvPr id="3" name="内容占位符 2"/>
          <p:cNvSpPr>
            <a:spLocks noGrp="1"/>
          </p:cNvSpPr>
          <p:nvPr>
            <p:ph idx="1"/>
          </p:nvPr>
        </p:nvSpPr>
        <p:spPr>
          <a:xfrm>
            <a:off x="1219200" y="1310185"/>
            <a:ext cx="10363200" cy="5045375"/>
          </a:xfrm>
        </p:spPr>
        <p:txBody>
          <a:bodyPr>
            <a:normAutofit/>
          </a:bodyPr>
          <a:lstStyle/>
          <a:p>
            <a:pPr marL="582930" indent="-514350">
              <a:buAutoNum type="arabicPeriod"/>
            </a:pPr>
            <a:r>
              <a:rPr lang="zh-CN" altLang="zh-CN" sz="2800" dirty="0" smtClean="0">
                <a:solidFill>
                  <a:schemeClr val="accent4">
                    <a:lumMod val="60000"/>
                    <a:lumOff val="40000"/>
                  </a:schemeClr>
                </a:solidFill>
              </a:rPr>
              <a:t>通过</a:t>
            </a:r>
            <a:r>
              <a:rPr lang="en-US" altLang="zh-CN" sz="2800" dirty="0" err="1" smtClean="0">
                <a:solidFill>
                  <a:schemeClr val="accent4">
                    <a:lumMod val="60000"/>
                    <a:lumOff val="40000"/>
                  </a:schemeClr>
                </a:solidFill>
              </a:rPr>
              <a:t>CreateRemoteThread</a:t>
            </a:r>
            <a:r>
              <a:rPr lang="zh-CN" altLang="zh-CN" sz="2800" dirty="0" smtClean="0">
                <a:solidFill>
                  <a:schemeClr val="accent4">
                    <a:lumMod val="60000"/>
                    <a:lumOff val="40000"/>
                  </a:schemeClr>
                </a:solidFill>
              </a:rPr>
              <a:t>和</a:t>
            </a:r>
            <a:r>
              <a:rPr lang="en-US" altLang="zh-CN" sz="2800" dirty="0" err="1" smtClean="0">
                <a:solidFill>
                  <a:schemeClr val="accent4">
                    <a:lumMod val="60000"/>
                    <a:lumOff val="40000"/>
                  </a:schemeClr>
                </a:solidFill>
              </a:rPr>
              <a:t>LoadLibrary</a:t>
            </a:r>
            <a:r>
              <a:rPr lang="zh-CN" altLang="zh-CN" sz="2800" dirty="0" smtClean="0">
                <a:solidFill>
                  <a:schemeClr val="accent4">
                    <a:lumMod val="60000"/>
                    <a:lumOff val="40000"/>
                  </a:schemeClr>
                </a:solidFill>
              </a:rPr>
              <a:t>的</a:t>
            </a:r>
            <a:r>
              <a:rPr lang="en-US" altLang="zh-CN" sz="2800" dirty="0" smtClean="0">
                <a:solidFill>
                  <a:schemeClr val="accent4">
                    <a:lumMod val="60000"/>
                    <a:lumOff val="40000"/>
                  </a:schemeClr>
                </a:solidFill>
              </a:rPr>
              <a:t>DLL</a:t>
            </a:r>
            <a:r>
              <a:rPr lang="zh-CN" altLang="zh-CN" sz="2800" dirty="0" smtClean="0">
                <a:solidFill>
                  <a:schemeClr val="accent4">
                    <a:lumMod val="60000"/>
                    <a:lumOff val="40000"/>
                  </a:schemeClr>
                </a:solidFill>
              </a:rPr>
              <a:t>注入</a:t>
            </a:r>
            <a:r>
              <a:rPr lang="zh-CN" altLang="en-US" sz="2800" dirty="0" smtClean="0"/>
              <a:t>：</a:t>
            </a:r>
            <a:endParaRPr lang="en-US" altLang="zh-CN" sz="2800" dirty="0" smtClean="0"/>
          </a:p>
          <a:p>
            <a:pPr marL="582930" indent="-514350">
              <a:buNone/>
            </a:pPr>
            <a:r>
              <a:rPr lang="en-US" altLang="zh-CN" sz="2800" dirty="0" smtClean="0"/>
              <a:t>	</a:t>
            </a:r>
            <a:r>
              <a:rPr lang="zh-CN" altLang="zh-CN" sz="2800" dirty="0" smtClean="0"/>
              <a:t>将</a:t>
            </a:r>
            <a:r>
              <a:rPr lang="zh-CN" altLang="zh-CN" sz="2800" dirty="0" smtClean="0"/>
              <a:t>恶意的动态链接库的路径写入另一个进程的虚拟地址空间内，通过在目标进程中创建远程线程来确保远程进程加载它</a:t>
            </a:r>
            <a:r>
              <a:rPr lang="zh-CN" altLang="zh-CN" sz="2800" dirty="0" smtClean="0"/>
              <a:t>。</a:t>
            </a:r>
            <a:endParaRPr lang="en-US" altLang="zh-CN" sz="2800" dirty="0" smtClean="0"/>
          </a:p>
          <a:p>
            <a:pPr marL="912114" lvl="1" indent="-514350">
              <a:buFont typeface="+mj-lt"/>
              <a:buAutoNum type="arabicPeriod"/>
            </a:pPr>
            <a:r>
              <a:rPr lang="zh-CN" altLang="en-US" dirty="0" smtClean="0"/>
              <a:t>打开</a:t>
            </a:r>
            <a:r>
              <a:rPr lang="zh-CN" altLang="en-US" dirty="0" smtClean="0"/>
              <a:t>进程，获取进程的句柄</a:t>
            </a:r>
            <a:r>
              <a:rPr lang="zh-CN" altLang="en-US" dirty="0" smtClean="0"/>
              <a:t>，</a:t>
            </a:r>
            <a:endParaRPr lang="en-US" altLang="zh-CN" dirty="0" smtClean="0"/>
          </a:p>
          <a:p>
            <a:pPr marL="912114" lvl="1" indent="-514350">
              <a:buFont typeface="+mj-lt"/>
              <a:buAutoNum type="arabicPeriod"/>
            </a:pPr>
            <a:r>
              <a:rPr lang="zh-CN" altLang="en-US" dirty="0" smtClean="0"/>
              <a:t>在</a:t>
            </a:r>
            <a:r>
              <a:rPr lang="zh-CN" altLang="en-US" dirty="0" smtClean="0"/>
              <a:t>内存空间开辟一段内存</a:t>
            </a:r>
            <a:r>
              <a:rPr lang="zh-CN" altLang="en-US" dirty="0" smtClean="0"/>
              <a:t>空间</a:t>
            </a:r>
            <a:endParaRPr lang="en-US" altLang="zh-CN" dirty="0" smtClean="0"/>
          </a:p>
          <a:p>
            <a:pPr marL="912114" lvl="1" indent="-514350">
              <a:buFont typeface="+mj-lt"/>
              <a:buAutoNum type="arabicPeriod"/>
            </a:pPr>
            <a:r>
              <a:rPr lang="zh-CN" altLang="en-US" dirty="0" smtClean="0"/>
              <a:t>向</a:t>
            </a:r>
            <a:r>
              <a:rPr lang="zh-CN" altLang="en-US" dirty="0" smtClean="0"/>
              <a:t>刚刚开辟的内存中写入需要注入</a:t>
            </a:r>
            <a:r>
              <a:rPr lang="en-US" altLang="zh-CN" dirty="0" smtClean="0"/>
              <a:t>DLL</a:t>
            </a:r>
            <a:r>
              <a:rPr lang="zh-CN" altLang="en-US" dirty="0" smtClean="0"/>
              <a:t>的路径</a:t>
            </a:r>
            <a:r>
              <a:rPr lang="zh-CN" altLang="en-US" dirty="0" smtClean="0"/>
              <a:t>，</a:t>
            </a:r>
            <a:endParaRPr lang="en-US" altLang="zh-CN" dirty="0" smtClean="0"/>
          </a:p>
          <a:p>
            <a:pPr marL="912114" lvl="1" indent="-514350">
              <a:buFont typeface="+mj-lt"/>
              <a:buAutoNum type="arabicPeriod"/>
            </a:pPr>
            <a:r>
              <a:rPr lang="zh-CN" altLang="en-US" dirty="0" smtClean="0"/>
              <a:t>利用</a:t>
            </a:r>
            <a:r>
              <a:rPr lang="en-US" altLang="zh-CN" dirty="0" err="1" smtClean="0"/>
              <a:t>GetProcessAddree</a:t>
            </a:r>
            <a:r>
              <a:rPr lang="en-US" altLang="zh-CN" dirty="0" smtClean="0"/>
              <a:t>()</a:t>
            </a:r>
            <a:r>
              <a:rPr lang="zh-CN" altLang="en-US" dirty="0" smtClean="0"/>
              <a:t>获取</a:t>
            </a:r>
            <a:r>
              <a:rPr lang="en-US" altLang="zh-CN" dirty="0" err="1" smtClean="0"/>
              <a:t>LoadLibrary</a:t>
            </a:r>
            <a:r>
              <a:rPr lang="zh-CN" altLang="en-US" dirty="0" smtClean="0"/>
              <a:t>的地址</a:t>
            </a:r>
            <a:r>
              <a:rPr lang="zh-CN" altLang="en-US" dirty="0" smtClean="0"/>
              <a:t>。</a:t>
            </a:r>
            <a:endParaRPr lang="en-US" altLang="zh-CN" dirty="0" smtClean="0"/>
          </a:p>
          <a:p>
            <a:pPr marL="912114" lvl="1" indent="-514350">
              <a:buFont typeface="+mj-lt"/>
              <a:buAutoNum type="arabicPeriod"/>
            </a:pPr>
            <a:r>
              <a:rPr lang="zh-CN" altLang="en-US" dirty="0" smtClean="0"/>
              <a:t>调用</a:t>
            </a:r>
            <a:r>
              <a:rPr lang="zh-CN" altLang="en-US" dirty="0" smtClean="0"/>
              <a:t>远程线程，利用</a:t>
            </a:r>
            <a:r>
              <a:rPr lang="en-US" altLang="zh-CN" dirty="0" err="1" smtClean="0"/>
              <a:t>LoadLibrary</a:t>
            </a:r>
            <a:r>
              <a:rPr lang="zh-CN" altLang="en-US" sz="2800" dirty="0" smtClean="0"/>
              <a:t>（）去加载</a:t>
            </a:r>
            <a:r>
              <a:rPr lang="en-US" altLang="zh-CN" sz="2800" dirty="0" smtClean="0"/>
              <a:t>DLL</a:t>
            </a:r>
          </a:p>
          <a:p>
            <a:pPr marL="582930" indent="-514350">
              <a:buNone/>
            </a:pPr>
            <a:r>
              <a:rPr lang="en-US" altLang="zh-CN" sz="2800" dirty="0" smtClean="0">
                <a:solidFill>
                  <a:schemeClr val="accent4">
                    <a:lumMod val="60000"/>
                    <a:lumOff val="40000"/>
                  </a:schemeClr>
                </a:solidFill>
              </a:rPr>
              <a:t>2. </a:t>
            </a:r>
            <a:r>
              <a:rPr lang="zh-CN" altLang="en-US" sz="2800" dirty="0" smtClean="0">
                <a:solidFill>
                  <a:schemeClr val="accent4">
                    <a:lumMod val="60000"/>
                    <a:lumOff val="40000"/>
                  </a:schemeClr>
                </a:solidFill>
              </a:rPr>
              <a:t>可</a:t>
            </a:r>
            <a:r>
              <a:rPr lang="zh-CN" altLang="en-US" sz="2800" dirty="0" smtClean="0">
                <a:solidFill>
                  <a:schemeClr val="accent4">
                    <a:lumMod val="60000"/>
                    <a:lumOff val="40000"/>
                  </a:schemeClr>
                </a:solidFill>
              </a:rPr>
              <a:t>执行文件注入（略）</a:t>
            </a:r>
          </a:p>
          <a:p>
            <a:pPr lvl="1"/>
            <a:endParaRPr lang="en-US" altLang="zh-CN" dirty="0" smtClean="0"/>
          </a:p>
          <a:p>
            <a:endParaRPr lang="zh-CN" altLang="en-US"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木马的运行形式的隐藏技术</a:t>
            </a:r>
            <a:r>
              <a:rPr lang="en-US" altLang="zh-CN" dirty="0" smtClean="0"/>
              <a:t>-</a:t>
            </a:r>
            <a:r>
              <a:rPr lang="zh-CN" altLang="en-US" dirty="0" smtClean="0">
                <a:solidFill>
                  <a:srgbClr val="FF0000"/>
                </a:solidFill>
              </a:rPr>
              <a:t>进程注入技术（续）</a:t>
            </a:r>
            <a:endParaRPr lang="zh-CN" altLang="en-US" dirty="0"/>
          </a:p>
        </p:txBody>
      </p:sp>
      <p:sp>
        <p:nvSpPr>
          <p:cNvPr id="3" name="内容占位符 2"/>
          <p:cNvSpPr>
            <a:spLocks noGrp="1"/>
          </p:cNvSpPr>
          <p:nvPr>
            <p:ph idx="1"/>
          </p:nvPr>
        </p:nvSpPr>
        <p:spPr>
          <a:xfrm>
            <a:off x="696036" y="1173707"/>
            <a:ext cx="11204812" cy="5684293"/>
          </a:xfrm>
        </p:spPr>
        <p:txBody>
          <a:bodyPr>
            <a:normAutofit fontScale="47500" lnSpcReduction="20000"/>
          </a:bodyPr>
          <a:lstStyle/>
          <a:p>
            <a:pPr>
              <a:buNone/>
            </a:pPr>
            <a:r>
              <a:rPr lang="en-US" altLang="zh-CN" sz="7000" dirty="0" smtClean="0"/>
              <a:t>3. </a:t>
            </a:r>
            <a:r>
              <a:rPr lang="zh-CN" altLang="en-US" sz="5900" dirty="0" smtClean="0">
                <a:solidFill>
                  <a:schemeClr val="accent4">
                    <a:lumMod val="60000"/>
                    <a:lumOff val="40000"/>
                  </a:schemeClr>
                </a:solidFill>
              </a:rPr>
              <a:t>删除</a:t>
            </a:r>
            <a:r>
              <a:rPr lang="zh-CN" altLang="zh-CN" sz="5900" dirty="0" smtClean="0">
                <a:solidFill>
                  <a:schemeClr val="accent4">
                    <a:lumMod val="60000"/>
                    <a:lumOff val="40000"/>
                  </a:schemeClr>
                </a:solidFill>
              </a:rPr>
              <a:t>目标进程的合法内存代码，用恶意的代码覆写目标进程的内存</a:t>
            </a:r>
            <a:endParaRPr lang="en-US" altLang="zh-CN" sz="5900" dirty="0" smtClean="0">
              <a:solidFill>
                <a:schemeClr val="accent4">
                  <a:lumMod val="60000"/>
                  <a:lumOff val="40000"/>
                </a:schemeClr>
              </a:solidFill>
            </a:endParaRPr>
          </a:p>
          <a:p>
            <a:pPr marL="1211580" indent="-1143000">
              <a:lnSpc>
                <a:spcPct val="120000"/>
              </a:lnSpc>
              <a:buNone/>
            </a:pPr>
            <a:r>
              <a:rPr lang="en-US" altLang="zh-CN" sz="5900" dirty="0" smtClean="0"/>
              <a:t> </a:t>
            </a:r>
            <a:r>
              <a:rPr lang="en-US" altLang="zh-CN" sz="5900" dirty="0" smtClean="0"/>
              <a:t>   </a:t>
            </a:r>
            <a:r>
              <a:rPr lang="zh-CN" altLang="en-US" sz="5100" dirty="0" smtClean="0">
                <a:latin typeface="+mn-ea"/>
              </a:rPr>
              <a:t>（</a:t>
            </a:r>
            <a:r>
              <a:rPr lang="en-US" altLang="zh-CN" sz="5100" dirty="0" smtClean="0">
                <a:latin typeface="+mn-ea"/>
              </a:rPr>
              <a:t>1</a:t>
            </a:r>
            <a:r>
              <a:rPr lang="zh-CN" altLang="en-US" sz="5100" dirty="0" smtClean="0">
                <a:latin typeface="+mn-ea"/>
              </a:rPr>
              <a:t>）</a:t>
            </a:r>
            <a:r>
              <a:rPr lang="zh-CN" altLang="zh-CN" sz="5100" dirty="0" smtClean="0">
                <a:latin typeface="+mn-ea"/>
              </a:rPr>
              <a:t>以</a:t>
            </a:r>
            <a:r>
              <a:rPr lang="en-US" altLang="zh-CN" sz="5100" dirty="0" smtClean="0">
                <a:latin typeface="+mn-ea"/>
              </a:rPr>
              <a:t>CREATE_SUSPENDED (0x00000004)</a:t>
            </a:r>
            <a:r>
              <a:rPr lang="zh-CN" altLang="zh-CN" sz="5100" dirty="0" smtClean="0">
                <a:latin typeface="+mn-ea"/>
              </a:rPr>
              <a:t>为参数调用</a:t>
            </a:r>
            <a:r>
              <a:rPr lang="en-US" altLang="zh-CN" sz="5100" dirty="0" err="1" smtClean="0">
                <a:latin typeface="+mn-ea"/>
              </a:rPr>
              <a:t>CreateProcess</a:t>
            </a:r>
            <a:r>
              <a:rPr lang="zh-CN" altLang="zh-CN" sz="5100" dirty="0" smtClean="0">
                <a:latin typeface="+mn-ea"/>
              </a:rPr>
              <a:t>。创建一个新进程来</a:t>
            </a:r>
            <a:r>
              <a:rPr lang="zh-CN" altLang="en-US" sz="5100" dirty="0" smtClean="0">
                <a:latin typeface="+mn-ea"/>
              </a:rPr>
              <a:t>存储</a:t>
            </a:r>
            <a:r>
              <a:rPr lang="zh-CN" altLang="zh-CN" sz="5100" dirty="0" smtClean="0">
                <a:latin typeface="+mn-ea"/>
              </a:rPr>
              <a:t>恶意代码。新进程的主线程创建后就处于挂起状态，直到调用</a:t>
            </a:r>
            <a:r>
              <a:rPr lang="en-US" altLang="zh-CN" sz="5100" dirty="0" err="1" smtClean="0">
                <a:latin typeface="+mn-ea"/>
              </a:rPr>
              <a:t>ResumeThread</a:t>
            </a:r>
            <a:r>
              <a:rPr lang="zh-CN" altLang="zh-CN" sz="5100" dirty="0" smtClean="0">
                <a:latin typeface="+mn-ea"/>
              </a:rPr>
              <a:t>才会继续执行。</a:t>
            </a:r>
            <a:endParaRPr lang="en-US" altLang="zh-CN" sz="5100" dirty="0" smtClean="0">
              <a:latin typeface="+mn-ea"/>
            </a:endParaRPr>
          </a:p>
          <a:p>
            <a:pPr marL="1211580" indent="-1143000">
              <a:lnSpc>
                <a:spcPct val="120000"/>
              </a:lnSpc>
              <a:buNone/>
            </a:pPr>
            <a:r>
              <a:rPr lang="en-US" altLang="zh-CN" sz="5100" dirty="0" smtClean="0">
                <a:latin typeface="+mn-ea"/>
              </a:rPr>
              <a:t>  </a:t>
            </a:r>
            <a:r>
              <a:rPr lang="zh-CN" altLang="en-US" sz="5100" dirty="0" smtClean="0">
                <a:latin typeface="+mn-ea"/>
              </a:rPr>
              <a:t>（</a:t>
            </a:r>
            <a:r>
              <a:rPr lang="en-US" altLang="zh-CN" sz="5100" dirty="0" smtClean="0">
                <a:latin typeface="+mn-ea"/>
              </a:rPr>
              <a:t>2</a:t>
            </a:r>
            <a:r>
              <a:rPr lang="zh-CN" altLang="en-US" sz="5100" dirty="0" smtClean="0">
                <a:latin typeface="+mn-ea"/>
              </a:rPr>
              <a:t>）</a:t>
            </a:r>
            <a:r>
              <a:rPr lang="zh-CN" altLang="zh-CN" sz="5100" dirty="0" smtClean="0">
                <a:latin typeface="+mn-ea"/>
              </a:rPr>
              <a:t>调用</a:t>
            </a:r>
            <a:r>
              <a:rPr lang="en-US" altLang="zh-CN" sz="5100" dirty="0" err="1" smtClean="0">
                <a:latin typeface="+mn-ea"/>
              </a:rPr>
              <a:t>ZwUnmapViewOfSection</a:t>
            </a:r>
            <a:r>
              <a:rPr lang="zh-CN" altLang="zh-CN" sz="5100" dirty="0" smtClean="0">
                <a:latin typeface="+mn-ea"/>
              </a:rPr>
              <a:t>或者</a:t>
            </a:r>
            <a:r>
              <a:rPr lang="en-US" altLang="zh-CN" sz="5100" dirty="0" err="1" smtClean="0">
                <a:latin typeface="+mn-ea"/>
              </a:rPr>
              <a:t>NtUnmapViewOfSection</a:t>
            </a:r>
            <a:r>
              <a:rPr lang="zh-CN" altLang="zh-CN" sz="5100" dirty="0" smtClean="0">
                <a:latin typeface="+mn-ea"/>
              </a:rPr>
              <a:t>来</a:t>
            </a:r>
            <a:r>
              <a:rPr lang="zh-CN" altLang="en-US" sz="5100" dirty="0" smtClean="0">
                <a:latin typeface="+mn-ea"/>
              </a:rPr>
              <a:t>覆盖</a:t>
            </a:r>
            <a:r>
              <a:rPr lang="zh-CN" altLang="zh-CN" sz="5100" dirty="0" smtClean="0">
                <a:latin typeface="+mn-ea"/>
              </a:rPr>
              <a:t>目标进程的内存。这两个</a:t>
            </a:r>
            <a:r>
              <a:rPr lang="en-US" altLang="zh-CN" sz="5100" dirty="0" smtClean="0">
                <a:latin typeface="+mn-ea"/>
              </a:rPr>
              <a:t>API</a:t>
            </a:r>
            <a:r>
              <a:rPr lang="zh-CN" altLang="zh-CN" sz="5100" dirty="0" smtClean="0">
                <a:latin typeface="+mn-ea"/>
              </a:rPr>
              <a:t>将释放</a:t>
            </a:r>
            <a:r>
              <a:rPr lang="en-US" altLang="zh-CN" sz="5100" dirty="0" smtClean="0">
                <a:latin typeface="+mn-ea"/>
              </a:rPr>
              <a:t>section</a:t>
            </a:r>
            <a:r>
              <a:rPr lang="zh-CN" altLang="zh-CN" sz="5100" dirty="0" smtClean="0">
                <a:latin typeface="+mn-ea"/>
              </a:rPr>
              <a:t>指向的所有内存</a:t>
            </a:r>
            <a:r>
              <a:rPr lang="zh-CN" altLang="zh-CN" sz="5100" dirty="0" smtClean="0">
                <a:latin typeface="+mn-ea"/>
              </a:rPr>
              <a:t>。</a:t>
            </a:r>
            <a:endParaRPr lang="en-US" altLang="zh-CN" sz="5100" dirty="0" smtClean="0">
              <a:latin typeface="+mn-ea"/>
            </a:endParaRPr>
          </a:p>
          <a:p>
            <a:pPr marL="1211580" indent="-1143000">
              <a:lnSpc>
                <a:spcPct val="120000"/>
              </a:lnSpc>
              <a:buNone/>
            </a:pPr>
            <a:r>
              <a:rPr lang="en-US" altLang="zh-CN" sz="5100" dirty="0" smtClean="0">
                <a:latin typeface="+mn-ea"/>
              </a:rPr>
              <a:t> </a:t>
            </a:r>
            <a:r>
              <a:rPr lang="en-US" altLang="zh-CN" sz="5100" dirty="0" smtClean="0">
                <a:latin typeface="+mn-ea"/>
              </a:rPr>
              <a:t> </a:t>
            </a:r>
            <a:r>
              <a:rPr lang="zh-CN" altLang="en-US" sz="5100" dirty="0" smtClean="0">
                <a:latin typeface="+mn-ea"/>
              </a:rPr>
              <a:t>（</a:t>
            </a:r>
            <a:r>
              <a:rPr lang="en-US" altLang="zh-CN" sz="5100" dirty="0" smtClean="0">
                <a:latin typeface="+mn-ea"/>
              </a:rPr>
              <a:t>3</a:t>
            </a:r>
            <a:r>
              <a:rPr lang="zh-CN" altLang="en-US" sz="5100" dirty="0" smtClean="0">
                <a:latin typeface="+mn-ea"/>
              </a:rPr>
              <a:t>）</a:t>
            </a:r>
            <a:r>
              <a:rPr lang="zh-CN" altLang="zh-CN" sz="5100" dirty="0" smtClean="0">
                <a:latin typeface="+mn-ea"/>
              </a:rPr>
              <a:t>使用</a:t>
            </a:r>
            <a:r>
              <a:rPr lang="en-US" altLang="zh-CN" sz="5100" dirty="0" smtClean="0">
                <a:latin typeface="+mn-ea"/>
              </a:rPr>
              <a:t>WriteProcessMemory</a:t>
            </a:r>
            <a:r>
              <a:rPr lang="zh-CN" altLang="zh-CN" sz="5100" dirty="0" smtClean="0">
                <a:latin typeface="+mn-ea"/>
              </a:rPr>
              <a:t>将恶意软件的节写入目标进程。调用</a:t>
            </a:r>
            <a:r>
              <a:rPr lang="en-US" altLang="zh-CN" sz="5100" dirty="0" err="1" smtClean="0">
                <a:latin typeface="+mn-ea"/>
              </a:rPr>
              <a:t>SetThreadContext</a:t>
            </a:r>
            <a:r>
              <a:rPr lang="zh-CN" altLang="zh-CN" sz="5100" dirty="0" smtClean="0">
                <a:latin typeface="+mn-ea"/>
              </a:rPr>
              <a:t>将入口点指向它已写入的新的代码节。最后，调用</a:t>
            </a:r>
            <a:r>
              <a:rPr lang="en-US" altLang="zh-CN" sz="5100" dirty="0" err="1" smtClean="0">
                <a:latin typeface="+mn-ea"/>
              </a:rPr>
              <a:t>ResumeThread</a:t>
            </a:r>
            <a:r>
              <a:rPr lang="zh-CN" altLang="zh-CN" sz="5100" dirty="0" smtClean="0">
                <a:latin typeface="+mn-ea"/>
              </a:rPr>
              <a:t>恢复挂起进程的执行</a:t>
            </a:r>
            <a:r>
              <a:rPr lang="zh-CN" altLang="zh-CN" sz="5100" dirty="0" smtClean="0">
                <a:latin typeface="+mn-ea"/>
              </a:rPr>
              <a:t>。</a:t>
            </a:r>
            <a:endParaRPr lang="en-US" altLang="zh-CN" sz="5100" dirty="0" smtClean="0">
              <a:latin typeface="+mn-ea"/>
            </a:endParaRPr>
          </a:p>
          <a:p>
            <a:pPr>
              <a:buNone/>
            </a:pPr>
            <a:r>
              <a:rPr lang="en-US" altLang="zh-CN" sz="5900" dirty="0" smtClean="0"/>
              <a:t>4</a:t>
            </a:r>
            <a:r>
              <a:rPr lang="en-US" altLang="zh-CN" sz="5900" dirty="0" smtClean="0">
                <a:solidFill>
                  <a:schemeClr val="accent4">
                    <a:lumMod val="60000"/>
                    <a:lumOff val="40000"/>
                  </a:schemeClr>
                </a:solidFill>
              </a:rPr>
              <a:t>. </a:t>
            </a:r>
            <a:r>
              <a:rPr lang="zh-CN" altLang="zh-CN" sz="5900" dirty="0" smtClean="0">
                <a:solidFill>
                  <a:schemeClr val="accent4">
                    <a:lumMod val="60000"/>
                    <a:lumOff val="40000"/>
                  </a:schemeClr>
                </a:solidFill>
              </a:rPr>
              <a:t>线程执行劫持</a:t>
            </a:r>
            <a:endParaRPr lang="en-US" altLang="zh-CN" sz="5900" dirty="0" smtClean="0">
              <a:solidFill>
                <a:schemeClr val="accent4">
                  <a:lumMod val="60000"/>
                  <a:lumOff val="40000"/>
                </a:schemeClr>
              </a:solidFill>
            </a:endParaRPr>
          </a:p>
          <a:p>
            <a:pPr lvl="1"/>
            <a:r>
              <a:rPr lang="zh-CN" altLang="en-US" sz="5100" dirty="0" smtClean="0"/>
              <a:t>不创建新进程而是取得已存在进程的线程句柄。其余步骤和</a:t>
            </a:r>
            <a:r>
              <a:rPr lang="en-US" altLang="zh-CN" sz="5100" dirty="0" smtClean="0"/>
              <a:t>3</a:t>
            </a:r>
            <a:r>
              <a:rPr lang="zh-CN" altLang="en-US" sz="5100" dirty="0" smtClean="0"/>
              <a:t>类似</a:t>
            </a:r>
            <a:r>
              <a:rPr lang="en-US" altLang="zh-CN" sz="5100" dirty="0" smtClean="0"/>
              <a:t/>
            </a:r>
            <a:br>
              <a:rPr lang="en-US" altLang="zh-CN" sz="5100" dirty="0" smtClean="0"/>
            </a:br>
            <a:endParaRPr lang="en-US" altLang="zh-CN" sz="51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wrap="square" lIns="91440" tIns="45720" rIns="91440" bIns="45720" anchor="ctr"/>
          <a:lstStyle/>
          <a:p>
            <a:pPr eaLnBrk="1" hangingPunct="1"/>
            <a:r>
              <a:rPr lang="zh-CN" altLang="en-US" dirty="0"/>
              <a:t>特洛伊木马的定义</a:t>
            </a:r>
          </a:p>
        </p:txBody>
      </p:sp>
      <p:sp>
        <p:nvSpPr>
          <p:cNvPr id="12290" name="内容占位符 2"/>
          <p:cNvSpPr>
            <a:spLocks noGrp="1"/>
          </p:cNvSpPr>
          <p:nvPr>
            <p:ph idx="1"/>
          </p:nvPr>
        </p:nvSpPr>
        <p:spPr>
          <a:xfrm>
            <a:off x="1752600" y="1785938"/>
            <a:ext cx="8763000" cy="4451350"/>
          </a:xfrm>
        </p:spPr>
        <p:txBody>
          <a:bodyPr wrap="square" lIns="91440" tIns="45720" rIns="91440" bIns="45720" anchor="t"/>
          <a:lstStyle/>
          <a:p>
            <a:pPr eaLnBrk="1" hangingPunct="1">
              <a:lnSpc>
                <a:spcPct val="150000"/>
              </a:lnSpc>
            </a:pPr>
            <a:r>
              <a:rPr lang="zh-CN" altLang="en-US" dirty="0"/>
              <a:t>木马与病毒</a:t>
            </a:r>
          </a:p>
          <a:p>
            <a:pPr lvl="1" eaLnBrk="1" hangingPunct="1">
              <a:lnSpc>
                <a:spcPct val="150000"/>
              </a:lnSpc>
            </a:pPr>
            <a:r>
              <a:rPr lang="zh-CN" altLang="en-US" dirty="0"/>
              <a:t>一般情况下，病毒是依据其能够进行自我复制即传染性的特点而定义的</a:t>
            </a:r>
            <a:endParaRPr lang="en-US" altLang="zh-CN" dirty="0"/>
          </a:p>
          <a:p>
            <a:pPr lvl="1" eaLnBrk="1" hangingPunct="1">
              <a:lnSpc>
                <a:spcPct val="150000"/>
              </a:lnSpc>
            </a:pPr>
            <a:endParaRPr lang="zh-CN" altLang="en-US" dirty="0"/>
          </a:p>
          <a:p>
            <a:pPr lvl="1" eaLnBrk="1" hangingPunct="1">
              <a:lnSpc>
                <a:spcPct val="150000"/>
              </a:lnSpc>
            </a:pPr>
            <a:r>
              <a:rPr lang="zh-CN" altLang="en-US" dirty="0"/>
              <a:t>特洛伊木马主要是根据它的有效载体，或者是其功能来定义的，更多情况下是根据其意图来定义的</a:t>
            </a:r>
          </a:p>
          <a:p>
            <a:pPr eaLnBrk="1" hangingPunct="1"/>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木马的运行形式的隐藏技术</a:t>
            </a:r>
            <a:r>
              <a:rPr lang="en-US" altLang="zh-CN" dirty="0" smtClean="0"/>
              <a:t>-</a:t>
            </a:r>
            <a:r>
              <a:rPr lang="zh-CN" altLang="en-US" dirty="0" smtClean="0">
                <a:solidFill>
                  <a:srgbClr val="FF0000"/>
                </a:solidFill>
              </a:rPr>
              <a:t>进程注入技术（续）</a:t>
            </a:r>
            <a:endParaRPr lang="zh-CN" altLang="en-US" dirty="0"/>
          </a:p>
        </p:txBody>
      </p:sp>
      <p:sp>
        <p:nvSpPr>
          <p:cNvPr id="3" name="内容占位符 2"/>
          <p:cNvSpPr>
            <a:spLocks noGrp="1"/>
          </p:cNvSpPr>
          <p:nvPr>
            <p:ph idx="1"/>
          </p:nvPr>
        </p:nvSpPr>
        <p:spPr>
          <a:xfrm>
            <a:off x="1219200" y="1392072"/>
            <a:ext cx="10363200" cy="4963488"/>
          </a:xfrm>
        </p:spPr>
        <p:txBody>
          <a:bodyPr>
            <a:normAutofit fontScale="92500"/>
          </a:bodyPr>
          <a:lstStyle/>
          <a:p>
            <a:pPr>
              <a:buNone/>
            </a:pPr>
            <a:r>
              <a:rPr lang="en-US" altLang="zh-CN" dirty="0" smtClean="0">
                <a:solidFill>
                  <a:schemeClr val="accent4">
                    <a:lumMod val="60000"/>
                    <a:lumOff val="40000"/>
                  </a:schemeClr>
                </a:solidFill>
              </a:rPr>
              <a:t>5.</a:t>
            </a:r>
            <a:r>
              <a:rPr lang="zh-CN" altLang="zh-CN" dirty="0" smtClean="0">
                <a:solidFill>
                  <a:schemeClr val="accent4">
                    <a:lumMod val="60000"/>
                    <a:lumOff val="40000"/>
                  </a:schemeClr>
                </a:solidFill>
              </a:rPr>
              <a:t>通过</a:t>
            </a:r>
            <a:r>
              <a:rPr lang="en-US" altLang="zh-CN" dirty="0" err="1" smtClean="0">
                <a:solidFill>
                  <a:schemeClr val="accent4">
                    <a:lumMod val="60000"/>
                    <a:lumOff val="40000"/>
                  </a:schemeClr>
                </a:solidFill>
              </a:rPr>
              <a:t>SetWindowsHookEx</a:t>
            </a:r>
            <a:r>
              <a:rPr lang="zh-CN" altLang="zh-CN" dirty="0" smtClean="0">
                <a:solidFill>
                  <a:schemeClr val="accent4">
                    <a:lumMod val="60000"/>
                    <a:lumOff val="40000"/>
                  </a:schemeClr>
                </a:solidFill>
              </a:rPr>
              <a:t>钩子注入</a:t>
            </a:r>
            <a:endParaRPr lang="en-US" altLang="zh-CN" dirty="0" smtClean="0">
              <a:solidFill>
                <a:schemeClr val="accent4">
                  <a:lumMod val="60000"/>
                  <a:lumOff val="40000"/>
                </a:schemeClr>
              </a:solidFill>
            </a:endParaRPr>
          </a:p>
          <a:p>
            <a:pPr>
              <a:buNone/>
            </a:pPr>
            <a:r>
              <a:rPr lang="zh-CN" altLang="en-US" dirty="0" smtClean="0"/>
              <a:t>例：</a:t>
            </a:r>
            <a:endParaRPr lang="en-US" altLang="zh-CN" dirty="0" smtClean="0"/>
          </a:p>
          <a:p>
            <a:r>
              <a:rPr lang="zh-CN" altLang="zh-CN" dirty="0" smtClean="0"/>
              <a:t>ＳＳＤＴ表</a:t>
            </a:r>
            <a:r>
              <a:rPr lang="zh-CN" altLang="en-US" dirty="0" smtClean="0"/>
              <a:t>（系统服务描述表）</a:t>
            </a:r>
            <a:r>
              <a:rPr lang="zh-CN" altLang="zh-CN" dirty="0" smtClean="0"/>
              <a:t>包含</a:t>
            </a:r>
            <a:r>
              <a:rPr lang="zh-CN" altLang="zh-CN" dirty="0" smtClean="0"/>
              <a:t>的大量系统服务函数，可以完成内核执行体的Ｉ／Ｏ管理、对象管理、进程和线程管理、虚拟内存管理、配置管理等系统关键</a:t>
            </a:r>
            <a:r>
              <a:rPr lang="zh-CN" altLang="zh-CN" dirty="0" smtClean="0"/>
              <a:t>功能</a:t>
            </a:r>
            <a:endParaRPr lang="en-US" altLang="zh-CN" dirty="0" smtClean="0"/>
          </a:p>
          <a:p>
            <a:r>
              <a:rPr lang="zh-CN" altLang="zh-CN" sz="2800" dirty="0" smtClean="0"/>
              <a:t>将ＳＳ</a:t>
            </a:r>
            <a:r>
              <a:rPr lang="en-US" altLang="zh-CN" sz="2800" dirty="0" smtClean="0"/>
              <a:t>D</a:t>
            </a:r>
            <a:r>
              <a:rPr lang="zh-CN" altLang="zh-CN" sz="2800" dirty="0" smtClean="0"/>
              <a:t>Ｔ表某系统服务号对应的入口地址修改成钩子函数的地址，从而实现系统服务函数的改道、加塞，改变系统服务函数的原始执行流程。在钩子函数中，可以根据传入的参数（与被挂钩的系统服务函数相同）决定执行什么动作。退出钩子函数的方式有两种：恢复到被挂钩系统服务函数继续执行（参数保持未变或已经被修改）；立即返回（不再执行被挂钩系统服务函数）。</a:t>
            </a:r>
            <a:endParaRPr lang="zh-CN" altLang="en-US" dirty="0" smtClean="0"/>
          </a:p>
          <a:p>
            <a:endParaRPr lang="en-US" altLang="zh-CN" dirty="0" smtClean="0"/>
          </a:p>
          <a:p>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木马的运行形式的隐藏技术</a:t>
            </a:r>
            <a:r>
              <a:rPr lang="en-US" altLang="zh-CN" dirty="0" smtClean="0"/>
              <a:t>-</a:t>
            </a:r>
            <a:r>
              <a:rPr lang="zh-CN" altLang="en-US" dirty="0" smtClean="0">
                <a:solidFill>
                  <a:srgbClr val="FF0000"/>
                </a:solidFill>
              </a:rPr>
              <a:t>进程注入技术（续）</a:t>
            </a:r>
            <a:endParaRPr lang="zh-CN" altLang="en-US" dirty="0"/>
          </a:p>
        </p:txBody>
      </p:sp>
      <p:sp>
        <p:nvSpPr>
          <p:cNvPr id="3" name="内容占位符 2"/>
          <p:cNvSpPr>
            <a:spLocks noGrp="1"/>
          </p:cNvSpPr>
          <p:nvPr>
            <p:ph idx="1"/>
          </p:nvPr>
        </p:nvSpPr>
        <p:spPr/>
        <p:txBody>
          <a:bodyPr>
            <a:normAutofit fontScale="92500"/>
          </a:bodyPr>
          <a:lstStyle/>
          <a:p>
            <a:pPr>
              <a:buNone/>
            </a:pPr>
            <a:r>
              <a:rPr lang="en-US" altLang="zh-CN" dirty="0" smtClean="0">
                <a:solidFill>
                  <a:schemeClr val="accent4">
                    <a:lumMod val="60000"/>
                    <a:lumOff val="40000"/>
                  </a:schemeClr>
                </a:solidFill>
              </a:rPr>
              <a:t>7</a:t>
            </a:r>
            <a:r>
              <a:rPr lang="en-US" altLang="zh-CN" dirty="0" smtClean="0">
                <a:solidFill>
                  <a:schemeClr val="accent4">
                    <a:lumMod val="60000"/>
                    <a:lumOff val="40000"/>
                  </a:schemeClr>
                </a:solidFill>
              </a:rPr>
              <a:t>. </a:t>
            </a:r>
            <a:r>
              <a:rPr lang="zh-CN" altLang="zh-CN" dirty="0" smtClean="0">
                <a:solidFill>
                  <a:schemeClr val="accent4">
                    <a:lumMod val="60000"/>
                    <a:lumOff val="40000"/>
                  </a:schemeClr>
                </a:solidFill>
              </a:rPr>
              <a:t>通过注册表修改（如</a:t>
            </a:r>
            <a:r>
              <a:rPr lang="en-US" altLang="zh-CN" dirty="0" err="1" smtClean="0">
                <a:solidFill>
                  <a:schemeClr val="accent4">
                    <a:lumMod val="60000"/>
                    <a:lumOff val="40000"/>
                  </a:schemeClr>
                </a:solidFill>
              </a:rPr>
              <a:t>AppInit_DLLs</a:t>
            </a:r>
            <a:r>
              <a:rPr lang="zh-CN" altLang="zh-CN" dirty="0" smtClean="0">
                <a:solidFill>
                  <a:schemeClr val="accent4">
                    <a:lumMod val="60000"/>
                    <a:lumOff val="40000"/>
                  </a:schemeClr>
                </a:solidFill>
              </a:rPr>
              <a:t>，</a:t>
            </a:r>
            <a:r>
              <a:rPr lang="en-US" altLang="zh-CN" dirty="0" err="1" smtClean="0">
                <a:solidFill>
                  <a:schemeClr val="accent4">
                    <a:lumMod val="60000"/>
                    <a:lumOff val="40000"/>
                  </a:schemeClr>
                </a:solidFill>
              </a:rPr>
              <a:t>AppCertDlls</a:t>
            </a:r>
            <a:r>
              <a:rPr lang="zh-CN" altLang="zh-CN" dirty="0" smtClean="0">
                <a:solidFill>
                  <a:schemeClr val="accent4">
                    <a:lumMod val="60000"/>
                    <a:lumOff val="40000"/>
                  </a:schemeClr>
                </a:solidFill>
              </a:rPr>
              <a:t>，</a:t>
            </a:r>
            <a:r>
              <a:rPr lang="en-US" altLang="zh-CN" dirty="0" smtClean="0">
                <a:solidFill>
                  <a:schemeClr val="accent4">
                    <a:lumMod val="60000"/>
                    <a:lumOff val="40000"/>
                  </a:schemeClr>
                </a:solidFill>
              </a:rPr>
              <a:t>IFEO</a:t>
            </a:r>
            <a:r>
              <a:rPr lang="zh-CN" altLang="zh-CN" dirty="0" smtClean="0">
                <a:solidFill>
                  <a:schemeClr val="accent4">
                    <a:lumMod val="60000"/>
                    <a:lumOff val="40000"/>
                  </a:schemeClr>
                </a:solidFill>
              </a:rPr>
              <a:t>）</a:t>
            </a:r>
            <a:endParaRPr lang="en-US" altLang="zh-CN" dirty="0" smtClean="0">
              <a:solidFill>
                <a:schemeClr val="accent4">
                  <a:lumMod val="60000"/>
                  <a:lumOff val="40000"/>
                </a:schemeClr>
              </a:solidFill>
            </a:endParaRPr>
          </a:p>
          <a:p>
            <a:pPr marL="582930" indent="-514350">
              <a:buFont typeface="+mj-lt"/>
              <a:buAutoNum type="arabicPeriod"/>
            </a:pPr>
            <a:r>
              <a:rPr lang="en-US" altLang="zh-CN" dirty="0" err="1" smtClean="0"/>
              <a:t>AppInit_DLLs</a:t>
            </a:r>
            <a:endParaRPr lang="en-US" altLang="zh-CN" dirty="0" smtClean="0"/>
          </a:p>
          <a:p>
            <a:pPr marL="912114" lvl="1" indent="-514350"/>
            <a:r>
              <a:rPr lang="zh-CN" altLang="zh-CN" dirty="0" smtClean="0"/>
              <a:t>在</a:t>
            </a:r>
            <a:r>
              <a:rPr lang="en-US" altLang="zh-CN" dirty="0" err="1" smtClean="0"/>
              <a:t>AppInit_DLLs</a:t>
            </a:r>
            <a:r>
              <a:rPr lang="zh-CN" altLang="zh-CN" dirty="0" smtClean="0"/>
              <a:t>键下插入恶意的</a:t>
            </a:r>
            <a:r>
              <a:rPr lang="en-US" altLang="zh-CN" dirty="0" smtClean="0"/>
              <a:t>DLL</a:t>
            </a:r>
            <a:r>
              <a:rPr lang="zh-CN" altLang="zh-CN" dirty="0" smtClean="0"/>
              <a:t>的路径，以便其他进程加载。该键下每个</a:t>
            </a:r>
            <a:r>
              <a:rPr lang="en-US" altLang="zh-CN" dirty="0" smtClean="0"/>
              <a:t>DLL</a:t>
            </a:r>
            <a:r>
              <a:rPr lang="zh-CN" altLang="zh-CN" dirty="0" smtClean="0"/>
              <a:t>会被加载到所有的加载</a:t>
            </a:r>
            <a:r>
              <a:rPr lang="en-US" altLang="zh-CN" dirty="0" smtClean="0"/>
              <a:t>User32.dll</a:t>
            </a:r>
            <a:r>
              <a:rPr lang="zh-CN" altLang="zh-CN" dirty="0" smtClean="0"/>
              <a:t>的进程中</a:t>
            </a:r>
            <a:endParaRPr lang="en-US" altLang="zh-CN" dirty="0" smtClean="0"/>
          </a:p>
          <a:p>
            <a:pPr marL="582930" indent="-514350">
              <a:buFont typeface="+mj-lt"/>
              <a:buAutoNum type="arabicPeriod"/>
            </a:pPr>
            <a:r>
              <a:rPr lang="en-US" altLang="zh-CN" dirty="0" err="1" smtClean="0"/>
              <a:t>AppCertDlls</a:t>
            </a:r>
            <a:endParaRPr lang="en-US" altLang="zh-CN" dirty="0" smtClean="0"/>
          </a:p>
          <a:p>
            <a:pPr marL="912114" lvl="1" indent="-514350"/>
            <a:r>
              <a:rPr lang="zh-CN" altLang="zh-CN" dirty="0" smtClean="0"/>
              <a:t>该键下的</a:t>
            </a:r>
            <a:r>
              <a:rPr lang="en-US" altLang="zh-CN" dirty="0" smtClean="0"/>
              <a:t>DLL</a:t>
            </a:r>
            <a:r>
              <a:rPr lang="zh-CN" altLang="zh-CN" dirty="0" smtClean="0"/>
              <a:t>会加载到调用</a:t>
            </a:r>
            <a:r>
              <a:rPr lang="en-US" altLang="zh-CN" dirty="0" smtClean="0"/>
              <a:t>Win32 API </a:t>
            </a:r>
            <a:r>
              <a:rPr lang="en-US" altLang="zh-CN" dirty="0" err="1" smtClean="0"/>
              <a:t>CreateProcess</a:t>
            </a:r>
            <a:r>
              <a:rPr lang="en-US" altLang="zh-CN" dirty="0" smtClean="0"/>
              <a:t>, </a:t>
            </a:r>
            <a:r>
              <a:rPr lang="en-US" altLang="zh-CN" dirty="0" err="1" smtClean="0"/>
              <a:t>CreateProcessAsUser</a:t>
            </a:r>
            <a:r>
              <a:rPr lang="en-US" altLang="zh-CN" dirty="0" smtClean="0"/>
              <a:t>, </a:t>
            </a:r>
            <a:r>
              <a:rPr lang="en-US" altLang="zh-CN" dirty="0" err="1" smtClean="0"/>
              <a:t>CreateProcessWithLogonW</a:t>
            </a:r>
            <a:r>
              <a:rPr lang="en-US" altLang="zh-CN" dirty="0" smtClean="0"/>
              <a:t>, </a:t>
            </a:r>
            <a:r>
              <a:rPr lang="en-US" altLang="zh-CN" dirty="0" err="1" smtClean="0"/>
              <a:t>CreateProcessWithTokenW</a:t>
            </a:r>
            <a:r>
              <a:rPr lang="en-US" altLang="zh-CN" dirty="0" smtClean="0"/>
              <a:t>, </a:t>
            </a:r>
            <a:r>
              <a:rPr lang="en-US" altLang="zh-CN" dirty="0" err="1" smtClean="0"/>
              <a:t>WinExec</a:t>
            </a:r>
            <a:r>
              <a:rPr lang="zh-CN" altLang="zh-CN" dirty="0" smtClean="0"/>
              <a:t>的进程中。</a:t>
            </a:r>
            <a:endParaRPr lang="en-US" altLang="zh-CN" dirty="0" smtClean="0"/>
          </a:p>
          <a:p>
            <a:pPr marL="582930" indent="-514350">
              <a:buFont typeface="+mj-lt"/>
              <a:buAutoNum type="arabicPeriod"/>
            </a:pPr>
            <a:r>
              <a:rPr lang="en-US" altLang="zh-CN" dirty="0" smtClean="0"/>
              <a:t>IFEO</a:t>
            </a:r>
          </a:p>
          <a:p>
            <a:pPr marL="912114" lvl="1" indent="-514350"/>
            <a:r>
              <a:rPr lang="en-US" altLang="zh-CN" dirty="0" smtClean="0"/>
              <a:t>IFEO</a:t>
            </a:r>
            <a:r>
              <a:rPr lang="zh-CN" altLang="zh-CN" dirty="0" smtClean="0"/>
              <a:t>通常用于调试。当可执行文件启动时，附加到它的程序也会启动。</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木马自启动功能</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lstStyle/>
          <a:p>
            <a:pPr marL="582930" indent="-514350">
              <a:buFont typeface="+mj-lt"/>
              <a:buAutoNum type="arabicPeriod"/>
            </a:pPr>
            <a:r>
              <a:rPr lang="zh-CN" altLang="en-US" dirty="0" smtClean="0"/>
              <a:t>利用注册表实现自启动</a:t>
            </a:r>
            <a:endParaRPr lang="en-US" altLang="zh-CN" dirty="0" smtClean="0"/>
          </a:p>
          <a:p>
            <a:pPr marL="582930" indent="-514350">
              <a:buFont typeface="+mj-lt"/>
              <a:buAutoNum type="arabicPeriod"/>
            </a:pPr>
            <a:r>
              <a:rPr lang="zh-CN" altLang="en-US" dirty="0" smtClean="0"/>
              <a:t>与其它文件捆绑启动（略）</a:t>
            </a:r>
            <a:endParaRPr lang="en-US" altLang="zh-CN" dirty="0" smtClean="0"/>
          </a:p>
          <a:p>
            <a:pPr marL="582930" indent="-514350">
              <a:buFont typeface="+mj-lt"/>
              <a:buAutoNum type="arabicPeriod"/>
            </a:pPr>
            <a:r>
              <a:rPr lang="zh-CN" altLang="en-US" dirty="0" smtClean="0"/>
              <a:t>利用特定系统文件启动</a:t>
            </a:r>
            <a:endParaRPr lang="en-US" altLang="zh-CN" dirty="0" smtClean="0"/>
          </a:p>
          <a:p>
            <a:pPr lvl="2"/>
            <a:r>
              <a:rPr lang="zh-CN" altLang="en-US" sz="2400" dirty="0" smtClean="0"/>
              <a:t>例：</a:t>
            </a:r>
            <a:r>
              <a:rPr lang="en-US" altLang="zh-CN" sz="2400" dirty="0" err="1" smtClean="0"/>
              <a:t>Autostart</a:t>
            </a:r>
            <a:r>
              <a:rPr lang="zh-CN" altLang="en-US" sz="2400" dirty="0" smtClean="0"/>
              <a:t>文件，</a:t>
            </a:r>
            <a:r>
              <a:rPr lang="en-US" altLang="zh-CN" sz="2400" dirty="0" smtClean="0"/>
              <a:t>Win.ini</a:t>
            </a:r>
            <a:r>
              <a:rPr lang="zh-CN" altLang="en-US" sz="2400" dirty="0" smtClean="0"/>
              <a:t>文件，</a:t>
            </a:r>
            <a:r>
              <a:rPr lang="en-US" altLang="zh-CN" sz="2400" dirty="0" smtClean="0"/>
              <a:t>Wininit.int</a:t>
            </a:r>
            <a:r>
              <a:rPr lang="zh-CN" altLang="en-US" sz="2400" dirty="0" smtClean="0"/>
              <a:t>文件，</a:t>
            </a:r>
            <a:r>
              <a:rPr lang="en-US" altLang="zh-CN" sz="2400" dirty="0" smtClean="0"/>
              <a:t>System.ini</a:t>
            </a:r>
            <a:r>
              <a:rPr lang="zh-CN" altLang="en-US" sz="2400" dirty="0" smtClean="0"/>
              <a:t>文件，</a:t>
            </a:r>
            <a:r>
              <a:rPr lang="en-US" altLang="zh-CN" sz="2400" dirty="0" smtClean="0"/>
              <a:t>Winstart.bat</a:t>
            </a:r>
            <a:r>
              <a:rPr lang="zh-CN" altLang="en-US" sz="2400" dirty="0" smtClean="0"/>
              <a:t>文件等</a:t>
            </a:r>
            <a:endParaRPr lang="en-US" altLang="zh-CN" sz="2400"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木马自启动功能（利用注册表实现）</a:t>
            </a:r>
            <a:endParaRPr lang="zh-CN" altLang="en-US" dirty="0"/>
          </a:p>
        </p:txBody>
      </p:sp>
      <p:sp>
        <p:nvSpPr>
          <p:cNvPr id="3" name="内容占位符 2"/>
          <p:cNvSpPr>
            <a:spLocks noGrp="1"/>
          </p:cNvSpPr>
          <p:nvPr>
            <p:ph idx="1"/>
          </p:nvPr>
        </p:nvSpPr>
        <p:spPr>
          <a:xfrm>
            <a:off x="586854" y="1783560"/>
            <a:ext cx="3193576" cy="4572000"/>
          </a:xfrm>
        </p:spPr>
        <p:txBody>
          <a:bodyPr/>
          <a:lstStyle/>
          <a:p>
            <a:r>
              <a:rPr lang="zh-CN" altLang="en-US" dirty="0" smtClean="0"/>
              <a:t>步骤</a:t>
            </a:r>
            <a:endParaRPr lang="en-US" altLang="zh-CN" dirty="0" smtClean="0"/>
          </a:p>
          <a:p>
            <a:pPr marL="582930" indent="-514350">
              <a:buFont typeface="+mj-lt"/>
              <a:buAutoNum type="arabicPeriod"/>
            </a:pPr>
            <a:r>
              <a:rPr lang="zh-CN" altLang="en-US" dirty="0" smtClean="0"/>
              <a:t>自我复制</a:t>
            </a:r>
            <a:endParaRPr lang="en-US" altLang="zh-CN" dirty="0" smtClean="0"/>
          </a:p>
          <a:p>
            <a:pPr marL="582930" indent="-514350">
              <a:buFont typeface="+mj-lt"/>
              <a:buAutoNum type="arabicPeriod"/>
            </a:pPr>
            <a:r>
              <a:rPr lang="zh-CN" altLang="en-US" dirty="0" smtClean="0"/>
              <a:t>修改必要配置</a:t>
            </a:r>
            <a:endParaRPr lang="zh-CN" altLang="en-US" dirty="0"/>
          </a:p>
        </p:txBody>
      </p:sp>
      <p:sp>
        <p:nvSpPr>
          <p:cNvPr id="5" name="TextBox 4"/>
          <p:cNvSpPr txBox="1"/>
          <p:nvPr/>
        </p:nvSpPr>
        <p:spPr>
          <a:xfrm>
            <a:off x="3573601" y="996269"/>
            <a:ext cx="8522526" cy="7571303"/>
          </a:xfrm>
          <a:prstGeom prst="rect">
            <a:avLst/>
          </a:prstGeom>
          <a:noFill/>
        </p:spPr>
        <p:txBody>
          <a:bodyPr wrap="none" rtlCol="0">
            <a:spAutoFit/>
          </a:bodyPr>
          <a:lstStyle/>
          <a:p>
            <a:r>
              <a:rPr lang="en-US" altLang="zh-CN" dirty="0" smtClean="0"/>
              <a:t>Char </a:t>
            </a:r>
            <a:r>
              <a:rPr lang="en-US" altLang="zh-CN" dirty="0" err="1" smtClean="0"/>
              <a:t>TempPath</a:t>
            </a:r>
            <a:r>
              <a:rPr lang="en-US" altLang="zh-CN" dirty="0" smtClean="0"/>
              <a:t>[MAX_PATH];</a:t>
            </a:r>
          </a:p>
          <a:p>
            <a:r>
              <a:rPr lang="en-US" altLang="zh-CN" dirty="0" err="1" smtClean="0"/>
              <a:t>GetSystemDirectory</a:t>
            </a:r>
            <a:r>
              <a:rPr lang="en-US" altLang="zh-CN" dirty="0" smtClean="0"/>
              <a:t>(</a:t>
            </a:r>
            <a:r>
              <a:rPr lang="en-US" altLang="zh-CN" dirty="0" err="1" smtClean="0"/>
              <a:t>TempPath</a:t>
            </a:r>
            <a:r>
              <a:rPr lang="en-US" altLang="zh-CN" dirty="0" smtClean="0"/>
              <a:t>, MAX_PATH);</a:t>
            </a:r>
          </a:p>
          <a:p>
            <a:r>
              <a:rPr lang="en-US" altLang="zh-CN" dirty="0" err="1" smtClean="0"/>
              <a:t>Cstring</a:t>
            </a:r>
            <a:r>
              <a:rPr lang="en-US" altLang="zh-CN" dirty="0" smtClean="0"/>
              <a:t> </a:t>
            </a:r>
            <a:r>
              <a:rPr lang="en-US" altLang="zh-CN" dirty="0" err="1" smtClean="0"/>
              <a:t>Systempath</a:t>
            </a:r>
            <a:r>
              <a:rPr lang="en-US" altLang="zh-CN" dirty="0" smtClean="0"/>
              <a:t>=(</a:t>
            </a:r>
            <a:r>
              <a:rPr lang="en-US" altLang="zh-CN" dirty="0" err="1" smtClean="0"/>
              <a:t>CString</a:t>
            </a:r>
            <a:r>
              <a:rPr lang="en-US" altLang="zh-CN" dirty="0" smtClean="0"/>
              <a:t>) </a:t>
            </a:r>
            <a:r>
              <a:rPr lang="en-US" altLang="zh-CN" dirty="0" err="1" smtClean="0"/>
              <a:t>TempPath</a:t>
            </a:r>
            <a:r>
              <a:rPr lang="en-US" altLang="zh-CN" dirty="0" smtClean="0"/>
              <a:t>;</a:t>
            </a:r>
          </a:p>
          <a:p>
            <a:endParaRPr lang="en-US" altLang="zh-CN" dirty="0" smtClean="0"/>
          </a:p>
          <a:p>
            <a:r>
              <a:rPr lang="en-US" altLang="zh-CN" dirty="0" err="1" smtClean="0"/>
              <a:t>Cstring</a:t>
            </a:r>
            <a:r>
              <a:rPr lang="en-US" altLang="zh-CN" dirty="0" smtClean="0"/>
              <a:t> </a:t>
            </a:r>
            <a:r>
              <a:rPr lang="en-US" altLang="zh-CN" dirty="0" err="1" smtClean="0"/>
              <a:t>commandline</a:t>
            </a:r>
            <a:r>
              <a:rPr lang="en-US" altLang="zh-CN" dirty="0" smtClean="0"/>
              <a:t>=(</a:t>
            </a:r>
            <a:r>
              <a:rPr lang="en-US" altLang="zh-CN" dirty="0" err="1" smtClean="0"/>
              <a:t>CString</a:t>
            </a:r>
            <a:r>
              <a:rPr lang="en-US" altLang="zh-CN" dirty="0" smtClean="0"/>
              <a:t>) </a:t>
            </a:r>
            <a:r>
              <a:rPr lang="en-US" altLang="zh-CN" dirty="0" err="1" smtClean="0"/>
              <a:t>commandline</a:t>
            </a:r>
            <a:r>
              <a:rPr lang="en-US" altLang="zh-CN" dirty="0" smtClean="0"/>
              <a:t>();</a:t>
            </a:r>
          </a:p>
          <a:p>
            <a:r>
              <a:rPr lang="en-US" altLang="zh-CN" dirty="0" err="1" smtClean="0"/>
              <a:t>commandline</a:t>
            </a:r>
            <a:r>
              <a:rPr lang="en-US" altLang="zh-CN" dirty="0" smtClean="0"/>
              <a:t>= </a:t>
            </a:r>
            <a:r>
              <a:rPr lang="en-US" altLang="zh-CN" dirty="0" err="1" smtClean="0"/>
              <a:t>commandline.Mid</a:t>
            </a:r>
            <a:r>
              <a:rPr lang="en-US" altLang="zh-CN" dirty="0" smtClean="0"/>
              <a:t>(</a:t>
            </a:r>
            <a:r>
              <a:rPr lang="en-US" altLang="zh-CN" dirty="0" err="1" smtClean="0"/>
              <a:t>commandline.Find</a:t>
            </a:r>
            <a:r>
              <a:rPr lang="en-US" altLang="zh-CN" dirty="0" smtClean="0"/>
              <a:t>(‘\’”+1)) ;</a:t>
            </a:r>
          </a:p>
          <a:p>
            <a:r>
              <a:rPr lang="en-US" altLang="zh-CN" dirty="0" err="1" smtClean="0"/>
              <a:t>commandline</a:t>
            </a:r>
            <a:r>
              <a:rPr lang="en-US" altLang="zh-CN" dirty="0" smtClean="0"/>
              <a:t>= </a:t>
            </a:r>
            <a:r>
              <a:rPr lang="en-US" altLang="zh-CN" dirty="0" err="1" smtClean="0"/>
              <a:t>commandline.Left</a:t>
            </a:r>
            <a:r>
              <a:rPr lang="en-US" altLang="zh-CN" dirty="0" smtClean="0"/>
              <a:t>(</a:t>
            </a:r>
            <a:r>
              <a:rPr lang="en-US" altLang="zh-CN" dirty="0" err="1" smtClean="0"/>
              <a:t>commandline.Find</a:t>
            </a:r>
            <a:r>
              <a:rPr lang="en-US" altLang="zh-CN" dirty="0" smtClean="0"/>
              <a:t>(‘\’”)) ;</a:t>
            </a:r>
          </a:p>
          <a:p>
            <a:endParaRPr lang="en-US" altLang="zh-CN" dirty="0" smtClean="0"/>
          </a:p>
          <a:p>
            <a:r>
              <a:rPr lang="en-US" altLang="zh-CN" dirty="0" err="1" smtClean="0"/>
              <a:t>CopyFile</a:t>
            </a:r>
            <a:r>
              <a:rPr lang="en-US" altLang="zh-CN" dirty="0" smtClean="0"/>
              <a:t>(</a:t>
            </a:r>
            <a:r>
              <a:rPr lang="en-US" altLang="zh-CN" dirty="0" err="1" smtClean="0"/>
              <a:t>commandline.SystemPath</a:t>
            </a:r>
            <a:r>
              <a:rPr lang="en-US" altLang="zh-CN" dirty="0" smtClean="0"/>
              <a:t>+</a:t>
            </a:r>
            <a:r>
              <a:rPr lang="en-US" altLang="zh-CN" dirty="0" smtClean="0">
                <a:hlinkClick r:id="rId2" action="ppaction://hlinkfile"/>
              </a:rPr>
              <a:t>”\\Tapi32.exe</a:t>
            </a:r>
            <a:r>
              <a:rPr lang="en-US" altLang="zh-CN" dirty="0" smtClean="0"/>
              <a:t>”,FALSE);</a:t>
            </a:r>
          </a:p>
          <a:p>
            <a:endParaRPr lang="en-US" altLang="zh-CN" dirty="0" smtClean="0"/>
          </a:p>
          <a:p>
            <a:r>
              <a:rPr lang="en-US" altLang="zh-CN" dirty="0" err="1" smtClean="0"/>
              <a:t>CRegKey</a:t>
            </a:r>
            <a:r>
              <a:rPr lang="en-US" altLang="zh-CN" dirty="0" smtClean="0"/>
              <a:t> *registry=new </a:t>
            </a:r>
            <a:r>
              <a:rPr lang="en-US" altLang="zh-CN" dirty="0" err="1" smtClean="0"/>
              <a:t>CRegKey</a:t>
            </a:r>
            <a:r>
              <a:rPr lang="en-US" altLang="zh-CN" dirty="0" smtClean="0"/>
              <a:t>();</a:t>
            </a:r>
          </a:p>
          <a:p>
            <a:r>
              <a:rPr lang="en-US" altLang="zh-CN" dirty="0" smtClean="0"/>
              <a:t>Registry-&gt;Open(</a:t>
            </a:r>
            <a:r>
              <a:rPr lang="en-US" altLang="zh-CN" dirty="0" err="1" smtClean="0"/>
              <a:t>HKEY_LOCAL_MACHINE,”Software</a:t>
            </a:r>
            <a:r>
              <a:rPr lang="en-US" altLang="zh-CN" dirty="0" smtClean="0"/>
              <a:t>\\Windows\\</a:t>
            </a:r>
            <a:r>
              <a:rPr lang="en-US" altLang="zh-CN" dirty="0" err="1" smtClean="0"/>
              <a:t>CurrentVersion</a:t>
            </a:r>
            <a:r>
              <a:rPr lang="en-US" altLang="zh-CN" dirty="0" smtClean="0"/>
              <a:t>\\Run”);</a:t>
            </a:r>
          </a:p>
          <a:p>
            <a:endParaRPr lang="en-US" altLang="zh-CN" dirty="0" smtClean="0"/>
          </a:p>
          <a:p>
            <a:r>
              <a:rPr lang="en-US" altLang="zh-CN" dirty="0" err="1" smtClean="0"/>
              <a:t>Unsigmed</a:t>
            </a:r>
            <a:r>
              <a:rPr lang="en-US" altLang="zh-CN" dirty="0" smtClean="0"/>
              <a:t> long </a:t>
            </a:r>
            <a:r>
              <a:rPr lang="en-US" altLang="zh-CN" dirty="0" err="1" smtClean="0"/>
              <a:t>IRegLength</a:t>
            </a:r>
            <a:r>
              <a:rPr lang="en-US" altLang="zh-CN" dirty="0" smtClean="0"/>
              <a:t>;</a:t>
            </a:r>
          </a:p>
          <a:p>
            <a:r>
              <a:rPr lang="en-US" altLang="zh-CN" dirty="0" smtClean="0"/>
              <a:t>Registry-&gt;Query Value(</a:t>
            </a:r>
            <a:r>
              <a:rPr lang="en-US" altLang="zh-CN" dirty="0" err="1" smtClean="0"/>
              <a:t>TempPath,”crossbow”,&amp;IRegLength</a:t>
            </a:r>
            <a:r>
              <a:rPr lang="en-US" altLang="zh-CN" dirty="0" smtClean="0"/>
              <a:t>); </a:t>
            </a:r>
          </a:p>
          <a:p>
            <a:endParaRPr lang="en-US" altLang="zh-CN" dirty="0" smtClean="0"/>
          </a:p>
          <a:p>
            <a:r>
              <a:rPr lang="en-US" altLang="zh-CN" dirty="0" err="1" smtClean="0"/>
              <a:t>CString</a:t>
            </a:r>
            <a:r>
              <a:rPr lang="en-US" altLang="zh-CN" dirty="0" smtClean="0"/>
              <a:t>  </a:t>
            </a:r>
            <a:r>
              <a:rPr lang="en-US" altLang="zh-CN" dirty="0" err="1" smtClean="0"/>
              <a:t>strTenp</a:t>
            </a:r>
            <a:r>
              <a:rPr lang="en-US" altLang="zh-CN" dirty="0" smtClean="0"/>
              <a:t>  =(</a:t>
            </a:r>
            <a:r>
              <a:rPr lang="en-US" altLang="zh-CN" dirty="0" err="1" smtClean="0"/>
              <a:t>CString</a:t>
            </a:r>
            <a:r>
              <a:rPr lang="en-US" altLang="zh-CN" dirty="0" smtClean="0"/>
              <a:t>)</a:t>
            </a:r>
            <a:r>
              <a:rPr lang="en-US" altLang="zh-CN" dirty="0" err="1" smtClean="0"/>
              <a:t>TempPath</a:t>
            </a:r>
            <a:r>
              <a:rPr lang="en-US" altLang="zh-CN" dirty="0" smtClean="0"/>
              <a:t>;</a:t>
            </a:r>
          </a:p>
          <a:p>
            <a:r>
              <a:rPr lang="en-US" altLang="zh-CN" dirty="0" smtClean="0"/>
              <a:t>If(</a:t>
            </a:r>
            <a:r>
              <a:rPr lang="en-US" altLang="zh-CN" dirty="0" err="1" smtClean="0"/>
              <a:t>strTenp</a:t>
            </a:r>
            <a:r>
              <a:rPr lang="en-US" altLang="zh-CN" dirty="0" smtClean="0"/>
              <a:t>!=</a:t>
            </a:r>
            <a:r>
              <a:rPr lang="en-US" altLang="zh-CN" dirty="0" err="1" smtClean="0"/>
              <a:t>SystemPath</a:t>
            </a:r>
            <a:r>
              <a:rPr lang="en-US" altLang="zh-CN" dirty="0" smtClean="0"/>
              <a:t>+”\\Tapi32.exe”){</a:t>
            </a:r>
          </a:p>
          <a:p>
            <a:r>
              <a:rPr lang="en-US" altLang="zh-CN" dirty="0" smtClean="0"/>
              <a:t>//</a:t>
            </a:r>
            <a:r>
              <a:rPr lang="zh-CN" altLang="en-US" dirty="0" smtClean="0"/>
              <a:t>查找是否有</a:t>
            </a:r>
            <a:r>
              <a:rPr lang="en-US" altLang="zh-CN" dirty="0" smtClean="0"/>
              <a:t>crossbow</a:t>
            </a:r>
            <a:r>
              <a:rPr lang="zh-CN" altLang="en-US" dirty="0" smtClean="0"/>
              <a:t>的键值，并且是否为复制的目录</a:t>
            </a:r>
            <a:r>
              <a:rPr lang="en-US" altLang="zh-CN" dirty="0" smtClean="0"/>
              <a:t>%System%+Tapi32.exe</a:t>
            </a:r>
            <a:r>
              <a:rPr lang="zh-CN" altLang="en-US" dirty="0" smtClean="0"/>
              <a:t>，</a:t>
            </a:r>
            <a:endParaRPr lang="en-US" altLang="zh-CN" dirty="0" smtClean="0"/>
          </a:p>
          <a:p>
            <a:r>
              <a:rPr lang="en-US" altLang="zh-CN" dirty="0" smtClean="0"/>
              <a:t>//</a:t>
            </a:r>
            <a:r>
              <a:rPr lang="zh-CN" altLang="en-US" dirty="0" smtClean="0"/>
              <a:t>如果不是，写入以上键值内容。</a:t>
            </a:r>
            <a:endParaRPr lang="en-US" altLang="zh-CN" dirty="0" smtClean="0"/>
          </a:p>
          <a:p>
            <a:r>
              <a:rPr lang="en-US" altLang="zh-CN" dirty="0" smtClean="0"/>
              <a:t>Delete registry;</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木马自启动技术（利用特定系统文件启动）</a:t>
            </a:r>
            <a:endParaRPr lang="zh-CN" altLang="en-US" dirty="0"/>
          </a:p>
        </p:txBody>
      </p:sp>
      <p:sp>
        <p:nvSpPr>
          <p:cNvPr id="3" name="内容占位符 2"/>
          <p:cNvSpPr>
            <a:spLocks noGrp="1"/>
          </p:cNvSpPr>
          <p:nvPr>
            <p:ph idx="1"/>
          </p:nvPr>
        </p:nvSpPr>
        <p:spPr>
          <a:xfrm>
            <a:off x="1219200" y="1415064"/>
            <a:ext cx="10363200" cy="4572000"/>
          </a:xfrm>
        </p:spPr>
        <p:txBody>
          <a:bodyPr>
            <a:normAutofit fontScale="85000" lnSpcReduction="20000"/>
          </a:bodyPr>
          <a:lstStyle/>
          <a:p>
            <a:pPr marL="582930" indent="-514350">
              <a:buFont typeface="+mj-lt"/>
              <a:buAutoNum type="arabicPeriod"/>
            </a:pPr>
            <a:r>
              <a:rPr lang="zh-CN" altLang="en-US" dirty="0" smtClean="0"/>
              <a:t>修改批处理</a:t>
            </a:r>
            <a:endParaRPr lang="en-US" altLang="zh-CN" dirty="0" smtClean="0"/>
          </a:p>
          <a:p>
            <a:pPr marL="582930" indent="-514350">
              <a:buFont typeface="+mj-lt"/>
              <a:buAutoNum type="arabicPeriod"/>
            </a:pPr>
            <a:r>
              <a:rPr lang="zh-CN" altLang="en-US" dirty="0" smtClean="0"/>
              <a:t>修改系统配置</a:t>
            </a:r>
            <a:endParaRPr lang="en-US" altLang="zh-CN" dirty="0" smtClean="0"/>
          </a:p>
          <a:p>
            <a:pPr marL="582930" indent="-514350">
              <a:buFont typeface="+mj-lt"/>
              <a:buAutoNum type="arabicPeriod"/>
            </a:pPr>
            <a:r>
              <a:rPr lang="zh-CN" altLang="en-US" dirty="0" smtClean="0"/>
              <a:t>借助自播放功能</a:t>
            </a:r>
            <a:endParaRPr lang="en-US" altLang="zh-CN" dirty="0" smtClean="0"/>
          </a:p>
          <a:p>
            <a:pPr marL="582930" indent="-514350">
              <a:buFont typeface="+mj-lt"/>
              <a:buAutoNum type="arabicPeriod"/>
            </a:pPr>
            <a:r>
              <a:rPr lang="zh-CN" altLang="en-US" dirty="0" smtClean="0"/>
              <a:t>通过注册表的</a:t>
            </a:r>
            <a:r>
              <a:rPr lang="en-US" altLang="zh-CN" dirty="0" smtClean="0"/>
              <a:t>Run</a:t>
            </a:r>
            <a:r>
              <a:rPr lang="zh-CN" altLang="en-US" dirty="0" smtClean="0"/>
              <a:t>来启动</a:t>
            </a:r>
            <a:endParaRPr lang="en-US" altLang="zh-CN" dirty="0" smtClean="0"/>
          </a:p>
          <a:p>
            <a:pPr marL="582930" indent="-514350">
              <a:buFont typeface="+mj-lt"/>
              <a:buAutoNum type="arabicPeriod"/>
            </a:pPr>
            <a:r>
              <a:rPr lang="zh-CN" altLang="en-US" dirty="0" smtClean="0"/>
              <a:t>通过文件关联启动</a:t>
            </a:r>
            <a:endParaRPr lang="en-US" altLang="zh-CN" dirty="0" smtClean="0"/>
          </a:p>
          <a:p>
            <a:pPr marL="582930" indent="-514350">
              <a:buFont typeface="+mj-lt"/>
              <a:buAutoNum type="arabicPeriod"/>
            </a:pPr>
            <a:r>
              <a:rPr lang="zh-CN" altLang="en-US" dirty="0" smtClean="0"/>
              <a:t>通过</a:t>
            </a:r>
            <a:r>
              <a:rPr lang="en-US" altLang="zh-CN" dirty="0" smtClean="0"/>
              <a:t>API HOOK</a:t>
            </a:r>
            <a:r>
              <a:rPr lang="zh-CN" altLang="en-US" dirty="0" smtClean="0"/>
              <a:t>启动</a:t>
            </a:r>
            <a:endParaRPr lang="en-US" altLang="zh-CN" dirty="0" smtClean="0"/>
          </a:p>
          <a:p>
            <a:pPr marL="582930" indent="-514350">
              <a:buFont typeface="+mj-lt"/>
              <a:buAutoNum type="arabicPeriod"/>
            </a:pPr>
            <a:r>
              <a:rPr lang="zh-CN" altLang="en-US" dirty="0" smtClean="0"/>
              <a:t>通过</a:t>
            </a:r>
            <a:r>
              <a:rPr lang="en-US" altLang="zh-CN" dirty="0" err="1" smtClean="0"/>
              <a:t>VxD</a:t>
            </a:r>
            <a:r>
              <a:rPr lang="zh-CN" altLang="en-US" dirty="0" smtClean="0"/>
              <a:t>启动</a:t>
            </a:r>
            <a:endParaRPr lang="en-US" altLang="zh-CN" dirty="0" smtClean="0"/>
          </a:p>
          <a:p>
            <a:pPr marL="582930" indent="-514350">
              <a:buFont typeface="+mj-lt"/>
              <a:buAutoNum type="arabicPeriod"/>
            </a:pPr>
            <a:r>
              <a:rPr lang="zh-CN" altLang="en-US" dirty="0" smtClean="0"/>
              <a:t>通过浏览网页启动</a:t>
            </a:r>
            <a:endParaRPr lang="en-US" altLang="zh-CN" dirty="0" smtClean="0"/>
          </a:p>
          <a:p>
            <a:pPr marL="582930" indent="-514350">
              <a:buFont typeface="+mj-lt"/>
              <a:buAutoNum type="arabicPeriod"/>
            </a:pPr>
            <a:r>
              <a:rPr lang="zh-CN" altLang="en-US" dirty="0" smtClean="0"/>
              <a:t>利用</a:t>
            </a:r>
            <a:r>
              <a:rPr lang="en-US" altLang="zh-CN" dirty="0" smtClean="0"/>
              <a:t>Java applet</a:t>
            </a:r>
          </a:p>
          <a:p>
            <a:pPr marL="582930" indent="-514350">
              <a:buFont typeface="+mj-lt"/>
              <a:buAutoNum type="arabicPeriod"/>
            </a:pPr>
            <a:r>
              <a:rPr lang="zh-CN" altLang="en-US" dirty="0" smtClean="0"/>
              <a:t>利用系统自动运行的程序</a:t>
            </a:r>
            <a:endParaRPr lang="en-US" altLang="zh-CN" dirty="0" smtClean="0"/>
          </a:p>
          <a:p>
            <a:pPr marL="582930" indent="-514350">
              <a:buFont typeface="+mj-lt"/>
              <a:buAutoNum type="arabicPeriod"/>
            </a:pPr>
            <a:r>
              <a:rPr lang="zh-CN" altLang="en-US" dirty="0" smtClean="0"/>
              <a:t>其它方法</a:t>
            </a:r>
            <a:endParaRPr lang="en-US" altLang="zh-CN" dirty="0" smtClean="0"/>
          </a:p>
          <a:p>
            <a:pPr marL="582930" indent="-514350">
              <a:buFont typeface="+mj-lt"/>
              <a:buAutoNum type="arabicPeriod"/>
            </a:pP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木马的通讯功能</a:t>
            </a:r>
            <a:endParaRPr lang="zh-CN" altLang="en-US" dirty="0"/>
          </a:p>
        </p:txBody>
      </p:sp>
      <p:sp>
        <p:nvSpPr>
          <p:cNvPr id="3" name="内容占位符 2"/>
          <p:cNvSpPr>
            <a:spLocks noGrp="1"/>
          </p:cNvSpPr>
          <p:nvPr>
            <p:ph idx="1"/>
          </p:nvPr>
        </p:nvSpPr>
        <p:spPr/>
        <p:txBody>
          <a:bodyPr/>
          <a:lstStyle/>
          <a:p>
            <a:r>
              <a:rPr lang="zh-CN" altLang="en-US" dirty="0" smtClean="0"/>
              <a:t>服务器端功能</a:t>
            </a:r>
            <a:endParaRPr lang="en-US" altLang="zh-CN" dirty="0" smtClean="0"/>
          </a:p>
          <a:p>
            <a:pPr lvl="1"/>
            <a:r>
              <a:rPr lang="zh-CN" altLang="en-US" dirty="0" smtClean="0"/>
              <a:t>命令接收</a:t>
            </a:r>
            <a:endParaRPr lang="en-US" altLang="zh-CN" dirty="0" smtClean="0"/>
          </a:p>
          <a:p>
            <a:pPr lvl="1"/>
            <a:r>
              <a:rPr lang="zh-CN" altLang="en-US" dirty="0" smtClean="0"/>
              <a:t>修改配置</a:t>
            </a:r>
            <a:endParaRPr lang="en-US" altLang="zh-CN" dirty="0" smtClean="0"/>
          </a:p>
          <a:p>
            <a:pPr lvl="1"/>
            <a:r>
              <a:rPr lang="zh-CN" altLang="en-US" dirty="0" smtClean="0"/>
              <a:t>实现</a:t>
            </a:r>
            <a:r>
              <a:rPr lang="en-US" altLang="zh-CN" dirty="0" smtClean="0"/>
              <a:t>List</a:t>
            </a:r>
            <a:r>
              <a:rPr lang="zh-CN" altLang="en-US" dirty="0" smtClean="0"/>
              <a:t>命令</a:t>
            </a:r>
            <a:endParaRPr lang="en-US" altLang="zh-CN" dirty="0" smtClean="0"/>
          </a:p>
          <a:p>
            <a:pPr lvl="1"/>
            <a:r>
              <a:rPr lang="zh-CN" altLang="en-US" dirty="0" smtClean="0"/>
              <a:t>实现</a:t>
            </a:r>
            <a:r>
              <a:rPr lang="en-US" altLang="zh-CN" dirty="0" smtClean="0"/>
              <a:t>View</a:t>
            </a:r>
            <a:r>
              <a:rPr lang="zh-CN" altLang="en-US" dirty="0" smtClean="0"/>
              <a:t>命令</a:t>
            </a:r>
            <a:endParaRPr lang="en-US" altLang="zh-CN" dirty="0" smtClean="0"/>
          </a:p>
          <a:p>
            <a:pPr lvl="1"/>
            <a:r>
              <a:rPr lang="zh-CN" altLang="en-US" dirty="0" smtClean="0"/>
              <a:t>操作硬件</a:t>
            </a:r>
            <a:endParaRPr lang="en-US" altLang="zh-CN" dirty="0" smtClean="0"/>
          </a:p>
          <a:p>
            <a:pPr lvl="1"/>
            <a:r>
              <a:rPr lang="zh-CN" altLang="en-US" dirty="0" smtClean="0"/>
              <a:t>远程</a:t>
            </a:r>
            <a:r>
              <a:rPr lang="en-US" altLang="zh-CN" dirty="0" smtClean="0"/>
              <a:t>reboot</a:t>
            </a:r>
          </a:p>
          <a:p>
            <a:r>
              <a:rPr lang="zh-CN" altLang="en-US" dirty="0" smtClean="0"/>
              <a:t>客服端功能</a:t>
            </a:r>
            <a:endParaRPr lang="en-US" altLang="zh-CN" dirty="0" smtClean="0"/>
          </a:p>
          <a:p>
            <a:pPr lvl="1"/>
            <a:r>
              <a:rPr lang="zh-CN" altLang="en-US" dirty="0" smtClean="0"/>
              <a:t>发送命令和接收反馈信息</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木马的业务功能</a:t>
            </a:r>
            <a:endParaRPr lang="zh-CN" altLang="en-US" dirty="0"/>
          </a:p>
        </p:txBody>
      </p:sp>
      <p:sp>
        <p:nvSpPr>
          <p:cNvPr id="3" name="内容占位符 2"/>
          <p:cNvSpPr>
            <a:spLocks noGrp="1"/>
          </p:cNvSpPr>
          <p:nvPr>
            <p:ph idx="1"/>
          </p:nvPr>
        </p:nvSpPr>
        <p:spPr/>
        <p:txBody>
          <a:bodyPr>
            <a:normAutofit/>
          </a:bodyPr>
          <a:lstStyle/>
          <a:p>
            <a:r>
              <a:rPr lang="zh-CN" altLang="en-US" dirty="0" smtClean="0"/>
              <a:t>进程管理</a:t>
            </a:r>
            <a:endParaRPr lang="en-US" altLang="zh-CN" dirty="0" smtClean="0"/>
          </a:p>
          <a:p>
            <a:pPr lvl="1"/>
            <a:r>
              <a:rPr lang="zh-CN" altLang="en-US" dirty="0" smtClean="0"/>
              <a:t>获取被控端的进程列表和进程属性信息，查询每个进程所包含的模块和线程信息，也可以终止或暂停某个进程。</a:t>
            </a:r>
            <a:endParaRPr lang="en-US" altLang="zh-CN" dirty="0" smtClean="0"/>
          </a:p>
          <a:p>
            <a:pPr lvl="1"/>
            <a:r>
              <a:rPr lang="zh-CN" altLang="en-US" dirty="0" smtClean="0"/>
              <a:t>涉及函数：</a:t>
            </a:r>
            <a:r>
              <a:rPr lang="en-US" altLang="zh-CN" dirty="0" smtClean="0"/>
              <a:t>CreateToolhelp32SnapShot</a:t>
            </a:r>
            <a:r>
              <a:rPr lang="zh-CN" altLang="en-US" dirty="0" smtClean="0"/>
              <a:t>，</a:t>
            </a:r>
            <a:r>
              <a:rPr lang="en-US" altLang="zh-CN" dirty="0" smtClean="0"/>
              <a:t>Process32First</a:t>
            </a:r>
            <a:r>
              <a:rPr lang="zh-CN" altLang="en-US" dirty="0" smtClean="0"/>
              <a:t>，</a:t>
            </a:r>
            <a:r>
              <a:rPr lang="en-US" altLang="zh-CN" dirty="0" smtClean="0"/>
              <a:t> Process32Next</a:t>
            </a:r>
            <a:r>
              <a:rPr lang="zh-CN" altLang="en-US" dirty="0" smtClean="0"/>
              <a:t>，</a:t>
            </a:r>
            <a:r>
              <a:rPr lang="en-US" altLang="zh-CN" dirty="0" err="1" smtClean="0"/>
              <a:t>EnumProcess</a:t>
            </a:r>
            <a:r>
              <a:rPr lang="zh-CN" altLang="en-US" dirty="0" smtClean="0"/>
              <a:t>，</a:t>
            </a:r>
            <a:r>
              <a:rPr lang="en-US" altLang="zh-CN" dirty="0" err="1" smtClean="0"/>
              <a:t>GetCurrentProcess</a:t>
            </a:r>
            <a:r>
              <a:rPr lang="zh-CN" altLang="en-US" dirty="0" smtClean="0"/>
              <a:t>等</a:t>
            </a:r>
            <a:endParaRPr lang="en-US" altLang="zh-CN"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文件管理</a:t>
            </a:r>
            <a:endParaRPr lang="en-US" altLang="zh-CN" dirty="0" smtClean="0"/>
          </a:p>
          <a:p>
            <a:pPr lvl="1"/>
            <a:r>
              <a:rPr lang="zh-CN" altLang="en-US" dirty="0" smtClean="0"/>
              <a:t>获取被控端的磁盘和文件列表等信息，并对文件进行重命名，删除，远程运行，下载，上传等操作</a:t>
            </a:r>
            <a:endParaRPr lang="en-US" altLang="zh-CN" dirty="0" smtClean="0"/>
          </a:p>
          <a:p>
            <a:pPr lvl="1"/>
            <a:r>
              <a:rPr lang="zh-CN" altLang="en-US" dirty="0" smtClean="0"/>
              <a:t>涉及函数：</a:t>
            </a:r>
            <a:r>
              <a:rPr lang="en-US" altLang="zh-CN" dirty="0" err="1" smtClean="0"/>
              <a:t>GetLogicalDriveString</a:t>
            </a:r>
            <a:r>
              <a:rPr lang="zh-CN" altLang="en-US" dirty="0" smtClean="0"/>
              <a:t>，</a:t>
            </a:r>
            <a:r>
              <a:rPr lang="en-US" altLang="zh-CN" dirty="0" smtClean="0"/>
              <a:t> </a:t>
            </a:r>
            <a:r>
              <a:rPr lang="en-US" altLang="zh-CN" dirty="0" err="1" smtClean="0"/>
              <a:t>GetDiskFreeSpace</a:t>
            </a:r>
            <a:r>
              <a:rPr lang="zh-CN" altLang="en-US" dirty="0" smtClean="0"/>
              <a:t>，</a:t>
            </a:r>
            <a:r>
              <a:rPr lang="en-US" altLang="zh-CN" dirty="0" smtClean="0"/>
              <a:t> </a:t>
            </a:r>
            <a:r>
              <a:rPr lang="en-US" altLang="zh-CN" dirty="0" err="1" smtClean="0"/>
              <a:t>GetDriveType</a:t>
            </a:r>
            <a:r>
              <a:rPr lang="zh-CN" altLang="en-US" dirty="0" smtClean="0"/>
              <a:t>，</a:t>
            </a:r>
            <a:r>
              <a:rPr lang="en-US" altLang="zh-CN" dirty="0" err="1" smtClean="0"/>
              <a:t>FindFirstFile</a:t>
            </a:r>
            <a:r>
              <a:rPr lang="zh-CN" altLang="en-US" dirty="0" smtClean="0"/>
              <a:t>，</a:t>
            </a:r>
            <a:r>
              <a:rPr lang="en-US" altLang="zh-CN" dirty="0" err="1" smtClean="0"/>
              <a:t>CreateFile</a:t>
            </a:r>
            <a:r>
              <a:rPr lang="zh-CN" altLang="en-US" dirty="0" smtClean="0"/>
              <a:t>，</a:t>
            </a:r>
            <a:r>
              <a:rPr lang="en-US" altLang="zh-CN" dirty="0" smtClean="0"/>
              <a:t> </a:t>
            </a:r>
            <a:r>
              <a:rPr lang="en-US" altLang="zh-CN" dirty="0" err="1" smtClean="0"/>
              <a:t>WriteFile</a:t>
            </a:r>
            <a:r>
              <a:rPr lang="zh-CN" altLang="en-US" dirty="0" smtClean="0"/>
              <a:t>等</a:t>
            </a:r>
          </a:p>
          <a:p>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木马的业务功能</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注册表操作</a:t>
            </a:r>
            <a:endParaRPr lang="en-US" altLang="zh-CN" dirty="0" smtClean="0"/>
          </a:p>
          <a:p>
            <a:pPr lvl="1"/>
            <a:r>
              <a:rPr lang="zh-CN" altLang="en-US" dirty="0" smtClean="0"/>
              <a:t>对主键的浏览，增删，复制，重命名和对键值的读写等操作</a:t>
            </a:r>
            <a:endParaRPr lang="en-US" altLang="zh-CN" dirty="0" smtClean="0"/>
          </a:p>
          <a:p>
            <a:pPr lvl="1"/>
            <a:r>
              <a:rPr lang="zh-CN" altLang="en-US" dirty="0" smtClean="0"/>
              <a:t>涉及函数：</a:t>
            </a:r>
            <a:r>
              <a:rPr lang="en-US" altLang="zh-CN" dirty="0" err="1" smtClean="0"/>
              <a:t>RegQueryInfoKey</a:t>
            </a:r>
            <a:r>
              <a:rPr lang="zh-CN" altLang="en-US" dirty="0" smtClean="0"/>
              <a:t>，</a:t>
            </a:r>
            <a:r>
              <a:rPr lang="en-US" altLang="zh-CN" dirty="0" smtClean="0"/>
              <a:t> </a:t>
            </a:r>
            <a:r>
              <a:rPr lang="en-US" altLang="zh-CN" dirty="0" err="1" smtClean="0"/>
              <a:t>RegEunmKeyEx</a:t>
            </a:r>
            <a:r>
              <a:rPr lang="zh-CN" altLang="en-US" dirty="0" smtClean="0"/>
              <a:t>，</a:t>
            </a:r>
            <a:r>
              <a:rPr lang="en-US" altLang="zh-CN" dirty="0" smtClean="0"/>
              <a:t> </a:t>
            </a:r>
            <a:r>
              <a:rPr lang="en-US" altLang="zh-CN" dirty="0" err="1" smtClean="0"/>
              <a:t>RegEunmValue</a:t>
            </a:r>
            <a:r>
              <a:rPr lang="zh-CN" altLang="en-US" dirty="0" smtClean="0"/>
              <a:t>， </a:t>
            </a:r>
            <a:r>
              <a:rPr lang="en-US" altLang="zh-CN" dirty="0" err="1" smtClean="0"/>
              <a:t>RegCreateKeyEx</a:t>
            </a:r>
            <a:r>
              <a:rPr lang="zh-CN" altLang="en-US" dirty="0" smtClean="0"/>
              <a:t>，</a:t>
            </a:r>
            <a:r>
              <a:rPr lang="en-US" altLang="zh-CN" dirty="0" err="1" smtClean="0"/>
              <a:t>RegDeleteKey</a:t>
            </a:r>
            <a:r>
              <a:rPr lang="zh-CN" altLang="en-US" dirty="0" smtClean="0"/>
              <a:t>，</a:t>
            </a:r>
            <a:r>
              <a:rPr lang="en-US" altLang="zh-CN" dirty="0" err="1" smtClean="0"/>
              <a:t>RegSetValueEx</a:t>
            </a:r>
            <a:r>
              <a:rPr lang="zh-CN" altLang="en-US" dirty="0" smtClean="0"/>
              <a:t>，</a:t>
            </a:r>
            <a:r>
              <a:rPr lang="en-US" altLang="zh-CN" dirty="0" err="1" smtClean="0"/>
              <a:t>RegDeleteValue</a:t>
            </a:r>
            <a:r>
              <a:rPr lang="zh-CN" altLang="en-US" dirty="0" smtClean="0"/>
              <a:t>等</a:t>
            </a:r>
            <a:endParaRPr lang="en-US" altLang="zh-CN" dirty="0" smtClean="0"/>
          </a:p>
          <a:p>
            <a:r>
              <a:rPr lang="zh-CN" altLang="en-US" dirty="0" smtClean="0"/>
              <a:t>服务管理</a:t>
            </a:r>
            <a:endParaRPr lang="en-US" altLang="zh-CN" dirty="0" smtClean="0"/>
          </a:p>
          <a:p>
            <a:pPr lvl="1"/>
            <a:r>
              <a:rPr lang="zh-CN" altLang="en-US" dirty="0" smtClean="0"/>
              <a:t>获取被控制端的服务列表和服务属性信息，进行启动服务，停止服务和删除服务的操作</a:t>
            </a:r>
            <a:endParaRPr lang="en-US" altLang="zh-CN" dirty="0" smtClean="0"/>
          </a:p>
          <a:p>
            <a:pPr lvl="1"/>
            <a:r>
              <a:rPr lang="zh-CN" altLang="en-US" dirty="0" smtClean="0"/>
              <a:t>涉及函数：</a:t>
            </a:r>
            <a:r>
              <a:rPr lang="en-US" altLang="zh-CN" dirty="0" err="1" smtClean="0"/>
              <a:t>OpenSCManager</a:t>
            </a:r>
            <a:r>
              <a:rPr lang="zh-CN" altLang="en-US" dirty="0" smtClean="0"/>
              <a:t>，</a:t>
            </a:r>
            <a:r>
              <a:rPr lang="en-US" altLang="zh-CN" dirty="0" smtClean="0"/>
              <a:t> </a:t>
            </a:r>
            <a:r>
              <a:rPr lang="en-US" altLang="zh-CN" dirty="0" err="1" smtClean="0"/>
              <a:t>EnumServiceStatus</a:t>
            </a:r>
            <a:r>
              <a:rPr lang="zh-CN" altLang="en-US" dirty="0" smtClean="0"/>
              <a:t>，</a:t>
            </a:r>
            <a:r>
              <a:rPr lang="en-US" altLang="zh-CN" dirty="0" err="1" smtClean="0"/>
              <a:t>OpenService</a:t>
            </a:r>
            <a:r>
              <a:rPr lang="zh-CN" altLang="en-US" dirty="0" smtClean="0"/>
              <a:t>，</a:t>
            </a:r>
            <a:r>
              <a:rPr lang="en-US" altLang="zh-CN" dirty="0" smtClean="0"/>
              <a:t> </a:t>
            </a:r>
            <a:r>
              <a:rPr lang="en-US" altLang="zh-CN" dirty="0" err="1" smtClean="0"/>
              <a:t>QueryServiceConfig</a:t>
            </a:r>
            <a:r>
              <a:rPr lang="zh-CN" altLang="en-US" dirty="0" smtClean="0"/>
              <a:t>，</a:t>
            </a:r>
            <a:r>
              <a:rPr lang="en-US" altLang="zh-CN" dirty="0" err="1" smtClean="0"/>
              <a:t>StartService</a:t>
            </a:r>
            <a:r>
              <a:rPr lang="zh-CN" altLang="en-US" dirty="0" smtClean="0"/>
              <a:t>，</a:t>
            </a:r>
            <a:r>
              <a:rPr lang="en-US" altLang="zh-CN" dirty="0" smtClean="0"/>
              <a:t> </a:t>
            </a:r>
            <a:r>
              <a:rPr lang="en-US" altLang="zh-CN" dirty="0" err="1" smtClean="0"/>
              <a:t>StopService</a:t>
            </a:r>
            <a:r>
              <a:rPr lang="zh-CN" altLang="en-US" dirty="0" smtClean="0"/>
              <a:t>，</a:t>
            </a:r>
            <a:r>
              <a:rPr lang="en-US" altLang="zh-CN" dirty="0" smtClean="0"/>
              <a:t> </a:t>
            </a:r>
            <a:r>
              <a:rPr lang="en-US" altLang="zh-CN" dirty="0" err="1" smtClean="0"/>
              <a:t>DeleteService</a:t>
            </a:r>
            <a:r>
              <a:rPr lang="zh-CN" altLang="en-US" dirty="0" smtClean="0"/>
              <a:t>等</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木马的业务功能</a:t>
            </a:r>
            <a:endParaRPr lang="zh-CN" altLang="en-US" dirty="0"/>
          </a:p>
        </p:txBody>
      </p:sp>
      <p:sp>
        <p:nvSpPr>
          <p:cNvPr id="3" name="内容占位符 2"/>
          <p:cNvSpPr>
            <a:spLocks noGrp="1"/>
          </p:cNvSpPr>
          <p:nvPr>
            <p:ph idx="1"/>
          </p:nvPr>
        </p:nvSpPr>
        <p:spPr/>
        <p:txBody>
          <a:bodyPr/>
          <a:lstStyle/>
          <a:p>
            <a:r>
              <a:rPr lang="zh-CN" altLang="en-US" dirty="0" smtClean="0"/>
              <a:t>屏幕截屏</a:t>
            </a:r>
            <a:endParaRPr lang="en-US" altLang="zh-CN" dirty="0" smtClean="0"/>
          </a:p>
          <a:p>
            <a:pPr lvl="1"/>
            <a:r>
              <a:rPr lang="zh-CN" altLang="en-US" dirty="0" smtClean="0"/>
              <a:t>利用</a:t>
            </a:r>
            <a:r>
              <a:rPr lang="en-US" altLang="zh-CN" dirty="0" err="1" smtClean="0"/>
              <a:t>keybd_evebt</a:t>
            </a:r>
            <a:r>
              <a:rPr lang="zh-CN" altLang="en-US" dirty="0" smtClean="0"/>
              <a:t>或者</a:t>
            </a:r>
            <a:r>
              <a:rPr lang="en-US" altLang="zh-CN" dirty="0" err="1" smtClean="0"/>
              <a:t>SendInput</a:t>
            </a:r>
            <a:r>
              <a:rPr lang="zh-CN" altLang="en-US" dirty="0" smtClean="0"/>
              <a:t>模拟按键</a:t>
            </a:r>
            <a:r>
              <a:rPr lang="en-US" altLang="zh-CN" dirty="0" err="1" smtClean="0"/>
              <a:t>Print_Screen</a:t>
            </a:r>
            <a:endParaRPr lang="en-US" altLang="zh-CN" dirty="0" smtClean="0"/>
          </a:p>
          <a:p>
            <a:pPr lvl="1"/>
            <a:r>
              <a:rPr lang="zh-CN" altLang="en-US" dirty="0" smtClean="0"/>
              <a:t>利用</a:t>
            </a:r>
            <a:r>
              <a:rPr lang="en-US" altLang="zh-CN" dirty="0" err="1" smtClean="0"/>
              <a:t>CreateDC</a:t>
            </a:r>
            <a:r>
              <a:rPr lang="zh-CN" altLang="en-US" dirty="0" smtClean="0"/>
              <a:t>获取当前屏幕句柄</a:t>
            </a:r>
            <a:endParaRPr lang="en-US" altLang="zh-CN" dirty="0" smtClean="0"/>
          </a:p>
          <a:p>
            <a:r>
              <a:rPr lang="zh-CN" altLang="en-US" dirty="0" smtClean="0"/>
              <a:t>鼠标控制</a:t>
            </a:r>
            <a:endParaRPr lang="en-US" altLang="zh-CN" dirty="0" smtClean="0"/>
          </a:p>
          <a:p>
            <a:pPr lvl="1"/>
            <a:r>
              <a:rPr lang="zh-CN" altLang="en-US" dirty="0" smtClean="0"/>
              <a:t>函数</a:t>
            </a:r>
            <a:r>
              <a:rPr lang="en-US" altLang="zh-CN" dirty="0" err="1" smtClean="0"/>
              <a:t>SetCursorPos</a:t>
            </a:r>
            <a:r>
              <a:rPr lang="zh-CN" altLang="en-US" dirty="0" smtClean="0"/>
              <a:t>：设置鼠标位置</a:t>
            </a:r>
            <a:endParaRPr lang="en-US" altLang="zh-CN" dirty="0" smtClean="0"/>
          </a:p>
          <a:p>
            <a:pPr lvl="1"/>
            <a:r>
              <a:rPr lang="zh-CN" altLang="en-US" dirty="0" smtClean="0"/>
              <a:t>函数</a:t>
            </a:r>
            <a:r>
              <a:rPr lang="en-US" altLang="zh-CN" dirty="0" err="1" smtClean="0"/>
              <a:t>mouse_e</a:t>
            </a:r>
            <a:r>
              <a:rPr lang="en-US" altLang="zh-CN" dirty="0" smtClean="0"/>
              <a:t>-vent</a:t>
            </a:r>
            <a:r>
              <a:rPr lang="zh-CN" altLang="en-US" dirty="0" smtClean="0"/>
              <a:t>：合成鼠标移动和点击事件</a:t>
            </a:r>
            <a:endParaRPr lang="en-US" altLang="zh-CN" dirty="0" smtClean="0"/>
          </a:p>
          <a:p>
            <a:pPr lvl="1"/>
            <a:r>
              <a:rPr lang="zh-CN" altLang="en-US" dirty="0" smtClean="0"/>
              <a:t>函数</a:t>
            </a:r>
            <a:r>
              <a:rPr lang="en-US" altLang="zh-CN" dirty="0" err="1" smtClean="0"/>
              <a:t>SentInput</a:t>
            </a:r>
            <a:r>
              <a:rPr lang="zh-CN" altLang="en-US" dirty="0" smtClean="0"/>
              <a:t>：合成点击事件，合成鼠标移动，鼠标点击操作</a:t>
            </a:r>
            <a:endParaRPr lang="en-US" altLang="zh-C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p:txBody>
          <a:bodyPr wrap="square" lIns="91440" tIns="45720" rIns="91440" bIns="45720" anchor="ctr"/>
          <a:lstStyle/>
          <a:p>
            <a:pPr eaLnBrk="1" hangingPunct="1"/>
            <a:r>
              <a:rPr lang="zh-CN" altLang="en-US" dirty="0"/>
              <a:t>特洛伊木马的定义</a:t>
            </a:r>
          </a:p>
        </p:txBody>
      </p:sp>
      <p:sp>
        <p:nvSpPr>
          <p:cNvPr id="14338" name="内容占位符 2"/>
          <p:cNvSpPr>
            <a:spLocks noGrp="1"/>
          </p:cNvSpPr>
          <p:nvPr>
            <p:ph idx="1"/>
          </p:nvPr>
        </p:nvSpPr>
        <p:spPr>
          <a:xfrm>
            <a:off x="1752600" y="1785938"/>
            <a:ext cx="8763000" cy="4451350"/>
          </a:xfrm>
        </p:spPr>
        <p:txBody>
          <a:bodyPr wrap="square" lIns="91440" tIns="45720" rIns="91440" bIns="45720" anchor="t"/>
          <a:lstStyle/>
          <a:p>
            <a:pPr lvl="1" eaLnBrk="1" hangingPunct="1">
              <a:lnSpc>
                <a:spcPct val="150000"/>
              </a:lnSpc>
            </a:pPr>
            <a:r>
              <a:rPr lang="zh-CN" altLang="en-US" dirty="0"/>
              <a:t>木马一般不进行自我复制，但具有寄生性，如捆绑在合法程序中得到安装、启动木马的权限，</a:t>
            </a:r>
            <a:r>
              <a:rPr lang="en-US" altLang="zh-CN" dirty="0"/>
              <a:t>DLL</a:t>
            </a:r>
            <a:r>
              <a:rPr lang="zh-CN" altLang="en-US" dirty="0"/>
              <a:t>木马甚至采用动态嵌入技术寄生在合法程序的进程中</a:t>
            </a:r>
            <a:endParaRPr lang="en-US" altLang="zh-CN" dirty="0"/>
          </a:p>
          <a:p>
            <a:pPr lvl="1" eaLnBrk="1" hangingPunct="1">
              <a:lnSpc>
                <a:spcPct val="150000"/>
              </a:lnSpc>
            </a:pPr>
            <a:endParaRPr lang="zh-CN" altLang="en-US" dirty="0"/>
          </a:p>
          <a:p>
            <a:pPr lvl="1" eaLnBrk="1" hangingPunct="1">
              <a:lnSpc>
                <a:spcPct val="150000"/>
              </a:lnSpc>
            </a:pPr>
            <a:r>
              <a:rPr lang="zh-CN" altLang="en-US" dirty="0"/>
              <a:t>木马一般不具有普通病毒所具有的自我繁殖、主动感染传播等特性，但我们习惯上将其纳入广义病毒，也就是说，木马也是广义病毒的一个子类</a:t>
            </a:r>
          </a:p>
          <a:p>
            <a:pPr eaLnBrk="1" hangingPunct="1"/>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木马的业务功能</a:t>
            </a:r>
            <a:endParaRPr lang="zh-CN" altLang="en-US" dirty="0"/>
          </a:p>
        </p:txBody>
      </p:sp>
      <p:sp>
        <p:nvSpPr>
          <p:cNvPr id="3" name="内容占位符 2"/>
          <p:cNvSpPr>
            <a:spLocks noGrp="1"/>
          </p:cNvSpPr>
          <p:nvPr>
            <p:ph idx="1"/>
          </p:nvPr>
        </p:nvSpPr>
        <p:spPr>
          <a:xfrm>
            <a:off x="838200" y="1496291"/>
            <a:ext cx="10515600" cy="4680672"/>
          </a:xfrm>
        </p:spPr>
        <p:txBody>
          <a:bodyPr>
            <a:normAutofit fontScale="92500" lnSpcReduction="10000"/>
          </a:bodyPr>
          <a:lstStyle/>
          <a:p>
            <a:r>
              <a:rPr lang="zh-CN" altLang="en-US" dirty="0" smtClean="0"/>
              <a:t>视屏监视</a:t>
            </a:r>
            <a:endParaRPr lang="en-US" altLang="zh-CN" dirty="0" smtClean="0"/>
          </a:p>
          <a:p>
            <a:pPr lvl="1"/>
            <a:r>
              <a:rPr lang="zh-CN" altLang="en-US" dirty="0" smtClean="0"/>
              <a:t>基于</a:t>
            </a:r>
            <a:r>
              <a:rPr lang="en-US" altLang="zh-CN" dirty="0" smtClean="0"/>
              <a:t>VFW</a:t>
            </a:r>
            <a:r>
              <a:rPr lang="zh-CN" altLang="en-US" dirty="0" smtClean="0"/>
              <a:t>（数值视频开发包）实时视频采集：</a:t>
            </a:r>
            <a:r>
              <a:rPr lang="en-US" altLang="zh-CN" dirty="0" smtClean="0"/>
              <a:t>VFW</a:t>
            </a:r>
            <a:r>
              <a:rPr lang="zh-CN" altLang="en-US" dirty="0" smtClean="0"/>
              <a:t>为</a:t>
            </a:r>
            <a:r>
              <a:rPr lang="en-US" altLang="zh-CN" dirty="0" smtClean="0"/>
              <a:t>AVI</a:t>
            </a:r>
            <a:r>
              <a:rPr lang="zh-CN" altLang="en-US" dirty="0" smtClean="0"/>
              <a:t>（音频视频交错）格式提供了一整套的视屏采集，压缩，回放和编辑的库函数</a:t>
            </a:r>
            <a:endParaRPr lang="en-US" altLang="zh-CN" dirty="0" smtClean="0"/>
          </a:p>
          <a:p>
            <a:pPr lvl="1"/>
            <a:r>
              <a:rPr lang="zh-CN" altLang="en-US" dirty="0" smtClean="0"/>
              <a:t>基于</a:t>
            </a:r>
            <a:r>
              <a:rPr lang="en-US" altLang="zh-CN" dirty="0" smtClean="0"/>
              <a:t>DirectShow</a:t>
            </a:r>
            <a:r>
              <a:rPr lang="zh-CN" altLang="en-US" dirty="0" smtClean="0"/>
              <a:t>（流媒体处理开发包）实时视频采集：采集和回放功能</a:t>
            </a:r>
            <a:endParaRPr lang="en-US" altLang="zh-CN" dirty="0" smtClean="0"/>
          </a:p>
          <a:p>
            <a:r>
              <a:rPr lang="zh-CN" altLang="en-US" dirty="0" smtClean="0"/>
              <a:t>语音监听</a:t>
            </a:r>
            <a:endParaRPr lang="en-US" altLang="zh-CN" dirty="0" smtClean="0"/>
          </a:p>
          <a:p>
            <a:pPr lvl="1"/>
            <a:r>
              <a:rPr lang="zh-CN" altLang="en-US" dirty="0" smtClean="0"/>
              <a:t>调用</a:t>
            </a:r>
            <a:r>
              <a:rPr lang="en-US" altLang="zh-CN" dirty="0" smtClean="0"/>
              <a:t>Winmm.dll</a:t>
            </a:r>
            <a:r>
              <a:rPr lang="zh-CN" altLang="en-US" dirty="0" smtClean="0"/>
              <a:t>中的一系列</a:t>
            </a:r>
            <a:r>
              <a:rPr lang="en-US" altLang="zh-CN" dirty="0" smtClean="0"/>
              <a:t>API</a:t>
            </a:r>
            <a:r>
              <a:rPr lang="zh-CN" altLang="en-US" dirty="0" smtClean="0"/>
              <a:t>函数来实现</a:t>
            </a:r>
            <a:endParaRPr lang="en-US" altLang="zh-CN" dirty="0" smtClean="0"/>
          </a:p>
          <a:p>
            <a:pPr lvl="1"/>
            <a:r>
              <a:rPr lang="zh-CN" altLang="en-US" dirty="0" smtClean="0"/>
              <a:t>例：</a:t>
            </a:r>
            <a:r>
              <a:rPr lang="en-US" altLang="zh-CN" dirty="0" err="1" smtClean="0"/>
              <a:t>waveInOpen</a:t>
            </a:r>
            <a:r>
              <a:rPr lang="zh-CN" altLang="en-US" dirty="0" smtClean="0"/>
              <a:t>，</a:t>
            </a:r>
            <a:r>
              <a:rPr lang="en-US" altLang="zh-CN" dirty="0" smtClean="0"/>
              <a:t> </a:t>
            </a:r>
            <a:r>
              <a:rPr lang="en-US" altLang="zh-CN" dirty="0" err="1" smtClean="0"/>
              <a:t>waveInPrepareHeader</a:t>
            </a:r>
            <a:r>
              <a:rPr lang="zh-CN" altLang="en-US" dirty="0" smtClean="0"/>
              <a:t>，</a:t>
            </a:r>
            <a:r>
              <a:rPr lang="en-US" altLang="zh-CN" dirty="0" smtClean="0"/>
              <a:t> </a:t>
            </a:r>
            <a:r>
              <a:rPr lang="en-US" altLang="zh-CN" dirty="0" err="1" smtClean="0"/>
              <a:t>waveInAddBuffer</a:t>
            </a:r>
            <a:r>
              <a:rPr lang="zh-CN" altLang="en-US" dirty="0" smtClean="0"/>
              <a:t>，</a:t>
            </a:r>
            <a:r>
              <a:rPr lang="en-US" altLang="zh-CN" dirty="0" smtClean="0"/>
              <a:t> </a:t>
            </a:r>
            <a:r>
              <a:rPr lang="en-US" altLang="zh-CN" dirty="0" err="1" smtClean="0"/>
              <a:t>waveInStart</a:t>
            </a:r>
            <a:r>
              <a:rPr lang="zh-CN" altLang="en-US" dirty="0" smtClean="0"/>
              <a:t>，</a:t>
            </a:r>
            <a:r>
              <a:rPr lang="en-US" altLang="zh-CN" dirty="0" smtClean="0"/>
              <a:t> </a:t>
            </a:r>
            <a:r>
              <a:rPr lang="en-US" altLang="zh-CN" dirty="0" err="1" smtClean="0"/>
              <a:t>waveInUnPrepareHeader</a:t>
            </a:r>
            <a:r>
              <a:rPr lang="zh-CN" altLang="en-US" dirty="0" smtClean="0"/>
              <a:t>，</a:t>
            </a:r>
            <a:r>
              <a:rPr lang="en-US" altLang="zh-CN" dirty="0" smtClean="0"/>
              <a:t> </a:t>
            </a:r>
            <a:r>
              <a:rPr lang="en-US" altLang="zh-CN" dirty="0" err="1" smtClean="0"/>
              <a:t>waveInReset</a:t>
            </a:r>
            <a:r>
              <a:rPr lang="zh-CN" altLang="en-US" dirty="0" smtClean="0"/>
              <a:t>，</a:t>
            </a:r>
            <a:r>
              <a:rPr lang="en-US" altLang="zh-CN" dirty="0" smtClean="0"/>
              <a:t> </a:t>
            </a:r>
            <a:r>
              <a:rPr lang="en-US" altLang="zh-CN" dirty="0" err="1" smtClean="0"/>
              <a:t>waveInClose</a:t>
            </a:r>
            <a:r>
              <a:rPr lang="zh-CN" altLang="en-US" dirty="0" smtClean="0"/>
              <a:t>等</a:t>
            </a:r>
            <a:endParaRPr lang="en-US" altLang="zh-CN" dirty="0" smtClean="0"/>
          </a:p>
          <a:p>
            <a:r>
              <a:rPr lang="zh-CN" altLang="en-US" dirty="0" smtClean="0"/>
              <a:t>键盘记录</a:t>
            </a:r>
            <a:endParaRPr lang="en-US" altLang="zh-CN" dirty="0" smtClean="0"/>
          </a:p>
          <a:p>
            <a:pPr lvl="1"/>
            <a:r>
              <a:rPr lang="zh-CN" altLang="en-US" dirty="0" smtClean="0"/>
              <a:t>对被控端的按键信息进行监控，最终将监控信息发送给主控端。</a:t>
            </a:r>
            <a:endParaRPr lang="en-US" altLang="zh-CN" dirty="0" smtClean="0"/>
          </a:p>
          <a:p>
            <a:pPr lvl="1"/>
            <a:r>
              <a:rPr lang="zh-CN" altLang="en-US" dirty="0" smtClean="0"/>
              <a:t>实现方式可在用户层也可在内核层</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木马的业务功能</a:t>
            </a:r>
            <a:endParaRPr lang="zh-CN" altLang="en-US" dirty="0"/>
          </a:p>
        </p:txBody>
      </p:sp>
      <p:sp>
        <p:nvSpPr>
          <p:cNvPr id="3" name="内容占位符 2"/>
          <p:cNvSpPr>
            <a:spLocks noGrp="1"/>
          </p:cNvSpPr>
          <p:nvPr>
            <p:ph idx="1"/>
          </p:nvPr>
        </p:nvSpPr>
        <p:spPr/>
        <p:txBody>
          <a:bodyPr/>
          <a:lstStyle/>
          <a:p>
            <a:r>
              <a:rPr lang="zh-CN" altLang="en-US" dirty="0" smtClean="0"/>
              <a:t>远程</a:t>
            </a:r>
            <a:r>
              <a:rPr lang="en-US" altLang="zh-CN" dirty="0" smtClean="0"/>
              <a:t>shell</a:t>
            </a:r>
          </a:p>
          <a:p>
            <a:pPr lvl="1"/>
            <a:r>
              <a:rPr lang="zh-CN" altLang="en-US" dirty="0" smtClean="0"/>
              <a:t>在目标主机中开启</a:t>
            </a:r>
            <a:r>
              <a:rPr lang="en-US" altLang="zh-CN" dirty="0" smtClean="0"/>
              <a:t>shell</a:t>
            </a:r>
            <a:r>
              <a:rPr lang="zh-CN" altLang="en-US" dirty="0" smtClean="0"/>
              <a:t>服务，供攻击者进行命令交互，调度远程计算机程序，或以此为跳板进一步渗透其它主机</a:t>
            </a:r>
            <a:endParaRPr lang="en-US" altLang="zh-CN" dirty="0" smtClean="0"/>
          </a:p>
          <a:p>
            <a:pPr lvl="1"/>
            <a:r>
              <a:rPr lang="zh-CN" altLang="en-US" dirty="0" smtClean="0"/>
              <a:t>实现方法的例：通过</a:t>
            </a:r>
            <a:r>
              <a:rPr lang="en-US" altLang="zh-CN" dirty="0" err="1" smtClean="0"/>
              <a:t>CreateProcess</a:t>
            </a:r>
            <a:r>
              <a:rPr lang="zh-CN" altLang="en-US" dirty="0" smtClean="0"/>
              <a:t>函数，创建</a:t>
            </a:r>
            <a:r>
              <a:rPr lang="en-US" altLang="zh-CN" dirty="0" smtClean="0"/>
              <a:t>cmd.exe</a:t>
            </a:r>
            <a:r>
              <a:rPr lang="zh-CN" altLang="en-US" dirty="0" smtClean="0"/>
              <a:t>进程，同时将进程的输入输出句柄直接或间接指向开启的网络连接句柄。</a:t>
            </a:r>
            <a:endParaRPr lang="en-US" altLang="zh-CN" dirty="0" smtClean="0"/>
          </a:p>
          <a:p>
            <a:r>
              <a:rPr lang="zh-CN" altLang="en-US" dirty="0" smtClean="0"/>
              <a:t>传播病毒</a:t>
            </a:r>
            <a:endParaRPr lang="en-US" altLang="zh-CN" dirty="0" smtClean="0"/>
          </a:p>
          <a:p>
            <a:r>
              <a:rPr lang="zh-CN" altLang="en-US" dirty="0" smtClean="0"/>
              <a:t>破坏系统</a:t>
            </a:r>
            <a:endParaRPr lang="en-US" altLang="zh-CN" dirty="0" smtClean="0"/>
          </a:p>
          <a:p>
            <a:r>
              <a:rPr lang="zh-CN" altLang="en-US" dirty="0" smtClean="0"/>
              <a:t>添加后门</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其它技术</a:t>
            </a:r>
            <a:endParaRPr lang="zh-CN" altLang="en-US" dirty="0"/>
          </a:p>
        </p:txBody>
      </p:sp>
      <p:sp>
        <p:nvSpPr>
          <p:cNvPr id="3" name="内容占位符 2"/>
          <p:cNvSpPr>
            <a:spLocks noGrp="1"/>
          </p:cNvSpPr>
          <p:nvPr>
            <p:ph idx="1"/>
          </p:nvPr>
        </p:nvSpPr>
        <p:spPr/>
        <p:txBody>
          <a:bodyPr/>
          <a:lstStyle/>
          <a:p>
            <a:r>
              <a:rPr lang="en-US" altLang="zh-CN" dirty="0" smtClean="0"/>
              <a:t>Socket</a:t>
            </a:r>
            <a:r>
              <a:rPr lang="zh-CN" altLang="en-US" dirty="0" smtClean="0"/>
              <a:t>技术</a:t>
            </a:r>
            <a:endParaRPr lang="en-US" altLang="zh-CN" dirty="0" smtClean="0"/>
          </a:p>
          <a:p>
            <a:r>
              <a:rPr lang="zh-CN" altLang="en-US" dirty="0" smtClean="0"/>
              <a:t>修改注册表</a:t>
            </a:r>
            <a:endParaRPr lang="en-US" altLang="zh-CN" dirty="0" smtClean="0"/>
          </a:p>
          <a:p>
            <a:r>
              <a:rPr lang="zh-CN" altLang="en-US" dirty="0" smtClean="0"/>
              <a:t>远程屏幕抓取</a:t>
            </a:r>
            <a:endParaRPr lang="en-US" altLang="zh-CN" dirty="0" smtClean="0"/>
          </a:p>
          <a:p>
            <a:r>
              <a:rPr lang="zh-CN" altLang="en-US" dirty="0" smtClean="0"/>
              <a:t>输入设备控制</a:t>
            </a:r>
            <a:endParaRPr lang="en-US" altLang="zh-CN" dirty="0" smtClean="0"/>
          </a:p>
          <a:p>
            <a:r>
              <a:rPr lang="zh-CN" altLang="en-US" dirty="0" smtClean="0"/>
              <a:t>远程文件管理</a:t>
            </a:r>
            <a:endParaRPr lang="en-US" altLang="zh-CN" dirty="0" smtClean="0"/>
          </a:p>
          <a:p>
            <a:r>
              <a:rPr lang="zh-CN" altLang="en-US" dirty="0" smtClean="0"/>
              <a:t>共享硬盘数据</a:t>
            </a:r>
            <a:endParaRPr lang="en-US" altLang="zh-CN" dirty="0" smtClean="0"/>
          </a:p>
          <a:p>
            <a:r>
              <a:rPr lang="zh-CN" altLang="en-US" dirty="0" smtClean="0"/>
              <a:t>服务端程序包装</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p:txBody>
          <a:bodyPr wrap="square" lIns="91440" tIns="45720" rIns="91440" bIns="45720" anchor="ctr"/>
          <a:lstStyle/>
          <a:p>
            <a:pPr eaLnBrk="1" hangingPunct="1"/>
            <a:r>
              <a:rPr lang="zh-CN" altLang="en-US" dirty="0"/>
              <a:t>检测和清除特洛伊木马</a:t>
            </a:r>
          </a:p>
        </p:txBody>
      </p:sp>
      <p:sp>
        <p:nvSpPr>
          <p:cNvPr id="58370" name="内容占位符 2"/>
          <p:cNvSpPr>
            <a:spLocks noGrp="1"/>
          </p:cNvSpPr>
          <p:nvPr>
            <p:ph idx="1"/>
          </p:nvPr>
        </p:nvSpPr>
        <p:spPr>
          <a:xfrm>
            <a:off x="838200" y="1857375"/>
            <a:ext cx="9677400" cy="4380230"/>
          </a:xfrm>
        </p:spPr>
        <p:txBody>
          <a:bodyPr wrap="square" lIns="91440" tIns="45720" rIns="91440" bIns="45720" anchor="t">
            <a:normAutofit fontScale="92500"/>
          </a:bodyPr>
          <a:lstStyle/>
          <a:p>
            <a:pPr lvl="0" eaLnBrk="1" hangingPunct="1">
              <a:lnSpc>
                <a:spcPct val="150000"/>
              </a:lnSpc>
            </a:pPr>
            <a:r>
              <a:rPr lang="en-US" altLang="zh-CN" dirty="0"/>
              <a:t>Windows</a:t>
            </a:r>
            <a:r>
              <a:rPr lang="zh-CN" altLang="en-US" dirty="0"/>
              <a:t>系统配置经常被莫名其妙地自动更改</a:t>
            </a:r>
          </a:p>
          <a:p>
            <a:pPr lvl="0" eaLnBrk="1" hangingPunct="1">
              <a:lnSpc>
                <a:spcPct val="150000"/>
              </a:lnSpc>
            </a:pPr>
            <a:r>
              <a:rPr lang="zh-CN" altLang="en-US" dirty="0"/>
              <a:t>总是无缘无故地读硬盘，软驱灯经常自己亮起，网络连接及鼠标屏幕出现异常现象</a:t>
            </a:r>
          </a:p>
          <a:p>
            <a:pPr lvl="0" eaLnBrk="1" hangingPunct="1">
              <a:lnSpc>
                <a:spcPct val="150000"/>
              </a:lnSpc>
            </a:pPr>
            <a:r>
              <a:rPr lang="zh-CN" altLang="en-US" dirty="0"/>
              <a:t>计算机意外地打开了某个端口，用嗅探器发现存在异常的网络数据传输</a:t>
            </a:r>
          </a:p>
          <a:p>
            <a:pPr lvl="0" eaLnBrk="1" hangingPunct="1">
              <a:lnSpc>
                <a:spcPct val="150000"/>
              </a:lnSpc>
            </a:pPr>
            <a:r>
              <a:rPr lang="zh-CN" altLang="en-US" dirty="0"/>
              <a:t>拨号上网用户离线操作计算机时，突然弹出拨号对话框</a:t>
            </a:r>
          </a:p>
          <a:p>
            <a:pPr eaLnBrk="1" hangingPunct="1"/>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p:txBody>
          <a:bodyPr wrap="square" lIns="91440" tIns="45720" rIns="91440" bIns="45720" anchor="ctr"/>
          <a:lstStyle/>
          <a:p>
            <a:pPr eaLnBrk="1" hangingPunct="1"/>
            <a:r>
              <a:rPr lang="zh-CN" altLang="en-US" dirty="0"/>
              <a:t>检测和清除特洛伊木马</a:t>
            </a:r>
          </a:p>
        </p:txBody>
      </p:sp>
      <p:sp>
        <p:nvSpPr>
          <p:cNvPr id="57346" name="内容占位符 2"/>
          <p:cNvSpPr>
            <a:spLocks noGrp="1"/>
          </p:cNvSpPr>
          <p:nvPr>
            <p:ph idx="1"/>
          </p:nvPr>
        </p:nvSpPr>
        <p:spPr>
          <a:xfrm>
            <a:off x="838200" y="1643380"/>
            <a:ext cx="9677400" cy="4594225"/>
          </a:xfrm>
        </p:spPr>
        <p:txBody>
          <a:bodyPr wrap="square" lIns="91440" tIns="45720" rIns="91440" bIns="45720" anchor="t"/>
          <a:lstStyle/>
          <a:p>
            <a:pPr eaLnBrk="1" hangingPunct="1">
              <a:lnSpc>
                <a:spcPct val="150000"/>
              </a:lnSpc>
            </a:pPr>
            <a:r>
              <a:rPr lang="zh-CN" altLang="en-US" dirty="0"/>
              <a:t>中木马后常出现的状况</a:t>
            </a:r>
            <a:endParaRPr lang="en-US" altLang="zh-CN" dirty="0"/>
          </a:p>
          <a:p>
            <a:pPr lvl="1" eaLnBrk="1" hangingPunct="1">
              <a:lnSpc>
                <a:spcPct val="150000"/>
              </a:lnSpc>
            </a:pPr>
            <a:r>
              <a:rPr lang="zh-CN" altLang="en-US" dirty="0"/>
              <a:t>当浏览一个网站时，弹出来一些广告窗口是很正常的事情，可是如果用户根本没有打开浏览器，而浏览器突然自己打开，并且进入某个网站，那么，就要怀疑是否中了木马</a:t>
            </a:r>
          </a:p>
          <a:p>
            <a:pPr lvl="1" eaLnBrk="1" hangingPunct="1">
              <a:lnSpc>
                <a:spcPct val="150000"/>
              </a:lnSpc>
            </a:pPr>
            <a:r>
              <a:rPr lang="zh-CN" altLang="en-US" dirty="0"/>
              <a:t>正在操作计算机，突然一个警告框或者是询问框弹出来，问一些用户从来没有在计算机上接触过的问题</a:t>
            </a:r>
          </a:p>
          <a:p>
            <a:pPr eaLnBrk="1" hangingPunct="1"/>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p:txBody>
          <a:bodyPr wrap="square" lIns="91440" tIns="45720" rIns="91440" bIns="45720" anchor="ctr"/>
          <a:lstStyle/>
          <a:p>
            <a:pPr eaLnBrk="1" hangingPunct="1"/>
            <a:r>
              <a:rPr lang="zh-CN" altLang="en-US" dirty="0"/>
              <a:t>检测和清除特洛伊木马</a:t>
            </a:r>
          </a:p>
        </p:txBody>
      </p:sp>
      <p:sp>
        <p:nvSpPr>
          <p:cNvPr id="59394" name="内容占位符 2"/>
          <p:cNvSpPr>
            <a:spLocks noGrp="1"/>
          </p:cNvSpPr>
          <p:nvPr>
            <p:ph idx="1"/>
          </p:nvPr>
        </p:nvSpPr>
        <p:spPr>
          <a:xfrm>
            <a:off x="1752600" y="1857375"/>
            <a:ext cx="8763000" cy="4379913"/>
          </a:xfrm>
        </p:spPr>
        <p:txBody>
          <a:bodyPr wrap="square" lIns="91440" tIns="45720" rIns="91440" bIns="45720" anchor="t"/>
          <a:lstStyle/>
          <a:p>
            <a:pPr eaLnBrk="1" hangingPunct="1">
              <a:lnSpc>
                <a:spcPct val="150000"/>
              </a:lnSpc>
            </a:pPr>
            <a:r>
              <a:rPr lang="zh-CN" altLang="en-US" dirty="0">
                <a:latin typeface="宋体" panose="02010600030101010101" pitchFamily="2" charset="-122"/>
                <a:ea typeface="宋体" panose="02010600030101010101" pitchFamily="2" charset="-122"/>
              </a:rPr>
              <a:t>检测和清除木马的方法</a:t>
            </a:r>
            <a:endParaRPr lang="en-US" altLang="zh-CN" dirty="0">
              <a:latin typeface="宋体" panose="02010600030101010101" pitchFamily="2" charset="-122"/>
              <a:ea typeface="宋体" panose="02010600030101010101" pitchFamily="2" charset="-122"/>
            </a:endParaRPr>
          </a:p>
          <a:p>
            <a:pPr lvl="1" eaLnBrk="1" hangingPunct="1">
              <a:lnSpc>
                <a:spcPct val="150000"/>
              </a:lnSpc>
            </a:pPr>
            <a:r>
              <a:rPr lang="zh-CN" altLang="en-US" dirty="0">
                <a:latin typeface="宋体" panose="02010600030101010101" pitchFamily="2" charset="-122"/>
                <a:ea typeface="宋体" panose="02010600030101010101" pitchFamily="2" charset="-122"/>
              </a:rPr>
              <a:t>反击恶意代码，最佳的武器是最新的、成熟的病毒扫描工具</a:t>
            </a:r>
          </a:p>
          <a:p>
            <a:pPr lvl="1" eaLnBrk="1" hangingPunct="1">
              <a:lnSpc>
                <a:spcPct val="150000"/>
              </a:lnSpc>
            </a:pPr>
            <a:r>
              <a:rPr lang="zh-CN" altLang="en-US" dirty="0">
                <a:latin typeface="宋体" panose="02010600030101010101" pitchFamily="2" charset="-122"/>
                <a:ea typeface="宋体" panose="02010600030101010101" pitchFamily="2" charset="-122"/>
              </a:rPr>
              <a:t>扫描工具能够检测出大多数特洛伊木马，并尽可能地使清理过程自动化</a:t>
            </a:r>
            <a:endParaRPr lang="en-US" altLang="zh-CN" dirty="0">
              <a:latin typeface="宋体" panose="02010600030101010101" pitchFamily="2" charset="-122"/>
              <a:ea typeface="宋体" panose="02010600030101010101" pitchFamily="2" charset="-122"/>
            </a:endParaRPr>
          </a:p>
          <a:p>
            <a:pPr lvl="1" eaLnBrk="1" hangingPunct="1">
              <a:lnSpc>
                <a:spcPct val="150000"/>
              </a:lnSpc>
            </a:pPr>
            <a:r>
              <a:rPr lang="zh-CN" altLang="en-US" dirty="0">
                <a:latin typeface="宋体" panose="02010600030101010101" pitchFamily="2" charset="-122"/>
                <a:ea typeface="宋体" panose="02010600030101010101" pitchFamily="2" charset="-122"/>
              </a:rPr>
              <a:t>任何工具软件在防治新木马时都存在一定的滞后性</a:t>
            </a:r>
          </a:p>
          <a:p>
            <a:pPr eaLnBrk="1" hangingPunct="1"/>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p:txBody>
          <a:bodyPr wrap="square" lIns="91440" tIns="45720" rIns="91440" bIns="45720" anchor="ctr"/>
          <a:lstStyle/>
          <a:p>
            <a:pPr eaLnBrk="1" hangingPunct="1"/>
            <a:r>
              <a:rPr lang="zh-CN" altLang="en-US" dirty="0"/>
              <a:t>检测和清除特洛伊木马</a:t>
            </a:r>
          </a:p>
        </p:txBody>
      </p:sp>
      <p:sp>
        <p:nvSpPr>
          <p:cNvPr id="60418" name="内容占位符 2"/>
          <p:cNvSpPr>
            <a:spLocks noGrp="1"/>
          </p:cNvSpPr>
          <p:nvPr>
            <p:ph idx="1"/>
          </p:nvPr>
        </p:nvSpPr>
        <p:spPr>
          <a:xfrm>
            <a:off x="838200" y="2163445"/>
            <a:ext cx="9677400" cy="4074160"/>
          </a:xfrm>
        </p:spPr>
        <p:txBody>
          <a:bodyPr wrap="square" lIns="91440" tIns="45720" rIns="91440" bIns="45720" anchor="t"/>
          <a:lstStyle/>
          <a:p>
            <a:pPr lvl="1" eaLnBrk="1" hangingPunct="1"/>
            <a:r>
              <a:rPr lang="zh-CN" altLang="en-US" dirty="0">
                <a:latin typeface="宋体" panose="02010600030101010101" pitchFamily="2" charset="-122"/>
                <a:ea typeface="宋体" panose="02010600030101010101" pitchFamily="2" charset="-122"/>
              </a:rPr>
              <a:t>检测和清除木马的一般流程</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对于动态嵌入式</a:t>
            </a:r>
            <a:r>
              <a:rPr lang="en-US" altLang="zh-CN" dirty="0">
                <a:latin typeface="宋体" panose="02010600030101010101" pitchFamily="2" charset="-122"/>
                <a:ea typeface="宋体" panose="02010600030101010101" pitchFamily="2" charset="-122"/>
              </a:rPr>
              <a:t>DLL</a:t>
            </a:r>
            <a:r>
              <a:rPr lang="zh-CN" altLang="en-US" dirty="0">
                <a:latin typeface="宋体" panose="02010600030101010101" pitchFamily="2" charset="-122"/>
                <a:ea typeface="宋体" panose="02010600030101010101" pitchFamily="2" charset="-122"/>
              </a:rPr>
              <a:t>木马，一般不是查看端口，而是查看内存模块</a:t>
            </a:r>
            <a:r>
              <a:rPr lang="en-US" altLang="zh-CN" dirty="0">
                <a:latin typeface="宋体" panose="02010600030101010101" pitchFamily="2" charset="-122"/>
                <a:ea typeface="宋体" panose="02010600030101010101" pitchFamily="2" charset="-122"/>
              </a:rPr>
              <a:t>)</a:t>
            </a:r>
          </a:p>
          <a:p>
            <a:pPr eaLnBrk="1" hangingPunct="1"/>
            <a:endParaRPr lang="zh-CN" altLang="en-US" dirty="0"/>
          </a:p>
        </p:txBody>
      </p:sp>
      <p:graphicFrame>
        <p:nvGraphicFramePr>
          <p:cNvPr id="104450" name="Object 2"/>
          <p:cNvGraphicFramePr>
            <a:graphicFrameLocks/>
          </p:cNvGraphicFramePr>
          <p:nvPr/>
        </p:nvGraphicFramePr>
        <p:xfrm>
          <a:off x="1422400" y="3808730"/>
          <a:ext cx="8521700" cy="906780"/>
        </p:xfrm>
        <a:graphic>
          <a:graphicData uri="http://schemas.openxmlformats.org/presentationml/2006/ole">
            <p:oleObj spid="_x0000_s56321" r:id="rId3" imgW="3511296" imgH="420624"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104450"/>
                                        </p:tgtEl>
                                        <p:attrNameLst>
                                          <p:attrName>style.visibility</p:attrName>
                                        </p:attrNameLst>
                                      </p:cBhvr>
                                      <p:to>
                                        <p:strVal val="visible"/>
                                      </p:to>
                                    </p:set>
                                    <p:animEffect transition="in" filter="randombar(vertical)">
                                      <p:cBhvr>
                                        <p:cTn id="7" dur="500"/>
                                        <p:tgtEl>
                                          <p:spTgt spid="104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p:txBody>
          <a:bodyPr wrap="square" lIns="91440" tIns="45720" rIns="91440" bIns="45720" anchor="ctr"/>
          <a:lstStyle/>
          <a:p>
            <a:pPr eaLnBrk="1" hangingPunct="1"/>
            <a:r>
              <a:rPr lang="zh-CN" altLang="en-US" dirty="0"/>
              <a:t>检测和清除特洛伊木马</a:t>
            </a:r>
          </a:p>
        </p:txBody>
      </p:sp>
      <p:sp>
        <p:nvSpPr>
          <p:cNvPr id="61442" name="内容占位符 2"/>
          <p:cNvSpPr>
            <a:spLocks noGrp="1"/>
          </p:cNvSpPr>
          <p:nvPr>
            <p:ph idx="1"/>
          </p:nvPr>
        </p:nvSpPr>
        <p:spPr>
          <a:xfrm>
            <a:off x="651510" y="1929130"/>
            <a:ext cx="9864090" cy="4308475"/>
          </a:xfrm>
        </p:spPr>
        <p:txBody>
          <a:bodyPr wrap="square" lIns="91440" tIns="45720" rIns="91440" bIns="45720" anchor="t"/>
          <a:lstStyle/>
          <a:p>
            <a:pPr lvl="1" eaLnBrk="1" hangingPunct="1"/>
            <a:r>
              <a:rPr lang="zh-CN" altLang="en-US" dirty="0"/>
              <a:t>特洛伊木马入侵的一个明显证据是受害计算机上意外地打开了某个端口</a:t>
            </a:r>
          </a:p>
          <a:p>
            <a:pPr eaLnBrk="1" hangingPunct="1"/>
            <a:endParaRPr lang="zh-CN" altLang="en-US" dirty="0"/>
          </a:p>
        </p:txBody>
      </p:sp>
      <p:pic>
        <p:nvPicPr>
          <p:cNvPr id="5" name="Picture 6" descr="80191"/>
          <p:cNvPicPr>
            <a:picLocks noChangeAspect="1"/>
          </p:cNvPicPr>
          <p:nvPr/>
        </p:nvPicPr>
        <p:blipFill>
          <a:blip r:embed="rId2" cstate="print"/>
          <a:stretch>
            <a:fillRect/>
          </a:stretch>
        </p:blipFill>
        <p:spPr>
          <a:xfrm>
            <a:off x="2595563" y="3000375"/>
            <a:ext cx="6705600" cy="2517775"/>
          </a:xfrm>
          <a:prstGeom prst="rect">
            <a:avLst/>
          </a:prstGeom>
          <a:noFill/>
          <a:ln w="9525">
            <a:noFill/>
          </a:ln>
        </p:spPr>
      </p:pic>
      <p:sp>
        <p:nvSpPr>
          <p:cNvPr id="61444" name="Rectangle 7"/>
          <p:cNvSpPr/>
          <p:nvPr/>
        </p:nvSpPr>
        <p:spPr>
          <a:xfrm>
            <a:off x="4310063" y="5715000"/>
            <a:ext cx="3000375" cy="398780"/>
          </a:xfrm>
          <a:prstGeom prst="rect">
            <a:avLst/>
          </a:prstGeom>
          <a:noFill/>
          <a:ln w="9525">
            <a:noFill/>
          </a:ln>
        </p:spPr>
        <p:txBody>
          <a:bodyPr anchor="t">
            <a:spAutoFit/>
          </a:bodyPr>
          <a:lstStyle/>
          <a:p>
            <a:pPr algn="ctr" latinLnBrk="1"/>
            <a:r>
              <a:rPr lang="zh-CN" altLang="en-US" sz="2000" dirty="0">
                <a:solidFill>
                  <a:schemeClr val="bg1"/>
                </a:solidFill>
                <a:latin typeface="Times New Roman" panose="02020603050405020304" pitchFamily="18" charset="0"/>
                <a:ea typeface="Gulim" panose="020B0600000101010101" pitchFamily="34" charset="-127"/>
              </a:rPr>
              <a:t>用</a:t>
            </a:r>
            <a:r>
              <a:rPr lang="en-US" altLang="zh-CN" sz="2000" dirty="0">
                <a:solidFill>
                  <a:schemeClr val="bg1"/>
                </a:solidFill>
                <a:latin typeface="Times New Roman" panose="02020603050405020304" pitchFamily="18" charset="0"/>
                <a:ea typeface="Gulim" panose="020B0600000101010101" pitchFamily="34" charset="-127"/>
              </a:rPr>
              <a:t>Netstat</a:t>
            </a:r>
            <a:r>
              <a:rPr lang="zh-CN" altLang="en-US" sz="2000" dirty="0">
                <a:solidFill>
                  <a:schemeClr val="bg1"/>
                </a:solidFill>
                <a:latin typeface="Times New Roman" panose="02020603050405020304" pitchFamily="18" charset="0"/>
                <a:ea typeface="Gulim" panose="020B0600000101010101" pitchFamily="34" charset="-127"/>
              </a:rPr>
              <a:t>检测</a:t>
            </a:r>
            <a:r>
              <a:rPr lang="en-US" altLang="zh-CN" sz="2000" dirty="0">
                <a:solidFill>
                  <a:schemeClr val="bg1"/>
                </a:solidFill>
                <a:latin typeface="Times New Roman" panose="02020603050405020304" pitchFamily="18" charset="0"/>
                <a:ea typeface="Gulim" panose="020B0600000101010101" pitchFamily="34" charset="-127"/>
              </a:rPr>
              <a:t>BO</a:t>
            </a:r>
            <a:r>
              <a:rPr lang="zh-CN" altLang="en-US" sz="2000" dirty="0">
                <a:solidFill>
                  <a:schemeClr val="bg1"/>
                </a:solidFill>
                <a:latin typeface="Times New Roman" panose="02020603050405020304" pitchFamily="18" charset="0"/>
                <a:ea typeface="Gulim" panose="020B0600000101010101" pitchFamily="34" charset="-127"/>
              </a:rPr>
              <a:t>木马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p:txBody>
          <a:bodyPr wrap="square" lIns="91440" tIns="45720" rIns="91440" bIns="45720" anchor="ctr"/>
          <a:lstStyle/>
          <a:p>
            <a:pPr eaLnBrk="1" hangingPunct="1"/>
            <a:r>
              <a:rPr lang="zh-CN" altLang="en-US" dirty="0"/>
              <a:t>检测和清除特洛伊木马</a:t>
            </a:r>
          </a:p>
        </p:txBody>
      </p:sp>
      <p:pic>
        <p:nvPicPr>
          <p:cNvPr id="5" name="Picture 4"/>
          <p:cNvPicPr>
            <a:picLocks noChangeAspect="1"/>
          </p:cNvPicPr>
          <p:nvPr/>
        </p:nvPicPr>
        <p:blipFill>
          <a:blip r:embed="rId2" cstate="print"/>
          <a:stretch>
            <a:fillRect/>
          </a:stretch>
        </p:blipFill>
        <p:spPr>
          <a:xfrm>
            <a:off x="3095625" y="1500188"/>
            <a:ext cx="5400675" cy="4214812"/>
          </a:xfrm>
          <a:prstGeom prst="rect">
            <a:avLst/>
          </a:prstGeom>
          <a:noFill/>
          <a:ln w="9525">
            <a:noFill/>
          </a:ln>
        </p:spPr>
      </p:pic>
      <p:sp>
        <p:nvSpPr>
          <p:cNvPr id="62467" name="Rectangle 5"/>
          <p:cNvSpPr/>
          <p:nvPr/>
        </p:nvSpPr>
        <p:spPr>
          <a:xfrm>
            <a:off x="4132898" y="5857875"/>
            <a:ext cx="3103880" cy="398780"/>
          </a:xfrm>
          <a:prstGeom prst="rect">
            <a:avLst/>
          </a:prstGeom>
          <a:noFill/>
          <a:ln w="9525">
            <a:noFill/>
          </a:ln>
        </p:spPr>
        <p:txBody>
          <a:bodyPr wrap="none" anchor="t">
            <a:spAutoFit/>
          </a:bodyPr>
          <a:lstStyle/>
          <a:p>
            <a:pPr algn="ctr" latinLnBrk="1"/>
            <a:r>
              <a:rPr lang="zh-CN" altLang="en-US" sz="2000" dirty="0">
                <a:solidFill>
                  <a:schemeClr val="bg1"/>
                </a:solidFill>
                <a:latin typeface="宋体" panose="02010600030101010101" pitchFamily="2" charset="-122"/>
                <a:ea typeface="宋体" panose="02010600030101010101" pitchFamily="2" charset="-122"/>
              </a:rPr>
              <a:t>进程标识符</a:t>
            </a:r>
            <a:r>
              <a:rPr lang="en-US" altLang="zh-CN" sz="2000" dirty="0">
                <a:solidFill>
                  <a:schemeClr val="bg1"/>
                </a:solidFill>
                <a:latin typeface="宋体" panose="02010600030101010101" pitchFamily="2" charset="-122"/>
                <a:ea typeface="宋体" panose="02010600030101010101" pitchFamily="2" charset="-122"/>
              </a:rPr>
              <a:t>PID</a:t>
            </a:r>
            <a:r>
              <a:rPr lang="zh-CN" altLang="en-US" sz="2000" dirty="0">
                <a:solidFill>
                  <a:schemeClr val="bg1"/>
                </a:solidFill>
                <a:latin typeface="宋体" panose="02010600030101010101" pitchFamily="2" charset="-122"/>
                <a:ea typeface="宋体" panose="02010600030101010101" pitchFamily="2" charset="-122"/>
              </a:rPr>
              <a:t>与映射名称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p:txBody>
          <a:bodyPr wrap="square" lIns="91440" tIns="45720" rIns="91440" bIns="45720" anchor="ctr"/>
          <a:lstStyle/>
          <a:p>
            <a:pPr eaLnBrk="1" hangingPunct="1"/>
            <a:r>
              <a:rPr lang="zh-CN" altLang="en-US" dirty="0"/>
              <a:t>典型木马病毒分析</a:t>
            </a:r>
          </a:p>
        </p:txBody>
      </p:sp>
      <p:sp>
        <p:nvSpPr>
          <p:cNvPr id="63490" name="内容占位符 2"/>
          <p:cNvSpPr>
            <a:spLocks noGrp="1"/>
          </p:cNvSpPr>
          <p:nvPr>
            <p:ph idx="1"/>
          </p:nvPr>
        </p:nvSpPr>
        <p:spPr/>
        <p:txBody>
          <a:bodyPr wrap="square" lIns="91440" tIns="45720" rIns="91440" bIns="45720" anchor="t"/>
          <a:lstStyle/>
          <a:p>
            <a:pPr eaLnBrk="1" hangingPunct="1">
              <a:lnSpc>
                <a:spcPct val="150000"/>
              </a:lnSpc>
            </a:pPr>
            <a:r>
              <a:rPr lang="zh-CN" altLang="en-US" dirty="0">
                <a:latin typeface="宋体" panose="02010600030101010101" pitchFamily="2" charset="-122"/>
                <a:ea typeface="宋体" panose="02010600030101010101" pitchFamily="2" charset="-122"/>
              </a:rPr>
              <a:t>木马“广外女生”简介</a:t>
            </a:r>
          </a:p>
          <a:p>
            <a:pPr lvl="1" eaLnBrk="1" hangingPunct="1">
              <a:lnSpc>
                <a:spcPct val="150000"/>
              </a:lnSpc>
            </a:pPr>
            <a:r>
              <a:rPr lang="zh-CN" altLang="en-US" dirty="0">
                <a:latin typeface="宋体" panose="02010600030101010101" pitchFamily="2" charset="-122"/>
                <a:ea typeface="宋体" panose="02010600030101010101" pitchFamily="2" charset="-122"/>
              </a:rPr>
              <a:t>是广东外语外贸大学“广外女生”网络小组的作品，它可以运行于</a:t>
            </a:r>
            <a:r>
              <a:rPr lang="en-US" altLang="zh-CN" dirty="0">
                <a:latin typeface="宋体" panose="02010600030101010101" pitchFamily="2" charset="-122"/>
                <a:ea typeface="宋体" panose="02010600030101010101" pitchFamily="2" charset="-122"/>
              </a:rPr>
              <a:t>Windows 98</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Windows 98SE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Windows ME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Windows NT</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Windows 2000</a:t>
            </a:r>
            <a:r>
              <a:rPr lang="zh-CN" altLang="en-US" dirty="0">
                <a:latin typeface="宋体" panose="02010600030101010101" pitchFamily="2" charset="-122"/>
                <a:ea typeface="宋体" panose="02010600030101010101" pitchFamily="2" charset="-122"/>
              </a:rPr>
              <a:t>或已经安装</a:t>
            </a:r>
            <a:r>
              <a:rPr lang="en-US" altLang="zh-CN" dirty="0">
                <a:latin typeface="宋体" panose="02010600030101010101" pitchFamily="2" charset="-122"/>
                <a:ea typeface="宋体" panose="02010600030101010101" pitchFamily="2" charset="-122"/>
              </a:rPr>
              <a:t>Winsock2.0</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Windows 95/97</a:t>
            </a:r>
            <a:r>
              <a:rPr lang="zh-CN" altLang="en-US" dirty="0">
                <a:latin typeface="宋体" panose="02010600030101010101" pitchFamily="2" charset="-122"/>
                <a:ea typeface="宋体" panose="02010600030101010101" pitchFamily="2" charset="-122"/>
              </a:rPr>
              <a:t>上</a:t>
            </a:r>
          </a:p>
          <a:p>
            <a:pPr eaLnBrk="1" hangingPunct="1"/>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wrap="square" lIns="91440" tIns="45720" rIns="91440" bIns="45720" anchor="ctr"/>
          <a:lstStyle/>
          <a:p>
            <a:pPr eaLnBrk="1" hangingPunct="1"/>
            <a:r>
              <a:rPr lang="zh-CN" altLang="en-US" dirty="0"/>
              <a:t>特洛伊木马的定义</a:t>
            </a:r>
          </a:p>
        </p:txBody>
      </p:sp>
      <p:graphicFrame>
        <p:nvGraphicFramePr>
          <p:cNvPr id="5" name="Group 4"/>
          <p:cNvGraphicFramePr/>
          <p:nvPr/>
        </p:nvGraphicFramePr>
        <p:xfrm>
          <a:off x="1690254" y="1856507"/>
          <a:ext cx="8811059" cy="4253350"/>
        </p:xfrm>
        <a:graphic>
          <a:graphicData uri="http://schemas.openxmlformats.org/drawingml/2006/table">
            <a:tbl>
              <a:tblPr/>
              <a:tblGrid>
                <a:gridCol w="2046975"/>
                <a:gridCol w="2358554"/>
                <a:gridCol w="2202765"/>
                <a:gridCol w="2202765"/>
              </a:tblGrid>
              <a:tr h="464446">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endParaRPr kumimoji="1" lang="zh-CN" altLang="en-US" sz="2000" b="0" i="0" u="none" strike="noStrike" cap="none" normalizeH="0" baseline="0" dirty="0" smtClean="0">
                        <a:ln>
                          <a:noFill/>
                        </a:ln>
                        <a:solidFill>
                          <a:schemeClr val="tx1"/>
                        </a:solidFill>
                        <a:effectLst/>
                        <a:latin typeface="-윤고딕120" charset="-127"/>
                        <a:ea typeface="-윤고딕120"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400" b="1" i="0" u="none" strike="noStrike" cap="none" normalizeH="0" baseline="0" dirty="0" smtClean="0">
                          <a:ln>
                            <a:noFill/>
                          </a:ln>
                          <a:solidFill>
                            <a:schemeClr val="tx1"/>
                          </a:solidFill>
                          <a:effectLst/>
                          <a:latin typeface="-윤고딕120" charset="-127"/>
                          <a:ea typeface="-윤고딕120" charset="-127"/>
                        </a:rPr>
                        <a:t>病     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400" b="1" i="0" u="none" strike="noStrike" cap="none" normalizeH="0" baseline="0" dirty="0" smtClean="0">
                          <a:ln>
                            <a:noFill/>
                          </a:ln>
                          <a:solidFill>
                            <a:schemeClr val="tx1"/>
                          </a:solidFill>
                          <a:effectLst/>
                          <a:latin typeface="-윤고딕120" charset="-127"/>
                          <a:ea typeface="-윤고딕120" charset="-127"/>
                        </a:rPr>
                        <a:t>蠕     虫</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defRPr/>
                      </a:pPr>
                      <a:r>
                        <a:rPr kumimoji="1" lang="zh-CN" altLang="en-US" sz="2400" b="1" i="0" u="none" strike="noStrike" cap="none" normalizeH="0" baseline="0" dirty="0" smtClean="0">
                          <a:ln>
                            <a:noFill/>
                          </a:ln>
                          <a:solidFill>
                            <a:schemeClr val="tx1"/>
                          </a:solidFill>
                          <a:effectLst/>
                          <a:latin typeface="-윤고딕120" charset="-127"/>
                          <a:ea typeface="-윤고딕120" charset="-127"/>
                        </a:rPr>
                        <a:t>木     马</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05">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传染性</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很少</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446">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感染对象</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文件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进程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进程</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388">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主要传播方式</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文件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网络</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网络</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259">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破坏性</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较强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很少</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7663">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隐藏性</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极强</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090">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顽固性</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较强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较强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极强</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7663">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欺骗性</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一般</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一般</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强</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090">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主要攻击目的</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破坏数据和信息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耗尽计算机资源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1" hangingPunct="1">
                        <a:lnSpc>
                          <a:spcPct val="100000"/>
                        </a:lnSpc>
                        <a:spcBef>
                          <a:spcPct val="20000"/>
                        </a:spcBef>
                        <a:spcAft>
                          <a:spcPct val="0"/>
                        </a:spcAft>
                        <a:buClr>
                          <a:srgbClr val="FF6600"/>
                        </a:buClr>
                        <a:buSzTx/>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窃取数据和信息</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title"/>
          </p:nvPr>
        </p:nvSpPr>
        <p:spPr/>
        <p:txBody>
          <a:bodyPr wrap="square" lIns="91440" tIns="45720" rIns="91440" bIns="45720" anchor="ctr"/>
          <a:lstStyle/>
          <a:p>
            <a:pPr eaLnBrk="1" hangingPunct="1"/>
            <a:r>
              <a:rPr lang="zh-CN" altLang="en-US" dirty="0"/>
              <a:t>典型木马病毒分析</a:t>
            </a:r>
          </a:p>
        </p:txBody>
      </p:sp>
      <p:sp>
        <p:nvSpPr>
          <p:cNvPr id="64514" name="内容占位符 2"/>
          <p:cNvSpPr>
            <a:spLocks noGrp="1"/>
          </p:cNvSpPr>
          <p:nvPr>
            <p:ph idx="1"/>
          </p:nvPr>
        </p:nvSpPr>
        <p:spPr/>
        <p:txBody>
          <a:bodyPr wrap="square" lIns="91440" tIns="45720" rIns="91440" bIns="45720" anchor="t">
            <a:normAutofit fontScale="92500"/>
          </a:bodyPr>
          <a:lstStyle/>
          <a:p>
            <a:pPr lvl="1" eaLnBrk="1" hangingPunct="1">
              <a:lnSpc>
                <a:spcPct val="150000"/>
              </a:lnSpc>
            </a:pPr>
            <a:r>
              <a:rPr lang="zh-CN" altLang="en-US" dirty="0">
                <a:latin typeface="宋体" panose="02010600030101010101" pitchFamily="2" charset="-122"/>
                <a:ea typeface="宋体" panose="02010600030101010101" pitchFamily="2" charset="-122"/>
              </a:rPr>
              <a:t>该木马把启动项设在</a:t>
            </a:r>
            <a:r>
              <a:rPr lang="en-US" altLang="zh-CN" dirty="0">
                <a:latin typeface="宋体" panose="02010600030101010101" pitchFamily="2" charset="-122"/>
                <a:ea typeface="宋体" panose="02010600030101010101" pitchFamily="2" charset="-122"/>
              </a:rPr>
              <a:t>HKLM\ SOFTWARE \Classes\exefile\shell\open\command\</a:t>
            </a:r>
            <a:r>
              <a:rPr lang="zh-CN" altLang="en-US" dirty="0">
                <a:latin typeface="宋体" panose="02010600030101010101" pitchFamily="2" charset="-122"/>
                <a:ea typeface="宋体" panose="02010600030101010101" pitchFamily="2" charset="-122"/>
              </a:rPr>
              <a:t>下，这个注册表项的作用是定义运行可执行文件的格式</a:t>
            </a:r>
          </a:p>
          <a:p>
            <a:pPr lvl="1" eaLnBrk="1" hangingPunct="1">
              <a:lnSpc>
                <a:spcPct val="150000"/>
              </a:lnSpc>
            </a:pPr>
            <a:r>
              <a:rPr lang="zh-CN" altLang="en-US" dirty="0">
                <a:latin typeface="宋体" panose="02010600030101010101" pitchFamily="2" charset="-122"/>
                <a:ea typeface="宋体" panose="02010600030101010101" pitchFamily="2" charset="-122"/>
              </a:rPr>
              <a:t>木马将</a:t>
            </a:r>
            <a:r>
              <a:rPr lang="en-US" altLang="zh-CN" dirty="0">
                <a:latin typeface="宋体" panose="02010600030101010101" pitchFamily="2" charset="-122"/>
                <a:ea typeface="宋体" panose="02010600030101010101" pitchFamily="2" charset="-122"/>
              </a:rPr>
              <a:t>HKLM\ SOFTWARE \Classes\exefile\shell\open\command\</a:t>
            </a:r>
            <a:r>
              <a:rPr lang="zh-CN" altLang="en-US" dirty="0">
                <a:latin typeface="宋体" panose="02010600030101010101" pitchFamily="2" charset="-122"/>
                <a:ea typeface="宋体" panose="02010600030101010101" pitchFamily="2" charset="-122"/>
              </a:rPr>
              <a:t>下的键值由原来的“</a:t>
            </a:r>
            <a:r>
              <a:rPr lang="en-US" altLang="zh-CN"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修改为“</a:t>
            </a:r>
            <a:r>
              <a:rPr lang="en-US" altLang="zh-CN" dirty="0">
                <a:latin typeface="宋体" panose="02010600030101010101" pitchFamily="2" charset="-122"/>
                <a:ea typeface="宋体" panose="02010600030101010101" pitchFamily="2" charset="-122"/>
              </a:rPr>
              <a:t>C:\WINDOWS\System32\DIAGCFG.EXE "%1" %*”</a:t>
            </a:r>
            <a:r>
              <a:rPr lang="zh-CN" altLang="en-US" dirty="0">
                <a:latin typeface="宋体" panose="02010600030101010101" pitchFamily="2" charset="-122"/>
                <a:ea typeface="宋体" panose="02010600030101010101" pitchFamily="2" charset="-122"/>
              </a:rPr>
              <a:t>，包含了木马程序</a:t>
            </a:r>
            <a:r>
              <a:rPr lang="en-US" altLang="zh-CN" dirty="0">
                <a:latin typeface="宋体" panose="02010600030101010101" pitchFamily="2" charset="-122"/>
                <a:ea typeface="宋体" panose="02010600030101010101" pitchFamily="2" charset="-122"/>
              </a:rPr>
              <a:t>DIAGCFG.EXE</a:t>
            </a:r>
            <a:r>
              <a:rPr lang="zh-CN" altLang="en-US" dirty="0">
                <a:latin typeface="宋体" panose="02010600030101010101" pitchFamily="2" charset="-122"/>
                <a:ea typeface="宋体" panose="02010600030101010101" pitchFamily="2" charset="-122"/>
              </a:rPr>
              <a:t>，此后每次再运行任何可执行文件时都要先运行</a:t>
            </a:r>
            <a:r>
              <a:rPr lang="en-US" altLang="zh-CN" dirty="0">
                <a:latin typeface="宋体" panose="02010600030101010101" pitchFamily="2" charset="-122"/>
                <a:ea typeface="宋体" panose="02010600030101010101" pitchFamily="2" charset="-122"/>
              </a:rPr>
              <a:t>DIAGCFG.EXE</a:t>
            </a:r>
            <a:r>
              <a:rPr lang="zh-CN" altLang="en-US" dirty="0">
                <a:latin typeface="宋体" panose="02010600030101010101" pitchFamily="2" charset="-122"/>
                <a:ea typeface="宋体" panose="02010600030101010101" pitchFamily="2" charset="-122"/>
              </a:rPr>
              <a:t>，即启动木马</a:t>
            </a:r>
          </a:p>
          <a:p>
            <a:pPr eaLnBrk="1" hangingPunct="1"/>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p:txBody>
          <a:bodyPr wrap="square" lIns="91440" tIns="45720" rIns="91440" bIns="45720" anchor="ctr"/>
          <a:lstStyle/>
          <a:p>
            <a:pPr eaLnBrk="1" hangingPunct="1"/>
            <a:r>
              <a:rPr lang="zh-CN" altLang="en-US" dirty="0"/>
              <a:t>典型木马病毒分析</a:t>
            </a:r>
          </a:p>
        </p:txBody>
      </p:sp>
      <p:sp>
        <p:nvSpPr>
          <p:cNvPr id="65538" name="内容占位符 2"/>
          <p:cNvSpPr>
            <a:spLocks noGrp="1"/>
          </p:cNvSpPr>
          <p:nvPr>
            <p:ph idx="1"/>
          </p:nvPr>
        </p:nvSpPr>
        <p:spPr/>
        <p:txBody>
          <a:bodyPr wrap="square" lIns="91440" tIns="45720" rIns="91440" bIns="45720" anchor="t"/>
          <a:lstStyle/>
          <a:p>
            <a:pPr lvl="1" eaLnBrk="1" hangingPunct="1"/>
            <a:r>
              <a:rPr lang="zh-CN" altLang="en-US" dirty="0"/>
              <a:t>木马端口</a:t>
            </a:r>
          </a:p>
        </p:txBody>
      </p:sp>
      <p:grpSp>
        <p:nvGrpSpPr>
          <p:cNvPr id="65539" name="Group 8"/>
          <p:cNvGrpSpPr/>
          <p:nvPr/>
        </p:nvGrpSpPr>
        <p:grpSpPr>
          <a:xfrm>
            <a:off x="1738313" y="2500313"/>
            <a:ext cx="8763000" cy="2971800"/>
            <a:chOff x="-3" y="-3"/>
            <a:chExt cx="5305" cy="2358"/>
          </a:xfrm>
        </p:grpSpPr>
        <p:grpSp>
          <p:nvGrpSpPr>
            <p:cNvPr id="65540" name="Group 6"/>
            <p:cNvGrpSpPr/>
            <p:nvPr/>
          </p:nvGrpSpPr>
          <p:grpSpPr>
            <a:xfrm>
              <a:off x="0" y="0"/>
              <a:ext cx="5299" cy="2352"/>
              <a:chOff x="0" y="0"/>
              <a:chExt cx="5299" cy="2352"/>
            </a:xfrm>
          </p:grpSpPr>
          <p:sp>
            <p:nvSpPr>
              <p:cNvPr id="65541" name="Rectangle 4"/>
              <p:cNvSpPr/>
              <p:nvPr/>
            </p:nvSpPr>
            <p:spPr>
              <a:xfrm>
                <a:off x="43" y="0"/>
                <a:ext cx="5213" cy="2352"/>
              </a:xfrm>
              <a:prstGeom prst="rect">
                <a:avLst/>
              </a:prstGeom>
              <a:noFill/>
              <a:ln w="9525">
                <a:noFill/>
              </a:ln>
            </p:spPr>
            <p:txBody>
              <a:bodyPr anchor="t"/>
              <a:lstStyle/>
              <a:p>
                <a:pPr algn="just" latinLnBrk="1"/>
                <a:r>
                  <a:rPr lang="en-US" altLang="zh-CN" sz="1800" b="1" dirty="0">
                    <a:solidFill>
                      <a:schemeClr val="tx1"/>
                    </a:solidFill>
                    <a:latin typeface="宋体" panose="02010600030101010101" pitchFamily="2" charset="-122"/>
                    <a:ea typeface="Gulim" panose="020B0600000101010101" pitchFamily="34" charset="-127"/>
                  </a:rPr>
                  <a:t>E:\Tools\Fport-2.0&gt;fport</a:t>
                </a:r>
              </a:p>
              <a:p>
                <a:pPr algn="just" eaLnBrk="0" latinLnBrk="1" hangingPunct="0"/>
                <a:r>
                  <a:rPr lang="en-US" altLang="zh-CN" sz="1800" b="1" dirty="0">
                    <a:solidFill>
                      <a:schemeClr val="tx1"/>
                    </a:solidFill>
                    <a:latin typeface="Times New Roman" panose="02020603050405020304" pitchFamily="18" charset="0"/>
                    <a:ea typeface="Gulim" panose="020B0600000101010101" pitchFamily="34" charset="-127"/>
                  </a:rPr>
                  <a:t> </a:t>
                </a:r>
              </a:p>
              <a:p>
                <a:pPr algn="just" eaLnBrk="0" latinLnBrk="1" hangingPunct="0"/>
                <a:r>
                  <a:rPr lang="en-US" altLang="zh-CN" sz="1800" b="1" dirty="0">
                    <a:solidFill>
                      <a:schemeClr val="tx1"/>
                    </a:solidFill>
                    <a:latin typeface="宋体" panose="02010600030101010101" pitchFamily="2" charset="-122"/>
                    <a:ea typeface="Gulim" panose="020B0600000101010101" pitchFamily="34" charset="-127"/>
                  </a:rPr>
                  <a:t>Pid  Process      Port   Proto  Path</a:t>
                </a:r>
              </a:p>
              <a:p>
                <a:pPr algn="just" eaLnBrk="0" latinLnBrk="1" hangingPunct="0"/>
                <a:r>
                  <a:rPr lang="en-US" altLang="zh-CN" sz="1800" b="1" dirty="0">
                    <a:solidFill>
                      <a:schemeClr val="tx1"/>
                    </a:solidFill>
                    <a:latin typeface="宋体" panose="02010600030101010101" pitchFamily="2" charset="-122"/>
                    <a:ea typeface="Gulim" panose="020B0600000101010101" pitchFamily="34" charset="-127"/>
                  </a:rPr>
                  <a:t>584  tcpsvcs   -&gt; 7      TCP    C:\WINDOWS\System32\tcpsvcs.exe</a:t>
                </a:r>
              </a:p>
              <a:p>
                <a:pPr algn="just" eaLnBrk="0" latinLnBrk="1" hangingPunct="0"/>
                <a:r>
                  <a:rPr lang="en-US" altLang="zh-CN" sz="1800" b="1" dirty="0">
                    <a:solidFill>
                      <a:schemeClr val="tx1"/>
                    </a:solidFill>
                    <a:latin typeface="Times New Roman" panose="02020603050405020304" pitchFamily="18" charset="0"/>
                    <a:ea typeface="Gulim" panose="020B0600000101010101" pitchFamily="34" charset="-127"/>
                  </a:rPr>
                  <a:t>…</a:t>
                </a:r>
              </a:p>
              <a:p>
                <a:pPr algn="just" eaLnBrk="0" latinLnBrk="1" hangingPunct="0"/>
                <a:r>
                  <a:rPr lang="en-US" altLang="zh-CN" sz="1800" b="1" dirty="0">
                    <a:solidFill>
                      <a:schemeClr val="tx1"/>
                    </a:solidFill>
                    <a:latin typeface="宋体" panose="02010600030101010101" pitchFamily="2" charset="-122"/>
                    <a:ea typeface="Gulim" panose="020B0600000101010101" pitchFamily="34" charset="-127"/>
                  </a:rPr>
                  <a:t>464  msdtc     -&gt; 3372   TCP    C:\WINDOWS\System32\msdtc.exe</a:t>
                </a:r>
              </a:p>
              <a:p>
                <a:pPr algn="just" eaLnBrk="0" latinLnBrk="1" hangingPunct="0"/>
                <a:r>
                  <a:rPr lang="en-US" altLang="zh-CN" sz="1800" b="1" dirty="0">
                    <a:solidFill>
                      <a:schemeClr val="tx1"/>
                    </a:solidFill>
                    <a:latin typeface="宋体" panose="02010600030101010101" pitchFamily="2" charset="-122"/>
                    <a:ea typeface="Gulim" panose="020B0600000101010101" pitchFamily="34" charset="-127"/>
                  </a:rPr>
                  <a:t>1176 DIAGCFG   -&gt; 6267   TCP    C:\WINDOWS\System32\DIAGCFG.EXE</a:t>
                </a:r>
              </a:p>
              <a:p>
                <a:pPr algn="just" eaLnBrk="0" latinLnBrk="1" hangingPunct="0"/>
                <a:r>
                  <a:rPr lang="en-US" altLang="zh-CN" sz="1800" b="1" dirty="0">
                    <a:solidFill>
                      <a:schemeClr val="tx1"/>
                    </a:solidFill>
                    <a:latin typeface="宋体" panose="02010600030101010101" pitchFamily="2" charset="-122"/>
                    <a:ea typeface="Gulim" panose="020B0600000101010101" pitchFamily="34" charset="-127"/>
                  </a:rPr>
                  <a:t>836  inetinfo  -&gt; 7075   TCP    C:\WINDOWS\System32\inetsrv\inetinfo.exe</a:t>
                </a:r>
              </a:p>
              <a:p>
                <a:pPr algn="just" eaLnBrk="0" latinLnBrk="1" hangingPunct="0"/>
                <a:r>
                  <a:rPr lang="en-US" altLang="zh-CN" sz="1800" b="1" dirty="0">
                    <a:solidFill>
                      <a:schemeClr val="tx1"/>
                    </a:solidFill>
                    <a:latin typeface="Times New Roman" panose="02020603050405020304" pitchFamily="18" charset="0"/>
                    <a:ea typeface="Gulim" panose="020B0600000101010101" pitchFamily="34" charset="-127"/>
                  </a:rPr>
                  <a:t>…</a:t>
                </a:r>
              </a:p>
              <a:p>
                <a:pPr algn="just" eaLnBrk="0" latinLnBrk="1" hangingPunct="0"/>
                <a:r>
                  <a:rPr lang="en-US" altLang="zh-CN" sz="1800" b="1" dirty="0">
                    <a:solidFill>
                      <a:schemeClr val="tx1"/>
                    </a:solidFill>
                    <a:latin typeface="宋体" panose="02010600030101010101" pitchFamily="2" charset="-122"/>
                    <a:ea typeface="Gulim" panose="020B0600000101010101" pitchFamily="34" charset="-127"/>
                  </a:rPr>
                  <a:t>836  inetinfo  -&gt; 3456   UDP    C:\WINDOWS\System32\inetsrv\inetinfo.exe</a:t>
                </a:r>
              </a:p>
            </p:txBody>
          </p:sp>
          <p:sp>
            <p:nvSpPr>
              <p:cNvPr id="65542" name="Rectangle 5"/>
              <p:cNvSpPr/>
              <p:nvPr/>
            </p:nvSpPr>
            <p:spPr>
              <a:xfrm>
                <a:off x="0" y="0"/>
                <a:ext cx="5299" cy="2352"/>
              </a:xfrm>
              <a:prstGeom prst="rect">
                <a:avLst/>
              </a:prstGeom>
              <a:noFill/>
              <a:ln w="7" cap="flat" cmpd="sng">
                <a:solidFill>
                  <a:srgbClr val="A0A0A0"/>
                </a:solidFill>
                <a:prstDash val="solid"/>
                <a:miter/>
                <a:headEnd type="none" w="med" len="med"/>
                <a:tailEnd type="none" w="med" len="med"/>
              </a:ln>
            </p:spPr>
            <p:txBody>
              <a:bodyPr anchor="t"/>
              <a:lstStyle/>
              <a:p>
                <a:pPr latinLnBrk="1"/>
                <a:endParaRPr lang="zh-CN" altLang="en-US" dirty="0">
                  <a:latin typeface="Gulim" panose="020B0600000101010101" pitchFamily="34" charset="-127"/>
                  <a:ea typeface="Gulim" panose="020B0600000101010101" pitchFamily="34" charset="-127"/>
                </a:endParaRPr>
              </a:p>
            </p:txBody>
          </p:sp>
        </p:grpSp>
        <p:sp>
          <p:nvSpPr>
            <p:cNvPr id="65543" name="Rectangle 7"/>
            <p:cNvSpPr/>
            <p:nvPr/>
          </p:nvSpPr>
          <p:spPr>
            <a:xfrm>
              <a:off x="-3" y="-3"/>
              <a:ext cx="5305" cy="2358"/>
            </a:xfrm>
            <a:prstGeom prst="rect">
              <a:avLst/>
            </a:prstGeom>
            <a:noFill/>
            <a:ln w="11112" cap="flat" cmpd="sng">
              <a:solidFill>
                <a:srgbClr val="A0A0A0"/>
              </a:solidFill>
              <a:prstDash val="solid"/>
              <a:miter/>
              <a:headEnd type="none" w="med" len="med"/>
              <a:tailEnd type="none" w="med" len="med"/>
            </a:ln>
          </p:spPr>
          <p:txBody>
            <a:bodyPr anchor="t"/>
            <a:lstStyle/>
            <a:p>
              <a:pPr latinLnBrk="1"/>
              <a:endParaRPr lang="zh-CN" altLang="en-US" dirty="0">
                <a:latin typeface="Gulim" panose="020B0600000101010101" pitchFamily="34" charset="-127"/>
                <a:ea typeface="Gulim" panose="020B0600000101010101" pitchFamily="34" charset="-127"/>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p:txBody>
          <a:bodyPr wrap="square" lIns="91440" tIns="45720" rIns="91440" bIns="45720" anchor="ctr"/>
          <a:lstStyle/>
          <a:p>
            <a:pPr eaLnBrk="1" hangingPunct="1"/>
            <a:r>
              <a:rPr lang="zh-CN" altLang="en-US" dirty="0"/>
              <a:t>典型木马病毒分析</a:t>
            </a:r>
          </a:p>
        </p:txBody>
      </p:sp>
      <p:sp>
        <p:nvSpPr>
          <p:cNvPr id="66562" name="内容占位符 2"/>
          <p:cNvSpPr>
            <a:spLocks noGrp="1"/>
          </p:cNvSpPr>
          <p:nvPr>
            <p:ph idx="1"/>
          </p:nvPr>
        </p:nvSpPr>
        <p:spPr>
          <a:xfrm>
            <a:off x="838835" y="1357630"/>
            <a:ext cx="9676765" cy="4879975"/>
          </a:xfrm>
        </p:spPr>
        <p:txBody>
          <a:bodyPr wrap="square" lIns="91440" tIns="45720" rIns="91440" bIns="45720" anchor="t"/>
          <a:lstStyle/>
          <a:p>
            <a:pPr eaLnBrk="1" hangingPunct="1"/>
            <a:r>
              <a:rPr lang="zh-CN" altLang="en-US" dirty="0">
                <a:latin typeface="宋体" panose="02010600030101010101" pitchFamily="2" charset="-122"/>
                <a:ea typeface="宋体" panose="02010600030101010101" pitchFamily="2" charset="-122"/>
              </a:rPr>
              <a:t>清除木马</a:t>
            </a:r>
            <a:endParaRPr lang="en-US" altLang="zh-CN" dirty="0">
              <a:latin typeface="宋体" panose="02010600030101010101" pitchFamily="2" charset="-122"/>
              <a:ea typeface="宋体" panose="02010600030101010101" pitchFamily="2" charset="-122"/>
            </a:endParaRPr>
          </a:p>
          <a:p>
            <a:pPr lvl="1" eaLnBrk="1" hangingPunct="1">
              <a:lnSpc>
                <a:spcPct val="150000"/>
              </a:lnSpc>
            </a:pPr>
            <a:r>
              <a:rPr lang="zh-CN" altLang="en-US" dirty="0">
                <a:latin typeface="宋体" panose="02010600030101010101" pitchFamily="2" charset="-122"/>
                <a:ea typeface="宋体" panose="02010600030101010101" pitchFamily="2" charset="-122"/>
              </a:rPr>
              <a:t>由于“广外女生”木马自启动项的特殊性，如果先删除</a:t>
            </a:r>
            <a:r>
              <a:rPr lang="en-US" altLang="zh-CN" dirty="0">
                <a:latin typeface="宋体" panose="02010600030101010101" pitchFamily="2" charset="-122"/>
                <a:ea typeface="宋体" panose="02010600030101010101" pitchFamily="2" charset="-122"/>
              </a:rPr>
              <a:t>C:\WINDOWS\System32\</a:t>
            </a:r>
            <a:r>
              <a:rPr lang="zh-CN" altLang="en-US" dirty="0">
                <a:latin typeface="宋体" panose="02010600030101010101" pitchFamily="2" charset="-122"/>
                <a:ea typeface="宋体" panose="02010600030101010101" pitchFamily="2" charset="-122"/>
              </a:rPr>
              <a:t>目录下的</a:t>
            </a:r>
            <a:r>
              <a:rPr lang="en-US" altLang="zh-CN" dirty="0">
                <a:latin typeface="宋体" panose="02010600030101010101" pitchFamily="2" charset="-122"/>
                <a:ea typeface="宋体" panose="02010600030101010101" pitchFamily="2" charset="-122"/>
              </a:rPr>
              <a:t>DIAGCFG.EXE</a:t>
            </a:r>
            <a:r>
              <a:rPr lang="zh-CN" altLang="en-US" dirty="0">
                <a:latin typeface="宋体" panose="02010600030101010101" pitchFamily="2" charset="-122"/>
                <a:ea typeface="宋体" panose="02010600030101010101" pitchFamily="2" charset="-122"/>
              </a:rPr>
              <a:t>，将无法在系统中运行任何可执行文件。因此，清除该木马应按如下步骤</a:t>
            </a:r>
            <a:endParaRPr lang="en-US" altLang="zh-CN" dirty="0">
              <a:latin typeface="宋体" panose="02010600030101010101" pitchFamily="2" charset="-122"/>
              <a:ea typeface="宋体" panose="02010600030101010101" pitchFamily="2" charset="-122"/>
            </a:endParaRPr>
          </a:p>
          <a:p>
            <a:pPr lvl="2" eaLnBrk="1" hangingPunct="1">
              <a:lnSpc>
                <a:spcPct val="150000"/>
              </a:lnSpc>
              <a:buFont typeface="-윤고딕120" charset="-127"/>
            </a:pPr>
            <a:r>
              <a:rPr kumimoji="1" lang="zh-CN" altLang="en-US" dirty="0">
                <a:latin typeface="宋体" panose="02010600030101010101" pitchFamily="2" charset="-122"/>
                <a:ea typeface="宋体" panose="02010600030101010101" pitchFamily="2" charset="-122"/>
              </a:rPr>
              <a:t>打开下面键值：</a:t>
            </a:r>
            <a:r>
              <a:rPr kumimoji="1" lang="en-US" altLang="zh-CN" dirty="0">
                <a:latin typeface="宋体" panose="02010600030101010101" pitchFamily="2" charset="-122"/>
                <a:ea typeface="宋体" panose="02010600030101010101" pitchFamily="2" charset="-122"/>
              </a:rPr>
              <a:t>HKEY_LOCAL_MACHINE\SOFTWARE\Classes\exefile\shell\open\command\</a:t>
            </a:r>
            <a:r>
              <a:rPr kumimoji="1" lang="zh-CN" altLang="en-US" dirty="0">
                <a:latin typeface="宋体" panose="02010600030101010101" pitchFamily="2" charset="-122"/>
                <a:ea typeface="宋体" panose="02010600030101010101" pitchFamily="2" charset="-122"/>
              </a:rPr>
              <a:t>，但是不要修改，因为如果这时就修改注册表，</a:t>
            </a:r>
            <a:r>
              <a:rPr kumimoji="1" lang="en-US" altLang="zh-CN" dirty="0">
                <a:latin typeface="宋体" panose="02010600030101010101" pitchFamily="2" charset="-122"/>
                <a:ea typeface="宋体" panose="02010600030101010101" pitchFamily="2" charset="-122"/>
              </a:rPr>
              <a:t>DIAGCFG.EXE</a:t>
            </a:r>
            <a:r>
              <a:rPr kumimoji="1" lang="zh-CN" altLang="en-US" dirty="0">
                <a:latin typeface="宋体" panose="02010600030101010101" pitchFamily="2" charset="-122"/>
                <a:ea typeface="宋体" panose="02010600030101010101" pitchFamily="2" charset="-122"/>
              </a:rPr>
              <a:t>进程仍然会立刻把它改回来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p:txBody>
          <a:bodyPr wrap="square" lIns="91440" tIns="45720" rIns="91440" bIns="45720" anchor="ctr"/>
          <a:lstStyle/>
          <a:p>
            <a:pPr eaLnBrk="1" hangingPunct="1"/>
            <a:r>
              <a:rPr lang="zh-CN" altLang="en-US" dirty="0"/>
              <a:t>典型木马病毒分析</a:t>
            </a:r>
          </a:p>
        </p:txBody>
      </p:sp>
      <p:sp>
        <p:nvSpPr>
          <p:cNvPr id="67586" name="内容占位符 2"/>
          <p:cNvSpPr>
            <a:spLocks noGrp="1"/>
          </p:cNvSpPr>
          <p:nvPr>
            <p:ph idx="1"/>
          </p:nvPr>
        </p:nvSpPr>
        <p:spPr/>
        <p:txBody>
          <a:bodyPr wrap="square" lIns="91440" tIns="45720" rIns="91440" bIns="45720" anchor="t">
            <a:normAutofit fontScale="82500" lnSpcReduction="10000"/>
          </a:bodyPr>
          <a:lstStyle/>
          <a:p>
            <a:pPr lvl="0" eaLnBrk="1" hangingPunct="1">
              <a:lnSpc>
                <a:spcPct val="150000"/>
              </a:lnSpc>
              <a:buFont typeface="-윤고딕120" charset="-127"/>
            </a:pPr>
            <a:r>
              <a:rPr kumimoji="1" lang="zh-CN" altLang="en-US" dirty="0">
                <a:latin typeface="宋体" panose="02010600030101010101" pitchFamily="2" charset="-122"/>
                <a:ea typeface="宋体" panose="02010600030101010101" pitchFamily="2" charset="-122"/>
              </a:rPr>
              <a:t>打开“任务管理器”，找到</a:t>
            </a:r>
            <a:r>
              <a:rPr kumimoji="1" lang="en-US" altLang="zh-CN" dirty="0">
                <a:latin typeface="宋体" panose="02010600030101010101" pitchFamily="2" charset="-122"/>
                <a:ea typeface="宋体" panose="02010600030101010101" pitchFamily="2" charset="-122"/>
              </a:rPr>
              <a:t>DIAGCFG.EXE</a:t>
            </a:r>
            <a:r>
              <a:rPr kumimoji="1" lang="zh-CN" altLang="en-US" dirty="0">
                <a:latin typeface="宋体" panose="02010600030101010101" pitchFamily="2" charset="-122"/>
                <a:ea typeface="宋体" panose="02010600030101010101" pitchFamily="2" charset="-122"/>
              </a:rPr>
              <a:t>这个进程，关掉这个进程。注意，一定也不要先关进程再打开注册表管理器，否则执行</a:t>
            </a:r>
            <a:r>
              <a:rPr kumimoji="1" lang="en-US" altLang="zh-CN" dirty="0">
                <a:latin typeface="宋体" panose="02010600030101010101" pitchFamily="2" charset="-122"/>
                <a:ea typeface="宋体" panose="02010600030101010101" pitchFamily="2" charset="-122"/>
              </a:rPr>
              <a:t>regedit.exe</a:t>
            </a:r>
            <a:r>
              <a:rPr kumimoji="1" lang="zh-CN" altLang="en-US" dirty="0">
                <a:latin typeface="宋体" panose="02010600030101010101" pitchFamily="2" charset="-122"/>
                <a:ea typeface="宋体" panose="02010600030101010101" pitchFamily="2" charset="-122"/>
              </a:rPr>
              <a:t>时又会启动</a:t>
            </a:r>
            <a:r>
              <a:rPr kumimoji="1" lang="en-US" altLang="zh-CN" dirty="0">
                <a:latin typeface="宋体" panose="02010600030101010101" pitchFamily="2" charset="-122"/>
                <a:ea typeface="宋体" panose="02010600030101010101" pitchFamily="2" charset="-122"/>
              </a:rPr>
              <a:t>DIAGCFG.EXE </a:t>
            </a:r>
          </a:p>
          <a:p>
            <a:pPr lvl="0" eaLnBrk="1" hangingPunct="1">
              <a:lnSpc>
                <a:spcPct val="150000"/>
              </a:lnSpc>
              <a:buFont typeface="-윤고딕120" charset="-127"/>
            </a:pPr>
            <a:r>
              <a:rPr kumimoji="1" lang="zh-CN" altLang="en-US" dirty="0">
                <a:latin typeface="宋体" panose="02010600030101010101" pitchFamily="2" charset="-122"/>
                <a:ea typeface="宋体" panose="02010600030101010101" pitchFamily="2" charset="-122"/>
              </a:rPr>
              <a:t>把</a:t>
            </a:r>
            <a:r>
              <a:rPr kumimoji="1" lang="en-US" altLang="zh-CN" dirty="0">
                <a:latin typeface="宋体" panose="02010600030101010101" pitchFamily="2" charset="-122"/>
                <a:ea typeface="宋体" panose="02010600030101010101" pitchFamily="2" charset="-122"/>
              </a:rPr>
              <a:t>HKEY_LOCAL_MACHINE\SOFTWARE\Classes\exefile\shell\open\command\</a:t>
            </a:r>
            <a:r>
              <a:rPr kumimoji="1" lang="zh-CN" altLang="en-US" dirty="0">
                <a:latin typeface="宋体" panose="02010600030101010101" pitchFamily="2" charset="-122"/>
                <a:ea typeface="宋体" panose="02010600030101010101" pitchFamily="2" charset="-122"/>
              </a:rPr>
              <a:t>的键值由原来的“</a:t>
            </a:r>
            <a:r>
              <a:rPr kumimoji="1" lang="en-US" altLang="zh-CN" dirty="0">
                <a:latin typeface="宋体" panose="02010600030101010101" pitchFamily="2" charset="-122"/>
                <a:ea typeface="宋体" panose="02010600030101010101" pitchFamily="2" charset="-122"/>
              </a:rPr>
              <a:t>C:\WINDOWS\System32\DIAGCFG.EXE "%1"%*”</a:t>
            </a:r>
            <a:r>
              <a:rPr kumimoji="1" lang="zh-CN" altLang="en-US" dirty="0">
                <a:latin typeface="宋体" panose="02010600030101010101" pitchFamily="2" charset="-122"/>
                <a:ea typeface="宋体" panose="02010600030101010101" pitchFamily="2" charset="-122"/>
              </a:rPr>
              <a:t>改为“</a:t>
            </a:r>
            <a:r>
              <a:rPr kumimoji="1" lang="en-US" altLang="zh-CN" dirty="0">
                <a:latin typeface="宋体" panose="02010600030101010101" pitchFamily="2" charset="-122"/>
                <a:ea typeface="宋体" panose="02010600030101010101" pitchFamily="2" charset="-122"/>
              </a:rPr>
              <a:t>"%1"%*”</a:t>
            </a:r>
            <a:r>
              <a:rPr kumimoji="1" lang="zh-CN" altLang="en-US" dirty="0">
                <a:latin typeface="宋体" panose="02010600030101010101" pitchFamily="2" charset="-122"/>
                <a:ea typeface="宋体" panose="02010600030101010101" pitchFamily="2" charset="-122"/>
              </a:rPr>
              <a:t>。这样，即使不删除</a:t>
            </a:r>
            <a:r>
              <a:rPr kumimoji="1" lang="en-US" altLang="zh-CN" dirty="0">
                <a:latin typeface="宋体" panose="02010600030101010101" pitchFamily="2" charset="-122"/>
                <a:ea typeface="宋体" panose="02010600030101010101" pitchFamily="2" charset="-122"/>
              </a:rPr>
              <a:t>DIAGCFG.EXE</a:t>
            </a:r>
            <a:r>
              <a:rPr kumimoji="1" lang="zh-CN" altLang="en-US" dirty="0">
                <a:latin typeface="宋体" panose="02010600030101010101" pitchFamily="2" charset="-122"/>
                <a:ea typeface="宋体" panose="02010600030101010101" pitchFamily="2" charset="-122"/>
              </a:rPr>
              <a:t>文件，只要用户不再双击运行之，木马就会因无激活机会而不能继续实施破坏</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p:nvPr>
        </p:nvSpPr>
        <p:spPr/>
        <p:txBody>
          <a:bodyPr wrap="square" lIns="91440" tIns="45720" rIns="91440" bIns="45720" anchor="ctr"/>
          <a:lstStyle/>
          <a:p>
            <a:pPr eaLnBrk="1" hangingPunct="1"/>
            <a:r>
              <a:rPr lang="zh-CN" altLang="en-US" dirty="0"/>
              <a:t>典型木马病毒分析</a:t>
            </a:r>
          </a:p>
        </p:txBody>
      </p:sp>
      <p:sp>
        <p:nvSpPr>
          <p:cNvPr id="68610" name="内容占位符 2"/>
          <p:cNvSpPr>
            <a:spLocks noGrp="1"/>
          </p:cNvSpPr>
          <p:nvPr>
            <p:ph idx="1"/>
          </p:nvPr>
        </p:nvSpPr>
        <p:spPr>
          <a:xfrm>
            <a:off x="1003935" y="2143125"/>
            <a:ext cx="9511665" cy="4094480"/>
          </a:xfrm>
        </p:spPr>
        <p:txBody>
          <a:bodyPr wrap="square" lIns="91440" tIns="45720" rIns="91440" bIns="45720" anchor="t"/>
          <a:lstStyle/>
          <a:p>
            <a:pPr lvl="0" eaLnBrk="1" hangingPunct="1">
              <a:lnSpc>
                <a:spcPct val="150000"/>
              </a:lnSpc>
              <a:buFont typeface="-윤고딕120" charset="-127"/>
            </a:pPr>
            <a:r>
              <a:rPr kumimoji="1" lang="zh-CN" altLang="en-US" dirty="0">
                <a:latin typeface="宋体" panose="02010600030101010101" pitchFamily="2" charset="-122"/>
                <a:ea typeface="宋体" panose="02010600030101010101" pitchFamily="2" charset="-122"/>
              </a:rPr>
              <a:t>删除</a:t>
            </a:r>
            <a:r>
              <a:rPr kumimoji="1" lang="en-US" altLang="zh-CN" dirty="0">
                <a:latin typeface="宋体" panose="02010600030101010101" pitchFamily="2" charset="-122"/>
                <a:ea typeface="宋体" panose="02010600030101010101" pitchFamily="2" charset="-122"/>
              </a:rPr>
              <a:t>C:\WINDOWS\System32\</a:t>
            </a:r>
            <a:r>
              <a:rPr kumimoji="1" lang="zh-CN" altLang="en-US" dirty="0">
                <a:latin typeface="宋体" panose="02010600030101010101" pitchFamily="2" charset="-122"/>
                <a:ea typeface="宋体" panose="02010600030101010101" pitchFamily="2" charset="-122"/>
              </a:rPr>
              <a:t>目录下的</a:t>
            </a:r>
            <a:r>
              <a:rPr kumimoji="1" lang="en-US" altLang="zh-CN" dirty="0">
                <a:latin typeface="宋体" panose="02010600030101010101" pitchFamily="2" charset="-122"/>
                <a:ea typeface="宋体" panose="02010600030101010101" pitchFamily="2" charset="-122"/>
              </a:rPr>
              <a:t>DIAGCFG.EXE</a:t>
            </a:r>
          </a:p>
          <a:p>
            <a:pPr lvl="1" eaLnBrk="1" hangingPunct="1">
              <a:lnSpc>
                <a:spcPct val="150000"/>
              </a:lnSpc>
            </a:pPr>
            <a:endParaRPr lang="en-US" altLang="zh-CN" dirty="0">
              <a:latin typeface="宋体" panose="02010600030101010101" pitchFamily="2" charset="-122"/>
              <a:ea typeface="宋体" panose="02010600030101010101" pitchFamily="2" charset="-122"/>
            </a:endParaRPr>
          </a:p>
          <a:p>
            <a:pPr lvl="0" eaLnBrk="1" hangingPunct="1">
              <a:lnSpc>
                <a:spcPct val="150000"/>
              </a:lnSpc>
            </a:pPr>
            <a:r>
              <a:rPr lang="zh-CN" altLang="en-US" dirty="0">
                <a:latin typeface="宋体" panose="02010600030101010101" pitchFamily="2" charset="-122"/>
                <a:ea typeface="宋体" panose="02010600030101010101" pitchFamily="2" charset="-122"/>
              </a:rPr>
              <a:t>如果要深入分析这个木马，可以在最后一步中不删除它，而是把它拷贝到其他的目录以便研究</a:t>
            </a:r>
          </a:p>
          <a:p>
            <a:pPr lvl="1" eaLnBrk="1" hangingPunct="1">
              <a:lnSpc>
                <a:spcPct val="150000"/>
              </a:lnSpc>
            </a:pP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p:txBody>
          <a:bodyPr wrap="square" lIns="91440" tIns="45720" rIns="91440" bIns="45720" anchor="ctr"/>
          <a:lstStyle/>
          <a:p>
            <a:r>
              <a:rPr lang="zh-CN" altLang="en-US" dirty="0"/>
              <a:t>防范木马病毒的安全建议</a:t>
            </a:r>
          </a:p>
        </p:txBody>
      </p:sp>
      <p:sp>
        <p:nvSpPr>
          <p:cNvPr id="69634" name="内容占位符 2"/>
          <p:cNvSpPr>
            <a:spLocks noGrp="1"/>
          </p:cNvSpPr>
          <p:nvPr>
            <p:ph idx="1"/>
          </p:nvPr>
        </p:nvSpPr>
        <p:spPr/>
        <p:txBody>
          <a:bodyPr wrap="square" lIns="91440" tIns="45720" rIns="91440" bIns="45720" anchor="t"/>
          <a:lstStyle/>
          <a:p>
            <a:r>
              <a:rPr lang="zh-CN" altLang="en-US" dirty="0"/>
              <a:t>使用专业安全厂商的正版防火墙产品</a:t>
            </a:r>
            <a:endParaRPr lang="en-US" altLang="zh-CN" dirty="0"/>
          </a:p>
          <a:p>
            <a:r>
              <a:rPr lang="zh-CN" altLang="en-US" dirty="0"/>
              <a:t>使用工具软件隐藏本机的真实</a:t>
            </a:r>
            <a:r>
              <a:rPr lang="en-US" altLang="zh-CN" dirty="0"/>
              <a:t>IP</a:t>
            </a:r>
            <a:r>
              <a:rPr lang="zh-CN" altLang="en-US" dirty="0"/>
              <a:t>地址</a:t>
            </a:r>
          </a:p>
          <a:p>
            <a:r>
              <a:rPr lang="zh-CN" altLang="en-US" dirty="0"/>
              <a:t>注意电子邮件安全</a:t>
            </a:r>
            <a:endParaRPr lang="en-US" altLang="zh-CN" dirty="0"/>
          </a:p>
          <a:p>
            <a:r>
              <a:rPr lang="zh-CN" altLang="en-US" dirty="0"/>
              <a:t>在使用即时通讯工具时，不要轻易运行“朋友”发来的程序或链接</a:t>
            </a:r>
          </a:p>
          <a:p>
            <a:r>
              <a:rPr lang="zh-CN" altLang="en-US" dirty="0"/>
              <a:t>尽量少浏览和访问个人网站</a:t>
            </a:r>
          </a:p>
          <a:p>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p:nvPr>
        </p:nvSpPr>
        <p:spPr/>
        <p:txBody>
          <a:bodyPr wrap="square" lIns="91440" tIns="45720" rIns="91440" bIns="45720" anchor="ctr"/>
          <a:lstStyle/>
          <a:p>
            <a:r>
              <a:rPr lang="zh-CN" altLang="en-US" dirty="0"/>
              <a:t>防范木马病毒的安全建议</a:t>
            </a:r>
          </a:p>
        </p:txBody>
      </p:sp>
      <p:sp>
        <p:nvSpPr>
          <p:cNvPr id="70658" name="内容占位符 2"/>
          <p:cNvSpPr>
            <a:spLocks noGrp="1"/>
          </p:cNvSpPr>
          <p:nvPr>
            <p:ph idx="1"/>
          </p:nvPr>
        </p:nvSpPr>
        <p:spPr/>
        <p:txBody>
          <a:bodyPr wrap="square" lIns="91440" tIns="45720" rIns="91440" bIns="45720" anchor="t"/>
          <a:lstStyle/>
          <a:p>
            <a:r>
              <a:rPr lang="zh-CN" altLang="en-US" dirty="0"/>
              <a:t>不要隐藏文件的扩展名</a:t>
            </a:r>
            <a:endParaRPr lang="en-US" altLang="zh-CN" dirty="0"/>
          </a:p>
          <a:p>
            <a:r>
              <a:rPr lang="zh-CN" altLang="en-US" dirty="0"/>
              <a:t>定期观察容易被病毒利用的启动配置</a:t>
            </a:r>
            <a:endParaRPr lang="en-US" altLang="zh-CN" dirty="0"/>
          </a:p>
          <a:p>
            <a:r>
              <a:rPr lang="zh-CN" altLang="en-US" dirty="0"/>
              <a:t>定期观察系统服务管理器中的服务，系统进程</a:t>
            </a:r>
            <a:endParaRPr lang="en-US" altLang="zh-CN" dirty="0"/>
          </a:p>
          <a:p>
            <a:r>
              <a:rPr lang="zh-CN" altLang="en-US" dirty="0"/>
              <a:t>根据文件创建日期定期观察系统目录下是否有近期新建的可执行文件，如果有的话很可能是病毒文件</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wrap="square" lIns="91440" tIns="45720" rIns="91440" bIns="45720" anchor="ctr"/>
          <a:lstStyle/>
          <a:p>
            <a:pPr eaLnBrk="1" hangingPunct="1"/>
            <a:r>
              <a:rPr lang="zh-CN" altLang="en-US" dirty="0"/>
              <a:t>特洛伊木马的定义</a:t>
            </a:r>
          </a:p>
        </p:txBody>
      </p:sp>
      <p:sp>
        <p:nvSpPr>
          <p:cNvPr id="18434" name="内容占位符 2"/>
          <p:cNvSpPr>
            <a:spLocks noGrp="1"/>
          </p:cNvSpPr>
          <p:nvPr>
            <p:ph idx="1"/>
          </p:nvPr>
        </p:nvSpPr>
        <p:spPr>
          <a:xfrm>
            <a:off x="1752600" y="2143125"/>
            <a:ext cx="8763000" cy="4094163"/>
          </a:xfrm>
        </p:spPr>
        <p:txBody>
          <a:bodyPr wrap="square" lIns="91440" tIns="45720" rIns="91440" bIns="45720" anchor="t"/>
          <a:lstStyle/>
          <a:p>
            <a:pPr eaLnBrk="1" hangingPunct="1"/>
            <a:r>
              <a:rPr lang="zh-CN" altLang="en-US" dirty="0"/>
              <a:t>木马的最终意图是窃取信息、实施远程监控</a:t>
            </a:r>
            <a:endParaRPr lang="en-US" altLang="zh-CN" dirty="0"/>
          </a:p>
          <a:p>
            <a:pPr eaLnBrk="1" hangingPunct="1"/>
            <a:endParaRPr lang="zh-CN" altLang="en-US" dirty="0"/>
          </a:p>
          <a:p>
            <a:pPr eaLnBrk="1" hangingPunct="1">
              <a:lnSpc>
                <a:spcPct val="150000"/>
              </a:lnSpc>
            </a:pPr>
            <a:r>
              <a:rPr lang="zh-CN" altLang="en-US" dirty="0"/>
              <a:t>木马与合法远程控制软件</a:t>
            </a:r>
            <a:r>
              <a:rPr lang="en-US" altLang="zh-CN" dirty="0"/>
              <a:t>(</a:t>
            </a:r>
            <a:r>
              <a:rPr lang="zh-CN" altLang="en-US" dirty="0"/>
              <a:t>如</a:t>
            </a:r>
            <a:r>
              <a:rPr lang="en-US" altLang="zh-CN" dirty="0"/>
              <a:t>pcAnyWhere</a:t>
            </a:r>
            <a:r>
              <a:rPr lang="zh-CN" altLang="en-US" dirty="0"/>
              <a:t>、</a:t>
            </a:r>
            <a:r>
              <a:rPr lang="en-US" altLang="zh-CN" dirty="0"/>
              <a:t>dameware)</a:t>
            </a:r>
            <a:r>
              <a:rPr lang="zh-CN" altLang="en-US" dirty="0"/>
              <a:t>的主要区别在于是否具有</a:t>
            </a:r>
            <a:r>
              <a:rPr lang="zh-CN" altLang="en-US" dirty="0">
                <a:solidFill>
                  <a:srgbClr val="FF0000"/>
                </a:solidFill>
              </a:rPr>
              <a:t>隐蔽性</a:t>
            </a:r>
            <a:r>
              <a:rPr lang="zh-CN" altLang="en-US" dirty="0"/>
              <a:t>、是否具有</a:t>
            </a:r>
            <a:r>
              <a:rPr lang="zh-CN" altLang="en-US" dirty="0">
                <a:solidFill>
                  <a:srgbClr val="FF0000"/>
                </a:solidFill>
              </a:rPr>
              <a:t>非授权性</a:t>
            </a:r>
          </a:p>
          <a:p>
            <a:pPr eaLnBrk="1" hangingPunct="1"/>
            <a:endParaRPr lang="zh-CN" altLang="en-US"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wrap="square" lIns="91440" tIns="45720" rIns="91440" bIns="45720" anchor="ctr"/>
          <a:lstStyle/>
          <a:p>
            <a:r>
              <a:rPr lang="zh-CN" altLang="en-US" dirty="0"/>
              <a:t>木马病毒的特点及危害</a:t>
            </a:r>
          </a:p>
        </p:txBody>
      </p:sp>
      <p:sp>
        <p:nvSpPr>
          <p:cNvPr id="20482" name="内容占位符 2"/>
          <p:cNvSpPr>
            <a:spLocks noGrp="1"/>
          </p:cNvSpPr>
          <p:nvPr>
            <p:ph idx="1"/>
          </p:nvPr>
        </p:nvSpPr>
        <p:spPr/>
        <p:txBody>
          <a:bodyPr wrap="square" lIns="91440" tIns="45720" rIns="91440" bIns="45720" anchor="t"/>
          <a:lstStyle/>
          <a:p>
            <a:r>
              <a:rPr lang="zh-CN" altLang="en-US" dirty="0"/>
              <a:t>将自己伪装成系统文件</a:t>
            </a:r>
            <a:endParaRPr lang="en-US" altLang="zh-CN" dirty="0"/>
          </a:p>
          <a:p>
            <a:r>
              <a:rPr lang="zh-CN" altLang="en-US" dirty="0"/>
              <a:t>将木马病毒的服务端伪装成系统服务</a:t>
            </a:r>
            <a:endParaRPr lang="en-US" altLang="zh-CN" dirty="0"/>
          </a:p>
          <a:p>
            <a:r>
              <a:rPr lang="zh-CN" altLang="en-US" dirty="0"/>
              <a:t>将木马程序加载到系统文件中</a:t>
            </a:r>
            <a:endParaRPr lang="en-US" altLang="zh-CN" dirty="0"/>
          </a:p>
          <a:p>
            <a:r>
              <a:rPr lang="zh-CN" altLang="en-US" dirty="0"/>
              <a:t>充分利用端口隐藏</a:t>
            </a:r>
            <a:endParaRPr lang="en-US" altLang="zh-CN" dirty="0"/>
          </a:p>
          <a:p>
            <a:r>
              <a:rPr lang="zh-CN" altLang="en-US" dirty="0"/>
              <a:t>隐藏在注册表中</a:t>
            </a:r>
            <a:endParaRPr lang="en-US" altLang="zh-CN" dirty="0"/>
          </a:p>
          <a:p>
            <a:r>
              <a:rPr lang="zh-CN" altLang="en-US" dirty="0"/>
              <a:t>自动备份</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wrap="square" lIns="91440" tIns="45720" rIns="91440" bIns="45720" anchor="ctr"/>
          <a:lstStyle/>
          <a:p>
            <a:r>
              <a:rPr lang="zh-CN" altLang="en-US" dirty="0"/>
              <a:t>木马病毒的特点及危害</a:t>
            </a:r>
          </a:p>
        </p:txBody>
      </p:sp>
      <p:sp>
        <p:nvSpPr>
          <p:cNvPr id="21506" name="内容占位符 2"/>
          <p:cNvSpPr>
            <a:spLocks noGrp="1"/>
          </p:cNvSpPr>
          <p:nvPr>
            <p:ph idx="1"/>
          </p:nvPr>
        </p:nvSpPr>
        <p:spPr/>
        <p:txBody>
          <a:bodyPr wrap="square" lIns="91440" tIns="45720" rIns="91440" bIns="45720" anchor="t"/>
          <a:lstStyle/>
          <a:p>
            <a:r>
              <a:rPr lang="zh-CN" altLang="en-US" dirty="0"/>
              <a:t>木马程序与其他程序绑定</a:t>
            </a:r>
            <a:endParaRPr lang="en-US" altLang="zh-CN" dirty="0"/>
          </a:p>
          <a:p>
            <a:r>
              <a:rPr lang="zh-CN" altLang="en-US" dirty="0"/>
              <a:t>进程注入</a:t>
            </a:r>
          </a:p>
          <a:p>
            <a:r>
              <a:rPr lang="zh-CN" altLang="en-US" dirty="0"/>
              <a:t>利用远程线程的方式隐藏</a:t>
            </a:r>
            <a:endParaRPr lang="en-US" altLang="zh-CN" dirty="0"/>
          </a:p>
          <a:p>
            <a:r>
              <a:rPr lang="zh-CN" altLang="en-US" dirty="0"/>
              <a:t>通过拦截系统功能调用的方式来隐藏自己</a:t>
            </a:r>
            <a:endParaRPr lang="en-US" altLang="zh-CN" dirty="0"/>
          </a:p>
          <a:p>
            <a:r>
              <a:rPr lang="zh-CN" altLang="en-US" dirty="0"/>
              <a:t>通过先发制人的方法攻击杀毒软件</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2483</TotalTime>
  <Words>3628</Words>
  <Application>Microsoft Office PowerPoint</Application>
  <PresentationFormat>自定义</PresentationFormat>
  <Paragraphs>470</Paragraphs>
  <Slides>66</Slides>
  <Notes>24</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66</vt:i4>
      </vt:variant>
    </vt:vector>
  </HeadingPairs>
  <TitlesOfParts>
    <vt:vector size="67" baseType="lpstr">
      <vt:lpstr>穿越</vt:lpstr>
      <vt:lpstr>第3章 特洛伊木马</vt:lpstr>
      <vt:lpstr>特洛伊木马的定义</vt:lpstr>
      <vt:lpstr>特洛伊木马的定义</vt:lpstr>
      <vt:lpstr>特洛伊木马的定义</vt:lpstr>
      <vt:lpstr>特洛伊木马的定义</vt:lpstr>
      <vt:lpstr>特洛伊木马的定义</vt:lpstr>
      <vt:lpstr>特洛伊木马的定义</vt:lpstr>
      <vt:lpstr>木马病毒的特点及危害</vt:lpstr>
      <vt:lpstr>木马病毒的特点及危害</vt:lpstr>
      <vt:lpstr>特洛伊木马技术的发展</vt:lpstr>
      <vt:lpstr>特洛伊木马技术的发展</vt:lpstr>
      <vt:lpstr>幻灯片 12</vt:lpstr>
      <vt:lpstr>木马的分类</vt:lpstr>
      <vt:lpstr>远程控制型木马的结构</vt:lpstr>
      <vt:lpstr>木马的基本原理</vt:lpstr>
      <vt:lpstr>木马的基本原理</vt:lpstr>
      <vt:lpstr>木马的基本原理</vt:lpstr>
      <vt:lpstr>木马的基本原理</vt:lpstr>
      <vt:lpstr>木马的基本原理</vt:lpstr>
      <vt:lpstr>木马的基本原理</vt:lpstr>
      <vt:lpstr>木马的基本原理</vt:lpstr>
      <vt:lpstr>特洛伊木马的基本原理</vt:lpstr>
      <vt:lpstr>木马的基本原理</vt:lpstr>
      <vt:lpstr>建立连接方式</vt:lpstr>
      <vt:lpstr>木马的基本原理</vt:lpstr>
      <vt:lpstr>特洛伊木马的基本原理</vt:lpstr>
      <vt:lpstr>特洛伊木马的基本原理</vt:lpstr>
      <vt:lpstr>木马的主要功能</vt:lpstr>
      <vt:lpstr>木马的隐藏技术</vt:lpstr>
      <vt:lpstr>木马的运行形式的隐藏技术</vt:lpstr>
      <vt:lpstr>木马的运行形式的隐藏技术- rootkit技术</vt:lpstr>
      <vt:lpstr>Linux的rootkit技术 </vt:lpstr>
      <vt:lpstr>Linux的rootkit技术 </vt:lpstr>
      <vt:lpstr>木马的运行形式的隐藏技术</vt:lpstr>
      <vt:lpstr>木马的运行形式的隐藏技术-直接内核对象操作</vt:lpstr>
      <vt:lpstr>木马的运行形式的隐藏技术-直接内核对象操作</vt:lpstr>
      <vt:lpstr>木马的运行形式的隐藏技术-直接内核对象操作</vt:lpstr>
      <vt:lpstr>木马的运行形式的隐藏技术-进程注入技术</vt:lpstr>
      <vt:lpstr>木马的运行形式的隐藏技术-进程注入技术（续）</vt:lpstr>
      <vt:lpstr>木马的运行形式的隐藏技术-进程注入技术（续）</vt:lpstr>
      <vt:lpstr>木马的运行形式的隐藏技术-进程注入技术（续）</vt:lpstr>
      <vt:lpstr>木马自启动功能 </vt:lpstr>
      <vt:lpstr>木马自启动功能（利用注册表实现）</vt:lpstr>
      <vt:lpstr>木马自启动技术（利用特定系统文件启动）</vt:lpstr>
      <vt:lpstr>木马的通讯功能</vt:lpstr>
      <vt:lpstr>木马的业务功能</vt:lpstr>
      <vt:lpstr>幻灯片 47</vt:lpstr>
      <vt:lpstr>木马的业务功能</vt:lpstr>
      <vt:lpstr>木马的业务功能</vt:lpstr>
      <vt:lpstr>木马的业务功能</vt:lpstr>
      <vt:lpstr>木马的业务功能</vt:lpstr>
      <vt:lpstr>其它技术</vt:lpstr>
      <vt:lpstr>检测和清除特洛伊木马</vt:lpstr>
      <vt:lpstr>检测和清除特洛伊木马</vt:lpstr>
      <vt:lpstr>检测和清除特洛伊木马</vt:lpstr>
      <vt:lpstr>检测和清除特洛伊木马</vt:lpstr>
      <vt:lpstr>检测和清除特洛伊木马</vt:lpstr>
      <vt:lpstr>检测和清除特洛伊木马</vt:lpstr>
      <vt:lpstr>典型木马病毒分析</vt:lpstr>
      <vt:lpstr>典型木马病毒分析</vt:lpstr>
      <vt:lpstr>典型木马病毒分析</vt:lpstr>
      <vt:lpstr>典型木马病毒分析</vt:lpstr>
      <vt:lpstr>典型木马病毒分析</vt:lpstr>
      <vt:lpstr>典型木马病毒分析</vt:lpstr>
      <vt:lpstr>防范木马病毒的安全建议</vt:lpstr>
      <vt:lpstr>防范木马病毒的安全建议</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特洛伊木马</dc:title>
  <dc:creator>apple</dc:creator>
  <cp:lastModifiedBy>apple</cp:lastModifiedBy>
  <cp:revision>17</cp:revision>
  <dcterms:created xsi:type="dcterms:W3CDTF">2015-05-05T08:02:00Z</dcterms:created>
  <dcterms:modified xsi:type="dcterms:W3CDTF">2020-10-14T14:11:07Z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