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7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F45C5C0-EBA3-4D63-A507-BC05BE76DB27}" type="doc">
      <dgm:prSet loTypeId="urn:microsoft.com/office/officeart/2005/8/layout/hierarchy1#1" loCatId="hierarchy" qsTypeId="urn:microsoft.com/office/officeart/2005/8/quickstyle/simple1#1" qsCatId="simple" csTypeId="urn:microsoft.com/office/officeart/2005/8/colors/accent1_2#1" csCatId="accent1" phldr="1"/>
      <dgm:spPr/>
      <dgm:t>
        <a:bodyPr/>
        <a:lstStyle/>
        <a:p>
          <a:endParaRPr lang="zh-CN" altLang="en-US"/>
        </a:p>
      </dgm:t>
    </dgm:pt>
    <dgm:pt modelId="{CAF30A7D-F252-4435-BA83-788216A66267}">
      <dgm:prSet phldrT="[文本]"/>
      <dgm:spPr>
        <a:xfrm>
          <a:off x="2526776" y="414919"/>
          <a:ext cx="797707" cy="506544"/>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蠕虫实体结构</a:t>
          </a:r>
        </a:p>
      </dgm:t>
    </dgm:pt>
    <dgm:pt modelId="{A49A8557-26C4-4E05-AD58-BAB0D95CA317}" type="parTrans" cxnId="{96C2B5EB-C1B9-4603-9BAB-EA80AE8E4482}">
      <dgm:prSet/>
      <dgm:spPr/>
      <dgm:t>
        <a:bodyPr/>
        <a:lstStyle/>
        <a:p>
          <a:endParaRPr lang="zh-CN" altLang="en-US"/>
        </a:p>
      </dgm:t>
    </dgm:pt>
    <dgm:pt modelId="{24F0E1F0-655F-44CD-8D58-6F36995D6595}" type="sibTrans" cxnId="{96C2B5EB-C1B9-4603-9BAB-EA80AE8E4482}">
      <dgm:prSet/>
      <dgm:spPr/>
      <dgm:t>
        <a:bodyPr/>
        <a:lstStyle/>
        <a:p>
          <a:endParaRPr lang="zh-CN" altLang="en-US"/>
        </a:p>
      </dgm:t>
    </dgm:pt>
    <dgm:pt modelId="{22A27186-ECF2-4C6E-88E6-B0AFDB1BE397}">
      <dgm:prSet phldrT="[文本]"/>
      <dgm:spPr>
        <a:xfrm>
          <a:off x="89337" y="1153463"/>
          <a:ext cx="797707" cy="506544"/>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未编译的源代码</a:t>
          </a:r>
        </a:p>
      </dgm:t>
    </dgm:pt>
    <dgm:pt modelId="{0320D98A-6B71-430A-9AF8-D45B6482C37B}" type="parTrans" cxnId="{9EE5A973-60CC-48EE-BCB1-80D7B3A4B230}">
      <dgm:prSet/>
      <dgm:spPr>
        <a:xfrm>
          <a:off x="399557" y="837261"/>
          <a:ext cx="2437438" cy="231999"/>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F512B99D-A991-49C1-97D0-5188FE7F7DA8}" type="sibTrans" cxnId="{9EE5A973-60CC-48EE-BCB1-80D7B3A4B230}">
      <dgm:prSet/>
      <dgm:spPr/>
      <dgm:t>
        <a:bodyPr/>
        <a:lstStyle/>
        <a:p>
          <a:endParaRPr lang="zh-CN" altLang="en-US"/>
        </a:p>
      </dgm:t>
    </dgm:pt>
    <dgm:pt modelId="{749FC4E9-7766-447E-AF77-EB149DC75258}">
      <dgm:prSet phldrT="[文本]"/>
      <dgm:spPr>
        <a:xfrm>
          <a:off x="1064312" y="1153463"/>
          <a:ext cx="797707" cy="506544"/>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已编译的源代码</a:t>
          </a:r>
        </a:p>
      </dgm:t>
    </dgm:pt>
    <dgm:pt modelId="{1E5A56D8-0EA2-4057-9734-F3F7905690C6}" type="parTrans" cxnId="{7475D28A-5846-4E95-9216-015B8864D799}">
      <dgm:prSet/>
      <dgm:spPr>
        <a:xfrm>
          <a:off x="1374532" y="837261"/>
          <a:ext cx="1462463" cy="231999"/>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E1ED8511-673C-4205-9B4C-224DCFD6C964}" type="sibTrans" cxnId="{7475D28A-5846-4E95-9216-015B8864D799}">
      <dgm:prSet/>
      <dgm:spPr/>
      <dgm:t>
        <a:bodyPr/>
        <a:lstStyle/>
        <a:p>
          <a:endParaRPr lang="zh-CN" altLang="en-US"/>
        </a:p>
      </dgm:t>
    </dgm:pt>
    <dgm:pt modelId="{E9245208-0B31-4509-9376-3F054149BF35}">
      <dgm:prSet phldrT="[文本]"/>
      <dgm:spPr>
        <a:xfrm>
          <a:off x="2039288" y="1153463"/>
          <a:ext cx="797707" cy="506544"/>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可运行代码</a:t>
          </a:r>
        </a:p>
      </dgm:t>
    </dgm:pt>
    <dgm:pt modelId="{EFF6DA40-C693-407E-B5D0-85F96B29347C}" type="parTrans" cxnId="{74F9CFB7-6A54-4D96-BEFC-F815010A547A}">
      <dgm:prSet/>
      <dgm:spPr>
        <a:xfrm>
          <a:off x="2349507" y="837261"/>
          <a:ext cx="487487" cy="231999"/>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70056192-B9B1-41CA-8E40-ADF1F1A4AFD1}" type="sibTrans" cxnId="{74F9CFB7-6A54-4D96-BEFC-F815010A547A}">
      <dgm:prSet/>
      <dgm:spPr/>
      <dgm:t>
        <a:bodyPr/>
        <a:lstStyle/>
        <a:p>
          <a:endParaRPr lang="zh-CN" altLang="en-US"/>
        </a:p>
      </dgm:t>
    </dgm:pt>
    <dgm:pt modelId="{F99BE069-9BEC-4BBC-A3F5-903357F3B279}">
      <dgm:prSet phldrT="[文本]"/>
      <dgm:spPr>
        <a:xfrm>
          <a:off x="3014263" y="1153463"/>
          <a:ext cx="797707" cy="506544"/>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脚本</a:t>
          </a:r>
        </a:p>
      </dgm:t>
    </dgm:pt>
    <dgm:pt modelId="{8B8E1DEF-9557-4140-AA76-648FDAFDE6B3}" type="parTrans" cxnId="{E6D8280A-2ACB-4F70-8CD6-35BCD7DDF03E}">
      <dgm:prSet/>
      <dgm:spPr>
        <a:xfrm>
          <a:off x="2836995" y="837261"/>
          <a:ext cx="487487" cy="231999"/>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061B483A-E219-405F-9502-584C72234F47}" type="sibTrans" cxnId="{E6D8280A-2ACB-4F70-8CD6-35BCD7DDF03E}">
      <dgm:prSet/>
      <dgm:spPr/>
      <dgm:t>
        <a:bodyPr/>
        <a:lstStyle/>
        <a:p>
          <a:endParaRPr lang="zh-CN" altLang="en-US"/>
        </a:p>
      </dgm:t>
    </dgm:pt>
    <dgm:pt modelId="{13773889-258F-4F8F-BD24-20504131C045}">
      <dgm:prSet phldrT="[文本]"/>
      <dgm:spPr>
        <a:xfrm>
          <a:off x="3989239" y="1153463"/>
          <a:ext cx="797707" cy="506544"/>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信息数据</a:t>
          </a:r>
        </a:p>
      </dgm:t>
    </dgm:pt>
    <dgm:pt modelId="{AD00681A-FE64-4EEF-86E1-F36CC025740F}" type="parTrans" cxnId="{4C8CD1EB-DADD-44C5-B006-9694466007D9}">
      <dgm:prSet/>
      <dgm:spPr>
        <a:xfrm>
          <a:off x="2836995" y="837261"/>
          <a:ext cx="1462463" cy="231999"/>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8C11AAEE-EB58-41A0-A091-E50155D845D0}" type="sibTrans" cxnId="{4C8CD1EB-DADD-44C5-B006-9694466007D9}">
      <dgm:prSet/>
      <dgm:spPr/>
      <dgm:t>
        <a:bodyPr/>
        <a:lstStyle/>
        <a:p>
          <a:endParaRPr lang="zh-CN" altLang="en-US"/>
        </a:p>
      </dgm:t>
    </dgm:pt>
    <dgm:pt modelId="{1940587B-BF39-44A6-B5BD-0A6656D56D62}">
      <dgm:prSet phldrT="[文本]"/>
      <dgm:spPr>
        <a:xfrm>
          <a:off x="4964214" y="1153463"/>
          <a:ext cx="797707" cy="506544"/>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受感染系统上的可执行程序</a:t>
          </a:r>
        </a:p>
      </dgm:t>
    </dgm:pt>
    <dgm:pt modelId="{2505E0D5-3AFC-4A86-955A-C01EC8343B38}" type="parTrans" cxnId="{9410C696-E5AF-4FCE-BB4C-07D5E85077BB}">
      <dgm:prSet/>
      <dgm:spPr>
        <a:xfrm>
          <a:off x="2836995" y="837261"/>
          <a:ext cx="2437438" cy="231999"/>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10CDBDF5-6EA3-4536-8AFA-361AA4318149}" type="sibTrans" cxnId="{9410C696-E5AF-4FCE-BB4C-07D5E85077BB}">
      <dgm:prSet/>
      <dgm:spPr/>
      <dgm:t>
        <a:bodyPr/>
        <a:lstStyle/>
        <a:p>
          <a:endParaRPr lang="zh-CN" altLang="en-US"/>
        </a:p>
      </dgm:t>
    </dgm:pt>
    <dgm:pt modelId="{0702F53B-8432-487E-90F6-E2702A98913C}" type="pres">
      <dgm:prSet presAssocID="{1F45C5C0-EBA3-4D63-A507-BC05BE76DB27}" presName="hierChild1" presStyleCnt="0">
        <dgm:presLayoutVars>
          <dgm:chPref val="1"/>
          <dgm:dir/>
          <dgm:animOne val="branch"/>
          <dgm:animLvl val="lvl"/>
          <dgm:resizeHandles/>
        </dgm:presLayoutVars>
      </dgm:prSet>
      <dgm:spPr/>
      <dgm:t>
        <a:bodyPr/>
        <a:lstStyle/>
        <a:p>
          <a:endParaRPr lang="zh-CN" altLang="en-US"/>
        </a:p>
      </dgm:t>
    </dgm:pt>
    <dgm:pt modelId="{3FBE3278-6A22-49C1-A777-9919EC2479A9}" type="pres">
      <dgm:prSet presAssocID="{CAF30A7D-F252-4435-BA83-788216A66267}" presName="hierRoot1" presStyleCnt="0"/>
      <dgm:spPr/>
    </dgm:pt>
    <dgm:pt modelId="{6987B278-1FFA-43F9-9A05-EE075CB77950}" type="pres">
      <dgm:prSet presAssocID="{CAF30A7D-F252-4435-BA83-788216A66267}" presName="composite" presStyleCnt="0"/>
      <dgm:spPr/>
    </dgm:pt>
    <dgm:pt modelId="{E84BB1A2-413E-4B57-8EBF-36F5205B8A68}" type="pres">
      <dgm:prSet presAssocID="{CAF30A7D-F252-4435-BA83-788216A66267}" presName="background" presStyleLbl="node0" presStyleIdx="0" presStyleCnt="1"/>
      <dgm:spPr>
        <a:xfrm>
          <a:off x="2438141" y="330717"/>
          <a:ext cx="797707" cy="50654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F0EBB397-637C-48ED-8800-BAC37EA53439}" type="pres">
      <dgm:prSet presAssocID="{CAF30A7D-F252-4435-BA83-788216A66267}" presName="text" presStyleLbl="fgAcc0" presStyleIdx="0" presStyleCnt="1" custLinFactNeighborY="5625">
        <dgm:presLayoutVars>
          <dgm:chPref val="3"/>
        </dgm:presLayoutVars>
      </dgm:prSet>
      <dgm:spPr>
        <a:prstGeom prst="roundRect">
          <a:avLst>
            <a:gd name="adj" fmla="val 10000"/>
          </a:avLst>
        </a:prstGeom>
      </dgm:spPr>
      <dgm:t>
        <a:bodyPr/>
        <a:lstStyle/>
        <a:p>
          <a:endParaRPr lang="zh-CN" altLang="en-US"/>
        </a:p>
      </dgm:t>
    </dgm:pt>
    <dgm:pt modelId="{800FE301-B30C-4B7A-ADAE-B2B36B09B134}" type="pres">
      <dgm:prSet presAssocID="{CAF30A7D-F252-4435-BA83-788216A66267}" presName="hierChild2" presStyleCnt="0"/>
      <dgm:spPr/>
    </dgm:pt>
    <dgm:pt modelId="{841ECA88-AC2D-409A-9B68-5076E66401D4}" type="pres">
      <dgm:prSet presAssocID="{0320D98A-6B71-430A-9AF8-D45B6482C37B}" presName="Name10" presStyleLbl="parChTrans1D2" presStyleIdx="0" presStyleCnt="6"/>
      <dgm:spPr>
        <a:custGeom>
          <a:avLst/>
          <a:gdLst/>
          <a:ahLst/>
          <a:cxnLst/>
          <a:rect l="0" t="0" r="0" b="0"/>
          <a:pathLst>
            <a:path>
              <a:moveTo>
                <a:pt x="2437438" y="0"/>
              </a:moveTo>
              <a:lnTo>
                <a:pt x="2437438" y="158101"/>
              </a:lnTo>
              <a:lnTo>
                <a:pt x="0" y="158101"/>
              </a:lnTo>
              <a:lnTo>
                <a:pt x="0" y="231999"/>
              </a:lnTo>
            </a:path>
          </a:pathLst>
        </a:custGeom>
      </dgm:spPr>
      <dgm:t>
        <a:bodyPr/>
        <a:lstStyle/>
        <a:p>
          <a:endParaRPr lang="zh-CN" altLang="en-US"/>
        </a:p>
      </dgm:t>
    </dgm:pt>
    <dgm:pt modelId="{7AE085CF-0E06-4D16-96BF-E47390B34C68}" type="pres">
      <dgm:prSet presAssocID="{22A27186-ECF2-4C6E-88E6-B0AFDB1BE397}" presName="hierRoot2" presStyleCnt="0"/>
      <dgm:spPr/>
    </dgm:pt>
    <dgm:pt modelId="{1B8F07C6-A7A6-483F-AE82-71B0F358732E}" type="pres">
      <dgm:prSet presAssocID="{22A27186-ECF2-4C6E-88E6-B0AFDB1BE397}" presName="composite2" presStyleCnt="0"/>
      <dgm:spPr/>
    </dgm:pt>
    <dgm:pt modelId="{9A69FD8B-67F1-409A-9EAA-E8F07F814B78}" type="pres">
      <dgm:prSet presAssocID="{22A27186-ECF2-4C6E-88E6-B0AFDB1BE397}" presName="background2" presStyleLbl="node2" presStyleIdx="0" presStyleCnt="6"/>
      <dgm:spPr>
        <a:xfrm>
          <a:off x="703" y="1069261"/>
          <a:ext cx="797707" cy="50654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6C3DD2EE-70E5-4D04-8437-1ED48D59A2AD}" type="pres">
      <dgm:prSet presAssocID="{22A27186-ECF2-4C6E-88E6-B0AFDB1BE397}" presName="text2" presStyleLbl="fgAcc2" presStyleIdx="0" presStyleCnt="6">
        <dgm:presLayoutVars>
          <dgm:chPref val="3"/>
        </dgm:presLayoutVars>
      </dgm:prSet>
      <dgm:spPr>
        <a:prstGeom prst="roundRect">
          <a:avLst>
            <a:gd name="adj" fmla="val 10000"/>
          </a:avLst>
        </a:prstGeom>
      </dgm:spPr>
      <dgm:t>
        <a:bodyPr/>
        <a:lstStyle/>
        <a:p>
          <a:endParaRPr lang="zh-CN" altLang="en-US"/>
        </a:p>
      </dgm:t>
    </dgm:pt>
    <dgm:pt modelId="{3056AC12-F744-42BE-998C-24AC32A2E25B}" type="pres">
      <dgm:prSet presAssocID="{22A27186-ECF2-4C6E-88E6-B0AFDB1BE397}" presName="hierChild3" presStyleCnt="0"/>
      <dgm:spPr/>
    </dgm:pt>
    <dgm:pt modelId="{E92E6F33-2292-4339-864E-24DE954DA122}" type="pres">
      <dgm:prSet presAssocID="{1E5A56D8-0EA2-4057-9734-F3F7905690C6}" presName="Name10" presStyleLbl="parChTrans1D2" presStyleIdx="1" presStyleCnt="6"/>
      <dgm:spPr>
        <a:custGeom>
          <a:avLst/>
          <a:gdLst/>
          <a:ahLst/>
          <a:cxnLst/>
          <a:rect l="0" t="0" r="0" b="0"/>
          <a:pathLst>
            <a:path>
              <a:moveTo>
                <a:pt x="1462463" y="0"/>
              </a:moveTo>
              <a:lnTo>
                <a:pt x="1462463" y="158101"/>
              </a:lnTo>
              <a:lnTo>
                <a:pt x="0" y="158101"/>
              </a:lnTo>
              <a:lnTo>
                <a:pt x="0" y="231999"/>
              </a:lnTo>
            </a:path>
          </a:pathLst>
        </a:custGeom>
      </dgm:spPr>
      <dgm:t>
        <a:bodyPr/>
        <a:lstStyle/>
        <a:p>
          <a:endParaRPr lang="zh-CN" altLang="en-US"/>
        </a:p>
      </dgm:t>
    </dgm:pt>
    <dgm:pt modelId="{87A6B1D6-2046-4D13-9633-C824CE5323D5}" type="pres">
      <dgm:prSet presAssocID="{749FC4E9-7766-447E-AF77-EB149DC75258}" presName="hierRoot2" presStyleCnt="0"/>
      <dgm:spPr/>
    </dgm:pt>
    <dgm:pt modelId="{78E08F2E-0F16-4679-B30D-2916FB6737E7}" type="pres">
      <dgm:prSet presAssocID="{749FC4E9-7766-447E-AF77-EB149DC75258}" presName="composite2" presStyleCnt="0"/>
      <dgm:spPr/>
    </dgm:pt>
    <dgm:pt modelId="{5FA32D86-66D4-428E-8051-9D78608D7CE9}" type="pres">
      <dgm:prSet presAssocID="{749FC4E9-7766-447E-AF77-EB149DC75258}" presName="background2" presStyleLbl="node2" presStyleIdx="1" presStyleCnt="6"/>
      <dgm:spPr>
        <a:xfrm>
          <a:off x="975678" y="1069261"/>
          <a:ext cx="797707" cy="50654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F286DB13-0F8C-442F-8059-DECED7D5CC86}" type="pres">
      <dgm:prSet presAssocID="{749FC4E9-7766-447E-AF77-EB149DC75258}" presName="text2" presStyleLbl="fgAcc2" presStyleIdx="1" presStyleCnt="6" custLinFactNeighborY="5625">
        <dgm:presLayoutVars>
          <dgm:chPref val="3"/>
        </dgm:presLayoutVars>
      </dgm:prSet>
      <dgm:spPr>
        <a:prstGeom prst="roundRect">
          <a:avLst>
            <a:gd name="adj" fmla="val 10000"/>
          </a:avLst>
        </a:prstGeom>
      </dgm:spPr>
      <dgm:t>
        <a:bodyPr/>
        <a:lstStyle/>
        <a:p>
          <a:endParaRPr lang="zh-CN" altLang="en-US"/>
        </a:p>
      </dgm:t>
    </dgm:pt>
    <dgm:pt modelId="{1EE8FCA2-65DC-4A6A-B49E-61FD2D18A562}" type="pres">
      <dgm:prSet presAssocID="{749FC4E9-7766-447E-AF77-EB149DC75258}" presName="hierChild3" presStyleCnt="0"/>
      <dgm:spPr/>
    </dgm:pt>
    <dgm:pt modelId="{3CA92B32-9007-48CD-B0BA-0BF21BCE5F50}" type="pres">
      <dgm:prSet presAssocID="{EFF6DA40-C693-407E-B5D0-85F96B29347C}" presName="Name10" presStyleLbl="parChTrans1D2" presStyleIdx="2" presStyleCnt="6"/>
      <dgm:spPr>
        <a:custGeom>
          <a:avLst/>
          <a:gdLst/>
          <a:ahLst/>
          <a:cxnLst/>
          <a:rect l="0" t="0" r="0" b="0"/>
          <a:pathLst>
            <a:path>
              <a:moveTo>
                <a:pt x="487487" y="0"/>
              </a:moveTo>
              <a:lnTo>
                <a:pt x="487487" y="158101"/>
              </a:lnTo>
              <a:lnTo>
                <a:pt x="0" y="158101"/>
              </a:lnTo>
              <a:lnTo>
                <a:pt x="0" y="231999"/>
              </a:lnTo>
            </a:path>
          </a:pathLst>
        </a:custGeom>
      </dgm:spPr>
      <dgm:t>
        <a:bodyPr/>
        <a:lstStyle/>
        <a:p>
          <a:endParaRPr lang="zh-CN" altLang="en-US"/>
        </a:p>
      </dgm:t>
    </dgm:pt>
    <dgm:pt modelId="{0BB435A1-F8A7-44A6-A291-AA339754C399}" type="pres">
      <dgm:prSet presAssocID="{E9245208-0B31-4509-9376-3F054149BF35}" presName="hierRoot2" presStyleCnt="0"/>
      <dgm:spPr/>
    </dgm:pt>
    <dgm:pt modelId="{FC6B1E16-723E-45F1-8259-1DA9B27872D7}" type="pres">
      <dgm:prSet presAssocID="{E9245208-0B31-4509-9376-3F054149BF35}" presName="composite2" presStyleCnt="0"/>
      <dgm:spPr/>
    </dgm:pt>
    <dgm:pt modelId="{3FE89BE0-9DC3-4255-A030-7C3FF8CC21AF}" type="pres">
      <dgm:prSet presAssocID="{E9245208-0B31-4509-9376-3F054149BF35}" presName="background2" presStyleLbl="node2" presStyleIdx="2" presStyleCnt="6"/>
      <dgm:spPr>
        <a:xfrm>
          <a:off x="1950654" y="1069261"/>
          <a:ext cx="797707" cy="50654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4DFE8D31-64B6-4B60-B420-A8AA81964DCB}" type="pres">
      <dgm:prSet presAssocID="{E9245208-0B31-4509-9376-3F054149BF35}" presName="text2" presStyleLbl="fgAcc2" presStyleIdx="2" presStyleCnt="6" custLinFactNeighborY="5625">
        <dgm:presLayoutVars>
          <dgm:chPref val="3"/>
        </dgm:presLayoutVars>
      </dgm:prSet>
      <dgm:spPr>
        <a:prstGeom prst="roundRect">
          <a:avLst>
            <a:gd name="adj" fmla="val 10000"/>
          </a:avLst>
        </a:prstGeom>
      </dgm:spPr>
      <dgm:t>
        <a:bodyPr/>
        <a:lstStyle/>
        <a:p>
          <a:endParaRPr lang="zh-CN" altLang="en-US"/>
        </a:p>
      </dgm:t>
    </dgm:pt>
    <dgm:pt modelId="{59E029BC-83C8-4AE4-8C0E-3B50BE8E6D4A}" type="pres">
      <dgm:prSet presAssocID="{E9245208-0B31-4509-9376-3F054149BF35}" presName="hierChild3" presStyleCnt="0"/>
      <dgm:spPr/>
    </dgm:pt>
    <dgm:pt modelId="{55EE72B6-9A80-467F-9F9A-3CB740340FC9}" type="pres">
      <dgm:prSet presAssocID="{8B8E1DEF-9557-4140-AA76-648FDAFDE6B3}" presName="Name10" presStyleLbl="parChTrans1D2" presStyleIdx="3" presStyleCnt="6"/>
      <dgm:spPr>
        <a:custGeom>
          <a:avLst/>
          <a:gdLst/>
          <a:ahLst/>
          <a:cxnLst/>
          <a:rect l="0" t="0" r="0" b="0"/>
          <a:pathLst>
            <a:path>
              <a:moveTo>
                <a:pt x="0" y="0"/>
              </a:moveTo>
              <a:lnTo>
                <a:pt x="0" y="158101"/>
              </a:lnTo>
              <a:lnTo>
                <a:pt x="487487" y="158101"/>
              </a:lnTo>
              <a:lnTo>
                <a:pt x="487487" y="231999"/>
              </a:lnTo>
            </a:path>
          </a:pathLst>
        </a:custGeom>
      </dgm:spPr>
      <dgm:t>
        <a:bodyPr/>
        <a:lstStyle/>
        <a:p>
          <a:endParaRPr lang="zh-CN" altLang="en-US"/>
        </a:p>
      </dgm:t>
    </dgm:pt>
    <dgm:pt modelId="{87BA7EEB-A294-4D0F-BD46-B51ED0653824}" type="pres">
      <dgm:prSet presAssocID="{F99BE069-9BEC-4BBC-A3F5-903357F3B279}" presName="hierRoot2" presStyleCnt="0"/>
      <dgm:spPr/>
    </dgm:pt>
    <dgm:pt modelId="{C3B4C1B0-B09E-416E-BC08-0816A81075AD}" type="pres">
      <dgm:prSet presAssocID="{F99BE069-9BEC-4BBC-A3F5-903357F3B279}" presName="composite2" presStyleCnt="0"/>
      <dgm:spPr/>
    </dgm:pt>
    <dgm:pt modelId="{D710C8A7-622C-40EC-8EBE-2E7C854FD9EF}" type="pres">
      <dgm:prSet presAssocID="{F99BE069-9BEC-4BBC-A3F5-903357F3B279}" presName="background2" presStyleLbl="node2" presStyleIdx="3" presStyleCnt="6"/>
      <dgm:spPr>
        <a:xfrm>
          <a:off x="2925629" y="1069261"/>
          <a:ext cx="797707" cy="50654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25016F16-3E86-4A35-A773-0B811F146048}" type="pres">
      <dgm:prSet presAssocID="{F99BE069-9BEC-4BBC-A3F5-903357F3B279}" presName="text2" presStyleLbl="fgAcc2" presStyleIdx="3" presStyleCnt="6" custLinFactNeighborY="5625">
        <dgm:presLayoutVars>
          <dgm:chPref val="3"/>
        </dgm:presLayoutVars>
      </dgm:prSet>
      <dgm:spPr>
        <a:prstGeom prst="roundRect">
          <a:avLst>
            <a:gd name="adj" fmla="val 10000"/>
          </a:avLst>
        </a:prstGeom>
      </dgm:spPr>
      <dgm:t>
        <a:bodyPr/>
        <a:lstStyle/>
        <a:p>
          <a:endParaRPr lang="zh-CN" altLang="en-US"/>
        </a:p>
      </dgm:t>
    </dgm:pt>
    <dgm:pt modelId="{8AD4C69A-1F84-45F3-AAF8-903BAB87A2A6}" type="pres">
      <dgm:prSet presAssocID="{F99BE069-9BEC-4BBC-A3F5-903357F3B279}" presName="hierChild3" presStyleCnt="0"/>
      <dgm:spPr/>
    </dgm:pt>
    <dgm:pt modelId="{1A154A14-6C18-4602-A5B0-08D0303A0BBB}" type="pres">
      <dgm:prSet presAssocID="{AD00681A-FE64-4EEF-86E1-F36CC025740F}" presName="Name10" presStyleLbl="parChTrans1D2" presStyleIdx="4" presStyleCnt="6"/>
      <dgm:spPr>
        <a:custGeom>
          <a:avLst/>
          <a:gdLst/>
          <a:ahLst/>
          <a:cxnLst/>
          <a:rect l="0" t="0" r="0" b="0"/>
          <a:pathLst>
            <a:path>
              <a:moveTo>
                <a:pt x="0" y="0"/>
              </a:moveTo>
              <a:lnTo>
                <a:pt x="0" y="158101"/>
              </a:lnTo>
              <a:lnTo>
                <a:pt x="1462463" y="158101"/>
              </a:lnTo>
              <a:lnTo>
                <a:pt x="1462463" y="231999"/>
              </a:lnTo>
            </a:path>
          </a:pathLst>
        </a:custGeom>
      </dgm:spPr>
      <dgm:t>
        <a:bodyPr/>
        <a:lstStyle/>
        <a:p>
          <a:endParaRPr lang="zh-CN" altLang="en-US"/>
        </a:p>
      </dgm:t>
    </dgm:pt>
    <dgm:pt modelId="{D8FB50EC-BF34-4481-9763-3F81FFB12382}" type="pres">
      <dgm:prSet presAssocID="{13773889-258F-4F8F-BD24-20504131C045}" presName="hierRoot2" presStyleCnt="0"/>
      <dgm:spPr/>
    </dgm:pt>
    <dgm:pt modelId="{19D8497F-6C48-4D25-A16D-D066E0E8E038}" type="pres">
      <dgm:prSet presAssocID="{13773889-258F-4F8F-BD24-20504131C045}" presName="composite2" presStyleCnt="0"/>
      <dgm:spPr/>
    </dgm:pt>
    <dgm:pt modelId="{2AF988F8-D002-4E19-B953-CAE39A83CBE3}" type="pres">
      <dgm:prSet presAssocID="{13773889-258F-4F8F-BD24-20504131C045}" presName="background2" presStyleLbl="node2" presStyleIdx="4" presStyleCnt="6"/>
      <dgm:spPr>
        <a:xfrm>
          <a:off x="3900604" y="1069261"/>
          <a:ext cx="797707" cy="50654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2ABCCD39-0983-4C1B-9503-8CE76F39BF89}" type="pres">
      <dgm:prSet presAssocID="{13773889-258F-4F8F-BD24-20504131C045}" presName="text2" presStyleLbl="fgAcc2" presStyleIdx="4" presStyleCnt="6" custLinFactNeighborY="5625">
        <dgm:presLayoutVars>
          <dgm:chPref val="3"/>
        </dgm:presLayoutVars>
      </dgm:prSet>
      <dgm:spPr>
        <a:prstGeom prst="roundRect">
          <a:avLst>
            <a:gd name="adj" fmla="val 10000"/>
          </a:avLst>
        </a:prstGeom>
      </dgm:spPr>
      <dgm:t>
        <a:bodyPr/>
        <a:lstStyle/>
        <a:p>
          <a:endParaRPr lang="zh-CN" altLang="en-US"/>
        </a:p>
      </dgm:t>
    </dgm:pt>
    <dgm:pt modelId="{DEF018EA-B006-45B8-BFC8-B0BB29556EBB}" type="pres">
      <dgm:prSet presAssocID="{13773889-258F-4F8F-BD24-20504131C045}" presName="hierChild3" presStyleCnt="0"/>
      <dgm:spPr/>
    </dgm:pt>
    <dgm:pt modelId="{E4B1A047-AB60-4E7D-ABEA-C1C3ACBD342B}" type="pres">
      <dgm:prSet presAssocID="{2505E0D5-3AFC-4A86-955A-C01EC8343B38}" presName="Name10" presStyleLbl="parChTrans1D2" presStyleIdx="5" presStyleCnt="6"/>
      <dgm:spPr>
        <a:custGeom>
          <a:avLst/>
          <a:gdLst/>
          <a:ahLst/>
          <a:cxnLst/>
          <a:rect l="0" t="0" r="0" b="0"/>
          <a:pathLst>
            <a:path>
              <a:moveTo>
                <a:pt x="0" y="0"/>
              </a:moveTo>
              <a:lnTo>
                <a:pt x="0" y="158101"/>
              </a:lnTo>
              <a:lnTo>
                <a:pt x="2437438" y="158101"/>
              </a:lnTo>
              <a:lnTo>
                <a:pt x="2437438" y="231999"/>
              </a:lnTo>
            </a:path>
          </a:pathLst>
        </a:custGeom>
      </dgm:spPr>
      <dgm:t>
        <a:bodyPr/>
        <a:lstStyle/>
        <a:p>
          <a:endParaRPr lang="zh-CN" altLang="en-US"/>
        </a:p>
      </dgm:t>
    </dgm:pt>
    <dgm:pt modelId="{387ECCE8-DA37-47C1-A392-7D8E6B5C1AC4}" type="pres">
      <dgm:prSet presAssocID="{1940587B-BF39-44A6-B5BD-0A6656D56D62}" presName="hierRoot2" presStyleCnt="0"/>
      <dgm:spPr/>
    </dgm:pt>
    <dgm:pt modelId="{0D23E6D0-05B8-436C-9FBC-7F9638B91255}" type="pres">
      <dgm:prSet presAssocID="{1940587B-BF39-44A6-B5BD-0A6656D56D62}" presName="composite2" presStyleCnt="0"/>
      <dgm:spPr/>
    </dgm:pt>
    <dgm:pt modelId="{3B09FF8D-5A91-40F9-81B1-EDE0BB0058C6}" type="pres">
      <dgm:prSet presAssocID="{1940587B-BF39-44A6-B5BD-0A6656D56D62}" presName="background2" presStyleLbl="node2" presStyleIdx="5" presStyleCnt="6"/>
      <dgm:spPr>
        <a:xfrm>
          <a:off x="4875580" y="1069261"/>
          <a:ext cx="797707" cy="506544"/>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B07CA869-1AE2-4BC1-BCB5-2546649DFDEA}" type="pres">
      <dgm:prSet presAssocID="{1940587B-BF39-44A6-B5BD-0A6656D56D62}" presName="text2" presStyleLbl="fgAcc2" presStyleIdx="5" presStyleCnt="6" custLinFactNeighborY="5625">
        <dgm:presLayoutVars>
          <dgm:chPref val="3"/>
        </dgm:presLayoutVars>
      </dgm:prSet>
      <dgm:spPr>
        <a:prstGeom prst="roundRect">
          <a:avLst>
            <a:gd name="adj" fmla="val 10000"/>
          </a:avLst>
        </a:prstGeom>
      </dgm:spPr>
      <dgm:t>
        <a:bodyPr/>
        <a:lstStyle/>
        <a:p>
          <a:endParaRPr lang="zh-CN" altLang="en-US"/>
        </a:p>
      </dgm:t>
    </dgm:pt>
    <dgm:pt modelId="{C823E3BC-725C-45FF-ACC0-9AD70DA0C561}" type="pres">
      <dgm:prSet presAssocID="{1940587B-BF39-44A6-B5BD-0A6656D56D62}" presName="hierChild3" presStyleCnt="0"/>
      <dgm:spPr/>
    </dgm:pt>
  </dgm:ptLst>
  <dgm:cxnLst>
    <dgm:cxn modelId="{A7C2D409-2882-462B-A6EF-0BA4C734836E}" type="presOf" srcId="{1F45C5C0-EBA3-4D63-A507-BC05BE76DB27}" destId="{0702F53B-8432-487E-90F6-E2702A98913C}" srcOrd="0" destOrd="0" presId="urn:microsoft.com/office/officeart/2005/8/layout/hierarchy1#1"/>
    <dgm:cxn modelId="{E6D8280A-2ACB-4F70-8CD6-35BCD7DDF03E}" srcId="{CAF30A7D-F252-4435-BA83-788216A66267}" destId="{F99BE069-9BEC-4BBC-A3F5-903357F3B279}" srcOrd="3" destOrd="0" parTransId="{8B8E1DEF-9557-4140-AA76-648FDAFDE6B3}" sibTransId="{061B483A-E219-405F-9502-584C72234F47}"/>
    <dgm:cxn modelId="{0A2855D0-8948-4661-B7E2-5E56AACF9FAF}" type="presOf" srcId="{1E5A56D8-0EA2-4057-9734-F3F7905690C6}" destId="{E92E6F33-2292-4339-864E-24DE954DA122}" srcOrd="0" destOrd="0" presId="urn:microsoft.com/office/officeart/2005/8/layout/hierarchy1#1"/>
    <dgm:cxn modelId="{582926B2-771D-47E4-8F6F-0CBB9BB73D74}" type="presOf" srcId="{13773889-258F-4F8F-BD24-20504131C045}" destId="{2ABCCD39-0983-4C1B-9503-8CE76F39BF89}" srcOrd="0" destOrd="0" presId="urn:microsoft.com/office/officeart/2005/8/layout/hierarchy1#1"/>
    <dgm:cxn modelId="{7475D28A-5846-4E95-9216-015B8864D799}" srcId="{CAF30A7D-F252-4435-BA83-788216A66267}" destId="{749FC4E9-7766-447E-AF77-EB149DC75258}" srcOrd="1" destOrd="0" parTransId="{1E5A56D8-0EA2-4057-9734-F3F7905690C6}" sibTransId="{E1ED8511-673C-4205-9B4C-224DCFD6C964}"/>
    <dgm:cxn modelId="{74F9CFB7-6A54-4D96-BEFC-F815010A547A}" srcId="{CAF30A7D-F252-4435-BA83-788216A66267}" destId="{E9245208-0B31-4509-9376-3F054149BF35}" srcOrd="2" destOrd="0" parTransId="{EFF6DA40-C693-407E-B5D0-85F96B29347C}" sibTransId="{70056192-B9B1-41CA-8E40-ADF1F1A4AFD1}"/>
    <dgm:cxn modelId="{9410C696-E5AF-4FCE-BB4C-07D5E85077BB}" srcId="{CAF30A7D-F252-4435-BA83-788216A66267}" destId="{1940587B-BF39-44A6-B5BD-0A6656D56D62}" srcOrd="5" destOrd="0" parTransId="{2505E0D5-3AFC-4A86-955A-C01EC8343B38}" sibTransId="{10CDBDF5-6EA3-4536-8AFA-361AA4318149}"/>
    <dgm:cxn modelId="{96C2B5EB-C1B9-4603-9BAB-EA80AE8E4482}" srcId="{1F45C5C0-EBA3-4D63-A507-BC05BE76DB27}" destId="{CAF30A7D-F252-4435-BA83-788216A66267}" srcOrd="0" destOrd="0" parTransId="{A49A8557-26C4-4E05-AD58-BAB0D95CA317}" sibTransId="{24F0E1F0-655F-44CD-8D58-6F36995D6595}"/>
    <dgm:cxn modelId="{FD1BB7E5-4F60-4F3D-8D6B-CEED5C09BF84}" type="presOf" srcId="{1940587B-BF39-44A6-B5BD-0A6656D56D62}" destId="{B07CA869-1AE2-4BC1-BCB5-2546649DFDEA}" srcOrd="0" destOrd="0" presId="urn:microsoft.com/office/officeart/2005/8/layout/hierarchy1#1"/>
    <dgm:cxn modelId="{1007D292-7CA3-4E45-BD84-EFDCDCF692D0}" type="presOf" srcId="{2505E0D5-3AFC-4A86-955A-C01EC8343B38}" destId="{E4B1A047-AB60-4E7D-ABEA-C1C3ACBD342B}" srcOrd="0" destOrd="0" presId="urn:microsoft.com/office/officeart/2005/8/layout/hierarchy1#1"/>
    <dgm:cxn modelId="{4C8CD1EB-DADD-44C5-B006-9694466007D9}" srcId="{CAF30A7D-F252-4435-BA83-788216A66267}" destId="{13773889-258F-4F8F-BD24-20504131C045}" srcOrd="4" destOrd="0" parTransId="{AD00681A-FE64-4EEF-86E1-F36CC025740F}" sibTransId="{8C11AAEE-EB58-41A0-A091-E50155D845D0}"/>
    <dgm:cxn modelId="{9EE5A973-60CC-48EE-BCB1-80D7B3A4B230}" srcId="{CAF30A7D-F252-4435-BA83-788216A66267}" destId="{22A27186-ECF2-4C6E-88E6-B0AFDB1BE397}" srcOrd="0" destOrd="0" parTransId="{0320D98A-6B71-430A-9AF8-D45B6482C37B}" sibTransId="{F512B99D-A991-49C1-97D0-5188FE7F7DA8}"/>
    <dgm:cxn modelId="{718686A9-2F7C-4592-83A6-D23C646A6605}" type="presOf" srcId="{749FC4E9-7766-447E-AF77-EB149DC75258}" destId="{F286DB13-0F8C-442F-8059-DECED7D5CC86}" srcOrd="0" destOrd="0" presId="urn:microsoft.com/office/officeart/2005/8/layout/hierarchy1#1"/>
    <dgm:cxn modelId="{A32C40A7-FC20-45B9-AF9F-01125E3C09CA}" type="presOf" srcId="{AD00681A-FE64-4EEF-86E1-F36CC025740F}" destId="{1A154A14-6C18-4602-A5B0-08D0303A0BBB}" srcOrd="0" destOrd="0" presId="urn:microsoft.com/office/officeart/2005/8/layout/hierarchy1#1"/>
    <dgm:cxn modelId="{EB57B428-F10A-459E-95A9-6C5E0D90E1E9}" type="presOf" srcId="{22A27186-ECF2-4C6E-88E6-B0AFDB1BE397}" destId="{6C3DD2EE-70E5-4D04-8437-1ED48D59A2AD}" srcOrd="0" destOrd="0" presId="urn:microsoft.com/office/officeart/2005/8/layout/hierarchy1#1"/>
    <dgm:cxn modelId="{8C5CD0F5-274A-4C15-B5D3-9E37C2A2E466}" type="presOf" srcId="{E9245208-0B31-4509-9376-3F054149BF35}" destId="{4DFE8D31-64B6-4B60-B420-A8AA81964DCB}" srcOrd="0" destOrd="0" presId="urn:microsoft.com/office/officeart/2005/8/layout/hierarchy1#1"/>
    <dgm:cxn modelId="{5201936B-0945-408A-BCF4-8A6D4EE022AC}" type="presOf" srcId="{8B8E1DEF-9557-4140-AA76-648FDAFDE6B3}" destId="{55EE72B6-9A80-467F-9F9A-3CB740340FC9}" srcOrd="0" destOrd="0" presId="urn:microsoft.com/office/officeart/2005/8/layout/hierarchy1#1"/>
    <dgm:cxn modelId="{DC0D58AF-0F72-4A89-9D56-ABCF79F237FC}" type="presOf" srcId="{EFF6DA40-C693-407E-B5D0-85F96B29347C}" destId="{3CA92B32-9007-48CD-B0BA-0BF21BCE5F50}" srcOrd="0" destOrd="0" presId="urn:microsoft.com/office/officeart/2005/8/layout/hierarchy1#1"/>
    <dgm:cxn modelId="{BCB7BC38-84B3-4F8F-9F65-21C8ECA382E5}" type="presOf" srcId="{0320D98A-6B71-430A-9AF8-D45B6482C37B}" destId="{841ECA88-AC2D-409A-9B68-5076E66401D4}" srcOrd="0" destOrd="0" presId="urn:microsoft.com/office/officeart/2005/8/layout/hierarchy1#1"/>
    <dgm:cxn modelId="{B26F5FB8-5BDF-46D5-A77D-53FB05ADC374}" type="presOf" srcId="{CAF30A7D-F252-4435-BA83-788216A66267}" destId="{F0EBB397-637C-48ED-8800-BAC37EA53439}" srcOrd="0" destOrd="0" presId="urn:microsoft.com/office/officeart/2005/8/layout/hierarchy1#1"/>
    <dgm:cxn modelId="{0AAE45EA-A3E9-4EDD-9FCD-B8A594C5CE34}" type="presOf" srcId="{F99BE069-9BEC-4BBC-A3F5-903357F3B279}" destId="{25016F16-3E86-4A35-A773-0B811F146048}" srcOrd="0" destOrd="0" presId="urn:microsoft.com/office/officeart/2005/8/layout/hierarchy1#1"/>
    <dgm:cxn modelId="{0957E619-309A-4954-9569-A278E9F6E12B}" type="presParOf" srcId="{0702F53B-8432-487E-90F6-E2702A98913C}" destId="{3FBE3278-6A22-49C1-A777-9919EC2479A9}" srcOrd="0" destOrd="0" presId="urn:microsoft.com/office/officeart/2005/8/layout/hierarchy1#1"/>
    <dgm:cxn modelId="{65866D11-88BB-46C6-9A82-30941E511E28}" type="presParOf" srcId="{3FBE3278-6A22-49C1-A777-9919EC2479A9}" destId="{6987B278-1FFA-43F9-9A05-EE075CB77950}" srcOrd="0" destOrd="0" presId="urn:microsoft.com/office/officeart/2005/8/layout/hierarchy1#1"/>
    <dgm:cxn modelId="{AC733AE2-8171-464B-8C65-8CBC297D561F}" type="presParOf" srcId="{6987B278-1FFA-43F9-9A05-EE075CB77950}" destId="{E84BB1A2-413E-4B57-8EBF-36F5205B8A68}" srcOrd="0" destOrd="0" presId="urn:microsoft.com/office/officeart/2005/8/layout/hierarchy1#1"/>
    <dgm:cxn modelId="{2F39C503-A16E-4620-9576-32CE5A4DEC3F}" type="presParOf" srcId="{6987B278-1FFA-43F9-9A05-EE075CB77950}" destId="{F0EBB397-637C-48ED-8800-BAC37EA53439}" srcOrd="1" destOrd="0" presId="urn:microsoft.com/office/officeart/2005/8/layout/hierarchy1#1"/>
    <dgm:cxn modelId="{4B908232-F44E-4563-A457-4D56559D4850}" type="presParOf" srcId="{3FBE3278-6A22-49C1-A777-9919EC2479A9}" destId="{800FE301-B30C-4B7A-ADAE-B2B36B09B134}" srcOrd="1" destOrd="0" presId="urn:microsoft.com/office/officeart/2005/8/layout/hierarchy1#1"/>
    <dgm:cxn modelId="{47A343B3-4152-434F-A1BF-D08D37E5686A}" type="presParOf" srcId="{800FE301-B30C-4B7A-ADAE-B2B36B09B134}" destId="{841ECA88-AC2D-409A-9B68-5076E66401D4}" srcOrd="0" destOrd="0" presId="urn:microsoft.com/office/officeart/2005/8/layout/hierarchy1#1"/>
    <dgm:cxn modelId="{C9850ABC-DEEE-4C5C-B7E4-BE25005D8A10}" type="presParOf" srcId="{800FE301-B30C-4B7A-ADAE-B2B36B09B134}" destId="{7AE085CF-0E06-4D16-96BF-E47390B34C68}" srcOrd="1" destOrd="0" presId="urn:microsoft.com/office/officeart/2005/8/layout/hierarchy1#1"/>
    <dgm:cxn modelId="{58CB159A-6550-4E87-ADDA-0237C67E636C}" type="presParOf" srcId="{7AE085CF-0E06-4D16-96BF-E47390B34C68}" destId="{1B8F07C6-A7A6-483F-AE82-71B0F358732E}" srcOrd="0" destOrd="0" presId="urn:microsoft.com/office/officeart/2005/8/layout/hierarchy1#1"/>
    <dgm:cxn modelId="{AA35FEFA-E09C-4884-A00E-EBC4B513F3F3}" type="presParOf" srcId="{1B8F07C6-A7A6-483F-AE82-71B0F358732E}" destId="{9A69FD8B-67F1-409A-9EAA-E8F07F814B78}" srcOrd="0" destOrd="0" presId="urn:microsoft.com/office/officeart/2005/8/layout/hierarchy1#1"/>
    <dgm:cxn modelId="{8CAC0830-4734-419E-9ABF-CC1750D0E9F3}" type="presParOf" srcId="{1B8F07C6-A7A6-483F-AE82-71B0F358732E}" destId="{6C3DD2EE-70E5-4D04-8437-1ED48D59A2AD}" srcOrd="1" destOrd="0" presId="urn:microsoft.com/office/officeart/2005/8/layout/hierarchy1#1"/>
    <dgm:cxn modelId="{E564171A-77BF-4C58-9B13-F6698AFBA08D}" type="presParOf" srcId="{7AE085CF-0E06-4D16-96BF-E47390B34C68}" destId="{3056AC12-F744-42BE-998C-24AC32A2E25B}" srcOrd="1" destOrd="0" presId="urn:microsoft.com/office/officeart/2005/8/layout/hierarchy1#1"/>
    <dgm:cxn modelId="{357A1522-399B-45FB-92DE-4D8F9D2EADCC}" type="presParOf" srcId="{800FE301-B30C-4B7A-ADAE-B2B36B09B134}" destId="{E92E6F33-2292-4339-864E-24DE954DA122}" srcOrd="2" destOrd="0" presId="urn:microsoft.com/office/officeart/2005/8/layout/hierarchy1#1"/>
    <dgm:cxn modelId="{D59195BF-7C9B-4B6B-87C6-F2F32FCCFD72}" type="presParOf" srcId="{800FE301-B30C-4B7A-ADAE-B2B36B09B134}" destId="{87A6B1D6-2046-4D13-9633-C824CE5323D5}" srcOrd="3" destOrd="0" presId="urn:microsoft.com/office/officeart/2005/8/layout/hierarchy1#1"/>
    <dgm:cxn modelId="{42DF6FCC-8247-4C9B-986B-26B651C236AD}" type="presParOf" srcId="{87A6B1D6-2046-4D13-9633-C824CE5323D5}" destId="{78E08F2E-0F16-4679-B30D-2916FB6737E7}" srcOrd="0" destOrd="0" presId="urn:microsoft.com/office/officeart/2005/8/layout/hierarchy1#1"/>
    <dgm:cxn modelId="{275095A1-6CBE-47C0-88B9-9BC587E3C889}" type="presParOf" srcId="{78E08F2E-0F16-4679-B30D-2916FB6737E7}" destId="{5FA32D86-66D4-428E-8051-9D78608D7CE9}" srcOrd="0" destOrd="0" presId="urn:microsoft.com/office/officeart/2005/8/layout/hierarchy1#1"/>
    <dgm:cxn modelId="{3DFF7511-8714-45B1-91F1-ADE5DD16A116}" type="presParOf" srcId="{78E08F2E-0F16-4679-B30D-2916FB6737E7}" destId="{F286DB13-0F8C-442F-8059-DECED7D5CC86}" srcOrd="1" destOrd="0" presId="urn:microsoft.com/office/officeart/2005/8/layout/hierarchy1#1"/>
    <dgm:cxn modelId="{CA087541-C6A1-4219-933A-720172EBC6C5}" type="presParOf" srcId="{87A6B1D6-2046-4D13-9633-C824CE5323D5}" destId="{1EE8FCA2-65DC-4A6A-B49E-61FD2D18A562}" srcOrd="1" destOrd="0" presId="urn:microsoft.com/office/officeart/2005/8/layout/hierarchy1#1"/>
    <dgm:cxn modelId="{FFD8037C-924C-47A9-903E-3AA8F29767F4}" type="presParOf" srcId="{800FE301-B30C-4B7A-ADAE-B2B36B09B134}" destId="{3CA92B32-9007-48CD-B0BA-0BF21BCE5F50}" srcOrd="4" destOrd="0" presId="urn:microsoft.com/office/officeart/2005/8/layout/hierarchy1#1"/>
    <dgm:cxn modelId="{109AB5A5-DDCA-44D2-BD04-9AF26CA6BC65}" type="presParOf" srcId="{800FE301-B30C-4B7A-ADAE-B2B36B09B134}" destId="{0BB435A1-F8A7-44A6-A291-AA339754C399}" srcOrd="5" destOrd="0" presId="urn:microsoft.com/office/officeart/2005/8/layout/hierarchy1#1"/>
    <dgm:cxn modelId="{093EC601-DDF9-4DD0-8DAE-014FD2653D89}" type="presParOf" srcId="{0BB435A1-F8A7-44A6-A291-AA339754C399}" destId="{FC6B1E16-723E-45F1-8259-1DA9B27872D7}" srcOrd="0" destOrd="0" presId="urn:microsoft.com/office/officeart/2005/8/layout/hierarchy1#1"/>
    <dgm:cxn modelId="{EF5A405A-8D57-4D9E-B7DE-18070D6996D8}" type="presParOf" srcId="{FC6B1E16-723E-45F1-8259-1DA9B27872D7}" destId="{3FE89BE0-9DC3-4255-A030-7C3FF8CC21AF}" srcOrd="0" destOrd="0" presId="urn:microsoft.com/office/officeart/2005/8/layout/hierarchy1#1"/>
    <dgm:cxn modelId="{3C5B5897-58BE-4CBB-AC69-6991F9438FCC}" type="presParOf" srcId="{FC6B1E16-723E-45F1-8259-1DA9B27872D7}" destId="{4DFE8D31-64B6-4B60-B420-A8AA81964DCB}" srcOrd="1" destOrd="0" presId="urn:microsoft.com/office/officeart/2005/8/layout/hierarchy1#1"/>
    <dgm:cxn modelId="{E26DABA3-DF5C-4234-B994-B4BBAE5D77D7}" type="presParOf" srcId="{0BB435A1-F8A7-44A6-A291-AA339754C399}" destId="{59E029BC-83C8-4AE4-8C0E-3B50BE8E6D4A}" srcOrd="1" destOrd="0" presId="urn:microsoft.com/office/officeart/2005/8/layout/hierarchy1#1"/>
    <dgm:cxn modelId="{5F0734EA-63BC-45C0-982E-525282D48C70}" type="presParOf" srcId="{800FE301-B30C-4B7A-ADAE-B2B36B09B134}" destId="{55EE72B6-9A80-467F-9F9A-3CB740340FC9}" srcOrd="6" destOrd="0" presId="urn:microsoft.com/office/officeart/2005/8/layout/hierarchy1#1"/>
    <dgm:cxn modelId="{935D070C-A88C-4240-862D-DDCE9EB51A72}" type="presParOf" srcId="{800FE301-B30C-4B7A-ADAE-B2B36B09B134}" destId="{87BA7EEB-A294-4D0F-BD46-B51ED0653824}" srcOrd="7" destOrd="0" presId="urn:microsoft.com/office/officeart/2005/8/layout/hierarchy1#1"/>
    <dgm:cxn modelId="{2F610BDC-922E-49E7-B2E7-DE721153415C}" type="presParOf" srcId="{87BA7EEB-A294-4D0F-BD46-B51ED0653824}" destId="{C3B4C1B0-B09E-416E-BC08-0816A81075AD}" srcOrd="0" destOrd="0" presId="urn:microsoft.com/office/officeart/2005/8/layout/hierarchy1#1"/>
    <dgm:cxn modelId="{73536118-B892-45D3-AB65-CA29F7FD1DBB}" type="presParOf" srcId="{C3B4C1B0-B09E-416E-BC08-0816A81075AD}" destId="{D710C8A7-622C-40EC-8EBE-2E7C854FD9EF}" srcOrd="0" destOrd="0" presId="urn:microsoft.com/office/officeart/2005/8/layout/hierarchy1#1"/>
    <dgm:cxn modelId="{989BFC50-9051-4656-9F2E-DB0DB3AA3D92}" type="presParOf" srcId="{C3B4C1B0-B09E-416E-BC08-0816A81075AD}" destId="{25016F16-3E86-4A35-A773-0B811F146048}" srcOrd="1" destOrd="0" presId="urn:microsoft.com/office/officeart/2005/8/layout/hierarchy1#1"/>
    <dgm:cxn modelId="{B5229E19-703A-4C59-AC44-CF237421FD48}" type="presParOf" srcId="{87BA7EEB-A294-4D0F-BD46-B51ED0653824}" destId="{8AD4C69A-1F84-45F3-AAF8-903BAB87A2A6}" srcOrd="1" destOrd="0" presId="urn:microsoft.com/office/officeart/2005/8/layout/hierarchy1#1"/>
    <dgm:cxn modelId="{A9B2E1AF-C658-4E51-88BF-B84497472D86}" type="presParOf" srcId="{800FE301-B30C-4B7A-ADAE-B2B36B09B134}" destId="{1A154A14-6C18-4602-A5B0-08D0303A0BBB}" srcOrd="8" destOrd="0" presId="urn:microsoft.com/office/officeart/2005/8/layout/hierarchy1#1"/>
    <dgm:cxn modelId="{D6847EDA-B87A-40E9-8422-1B9F328C5FF2}" type="presParOf" srcId="{800FE301-B30C-4B7A-ADAE-B2B36B09B134}" destId="{D8FB50EC-BF34-4481-9763-3F81FFB12382}" srcOrd="9" destOrd="0" presId="urn:microsoft.com/office/officeart/2005/8/layout/hierarchy1#1"/>
    <dgm:cxn modelId="{165DCB90-AD45-40D2-9ED8-2433BFDB10B8}" type="presParOf" srcId="{D8FB50EC-BF34-4481-9763-3F81FFB12382}" destId="{19D8497F-6C48-4D25-A16D-D066E0E8E038}" srcOrd="0" destOrd="0" presId="urn:microsoft.com/office/officeart/2005/8/layout/hierarchy1#1"/>
    <dgm:cxn modelId="{EB2EF7BA-47AB-4D7D-BD6B-0FB843EFFC7E}" type="presParOf" srcId="{19D8497F-6C48-4D25-A16D-D066E0E8E038}" destId="{2AF988F8-D002-4E19-B953-CAE39A83CBE3}" srcOrd="0" destOrd="0" presId="urn:microsoft.com/office/officeart/2005/8/layout/hierarchy1#1"/>
    <dgm:cxn modelId="{08D945DE-3043-47FA-8EF5-7D6F4413DB7D}" type="presParOf" srcId="{19D8497F-6C48-4D25-A16D-D066E0E8E038}" destId="{2ABCCD39-0983-4C1B-9503-8CE76F39BF89}" srcOrd="1" destOrd="0" presId="urn:microsoft.com/office/officeart/2005/8/layout/hierarchy1#1"/>
    <dgm:cxn modelId="{45307577-47A1-4A0B-9B5E-2EE33FA95BB8}" type="presParOf" srcId="{D8FB50EC-BF34-4481-9763-3F81FFB12382}" destId="{DEF018EA-B006-45B8-BFC8-B0BB29556EBB}" srcOrd="1" destOrd="0" presId="urn:microsoft.com/office/officeart/2005/8/layout/hierarchy1#1"/>
    <dgm:cxn modelId="{6266F9D5-9AC2-4A49-9B72-6D7EC565F768}" type="presParOf" srcId="{800FE301-B30C-4B7A-ADAE-B2B36B09B134}" destId="{E4B1A047-AB60-4E7D-ABEA-C1C3ACBD342B}" srcOrd="10" destOrd="0" presId="urn:microsoft.com/office/officeart/2005/8/layout/hierarchy1#1"/>
    <dgm:cxn modelId="{496D86B4-9A3D-4200-BD9D-7E856A8E5399}" type="presParOf" srcId="{800FE301-B30C-4B7A-ADAE-B2B36B09B134}" destId="{387ECCE8-DA37-47C1-A392-7D8E6B5C1AC4}" srcOrd="11" destOrd="0" presId="urn:microsoft.com/office/officeart/2005/8/layout/hierarchy1#1"/>
    <dgm:cxn modelId="{AF5C969A-1042-438D-B5DE-D0DF06EC274D}" type="presParOf" srcId="{387ECCE8-DA37-47C1-A392-7D8E6B5C1AC4}" destId="{0D23E6D0-05B8-436C-9FBC-7F9638B91255}" srcOrd="0" destOrd="0" presId="urn:microsoft.com/office/officeart/2005/8/layout/hierarchy1#1"/>
    <dgm:cxn modelId="{8701181B-8E58-470B-A737-6CC5AB3D33EA}" type="presParOf" srcId="{0D23E6D0-05B8-436C-9FBC-7F9638B91255}" destId="{3B09FF8D-5A91-40F9-81B1-EDE0BB0058C6}" srcOrd="0" destOrd="0" presId="urn:microsoft.com/office/officeart/2005/8/layout/hierarchy1#1"/>
    <dgm:cxn modelId="{4F9E009D-E288-4217-9762-A8A7DEA3723E}" type="presParOf" srcId="{0D23E6D0-05B8-436C-9FBC-7F9638B91255}" destId="{B07CA869-1AE2-4BC1-BCB5-2546649DFDEA}" srcOrd="1" destOrd="0" presId="urn:microsoft.com/office/officeart/2005/8/layout/hierarchy1#1"/>
    <dgm:cxn modelId="{771F3CE4-3322-40DB-9007-78503CB9C4F8}" type="presParOf" srcId="{387ECCE8-DA37-47C1-A392-7D8E6B5C1AC4}" destId="{C823E3BC-725C-45FF-ACC0-9AD70DA0C561}" srcOrd="1" destOrd="0" presId="urn:microsoft.com/office/officeart/2005/8/layout/hierarchy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7355C-499B-47C3-9BB1-63D616CA267C}" type="doc">
      <dgm:prSet loTypeId="urn:microsoft.com/office/officeart/2005/8/layout/hierarchy1#2" loCatId="hierarchy" qsTypeId="urn:microsoft.com/office/officeart/2005/8/quickstyle/simple1#2" qsCatId="simple" csTypeId="urn:microsoft.com/office/officeart/2005/8/colors/accent1_2#2" csCatId="accent1" phldr="1"/>
      <dgm:spPr/>
      <dgm:t>
        <a:bodyPr/>
        <a:lstStyle/>
        <a:p>
          <a:endParaRPr lang="zh-CN" altLang="en-US"/>
        </a:p>
      </dgm:t>
    </dgm:pt>
    <dgm:pt modelId="{EE150EFF-43B3-44BA-9173-D22C173AF9C1}">
      <dgm:prSet phldrT="[文本]"/>
      <dgm:spPr>
        <a:xfrm>
          <a:off x="2882148" y="230280"/>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dirty="0">
              <a:solidFill>
                <a:sysClr val="windowText" lastClr="000000">
                  <a:hueOff val="0"/>
                  <a:satOff val="0"/>
                  <a:lumOff val="0"/>
                  <a:alphaOff val="0"/>
                </a:sysClr>
              </a:solidFill>
              <a:latin typeface="Calibri" panose="020F0502020204030204"/>
              <a:ea typeface="宋体" panose="02010600030101010101" pitchFamily="2" charset="-122"/>
              <a:cs typeface="+mn-cs"/>
            </a:rPr>
            <a:t>蠕虫程序功能结构</a:t>
          </a:r>
        </a:p>
      </dgm:t>
    </dgm:pt>
    <dgm:pt modelId="{40022B6B-FA70-47A7-AD4D-C23064449ABF}" type="parTrans" cxnId="{209D61EA-8CBA-48C0-9078-971B62E0169B}">
      <dgm:prSet/>
      <dgm:spPr/>
      <dgm:t>
        <a:bodyPr/>
        <a:lstStyle/>
        <a:p>
          <a:endParaRPr lang="zh-CN" altLang="en-US"/>
        </a:p>
      </dgm:t>
    </dgm:pt>
    <dgm:pt modelId="{17299667-E6DA-4A33-8E45-5FF678400AC4}" type="sibTrans" cxnId="{209D61EA-8CBA-48C0-9078-971B62E0169B}">
      <dgm:prSet/>
      <dgm:spPr/>
      <dgm:t>
        <a:bodyPr/>
        <a:lstStyle/>
        <a:p>
          <a:endParaRPr lang="zh-CN" altLang="en-US"/>
        </a:p>
      </dgm:t>
    </dgm:pt>
    <dgm:pt modelId="{37A883A9-16FC-4BA6-9D58-7CCDBF90BF39}">
      <dgm:prSet phldrT="[文本]"/>
      <dgm:spPr>
        <a:xfrm>
          <a:off x="1389944" y="732656"/>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基本功能模块</a:t>
          </a:r>
        </a:p>
      </dgm:t>
    </dgm:pt>
    <dgm:pt modelId="{2B00FA1B-8CCB-42D5-9008-BA58E61E46E7}" type="parTrans" cxnId="{1C47DD8B-FDD6-4E1A-B5F9-DA8D9E3B65A0}">
      <dgm:prSet/>
      <dgm:spPr>
        <a:xfrm>
          <a:off x="1600963" y="517568"/>
          <a:ext cx="1492204" cy="157811"/>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19FDDEF6-663D-415D-A2BE-8405E1EDCFCC}" type="sibTrans" cxnId="{1C47DD8B-FDD6-4E1A-B5F9-DA8D9E3B65A0}">
      <dgm:prSet/>
      <dgm:spPr/>
      <dgm:t>
        <a:bodyPr/>
        <a:lstStyle/>
        <a:p>
          <a:endParaRPr lang="zh-CN" altLang="en-US"/>
        </a:p>
      </dgm:t>
    </dgm:pt>
    <dgm:pt modelId="{2E244E4B-D371-4D7D-B260-62D77D93B1C9}">
      <dgm:prSet phldrT="[文本]"/>
      <dgm:spPr>
        <a:xfrm>
          <a:off x="3379550"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通信模块</a:t>
          </a:r>
        </a:p>
      </dgm:t>
    </dgm:pt>
    <dgm:pt modelId="{0B29ECA2-554C-486D-A1C9-A6761406A891}" type="parTrans" cxnId="{AEE6A48C-CBF0-4BA6-9083-9DB901244065}">
      <dgm:prSet/>
      <dgm:spPr>
        <a:xfrm>
          <a:off x="3590568" y="1019943"/>
          <a:ext cx="994802"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E8AB6403-B60F-476E-AB4E-38DC96A80416}" type="sibTrans" cxnId="{AEE6A48C-CBF0-4BA6-9083-9DB901244065}">
      <dgm:prSet/>
      <dgm:spPr/>
      <dgm:t>
        <a:bodyPr/>
        <a:lstStyle/>
        <a:p>
          <a:endParaRPr lang="zh-CN" altLang="en-US"/>
        </a:p>
      </dgm:t>
    </dgm:pt>
    <dgm:pt modelId="{218EEBD2-3528-4356-BC5C-5050103DE339}">
      <dgm:prSet phldrT="[文本]"/>
      <dgm:spPr>
        <a:xfrm>
          <a:off x="4374353" y="732656"/>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扩展功能模块</a:t>
          </a:r>
        </a:p>
      </dgm:t>
    </dgm:pt>
    <dgm:pt modelId="{C2A37A84-209C-41EF-90D2-849833D85CF9}" type="parTrans" cxnId="{A46482B1-DDE0-4A54-9EA7-575793EA9B0F}">
      <dgm:prSet/>
      <dgm:spPr>
        <a:xfrm>
          <a:off x="3093167" y="517568"/>
          <a:ext cx="1492204" cy="157811"/>
        </a:xfrm>
        <a:noFill/>
        <a:ln w="25400" cap="flat" cmpd="sng" algn="ctr">
          <a:solidFill>
            <a:srgbClr val="4F81BD">
              <a:shade val="60000"/>
              <a:hueOff val="0"/>
              <a:satOff val="0"/>
              <a:lumOff val="0"/>
              <a:alphaOff val="0"/>
            </a:srgbClr>
          </a:solidFill>
          <a:prstDash val="solid"/>
        </a:ln>
        <a:effectLst/>
      </dgm:spPr>
      <dgm:t>
        <a:bodyPr/>
        <a:lstStyle/>
        <a:p>
          <a:endParaRPr lang="zh-CN" altLang="en-US"/>
        </a:p>
      </dgm:t>
    </dgm:pt>
    <dgm:pt modelId="{A33F41B3-6694-43EB-A6B1-94B3F84D4DA2}" type="sibTrans" cxnId="{A46482B1-DDE0-4A54-9EA7-575793EA9B0F}">
      <dgm:prSet/>
      <dgm:spPr/>
      <dgm:t>
        <a:bodyPr/>
        <a:lstStyle/>
        <a:p>
          <a:endParaRPr lang="zh-CN" altLang="en-US"/>
        </a:p>
      </dgm:t>
    </dgm:pt>
    <dgm:pt modelId="{C8D56ED0-8024-4E12-8559-B7ADFDFCF4CB}">
      <dgm:prSet phldrT="[文本]"/>
      <dgm:spPr>
        <a:xfrm>
          <a:off x="2053146"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信息收集模块</a:t>
          </a:r>
        </a:p>
      </dgm:t>
    </dgm:pt>
    <dgm:pt modelId="{84862D53-97B1-4816-9B86-40D9B15E04D3}" type="parTrans" cxnId="{53B07869-04BC-4FC5-8B33-E633F8BA0500}">
      <dgm:prSet/>
      <dgm:spPr>
        <a:xfrm>
          <a:off x="1600963" y="1019943"/>
          <a:ext cx="663201"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47601186-84CC-44F0-AFBE-E6ABF8FA0039}" type="sibTrans" cxnId="{53B07869-04BC-4FC5-8B33-E633F8BA0500}">
      <dgm:prSet/>
      <dgm:spPr/>
      <dgm:t>
        <a:bodyPr/>
        <a:lstStyle/>
        <a:p>
          <a:endParaRPr lang="zh-CN" altLang="en-US"/>
        </a:p>
      </dgm:t>
    </dgm:pt>
    <dgm:pt modelId="{85AA7AED-EE7D-40A3-8740-93F54C0996AB}">
      <dgm:prSet phldrT="[文本]"/>
      <dgm:spPr>
        <a:xfrm>
          <a:off x="63540"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扫描搜索模块</a:t>
          </a:r>
        </a:p>
      </dgm:t>
    </dgm:pt>
    <dgm:pt modelId="{9253B00F-3882-4759-8A24-7BB1D198858B}" type="parTrans" cxnId="{8458A2DA-DA78-49F9-B8A2-302BC0CB1830}">
      <dgm:prSet/>
      <dgm:spPr>
        <a:xfrm>
          <a:off x="274559" y="1019943"/>
          <a:ext cx="1326403"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EAAF7A47-37E8-4C3B-9722-1A59C016EA7B}" type="sibTrans" cxnId="{8458A2DA-DA78-49F9-B8A2-302BC0CB1830}">
      <dgm:prSet/>
      <dgm:spPr/>
      <dgm:t>
        <a:bodyPr/>
        <a:lstStyle/>
        <a:p>
          <a:endParaRPr lang="zh-CN" altLang="en-US"/>
        </a:p>
      </dgm:t>
    </dgm:pt>
    <dgm:pt modelId="{60C06CC2-C31E-453F-8893-76B28672E5DF}">
      <dgm:prSet phldrT="[文本]"/>
      <dgm:spPr>
        <a:xfrm>
          <a:off x="1389944"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传输模块</a:t>
          </a:r>
        </a:p>
      </dgm:t>
    </dgm:pt>
    <dgm:pt modelId="{A746E3D8-D758-430A-B5D2-D55EADBC194A}" type="parTrans" cxnId="{4E0B4CA6-A466-4702-B5BB-40BCAEF4AAC6}">
      <dgm:prSet/>
      <dgm:spPr>
        <a:xfrm>
          <a:off x="1555243" y="1019943"/>
          <a:ext cx="91440"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3AACAE56-194A-4A06-9697-1D59909D86B7}" type="sibTrans" cxnId="{4E0B4CA6-A466-4702-B5BB-40BCAEF4AAC6}">
      <dgm:prSet/>
      <dgm:spPr/>
      <dgm:t>
        <a:bodyPr/>
        <a:lstStyle/>
        <a:p>
          <a:endParaRPr lang="zh-CN" altLang="en-US"/>
        </a:p>
      </dgm:t>
    </dgm:pt>
    <dgm:pt modelId="{4EA1F7F3-5B23-49F4-8DB0-D1081E1BDF52}">
      <dgm:prSet phldrT="[文本]"/>
      <dgm:spPr>
        <a:xfrm>
          <a:off x="726742"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攻击模块</a:t>
          </a:r>
        </a:p>
      </dgm:t>
    </dgm:pt>
    <dgm:pt modelId="{FB761B66-7D52-4D84-9D81-D61E4A8F94AA}" type="parTrans" cxnId="{04F5BD10-A54E-4AD5-B446-EB98C18C771A}">
      <dgm:prSet/>
      <dgm:spPr>
        <a:xfrm>
          <a:off x="937761" y="1019943"/>
          <a:ext cx="663201"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F66A8A1B-A097-47FE-8F5F-3E665C71862B}" type="sibTrans" cxnId="{04F5BD10-A54E-4AD5-B446-EB98C18C771A}">
      <dgm:prSet/>
      <dgm:spPr/>
      <dgm:t>
        <a:bodyPr/>
        <a:lstStyle/>
        <a:p>
          <a:endParaRPr lang="zh-CN" altLang="en-US"/>
        </a:p>
      </dgm:t>
    </dgm:pt>
    <dgm:pt modelId="{2996F675-D2A5-45DF-A186-FD34D8C3200B}">
      <dgm:prSet phldrT="[文本]"/>
      <dgm:spPr>
        <a:xfrm>
          <a:off x="2716348"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繁殖模块</a:t>
          </a:r>
        </a:p>
      </dgm:t>
    </dgm:pt>
    <dgm:pt modelId="{81892132-B042-46A6-AEF8-3DC1E8C8ECAE}" type="parTrans" cxnId="{A2FFCBCE-20B1-4A4F-ADBC-A10D7B4997B8}">
      <dgm:prSet/>
      <dgm:spPr>
        <a:xfrm>
          <a:off x="1600963" y="1019943"/>
          <a:ext cx="1326403"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8105DC97-4162-4070-B6C6-0F35E550741B}" type="sibTrans" cxnId="{A2FFCBCE-20B1-4A4F-ADBC-A10D7B4997B8}">
      <dgm:prSet/>
      <dgm:spPr/>
      <dgm:t>
        <a:bodyPr/>
        <a:lstStyle/>
        <a:p>
          <a:endParaRPr lang="zh-CN" altLang="en-US"/>
        </a:p>
      </dgm:t>
    </dgm:pt>
    <dgm:pt modelId="{01F0060E-C692-44BA-9C94-42CF461B725B}">
      <dgm:prSet phldrT="[文本]"/>
      <dgm:spPr>
        <a:xfrm>
          <a:off x="4042752"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隐藏模块</a:t>
          </a:r>
        </a:p>
      </dgm:t>
    </dgm:pt>
    <dgm:pt modelId="{B016D39E-D854-4BF6-8541-F84AD4893BF9}" type="parTrans" cxnId="{C36ABB70-7611-4C3B-BD81-A8658E500B29}">
      <dgm:prSet/>
      <dgm:spPr>
        <a:xfrm>
          <a:off x="4253770" y="1019943"/>
          <a:ext cx="331600"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55A07CC3-D191-44D2-9A17-BFD92FD81E0D}" type="sibTrans" cxnId="{C36ABB70-7611-4C3B-BD81-A8658E500B29}">
      <dgm:prSet/>
      <dgm:spPr/>
      <dgm:t>
        <a:bodyPr/>
        <a:lstStyle/>
        <a:p>
          <a:endParaRPr lang="zh-CN" altLang="en-US"/>
        </a:p>
      </dgm:t>
    </dgm:pt>
    <dgm:pt modelId="{1803D3E6-8FFA-4ECB-B357-CB299788D03F}">
      <dgm:prSet phldrT="[文本]"/>
      <dgm:spPr>
        <a:xfrm>
          <a:off x="4705954"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破坏模块</a:t>
          </a:r>
        </a:p>
      </dgm:t>
    </dgm:pt>
    <dgm:pt modelId="{97BF7F4D-3373-4743-B3C5-965A2859F3ED}" type="parTrans" cxnId="{03B7CA94-A1B5-4E1E-BB93-DB3A6B530712}">
      <dgm:prSet/>
      <dgm:spPr>
        <a:xfrm>
          <a:off x="4585371" y="1019943"/>
          <a:ext cx="331600"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33C0B985-5A2D-44A2-A263-518DDA885D40}" type="sibTrans" cxnId="{03B7CA94-A1B5-4E1E-BB93-DB3A6B530712}">
      <dgm:prSet/>
      <dgm:spPr/>
      <dgm:t>
        <a:bodyPr/>
        <a:lstStyle/>
        <a:p>
          <a:endParaRPr lang="zh-CN" altLang="en-US"/>
        </a:p>
      </dgm:t>
    </dgm:pt>
    <dgm:pt modelId="{35F3AEED-09D4-4CFC-BEEC-082DFFAE4CB4}">
      <dgm:prSet phldrT="[文本]"/>
      <dgm:spPr>
        <a:xfrm>
          <a:off x="5369155" y="1235031"/>
          <a:ext cx="542619" cy="344563"/>
        </a:xfr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zh-CN" altLang="en-US">
              <a:solidFill>
                <a:sysClr val="windowText" lastClr="000000">
                  <a:hueOff val="0"/>
                  <a:satOff val="0"/>
                  <a:lumOff val="0"/>
                  <a:alphaOff val="0"/>
                </a:sysClr>
              </a:solidFill>
              <a:latin typeface="Calibri" panose="020F0502020204030204"/>
              <a:ea typeface="宋体" panose="02010600030101010101" pitchFamily="2" charset="-122"/>
              <a:cs typeface="+mn-cs"/>
            </a:rPr>
            <a:t>控制模块</a:t>
          </a:r>
        </a:p>
      </dgm:t>
    </dgm:pt>
    <dgm:pt modelId="{1445416B-1CAF-46CA-990B-0AF6E5B9DBF9}" type="parTrans" cxnId="{42A92F78-F59F-44A6-86BF-FCC786E697B9}">
      <dgm:prSet/>
      <dgm:spPr>
        <a:xfrm>
          <a:off x="4585371" y="1019943"/>
          <a:ext cx="994802" cy="157811"/>
        </a:xfrm>
        <a:noFill/>
        <a:ln w="25400" cap="flat" cmpd="sng" algn="ctr">
          <a:solidFill>
            <a:srgbClr val="4F81BD">
              <a:shade val="80000"/>
              <a:hueOff val="0"/>
              <a:satOff val="0"/>
              <a:lumOff val="0"/>
              <a:alphaOff val="0"/>
            </a:srgbClr>
          </a:solidFill>
          <a:prstDash val="solid"/>
        </a:ln>
        <a:effectLst/>
      </dgm:spPr>
      <dgm:t>
        <a:bodyPr/>
        <a:lstStyle/>
        <a:p>
          <a:endParaRPr lang="zh-CN" altLang="en-US"/>
        </a:p>
      </dgm:t>
    </dgm:pt>
    <dgm:pt modelId="{E8416EDB-BB6A-4153-8276-CE97935145C5}" type="sibTrans" cxnId="{42A92F78-F59F-44A6-86BF-FCC786E697B9}">
      <dgm:prSet/>
      <dgm:spPr/>
      <dgm:t>
        <a:bodyPr/>
        <a:lstStyle/>
        <a:p>
          <a:endParaRPr lang="zh-CN" altLang="en-US"/>
        </a:p>
      </dgm:t>
    </dgm:pt>
    <dgm:pt modelId="{D368D181-21F9-48C5-AAF5-B2C575FA621D}" type="pres">
      <dgm:prSet presAssocID="{F997355C-499B-47C3-9BB1-63D616CA267C}" presName="hierChild1" presStyleCnt="0">
        <dgm:presLayoutVars>
          <dgm:chPref val="1"/>
          <dgm:dir/>
          <dgm:animOne val="branch"/>
          <dgm:animLvl val="lvl"/>
          <dgm:resizeHandles/>
        </dgm:presLayoutVars>
      </dgm:prSet>
      <dgm:spPr/>
      <dgm:t>
        <a:bodyPr/>
        <a:lstStyle/>
        <a:p>
          <a:endParaRPr lang="zh-CN" altLang="en-US"/>
        </a:p>
      </dgm:t>
    </dgm:pt>
    <dgm:pt modelId="{D2FDD68D-8457-4093-AC00-FC0B6B0F22F1}" type="pres">
      <dgm:prSet presAssocID="{EE150EFF-43B3-44BA-9173-D22C173AF9C1}" presName="hierRoot1" presStyleCnt="0"/>
      <dgm:spPr/>
    </dgm:pt>
    <dgm:pt modelId="{97A56217-064D-4FCB-B60D-3B2067924177}" type="pres">
      <dgm:prSet presAssocID="{EE150EFF-43B3-44BA-9173-D22C173AF9C1}" presName="composite" presStyleCnt="0"/>
      <dgm:spPr/>
    </dgm:pt>
    <dgm:pt modelId="{F3E48B24-50FB-448F-B874-6E9D95BAAA22}" type="pres">
      <dgm:prSet presAssocID="{EE150EFF-43B3-44BA-9173-D22C173AF9C1}" presName="background" presStyleLbl="node0" presStyleIdx="0" presStyleCnt="1"/>
      <dgm:spPr>
        <a:xfrm>
          <a:off x="2821857" y="173004"/>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329D9F9B-B086-49B5-8AA7-32DB426DD1B2}" type="pres">
      <dgm:prSet presAssocID="{EE150EFF-43B3-44BA-9173-D22C173AF9C1}" presName="text" presStyleLbl="fgAcc0" presStyleIdx="0" presStyleCnt="1">
        <dgm:presLayoutVars>
          <dgm:chPref val="3"/>
        </dgm:presLayoutVars>
      </dgm:prSet>
      <dgm:spPr>
        <a:prstGeom prst="roundRect">
          <a:avLst>
            <a:gd name="adj" fmla="val 10000"/>
          </a:avLst>
        </a:prstGeom>
      </dgm:spPr>
      <dgm:t>
        <a:bodyPr/>
        <a:lstStyle/>
        <a:p>
          <a:endParaRPr lang="zh-CN" altLang="en-US"/>
        </a:p>
      </dgm:t>
    </dgm:pt>
    <dgm:pt modelId="{D5669DF8-2639-429F-8A12-B51F3AB2F619}" type="pres">
      <dgm:prSet presAssocID="{EE150EFF-43B3-44BA-9173-D22C173AF9C1}" presName="hierChild2" presStyleCnt="0"/>
      <dgm:spPr/>
    </dgm:pt>
    <dgm:pt modelId="{23DF12A0-5D24-400D-92C2-454073C88260}" type="pres">
      <dgm:prSet presAssocID="{2B00FA1B-8CCB-42D5-9008-BA58E61E46E7}" presName="Name10" presStyleLbl="parChTrans1D2" presStyleIdx="0" presStyleCnt="2"/>
      <dgm:spPr>
        <a:custGeom>
          <a:avLst/>
          <a:gdLst/>
          <a:ahLst/>
          <a:cxnLst/>
          <a:rect l="0" t="0" r="0" b="0"/>
          <a:pathLst>
            <a:path>
              <a:moveTo>
                <a:pt x="1492204" y="0"/>
              </a:moveTo>
              <a:lnTo>
                <a:pt x="1492204" y="107544"/>
              </a:lnTo>
              <a:lnTo>
                <a:pt x="0" y="107544"/>
              </a:lnTo>
              <a:lnTo>
                <a:pt x="0" y="157811"/>
              </a:lnTo>
            </a:path>
          </a:pathLst>
        </a:custGeom>
      </dgm:spPr>
      <dgm:t>
        <a:bodyPr/>
        <a:lstStyle/>
        <a:p>
          <a:endParaRPr lang="zh-CN" altLang="en-US"/>
        </a:p>
      </dgm:t>
    </dgm:pt>
    <dgm:pt modelId="{17DC100C-B0C7-4D79-A8B6-1AEE5FF2AD1E}" type="pres">
      <dgm:prSet presAssocID="{37A883A9-16FC-4BA6-9D58-7CCDBF90BF39}" presName="hierRoot2" presStyleCnt="0"/>
      <dgm:spPr/>
    </dgm:pt>
    <dgm:pt modelId="{11750AF6-025E-42AA-ADB3-2C9AEADB3541}" type="pres">
      <dgm:prSet presAssocID="{37A883A9-16FC-4BA6-9D58-7CCDBF90BF39}" presName="composite2" presStyleCnt="0"/>
      <dgm:spPr/>
    </dgm:pt>
    <dgm:pt modelId="{1506AC00-E337-4803-AB90-06F41D29D0A2}" type="pres">
      <dgm:prSet presAssocID="{37A883A9-16FC-4BA6-9D58-7CCDBF90BF39}" presName="background2" presStyleLbl="node2" presStyleIdx="0" presStyleCnt="2"/>
      <dgm:spPr>
        <a:xfrm>
          <a:off x="1329653" y="675379"/>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8A2FC11F-28A6-448E-829A-2C277ED29230}" type="pres">
      <dgm:prSet presAssocID="{37A883A9-16FC-4BA6-9D58-7CCDBF90BF39}" presName="text2" presStyleLbl="fgAcc2" presStyleIdx="0" presStyleCnt="2">
        <dgm:presLayoutVars>
          <dgm:chPref val="3"/>
        </dgm:presLayoutVars>
      </dgm:prSet>
      <dgm:spPr>
        <a:prstGeom prst="roundRect">
          <a:avLst>
            <a:gd name="adj" fmla="val 10000"/>
          </a:avLst>
        </a:prstGeom>
      </dgm:spPr>
      <dgm:t>
        <a:bodyPr/>
        <a:lstStyle/>
        <a:p>
          <a:endParaRPr lang="zh-CN" altLang="en-US"/>
        </a:p>
      </dgm:t>
    </dgm:pt>
    <dgm:pt modelId="{3D54F1EA-D751-44FD-BB34-08C5C0669B96}" type="pres">
      <dgm:prSet presAssocID="{37A883A9-16FC-4BA6-9D58-7CCDBF90BF39}" presName="hierChild3" presStyleCnt="0"/>
      <dgm:spPr/>
    </dgm:pt>
    <dgm:pt modelId="{0FBF6EBB-8033-4BAD-95CC-EAC3CDA502E8}" type="pres">
      <dgm:prSet presAssocID="{9253B00F-3882-4759-8A24-7BB1D198858B}" presName="Name17" presStyleLbl="parChTrans1D3" presStyleIdx="0" presStyleCnt="9"/>
      <dgm:spPr>
        <a:custGeom>
          <a:avLst/>
          <a:gdLst/>
          <a:ahLst/>
          <a:cxnLst/>
          <a:rect l="0" t="0" r="0" b="0"/>
          <a:pathLst>
            <a:path>
              <a:moveTo>
                <a:pt x="1326403" y="0"/>
              </a:moveTo>
              <a:lnTo>
                <a:pt x="1326403" y="107544"/>
              </a:lnTo>
              <a:lnTo>
                <a:pt x="0" y="107544"/>
              </a:lnTo>
              <a:lnTo>
                <a:pt x="0" y="157811"/>
              </a:lnTo>
            </a:path>
          </a:pathLst>
        </a:custGeom>
      </dgm:spPr>
      <dgm:t>
        <a:bodyPr/>
        <a:lstStyle/>
        <a:p>
          <a:endParaRPr lang="zh-CN" altLang="en-US"/>
        </a:p>
      </dgm:t>
    </dgm:pt>
    <dgm:pt modelId="{29F785C8-8E49-4A69-B4DA-BF8E8E596E8E}" type="pres">
      <dgm:prSet presAssocID="{85AA7AED-EE7D-40A3-8740-93F54C0996AB}" presName="hierRoot3" presStyleCnt="0"/>
      <dgm:spPr/>
    </dgm:pt>
    <dgm:pt modelId="{7AC27417-B63F-4041-9E9C-76C604622854}" type="pres">
      <dgm:prSet presAssocID="{85AA7AED-EE7D-40A3-8740-93F54C0996AB}" presName="composite3" presStyleCnt="0"/>
      <dgm:spPr/>
    </dgm:pt>
    <dgm:pt modelId="{92B16199-B4FD-4FA8-BE9C-45F6EB25166D}" type="pres">
      <dgm:prSet presAssocID="{85AA7AED-EE7D-40A3-8740-93F54C0996AB}" presName="background3" presStyleLbl="node3" presStyleIdx="0" presStyleCnt="9"/>
      <dgm:spPr>
        <a:xfrm>
          <a:off x="3249"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6EEA1FB5-E0C0-4981-9161-06284BC8D020}" type="pres">
      <dgm:prSet presAssocID="{85AA7AED-EE7D-40A3-8740-93F54C0996AB}" presName="text3" presStyleLbl="fgAcc3" presStyleIdx="0" presStyleCnt="9">
        <dgm:presLayoutVars>
          <dgm:chPref val="3"/>
        </dgm:presLayoutVars>
      </dgm:prSet>
      <dgm:spPr>
        <a:prstGeom prst="roundRect">
          <a:avLst>
            <a:gd name="adj" fmla="val 10000"/>
          </a:avLst>
        </a:prstGeom>
      </dgm:spPr>
      <dgm:t>
        <a:bodyPr/>
        <a:lstStyle/>
        <a:p>
          <a:endParaRPr lang="zh-CN" altLang="en-US"/>
        </a:p>
      </dgm:t>
    </dgm:pt>
    <dgm:pt modelId="{03B35A03-AA73-48C3-9FBF-EE7160FAE772}" type="pres">
      <dgm:prSet presAssocID="{85AA7AED-EE7D-40A3-8740-93F54C0996AB}" presName="hierChild4" presStyleCnt="0"/>
      <dgm:spPr/>
    </dgm:pt>
    <dgm:pt modelId="{FF72D4EB-C2F0-436A-A2E5-CF6B8D50EE1C}" type="pres">
      <dgm:prSet presAssocID="{FB761B66-7D52-4D84-9D81-D61E4A8F94AA}" presName="Name17" presStyleLbl="parChTrans1D3" presStyleIdx="1" presStyleCnt="9"/>
      <dgm:spPr>
        <a:custGeom>
          <a:avLst/>
          <a:gdLst/>
          <a:ahLst/>
          <a:cxnLst/>
          <a:rect l="0" t="0" r="0" b="0"/>
          <a:pathLst>
            <a:path>
              <a:moveTo>
                <a:pt x="663201" y="0"/>
              </a:moveTo>
              <a:lnTo>
                <a:pt x="663201" y="107544"/>
              </a:lnTo>
              <a:lnTo>
                <a:pt x="0" y="107544"/>
              </a:lnTo>
              <a:lnTo>
                <a:pt x="0" y="157811"/>
              </a:lnTo>
            </a:path>
          </a:pathLst>
        </a:custGeom>
      </dgm:spPr>
      <dgm:t>
        <a:bodyPr/>
        <a:lstStyle/>
        <a:p>
          <a:endParaRPr lang="zh-CN" altLang="en-US"/>
        </a:p>
      </dgm:t>
    </dgm:pt>
    <dgm:pt modelId="{2B7084A5-B7FF-4EDB-9EB3-94377D559000}" type="pres">
      <dgm:prSet presAssocID="{4EA1F7F3-5B23-49F4-8DB0-D1081E1BDF52}" presName="hierRoot3" presStyleCnt="0"/>
      <dgm:spPr/>
    </dgm:pt>
    <dgm:pt modelId="{7D1515C8-D1FE-4D9C-B391-8B83E5FFC3A8}" type="pres">
      <dgm:prSet presAssocID="{4EA1F7F3-5B23-49F4-8DB0-D1081E1BDF52}" presName="composite3" presStyleCnt="0"/>
      <dgm:spPr/>
    </dgm:pt>
    <dgm:pt modelId="{BFF19C7B-9D6C-4FC5-B902-2419FEDB23CD}" type="pres">
      <dgm:prSet presAssocID="{4EA1F7F3-5B23-49F4-8DB0-D1081E1BDF52}" presName="background3" presStyleLbl="node3" presStyleIdx="1" presStyleCnt="9"/>
      <dgm:spPr>
        <a:xfrm>
          <a:off x="666451"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992568EC-8559-4531-96B5-CDF0A2EF29D0}" type="pres">
      <dgm:prSet presAssocID="{4EA1F7F3-5B23-49F4-8DB0-D1081E1BDF52}" presName="text3" presStyleLbl="fgAcc3" presStyleIdx="1" presStyleCnt="9">
        <dgm:presLayoutVars>
          <dgm:chPref val="3"/>
        </dgm:presLayoutVars>
      </dgm:prSet>
      <dgm:spPr>
        <a:prstGeom prst="roundRect">
          <a:avLst>
            <a:gd name="adj" fmla="val 10000"/>
          </a:avLst>
        </a:prstGeom>
      </dgm:spPr>
      <dgm:t>
        <a:bodyPr/>
        <a:lstStyle/>
        <a:p>
          <a:endParaRPr lang="zh-CN" altLang="en-US"/>
        </a:p>
      </dgm:t>
    </dgm:pt>
    <dgm:pt modelId="{950CE984-4981-4AEC-9B84-DD8B47AC8D14}" type="pres">
      <dgm:prSet presAssocID="{4EA1F7F3-5B23-49F4-8DB0-D1081E1BDF52}" presName="hierChild4" presStyleCnt="0"/>
      <dgm:spPr/>
    </dgm:pt>
    <dgm:pt modelId="{D7E1335B-8B48-4F09-92A1-08C454ABD208}" type="pres">
      <dgm:prSet presAssocID="{A746E3D8-D758-430A-B5D2-D55EADBC194A}" presName="Name17" presStyleLbl="parChTrans1D3" presStyleIdx="2" presStyleCnt="9"/>
      <dgm:spPr>
        <a:custGeom>
          <a:avLst/>
          <a:gdLst/>
          <a:ahLst/>
          <a:cxnLst/>
          <a:rect l="0" t="0" r="0" b="0"/>
          <a:pathLst>
            <a:path>
              <a:moveTo>
                <a:pt x="45720" y="0"/>
              </a:moveTo>
              <a:lnTo>
                <a:pt x="45720" y="157811"/>
              </a:lnTo>
            </a:path>
          </a:pathLst>
        </a:custGeom>
      </dgm:spPr>
      <dgm:t>
        <a:bodyPr/>
        <a:lstStyle/>
        <a:p>
          <a:endParaRPr lang="zh-CN" altLang="en-US"/>
        </a:p>
      </dgm:t>
    </dgm:pt>
    <dgm:pt modelId="{950B3821-55DA-4FA7-BC62-FC83F4CBBF67}" type="pres">
      <dgm:prSet presAssocID="{60C06CC2-C31E-453F-8893-76B28672E5DF}" presName="hierRoot3" presStyleCnt="0"/>
      <dgm:spPr/>
    </dgm:pt>
    <dgm:pt modelId="{8C0881D9-B05A-4FA8-A493-AAA1E352CAED}" type="pres">
      <dgm:prSet presAssocID="{60C06CC2-C31E-453F-8893-76B28672E5DF}" presName="composite3" presStyleCnt="0"/>
      <dgm:spPr/>
    </dgm:pt>
    <dgm:pt modelId="{8C43F22F-4744-4852-BEF2-1F927C8365DD}" type="pres">
      <dgm:prSet presAssocID="{60C06CC2-C31E-453F-8893-76B28672E5DF}" presName="background3" presStyleLbl="node3" presStyleIdx="2" presStyleCnt="9"/>
      <dgm:spPr>
        <a:xfrm>
          <a:off x="1329653"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642402B0-D257-483D-8007-4B3010D2979E}" type="pres">
      <dgm:prSet presAssocID="{60C06CC2-C31E-453F-8893-76B28672E5DF}" presName="text3" presStyleLbl="fgAcc3" presStyleIdx="2" presStyleCnt="9">
        <dgm:presLayoutVars>
          <dgm:chPref val="3"/>
        </dgm:presLayoutVars>
      </dgm:prSet>
      <dgm:spPr>
        <a:prstGeom prst="roundRect">
          <a:avLst>
            <a:gd name="adj" fmla="val 10000"/>
          </a:avLst>
        </a:prstGeom>
      </dgm:spPr>
      <dgm:t>
        <a:bodyPr/>
        <a:lstStyle/>
        <a:p>
          <a:endParaRPr lang="zh-CN" altLang="en-US"/>
        </a:p>
      </dgm:t>
    </dgm:pt>
    <dgm:pt modelId="{F2F3E15C-1A44-4592-8EB4-4ECFF40CCA44}" type="pres">
      <dgm:prSet presAssocID="{60C06CC2-C31E-453F-8893-76B28672E5DF}" presName="hierChild4" presStyleCnt="0"/>
      <dgm:spPr/>
    </dgm:pt>
    <dgm:pt modelId="{E8CA86FD-A7FC-48CD-950E-5EF6AD0B0C2C}" type="pres">
      <dgm:prSet presAssocID="{84862D53-97B1-4816-9B86-40D9B15E04D3}" presName="Name17" presStyleLbl="parChTrans1D3" presStyleIdx="3" presStyleCnt="9"/>
      <dgm:spPr>
        <a:custGeom>
          <a:avLst/>
          <a:gdLst/>
          <a:ahLst/>
          <a:cxnLst/>
          <a:rect l="0" t="0" r="0" b="0"/>
          <a:pathLst>
            <a:path>
              <a:moveTo>
                <a:pt x="0" y="0"/>
              </a:moveTo>
              <a:lnTo>
                <a:pt x="0" y="107544"/>
              </a:lnTo>
              <a:lnTo>
                <a:pt x="663201" y="107544"/>
              </a:lnTo>
              <a:lnTo>
                <a:pt x="663201" y="157811"/>
              </a:lnTo>
            </a:path>
          </a:pathLst>
        </a:custGeom>
      </dgm:spPr>
      <dgm:t>
        <a:bodyPr/>
        <a:lstStyle/>
        <a:p>
          <a:endParaRPr lang="zh-CN" altLang="en-US"/>
        </a:p>
      </dgm:t>
    </dgm:pt>
    <dgm:pt modelId="{600C986E-9853-4ADC-B9A5-9368B88F6AEB}" type="pres">
      <dgm:prSet presAssocID="{C8D56ED0-8024-4E12-8559-B7ADFDFCF4CB}" presName="hierRoot3" presStyleCnt="0"/>
      <dgm:spPr/>
    </dgm:pt>
    <dgm:pt modelId="{CABFE852-1A85-4D41-AD72-06329CFE3374}" type="pres">
      <dgm:prSet presAssocID="{C8D56ED0-8024-4E12-8559-B7ADFDFCF4CB}" presName="composite3" presStyleCnt="0"/>
      <dgm:spPr/>
    </dgm:pt>
    <dgm:pt modelId="{8E1CB688-90FB-4B45-9315-66ABEF9D8AF6}" type="pres">
      <dgm:prSet presAssocID="{C8D56ED0-8024-4E12-8559-B7ADFDFCF4CB}" presName="background3" presStyleLbl="node3" presStyleIdx="3" presStyleCnt="9"/>
      <dgm:spPr>
        <a:xfrm>
          <a:off x="1992855"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E958CC2C-AB5F-4E2F-836C-D6DDB2C87076}" type="pres">
      <dgm:prSet presAssocID="{C8D56ED0-8024-4E12-8559-B7ADFDFCF4CB}" presName="text3" presStyleLbl="fgAcc3" presStyleIdx="3" presStyleCnt="9">
        <dgm:presLayoutVars>
          <dgm:chPref val="3"/>
        </dgm:presLayoutVars>
      </dgm:prSet>
      <dgm:spPr>
        <a:prstGeom prst="roundRect">
          <a:avLst>
            <a:gd name="adj" fmla="val 10000"/>
          </a:avLst>
        </a:prstGeom>
      </dgm:spPr>
      <dgm:t>
        <a:bodyPr/>
        <a:lstStyle/>
        <a:p>
          <a:endParaRPr lang="zh-CN" altLang="en-US"/>
        </a:p>
      </dgm:t>
    </dgm:pt>
    <dgm:pt modelId="{4215E12A-EA4E-4317-8C19-FA1AFCB7277A}" type="pres">
      <dgm:prSet presAssocID="{C8D56ED0-8024-4E12-8559-B7ADFDFCF4CB}" presName="hierChild4" presStyleCnt="0"/>
      <dgm:spPr/>
    </dgm:pt>
    <dgm:pt modelId="{AD2AA767-4507-4719-A907-AA3576311D90}" type="pres">
      <dgm:prSet presAssocID="{81892132-B042-46A6-AEF8-3DC1E8C8ECAE}" presName="Name17" presStyleLbl="parChTrans1D3" presStyleIdx="4" presStyleCnt="9"/>
      <dgm:spPr>
        <a:custGeom>
          <a:avLst/>
          <a:gdLst/>
          <a:ahLst/>
          <a:cxnLst/>
          <a:rect l="0" t="0" r="0" b="0"/>
          <a:pathLst>
            <a:path>
              <a:moveTo>
                <a:pt x="0" y="0"/>
              </a:moveTo>
              <a:lnTo>
                <a:pt x="0" y="107544"/>
              </a:lnTo>
              <a:lnTo>
                <a:pt x="1326403" y="107544"/>
              </a:lnTo>
              <a:lnTo>
                <a:pt x="1326403" y="157811"/>
              </a:lnTo>
            </a:path>
          </a:pathLst>
        </a:custGeom>
      </dgm:spPr>
      <dgm:t>
        <a:bodyPr/>
        <a:lstStyle/>
        <a:p>
          <a:endParaRPr lang="zh-CN" altLang="en-US"/>
        </a:p>
      </dgm:t>
    </dgm:pt>
    <dgm:pt modelId="{88E61082-52EE-4A5D-A66D-01B5E16D4B9F}" type="pres">
      <dgm:prSet presAssocID="{2996F675-D2A5-45DF-A186-FD34D8C3200B}" presName="hierRoot3" presStyleCnt="0"/>
      <dgm:spPr/>
    </dgm:pt>
    <dgm:pt modelId="{B4B423D9-D1D7-4823-B222-36B3D541D1AD}" type="pres">
      <dgm:prSet presAssocID="{2996F675-D2A5-45DF-A186-FD34D8C3200B}" presName="composite3" presStyleCnt="0"/>
      <dgm:spPr/>
    </dgm:pt>
    <dgm:pt modelId="{D9D65756-3349-446E-A609-A6B541F178A6}" type="pres">
      <dgm:prSet presAssocID="{2996F675-D2A5-45DF-A186-FD34D8C3200B}" presName="background3" presStyleLbl="node3" presStyleIdx="4" presStyleCnt="9"/>
      <dgm:spPr>
        <a:xfrm>
          <a:off x="2656057"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8251A5C0-3241-441C-9D24-9CCCD5CD0217}" type="pres">
      <dgm:prSet presAssocID="{2996F675-D2A5-45DF-A186-FD34D8C3200B}" presName="text3" presStyleLbl="fgAcc3" presStyleIdx="4" presStyleCnt="9">
        <dgm:presLayoutVars>
          <dgm:chPref val="3"/>
        </dgm:presLayoutVars>
      </dgm:prSet>
      <dgm:spPr>
        <a:prstGeom prst="roundRect">
          <a:avLst>
            <a:gd name="adj" fmla="val 10000"/>
          </a:avLst>
        </a:prstGeom>
      </dgm:spPr>
      <dgm:t>
        <a:bodyPr/>
        <a:lstStyle/>
        <a:p>
          <a:endParaRPr lang="zh-CN" altLang="en-US"/>
        </a:p>
      </dgm:t>
    </dgm:pt>
    <dgm:pt modelId="{A9FFE9CB-44A9-4FF8-9637-A3264AA76281}" type="pres">
      <dgm:prSet presAssocID="{2996F675-D2A5-45DF-A186-FD34D8C3200B}" presName="hierChild4" presStyleCnt="0"/>
      <dgm:spPr/>
    </dgm:pt>
    <dgm:pt modelId="{D108ED73-6F73-4FB5-8190-A0B5D8037E36}" type="pres">
      <dgm:prSet presAssocID="{C2A37A84-209C-41EF-90D2-849833D85CF9}" presName="Name10" presStyleLbl="parChTrans1D2" presStyleIdx="1" presStyleCnt="2"/>
      <dgm:spPr>
        <a:custGeom>
          <a:avLst/>
          <a:gdLst/>
          <a:ahLst/>
          <a:cxnLst/>
          <a:rect l="0" t="0" r="0" b="0"/>
          <a:pathLst>
            <a:path>
              <a:moveTo>
                <a:pt x="0" y="0"/>
              </a:moveTo>
              <a:lnTo>
                <a:pt x="0" y="107544"/>
              </a:lnTo>
              <a:lnTo>
                <a:pt x="1492204" y="107544"/>
              </a:lnTo>
              <a:lnTo>
                <a:pt x="1492204" y="157811"/>
              </a:lnTo>
            </a:path>
          </a:pathLst>
        </a:custGeom>
      </dgm:spPr>
      <dgm:t>
        <a:bodyPr/>
        <a:lstStyle/>
        <a:p>
          <a:endParaRPr lang="zh-CN" altLang="en-US"/>
        </a:p>
      </dgm:t>
    </dgm:pt>
    <dgm:pt modelId="{40D3A88B-18B7-4AFC-B9C2-D0892067D6BC}" type="pres">
      <dgm:prSet presAssocID="{218EEBD2-3528-4356-BC5C-5050103DE339}" presName="hierRoot2" presStyleCnt="0"/>
      <dgm:spPr/>
    </dgm:pt>
    <dgm:pt modelId="{F6EEE225-2174-4C0A-A6EF-8B28204B2211}" type="pres">
      <dgm:prSet presAssocID="{218EEBD2-3528-4356-BC5C-5050103DE339}" presName="composite2" presStyleCnt="0"/>
      <dgm:spPr/>
    </dgm:pt>
    <dgm:pt modelId="{D8D8AFBF-0690-475C-AA39-AFFBF9330668}" type="pres">
      <dgm:prSet presAssocID="{218EEBD2-3528-4356-BC5C-5050103DE339}" presName="background2" presStyleLbl="node2" presStyleIdx="1" presStyleCnt="2"/>
      <dgm:spPr>
        <a:xfrm>
          <a:off x="4314061" y="675379"/>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FC5A7006-14CC-4268-BF1B-218852BBB55D}" type="pres">
      <dgm:prSet presAssocID="{218EEBD2-3528-4356-BC5C-5050103DE339}" presName="text2" presStyleLbl="fgAcc2" presStyleIdx="1" presStyleCnt="2">
        <dgm:presLayoutVars>
          <dgm:chPref val="3"/>
        </dgm:presLayoutVars>
      </dgm:prSet>
      <dgm:spPr>
        <a:prstGeom prst="roundRect">
          <a:avLst>
            <a:gd name="adj" fmla="val 10000"/>
          </a:avLst>
        </a:prstGeom>
      </dgm:spPr>
      <dgm:t>
        <a:bodyPr/>
        <a:lstStyle/>
        <a:p>
          <a:endParaRPr lang="zh-CN" altLang="en-US"/>
        </a:p>
      </dgm:t>
    </dgm:pt>
    <dgm:pt modelId="{DE8EA4F3-5CD0-4E27-B362-6E6055C6EE08}" type="pres">
      <dgm:prSet presAssocID="{218EEBD2-3528-4356-BC5C-5050103DE339}" presName="hierChild3" presStyleCnt="0"/>
      <dgm:spPr/>
    </dgm:pt>
    <dgm:pt modelId="{40CD32E8-EB41-4E20-8191-C832B78FAAA0}" type="pres">
      <dgm:prSet presAssocID="{0B29ECA2-554C-486D-A1C9-A6761406A891}" presName="Name17" presStyleLbl="parChTrans1D3" presStyleIdx="5" presStyleCnt="9"/>
      <dgm:spPr>
        <a:custGeom>
          <a:avLst/>
          <a:gdLst/>
          <a:ahLst/>
          <a:cxnLst/>
          <a:rect l="0" t="0" r="0" b="0"/>
          <a:pathLst>
            <a:path>
              <a:moveTo>
                <a:pt x="994802" y="0"/>
              </a:moveTo>
              <a:lnTo>
                <a:pt x="994802" y="107544"/>
              </a:lnTo>
              <a:lnTo>
                <a:pt x="0" y="107544"/>
              </a:lnTo>
              <a:lnTo>
                <a:pt x="0" y="157811"/>
              </a:lnTo>
            </a:path>
          </a:pathLst>
        </a:custGeom>
      </dgm:spPr>
      <dgm:t>
        <a:bodyPr/>
        <a:lstStyle/>
        <a:p>
          <a:endParaRPr lang="zh-CN" altLang="en-US"/>
        </a:p>
      </dgm:t>
    </dgm:pt>
    <dgm:pt modelId="{062F31C1-F597-4C86-A7EC-FC346FC1DE03}" type="pres">
      <dgm:prSet presAssocID="{2E244E4B-D371-4D7D-B260-62D77D93B1C9}" presName="hierRoot3" presStyleCnt="0"/>
      <dgm:spPr/>
    </dgm:pt>
    <dgm:pt modelId="{F55BE939-05F3-4C77-A628-1D341B87F242}" type="pres">
      <dgm:prSet presAssocID="{2E244E4B-D371-4D7D-B260-62D77D93B1C9}" presName="composite3" presStyleCnt="0"/>
      <dgm:spPr/>
    </dgm:pt>
    <dgm:pt modelId="{3B5DA246-A0FF-4339-A5FF-4279F1688FC6}" type="pres">
      <dgm:prSet presAssocID="{2E244E4B-D371-4D7D-B260-62D77D93B1C9}" presName="background3" presStyleLbl="node3" presStyleIdx="5" presStyleCnt="9"/>
      <dgm:spPr>
        <a:xfrm>
          <a:off x="3319259"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583EF659-82A3-4763-9607-5990A6D15372}" type="pres">
      <dgm:prSet presAssocID="{2E244E4B-D371-4D7D-B260-62D77D93B1C9}" presName="text3" presStyleLbl="fgAcc3" presStyleIdx="5" presStyleCnt="9">
        <dgm:presLayoutVars>
          <dgm:chPref val="3"/>
        </dgm:presLayoutVars>
      </dgm:prSet>
      <dgm:spPr>
        <a:prstGeom prst="roundRect">
          <a:avLst>
            <a:gd name="adj" fmla="val 10000"/>
          </a:avLst>
        </a:prstGeom>
      </dgm:spPr>
      <dgm:t>
        <a:bodyPr/>
        <a:lstStyle/>
        <a:p>
          <a:endParaRPr lang="zh-CN" altLang="en-US"/>
        </a:p>
      </dgm:t>
    </dgm:pt>
    <dgm:pt modelId="{0FF5BD57-4C64-4B2B-B96E-6B65D9F7FF12}" type="pres">
      <dgm:prSet presAssocID="{2E244E4B-D371-4D7D-B260-62D77D93B1C9}" presName="hierChild4" presStyleCnt="0"/>
      <dgm:spPr/>
    </dgm:pt>
    <dgm:pt modelId="{93A339FD-59CB-4310-93BA-0E9E2F898FB1}" type="pres">
      <dgm:prSet presAssocID="{B016D39E-D854-4BF6-8541-F84AD4893BF9}" presName="Name17" presStyleLbl="parChTrans1D3" presStyleIdx="6" presStyleCnt="9"/>
      <dgm:spPr>
        <a:custGeom>
          <a:avLst/>
          <a:gdLst/>
          <a:ahLst/>
          <a:cxnLst/>
          <a:rect l="0" t="0" r="0" b="0"/>
          <a:pathLst>
            <a:path>
              <a:moveTo>
                <a:pt x="331600" y="0"/>
              </a:moveTo>
              <a:lnTo>
                <a:pt x="331600" y="107544"/>
              </a:lnTo>
              <a:lnTo>
                <a:pt x="0" y="107544"/>
              </a:lnTo>
              <a:lnTo>
                <a:pt x="0" y="157811"/>
              </a:lnTo>
            </a:path>
          </a:pathLst>
        </a:custGeom>
      </dgm:spPr>
      <dgm:t>
        <a:bodyPr/>
        <a:lstStyle/>
        <a:p>
          <a:endParaRPr lang="zh-CN" altLang="en-US"/>
        </a:p>
      </dgm:t>
    </dgm:pt>
    <dgm:pt modelId="{287D6B79-6598-4D1F-9E13-FC6CAD03DEBF}" type="pres">
      <dgm:prSet presAssocID="{01F0060E-C692-44BA-9C94-42CF461B725B}" presName="hierRoot3" presStyleCnt="0"/>
      <dgm:spPr/>
    </dgm:pt>
    <dgm:pt modelId="{8EE53C8A-E845-45D9-AF60-707A90BAC05E}" type="pres">
      <dgm:prSet presAssocID="{01F0060E-C692-44BA-9C94-42CF461B725B}" presName="composite3" presStyleCnt="0"/>
      <dgm:spPr/>
    </dgm:pt>
    <dgm:pt modelId="{B354021A-9F5A-4681-8719-FD6851B12C20}" type="pres">
      <dgm:prSet presAssocID="{01F0060E-C692-44BA-9C94-42CF461B725B}" presName="background3" presStyleLbl="node3" presStyleIdx="6" presStyleCnt="9"/>
      <dgm:spPr>
        <a:xfrm>
          <a:off x="3982460"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0A04103D-3403-45EC-B598-8B134E3A5F33}" type="pres">
      <dgm:prSet presAssocID="{01F0060E-C692-44BA-9C94-42CF461B725B}" presName="text3" presStyleLbl="fgAcc3" presStyleIdx="6" presStyleCnt="9">
        <dgm:presLayoutVars>
          <dgm:chPref val="3"/>
        </dgm:presLayoutVars>
      </dgm:prSet>
      <dgm:spPr>
        <a:prstGeom prst="roundRect">
          <a:avLst>
            <a:gd name="adj" fmla="val 10000"/>
          </a:avLst>
        </a:prstGeom>
      </dgm:spPr>
      <dgm:t>
        <a:bodyPr/>
        <a:lstStyle/>
        <a:p>
          <a:endParaRPr lang="zh-CN" altLang="en-US"/>
        </a:p>
      </dgm:t>
    </dgm:pt>
    <dgm:pt modelId="{3A82EDD1-A811-4436-8D51-31BF4C392733}" type="pres">
      <dgm:prSet presAssocID="{01F0060E-C692-44BA-9C94-42CF461B725B}" presName="hierChild4" presStyleCnt="0"/>
      <dgm:spPr/>
    </dgm:pt>
    <dgm:pt modelId="{B6899C49-9A7F-415F-881E-3A7BDBFA5AA7}" type="pres">
      <dgm:prSet presAssocID="{97BF7F4D-3373-4743-B3C5-965A2859F3ED}" presName="Name17" presStyleLbl="parChTrans1D3" presStyleIdx="7" presStyleCnt="9"/>
      <dgm:spPr>
        <a:custGeom>
          <a:avLst/>
          <a:gdLst/>
          <a:ahLst/>
          <a:cxnLst/>
          <a:rect l="0" t="0" r="0" b="0"/>
          <a:pathLst>
            <a:path>
              <a:moveTo>
                <a:pt x="0" y="0"/>
              </a:moveTo>
              <a:lnTo>
                <a:pt x="0" y="107544"/>
              </a:lnTo>
              <a:lnTo>
                <a:pt x="331600" y="107544"/>
              </a:lnTo>
              <a:lnTo>
                <a:pt x="331600" y="157811"/>
              </a:lnTo>
            </a:path>
          </a:pathLst>
        </a:custGeom>
      </dgm:spPr>
      <dgm:t>
        <a:bodyPr/>
        <a:lstStyle/>
        <a:p>
          <a:endParaRPr lang="zh-CN" altLang="en-US"/>
        </a:p>
      </dgm:t>
    </dgm:pt>
    <dgm:pt modelId="{26DD0133-A91B-4343-827B-4BF757817506}" type="pres">
      <dgm:prSet presAssocID="{1803D3E6-8FFA-4ECB-B357-CB299788D03F}" presName="hierRoot3" presStyleCnt="0"/>
      <dgm:spPr/>
    </dgm:pt>
    <dgm:pt modelId="{5F1AC574-DEB5-4B3E-B622-1560845349AE}" type="pres">
      <dgm:prSet presAssocID="{1803D3E6-8FFA-4ECB-B357-CB299788D03F}" presName="composite3" presStyleCnt="0"/>
      <dgm:spPr/>
    </dgm:pt>
    <dgm:pt modelId="{29CB0821-0325-49C8-97C0-20C200024C3F}" type="pres">
      <dgm:prSet presAssocID="{1803D3E6-8FFA-4ECB-B357-CB299788D03F}" presName="background3" presStyleLbl="node3" presStyleIdx="7" presStyleCnt="9"/>
      <dgm:spPr>
        <a:xfrm>
          <a:off x="4645662"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CE47E9F5-E4AD-4F6D-8B1F-962711BAC805}" type="pres">
      <dgm:prSet presAssocID="{1803D3E6-8FFA-4ECB-B357-CB299788D03F}" presName="text3" presStyleLbl="fgAcc3" presStyleIdx="7" presStyleCnt="9">
        <dgm:presLayoutVars>
          <dgm:chPref val="3"/>
        </dgm:presLayoutVars>
      </dgm:prSet>
      <dgm:spPr>
        <a:prstGeom prst="roundRect">
          <a:avLst>
            <a:gd name="adj" fmla="val 10000"/>
          </a:avLst>
        </a:prstGeom>
      </dgm:spPr>
      <dgm:t>
        <a:bodyPr/>
        <a:lstStyle/>
        <a:p>
          <a:endParaRPr lang="zh-CN" altLang="en-US"/>
        </a:p>
      </dgm:t>
    </dgm:pt>
    <dgm:pt modelId="{8B045E8C-95E3-4DFE-B9C4-8176AE30925C}" type="pres">
      <dgm:prSet presAssocID="{1803D3E6-8FFA-4ECB-B357-CB299788D03F}" presName="hierChild4" presStyleCnt="0"/>
      <dgm:spPr/>
    </dgm:pt>
    <dgm:pt modelId="{32690FE5-28FB-4C31-BDF0-398608A2C312}" type="pres">
      <dgm:prSet presAssocID="{1445416B-1CAF-46CA-990B-0AF6E5B9DBF9}" presName="Name17" presStyleLbl="parChTrans1D3" presStyleIdx="8" presStyleCnt="9"/>
      <dgm:spPr>
        <a:custGeom>
          <a:avLst/>
          <a:gdLst/>
          <a:ahLst/>
          <a:cxnLst/>
          <a:rect l="0" t="0" r="0" b="0"/>
          <a:pathLst>
            <a:path>
              <a:moveTo>
                <a:pt x="0" y="0"/>
              </a:moveTo>
              <a:lnTo>
                <a:pt x="0" y="107544"/>
              </a:lnTo>
              <a:lnTo>
                <a:pt x="994802" y="107544"/>
              </a:lnTo>
              <a:lnTo>
                <a:pt x="994802" y="157811"/>
              </a:lnTo>
            </a:path>
          </a:pathLst>
        </a:custGeom>
      </dgm:spPr>
      <dgm:t>
        <a:bodyPr/>
        <a:lstStyle/>
        <a:p>
          <a:endParaRPr lang="zh-CN" altLang="en-US"/>
        </a:p>
      </dgm:t>
    </dgm:pt>
    <dgm:pt modelId="{163399BD-E22B-4B78-9FEC-CAE98503B2BD}" type="pres">
      <dgm:prSet presAssocID="{35F3AEED-09D4-4CFC-BEEC-082DFFAE4CB4}" presName="hierRoot3" presStyleCnt="0"/>
      <dgm:spPr/>
    </dgm:pt>
    <dgm:pt modelId="{57FEFCDF-F279-4C24-BFCB-85E46AFC771A}" type="pres">
      <dgm:prSet presAssocID="{35F3AEED-09D4-4CFC-BEEC-082DFFAE4CB4}" presName="composite3" presStyleCnt="0"/>
      <dgm:spPr/>
    </dgm:pt>
    <dgm:pt modelId="{F2423B69-2B2F-40F4-ADAA-170BD3A9A2D2}" type="pres">
      <dgm:prSet presAssocID="{35F3AEED-09D4-4CFC-BEEC-082DFFAE4CB4}" presName="background3" presStyleLbl="node3" presStyleIdx="8" presStyleCnt="9"/>
      <dgm:spPr>
        <a:xfrm>
          <a:off x="5308864" y="1177755"/>
          <a:ext cx="542619" cy="344563"/>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p>
      </dgm:t>
    </dgm:pt>
    <dgm:pt modelId="{8C9F2435-331E-465D-9E67-1B4DBC7FAF34}" type="pres">
      <dgm:prSet presAssocID="{35F3AEED-09D4-4CFC-BEEC-082DFFAE4CB4}" presName="text3" presStyleLbl="fgAcc3" presStyleIdx="8" presStyleCnt="9">
        <dgm:presLayoutVars>
          <dgm:chPref val="3"/>
        </dgm:presLayoutVars>
      </dgm:prSet>
      <dgm:spPr>
        <a:prstGeom prst="roundRect">
          <a:avLst>
            <a:gd name="adj" fmla="val 10000"/>
          </a:avLst>
        </a:prstGeom>
      </dgm:spPr>
      <dgm:t>
        <a:bodyPr/>
        <a:lstStyle/>
        <a:p>
          <a:endParaRPr lang="zh-CN" altLang="en-US"/>
        </a:p>
      </dgm:t>
    </dgm:pt>
    <dgm:pt modelId="{86F154B5-EFAC-4AEC-B0FB-3BB67F1DF96F}" type="pres">
      <dgm:prSet presAssocID="{35F3AEED-09D4-4CFC-BEEC-082DFFAE4CB4}" presName="hierChild4" presStyleCnt="0"/>
      <dgm:spPr/>
    </dgm:pt>
  </dgm:ptLst>
  <dgm:cxnLst>
    <dgm:cxn modelId="{695024A9-83F0-4E7E-B9DD-CE34793AD638}" type="presOf" srcId="{F997355C-499B-47C3-9BB1-63D616CA267C}" destId="{D368D181-21F9-48C5-AAF5-B2C575FA621D}" srcOrd="0" destOrd="0" presId="urn:microsoft.com/office/officeart/2005/8/layout/hierarchy1#2"/>
    <dgm:cxn modelId="{4A25F0B8-93A5-4D22-B3AF-D4CBA0DA7B34}" type="presOf" srcId="{01F0060E-C692-44BA-9C94-42CF461B725B}" destId="{0A04103D-3403-45EC-B598-8B134E3A5F33}" srcOrd="0" destOrd="0" presId="urn:microsoft.com/office/officeart/2005/8/layout/hierarchy1#2"/>
    <dgm:cxn modelId="{A2FFCBCE-20B1-4A4F-ADBC-A10D7B4997B8}" srcId="{37A883A9-16FC-4BA6-9D58-7CCDBF90BF39}" destId="{2996F675-D2A5-45DF-A186-FD34D8C3200B}" srcOrd="4" destOrd="0" parTransId="{81892132-B042-46A6-AEF8-3DC1E8C8ECAE}" sibTransId="{8105DC97-4162-4070-B6C6-0F35E550741B}"/>
    <dgm:cxn modelId="{04F5BD10-A54E-4AD5-B446-EB98C18C771A}" srcId="{37A883A9-16FC-4BA6-9D58-7CCDBF90BF39}" destId="{4EA1F7F3-5B23-49F4-8DB0-D1081E1BDF52}" srcOrd="1" destOrd="0" parTransId="{FB761B66-7D52-4D84-9D81-D61E4A8F94AA}" sibTransId="{F66A8A1B-A097-47FE-8F5F-3E665C71862B}"/>
    <dgm:cxn modelId="{A40DD57E-0754-4D83-8243-4B92E33F31E4}" type="presOf" srcId="{C8D56ED0-8024-4E12-8559-B7ADFDFCF4CB}" destId="{E958CC2C-AB5F-4E2F-836C-D6DDB2C87076}" srcOrd="0" destOrd="0" presId="urn:microsoft.com/office/officeart/2005/8/layout/hierarchy1#2"/>
    <dgm:cxn modelId="{7EFE10FA-E40C-43AA-8C7B-F40A45E87644}" type="presOf" srcId="{35F3AEED-09D4-4CFC-BEEC-082DFFAE4CB4}" destId="{8C9F2435-331E-465D-9E67-1B4DBC7FAF34}" srcOrd="0" destOrd="0" presId="urn:microsoft.com/office/officeart/2005/8/layout/hierarchy1#2"/>
    <dgm:cxn modelId="{5F942871-ED18-4681-BAA1-C3924BFFB01A}" type="presOf" srcId="{B016D39E-D854-4BF6-8541-F84AD4893BF9}" destId="{93A339FD-59CB-4310-93BA-0E9E2F898FB1}" srcOrd="0" destOrd="0" presId="urn:microsoft.com/office/officeart/2005/8/layout/hierarchy1#2"/>
    <dgm:cxn modelId="{42A92F78-F59F-44A6-86BF-FCC786E697B9}" srcId="{218EEBD2-3528-4356-BC5C-5050103DE339}" destId="{35F3AEED-09D4-4CFC-BEEC-082DFFAE4CB4}" srcOrd="3" destOrd="0" parTransId="{1445416B-1CAF-46CA-990B-0AF6E5B9DBF9}" sibTransId="{E8416EDB-BB6A-4153-8276-CE97935145C5}"/>
    <dgm:cxn modelId="{4E627037-FFF3-4D2F-807C-DCF79E604006}" type="presOf" srcId="{9253B00F-3882-4759-8A24-7BB1D198858B}" destId="{0FBF6EBB-8033-4BAD-95CC-EAC3CDA502E8}" srcOrd="0" destOrd="0" presId="urn:microsoft.com/office/officeart/2005/8/layout/hierarchy1#2"/>
    <dgm:cxn modelId="{94CAFB49-4376-49E2-AB7A-AF5E54E835F8}" type="presOf" srcId="{1803D3E6-8FFA-4ECB-B357-CB299788D03F}" destId="{CE47E9F5-E4AD-4F6D-8B1F-962711BAC805}" srcOrd="0" destOrd="0" presId="urn:microsoft.com/office/officeart/2005/8/layout/hierarchy1#2"/>
    <dgm:cxn modelId="{310C621D-6991-48CE-8D64-222569D7A959}" type="presOf" srcId="{60C06CC2-C31E-453F-8893-76B28672E5DF}" destId="{642402B0-D257-483D-8007-4B3010D2979E}" srcOrd="0" destOrd="0" presId="urn:microsoft.com/office/officeart/2005/8/layout/hierarchy1#2"/>
    <dgm:cxn modelId="{03B7CA94-A1B5-4E1E-BB93-DB3A6B530712}" srcId="{218EEBD2-3528-4356-BC5C-5050103DE339}" destId="{1803D3E6-8FFA-4ECB-B357-CB299788D03F}" srcOrd="2" destOrd="0" parTransId="{97BF7F4D-3373-4743-B3C5-965A2859F3ED}" sibTransId="{33C0B985-5A2D-44A2-A263-518DDA885D40}"/>
    <dgm:cxn modelId="{3D8C2F28-53EF-48EC-B1A9-EF4F6420A70E}" type="presOf" srcId="{97BF7F4D-3373-4743-B3C5-965A2859F3ED}" destId="{B6899C49-9A7F-415F-881E-3A7BDBFA5AA7}" srcOrd="0" destOrd="0" presId="urn:microsoft.com/office/officeart/2005/8/layout/hierarchy1#2"/>
    <dgm:cxn modelId="{A9E3ED63-20B1-41AE-BB05-BAE731953A22}" type="presOf" srcId="{37A883A9-16FC-4BA6-9D58-7CCDBF90BF39}" destId="{8A2FC11F-28A6-448E-829A-2C277ED29230}" srcOrd="0" destOrd="0" presId="urn:microsoft.com/office/officeart/2005/8/layout/hierarchy1#2"/>
    <dgm:cxn modelId="{209D61EA-8CBA-48C0-9078-971B62E0169B}" srcId="{F997355C-499B-47C3-9BB1-63D616CA267C}" destId="{EE150EFF-43B3-44BA-9173-D22C173AF9C1}" srcOrd="0" destOrd="0" parTransId="{40022B6B-FA70-47A7-AD4D-C23064449ABF}" sibTransId="{17299667-E6DA-4A33-8E45-5FF678400AC4}"/>
    <dgm:cxn modelId="{CDDEE669-B741-41C2-B328-375588A90DB2}" type="presOf" srcId="{C2A37A84-209C-41EF-90D2-849833D85CF9}" destId="{D108ED73-6F73-4FB5-8190-A0B5D8037E36}" srcOrd="0" destOrd="0" presId="urn:microsoft.com/office/officeart/2005/8/layout/hierarchy1#2"/>
    <dgm:cxn modelId="{8458A2DA-DA78-49F9-B8A2-302BC0CB1830}" srcId="{37A883A9-16FC-4BA6-9D58-7CCDBF90BF39}" destId="{85AA7AED-EE7D-40A3-8740-93F54C0996AB}" srcOrd="0" destOrd="0" parTransId="{9253B00F-3882-4759-8A24-7BB1D198858B}" sibTransId="{EAAF7A47-37E8-4C3B-9722-1A59C016EA7B}"/>
    <dgm:cxn modelId="{C36ABB70-7611-4C3B-BD81-A8658E500B29}" srcId="{218EEBD2-3528-4356-BC5C-5050103DE339}" destId="{01F0060E-C692-44BA-9C94-42CF461B725B}" srcOrd="1" destOrd="0" parTransId="{B016D39E-D854-4BF6-8541-F84AD4893BF9}" sibTransId="{55A07CC3-D191-44D2-9A17-BFD92FD81E0D}"/>
    <dgm:cxn modelId="{53B07869-04BC-4FC5-8B33-E633F8BA0500}" srcId="{37A883A9-16FC-4BA6-9D58-7CCDBF90BF39}" destId="{C8D56ED0-8024-4E12-8559-B7ADFDFCF4CB}" srcOrd="3" destOrd="0" parTransId="{84862D53-97B1-4816-9B86-40D9B15E04D3}" sibTransId="{47601186-84CC-44F0-AFBE-E6ABF8FA0039}"/>
    <dgm:cxn modelId="{4AB6B0A9-A0D7-4EBE-A21C-B7744184396B}" type="presOf" srcId="{FB761B66-7D52-4D84-9D81-D61E4A8F94AA}" destId="{FF72D4EB-C2F0-436A-A2E5-CF6B8D50EE1C}" srcOrd="0" destOrd="0" presId="urn:microsoft.com/office/officeart/2005/8/layout/hierarchy1#2"/>
    <dgm:cxn modelId="{86474C51-14B1-408F-AED7-F7E9AFFE03BC}" type="presOf" srcId="{81892132-B042-46A6-AEF8-3DC1E8C8ECAE}" destId="{AD2AA767-4507-4719-A907-AA3576311D90}" srcOrd="0" destOrd="0" presId="urn:microsoft.com/office/officeart/2005/8/layout/hierarchy1#2"/>
    <dgm:cxn modelId="{A1E9B21E-DA7A-4E16-B913-4F2500765B60}" type="presOf" srcId="{2B00FA1B-8CCB-42D5-9008-BA58E61E46E7}" destId="{23DF12A0-5D24-400D-92C2-454073C88260}" srcOrd="0" destOrd="0" presId="urn:microsoft.com/office/officeart/2005/8/layout/hierarchy1#2"/>
    <dgm:cxn modelId="{A2989419-A165-4C5A-872F-41649DF7E038}" type="presOf" srcId="{A746E3D8-D758-430A-B5D2-D55EADBC194A}" destId="{D7E1335B-8B48-4F09-92A1-08C454ABD208}" srcOrd="0" destOrd="0" presId="urn:microsoft.com/office/officeart/2005/8/layout/hierarchy1#2"/>
    <dgm:cxn modelId="{1C47DD8B-FDD6-4E1A-B5F9-DA8D9E3B65A0}" srcId="{EE150EFF-43B3-44BA-9173-D22C173AF9C1}" destId="{37A883A9-16FC-4BA6-9D58-7CCDBF90BF39}" srcOrd="0" destOrd="0" parTransId="{2B00FA1B-8CCB-42D5-9008-BA58E61E46E7}" sibTransId="{19FDDEF6-663D-415D-A2BE-8405E1EDCFCC}"/>
    <dgm:cxn modelId="{EC38FC7D-D93E-4F70-A719-1E0715D6A62E}" type="presOf" srcId="{218EEBD2-3528-4356-BC5C-5050103DE339}" destId="{FC5A7006-14CC-4268-BF1B-218852BBB55D}" srcOrd="0" destOrd="0" presId="urn:microsoft.com/office/officeart/2005/8/layout/hierarchy1#2"/>
    <dgm:cxn modelId="{E19E42B2-CCFD-4DC0-B220-D5AC074634B5}" type="presOf" srcId="{4EA1F7F3-5B23-49F4-8DB0-D1081E1BDF52}" destId="{992568EC-8559-4531-96B5-CDF0A2EF29D0}" srcOrd="0" destOrd="0" presId="urn:microsoft.com/office/officeart/2005/8/layout/hierarchy1#2"/>
    <dgm:cxn modelId="{C7729710-B50B-49E9-AEB8-338A59B1ECFE}" type="presOf" srcId="{EE150EFF-43B3-44BA-9173-D22C173AF9C1}" destId="{329D9F9B-B086-49B5-8AA7-32DB426DD1B2}" srcOrd="0" destOrd="0" presId="urn:microsoft.com/office/officeart/2005/8/layout/hierarchy1#2"/>
    <dgm:cxn modelId="{68A390D9-004F-41A4-90EC-6E2C340D2A70}" type="presOf" srcId="{1445416B-1CAF-46CA-990B-0AF6E5B9DBF9}" destId="{32690FE5-28FB-4C31-BDF0-398608A2C312}" srcOrd="0" destOrd="0" presId="urn:microsoft.com/office/officeart/2005/8/layout/hierarchy1#2"/>
    <dgm:cxn modelId="{27DD3B28-4570-4850-AAEA-55E2877EB63B}" type="presOf" srcId="{85AA7AED-EE7D-40A3-8740-93F54C0996AB}" destId="{6EEA1FB5-E0C0-4981-9161-06284BC8D020}" srcOrd="0" destOrd="0" presId="urn:microsoft.com/office/officeart/2005/8/layout/hierarchy1#2"/>
    <dgm:cxn modelId="{4E0B4CA6-A466-4702-B5BB-40BCAEF4AAC6}" srcId="{37A883A9-16FC-4BA6-9D58-7CCDBF90BF39}" destId="{60C06CC2-C31E-453F-8893-76B28672E5DF}" srcOrd="2" destOrd="0" parTransId="{A746E3D8-D758-430A-B5D2-D55EADBC194A}" sibTransId="{3AACAE56-194A-4A06-9697-1D59909D86B7}"/>
    <dgm:cxn modelId="{8F78FF04-45E6-480E-B749-0545CD22D517}" type="presOf" srcId="{2996F675-D2A5-45DF-A186-FD34D8C3200B}" destId="{8251A5C0-3241-441C-9D24-9CCCD5CD0217}" srcOrd="0" destOrd="0" presId="urn:microsoft.com/office/officeart/2005/8/layout/hierarchy1#2"/>
    <dgm:cxn modelId="{F664470E-897B-4D23-B3CC-D2ABA9173632}" type="presOf" srcId="{2E244E4B-D371-4D7D-B260-62D77D93B1C9}" destId="{583EF659-82A3-4763-9607-5990A6D15372}" srcOrd="0" destOrd="0" presId="urn:microsoft.com/office/officeart/2005/8/layout/hierarchy1#2"/>
    <dgm:cxn modelId="{AEE6A48C-CBF0-4BA6-9083-9DB901244065}" srcId="{218EEBD2-3528-4356-BC5C-5050103DE339}" destId="{2E244E4B-D371-4D7D-B260-62D77D93B1C9}" srcOrd="0" destOrd="0" parTransId="{0B29ECA2-554C-486D-A1C9-A6761406A891}" sibTransId="{E8AB6403-B60F-476E-AB4E-38DC96A80416}"/>
    <dgm:cxn modelId="{A46482B1-DDE0-4A54-9EA7-575793EA9B0F}" srcId="{EE150EFF-43B3-44BA-9173-D22C173AF9C1}" destId="{218EEBD2-3528-4356-BC5C-5050103DE339}" srcOrd="1" destOrd="0" parTransId="{C2A37A84-209C-41EF-90D2-849833D85CF9}" sibTransId="{A33F41B3-6694-43EB-A6B1-94B3F84D4DA2}"/>
    <dgm:cxn modelId="{D8BB852C-F3BA-4C7E-9CCE-DFB232661A64}" type="presOf" srcId="{84862D53-97B1-4816-9B86-40D9B15E04D3}" destId="{E8CA86FD-A7FC-48CD-950E-5EF6AD0B0C2C}" srcOrd="0" destOrd="0" presId="urn:microsoft.com/office/officeart/2005/8/layout/hierarchy1#2"/>
    <dgm:cxn modelId="{2904BC28-F3E0-420B-BCB4-6F56777B80A0}" type="presOf" srcId="{0B29ECA2-554C-486D-A1C9-A6761406A891}" destId="{40CD32E8-EB41-4E20-8191-C832B78FAAA0}" srcOrd="0" destOrd="0" presId="urn:microsoft.com/office/officeart/2005/8/layout/hierarchy1#2"/>
    <dgm:cxn modelId="{6EFB7E97-D6F6-4226-A255-912836F0BE26}" type="presParOf" srcId="{D368D181-21F9-48C5-AAF5-B2C575FA621D}" destId="{D2FDD68D-8457-4093-AC00-FC0B6B0F22F1}" srcOrd="0" destOrd="0" presId="urn:microsoft.com/office/officeart/2005/8/layout/hierarchy1#2"/>
    <dgm:cxn modelId="{26A25ECE-33CB-419E-803C-3F10F227336C}" type="presParOf" srcId="{D2FDD68D-8457-4093-AC00-FC0B6B0F22F1}" destId="{97A56217-064D-4FCB-B60D-3B2067924177}" srcOrd="0" destOrd="0" presId="urn:microsoft.com/office/officeart/2005/8/layout/hierarchy1#2"/>
    <dgm:cxn modelId="{B339ECD9-8078-4171-9AE0-C9436E04F730}" type="presParOf" srcId="{97A56217-064D-4FCB-B60D-3B2067924177}" destId="{F3E48B24-50FB-448F-B874-6E9D95BAAA22}" srcOrd="0" destOrd="0" presId="urn:microsoft.com/office/officeart/2005/8/layout/hierarchy1#2"/>
    <dgm:cxn modelId="{7D11F999-FD36-4967-B28E-616507D34945}" type="presParOf" srcId="{97A56217-064D-4FCB-B60D-3B2067924177}" destId="{329D9F9B-B086-49B5-8AA7-32DB426DD1B2}" srcOrd="1" destOrd="0" presId="urn:microsoft.com/office/officeart/2005/8/layout/hierarchy1#2"/>
    <dgm:cxn modelId="{07F37CD5-C132-4ED5-94D1-68C4FD265080}" type="presParOf" srcId="{D2FDD68D-8457-4093-AC00-FC0B6B0F22F1}" destId="{D5669DF8-2639-429F-8A12-B51F3AB2F619}" srcOrd="1" destOrd="0" presId="urn:microsoft.com/office/officeart/2005/8/layout/hierarchy1#2"/>
    <dgm:cxn modelId="{CF2F3FA7-9C5E-4BB1-9E35-411E53854C9E}" type="presParOf" srcId="{D5669DF8-2639-429F-8A12-B51F3AB2F619}" destId="{23DF12A0-5D24-400D-92C2-454073C88260}" srcOrd="0" destOrd="0" presId="urn:microsoft.com/office/officeart/2005/8/layout/hierarchy1#2"/>
    <dgm:cxn modelId="{9871D213-3BDC-4DF5-8CFF-300B603BCAFA}" type="presParOf" srcId="{D5669DF8-2639-429F-8A12-B51F3AB2F619}" destId="{17DC100C-B0C7-4D79-A8B6-1AEE5FF2AD1E}" srcOrd="1" destOrd="0" presId="urn:microsoft.com/office/officeart/2005/8/layout/hierarchy1#2"/>
    <dgm:cxn modelId="{C7B22AF5-52E3-4929-A1B0-763BA9B9744E}" type="presParOf" srcId="{17DC100C-B0C7-4D79-A8B6-1AEE5FF2AD1E}" destId="{11750AF6-025E-42AA-ADB3-2C9AEADB3541}" srcOrd="0" destOrd="0" presId="urn:microsoft.com/office/officeart/2005/8/layout/hierarchy1#2"/>
    <dgm:cxn modelId="{BE8A8327-6ED9-4C9F-90E6-E4188F0000C7}" type="presParOf" srcId="{11750AF6-025E-42AA-ADB3-2C9AEADB3541}" destId="{1506AC00-E337-4803-AB90-06F41D29D0A2}" srcOrd="0" destOrd="0" presId="urn:microsoft.com/office/officeart/2005/8/layout/hierarchy1#2"/>
    <dgm:cxn modelId="{C82823B3-170F-4CF3-88F6-452ABE290CAF}" type="presParOf" srcId="{11750AF6-025E-42AA-ADB3-2C9AEADB3541}" destId="{8A2FC11F-28A6-448E-829A-2C277ED29230}" srcOrd="1" destOrd="0" presId="urn:microsoft.com/office/officeart/2005/8/layout/hierarchy1#2"/>
    <dgm:cxn modelId="{72EDAECF-1B67-4E5E-B83A-5B1A48B5E6D5}" type="presParOf" srcId="{17DC100C-B0C7-4D79-A8B6-1AEE5FF2AD1E}" destId="{3D54F1EA-D751-44FD-BB34-08C5C0669B96}" srcOrd="1" destOrd="0" presId="urn:microsoft.com/office/officeart/2005/8/layout/hierarchy1#2"/>
    <dgm:cxn modelId="{15A66973-72F6-40FC-860A-E19C5AB469A2}" type="presParOf" srcId="{3D54F1EA-D751-44FD-BB34-08C5C0669B96}" destId="{0FBF6EBB-8033-4BAD-95CC-EAC3CDA502E8}" srcOrd="0" destOrd="0" presId="urn:microsoft.com/office/officeart/2005/8/layout/hierarchy1#2"/>
    <dgm:cxn modelId="{C229345B-CDF3-48D1-BDB4-96B82BB8E887}" type="presParOf" srcId="{3D54F1EA-D751-44FD-BB34-08C5C0669B96}" destId="{29F785C8-8E49-4A69-B4DA-BF8E8E596E8E}" srcOrd="1" destOrd="0" presId="urn:microsoft.com/office/officeart/2005/8/layout/hierarchy1#2"/>
    <dgm:cxn modelId="{01F2A6F0-DB6C-418B-8902-C89BD419AFFE}" type="presParOf" srcId="{29F785C8-8E49-4A69-B4DA-BF8E8E596E8E}" destId="{7AC27417-B63F-4041-9E9C-76C604622854}" srcOrd="0" destOrd="0" presId="urn:microsoft.com/office/officeart/2005/8/layout/hierarchy1#2"/>
    <dgm:cxn modelId="{9837AFD2-A553-4CB2-9CB3-37AEF2C7936E}" type="presParOf" srcId="{7AC27417-B63F-4041-9E9C-76C604622854}" destId="{92B16199-B4FD-4FA8-BE9C-45F6EB25166D}" srcOrd="0" destOrd="0" presId="urn:microsoft.com/office/officeart/2005/8/layout/hierarchy1#2"/>
    <dgm:cxn modelId="{C48A21B0-B31C-4839-9EBF-E9DEA811C57A}" type="presParOf" srcId="{7AC27417-B63F-4041-9E9C-76C604622854}" destId="{6EEA1FB5-E0C0-4981-9161-06284BC8D020}" srcOrd="1" destOrd="0" presId="urn:microsoft.com/office/officeart/2005/8/layout/hierarchy1#2"/>
    <dgm:cxn modelId="{45F74639-BC0D-43A3-8CE2-DFD172B39536}" type="presParOf" srcId="{29F785C8-8E49-4A69-B4DA-BF8E8E596E8E}" destId="{03B35A03-AA73-48C3-9FBF-EE7160FAE772}" srcOrd="1" destOrd="0" presId="urn:microsoft.com/office/officeart/2005/8/layout/hierarchy1#2"/>
    <dgm:cxn modelId="{BA04A4D2-F7DC-48A7-B701-EABFD6004D9C}" type="presParOf" srcId="{3D54F1EA-D751-44FD-BB34-08C5C0669B96}" destId="{FF72D4EB-C2F0-436A-A2E5-CF6B8D50EE1C}" srcOrd="2" destOrd="0" presId="urn:microsoft.com/office/officeart/2005/8/layout/hierarchy1#2"/>
    <dgm:cxn modelId="{9D4FD7B5-0906-4C56-B080-DFEF2C57A579}" type="presParOf" srcId="{3D54F1EA-D751-44FD-BB34-08C5C0669B96}" destId="{2B7084A5-B7FF-4EDB-9EB3-94377D559000}" srcOrd="3" destOrd="0" presId="urn:microsoft.com/office/officeart/2005/8/layout/hierarchy1#2"/>
    <dgm:cxn modelId="{E1F44856-1112-4E50-A888-91C81515D512}" type="presParOf" srcId="{2B7084A5-B7FF-4EDB-9EB3-94377D559000}" destId="{7D1515C8-D1FE-4D9C-B391-8B83E5FFC3A8}" srcOrd="0" destOrd="0" presId="urn:microsoft.com/office/officeart/2005/8/layout/hierarchy1#2"/>
    <dgm:cxn modelId="{B697443F-FE0E-4541-AB90-98513DDC1BA7}" type="presParOf" srcId="{7D1515C8-D1FE-4D9C-B391-8B83E5FFC3A8}" destId="{BFF19C7B-9D6C-4FC5-B902-2419FEDB23CD}" srcOrd="0" destOrd="0" presId="urn:microsoft.com/office/officeart/2005/8/layout/hierarchy1#2"/>
    <dgm:cxn modelId="{E43B48C4-F048-497D-90FA-A631CACFAAD9}" type="presParOf" srcId="{7D1515C8-D1FE-4D9C-B391-8B83E5FFC3A8}" destId="{992568EC-8559-4531-96B5-CDF0A2EF29D0}" srcOrd="1" destOrd="0" presId="urn:microsoft.com/office/officeart/2005/8/layout/hierarchy1#2"/>
    <dgm:cxn modelId="{A50D7B90-8069-4A6B-86EC-653579CE8527}" type="presParOf" srcId="{2B7084A5-B7FF-4EDB-9EB3-94377D559000}" destId="{950CE984-4981-4AEC-9B84-DD8B47AC8D14}" srcOrd="1" destOrd="0" presId="urn:microsoft.com/office/officeart/2005/8/layout/hierarchy1#2"/>
    <dgm:cxn modelId="{8EBB56E2-2F32-47D5-9405-DA4E6B6F8E08}" type="presParOf" srcId="{3D54F1EA-D751-44FD-BB34-08C5C0669B96}" destId="{D7E1335B-8B48-4F09-92A1-08C454ABD208}" srcOrd="4" destOrd="0" presId="urn:microsoft.com/office/officeart/2005/8/layout/hierarchy1#2"/>
    <dgm:cxn modelId="{8E4148C4-30CB-482E-BD05-6C06308EB372}" type="presParOf" srcId="{3D54F1EA-D751-44FD-BB34-08C5C0669B96}" destId="{950B3821-55DA-4FA7-BC62-FC83F4CBBF67}" srcOrd="5" destOrd="0" presId="urn:microsoft.com/office/officeart/2005/8/layout/hierarchy1#2"/>
    <dgm:cxn modelId="{72732A2E-C6C3-458E-A26F-3410527DB7F1}" type="presParOf" srcId="{950B3821-55DA-4FA7-BC62-FC83F4CBBF67}" destId="{8C0881D9-B05A-4FA8-A493-AAA1E352CAED}" srcOrd="0" destOrd="0" presId="urn:microsoft.com/office/officeart/2005/8/layout/hierarchy1#2"/>
    <dgm:cxn modelId="{9D834DD4-A996-449A-AFC4-280EDE3E330E}" type="presParOf" srcId="{8C0881D9-B05A-4FA8-A493-AAA1E352CAED}" destId="{8C43F22F-4744-4852-BEF2-1F927C8365DD}" srcOrd="0" destOrd="0" presId="urn:microsoft.com/office/officeart/2005/8/layout/hierarchy1#2"/>
    <dgm:cxn modelId="{56AE0BF9-012D-4688-928A-82188E3C2E5B}" type="presParOf" srcId="{8C0881D9-B05A-4FA8-A493-AAA1E352CAED}" destId="{642402B0-D257-483D-8007-4B3010D2979E}" srcOrd="1" destOrd="0" presId="urn:microsoft.com/office/officeart/2005/8/layout/hierarchy1#2"/>
    <dgm:cxn modelId="{AD0C0FB9-6BB5-4851-B17B-EB395937C895}" type="presParOf" srcId="{950B3821-55DA-4FA7-BC62-FC83F4CBBF67}" destId="{F2F3E15C-1A44-4592-8EB4-4ECFF40CCA44}" srcOrd="1" destOrd="0" presId="urn:microsoft.com/office/officeart/2005/8/layout/hierarchy1#2"/>
    <dgm:cxn modelId="{AB8E3B93-F6B4-4C86-AAB5-69061DC7B6C3}" type="presParOf" srcId="{3D54F1EA-D751-44FD-BB34-08C5C0669B96}" destId="{E8CA86FD-A7FC-48CD-950E-5EF6AD0B0C2C}" srcOrd="6" destOrd="0" presId="urn:microsoft.com/office/officeart/2005/8/layout/hierarchy1#2"/>
    <dgm:cxn modelId="{87FB5211-CAD4-4AFD-9F3E-B117F3E96215}" type="presParOf" srcId="{3D54F1EA-D751-44FD-BB34-08C5C0669B96}" destId="{600C986E-9853-4ADC-B9A5-9368B88F6AEB}" srcOrd="7" destOrd="0" presId="urn:microsoft.com/office/officeart/2005/8/layout/hierarchy1#2"/>
    <dgm:cxn modelId="{667C1C32-15CB-4BF4-B665-5E21596269FF}" type="presParOf" srcId="{600C986E-9853-4ADC-B9A5-9368B88F6AEB}" destId="{CABFE852-1A85-4D41-AD72-06329CFE3374}" srcOrd="0" destOrd="0" presId="urn:microsoft.com/office/officeart/2005/8/layout/hierarchy1#2"/>
    <dgm:cxn modelId="{9C3EB821-13F9-489C-B04F-B580EF7BFA3B}" type="presParOf" srcId="{CABFE852-1A85-4D41-AD72-06329CFE3374}" destId="{8E1CB688-90FB-4B45-9315-66ABEF9D8AF6}" srcOrd="0" destOrd="0" presId="urn:microsoft.com/office/officeart/2005/8/layout/hierarchy1#2"/>
    <dgm:cxn modelId="{D6B658D5-C47E-4694-895A-6EDCA53FDFE1}" type="presParOf" srcId="{CABFE852-1A85-4D41-AD72-06329CFE3374}" destId="{E958CC2C-AB5F-4E2F-836C-D6DDB2C87076}" srcOrd="1" destOrd="0" presId="urn:microsoft.com/office/officeart/2005/8/layout/hierarchy1#2"/>
    <dgm:cxn modelId="{6E9BCEE8-7D34-4BE9-94C3-9F6A599E22F4}" type="presParOf" srcId="{600C986E-9853-4ADC-B9A5-9368B88F6AEB}" destId="{4215E12A-EA4E-4317-8C19-FA1AFCB7277A}" srcOrd="1" destOrd="0" presId="urn:microsoft.com/office/officeart/2005/8/layout/hierarchy1#2"/>
    <dgm:cxn modelId="{4CFFAE78-C362-4049-A24D-F582258F3AB1}" type="presParOf" srcId="{3D54F1EA-D751-44FD-BB34-08C5C0669B96}" destId="{AD2AA767-4507-4719-A907-AA3576311D90}" srcOrd="8" destOrd="0" presId="urn:microsoft.com/office/officeart/2005/8/layout/hierarchy1#2"/>
    <dgm:cxn modelId="{3F0F002B-D851-4FF6-8383-795202D08E5B}" type="presParOf" srcId="{3D54F1EA-D751-44FD-BB34-08C5C0669B96}" destId="{88E61082-52EE-4A5D-A66D-01B5E16D4B9F}" srcOrd="9" destOrd="0" presId="urn:microsoft.com/office/officeart/2005/8/layout/hierarchy1#2"/>
    <dgm:cxn modelId="{B388D6EB-ABCD-4E12-8C1A-57862246F503}" type="presParOf" srcId="{88E61082-52EE-4A5D-A66D-01B5E16D4B9F}" destId="{B4B423D9-D1D7-4823-B222-36B3D541D1AD}" srcOrd="0" destOrd="0" presId="urn:microsoft.com/office/officeart/2005/8/layout/hierarchy1#2"/>
    <dgm:cxn modelId="{CA7D9591-9C74-4624-8F0B-F7C5EB26691A}" type="presParOf" srcId="{B4B423D9-D1D7-4823-B222-36B3D541D1AD}" destId="{D9D65756-3349-446E-A609-A6B541F178A6}" srcOrd="0" destOrd="0" presId="urn:microsoft.com/office/officeart/2005/8/layout/hierarchy1#2"/>
    <dgm:cxn modelId="{94606E4F-ECD5-43EA-B102-8CE790F81BC7}" type="presParOf" srcId="{B4B423D9-D1D7-4823-B222-36B3D541D1AD}" destId="{8251A5C0-3241-441C-9D24-9CCCD5CD0217}" srcOrd="1" destOrd="0" presId="urn:microsoft.com/office/officeart/2005/8/layout/hierarchy1#2"/>
    <dgm:cxn modelId="{8F67358C-3264-4419-BC20-E1B61D3C21E7}" type="presParOf" srcId="{88E61082-52EE-4A5D-A66D-01B5E16D4B9F}" destId="{A9FFE9CB-44A9-4FF8-9637-A3264AA76281}" srcOrd="1" destOrd="0" presId="urn:microsoft.com/office/officeart/2005/8/layout/hierarchy1#2"/>
    <dgm:cxn modelId="{6DC154E3-21D9-4E80-98A0-F560D2029E5C}" type="presParOf" srcId="{D5669DF8-2639-429F-8A12-B51F3AB2F619}" destId="{D108ED73-6F73-4FB5-8190-A0B5D8037E36}" srcOrd="2" destOrd="0" presId="urn:microsoft.com/office/officeart/2005/8/layout/hierarchy1#2"/>
    <dgm:cxn modelId="{BE06C173-633C-49A8-AA00-F319C34B9E44}" type="presParOf" srcId="{D5669DF8-2639-429F-8A12-B51F3AB2F619}" destId="{40D3A88B-18B7-4AFC-B9C2-D0892067D6BC}" srcOrd="3" destOrd="0" presId="urn:microsoft.com/office/officeart/2005/8/layout/hierarchy1#2"/>
    <dgm:cxn modelId="{15B149DE-C195-42C2-AA8D-8249E69FA228}" type="presParOf" srcId="{40D3A88B-18B7-4AFC-B9C2-D0892067D6BC}" destId="{F6EEE225-2174-4C0A-A6EF-8B28204B2211}" srcOrd="0" destOrd="0" presId="urn:microsoft.com/office/officeart/2005/8/layout/hierarchy1#2"/>
    <dgm:cxn modelId="{B8F42D25-02C4-4956-88A8-6127972F3E78}" type="presParOf" srcId="{F6EEE225-2174-4C0A-A6EF-8B28204B2211}" destId="{D8D8AFBF-0690-475C-AA39-AFFBF9330668}" srcOrd="0" destOrd="0" presId="urn:microsoft.com/office/officeart/2005/8/layout/hierarchy1#2"/>
    <dgm:cxn modelId="{475BA9F1-BB95-4986-A0BC-032D471AA6C6}" type="presParOf" srcId="{F6EEE225-2174-4C0A-A6EF-8B28204B2211}" destId="{FC5A7006-14CC-4268-BF1B-218852BBB55D}" srcOrd="1" destOrd="0" presId="urn:microsoft.com/office/officeart/2005/8/layout/hierarchy1#2"/>
    <dgm:cxn modelId="{FC93F4DC-B50C-4814-A590-678F77D77652}" type="presParOf" srcId="{40D3A88B-18B7-4AFC-B9C2-D0892067D6BC}" destId="{DE8EA4F3-5CD0-4E27-B362-6E6055C6EE08}" srcOrd="1" destOrd="0" presId="urn:microsoft.com/office/officeart/2005/8/layout/hierarchy1#2"/>
    <dgm:cxn modelId="{D7317FE1-3AEF-4AC2-B45B-5D0F5BFD5F67}" type="presParOf" srcId="{DE8EA4F3-5CD0-4E27-B362-6E6055C6EE08}" destId="{40CD32E8-EB41-4E20-8191-C832B78FAAA0}" srcOrd="0" destOrd="0" presId="urn:microsoft.com/office/officeart/2005/8/layout/hierarchy1#2"/>
    <dgm:cxn modelId="{1F7DD0EC-2748-44B6-B04F-8FEB2F327D11}" type="presParOf" srcId="{DE8EA4F3-5CD0-4E27-B362-6E6055C6EE08}" destId="{062F31C1-F597-4C86-A7EC-FC346FC1DE03}" srcOrd="1" destOrd="0" presId="urn:microsoft.com/office/officeart/2005/8/layout/hierarchy1#2"/>
    <dgm:cxn modelId="{94AF77D5-2F56-477F-87E7-D22162158B55}" type="presParOf" srcId="{062F31C1-F597-4C86-A7EC-FC346FC1DE03}" destId="{F55BE939-05F3-4C77-A628-1D341B87F242}" srcOrd="0" destOrd="0" presId="urn:microsoft.com/office/officeart/2005/8/layout/hierarchy1#2"/>
    <dgm:cxn modelId="{4A634836-BB8E-48A0-91E0-B1FA460EEEE3}" type="presParOf" srcId="{F55BE939-05F3-4C77-A628-1D341B87F242}" destId="{3B5DA246-A0FF-4339-A5FF-4279F1688FC6}" srcOrd="0" destOrd="0" presId="urn:microsoft.com/office/officeart/2005/8/layout/hierarchy1#2"/>
    <dgm:cxn modelId="{60759A47-5E18-47F5-A18D-07F88EF53512}" type="presParOf" srcId="{F55BE939-05F3-4C77-A628-1D341B87F242}" destId="{583EF659-82A3-4763-9607-5990A6D15372}" srcOrd="1" destOrd="0" presId="urn:microsoft.com/office/officeart/2005/8/layout/hierarchy1#2"/>
    <dgm:cxn modelId="{DC6D6C57-3BC5-40CC-8786-5A6C0984DEB3}" type="presParOf" srcId="{062F31C1-F597-4C86-A7EC-FC346FC1DE03}" destId="{0FF5BD57-4C64-4B2B-B96E-6B65D9F7FF12}" srcOrd="1" destOrd="0" presId="urn:microsoft.com/office/officeart/2005/8/layout/hierarchy1#2"/>
    <dgm:cxn modelId="{AE63E568-A01C-4033-A6B7-9656639FC968}" type="presParOf" srcId="{DE8EA4F3-5CD0-4E27-B362-6E6055C6EE08}" destId="{93A339FD-59CB-4310-93BA-0E9E2F898FB1}" srcOrd="2" destOrd="0" presId="urn:microsoft.com/office/officeart/2005/8/layout/hierarchy1#2"/>
    <dgm:cxn modelId="{D27A2827-A548-4966-9496-B0E2371AD9BA}" type="presParOf" srcId="{DE8EA4F3-5CD0-4E27-B362-6E6055C6EE08}" destId="{287D6B79-6598-4D1F-9E13-FC6CAD03DEBF}" srcOrd="3" destOrd="0" presId="urn:microsoft.com/office/officeart/2005/8/layout/hierarchy1#2"/>
    <dgm:cxn modelId="{627F3016-6199-460D-9E85-94988F42D3DF}" type="presParOf" srcId="{287D6B79-6598-4D1F-9E13-FC6CAD03DEBF}" destId="{8EE53C8A-E845-45D9-AF60-707A90BAC05E}" srcOrd="0" destOrd="0" presId="urn:microsoft.com/office/officeart/2005/8/layout/hierarchy1#2"/>
    <dgm:cxn modelId="{41EF37E8-8D9E-412E-A208-DB3B58D3197D}" type="presParOf" srcId="{8EE53C8A-E845-45D9-AF60-707A90BAC05E}" destId="{B354021A-9F5A-4681-8719-FD6851B12C20}" srcOrd="0" destOrd="0" presId="urn:microsoft.com/office/officeart/2005/8/layout/hierarchy1#2"/>
    <dgm:cxn modelId="{1B3C434D-ED6E-452C-AE48-B7CFA9283134}" type="presParOf" srcId="{8EE53C8A-E845-45D9-AF60-707A90BAC05E}" destId="{0A04103D-3403-45EC-B598-8B134E3A5F33}" srcOrd="1" destOrd="0" presId="urn:microsoft.com/office/officeart/2005/8/layout/hierarchy1#2"/>
    <dgm:cxn modelId="{934D630C-DF45-4499-8B76-83BDEDDFCE0C}" type="presParOf" srcId="{287D6B79-6598-4D1F-9E13-FC6CAD03DEBF}" destId="{3A82EDD1-A811-4436-8D51-31BF4C392733}" srcOrd="1" destOrd="0" presId="urn:microsoft.com/office/officeart/2005/8/layout/hierarchy1#2"/>
    <dgm:cxn modelId="{E9B2B4B0-46FF-49B3-B2DE-5C3F4FD3945A}" type="presParOf" srcId="{DE8EA4F3-5CD0-4E27-B362-6E6055C6EE08}" destId="{B6899C49-9A7F-415F-881E-3A7BDBFA5AA7}" srcOrd="4" destOrd="0" presId="urn:microsoft.com/office/officeart/2005/8/layout/hierarchy1#2"/>
    <dgm:cxn modelId="{F5251C9C-FF02-4DBC-9B14-104FA3EA8957}" type="presParOf" srcId="{DE8EA4F3-5CD0-4E27-B362-6E6055C6EE08}" destId="{26DD0133-A91B-4343-827B-4BF757817506}" srcOrd="5" destOrd="0" presId="urn:microsoft.com/office/officeart/2005/8/layout/hierarchy1#2"/>
    <dgm:cxn modelId="{7C9F0025-B01C-4F13-86D9-F209C16506C5}" type="presParOf" srcId="{26DD0133-A91B-4343-827B-4BF757817506}" destId="{5F1AC574-DEB5-4B3E-B622-1560845349AE}" srcOrd="0" destOrd="0" presId="urn:microsoft.com/office/officeart/2005/8/layout/hierarchy1#2"/>
    <dgm:cxn modelId="{91FB09BF-D8F6-45AF-9776-71461FFB044B}" type="presParOf" srcId="{5F1AC574-DEB5-4B3E-B622-1560845349AE}" destId="{29CB0821-0325-49C8-97C0-20C200024C3F}" srcOrd="0" destOrd="0" presId="urn:microsoft.com/office/officeart/2005/8/layout/hierarchy1#2"/>
    <dgm:cxn modelId="{B9BC98DF-C39F-4F39-B153-A9B79E4D15EB}" type="presParOf" srcId="{5F1AC574-DEB5-4B3E-B622-1560845349AE}" destId="{CE47E9F5-E4AD-4F6D-8B1F-962711BAC805}" srcOrd="1" destOrd="0" presId="urn:microsoft.com/office/officeart/2005/8/layout/hierarchy1#2"/>
    <dgm:cxn modelId="{B50AE508-AB30-4B8C-B0E0-84E4A67C38BA}" type="presParOf" srcId="{26DD0133-A91B-4343-827B-4BF757817506}" destId="{8B045E8C-95E3-4DFE-B9C4-8176AE30925C}" srcOrd="1" destOrd="0" presId="urn:microsoft.com/office/officeart/2005/8/layout/hierarchy1#2"/>
    <dgm:cxn modelId="{47833D9F-D1D1-4577-9F43-91FCA9D04E9B}" type="presParOf" srcId="{DE8EA4F3-5CD0-4E27-B362-6E6055C6EE08}" destId="{32690FE5-28FB-4C31-BDF0-398608A2C312}" srcOrd="6" destOrd="0" presId="urn:microsoft.com/office/officeart/2005/8/layout/hierarchy1#2"/>
    <dgm:cxn modelId="{41F58249-FBEE-4B1E-B6A9-92BBFA289D85}" type="presParOf" srcId="{DE8EA4F3-5CD0-4E27-B362-6E6055C6EE08}" destId="{163399BD-E22B-4B78-9FEC-CAE98503B2BD}" srcOrd="7" destOrd="0" presId="urn:microsoft.com/office/officeart/2005/8/layout/hierarchy1#2"/>
    <dgm:cxn modelId="{BF8BA6AB-4F3E-4E59-870C-94A19D4A5A1C}" type="presParOf" srcId="{163399BD-E22B-4B78-9FEC-CAE98503B2BD}" destId="{57FEFCDF-F279-4C24-BFCB-85E46AFC771A}" srcOrd="0" destOrd="0" presId="urn:microsoft.com/office/officeart/2005/8/layout/hierarchy1#2"/>
    <dgm:cxn modelId="{65ACA43F-92C7-444D-8B0C-125B5ABA748D}" type="presParOf" srcId="{57FEFCDF-F279-4C24-BFCB-85E46AFC771A}" destId="{F2423B69-2B2F-40F4-ADAA-170BD3A9A2D2}" srcOrd="0" destOrd="0" presId="urn:microsoft.com/office/officeart/2005/8/layout/hierarchy1#2"/>
    <dgm:cxn modelId="{1D70614E-0638-449C-BBDF-D9441A7CA8C7}" type="presParOf" srcId="{57FEFCDF-F279-4C24-BFCB-85E46AFC771A}" destId="{8C9F2435-331E-465D-9E67-1B4DBC7FAF34}" srcOrd="1" destOrd="0" presId="urn:microsoft.com/office/officeart/2005/8/layout/hierarchy1#2"/>
    <dgm:cxn modelId="{7BF50DA2-A877-463E-BAE2-AB12BE00FC8D}" type="presParOf" srcId="{163399BD-E22B-4B78-9FEC-CAE98503B2BD}" destId="{86F154B5-EFAC-4AEC-B0FB-3BB67F1DF96F}" srcOrd="1" destOrd="0" presId="urn:microsoft.com/office/officeart/2005/8/layout/hierarchy1#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B1A047-AB60-4E7D-ABEA-C1C3ACBD342B}">
      <dsp:nvSpPr>
        <dsp:cNvPr id="0" name=""/>
        <dsp:cNvSpPr/>
      </dsp:nvSpPr>
      <dsp:spPr>
        <a:xfrm>
          <a:off x="4076776" y="1685960"/>
          <a:ext cx="3502610" cy="333384"/>
        </a:xfrm>
        <a:custGeom>
          <a:avLst/>
          <a:gdLst/>
          <a:ahLst/>
          <a:cxnLst/>
          <a:rect l="0" t="0" r="0" b="0"/>
          <a:pathLst>
            <a:path>
              <a:moveTo>
                <a:pt x="0" y="0"/>
              </a:moveTo>
              <a:lnTo>
                <a:pt x="0" y="158101"/>
              </a:lnTo>
              <a:lnTo>
                <a:pt x="2437438" y="158101"/>
              </a:lnTo>
              <a:lnTo>
                <a:pt x="2437438" y="23199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A154A14-6C18-4602-A5B0-08D0303A0BBB}">
      <dsp:nvSpPr>
        <dsp:cNvPr id="0" name=""/>
        <dsp:cNvSpPr/>
      </dsp:nvSpPr>
      <dsp:spPr>
        <a:xfrm>
          <a:off x="4076776" y="1685960"/>
          <a:ext cx="2101566" cy="333384"/>
        </a:xfrm>
        <a:custGeom>
          <a:avLst/>
          <a:gdLst/>
          <a:ahLst/>
          <a:cxnLst/>
          <a:rect l="0" t="0" r="0" b="0"/>
          <a:pathLst>
            <a:path>
              <a:moveTo>
                <a:pt x="0" y="0"/>
              </a:moveTo>
              <a:lnTo>
                <a:pt x="0" y="158101"/>
              </a:lnTo>
              <a:lnTo>
                <a:pt x="1462463" y="158101"/>
              </a:lnTo>
              <a:lnTo>
                <a:pt x="1462463" y="23199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5EE72B6-9A80-467F-9F9A-3CB740340FC9}">
      <dsp:nvSpPr>
        <dsp:cNvPr id="0" name=""/>
        <dsp:cNvSpPr/>
      </dsp:nvSpPr>
      <dsp:spPr>
        <a:xfrm>
          <a:off x="4076776" y="1685960"/>
          <a:ext cx="700522" cy="333384"/>
        </a:xfrm>
        <a:custGeom>
          <a:avLst/>
          <a:gdLst/>
          <a:ahLst/>
          <a:cxnLst/>
          <a:rect l="0" t="0" r="0" b="0"/>
          <a:pathLst>
            <a:path>
              <a:moveTo>
                <a:pt x="0" y="0"/>
              </a:moveTo>
              <a:lnTo>
                <a:pt x="0" y="158101"/>
              </a:lnTo>
              <a:lnTo>
                <a:pt x="487487" y="158101"/>
              </a:lnTo>
              <a:lnTo>
                <a:pt x="487487" y="23199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CA92B32-9007-48CD-B0BA-0BF21BCE5F50}">
      <dsp:nvSpPr>
        <dsp:cNvPr id="0" name=""/>
        <dsp:cNvSpPr/>
      </dsp:nvSpPr>
      <dsp:spPr>
        <a:xfrm>
          <a:off x="3376254" y="1685960"/>
          <a:ext cx="700522" cy="333384"/>
        </a:xfrm>
        <a:custGeom>
          <a:avLst/>
          <a:gdLst/>
          <a:ahLst/>
          <a:cxnLst/>
          <a:rect l="0" t="0" r="0" b="0"/>
          <a:pathLst>
            <a:path>
              <a:moveTo>
                <a:pt x="487487" y="0"/>
              </a:moveTo>
              <a:lnTo>
                <a:pt x="487487" y="158101"/>
              </a:lnTo>
              <a:lnTo>
                <a:pt x="0" y="158101"/>
              </a:lnTo>
              <a:lnTo>
                <a:pt x="0" y="23199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92E6F33-2292-4339-864E-24DE954DA122}">
      <dsp:nvSpPr>
        <dsp:cNvPr id="0" name=""/>
        <dsp:cNvSpPr/>
      </dsp:nvSpPr>
      <dsp:spPr>
        <a:xfrm>
          <a:off x="1975209" y="1685960"/>
          <a:ext cx="2101566" cy="333384"/>
        </a:xfrm>
        <a:custGeom>
          <a:avLst/>
          <a:gdLst/>
          <a:ahLst/>
          <a:cxnLst/>
          <a:rect l="0" t="0" r="0" b="0"/>
          <a:pathLst>
            <a:path>
              <a:moveTo>
                <a:pt x="1462463" y="0"/>
              </a:moveTo>
              <a:lnTo>
                <a:pt x="1462463" y="158101"/>
              </a:lnTo>
              <a:lnTo>
                <a:pt x="0" y="158101"/>
              </a:lnTo>
              <a:lnTo>
                <a:pt x="0" y="23199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841ECA88-AC2D-409A-9B68-5076E66401D4}">
      <dsp:nvSpPr>
        <dsp:cNvPr id="0" name=""/>
        <dsp:cNvSpPr/>
      </dsp:nvSpPr>
      <dsp:spPr>
        <a:xfrm>
          <a:off x="574165" y="1685960"/>
          <a:ext cx="3502610" cy="292440"/>
        </a:xfrm>
        <a:custGeom>
          <a:avLst/>
          <a:gdLst/>
          <a:ahLst/>
          <a:cxnLst/>
          <a:rect l="0" t="0" r="0" b="0"/>
          <a:pathLst>
            <a:path>
              <a:moveTo>
                <a:pt x="2437438" y="0"/>
              </a:moveTo>
              <a:lnTo>
                <a:pt x="2437438" y="158101"/>
              </a:lnTo>
              <a:lnTo>
                <a:pt x="0" y="158101"/>
              </a:lnTo>
              <a:lnTo>
                <a:pt x="0" y="231999"/>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84BB1A2-413E-4B57-8EBF-36F5205B8A68}">
      <dsp:nvSpPr>
        <dsp:cNvPr id="0" name=""/>
        <dsp:cNvSpPr/>
      </dsp:nvSpPr>
      <dsp:spPr>
        <a:xfrm>
          <a:off x="3503621" y="958054"/>
          <a:ext cx="1146308" cy="72790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F0EBB397-637C-48ED-8800-BAC37EA53439}">
      <dsp:nvSpPr>
        <dsp:cNvPr id="0" name=""/>
        <dsp:cNvSpPr/>
      </dsp:nvSpPr>
      <dsp:spPr>
        <a:xfrm>
          <a:off x="3630989" y="1079053"/>
          <a:ext cx="1146308" cy="72790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a:solidFill>
                <a:sysClr val="windowText" lastClr="000000">
                  <a:hueOff val="0"/>
                  <a:satOff val="0"/>
                  <a:lumOff val="0"/>
                  <a:alphaOff val="0"/>
                </a:sysClr>
              </a:solidFill>
              <a:latin typeface="Calibri" panose="020F0502020204030204"/>
              <a:ea typeface="宋体" panose="02010600030101010101" pitchFamily="2" charset="-122"/>
              <a:cs typeface="+mn-cs"/>
            </a:rPr>
            <a:t>蠕虫实体结构</a:t>
          </a:r>
        </a:p>
      </dsp:txBody>
      <dsp:txXfrm>
        <a:off x="3630989" y="1079053"/>
        <a:ext cx="1146308" cy="727906"/>
      </dsp:txXfrm>
    </dsp:sp>
    <dsp:sp modelId="{9A69FD8B-67F1-409A-9EAA-E8F07F814B78}">
      <dsp:nvSpPr>
        <dsp:cNvPr id="0" name=""/>
        <dsp:cNvSpPr/>
      </dsp:nvSpPr>
      <dsp:spPr>
        <a:xfrm>
          <a:off x="1010" y="1978400"/>
          <a:ext cx="1146308" cy="72790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6C3DD2EE-70E5-4D04-8437-1ED48D59A2AD}">
      <dsp:nvSpPr>
        <dsp:cNvPr id="0" name=""/>
        <dsp:cNvSpPr/>
      </dsp:nvSpPr>
      <dsp:spPr>
        <a:xfrm>
          <a:off x="128378" y="2099400"/>
          <a:ext cx="1146308" cy="72790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a:solidFill>
                <a:sysClr val="windowText" lastClr="000000">
                  <a:hueOff val="0"/>
                  <a:satOff val="0"/>
                  <a:lumOff val="0"/>
                  <a:alphaOff val="0"/>
                </a:sysClr>
              </a:solidFill>
              <a:latin typeface="Calibri" panose="020F0502020204030204"/>
              <a:ea typeface="宋体" panose="02010600030101010101" pitchFamily="2" charset="-122"/>
              <a:cs typeface="+mn-cs"/>
            </a:rPr>
            <a:t>未编译的源代码</a:t>
          </a:r>
        </a:p>
      </dsp:txBody>
      <dsp:txXfrm>
        <a:off x="128378" y="2099400"/>
        <a:ext cx="1146308" cy="727906"/>
      </dsp:txXfrm>
    </dsp:sp>
    <dsp:sp modelId="{5FA32D86-66D4-428E-8051-9D78608D7CE9}">
      <dsp:nvSpPr>
        <dsp:cNvPr id="0" name=""/>
        <dsp:cNvSpPr/>
      </dsp:nvSpPr>
      <dsp:spPr>
        <a:xfrm>
          <a:off x="1402055" y="2019345"/>
          <a:ext cx="1146308" cy="72790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F286DB13-0F8C-442F-8059-DECED7D5CC86}">
      <dsp:nvSpPr>
        <dsp:cNvPr id="0" name=""/>
        <dsp:cNvSpPr/>
      </dsp:nvSpPr>
      <dsp:spPr>
        <a:xfrm>
          <a:off x="1529422" y="2140344"/>
          <a:ext cx="1146308" cy="72790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a:solidFill>
                <a:sysClr val="windowText" lastClr="000000">
                  <a:hueOff val="0"/>
                  <a:satOff val="0"/>
                  <a:lumOff val="0"/>
                  <a:alphaOff val="0"/>
                </a:sysClr>
              </a:solidFill>
              <a:latin typeface="Calibri" panose="020F0502020204030204"/>
              <a:ea typeface="宋体" panose="02010600030101010101" pitchFamily="2" charset="-122"/>
              <a:cs typeface="+mn-cs"/>
            </a:rPr>
            <a:t>已编译的源代码</a:t>
          </a:r>
        </a:p>
      </dsp:txBody>
      <dsp:txXfrm>
        <a:off x="1529422" y="2140344"/>
        <a:ext cx="1146308" cy="727906"/>
      </dsp:txXfrm>
    </dsp:sp>
    <dsp:sp modelId="{3FE89BE0-9DC3-4255-A030-7C3FF8CC21AF}">
      <dsp:nvSpPr>
        <dsp:cNvPr id="0" name=""/>
        <dsp:cNvSpPr/>
      </dsp:nvSpPr>
      <dsp:spPr>
        <a:xfrm>
          <a:off x="2803099" y="2019345"/>
          <a:ext cx="1146308" cy="72790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4DFE8D31-64B6-4B60-B420-A8AA81964DCB}">
      <dsp:nvSpPr>
        <dsp:cNvPr id="0" name=""/>
        <dsp:cNvSpPr/>
      </dsp:nvSpPr>
      <dsp:spPr>
        <a:xfrm>
          <a:off x="2930467" y="2140344"/>
          <a:ext cx="1146308" cy="72790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a:solidFill>
                <a:sysClr val="windowText" lastClr="000000">
                  <a:hueOff val="0"/>
                  <a:satOff val="0"/>
                  <a:lumOff val="0"/>
                  <a:alphaOff val="0"/>
                </a:sysClr>
              </a:solidFill>
              <a:latin typeface="Calibri" panose="020F0502020204030204"/>
              <a:ea typeface="宋体" panose="02010600030101010101" pitchFamily="2" charset="-122"/>
              <a:cs typeface="+mn-cs"/>
            </a:rPr>
            <a:t>可运行代码</a:t>
          </a:r>
        </a:p>
      </dsp:txBody>
      <dsp:txXfrm>
        <a:off x="2930467" y="2140344"/>
        <a:ext cx="1146308" cy="727906"/>
      </dsp:txXfrm>
    </dsp:sp>
    <dsp:sp modelId="{D710C8A7-622C-40EC-8EBE-2E7C854FD9EF}">
      <dsp:nvSpPr>
        <dsp:cNvPr id="0" name=""/>
        <dsp:cNvSpPr/>
      </dsp:nvSpPr>
      <dsp:spPr>
        <a:xfrm>
          <a:off x="4204143" y="2019345"/>
          <a:ext cx="1146308" cy="72790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25016F16-3E86-4A35-A773-0B811F146048}">
      <dsp:nvSpPr>
        <dsp:cNvPr id="0" name=""/>
        <dsp:cNvSpPr/>
      </dsp:nvSpPr>
      <dsp:spPr>
        <a:xfrm>
          <a:off x="4331511" y="2140344"/>
          <a:ext cx="1146308" cy="72790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a:solidFill>
                <a:sysClr val="windowText" lastClr="000000">
                  <a:hueOff val="0"/>
                  <a:satOff val="0"/>
                  <a:lumOff val="0"/>
                  <a:alphaOff val="0"/>
                </a:sysClr>
              </a:solidFill>
              <a:latin typeface="Calibri" panose="020F0502020204030204"/>
              <a:ea typeface="宋体" panose="02010600030101010101" pitchFamily="2" charset="-122"/>
              <a:cs typeface="+mn-cs"/>
            </a:rPr>
            <a:t>脚本</a:t>
          </a:r>
        </a:p>
      </dsp:txBody>
      <dsp:txXfrm>
        <a:off x="4331511" y="2140344"/>
        <a:ext cx="1146308" cy="727906"/>
      </dsp:txXfrm>
    </dsp:sp>
    <dsp:sp modelId="{2AF988F8-D002-4E19-B953-CAE39A83CBE3}">
      <dsp:nvSpPr>
        <dsp:cNvPr id="0" name=""/>
        <dsp:cNvSpPr/>
      </dsp:nvSpPr>
      <dsp:spPr>
        <a:xfrm>
          <a:off x="5605188" y="2019345"/>
          <a:ext cx="1146308" cy="72790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2ABCCD39-0983-4C1B-9503-8CE76F39BF89}">
      <dsp:nvSpPr>
        <dsp:cNvPr id="0" name=""/>
        <dsp:cNvSpPr/>
      </dsp:nvSpPr>
      <dsp:spPr>
        <a:xfrm>
          <a:off x="5732555" y="2140344"/>
          <a:ext cx="1146308" cy="72790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a:solidFill>
                <a:sysClr val="windowText" lastClr="000000">
                  <a:hueOff val="0"/>
                  <a:satOff val="0"/>
                  <a:lumOff val="0"/>
                  <a:alphaOff val="0"/>
                </a:sysClr>
              </a:solidFill>
              <a:latin typeface="Calibri" panose="020F0502020204030204"/>
              <a:ea typeface="宋体" panose="02010600030101010101" pitchFamily="2" charset="-122"/>
              <a:cs typeface="+mn-cs"/>
            </a:rPr>
            <a:t>信息数据</a:t>
          </a:r>
        </a:p>
      </dsp:txBody>
      <dsp:txXfrm>
        <a:off x="5732555" y="2140344"/>
        <a:ext cx="1146308" cy="727906"/>
      </dsp:txXfrm>
    </dsp:sp>
    <dsp:sp modelId="{3B09FF8D-5A91-40F9-81B1-EDE0BB0058C6}">
      <dsp:nvSpPr>
        <dsp:cNvPr id="0" name=""/>
        <dsp:cNvSpPr/>
      </dsp:nvSpPr>
      <dsp:spPr>
        <a:xfrm>
          <a:off x="7006232" y="2019345"/>
          <a:ext cx="1146308" cy="727906"/>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B07CA869-1AE2-4BC1-BCB5-2546649DFDEA}">
      <dsp:nvSpPr>
        <dsp:cNvPr id="0" name=""/>
        <dsp:cNvSpPr/>
      </dsp:nvSpPr>
      <dsp:spPr>
        <a:xfrm>
          <a:off x="7133600" y="2140344"/>
          <a:ext cx="1146308" cy="727906"/>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a:solidFill>
                <a:sysClr val="windowText" lastClr="000000">
                  <a:hueOff val="0"/>
                  <a:satOff val="0"/>
                  <a:lumOff val="0"/>
                  <a:alphaOff val="0"/>
                </a:sysClr>
              </a:solidFill>
              <a:latin typeface="Calibri" panose="020F0502020204030204"/>
              <a:ea typeface="宋体" panose="02010600030101010101" pitchFamily="2" charset="-122"/>
              <a:cs typeface="+mn-cs"/>
            </a:rPr>
            <a:t>受感染系统上的可执行程序</a:t>
          </a:r>
        </a:p>
      </dsp:txBody>
      <dsp:txXfrm>
        <a:off x="7133600" y="2140344"/>
        <a:ext cx="1146308" cy="72790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690FE5-28FB-4C31-BDF0-398608A2C312}">
      <dsp:nvSpPr>
        <dsp:cNvPr id="0" name=""/>
        <dsp:cNvSpPr/>
      </dsp:nvSpPr>
      <dsp:spPr>
        <a:xfrm>
          <a:off x="6363610" y="2035553"/>
          <a:ext cx="1380594" cy="219012"/>
        </a:xfrm>
        <a:custGeom>
          <a:avLst/>
          <a:gdLst/>
          <a:ahLst/>
          <a:cxnLst/>
          <a:rect l="0" t="0" r="0" b="0"/>
          <a:pathLst>
            <a:path>
              <a:moveTo>
                <a:pt x="0" y="0"/>
              </a:moveTo>
              <a:lnTo>
                <a:pt x="0" y="107544"/>
              </a:lnTo>
              <a:lnTo>
                <a:pt x="994802" y="107544"/>
              </a:lnTo>
              <a:lnTo>
                <a:pt x="994802"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6899C49-9A7F-415F-881E-3A7BDBFA5AA7}">
      <dsp:nvSpPr>
        <dsp:cNvPr id="0" name=""/>
        <dsp:cNvSpPr/>
      </dsp:nvSpPr>
      <dsp:spPr>
        <a:xfrm>
          <a:off x="6363610" y="2035553"/>
          <a:ext cx="460198" cy="219012"/>
        </a:xfrm>
        <a:custGeom>
          <a:avLst/>
          <a:gdLst/>
          <a:ahLst/>
          <a:cxnLst/>
          <a:rect l="0" t="0" r="0" b="0"/>
          <a:pathLst>
            <a:path>
              <a:moveTo>
                <a:pt x="0" y="0"/>
              </a:moveTo>
              <a:lnTo>
                <a:pt x="0" y="107544"/>
              </a:lnTo>
              <a:lnTo>
                <a:pt x="331600" y="107544"/>
              </a:lnTo>
              <a:lnTo>
                <a:pt x="331600"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3A339FD-59CB-4310-93BA-0E9E2F898FB1}">
      <dsp:nvSpPr>
        <dsp:cNvPr id="0" name=""/>
        <dsp:cNvSpPr/>
      </dsp:nvSpPr>
      <dsp:spPr>
        <a:xfrm>
          <a:off x="5903412" y="2035553"/>
          <a:ext cx="460198" cy="219012"/>
        </a:xfrm>
        <a:custGeom>
          <a:avLst/>
          <a:gdLst/>
          <a:ahLst/>
          <a:cxnLst/>
          <a:rect l="0" t="0" r="0" b="0"/>
          <a:pathLst>
            <a:path>
              <a:moveTo>
                <a:pt x="331600" y="0"/>
              </a:moveTo>
              <a:lnTo>
                <a:pt x="331600" y="107544"/>
              </a:lnTo>
              <a:lnTo>
                <a:pt x="0" y="107544"/>
              </a:lnTo>
              <a:lnTo>
                <a:pt x="0"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0CD32E8-EB41-4E20-8191-C832B78FAAA0}">
      <dsp:nvSpPr>
        <dsp:cNvPr id="0" name=""/>
        <dsp:cNvSpPr/>
      </dsp:nvSpPr>
      <dsp:spPr>
        <a:xfrm>
          <a:off x="4983016" y="2035553"/>
          <a:ext cx="1380594" cy="219012"/>
        </a:xfrm>
        <a:custGeom>
          <a:avLst/>
          <a:gdLst/>
          <a:ahLst/>
          <a:cxnLst/>
          <a:rect l="0" t="0" r="0" b="0"/>
          <a:pathLst>
            <a:path>
              <a:moveTo>
                <a:pt x="994802" y="0"/>
              </a:moveTo>
              <a:lnTo>
                <a:pt x="994802" y="107544"/>
              </a:lnTo>
              <a:lnTo>
                <a:pt x="0" y="107544"/>
              </a:lnTo>
              <a:lnTo>
                <a:pt x="0"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108ED73-6F73-4FB5-8190-A0B5D8037E36}">
      <dsp:nvSpPr>
        <dsp:cNvPr id="0" name=""/>
        <dsp:cNvSpPr/>
      </dsp:nvSpPr>
      <dsp:spPr>
        <a:xfrm>
          <a:off x="4292718" y="1338353"/>
          <a:ext cx="2070891" cy="219012"/>
        </a:xfrm>
        <a:custGeom>
          <a:avLst/>
          <a:gdLst/>
          <a:ahLst/>
          <a:cxnLst/>
          <a:rect l="0" t="0" r="0" b="0"/>
          <a:pathLst>
            <a:path>
              <a:moveTo>
                <a:pt x="0" y="0"/>
              </a:moveTo>
              <a:lnTo>
                <a:pt x="0" y="107544"/>
              </a:lnTo>
              <a:lnTo>
                <a:pt x="1492204" y="107544"/>
              </a:lnTo>
              <a:lnTo>
                <a:pt x="1492204" y="157811"/>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AD2AA767-4507-4719-A907-AA3576311D90}">
      <dsp:nvSpPr>
        <dsp:cNvPr id="0" name=""/>
        <dsp:cNvSpPr/>
      </dsp:nvSpPr>
      <dsp:spPr>
        <a:xfrm>
          <a:off x="2221827" y="2035553"/>
          <a:ext cx="1840792" cy="219012"/>
        </a:xfrm>
        <a:custGeom>
          <a:avLst/>
          <a:gdLst/>
          <a:ahLst/>
          <a:cxnLst/>
          <a:rect l="0" t="0" r="0" b="0"/>
          <a:pathLst>
            <a:path>
              <a:moveTo>
                <a:pt x="0" y="0"/>
              </a:moveTo>
              <a:lnTo>
                <a:pt x="0" y="107544"/>
              </a:lnTo>
              <a:lnTo>
                <a:pt x="1326403" y="107544"/>
              </a:lnTo>
              <a:lnTo>
                <a:pt x="1326403"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E8CA86FD-A7FC-48CD-950E-5EF6AD0B0C2C}">
      <dsp:nvSpPr>
        <dsp:cNvPr id="0" name=""/>
        <dsp:cNvSpPr/>
      </dsp:nvSpPr>
      <dsp:spPr>
        <a:xfrm>
          <a:off x="2221827" y="2035553"/>
          <a:ext cx="920396" cy="219012"/>
        </a:xfrm>
        <a:custGeom>
          <a:avLst/>
          <a:gdLst/>
          <a:ahLst/>
          <a:cxnLst/>
          <a:rect l="0" t="0" r="0" b="0"/>
          <a:pathLst>
            <a:path>
              <a:moveTo>
                <a:pt x="0" y="0"/>
              </a:moveTo>
              <a:lnTo>
                <a:pt x="0" y="107544"/>
              </a:lnTo>
              <a:lnTo>
                <a:pt x="663201" y="107544"/>
              </a:lnTo>
              <a:lnTo>
                <a:pt x="663201"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7E1335B-8B48-4F09-92A1-08C454ABD208}">
      <dsp:nvSpPr>
        <dsp:cNvPr id="0" name=""/>
        <dsp:cNvSpPr/>
      </dsp:nvSpPr>
      <dsp:spPr>
        <a:xfrm>
          <a:off x="2176107" y="2035553"/>
          <a:ext cx="91440" cy="219012"/>
        </a:xfrm>
        <a:custGeom>
          <a:avLst/>
          <a:gdLst/>
          <a:ahLst/>
          <a:cxnLst/>
          <a:rect l="0" t="0" r="0" b="0"/>
          <a:pathLst>
            <a:path>
              <a:moveTo>
                <a:pt x="45720" y="0"/>
              </a:moveTo>
              <a:lnTo>
                <a:pt x="45720"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F72D4EB-C2F0-436A-A2E5-CF6B8D50EE1C}">
      <dsp:nvSpPr>
        <dsp:cNvPr id="0" name=""/>
        <dsp:cNvSpPr/>
      </dsp:nvSpPr>
      <dsp:spPr>
        <a:xfrm>
          <a:off x="1301431" y="2035553"/>
          <a:ext cx="920396" cy="219012"/>
        </a:xfrm>
        <a:custGeom>
          <a:avLst/>
          <a:gdLst/>
          <a:ahLst/>
          <a:cxnLst/>
          <a:rect l="0" t="0" r="0" b="0"/>
          <a:pathLst>
            <a:path>
              <a:moveTo>
                <a:pt x="663201" y="0"/>
              </a:moveTo>
              <a:lnTo>
                <a:pt x="663201" y="107544"/>
              </a:lnTo>
              <a:lnTo>
                <a:pt x="0" y="107544"/>
              </a:lnTo>
              <a:lnTo>
                <a:pt x="0"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FBF6EBB-8033-4BAD-95CC-EAC3CDA502E8}">
      <dsp:nvSpPr>
        <dsp:cNvPr id="0" name=""/>
        <dsp:cNvSpPr/>
      </dsp:nvSpPr>
      <dsp:spPr>
        <a:xfrm>
          <a:off x="381035" y="2035553"/>
          <a:ext cx="1840792" cy="219012"/>
        </a:xfrm>
        <a:custGeom>
          <a:avLst/>
          <a:gdLst/>
          <a:ahLst/>
          <a:cxnLst/>
          <a:rect l="0" t="0" r="0" b="0"/>
          <a:pathLst>
            <a:path>
              <a:moveTo>
                <a:pt x="1326403" y="0"/>
              </a:moveTo>
              <a:lnTo>
                <a:pt x="1326403" y="107544"/>
              </a:lnTo>
              <a:lnTo>
                <a:pt x="0" y="107544"/>
              </a:lnTo>
              <a:lnTo>
                <a:pt x="0" y="157811"/>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3DF12A0-5D24-400D-92C2-454073C88260}">
      <dsp:nvSpPr>
        <dsp:cNvPr id="0" name=""/>
        <dsp:cNvSpPr/>
      </dsp:nvSpPr>
      <dsp:spPr>
        <a:xfrm>
          <a:off x="2221827" y="1338353"/>
          <a:ext cx="2070891" cy="219012"/>
        </a:xfrm>
        <a:custGeom>
          <a:avLst/>
          <a:gdLst/>
          <a:ahLst/>
          <a:cxnLst/>
          <a:rect l="0" t="0" r="0" b="0"/>
          <a:pathLst>
            <a:path>
              <a:moveTo>
                <a:pt x="1492204" y="0"/>
              </a:moveTo>
              <a:lnTo>
                <a:pt x="1492204" y="107544"/>
              </a:lnTo>
              <a:lnTo>
                <a:pt x="0" y="107544"/>
              </a:lnTo>
              <a:lnTo>
                <a:pt x="0" y="157811"/>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3E48B24-50FB-448F-B874-6E9D95BAAA22}">
      <dsp:nvSpPr>
        <dsp:cNvPr id="0" name=""/>
        <dsp:cNvSpPr/>
      </dsp:nvSpPr>
      <dsp:spPr>
        <a:xfrm>
          <a:off x="3916193" y="8601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329D9F9B-B086-49B5-8AA7-32DB426DD1B2}">
      <dsp:nvSpPr>
        <dsp:cNvPr id="0" name=""/>
        <dsp:cNvSpPr/>
      </dsp:nvSpPr>
      <dsp:spPr>
        <a:xfrm>
          <a:off x="3999865" y="9396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solidFill>
                <a:sysClr val="windowText" lastClr="000000">
                  <a:hueOff val="0"/>
                  <a:satOff val="0"/>
                  <a:lumOff val="0"/>
                  <a:alphaOff val="0"/>
                </a:sysClr>
              </a:solidFill>
              <a:latin typeface="Calibri" panose="020F0502020204030204"/>
              <a:ea typeface="宋体" panose="02010600030101010101" pitchFamily="2" charset="-122"/>
              <a:cs typeface="+mn-cs"/>
            </a:rPr>
            <a:t>蠕虫程序功能结构</a:t>
          </a:r>
        </a:p>
      </dsp:txBody>
      <dsp:txXfrm>
        <a:off x="3999865" y="939654"/>
        <a:ext cx="753051" cy="478187"/>
      </dsp:txXfrm>
    </dsp:sp>
    <dsp:sp modelId="{1506AC00-E337-4803-AB90-06F41D29D0A2}">
      <dsp:nvSpPr>
        <dsp:cNvPr id="0" name=""/>
        <dsp:cNvSpPr/>
      </dsp:nvSpPr>
      <dsp:spPr>
        <a:xfrm>
          <a:off x="1845301" y="15573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8A2FC11F-28A6-448E-829A-2C277ED29230}">
      <dsp:nvSpPr>
        <dsp:cNvPr id="0" name=""/>
        <dsp:cNvSpPr/>
      </dsp:nvSpPr>
      <dsp:spPr>
        <a:xfrm>
          <a:off x="1928974" y="16368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基本功能模块</a:t>
          </a:r>
        </a:p>
      </dsp:txBody>
      <dsp:txXfrm>
        <a:off x="1928974" y="1636854"/>
        <a:ext cx="753051" cy="478187"/>
      </dsp:txXfrm>
    </dsp:sp>
    <dsp:sp modelId="{92B16199-B4FD-4FA8-BE9C-45F6EB25166D}">
      <dsp:nvSpPr>
        <dsp:cNvPr id="0" name=""/>
        <dsp:cNvSpPr/>
      </dsp:nvSpPr>
      <dsp:spPr>
        <a:xfrm>
          <a:off x="4509"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6EEA1FB5-E0C0-4981-9161-06284BC8D020}">
      <dsp:nvSpPr>
        <dsp:cNvPr id="0" name=""/>
        <dsp:cNvSpPr/>
      </dsp:nvSpPr>
      <dsp:spPr>
        <a:xfrm>
          <a:off x="88181"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扫描搜索模块</a:t>
          </a:r>
        </a:p>
      </dsp:txBody>
      <dsp:txXfrm>
        <a:off x="88181" y="2334054"/>
        <a:ext cx="753051" cy="478187"/>
      </dsp:txXfrm>
    </dsp:sp>
    <dsp:sp modelId="{BFF19C7B-9D6C-4FC5-B902-2419FEDB23CD}">
      <dsp:nvSpPr>
        <dsp:cNvPr id="0" name=""/>
        <dsp:cNvSpPr/>
      </dsp:nvSpPr>
      <dsp:spPr>
        <a:xfrm>
          <a:off x="924905"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992568EC-8559-4531-96B5-CDF0A2EF29D0}">
      <dsp:nvSpPr>
        <dsp:cNvPr id="0" name=""/>
        <dsp:cNvSpPr/>
      </dsp:nvSpPr>
      <dsp:spPr>
        <a:xfrm>
          <a:off x="1008577"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攻击模块</a:t>
          </a:r>
        </a:p>
      </dsp:txBody>
      <dsp:txXfrm>
        <a:off x="1008577" y="2334054"/>
        <a:ext cx="753051" cy="478187"/>
      </dsp:txXfrm>
    </dsp:sp>
    <dsp:sp modelId="{8C43F22F-4744-4852-BEF2-1F927C8365DD}">
      <dsp:nvSpPr>
        <dsp:cNvPr id="0" name=""/>
        <dsp:cNvSpPr/>
      </dsp:nvSpPr>
      <dsp:spPr>
        <a:xfrm>
          <a:off x="1845301"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642402B0-D257-483D-8007-4B3010D2979E}">
      <dsp:nvSpPr>
        <dsp:cNvPr id="0" name=""/>
        <dsp:cNvSpPr/>
      </dsp:nvSpPr>
      <dsp:spPr>
        <a:xfrm>
          <a:off x="1928974"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传输模块</a:t>
          </a:r>
        </a:p>
      </dsp:txBody>
      <dsp:txXfrm>
        <a:off x="1928974" y="2334054"/>
        <a:ext cx="753051" cy="478187"/>
      </dsp:txXfrm>
    </dsp:sp>
    <dsp:sp modelId="{8E1CB688-90FB-4B45-9315-66ABEF9D8AF6}">
      <dsp:nvSpPr>
        <dsp:cNvPr id="0" name=""/>
        <dsp:cNvSpPr/>
      </dsp:nvSpPr>
      <dsp:spPr>
        <a:xfrm>
          <a:off x="2765697"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E958CC2C-AB5F-4E2F-836C-D6DDB2C87076}">
      <dsp:nvSpPr>
        <dsp:cNvPr id="0" name=""/>
        <dsp:cNvSpPr/>
      </dsp:nvSpPr>
      <dsp:spPr>
        <a:xfrm>
          <a:off x="2849370"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信息收集模块</a:t>
          </a:r>
        </a:p>
      </dsp:txBody>
      <dsp:txXfrm>
        <a:off x="2849370" y="2334054"/>
        <a:ext cx="753051" cy="478187"/>
      </dsp:txXfrm>
    </dsp:sp>
    <dsp:sp modelId="{D9D65756-3349-446E-A609-A6B541F178A6}">
      <dsp:nvSpPr>
        <dsp:cNvPr id="0" name=""/>
        <dsp:cNvSpPr/>
      </dsp:nvSpPr>
      <dsp:spPr>
        <a:xfrm>
          <a:off x="3686094"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8251A5C0-3241-441C-9D24-9CCCD5CD0217}">
      <dsp:nvSpPr>
        <dsp:cNvPr id="0" name=""/>
        <dsp:cNvSpPr/>
      </dsp:nvSpPr>
      <dsp:spPr>
        <a:xfrm>
          <a:off x="3769766"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繁殖模块</a:t>
          </a:r>
        </a:p>
      </dsp:txBody>
      <dsp:txXfrm>
        <a:off x="3769766" y="2334054"/>
        <a:ext cx="753051" cy="478187"/>
      </dsp:txXfrm>
    </dsp:sp>
    <dsp:sp modelId="{D8D8AFBF-0690-475C-AA39-AFFBF9330668}">
      <dsp:nvSpPr>
        <dsp:cNvPr id="0" name=""/>
        <dsp:cNvSpPr/>
      </dsp:nvSpPr>
      <dsp:spPr>
        <a:xfrm>
          <a:off x="5987084" y="15573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FC5A7006-14CC-4268-BF1B-218852BBB55D}">
      <dsp:nvSpPr>
        <dsp:cNvPr id="0" name=""/>
        <dsp:cNvSpPr/>
      </dsp:nvSpPr>
      <dsp:spPr>
        <a:xfrm>
          <a:off x="6070756" y="16368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扩展功能模块</a:t>
          </a:r>
        </a:p>
      </dsp:txBody>
      <dsp:txXfrm>
        <a:off x="6070756" y="1636854"/>
        <a:ext cx="753051" cy="478187"/>
      </dsp:txXfrm>
    </dsp:sp>
    <dsp:sp modelId="{3B5DA246-A0FF-4339-A5FF-4279F1688FC6}">
      <dsp:nvSpPr>
        <dsp:cNvPr id="0" name=""/>
        <dsp:cNvSpPr/>
      </dsp:nvSpPr>
      <dsp:spPr>
        <a:xfrm>
          <a:off x="4606490"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583EF659-82A3-4763-9607-5990A6D15372}">
      <dsp:nvSpPr>
        <dsp:cNvPr id="0" name=""/>
        <dsp:cNvSpPr/>
      </dsp:nvSpPr>
      <dsp:spPr>
        <a:xfrm>
          <a:off x="4690162"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通信模块</a:t>
          </a:r>
        </a:p>
      </dsp:txBody>
      <dsp:txXfrm>
        <a:off x="4690162" y="2334054"/>
        <a:ext cx="753051" cy="478187"/>
      </dsp:txXfrm>
    </dsp:sp>
    <dsp:sp modelId="{B354021A-9F5A-4681-8719-FD6851B12C20}">
      <dsp:nvSpPr>
        <dsp:cNvPr id="0" name=""/>
        <dsp:cNvSpPr/>
      </dsp:nvSpPr>
      <dsp:spPr>
        <a:xfrm>
          <a:off x="5526886"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0A04103D-3403-45EC-B598-8B134E3A5F33}">
      <dsp:nvSpPr>
        <dsp:cNvPr id="0" name=""/>
        <dsp:cNvSpPr/>
      </dsp:nvSpPr>
      <dsp:spPr>
        <a:xfrm>
          <a:off x="5610558"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隐藏模块</a:t>
          </a:r>
        </a:p>
      </dsp:txBody>
      <dsp:txXfrm>
        <a:off x="5610558" y="2334054"/>
        <a:ext cx="753051" cy="478187"/>
      </dsp:txXfrm>
    </dsp:sp>
    <dsp:sp modelId="{29CB0821-0325-49C8-97C0-20C200024C3F}">
      <dsp:nvSpPr>
        <dsp:cNvPr id="0" name=""/>
        <dsp:cNvSpPr/>
      </dsp:nvSpPr>
      <dsp:spPr>
        <a:xfrm>
          <a:off x="6447282"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CE47E9F5-E4AD-4F6D-8B1F-962711BAC805}">
      <dsp:nvSpPr>
        <dsp:cNvPr id="0" name=""/>
        <dsp:cNvSpPr/>
      </dsp:nvSpPr>
      <dsp:spPr>
        <a:xfrm>
          <a:off x="6530955"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破坏模块</a:t>
          </a:r>
        </a:p>
      </dsp:txBody>
      <dsp:txXfrm>
        <a:off x="6530955" y="2334054"/>
        <a:ext cx="753051" cy="478187"/>
      </dsp:txXfrm>
    </dsp:sp>
    <dsp:sp modelId="{F2423B69-2B2F-40F4-ADAA-170BD3A9A2D2}">
      <dsp:nvSpPr>
        <dsp:cNvPr id="0" name=""/>
        <dsp:cNvSpPr/>
      </dsp:nvSpPr>
      <dsp:spPr>
        <a:xfrm>
          <a:off x="7367678" y="2254565"/>
          <a:ext cx="753051" cy="478187"/>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sp>
    <dsp:sp modelId="{8C9F2435-331E-465D-9E67-1B4DBC7FAF34}">
      <dsp:nvSpPr>
        <dsp:cNvPr id="0" name=""/>
        <dsp:cNvSpPr/>
      </dsp:nvSpPr>
      <dsp:spPr>
        <a:xfrm>
          <a:off x="7451351" y="2334054"/>
          <a:ext cx="753051" cy="47818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a:solidFill>
                <a:sysClr val="windowText" lastClr="000000">
                  <a:hueOff val="0"/>
                  <a:satOff val="0"/>
                  <a:lumOff val="0"/>
                  <a:alphaOff val="0"/>
                </a:sysClr>
              </a:solidFill>
              <a:latin typeface="Calibri" panose="020F0502020204030204"/>
              <a:ea typeface="宋体" panose="02010600030101010101" pitchFamily="2" charset="-122"/>
              <a:cs typeface="+mn-cs"/>
            </a:rPr>
            <a:t>控制模块</a:t>
          </a:r>
        </a:p>
      </dsp:txBody>
      <dsp:txXfrm>
        <a:off x="7451351" y="2334054"/>
        <a:ext cx="753051" cy="4781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2">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70545.htm" TargetMode="External"/><Relationship Id="rId7" Type="http://schemas.openxmlformats.org/officeDocument/2006/relationships/hyperlink" Target="http://baike.baidu.com/subview/404470/404470.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subview/206666/206666.htm" TargetMode="External"/><Relationship Id="rId5" Type="http://schemas.openxmlformats.org/officeDocument/2006/relationships/hyperlink" Target="http://baike.baidu.com/subview/1050/1050.htm" TargetMode="External"/><Relationship Id="rId4" Type="http://schemas.openxmlformats.org/officeDocument/2006/relationships/hyperlink" Target="http://baike.baidu.com/subview/47/20335495.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subview/1064705/1064705.htm" TargetMode="External"/><Relationship Id="rId3" Type="http://schemas.openxmlformats.org/officeDocument/2006/relationships/hyperlink" Target="http://baike.baidu.com/subview/2081454/2081454.htm" TargetMode="External"/><Relationship Id="rId7" Type="http://schemas.openxmlformats.org/officeDocument/2006/relationships/hyperlink" Target="http://baike.baidu.com/subview/3930/3930.htm" TargetMode="External"/><Relationship Id="rId12" Type="http://schemas.openxmlformats.org/officeDocument/2006/relationships/hyperlink" Target="http://baike.baidu.com/subview/2596/6592312.htm"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baike.baidu.com/subview/687170/13230692.htm" TargetMode="External"/><Relationship Id="rId11" Type="http://schemas.openxmlformats.org/officeDocument/2006/relationships/hyperlink" Target="http://baike.baidu.com/subview/97761/97761.htm" TargetMode="External"/><Relationship Id="rId5" Type="http://schemas.openxmlformats.org/officeDocument/2006/relationships/hyperlink" Target="http://baike.baidu.com/subview/888434/5951472.htm" TargetMode="External"/><Relationship Id="rId10" Type="http://schemas.openxmlformats.org/officeDocument/2006/relationships/hyperlink" Target="http://baike.baidu.com/subview/133739/133739.htm" TargetMode="External"/><Relationship Id="rId4" Type="http://schemas.openxmlformats.org/officeDocument/2006/relationships/hyperlink" Target="http://baike.baidu.com/view/1509839.htm" TargetMode="External"/><Relationship Id="rId9" Type="http://schemas.openxmlformats.org/officeDocument/2006/relationships/hyperlink" Target="http://baike.baidu.com/subview/21950/21950.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ea typeface="宋体" panose="02010600030101010101" pitchFamily="2" charset="-122"/>
              </a:rPr>
              <a:t>利用了</a:t>
            </a:r>
            <a:r>
              <a:rPr lang="en-US" altLang="zh-CN" dirty="0">
                <a:ea typeface="宋体" panose="02010600030101010101" pitchFamily="2" charset="-122"/>
              </a:rPr>
              <a:t>Unix</a:t>
            </a:r>
            <a:r>
              <a:rPr lang="zh-CN" altLang="en-US" dirty="0">
                <a:ea typeface="宋体" panose="02010600030101010101" pitchFamily="2" charset="-122"/>
              </a:rPr>
              <a:t>系统中的缺点，用</a:t>
            </a:r>
            <a:r>
              <a:rPr lang="en-US" altLang="zh-CN" dirty="0">
                <a:ea typeface="宋体" panose="02010600030101010101" pitchFamily="2" charset="-122"/>
              </a:rPr>
              <a:t>Finger</a:t>
            </a:r>
            <a:r>
              <a:rPr lang="zh-CN" altLang="en-US" dirty="0">
                <a:ea typeface="宋体" panose="02010600030101010101" pitchFamily="2" charset="-122"/>
              </a:rPr>
              <a:t>命令查联机用户名单，然后破译用户口令，用</a:t>
            </a:r>
            <a:r>
              <a:rPr lang="en-US" altLang="zh-CN" dirty="0">
                <a:ea typeface="宋体" panose="02010600030101010101" pitchFamily="2" charset="-122"/>
              </a:rPr>
              <a:t>Mail</a:t>
            </a:r>
            <a:r>
              <a:rPr lang="zh-CN" altLang="en-US" dirty="0">
                <a:ea typeface="宋体" panose="02010600030101010101" pitchFamily="2" charset="-122"/>
              </a:rPr>
              <a:t>系统复制、传播本身的源程序，再编译生成代码。</a:t>
            </a:r>
          </a:p>
        </p:txBody>
      </p:sp>
      <p:sp>
        <p:nvSpPr>
          <p:cNvPr id="60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8</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6144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ea typeface="宋体" panose="02010600030101010101" pitchFamily="2" charset="-122"/>
              </a:rPr>
              <a:t>该病毒利用</a:t>
            </a:r>
            <a:r>
              <a:rPr lang="en-US" altLang="zh-CN" dirty="0">
                <a:ea typeface="宋体" panose="02010600030101010101" pitchFamily="2" charset="-122"/>
                <a:hlinkClick r:id="rId3"/>
              </a:rPr>
              <a:t>HTTP</a:t>
            </a:r>
            <a:r>
              <a:rPr lang="zh-CN" altLang="en-US" dirty="0">
                <a:ea typeface="宋体" panose="02010600030101010101" pitchFamily="2" charset="-122"/>
                <a:hlinkClick r:id="rId3"/>
              </a:rPr>
              <a:t>协议</a:t>
            </a:r>
            <a:r>
              <a:rPr lang="en-US" altLang="zh-CN" dirty="0">
                <a:ea typeface="宋体" panose="02010600030101010101" pitchFamily="2" charset="-122"/>
              </a:rPr>
              <a:t>, </a:t>
            </a:r>
            <a:r>
              <a:rPr lang="zh-CN" altLang="en-US" dirty="0">
                <a:ea typeface="宋体" panose="02010600030101010101" pitchFamily="2" charset="-122"/>
              </a:rPr>
              <a:t>向</a:t>
            </a:r>
            <a:r>
              <a:rPr lang="en-US" altLang="zh-CN" dirty="0">
                <a:ea typeface="宋体" panose="02010600030101010101" pitchFamily="2" charset="-122"/>
              </a:rPr>
              <a:t>IIS</a:t>
            </a:r>
            <a:r>
              <a:rPr lang="zh-CN" altLang="en-US" dirty="0">
                <a:ea typeface="宋体" panose="02010600030101010101" pitchFamily="2" charset="-122"/>
              </a:rPr>
              <a:t>服务器的端口</a:t>
            </a:r>
            <a:r>
              <a:rPr lang="en-US" altLang="zh-CN" dirty="0">
                <a:ea typeface="宋体" panose="02010600030101010101" pitchFamily="2" charset="-122"/>
              </a:rPr>
              <a:t>80</a:t>
            </a:r>
            <a:r>
              <a:rPr lang="zh-CN" altLang="en-US" dirty="0">
                <a:ea typeface="宋体" panose="02010600030101010101" pitchFamily="2" charset="-122"/>
              </a:rPr>
              <a:t>发送一条含有大量</a:t>
            </a:r>
            <a:r>
              <a:rPr lang="zh-CN" altLang="en-US" dirty="0">
                <a:ea typeface="宋体" panose="02010600030101010101" pitchFamily="2" charset="-122"/>
                <a:hlinkClick r:id="rId4"/>
              </a:rPr>
              <a:t>乱码</a:t>
            </a:r>
            <a:r>
              <a:rPr lang="zh-CN" altLang="en-US" dirty="0">
                <a:ea typeface="宋体" panose="02010600030101010101" pitchFamily="2" charset="-122"/>
              </a:rPr>
              <a:t>的</a:t>
            </a:r>
            <a:r>
              <a:rPr lang="en-US" altLang="zh-CN" dirty="0">
                <a:ea typeface="宋体" panose="02010600030101010101" pitchFamily="2" charset="-122"/>
              </a:rPr>
              <a:t>GET</a:t>
            </a:r>
            <a:r>
              <a:rPr lang="zh-CN" altLang="en-US" dirty="0">
                <a:ea typeface="宋体" panose="02010600030101010101" pitchFamily="2" charset="-122"/>
              </a:rPr>
              <a:t>请求，目的是造成该</a:t>
            </a:r>
            <a:r>
              <a:rPr lang="zh-CN" altLang="en-US" dirty="0">
                <a:ea typeface="宋体" panose="02010600030101010101" pitchFamily="2" charset="-122"/>
                <a:hlinkClick r:id="rId5"/>
              </a:rPr>
              <a:t>系统缓存</a:t>
            </a:r>
            <a:r>
              <a:rPr lang="zh-CN" altLang="en-US" dirty="0">
                <a:ea typeface="宋体" panose="02010600030101010101" pitchFamily="2" charset="-122"/>
              </a:rPr>
              <a:t>区溢出， 获得超级用户权限，然后继续使用</a:t>
            </a:r>
            <a:r>
              <a:rPr lang="en-US" altLang="zh-CN" dirty="0">
                <a:ea typeface="宋体" panose="02010600030101010101" pitchFamily="2" charset="-122"/>
              </a:rPr>
              <a:t>HTTP </a:t>
            </a:r>
            <a:r>
              <a:rPr lang="zh-CN" altLang="en-US" dirty="0">
                <a:ea typeface="宋体" panose="02010600030101010101" pitchFamily="2" charset="-122"/>
              </a:rPr>
              <a:t>向该系统送出</a:t>
            </a:r>
            <a:r>
              <a:rPr lang="en-US" altLang="zh-CN" dirty="0">
                <a:ea typeface="宋体" panose="02010600030101010101" pitchFamily="2" charset="-122"/>
              </a:rPr>
              <a:t>ROOT.EXE</a:t>
            </a:r>
            <a:r>
              <a:rPr lang="zh-CN" altLang="en-US" dirty="0">
                <a:ea typeface="宋体" panose="02010600030101010101" pitchFamily="2" charset="-122"/>
                <a:hlinkClick r:id="rId6"/>
              </a:rPr>
              <a:t>木马程序</a:t>
            </a:r>
            <a:r>
              <a:rPr lang="zh-CN" altLang="en-US" dirty="0">
                <a:ea typeface="宋体" panose="02010600030101010101" pitchFamily="2" charset="-122"/>
              </a:rPr>
              <a:t>，并在该系统运行，使病毒可以在该</a:t>
            </a:r>
            <a:r>
              <a:rPr lang="zh-CN" altLang="en-US" dirty="0">
                <a:ea typeface="宋体" panose="02010600030101010101" pitchFamily="2" charset="-122"/>
                <a:hlinkClick r:id="rId7"/>
              </a:rPr>
              <a:t>系统内存</a:t>
            </a:r>
            <a:r>
              <a:rPr lang="zh-CN" altLang="en-US" dirty="0">
                <a:ea typeface="宋体" panose="02010600030101010101" pitchFamily="2" charset="-122"/>
              </a:rPr>
              <a:t>驻留， 并继续感染其他</a:t>
            </a:r>
            <a:r>
              <a:rPr lang="en-US" altLang="zh-CN" dirty="0">
                <a:ea typeface="宋体" panose="02010600030101010101" pitchFamily="2" charset="-122"/>
              </a:rPr>
              <a:t>IIS</a:t>
            </a:r>
            <a:r>
              <a:rPr lang="zh-CN" altLang="en-US" dirty="0">
                <a:ea typeface="宋体" panose="02010600030101010101" pitchFamily="2" charset="-122"/>
              </a:rPr>
              <a:t>系统。</a:t>
            </a:r>
            <a:r>
              <a:rPr lang="en-US" altLang="zh-CN" dirty="0">
                <a:ea typeface="宋体" panose="02010600030101010101" pitchFamily="2" charset="-122"/>
              </a:rPr>
              <a:t>Code Red </a:t>
            </a:r>
            <a:r>
              <a:rPr lang="zh-CN" altLang="en-US" dirty="0">
                <a:ea typeface="宋体" panose="02010600030101010101" pitchFamily="2" charset="-122"/>
              </a:rPr>
              <a:t>在向侵害对象发送</a:t>
            </a:r>
            <a:r>
              <a:rPr lang="en-US" altLang="zh-CN" dirty="0">
                <a:ea typeface="宋体" panose="02010600030101010101" pitchFamily="2" charset="-122"/>
              </a:rPr>
              <a:t>GET </a:t>
            </a:r>
            <a:r>
              <a:rPr lang="zh-CN" altLang="en-US" dirty="0">
                <a:ea typeface="宋体" panose="02010600030101010101" pitchFamily="2" charset="-122"/>
              </a:rPr>
              <a:t>乱码时，总是在乱码前加上一个后缀为</a:t>
            </a:r>
            <a:r>
              <a:rPr lang="en-US" altLang="zh-CN" dirty="0">
                <a:ea typeface="宋体" panose="02010600030101010101" pitchFamily="2" charset="-122"/>
              </a:rPr>
              <a:t>.ida</a:t>
            </a:r>
            <a:r>
              <a:rPr lang="zh-CN" altLang="en-US" dirty="0">
                <a:ea typeface="宋体" panose="02010600030101010101" pitchFamily="2" charset="-122"/>
              </a:rPr>
              <a:t>的文件名，表示它正在请求该文件， 这是红色代码的重要特征。</a:t>
            </a:r>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9</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altLang="zh-CN" i="1" dirty="0">
                <a:ea typeface="宋体" panose="02010600030101010101" pitchFamily="2" charset="-122"/>
              </a:rPr>
              <a:t>PNP</a:t>
            </a:r>
            <a:r>
              <a:rPr lang="zh-CN" altLang="en-US" dirty="0">
                <a:ea typeface="宋体" panose="02010600030101010101" pitchFamily="2" charset="-122"/>
              </a:rPr>
              <a:t>是</a:t>
            </a:r>
            <a:r>
              <a:rPr lang="en-US" altLang="zh-CN" dirty="0">
                <a:ea typeface="宋体" panose="02010600030101010101" pitchFamily="2" charset="-122"/>
              </a:rPr>
              <a:t>Plug-and-Play</a:t>
            </a:r>
            <a:r>
              <a:rPr lang="zh-CN" altLang="en-US" dirty="0">
                <a:ea typeface="宋体" panose="02010600030101010101" pitchFamily="2" charset="-122"/>
              </a:rPr>
              <a:t>（</a:t>
            </a:r>
            <a:r>
              <a:rPr lang="zh-CN" altLang="en-US" i="1" dirty="0">
                <a:ea typeface="宋体" panose="02010600030101010101" pitchFamily="2" charset="-122"/>
              </a:rPr>
              <a:t>即插即用</a:t>
            </a:r>
            <a:r>
              <a:rPr lang="zh-CN" altLang="en-US" dirty="0">
                <a:ea typeface="宋体" panose="02010600030101010101" pitchFamily="2" charset="-122"/>
              </a:rPr>
              <a:t>）的缩写。它的作用是自动配置（底层）计算机中的板卡和其他设备，然后告诉对应的设备都做了什么。</a:t>
            </a:r>
            <a:r>
              <a:rPr lang="en-US" altLang="zh-CN" i="1" dirty="0">
                <a:ea typeface="宋体" panose="02010600030101010101" pitchFamily="2" charset="-122"/>
              </a:rPr>
              <a:t>PnP</a:t>
            </a:r>
            <a:r>
              <a:rPr lang="zh-CN" altLang="en-US" dirty="0">
                <a:ea typeface="宋体" panose="02010600030101010101" pitchFamily="2" charset="-122"/>
              </a:rPr>
              <a:t>的任务是把物理设备和软件（设备驱动程序）</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13</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wrap="square" lIns="91440" tIns="45720" rIns="91440" bIns="45720" numCol="1" rtlCol="0" anchor="t" anchorCtr="0" compatLnSpc="1">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设置运行环境。首先修改</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3"/>
              </a:rPr>
              <a:t>堆栈指针</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，设置堆大小为</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0218H</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字节。接着使用</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RVA(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4"/>
              </a:rPr>
              <a:t>相对虚拟地址</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查找</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Get Proc Address</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的函数地址， 再调用此函数获得其他函数的地址， 如</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socket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5"/>
              </a:rPr>
              <a:t>connect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6"/>
              </a:rPr>
              <a:t>send</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recv</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close socket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等。</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如果</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 \ not worm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文件存在，则不进一步传染其他主机。</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传染其他主机。创建</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100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其中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99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个线程用于感染其他的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服务器。通过一个算法来计算出一系列的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7"/>
              </a:rPr>
              <a:t>IP</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7"/>
              </a:rPr>
              <a:t>地址</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作为传染目标。按照</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IP</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地址的生成算法</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能够产生重复传染的情况</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从而在这些服务器之间传输大量的数据而消耗其</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8"/>
              </a:rPr>
              <a:t>网络带宽</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达到</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9"/>
              </a:rPr>
              <a:t>拒绝服务攻击</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的效果。</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篡改主页。如果系统的默认语言不为美国英语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代码页不等于</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0x 409) ,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第</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100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个线程和前</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99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个线程一样去感染其他系统。否则会篡改系统的网页</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被感染的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服务器的网页将被篡改成某条消息。</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这个消息持续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 h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后会消失。与其他通过</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0"/>
              </a:rPr>
              <a:t>网络攻击</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篡改网页的方法不同</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该病毒并不修改磁盘上的主页文件</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而是修</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w3svc.dll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TcpSockSend</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入口指向</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1"/>
              </a:rPr>
              <a:t>病毒代码</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当浏览器访问这个被感染的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服务器时</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TcpSockSend</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返回前述的篡改消息。</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产生对电脑的白宫的拒绝服务攻击。每一</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2"/>
              </a:rPr>
              <a:t>蠕虫</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线程都会检查</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 \ not worm</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文件。如果文件存在，则转为休眠，否则检查当前时间， 如果时间在</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20: 00UTC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23: 59 UTC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之间，将对白宫进行攻击。创建一个</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socket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并与白宫网站的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80</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端口建立连接，并发送</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18000H ( 98 K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字节</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的数据。在休眠大约</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415h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后， 再次重复发送数据。由于在全世界范围内有大量</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服务器被感染，其结果就可能会产生对白宫网站的拒绝服务攻击。</a:t>
            </a:r>
            <a:r>
              <a:rPr kumimoji="0" lang="en-US" altLang="zh-CN" sz="1200" b="0" i="0" u="none" strike="noStrike" kern="1200" cap="none" spc="0" normalizeH="0" baseline="30000" noProof="0" dirty="0" smtClean="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设置运行环境。首先修改</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3"/>
              </a:rPr>
              <a:t>堆栈指针</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，设置堆大小为</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0218H</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字节。接着使用</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RVA(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4"/>
              </a:rPr>
              <a:t>相对虚拟地址</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查找</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Get Proc Address</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的函数地址， 再调用此函数获得其他函数的地址， 如</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socket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5"/>
              </a:rPr>
              <a:t>connect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6"/>
              </a:rPr>
              <a:t>send</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recv</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close socket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等。</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如果</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 \ not worm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文件存在，则不进一步传染其他主机。</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传染其他主机。创建</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100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其中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99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个线程用于感染其他的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服务器。通过一个算法来计算出一系列的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7"/>
              </a:rPr>
              <a:t>IP</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7"/>
              </a:rPr>
              <a:t>地址</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作为传染目标。按照</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IP</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地址的生成算法</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能够产生重复传染的情况</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从而在这些服务器之间传输大量的数据而消耗其</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8"/>
              </a:rPr>
              <a:t>网络带宽</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达到</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9"/>
              </a:rPr>
              <a:t>拒绝服务攻击</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的效果。</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篡改主页。如果系统的默认语言不为美国英语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代码页不等于</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0x 409) ,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第</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100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个线程和前</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99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个线程一样去感染其他系统。否则会篡改系统的网页</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被感染的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服务器的网页将被篡改成某条消息。</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这个消息持续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 h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后会消失。与其他通过</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0"/>
              </a:rPr>
              <a:t>网络攻击</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篡改网页的方法不同</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该病毒并不修改磁盘上的主页文件</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而是修</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w3svc.dll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TcpSockSend</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入口指向</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1"/>
              </a:rPr>
              <a:t>病毒代码</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当浏览器访问这个被感染的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服务器时</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TcpSockSend</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返回前述的篡改消息。</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产生对电脑的白宫的拒绝服务攻击。每一</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2"/>
              </a:rPr>
              <a:t>蠕虫</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线程都会检查</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 \ not worm</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文件。如果文件存在，则转为休眠，否则检查当前时间， 如果时间在</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20: 00UTC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23: 59 UTC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之间，将对白宫进行攻击。创建一个</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socket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并与白宫网站的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80</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端口建立连接，并发送</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18000H ( 98 K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字节</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的数据。在休眠大约</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415h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后， 再次重复发送数据。由于在全世界范围内有大量</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服务器被感染，其结果就可能会产生对白宫网站的拒绝服务攻击。</a:t>
            </a:r>
            <a:r>
              <a:rPr kumimoji="0" lang="en-US" altLang="zh-CN" sz="1200" b="0" i="0" u="none" strike="noStrike" kern="1200" cap="none" spc="0" normalizeH="0" baseline="30000" noProof="0" dirty="0" smtClean="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设置运行环境。首先修改</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3"/>
              </a:rPr>
              <a:t>堆栈指针</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，设置堆大小为</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0218H</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字节。接着使用</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RVA(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4"/>
              </a:rPr>
              <a:t>相对虚拟地址</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查找</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Get Proc Address</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的函数地址， 再调用此函数获得其他函数的地址， 如</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socket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5"/>
              </a:rPr>
              <a:t>connect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6"/>
              </a:rPr>
              <a:t>send</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recv</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close socket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等。</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如果</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 \ not worm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文件存在，则不进一步传染其他主机。</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传染其他主机。创建</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100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其中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99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个线程用于感染其他的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服务器。通过一个算法来计算出一系列的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hlinkClick r:id="rId7"/>
              </a:rPr>
              <a:t>IP</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7"/>
              </a:rPr>
              <a:t>地址</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作为传染目标。按照</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IP</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地址的生成算法</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能够产生重复传染的情况</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从而在这些服务器之间传输大量的数据而消耗其</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8"/>
              </a:rPr>
              <a:t>网络带宽</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达到</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9"/>
              </a:rPr>
              <a:t>拒绝服务攻击</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的效果。</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篡改主页。如果系统的默认语言不为美国英语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代码页不等于</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0x 409) ,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第</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100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个线程和前</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99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个线程一样去感染其他系统。否则会篡改系统的网页</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被感染的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服务器的网页将被篡改成某条消息。</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这个消息持续</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10 h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后会消失。与其他通过</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0"/>
              </a:rPr>
              <a:t>网络攻击</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篡改网页的方法不同</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该病毒并不修改磁盘上的主页文件</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而是修</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w3svc.dll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TcpSockSend</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入口指向</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1"/>
              </a:rPr>
              <a:t>病毒代码</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当浏览器访问这个被感染的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服务器时</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200" b="0" i="0" u="none" strike="noStrike" kern="1200" cap="none" spc="0" normalizeH="0" baseline="0" noProof="0" dirty="0" err="1" smtClean="0">
                <a:ln>
                  <a:noFill/>
                </a:ln>
                <a:solidFill>
                  <a:schemeClr val="tx1"/>
                </a:solidFill>
                <a:effectLst/>
                <a:uLnTx/>
                <a:uFillTx/>
                <a:latin typeface="+mn-lt"/>
                <a:ea typeface="+mn-ea"/>
                <a:cs typeface="+mn-cs"/>
              </a:rPr>
              <a:t>TcpSockSend</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返回前述的篡改消息。</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产生对电脑的白宫的拒绝服务攻击。每一</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hlinkClick r:id="rId12"/>
              </a:rPr>
              <a:t>蠕虫</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线程都会检查</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C: \ not worm</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文件。如果文件存在，则转为休眠，否则检查当前时间， 如果时间在</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20: 00UTC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23: 59 UTC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之间，将对白宫进行攻击。创建一个</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socket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并与白宫网站的</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80</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端口建立连接，并发送</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18000H ( 98 K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字节</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的数据。在休眠大约</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415h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后， 再次重复发送数据。由于在全世界范围内有大量</a:t>
            </a: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Web </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服务器被感染，其结果就可能会产生对白宫网站的拒绝服务攻击。</a:t>
            </a:r>
            <a:r>
              <a:rPr kumimoji="0" lang="en-US" altLang="zh-CN" sz="1200" b="0" i="0" u="none" strike="noStrike" kern="1200" cap="none" spc="0" normalizeH="0" baseline="30000" noProof="0" dirty="0" smtClean="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49</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32" name="矩形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6416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12800" y="274639"/>
            <a:ext cx="78232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98438"/>
            <a:ext cx="116840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589088"/>
            <a:ext cx="11684000" cy="4648200"/>
          </a:xfrm>
        </p:spPr>
        <p:txBody>
          <a:bodyPr vert="horz" wrap="square" lIns="91440" tIns="45720" rIns="91440" bIns="45720" numCol="1" anchor="t" anchorCtr="0" compatLnSpc="1"/>
          <a:lstStyle/>
          <a:p>
            <a:pPr marL="342900" marR="0" lvl="0" indent="-342900" algn="l" defTabSz="914400" rtl="0" eaLnBrk="0" fontAlgn="base" latinLnBrk="1" hangingPunct="0">
              <a:lnSpc>
                <a:spcPct val="100000"/>
              </a:lnSpc>
              <a:spcBef>
                <a:spcPct val="20000"/>
              </a:spcBef>
              <a:spcAft>
                <a:spcPct val="0"/>
              </a:spcAft>
              <a:buClr>
                <a:srgbClr val="FF6600"/>
              </a:buClr>
              <a:buSzTx/>
              <a:buFont typeface="Wingdings" panose="05000000000000000000" pitchFamily="2" charset="2"/>
              <a:buChar char="u"/>
              <a:defRPr/>
            </a:pPr>
            <a:endParaRPr kumimoji="1" lang="zh-CN" altLang="en-US" sz="2800" b="0" i="0" u="none" strike="noStrike" kern="0" cap="none" spc="0" normalizeH="0" baseline="0" noProof="0">
              <a:ln>
                <a:noFill/>
              </a:ln>
              <a:solidFill>
                <a:schemeClr val="bg1"/>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98438"/>
            <a:ext cx="116840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589088"/>
            <a:ext cx="5740400" cy="464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48400" y="1589088"/>
            <a:ext cx="5740400" cy="464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7" name="矩形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12064"/>
            <a:ext cx="109728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673099" y="512064"/>
            <a:ext cx="103632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16" name="矩形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12064"/>
            <a:ext cx="103632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109728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11374903" y="1197789"/>
            <a:ext cx="132763" cy="171288"/>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11578103" y="1350189"/>
            <a:ext cx="132763" cy="171288"/>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11115579" y="1453352"/>
            <a:ext cx="132763" cy="171288"/>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8636000" y="55499"/>
            <a:ext cx="2844800" cy="365125"/>
          </a:xfrm>
        </p:spPr>
        <p:txBody>
          <a:bodyPr/>
          <a:lstStyle>
            <a:extLst/>
          </a:lstStyle>
          <a:p>
            <a:fld id="{D997B5FA-0921-464F-AAE1-844C04324D75}" type="datetimeFigureOut">
              <a:rPr lang="zh-CN" altLang="en-US" smtClean="0"/>
              <a:pPr/>
              <a:t>2020/10/18</a:t>
            </a:fld>
            <a:endParaRPr lang="zh-CN" altLang="en-US"/>
          </a:p>
        </p:txBody>
      </p:sp>
      <p:sp>
        <p:nvSpPr>
          <p:cNvPr id="6" name="页脚占位符 5"/>
          <p:cNvSpPr>
            <a:spLocks noGrp="1"/>
          </p:cNvSpPr>
          <p:nvPr>
            <p:ph type="ftr" sz="quarter" idx="11"/>
          </p:nvPr>
        </p:nvSpPr>
        <p:spPr>
          <a:xfrm>
            <a:off x="1219200" y="55499"/>
            <a:ext cx="7416800" cy="365125"/>
          </a:xfrm>
        </p:spPr>
        <p:txBody>
          <a:bodyPr/>
          <a:lstStyle>
            <a:extLst/>
          </a:lstStyle>
          <a:p>
            <a:endParaRPr lang="zh-CN" altLang="en-US"/>
          </a:p>
        </p:txBody>
      </p:sp>
      <p:sp>
        <p:nvSpPr>
          <p:cNvPr id="7" name="灯片编号占位符 6"/>
          <p:cNvSpPr>
            <a:spLocks noGrp="1"/>
          </p:cNvSpPr>
          <p:nvPr>
            <p:ph type="sldNum" sz="quarter" idx="12"/>
          </p:nvPr>
        </p:nvSpPr>
        <p:spPr>
          <a:xfrm>
            <a:off x="11480800" y="55499"/>
            <a:ext cx="609600" cy="365125"/>
          </a:xfrm>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D997B5FA-0921-464F-AAE1-844C04324D75}" type="datetimeFigureOut">
              <a:rPr lang="zh-CN" altLang="en-US" smtClean="0"/>
              <a:pPr/>
              <a:t>2020/10/18</a:t>
            </a:fld>
            <a:endParaRPr lang="zh-CN" altLang="en-US"/>
          </a:p>
        </p:txBody>
      </p:sp>
      <p:sp>
        <p:nvSpPr>
          <p:cNvPr id="3" name="页脚占位符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565CE74E-AB26-4998-AD42-012C4C1AD07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r>
              <a:rPr lang="zh-CN" altLang="en-US" sz="4400" b="1" dirty="0">
                <a:latin typeface="宋体" panose="02010600030101010101" pitchFamily="2" charset="-122"/>
                <a:ea typeface="宋体" panose="02010600030101010101" pitchFamily="2" charset="-122"/>
              </a:rPr>
              <a:t>第五章 网络蠕虫</a:t>
            </a:r>
          </a:p>
        </p:txBody>
      </p:sp>
      <p:sp>
        <p:nvSpPr>
          <p:cNvPr id="4099" name="Rectangle 3"/>
          <p:cNvSpPr>
            <a:spLocks noGrp="1"/>
          </p:cNvSpPr>
          <p:nvPr>
            <p:ph idx="1"/>
          </p:nvPr>
        </p:nvSpPr>
        <p:spPr>
          <a:xfrm>
            <a:off x="2208213" y="1897063"/>
            <a:ext cx="6264275" cy="3643312"/>
          </a:xfrm>
        </p:spPr>
        <p:txBody>
          <a:bodyPr vert="horz" wrap="square" lIns="91440" tIns="45720" rIns="91440" bIns="45720" anchor="t"/>
          <a:lstStyle/>
          <a:p>
            <a:pPr eaLnBrk="1" hangingPunct="1"/>
            <a:r>
              <a:rPr lang="zh-CN" altLang="en-US" b="1" dirty="0">
                <a:ea typeface="宋体" panose="02010600030101010101" pitchFamily="2" charset="-122"/>
              </a:rPr>
              <a:t>网络蠕虫的概述</a:t>
            </a:r>
          </a:p>
          <a:p>
            <a:pPr eaLnBrk="1" hangingPunct="1"/>
            <a:r>
              <a:rPr lang="zh-CN" altLang="en-US" b="1" dirty="0">
                <a:ea typeface="宋体" panose="02010600030101010101" pitchFamily="2" charset="-122"/>
              </a:rPr>
              <a:t>蠕虫的起源发展</a:t>
            </a:r>
            <a:endParaRPr lang="en-US" altLang="zh-CN" b="1" dirty="0">
              <a:ea typeface="宋体" panose="02010600030101010101" pitchFamily="2" charset="-122"/>
            </a:endParaRPr>
          </a:p>
          <a:p>
            <a:pPr eaLnBrk="1" hangingPunct="1"/>
            <a:r>
              <a:rPr lang="zh-CN" altLang="en-US" b="1" dirty="0">
                <a:ea typeface="宋体" panose="02010600030101010101" pitchFamily="2" charset="-122"/>
              </a:rPr>
              <a:t>蠕虫的行为特征</a:t>
            </a:r>
          </a:p>
          <a:p>
            <a:pPr eaLnBrk="1" hangingPunct="1"/>
            <a:r>
              <a:rPr lang="zh-CN" altLang="en-US" b="1" dirty="0">
                <a:ea typeface="宋体" panose="02010600030101010101" pitchFamily="2" charset="-122"/>
              </a:rPr>
              <a:t>蠕虫的工作原理</a:t>
            </a:r>
          </a:p>
          <a:p>
            <a:pPr eaLnBrk="1" hangingPunct="1"/>
            <a:r>
              <a:rPr lang="zh-CN" altLang="en-US" b="1" dirty="0">
                <a:ea typeface="宋体" panose="02010600030101010101" pitchFamily="2" charset="-122"/>
              </a:rPr>
              <a:t>蠕虫的防范</a:t>
            </a:r>
            <a:endParaRPr lang="en-US" altLang="zh-CN" b="1" dirty="0">
              <a:ea typeface="宋体" panose="02010600030101010101" pitchFamily="2" charset="-122"/>
            </a:endParaRPr>
          </a:p>
          <a:p>
            <a:pPr eaLnBrk="1" hangingPunct="1"/>
            <a:r>
              <a:rPr lang="zh-CN" altLang="en-US" b="1" dirty="0">
                <a:ea typeface="宋体" panose="02010600030101010101" pitchFamily="2" charset="-122"/>
              </a:rPr>
              <a:t>典型蠕虫代码的分析</a:t>
            </a:r>
          </a:p>
          <a:p>
            <a:pPr eaLnBrk="1" hangingPunct="1"/>
            <a:endParaRPr lang="zh-CN" altLang="en-US" dirty="0"/>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vert="horz" wrap="square" lIns="91440" tIns="45720" rIns="91440" bIns="45720" anchor="ctr"/>
          <a:lstStyle/>
          <a:p>
            <a:pPr eaLnBrk="1" hangingPunct="1"/>
            <a:r>
              <a:rPr lang="zh-CN" altLang="en-US" dirty="0"/>
              <a:t>蠕虫的起源和发展</a:t>
            </a:r>
          </a:p>
        </p:txBody>
      </p:sp>
      <p:sp>
        <p:nvSpPr>
          <p:cNvPr id="13315" name="内容占位符 2"/>
          <p:cNvSpPr>
            <a:spLocks noGrp="1"/>
          </p:cNvSpPr>
          <p:nvPr>
            <p:ph idx="1"/>
          </p:nvPr>
        </p:nvSpPr>
        <p:spPr>
          <a:xfrm>
            <a:off x="838200" y="1857375"/>
            <a:ext cx="9677400" cy="4380230"/>
          </a:xfrm>
        </p:spPr>
        <p:txBody>
          <a:bodyPr vert="horz" wrap="square" lIns="91440" tIns="45720" rIns="91440" bIns="45720" anchor="t"/>
          <a:lstStyle/>
          <a:p>
            <a:pPr eaLnBrk="1" hangingPunct="1"/>
            <a:r>
              <a:rPr lang="en-US" altLang="zh-CN" dirty="0"/>
              <a:t>2001</a:t>
            </a:r>
            <a:r>
              <a:rPr lang="zh-CN" altLang="en-US" dirty="0"/>
              <a:t>年</a:t>
            </a:r>
            <a:r>
              <a:rPr lang="en-US" altLang="zh-CN" dirty="0"/>
              <a:t>9</a:t>
            </a:r>
            <a:r>
              <a:rPr lang="zh-CN" altLang="en-US" dirty="0"/>
              <a:t>月</a:t>
            </a:r>
            <a:r>
              <a:rPr lang="en-US" altLang="zh-CN" dirty="0"/>
              <a:t>18</a:t>
            </a:r>
            <a:r>
              <a:rPr lang="zh-CN" altLang="en-US" dirty="0"/>
              <a:t>日，</a:t>
            </a:r>
            <a:r>
              <a:rPr lang="en-US" altLang="zh-CN" dirty="0"/>
              <a:t>Nimda</a:t>
            </a:r>
            <a:r>
              <a:rPr lang="zh-CN" altLang="en-US" dirty="0"/>
              <a:t>蠕虫被发现，不同于以前的蠕虫，</a:t>
            </a:r>
            <a:r>
              <a:rPr lang="en-US" altLang="zh-CN" dirty="0"/>
              <a:t>Nimda</a:t>
            </a:r>
            <a:r>
              <a:rPr lang="zh-CN" altLang="en-US" dirty="0"/>
              <a:t>开始结合病毒技术。</a:t>
            </a:r>
            <a:endParaRPr lang="en-US" altLang="zh-CN" dirty="0"/>
          </a:p>
          <a:p>
            <a:pPr eaLnBrk="1" hangingPunct="1"/>
            <a:endParaRPr lang="en-US" altLang="zh-CN" dirty="0"/>
          </a:p>
          <a:p>
            <a:pPr eaLnBrk="1" hangingPunct="1"/>
            <a:r>
              <a:rPr lang="zh-CN" altLang="en-US" dirty="0"/>
              <a:t>它通过电子邮件、网络邻近共享文件、</a:t>
            </a:r>
            <a:r>
              <a:rPr lang="en-US" altLang="zh-CN" dirty="0"/>
              <a:t>IE</a:t>
            </a:r>
            <a:r>
              <a:rPr lang="zh-CN" altLang="en-US" dirty="0"/>
              <a:t>浏览器的内嵌</a:t>
            </a:r>
            <a:r>
              <a:rPr lang="en-US" altLang="zh-CN" dirty="0"/>
              <a:t>MIME</a:t>
            </a:r>
            <a:r>
              <a:rPr lang="zh-CN" altLang="en-US" dirty="0"/>
              <a:t>类型自动执行漏洞、</a:t>
            </a:r>
            <a:r>
              <a:rPr lang="en-US" altLang="zh-CN" dirty="0"/>
              <a:t>IIS</a:t>
            </a:r>
            <a:r>
              <a:rPr lang="zh-CN" altLang="en-US" dirty="0"/>
              <a:t>服务器文件目录遍历的漏洞、</a:t>
            </a:r>
            <a:r>
              <a:rPr lang="en-US" altLang="zh-CN" dirty="0"/>
              <a:t>CodeRedⅡ</a:t>
            </a:r>
            <a:r>
              <a:rPr lang="zh-CN" altLang="en-US" dirty="0"/>
              <a:t>和</a:t>
            </a:r>
            <a:r>
              <a:rPr lang="en-US" altLang="zh-CN" dirty="0"/>
              <a:t>sadmind/IIS</a:t>
            </a:r>
            <a:r>
              <a:rPr lang="zh-CN" altLang="en-US" dirty="0"/>
              <a:t>蠕虫留下的后门共五种方式进行传播。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vert="horz" wrap="square" lIns="91440" tIns="45720" rIns="91440" bIns="45720" anchor="ctr"/>
          <a:lstStyle/>
          <a:p>
            <a:pPr eaLnBrk="1" hangingPunct="1"/>
            <a:r>
              <a:rPr lang="zh-CN" altLang="en-US" dirty="0"/>
              <a:t>蠕虫的起源和发展</a:t>
            </a:r>
          </a:p>
        </p:txBody>
      </p:sp>
      <p:sp>
        <p:nvSpPr>
          <p:cNvPr id="14339" name="内容占位符 2"/>
          <p:cNvSpPr>
            <a:spLocks noGrp="1"/>
          </p:cNvSpPr>
          <p:nvPr>
            <p:ph idx="1"/>
          </p:nvPr>
        </p:nvSpPr>
        <p:spPr>
          <a:xfrm>
            <a:off x="838835" y="2072005"/>
            <a:ext cx="9676765" cy="4165600"/>
          </a:xfrm>
        </p:spPr>
        <p:txBody>
          <a:bodyPr vert="horz" wrap="square" lIns="91440" tIns="45720" rIns="91440" bIns="45720" anchor="t"/>
          <a:lstStyle/>
          <a:p>
            <a:pPr eaLnBrk="1" hangingPunct="1"/>
            <a:r>
              <a:rPr lang="zh-CN" altLang="en-US" dirty="0"/>
              <a:t>在</a:t>
            </a:r>
            <a:r>
              <a:rPr lang="en-US" altLang="zh-CN" dirty="0"/>
              <a:t>2003</a:t>
            </a:r>
            <a:r>
              <a:rPr lang="zh-CN" altLang="en-US" dirty="0"/>
              <a:t>年</a:t>
            </a:r>
            <a:r>
              <a:rPr lang="en-US" altLang="zh-CN" dirty="0"/>
              <a:t>1</a:t>
            </a:r>
            <a:r>
              <a:rPr lang="zh-CN" altLang="en-US" dirty="0"/>
              <a:t>月</a:t>
            </a:r>
            <a:r>
              <a:rPr lang="en-US" altLang="zh-CN" dirty="0"/>
              <a:t>25</a:t>
            </a:r>
            <a:r>
              <a:rPr lang="zh-CN" altLang="en-US" dirty="0"/>
              <a:t>日，蠕虫</a:t>
            </a:r>
            <a:r>
              <a:rPr lang="en-US" altLang="zh-CN" dirty="0"/>
              <a:t>W32/Slammer</a:t>
            </a:r>
            <a:r>
              <a:rPr lang="zh-CN" altLang="en-US" dirty="0"/>
              <a:t>通过</a:t>
            </a:r>
            <a:r>
              <a:rPr lang="en-US" altLang="zh-CN" dirty="0"/>
              <a:t>Microsoft</a:t>
            </a:r>
            <a:r>
              <a:rPr lang="zh-CN" altLang="en-US" dirty="0"/>
              <a:t>的</a:t>
            </a:r>
            <a:r>
              <a:rPr lang="en-US" altLang="zh-CN" dirty="0"/>
              <a:t>SQL</a:t>
            </a:r>
            <a:r>
              <a:rPr lang="zh-CN" altLang="en-US" dirty="0"/>
              <a:t>服务器和</a:t>
            </a:r>
            <a:r>
              <a:rPr lang="en-US" altLang="zh-CN" dirty="0"/>
              <a:t>MSDE2000</a:t>
            </a:r>
            <a:r>
              <a:rPr lang="zh-CN" altLang="en-US" dirty="0"/>
              <a:t>（</a:t>
            </a:r>
            <a:r>
              <a:rPr lang="en-US" altLang="zh-CN" dirty="0"/>
              <a:t>Microsoft SQL Server Desktop Engine</a:t>
            </a:r>
            <a:r>
              <a:rPr lang="zh-CN" altLang="en-US" dirty="0"/>
              <a:t>）的漏洞进行传播。</a:t>
            </a:r>
            <a:endParaRPr lang="en-US" altLang="zh-CN" dirty="0"/>
          </a:p>
          <a:p>
            <a:pPr eaLnBrk="1" hangingPunct="1"/>
            <a:endParaRPr lang="en-US" altLang="zh-CN" dirty="0"/>
          </a:p>
          <a:p>
            <a:pPr eaLnBrk="1" hangingPunct="1"/>
            <a:r>
              <a:rPr lang="en-US" altLang="zh-CN" dirty="0"/>
              <a:t>2003</a:t>
            </a:r>
            <a:r>
              <a:rPr lang="zh-CN" altLang="en-US" dirty="0"/>
              <a:t>年</a:t>
            </a:r>
            <a:r>
              <a:rPr lang="en-US" altLang="zh-CN" dirty="0"/>
              <a:t>7</a:t>
            </a:r>
            <a:r>
              <a:rPr lang="zh-CN" altLang="en-US" dirty="0"/>
              <a:t>月</a:t>
            </a:r>
            <a:r>
              <a:rPr lang="en-US" altLang="zh-CN" dirty="0"/>
              <a:t>21</a:t>
            </a:r>
            <a:r>
              <a:rPr lang="zh-CN" altLang="en-US" dirty="0"/>
              <a:t>日，微软公司公布</a:t>
            </a:r>
            <a:r>
              <a:rPr lang="en-US" altLang="zh-CN" dirty="0"/>
              <a:t>Windows</a:t>
            </a:r>
            <a:r>
              <a:rPr lang="zh-CN" altLang="en-US" dirty="0"/>
              <a:t>系统的一个</a:t>
            </a:r>
            <a:r>
              <a:rPr lang="en-US" altLang="zh-CN" dirty="0"/>
              <a:t>RPC</a:t>
            </a:r>
            <a:r>
              <a:rPr lang="zh-CN" altLang="en-US" dirty="0"/>
              <a:t>漏洞，</a:t>
            </a:r>
            <a:r>
              <a:rPr lang="en-US" altLang="zh-CN" dirty="0"/>
              <a:t>2003</a:t>
            </a:r>
            <a:r>
              <a:rPr lang="zh-CN" altLang="en-US" dirty="0"/>
              <a:t>年</a:t>
            </a:r>
            <a:r>
              <a:rPr lang="en-US" altLang="zh-CN" dirty="0"/>
              <a:t>8</a:t>
            </a:r>
            <a:r>
              <a:rPr lang="zh-CN" altLang="en-US" dirty="0"/>
              <a:t>月</a:t>
            </a:r>
            <a:r>
              <a:rPr lang="en-US" altLang="zh-CN" dirty="0"/>
              <a:t>11</a:t>
            </a:r>
            <a:r>
              <a:rPr lang="zh-CN" altLang="en-US" dirty="0"/>
              <a:t>日，“冲击波”</a:t>
            </a:r>
            <a:r>
              <a:rPr lang="en-US" altLang="zh-CN" dirty="0"/>
              <a:t>(worm.Blaster)</a:t>
            </a:r>
            <a:r>
              <a:rPr lang="zh-CN" altLang="en-US" dirty="0"/>
              <a:t>开始在互联网上传播。</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vert="horz" wrap="square" lIns="91440" tIns="45720" rIns="91440" bIns="45720" anchor="ctr"/>
          <a:lstStyle/>
          <a:p>
            <a:pPr eaLnBrk="1" hangingPunct="1"/>
            <a:r>
              <a:rPr lang="zh-CN" altLang="en-US" dirty="0"/>
              <a:t>蠕虫的起源和发展</a:t>
            </a:r>
          </a:p>
        </p:txBody>
      </p:sp>
      <p:sp>
        <p:nvSpPr>
          <p:cNvPr id="15363" name="内容占位符 2"/>
          <p:cNvSpPr>
            <a:spLocks noGrp="1"/>
          </p:cNvSpPr>
          <p:nvPr>
            <p:ph idx="1"/>
          </p:nvPr>
        </p:nvSpPr>
        <p:spPr>
          <a:xfrm>
            <a:off x="957580" y="1786255"/>
            <a:ext cx="9558020" cy="4451350"/>
          </a:xfrm>
        </p:spPr>
        <p:txBody>
          <a:bodyPr vert="horz" wrap="square" lIns="91440" tIns="45720" rIns="91440" bIns="45720" anchor="t"/>
          <a:lstStyle/>
          <a:p>
            <a:pPr eaLnBrk="1" hangingPunct="1"/>
            <a:r>
              <a:rPr lang="en-US" altLang="zh-CN" dirty="0"/>
              <a:t>2004</a:t>
            </a:r>
            <a:r>
              <a:rPr lang="zh-CN" altLang="en-US" dirty="0"/>
              <a:t>年</a:t>
            </a:r>
            <a:r>
              <a:rPr lang="en-US" altLang="zh-CN" dirty="0"/>
              <a:t>4</a:t>
            </a:r>
            <a:r>
              <a:rPr lang="zh-CN" altLang="en-US" dirty="0"/>
              <a:t>月</a:t>
            </a:r>
            <a:r>
              <a:rPr lang="en-US" altLang="zh-CN" dirty="0"/>
              <a:t>13</a:t>
            </a:r>
            <a:r>
              <a:rPr lang="zh-CN" altLang="en-US" dirty="0"/>
              <a:t>日，微软公布了一个严重等级的安全公告“</a:t>
            </a:r>
            <a:r>
              <a:rPr lang="en-US" altLang="zh-CN" dirty="0"/>
              <a:t>MS04-011”</a:t>
            </a:r>
            <a:r>
              <a:rPr lang="zh-CN" altLang="en-US" dirty="0"/>
              <a:t>。</a:t>
            </a:r>
            <a:r>
              <a:rPr lang="en-US" altLang="zh-CN" dirty="0"/>
              <a:t>5</a:t>
            </a:r>
            <a:r>
              <a:rPr lang="zh-CN" altLang="en-US" dirty="0"/>
              <a:t>月</a:t>
            </a:r>
            <a:r>
              <a:rPr lang="en-US" altLang="zh-CN" dirty="0"/>
              <a:t>1</a:t>
            </a:r>
            <a:r>
              <a:rPr lang="zh-CN" altLang="en-US" dirty="0"/>
              <a:t>日，一个新的蠕虫</a:t>
            </a:r>
            <a:r>
              <a:rPr lang="en-US" altLang="zh-CN" dirty="0"/>
              <a:t>—“</a:t>
            </a:r>
            <a:r>
              <a:rPr lang="zh-CN" altLang="en-US" dirty="0"/>
              <a:t>震荡波”</a:t>
            </a:r>
            <a:r>
              <a:rPr lang="en-US" altLang="zh-CN" dirty="0"/>
              <a:t>(Worm.sasser)</a:t>
            </a:r>
            <a:r>
              <a:rPr lang="zh-CN" altLang="en-US" dirty="0"/>
              <a:t>开始在互联网肆虐</a:t>
            </a:r>
            <a:endParaRPr lang="en-US" altLang="zh-CN" dirty="0"/>
          </a:p>
          <a:p>
            <a:pPr eaLnBrk="1" hangingPunct="1"/>
            <a:endParaRPr lang="en-US" altLang="zh-CN" dirty="0"/>
          </a:p>
          <a:p>
            <a:pPr eaLnBrk="1" hangingPunct="1"/>
            <a:r>
              <a:rPr lang="zh-CN" altLang="en-US" dirty="0"/>
              <a:t>该病毒利用</a:t>
            </a:r>
            <a:r>
              <a:rPr lang="en-US" altLang="zh-CN" dirty="0"/>
              <a:t>windows</a:t>
            </a:r>
            <a:r>
              <a:rPr lang="zh-CN" altLang="en-US" dirty="0"/>
              <a:t>平台的 </a:t>
            </a:r>
            <a:r>
              <a:rPr lang="en-US" altLang="zh-CN" dirty="0"/>
              <a:t>LSASS(Local Security Authority subsystem Services)</a:t>
            </a:r>
            <a:r>
              <a:rPr lang="zh-CN" altLang="en-US" dirty="0"/>
              <a:t>漏洞进行传播</a:t>
            </a:r>
            <a:endParaRPr lang="en-US" altLang="zh-CN" dirty="0"/>
          </a:p>
          <a:p>
            <a:pPr eaLnBrk="1" hangingPunct="1"/>
            <a:endParaRPr lang="en-US" altLang="zh-CN" dirty="0"/>
          </a:p>
          <a:p>
            <a:pPr eaLnBrk="1" hangingPunct="1"/>
            <a:r>
              <a:rPr lang="zh-CN" altLang="en-US" dirty="0"/>
              <a:t>成为</a:t>
            </a:r>
            <a:r>
              <a:rPr lang="en-US" altLang="zh-CN" dirty="0"/>
              <a:t>2004</a:t>
            </a:r>
            <a:r>
              <a:rPr lang="zh-CN" altLang="en-US" dirty="0"/>
              <a:t>年当之无愧的“毒王”</a:t>
            </a:r>
          </a:p>
        </p:txBody>
      </p:sp>
      <p:pic>
        <p:nvPicPr>
          <p:cNvPr id="5" name="Picture 4" descr="4383-2"/>
          <p:cNvPicPr>
            <a:picLocks noChangeAspect="1"/>
          </p:cNvPicPr>
          <p:nvPr/>
        </p:nvPicPr>
        <p:blipFill>
          <a:blip r:embed="rId2" cstate="print"/>
          <a:stretch>
            <a:fillRect/>
          </a:stretch>
        </p:blipFill>
        <p:spPr>
          <a:xfrm>
            <a:off x="6238875" y="2857500"/>
            <a:ext cx="4103688" cy="35067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vert="horz" wrap="square" lIns="91440" tIns="45720" rIns="91440" bIns="45720" anchor="ctr"/>
          <a:lstStyle/>
          <a:p>
            <a:pPr eaLnBrk="1" hangingPunct="1"/>
            <a:r>
              <a:rPr lang="zh-CN" altLang="en-US" dirty="0"/>
              <a:t>蠕虫的起源和发展</a:t>
            </a:r>
          </a:p>
        </p:txBody>
      </p:sp>
      <p:sp>
        <p:nvSpPr>
          <p:cNvPr id="16387" name="内容占位符 2"/>
          <p:cNvSpPr>
            <a:spLocks noGrp="1"/>
          </p:cNvSpPr>
          <p:nvPr>
            <p:ph idx="1"/>
          </p:nvPr>
        </p:nvSpPr>
        <p:spPr>
          <a:xfrm>
            <a:off x="1003935" y="1786255"/>
            <a:ext cx="9511665" cy="4451350"/>
          </a:xfrm>
        </p:spPr>
        <p:txBody>
          <a:bodyPr vert="horz" wrap="square" lIns="91440" tIns="45720" rIns="91440" bIns="45720" anchor="t"/>
          <a:lstStyle/>
          <a:p>
            <a:pPr eaLnBrk="1" hangingPunct="1"/>
            <a:r>
              <a:rPr lang="en-US" altLang="zh-CN" dirty="0"/>
              <a:t>2005</a:t>
            </a:r>
            <a:r>
              <a:rPr lang="zh-CN" altLang="en-US" dirty="0"/>
              <a:t>年</a:t>
            </a:r>
            <a:r>
              <a:rPr lang="en-US" altLang="zh-CN" dirty="0"/>
              <a:t>8</a:t>
            </a:r>
            <a:r>
              <a:rPr lang="zh-CN" altLang="en-US" dirty="0"/>
              <a:t>月</a:t>
            </a:r>
            <a:r>
              <a:rPr lang="en-US" altLang="zh-CN" dirty="0"/>
              <a:t>14</a:t>
            </a:r>
            <a:r>
              <a:rPr lang="zh-CN" altLang="en-US" dirty="0"/>
              <a:t>日狙击波蠕虫</a:t>
            </a:r>
            <a:r>
              <a:rPr lang="en-US" altLang="zh-CN" dirty="0"/>
              <a:t>(Zotob)</a:t>
            </a:r>
            <a:r>
              <a:rPr lang="zh-CN" altLang="en-US" dirty="0"/>
              <a:t>爆发，它利用了</a:t>
            </a:r>
            <a:r>
              <a:rPr lang="en-US" altLang="zh-CN" dirty="0"/>
              <a:t>8</a:t>
            </a:r>
            <a:r>
              <a:rPr lang="zh-CN" altLang="en-US" dirty="0"/>
              <a:t>月</a:t>
            </a:r>
            <a:r>
              <a:rPr lang="en-US" altLang="zh-CN" dirty="0"/>
              <a:t>9</a:t>
            </a:r>
            <a:r>
              <a:rPr lang="zh-CN" altLang="en-US" dirty="0"/>
              <a:t>日微软发布的即插即用</a:t>
            </a:r>
            <a:r>
              <a:rPr lang="en-US" altLang="zh-CN" dirty="0"/>
              <a:t>(PnP)</a:t>
            </a:r>
            <a:r>
              <a:rPr lang="zh-CN" altLang="en-US" dirty="0"/>
              <a:t>中的漏洞</a:t>
            </a:r>
            <a:r>
              <a:rPr lang="en-US" altLang="zh-CN" dirty="0"/>
              <a:t>(Ms05-039)</a:t>
            </a:r>
            <a:r>
              <a:rPr lang="zh-CN" altLang="en-US" dirty="0"/>
              <a:t>，用户电脑感染了该蠕虫之后，在某些情况下会出现系统频繁重启的现象。</a:t>
            </a:r>
            <a:endParaRPr lang="en-US" altLang="zh-CN" dirty="0"/>
          </a:p>
          <a:p>
            <a:pPr eaLnBrk="1" hangingPunct="1"/>
            <a:endParaRPr lang="en-US" altLang="zh-CN" dirty="0"/>
          </a:p>
          <a:p>
            <a:pPr eaLnBrk="1" hangingPunct="1"/>
            <a:r>
              <a:rPr lang="en-US" altLang="zh-CN" dirty="0"/>
              <a:t>2006</a:t>
            </a:r>
            <a:r>
              <a:rPr lang="zh-CN" altLang="en-US" dirty="0"/>
              <a:t>年威金、熊猫烧香结合了病毒技术，具有很强的破坏性，中毒后计算机上面的</a:t>
            </a:r>
            <a:r>
              <a:rPr lang="en-US" altLang="zh-CN" dirty="0"/>
              <a:t>EXE</a:t>
            </a:r>
            <a:r>
              <a:rPr lang="zh-CN" altLang="en-US" dirty="0"/>
              <a:t>文件都会被破坏</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vert="horz" wrap="square" lIns="91440" tIns="45720" rIns="91440" bIns="45720" anchor="ctr"/>
          <a:lstStyle/>
          <a:p>
            <a:pPr eaLnBrk="1" hangingPunct="1"/>
            <a:r>
              <a:rPr lang="zh-CN" altLang="en-US" dirty="0"/>
              <a:t>蠕虫的基本结构</a:t>
            </a:r>
          </a:p>
        </p:txBody>
      </p:sp>
      <p:sp>
        <p:nvSpPr>
          <p:cNvPr id="17410" name="内容占位符 1"/>
          <p:cNvSpPr>
            <a:spLocks noGrp="1"/>
          </p:cNvSpPr>
          <p:nvPr>
            <p:ph idx="1"/>
          </p:nvPr>
        </p:nvSpPr>
        <p:spPr/>
        <p:txBody>
          <a:bodyPr vert="horz" wrap="square" lIns="91440" tIns="45720" rIns="91440" bIns="45720" anchor="t"/>
          <a:lstStyle/>
          <a:p>
            <a:pPr eaLnBrk="1" hangingPunct="1"/>
            <a:r>
              <a:rPr lang="zh-CN" altLang="en-US" dirty="0"/>
              <a:t>蠕虫程序的实体结构</a:t>
            </a:r>
            <a:endParaRPr lang="en-US" altLang="zh-CN" dirty="0"/>
          </a:p>
          <a:p>
            <a:pPr eaLnBrk="1" hangingPunct="1"/>
            <a:endParaRPr lang="en-US" altLang="zh-CN" dirty="0"/>
          </a:p>
          <a:p>
            <a:pPr eaLnBrk="1" hangingPunct="1"/>
            <a:endParaRPr lang="zh-CN" altLang="en-US" dirty="0"/>
          </a:p>
        </p:txBody>
      </p:sp>
      <p:graphicFrame>
        <p:nvGraphicFramePr>
          <p:cNvPr id="22" name="图示 21"/>
          <p:cNvGraphicFramePr/>
          <p:nvPr/>
        </p:nvGraphicFramePr>
        <p:xfrm>
          <a:off x="1223576" y="2333640"/>
          <a:ext cx="8280920"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pPr eaLnBrk="1" hangingPunct="1"/>
            <a:r>
              <a:rPr lang="zh-CN" altLang="en-US" dirty="0"/>
              <a:t>蠕虫的基本结构</a:t>
            </a:r>
          </a:p>
        </p:txBody>
      </p:sp>
      <p:sp>
        <p:nvSpPr>
          <p:cNvPr id="18435" name="内容占位符 2"/>
          <p:cNvSpPr>
            <a:spLocks noGrp="1"/>
          </p:cNvSpPr>
          <p:nvPr>
            <p:ph idx="1"/>
          </p:nvPr>
        </p:nvSpPr>
        <p:spPr/>
        <p:txBody>
          <a:bodyPr vert="horz" wrap="square" lIns="91440" tIns="45720" rIns="91440" bIns="45720" anchor="t"/>
          <a:lstStyle/>
          <a:p>
            <a:pPr eaLnBrk="1" hangingPunct="1"/>
            <a:r>
              <a:rPr lang="zh-CN" altLang="en-US" dirty="0"/>
              <a:t>蠕虫程序的功能结构</a:t>
            </a:r>
          </a:p>
        </p:txBody>
      </p:sp>
      <p:graphicFrame>
        <p:nvGraphicFramePr>
          <p:cNvPr id="31" name="图示 30"/>
          <p:cNvGraphicFramePr/>
          <p:nvPr/>
        </p:nvGraphicFramePr>
        <p:xfrm>
          <a:off x="1366451" y="2618373"/>
          <a:ext cx="8208912"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509520" y="198438"/>
            <a:ext cx="11684000" cy="1143000"/>
          </a:xfrm>
        </p:spPr>
        <p:txBody>
          <a:bodyPr vert="horz" wrap="square" lIns="91440" tIns="45720" rIns="91440" bIns="45720" anchor="ctr"/>
          <a:lstStyle/>
          <a:p>
            <a:pPr eaLnBrk="1" hangingPunct="1"/>
            <a:r>
              <a:rPr lang="zh-CN" altLang="en-US" dirty="0"/>
              <a:t>蠕虫的工作方式</a:t>
            </a:r>
          </a:p>
        </p:txBody>
      </p:sp>
      <p:sp>
        <p:nvSpPr>
          <p:cNvPr id="19459" name="Rectangle 3"/>
          <p:cNvSpPr>
            <a:spLocks noGrp="1"/>
          </p:cNvSpPr>
          <p:nvPr>
            <p:ph type="body" sz="half" idx="1"/>
          </p:nvPr>
        </p:nvSpPr>
        <p:spPr>
          <a:xfrm>
            <a:off x="499110" y="1916430"/>
            <a:ext cx="5380990" cy="2952750"/>
          </a:xfrm>
        </p:spPr>
        <p:txBody>
          <a:bodyPr vert="horz" wrap="square" lIns="91440" tIns="45720" rIns="91440" bIns="45720" anchor="t"/>
          <a:lstStyle/>
          <a:p>
            <a:pPr eaLnBrk="1" hangingPunct="1"/>
            <a:r>
              <a:rPr lang="zh-CN" altLang="en-US" sz="2400" dirty="0"/>
              <a:t>蠕虫的工作方式一般是</a:t>
            </a:r>
            <a:r>
              <a:rPr lang="zh-CN" altLang="en-US" sz="2400" dirty="0">
                <a:latin typeface="Times New Roman" panose="02020603050405020304" pitchFamily="18" charset="0"/>
              </a:rPr>
              <a:t>“目标定位</a:t>
            </a:r>
            <a:r>
              <a:rPr lang="zh-CN" altLang="en-US" sz="2400" dirty="0"/>
              <a:t>→攻击→复制</a:t>
            </a:r>
            <a:r>
              <a:rPr lang="zh-CN" altLang="en-US" sz="2400" dirty="0">
                <a:latin typeface="Times New Roman" panose="02020603050405020304" pitchFamily="18" charset="0"/>
              </a:rPr>
              <a:t>”</a:t>
            </a:r>
            <a:endParaRPr lang="zh-CN" altLang="en-US" sz="2400" dirty="0"/>
          </a:p>
        </p:txBody>
      </p:sp>
      <p:pic>
        <p:nvPicPr>
          <p:cNvPr id="19460" name="图片 6" descr="J:\瑞星-工大病毒教材\2010年7月\绘图4-77.jpg"/>
          <p:cNvPicPr>
            <a:picLocks noChangeAspect="1"/>
          </p:cNvPicPr>
          <p:nvPr/>
        </p:nvPicPr>
        <p:blipFill>
          <a:blip r:embed="rId2" cstate="print"/>
          <a:stretch>
            <a:fillRect/>
          </a:stretch>
        </p:blipFill>
        <p:spPr>
          <a:xfrm>
            <a:off x="6240780" y="436880"/>
            <a:ext cx="3757930" cy="6303010"/>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20483" name="内容占位符 2"/>
          <p:cNvSpPr>
            <a:spLocks noGrp="1"/>
          </p:cNvSpPr>
          <p:nvPr>
            <p:ph idx="1"/>
          </p:nvPr>
        </p:nvSpPr>
        <p:spPr>
          <a:xfrm>
            <a:off x="838200" y="1786255"/>
            <a:ext cx="9677400" cy="4451350"/>
          </a:xfrm>
        </p:spPr>
        <p:txBody>
          <a:bodyPr vert="horz" wrap="square" lIns="91440" tIns="45720" rIns="91440" bIns="45720" anchor="t"/>
          <a:lstStyle/>
          <a:p>
            <a:pPr eaLnBrk="1" hangingPunct="1"/>
            <a:r>
              <a:rPr lang="zh-CN" altLang="en-US" dirty="0"/>
              <a:t>蠕虫的扫描策略</a:t>
            </a:r>
          </a:p>
          <a:p>
            <a:pPr lvl="1" eaLnBrk="1" hangingPunct="1"/>
            <a:r>
              <a:rPr lang="zh-CN" altLang="en-US" dirty="0"/>
              <a:t>现在流行的蠕虫采用的传播技术目标，一般是尽快地传播到尽量多的计算机中</a:t>
            </a:r>
            <a:endParaRPr lang="en-US" altLang="zh-CN" dirty="0"/>
          </a:p>
          <a:p>
            <a:pPr lvl="1" eaLnBrk="1" hangingPunct="1"/>
            <a:endParaRPr lang="zh-CN" altLang="en-US" dirty="0"/>
          </a:p>
          <a:p>
            <a:pPr lvl="1" eaLnBrk="1" hangingPunct="1"/>
            <a:r>
              <a:rPr lang="zh-CN" altLang="en-US" dirty="0"/>
              <a:t>扫描模块采用的扫描策略是：随机选取某一段</a:t>
            </a:r>
            <a:r>
              <a:rPr lang="en-US" altLang="zh-CN" dirty="0"/>
              <a:t>IP</a:t>
            </a:r>
            <a:r>
              <a:rPr lang="zh-CN" altLang="en-US" dirty="0"/>
              <a:t>地址，然后对这一地址段上的主机进行扫描</a:t>
            </a:r>
            <a:endParaRPr lang="en-US" altLang="zh-CN" dirty="0"/>
          </a:p>
          <a:p>
            <a:pPr lvl="1" eaLnBrk="1" hangingPunct="1"/>
            <a:endParaRPr lang="zh-CN" altLang="en-US" dirty="0"/>
          </a:p>
          <a:p>
            <a:pPr lvl="1" eaLnBrk="1" hangingPunct="1"/>
            <a:r>
              <a:rPr lang="zh-CN" altLang="en-US" dirty="0"/>
              <a:t>没有优化的扫描程序可能会不断重复上面这一过程，大量蠕虫程序的扫描引起严重的网络拥塞</a:t>
            </a:r>
          </a:p>
          <a:p>
            <a:pPr eaLnBrk="1" hangingPunct="1"/>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91139" name="Rectangle 3"/>
          <p:cNvSpPr>
            <a:spLocks noGrp="1"/>
          </p:cNvSpPr>
          <p:nvPr>
            <p:ph idx="1"/>
          </p:nvPr>
        </p:nvSpPr>
        <p:spPr>
          <a:xfrm>
            <a:off x="838200" y="1691640"/>
            <a:ext cx="9677400" cy="4545965"/>
          </a:xfrm>
        </p:spPr>
        <p:txBody>
          <a:bodyPr vert="horz" wrap="square" lIns="91440" tIns="45720" rIns="91440" bIns="45720" anchor="t"/>
          <a:lstStyle/>
          <a:p>
            <a:pPr eaLnBrk="1" hangingPunct="1"/>
            <a:r>
              <a:rPr lang="zh-CN" altLang="en-US" dirty="0"/>
              <a:t>对扫描策略的改进</a:t>
            </a:r>
          </a:p>
          <a:p>
            <a:pPr lvl="1" eaLnBrk="1" hangingPunct="1"/>
            <a:r>
              <a:rPr lang="zh-CN" altLang="en-US" dirty="0"/>
              <a:t>在</a:t>
            </a:r>
            <a:r>
              <a:rPr lang="en-US" altLang="zh-CN" dirty="0"/>
              <a:t>IP</a:t>
            </a:r>
            <a:r>
              <a:rPr lang="zh-CN" altLang="en-US" dirty="0"/>
              <a:t>地址段的选择上，可以主要针对当前主机所在的网段进行扫描，对外网段则随机选择几个小的</a:t>
            </a:r>
            <a:r>
              <a:rPr lang="en-US" altLang="zh-CN" dirty="0"/>
              <a:t>IP</a:t>
            </a:r>
            <a:r>
              <a:rPr lang="zh-CN" altLang="en-US" dirty="0"/>
              <a:t>地址段进行扫描</a:t>
            </a:r>
            <a:endParaRPr lang="en-US" altLang="zh-CN" dirty="0"/>
          </a:p>
          <a:p>
            <a:pPr lvl="1" eaLnBrk="1" hangingPunct="1"/>
            <a:endParaRPr lang="zh-CN" altLang="en-US" dirty="0"/>
          </a:p>
          <a:p>
            <a:pPr lvl="1" eaLnBrk="1" hangingPunct="1"/>
            <a:r>
              <a:rPr lang="zh-CN" altLang="en-US" dirty="0"/>
              <a:t>对扫描次数进行限制，只进行几次扫描</a:t>
            </a:r>
            <a:endParaRPr lang="en-US" altLang="zh-CN" dirty="0"/>
          </a:p>
          <a:p>
            <a:pPr lvl="1" eaLnBrk="1" hangingPunct="1"/>
            <a:endParaRPr lang="zh-CN" altLang="en-US" dirty="0"/>
          </a:p>
          <a:p>
            <a:pPr lvl="1" eaLnBrk="1" hangingPunct="1"/>
            <a:r>
              <a:rPr lang="zh-CN" altLang="en-US" dirty="0"/>
              <a:t>把扫描分散在不同的时间段进行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linds(horizontal)">
                                      <p:cBhvr>
                                        <p:cTn id="7" dur="500"/>
                                        <p:tgtEl>
                                          <p:spTgt spid="911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blinds(horizontal)">
                                      <p:cBhvr>
                                        <p:cTn id="10" dur="500"/>
                                        <p:tgtEl>
                                          <p:spTgt spid="911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1139">
                                            <p:txEl>
                                              <p:pRg st="3" end="3"/>
                                            </p:txEl>
                                          </p:spTgt>
                                        </p:tgtEl>
                                        <p:attrNameLst>
                                          <p:attrName>style.visibility</p:attrName>
                                        </p:attrNameLst>
                                      </p:cBhvr>
                                      <p:to>
                                        <p:strVal val="visible"/>
                                      </p:to>
                                    </p:set>
                                    <p:animEffect transition="in" filter="blinds(horizontal)">
                                      <p:cBhvr>
                                        <p:cTn id="13" dur="500"/>
                                        <p:tgtEl>
                                          <p:spTgt spid="91139">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1139">
                                            <p:txEl>
                                              <p:pRg st="5" end="5"/>
                                            </p:txEl>
                                          </p:spTgt>
                                        </p:tgtEl>
                                        <p:attrNameLst>
                                          <p:attrName>style.visibility</p:attrName>
                                        </p:attrNameLst>
                                      </p:cBhvr>
                                      <p:to>
                                        <p:strVal val="visible"/>
                                      </p:to>
                                    </p:set>
                                    <p:animEffect transition="in" filter="blinds(horizontal)">
                                      <p:cBhvr>
                                        <p:cTn id="16"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92163" name="Rectangle 3"/>
          <p:cNvSpPr>
            <a:spLocks noGrp="1"/>
          </p:cNvSpPr>
          <p:nvPr>
            <p:ph idx="1"/>
          </p:nvPr>
        </p:nvSpPr>
        <p:spPr>
          <a:xfrm>
            <a:off x="838200" y="1916430"/>
            <a:ext cx="9677400" cy="4321175"/>
          </a:xfrm>
        </p:spPr>
        <p:txBody>
          <a:bodyPr vert="horz" wrap="square" lIns="91440" tIns="45720" rIns="91440" bIns="45720" anchor="t"/>
          <a:lstStyle/>
          <a:p>
            <a:pPr eaLnBrk="1" hangingPunct="1"/>
            <a:r>
              <a:rPr lang="zh-CN" altLang="en-US" dirty="0"/>
              <a:t>扫描策略设计的原则</a:t>
            </a:r>
          </a:p>
          <a:p>
            <a:pPr lvl="1" eaLnBrk="1" hangingPunct="1"/>
            <a:r>
              <a:rPr lang="zh-CN" altLang="en-US" dirty="0"/>
              <a:t>尽量减少重复的扫描，使扫描发送的数据包总量减少到最小</a:t>
            </a:r>
          </a:p>
          <a:p>
            <a:pPr lvl="1" eaLnBrk="1" hangingPunct="1"/>
            <a:r>
              <a:rPr lang="zh-CN" altLang="en-US" dirty="0"/>
              <a:t>保证扫描覆盖到尽量大的范围</a:t>
            </a:r>
          </a:p>
          <a:p>
            <a:pPr lvl="1" eaLnBrk="1" hangingPunct="1"/>
            <a:r>
              <a:rPr lang="zh-CN" altLang="en-US" dirty="0"/>
              <a:t>处理好扫描的时间分布，使得扫描不要集中在某一时间内发生</a:t>
            </a:r>
          </a:p>
          <a:p>
            <a:pPr lvl="1" eaLnBrk="1" hangingPunct="1"/>
            <a:r>
              <a:rPr lang="zh-CN" altLang="en-US" dirty="0"/>
              <a:t>怎样找到一个合适的策略需要在考虑以上原则的前提下进行分析，甚至需要试验验证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ox(in)">
                                      <p:cBhvr>
                                        <p:cTn id="7" dur="500"/>
                                        <p:tgtEl>
                                          <p:spTgt spid="9216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2163">
                                            <p:txEl>
                                              <p:pRg st="1" end="1"/>
                                            </p:txEl>
                                          </p:spTgt>
                                        </p:tgtEl>
                                        <p:attrNameLst>
                                          <p:attrName>style.visibility</p:attrName>
                                        </p:attrNameLst>
                                      </p:cBhvr>
                                      <p:to>
                                        <p:strVal val="visible"/>
                                      </p:to>
                                    </p:set>
                                    <p:animEffect transition="in" filter="box(in)">
                                      <p:cBhvr>
                                        <p:cTn id="10" dur="500"/>
                                        <p:tgtEl>
                                          <p:spTgt spid="9216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2163">
                                            <p:txEl>
                                              <p:pRg st="2" end="2"/>
                                            </p:txEl>
                                          </p:spTgt>
                                        </p:tgtEl>
                                        <p:attrNameLst>
                                          <p:attrName>style.visibility</p:attrName>
                                        </p:attrNameLst>
                                      </p:cBhvr>
                                      <p:to>
                                        <p:strVal val="visible"/>
                                      </p:to>
                                    </p:set>
                                    <p:animEffect transition="in" filter="box(in)">
                                      <p:cBhvr>
                                        <p:cTn id="13" dur="500"/>
                                        <p:tgtEl>
                                          <p:spTgt spid="9216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2163">
                                            <p:txEl>
                                              <p:pRg st="3" end="3"/>
                                            </p:txEl>
                                          </p:spTgt>
                                        </p:tgtEl>
                                        <p:attrNameLst>
                                          <p:attrName>style.visibility</p:attrName>
                                        </p:attrNameLst>
                                      </p:cBhvr>
                                      <p:to>
                                        <p:strVal val="visible"/>
                                      </p:to>
                                    </p:set>
                                    <p:animEffect transition="in" filter="box(in)">
                                      <p:cBhvr>
                                        <p:cTn id="16" dur="500"/>
                                        <p:tgtEl>
                                          <p:spTgt spid="92163">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2163">
                                            <p:txEl>
                                              <p:pRg st="4" end="4"/>
                                            </p:txEl>
                                          </p:spTgt>
                                        </p:tgtEl>
                                        <p:attrNameLst>
                                          <p:attrName>style.visibility</p:attrName>
                                        </p:attrNameLst>
                                      </p:cBhvr>
                                      <p:to>
                                        <p:strVal val="visible"/>
                                      </p:to>
                                    </p:set>
                                    <p:animEffect transition="in" filter="box(in)">
                                      <p:cBhvr>
                                        <p:cTn id="19" dur="500"/>
                                        <p:tgtEl>
                                          <p:spTgt spid="92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eaLnBrk="1" hangingPunct="1"/>
            <a:r>
              <a:rPr lang="zh-CN" altLang="en-US" dirty="0"/>
              <a:t>蠕虫的概述</a:t>
            </a:r>
          </a:p>
        </p:txBody>
      </p:sp>
      <p:sp>
        <p:nvSpPr>
          <p:cNvPr id="5123" name="Rectangle 3"/>
          <p:cNvSpPr>
            <a:spLocks noGrp="1"/>
          </p:cNvSpPr>
          <p:nvPr>
            <p:ph idx="1"/>
          </p:nvPr>
        </p:nvSpPr>
        <p:spPr>
          <a:xfrm>
            <a:off x="676910" y="1557655"/>
            <a:ext cx="9667240" cy="4608195"/>
          </a:xfrm>
        </p:spPr>
        <p:txBody>
          <a:bodyPr vert="horz" wrap="square" lIns="91440" tIns="45720" rIns="91440" bIns="45720" anchor="t"/>
          <a:lstStyle/>
          <a:p>
            <a:pPr eaLnBrk="1" hangingPunct="1"/>
            <a:r>
              <a:rPr lang="zh-CN" altLang="en-US" dirty="0"/>
              <a:t>蠕虫病毒通常由两部分组成：一个主程序和一个引导程序</a:t>
            </a:r>
            <a:endParaRPr lang="en-US" altLang="zh-CN" dirty="0"/>
          </a:p>
          <a:p>
            <a:pPr eaLnBrk="1" hangingPunct="1"/>
            <a:r>
              <a:rPr lang="zh-CN" altLang="en-US" dirty="0"/>
              <a:t>主程序的主要功能是搜索和扫描，这个程序能够读取系统的公共配置文件，获得与本机联网的客户端信息，检测到网络中的哪台机器没有被占用，从而通过系统的漏洞，将引导程序建立到远程计算机上</a:t>
            </a:r>
            <a:endParaRPr lang="en-US" altLang="zh-CN" dirty="0"/>
          </a:p>
          <a:p>
            <a:pPr eaLnBrk="1" hangingPunct="1"/>
            <a:r>
              <a:rPr lang="zh-CN" altLang="en-US" dirty="0"/>
              <a:t>引导程序实际上是蠕虫病毒主程序（或一个程序段）自身的一个副本</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23555" name="Rectangle 3"/>
          <p:cNvSpPr>
            <a:spLocks noGrp="1"/>
          </p:cNvSpPr>
          <p:nvPr>
            <p:ph idx="1"/>
          </p:nvPr>
        </p:nvSpPr>
        <p:spPr>
          <a:xfrm>
            <a:off x="838200" y="1857375"/>
            <a:ext cx="9277350" cy="4177030"/>
          </a:xfrm>
        </p:spPr>
        <p:txBody>
          <a:bodyPr vert="horz" wrap="square" lIns="91440" tIns="45720" rIns="91440" bIns="45720" anchor="t"/>
          <a:lstStyle/>
          <a:p>
            <a:pPr eaLnBrk="1" hangingPunct="1"/>
            <a:r>
              <a:rPr lang="zh-CN" altLang="en-US" dirty="0"/>
              <a:t>蠕虫常用的扫描策略</a:t>
            </a:r>
          </a:p>
          <a:p>
            <a:pPr lvl="1" eaLnBrk="1" hangingPunct="1"/>
            <a:r>
              <a:rPr lang="zh-CN" altLang="en-US" b="1" dirty="0"/>
              <a:t>随机扫描</a:t>
            </a:r>
            <a:endParaRPr lang="en-US" altLang="zh-CN" dirty="0"/>
          </a:p>
          <a:p>
            <a:pPr lvl="2" eaLnBrk="1" hangingPunct="1">
              <a:buFont typeface="-윤고딕120" charset="-127"/>
            </a:pPr>
            <a:r>
              <a:rPr kumimoji="1" lang="zh-CN" altLang="en-US" dirty="0">
                <a:latin typeface="+mn-lt"/>
                <a:ea typeface="+mn-ea"/>
              </a:rPr>
              <a:t>目前大多数蠕虫所选择的扫描策略</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2" eaLnBrk="1" hangingPunct="1">
              <a:buFont typeface="-윤고딕120" charset="-127"/>
            </a:pPr>
            <a:r>
              <a:rPr kumimoji="1" lang="zh-CN" altLang="en-US" dirty="0">
                <a:latin typeface="+mn-lt"/>
                <a:ea typeface="+mn-ea"/>
              </a:rPr>
              <a:t>蠕虫通过产生伪随机数列的方法，在互联网地址空间中随机的选取</a:t>
            </a:r>
            <a:r>
              <a:rPr kumimoji="1" lang="en-US" altLang="zh-CN" dirty="0">
                <a:latin typeface="+mn-lt"/>
                <a:ea typeface="+mn-ea"/>
              </a:rPr>
              <a:t>IP</a:t>
            </a:r>
            <a:r>
              <a:rPr kumimoji="1" lang="zh-CN" altLang="en-US" dirty="0">
                <a:latin typeface="+mn-lt"/>
                <a:ea typeface="+mn-ea"/>
              </a:rPr>
              <a:t>地址进行扫描</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2" eaLnBrk="1" hangingPunct="1">
              <a:buFont typeface="-윤고딕120" charset="-127"/>
            </a:pPr>
            <a:r>
              <a:rPr kumimoji="1" lang="zh-CN" altLang="en-US" dirty="0">
                <a:latin typeface="+mn-lt"/>
                <a:ea typeface="+mn-ea"/>
              </a:rPr>
              <a:t>随机扫描具有算法简单、易实现的特点。但随机扫描容易引起网络阻塞</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24579" name="内容占位符 2"/>
          <p:cNvSpPr>
            <a:spLocks noGrp="1"/>
          </p:cNvSpPr>
          <p:nvPr>
            <p:ph idx="1"/>
          </p:nvPr>
        </p:nvSpPr>
        <p:spPr>
          <a:xfrm>
            <a:off x="838200" y="1835150"/>
            <a:ext cx="9677400" cy="4451350"/>
          </a:xfrm>
        </p:spPr>
        <p:txBody>
          <a:bodyPr vert="horz" wrap="square" lIns="91440" tIns="45720" rIns="91440" bIns="45720" anchor="t"/>
          <a:lstStyle/>
          <a:p>
            <a:pPr lvl="1" eaLnBrk="1" hangingPunct="1"/>
            <a:r>
              <a:rPr lang="zh-CN" altLang="en-US" b="1" dirty="0"/>
              <a:t>选择性随机扫描</a:t>
            </a:r>
            <a:endParaRPr lang="en-US" altLang="zh-CN" b="1" dirty="0"/>
          </a:p>
          <a:p>
            <a:pPr lvl="2" eaLnBrk="1" hangingPunct="1">
              <a:buFont typeface="-윤고딕120" charset="-127"/>
            </a:pPr>
            <a:r>
              <a:rPr kumimoji="1" lang="zh-CN" altLang="en-US" dirty="0">
                <a:latin typeface="+mn-lt"/>
                <a:ea typeface="+mn-ea"/>
              </a:rPr>
              <a:t>会对整个地址空间的</a:t>
            </a:r>
            <a:r>
              <a:rPr kumimoji="1" lang="en-US" altLang="zh-CN" dirty="0">
                <a:latin typeface="+mn-lt"/>
                <a:ea typeface="+mn-ea"/>
              </a:rPr>
              <a:t>IP</a:t>
            </a:r>
            <a:r>
              <a:rPr kumimoji="1" lang="zh-CN" altLang="en-US" dirty="0">
                <a:latin typeface="+mn-lt"/>
                <a:ea typeface="+mn-ea"/>
              </a:rPr>
              <a:t>随机抽取进行扫描</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2" eaLnBrk="1" hangingPunct="1">
              <a:buFont typeface="-윤고딕120" charset="-127"/>
            </a:pPr>
            <a:r>
              <a:rPr kumimoji="1" lang="zh-CN" altLang="en-US" dirty="0">
                <a:latin typeface="+mn-lt"/>
                <a:ea typeface="+mn-ea"/>
              </a:rPr>
              <a:t>所选的目标地址按照一定的算法随机生成，互联网地址空间中未分配的或者保留的地址块不在扫描之列</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2" eaLnBrk="1" hangingPunct="1">
              <a:buFont typeface="-윤고딕120" charset="-127"/>
            </a:pPr>
            <a:r>
              <a:rPr kumimoji="1" lang="zh-CN" altLang="en-US" dirty="0">
                <a:latin typeface="+mn-lt"/>
                <a:ea typeface="+mn-ea"/>
              </a:rPr>
              <a:t>典型的有</a:t>
            </a:r>
            <a:r>
              <a:rPr kumimoji="1" lang="en-US" altLang="zh-CN" dirty="0">
                <a:latin typeface="+mn-lt"/>
                <a:ea typeface="+mn-ea"/>
              </a:rPr>
              <a:t>Slapper</a:t>
            </a:r>
            <a:r>
              <a:rPr kumimoji="1" lang="zh-CN" altLang="en-US" dirty="0">
                <a:latin typeface="+mn-lt"/>
                <a:ea typeface="+mn-ea"/>
              </a:rPr>
              <a:t>蠕虫和</a:t>
            </a:r>
            <a:r>
              <a:rPr kumimoji="1" lang="en-US" altLang="zh-CN" dirty="0">
                <a:latin typeface="+mn-lt"/>
                <a:ea typeface="+mn-ea"/>
              </a:rPr>
              <a:t>Slammer</a:t>
            </a:r>
            <a:r>
              <a:rPr kumimoji="1" lang="zh-CN" altLang="en-US" dirty="0">
                <a:latin typeface="+mn-lt"/>
                <a:ea typeface="+mn-ea"/>
              </a:rPr>
              <a:t>蠕虫。</a:t>
            </a:r>
            <a:r>
              <a:rPr kumimoji="1" lang="en-US" altLang="zh-CN" dirty="0">
                <a:latin typeface="+mn-lt"/>
                <a:ea typeface="+mn-ea"/>
              </a:rPr>
              <a:t>Slammer</a:t>
            </a:r>
            <a:r>
              <a:rPr kumimoji="1" lang="zh-CN" altLang="en-US" dirty="0">
                <a:latin typeface="+mn-lt"/>
                <a:ea typeface="+mn-ea"/>
              </a:rPr>
              <a:t>蠕虫传播非常快，主要因为它采用</a:t>
            </a:r>
            <a:r>
              <a:rPr kumimoji="1" lang="en-US" altLang="zh-CN" dirty="0">
                <a:latin typeface="+mn-lt"/>
                <a:ea typeface="+mn-ea"/>
              </a:rPr>
              <a:t>UDP1434</a:t>
            </a:r>
            <a:r>
              <a:rPr kumimoji="1" lang="zh-CN" altLang="en-US" dirty="0">
                <a:latin typeface="+mn-lt"/>
                <a:ea typeface="+mn-ea"/>
              </a:rPr>
              <a:t>（</a:t>
            </a:r>
            <a:r>
              <a:rPr kumimoji="1" lang="en-US" altLang="zh-CN" dirty="0">
                <a:latin typeface="+mn-lt"/>
                <a:ea typeface="+mn-ea"/>
              </a:rPr>
              <a:t>SQL SERVER</a:t>
            </a:r>
            <a:r>
              <a:rPr kumimoji="1" lang="zh-CN" altLang="en-US" dirty="0">
                <a:latin typeface="+mn-lt"/>
                <a:ea typeface="+mn-ea"/>
              </a:rPr>
              <a:t>）端口的非连接的扫描，而且采用了大量线程的扫描方式，使得其扫描主要受带宽的限制</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25603" name="内容占位符 2"/>
          <p:cNvSpPr>
            <a:spLocks noGrp="1"/>
          </p:cNvSpPr>
          <p:nvPr>
            <p:ph idx="1"/>
          </p:nvPr>
        </p:nvSpPr>
        <p:spPr>
          <a:xfrm>
            <a:off x="957580" y="2072005"/>
            <a:ext cx="9558020" cy="4165600"/>
          </a:xfrm>
        </p:spPr>
        <p:txBody>
          <a:bodyPr vert="horz" wrap="square" lIns="91440" tIns="45720" rIns="91440" bIns="45720" anchor="t"/>
          <a:lstStyle/>
          <a:p>
            <a:pPr lvl="1" eaLnBrk="1" hangingPunct="1"/>
            <a:r>
              <a:rPr lang="zh-CN" altLang="en-US" b="1" dirty="0"/>
              <a:t>顺序扫描</a:t>
            </a:r>
            <a:endParaRPr lang="en-US" altLang="zh-CN" b="1" dirty="0"/>
          </a:p>
          <a:p>
            <a:pPr lvl="2" eaLnBrk="1" hangingPunct="1">
              <a:buFont typeface="-윤고딕120" charset="-127"/>
            </a:pPr>
            <a:r>
              <a:rPr kumimoji="1" lang="zh-CN" altLang="en-US" dirty="0">
                <a:latin typeface="+mn-lt"/>
                <a:ea typeface="+mn-ea"/>
              </a:rPr>
              <a:t>宿主主机上的蠕虫会随机选择一个</a:t>
            </a:r>
            <a:r>
              <a:rPr kumimoji="1" lang="en-US" altLang="zh-CN" dirty="0">
                <a:latin typeface="+mn-lt"/>
                <a:ea typeface="+mn-ea"/>
              </a:rPr>
              <a:t>C</a:t>
            </a:r>
            <a:r>
              <a:rPr kumimoji="1" lang="zh-CN" altLang="en-US" dirty="0">
                <a:latin typeface="+mn-lt"/>
                <a:ea typeface="+mn-ea"/>
              </a:rPr>
              <a:t>类网络地址进行顺序扫描</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2" eaLnBrk="1" hangingPunct="1">
              <a:buFont typeface="-윤고딕120" charset="-127"/>
            </a:pPr>
            <a:r>
              <a:rPr kumimoji="1" lang="zh-CN" altLang="en-US" dirty="0">
                <a:latin typeface="+mn-lt"/>
                <a:ea typeface="+mn-ea"/>
              </a:rPr>
              <a:t>该策略的不足是对同一台主机可能重复扫描，引起网络拥塞</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2" eaLnBrk="1" hangingPunct="1">
              <a:buFont typeface="-윤고딕120" charset="-127"/>
            </a:pPr>
            <a:r>
              <a:rPr kumimoji="1" lang="en-US" altLang="zh-CN" dirty="0">
                <a:latin typeface="+mn-lt"/>
                <a:ea typeface="+mn-ea"/>
              </a:rPr>
              <a:t>W32.Blaster</a:t>
            </a:r>
            <a:r>
              <a:rPr kumimoji="1" lang="zh-CN" altLang="en-US" dirty="0">
                <a:latin typeface="+mn-lt"/>
                <a:ea typeface="+mn-ea"/>
              </a:rPr>
              <a:t>是典型的顺序扫描蠕虫</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26627" name="内容占位符 2"/>
          <p:cNvSpPr>
            <a:spLocks noGrp="1"/>
          </p:cNvSpPr>
          <p:nvPr>
            <p:ph idx="1"/>
          </p:nvPr>
        </p:nvSpPr>
        <p:spPr>
          <a:xfrm>
            <a:off x="838200" y="2143125"/>
            <a:ext cx="9677400" cy="4215130"/>
          </a:xfrm>
        </p:spPr>
        <p:txBody>
          <a:bodyPr vert="horz" wrap="square" lIns="91440" tIns="45720" rIns="91440" bIns="45720" anchor="t"/>
          <a:lstStyle/>
          <a:p>
            <a:pPr lvl="0" eaLnBrk="1" hangingPunct="1"/>
            <a:r>
              <a:rPr lang="zh-CN" altLang="en-US" b="1" dirty="0"/>
              <a:t>初始列表扫描（</a:t>
            </a:r>
            <a:r>
              <a:rPr lang="en-US" altLang="zh-CN" b="1" dirty="0"/>
              <a:t>hit list</a:t>
            </a:r>
            <a:r>
              <a:rPr lang="zh-CN" altLang="en-US" b="1" dirty="0"/>
              <a:t>）</a:t>
            </a:r>
            <a:endParaRPr lang="en-US" altLang="zh-CN" dirty="0"/>
          </a:p>
          <a:p>
            <a:pPr lvl="1" eaLnBrk="1" hangingPunct="1">
              <a:buFont typeface="-윤고딕120" charset="-127"/>
            </a:pPr>
            <a:endParaRPr kumimoji="1" lang="en-US" altLang="zh-CN" dirty="0">
              <a:latin typeface="+mn-lt"/>
              <a:ea typeface="+mn-ea"/>
            </a:endParaRPr>
          </a:p>
          <a:p>
            <a:pPr lvl="1" eaLnBrk="1" hangingPunct="1">
              <a:buFont typeface="-윤고딕120" charset="-127"/>
            </a:pPr>
            <a:r>
              <a:rPr kumimoji="1" lang="zh-CN" altLang="en-US" dirty="0">
                <a:latin typeface="+mn-lt"/>
                <a:ea typeface="+mn-ea"/>
              </a:rPr>
              <a:t>蠕虫程序在释放之前，预先形成一个易感主机的初试列表，然后对该列表地址进行尝试攻击和传播</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buFont typeface="-윤고딕120" charset="-127"/>
            </a:pPr>
            <a:r>
              <a:rPr kumimoji="1" lang="zh-CN" altLang="en-US" dirty="0">
                <a:latin typeface="+mn-lt"/>
                <a:ea typeface="+mn-ea"/>
              </a:rPr>
              <a:t>一般是选择网络中的关键节点主机</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27651" name="内容占位符 2"/>
          <p:cNvSpPr>
            <a:spLocks noGrp="1"/>
          </p:cNvSpPr>
          <p:nvPr>
            <p:ph idx="1"/>
          </p:nvPr>
        </p:nvSpPr>
        <p:spPr>
          <a:xfrm>
            <a:off x="743585" y="2072005"/>
            <a:ext cx="9772015" cy="4165600"/>
          </a:xfrm>
        </p:spPr>
        <p:txBody>
          <a:bodyPr vert="horz" wrap="square" lIns="91440" tIns="45720" rIns="91440" bIns="45720" anchor="t"/>
          <a:lstStyle/>
          <a:p>
            <a:pPr lvl="2" eaLnBrk="1" hangingPunct="1">
              <a:buFont typeface="-윤고딕120" charset="-127"/>
            </a:pPr>
            <a:endParaRPr kumimoji="1" lang="en-US" altLang="zh-CN" dirty="0">
              <a:latin typeface="+mn-lt"/>
              <a:ea typeface="+mn-ea"/>
            </a:endParaRPr>
          </a:p>
          <a:p>
            <a:pPr lvl="0" eaLnBrk="1" hangingPunct="1">
              <a:buFont typeface="-윤고딕120" charset="-127"/>
            </a:pPr>
            <a:r>
              <a:rPr kumimoji="1" lang="zh-CN" altLang="en-US" dirty="0">
                <a:latin typeface="+mn-lt"/>
                <a:ea typeface="+mn-ea"/>
              </a:rPr>
              <a:t>初始列表生成方法有两种，其一是通过小规模的扫描或者互联网的共享信息产生初始列表，其二是通过分布式扫描可以生成全面的列表数据库</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0" eaLnBrk="1" hangingPunct="1">
              <a:buFont typeface="-윤고딕120" charset="-127"/>
            </a:pPr>
            <a:r>
              <a:rPr kumimoji="1" lang="zh-CN" altLang="en-US" dirty="0">
                <a:latin typeface="+mn-lt"/>
                <a:ea typeface="+mn-ea"/>
              </a:rPr>
              <a:t>缺点是攻击者收集这些攻击目标时往往要花费很长的时间，在这个过程中所利用的漏洞有可能会被修复，而失去攻击的机会</a:t>
            </a:r>
          </a:p>
          <a:p>
            <a:pPr eaLnBrk="1" hangingPunct="1"/>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28675" name="内容占位符 2"/>
          <p:cNvSpPr>
            <a:spLocks noGrp="1"/>
          </p:cNvSpPr>
          <p:nvPr>
            <p:ph idx="1"/>
          </p:nvPr>
        </p:nvSpPr>
        <p:spPr>
          <a:xfrm>
            <a:off x="972820" y="1929130"/>
            <a:ext cx="9542780" cy="4308475"/>
          </a:xfrm>
        </p:spPr>
        <p:txBody>
          <a:bodyPr vert="horz" wrap="square" lIns="91440" tIns="45720" rIns="91440" bIns="45720" anchor="t"/>
          <a:lstStyle/>
          <a:p>
            <a:pPr lvl="0" eaLnBrk="1" hangingPunct="1"/>
            <a:r>
              <a:rPr lang="zh-CN" altLang="en-US" b="1" dirty="0"/>
              <a:t>可路由地址扫描</a:t>
            </a:r>
            <a:endParaRPr lang="en-US" altLang="zh-CN" b="1" dirty="0"/>
          </a:p>
          <a:p>
            <a:pPr lvl="1" eaLnBrk="1" hangingPunct="1">
              <a:buFont typeface="-윤고딕120" charset="-127"/>
            </a:pPr>
            <a:r>
              <a:rPr kumimoji="1" lang="zh-CN" altLang="en-US" dirty="0">
                <a:latin typeface="+mn-lt"/>
                <a:ea typeface="+mn-ea"/>
              </a:rPr>
              <a:t>蠕虫依据网络的路由信息，对地址空间进行选择性扫描的一种策略</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buFont typeface="-윤고딕120" charset="-127"/>
            </a:pPr>
            <a:r>
              <a:rPr kumimoji="1" lang="zh-CN" altLang="en-US" dirty="0">
                <a:latin typeface="+mn-lt"/>
                <a:ea typeface="+mn-ea"/>
              </a:rPr>
              <a:t>蠕虫的设计者通常利用</a:t>
            </a:r>
            <a:r>
              <a:rPr kumimoji="1" lang="en-US" altLang="zh-CN" dirty="0">
                <a:latin typeface="+mn-lt"/>
                <a:ea typeface="+mn-ea"/>
              </a:rPr>
              <a:t>BGP</a:t>
            </a:r>
            <a:r>
              <a:rPr kumimoji="1" lang="zh-CN" altLang="en-US" dirty="0">
                <a:latin typeface="+mn-lt"/>
                <a:ea typeface="+mn-ea"/>
              </a:rPr>
              <a:t>路由表的公开信息获取互连网路由的</a:t>
            </a:r>
            <a:r>
              <a:rPr kumimoji="1" lang="en-US" altLang="zh-CN" dirty="0">
                <a:latin typeface="+mn-lt"/>
                <a:ea typeface="+mn-ea"/>
              </a:rPr>
              <a:t>IP</a:t>
            </a:r>
            <a:r>
              <a:rPr kumimoji="1" lang="zh-CN" altLang="en-US" dirty="0">
                <a:latin typeface="+mn-lt"/>
                <a:ea typeface="+mn-ea"/>
              </a:rPr>
              <a:t>地址前辍，从而达到验证</a:t>
            </a:r>
            <a:r>
              <a:rPr kumimoji="1" lang="en-US" altLang="zh-CN" dirty="0">
                <a:latin typeface="+mn-lt"/>
                <a:ea typeface="+mn-ea"/>
              </a:rPr>
              <a:t>BGP</a:t>
            </a:r>
            <a:r>
              <a:rPr kumimoji="1" lang="zh-CN" altLang="en-US" dirty="0">
                <a:latin typeface="+mn-lt"/>
                <a:ea typeface="+mn-ea"/>
              </a:rPr>
              <a:t>数据库可用性的目的</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buFont typeface="-윤고딕120" charset="-127"/>
            </a:pPr>
            <a:r>
              <a:rPr kumimoji="1" lang="zh-CN" altLang="en-US" dirty="0">
                <a:latin typeface="+mn-lt"/>
                <a:ea typeface="+mn-ea"/>
              </a:rPr>
              <a:t>提高了蠕虫的传播速度，但蠕虫传播时必须携带一个路由</a:t>
            </a:r>
            <a:r>
              <a:rPr kumimoji="1" lang="en-US" altLang="zh-CN" dirty="0">
                <a:latin typeface="+mn-lt"/>
                <a:ea typeface="+mn-ea"/>
              </a:rPr>
              <a:t>IP</a:t>
            </a:r>
            <a:r>
              <a:rPr kumimoji="1" lang="zh-CN" altLang="en-US" dirty="0">
                <a:latin typeface="+mn-lt"/>
                <a:ea typeface="+mn-ea"/>
              </a:rPr>
              <a:t>地址库</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29699" name="内容占位符 2"/>
          <p:cNvSpPr>
            <a:spLocks noGrp="1"/>
          </p:cNvSpPr>
          <p:nvPr>
            <p:ph idx="1"/>
          </p:nvPr>
        </p:nvSpPr>
        <p:spPr>
          <a:xfrm>
            <a:off x="514350" y="2000250"/>
            <a:ext cx="10001250" cy="4237355"/>
          </a:xfrm>
        </p:spPr>
        <p:txBody>
          <a:bodyPr vert="horz" wrap="square" lIns="91440" tIns="45720" rIns="91440" bIns="45720" anchor="t"/>
          <a:lstStyle/>
          <a:p>
            <a:pPr lvl="1" eaLnBrk="1" hangingPunct="1"/>
            <a:r>
              <a:rPr lang="en-US" altLang="zh-CN" b="1" dirty="0"/>
              <a:t>DNS</a:t>
            </a:r>
            <a:r>
              <a:rPr lang="zh-CN" altLang="en-US" b="1" dirty="0"/>
              <a:t>扫描</a:t>
            </a:r>
            <a:endParaRPr lang="en-US" altLang="zh-CN" b="1" dirty="0"/>
          </a:p>
          <a:p>
            <a:pPr lvl="2" eaLnBrk="1" hangingPunct="1">
              <a:buFont typeface="-윤고딕120" charset="-127"/>
            </a:pPr>
            <a:r>
              <a:rPr kumimoji="1" lang="zh-CN" altLang="en-US" dirty="0">
                <a:latin typeface="+mn-lt"/>
                <a:ea typeface="+mn-ea"/>
              </a:rPr>
              <a:t>蠕虫程序从</a:t>
            </a:r>
            <a:r>
              <a:rPr kumimoji="1" lang="en-US" altLang="zh-CN" dirty="0">
                <a:latin typeface="+mn-lt"/>
                <a:ea typeface="+mn-ea"/>
              </a:rPr>
              <a:t>DNS</a:t>
            </a:r>
            <a:r>
              <a:rPr kumimoji="1" lang="zh-CN" altLang="en-US" dirty="0">
                <a:latin typeface="+mn-lt"/>
                <a:ea typeface="+mn-ea"/>
              </a:rPr>
              <a:t>服务器上获取所记录的</a:t>
            </a:r>
            <a:r>
              <a:rPr kumimoji="1" lang="en-US" altLang="zh-CN" dirty="0">
                <a:latin typeface="+mn-lt"/>
                <a:ea typeface="+mn-ea"/>
              </a:rPr>
              <a:t>IP</a:t>
            </a:r>
            <a:r>
              <a:rPr kumimoji="1" lang="zh-CN" altLang="en-US" dirty="0">
                <a:latin typeface="+mn-lt"/>
                <a:ea typeface="+mn-ea"/>
              </a:rPr>
              <a:t>地址来建立蠕虫扫描的目的地址库</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2" eaLnBrk="1" hangingPunct="1">
              <a:buFont typeface="-윤고딕120" charset="-127"/>
            </a:pPr>
            <a:r>
              <a:rPr kumimoji="1" lang="zh-CN" altLang="en-US" dirty="0">
                <a:latin typeface="+mn-lt"/>
                <a:ea typeface="+mn-ea"/>
              </a:rPr>
              <a:t>所建立的目标地址库具有针对性和可用性强的特点</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2" eaLnBrk="1" hangingPunct="1">
              <a:buFont typeface="-윤고딕120" charset="-127"/>
            </a:pPr>
            <a:r>
              <a:rPr kumimoji="1" lang="zh-CN" altLang="en-US" dirty="0">
                <a:latin typeface="+mn-lt"/>
                <a:ea typeface="+mn-ea"/>
              </a:rPr>
              <a:t>但蠕虫程序需要携带大量的地址库，因此传播速度比较慢</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30723" name="内容占位符 2"/>
          <p:cNvSpPr>
            <a:spLocks noGrp="1"/>
          </p:cNvSpPr>
          <p:nvPr>
            <p:ph idx="1"/>
          </p:nvPr>
        </p:nvSpPr>
        <p:spPr>
          <a:xfrm>
            <a:off x="838200" y="1929130"/>
            <a:ext cx="9677400" cy="4308475"/>
          </a:xfrm>
        </p:spPr>
        <p:txBody>
          <a:bodyPr vert="horz" wrap="square" lIns="91440" tIns="45720" rIns="91440" bIns="45720" anchor="t"/>
          <a:lstStyle/>
          <a:p>
            <a:pPr lvl="0" eaLnBrk="1" hangingPunct="1"/>
            <a:r>
              <a:rPr lang="zh-CN" altLang="en-US" b="1" dirty="0"/>
              <a:t>分治扫描</a:t>
            </a:r>
            <a:endParaRPr lang="en-US" altLang="zh-CN" b="1" dirty="0"/>
          </a:p>
          <a:p>
            <a:pPr lvl="1" eaLnBrk="1" hangingPunct="1">
              <a:buFont typeface="-윤고딕120" charset="-127"/>
            </a:pPr>
            <a:r>
              <a:rPr kumimoji="1" lang="zh-CN" altLang="en-US" dirty="0">
                <a:latin typeface="+mn-lt"/>
                <a:ea typeface="+mn-ea"/>
              </a:rPr>
              <a:t>网络蠕虫之间相互协作、快速搜索易感染主机的一种策略</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buFont typeface="-윤고딕120" charset="-127"/>
            </a:pPr>
            <a:r>
              <a:rPr kumimoji="1" lang="zh-CN" altLang="en-US" dirty="0">
                <a:latin typeface="+mn-lt"/>
                <a:ea typeface="+mn-ea"/>
              </a:rPr>
              <a:t>网络蠕虫发送地址库的一部分给每台被感染的主机，然后每台主机再去扫描它所获得的地址</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buFont typeface="-윤고딕120" charset="-127"/>
            </a:pPr>
            <a:r>
              <a:rPr kumimoji="1" lang="zh-CN" altLang="en-US" dirty="0">
                <a:latin typeface="+mn-lt"/>
                <a:ea typeface="+mn-ea"/>
              </a:rPr>
              <a:t>不足是存在“坏点”问题。在蠕虫传播的过程中，如果一台主机死机或崩溃，那么所有传给它的地址库就会丢失。这个问题发生得越早，影响就越大</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31747" name="内容占位符 2"/>
          <p:cNvSpPr>
            <a:spLocks noGrp="1"/>
          </p:cNvSpPr>
          <p:nvPr>
            <p:ph idx="1"/>
          </p:nvPr>
        </p:nvSpPr>
        <p:spPr>
          <a:xfrm>
            <a:off x="838200" y="1862455"/>
            <a:ext cx="8763000" cy="4237038"/>
          </a:xfrm>
        </p:spPr>
        <p:txBody>
          <a:bodyPr vert="horz" wrap="square" lIns="91440" tIns="45720" rIns="91440" bIns="45720" anchor="t"/>
          <a:lstStyle/>
          <a:p>
            <a:pPr lvl="0" eaLnBrk="1" hangingPunct="1">
              <a:buFont typeface="-윤고딕120" charset="-127"/>
            </a:pPr>
            <a:r>
              <a:rPr kumimoji="1" lang="zh-CN" altLang="en-US" dirty="0">
                <a:latin typeface="+mn-lt"/>
                <a:ea typeface="+mn-ea"/>
              </a:rPr>
              <a:t>有三种方法能够解决这个问题：</a:t>
            </a:r>
            <a:endParaRPr kumimoji="1" lang="en-US" altLang="zh-CN" dirty="0">
              <a:latin typeface="+mn-lt"/>
              <a:ea typeface="+mn-ea"/>
            </a:endParaRPr>
          </a:p>
          <a:p>
            <a:pPr marL="0" lvl="0" indent="0" eaLnBrk="1" hangingPunct="1">
              <a:buFont typeface="-윤고딕120" charset="-127"/>
              <a:buNone/>
            </a:pPr>
            <a:r>
              <a:rPr kumimoji="1" lang="zh-CN" altLang="en-US" dirty="0">
                <a:latin typeface="+mn-lt"/>
                <a:ea typeface="+mn-ea"/>
              </a:rPr>
              <a:t>（</a:t>
            </a:r>
            <a:r>
              <a:rPr kumimoji="1" lang="en-US" altLang="zh-CN" dirty="0">
                <a:latin typeface="+mn-lt"/>
                <a:ea typeface="+mn-ea"/>
              </a:rPr>
              <a:t>1</a:t>
            </a:r>
            <a:r>
              <a:rPr kumimoji="1" lang="zh-CN" altLang="en-US" dirty="0">
                <a:latin typeface="+mn-lt"/>
                <a:ea typeface="+mn-ea"/>
              </a:rPr>
              <a:t>）在蠕虫传递地址库之前产生目标列表；</a:t>
            </a:r>
          </a:p>
          <a:p>
            <a:pPr marL="0" lvl="0" indent="0" eaLnBrk="1" hangingPunct="1">
              <a:buFont typeface="-윤고딕120" charset="-127"/>
              <a:buNone/>
            </a:pPr>
            <a:r>
              <a:rPr kumimoji="1" lang="zh-CN" altLang="en-US" dirty="0">
                <a:latin typeface="+mn-lt"/>
                <a:ea typeface="+mn-ea"/>
              </a:rPr>
              <a:t>（</a:t>
            </a:r>
            <a:r>
              <a:rPr kumimoji="1" lang="en-US" altLang="zh-CN" dirty="0">
                <a:latin typeface="+mn-lt"/>
                <a:ea typeface="+mn-ea"/>
              </a:rPr>
              <a:t>2</a:t>
            </a:r>
            <a:r>
              <a:rPr kumimoji="1" lang="zh-CN" altLang="en-US" dirty="0">
                <a:latin typeface="+mn-lt"/>
                <a:ea typeface="+mn-ea"/>
              </a:rPr>
              <a:t>）通过计数器来控制蠕虫的传播情况，蠕虫每感染一个节点，计数器加</a:t>
            </a:r>
            <a:r>
              <a:rPr kumimoji="1" lang="en-US" altLang="zh-CN" dirty="0">
                <a:latin typeface="+mn-lt"/>
                <a:ea typeface="+mn-ea"/>
              </a:rPr>
              <a:t>1</a:t>
            </a:r>
            <a:r>
              <a:rPr kumimoji="1" lang="zh-CN" altLang="en-US" dirty="0">
                <a:latin typeface="+mn-lt"/>
                <a:ea typeface="+mn-ea"/>
              </a:rPr>
              <a:t>，然后根据计数器的值来分配任务；</a:t>
            </a:r>
          </a:p>
          <a:p>
            <a:pPr marL="0" lvl="0" indent="0" eaLnBrk="1" hangingPunct="1">
              <a:buFont typeface="-윤고딕120" charset="-127"/>
              <a:buNone/>
            </a:pPr>
            <a:r>
              <a:rPr kumimoji="1" lang="zh-CN" altLang="en-US" dirty="0">
                <a:latin typeface="+mn-lt"/>
                <a:ea typeface="+mn-ea"/>
              </a:rPr>
              <a:t>（</a:t>
            </a:r>
            <a:r>
              <a:rPr kumimoji="1" lang="en-US" altLang="zh-CN" dirty="0">
                <a:latin typeface="+mn-lt"/>
                <a:ea typeface="+mn-ea"/>
              </a:rPr>
              <a:t>3</a:t>
            </a:r>
            <a:r>
              <a:rPr kumimoji="1" lang="zh-CN" altLang="en-US" dirty="0">
                <a:latin typeface="+mn-lt"/>
                <a:ea typeface="+mn-ea"/>
              </a:rPr>
              <a:t>）蠕虫传播的时候随机决定是否重传数据库</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32771" name="内容占位符 2"/>
          <p:cNvSpPr>
            <a:spLocks noGrp="1"/>
          </p:cNvSpPr>
          <p:nvPr>
            <p:ph idx="1"/>
          </p:nvPr>
        </p:nvSpPr>
        <p:spPr>
          <a:xfrm>
            <a:off x="624205" y="1825625"/>
            <a:ext cx="10729595" cy="4351655"/>
          </a:xfrm>
        </p:spPr>
        <p:txBody>
          <a:bodyPr vert="horz" wrap="square" lIns="91440" tIns="45720" rIns="91440" bIns="45720" anchor="t">
            <a:normAutofit lnSpcReduction="10000"/>
          </a:bodyPr>
          <a:lstStyle/>
          <a:p>
            <a:pPr lvl="0" eaLnBrk="1" hangingPunct="1"/>
            <a:r>
              <a:rPr lang="zh-CN" altLang="en-US" b="1" dirty="0"/>
              <a:t>置换列表扫描</a:t>
            </a:r>
            <a:endParaRPr lang="en-US" altLang="zh-CN" b="1" dirty="0"/>
          </a:p>
          <a:p>
            <a:pPr lvl="1" eaLnBrk="1" hangingPunct="1">
              <a:buFont typeface="-윤고딕120" charset="-127"/>
            </a:pPr>
            <a:r>
              <a:rPr kumimoji="1" lang="zh-CN" altLang="en-US" dirty="0">
                <a:latin typeface="+mn-lt"/>
                <a:ea typeface="+mn-ea"/>
              </a:rPr>
              <a:t>所有蠕虫共用一张与整个地址空间相对应的伪随机置换列表，并通过该表来选择扫描目标</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buFont typeface="-윤고딕120" charset="-127"/>
            </a:pPr>
            <a:r>
              <a:rPr kumimoji="1" lang="zh-CN" altLang="en-US" dirty="0">
                <a:latin typeface="+mn-lt"/>
                <a:ea typeface="+mn-ea"/>
              </a:rPr>
              <a:t>被感染的主机以其在置换列表上的位置为扫描起点，并由该起点始沿着置换列表向下扫描，寻找新的漏洞主机。当它扫描到某一点并发现该点所对应的主机已经被感染，会立即停止扫描，并在置换列表中随机选择一个新的起点继续扫描</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buFont typeface="-윤고딕120" charset="-127"/>
            </a:pPr>
            <a:r>
              <a:rPr kumimoji="1" lang="zh-CN" altLang="en-US" dirty="0">
                <a:latin typeface="+mn-lt"/>
                <a:ea typeface="+mn-ea"/>
              </a:rPr>
              <a:t>确保了对整个网络的彻底扫描，也避免了对同一台机器的重复扫描</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vert="horz" wrap="square" lIns="91440" tIns="45720" rIns="91440" bIns="45720" anchor="ctr"/>
          <a:lstStyle/>
          <a:p>
            <a:pPr eaLnBrk="1" hangingPunct="1"/>
            <a:r>
              <a:rPr lang="zh-CN" altLang="en-US" dirty="0"/>
              <a:t>蠕虫的概述</a:t>
            </a:r>
          </a:p>
        </p:txBody>
      </p:sp>
      <p:sp>
        <p:nvSpPr>
          <p:cNvPr id="6147" name="内容占位符 2"/>
          <p:cNvSpPr>
            <a:spLocks noGrp="1"/>
          </p:cNvSpPr>
          <p:nvPr>
            <p:ph idx="1"/>
          </p:nvPr>
        </p:nvSpPr>
        <p:spPr>
          <a:xfrm>
            <a:off x="838835" y="1844675"/>
            <a:ext cx="9676765" cy="4392930"/>
          </a:xfrm>
        </p:spPr>
        <p:txBody>
          <a:bodyPr vert="horz" wrap="square" lIns="91440" tIns="45720" rIns="91440" bIns="45720" anchor="t"/>
          <a:lstStyle/>
          <a:p>
            <a:pPr eaLnBrk="1" hangingPunct="1"/>
            <a:r>
              <a:rPr lang="zh-CN" altLang="en-US" dirty="0"/>
              <a:t>主程序和引导程序都有自动重新定位（</a:t>
            </a:r>
            <a:r>
              <a:rPr lang="en-US" altLang="zh-CN" dirty="0"/>
              <a:t>autorelocation</a:t>
            </a:r>
            <a:r>
              <a:rPr lang="zh-CN" altLang="en-US" dirty="0"/>
              <a:t>）的能力</a:t>
            </a:r>
            <a:endParaRPr lang="en-US" altLang="zh-CN" dirty="0"/>
          </a:p>
          <a:p>
            <a:pPr eaLnBrk="1" hangingPunct="1"/>
            <a:r>
              <a:rPr lang="zh-CN" altLang="en-US" dirty="0"/>
              <a:t>这些程序或程序段都能够把自身的副本重新定位在另一台机器上</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3" name="内容占位符 2"/>
          <p:cNvSpPr>
            <a:spLocks noGrp="1"/>
          </p:cNvSpPr>
          <p:nvPr>
            <p:ph idx="1"/>
          </p:nvPr>
        </p:nvSpPr>
        <p:spPr>
          <a:xfrm>
            <a:off x="972185" y="2000250"/>
            <a:ext cx="9543415" cy="4237355"/>
          </a:xfrm>
        </p:spPr>
        <p:txBody>
          <a:bodyPr vert="horz" wrap="square" lIns="91440" tIns="45720" rIns="91440" bIns="45720" anchor="t"/>
          <a:lstStyle/>
          <a:p>
            <a:pPr lvl="0" eaLnBrk="1" hangingPunct="1"/>
            <a:r>
              <a:rPr lang="zh-CN" altLang="en-US" dirty="0"/>
              <a:t>蠕虫快速传播的关键在于设计良好的扫描策略</a:t>
            </a:r>
            <a:endParaRPr lang="en-US" altLang="zh-CN" dirty="0"/>
          </a:p>
          <a:p>
            <a:pPr lvl="1" eaLnBrk="1" hangingPunct="1"/>
            <a:endParaRPr lang="en-US" altLang="zh-CN" dirty="0"/>
          </a:p>
          <a:p>
            <a:pPr lvl="0" eaLnBrk="1" hangingPunct="1"/>
            <a:r>
              <a:rPr lang="zh-CN" altLang="en-US" dirty="0"/>
              <a:t>一般情况下，采用</a:t>
            </a:r>
            <a:r>
              <a:rPr lang="en-US" altLang="zh-CN" dirty="0"/>
              <a:t>DNS</a:t>
            </a:r>
            <a:r>
              <a:rPr lang="zh-CN" altLang="en-US" dirty="0"/>
              <a:t>扫描传播的蠕虫速度最慢，选择性随机扫描和路由扫描比随机扫描的速度要快</a:t>
            </a:r>
            <a:endParaRPr lang="en-US" altLang="zh-CN" dirty="0"/>
          </a:p>
          <a:p>
            <a:pPr lvl="1" eaLnBrk="1" hangingPunct="1"/>
            <a:endParaRPr lang="en-US" altLang="zh-CN" dirty="0"/>
          </a:p>
          <a:p>
            <a:pPr lvl="0" eaLnBrk="1" hangingPunct="1"/>
            <a:r>
              <a:rPr lang="zh-CN" altLang="en-US" dirty="0"/>
              <a:t>对于初始列表扫描，当列表超过</a:t>
            </a:r>
            <a:r>
              <a:rPr lang="en-US" altLang="zh-CN" dirty="0"/>
              <a:t>1M</a:t>
            </a:r>
            <a:r>
              <a:rPr lang="zh-CN" altLang="en-US" dirty="0"/>
              <a:t>字节时，蠕虫传播的速度就会比路由扫描蠕虫慢；当列表大于</a:t>
            </a:r>
            <a:r>
              <a:rPr lang="en-US" altLang="zh-CN" dirty="0"/>
              <a:t>6M</a:t>
            </a:r>
            <a:r>
              <a:rPr lang="zh-CN" altLang="en-US" dirty="0"/>
              <a:t>时，蠕虫传播速度比随机扫描还慢</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34819" name="内容占位符 2"/>
          <p:cNvSpPr>
            <a:spLocks noGrp="1"/>
          </p:cNvSpPr>
          <p:nvPr>
            <p:ph idx="1"/>
          </p:nvPr>
        </p:nvSpPr>
        <p:spPr>
          <a:xfrm>
            <a:off x="838200" y="2143125"/>
            <a:ext cx="9677400" cy="4094480"/>
          </a:xfrm>
        </p:spPr>
        <p:txBody>
          <a:bodyPr vert="horz" wrap="square" lIns="91440" tIns="45720" rIns="91440" bIns="45720" anchor="t"/>
          <a:lstStyle/>
          <a:p>
            <a:pPr lvl="1" eaLnBrk="1" hangingPunct="1"/>
            <a:r>
              <a:rPr lang="zh-CN" altLang="en-US" dirty="0"/>
              <a:t>目前，网络蠕虫首先采用路由扫描，再利用随机扫描进行传播是最佳选择</a:t>
            </a:r>
            <a:endParaRPr lang="en-US" altLang="zh-CN" dirty="0"/>
          </a:p>
          <a:p>
            <a:pPr lvl="1" eaLnBrk="1" hangingPunct="1"/>
            <a:endParaRPr lang="en-US" altLang="zh-CN" dirty="0"/>
          </a:p>
          <a:p>
            <a:pPr lvl="1" eaLnBrk="1" hangingPunct="1"/>
            <a:r>
              <a:rPr lang="zh-CN" altLang="en-US" dirty="0"/>
              <a:t>扫描发送的探测包是根据不同的漏洞进行设计的</a:t>
            </a:r>
            <a:endParaRPr lang="en-US" altLang="zh-CN" dirty="0"/>
          </a:p>
          <a:p>
            <a:pPr lvl="1" eaLnBrk="1" hangingPunct="1"/>
            <a:endParaRPr lang="en-US" altLang="zh-CN" dirty="0"/>
          </a:p>
          <a:p>
            <a:pPr lvl="1" eaLnBrk="1" hangingPunct="1"/>
            <a:r>
              <a:rPr lang="zh-CN" altLang="en-US" dirty="0"/>
              <a:t>不同的漏洞有不同的攻击手法，关键的问题是对漏洞的理解和利用</a:t>
            </a:r>
          </a:p>
          <a:p>
            <a:pPr eaLnBrk="1" hangingPunct="1"/>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35843" name="内容占位符 2"/>
          <p:cNvSpPr>
            <a:spLocks noGrp="1"/>
          </p:cNvSpPr>
          <p:nvPr>
            <p:ph idx="1"/>
          </p:nvPr>
        </p:nvSpPr>
        <p:spPr>
          <a:xfrm>
            <a:off x="974725" y="1857375"/>
            <a:ext cx="9526905" cy="4380230"/>
          </a:xfrm>
        </p:spPr>
        <p:txBody>
          <a:bodyPr vert="horz" wrap="square" lIns="91440" tIns="45720" rIns="91440" bIns="45720" anchor="t"/>
          <a:lstStyle/>
          <a:p>
            <a:r>
              <a:rPr lang="zh-CN" altLang="en-US" dirty="0" smtClean="0"/>
              <a:t>蠕虫的攻击机制</a:t>
            </a:r>
            <a:endParaRPr lang="en-US" altLang="zh-CN" dirty="0" smtClean="0"/>
          </a:p>
          <a:p>
            <a:pPr lvl="1"/>
            <a:r>
              <a:rPr lang="zh-CN" altLang="en-US" dirty="0" smtClean="0"/>
              <a:t>缓冲区溢出漏洞</a:t>
            </a:r>
            <a:endParaRPr lang="en-US" altLang="zh-CN" dirty="0" smtClean="0"/>
          </a:p>
          <a:p>
            <a:pPr lvl="1"/>
            <a:r>
              <a:rPr lang="zh-CN" altLang="en-US" dirty="0" smtClean="0"/>
              <a:t>内存损坏漏洞</a:t>
            </a:r>
            <a:endParaRPr lang="en-US" altLang="zh-CN" dirty="0" smtClean="0"/>
          </a:p>
          <a:p>
            <a:pPr eaLnBrk="1" hangingPunct="1"/>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vert="horz" wrap="square" lIns="91440" tIns="45720" rIns="91440" bIns="45720" anchor="ctr"/>
          <a:lstStyle/>
          <a:p>
            <a:pPr eaLnBrk="1" hangingPunct="1"/>
            <a:r>
              <a:rPr lang="zh-CN" altLang="en-US" dirty="0"/>
              <a:t>漏洞与缓冲区溢出介绍</a:t>
            </a:r>
          </a:p>
        </p:txBody>
      </p:sp>
      <p:sp>
        <p:nvSpPr>
          <p:cNvPr id="3" name="内容占位符 2"/>
          <p:cNvSpPr>
            <a:spLocks noGrp="1"/>
          </p:cNvSpPr>
          <p:nvPr>
            <p:ph idx="1"/>
          </p:nvPr>
        </p:nvSpPr>
        <p:spPr>
          <a:xfrm>
            <a:off x="838200" y="2092325"/>
            <a:ext cx="8763000" cy="4237038"/>
          </a:xfrm>
        </p:spPr>
        <p:txBody>
          <a:bodyPr vert="horz" wrap="square" lIns="91440" tIns="45720" rIns="91440" bIns="45720" anchor="t"/>
          <a:lstStyle/>
          <a:p>
            <a:pPr eaLnBrk="1" hangingPunct="1"/>
            <a:r>
              <a:rPr lang="zh-CN" altLang="en-US" dirty="0"/>
              <a:t>漏洞是指任何软件、硬件或实现中存在的缺陷，这些缺陷在满足一定的条件时，可导致信息泄漏或资源失控或服务失效</a:t>
            </a:r>
            <a:endParaRPr lang="en-US" altLang="zh-CN" dirty="0"/>
          </a:p>
          <a:p>
            <a:pPr eaLnBrk="1" hangingPunct="1"/>
            <a:endParaRPr lang="en-US" altLang="zh-CN" dirty="0"/>
          </a:p>
          <a:p>
            <a:pPr eaLnBrk="1" hangingPunct="1"/>
            <a:r>
              <a:rPr lang="zh-CN" altLang="en-US" dirty="0"/>
              <a:t>攻击代码是指可以用来体现漏洞的程序代码，通过执行这些程序代码，可以展示漏洞，即出现信息泄漏或资源失控或服务失效这些结果。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vert="horz" wrap="square" lIns="91440" tIns="45720" rIns="91440" bIns="45720" anchor="ctr"/>
          <a:lstStyle/>
          <a:p>
            <a:pPr eaLnBrk="1" hangingPunct="1"/>
            <a:r>
              <a:rPr lang="zh-CN" altLang="en-US" dirty="0"/>
              <a:t>漏洞与缓冲区溢出介绍</a:t>
            </a:r>
          </a:p>
        </p:txBody>
      </p:sp>
      <p:sp>
        <p:nvSpPr>
          <p:cNvPr id="37891" name="内容占位符 2"/>
          <p:cNvSpPr>
            <a:spLocks noGrp="1"/>
          </p:cNvSpPr>
          <p:nvPr>
            <p:ph idx="1"/>
          </p:nvPr>
        </p:nvSpPr>
        <p:spPr>
          <a:xfrm>
            <a:off x="1752600" y="2214563"/>
            <a:ext cx="8763000" cy="4022725"/>
          </a:xfrm>
        </p:spPr>
        <p:txBody>
          <a:bodyPr vert="horz" wrap="square" lIns="91440" tIns="45720" rIns="91440" bIns="45720" anchor="t"/>
          <a:lstStyle/>
          <a:p>
            <a:pPr eaLnBrk="1" hangingPunct="1"/>
            <a:r>
              <a:rPr lang="zh-CN" altLang="en-US" dirty="0"/>
              <a:t>缓冲区指的是程序运行时内存中一块连续的区域</a:t>
            </a:r>
            <a:endParaRPr lang="en-US" altLang="zh-CN" dirty="0"/>
          </a:p>
          <a:p>
            <a:pPr eaLnBrk="1" hangingPunct="1"/>
            <a:endParaRPr lang="en-US" altLang="zh-CN" dirty="0"/>
          </a:p>
          <a:p>
            <a:pPr eaLnBrk="1" hangingPunct="1"/>
            <a:r>
              <a:rPr lang="zh-CN" altLang="en-US" dirty="0"/>
              <a:t>缓冲溢出是指当计算机程序向缓冲区内填充的数据位数超过了缓冲区本身的容量，溢出的数据覆盖在合法数据上</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vert="horz" wrap="square" lIns="91440" tIns="45720" rIns="91440" bIns="45720" anchor="ctr"/>
          <a:lstStyle/>
          <a:p>
            <a:pPr eaLnBrk="1" hangingPunct="1"/>
            <a:r>
              <a:rPr lang="zh-CN" altLang="en-US" dirty="0"/>
              <a:t>漏洞与缓冲区溢出介绍</a:t>
            </a:r>
          </a:p>
        </p:txBody>
      </p:sp>
      <p:sp>
        <p:nvSpPr>
          <p:cNvPr id="38915" name="Rectangle 1"/>
          <p:cNvSpPr/>
          <p:nvPr/>
        </p:nvSpPr>
        <p:spPr>
          <a:xfrm>
            <a:off x="2381250" y="1731328"/>
            <a:ext cx="3500438" cy="4246245"/>
          </a:xfrm>
          <a:prstGeom prst="rect">
            <a:avLst/>
          </a:prstGeom>
          <a:noFill/>
          <a:ln w="9525">
            <a:noFill/>
          </a:ln>
        </p:spPr>
        <p:txBody>
          <a:bodyPr anchor="ctr">
            <a:spAutoFit/>
          </a:bodyPr>
          <a:lstStyle/>
          <a:p>
            <a:pPr indent="276225"/>
            <a:r>
              <a:rPr lang="en-US" altLang="zh-CN" b="0" dirty="0">
                <a:solidFill>
                  <a:schemeClr val="bg1"/>
                </a:solidFill>
                <a:latin typeface="Arial" panose="020B0604020202020204" pitchFamily="34" charset="0"/>
                <a:cs typeface="Arial" panose="020B0604020202020204" pitchFamily="34" charset="0"/>
              </a:rPr>
              <a:t>void MyCopy(char*str)</a:t>
            </a:r>
          </a:p>
          <a:p>
            <a:pPr indent="276225" eaLnBrk="0" hangingPunct="0"/>
            <a:r>
              <a:rPr lang="en-US" altLang="zh-CN" b="0" dirty="0">
                <a:solidFill>
                  <a:schemeClr val="bg1"/>
                </a:solidFill>
                <a:latin typeface="Arial" panose="020B0604020202020204" pitchFamily="34" charset="0"/>
                <a:cs typeface="Arial" panose="020B0604020202020204" pitchFamily="34" charset="0"/>
              </a:rPr>
              <a:t>{</a:t>
            </a:r>
          </a:p>
          <a:p>
            <a:pPr indent="276225" eaLnBrk="0" hangingPunct="0"/>
            <a:r>
              <a:rPr lang="en-US" altLang="zh-CN" b="0" dirty="0">
                <a:solidFill>
                  <a:schemeClr val="bg1"/>
                </a:solidFill>
                <a:latin typeface="Arial" panose="020B0604020202020204" pitchFamily="34" charset="0"/>
                <a:cs typeface="Arial" panose="020B0604020202020204" pitchFamily="34" charset="0"/>
              </a:rPr>
              <a:t>      </a:t>
            </a:r>
            <a:r>
              <a:rPr lang="en-US" altLang="zh-CN" b="0" dirty="0">
                <a:solidFill>
                  <a:srgbClr val="FFCC99"/>
                </a:solidFill>
                <a:latin typeface="Arial" panose="020B0604020202020204" pitchFamily="34" charset="0"/>
                <a:cs typeface="Arial" panose="020B0604020202020204" pitchFamily="34" charset="0"/>
              </a:rPr>
              <a:t>char dstbuffer[256]</a:t>
            </a:r>
            <a:r>
              <a:rPr lang="en-US" altLang="zh-CN" b="0" dirty="0">
                <a:solidFill>
                  <a:schemeClr val="bg1"/>
                </a:solidFill>
                <a:latin typeface="Arial" panose="020B0604020202020204" pitchFamily="34" charset="0"/>
                <a:cs typeface="Arial" panose="020B0604020202020204" pitchFamily="34" charset="0"/>
              </a:rPr>
              <a:t>;</a:t>
            </a:r>
          </a:p>
          <a:p>
            <a:pPr indent="276225" eaLnBrk="0" hangingPunct="0"/>
            <a:r>
              <a:rPr lang="en-US" altLang="zh-CN" b="0" dirty="0">
                <a:solidFill>
                  <a:schemeClr val="bg1"/>
                </a:solidFill>
                <a:latin typeface="Arial" panose="020B0604020202020204" pitchFamily="34" charset="0"/>
                <a:cs typeface="Arial" panose="020B0604020202020204" pitchFamily="34" charset="0"/>
              </a:rPr>
              <a:t>      strcpy(buffer,str);</a:t>
            </a:r>
          </a:p>
          <a:p>
            <a:pPr indent="276225" eaLnBrk="0" hangingPunct="0"/>
            <a:r>
              <a:rPr lang="en-US" altLang="zh-CN" b="0" dirty="0">
                <a:solidFill>
                  <a:schemeClr val="bg1"/>
                </a:solidFill>
                <a:latin typeface="Arial" panose="020B0604020202020204" pitchFamily="34" charset="0"/>
                <a:cs typeface="Arial" panose="020B0604020202020204" pitchFamily="34" charset="0"/>
              </a:rPr>
              <a:t>}</a:t>
            </a:r>
          </a:p>
          <a:p>
            <a:pPr indent="276225" eaLnBrk="0" hangingPunct="0"/>
            <a:endParaRPr lang="en-US" altLang="zh-CN" b="0" dirty="0">
              <a:solidFill>
                <a:schemeClr val="bg1"/>
              </a:solidFill>
              <a:latin typeface="Arial" panose="020B0604020202020204" pitchFamily="34" charset="0"/>
              <a:cs typeface="Arial" panose="020B0604020202020204" pitchFamily="34" charset="0"/>
            </a:endParaRPr>
          </a:p>
          <a:p>
            <a:pPr indent="276225" eaLnBrk="0" hangingPunct="0"/>
            <a:r>
              <a:rPr lang="en-US" altLang="zh-CN" b="0" dirty="0">
                <a:solidFill>
                  <a:schemeClr val="bg1"/>
                </a:solidFill>
                <a:latin typeface="Arial" panose="020B0604020202020204" pitchFamily="34" charset="0"/>
                <a:cs typeface="Arial" panose="020B0604020202020204" pitchFamily="34" charset="0"/>
              </a:rPr>
              <a:t>int main()</a:t>
            </a:r>
          </a:p>
          <a:p>
            <a:pPr indent="276225" eaLnBrk="0" hangingPunct="0"/>
            <a:r>
              <a:rPr lang="en-US" altLang="zh-CN" b="0" dirty="0">
                <a:solidFill>
                  <a:schemeClr val="bg1"/>
                </a:solidFill>
                <a:latin typeface="Arial" panose="020B0604020202020204" pitchFamily="34" charset="0"/>
                <a:cs typeface="Arial" panose="020B0604020202020204" pitchFamily="34" charset="0"/>
              </a:rPr>
              <a:t>{</a:t>
            </a:r>
          </a:p>
          <a:p>
            <a:pPr indent="276225" eaLnBrk="0" hangingPunct="0"/>
            <a:r>
              <a:rPr lang="en-US" altLang="zh-CN" b="0" dirty="0">
                <a:solidFill>
                  <a:schemeClr val="bg1"/>
                </a:solidFill>
                <a:latin typeface="Arial" panose="020B0604020202020204" pitchFamily="34" charset="0"/>
                <a:cs typeface="Arial" panose="020B0604020202020204" pitchFamily="34" charset="0"/>
              </a:rPr>
              <a:t>     int i;</a:t>
            </a:r>
          </a:p>
          <a:p>
            <a:pPr indent="276225" eaLnBrk="0" hangingPunct="0"/>
            <a:r>
              <a:rPr lang="en-US" altLang="zh-CN" b="0" dirty="0">
                <a:solidFill>
                  <a:schemeClr val="bg1"/>
                </a:solidFill>
                <a:latin typeface="Arial" panose="020B0604020202020204" pitchFamily="34" charset="0"/>
                <a:cs typeface="Arial" panose="020B0604020202020204" pitchFamily="34" charset="0"/>
              </a:rPr>
              <a:t>     </a:t>
            </a:r>
            <a:r>
              <a:rPr lang="en-US" altLang="zh-CN" b="0" dirty="0">
                <a:solidFill>
                  <a:srgbClr val="92D050"/>
                </a:solidFill>
                <a:latin typeface="Arial" panose="020B0604020202020204" pitchFamily="34" charset="0"/>
                <a:cs typeface="Arial" panose="020B0604020202020204" pitchFamily="34" charset="0"/>
              </a:rPr>
              <a:t>char srcbuffer[512]</a:t>
            </a:r>
            <a:r>
              <a:rPr lang="en-US" altLang="zh-CN" b="0" dirty="0">
                <a:solidFill>
                  <a:schemeClr val="bg1"/>
                </a:solidFill>
                <a:latin typeface="Arial" panose="020B0604020202020204" pitchFamily="34" charset="0"/>
                <a:cs typeface="Arial" panose="020B0604020202020204" pitchFamily="34" charset="0"/>
              </a:rPr>
              <a:t>;</a:t>
            </a:r>
          </a:p>
          <a:p>
            <a:pPr indent="276225" eaLnBrk="0" hangingPunct="0"/>
            <a:r>
              <a:rPr lang="en-US" altLang="zh-CN" b="0" dirty="0">
                <a:solidFill>
                  <a:schemeClr val="bg1"/>
                </a:solidFill>
                <a:latin typeface="Arial" panose="020B0604020202020204" pitchFamily="34" charset="0"/>
                <a:cs typeface="Arial" panose="020B0604020202020204" pitchFamily="34" charset="0"/>
              </a:rPr>
              <a:t>     for(i=0;i&lt;511;i++)</a:t>
            </a:r>
          </a:p>
          <a:p>
            <a:pPr indent="276225" eaLnBrk="0" hangingPunct="0"/>
            <a:r>
              <a:rPr lang="en-US" altLang="zh-CN" b="0" dirty="0">
                <a:solidFill>
                  <a:schemeClr val="bg1"/>
                </a:solidFill>
                <a:latin typeface="Arial" panose="020B0604020202020204" pitchFamily="34" charset="0"/>
                <a:cs typeface="Arial" panose="020B0604020202020204" pitchFamily="34" charset="0"/>
              </a:rPr>
              <a:t>     srcuffer[i]=’C’;</a:t>
            </a:r>
          </a:p>
          <a:p>
            <a:pPr indent="276225" eaLnBrk="0" hangingPunct="0"/>
            <a:r>
              <a:rPr lang="en-US" altLang="zh-CN" b="0" dirty="0">
                <a:solidFill>
                  <a:schemeClr val="bg1"/>
                </a:solidFill>
                <a:latin typeface="Arial" panose="020B0604020202020204" pitchFamily="34" charset="0"/>
                <a:cs typeface="Arial" panose="020B0604020202020204" pitchFamily="34" charset="0"/>
              </a:rPr>
              <a:t>     MyCopy(srcbuffer);</a:t>
            </a:r>
          </a:p>
          <a:p>
            <a:pPr indent="276225" eaLnBrk="0" hangingPunct="0"/>
            <a:r>
              <a:rPr lang="en-US" altLang="zh-CN" b="0" dirty="0">
                <a:solidFill>
                  <a:schemeClr val="bg1"/>
                </a:solidFill>
                <a:latin typeface="Arial" panose="020B0604020202020204" pitchFamily="34" charset="0"/>
                <a:cs typeface="Arial" panose="020B0604020202020204" pitchFamily="34" charset="0"/>
              </a:rPr>
              <a:t>     return 0;</a:t>
            </a:r>
          </a:p>
          <a:p>
            <a:pPr indent="276225" eaLnBrk="0" hangingPunct="0"/>
            <a:r>
              <a:rPr lang="en-US" altLang="zh-CN" b="0" dirty="0">
                <a:solidFill>
                  <a:schemeClr val="bg1"/>
                </a:solidFill>
                <a:latin typeface="Arial" panose="020B0604020202020204" pitchFamily="34" charset="0"/>
                <a:cs typeface="Arial" panose="020B0604020202020204" pitchFamily="34" charset="0"/>
              </a:rPr>
              <a:t>}</a:t>
            </a:r>
            <a:endParaRPr lang="en-US" altLang="zh-CN" b="0" dirty="0">
              <a:solidFill>
                <a:schemeClr val="bg1"/>
              </a:solidFill>
              <a:latin typeface="Arial" panose="020B0604020202020204" pitchFamily="34" charset="0"/>
              <a:ea typeface="Arial" panose="020B0604020202020204" pitchFamily="34" charset="0"/>
            </a:endParaRPr>
          </a:p>
        </p:txBody>
      </p:sp>
      <p:pic>
        <p:nvPicPr>
          <p:cNvPr id="139266" name="Picture 2"/>
          <p:cNvPicPr>
            <a:picLocks noChangeAspect="1"/>
          </p:cNvPicPr>
          <p:nvPr/>
        </p:nvPicPr>
        <p:blipFill>
          <a:blip r:embed="rId2" cstate="print"/>
          <a:stretch>
            <a:fillRect/>
          </a:stretch>
        </p:blipFill>
        <p:spPr>
          <a:xfrm>
            <a:off x="6096000" y="1500188"/>
            <a:ext cx="4143375" cy="4768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additive="base">
                                        <p:cTn id="7" dur="500" fill="hold"/>
                                        <p:tgtEl>
                                          <p:spTgt spid="139266"/>
                                        </p:tgtEl>
                                        <p:attrNameLst>
                                          <p:attrName>ppt_x</p:attrName>
                                        </p:attrNameLst>
                                      </p:cBhvr>
                                      <p:tavLst>
                                        <p:tav tm="0">
                                          <p:val>
                                            <p:strVal val="1+#ppt_w/2"/>
                                          </p:val>
                                        </p:tav>
                                        <p:tav tm="100000">
                                          <p:val>
                                            <p:strVal val="#ppt_x"/>
                                          </p:val>
                                        </p:tav>
                                      </p:tavLst>
                                    </p:anim>
                                    <p:anim calcmode="lin" valueType="num">
                                      <p:cBhvr additive="base">
                                        <p:cTn id="8" dur="500" fill="hold"/>
                                        <p:tgtEl>
                                          <p:spTgt spid="1392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vert="horz" wrap="square" lIns="91440" tIns="45720" rIns="91440" bIns="45720" anchor="ctr"/>
          <a:lstStyle/>
          <a:p>
            <a:pPr eaLnBrk="1" hangingPunct="1"/>
            <a:r>
              <a:rPr lang="zh-CN" altLang="en-US" dirty="0"/>
              <a:t>漏洞与缓冲区溢出介绍</a:t>
            </a:r>
          </a:p>
        </p:txBody>
      </p:sp>
      <p:sp>
        <p:nvSpPr>
          <p:cNvPr id="3" name="内容占位符 2"/>
          <p:cNvSpPr>
            <a:spLocks noGrp="1"/>
          </p:cNvSpPr>
          <p:nvPr>
            <p:ph idx="1"/>
          </p:nvPr>
        </p:nvSpPr>
        <p:spPr>
          <a:xfrm>
            <a:off x="1752600" y="2160588"/>
            <a:ext cx="8763000" cy="3482975"/>
          </a:xfrm>
        </p:spPr>
        <p:txBody>
          <a:bodyPr vert="horz" wrap="square" lIns="91440" tIns="45720" rIns="91440" bIns="45720" anchor="t"/>
          <a:lstStyle/>
          <a:p>
            <a:pPr eaLnBrk="1" hangingPunct="1"/>
            <a:r>
              <a:rPr lang="zh-CN" altLang="en-US" dirty="0"/>
              <a:t>在</a:t>
            </a:r>
            <a:r>
              <a:rPr lang="en-US" altLang="zh-CN" dirty="0"/>
              <a:t>C</a:t>
            </a:r>
            <a:r>
              <a:rPr lang="zh-CN" altLang="en-US" dirty="0"/>
              <a:t>语言标准库中就有许多能提供溢出的函数，如</a:t>
            </a:r>
            <a:r>
              <a:rPr lang="en-US" altLang="zh-CN" dirty="0"/>
              <a:t>strcat()</a:t>
            </a:r>
            <a:r>
              <a:rPr lang="zh-CN" altLang="en-US" dirty="0"/>
              <a:t>，</a:t>
            </a:r>
            <a:r>
              <a:rPr lang="en-US" altLang="zh-CN" dirty="0"/>
              <a:t>strcpy()</a:t>
            </a:r>
            <a:r>
              <a:rPr lang="zh-CN" altLang="en-US" dirty="0"/>
              <a:t>，</a:t>
            </a:r>
            <a:r>
              <a:rPr lang="en-US" altLang="zh-CN" dirty="0"/>
              <a:t>sprintf()</a:t>
            </a:r>
            <a:r>
              <a:rPr lang="zh-CN" altLang="en-US" dirty="0"/>
              <a:t>，</a:t>
            </a:r>
            <a:r>
              <a:rPr lang="en-US" altLang="zh-CN" dirty="0"/>
              <a:t>vsprintf()</a:t>
            </a:r>
            <a:r>
              <a:rPr lang="zh-CN" altLang="en-US" dirty="0"/>
              <a:t>，</a:t>
            </a:r>
            <a:r>
              <a:rPr lang="en-US" altLang="zh-CN" dirty="0"/>
              <a:t>bcopy()</a:t>
            </a:r>
            <a:r>
              <a:rPr lang="zh-CN" altLang="en-US" dirty="0"/>
              <a:t>，</a:t>
            </a:r>
            <a:r>
              <a:rPr lang="en-US" altLang="zh-CN" dirty="0"/>
              <a:t>gets()</a:t>
            </a:r>
            <a:r>
              <a:rPr lang="zh-CN" altLang="en-US" dirty="0"/>
              <a:t>和</a:t>
            </a:r>
            <a:r>
              <a:rPr lang="en-US" altLang="zh-CN" dirty="0"/>
              <a:t>scanf()</a:t>
            </a:r>
            <a:r>
              <a:rPr lang="zh-CN" altLang="en-US" dirty="0"/>
              <a:t>等等</a:t>
            </a:r>
            <a:endParaRPr lang="en-US" altLang="zh-CN" dirty="0"/>
          </a:p>
          <a:p>
            <a:pPr eaLnBrk="1" hangingPunct="1"/>
            <a:endParaRPr lang="en-US" altLang="zh-CN" dirty="0"/>
          </a:p>
          <a:p>
            <a:pPr eaLnBrk="1" hangingPunct="1"/>
            <a:r>
              <a:rPr lang="zh-CN" altLang="en-US" dirty="0"/>
              <a:t>据统计，因特网上</a:t>
            </a:r>
            <a:r>
              <a:rPr lang="en-US" altLang="zh-CN" dirty="0"/>
              <a:t>80%</a:t>
            </a:r>
            <a:r>
              <a:rPr lang="zh-CN" altLang="en-US" dirty="0"/>
              <a:t>的攻击采用了缓冲区溢出后执行攻击者的攻击代码</a:t>
            </a:r>
            <a:endParaRPr lang="en-US" altLang="zh-CN" dirty="0"/>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vert="horz" wrap="square" lIns="91440" tIns="45720" rIns="91440" bIns="45720" anchor="ctr"/>
          <a:lstStyle/>
          <a:p>
            <a:pPr eaLnBrk="1" hangingPunct="1"/>
            <a:r>
              <a:rPr lang="zh-CN" altLang="en-US" dirty="0"/>
              <a:t>漏洞与缓冲区溢出介绍</a:t>
            </a:r>
          </a:p>
        </p:txBody>
      </p:sp>
      <p:sp>
        <p:nvSpPr>
          <p:cNvPr id="40963" name="内容占位符 2"/>
          <p:cNvSpPr>
            <a:spLocks noGrp="1"/>
          </p:cNvSpPr>
          <p:nvPr>
            <p:ph idx="1"/>
          </p:nvPr>
        </p:nvSpPr>
        <p:spPr>
          <a:xfrm>
            <a:off x="1752600" y="2071688"/>
            <a:ext cx="8763000" cy="4165600"/>
          </a:xfrm>
        </p:spPr>
        <p:txBody>
          <a:bodyPr vert="horz" wrap="square" lIns="91440" tIns="45720" rIns="91440" bIns="45720" anchor="t">
            <a:normAutofit lnSpcReduction="10000"/>
          </a:bodyPr>
          <a:lstStyle/>
          <a:p>
            <a:pPr eaLnBrk="1" hangingPunct="1"/>
            <a:r>
              <a:rPr lang="zh-CN" altLang="en-US" dirty="0"/>
              <a:t>缓冲区溢出大致分为栈溢出和堆溢出。除此之外还有函数指针、</a:t>
            </a:r>
            <a:r>
              <a:rPr lang="en-US" altLang="zh-CN" dirty="0"/>
              <a:t>off-by-one</a:t>
            </a:r>
            <a:r>
              <a:rPr lang="zh-CN" altLang="en-US" dirty="0"/>
              <a:t>溢出、格式字符串攻击等等。</a:t>
            </a:r>
          </a:p>
          <a:p>
            <a:pPr eaLnBrk="1" hangingPunct="1"/>
            <a:endParaRPr lang="en-US" altLang="zh-CN" dirty="0"/>
          </a:p>
          <a:p>
            <a:pPr eaLnBrk="1" hangingPunct="1"/>
            <a:r>
              <a:rPr lang="zh-CN" altLang="en-US" dirty="0"/>
              <a:t>在</a:t>
            </a:r>
            <a:r>
              <a:rPr lang="en-US" altLang="zh-CN" dirty="0"/>
              <a:t>.data</a:t>
            </a:r>
            <a:r>
              <a:rPr lang="zh-CN" altLang="en-US" dirty="0"/>
              <a:t>、</a:t>
            </a:r>
            <a:r>
              <a:rPr lang="en-US" altLang="zh-CN" dirty="0"/>
              <a:t>.bss</a:t>
            </a:r>
            <a:r>
              <a:rPr lang="zh-CN" altLang="en-US" dirty="0"/>
              <a:t>和</a:t>
            </a:r>
            <a:r>
              <a:rPr lang="en-US" altLang="zh-CN" dirty="0"/>
              <a:t>heap</a:t>
            </a:r>
            <a:r>
              <a:rPr lang="zh-CN" altLang="en-US" dirty="0"/>
              <a:t>中溢出的情形，都称为堆溢出</a:t>
            </a:r>
            <a:endParaRPr lang="en-US" altLang="zh-CN" dirty="0"/>
          </a:p>
          <a:p>
            <a:pPr eaLnBrk="1" hangingPunct="1"/>
            <a:endParaRPr lang="en-US" altLang="zh-CN" dirty="0"/>
          </a:p>
          <a:p>
            <a:pPr eaLnBrk="1" hangingPunct="1"/>
            <a:r>
              <a:rPr lang="zh-CN" altLang="en-US" dirty="0"/>
              <a:t>这些数据区的特点是：数据的增长由低地址向高地址，而栈溢出则相反。</a:t>
            </a:r>
            <a:endParaRPr lang="en-US" altLang="zh-CN" dirty="0"/>
          </a:p>
          <a:p>
            <a:pPr eaLnBrk="1" hangingPunct="1"/>
            <a:endParaRPr lang="en-US" altLang="zh-CN" dirty="0"/>
          </a:p>
          <a:p>
            <a:pPr eaLnBrk="1" hangingPunct="1"/>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vert="horz" wrap="square" lIns="91440" tIns="45720" rIns="91440" bIns="45720" anchor="ctr"/>
          <a:lstStyle/>
          <a:p>
            <a:pPr eaLnBrk="1" hangingPunct="1"/>
            <a:r>
              <a:rPr lang="zh-CN" altLang="en-US" dirty="0"/>
              <a:t>漏洞与缓冲区溢出介绍</a:t>
            </a:r>
          </a:p>
        </p:txBody>
      </p:sp>
      <p:sp>
        <p:nvSpPr>
          <p:cNvPr id="41987" name="内容占位符 2"/>
          <p:cNvSpPr>
            <a:spLocks noGrp="1"/>
          </p:cNvSpPr>
          <p:nvPr>
            <p:ph idx="1"/>
          </p:nvPr>
        </p:nvSpPr>
        <p:spPr>
          <a:xfrm>
            <a:off x="1064260" y="1500505"/>
            <a:ext cx="9103995" cy="4572000"/>
          </a:xfrm>
        </p:spPr>
        <p:txBody>
          <a:bodyPr vert="horz" wrap="square" lIns="91440" tIns="45720" rIns="91440" bIns="45720" anchor="t"/>
          <a:lstStyle/>
          <a:p>
            <a:pPr eaLnBrk="1" hangingPunct="1"/>
            <a:endParaRPr lang="en-US" altLang="zh-CN" dirty="0"/>
          </a:p>
          <a:p>
            <a:pPr eaLnBrk="1" hangingPunct="1"/>
            <a:r>
              <a:rPr lang="zh-CN" altLang="en-US" dirty="0"/>
              <a:t>近几年爆发的蠕虫都利用了缓冲区溢出技术</a:t>
            </a:r>
            <a:endParaRPr lang="en-US" altLang="zh-CN" dirty="0"/>
          </a:p>
          <a:p>
            <a:pPr lvl="1" eaLnBrk="1" hangingPunct="1"/>
            <a:r>
              <a:rPr lang="en-US" altLang="zh-CN" dirty="0"/>
              <a:t>W32/Slammer</a:t>
            </a:r>
          </a:p>
          <a:p>
            <a:pPr lvl="1" eaLnBrk="1" hangingPunct="1"/>
            <a:r>
              <a:rPr lang="en-US" altLang="zh-CN" dirty="0"/>
              <a:t>Worm.sasser</a:t>
            </a:r>
          </a:p>
          <a:p>
            <a:pPr lvl="1" eaLnBrk="1" hangingPunct="1"/>
            <a:r>
              <a:rPr lang="en-US" altLang="zh-CN" dirty="0"/>
              <a:t>worm.Blaster</a:t>
            </a:r>
          </a:p>
          <a:p>
            <a:pPr lvl="1" eaLnBrk="1" hangingPunct="1"/>
            <a:r>
              <a:rPr lang="en-US" altLang="zh-CN" dirty="0"/>
              <a:t>Zotob</a:t>
            </a:r>
          </a:p>
          <a:p>
            <a:pPr lvl="1" eaLnBrk="1" hangingPunct="1"/>
            <a:endParaRPr lang="en-US" altLang="zh-CN" dirty="0"/>
          </a:p>
          <a:p>
            <a:pPr eaLnBrk="1" hangingPunct="1"/>
            <a:r>
              <a:rPr lang="zh-CN" altLang="en-US" dirty="0"/>
              <a:t>溢出点定位是缓冲区溢出技术的核心</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vert="horz" wrap="square" lIns="91440" tIns="45720" rIns="91440" bIns="45720" anchor="ctr"/>
          <a:lstStyle/>
          <a:p>
            <a:pPr eaLnBrk="1" hangingPunct="1"/>
            <a:r>
              <a:rPr lang="zh-CN" altLang="en-US" dirty="0"/>
              <a:t>漏洞与缓冲区溢出介绍</a:t>
            </a:r>
          </a:p>
        </p:txBody>
      </p:sp>
      <p:sp>
        <p:nvSpPr>
          <p:cNvPr id="43011" name="内容占位符 2"/>
          <p:cNvSpPr>
            <a:spLocks noGrp="1"/>
          </p:cNvSpPr>
          <p:nvPr>
            <p:ph idx="1"/>
          </p:nvPr>
        </p:nvSpPr>
        <p:spPr>
          <a:xfrm>
            <a:off x="1034415" y="2286000"/>
            <a:ext cx="9481185" cy="3951605"/>
          </a:xfrm>
        </p:spPr>
        <p:txBody>
          <a:bodyPr vert="horz" wrap="square" lIns="91440" tIns="45720" rIns="91440" bIns="45720" anchor="t"/>
          <a:lstStyle/>
          <a:p>
            <a:pPr eaLnBrk="1" hangingPunct="1"/>
            <a:r>
              <a:rPr lang="zh-CN" altLang="en-US" dirty="0"/>
              <a:t>随着将来高级类型安全语言、编译器、虚拟机等技术的应用，作为软件漏洞之王的缓冲区溢出可能会逐渐消亡，程序设计中的逻辑错误将可能取代缓冲区溢出，成为漏洞的新主流</a:t>
            </a:r>
            <a:endParaRPr lang="en-US" altLang="zh-CN" dirty="0"/>
          </a:p>
          <a:p>
            <a:pPr eaLnBrk="1" hangingPunct="1"/>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6"/>
          <p:cNvSpPr>
            <a:spLocks noGrp="1"/>
          </p:cNvSpPr>
          <p:nvPr>
            <p:ph type="title"/>
          </p:nvPr>
        </p:nvSpPr>
        <p:spPr>
          <a:xfrm>
            <a:off x="1905000" y="214313"/>
            <a:ext cx="8763000" cy="1143000"/>
          </a:xfrm>
        </p:spPr>
        <p:txBody>
          <a:bodyPr vert="horz" wrap="square" lIns="91440" tIns="45720" rIns="91440" bIns="45720" anchor="ctr"/>
          <a:lstStyle/>
          <a:p>
            <a:pPr eaLnBrk="1" hangingPunct="1"/>
            <a:r>
              <a:rPr lang="zh-CN" altLang="en-US" dirty="0"/>
              <a:t>蠕虫与病毒之间的区别及联系</a:t>
            </a:r>
          </a:p>
        </p:txBody>
      </p:sp>
      <p:graphicFrame>
        <p:nvGraphicFramePr>
          <p:cNvPr id="70660" name="Group 4"/>
          <p:cNvGraphicFramePr>
            <a:graphicFrameLocks noGrp="1"/>
          </p:cNvGraphicFramePr>
          <p:nvPr>
            <p:ph type="tbl" idx="1"/>
          </p:nvPr>
        </p:nvGraphicFramePr>
        <p:xfrm>
          <a:off x="1752600" y="1589088"/>
          <a:ext cx="8763000" cy="4648204"/>
        </p:xfrm>
        <a:graphic>
          <a:graphicData uri="http://schemas.openxmlformats.org/drawingml/2006/table">
            <a:tbl>
              <a:tblPr/>
              <a:tblGrid>
                <a:gridCol w="2714625"/>
                <a:gridCol w="3127375"/>
                <a:gridCol w="2921000"/>
              </a:tblGrid>
              <a:tr h="458788">
                <a:tc>
                  <a:txBody>
                    <a:bodyPr/>
                    <a:lstStyle/>
                    <a:p>
                      <a:endParaRPr lang="zh-CN" altLang="en-US" dirty="0">
                        <a:solidFill>
                          <a:schemeClr val="tx1"/>
                        </a:solidFill>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윤고딕120" charset="-127"/>
                          <a:ea typeface="-윤고딕120" charset="-127"/>
                        </a:rPr>
                        <a:t>病     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400" b="1" i="0" u="none" strike="noStrike" cap="none" normalizeH="0" baseline="0" smtClean="0">
                          <a:ln>
                            <a:noFill/>
                          </a:ln>
                          <a:solidFill>
                            <a:schemeClr val="tx1"/>
                          </a:solidFill>
                          <a:effectLst/>
                          <a:latin typeface="-윤고딕120" charset="-127"/>
                          <a:ea typeface="-윤고딕120" charset="-127"/>
                        </a:rPr>
                        <a:t>蠕     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윤고딕120" charset="-127"/>
                          <a:ea typeface="-윤고딕120" charset="-127"/>
                        </a:rPr>
                        <a:t>存在形式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寄生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윤고딕120" charset="-127"/>
                          <a:ea typeface="-윤고딕120" charset="-127"/>
                        </a:rPr>
                        <a:t>独立个体</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윤고딕120" charset="-127"/>
                          <a:ea typeface="-윤고딕120" charset="-127"/>
                        </a:rPr>
                        <a:t>复制机制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插入到宿主程序</a:t>
                      </a:r>
                      <a:r>
                        <a:rPr kumimoji="1" lang="en-US" altLang="zh-CN" sz="2000" b="0" i="0" u="none" strike="noStrike" cap="none" normalizeH="0" baseline="0" dirty="0" smtClean="0">
                          <a:ln>
                            <a:noFill/>
                          </a:ln>
                          <a:solidFill>
                            <a:schemeClr val="tx1"/>
                          </a:solidFill>
                          <a:effectLst/>
                          <a:latin typeface="-윤고딕120" charset="-127"/>
                          <a:ea typeface="-윤고딕120" charset="-127"/>
                        </a:rPr>
                        <a:t>(</a:t>
                      </a:r>
                      <a:r>
                        <a:rPr kumimoji="1" lang="zh-CN" altLang="en-US" sz="2000" b="0" i="0" u="none" strike="noStrike" cap="none" normalizeH="0" baseline="0" dirty="0" smtClean="0">
                          <a:ln>
                            <a:noFill/>
                          </a:ln>
                          <a:solidFill>
                            <a:schemeClr val="tx1"/>
                          </a:solidFill>
                          <a:effectLst/>
                          <a:latin typeface="-윤고딕120" charset="-127"/>
                          <a:ea typeface="-윤고딕120" charset="-127"/>
                        </a:rPr>
                        <a:t>文件</a:t>
                      </a:r>
                      <a:r>
                        <a:rPr kumimoji="1" lang="en-US" altLang="zh-CN" sz="2000" b="0" i="0" u="none" strike="noStrike" cap="none" normalizeH="0" baseline="0" dirty="0" smtClean="0">
                          <a:ln>
                            <a:noFill/>
                          </a:ln>
                          <a:solidFill>
                            <a:schemeClr val="tx1"/>
                          </a:solidFill>
                          <a:effectLst/>
                          <a:latin typeface="-윤고딕120" charset="-127"/>
                          <a:ea typeface="-윤고딕120" charset="-127"/>
                        </a:rPr>
                        <a:t>)</a:t>
                      </a:r>
                      <a:r>
                        <a:rPr kumimoji="1" lang="zh-CN" altLang="en-US" sz="2000" b="0" i="0" u="none" strike="noStrike" cap="none" normalizeH="0" baseline="0" dirty="0" smtClean="0">
                          <a:ln>
                            <a:noFill/>
                          </a:ln>
                          <a:solidFill>
                            <a:schemeClr val="tx1"/>
                          </a:solidFill>
                          <a:effectLst/>
                          <a:latin typeface="-윤고딕120" charset="-127"/>
                          <a:ea typeface="-윤고딕120" charset="-127"/>
                        </a:rPr>
                        <a:t>中</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自身的拷贝</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윤고딕120" charset="-127"/>
                          <a:ea typeface="-윤고딕120" charset="-127"/>
                        </a:rPr>
                        <a:t>传染机制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宿主程序运行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系统存在漏洞</a:t>
                      </a:r>
                      <a:r>
                        <a:rPr kumimoji="1" lang="en-US" altLang="zh-CN" sz="2000" b="0" i="0" u="none" strike="noStrike" cap="none" normalizeH="0" baseline="0" dirty="0" smtClean="0">
                          <a:ln>
                            <a:noFill/>
                          </a:ln>
                          <a:solidFill>
                            <a:schemeClr val="tx1"/>
                          </a:solidFill>
                          <a:effectLst/>
                          <a:latin typeface="-윤고딕120" charset="-127"/>
                          <a:ea typeface="-윤고딕120" charset="-127"/>
                        </a:rPr>
                        <a:t>(Vulnerability)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윤고딕120" charset="-127"/>
                          <a:ea typeface="-윤고딕120" charset="-127"/>
                        </a:rPr>
                        <a:t>搜索机制</a:t>
                      </a:r>
                      <a:r>
                        <a:rPr kumimoji="1" lang="en-US" altLang="zh-CN" sz="2000" b="1" i="0" u="none" strike="noStrike" cap="none" normalizeH="0" baseline="0" dirty="0" smtClean="0">
                          <a:ln>
                            <a:noFill/>
                          </a:ln>
                          <a:solidFill>
                            <a:schemeClr val="tx1"/>
                          </a:solidFill>
                          <a:effectLst/>
                          <a:latin typeface="-윤고딕120" charset="-127"/>
                          <a:ea typeface="-윤고딕120" charset="-127"/>
                        </a:rPr>
                        <a:t>(</a:t>
                      </a:r>
                      <a:r>
                        <a:rPr kumimoji="1" lang="zh-CN" altLang="en-US" sz="2000" b="1" i="0" u="none" strike="noStrike" cap="none" normalizeH="0" baseline="0" dirty="0" smtClean="0">
                          <a:ln>
                            <a:noFill/>
                          </a:ln>
                          <a:solidFill>
                            <a:schemeClr val="tx1"/>
                          </a:solidFill>
                          <a:effectLst/>
                          <a:latin typeface="-윤고딕120" charset="-127"/>
                          <a:ea typeface="-윤고딕120" charset="-127"/>
                        </a:rPr>
                        <a:t>传染目标</a:t>
                      </a:r>
                      <a:r>
                        <a:rPr kumimoji="1" lang="en-US" altLang="zh-CN" sz="2000" b="1" i="0" u="none" strike="noStrike" cap="none" normalizeH="0" baseline="0" dirty="0" smtClean="0">
                          <a:ln>
                            <a:noFill/>
                          </a:ln>
                          <a:solidFill>
                            <a:schemeClr val="tx1"/>
                          </a:solidFill>
                          <a:effectLst/>
                          <a:latin typeface="-윤고딕120" charset="-127"/>
                          <a:ea typeface="-윤고딕120" charset="-127"/>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主要是针对本地文件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主要针对网络上的其它计算机</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윤고딕120" charset="-127"/>
                          <a:ea typeface="-윤고딕120" charset="-127"/>
                        </a:rPr>
                        <a:t>触发传染</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윤고딕120" charset="-127"/>
                          <a:ea typeface="-윤고딕120" charset="-127"/>
                        </a:rPr>
                        <a:t>计算机使用者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程序自身</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윤고딕120" charset="-127"/>
                          <a:ea typeface="-윤고딕120" charset="-127"/>
                        </a:rPr>
                        <a:t>影响重点</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윤고딕120" charset="-127"/>
                          <a:ea typeface="-윤고딕120" charset="-127"/>
                        </a:rPr>
                        <a:t>文件系统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网络性能、系统性能</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윤고딕120" charset="-127"/>
                          <a:ea typeface="-윤고딕120" charset="-127"/>
                        </a:rPr>
                        <a:t>计算机使用者角色</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윤고딕120" charset="-127"/>
                          <a:ea typeface="-윤고딕120" charset="-127"/>
                        </a:rPr>
                        <a:t>病毒传播中的关键环节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윤고딕120" charset="-127"/>
                          <a:ea typeface="-윤고딕120" charset="-127"/>
                        </a:rPr>
                        <a:t>无关</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윤고딕120" charset="-127"/>
                          <a:ea typeface="-윤고딕120" charset="-127"/>
                        </a:rPr>
                        <a:t>防治措施</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윤고딕120" charset="-127"/>
                          <a:ea typeface="-윤고딕120" charset="-127"/>
                        </a:rPr>
                        <a:t>从宿主程序中摘除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endParaRPr kumimoji="1" lang="zh-CN" altLang="en-US" sz="2000" b="0" i="0" u="none" strike="noStrike" cap="none" normalizeH="0" baseline="0" dirty="0" smtClean="0">
                        <a:ln>
                          <a:noFill/>
                        </a:ln>
                        <a:solidFill>
                          <a:schemeClr val="tx1"/>
                        </a:solidFill>
                        <a:effectLst/>
                        <a:latin typeface="-윤고딕120" charset="-127"/>
                        <a:ea typeface="-윤고딕120" charset="-127"/>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vert="horz" wrap="square" lIns="91440" tIns="45720" rIns="91440" bIns="45720" anchor="ctr"/>
          <a:lstStyle/>
          <a:p>
            <a:pPr eaLnBrk="1" hangingPunct="1"/>
            <a:r>
              <a:rPr lang="zh-CN" altLang="en-US" dirty="0"/>
              <a:t>蠕虫的工作方式</a:t>
            </a:r>
          </a:p>
        </p:txBody>
      </p:sp>
      <p:sp>
        <p:nvSpPr>
          <p:cNvPr id="44035" name="内容占位符 2"/>
          <p:cNvSpPr>
            <a:spLocks noGrp="1"/>
          </p:cNvSpPr>
          <p:nvPr>
            <p:ph idx="1"/>
          </p:nvPr>
        </p:nvSpPr>
        <p:spPr>
          <a:xfrm>
            <a:off x="838835" y="1929130"/>
            <a:ext cx="9676765" cy="4308475"/>
          </a:xfrm>
        </p:spPr>
        <p:txBody>
          <a:bodyPr vert="horz" wrap="square" lIns="91440" tIns="45720" rIns="91440" bIns="45720" anchor="t"/>
          <a:lstStyle/>
          <a:p>
            <a:pPr eaLnBrk="1" hangingPunct="1"/>
            <a:r>
              <a:rPr lang="zh-CN" altLang="en-US" dirty="0"/>
              <a:t>复制</a:t>
            </a:r>
          </a:p>
          <a:p>
            <a:pPr lvl="1" eaLnBrk="1" hangingPunct="1"/>
            <a:r>
              <a:rPr lang="zh-CN" altLang="en-US" dirty="0"/>
              <a:t>复制模块通过原主机和新主机的交互，将蠕虫程序复制到新主机并启动</a:t>
            </a:r>
            <a:endParaRPr lang="en-US" altLang="zh-CN" dirty="0"/>
          </a:p>
          <a:p>
            <a:pPr lvl="1" eaLnBrk="1" hangingPunct="1"/>
            <a:endParaRPr lang="en-US" altLang="zh-CN" dirty="0"/>
          </a:p>
          <a:p>
            <a:pPr lvl="1" eaLnBrk="1" hangingPunct="1"/>
            <a:r>
              <a:rPr lang="zh-CN" altLang="en-US" dirty="0"/>
              <a:t>复制过程有很多种方法，可以利用系统本身的程序实现，也可以用蠕虫自带的程序实现</a:t>
            </a:r>
            <a:endParaRPr lang="en-US" altLang="zh-CN" dirty="0"/>
          </a:p>
          <a:p>
            <a:pPr lvl="1" eaLnBrk="1" hangingPunct="1"/>
            <a:endParaRPr lang="en-US" altLang="zh-CN" dirty="0"/>
          </a:p>
          <a:p>
            <a:pPr lvl="1" eaLnBrk="1" hangingPunct="1"/>
            <a:r>
              <a:rPr lang="zh-CN" altLang="en-US" dirty="0"/>
              <a:t>复制过程实际就是一个文件传输的过程。</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ctr"/>
          <a:lstStyle/>
          <a:p>
            <a:pPr eaLnBrk="1" hangingPunct="1"/>
            <a:r>
              <a:rPr lang="zh-CN" altLang="en-US" dirty="0"/>
              <a:t>蠕虫的防治策略</a:t>
            </a:r>
          </a:p>
        </p:txBody>
      </p:sp>
      <p:sp>
        <p:nvSpPr>
          <p:cNvPr id="96259" name="Rectangle 3"/>
          <p:cNvSpPr>
            <a:spLocks noGrp="1"/>
          </p:cNvSpPr>
          <p:nvPr>
            <p:ph idx="1"/>
          </p:nvPr>
        </p:nvSpPr>
        <p:spPr>
          <a:xfrm>
            <a:off x="1045845" y="1916430"/>
            <a:ext cx="8907780" cy="4321175"/>
          </a:xfrm>
        </p:spPr>
        <p:txBody>
          <a:bodyPr vert="horz" wrap="square" lIns="91440" tIns="45720" rIns="91440" bIns="45720" anchor="t"/>
          <a:lstStyle/>
          <a:p>
            <a:pPr eaLnBrk="1" hangingPunct="1"/>
            <a:r>
              <a:rPr lang="zh-CN" altLang="en-US" dirty="0"/>
              <a:t>从它的实体结构来考虑，如果破坏了它的实体组成的一个部分，则破坏了其完整性，使其不能正常工作，从而达到阻止其传播的目的</a:t>
            </a:r>
            <a:endParaRPr lang="en-US" altLang="zh-CN" dirty="0"/>
          </a:p>
          <a:p>
            <a:pPr eaLnBrk="1" hangingPunct="1"/>
            <a:endParaRPr lang="zh-CN" altLang="en-US" dirty="0"/>
          </a:p>
          <a:p>
            <a:pPr eaLnBrk="1" hangingPunct="1"/>
            <a:r>
              <a:rPr lang="zh-CN" altLang="en-US" dirty="0"/>
              <a:t>从它的功能组成来考虑，如果使其某个功能组成部分不能正常工作，也同样能达到阻止其传播的目的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2" dur="500"/>
                                        <p:tgtEl>
                                          <p:spTgt spid="96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1440" tIns="45720" rIns="91440" bIns="45720" anchor="ctr"/>
          <a:lstStyle/>
          <a:p>
            <a:pPr eaLnBrk="1" hangingPunct="1"/>
            <a:r>
              <a:rPr lang="zh-CN" altLang="en-US" dirty="0"/>
              <a:t>蠕虫的防治策略</a:t>
            </a:r>
          </a:p>
        </p:txBody>
      </p:sp>
      <p:sp>
        <p:nvSpPr>
          <p:cNvPr id="46083" name="Rectangle 3"/>
          <p:cNvSpPr>
            <a:spLocks noGrp="1"/>
          </p:cNvSpPr>
          <p:nvPr>
            <p:ph idx="1"/>
          </p:nvPr>
        </p:nvSpPr>
        <p:spPr>
          <a:xfrm>
            <a:off x="1049020" y="1887855"/>
            <a:ext cx="9481820" cy="4380230"/>
          </a:xfrm>
        </p:spPr>
        <p:txBody>
          <a:bodyPr vert="horz" wrap="square" lIns="91440" tIns="45720" rIns="91440" bIns="45720" anchor="t"/>
          <a:lstStyle/>
          <a:p>
            <a:pPr eaLnBrk="1" hangingPunct="1"/>
            <a:r>
              <a:rPr lang="zh-CN" altLang="en-US" dirty="0"/>
              <a:t>具体可以分为如下一些措施</a:t>
            </a:r>
          </a:p>
          <a:p>
            <a:pPr lvl="1" eaLnBrk="1" hangingPunct="1"/>
            <a:r>
              <a:rPr lang="zh-CN" altLang="en-US" dirty="0"/>
              <a:t>修补系统漏洞</a:t>
            </a:r>
          </a:p>
          <a:p>
            <a:pPr lvl="1" eaLnBrk="1" hangingPunct="1"/>
            <a:r>
              <a:rPr lang="zh-CN" altLang="en-US" dirty="0"/>
              <a:t>分析蠕虫行为</a:t>
            </a:r>
          </a:p>
          <a:p>
            <a:pPr lvl="1" eaLnBrk="1" hangingPunct="1"/>
            <a:r>
              <a:rPr lang="zh-CN" altLang="en-US" dirty="0"/>
              <a:t>重命名或删除命令解释器</a:t>
            </a:r>
            <a:r>
              <a:rPr lang="en-US" altLang="zh-CN" dirty="0"/>
              <a:t>(Interpreter)</a:t>
            </a:r>
          </a:p>
          <a:p>
            <a:pPr lvl="1" eaLnBrk="1" hangingPunct="1"/>
            <a:r>
              <a:rPr lang="zh-CN" altLang="en-US" dirty="0"/>
              <a:t>防火墙</a:t>
            </a:r>
            <a:r>
              <a:rPr lang="en-US" altLang="zh-CN" dirty="0"/>
              <a:t>(Firewall)</a:t>
            </a:r>
          </a:p>
          <a:p>
            <a:pPr lvl="1" eaLnBrk="1" hangingPunct="1"/>
            <a:r>
              <a:rPr lang="zh-CN" altLang="en-US" dirty="0"/>
              <a:t>公告</a:t>
            </a:r>
          </a:p>
          <a:p>
            <a:pPr lvl="1" eaLnBrk="1" hangingPunct="1"/>
            <a:r>
              <a:rPr lang="zh-CN" altLang="en-US" dirty="0"/>
              <a:t>更深入的研究</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vert="horz" wrap="square" lIns="91440" tIns="45720" rIns="91440" bIns="45720" anchor="ctr"/>
          <a:lstStyle/>
          <a:p>
            <a:pPr eaLnBrk="1" hangingPunct="1"/>
            <a:r>
              <a:rPr lang="zh-CN" altLang="en-US" dirty="0"/>
              <a:t>蠕虫的防范</a:t>
            </a:r>
          </a:p>
        </p:txBody>
      </p:sp>
      <p:sp>
        <p:nvSpPr>
          <p:cNvPr id="47107" name="Rectangle 3"/>
          <p:cNvSpPr>
            <a:spLocks noGrp="1"/>
          </p:cNvSpPr>
          <p:nvPr>
            <p:ph idx="1"/>
          </p:nvPr>
        </p:nvSpPr>
        <p:spPr>
          <a:xfrm>
            <a:off x="838200" y="2133600"/>
            <a:ext cx="8858250" cy="4104005"/>
          </a:xfrm>
        </p:spPr>
        <p:txBody>
          <a:bodyPr vert="horz" wrap="square" lIns="91440" tIns="45720" rIns="91440" bIns="45720" anchor="t"/>
          <a:lstStyle/>
          <a:p>
            <a:pPr eaLnBrk="1" hangingPunct="1"/>
            <a:r>
              <a:rPr lang="zh-CN" altLang="en-US" dirty="0"/>
              <a:t>购买主流的网络安全产品，并注意随时更新</a:t>
            </a:r>
          </a:p>
          <a:p>
            <a:pPr eaLnBrk="1" hangingPunct="1"/>
            <a:r>
              <a:rPr lang="zh-CN" altLang="en-US" dirty="0"/>
              <a:t>提高防杀毒意识，不要轻易点击陌生的站点</a:t>
            </a:r>
          </a:p>
          <a:p>
            <a:pPr eaLnBrk="1" hangingPunct="1"/>
            <a:r>
              <a:rPr lang="zh-CN" altLang="en-US" dirty="0"/>
              <a:t>不随意查看陌生邮件，尤其是带有附件的邮件</a:t>
            </a:r>
            <a:endParaRPr lang="en-US" altLang="zh-CN" dirty="0"/>
          </a:p>
          <a:p>
            <a:pPr eaLnBrk="1" hangingPunct="1"/>
            <a:r>
              <a:rPr lang="zh-CN" altLang="en-US" dirty="0"/>
              <a:t>防范局域网连接和资源共享带来的安全隐患</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vert="horz" wrap="square" lIns="91440" tIns="45720" rIns="91440" bIns="45720" anchor="ctr"/>
          <a:lstStyle/>
          <a:p>
            <a:pPr eaLnBrk="1" hangingPunct="1"/>
            <a:r>
              <a:rPr lang="zh-CN" altLang="en-US" dirty="0"/>
              <a:t>典型蠕虫代码的分析</a:t>
            </a:r>
          </a:p>
        </p:txBody>
      </p:sp>
      <p:sp>
        <p:nvSpPr>
          <p:cNvPr id="48131" name="内容占位符 2"/>
          <p:cNvSpPr>
            <a:spLocks noGrp="1"/>
          </p:cNvSpPr>
          <p:nvPr>
            <p:ph idx="1"/>
          </p:nvPr>
        </p:nvSpPr>
        <p:spPr>
          <a:xfrm>
            <a:off x="1752600" y="2000250"/>
            <a:ext cx="8763000" cy="4237038"/>
          </a:xfrm>
        </p:spPr>
        <p:txBody>
          <a:bodyPr vert="horz" wrap="square" lIns="91440" tIns="45720" rIns="91440" bIns="45720" anchor="t"/>
          <a:lstStyle/>
          <a:p>
            <a:pPr eaLnBrk="1" hangingPunct="1"/>
            <a:r>
              <a:rPr lang="zh-CN" altLang="en-US" dirty="0"/>
              <a:t>红色代码</a:t>
            </a:r>
            <a:r>
              <a:rPr lang="en-US" altLang="zh-CN" dirty="0"/>
              <a:t>2(Worm.codeRedⅡ)</a:t>
            </a:r>
          </a:p>
          <a:p>
            <a:pPr lvl="1" eaLnBrk="1" hangingPunct="1"/>
            <a:r>
              <a:rPr lang="zh-CN" altLang="en-US" dirty="0"/>
              <a:t>背景</a:t>
            </a:r>
            <a:endParaRPr lang="en-US" altLang="zh-CN" dirty="0"/>
          </a:p>
          <a:p>
            <a:pPr lvl="1" eaLnBrk="1" hangingPunct="1"/>
            <a:r>
              <a:rPr lang="zh-CN" altLang="en-US" dirty="0"/>
              <a:t>病发症状</a:t>
            </a:r>
            <a:endParaRPr lang="en-US" altLang="zh-CN" dirty="0"/>
          </a:p>
          <a:p>
            <a:pPr lvl="1" eaLnBrk="1" hangingPunct="1"/>
            <a:r>
              <a:rPr lang="zh-CN" altLang="en-US" dirty="0"/>
              <a:t>漏洞介绍</a:t>
            </a:r>
            <a:endParaRPr lang="en-US" altLang="zh-CN" dirty="0"/>
          </a:p>
          <a:p>
            <a:pPr lvl="1" eaLnBrk="1" hangingPunct="1"/>
            <a:r>
              <a:rPr lang="zh-CN" altLang="en-US" dirty="0"/>
              <a:t>扫描策略</a:t>
            </a:r>
            <a:endParaRPr lang="en-US" altLang="zh-CN" dirty="0"/>
          </a:p>
          <a:p>
            <a:pPr lvl="1" eaLnBrk="1" hangingPunct="1"/>
            <a:r>
              <a:rPr lang="zh-CN" altLang="en-US" dirty="0"/>
              <a:t>程序流程</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219200" y="170864"/>
            <a:ext cx="10363200" cy="914400"/>
          </a:xfrm>
        </p:spPr>
        <p:txBody>
          <a:bodyPr vert="horz" wrap="square" lIns="91440" tIns="45720" rIns="91440" bIns="45720" anchor="ctr"/>
          <a:lstStyle/>
          <a:p>
            <a:pPr eaLnBrk="1" hangingPunct="1"/>
            <a:r>
              <a:rPr lang="zh-CN" altLang="en-US" dirty="0"/>
              <a:t>红色代码</a:t>
            </a:r>
            <a:r>
              <a:rPr lang="en-US" altLang="zh-CN" dirty="0" smtClean="0"/>
              <a:t>2(</a:t>
            </a:r>
            <a:r>
              <a:rPr lang="en-US" altLang="zh-CN" dirty="0" err="1" smtClean="0"/>
              <a:t>Worm.codeRed</a:t>
            </a:r>
            <a:r>
              <a:rPr lang="en-US" altLang="zh-CN" dirty="0" smtClean="0"/>
              <a:t>)</a:t>
            </a:r>
            <a:endParaRPr lang="zh-CN" altLang="en-US" dirty="0"/>
          </a:p>
        </p:txBody>
      </p:sp>
      <p:sp>
        <p:nvSpPr>
          <p:cNvPr id="49155" name="内容占位符 2"/>
          <p:cNvSpPr>
            <a:spLocks noGrp="1"/>
          </p:cNvSpPr>
          <p:nvPr>
            <p:ph idx="1"/>
          </p:nvPr>
        </p:nvSpPr>
        <p:spPr>
          <a:xfrm>
            <a:off x="1219200" y="982632"/>
            <a:ext cx="10363200" cy="5254388"/>
          </a:xfrm>
        </p:spPr>
        <p:txBody>
          <a:bodyPr vert="horz" wrap="square" lIns="91440" tIns="45720" rIns="91440" bIns="45720" anchor="t">
            <a:noAutofit/>
          </a:bodyPr>
          <a:lstStyle/>
          <a:p>
            <a:r>
              <a:rPr lang="zh-CN" altLang="en-US" sz="2000" dirty="0" smtClean="0"/>
              <a:t>设置运行环境。首先修改堆栈指针，设置堆大小为</a:t>
            </a:r>
            <a:r>
              <a:rPr lang="en-US" altLang="zh-CN" sz="2000" dirty="0" smtClean="0"/>
              <a:t>0218H</a:t>
            </a:r>
            <a:r>
              <a:rPr lang="zh-CN" altLang="en-US" sz="2000" dirty="0" smtClean="0"/>
              <a:t>字节。</a:t>
            </a:r>
            <a:r>
              <a:rPr lang="zh-CN" altLang="en-US" sz="2000" dirty="0" smtClean="0"/>
              <a:t>接着查找</a:t>
            </a:r>
            <a:r>
              <a:rPr lang="en-US" altLang="zh-CN" sz="2000" dirty="0" smtClean="0"/>
              <a:t>Get Proc Address</a:t>
            </a:r>
            <a:r>
              <a:rPr lang="zh-CN" altLang="en-US" sz="2000" dirty="0" smtClean="0"/>
              <a:t>的函数地址， 再调用此函数获得其他函数的地址， 如</a:t>
            </a:r>
            <a:r>
              <a:rPr lang="en-US" altLang="zh-CN" sz="2000" dirty="0" smtClean="0"/>
              <a:t>socket</a:t>
            </a:r>
            <a:r>
              <a:rPr lang="zh-CN" altLang="en-US" sz="2000" dirty="0" smtClean="0"/>
              <a:t>，</a:t>
            </a:r>
            <a:r>
              <a:rPr lang="en-US" altLang="zh-CN" sz="2000" dirty="0" smtClean="0"/>
              <a:t>connect</a:t>
            </a:r>
            <a:r>
              <a:rPr lang="zh-CN" altLang="en-US" sz="2000" dirty="0" smtClean="0"/>
              <a:t>，</a:t>
            </a:r>
            <a:r>
              <a:rPr lang="en-US" altLang="zh-CN" sz="2000" dirty="0" smtClean="0"/>
              <a:t>send</a:t>
            </a:r>
            <a:r>
              <a:rPr lang="zh-CN" altLang="en-US" sz="2000" dirty="0" smtClean="0"/>
              <a:t>，</a:t>
            </a:r>
            <a:r>
              <a:rPr lang="en-US" altLang="zh-CN" sz="2000" dirty="0" err="1" smtClean="0"/>
              <a:t>recv</a:t>
            </a:r>
            <a:r>
              <a:rPr lang="zh-CN" altLang="en-US" sz="2000" dirty="0" smtClean="0"/>
              <a:t>，</a:t>
            </a:r>
            <a:r>
              <a:rPr lang="en-US" altLang="zh-CN" sz="2000" dirty="0" smtClean="0"/>
              <a:t>close socket </a:t>
            </a:r>
            <a:r>
              <a:rPr lang="zh-CN" altLang="en-US" sz="2000" dirty="0" smtClean="0"/>
              <a:t>等。</a:t>
            </a:r>
          </a:p>
          <a:p>
            <a:r>
              <a:rPr lang="zh-CN" altLang="en-US" sz="2000" dirty="0" smtClean="0"/>
              <a:t>如果</a:t>
            </a:r>
            <a:r>
              <a:rPr lang="en-US" altLang="zh-CN" sz="2000" dirty="0" smtClean="0"/>
              <a:t>C: \ not worm </a:t>
            </a:r>
            <a:r>
              <a:rPr lang="zh-CN" altLang="en-US" sz="2000" dirty="0" smtClean="0"/>
              <a:t>文件存在，则不进一步传染其他主机。</a:t>
            </a:r>
          </a:p>
          <a:p>
            <a:r>
              <a:rPr lang="zh-CN" altLang="en-US" sz="2000" dirty="0" smtClean="0"/>
              <a:t>传染其他主机。创建</a:t>
            </a:r>
            <a:r>
              <a:rPr lang="en-US" altLang="zh-CN" sz="2000" dirty="0" smtClean="0"/>
              <a:t>100 </a:t>
            </a:r>
            <a:r>
              <a:rPr lang="zh-CN" altLang="en-US" sz="2000" dirty="0" smtClean="0"/>
              <a:t>个线程</a:t>
            </a:r>
            <a:r>
              <a:rPr lang="en-US" altLang="zh-CN" sz="2000" dirty="0" smtClean="0"/>
              <a:t>, </a:t>
            </a:r>
            <a:r>
              <a:rPr lang="zh-CN" altLang="en-US" sz="2000" dirty="0" smtClean="0"/>
              <a:t>其中</a:t>
            </a:r>
            <a:r>
              <a:rPr lang="en-US" altLang="zh-CN" sz="2000" dirty="0" smtClean="0"/>
              <a:t>99 </a:t>
            </a:r>
            <a:r>
              <a:rPr lang="zh-CN" altLang="en-US" sz="2000" dirty="0" smtClean="0"/>
              <a:t>个线程用于感染其他的</a:t>
            </a:r>
            <a:r>
              <a:rPr lang="en-US" altLang="zh-CN" sz="2000" dirty="0" smtClean="0"/>
              <a:t>Web </a:t>
            </a:r>
            <a:r>
              <a:rPr lang="zh-CN" altLang="en-US" sz="2000" dirty="0" smtClean="0"/>
              <a:t>服务器。通过一个算法来计算出一系列的</a:t>
            </a:r>
            <a:r>
              <a:rPr lang="en-US" altLang="zh-CN" sz="2000" dirty="0" smtClean="0"/>
              <a:t>IP</a:t>
            </a:r>
            <a:r>
              <a:rPr lang="zh-CN" altLang="en-US" sz="2000" dirty="0" smtClean="0"/>
              <a:t>地址作为传染目标。按照</a:t>
            </a:r>
            <a:r>
              <a:rPr lang="en-US" altLang="zh-CN" sz="2000" dirty="0" smtClean="0"/>
              <a:t>IP</a:t>
            </a:r>
            <a:r>
              <a:rPr lang="zh-CN" altLang="en-US" sz="2000" dirty="0" smtClean="0"/>
              <a:t>地址的生成算法</a:t>
            </a:r>
            <a:r>
              <a:rPr lang="en-US" altLang="zh-CN" sz="2000" dirty="0" smtClean="0"/>
              <a:t>, </a:t>
            </a:r>
            <a:r>
              <a:rPr lang="zh-CN" altLang="en-US" sz="2000" dirty="0" smtClean="0"/>
              <a:t>能够产生重复传染的情况</a:t>
            </a:r>
            <a:r>
              <a:rPr lang="en-US" altLang="zh-CN" sz="2000" dirty="0" smtClean="0"/>
              <a:t>, </a:t>
            </a:r>
            <a:r>
              <a:rPr lang="zh-CN" altLang="en-US" sz="2000" dirty="0" smtClean="0"/>
              <a:t>从而在这些服务器之间传输大量的数据而消耗其网络带宽</a:t>
            </a:r>
            <a:r>
              <a:rPr lang="en-US" altLang="zh-CN" sz="2000" dirty="0" smtClean="0"/>
              <a:t>, </a:t>
            </a:r>
            <a:r>
              <a:rPr lang="zh-CN" altLang="en-US" sz="2000" dirty="0" smtClean="0"/>
              <a:t>达到拒绝服务攻击的效果。</a:t>
            </a:r>
          </a:p>
          <a:p>
            <a:r>
              <a:rPr lang="zh-CN" altLang="en-US" sz="2000" dirty="0" smtClean="0"/>
              <a:t>篡改主页。如果系统的默认语言不为美国英语</a:t>
            </a:r>
            <a:r>
              <a:rPr lang="en-US" altLang="zh-CN" sz="2000" dirty="0" smtClean="0"/>
              <a:t>( </a:t>
            </a:r>
            <a:r>
              <a:rPr lang="zh-CN" altLang="en-US" sz="2000" dirty="0" smtClean="0"/>
              <a:t>代码页不等于</a:t>
            </a:r>
            <a:r>
              <a:rPr lang="en-US" altLang="zh-CN" sz="2000" dirty="0" smtClean="0"/>
              <a:t>0x 409) , </a:t>
            </a:r>
            <a:r>
              <a:rPr lang="zh-CN" altLang="en-US" sz="2000" dirty="0" smtClean="0"/>
              <a:t>第</a:t>
            </a:r>
            <a:r>
              <a:rPr lang="en-US" altLang="zh-CN" sz="2000" dirty="0" smtClean="0"/>
              <a:t>100 </a:t>
            </a:r>
            <a:r>
              <a:rPr lang="zh-CN" altLang="en-US" sz="2000" dirty="0" smtClean="0"/>
              <a:t>个线程和前</a:t>
            </a:r>
            <a:r>
              <a:rPr lang="en-US" altLang="zh-CN" sz="2000" dirty="0" smtClean="0"/>
              <a:t>99 </a:t>
            </a:r>
            <a:r>
              <a:rPr lang="zh-CN" altLang="en-US" sz="2000" dirty="0" smtClean="0"/>
              <a:t>个线程一样去感染其他系统。否则会篡改系统的网页</a:t>
            </a:r>
            <a:r>
              <a:rPr lang="en-US" altLang="zh-CN" sz="2000" dirty="0" smtClean="0"/>
              <a:t>, </a:t>
            </a:r>
            <a:r>
              <a:rPr lang="zh-CN" altLang="en-US" sz="2000" dirty="0" smtClean="0"/>
              <a:t>被感染的</a:t>
            </a:r>
            <a:r>
              <a:rPr lang="en-US" altLang="zh-CN" sz="2000" dirty="0" smtClean="0"/>
              <a:t>Web </a:t>
            </a:r>
            <a:r>
              <a:rPr lang="zh-CN" altLang="en-US" sz="2000" dirty="0" smtClean="0"/>
              <a:t>服务器的网页将被篡改成某条消息。这个消息持续</a:t>
            </a:r>
            <a:r>
              <a:rPr lang="en-US" altLang="zh-CN" sz="2000" dirty="0" smtClean="0"/>
              <a:t>10 h </a:t>
            </a:r>
            <a:r>
              <a:rPr lang="zh-CN" altLang="en-US" sz="2000" dirty="0" smtClean="0"/>
              <a:t>后会消失。与其他通过网络攻击篡改网页的方法不同</a:t>
            </a:r>
            <a:r>
              <a:rPr lang="en-US" altLang="zh-CN" sz="2000" dirty="0" smtClean="0"/>
              <a:t>, </a:t>
            </a:r>
            <a:r>
              <a:rPr lang="zh-CN" altLang="en-US" sz="2000" dirty="0" smtClean="0"/>
              <a:t>该病毒并不修改磁盘上的主页文件</a:t>
            </a:r>
            <a:r>
              <a:rPr lang="en-US" altLang="zh-CN" sz="2000" dirty="0" smtClean="0"/>
              <a:t>, </a:t>
            </a:r>
            <a:r>
              <a:rPr lang="zh-CN" altLang="en-US" sz="2000" dirty="0" smtClean="0"/>
              <a:t>而是修</a:t>
            </a:r>
            <a:r>
              <a:rPr lang="en-US" altLang="zh-CN" sz="2000" dirty="0" smtClean="0"/>
              <a:t>w3svc.dll </a:t>
            </a:r>
            <a:r>
              <a:rPr lang="zh-CN" altLang="en-US" sz="2000" dirty="0" smtClean="0"/>
              <a:t>的</a:t>
            </a:r>
            <a:r>
              <a:rPr lang="en-US" altLang="zh-CN" sz="2000" dirty="0" err="1" smtClean="0"/>
              <a:t>TcpSockSend</a:t>
            </a:r>
            <a:r>
              <a:rPr lang="en-US" altLang="zh-CN" sz="2000" dirty="0" smtClean="0"/>
              <a:t> </a:t>
            </a:r>
            <a:r>
              <a:rPr lang="zh-CN" altLang="en-US" sz="2000" dirty="0" smtClean="0"/>
              <a:t>入口指向病毒代码</a:t>
            </a:r>
            <a:r>
              <a:rPr lang="en-US" altLang="zh-CN" sz="2000" dirty="0" smtClean="0"/>
              <a:t>, </a:t>
            </a:r>
            <a:r>
              <a:rPr lang="zh-CN" altLang="en-US" sz="2000" dirty="0" smtClean="0"/>
              <a:t>当浏览器访问这个被感染的</a:t>
            </a:r>
            <a:r>
              <a:rPr lang="en-US" altLang="zh-CN" sz="2000" dirty="0" smtClean="0"/>
              <a:t>Web </a:t>
            </a:r>
            <a:r>
              <a:rPr lang="zh-CN" altLang="en-US" sz="2000" dirty="0" smtClean="0"/>
              <a:t>服务器时</a:t>
            </a:r>
            <a:r>
              <a:rPr lang="en-US" altLang="zh-CN" sz="2000" dirty="0" smtClean="0"/>
              <a:t>, </a:t>
            </a:r>
            <a:r>
              <a:rPr lang="en-US" altLang="zh-CN" sz="2000" dirty="0" err="1" smtClean="0"/>
              <a:t>TcpSockSend</a:t>
            </a:r>
            <a:r>
              <a:rPr lang="en-US" altLang="zh-CN" sz="2000" dirty="0" smtClean="0"/>
              <a:t> </a:t>
            </a:r>
            <a:r>
              <a:rPr lang="zh-CN" altLang="en-US" sz="2000" dirty="0" smtClean="0"/>
              <a:t>返回前述的篡改消息。</a:t>
            </a:r>
          </a:p>
          <a:p>
            <a:r>
              <a:rPr lang="zh-CN" altLang="en-US" sz="2000" dirty="0" smtClean="0"/>
              <a:t>产生对电脑的白宫的拒绝服务攻击。每一蠕虫线程都会检查</a:t>
            </a:r>
            <a:r>
              <a:rPr lang="en-US" altLang="zh-CN" sz="2000" dirty="0" smtClean="0"/>
              <a:t>C: \ not worm</a:t>
            </a:r>
            <a:r>
              <a:rPr lang="zh-CN" altLang="en-US" sz="2000" dirty="0" smtClean="0"/>
              <a:t>文件。如果文件存在，则转为休眠，否则检查当前时间， 如果时间在</a:t>
            </a:r>
            <a:r>
              <a:rPr lang="en-US" altLang="zh-CN" sz="2000" dirty="0" smtClean="0"/>
              <a:t>20: 00UTC </a:t>
            </a:r>
            <a:r>
              <a:rPr lang="zh-CN" altLang="en-US" sz="2000" dirty="0" smtClean="0"/>
              <a:t>和</a:t>
            </a:r>
            <a:r>
              <a:rPr lang="en-US" altLang="zh-CN" sz="2000" dirty="0" smtClean="0"/>
              <a:t>23: 59 UTC </a:t>
            </a:r>
            <a:r>
              <a:rPr lang="zh-CN" altLang="en-US" sz="2000" dirty="0" smtClean="0"/>
              <a:t>之间，将对白宫进行攻击。创建一个</a:t>
            </a:r>
            <a:r>
              <a:rPr lang="en-US" altLang="zh-CN" sz="2000" dirty="0" smtClean="0"/>
              <a:t>socket </a:t>
            </a:r>
            <a:r>
              <a:rPr lang="zh-CN" altLang="en-US" sz="2000" dirty="0" smtClean="0"/>
              <a:t>并与白宫网站的</a:t>
            </a:r>
            <a:r>
              <a:rPr lang="en-US" altLang="zh-CN" sz="2000" dirty="0" smtClean="0"/>
              <a:t>80</a:t>
            </a:r>
            <a:r>
              <a:rPr lang="zh-CN" altLang="en-US" sz="2000" dirty="0" smtClean="0"/>
              <a:t>端口建立连接，并发送</a:t>
            </a:r>
            <a:r>
              <a:rPr lang="en-US" altLang="zh-CN" sz="2000" dirty="0" smtClean="0"/>
              <a:t>18000H ( 98 K </a:t>
            </a:r>
            <a:r>
              <a:rPr lang="zh-CN" altLang="en-US" sz="2000" dirty="0" smtClean="0"/>
              <a:t>字节</a:t>
            </a:r>
            <a:r>
              <a:rPr lang="en-US" altLang="zh-CN" sz="2000" dirty="0" smtClean="0"/>
              <a:t>)</a:t>
            </a:r>
            <a:r>
              <a:rPr lang="zh-CN" altLang="en-US" sz="2000" dirty="0" smtClean="0"/>
              <a:t>的数据。在休眠大约</a:t>
            </a:r>
            <a:r>
              <a:rPr lang="en-US" altLang="zh-CN" sz="2000" dirty="0" smtClean="0"/>
              <a:t>415h </a:t>
            </a:r>
            <a:r>
              <a:rPr lang="zh-CN" altLang="en-US" sz="2000" dirty="0" smtClean="0"/>
              <a:t>后， 再次重复发送数据。由于在全世界范围内有大量</a:t>
            </a:r>
            <a:r>
              <a:rPr lang="en-US" altLang="zh-CN" sz="2000" dirty="0" smtClean="0"/>
              <a:t>Web </a:t>
            </a:r>
            <a:r>
              <a:rPr lang="zh-CN" altLang="en-US" sz="2000" dirty="0" smtClean="0"/>
              <a:t>服务器被感染，其结果就可能会产生对白宫网站的拒绝服务攻击。</a:t>
            </a:r>
            <a:endParaRPr lang="zh-CN" alt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ctr"/>
          <a:lstStyle/>
          <a:p>
            <a:pPr eaLnBrk="1" hangingPunct="1"/>
            <a:r>
              <a:rPr lang="zh-CN" altLang="en-US" dirty="0"/>
              <a:t>红色代码</a:t>
            </a:r>
            <a:r>
              <a:rPr lang="en-US" altLang="zh-CN" dirty="0"/>
              <a:t>2(Worm.codeRedⅡ)</a:t>
            </a:r>
            <a:endParaRPr lang="zh-CN" altLang="en-US" dirty="0"/>
          </a:p>
        </p:txBody>
      </p:sp>
      <p:sp>
        <p:nvSpPr>
          <p:cNvPr id="50179" name="内容占位符 2"/>
          <p:cNvSpPr>
            <a:spLocks noGrp="1"/>
          </p:cNvSpPr>
          <p:nvPr>
            <p:ph idx="1"/>
          </p:nvPr>
        </p:nvSpPr>
        <p:spPr>
          <a:xfrm>
            <a:off x="1752600" y="1714500"/>
            <a:ext cx="8763000" cy="4522788"/>
          </a:xfrm>
        </p:spPr>
        <p:txBody>
          <a:bodyPr vert="horz" wrap="square" lIns="91440" tIns="45720" rIns="91440" bIns="45720" anchor="t">
            <a:normAutofit fontScale="92500" lnSpcReduction="10000"/>
          </a:bodyPr>
          <a:lstStyle/>
          <a:p>
            <a:pPr lvl="1" eaLnBrk="1" hangingPunct="1"/>
            <a:r>
              <a:rPr lang="zh-CN" altLang="en-US" dirty="0"/>
              <a:t>使用</a:t>
            </a:r>
            <a:r>
              <a:rPr lang="en-US" altLang="zh-CN" dirty="0"/>
              <a:t>netstat-a</a:t>
            </a:r>
            <a:r>
              <a:rPr lang="zh-CN" altLang="en-US" dirty="0"/>
              <a:t>命令，在 </a:t>
            </a:r>
            <a:r>
              <a:rPr lang="en-US" altLang="zh-CN" dirty="0"/>
              <a:t>1025</a:t>
            </a:r>
            <a:r>
              <a:rPr lang="zh-CN" altLang="en-US" dirty="0"/>
              <a:t>以上端口出现很多</a:t>
            </a:r>
            <a:r>
              <a:rPr lang="en-US" altLang="zh-CN" dirty="0"/>
              <a:t>SYN-SENT</a:t>
            </a:r>
            <a:r>
              <a:rPr lang="zh-CN" altLang="en-US" dirty="0"/>
              <a:t>连接请求，或者</a:t>
            </a:r>
            <a:r>
              <a:rPr lang="en-US" altLang="zh-CN" dirty="0"/>
              <a:t>1025</a:t>
            </a:r>
            <a:r>
              <a:rPr lang="zh-CN" altLang="en-US" dirty="0"/>
              <a:t>号以上的大量端口处于监听状态</a:t>
            </a:r>
            <a:endParaRPr lang="en-US" altLang="zh-CN" dirty="0"/>
          </a:p>
          <a:p>
            <a:pPr lvl="1" eaLnBrk="1" hangingPunct="1"/>
            <a:endParaRPr lang="en-US" altLang="zh-CN" dirty="0"/>
          </a:p>
          <a:p>
            <a:pPr lvl="1" eaLnBrk="1" hangingPunct="1"/>
            <a:r>
              <a:rPr lang="zh-CN" altLang="en-US" dirty="0">
                <a:latin typeface="宋体" panose="02010600030101010101" pitchFamily="2" charset="-122"/>
                <a:ea typeface="宋体" panose="02010600030101010101" pitchFamily="2" charset="-122"/>
              </a:rPr>
              <a:t>在以下目录中存在“</a:t>
            </a:r>
            <a:r>
              <a:rPr lang="en-US" altLang="zh-CN" dirty="0">
                <a:latin typeface="宋体" panose="02010600030101010101" pitchFamily="2" charset="-122"/>
                <a:ea typeface="宋体" panose="02010600030101010101" pitchFamily="2" charset="-122"/>
              </a:rPr>
              <a:t>Root.exe</a:t>
            </a:r>
            <a:r>
              <a:rPr lang="zh-CN" altLang="en-US" dirty="0">
                <a:latin typeface="宋体" panose="02010600030101010101" pitchFamily="2" charset="-122"/>
                <a:ea typeface="宋体" panose="02010600030101010101" pitchFamily="2" charset="-122"/>
              </a:rPr>
              <a:t>”文件</a:t>
            </a:r>
          </a:p>
          <a:p>
            <a:pPr lvl="2" eaLnBrk="1" hangingPunct="1">
              <a:buFont typeface="-윤고딕120" charset="-127"/>
            </a:pPr>
            <a:r>
              <a:rPr kumimoji="1" lang="en-US" altLang="zh-CN" dirty="0">
                <a:latin typeface="宋体" panose="02010600030101010101" pitchFamily="2" charset="-122"/>
                <a:ea typeface="宋体" panose="02010600030101010101" pitchFamily="2" charset="-122"/>
              </a:rPr>
              <a:t>C:\inetPub\Scripts\Root.exe</a:t>
            </a:r>
            <a:endParaRPr kumimoji="1" lang="zh-CN" altLang="en-US" dirty="0">
              <a:latin typeface="宋体" panose="02010600030101010101" pitchFamily="2" charset="-122"/>
              <a:ea typeface="宋体" panose="02010600030101010101" pitchFamily="2" charset="-122"/>
            </a:endParaRPr>
          </a:p>
          <a:p>
            <a:pPr lvl="2" eaLnBrk="1" hangingPunct="1">
              <a:buFont typeface="-윤고딕120" charset="-127"/>
            </a:pPr>
            <a:r>
              <a:rPr kumimoji="1" lang="en-US" altLang="zh-CN" dirty="0">
                <a:latin typeface="宋体" panose="02010600030101010101" pitchFamily="2" charset="-122"/>
                <a:ea typeface="宋体" panose="02010600030101010101" pitchFamily="2" charset="-122"/>
              </a:rPr>
              <a:t>D:\inetPub\Scripts\Root.exe</a:t>
            </a:r>
            <a:endParaRPr kumimoji="1" lang="zh-CN" altLang="en-US" dirty="0">
              <a:latin typeface="宋体" panose="02010600030101010101" pitchFamily="2" charset="-122"/>
              <a:ea typeface="宋体" panose="02010600030101010101" pitchFamily="2" charset="-122"/>
            </a:endParaRPr>
          </a:p>
          <a:p>
            <a:pPr lvl="2" eaLnBrk="1" hangingPunct="1">
              <a:buFont typeface="-윤고딕120" charset="-127"/>
            </a:pPr>
            <a:r>
              <a:rPr kumimoji="1" lang="en-US" altLang="zh-CN" dirty="0">
                <a:latin typeface="宋体" panose="02010600030101010101" pitchFamily="2" charset="-122"/>
                <a:ea typeface="宋体" panose="02010600030101010101" pitchFamily="2" charset="-122"/>
              </a:rPr>
              <a:t>C:\Programfiles\Commonfiles\System\MSADC\Root.exe</a:t>
            </a:r>
            <a:endParaRPr kumimoji="1" lang="zh-CN" altLang="en-US" dirty="0">
              <a:latin typeface="宋体" panose="02010600030101010101" pitchFamily="2" charset="-122"/>
              <a:ea typeface="宋体" panose="02010600030101010101" pitchFamily="2" charset="-122"/>
            </a:endParaRPr>
          </a:p>
          <a:p>
            <a:pPr lvl="2" eaLnBrk="1" hangingPunct="1">
              <a:buFont typeface="-윤고딕120" charset="-127"/>
            </a:pPr>
            <a:r>
              <a:rPr kumimoji="1" lang="en-US" altLang="zh-CN" dirty="0">
                <a:latin typeface="宋体" panose="02010600030101010101" pitchFamily="2" charset="-122"/>
                <a:ea typeface="宋体" panose="02010600030101010101" pitchFamily="2" charset="-122"/>
              </a:rPr>
              <a:t>D:\Programfiles\Commonfiles\System\MSADC\Root.exe</a:t>
            </a:r>
          </a:p>
          <a:p>
            <a:pPr lvl="2" eaLnBrk="1" hangingPunct="1">
              <a:buFont typeface="-윤고딕120" charset="-127"/>
            </a:pPr>
            <a:endParaRPr kumimoji="1"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盘根目录下存在以下文件</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2" eaLnBrk="1" hangingPunct="1">
              <a:buFont typeface="-윤고딕120" charset="-127"/>
            </a:pPr>
            <a:r>
              <a:rPr kumimoji="1" lang="en-US" altLang="zh-CN" dirty="0">
                <a:latin typeface="宋体" panose="02010600030101010101" pitchFamily="2" charset="-122"/>
                <a:ea typeface="宋体" panose="02010600030101010101" pitchFamily="2" charset="-122"/>
              </a:rPr>
              <a:t>C:\Explorer.exe</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D:\Explorer.exe</a:t>
            </a:r>
            <a:endParaRPr kumimoji="1" lang="zh-CN" altLang="en-US" dirty="0">
              <a:latin typeface="宋体" panose="02010600030101010101" pitchFamily="2" charset="-122"/>
              <a:ea typeface="宋体" panose="02010600030101010101" pitchFamily="2" charset="-122"/>
            </a:endParaRPr>
          </a:p>
          <a:p>
            <a:pPr eaLnBrk="1" hangingPunct="1"/>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ctr"/>
          <a:lstStyle/>
          <a:p>
            <a:pPr eaLnBrk="1" hangingPunct="1"/>
            <a:r>
              <a:rPr lang="zh-CN" altLang="en-US" dirty="0"/>
              <a:t>红色代码</a:t>
            </a:r>
            <a:r>
              <a:rPr lang="en-US" altLang="zh-CN" dirty="0"/>
              <a:t>2(Worm.codeRedⅡ)</a:t>
            </a:r>
            <a:endParaRPr lang="zh-CN" altLang="en-US" dirty="0"/>
          </a:p>
        </p:txBody>
      </p:sp>
      <p:sp>
        <p:nvSpPr>
          <p:cNvPr id="51203" name="内容占位符 2"/>
          <p:cNvSpPr>
            <a:spLocks noGrp="1"/>
          </p:cNvSpPr>
          <p:nvPr>
            <p:ph idx="1"/>
          </p:nvPr>
        </p:nvSpPr>
        <p:spPr/>
        <p:txBody>
          <a:bodyPr vert="horz" wrap="square" lIns="91440" tIns="45720" rIns="91440" bIns="45720" anchor="t">
            <a:normAutofit lnSpcReduction="10000"/>
          </a:bodyPr>
          <a:lstStyle/>
          <a:p>
            <a:pPr eaLnBrk="1" hangingPunct="1"/>
            <a:r>
              <a:rPr lang="zh-CN" altLang="en-US" dirty="0"/>
              <a:t>扫描策略</a:t>
            </a:r>
            <a:endParaRPr lang="en-US" altLang="zh-CN" dirty="0"/>
          </a:p>
          <a:p>
            <a:pPr lvl="1" eaLnBrk="1" hangingPunct="1"/>
            <a:r>
              <a:rPr lang="zh-CN" altLang="en-US" dirty="0"/>
              <a:t>“红色代码</a:t>
            </a:r>
            <a:r>
              <a:rPr lang="en-US" altLang="zh-CN" dirty="0"/>
              <a:t>Ⅱ”</a:t>
            </a:r>
            <a:r>
              <a:rPr lang="zh-CN" altLang="en-US" dirty="0"/>
              <a:t>采取选择随机扫描的策略</a:t>
            </a:r>
            <a:endParaRPr lang="en-US" altLang="zh-CN" dirty="0"/>
          </a:p>
          <a:p>
            <a:pPr lvl="1" eaLnBrk="1" hangingPunct="1"/>
            <a:endParaRPr lang="en-US" altLang="zh-CN" dirty="0"/>
          </a:p>
          <a:p>
            <a:pPr lvl="1" eaLnBrk="1" hangingPunct="1"/>
            <a:r>
              <a:rPr lang="zh-CN" altLang="en-US" dirty="0"/>
              <a:t>扫描的</a:t>
            </a:r>
            <a:r>
              <a:rPr lang="en-US" altLang="zh-CN" dirty="0"/>
              <a:t>IP</a:t>
            </a:r>
            <a:r>
              <a:rPr lang="zh-CN" altLang="en-US" dirty="0"/>
              <a:t>地址由以下策略获取</a:t>
            </a:r>
            <a:r>
              <a:rPr lang="en-US" altLang="zh-CN" dirty="0"/>
              <a:t>:</a:t>
            </a:r>
          </a:p>
          <a:p>
            <a:pPr lvl="2" eaLnBrk="1" hangingPunct="1">
              <a:buFont typeface="-윤고딕120" charset="-127"/>
            </a:pPr>
            <a:r>
              <a:rPr kumimoji="1" lang="zh-CN" altLang="en-US" dirty="0">
                <a:latin typeface="+mn-lt"/>
                <a:ea typeface="+mn-ea"/>
              </a:rPr>
              <a:t>假设随机生成的</a:t>
            </a:r>
            <a:r>
              <a:rPr kumimoji="1" lang="en-US" altLang="zh-CN" dirty="0">
                <a:latin typeface="+mn-lt"/>
                <a:ea typeface="+mn-ea"/>
              </a:rPr>
              <a:t>IP</a:t>
            </a:r>
            <a:r>
              <a:rPr kumimoji="1" lang="zh-CN" altLang="en-US" dirty="0">
                <a:latin typeface="+mn-lt"/>
                <a:ea typeface="+mn-ea"/>
              </a:rPr>
              <a:t>地址的点分十进制格式为</a:t>
            </a:r>
            <a:r>
              <a:rPr kumimoji="1" lang="en-US" altLang="zh-CN" dirty="0">
                <a:latin typeface="+mn-lt"/>
                <a:ea typeface="+mn-ea"/>
              </a:rPr>
              <a:t>A.B.C.D</a:t>
            </a:r>
            <a:r>
              <a:rPr kumimoji="1" lang="zh-CN" altLang="en-US" dirty="0">
                <a:latin typeface="+mn-lt"/>
                <a:ea typeface="+mn-ea"/>
              </a:rPr>
              <a:t>，再假设本机的</a:t>
            </a:r>
            <a:r>
              <a:rPr kumimoji="1" lang="en-US" altLang="zh-CN" dirty="0">
                <a:latin typeface="+mn-lt"/>
                <a:ea typeface="+mn-ea"/>
              </a:rPr>
              <a:t>IP</a:t>
            </a:r>
            <a:r>
              <a:rPr kumimoji="1" lang="zh-CN" altLang="en-US" dirty="0">
                <a:latin typeface="+mn-lt"/>
                <a:ea typeface="+mn-ea"/>
              </a:rPr>
              <a:t>地址是</a:t>
            </a:r>
            <a:r>
              <a:rPr kumimoji="1" lang="en-US" altLang="zh-CN" dirty="0">
                <a:latin typeface="+mn-lt"/>
                <a:ea typeface="+mn-ea"/>
              </a:rPr>
              <a:t>E.F.G.H</a:t>
            </a:r>
            <a:r>
              <a:rPr kumimoji="1" lang="zh-CN" altLang="en-US" dirty="0">
                <a:latin typeface="+mn-lt"/>
                <a:ea typeface="+mn-ea"/>
              </a:rPr>
              <a:t>，则随机生成的</a:t>
            </a:r>
            <a:r>
              <a:rPr kumimoji="1" lang="en-US" altLang="zh-CN" dirty="0">
                <a:latin typeface="+mn-lt"/>
                <a:ea typeface="+mn-ea"/>
              </a:rPr>
              <a:t>IP</a:t>
            </a:r>
            <a:r>
              <a:rPr kumimoji="1" lang="zh-CN" altLang="en-US" dirty="0">
                <a:latin typeface="+mn-lt"/>
                <a:ea typeface="+mn-ea"/>
              </a:rPr>
              <a:t>地址规则如下</a:t>
            </a:r>
            <a:r>
              <a:rPr kumimoji="1" lang="en-US" altLang="zh-CN" dirty="0">
                <a:latin typeface="+mn-lt"/>
                <a:ea typeface="+mn-ea"/>
              </a:rPr>
              <a:t>:</a:t>
            </a:r>
          </a:p>
          <a:p>
            <a:pPr lvl="2" eaLnBrk="1" hangingPunct="1">
              <a:buFont typeface="-윤고딕120" charset="-127"/>
            </a:pPr>
            <a:endParaRPr kumimoji="1" lang="en-US" altLang="x-none" dirty="0">
              <a:latin typeface="+mn-lt"/>
              <a:ea typeface="+mn-ea"/>
            </a:endParaRPr>
          </a:p>
          <a:p>
            <a:pPr lvl="2" eaLnBrk="1" hangingPunct="1">
              <a:buFont typeface="-윤고딕120" charset="-127"/>
              <a:buNone/>
            </a:pPr>
            <a:r>
              <a:rPr kumimoji="1" lang="zh-CN" altLang="en-US" dirty="0">
                <a:latin typeface="+mn-lt"/>
                <a:ea typeface="+mn-ea"/>
              </a:rPr>
              <a:t>（</a:t>
            </a:r>
            <a:r>
              <a:rPr kumimoji="1" lang="en-US" altLang="zh-CN" dirty="0">
                <a:latin typeface="+mn-lt"/>
                <a:ea typeface="+mn-ea"/>
              </a:rPr>
              <a:t>1</a:t>
            </a:r>
            <a:r>
              <a:rPr kumimoji="1" lang="zh-CN" altLang="en-US" dirty="0">
                <a:latin typeface="+mn-lt"/>
                <a:ea typeface="+mn-ea"/>
              </a:rPr>
              <a:t>）随机生成</a:t>
            </a:r>
            <a:r>
              <a:rPr kumimoji="1" lang="en-US" altLang="zh-CN" dirty="0">
                <a:latin typeface="+mn-lt"/>
                <a:ea typeface="+mn-ea"/>
              </a:rPr>
              <a:t>1</a:t>
            </a:r>
            <a:r>
              <a:rPr kumimoji="1" lang="zh-CN" altLang="en-US" dirty="0">
                <a:latin typeface="+mn-lt"/>
                <a:ea typeface="+mn-ea"/>
              </a:rPr>
              <a:t>一</a:t>
            </a:r>
            <a:r>
              <a:rPr kumimoji="1" lang="en-US" altLang="zh-CN" dirty="0">
                <a:latin typeface="+mn-lt"/>
                <a:ea typeface="+mn-ea"/>
              </a:rPr>
              <a:t>254</a:t>
            </a:r>
            <a:r>
              <a:rPr kumimoji="1" lang="zh-CN" altLang="en-US" dirty="0">
                <a:latin typeface="+mn-lt"/>
                <a:ea typeface="+mn-ea"/>
              </a:rPr>
              <a:t>之间的随机数，赋值给</a:t>
            </a:r>
            <a:r>
              <a:rPr kumimoji="1" lang="en-US" altLang="zh-CN" dirty="0">
                <a:latin typeface="+mn-lt"/>
                <a:ea typeface="+mn-ea"/>
              </a:rPr>
              <a:t>A</a:t>
            </a:r>
            <a:r>
              <a:rPr kumimoji="1" lang="zh-CN" altLang="en-US" dirty="0">
                <a:latin typeface="+mn-lt"/>
                <a:ea typeface="+mn-ea"/>
              </a:rPr>
              <a:t>，</a:t>
            </a:r>
            <a:r>
              <a:rPr kumimoji="1" lang="en-US" altLang="zh-CN" dirty="0">
                <a:latin typeface="+mn-lt"/>
                <a:ea typeface="+mn-ea"/>
              </a:rPr>
              <a:t>B</a:t>
            </a:r>
            <a:r>
              <a:rPr kumimoji="1" lang="zh-CN" altLang="en-US" dirty="0">
                <a:latin typeface="+mn-lt"/>
                <a:ea typeface="+mn-ea"/>
              </a:rPr>
              <a:t>，</a:t>
            </a:r>
            <a:r>
              <a:rPr kumimoji="1" lang="en-US" altLang="zh-CN" dirty="0">
                <a:latin typeface="+mn-lt"/>
                <a:ea typeface="+mn-ea"/>
              </a:rPr>
              <a:t>C</a:t>
            </a:r>
            <a:r>
              <a:rPr kumimoji="1" lang="zh-CN" altLang="en-US" dirty="0">
                <a:latin typeface="+mn-lt"/>
                <a:ea typeface="+mn-ea"/>
              </a:rPr>
              <a:t>，</a:t>
            </a:r>
            <a:r>
              <a:rPr kumimoji="1" lang="en-US" altLang="zh-CN" dirty="0">
                <a:latin typeface="+mn-lt"/>
                <a:ea typeface="+mn-ea"/>
              </a:rPr>
              <a:t>D</a:t>
            </a:r>
          </a:p>
          <a:p>
            <a:pPr lvl="2" eaLnBrk="1" hangingPunct="1">
              <a:buFont typeface="-윤고딕120" charset="-127"/>
              <a:buNone/>
            </a:pPr>
            <a:endParaRPr kumimoji="1" lang="en-US" altLang="zh-CN" dirty="0">
              <a:latin typeface="+mn-lt"/>
              <a:ea typeface="+mn-ea"/>
            </a:endParaRPr>
          </a:p>
          <a:p>
            <a:pPr lvl="2" eaLnBrk="1" hangingPunct="1">
              <a:buFont typeface="-윤고딕120" charset="-127"/>
              <a:buNone/>
            </a:pPr>
            <a:r>
              <a:rPr kumimoji="1" lang="zh-CN" altLang="en-US" dirty="0">
                <a:latin typeface="+mn-lt"/>
                <a:ea typeface="+mn-ea"/>
              </a:rPr>
              <a:t>（</a:t>
            </a:r>
            <a:r>
              <a:rPr kumimoji="1" lang="en-US" altLang="zh-CN" dirty="0">
                <a:latin typeface="+mn-lt"/>
                <a:ea typeface="+mn-ea"/>
              </a:rPr>
              <a:t>2</a:t>
            </a:r>
            <a:r>
              <a:rPr kumimoji="1" lang="zh-CN" altLang="en-US" dirty="0">
                <a:latin typeface="+mn-lt"/>
                <a:ea typeface="+mn-ea"/>
              </a:rPr>
              <a:t>）</a:t>
            </a:r>
            <a:r>
              <a:rPr kumimoji="1" lang="en-US" altLang="zh-CN" dirty="0">
                <a:latin typeface="+mn-lt"/>
                <a:ea typeface="+mn-ea"/>
              </a:rPr>
              <a:t>37.5%</a:t>
            </a:r>
            <a:r>
              <a:rPr kumimoji="1" lang="zh-CN" altLang="en-US" dirty="0">
                <a:latin typeface="+mn-lt"/>
                <a:ea typeface="+mn-ea"/>
              </a:rPr>
              <a:t>的概率生成的</a:t>
            </a:r>
            <a:r>
              <a:rPr kumimoji="1" lang="en-US" altLang="zh-CN" dirty="0">
                <a:latin typeface="+mn-lt"/>
                <a:ea typeface="+mn-ea"/>
              </a:rPr>
              <a:t>IP</a:t>
            </a:r>
            <a:r>
              <a:rPr kumimoji="1" lang="zh-CN" altLang="en-US" dirty="0">
                <a:latin typeface="+mn-lt"/>
                <a:ea typeface="+mn-ea"/>
              </a:rPr>
              <a:t>地址为</a:t>
            </a:r>
            <a:r>
              <a:rPr kumimoji="1" lang="en-US" altLang="zh-CN" dirty="0">
                <a:latin typeface="+mn-lt"/>
                <a:ea typeface="+mn-ea"/>
              </a:rPr>
              <a:t>E.F.C.D</a:t>
            </a:r>
            <a:r>
              <a:rPr kumimoji="1" lang="zh-CN" altLang="en-US" dirty="0">
                <a:latin typeface="+mn-lt"/>
                <a:ea typeface="+mn-ea"/>
              </a:rPr>
              <a:t>。即生成的</a:t>
            </a:r>
            <a:r>
              <a:rPr kumimoji="1" lang="en-US" altLang="zh-CN" dirty="0">
                <a:latin typeface="+mn-lt"/>
                <a:ea typeface="+mn-ea"/>
              </a:rPr>
              <a:t>IP</a:t>
            </a:r>
            <a:r>
              <a:rPr kumimoji="1" lang="zh-CN" altLang="en-US" dirty="0">
                <a:latin typeface="+mn-lt"/>
                <a:ea typeface="+mn-ea"/>
              </a:rPr>
              <a:t>前十六位和本机地址的前十六位相同，后十六位随机生成</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ctr"/>
          <a:lstStyle/>
          <a:p>
            <a:pPr eaLnBrk="1" hangingPunct="1"/>
            <a:r>
              <a:rPr lang="zh-CN" altLang="en-US" dirty="0"/>
              <a:t>红色代码</a:t>
            </a:r>
            <a:r>
              <a:rPr lang="en-US" altLang="zh-CN" dirty="0"/>
              <a:t>2(Worm.codeRedⅡ)</a:t>
            </a:r>
            <a:endParaRPr lang="zh-CN" altLang="en-US" dirty="0"/>
          </a:p>
        </p:txBody>
      </p:sp>
      <p:sp>
        <p:nvSpPr>
          <p:cNvPr id="52227" name="内容占位符 2"/>
          <p:cNvSpPr>
            <a:spLocks noGrp="1"/>
          </p:cNvSpPr>
          <p:nvPr>
            <p:ph idx="1"/>
          </p:nvPr>
        </p:nvSpPr>
        <p:spPr>
          <a:xfrm>
            <a:off x="838835" y="1857375"/>
            <a:ext cx="9676765" cy="4380230"/>
          </a:xfrm>
        </p:spPr>
        <p:txBody>
          <a:bodyPr vert="horz" wrap="square" lIns="91440" tIns="45720" rIns="91440" bIns="45720" anchor="t"/>
          <a:lstStyle/>
          <a:p>
            <a:pPr lvl="2" eaLnBrk="1" hangingPunct="1">
              <a:buFont typeface="-윤고딕120" charset="-127"/>
              <a:buNone/>
            </a:pPr>
            <a:r>
              <a:rPr kumimoji="1" lang="zh-CN" altLang="en-US" dirty="0">
                <a:latin typeface="+mn-lt"/>
                <a:ea typeface="+mn-ea"/>
              </a:rPr>
              <a:t>（</a:t>
            </a:r>
            <a:r>
              <a:rPr kumimoji="1" lang="en-US" altLang="zh-CN" dirty="0">
                <a:latin typeface="+mn-lt"/>
                <a:ea typeface="+mn-ea"/>
              </a:rPr>
              <a:t>3</a:t>
            </a:r>
            <a:r>
              <a:rPr kumimoji="1" lang="zh-CN" altLang="en-US" dirty="0">
                <a:latin typeface="+mn-lt"/>
                <a:ea typeface="+mn-ea"/>
              </a:rPr>
              <a:t>）</a:t>
            </a:r>
            <a:r>
              <a:rPr kumimoji="1" lang="en-US" altLang="zh-CN" dirty="0">
                <a:latin typeface="+mn-lt"/>
                <a:ea typeface="+mn-ea"/>
              </a:rPr>
              <a:t>50%</a:t>
            </a:r>
            <a:r>
              <a:rPr kumimoji="1" lang="zh-CN" altLang="en-US" dirty="0">
                <a:latin typeface="+mn-lt"/>
                <a:ea typeface="+mn-ea"/>
              </a:rPr>
              <a:t>的概率生成的</a:t>
            </a:r>
            <a:r>
              <a:rPr kumimoji="1" lang="en-US" altLang="zh-CN" dirty="0">
                <a:latin typeface="+mn-lt"/>
                <a:ea typeface="+mn-ea"/>
              </a:rPr>
              <a:t>IP</a:t>
            </a:r>
            <a:r>
              <a:rPr kumimoji="1" lang="zh-CN" altLang="en-US" dirty="0">
                <a:latin typeface="+mn-lt"/>
                <a:ea typeface="+mn-ea"/>
              </a:rPr>
              <a:t>地址为</a:t>
            </a:r>
            <a:r>
              <a:rPr kumimoji="1" lang="en-US" altLang="zh-CN" dirty="0">
                <a:latin typeface="+mn-lt"/>
                <a:ea typeface="+mn-ea"/>
              </a:rPr>
              <a:t>E.B.C.D</a:t>
            </a:r>
            <a:r>
              <a:rPr kumimoji="1" lang="zh-CN" altLang="en-US" dirty="0">
                <a:latin typeface="+mn-lt"/>
                <a:ea typeface="+mn-ea"/>
              </a:rPr>
              <a:t>。即生成的</a:t>
            </a:r>
            <a:r>
              <a:rPr kumimoji="1" lang="en-US" altLang="zh-CN" dirty="0">
                <a:latin typeface="+mn-lt"/>
                <a:ea typeface="+mn-ea"/>
              </a:rPr>
              <a:t>IP</a:t>
            </a:r>
            <a:r>
              <a:rPr kumimoji="1" lang="zh-CN" altLang="en-US" dirty="0">
                <a:latin typeface="+mn-lt"/>
                <a:ea typeface="+mn-ea"/>
              </a:rPr>
              <a:t>前八位和本机地址的前八位相同，后二十四位随机生成</a:t>
            </a:r>
            <a:endParaRPr kumimoji="1" lang="en-US" altLang="zh-CN" dirty="0">
              <a:latin typeface="+mn-lt"/>
              <a:ea typeface="+mn-ea"/>
            </a:endParaRPr>
          </a:p>
          <a:p>
            <a:pPr lvl="2" eaLnBrk="1" hangingPunct="1">
              <a:buFont typeface="-윤고딕120" charset="-127"/>
              <a:buNone/>
            </a:pPr>
            <a:endParaRPr kumimoji="1" lang="zh-CN" altLang="en-US" dirty="0">
              <a:latin typeface="+mn-lt"/>
              <a:ea typeface="+mn-ea"/>
            </a:endParaRPr>
          </a:p>
          <a:p>
            <a:pPr lvl="2" eaLnBrk="1" hangingPunct="1">
              <a:buFont typeface="-윤고딕120" charset="-127"/>
              <a:buNone/>
            </a:pPr>
            <a:r>
              <a:rPr kumimoji="1" lang="zh-CN" altLang="en-US" dirty="0">
                <a:latin typeface="+mn-lt"/>
                <a:ea typeface="+mn-ea"/>
              </a:rPr>
              <a:t>（</a:t>
            </a:r>
            <a:r>
              <a:rPr kumimoji="1" lang="en-US" altLang="zh-CN" dirty="0">
                <a:latin typeface="+mn-lt"/>
                <a:ea typeface="+mn-ea"/>
              </a:rPr>
              <a:t>4</a:t>
            </a:r>
            <a:r>
              <a:rPr kumimoji="1" lang="zh-CN" altLang="en-US" dirty="0">
                <a:latin typeface="+mn-lt"/>
                <a:ea typeface="+mn-ea"/>
              </a:rPr>
              <a:t>）</a:t>
            </a:r>
            <a:r>
              <a:rPr kumimoji="1" lang="en-US" altLang="zh-CN" dirty="0">
                <a:latin typeface="+mn-lt"/>
                <a:ea typeface="+mn-ea"/>
              </a:rPr>
              <a:t>12.5%</a:t>
            </a:r>
            <a:r>
              <a:rPr kumimoji="1" lang="zh-CN" altLang="en-US" dirty="0">
                <a:latin typeface="+mn-lt"/>
                <a:ea typeface="+mn-ea"/>
              </a:rPr>
              <a:t>的概率生成的</a:t>
            </a:r>
            <a:r>
              <a:rPr kumimoji="1" lang="en-US" altLang="zh-CN" dirty="0">
                <a:latin typeface="+mn-lt"/>
                <a:ea typeface="+mn-ea"/>
              </a:rPr>
              <a:t>IP</a:t>
            </a:r>
            <a:r>
              <a:rPr kumimoji="1" lang="zh-CN" altLang="en-US" dirty="0">
                <a:latin typeface="+mn-lt"/>
                <a:ea typeface="+mn-ea"/>
              </a:rPr>
              <a:t>地址为</a:t>
            </a:r>
            <a:r>
              <a:rPr kumimoji="1" lang="en-US" altLang="zh-CN" dirty="0">
                <a:latin typeface="+mn-lt"/>
                <a:ea typeface="+mn-ea"/>
              </a:rPr>
              <a:t>A.B.C.D</a:t>
            </a:r>
            <a:r>
              <a:rPr kumimoji="1" lang="zh-CN" altLang="en-US" dirty="0">
                <a:latin typeface="+mn-lt"/>
                <a:ea typeface="+mn-ea"/>
              </a:rPr>
              <a:t>。即目标主机的工</a:t>
            </a:r>
            <a:r>
              <a:rPr kumimoji="1" lang="en-US" altLang="zh-CN" dirty="0">
                <a:latin typeface="+mn-lt"/>
                <a:ea typeface="+mn-ea"/>
              </a:rPr>
              <a:t>P</a:t>
            </a:r>
            <a:r>
              <a:rPr kumimoji="1" lang="zh-CN" altLang="en-US" dirty="0">
                <a:latin typeface="+mn-lt"/>
                <a:ea typeface="+mn-ea"/>
              </a:rPr>
              <a:t>地址全部随机生成</a:t>
            </a:r>
            <a:endParaRPr kumimoji="1" lang="en-US" altLang="zh-CN" dirty="0">
              <a:latin typeface="+mn-lt"/>
              <a:ea typeface="+mn-ea"/>
            </a:endParaRPr>
          </a:p>
          <a:p>
            <a:pPr lvl="2" eaLnBrk="1" hangingPunct="1">
              <a:buFont typeface="-윤고딕120" charset="-127"/>
              <a:buNone/>
            </a:pPr>
            <a:endParaRPr kumimoji="1" lang="zh-CN" altLang="en-US" dirty="0">
              <a:latin typeface="+mn-lt"/>
              <a:ea typeface="+mn-ea"/>
            </a:endParaRPr>
          </a:p>
          <a:p>
            <a:pPr lvl="2" eaLnBrk="1" hangingPunct="1">
              <a:buFont typeface="-윤고딕120" charset="-127"/>
              <a:buNone/>
            </a:pPr>
            <a:r>
              <a:rPr kumimoji="1" lang="zh-CN" altLang="en-US" dirty="0">
                <a:latin typeface="+mn-lt"/>
                <a:ea typeface="+mn-ea"/>
              </a:rPr>
              <a:t>（</a:t>
            </a:r>
            <a:r>
              <a:rPr kumimoji="1" lang="en-US" altLang="zh-CN" dirty="0">
                <a:latin typeface="+mn-lt"/>
                <a:ea typeface="+mn-ea"/>
              </a:rPr>
              <a:t>5</a:t>
            </a:r>
            <a:r>
              <a:rPr kumimoji="1" lang="zh-CN" altLang="en-US" dirty="0">
                <a:latin typeface="+mn-lt"/>
                <a:ea typeface="+mn-ea"/>
              </a:rPr>
              <a:t>）如果生成的</a:t>
            </a:r>
            <a:r>
              <a:rPr kumimoji="1" lang="en-US" altLang="zh-CN" dirty="0">
                <a:latin typeface="+mn-lt"/>
                <a:ea typeface="+mn-ea"/>
              </a:rPr>
              <a:t>IP</a:t>
            </a:r>
            <a:r>
              <a:rPr kumimoji="1" lang="zh-CN" altLang="en-US" dirty="0">
                <a:latin typeface="+mn-lt"/>
                <a:ea typeface="+mn-ea"/>
              </a:rPr>
              <a:t>地址与本机相同，则重新生成</a:t>
            </a:r>
            <a:endParaRPr kumimoji="1" lang="en-US" altLang="zh-CN" dirty="0">
              <a:latin typeface="+mn-lt"/>
              <a:ea typeface="+mn-ea"/>
            </a:endParaRPr>
          </a:p>
          <a:p>
            <a:pPr lvl="2" eaLnBrk="1" hangingPunct="1">
              <a:buFont typeface="-윤고딕120" charset="-127"/>
              <a:buNone/>
            </a:pPr>
            <a:endParaRPr kumimoji="1" lang="zh-CN" altLang="en-US" dirty="0">
              <a:latin typeface="+mn-lt"/>
              <a:ea typeface="+mn-ea"/>
            </a:endParaRPr>
          </a:p>
          <a:p>
            <a:pPr lvl="2" eaLnBrk="1" hangingPunct="1">
              <a:buFont typeface="-윤고딕120" charset="-127"/>
              <a:buNone/>
            </a:pPr>
            <a:r>
              <a:rPr kumimoji="1" lang="zh-CN" altLang="en-US" dirty="0">
                <a:latin typeface="+mn-lt"/>
                <a:ea typeface="+mn-ea"/>
              </a:rPr>
              <a:t>（</a:t>
            </a:r>
            <a:r>
              <a:rPr kumimoji="1" lang="en-US" altLang="zh-CN" dirty="0">
                <a:latin typeface="+mn-lt"/>
                <a:ea typeface="+mn-ea"/>
              </a:rPr>
              <a:t>6</a:t>
            </a:r>
            <a:r>
              <a:rPr kumimoji="1" lang="zh-CN" altLang="en-US" dirty="0">
                <a:latin typeface="+mn-lt"/>
                <a:ea typeface="+mn-ea"/>
              </a:rPr>
              <a:t>）如果生成的</a:t>
            </a:r>
            <a:r>
              <a:rPr kumimoji="1" lang="en-US" altLang="zh-CN" dirty="0">
                <a:latin typeface="+mn-lt"/>
                <a:ea typeface="+mn-ea"/>
              </a:rPr>
              <a:t>IP</a:t>
            </a:r>
            <a:r>
              <a:rPr kumimoji="1" lang="zh-CN" altLang="en-US" dirty="0">
                <a:latin typeface="+mn-lt"/>
                <a:ea typeface="+mn-ea"/>
              </a:rPr>
              <a:t>地址中</a:t>
            </a:r>
            <a:r>
              <a:rPr kumimoji="1" lang="en-US" altLang="zh-CN" dirty="0">
                <a:latin typeface="+mn-lt"/>
                <a:ea typeface="+mn-ea"/>
              </a:rPr>
              <a:t>A</a:t>
            </a:r>
            <a:r>
              <a:rPr kumimoji="1" lang="zh-CN" altLang="en-US" dirty="0">
                <a:latin typeface="+mn-lt"/>
                <a:ea typeface="+mn-ea"/>
              </a:rPr>
              <a:t>的值为</a:t>
            </a:r>
            <a:r>
              <a:rPr kumimoji="1" lang="en-US" altLang="zh-CN" dirty="0">
                <a:latin typeface="+mn-lt"/>
                <a:ea typeface="+mn-ea"/>
              </a:rPr>
              <a:t>127</a:t>
            </a:r>
            <a:r>
              <a:rPr kumimoji="1" lang="zh-CN" altLang="en-US" dirty="0">
                <a:latin typeface="+mn-lt"/>
                <a:ea typeface="+mn-ea"/>
              </a:rPr>
              <a:t>或者为</a:t>
            </a:r>
            <a:r>
              <a:rPr kumimoji="1" lang="en-US" altLang="zh-CN" dirty="0">
                <a:latin typeface="+mn-lt"/>
                <a:ea typeface="+mn-ea"/>
              </a:rPr>
              <a:t>224</a:t>
            </a:r>
            <a:r>
              <a:rPr kumimoji="1" lang="zh-CN" altLang="en-US" dirty="0">
                <a:latin typeface="+mn-lt"/>
                <a:ea typeface="+mn-ea"/>
              </a:rPr>
              <a:t>，则重新生成</a:t>
            </a:r>
            <a:r>
              <a:rPr kumimoji="1" lang="en-US" altLang="zh-CN" dirty="0">
                <a:latin typeface="+mn-lt"/>
                <a:ea typeface="+mn-ea"/>
              </a:rPr>
              <a:t>IP</a:t>
            </a:r>
            <a:r>
              <a:rPr kumimoji="1" lang="zh-CN" altLang="en-US" dirty="0">
                <a:latin typeface="+mn-lt"/>
                <a:ea typeface="+mn-ea"/>
              </a:rPr>
              <a:t>地址</a:t>
            </a:r>
          </a:p>
          <a:p>
            <a:pPr eaLnBrk="1" hangingPunct="1"/>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ctr"/>
          <a:lstStyle/>
          <a:p>
            <a:pPr eaLnBrk="1" hangingPunct="1"/>
            <a:r>
              <a:rPr lang="zh-CN" altLang="en-US" dirty="0"/>
              <a:t>红色代码</a:t>
            </a:r>
            <a:r>
              <a:rPr lang="en-US" altLang="zh-CN" dirty="0"/>
              <a:t>2(Worm.codeRedⅡ)</a:t>
            </a:r>
          </a:p>
        </p:txBody>
      </p:sp>
      <p:sp>
        <p:nvSpPr>
          <p:cNvPr id="53251" name="内容占位符 2"/>
          <p:cNvSpPr>
            <a:spLocks noGrp="1"/>
          </p:cNvSpPr>
          <p:nvPr>
            <p:ph idx="1"/>
          </p:nvPr>
        </p:nvSpPr>
        <p:spPr/>
        <p:txBody>
          <a:bodyPr vert="horz" wrap="square" lIns="91440" tIns="45720" rIns="91440" bIns="45720" anchor="t"/>
          <a:lstStyle/>
          <a:p>
            <a:pPr eaLnBrk="1" hangingPunct="1"/>
            <a:endParaRPr lang="zh-CN" altLang="en-US" dirty="0"/>
          </a:p>
        </p:txBody>
      </p:sp>
      <p:pic>
        <p:nvPicPr>
          <p:cNvPr id="53252" name="Picture 3"/>
          <p:cNvPicPr>
            <a:picLocks noChangeAspect="1"/>
          </p:cNvPicPr>
          <p:nvPr/>
        </p:nvPicPr>
        <p:blipFill>
          <a:blip r:embed="rId3" cstate="print"/>
          <a:stretch>
            <a:fillRect/>
          </a:stretch>
        </p:blipFill>
        <p:spPr>
          <a:xfrm>
            <a:off x="3167063" y="1214438"/>
            <a:ext cx="5629275" cy="5000625"/>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vert="horz" wrap="square" lIns="91440" tIns="45720" rIns="91440" bIns="45720" anchor="ctr"/>
          <a:lstStyle/>
          <a:p>
            <a:pPr eaLnBrk="1" hangingPunct="1"/>
            <a:r>
              <a:rPr lang="zh-CN" altLang="en-US" dirty="0"/>
              <a:t>蠕虫的行为特征</a:t>
            </a:r>
          </a:p>
        </p:txBody>
      </p:sp>
      <p:sp>
        <p:nvSpPr>
          <p:cNvPr id="8195" name="Rectangle 3"/>
          <p:cNvSpPr>
            <a:spLocks noGrp="1"/>
          </p:cNvSpPr>
          <p:nvPr>
            <p:ph idx="1"/>
          </p:nvPr>
        </p:nvSpPr>
        <p:spPr>
          <a:xfrm>
            <a:off x="957580" y="1589405"/>
            <a:ext cx="8522970" cy="4648200"/>
          </a:xfrm>
        </p:spPr>
        <p:txBody>
          <a:bodyPr vert="horz" wrap="square" lIns="91440" tIns="45720" rIns="91440" bIns="45720" anchor="t"/>
          <a:lstStyle/>
          <a:p>
            <a:pPr eaLnBrk="1" hangingPunct="1"/>
            <a:r>
              <a:rPr lang="zh-CN" altLang="en-US" dirty="0"/>
              <a:t>主动攻击</a:t>
            </a:r>
          </a:p>
          <a:p>
            <a:pPr eaLnBrk="1" hangingPunct="1"/>
            <a:r>
              <a:rPr lang="zh-CN" altLang="en-US" dirty="0"/>
              <a:t>行踪隐蔽</a:t>
            </a:r>
          </a:p>
          <a:p>
            <a:pPr eaLnBrk="1" hangingPunct="1"/>
            <a:r>
              <a:rPr lang="zh-CN" altLang="en-US" dirty="0"/>
              <a:t>利用系统、网络应用服务器漏洞</a:t>
            </a:r>
          </a:p>
          <a:p>
            <a:pPr eaLnBrk="1" hangingPunct="1"/>
            <a:r>
              <a:rPr lang="zh-CN" altLang="en-US" dirty="0"/>
              <a:t>造成网络拥塞</a:t>
            </a:r>
          </a:p>
          <a:p>
            <a:pPr eaLnBrk="1" hangingPunct="1"/>
            <a:r>
              <a:rPr lang="zh-CN" altLang="en-US" dirty="0"/>
              <a:t>消耗系统资源，降低系统性能</a:t>
            </a:r>
          </a:p>
          <a:p>
            <a:pPr eaLnBrk="1" hangingPunct="1"/>
            <a:r>
              <a:rPr lang="zh-CN" altLang="en-US" dirty="0"/>
              <a:t>产生安全隐患</a:t>
            </a:r>
          </a:p>
          <a:p>
            <a:pPr eaLnBrk="1" hangingPunct="1"/>
            <a:r>
              <a:rPr lang="zh-CN" altLang="en-US" dirty="0"/>
              <a:t>反复性</a:t>
            </a:r>
          </a:p>
          <a:p>
            <a:pPr eaLnBrk="1" hangingPunct="1"/>
            <a:r>
              <a:rPr lang="zh-CN" altLang="en-US" dirty="0"/>
              <a:t>破坏性</a:t>
            </a:r>
          </a:p>
          <a:p>
            <a:pPr eaLnBrk="1" hangingPunct="1"/>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ctr"/>
          <a:lstStyle/>
          <a:p>
            <a:pPr eaLnBrk="1" hangingPunct="1"/>
            <a:r>
              <a:rPr lang="zh-CN" altLang="en-US" dirty="0"/>
              <a:t>典型蠕虫代码的分析</a:t>
            </a:r>
          </a:p>
        </p:txBody>
      </p:sp>
      <p:sp>
        <p:nvSpPr>
          <p:cNvPr id="54275" name="内容占位符 2"/>
          <p:cNvSpPr>
            <a:spLocks noGrp="1"/>
          </p:cNvSpPr>
          <p:nvPr>
            <p:ph idx="1"/>
          </p:nvPr>
        </p:nvSpPr>
        <p:spPr>
          <a:xfrm>
            <a:off x="1752600" y="2071688"/>
            <a:ext cx="8763000" cy="4165600"/>
          </a:xfrm>
        </p:spPr>
        <p:txBody>
          <a:bodyPr vert="horz" wrap="square" lIns="91440" tIns="45720" rIns="91440" bIns="45720" anchor="t"/>
          <a:lstStyle/>
          <a:p>
            <a:pPr eaLnBrk="1" hangingPunct="1"/>
            <a:r>
              <a:rPr lang="zh-CN" altLang="en-US" dirty="0"/>
              <a:t>冲击波</a:t>
            </a:r>
            <a:r>
              <a:rPr lang="en-US" altLang="zh-CN" dirty="0"/>
              <a:t>(worm.Blaster)</a:t>
            </a:r>
          </a:p>
          <a:p>
            <a:pPr lvl="1" eaLnBrk="1" hangingPunct="1"/>
            <a:r>
              <a:rPr lang="zh-CN" altLang="en-US" dirty="0"/>
              <a:t>背景</a:t>
            </a:r>
          </a:p>
          <a:p>
            <a:pPr lvl="1" eaLnBrk="1" hangingPunct="1"/>
            <a:r>
              <a:rPr lang="zh-CN" altLang="en-US" dirty="0"/>
              <a:t>病发症状</a:t>
            </a:r>
          </a:p>
          <a:p>
            <a:pPr lvl="1" eaLnBrk="1" hangingPunct="1"/>
            <a:r>
              <a:rPr lang="zh-CN" altLang="en-US" dirty="0"/>
              <a:t>漏洞介绍</a:t>
            </a:r>
          </a:p>
          <a:p>
            <a:pPr lvl="1" eaLnBrk="1" hangingPunct="1"/>
            <a:r>
              <a:rPr lang="zh-CN" altLang="en-US" dirty="0"/>
              <a:t>扫描策略</a:t>
            </a:r>
          </a:p>
          <a:p>
            <a:pPr lvl="1" eaLnBrk="1" hangingPunct="1"/>
            <a:r>
              <a:rPr lang="zh-CN" altLang="en-US" dirty="0"/>
              <a:t>程序流程</a:t>
            </a:r>
          </a:p>
          <a:p>
            <a:pPr eaLnBrk="1" hangingPunct="1"/>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vert="horz" wrap="square" lIns="91440" tIns="45720" rIns="91440" bIns="45720" anchor="ctr"/>
          <a:lstStyle/>
          <a:p>
            <a:pPr eaLnBrk="1" hangingPunct="1"/>
            <a:r>
              <a:rPr lang="zh-CN" altLang="en-US" dirty="0"/>
              <a:t>冲击波</a:t>
            </a:r>
            <a:r>
              <a:rPr lang="en-US" altLang="zh-CN" dirty="0"/>
              <a:t>(worm.Blaster)</a:t>
            </a:r>
            <a:endParaRPr lang="zh-CN" altLang="en-US" dirty="0"/>
          </a:p>
        </p:txBody>
      </p:sp>
      <p:sp>
        <p:nvSpPr>
          <p:cNvPr id="55299" name="内容占位符 2"/>
          <p:cNvSpPr>
            <a:spLocks noGrp="1"/>
          </p:cNvSpPr>
          <p:nvPr>
            <p:ph idx="1"/>
          </p:nvPr>
        </p:nvSpPr>
        <p:spPr/>
        <p:txBody>
          <a:bodyPr vert="horz" wrap="square" lIns="91440" tIns="45720" rIns="91440" bIns="45720" anchor="t">
            <a:normAutofit lnSpcReduction="10000"/>
          </a:bodyPr>
          <a:lstStyle/>
          <a:p>
            <a:pPr eaLnBrk="1" hangingPunct="1"/>
            <a:r>
              <a:rPr lang="zh-CN" altLang="en-US" dirty="0"/>
              <a:t>漏洞介绍</a:t>
            </a:r>
            <a:endParaRPr lang="en-US" altLang="zh-CN" dirty="0"/>
          </a:p>
          <a:p>
            <a:pPr lvl="1" eaLnBrk="1" hangingPunct="1"/>
            <a:r>
              <a:rPr lang="zh-CN" altLang="en-US" dirty="0"/>
              <a:t>由函数</a:t>
            </a:r>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buNone/>
            </a:pPr>
            <a:r>
              <a:rPr lang="zh-CN" altLang="en-US" dirty="0"/>
              <a:t>   引起的，函数的第六个参数“</a:t>
            </a:r>
            <a:r>
              <a:rPr lang="en-US" altLang="zh-CN" dirty="0"/>
              <a:t>SzName</a:t>
            </a:r>
            <a:r>
              <a:rPr lang="zh-CN" altLang="en-US" dirty="0"/>
              <a:t>”文件名如果超长的话，就会引起缓冲区溢出</a:t>
            </a:r>
          </a:p>
        </p:txBody>
      </p:sp>
      <p:sp>
        <p:nvSpPr>
          <p:cNvPr id="55300" name="Rectangle 2"/>
          <p:cNvSpPr/>
          <p:nvPr/>
        </p:nvSpPr>
        <p:spPr>
          <a:xfrm>
            <a:off x="2738438" y="2878614"/>
            <a:ext cx="6858000" cy="1753235"/>
          </a:xfrm>
          <a:prstGeom prst="rect">
            <a:avLst/>
          </a:prstGeom>
          <a:noFill/>
          <a:ln w="9525" cap="flat" cmpd="sng">
            <a:solidFill>
              <a:schemeClr val="bg1"/>
            </a:solidFill>
            <a:prstDash val="solid"/>
            <a:miter/>
            <a:headEnd type="none" w="med" len="med"/>
            <a:tailEnd type="none" w="med" len="med"/>
          </a:ln>
        </p:spPr>
        <p:txBody>
          <a:bodyPr anchor="ctr">
            <a:spAutoFit/>
          </a:bodyPr>
          <a:lstStyle/>
          <a:p>
            <a:endParaRPr lang="en-US" altLang="zh-CN" b="0" dirty="0">
              <a:solidFill>
                <a:schemeClr val="tx1"/>
              </a:solidFill>
              <a:latin typeface="Times New Roman" panose="02020603050405020304" pitchFamily="18" charset="0"/>
            </a:endParaRPr>
          </a:p>
          <a:p>
            <a:r>
              <a:rPr lang="en-US" altLang="zh-CN" b="0" dirty="0">
                <a:solidFill>
                  <a:schemeClr val="tx1"/>
                </a:solidFill>
                <a:latin typeface="Times New Roman" panose="02020603050405020304" pitchFamily="18" charset="0"/>
              </a:rPr>
              <a:t>CoGetInstanceFromFile(COSERVERINFO*PServerlnfo</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CLSID*Pelsid</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Iunknown*punkouter</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DWORD dwClsCtx</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DWORD grfMode</a:t>
            </a:r>
            <a:r>
              <a:rPr lang="zh-CN" altLang="en-US" b="0" dirty="0">
                <a:solidFill>
                  <a:schemeClr val="tx1"/>
                </a:solidFill>
                <a:latin typeface="Times New Roman" panose="02020603050405020304" pitchFamily="18" charset="0"/>
              </a:rPr>
              <a:t>，</a:t>
            </a:r>
            <a:r>
              <a:rPr lang="en-US" altLang="zh-CN" b="0" dirty="0">
                <a:solidFill>
                  <a:schemeClr val="tx1"/>
                </a:solidFill>
                <a:latin typeface="Arial" panose="020B0604020202020204" pitchFamily="34" charset="0"/>
              </a:rPr>
              <a:t>OLECHAR*szName</a:t>
            </a:r>
            <a:r>
              <a:rPr lang="zh-CN" altLang="en-US" b="0" dirty="0">
                <a:solidFill>
                  <a:schemeClr val="tx1"/>
                </a:solidFill>
                <a:latin typeface="Arial" panose="020B0604020202020204" pitchFamily="34" charset="0"/>
              </a:rPr>
              <a:t>， </a:t>
            </a:r>
            <a:r>
              <a:rPr lang="en-US" altLang="zh-CN" b="0" dirty="0">
                <a:solidFill>
                  <a:schemeClr val="tx1"/>
                </a:solidFill>
                <a:latin typeface="Arial" panose="020B0604020202020204" pitchFamily="34" charset="0"/>
              </a:rPr>
              <a:t>ULONG cmq</a:t>
            </a:r>
            <a:r>
              <a:rPr lang="zh-CN" altLang="en-US" b="0" dirty="0">
                <a:solidFill>
                  <a:schemeClr val="tx1"/>
                </a:solidFill>
                <a:latin typeface="Arial" panose="020B0604020202020204" pitchFamily="34" charset="0"/>
              </a:rPr>
              <a:t>，</a:t>
            </a:r>
            <a:r>
              <a:rPr lang="en-US" altLang="zh-CN" b="0" dirty="0">
                <a:solidFill>
                  <a:schemeClr val="tx1"/>
                </a:solidFill>
                <a:latin typeface="Arial" panose="020B0604020202020204" pitchFamily="34" charset="0"/>
              </a:rPr>
              <a:t>MULTl_QI*rgmqResults) </a:t>
            </a:r>
          </a:p>
          <a:p>
            <a:endParaRPr lang="en-US" altLang="zh-CN" b="0" dirty="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vert="horz" wrap="square" lIns="91440" tIns="45720" rIns="91440" bIns="45720" anchor="ctr"/>
          <a:lstStyle/>
          <a:p>
            <a:pPr eaLnBrk="1" hangingPunct="1"/>
            <a:r>
              <a:rPr lang="zh-CN" altLang="en-US" dirty="0"/>
              <a:t>冲击波</a:t>
            </a:r>
            <a:r>
              <a:rPr lang="en-US" altLang="zh-CN" dirty="0"/>
              <a:t>(worm.Blaster)</a:t>
            </a:r>
          </a:p>
        </p:txBody>
      </p:sp>
      <p:pic>
        <p:nvPicPr>
          <p:cNvPr id="56323" name="Picture 3"/>
          <p:cNvPicPr>
            <a:picLocks noChangeAspect="1"/>
          </p:cNvPicPr>
          <p:nvPr/>
        </p:nvPicPr>
        <p:blipFill>
          <a:blip r:embed="rId2" cstate="print"/>
          <a:stretch>
            <a:fillRect/>
          </a:stretch>
        </p:blipFill>
        <p:spPr>
          <a:xfrm>
            <a:off x="3952875" y="300038"/>
            <a:ext cx="3686175" cy="5915025"/>
          </a:xfrm>
          <a:prstGeom prst="rect">
            <a:avLst/>
          </a:prstGeom>
          <a:noFill/>
          <a:ln w="9525">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vert="horz" wrap="square" lIns="91440" tIns="45720" rIns="91440" bIns="45720" anchor="ctr"/>
          <a:lstStyle/>
          <a:p>
            <a:pPr eaLnBrk="1" hangingPunct="1"/>
            <a:r>
              <a:rPr lang="zh-CN" altLang="en-US" dirty="0"/>
              <a:t>典型蠕虫代码的分析</a:t>
            </a:r>
          </a:p>
        </p:txBody>
      </p:sp>
      <p:sp>
        <p:nvSpPr>
          <p:cNvPr id="57347" name="内容占位符 2"/>
          <p:cNvSpPr>
            <a:spLocks noGrp="1"/>
          </p:cNvSpPr>
          <p:nvPr>
            <p:ph idx="1"/>
          </p:nvPr>
        </p:nvSpPr>
        <p:spPr>
          <a:xfrm>
            <a:off x="1752600" y="2143125"/>
            <a:ext cx="8763000" cy="4094163"/>
          </a:xfrm>
        </p:spPr>
        <p:txBody>
          <a:bodyPr vert="horz" wrap="square" lIns="91440" tIns="45720" rIns="91440" bIns="45720" anchor="t"/>
          <a:lstStyle/>
          <a:p>
            <a:pPr eaLnBrk="1" hangingPunct="1"/>
            <a:r>
              <a:rPr lang="zh-CN" altLang="en-US" dirty="0"/>
              <a:t>震荡波</a:t>
            </a:r>
            <a:r>
              <a:rPr lang="en-US" altLang="zh-CN" dirty="0"/>
              <a:t>(worm.sasser.D)</a:t>
            </a:r>
          </a:p>
          <a:p>
            <a:pPr lvl="1" eaLnBrk="1" hangingPunct="1"/>
            <a:r>
              <a:rPr lang="zh-CN" altLang="en-US" dirty="0"/>
              <a:t>背景</a:t>
            </a:r>
          </a:p>
          <a:p>
            <a:pPr lvl="1" eaLnBrk="1" hangingPunct="1"/>
            <a:r>
              <a:rPr lang="zh-CN" altLang="en-US" dirty="0"/>
              <a:t>病发症状</a:t>
            </a:r>
          </a:p>
          <a:p>
            <a:pPr lvl="1" eaLnBrk="1" hangingPunct="1"/>
            <a:r>
              <a:rPr lang="zh-CN" altLang="en-US" dirty="0"/>
              <a:t>漏洞介绍</a:t>
            </a:r>
          </a:p>
          <a:p>
            <a:pPr lvl="1" eaLnBrk="1" hangingPunct="1"/>
            <a:r>
              <a:rPr lang="zh-CN" altLang="en-US" dirty="0"/>
              <a:t>扫描策略</a:t>
            </a:r>
          </a:p>
          <a:p>
            <a:pPr lvl="1" eaLnBrk="1" hangingPunct="1"/>
            <a:r>
              <a:rPr lang="zh-CN" altLang="en-US" dirty="0"/>
              <a:t>程序流程</a:t>
            </a:r>
          </a:p>
          <a:p>
            <a:pPr eaLnBrk="1" hangingPunct="1"/>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vert="horz" wrap="square" lIns="91440" tIns="45720" rIns="91440" bIns="45720" anchor="ctr"/>
          <a:lstStyle/>
          <a:p>
            <a:pPr eaLnBrk="1" hangingPunct="1"/>
            <a:r>
              <a:rPr lang="zh-CN" altLang="en-US" dirty="0"/>
              <a:t>典型蠕虫代码的分析</a:t>
            </a:r>
          </a:p>
        </p:txBody>
      </p:sp>
      <p:pic>
        <p:nvPicPr>
          <p:cNvPr id="58371" name="Picture 3"/>
          <p:cNvPicPr>
            <a:picLocks noChangeAspect="1"/>
          </p:cNvPicPr>
          <p:nvPr/>
        </p:nvPicPr>
        <p:blipFill>
          <a:blip r:embed="rId2" cstate="print"/>
          <a:stretch>
            <a:fillRect/>
          </a:stretch>
        </p:blipFill>
        <p:spPr>
          <a:xfrm>
            <a:off x="3238500" y="1500188"/>
            <a:ext cx="5276850" cy="467677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anchor="ctr"/>
          <a:lstStyle/>
          <a:p>
            <a:pPr eaLnBrk="1" hangingPunct="1"/>
            <a:r>
              <a:rPr lang="zh-CN" altLang="en-US" dirty="0"/>
              <a:t>蠕虫定义的进一步说明</a:t>
            </a:r>
          </a:p>
        </p:txBody>
      </p:sp>
      <p:sp>
        <p:nvSpPr>
          <p:cNvPr id="9219" name="Rectangle 3"/>
          <p:cNvSpPr>
            <a:spLocks noGrp="1"/>
          </p:cNvSpPr>
          <p:nvPr>
            <p:ph idx="1"/>
          </p:nvPr>
        </p:nvSpPr>
        <p:spPr>
          <a:xfrm>
            <a:off x="838835" y="1989455"/>
            <a:ext cx="9073515" cy="4248150"/>
          </a:xfrm>
        </p:spPr>
        <p:txBody>
          <a:bodyPr vert="horz" wrap="square" lIns="91440" tIns="45720" rIns="91440" bIns="45720" anchor="t"/>
          <a:lstStyle/>
          <a:p>
            <a:pPr eaLnBrk="1" hangingPunct="1"/>
            <a:r>
              <a:rPr lang="zh-CN" altLang="en-US" dirty="0"/>
              <a:t>蠕虫的定义中强调了自身副本的</a:t>
            </a:r>
            <a:r>
              <a:rPr lang="zh-CN" altLang="en-US" b="1" dirty="0">
                <a:solidFill>
                  <a:srgbClr val="FF66CC"/>
                </a:solidFill>
              </a:rPr>
              <a:t>完整性</a:t>
            </a:r>
            <a:r>
              <a:rPr lang="zh-CN" altLang="en-US" dirty="0"/>
              <a:t>和</a:t>
            </a:r>
            <a:r>
              <a:rPr lang="zh-CN" altLang="en-US" b="1" dirty="0">
                <a:solidFill>
                  <a:srgbClr val="FF66CC"/>
                </a:solidFill>
              </a:rPr>
              <a:t>独立性</a:t>
            </a:r>
            <a:r>
              <a:rPr lang="zh-CN" altLang="en-US" dirty="0"/>
              <a:t>，这也是区分蠕虫和病毒的重要因素。</a:t>
            </a:r>
          </a:p>
          <a:p>
            <a:pPr eaLnBrk="1" hangingPunct="1">
              <a:buNone/>
            </a:pPr>
            <a:endParaRPr lang="zh-CN" altLang="en-US" dirty="0"/>
          </a:p>
          <a:p>
            <a:pPr eaLnBrk="1" hangingPunct="1"/>
            <a:r>
              <a:rPr lang="zh-CN" altLang="en-US" dirty="0"/>
              <a:t>可以通过简单的观察攻击程序是否存在</a:t>
            </a:r>
            <a:r>
              <a:rPr lang="zh-CN" altLang="en-US" b="1" dirty="0">
                <a:solidFill>
                  <a:srgbClr val="00FF00"/>
                </a:solidFill>
              </a:rPr>
              <a:t>载体</a:t>
            </a:r>
            <a:r>
              <a:rPr lang="zh-CN" altLang="en-US" dirty="0"/>
              <a:t>来区分蠕虫与病毒</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lstStyle/>
          <a:p>
            <a:pPr eaLnBrk="1" hangingPunct="1"/>
            <a:r>
              <a:rPr lang="zh-CN" altLang="en-US" dirty="0"/>
              <a:t>蠕虫的起源和发展</a:t>
            </a:r>
          </a:p>
        </p:txBody>
      </p:sp>
      <p:sp>
        <p:nvSpPr>
          <p:cNvPr id="10243" name="Rectangle 3"/>
          <p:cNvSpPr>
            <a:spLocks noGrp="1"/>
          </p:cNvSpPr>
          <p:nvPr>
            <p:ph idx="1"/>
          </p:nvPr>
        </p:nvSpPr>
        <p:spPr>
          <a:xfrm>
            <a:off x="838200" y="2165350"/>
            <a:ext cx="11144534" cy="3136900"/>
          </a:xfrm>
        </p:spPr>
        <p:txBody>
          <a:bodyPr vert="horz" wrap="square" lIns="91440" tIns="45720" rIns="91440" bIns="45720" anchor="t"/>
          <a:lstStyle/>
          <a:p>
            <a:pPr eaLnBrk="1" hangingPunct="1"/>
            <a:r>
              <a:rPr lang="en-US" altLang="zh-CN" dirty="0"/>
              <a:t>1980</a:t>
            </a:r>
            <a:r>
              <a:rPr lang="zh-CN" altLang="en-US" dirty="0"/>
              <a:t>年，</a:t>
            </a:r>
            <a:r>
              <a:rPr lang="en-US" altLang="zh-CN" dirty="0"/>
              <a:t>Xerox PARC</a:t>
            </a:r>
            <a:r>
              <a:rPr lang="zh-CN" altLang="en-US" dirty="0"/>
              <a:t>的研究人员</a:t>
            </a:r>
            <a:r>
              <a:rPr lang="en-US" altLang="zh-CN" dirty="0"/>
              <a:t>John Shoch</a:t>
            </a:r>
            <a:r>
              <a:rPr lang="zh-CN" altLang="en-US" dirty="0"/>
              <a:t>和</a:t>
            </a:r>
            <a:r>
              <a:rPr lang="en-US" altLang="zh-CN" dirty="0" smtClean="0"/>
              <a:t>John </a:t>
            </a:r>
            <a:r>
              <a:rPr lang="en-US" altLang="zh-CN" dirty="0"/>
              <a:t>Hupp</a:t>
            </a:r>
            <a:r>
              <a:rPr lang="zh-CN" altLang="en-US" dirty="0"/>
              <a:t>在研究分布式计算、监测网络上的其他计算机是否活跃时，编写了一种特殊程序，</a:t>
            </a:r>
            <a:r>
              <a:rPr lang="en-US" altLang="zh-CN" dirty="0"/>
              <a:t>Xerox</a:t>
            </a:r>
            <a:r>
              <a:rPr lang="zh-CN" altLang="en-US" dirty="0"/>
              <a:t>蠕虫</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lstStyle/>
          <a:p>
            <a:pPr eaLnBrk="1" hangingPunct="1"/>
            <a:r>
              <a:rPr lang="zh-CN" altLang="en-US" dirty="0"/>
              <a:t>蠕虫的起源和发展</a:t>
            </a:r>
          </a:p>
        </p:txBody>
      </p:sp>
      <p:sp>
        <p:nvSpPr>
          <p:cNvPr id="11267" name="Rectangle 3"/>
          <p:cNvSpPr>
            <a:spLocks noGrp="1"/>
          </p:cNvSpPr>
          <p:nvPr>
            <p:ph idx="1"/>
          </p:nvPr>
        </p:nvSpPr>
        <p:spPr>
          <a:xfrm>
            <a:off x="838200" y="2060575"/>
            <a:ext cx="9530080" cy="3889375"/>
          </a:xfrm>
        </p:spPr>
        <p:txBody>
          <a:bodyPr vert="horz" wrap="square" lIns="91440" tIns="45720" rIns="91440" bIns="45720" anchor="t"/>
          <a:lstStyle/>
          <a:p>
            <a:pPr eaLnBrk="1" hangingPunct="1"/>
            <a:r>
              <a:rPr lang="en-US" altLang="zh-CN" dirty="0"/>
              <a:t>1988年11月2日，世界上第一个破坏性计算机蠕虫正式诞生</a:t>
            </a:r>
          </a:p>
          <a:p>
            <a:pPr lvl="1" eaLnBrk="1" hangingPunct="1"/>
            <a:r>
              <a:rPr lang="en-US" altLang="zh-CN" dirty="0"/>
              <a:t>Morris蠕虫利用sendmail的漏洞、fingerD的缓冲区溢出及REXE的漏洞进行传播</a:t>
            </a:r>
          </a:p>
          <a:p>
            <a:pPr lvl="1" eaLnBrk="1" hangingPunct="1"/>
            <a:endParaRPr lang="en-US" altLang="zh-CN" dirty="0"/>
          </a:p>
          <a:p>
            <a:pPr eaLnBrk="1" hangingPunct="1"/>
            <a:r>
              <a:rPr lang="en-US" altLang="zh-CN" dirty="0"/>
              <a:t>Morris在证明其结论的同时，也开启了蠕虫新纪元</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pPr eaLnBrk="1" hangingPunct="1"/>
            <a:r>
              <a:rPr lang="zh-CN" altLang="en-US" dirty="0"/>
              <a:t>蠕虫的起源和发展</a:t>
            </a:r>
          </a:p>
        </p:txBody>
      </p:sp>
      <p:sp>
        <p:nvSpPr>
          <p:cNvPr id="12291" name="内容占位符 2"/>
          <p:cNvSpPr>
            <a:spLocks noGrp="1"/>
          </p:cNvSpPr>
          <p:nvPr>
            <p:ph idx="1"/>
          </p:nvPr>
        </p:nvSpPr>
        <p:spPr>
          <a:xfrm>
            <a:off x="1024890" y="1714500"/>
            <a:ext cx="9214485" cy="4523105"/>
          </a:xfrm>
        </p:spPr>
        <p:txBody>
          <a:bodyPr vert="horz" wrap="square" lIns="91440" tIns="45720" rIns="91440" bIns="45720" anchor="t"/>
          <a:lstStyle/>
          <a:p>
            <a:pPr eaLnBrk="1" hangingPunct="1"/>
            <a:r>
              <a:rPr lang="en-US" altLang="zh-CN" dirty="0"/>
              <a:t>2001</a:t>
            </a:r>
            <a:r>
              <a:rPr lang="zh-CN" altLang="en-US" dirty="0"/>
              <a:t>年</a:t>
            </a:r>
            <a:r>
              <a:rPr lang="en-US" altLang="zh-CN" dirty="0"/>
              <a:t>7</a:t>
            </a:r>
            <a:r>
              <a:rPr lang="zh-CN" altLang="en-US" dirty="0"/>
              <a:t>月</a:t>
            </a:r>
            <a:r>
              <a:rPr lang="en-US" altLang="zh-CN" dirty="0"/>
              <a:t>19</a:t>
            </a:r>
            <a:r>
              <a:rPr lang="zh-CN" altLang="en-US" dirty="0"/>
              <a:t>日，</a:t>
            </a:r>
            <a:r>
              <a:rPr lang="en-US" altLang="zh-CN" dirty="0"/>
              <a:t>CodeRed</a:t>
            </a:r>
            <a:r>
              <a:rPr lang="zh-CN" altLang="en-US" dirty="0"/>
              <a:t>蠕虫爆发，在爆发后的</a:t>
            </a:r>
            <a:r>
              <a:rPr lang="en-US" altLang="zh-CN" dirty="0"/>
              <a:t>9</a:t>
            </a:r>
            <a:r>
              <a:rPr lang="zh-CN" altLang="en-US" dirty="0"/>
              <a:t>小时内就攻击了</a:t>
            </a:r>
            <a:r>
              <a:rPr lang="en-US" altLang="zh-CN" dirty="0"/>
              <a:t>25</a:t>
            </a:r>
            <a:r>
              <a:rPr lang="zh-CN" altLang="en-US" dirty="0"/>
              <a:t>万台安装有</a:t>
            </a:r>
            <a:r>
              <a:rPr lang="en-US" altLang="zh-CN" dirty="0"/>
              <a:t>Microsoft</a:t>
            </a:r>
            <a:r>
              <a:rPr lang="zh-CN" altLang="en-US" dirty="0"/>
              <a:t>的</a:t>
            </a:r>
            <a:r>
              <a:rPr lang="en-US" altLang="zh-CN" dirty="0"/>
              <a:t>IIS</a:t>
            </a:r>
            <a:r>
              <a:rPr lang="zh-CN" altLang="en-US" dirty="0"/>
              <a:t>网页服务器。</a:t>
            </a:r>
          </a:p>
        </p:txBody>
      </p:sp>
      <p:pic>
        <p:nvPicPr>
          <p:cNvPr id="12292" name="Picture 2"/>
          <p:cNvPicPr>
            <a:picLocks noChangeAspect="1"/>
          </p:cNvPicPr>
          <p:nvPr/>
        </p:nvPicPr>
        <p:blipFill>
          <a:blip r:embed="rId3" cstate="print"/>
          <a:stretch>
            <a:fillRect/>
          </a:stretch>
        </p:blipFill>
        <p:spPr>
          <a:xfrm>
            <a:off x="5539740" y="2928938"/>
            <a:ext cx="4333875" cy="3105150"/>
          </a:xfrm>
          <a:prstGeom prst="rect">
            <a:avLst/>
          </a:prstGeom>
          <a:noFill/>
          <a:ln w="9525">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616</TotalTime>
  <Words>3803</Words>
  <Application>Microsoft Office PowerPoint</Application>
  <PresentationFormat>自定义</PresentationFormat>
  <Paragraphs>372</Paragraphs>
  <Slides>54</Slides>
  <Notes>4</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穿越</vt:lpstr>
      <vt:lpstr>第五章 网络蠕虫</vt:lpstr>
      <vt:lpstr>蠕虫的概述</vt:lpstr>
      <vt:lpstr>蠕虫的概述</vt:lpstr>
      <vt:lpstr>蠕虫与病毒之间的区别及联系</vt:lpstr>
      <vt:lpstr>蠕虫的行为特征</vt:lpstr>
      <vt:lpstr>蠕虫定义的进一步说明</vt:lpstr>
      <vt:lpstr>蠕虫的起源和发展</vt:lpstr>
      <vt:lpstr>蠕虫的起源和发展</vt:lpstr>
      <vt:lpstr>蠕虫的起源和发展</vt:lpstr>
      <vt:lpstr>蠕虫的起源和发展</vt:lpstr>
      <vt:lpstr>蠕虫的起源和发展</vt:lpstr>
      <vt:lpstr>蠕虫的起源和发展</vt:lpstr>
      <vt:lpstr>蠕虫的起源和发展</vt:lpstr>
      <vt:lpstr>蠕虫的基本结构</vt:lpstr>
      <vt:lpstr>蠕虫的基本结构</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蠕虫的工作方式</vt:lpstr>
      <vt:lpstr>漏洞与缓冲区溢出介绍</vt:lpstr>
      <vt:lpstr>漏洞与缓冲区溢出介绍</vt:lpstr>
      <vt:lpstr>漏洞与缓冲区溢出介绍</vt:lpstr>
      <vt:lpstr>漏洞与缓冲区溢出介绍</vt:lpstr>
      <vt:lpstr>漏洞与缓冲区溢出介绍</vt:lpstr>
      <vt:lpstr>漏洞与缓冲区溢出介绍</vt:lpstr>
      <vt:lpstr>漏洞与缓冲区溢出介绍</vt:lpstr>
      <vt:lpstr>蠕虫的工作方式</vt:lpstr>
      <vt:lpstr>蠕虫的防治策略</vt:lpstr>
      <vt:lpstr>蠕虫的防治策略</vt:lpstr>
      <vt:lpstr>蠕虫的防范</vt:lpstr>
      <vt:lpstr>典型蠕虫代码的分析</vt:lpstr>
      <vt:lpstr>红色代码2(Worm.codeRed)</vt:lpstr>
      <vt:lpstr>红色代码2(Worm.codeRedⅡ)</vt:lpstr>
      <vt:lpstr>红色代码2(Worm.codeRedⅡ)</vt:lpstr>
      <vt:lpstr>红色代码2(Worm.codeRedⅡ)</vt:lpstr>
      <vt:lpstr>红色代码2(Worm.codeRedⅡ)</vt:lpstr>
      <vt:lpstr>典型蠕虫代码的分析</vt:lpstr>
      <vt:lpstr>冲击波(worm.Blaster)</vt:lpstr>
      <vt:lpstr>冲击波(worm.Blaster)</vt:lpstr>
      <vt:lpstr>典型蠕虫代码的分析</vt:lpstr>
      <vt:lpstr>典型蠕虫代码的分析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网络蠕虫</dc:title>
  <dc:creator>apple</dc:creator>
  <cp:lastModifiedBy>apple</cp:lastModifiedBy>
  <cp:revision>8</cp:revision>
  <dcterms:created xsi:type="dcterms:W3CDTF">2015-05-05T08:02:00Z</dcterms:created>
  <dcterms:modified xsi:type="dcterms:W3CDTF">2020-10-18T16:34:42Z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