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9"/>
  </p:notesMasterIdLst>
  <p:sldIdLst>
    <p:sldId id="256" r:id="rId2"/>
    <p:sldId id="257" r:id="rId3"/>
    <p:sldId id="258" r:id="rId4"/>
    <p:sldId id="260" r:id="rId5"/>
    <p:sldId id="261" r:id="rId6"/>
    <p:sldId id="262" r:id="rId7"/>
    <p:sldId id="263" r:id="rId8"/>
    <p:sldId id="264"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9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59830.htm" TargetMode="External"/><Relationship Id="rId3" Type="http://schemas.openxmlformats.org/officeDocument/2006/relationships/hyperlink" Target="http://baike.baidu.com/subview/1139897/20079054.htm" TargetMode="External"/><Relationship Id="rId7" Type="http://schemas.openxmlformats.org/officeDocument/2006/relationships/hyperlink" Target="http://baike.baidu.com/view/792968.htm" TargetMode="External"/><Relationship Id="rId12" Type="http://schemas.openxmlformats.org/officeDocument/2006/relationships/hyperlink" Target="http://baike.baidu.com/view/1352.htm"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view/477361.htm" TargetMode="External"/><Relationship Id="rId11" Type="http://schemas.openxmlformats.org/officeDocument/2006/relationships/hyperlink" Target="http://baike.baidu.com/view/2314068.htm" TargetMode="External"/><Relationship Id="rId5" Type="http://schemas.openxmlformats.org/officeDocument/2006/relationships/hyperlink" Target="http://baike.baidu.com/view/362867.htm" TargetMode="External"/><Relationship Id="rId10" Type="http://schemas.openxmlformats.org/officeDocument/2006/relationships/hyperlink" Target="http://baike.baidu.com/subview/29490/29490.htm" TargetMode="External"/><Relationship Id="rId4" Type="http://schemas.openxmlformats.org/officeDocument/2006/relationships/hyperlink" Target="http://baike.baidu.com/subview/533172/533172.htm" TargetMode="External"/><Relationship Id="rId9" Type="http://schemas.openxmlformats.org/officeDocument/2006/relationships/hyperlink" Target="http://baike.baidu.com/view/4169457.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9048" tIns="49524" rIns="99048" bIns="49524" anchor="t"/>
          <a:lstStyle/>
          <a:p>
            <a:pPr lvl="0"/>
            <a:r>
              <a:rPr lang="zh-CN" altLang="en-US" dirty="0">
                <a:hlinkClick r:id="rId3"/>
              </a:rPr>
              <a:t>启发式</a:t>
            </a:r>
            <a:r>
              <a:rPr lang="zh-CN" altLang="en-US" dirty="0"/>
              <a:t>技术，在原有的特征值识别技术基础上，根据反病毒样本分析专家总结的分析可疑程序样本经验（移植入反病毒程序），在没有符合特征值比对时，根据反编译后程序代码所调用的</a:t>
            </a:r>
            <a:r>
              <a:rPr lang="en-US" altLang="zh-CN" dirty="0"/>
              <a:t>win32 </a:t>
            </a:r>
            <a:r>
              <a:rPr lang="en-US" altLang="zh-CN" dirty="0">
                <a:hlinkClick r:id="rId4"/>
              </a:rPr>
              <a:t>API</a:t>
            </a:r>
            <a:r>
              <a:rPr lang="zh-CN" altLang="en-US" dirty="0">
                <a:hlinkClick r:id="rId4"/>
              </a:rPr>
              <a:t>函数</a:t>
            </a:r>
            <a:r>
              <a:rPr lang="zh-CN" altLang="en-US" dirty="0"/>
              <a:t>情况（特征组合、出现频率等）判断程序的具体目的是否为病毒、</a:t>
            </a:r>
            <a:r>
              <a:rPr lang="zh-CN" altLang="en-US" dirty="0">
                <a:hlinkClick r:id="rId5"/>
              </a:rPr>
              <a:t>恶意软件</a:t>
            </a:r>
            <a:r>
              <a:rPr lang="zh-CN" altLang="en-US" dirty="0"/>
              <a:t>，符合判断条件即报警提示用户发现可疑程序，达到防御</a:t>
            </a:r>
            <a:r>
              <a:rPr lang="zh-CN" altLang="en-US" dirty="0">
                <a:hlinkClick r:id="rId6"/>
              </a:rPr>
              <a:t>未知病毒</a:t>
            </a:r>
            <a:r>
              <a:rPr lang="zh-CN" altLang="en-US" dirty="0"/>
              <a:t>、恶意软件的目的。解决了单一通过特征值比对存在的缺陷。</a:t>
            </a:r>
          </a:p>
          <a:p>
            <a:pPr lvl="0"/>
            <a:r>
              <a:rPr lang="zh-CN" altLang="en-US" dirty="0"/>
              <a:t>例如：一个可疑程序通过反病毒</a:t>
            </a:r>
            <a:r>
              <a:rPr lang="zh-CN" altLang="en-US" dirty="0">
                <a:hlinkClick r:id="rId7"/>
              </a:rPr>
              <a:t>杀毒引擎</a:t>
            </a:r>
            <a:r>
              <a:rPr lang="zh-CN" altLang="en-US" dirty="0"/>
              <a:t>反编译后，发现代码中自动释放</a:t>
            </a:r>
            <a:r>
              <a:rPr lang="zh-CN" altLang="en-US" dirty="0">
                <a:hlinkClick r:id="rId8"/>
              </a:rPr>
              <a:t>可执行文件</a:t>
            </a:r>
            <a:r>
              <a:rPr lang="zh-CN" altLang="en-US" dirty="0"/>
              <a:t>驻留系统目录、</a:t>
            </a:r>
            <a:r>
              <a:rPr lang="zh-CN" altLang="en-US" dirty="0">
                <a:hlinkClick r:id="rId9"/>
              </a:rPr>
              <a:t>伪装系统文件</a:t>
            </a:r>
            <a:r>
              <a:rPr lang="zh-CN" altLang="en-US" dirty="0"/>
              <a:t>、注册</a:t>
            </a:r>
            <a:r>
              <a:rPr lang="en-US" altLang="zh-CN" dirty="0"/>
              <a:t>win32</a:t>
            </a:r>
            <a:r>
              <a:rPr lang="zh-CN" altLang="en-US" dirty="0"/>
              <a:t>服务获取系统管理权限、通过命令行删除自身文件，调用系统组件</a:t>
            </a:r>
            <a:r>
              <a:rPr lang="en-US" altLang="zh-CN" dirty="0">
                <a:hlinkClick r:id="rId10"/>
              </a:rPr>
              <a:t>svchost.exe</a:t>
            </a:r>
            <a:r>
              <a:rPr lang="zh-CN" altLang="en-US" dirty="0"/>
              <a:t>来开启后门服务，隐藏自身进程并尝试通过</a:t>
            </a:r>
            <a:r>
              <a:rPr lang="en-US" altLang="zh-CN" dirty="0">
                <a:hlinkClick r:id="rId11"/>
              </a:rPr>
              <a:t>OpenSCManagerA</a:t>
            </a:r>
            <a:r>
              <a:rPr lang="zh-CN" altLang="en-US" dirty="0"/>
              <a:t>、</a:t>
            </a:r>
            <a:r>
              <a:rPr lang="en-US" altLang="zh-CN" dirty="0"/>
              <a:t>OpenServiceA</a:t>
            </a:r>
            <a:r>
              <a:rPr lang="zh-CN" altLang="en-US" dirty="0"/>
              <a:t>、</a:t>
            </a:r>
            <a:r>
              <a:rPr lang="en-US" altLang="zh-CN" dirty="0"/>
              <a:t>ControlService</a:t>
            </a:r>
            <a:r>
              <a:rPr lang="zh-CN" altLang="en-US" dirty="0"/>
              <a:t>等函数来开启系统自身的终端服务，以便进一步控制计算机。通过这些条件即可判断为</a:t>
            </a:r>
            <a:r>
              <a:rPr lang="zh-CN" altLang="en-US" dirty="0">
                <a:hlinkClick r:id="rId5"/>
              </a:rPr>
              <a:t>恶意软件</a:t>
            </a:r>
            <a:r>
              <a:rPr lang="zh-CN" altLang="en-US" dirty="0"/>
              <a:t>（</a:t>
            </a:r>
            <a:r>
              <a:rPr lang="zh-CN" altLang="en-US" dirty="0">
                <a:hlinkClick r:id="rId12"/>
              </a:rPr>
              <a:t>后门程序</a:t>
            </a:r>
            <a:r>
              <a:rPr lang="zh-CN" altLang="en-US" dirty="0"/>
              <a:t>）。</a:t>
            </a:r>
          </a:p>
          <a:p>
            <a:pPr lvl="0"/>
            <a:endParaRPr lang="zh-CN" altLang="en-US" dirty="0"/>
          </a:p>
        </p:txBody>
      </p:sp>
      <p:sp>
        <p:nvSpPr>
          <p:cNvPr id="16387"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lstStyle/>
          <a:p>
            <a:pPr lvl="0" indent="0" algn="r" latinLnBrk="1"/>
            <a:fld id="{9A0DB2DC-4C9A-4742-B13C-FB6460FD3503}" type="slidenum">
              <a:rPr lang="zh-CN" altLang="en-US" sz="1300" dirty="0"/>
              <a:pPr lvl="0" indent="0" algn="r" latinLnBrk="1"/>
              <a:t>19</a:t>
            </a:fld>
            <a:endParaRPr lang="zh-CN"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39"/>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a:xfrm>
            <a:off x="1219200" y="55499"/>
            <a:ext cx="7416800" cy="365125"/>
          </a:xfrm>
        </p:spPr>
        <p:txBody>
          <a:bodyPr/>
          <a:lstStyle>
            <a:extLst/>
          </a:lstStyle>
          <a:p>
            <a:endParaRPr lang="zh-CN" altLang="en-US"/>
          </a:p>
        </p:txBody>
      </p:sp>
      <p:sp>
        <p:nvSpPr>
          <p:cNvPr id="7" name="灯片编号占位符 6"/>
          <p:cNvSpPr>
            <a:spLocks noGrp="1"/>
          </p:cNvSpPr>
          <p:nvPr>
            <p:ph type="sldNum" sz="quarter" idx="12"/>
          </p:nvPr>
        </p:nvSpPr>
        <p:spPr>
          <a:xfrm>
            <a:off x="11480800" y="55499"/>
            <a:ext cx="609600" cy="365125"/>
          </a:xfrm>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997B5FA-0921-464F-AAE1-844C04324D75}" type="datetimeFigureOut">
              <a:rPr lang="zh-CN" altLang="en-US" smtClean="0"/>
              <a:pPr/>
              <a:t>2020/10/28</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5CE74E-AB26-4998-AD42-012C4C1AD07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1169035" y="2453760"/>
            <a:ext cx="9498965" cy="1647190"/>
          </a:xfrm>
        </p:spPr>
        <p:txBody>
          <a:bodyPr wrap="square" lIns="91440" tIns="45720" rIns="91440" bIns="45720" anchor="ctr">
            <a:normAutofit/>
          </a:bodyPr>
          <a:lstStyle/>
          <a:p>
            <a:r>
              <a:rPr kumimoji="1" lang="zh-CN" altLang="en-US" sz="4800" b="1" dirty="0">
                <a:solidFill>
                  <a:srgbClr val="000000"/>
                </a:solidFill>
                <a:latin typeface="+mj-lt"/>
                <a:ea typeface="+mj-ea"/>
                <a:cs typeface="+mj-cs"/>
              </a:rPr>
              <a:t>计算机病毒与防范技术</a:t>
            </a:r>
            <a:r>
              <a:rPr kumimoji="1" lang="en-US" altLang="zh-CN" sz="4800" b="1" dirty="0">
                <a:solidFill>
                  <a:srgbClr val="000000"/>
                </a:solidFill>
                <a:latin typeface="+mj-lt"/>
                <a:ea typeface="+mj-ea"/>
                <a:cs typeface="+mj-cs"/>
              </a:rPr>
              <a:t>(7</a:t>
            </a:r>
            <a:r>
              <a:rPr kumimoji="1" lang="en-US" altLang="zh-CN" sz="4800" b="1" dirty="0" smtClean="0">
                <a:solidFill>
                  <a:srgbClr val="000000"/>
                </a:solidFill>
                <a:latin typeface="+mj-lt"/>
                <a:ea typeface="+mj-ea"/>
                <a:cs typeface="+mj-cs"/>
              </a:rPr>
              <a:t>)</a:t>
            </a:r>
            <a:endParaRPr kumimoji="1" lang="zh-CN" altLang="en-US" sz="4800" b="1" dirty="0">
              <a:solidFill>
                <a:srgbClr val="000000"/>
              </a:solidFill>
              <a:latin typeface="+mj-lt"/>
              <a:ea typeface="+mj-ea"/>
              <a:cs typeface="+mj-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p:txBody>
          <a:bodyPr wrap="square" lIns="91440" tIns="45720" rIns="91440" bIns="45720" anchor="ctr"/>
          <a:lstStyle/>
          <a:p>
            <a:pPr eaLnBrk="1" hangingPunct="1"/>
            <a:r>
              <a:rPr lang="zh-CN" altLang="en-US" sz="4400" b="1" dirty="0" smtClean="0">
                <a:latin typeface="宋体" panose="02010600030101010101" pitchFamily="2" charset="-122"/>
                <a:ea typeface="宋体" panose="02010600030101010101" pitchFamily="2" charset="-122"/>
              </a:rPr>
              <a:t>计算机病毒</a:t>
            </a:r>
            <a:r>
              <a:rPr lang="zh-CN" altLang="en-US" sz="4400" b="1" dirty="0">
                <a:latin typeface="宋体" panose="02010600030101010101" pitchFamily="2" charset="-122"/>
                <a:ea typeface="宋体" panose="02010600030101010101" pitchFamily="2" charset="-122"/>
              </a:rPr>
              <a:t>常用技术</a:t>
            </a:r>
          </a:p>
        </p:txBody>
      </p:sp>
      <p:sp>
        <p:nvSpPr>
          <p:cNvPr id="6146" name="Rectangle 3"/>
          <p:cNvSpPr>
            <a:spLocks noGrp="1"/>
          </p:cNvSpPr>
          <p:nvPr>
            <p:ph idx="1"/>
          </p:nvPr>
        </p:nvSpPr>
        <p:spPr>
          <a:xfrm>
            <a:off x="838200" y="1898650"/>
            <a:ext cx="9361805" cy="3673475"/>
          </a:xfrm>
        </p:spPr>
        <p:txBody>
          <a:bodyPr wrap="square" lIns="91440" tIns="45720" rIns="91440" bIns="45720" anchor="t"/>
          <a:lstStyle/>
          <a:p>
            <a:pPr eaLnBrk="1" hangingPunct="1"/>
            <a:r>
              <a:rPr lang="zh-CN" altLang="en-US" b="1" dirty="0">
                <a:ea typeface="宋体" panose="02010600030101010101" pitchFamily="2" charset="-122"/>
              </a:rPr>
              <a:t>病毒的加密与多态技术</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计算机病毒的反调试、反跟踪、反分析技术</a:t>
            </a:r>
            <a:endParaRPr lang="en-US" altLang="zh-CN" b="1" dirty="0">
              <a:ea typeface="宋体" panose="02010600030101010101" pitchFamily="2" charset="-122"/>
            </a:endParaRPr>
          </a:p>
          <a:p>
            <a:pPr marL="0" indent="0" eaLnBrk="1" hangingPunct="1">
              <a:buNone/>
            </a:pPr>
            <a:endParaRPr lang="zh-CN" altLang="en-US" dirty="0"/>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7170" name="内容占位符 2"/>
          <p:cNvSpPr>
            <a:spLocks noGrp="1"/>
          </p:cNvSpPr>
          <p:nvPr>
            <p:ph idx="1"/>
          </p:nvPr>
        </p:nvSpPr>
        <p:spPr/>
        <p:txBody>
          <a:bodyPr wrap="square" lIns="91440" tIns="45720" rIns="91440" bIns="45720" anchor="t"/>
          <a:lstStyle/>
          <a:p>
            <a:r>
              <a:rPr lang="zh-CN" altLang="en-US" dirty="0"/>
              <a:t>计算机病毒加密技术</a:t>
            </a:r>
            <a:endParaRPr lang="en-US" altLang="zh-CN" dirty="0"/>
          </a:p>
          <a:p>
            <a:pPr lvl="1"/>
            <a:r>
              <a:rPr kumimoji="1" lang="zh-CN" altLang="en-US" dirty="0">
                <a:latin typeface="宋体" panose="02010600030101010101" pitchFamily="2" charset="-122"/>
                <a:ea typeface="宋体" panose="02010600030101010101" pitchFamily="2" charset="-122"/>
              </a:rPr>
              <a:t>对自身代码、数据按照某种特定的算法进行变换，使原有的代码、数据特征消失，这种技术可以称之为加密技术</a:t>
            </a:r>
          </a:p>
          <a:p>
            <a:pPr lvl="1"/>
            <a:r>
              <a:rPr kumimoji="1" lang="zh-CN" altLang="en-US" dirty="0">
                <a:latin typeface="宋体" panose="02010600030101010101" pitchFamily="2" charset="-122"/>
                <a:ea typeface="宋体" panose="02010600030101010101" pitchFamily="2" charset="-122"/>
              </a:rPr>
              <a:t>加密技术是防止被静态分析（反汇编）最直接的方式</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病毒体中所有的持续性数据都可以加密，在使用反汇编工具对病毒进行反汇编，涉及到多个被加密的病毒代码片段时，用户必须逐个解密这些代码片段才能理解整个病毒代码的功能</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8194" name="内容占位符 2"/>
          <p:cNvSpPr>
            <a:spLocks noGrp="1"/>
          </p:cNvSpPr>
          <p:nvPr>
            <p:ph idx="1"/>
          </p:nvPr>
        </p:nvSpPr>
        <p:spPr/>
        <p:txBody>
          <a:bodyPr wrap="square" lIns="91440" tIns="45720" rIns="91440" bIns="45720" anchor="t"/>
          <a:lstStyle/>
          <a:p>
            <a:r>
              <a:rPr lang="zh-CN" altLang="en-US" dirty="0"/>
              <a:t>自身代码加密通常在感染型病毒中使用</a:t>
            </a:r>
            <a:endParaRPr lang="en-US" altLang="zh-CN" dirty="0"/>
          </a:p>
          <a:p>
            <a:r>
              <a:rPr lang="zh-CN" altLang="en-US" dirty="0"/>
              <a:t>至今已经成为感染型病毒不可缺少的一种反检测手段</a:t>
            </a:r>
            <a:endParaRPr lang="en-US" altLang="zh-CN" dirty="0"/>
          </a:p>
          <a:p>
            <a:r>
              <a:rPr lang="zh-CN" altLang="en-US" dirty="0"/>
              <a:t>数据加密则多见于木马、蠕虫中</a:t>
            </a:r>
            <a:endParaRPr lang="en-US" altLang="zh-CN" dirty="0"/>
          </a:p>
          <a:p>
            <a:r>
              <a:rPr lang="zh-CN" altLang="en-US" dirty="0"/>
              <a:t>主要针对于通过字符串扫描或者通过字符串进行启发检测的反病毒扫描器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9218" name="内容占位符 2"/>
          <p:cNvSpPr>
            <a:spLocks noGrp="1"/>
          </p:cNvSpPr>
          <p:nvPr>
            <p:ph idx="1"/>
          </p:nvPr>
        </p:nvSpPr>
        <p:spPr/>
        <p:txBody>
          <a:bodyPr wrap="square" lIns="91440" tIns="45720" rIns="91440" bIns="45720" anchor="t"/>
          <a:lstStyle/>
          <a:p>
            <a:r>
              <a:rPr lang="zh-CN" altLang="en-US" dirty="0"/>
              <a:t>高级代码变形</a:t>
            </a:r>
            <a:endParaRPr lang="en-US" altLang="zh-CN" dirty="0"/>
          </a:p>
          <a:p>
            <a:pPr lvl="1"/>
            <a:r>
              <a:rPr kumimoji="1" lang="zh-CN" altLang="en-US" dirty="0">
                <a:latin typeface="宋体" panose="02010600030101010101" pitchFamily="2" charset="-122"/>
                <a:ea typeface="宋体" panose="02010600030101010101" pitchFamily="2" charset="-122"/>
              </a:rPr>
              <a:t>代码重组可以理解为将原代码按照一定的条件分块切割后，随机地无序地分布在宿主文件中，但在执行时，保持代码的执行流程和功能不发生改变</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这种方法经常用于感染型病毒之中，它们在感染一个新的目标文件时，会根据目标宿主文件中可利用缝隙的分布情况来切分代码。为了达到准确切分指令的目的，它们还会携带一个用于计算汇编指令长度的函数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10242" name="内容占位符 2"/>
          <p:cNvSpPr>
            <a:spLocks noGrp="1"/>
          </p:cNvSpPr>
          <p:nvPr>
            <p:ph idx="1"/>
          </p:nvPr>
        </p:nvSpPr>
        <p:spPr/>
        <p:txBody>
          <a:bodyPr wrap="square" lIns="91440" tIns="45720" rIns="91440" bIns="45720" anchor="t"/>
          <a:lstStyle/>
          <a:p>
            <a:r>
              <a:rPr lang="zh-CN" altLang="en-US" dirty="0"/>
              <a:t>采用组装器进行代码重组</a:t>
            </a:r>
          </a:p>
        </p:txBody>
      </p:sp>
      <p:pic>
        <p:nvPicPr>
          <p:cNvPr id="10243" name="Picture 2"/>
          <p:cNvPicPr>
            <a:picLocks noChangeAspect="1"/>
          </p:cNvPicPr>
          <p:nvPr/>
        </p:nvPicPr>
        <p:blipFill>
          <a:blip r:embed="rId2" cstate="print"/>
          <a:stretch>
            <a:fillRect/>
          </a:stretch>
        </p:blipFill>
        <p:spPr>
          <a:xfrm>
            <a:off x="3287713" y="2781300"/>
            <a:ext cx="5143500" cy="309562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11266" name="内容占位符 2"/>
          <p:cNvSpPr>
            <a:spLocks noGrp="1"/>
          </p:cNvSpPr>
          <p:nvPr>
            <p:ph idx="1"/>
          </p:nvPr>
        </p:nvSpPr>
        <p:spPr/>
        <p:txBody>
          <a:bodyPr wrap="square" lIns="91440" tIns="45720" rIns="91440" bIns="45720" anchor="t"/>
          <a:lstStyle/>
          <a:p>
            <a:r>
              <a:rPr lang="zh-CN" altLang="en-US" dirty="0"/>
              <a:t>通过跳转串连代码块</a:t>
            </a:r>
          </a:p>
        </p:txBody>
      </p:sp>
      <p:pic>
        <p:nvPicPr>
          <p:cNvPr id="11267" name="Picture 2"/>
          <p:cNvPicPr>
            <a:picLocks noChangeAspect="1"/>
          </p:cNvPicPr>
          <p:nvPr/>
        </p:nvPicPr>
        <p:blipFill>
          <a:blip r:embed="rId2" cstate="print"/>
          <a:stretch>
            <a:fillRect/>
          </a:stretch>
        </p:blipFill>
        <p:spPr>
          <a:xfrm>
            <a:off x="4329113" y="2349500"/>
            <a:ext cx="3533775" cy="3248025"/>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12290" name="内容占位符 2"/>
          <p:cNvSpPr>
            <a:spLocks noGrp="1"/>
          </p:cNvSpPr>
          <p:nvPr>
            <p:ph idx="1"/>
          </p:nvPr>
        </p:nvSpPr>
        <p:spPr/>
        <p:txBody>
          <a:bodyPr wrap="square" lIns="91440" tIns="45720" rIns="91440" bIns="45720" anchor="t"/>
          <a:lstStyle/>
          <a:p>
            <a:r>
              <a:rPr lang="zh-CN" altLang="en-US" dirty="0"/>
              <a:t>寡型病毒</a:t>
            </a:r>
          </a:p>
          <a:p>
            <a:pPr lvl="1"/>
            <a:r>
              <a:rPr kumimoji="1" lang="zh-CN" altLang="en-US" dirty="0">
                <a:latin typeface="宋体" panose="02010600030101010101" pitchFamily="2" charset="-122"/>
                <a:ea typeface="宋体" panose="02010600030101010101" pitchFamily="2" charset="-122"/>
              </a:rPr>
              <a:t>病毒体内有多种加解密算法，但是在每次产生新的副本时，仅使用其中一种，有些算法被使用的几率很小，以至于不完整分析该病毒，将无法彻底防御该病毒</a:t>
            </a:r>
          </a:p>
          <a:p>
            <a:pPr lvl="1"/>
            <a:r>
              <a:rPr kumimoji="1" lang="zh-CN" altLang="en-US" dirty="0">
                <a:latin typeface="宋体" panose="02010600030101010101" pitchFamily="2" charset="-122"/>
                <a:ea typeface="宋体" panose="02010600030101010101" pitchFamily="2" charset="-122"/>
              </a:rPr>
              <a:t>当病毒体内携带的解密引擎超过一定数量时，反病毒软件继续通过“识别解密代码，硬编码解密”的方法就会变得相当的不切实际了，这类病毒在</a:t>
            </a:r>
            <a:r>
              <a:rPr kumimoji="1" lang="en-US" altLang="zh-CN" dirty="0">
                <a:latin typeface="宋体" panose="02010600030101010101" pitchFamily="2" charset="-122"/>
                <a:ea typeface="宋体" panose="02010600030101010101" pitchFamily="2" charset="-122"/>
              </a:rPr>
              <a:t>DOS</a:t>
            </a:r>
            <a:r>
              <a:rPr kumimoji="1" lang="zh-CN" altLang="en-US" dirty="0">
                <a:latin typeface="宋体" panose="02010600030101010101" pitchFamily="2" charset="-122"/>
                <a:ea typeface="宋体" panose="02010600030101010101" pitchFamily="2" charset="-122"/>
              </a:rPr>
              <a:t>下较为多见</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13314" name="内容占位符 2"/>
          <p:cNvSpPr>
            <a:spLocks noGrp="1"/>
          </p:cNvSpPr>
          <p:nvPr>
            <p:ph idx="1"/>
          </p:nvPr>
        </p:nvSpPr>
        <p:spPr/>
        <p:txBody>
          <a:bodyPr wrap="square" lIns="91440" tIns="45720" rIns="91440" bIns="45720" anchor="t"/>
          <a:lstStyle/>
          <a:p>
            <a:r>
              <a:rPr lang="zh-CN" altLang="en-US" dirty="0"/>
              <a:t>多态变形病毒</a:t>
            </a:r>
          </a:p>
          <a:p>
            <a:pPr lvl="1"/>
            <a:r>
              <a:rPr kumimoji="1" lang="zh-CN" altLang="en-US" dirty="0">
                <a:latin typeface="宋体" panose="02010600030101010101" pitchFamily="2" charset="-122"/>
                <a:ea typeface="宋体" panose="02010600030101010101" pitchFamily="2" charset="-122"/>
              </a:rPr>
              <a:t>比寡型病毒难度更高的是多态变形病毒</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多态变形病毒通常是指在自我复制过程中，能够大幅度改变自身代码表现形式、存储形式的计算机病毒</a:t>
            </a:r>
          </a:p>
          <a:p>
            <a:pPr lvl="1"/>
            <a:r>
              <a:rPr kumimoji="1" lang="zh-CN" altLang="en-US" dirty="0">
                <a:latin typeface="宋体" panose="02010600030101010101" pitchFamily="2" charset="-122"/>
                <a:ea typeface="宋体" panose="02010600030101010101" pitchFamily="2" charset="-122"/>
              </a:rPr>
              <a:t>它们能没有相同的指令，更没有相同的数据，执行时无需做任何代码和数据的还原工作（可对比加密技术）</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想要通过依赖于特征码的检测技术来检测这些多态病毒，是几乎不可能完成的工作，即使是有仿真技术支持的特征码检测技术</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wrap="square" lIns="91440" tIns="45720" rIns="91440" bIns="45720" anchor="ctr"/>
          <a:lstStyle/>
          <a:p>
            <a:r>
              <a:rPr lang="zh-CN" altLang="en-US" dirty="0"/>
              <a:t>病毒的加密与多态技术</a:t>
            </a:r>
          </a:p>
        </p:txBody>
      </p:sp>
      <p:sp>
        <p:nvSpPr>
          <p:cNvPr id="14338" name="内容占位符 2"/>
          <p:cNvSpPr>
            <a:spLocks noGrp="1"/>
          </p:cNvSpPr>
          <p:nvPr>
            <p:ph idx="1"/>
          </p:nvPr>
        </p:nvSpPr>
        <p:spPr/>
        <p:txBody>
          <a:bodyPr wrap="square" lIns="91440" tIns="45720" rIns="91440" bIns="45720" anchor="t"/>
          <a:lstStyle/>
          <a:p>
            <a:r>
              <a:rPr lang="zh-CN" altLang="en-US" dirty="0"/>
              <a:t>加壳技术</a:t>
            </a:r>
          </a:p>
          <a:p>
            <a:pPr lvl="1"/>
            <a:r>
              <a:rPr kumimoji="1" lang="zh-CN" altLang="en-US" dirty="0">
                <a:latin typeface="宋体" panose="02010600030101010101" pitchFamily="2" charset="-122"/>
                <a:ea typeface="宋体" panose="02010600030101010101" pitchFamily="2" charset="-122"/>
              </a:rPr>
              <a:t>“包裹”在程序之外另一段程序，它对原程序的代码、数据进行一定的变换后作为数据放在壳内；当原程序需要被执行时，再通过相应的逆向变换还原原程序。对于源程序来说，不刻意检测，那么这个过程则是透明的</a:t>
            </a:r>
          </a:p>
          <a:p>
            <a:pPr lvl="1"/>
            <a:r>
              <a:rPr kumimoji="1" lang="zh-CN" altLang="en-US" dirty="0">
                <a:latin typeface="宋体" panose="02010600030101010101" pitchFamily="2" charset="-122"/>
                <a:ea typeface="宋体" panose="02010600030101010101" pitchFamily="2" charset="-122"/>
              </a:rPr>
              <a:t>被木马、蠕虫、后门等以程序文件形式（有别于代码形式，例如：感染型病毒是典型的以代码形式出现的计算机病毒）出现的计算机病毒所青睐</a:t>
            </a:r>
          </a:p>
          <a:p>
            <a:pPr lvl="1"/>
            <a:r>
              <a:rPr kumimoji="1" lang="zh-CN" altLang="en-US" dirty="0">
                <a:latin typeface="宋体" panose="02010600030101010101" pitchFamily="2" charset="-122"/>
                <a:ea typeface="宋体" panose="02010600030101010101" pitchFamily="2" charset="-122"/>
              </a:rPr>
              <a:t>反病毒软件若不先将原程序还原，将无法再采用提取自原程序的特征串来识别它们</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15362" name="内容占位符 2"/>
          <p:cNvSpPr>
            <a:spLocks noGrp="1"/>
          </p:cNvSpPr>
          <p:nvPr>
            <p:ph idx="1"/>
          </p:nvPr>
        </p:nvSpPr>
        <p:spPr/>
        <p:txBody>
          <a:bodyPr wrap="square" lIns="91440" tIns="45720" rIns="91440" bIns="45720" anchor="t"/>
          <a:lstStyle/>
          <a:p>
            <a:r>
              <a:rPr lang="zh-CN" altLang="en-US" dirty="0"/>
              <a:t>扫描引擎大致可以分为以下几类：</a:t>
            </a:r>
          </a:p>
          <a:p>
            <a:pPr lvl="1"/>
            <a:r>
              <a:rPr kumimoji="1" lang="zh-CN" altLang="en-US" dirty="0">
                <a:latin typeface="宋体" panose="02010600030101010101" pitchFamily="2" charset="-122"/>
                <a:ea typeface="宋体" panose="02010600030101010101" pitchFamily="2" charset="-122"/>
              </a:rPr>
              <a:t>静态扫描引擎</a:t>
            </a:r>
          </a:p>
          <a:p>
            <a:pPr lvl="1"/>
            <a:r>
              <a:rPr kumimoji="1" lang="zh-CN" altLang="en-US" dirty="0">
                <a:latin typeface="宋体" panose="02010600030101010101" pitchFamily="2" charset="-122"/>
                <a:ea typeface="宋体" panose="02010600030101010101" pitchFamily="2" charset="-122"/>
              </a:rPr>
              <a:t>动态扫描引擎</a:t>
            </a:r>
          </a:p>
          <a:p>
            <a:pPr lvl="1"/>
            <a:r>
              <a:rPr kumimoji="1" lang="zh-CN" altLang="en-US" dirty="0">
                <a:latin typeface="宋体" panose="02010600030101010101" pitchFamily="2" charset="-122"/>
                <a:ea typeface="宋体" panose="02010600030101010101" pitchFamily="2" charset="-122"/>
              </a:rPr>
              <a:t>启发扫描引擎</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wrap="square" lIns="91440" tIns="45720" rIns="91440" bIns="45720" anchor="ctr"/>
          <a:lstStyle/>
          <a:p>
            <a:pPr eaLnBrk="1" hangingPunct="1"/>
            <a:r>
              <a:rPr lang="zh-CN" altLang="en-US" dirty="0"/>
              <a:t>蠕虫的防治策略</a:t>
            </a:r>
          </a:p>
        </p:txBody>
      </p:sp>
      <p:sp>
        <p:nvSpPr>
          <p:cNvPr id="96259" name="Rectangle 3"/>
          <p:cNvSpPr>
            <a:spLocks noGrp="1"/>
          </p:cNvSpPr>
          <p:nvPr>
            <p:ph idx="1"/>
          </p:nvPr>
        </p:nvSpPr>
        <p:spPr>
          <a:xfrm>
            <a:off x="1106170" y="1916430"/>
            <a:ext cx="8847455" cy="4321175"/>
          </a:xfrm>
        </p:spPr>
        <p:txBody>
          <a:bodyPr wrap="square" lIns="91440" tIns="45720" rIns="91440" bIns="45720" anchor="t"/>
          <a:lstStyle/>
          <a:p>
            <a:pPr eaLnBrk="1" hangingPunct="1"/>
            <a:r>
              <a:rPr lang="zh-CN" altLang="en-US" dirty="0"/>
              <a:t>从它的实体结构来考虑，如果破坏了它的实体组成的一个部分，则破坏了其完整性，使其不能正常工作，从而达到阻止其传播的目的</a:t>
            </a:r>
            <a:endParaRPr lang="en-US" altLang="zh-CN" dirty="0"/>
          </a:p>
          <a:p>
            <a:pPr eaLnBrk="1" hangingPunct="1"/>
            <a:endParaRPr lang="zh-CN" altLang="en-US" dirty="0"/>
          </a:p>
          <a:p>
            <a:pPr eaLnBrk="1" hangingPunct="1"/>
            <a:r>
              <a:rPr lang="zh-CN" altLang="en-US" dirty="0"/>
              <a:t>从它的功能组成来考虑，如果使其某个功能组成部分不能正常工作，也同样能达到阻止其传播的目的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17410" name="内容占位符 2"/>
          <p:cNvSpPr>
            <a:spLocks noGrp="1"/>
          </p:cNvSpPr>
          <p:nvPr>
            <p:ph idx="1"/>
          </p:nvPr>
        </p:nvSpPr>
        <p:spPr/>
        <p:txBody>
          <a:bodyPr wrap="square" lIns="91440" tIns="45720" rIns="91440" bIns="45720" anchor="t"/>
          <a:lstStyle/>
          <a:p>
            <a:r>
              <a:rPr lang="zh-CN" altLang="en-US" dirty="0"/>
              <a:t>花指令（</a:t>
            </a:r>
            <a:r>
              <a:rPr lang="en-US" altLang="zh-CN" dirty="0"/>
              <a:t>Junk Code</a:t>
            </a:r>
            <a:r>
              <a:rPr lang="zh-CN" altLang="en-US" dirty="0"/>
              <a:t>）</a:t>
            </a:r>
          </a:p>
          <a:p>
            <a:pPr lvl="1"/>
            <a:r>
              <a:rPr kumimoji="1" lang="zh-CN" altLang="en-US" dirty="0">
                <a:latin typeface="宋体" panose="02010600030101010101" pitchFamily="2" charset="-122"/>
                <a:ea typeface="宋体" panose="02010600030101010101" pitchFamily="2" charset="-122"/>
              </a:rPr>
              <a:t>静态分析的第一步就是通过反汇编软件对计算机病毒进行反汇编，这样分析员才可以阅读汇编指令。</a:t>
            </a:r>
          </a:p>
          <a:p>
            <a:pPr lvl="1"/>
            <a:r>
              <a:rPr kumimoji="1" lang="zh-CN" altLang="en-US" dirty="0">
                <a:latin typeface="宋体" panose="02010600030101010101" pitchFamily="2" charset="-122"/>
                <a:ea typeface="宋体" panose="02010600030101010101" pitchFamily="2" charset="-122"/>
              </a:rPr>
              <a:t>为了欺骗反汇编软件、迷惑分析人员，给分析工作增添障碍，计算机病毒作者通常会在计算机代码中看似有用，其实一无是处的代码，称这些废指令为“花指令”（</a:t>
            </a:r>
            <a:r>
              <a:rPr kumimoji="1" lang="en-US" altLang="zh-CN" dirty="0">
                <a:latin typeface="宋体" panose="02010600030101010101" pitchFamily="2" charset="-122"/>
                <a:ea typeface="宋体" panose="02010600030101010101" pitchFamily="2" charset="-122"/>
              </a:rPr>
              <a:t>Junk Code</a:t>
            </a:r>
            <a:r>
              <a:rPr kumimoji="1" lang="zh-CN" altLang="en-US" dirty="0">
                <a:latin typeface="宋体" panose="02010600030101010101" pitchFamily="2" charset="-122"/>
                <a:ea typeface="宋体" panose="02010600030101010101" pitchFamily="2" charset="-122"/>
              </a:rPr>
              <a:t>）</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18434" name="内容占位符 2"/>
          <p:cNvSpPr>
            <a:spLocks noGrp="1"/>
          </p:cNvSpPr>
          <p:nvPr>
            <p:ph idx="1"/>
          </p:nvPr>
        </p:nvSpPr>
        <p:spPr/>
        <p:txBody>
          <a:bodyPr wrap="square" lIns="91440" tIns="45720" rIns="91440" bIns="45720" anchor="t"/>
          <a:lstStyle/>
          <a:p>
            <a:r>
              <a:rPr lang="zh-CN" altLang="en-US" dirty="0"/>
              <a:t>添加“花指令”主要有以下几个目的：</a:t>
            </a:r>
          </a:p>
          <a:p>
            <a:pPr lvl="1"/>
            <a:r>
              <a:rPr kumimoji="1" lang="zh-CN" altLang="en-US" dirty="0">
                <a:latin typeface="宋体" panose="02010600030101010101" pitchFamily="2" charset="-122"/>
                <a:ea typeface="宋体" panose="02010600030101010101" pitchFamily="2" charset="-122"/>
              </a:rPr>
              <a:t>欺骗反汇编软件，让其显示不正确的反汇编结果。以下展示了一段汇编代码（采用</a:t>
            </a:r>
            <a:r>
              <a:rPr kumimoji="1" lang="en-US" altLang="zh-CN" dirty="0">
                <a:latin typeface="宋体" panose="02010600030101010101" pitchFamily="2" charset="-122"/>
                <a:ea typeface="宋体" panose="02010600030101010101" pitchFamily="2" charset="-122"/>
              </a:rPr>
              <a:t>IDA</a:t>
            </a:r>
            <a:r>
              <a:rPr kumimoji="1" lang="zh-CN" altLang="en-US" dirty="0">
                <a:latin typeface="宋体" panose="02010600030101010101" pitchFamily="2" charset="-122"/>
                <a:ea typeface="宋体" panose="02010600030101010101" pitchFamily="2" charset="-122"/>
              </a:rPr>
              <a:t>反汇编）</a:t>
            </a:r>
          </a:p>
          <a:p>
            <a:pPr lvl="1"/>
            <a:r>
              <a:rPr kumimoji="1" lang="zh-CN" altLang="en-US" dirty="0">
                <a:latin typeface="宋体" panose="02010600030101010101" pitchFamily="2" charset="-122"/>
                <a:ea typeface="宋体" panose="02010600030101010101" pitchFamily="2" charset="-122"/>
              </a:rPr>
              <a:t>干扰病毒分析人员，给分析工作增添正障碍</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改变程序代码特征</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19458" name="内容占位符 2"/>
          <p:cNvSpPr>
            <a:spLocks noGrp="1"/>
          </p:cNvSpPr>
          <p:nvPr>
            <p:ph idx="1"/>
          </p:nvPr>
        </p:nvSpPr>
        <p:spPr/>
        <p:txBody>
          <a:bodyPr wrap="square" lIns="91440" tIns="45720" rIns="91440" bIns="45720" anchor="t"/>
          <a:lstStyle/>
          <a:p>
            <a:r>
              <a:rPr lang="zh-CN" altLang="en-US" dirty="0"/>
              <a:t>动态改变指令</a:t>
            </a:r>
            <a:endParaRPr lang="en-US" altLang="zh-CN" dirty="0"/>
          </a:p>
          <a:p>
            <a:r>
              <a:rPr lang="zh-CN" altLang="en-US" dirty="0"/>
              <a:t>代码隐蔽技术</a:t>
            </a:r>
            <a:endParaRPr lang="en-US" altLang="zh-CN" dirty="0"/>
          </a:p>
          <a:p>
            <a:r>
              <a:rPr lang="zh-CN" altLang="en-US" dirty="0"/>
              <a:t>入口点隐蔽（</a:t>
            </a:r>
            <a:r>
              <a:rPr lang="en-US" altLang="zh-CN" dirty="0"/>
              <a:t>EPO</a:t>
            </a:r>
            <a:r>
              <a:rPr lang="zh-CN" altLang="en-US" dirty="0"/>
              <a: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20482" name="内容占位符 2"/>
          <p:cNvSpPr>
            <a:spLocks noGrp="1"/>
          </p:cNvSpPr>
          <p:nvPr>
            <p:ph idx="1"/>
          </p:nvPr>
        </p:nvSpPr>
        <p:spPr/>
        <p:txBody>
          <a:bodyPr wrap="square" lIns="91440" tIns="45720" rIns="91440" bIns="45720" anchor="t"/>
          <a:lstStyle/>
          <a:p>
            <a:r>
              <a:rPr lang="zh-CN" altLang="en-US" dirty="0"/>
              <a:t>反动态分析、检测技术</a:t>
            </a:r>
            <a:endParaRPr lang="en-US" altLang="zh-CN" dirty="0"/>
          </a:p>
          <a:p>
            <a:pPr lvl="1"/>
            <a:r>
              <a:rPr kumimoji="1" lang="zh-CN" altLang="en-US" dirty="0">
                <a:latin typeface="宋体" panose="02010600030101010101" pitchFamily="2" charset="-122"/>
                <a:ea typeface="宋体" panose="02010600030101010101" pitchFamily="2" charset="-122"/>
              </a:rPr>
              <a:t>检测商用虚拟机</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利用虚拟机预留的“后门”</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检测附带工具</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反</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反病毒仿真技术</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虚拟</a:t>
            </a:r>
            <a:r>
              <a:rPr kumimoji="1" lang="en-US" altLang="zh-CN" dirty="0">
                <a:latin typeface="宋体" panose="02010600030101010101" pitchFamily="2" charset="-122"/>
                <a:ea typeface="宋体" panose="02010600030101010101" pitchFamily="2" charset="-122"/>
              </a:rPr>
              <a:t>CPU</a:t>
            </a:r>
          </a:p>
          <a:p>
            <a:pPr lvl="2">
              <a:buFont typeface="-윤고딕120" charset="-127"/>
            </a:pPr>
            <a:r>
              <a:rPr kumimoji="1" lang="zh-CN" altLang="en-US" dirty="0">
                <a:latin typeface="宋体" panose="02010600030101010101" pitchFamily="2" charset="-122"/>
                <a:ea typeface="宋体" panose="02010600030101010101" pitchFamily="2" charset="-122"/>
              </a:rPr>
              <a:t>虚拟内存管理单元</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虚拟的操作系统环境</a:t>
            </a:r>
          </a:p>
          <a:p>
            <a:pPr lvl="1"/>
            <a:endParaRPr kumimoji="1"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21506" name="内容占位符 2"/>
          <p:cNvSpPr>
            <a:spLocks noGrp="1"/>
          </p:cNvSpPr>
          <p:nvPr>
            <p:ph idx="1"/>
          </p:nvPr>
        </p:nvSpPr>
        <p:spPr/>
        <p:txBody>
          <a:bodyPr wrap="square" lIns="91440" tIns="45720" rIns="91440" bIns="45720" anchor="t"/>
          <a:lstStyle/>
          <a:p>
            <a:r>
              <a:rPr lang="zh-CN" altLang="en-US" dirty="0"/>
              <a:t>反病毒仿真技术的应用</a:t>
            </a:r>
            <a:endParaRPr lang="en-US" altLang="zh-CN" dirty="0"/>
          </a:p>
          <a:p>
            <a:pPr lvl="1"/>
            <a:r>
              <a:rPr kumimoji="1" lang="zh-CN" altLang="en-US" dirty="0">
                <a:latin typeface="宋体" panose="02010600030101010101" pitchFamily="2" charset="-122"/>
                <a:ea typeface="宋体" panose="02010600030101010101" pitchFamily="2" charset="-122"/>
              </a:rPr>
              <a:t>基于反病毒仿真技术的特征码检测技术</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虚拟脱壳技术</a:t>
            </a:r>
            <a:endParaRPr kumimoji="1" lang="en-US" altLang="zh-CN" dirty="0">
              <a:latin typeface="宋体" panose="02010600030101010101" pitchFamily="2" charset="-122"/>
              <a:ea typeface="宋体" panose="02010600030101010101" pitchFamily="2" charset="-122"/>
            </a:endParaRPr>
          </a:p>
          <a:p>
            <a:r>
              <a:rPr lang="zh-CN" altLang="en-US" dirty="0"/>
              <a:t>反</a:t>
            </a:r>
            <a:r>
              <a:rPr lang="en-US" altLang="zh-CN" dirty="0"/>
              <a:t>-</a:t>
            </a:r>
            <a:r>
              <a:rPr lang="zh-CN" altLang="en-US" dirty="0"/>
              <a:t>反病毒仿真的方法</a:t>
            </a:r>
            <a:endParaRPr lang="en-US" altLang="zh-CN" dirty="0"/>
          </a:p>
          <a:p>
            <a:pPr lvl="1"/>
            <a:r>
              <a:rPr kumimoji="1" lang="zh-CN" altLang="en-US" dirty="0">
                <a:latin typeface="宋体" panose="02010600030101010101" pitchFamily="2" charset="-122"/>
                <a:ea typeface="宋体" panose="02010600030101010101" pitchFamily="2" charset="-122"/>
              </a:rPr>
              <a:t>使用未公开的</a:t>
            </a:r>
            <a:r>
              <a:rPr kumimoji="1" lang="en-US" altLang="zh-CN" dirty="0">
                <a:latin typeface="宋体" panose="02010600030101010101" pitchFamily="2" charset="-122"/>
                <a:ea typeface="宋体" panose="02010600030101010101" pitchFamily="2" charset="-122"/>
              </a:rPr>
              <a:t>CPU</a:t>
            </a:r>
            <a:r>
              <a:rPr kumimoji="1" lang="zh-CN" altLang="en-US" dirty="0">
                <a:latin typeface="宋体" panose="02010600030101010101" pitchFamily="2" charset="-122"/>
                <a:ea typeface="宋体" panose="02010600030101010101" pitchFamily="2" charset="-122"/>
              </a:rPr>
              <a:t>指令</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使用不被仿真器支持的系统原生</a:t>
            </a:r>
            <a:r>
              <a:rPr kumimoji="1" lang="en-US" altLang="zh-CN" dirty="0">
                <a:latin typeface="宋体" panose="02010600030101010101" pitchFamily="2" charset="-122"/>
                <a:ea typeface="宋体" panose="02010600030101010101" pitchFamily="2" charset="-122"/>
              </a:rPr>
              <a:t>API</a:t>
            </a:r>
          </a:p>
          <a:p>
            <a:pPr lvl="1"/>
            <a:r>
              <a:rPr kumimoji="1" lang="zh-CN" altLang="en-US" dirty="0">
                <a:latin typeface="宋体" panose="02010600030101010101" pitchFamily="2" charset="-122"/>
                <a:ea typeface="宋体" panose="02010600030101010101" pitchFamily="2" charset="-122"/>
              </a:rPr>
              <a:t>使用多线程、多进程</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使用超大的循环</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检测指令运行间隔时间</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22530" name="内容占位符 2"/>
          <p:cNvSpPr>
            <a:spLocks noGrp="1"/>
          </p:cNvSpPr>
          <p:nvPr>
            <p:ph idx="1"/>
          </p:nvPr>
        </p:nvSpPr>
        <p:spPr/>
        <p:txBody>
          <a:bodyPr wrap="square" lIns="91440" tIns="45720" rIns="91440" bIns="45720" anchor="t"/>
          <a:lstStyle/>
          <a:p>
            <a:r>
              <a:rPr lang="zh-CN" altLang="en-US" dirty="0"/>
              <a:t>执行体隐藏保护技术</a:t>
            </a:r>
            <a:endParaRPr lang="en-US" altLang="zh-CN" dirty="0"/>
          </a:p>
          <a:p>
            <a:r>
              <a:rPr lang="zh-CN" altLang="en-US" dirty="0"/>
              <a:t>计算机病毒为了获得最长的存活时间，总是希望不被发现，因此计算机病毒常常采用了各种方法来隐藏自己的蛛丝马迹</a:t>
            </a:r>
            <a:endParaRPr lang="en-US" altLang="zh-CN" dirty="0"/>
          </a:p>
          <a:p>
            <a:r>
              <a:rPr lang="zh-CN" altLang="en-US" dirty="0"/>
              <a:t>蛛丝马迹就可以理解为：存在于磁盘上的病毒文件、活动于系统中的病毒进程、可以让病毒启动的自启动项目</a:t>
            </a:r>
          </a:p>
          <a:p>
            <a:r>
              <a:rPr lang="zh-CN" altLang="en-US" dirty="0"/>
              <a:t>隐藏技术主要通过挂接系统正常的信息查询途径，对返回的信息进行检测，并从这些信息中去掉自身信息</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23554" name="内容占位符 2"/>
          <p:cNvSpPr>
            <a:spLocks noGrp="1"/>
          </p:cNvSpPr>
          <p:nvPr>
            <p:ph idx="1"/>
          </p:nvPr>
        </p:nvSpPr>
        <p:spPr/>
        <p:txBody>
          <a:bodyPr wrap="square" lIns="91440" tIns="45720" rIns="91440" bIns="45720" anchor="t"/>
          <a:lstStyle/>
          <a:p>
            <a:r>
              <a:rPr lang="zh-CN" altLang="en-US" dirty="0"/>
              <a:t>文件隐藏</a:t>
            </a:r>
            <a:endParaRPr lang="en-US" altLang="zh-CN" dirty="0"/>
          </a:p>
          <a:p>
            <a:pPr lvl="1"/>
            <a:r>
              <a:rPr kumimoji="1" lang="zh-CN" altLang="en-US" dirty="0">
                <a:latin typeface="宋体" panose="02010600030101010101" pitchFamily="2" charset="-122"/>
                <a:ea typeface="宋体" panose="02010600030101010101" pitchFamily="2" charset="-122"/>
              </a:rPr>
              <a:t>将病毒文件设置为隐藏属性</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挂接遍历文件相关</a:t>
            </a:r>
            <a:r>
              <a:rPr kumimoji="1" lang="en-US" altLang="zh-CN" dirty="0">
                <a:latin typeface="宋体" panose="02010600030101010101" pitchFamily="2" charset="-122"/>
                <a:ea typeface="宋体" panose="02010600030101010101" pitchFamily="2" charset="-122"/>
              </a:rPr>
              <a:t>API</a:t>
            </a:r>
          </a:p>
          <a:p>
            <a:r>
              <a:rPr lang="zh-CN" altLang="en-US" dirty="0"/>
              <a:t>进程隐藏</a:t>
            </a:r>
            <a:endParaRPr lang="en-US" altLang="zh-CN" dirty="0"/>
          </a:p>
          <a:p>
            <a:r>
              <a:rPr lang="zh-CN" altLang="en-US" dirty="0"/>
              <a:t>文件保护</a:t>
            </a:r>
            <a:endParaRPr lang="en-US" altLang="zh-CN" dirty="0"/>
          </a:p>
          <a:p>
            <a:r>
              <a:rPr lang="zh-CN" altLang="en-US" dirty="0"/>
              <a:t>进程保护</a:t>
            </a:r>
            <a:endParaRPr lang="en-US" altLang="zh-CN" dirty="0"/>
          </a:p>
          <a:p>
            <a:r>
              <a:rPr lang="zh-CN" altLang="en-US" dirty="0"/>
              <a:t>注册表保护</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wrap="square" lIns="91440" tIns="45720" rIns="91440" bIns="45720" anchor="ctr"/>
          <a:lstStyle/>
          <a:p>
            <a:r>
              <a:rPr lang="zh-CN" altLang="en-US" sz="3200" dirty="0"/>
              <a:t>计算机病毒的反调试、反跟踪、反分析技术</a:t>
            </a:r>
          </a:p>
        </p:txBody>
      </p:sp>
      <p:sp>
        <p:nvSpPr>
          <p:cNvPr id="24578" name="内容占位符 2"/>
          <p:cNvSpPr>
            <a:spLocks noGrp="1"/>
          </p:cNvSpPr>
          <p:nvPr>
            <p:ph idx="1"/>
          </p:nvPr>
        </p:nvSpPr>
        <p:spPr/>
        <p:txBody>
          <a:bodyPr wrap="square" lIns="91440" tIns="45720" rIns="91440" bIns="45720" anchor="t"/>
          <a:lstStyle/>
          <a:p>
            <a:r>
              <a:rPr lang="zh-CN" altLang="en-US" dirty="0"/>
              <a:t>反制技术</a:t>
            </a:r>
          </a:p>
          <a:p>
            <a:pPr lvl="1"/>
            <a:r>
              <a:rPr kumimoji="1" lang="zh-CN" altLang="en-US" dirty="0">
                <a:latin typeface="宋体" panose="02010600030101010101" pitchFamily="2" charset="-122"/>
                <a:ea typeface="宋体" panose="02010600030101010101" pitchFamily="2" charset="-122"/>
              </a:rPr>
              <a:t>禁止反病毒软件的运行</a:t>
            </a:r>
          </a:p>
          <a:p>
            <a:pPr lvl="2">
              <a:buFont typeface="-윤고딕120" charset="-127"/>
            </a:pPr>
            <a:r>
              <a:rPr kumimoji="1" lang="zh-CN" altLang="en-US" dirty="0">
                <a:latin typeface="宋体" panose="02010600030101010101" pitchFamily="2" charset="-122"/>
                <a:ea typeface="宋体" panose="02010600030101010101" pitchFamily="2" charset="-122"/>
              </a:rPr>
              <a:t>通过钩取相应的</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如” </a:t>
            </a:r>
            <a:r>
              <a:rPr kumimoji="1" lang="en-US" altLang="zh-CN" dirty="0">
                <a:latin typeface="宋体" panose="02010600030101010101" pitchFamily="2" charset="-122"/>
                <a:ea typeface="宋体" panose="02010600030101010101" pitchFamily="2" charset="-122"/>
              </a:rPr>
              <a:t>CreateProcess”)</a:t>
            </a:r>
            <a:r>
              <a:rPr kumimoji="1" lang="zh-CN" altLang="en-US" dirty="0">
                <a:latin typeface="宋体" panose="02010600030101010101" pitchFamily="2" charset="-122"/>
                <a:ea typeface="宋体" panose="02010600030101010101" pitchFamily="2" charset="-122"/>
              </a:rPr>
              <a:t>来检测并禁止反病毒软件</a:t>
            </a:r>
            <a:r>
              <a:rPr kumimoji="1" lang="zh-CN" altLang="en-US">
                <a:latin typeface="宋体" panose="02010600030101010101" pitchFamily="2" charset="-122"/>
                <a:ea typeface="宋体" panose="02010600030101010101" pitchFamily="2" charset="-122"/>
              </a:rPr>
              <a:t>的</a:t>
            </a:r>
            <a:r>
              <a:rPr kumimoji="1" lang="zh-CN" altLang="en-US" smtClean="0">
                <a:latin typeface="宋体" panose="02010600030101010101" pitchFamily="2" charset="-122"/>
                <a:ea typeface="宋体" panose="02010600030101010101" pitchFamily="2" charset="-122"/>
              </a:rPr>
              <a:t>运行</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利用反病毒软件的漏洞来禁止其运行</a:t>
            </a:r>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破坏反病毒软件的功能</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卸载反病毒软件的</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钩子来破坏反病毒软件的监控和拦截功能</a:t>
            </a:r>
            <a:endParaRPr kumimoji="1" lang="en-US" altLang="zh-CN" dirty="0">
              <a:latin typeface="宋体" panose="02010600030101010101" pitchFamily="2" charset="-122"/>
              <a:ea typeface="宋体" panose="02010600030101010101" pitchFamily="2" charset="-122"/>
            </a:endParaRPr>
          </a:p>
          <a:p>
            <a:pPr lvl="2">
              <a:buFont typeface="-윤고딕120" charset="-127"/>
            </a:pPr>
            <a:r>
              <a:rPr kumimoji="1" lang="zh-CN" altLang="en-US" dirty="0">
                <a:latin typeface="宋体" panose="02010600030101010101" pitchFamily="2" charset="-122"/>
                <a:ea typeface="宋体" panose="02010600030101010101" pitchFamily="2" charset="-122"/>
              </a:rPr>
              <a:t>破坏反病毒软件的提示、确认信息窗口</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wrap="square" lIns="91440" tIns="45720" rIns="91440" bIns="45720" anchor="ctr"/>
          <a:lstStyle/>
          <a:p>
            <a:pPr eaLnBrk="1" hangingPunct="1"/>
            <a:r>
              <a:rPr lang="zh-CN" altLang="en-US" dirty="0"/>
              <a:t>蠕虫的防治策略</a:t>
            </a:r>
          </a:p>
        </p:txBody>
      </p:sp>
      <p:sp>
        <p:nvSpPr>
          <p:cNvPr id="51202" name="Rectangle 3"/>
          <p:cNvSpPr>
            <a:spLocks noGrp="1"/>
          </p:cNvSpPr>
          <p:nvPr>
            <p:ph idx="1"/>
          </p:nvPr>
        </p:nvSpPr>
        <p:spPr>
          <a:xfrm>
            <a:off x="972185" y="1501254"/>
            <a:ext cx="9543415" cy="4736351"/>
          </a:xfrm>
        </p:spPr>
        <p:txBody>
          <a:bodyPr wrap="square" lIns="91440" tIns="45720" rIns="91440" bIns="45720" anchor="t"/>
          <a:lstStyle/>
          <a:p>
            <a:pPr lvl="1" eaLnBrk="1" hangingPunct="1">
              <a:buNone/>
            </a:pPr>
            <a:endParaRPr lang="en-US" altLang="zh-CN" dirty="0" smtClean="0"/>
          </a:p>
          <a:p>
            <a:r>
              <a:rPr lang="zh-CN" altLang="en-US" dirty="0" smtClean="0"/>
              <a:t>修补</a:t>
            </a:r>
            <a:r>
              <a:rPr lang="zh-CN" altLang="en-US" dirty="0"/>
              <a:t>系统漏洞</a:t>
            </a:r>
          </a:p>
          <a:p>
            <a:r>
              <a:rPr lang="zh-CN" altLang="en-US" dirty="0"/>
              <a:t>分析蠕虫行为</a:t>
            </a:r>
          </a:p>
          <a:p>
            <a:r>
              <a:rPr lang="zh-CN" altLang="en-US" dirty="0"/>
              <a:t>重命名或删除命令解释器</a:t>
            </a:r>
            <a:r>
              <a:rPr lang="en-US" altLang="zh-CN" dirty="0"/>
              <a:t>(Interpreter)</a:t>
            </a:r>
          </a:p>
          <a:p>
            <a:r>
              <a:rPr lang="zh-CN" altLang="en-US" dirty="0"/>
              <a:t>防火墙</a:t>
            </a:r>
            <a:r>
              <a:rPr lang="en-US" altLang="zh-CN" dirty="0"/>
              <a:t>(Firewall)</a:t>
            </a:r>
          </a:p>
          <a:p>
            <a:r>
              <a:rPr lang="zh-CN" altLang="en-US" dirty="0"/>
              <a:t>公告</a:t>
            </a:r>
          </a:p>
          <a:p>
            <a:r>
              <a:rPr lang="zh-CN" altLang="en-US" dirty="0"/>
              <a:t>更深入的研究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wrap="square" lIns="91440" tIns="45720" rIns="91440" bIns="45720" anchor="ctr"/>
          <a:lstStyle/>
          <a:p>
            <a:r>
              <a:rPr lang="zh-CN" altLang="en-US" dirty="0"/>
              <a:t>防范木马病毒的安全建议</a:t>
            </a:r>
          </a:p>
        </p:txBody>
      </p:sp>
      <p:sp>
        <p:nvSpPr>
          <p:cNvPr id="69634" name="内容占位符 2"/>
          <p:cNvSpPr>
            <a:spLocks noGrp="1"/>
          </p:cNvSpPr>
          <p:nvPr>
            <p:ph idx="1"/>
          </p:nvPr>
        </p:nvSpPr>
        <p:spPr/>
        <p:txBody>
          <a:bodyPr wrap="square" lIns="91440" tIns="45720" rIns="91440" bIns="45720" anchor="t"/>
          <a:lstStyle/>
          <a:p>
            <a:r>
              <a:rPr lang="zh-CN" altLang="en-US" dirty="0"/>
              <a:t>使用专业安全厂商的正版防火墙产品</a:t>
            </a:r>
            <a:endParaRPr lang="en-US" altLang="zh-CN" dirty="0"/>
          </a:p>
          <a:p>
            <a:r>
              <a:rPr lang="zh-CN" altLang="en-US" dirty="0"/>
              <a:t>使用工具软件隐藏本机的真实</a:t>
            </a:r>
            <a:r>
              <a:rPr lang="en-US" altLang="zh-CN" dirty="0"/>
              <a:t>IP</a:t>
            </a:r>
            <a:r>
              <a:rPr lang="zh-CN" altLang="en-US" dirty="0"/>
              <a:t>地址</a:t>
            </a:r>
          </a:p>
          <a:p>
            <a:r>
              <a:rPr lang="zh-CN" altLang="en-US" dirty="0"/>
              <a:t>注意电子邮件安全</a:t>
            </a:r>
            <a:endParaRPr lang="en-US" altLang="zh-CN" dirty="0"/>
          </a:p>
          <a:p>
            <a:r>
              <a:rPr lang="zh-CN" altLang="en-US" dirty="0"/>
              <a:t>在使用即时通讯工具时，不要轻易运行“朋友”发来的程序或链接</a:t>
            </a:r>
          </a:p>
          <a:p>
            <a:r>
              <a:rPr lang="zh-CN" altLang="en-US" dirty="0"/>
              <a:t>尽量少浏览和访问个人网站</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wrap="square" lIns="91440" tIns="45720" rIns="91440" bIns="45720" anchor="ctr"/>
          <a:lstStyle/>
          <a:p>
            <a:r>
              <a:rPr lang="zh-CN" altLang="en-US" dirty="0"/>
              <a:t>防范木马病毒的安全建议</a:t>
            </a:r>
          </a:p>
        </p:txBody>
      </p:sp>
      <p:sp>
        <p:nvSpPr>
          <p:cNvPr id="70658" name="内容占位符 2"/>
          <p:cNvSpPr>
            <a:spLocks noGrp="1"/>
          </p:cNvSpPr>
          <p:nvPr>
            <p:ph idx="1"/>
          </p:nvPr>
        </p:nvSpPr>
        <p:spPr/>
        <p:txBody>
          <a:bodyPr wrap="square" lIns="91440" tIns="45720" rIns="91440" bIns="45720" anchor="t"/>
          <a:lstStyle/>
          <a:p>
            <a:r>
              <a:rPr lang="zh-CN" altLang="en-US" dirty="0"/>
              <a:t>不要隐藏文件的扩展名</a:t>
            </a:r>
            <a:endParaRPr lang="en-US" altLang="zh-CN" dirty="0"/>
          </a:p>
          <a:p>
            <a:r>
              <a:rPr lang="zh-CN" altLang="en-US" dirty="0"/>
              <a:t>定期观察容易被病毒利用的启动配置</a:t>
            </a:r>
            <a:endParaRPr lang="en-US" altLang="zh-CN" dirty="0"/>
          </a:p>
          <a:p>
            <a:r>
              <a:rPr lang="zh-CN" altLang="en-US" dirty="0"/>
              <a:t>定期观察系统服务管理器中的服务，系统进程</a:t>
            </a:r>
            <a:endParaRPr lang="en-US" altLang="zh-CN" dirty="0"/>
          </a:p>
          <a:p>
            <a:r>
              <a:rPr lang="zh-CN" altLang="en-US" dirty="0"/>
              <a:t>根据文件创建日期定期观察系统目录下是否有近期新建的可执行</a:t>
            </a:r>
            <a:r>
              <a:rPr lang="zh-CN" altLang="en-US" dirty="0" smtClean="0"/>
              <a:t>文件</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wrap="square" lIns="91440" tIns="45720" rIns="91440" bIns="45720" anchor="ctr"/>
          <a:lstStyle/>
          <a:p>
            <a:r>
              <a:rPr lang="zh-CN" altLang="en-US" dirty="0"/>
              <a:t>脚本病毒的防治</a:t>
            </a:r>
          </a:p>
        </p:txBody>
      </p:sp>
      <p:sp>
        <p:nvSpPr>
          <p:cNvPr id="3" name="内容占位符 2"/>
          <p:cNvSpPr>
            <a:spLocks noGrp="1"/>
          </p:cNvSpPr>
          <p:nvPr>
            <p:ph idx="1"/>
          </p:nvPr>
        </p:nvSpPr>
        <p:spPr>
          <a:xfrm>
            <a:off x="957580" y="1929130"/>
            <a:ext cx="9558020" cy="4308475"/>
          </a:xfrm>
        </p:spPr>
        <p:txBody>
          <a:bodyPr wrap="square" lIns="91440" tIns="45720" rIns="91440" bIns="45720" anchor="t"/>
          <a:lstStyle/>
          <a:p>
            <a:r>
              <a:rPr lang="zh-CN" altLang="en-US" dirty="0">
                <a:latin typeface="宋体" panose="02010600030101010101" pitchFamily="2" charset="-122"/>
                <a:ea typeface="宋体" panose="02010600030101010101" pitchFamily="2" charset="-122"/>
              </a:rPr>
              <a:t>如何预防和解除</a:t>
            </a:r>
            <a:r>
              <a:rPr lang="en-US" altLang="zh-CN" dirty="0">
                <a:latin typeface="宋体" panose="02010600030101010101" pitchFamily="2" charset="-122"/>
                <a:ea typeface="宋体" panose="02010600030101010101" pitchFamily="2" charset="-122"/>
              </a:rPr>
              <a:t>vbs</a:t>
            </a:r>
            <a:r>
              <a:rPr lang="zh-CN" altLang="en-US" dirty="0">
                <a:latin typeface="宋体" panose="02010600030101010101" pitchFamily="2" charset="-122"/>
                <a:ea typeface="宋体" panose="02010600030101010101" pitchFamily="2" charset="-122"/>
              </a:rPr>
              <a:t>脚本病毒</a:t>
            </a:r>
          </a:p>
          <a:p>
            <a:pPr lvl="1"/>
            <a:r>
              <a:rPr kumimoji="1" lang="zh-CN" altLang="en-US" dirty="0">
                <a:latin typeface="宋体" panose="02010600030101010101" pitchFamily="2" charset="-122"/>
                <a:ea typeface="宋体" panose="02010600030101010101" pitchFamily="2" charset="-122"/>
                <a:cs typeface="-윤고딕120"/>
              </a:rPr>
              <a:t>禁用文件系统对象</a:t>
            </a:r>
            <a:r>
              <a:rPr kumimoji="1" lang="en-US" altLang="zh-CN" dirty="0">
                <a:latin typeface="宋体" panose="02010600030101010101" pitchFamily="2" charset="-122"/>
                <a:ea typeface="宋体" panose="02010600030101010101" pitchFamily="2" charset="-122"/>
                <a:cs typeface="-윤고딕120"/>
              </a:rPr>
              <a:t>FileSystemObject</a:t>
            </a:r>
          </a:p>
          <a:p>
            <a:pPr lvl="2">
              <a:buFont typeface="-윤고딕120"/>
            </a:pPr>
            <a:r>
              <a:rPr kumimoji="1" lang="en-US" altLang="zh-CN" dirty="0">
                <a:latin typeface="宋体" panose="02010600030101010101" pitchFamily="2" charset="-122"/>
                <a:ea typeface="宋体" panose="02010600030101010101" pitchFamily="2" charset="-122"/>
                <a:cs typeface="-윤고딕120"/>
              </a:rPr>
              <a:t>regsvr32 scrrun.dll /u</a:t>
            </a:r>
          </a:p>
          <a:p>
            <a:pPr lvl="2">
              <a:buFont typeface="-윤고딕120"/>
            </a:pPr>
            <a:r>
              <a:rPr kumimoji="1" lang="en-US" altLang="zh-CN" dirty="0">
                <a:latin typeface="宋体" panose="02010600030101010101" pitchFamily="2" charset="-122"/>
                <a:ea typeface="宋体" panose="02010600030101010101" pitchFamily="2" charset="-122"/>
                <a:cs typeface="-윤고딕120"/>
              </a:rPr>
              <a:t>HKEY_CLASSES_ROOT\CLSID\ </a:t>
            </a:r>
          </a:p>
          <a:p>
            <a:pPr lvl="2">
              <a:buFont typeface="-윤고딕120"/>
            </a:pP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卸载</a:t>
            </a:r>
            <a:r>
              <a:rPr kumimoji="1" lang="en-US" altLang="zh-CN" dirty="0">
                <a:latin typeface="宋体" panose="02010600030101010101" pitchFamily="2" charset="-122"/>
                <a:ea typeface="宋体" panose="02010600030101010101" pitchFamily="2" charset="-122"/>
                <a:cs typeface="-윤고딕120"/>
              </a:rPr>
              <a:t>Windows Scripting Host</a:t>
            </a: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删除</a:t>
            </a:r>
            <a:r>
              <a:rPr kumimoji="1" lang="en-US" altLang="zh-CN" dirty="0">
                <a:latin typeface="宋体" panose="02010600030101010101" pitchFamily="2" charset="-122"/>
                <a:ea typeface="宋体" panose="02010600030101010101" pitchFamily="2" charset="-122"/>
                <a:cs typeface="-윤고딕120"/>
              </a:rPr>
              <a:t>VBS</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VBE</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JS</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JSE</a:t>
            </a:r>
            <a:r>
              <a:rPr kumimoji="1" lang="zh-CN" altLang="en-US" dirty="0">
                <a:latin typeface="宋体" panose="02010600030101010101" pitchFamily="2" charset="-122"/>
                <a:ea typeface="宋体" panose="02010600030101010101" pitchFamily="2" charset="-122"/>
                <a:cs typeface="-윤고딕120"/>
              </a:rPr>
              <a:t>文件后缀名与应用程序的映射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wrap="square" lIns="91440" tIns="45720" rIns="91440" bIns="45720" anchor="ctr"/>
          <a:lstStyle/>
          <a:p>
            <a:r>
              <a:rPr lang="zh-CN" altLang="en-US" dirty="0"/>
              <a:t>脚本病毒防治</a:t>
            </a:r>
          </a:p>
        </p:txBody>
      </p:sp>
      <p:sp>
        <p:nvSpPr>
          <p:cNvPr id="3" name="内容占位符 2"/>
          <p:cNvSpPr>
            <a:spLocks noGrp="1"/>
          </p:cNvSpPr>
          <p:nvPr>
            <p:ph idx="1"/>
          </p:nvPr>
        </p:nvSpPr>
        <p:spPr>
          <a:xfrm>
            <a:off x="1003935" y="2143125"/>
            <a:ext cx="9511665" cy="4094480"/>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在</a:t>
            </a:r>
            <a:r>
              <a:rPr kumimoji="1" lang="en-US" altLang="zh-CN" dirty="0">
                <a:latin typeface="宋体" panose="02010600030101010101" pitchFamily="2" charset="-122"/>
                <a:ea typeface="宋体" panose="02010600030101010101" pitchFamily="2" charset="-122"/>
                <a:cs typeface="-윤고딕120"/>
              </a:rPr>
              <a:t>Windows</a:t>
            </a:r>
            <a:r>
              <a:rPr kumimoji="1" lang="zh-CN" altLang="en-US" dirty="0">
                <a:latin typeface="宋体" panose="02010600030101010101" pitchFamily="2" charset="-122"/>
                <a:ea typeface="宋体" panose="02010600030101010101" pitchFamily="2" charset="-122"/>
                <a:cs typeface="-윤고딕120"/>
              </a:rPr>
              <a:t>目录中，找到</a:t>
            </a:r>
            <a:r>
              <a:rPr kumimoji="1" lang="en-US" altLang="zh-CN" dirty="0">
                <a:latin typeface="宋体" panose="02010600030101010101" pitchFamily="2" charset="-122"/>
                <a:ea typeface="宋体" panose="02010600030101010101" pitchFamily="2" charset="-122"/>
                <a:cs typeface="-윤고딕120"/>
              </a:rPr>
              <a:t>WScript.exe</a:t>
            </a:r>
            <a:r>
              <a:rPr kumimoji="1" lang="zh-CN" altLang="en-US" dirty="0">
                <a:latin typeface="宋体" panose="02010600030101010101" pitchFamily="2" charset="-122"/>
                <a:ea typeface="宋体" panose="02010600030101010101" pitchFamily="2" charset="-122"/>
                <a:cs typeface="-윤고딕120"/>
              </a:rPr>
              <a:t>，更改名称或者删除</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自定义安全级别</a:t>
            </a:r>
            <a:endParaRPr kumimoji="1" lang="en-US" altLang="zh-CN" dirty="0">
              <a:latin typeface="宋体" panose="02010600030101010101" pitchFamily="2" charset="-122"/>
              <a:ea typeface="宋体" panose="02010600030101010101" pitchFamily="2" charset="-122"/>
              <a:cs typeface="-윤고딕120"/>
            </a:endParaRP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禁止</a:t>
            </a:r>
            <a:r>
              <a:rPr kumimoji="1" lang="en-US" altLang="zh-CN" dirty="0">
                <a:latin typeface="宋体" panose="02010600030101010101" pitchFamily="2" charset="-122"/>
                <a:ea typeface="宋体" panose="02010600030101010101" pitchFamily="2" charset="-122"/>
                <a:cs typeface="-윤고딕120"/>
              </a:rPr>
              <a:t>OutlookExpress</a:t>
            </a:r>
            <a:r>
              <a:rPr kumimoji="1" lang="zh-CN" altLang="en-US" dirty="0">
                <a:latin typeface="宋体" panose="02010600030101010101" pitchFamily="2" charset="-122"/>
                <a:ea typeface="宋体" panose="02010600030101010101" pitchFamily="2" charset="-122"/>
                <a:cs typeface="-윤고딕120"/>
              </a:rPr>
              <a:t>的自动收发邮件功能</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显示扩展名</a:t>
            </a:r>
          </a:p>
          <a:p>
            <a:pPr lvl="1"/>
            <a:endParaRPr kumimoji="1" lang="zh-CN" altLang="en-US" dirty="0">
              <a:latin typeface="宋体" panose="02010600030101010101" pitchFamily="2" charset="-122"/>
              <a:ea typeface="宋体" panose="02010600030101010101" pitchFamily="2" charset="-122"/>
              <a:cs typeface="-윤고딕12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wrap="square" lIns="91440" tIns="45720" rIns="91440" bIns="45720" anchor="ctr"/>
          <a:lstStyle/>
          <a:p>
            <a:r>
              <a:rPr lang="zh-CN" altLang="en-US" dirty="0"/>
              <a:t>脚本病毒的防治</a:t>
            </a:r>
          </a:p>
        </p:txBody>
      </p:sp>
      <p:sp>
        <p:nvSpPr>
          <p:cNvPr id="39938" name="内容占位符 2"/>
          <p:cNvSpPr>
            <a:spLocks noGrp="1"/>
          </p:cNvSpPr>
          <p:nvPr>
            <p:ph idx="1"/>
          </p:nvPr>
        </p:nvSpPr>
        <p:spPr>
          <a:xfrm>
            <a:off x="838835" y="2286000"/>
            <a:ext cx="9676765" cy="3951605"/>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将系统的网络连接的安全级别设置至少为“中等”，它可以在一定程度上预防某些有害的</a:t>
            </a:r>
            <a:r>
              <a:rPr kumimoji="1" lang="en-US" altLang="zh-CN" dirty="0">
                <a:latin typeface="宋体" panose="02010600030101010101" pitchFamily="2" charset="-122"/>
                <a:ea typeface="宋体" panose="02010600030101010101" pitchFamily="2" charset="-122"/>
                <a:cs typeface="-윤고딕120"/>
              </a:rPr>
              <a:t>Java</a:t>
            </a:r>
            <a:r>
              <a:rPr kumimoji="1" lang="zh-CN" altLang="en-US" dirty="0">
                <a:latin typeface="宋体" panose="02010600030101010101" pitchFamily="2" charset="-122"/>
                <a:ea typeface="宋体" panose="02010600030101010101" pitchFamily="2" charset="-122"/>
                <a:cs typeface="-윤고딕120"/>
              </a:rPr>
              <a:t>程序或者某些</a:t>
            </a:r>
            <a:r>
              <a:rPr kumimoji="1" lang="en-US" altLang="zh-CN" dirty="0">
                <a:latin typeface="宋体" panose="02010600030101010101" pitchFamily="2" charset="-122"/>
                <a:ea typeface="宋体" panose="02010600030101010101" pitchFamily="2" charset="-122"/>
                <a:cs typeface="-윤고딕120"/>
              </a:rPr>
              <a:t>ActiveX</a:t>
            </a:r>
            <a:r>
              <a:rPr kumimoji="1" lang="zh-CN" altLang="en-US" dirty="0">
                <a:latin typeface="宋体" panose="02010600030101010101" pitchFamily="2" charset="-122"/>
                <a:ea typeface="宋体" panose="02010600030101010101" pitchFamily="2" charset="-122"/>
                <a:cs typeface="-윤고딕120"/>
              </a:rPr>
              <a:t>组件对计算机的侵害</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安装杀毒软件</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wrap="square" lIns="91440" tIns="45720" rIns="91440" bIns="45720" anchor="ctr"/>
          <a:lstStyle/>
          <a:p>
            <a:r>
              <a:rPr lang="zh-CN" altLang="en-US" dirty="0"/>
              <a:t>即时通讯病毒</a:t>
            </a:r>
          </a:p>
        </p:txBody>
      </p:sp>
      <p:sp>
        <p:nvSpPr>
          <p:cNvPr id="60418" name="内容占位符 2"/>
          <p:cNvSpPr>
            <a:spLocks noGrp="1"/>
          </p:cNvSpPr>
          <p:nvPr>
            <p:ph idx="1"/>
          </p:nvPr>
        </p:nvSpPr>
        <p:spPr/>
        <p:txBody>
          <a:bodyPr wrap="square" lIns="91440" tIns="45720" rIns="91440" bIns="45720" anchor="t"/>
          <a:lstStyle/>
          <a:p>
            <a:r>
              <a:rPr lang="zh-CN" altLang="en-US" dirty="0"/>
              <a:t>防范即时通讯病毒的安全建议</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尽量不要在公共场合使用</a:t>
            </a:r>
            <a:r>
              <a:rPr kumimoji="1" lang="en-US" altLang="zh-CN" dirty="0">
                <a:latin typeface="宋体" panose="02010600030101010101" pitchFamily="2" charset="-122"/>
                <a:ea typeface="宋体" panose="02010600030101010101" pitchFamily="2" charset="-122"/>
                <a:cs typeface="-윤고딕120"/>
              </a:rPr>
              <a:t>IM</a:t>
            </a:r>
            <a:r>
              <a:rPr kumimoji="1" lang="zh-CN" altLang="en-US" dirty="0">
                <a:latin typeface="宋体" panose="02010600030101010101" pitchFamily="2" charset="-122"/>
                <a:ea typeface="宋体" panose="02010600030101010101" pitchFamily="2" charset="-122"/>
                <a:cs typeface="-윤고딕120"/>
              </a:rPr>
              <a:t>软件</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随时注意微软公司官方的安全公告，及时下载更新系统漏洞补丁</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对发送文件提高警惕</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建议使用</a:t>
            </a:r>
            <a:r>
              <a:rPr kumimoji="1" lang="en-US" altLang="zh-CN" dirty="0">
                <a:latin typeface="宋体" panose="02010600030101010101" pitchFamily="2" charset="-122"/>
                <a:ea typeface="宋体" panose="02010600030101010101" pitchFamily="2" charset="-122"/>
                <a:cs typeface="-윤고딕120"/>
              </a:rPr>
              <a:t>6</a:t>
            </a:r>
            <a:r>
              <a:rPr kumimoji="1" lang="zh-CN" altLang="en-US" dirty="0">
                <a:latin typeface="宋体" panose="02010600030101010101" pitchFamily="2" charset="-122"/>
                <a:ea typeface="宋体" panose="02010600030101010101" pitchFamily="2" charset="-122"/>
                <a:cs typeface="-윤고딕120"/>
              </a:rPr>
              <a:t>位以上的复杂密码</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92</TotalTime>
  <Words>1708</Words>
  <Application>Microsoft Office PowerPoint</Application>
  <PresentationFormat>自定义</PresentationFormat>
  <Paragraphs>148</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穿越</vt:lpstr>
      <vt:lpstr>计算机病毒与防范技术(7)</vt:lpstr>
      <vt:lpstr>蠕虫的防治策略</vt:lpstr>
      <vt:lpstr>蠕虫的防治策略</vt:lpstr>
      <vt:lpstr>防范木马病毒的安全建议</vt:lpstr>
      <vt:lpstr>防范木马病毒的安全建议</vt:lpstr>
      <vt:lpstr>脚本病毒的防治</vt:lpstr>
      <vt:lpstr>脚本病毒防治</vt:lpstr>
      <vt:lpstr>脚本病毒的防治</vt:lpstr>
      <vt:lpstr>即时通讯病毒</vt:lpstr>
      <vt:lpstr>计算机病毒常用技术</vt:lpstr>
      <vt:lpstr>病毒的加密与多态技术</vt:lpstr>
      <vt:lpstr>病毒的加密与多态技术</vt:lpstr>
      <vt:lpstr>病毒的加密与多态技术</vt:lpstr>
      <vt:lpstr>病毒的加密与多态技术</vt:lpstr>
      <vt:lpstr>病毒的加密与多态技术</vt:lpstr>
      <vt:lpstr>病毒的加密与多态技术</vt:lpstr>
      <vt:lpstr>病毒的加密与多态技术</vt:lpstr>
      <vt:lpstr>病毒的加密与多态技术</vt:lpstr>
      <vt:lpstr>计算机病毒的反调试、反跟踪、反分析技术</vt:lpstr>
      <vt:lpstr>计算机病毒的反调试、反跟踪、反分析技术</vt:lpstr>
      <vt:lpstr>计算机病毒的反调试、反跟踪、反分析技术</vt:lpstr>
      <vt:lpstr>计算机病毒的反调试、反跟踪、反分析技术</vt:lpstr>
      <vt:lpstr>计算机病毒的反调试、反跟踪、反分析技术</vt:lpstr>
      <vt:lpstr>计算机病毒的反调试、反跟踪、反分析技术</vt:lpstr>
      <vt:lpstr>计算机病毒的反调试、反跟踪、反分析技术</vt:lpstr>
      <vt:lpstr>计算机病毒的反调试、反跟踪、反分析技术</vt:lpstr>
      <vt:lpstr>计算机病毒的反调试、反跟踪、反分析技术</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计算机病毒与防范技术(7)</dc:title>
  <dc:creator>apple</dc:creator>
  <cp:lastModifiedBy>apple</cp:lastModifiedBy>
  <cp:revision>6</cp:revision>
  <dcterms:created xsi:type="dcterms:W3CDTF">2015-05-05T08:02:00Z</dcterms:created>
  <dcterms:modified xsi:type="dcterms:W3CDTF">2020-10-28T14:26:20Z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