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3" r:id="rId1"/>
    <p:sldMasterId id="2147483768" r:id="rId2"/>
  </p:sldMasterIdLst>
  <p:notesMasterIdLst>
    <p:notesMasterId r:id="rId105"/>
  </p:notesMasterIdLst>
  <p:sldIdLst>
    <p:sldId id="256"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25" r:id="rId34"/>
    <p:sldId id="326" r:id="rId35"/>
    <p:sldId id="327" r:id="rId36"/>
    <p:sldId id="328" r:id="rId37"/>
    <p:sldId id="329" r:id="rId38"/>
    <p:sldId id="330" r:id="rId39"/>
    <p:sldId id="331" r:id="rId40"/>
    <p:sldId id="332" r:id="rId41"/>
    <p:sldId id="333" r:id="rId42"/>
    <p:sldId id="334" r:id="rId43"/>
    <p:sldId id="335"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9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ict.baidu.com/s?wd=Forrest+Gump"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latinLnBrk="1"/>
            <a:fld id="{9A0DB2DC-4C9A-4742-B13C-FB6460FD3503}" type="slidenum">
              <a:rPr lang="zh-CN" altLang="en-US" sz="1200" dirty="0"/>
              <a:pPr lvl="0" indent="0" algn="r" latinLnBrk="1"/>
              <a:t>15</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AEC0C96-5C6D-47DC-BD94-F14CB0EF0DDB}" type="slidenum">
              <a:rPr lang="zh-CN" altLang="en-US" smtClean="0"/>
              <a:pPr/>
              <a:t>41</a:t>
            </a:fld>
            <a:endParaRPr lang="en-US" altLang="zh-CN" smtClean="0"/>
          </a:p>
        </p:txBody>
      </p:sp>
      <p:sp>
        <p:nvSpPr>
          <p:cNvPr id="98307" name="Rectangle 2"/>
          <p:cNvSpPr>
            <a:spLocks noRot="1" noChangeArrowheads="1" noTextEdit="1"/>
          </p:cNvSpPr>
          <p:nvPr>
            <p:ph type="sldImg"/>
          </p:nvPr>
        </p:nvSpPr>
        <p:spPr>
          <a:xfrm>
            <a:off x="3429000" y="2400300"/>
            <a:ext cx="0" cy="0"/>
          </a:xfrm>
          <a:ln/>
        </p:spPr>
      </p:sp>
      <p:sp>
        <p:nvSpPr>
          <p:cNvPr id="98308"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97E7EC4-B775-4CD1-AA17-EF9B1A54119A}" type="slidenum">
              <a:rPr lang="zh-CN" altLang="en-US" smtClean="0"/>
              <a:pPr/>
              <a:t>42</a:t>
            </a:fld>
            <a:endParaRPr lang="en-US" altLang="zh-CN" smtClean="0"/>
          </a:p>
        </p:txBody>
      </p:sp>
      <p:sp>
        <p:nvSpPr>
          <p:cNvPr id="99331" name="Rectangle 2"/>
          <p:cNvSpPr>
            <a:spLocks noRot="1" noChangeArrowheads="1" noTextEdit="1"/>
          </p:cNvSpPr>
          <p:nvPr>
            <p:ph type="sldImg"/>
          </p:nvPr>
        </p:nvSpPr>
        <p:spPr>
          <a:xfrm>
            <a:off x="3429000" y="2400300"/>
            <a:ext cx="0" cy="0"/>
          </a:xfrm>
          <a:ln/>
        </p:spPr>
      </p:sp>
      <p:sp>
        <p:nvSpPr>
          <p:cNvPr id="99332"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4813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latinLnBrk="1"/>
            <a:fld id="{9A0DB2DC-4C9A-4742-B13C-FB6460FD3503}" type="slidenum">
              <a:rPr lang="zh-CN" altLang="en-US" sz="1200" dirty="0"/>
              <a:pPr lvl="0" indent="0" algn="r" latinLnBrk="1"/>
              <a:t>53</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noTextEdit="1"/>
          </p:cNvSpPr>
          <p:nvPr>
            <p:ph type="sldImg"/>
          </p:nvPr>
        </p:nvSpPr>
        <p:spPr>
          <a:ln>
            <a:solidFill>
              <a:srgbClr val="000000"/>
            </a:solidFill>
            <a:miter/>
          </a:ln>
        </p:spPr>
      </p:sp>
      <p:sp>
        <p:nvSpPr>
          <p:cNvPr id="64514" name="备注占位符 2"/>
          <p:cNvSpPr>
            <a:spLocks noGrp="1"/>
          </p:cNvSpPr>
          <p:nvPr>
            <p:ph type="body"/>
          </p:nvPr>
        </p:nvSpPr>
        <p:spPr/>
        <p:txBody>
          <a:bodyPr wrap="square" lIns="91440" tIns="45720" rIns="91440" bIns="45720" anchor="t"/>
          <a:lstStyle/>
          <a:p>
            <a:pPr lvl="0" eaLnBrk="1" hangingPunct="1">
              <a:spcBef>
                <a:spcPct val="0"/>
              </a:spcBef>
            </a:pPr>
            <a:r>
              <a:rPr lang="en-US" altLang="zh-CN" i="1" u="sng" dirty="0">
                <a:ea typeface="宋体" panose="02010600030101010101" pitchFamily="2" charset="-122"/>
                <a:hlinkClick r:id="rId3"/>
              </a:rPr>
              <a:t>forrest gump</a:t>
            </a:r>
            <a:endParaRPr lang="zh-CN" altLang="en-US" dirty="0">
              <a:ea typeface="宋体" panose="02010600030101010101" pitchFamily="2" charset="-122"/>
            </a:endParaRPr>
          </a:p>
        </p:txBody>
      </p:sp>
      <p:sp>
        <p:nvSpPr>
          <p:cNvPr id="6451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latinLnBrk="1"/>
            <a:fld id="{9A0DB2DC-4C9A-4742-B13C-FB6460FD3503}" type="slidenum">
              <a:rPr lang="zh-CN" altLang="en-US" sz="1200" dirty="0"/>
              <a:pPr lvl="0" indent="0" algn="r" latinLnBrk="1"/>
              <a:t>68</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a:ln>
            <a:solidFill>
              <a:srgbClr val="000000"/>
            </a:solidFill>
            <a:miter/>
          </a:ln>
        </p:spPr>
      </p:sp>
      <p:sp>
        <p:nvSpPr>
          <p:cNvPr id="68610"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latinLnBrk="1"/>
            <a:fld id="{9A0DB2DC-4C9A-4742-B13C-FB6460FD3503}" type="slidenum">
              <a:rPr lang="zh-CN" altLang="en-US" sz="1200" dirty="0"/>
              <a:pPr lvl="0" indent="0" algn="r" latinLnBrk="1"/>
              <a:t>71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9786A7D-27C9-4F1B-90D0-A747B343AAA0}" type="slidenum">
              <a:rPr lang="zh-CN" altLang="en-US" smtClean="0"/>
              <a:pPr/>
              <a:t>34</a:t>
            </a:fld>
            <a:endParaRPr lang="en-US" altLang="zh-CN" smtClean="0"/>
          </a:p>
        </p:txBody>
      </p:sp>
      <p:sp>
        <p:nvSpPr>
          <p:cNvPr id="91139" name="Rectangle 2"/>
          <p:cNvSpPr>
            <a:spLocks noRot="1" noChangeArrowheads="1" noTextEdit="1"/>
          </p:cNvSpPr>
          <p:nvPr>
            <p:ph type="sldImg"/>
          </p:nvPr>
        </p:nvSpPr>
        <p:spPr>
          <a:xfrm>
            <a:off x="3429000" y="2400300"/>
            <a:ext cx="0" cy="0"/>
          </a:xfrm>
          <a:ln/>
        </p:spPr>
      </p:sp>
      <p:sp>
        <p:nvSpPr>
          <p:cNvPr id="91140"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C0C16FE-0660-4706-8850-C9BCF50AA0A1}" type="slidenum">
              <a:rPr lang="zh-CN" altLang="en-US" smtClean="0"/>
              <a:pPr/>
              <a:t>35</a:t>
            </a:fld>
            <a:endParaRPr lang="en-US" altLang="zh-CN" smtClean="0"/>
          </a:p>
        </p:txBody>
      </p:sp>
      <p:sp>
        <p:nvSpPr>
          <p:cNvPr id="92163" name="Rectangle 2"/>
          <p:cNvSpPr>
            <a:spLocks noRot="1" noChangeArrowheads="1" noTextEdit="1"/>
          </p:cNvSpPr>
          <p:nvPr>
            <p:ph type="sldImg"/>
          </p:nvPr>
        </p:nvSpPr>
        <p:spPr>
          <a:xfrm>
            <a:off x="3429000" y="2400300"/>
            <a:ext cx="0" cy="0"/>
          </a:xfrm>
          <a:ln/>
        </p:spPr>
      </p:sp>
      <p:sp>
        <p:nvSpPr>
          <p:cNvPr id="92164"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C044FA2-103B-4B47-A515-7D145EB0989D}" type="slidenum">
              <a:rPr lang="zh-CN" altLang="en-US" smtClean="0"/>
              <a:pPr/>
              <a:t>36</a:t>
            </a:fld>
            <a:endParaRPr lang="en-US" altLang="zh-CN" smtClean="0"/>
          </a:p>
        </p:txBody>
      </p:sp>
      <p:sp>
        <p:nvSpPr>
          <p:cNvPr id="93187" name="Rectangle 2"/>
          <p:cNvSpPr>
            <a:spLocks noRot="1" noChangeArrowheads="1" noTextEdit="1"/>
          </p:cNvSpPr>
          <p:nvPr>
            <p:ph type="sldImg"/>
          </p:nvPr>
        </p:nvSpPr>
        <p:spPr>
          <a:xfrm>
            <a:off x="3429000" y="2400300"/>
            <a:ext cx="0" cy="0"/>
          </a:xfrm>
          <a:ln/>
        </p:spPr>
      </p:sp>
      <p:sp>
        <p:nvSpPr>
          <p:cNvPr id="93188"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C31F1DA-C80E-4386-8574-708BFE7C73B9}" type="slidenum">
              <a:rPr lang="zh-CN" altLang="en-US" smtClean="0"/>
              <a:pPr/>
              <a:t>37</a:t>
            </a:fld>
            <a:endParaRPr lang="en-US" altLang="zh-CN" smtClean="0"/>
          </a:p>
        </p:txBody>
      </p:sp>
      <p:sp>
        <p:nvSpPr>
          <p:cNvPr id="94211" name="Rectangle 2"/>
          <p:cNvSpPr>
            <a:spLocks noRot="1" noChangeArrowheads="1" noTextEdit="1"/>
          </p:cNvSpPr>
          <p:nvPr>
            <p:ph type="sldImg"/>
          </p:nvPr>
        </p:nvSpPr>
        <p:spPr>
          <a:xfrm>
            <a:off x="3429000" y="2400300"/>
            <a:ext cx="0" cy="0"/>
          </a:xfrm>
          <a:ln/>
        </p:spPr>
      </p:sp>
      <p:sp>
        <p:nvSpPr>
          <p:cNvPr id="94212"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DAD562A-2C88-4FD6-ABCF-F8AD380B395E}" type="slidenum">
              <a:rPr lang="zh-CN" altLang="en-US" smtClean="0"/>
              <a:pPr/>
              <a:t>38</a:t>
            </a:fld>
            <a:endParaRPr lang="en-US" altLang="zh-CN" smtClean="0"/>
          </a:p>
        </p:txBody>
      </p:sp>
      <p:sp>
        <p:nvSpPr>
          <p:cNvPr id="95235" name="Rectangle 2"/>
          <p:cNvSpPr>
            <a:spLocks noRot="1" noChangeArrowheads="1" noTextEdit="1"/>
          </p:cNvSpPr>
          <p:nvPr>
            <p:ph type="sldImg"/>
          </p:nvPr>
        </p:nvSpPr>
        <p:spPr>
          <a:xfrm>
            <a:off x="3429000" y="2400300"/>
            <a:ext cx="0" cy="0"/>
          </a:xfrm>
          <a:ln/>
        </p:spPr>
      </p:sp>
      <p:sp>
        <p:nvSpPr>
          <p:cNvPr id="95236"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93FFEF2E-2660-4086-B1DC-128941784E5D}" type="slidenum">
              <a:rPr lang="zh-CN" altLang="en-US" smtClean="0"/>
              <a:pPr/>
              <a:t>39</a:t>
            </a:fld>
            <a:endParaRPr lang="en-US" altLang="zh-CN" smtClean="0"/>
          </a:p>
        </p:txBody>
      </p:sp>
      <p:sp>
        <p:nvSpPr>
          <p:cNvPr id="96259" name="Rectangle 2"/>
          <p:cNvSpPr>
            <a:spLocks noRot="1" noChangeArrowheads="1" noTextEdit="1"/>
          </p:cNvSpPr>
          <p:nvPr>
            <p:ph type="sldImg"/>
          </p:nvPr>
        </p:nvSpPr>
        <p:spPr>
          <a:xfrm>
            <a:off x="3429000" y="2400300"/>
            <a:ext cx="0" cy="0"/>
          </a:xfrm>
          <a:ln/>
        </p:spPr>
      </p:sp>
      <p:sp>
        <p:nvSpPr>
          <p:cNvPr id="96260"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A17999B-845C-45F4-BA61-23419F21BFD9}" type="slidenum">
              <a:rPr lang="zh-CN" altLang="en-US" smtClean="0"/>
              <a:pPr/>
              <a:t>40</a:t>
            </a:fld>
            <a:endParaRPr lang="en-US" altLang="zh-CN" smtClean="0"/>
          </a:p>
        </p:txBody>
      </p:sp>
      <p:sp>
        <p:nvSpPr>
          <p:cNvPr id="97283" name="Rectangle 2"/>
          <p:cNvSpPr>
            <a:spLocks noRot="1" noChangeArrowheads="1" noTextEdit="1"/>
          </p:cNvSpPr>
          <p:nvPr>
            <p:ph type="sldImg"/>
          </p:nvPr>
        </p:nvSpPr>
        <p:spPr>
          <a:xfrm>
            <a:off x="3429000" y="2400300"/>
            <a:ext cx="0" cy="0"/>
          </a:xfrm>
          <a:ln/>
        </p:spPr>
      </p:sp>
      <p:sp>
        <p:nvSpPr>
          <p:cNvPr id="97284" name="Rectangle 3"/>
          <p:cNvSpPr>
            <a:spLocks noGrp="1" noChangeArrowheads="1"/>
          </p:cNvSpPr>
          <p:nvPr>
            <p:ph type="body" idx="1"/>
          </p:nvPr>
        </p:nvSpPr>
        <p:spPr>
          <a:xfrm>
            <a:off x="914400" y="6262688"/>
            <a:ext cx="1403350" cy="274637"/>
          </a:xfrm>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32" name="矩形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6416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812800" y="274639"/>
            <a:ext cx="78232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10972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3938589"/>
            <a:ext cx="10972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09447C7-C6A5-47A6-818D-50E23E33A9D5}"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2F7CBD-56C1-46E3-A259-B925B74D263D}"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81433B6-C3D4-43FD-A6E0-BD7C565A84D7}"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39"/>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39"/>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2F7CBD-56C1-46E3-A259-B925B74D263D}"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81433B6-C3D4-43FD-A6E0-BD7C565A84D7}"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7" name="矩形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12064"/>
            <a:ext cx="109728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673099" y="512064"/>
            <a:ext cx="103632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16" name="矩形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12064"/>
            <a:ext cx="103632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109728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11374903" y="1197789"/>
            <a:ext cx="132763" cy="171288"/>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11578103" y="1350189"/>
            <a:ext cx="132763" cy="171288"/>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11115579" y="1453352"/>
            <a:ext cx="132763" cy="171288"/>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8636000" y="55499"/>
            <a:ext cx="2844800" cy="365125"/>
          </a:xfrm>
        </p:spPr>
        <p:txBody>
          <a:bodyPr/>
          <a:lstStyle>
            <a:extLst/>
          </a:lstStyle>
          <a:p>
            <a:fld id="{D997B5FA-0921-464F-AAE1-844C04324D75}" type="datetimeFigureOut">
              <a:rPr lang="zh-CN" altLang="en-US" smtClean="0"/>
              <a:pPr/>
              <a:t>2020/10/28</a:t>
            </a:fld>
            <a:endParaRPr lang="zh-CN" altLang="en-US"/>
          </a:p>
        </p:txBody>
      </p:sp>
      <p:sp>
        <p:nvSpPr>
          <p:cNvPr id="6" name="页脚占位符 5"/>
          <p:cNvSpPr>
            <a:spLocks noGrp="1"/>
          </p:cNvSpPr>
          <p:nvPr>
            <p:ph type="ftr" sz="quarter" idx="11"/>
          </p:nvPr>
        </p:nvSpPr>
        <p:spPr>
          <a:xfrm>
            <a:off x="1219200" y="55499"/>
            <a:ext cx="7416800" cy="365125"/>
          </a:xfrm>
        </p:spPr>
        <p:txBody>
          <a:bodyPr/>
          <a:lstStyle>
            <a:extLst/>
          </a:lstStyle>
          <a:p>
            <a:endParaRPr lang="zh-CN" altLang="en-US"/>
          </a:p>
        </p:txBody>
      </p:sp>
      <p:sp>
        <p:nvSpPr>
          <p:cNvPr id="7" name="灯片编号占位符 6"/>
          <p:cNvSpPr>
            <a:spLocks noGrp="1"/>
          </p:cNvSpPr>
          <p:nvPr>
            <p:ph type="sldNum" sz="quarter" idx="12"/>
          </p:nvPr>
        </p:nvSpPr>
        <p:spPr>
          <a:xfrm>
            <a:off x="11480800" y="55499"/>
            <a:ext cx="609600" cy="365125"/>
          </a:xfrm>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D997B5FA-0921-464F-AAE1-844C04324D75}" type="datetimeFigureOut">
              <a:rPr lang="zh-CN" altLang="en-US" smtClean="0"/>
              <a:pPr/>
              <a:t>2020/10/28</a:t>
            </a:fld>
            <a:endParaRPr lang="zh-CN" altLang="en-US"/>
          </a:p>
        </p:txBody>
      </p:sp>
      <p:sp>
        <p:nvSpPr>
          <p:cNvPr id="3" name="页脚占位符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565CE74E-AB26-4998-AD42-012C4C1AD07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2020/10/28</a:t>
            </a:fld>
            <a:endParaRPr lang="zh-CN" altLang="en-US"/>
          </a:p>
        </p:txBody>
      </p:sp>
      <p:sp>
        <p:nvSpPr>
          <p:cNvPr id="5" name="页脚占位符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5.v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6.xml"/><Relationship Id="rId1" Type="http://schemas.openxmlformats.org/officeDocument/2006/relationships/vmlDrawing" Target="../drawings/vmlDrawing8.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7.xml"/><Relationship Id="rId1" Type="http://schemas.openxmlformats.org/officeDocument/2006/relationships/vmlDrawing" Target="../drawings/vmlDrawing9.v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26.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ctrTitle"/>
          </p:nvPr>
        </p:nvSpPr>
        <p:spPr>
          <a:xfrm>
            <a:off x="1276350" y="2743200"/>
            <a:ext cx="9391650" cy="1219200"/>
          </a:xfrm>
        </p:spPr>
        <p:txBody>
          <a:bodyPr wrap="square" lIns="91440" tIns="45720" rIns="91440" bIns="45720" anchor="ctr"/>
          <a:lstStyle/>
          <a:p>
            <a:pPr eaLnBrk="1" hangingPunct="1"/>
            <a:r>
              <a:rPr kumimoji="1" lang="zh-CN" altLang="en-US" sz="4800" b="1" dirty="0">
                <a:solidFill>
                  <a:schemeClr val="tx1"/>
                </a:solidFill>
                <a:latin typeface="+mj-lt"/>
                <a:ea typeface="宋体" panose="02010600030101010101" pitchFamily="2" charset="-122"/>
                <a:cs typeface="-소망B"/>
              </a:rPr>
              <a:t>计算机病毒与防范技术（</a:t>
            </a:r>
            <a:r>
              <a:rPr kumimoji="1" lang="en-US" altLang="zh-CN" sz="4800" b="1" dirty="0">
                <a:solidFill>
                  <a:schemeClr val="tx1"/>
                </a:solidFill>
                <a:latin typeface="+mj-lt"/>
                <a:ea typeface="宋体" panose="02010600030101010101" pitchFamily="2" charset="-122"/>
                <a:cs typeface="-소망B"/>
              </a:rPr>
              <a:t>8</a:t>
            </a:r>
            <a:r>
              <a:rPr kumimoji="1" lang="zh-CN" altLang="en-US" sz="4800" b="1" dirty="0">
                <a:solidFill>
                  <a:schemeClr val="tx1"/>
                </a:solidFill>
                <a:latin typeface="+mj-lt"/>
                <a:ea typeface="宋体" panose="02010600030101010101" pitchFamily="2" charset="-122"/>
                <a:cs typeface="-소망B"/>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反病毒技术综述</a:t>
            </a:r>
            <a:endParaRPr lang="zh-CN" altLang="en-US" dirty="0">
              <a:ea typeface="宋体" panose="02010600030101010101" pitchFamily="2" charset="-122"/>
            </a:endParaRPr>
          </a:p>
        </p:txBody>
      </p:sp>
      <p:sp>
        <p:nvSpPr>
          <p:cNvPr id="13314" name="内容占位符 2"/>
          <p:cNvSpPr>
            <a:spLocks noGrp="1"/>
          </p:cNvSpPr>
          <p:nvPr>
            <p:ph idx="1"/>
          </p:nvPr>
        </p:nvSpPr>
        <p:spPr>
          <a:xfrm>
            <a:off x="696595" y="1786255"/>
            <a:ext cx="9819005" cy="4451350"/>
          </a:xfrm>
        </p:spPr>
        <p:txBody>
          <a:bodyPr wrap="square" lIns="91440" tIns="45720" rIns="91440" bIns="45720" anchor="t"/>
          <a:lstStyle/>
          <a:p>
            <a:pPr eaLnBrk="1" hangingPunct="1">
              <a:lnSpc>
                <a:spcPct val="150000"/>
              </a:lnSpc>
            </a:pPr>
            <a:r>
              <a:rPr kumimoji="1" lang="zh-CN" altLang="en-US" dirty="0">
                <a:latin typeface="+mn-lt"/>
                <a:ea typeface="+mn-ea"/>
                <a:cs typeface="+mn-cs"/>
              </a:rPr>
              <a:t>计算机病毒的防治技术分成四个方面</a:t>
            </a:r>
          </a:p>
          <a:p>
            <a:pPr lvl="1" eaLnBrk="1" hangingPunct="1">
              <a:lnSpc>
                <a:spcPct val="150000"/>
              </a:lnSpc>
            </a:pPr>
            <a:r>
              <a:rPr lang="zh-CN" altLang="en-US" dirty="0"/>
              <a:t>病毒预防技术</a:t>
            </a:r>
          </a:p>
          <a:p>
            <a:pPr lvl="1" eaLnBrk="1" hangingPunct="1">
              <a:lnSpc>
                <a:spcPct val="150000"/>
              </a:lnSpc>
            </a:pPr>
            <a:r>
              <a:rPr lang="zh-CN" altLang="en-US" b="1" dirty="0">
                <a:solidFill>
                  <a:schemeClr val="accent2">
                    <a:lumMod val="20000"/>
                    <a:lumOff val="80000"/>
                  </a:schemeClr>
                </a:solidFill>
              </a:rPr>
              <a:t>病毒检测技术</a:t>
            </a:r>
          </a:p>
          <a:p>
            <a:pPr lvl="1" eaLnBrk="1" hangingPunct="1">
              <a:lnSpc>
                <a:spcPct val="150000"/>
              </a:lnSpc>
            </a:pPr>
            <a:r>
              <a:rPr lang="zh-CN" altLang="en-US" b="1" dirty="0">
                <a:solidFill>
                  <a:schemeClr val="accent2">
                    <a:lumMod val="20000"/>
                    <a:lumOff val="80000"/>
                  </a:schemeClr>
                </a:solidFill>
              </a:rPr>
              <a:t>病毒消除技术</a:t>
            </a:r>
          </a:p>
          <a:p>
            <a:pPr lvl="1" eaLnBrk="1" hangingPunct="1">
              <a:lnSpc>
                <a:spcPct val="150000"/>
              </a:lnSpc>
            </a:pPr>
            <a:r>
              <a:rPr lang="zh-CN" altLang="en-US" b="1" dirty="0">
                <a:solidFill>
                  <a:schemeClr val="accent2">
                    <a:lumMod val="20000"/>
                    <a:lumOff val="80000"/>
                  </a:schemeClr>
                </a:solidFill>
              </a:rPr>
              <a:t>病毒免疫技术</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保护</a:t>
            </a:r>
            <a:r>
              <a:rPr lang="en-US" altLang="zh-CN" smtClean="0"/>
              <a:t>VirScan</a:t>
            </a:r>
            <a:r>
              <a:rPr lang="zh-CN" altLang="en-US" smtClean="0"/>
              <a:t>程序</a:t>
            </a:r>
          </a:p>
        </p:txBody>
      </p:sp>
      <p:sp>
        <p:nvSpPr>
          <p:cNvPr id="56323" name="Rectangle 3"/>
          <p:cNvSpPr>
            <a:spLocks noGrp="1" noChangeArrowheads="1"/>
          </p:cNvSpPr>
          <p:nvPr>
            <p:ph idx="1"/>
          </p:nvPr>
        </p:nvSpPr>
        <p:spPr>
          <a:xfrm>
            <a:off x="334434" y="1341439"/>
            <a:ext cx="11523133" cy="5183187"/>
          </a:xfrm>
        </p:spPr>
        <p:txBody>
          <a:bodyPr/>
          <a:lstStyle/>
          <a:p>
            <a:pPr eaLnBrk="1" hangingPunct="1">
              <a:lnSpc>
                <a:spcPct val="80000"/>
              </a:lnSpc>
            </a:pPr>
            <a:r>
              <a:rPr lang="zh-CN" altLang="en-US" sz="1800" smtClean="0"/>
              <a:t>首先，编写一个普通的</a:t>
            </a:r>
            <a:r>
              <a:rPr lang="en-US" altLang="zh-CN" sz="1800" smtClean="0"/>
              <a:t>DLL</a:t>
            </a:r>
            <a:r>
              <a:rPr lang="zh-CN" altLang="en-US" sz="1800" smtClean="0"/>
              <a:t>，该</a:t>
            </a:r>
            <a:r>
              <a:rPr lang="en-US" altLang="zh-CN" sz="1800" smtClean="0"/>
              <a:t>DLL</a:t>
            </a:r>
            <a:r>
              <a:rPr lang="zh-CN" altLang="en-US" sz="1800" smtClean="0"/>
              <a:t>将导出一个名字为</a:t>
            </a:r>
            <a:r>
              <a:rPr lang="en-US" altLang="zh-CN" sz="1800" smtClean="0"/>
              <a:t>DontAllowForDeletion</a:t>
            </a:r>
            <a:r>
              <a:rPr lang="zh-CN" altLang="en-US" sz="1800" smtClean="0"/>
              <a:t>的函数。</a:t>
            </a:r>
          </a:p>
          <a:p>
            <a:pPr lvl="1" eaLnBrk="1" hangingPunct="1">
              <a:lnSpc>
                <a:spcPct val="80000"/>
              </a:lnSpc>
            </a:pPr>
            <a:r>
              <a:rPr lang="en-US" altLang="zh-CN" sz="1600" smtClean="0"/>
              <a:t>BOOL WINAPI DontAllowForDeletion(LPSTR Str)</a:t>
            </a:r>
          </a:p>
          <a:p>
            <a:pPr lvl="1" eaLnBrk="1" hangingPunct="1">
              <a:lnSpc>
                <a:spcPct val="80000"/>
              </a:lnSpc>
            </a:pPr>
            <a:r>
              <a:rPr lang="en-US" altLang="zh-CN" sz="1600" smtClean="0"/>
              <a:t>{</a:t>
            </a:r>
          </a:p>
          <a:p>
            <a:pPr lvl="1" eaLnBrk="1" hangingPunct="1">
              <a:lnSpc>
                <a:spcPct val="80000"/>
              </a:lnSpc>
            </a:pPr>
            <a:r>
              <a:rPr lang="en-US" altLang="zh-CN" sz="1600" smtClean="0"/>
              <a:t>	HANDLE hFile;</a:t>
            </a:r>
          </a:p>
          <a:p>
            <a:pPr lvl="1" eaLnBrk="1" hangingPunct="1">
              <a:lnSpc>
                <a:spcPct val="80000"/>
              </a:lnSpc>
            </a:pPr>
            <a:r>
              <a:rPr lang="en-US" altLang="zh-CN" sz="1600" smtClean="0"/>
              <a:t>	if((hFile=CreateFile(Str, GENERIC_READ, FILE_SHARE_READ, NULL, OPEN_EXISTING,</a:t>
            </a:r>
          </a:p>
          <a:p>
            <a:pPr lvl="1" eaLnBrk="1" hangingPunct="1">
              <a:lnSpc>
                <a:spcPct val="80000"/>
              </a:lnSpc>
            </a:pPr>
            <a:r>
              <a:rPr lang="en-US" altLang="zh-CN" sz="1600" smtClean="0"/>
              <a:t>		FILE_ATTRIBUTE_READONLY, NULL)) ==INVALID_HANDLE_VALUE){</a:t>
            </a:r>
          </a:p>
          <a:p>
            <a:pPr lvl="1" eaLnBrk="1" hangingPunct="1">
              <a:lnSpc>
                <a:spcPct val="80000"/>
              </a:lnSpc>
            </a:pPr>
            <a:r>
              <a:rPr lang="en-US" altLang="zh-CN" sz="1600" smtClean="0"/>
              <a:t>		return FALSE;</a:t>
            </a:r>
          </a:p>
          <a:p>
            <a:pPr lvl="1" eaLnBrk="1" hangingPunct="1">
              <a:lnSpc>
                <a:spcPct val="80000"/>
              </a:lnSpc>
            </a:pPr>
            <a:r>
              <a:rPr lang="en-US" altLang="zh-CN" sz="1600" smtClean="0"/>
              <a:t>	}</a:t>
            </a:r>
          </a:p>
          <a:p>
            <a:pPr lvl="1" eaLnBrk="1" hangingPunct="1">
              <a:lnSpc>
                <a:spcPct val="80000"/>
              </a:lnSpc>
            </a:pPr>
            <a:r>
              <a:rPr lang="en-US" altLang="zh-CN" sz="1600" smtClean="0"/>
              <a:t>	return TRUE;</a:t>
            </a:r>
          </a:p>
          <a:p>
            <a:pPr lvl="1" eaLnBrk="1" hangingPunct="1">
              <a:lnSpc>
                <a:spcPct val="80000"/>
              </a:lnSpc>
            </a:pPr>
            <a:r>
              <a:rPr lang="en-US" altLang="zh-CN" sz="1600" smtClean="0"/>
              <a:t>}</a:t>
            </a:r>
          </a:p>
          <a:p>
            <a:pPr eaLnBrk="1" hangingPunct="1">
              <a:lnSpc>
                <a:spcPct val="80000"/>
              </a:lnSpc>
            </a:pPr>
            <a:endParaRPr lang="zh-CN" altLang="en-US" sz="1800" smtClean="0"/>
          </a:p>
          <a:p>
            <a:pPr eaLnBrk="1" hangingPunct="1">
              <a:lnSpc>
                <a:spcPct val="80000"/>
              </a:lnSpc>
            </a:pPr>
            <a:r>
              <a:rPr lang="zh-CN" altLang="en-US" sz="1800" smtClean="0"/>
              <a:t>然后，在</a:t>
            </a:r>
            <a:r>
              <a:rPr lang="en-US" altLang="zh-CN" sz="1800" smtClean="0"/>
              <a:t>VirScan</a:t>
            </a:r>
            <a:r>
              <a:rPr lang="zh-CN" altLang="en-US" sz="1800" smtClean="0"/>
              <a:t>的启动时，调用</a:t>
            </a:r>
            <a:r>
              <a:rPr lang="en-US" altLang="zh-CN" sz="1800" smtClean="0"/>
              <a:t>DLL</a:t>
            </a:r>
            <a:r>
              <a:rPr lang="zh-CN" altLang="en-US" sz="1800" smtClean="0"/>
              <a:t>的导出函数，实现对</a:t>
            </a:r>
            <a:r>
              <a:rPr lang="en-US" altLang="zh-CN" sz="1800" smtClean="0"/>
              <a:t>VirScan</a:t>
            </a:r>
            <a:r>
              <a:rPr lang="zh-CN" altLang="en-US" sz="1800" smtClean="0"/>
              <a:t>程序的保护。</a:t>
            </a:r>
          </a:p>
          <a:p>
            <a:pPr eaLnBrk="1" hangingPunct="1">
              <a:lnSpc>
                <a:spcPct val="80000"/>
              </a:lnSpc>
            </a:pPr>
            <a:r>
              <a:rPr lang="en-US" altLang="zh-CN" sz="1800" smtClean="0"/>
              <a:t>DontAllowDeletion = (DLLFUNC *)GetProcAddress(hLib, "DontAllowForDeletion");</a:t>
            </a:r>
          </a:p>
          <a:p>
            <a:pPr eaLnBrk="1" hangingPunct="1">
              <a:lnSpc>
                <a:spcPct val="80000"/>
              </a:lnSpc>
            </a:pPr>
            <a:r>
              <a:rPr lang="en-US" altLang="zh-CN" sz="1800" smtClean="0"/>
              <a:t>DontAllowDeletion(TmpPath));</a:t>
            </a:r>
          </a:p>
          <a:p>
            <a:pPr eaLnBrk="1" hangingPunct="1">
              <a:lnSpc>
                <a:spcPct val="80000"/>
              </a:lnSpc>
            </a:pPr>
            <a:r>
              <a:rPr lang="en-US" altLang="zh-CN" sz="1800" smtClean="0"/>
              <a:t>//TmpPath</a:t>
            </a:r>
            <a:r>
              <a:rPr lang="zh-CN" altLang="en-US" sz="1800" smtClean="0"/>
              <a:t>为</a:t>
            </a:r>
            <a:r>
              <a:rPr lang="en-US" altLang="zh-CN" sz="1800" smtClean="0"/>
              <a:t>VirScan</a:t>
            </a:r>
            <a:r>
              <a:rPr lang="zh-CN" altLang="en-US" sz="1800" smtClean="0"/>
              <a:t>在系统中的物理位置</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病毒查找模块</a:t>
            </a:r>
          </a:p>
        </p:txBody>
      </p:sp>
      <p:sp>
        <p:nvSpPr>
          <p:cNvPr id="57347" name="Rectangle 3"/>
          <p:cNvSpPr>
            <a:spLocks noGrp="1" noChangeArrowheads="1"/>
          </p:cNvSpPr>
          <p:nvPr>
            <p:ph idx="1"/>
          </p:nvPr>
        </p:nvSpPr>
        <p:spPr/>
        <p:txBody>
          <a:bodyPr/>
          <a:lstStyle/>
          <a:p>
            <a:pPr eaLnBrk="1" hangingPunct="1"/>
            <a:r>
              <a:rPr lang="zh-CN" altLang="en-US" sz="2800" smtClean="0"/>
              <a:t>查找前需要定位文件、定位</a:t>
            </a:r>
            <a:r>
              <a:rPr lang="en-US" altLang="zh-CN" sz="2800" smtClean="0"/>
              <a:t>PE</a:t>
            </a:r>
            <a:r>
              <a:rPr lang="zh-CN" altLang="en-US" sz="2800" smtClean="0"/>
              <a:t>入口</a:t>
            </a:r>
          </a:p>
          <a:p>
            <a:pPr eaLnBrk="1" hangingPunct="1"/>
            <a:r>
              <a:rPr lang="en-US" altLang="zh-CN" sz="2800" smtClean="0"/>
              <a:t>//</a:t>
            </a:r>
            <a:r>
              <a:rPr lang="zh-CN" altLang="en-US" sz="2800" smtClean="0"/>
              <a:t>查找</a:t>
            </a:r>
            <a:r>
              <a:rPr lang="en-US" altLang="zh-CN" sz="2800" smtClean="0"/>
              <a:t>Klez</a:t>
            </a:r>
          </a:p>
          <a:p>
            <a:pPr lvl="1" eaLnBrk="1" hangingPunct="1"/>
            <a:r>
              <a:rPr lang="en-US" altLang="zh-CN" sz="2400" smtClean="0"/>
              <a:t>SetFilePointer(hFile, pCodeBytes</a:t>
            </a:r>
            <a:r>
              <a:rPr lang="en-US" altLang="zh-CN" sz="2400" smtClean="0">
                <a:solidFill>
                  <a:srgbClr val="FF5050"/>
                </a:solidFill>
              </a:rPr>
              <a:t>+16</a:t>
            </a:r>
            <a:r>
              <a:rPr lang="en-US" altLang="zh-CN" sz="2400" smtClean="0"/>
              <a:t>, NULL, FILE_BEGIN);</a:t>
            </a:r>
          </a:p>
          <a:p>
            <a:pPr lvl="1" eaLnBrk="1" hangingPunct="1"/>
            <a:r>
              <a:rPr lang="en-US" altLang="zh-CN" sz="2400" smtClean="0"/>
              <a:t>ReadFile(hFile, pBytes, sizeof(KlezSignature), &amp;ReadBytes, NULL);</a:t>
            </a:r>
          </a:p>
          <a:p>
            <a:pPr lvl="1" eaLnBrk="1" hangingPunct="1"/>
            <a:r>
              <a:rPr lang="en-US" altLang="zh-CN" sz="2400" smtClean="0"/>
              <a:t>for(i=0; i&lt;sizeof(KlezSignature); i++){</a:t>
            </a:r>
          </a:p>
          <a:p>
            <a:pPr lvl="1" eaLnBrk="1" hangingPunct="1"/>
            <a:r>
              <a:rPr lang="en-US" altLang="zh-CN" sz="2400" smtClean="0"/>
              <a:t>		if(KlezSignature[i]!=pBytes[i])</a:t>
            </a:r>
          </a:p>
          <a:p>
            <a:pPr lvl="1" eaLnBrk="1" hangingPunct="1"/>
            <a:r>
              <a:rPr lang="en-US" altLang="zh-CN" sz="2400" smtClean="0"/>
              <a:t>			break;</a:t>
            </a:r>
          </a:p>
          <a:p>
            <a:pPr lvl="1" eaLnBrk="1" hangingPunct="1"/>
            <a:r>
              <a:rPr lang="en-US" altLang="zh-CN" sz="2400" smtClean="0"/>
              <a:t>}</a:t>
            </a:r>
            <a:endParaRPr lang="zh-CN" altLang="en-US" sz="2400" smtClean="0"/>
          </a:p>
        </p:txBody>
      </p:sp>
      <p:grpSp>
        <p:nvGrpSpPr>
          <p:cNvPr id="2" name="Group 6"/>
          <p:cNvGrpSpPr>
            <a:grpSpLocks/>
          </p:cNvGrpSpPr>
          <p:nvPr/>
        </p:nvGrpSpPr>
        <p:grpSpPr bwMode="auto">
          <a:xfrm>
            <a:off x="8017934" y="1339850"/>
            <a:ext cx="3071284" cy="1225550"/>
            <a:chOff x="3788" y="844"/>
            <a:chExt cx="1451" cy="772"/>
          </a:xfrm>
        </p:grpSpPr>
        <p:sp>
          <p:nvSpPr>
            <p:cNvPr id="57349" name="Line 4"/>
            <p:cNvSpPr>
              <a:spLocks noChangeShapeType="1"/>
            </p:cNvSpPr>
            <p:nvPr/>
          </p:nvSpPr>
          <p:spPr bwMode="auto">
            <a:xfrm flipH="1">
              <a:off x="4241" y="1207"/>
              <a:ext cx="272" cy="409"/>
            </a:xfrm>
            <a:prstGeom prst="line">
              <a:avLst/>
            </a:prstGeom>
            <a:noFill/>
            <a:ln w="9525">
              <a:solidFill>
                <a:srgbClr val="FF0000"/>
              </a:solidFill>
              <a:round/>
              <a:headEnd/>
              <a:tailEnd type="triangle" w="med" len="med"/>
            </a:ln>
          </p:spPr>
          <p:txBody>
            <a:bodyPr/>
            <a:lstStyle/>
            <a:p>
              <a:endParaRPr lang="zh-CN" altLang="en-US"/>
            </a:p>
          </p:txBody>
        </p:sp>
        <p:sp>
          <p:nvSpPr>
            <p:cNvPr id="57350" name="Rectangle 5"/>
            <p:cNvSpPr>
              <a:spLocks noChangeArrowheads="1"/>
            </p:cNvSpPr>
            <p:nvPr/>
          </p:nvSpPr>
          <p:spPr bwMode="auto">
            <a:xfrm>
              <a:off x="3788" y="844"/>
              <a:ext cx="1451" cy="363"/>
            </a:xfrm>
            <a:prstGeom prst="rect">
              <a:avLst/>
            </a:prstGeom>
            <a:solidFill>
              <a:schemeClr val="accent1"/>
            </a:solidFill>
            <a:ln w="9525">
              <a:solidFill>
                <a:schemeClr val="tx1"/>
              </a:solidFill>
              <a:miter lim="800000"/>
              <a:headEnd/>
              <a:tailEnd/>
            </a:ln>
          </p:spPr>
          <p:txBody>
            <a:bodyPr wrap="none" anchor="ctr"/>
            <a:lstStyle/>
            <a:p>
              <a:pPr algn="ctr"/>
              <a:r>
                <a:rPr lang="zh-CN" altLang="en-US">
                  <a:latin typeface="Verdana" pitchFamily="34" charset="0"/>
                </a:rPr>
                <a:t>放在病毒库里较好</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endParaRPr lang="zh-CN" altLang="en-US" smtClean="0"/>
          </a:p>
        </p:txBody>
      </p:sp>
      <p:sp>
        <p:nvSpPr>
          <p:cNvPr id="58371" name="Rectangle 3"/>
          <p:cNvSpPr>
            <a:spLocks noGrp="1" noChangeArrowheads="1"/>
          </p:cNvSpPr>
          <p:nvPr>
            <p:ph idx="1"/>
          </p:nvPr>
        </p:nvSpPr>
        <p:spPr/>
        <p:txBody>
          <a:bodyPr/>
          <a:lstStyle/>
          <a:p>
            <a:pPr marL="533400" indent="-533400" eaLnBrk="1" hangingPunct="1">
              <a:lnSpc>
                <a:spcPct val="90000"/>
              </a:lnSpc>
            </a:pPr>
            <a:r>
              <a:rPr lang="en-US" altLang="zh-CN" sz="2800" smtClean="0"/>
              <a:t>//</a:t>
            </a:r>
            <a:r>
              <a:rPr lang="zh-CN" altLang="en-US" sz="2800" smtClean="0"/>
              <a:t>查找</a:t>
            </a:r>
            <a:r>
              <a:rPr lang="en-US" altLang="zh-CN" sz="2800" smtClean="0"/>
              <a:t>CIH</a:t>
            </a:r>
            <a:r>
              <a:rPr lang="zh-CN" altLang="en-US" sz="2800" smtClean="0"/>
              <a:t>病毒</a:t>
            </a:r>
          </a:p>
          <a:p>
            <a:pPr marL="914400" lvl="1" indent="-457200" eaLnBrk="1" hangingPunct="1">
              <a:lnSpc>
                <a:spcPct val="90000"/>
              </a:lnSpc>
            </a:pPr>
            <a:r>
              <a:rPr lang="en-US" altLang="zh-CN" sz="2400" smtClean="0"/>
              <a:t>SetFilePointer(hFile, pCodeBytes, NULL, FILE_BEGIN);</a:t>
            </a:r>
          </a:p>
          <a:p>
            <a:pPr marL="914400" lvl="1" indent="-457200" eaLnBrk="1" hangingPunct="1">
              <a:lnSpc>
                <a:spcPct val="90000"/>
              </a:lnSpc>
            </a:pPr>
            <a:r>
              <a:rPr lang="en-US" altLang="zh-CN" sz="2400" smtClean="0"/>
              <a:t>ReadFile(hFile, pBytes, sizeof(CihSignature), &amp;ReadBytes, NULL);</a:t>
            </a:r>
          </a:p>
          <a:p>
            <a:pPr marL="914400" lvl="1" indent="-457200" eaLnBrk="1" hangingPunct="1">
              <a:lnSpc>
                <a:spcPct val="90000"/>
              </a:lnSpc>
            </a:pPr>
            <a:r>
              <a:rPr lang="en-US" altLang="zh-CN" sz="2400" smtClean="0"/>
              <a:t>for(i=0; i&lt;sizeof(CihSignature); i++){</a:t>
            </a:r>
          </a:p>
          <a:p>
            <a:pPr marL="533400" indent="-533400" eaLnBrk="1" hangingPunct="1">
              <a:lnSpc>
                <a:spcPct val="90000"/>
              </a:lnSpc>
              <a:buFontTx/>
              <a:buNone/>
            </a:pPr>
            <a:r>
              <a:rPr lang="en-US" altLang="zh-CN" sz="2800" smtClean="0"/>
              <a:t>		if(CihSignature[i]!=pBytes[i])</a:t>
            </a:r>
          </a:p>
          <a:p>
            <a:pPr marL="533400" indent="-533400" eaLnBrk="1" hangingPunct="1">
              <a:lnSpc>
                <a:spcPct val="90000"/>
              </a:lnSpc>
              <a:buFontTx/>
              <a:buNone/>
            </a:pPr>
            <a:r>
              <a:rPr lang="en-US" altLang="zh-CN" sz="2800" smtClean="0"/>
              <a:t>			break;</a:t>
            </a:r>
          </a:p>
          <a:p>
            <a:pPr marL="1295400" lvl="2" indent="-381000" eaLnBrk="1" hangingPunct="1">
              <a:lnSpc>
                <a:spcPct val="90000"/>
              </a:lnSpc>
              <a:buFontTx/>
              <a:buNone/>
            </a:pPr>
            <a:r>
              <a:rPr lang="en-US" altLang="zh-CN" sz="2000" smtClean="0"/>
              <a:t>}</a:t>
            </a:r>
          </a:p>
          <a:p>
            <a:pPr marL="533400" indent="-533400" eaLnBrk="1" hangingPunct="1">
              <a:lnSpc>
                <a:spcPct val="90000"/>
              </a:lnSpc>
              <a:buFontTx/>
              <a:buNone/>
            </a:pPr>
            <a:endParaRPr lang="zh-CN" altLang="en-US" sz="3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14338" name="内容占位符 2"/>
          <p:cNvSpPr>
            <a:spLocks noGrp="1"/>
          </p:cNvSpPr>
          <p:nvPr>
            <p:ph idx="1"/>
          </p:nvPr>
        </p:nvSpPr>
        <p:spPr/>
        <p:txBody>
          <a:bodyPr wrap="square" lIns="91440" tIns="45720" rIns="91440" bIns="45720" anchor="t"/>
          <a:lstStyle/>
          <a:p>
            <a:pPr eaLnBrk="1" hangingPunct="1">
              <a:lnSpc>
                <a:spcPct val="150000"/>
              </a:lnSpc>
            </a:pPr>
            <a:r>
              <a:rPr kumimoji="1" lang="zh-CN" altLang="en-US" dirty="0">
                <a:latin typeface="+mn-lt"/>
                <a:ea typeface="+mn-ea"/>
                <a:cs typeface="+mn-cs"/>
              </a:rPr>
              <a:t>检测计算机病毒的方法有两种</a:t>
            </a:r>
          </a:p>
          <a:p>
            <a:pPr lvl="1" eaLnBrk="1" hangingPunct="1">
              <a:lnSpc>
                <a:spcPct val="150000"/>
              </a:lnSpc>
            </a:pPr>
            <a:r>
              <a:rPr lang="zh-CN" altLang="en-US" dirty="0"/>
              <a:t>手工检测</a:t>
            </a:r>
          </a:p>
          <a:p>
            <a:pPr lvl="2" eaLnBrk="1" hangingPunct="1">
              <a:lnSpc>
                <a:spcPct val="150000"/>
              </a:lnSpc>
              <a:buFont typeface="-윤고딕120" charset="-127"/>
            </a:pPr>
            <a:r>
              <a:rPr kumimoji="1" lang="zh-CN" altLang="en-US" dirty="0">
                <a:latin typeface="+mn-lt"/>
                <a:ea typeface="+mn-ea"/>
              </a:rPr>
              <a:t>利用</a:t>
            </a:r>
            <a:r>
              <a:rPr kumimoji="1" lang="en-US" altLang="zh-CN" dirty="0">
                <a:latin typeface="+mn-lt"/>
                <a:ea typeface="+mn-ea"/>
              </a:rPr>
              <a:t>Debug</a:t>
            </a:r>
            <a:r>
              <a:rPr kumimoji="1" lang="zh-CN" altLang="en-US" dirty="0">
                <a:latin typeface="+mn-lt"/>
                <a:ea typeface="+mn-ea"/>
              </a:rPr>
              <a:t>、</a:t>
            </a:r>
            <a:r>
              <a:rPr kumimoji="1" lang="en-US" altLang="zh-CN" dirty="0">
                <a:latin typeface="+mn-lt"/>
                <a:ea typeface="+mn-ea"/>
              </a:rPr>
              <a:t>PCTools</a:t>
            </a:r>
            <a:r>
              <a:rPr kumimoji="1" lang="zh-CN" altLang="en-US" dirty="0">
                <a:latin typeface="+mn-lt"/>
                <a:ea typeface="+mn-ea"/>
              </a:rPr>
              <a:t>、</a:t>
            </a:r>
            <a:r>
              <a:rPr kumimoji="1" lang="en-US" altLang="zh-CN" dirty="0">
                <a:latin typeface="+mn-lt"/>
                <a:ea typeface="+mn-ea"/>
              </a:rPr>
              <a:t>SysInfo</a:t>
            </a:r>
            <a:r>
              <a:rPr kumimoji="1" lang="zh-CN" altLang="en-US" dirty="0">
                <a:latin typeface="+mn-lt"/>
                <a:ea typeface="+mn-ea"/>
              </a:rPr>
              <a:t>、</a:t>
            </a:r>
            <a:r>
              <a:rPr kumimoji="1" lang="en-US" altLang="zh-CN" dirty="0">
                <a:latin typeface="+mn-lt"/>
                <a:ea typeface="+mn-ea"/>
              </a:rPr>
              <a:t>WinHex</a:t>
            </a:r>
            <a:r>
              <a:rPr kumimoji="1" lang="zh-CN" altLang="en-US" dirty="0">
                <a:latin typeface="+mn-lt"/>
                <a:ea typeface="+mn-ea"/>
              </a:rPr>
              <a:t>等工具软件进行病毒的检测</a:t>
            </a:r>
          </a:p>
          <a:p>
            <a:pPr lvl="2" eaLnBrk="1" hangingPunct="1">
              <a:lnSpc>
                <a:spcPct val="150000"/>
              </a:lnSpc>
              <a:buFont typeface="-윤고딕120" charset="-127"/>
            </a:pPr>
            <a:r>
              <a:rPr kumimoji="1" lang="zh-CN" altLang="en-US" dirty="0">
                <a:latin typeface="+mn-lt"/>
                <a:ea typeface="+mn-ea"/>
              </a:rPr>
              <a:t>这种方法比较复杂，费时费力</a:t>
            </a:r>
          </a:p>
          <a:p>
            <a:pPr lvl="2" eaLnBrk="1" hangingPunct="1">
              <a:lnSpc>
                <a:spcPct val="150000"/>
              </a:lnSpc>
              <a:buFont typeface="-윤고딕120" charset="-127"/>
            </a:pPr>
            <a:r>
              <a:rPr kumimoji="1" lang="zh-CN" altLang="en-US" dirty="0">
                <a:latin typeface="+mn-lt"/>
                <a:ea typeface="+mn-ea"/>
              </a:rPr>
              <a:t>可以剖析病毒、可以检测一些自动检测工具不能识别的新病毒</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15362" name="内容占位符 2"/>
          <p:cNvSpPr>
            <a:spLocks noGrp="1"/>
          </p:cNvSpPr>
          <p:nvPr>
            <p:ph idx="1"/>
          </p:nvPr>
        </p:nvSpPr>
        <p:spPr>
          <a:xfrm>
            <a:off x="838835" y="1857375"/>
            <a:ext cx="9676765" cy="4380230"/>
          </a:xfrm>
        </p:spPr>
        <p:txBody>
          <a:bodyPr wrap="square" lIns="91440" tIns="45720" rIns="91440" bIns="45720" anchor="t"/>
          <a:lstStyle/>
          <a:p>
            <a:pPr lvl="1" eaLnBrk="1" hangingPunct="1">
              <a:lnSpc>
                <a:spcPct val="150000"/>
              </a:lnSpc>
            </a:pPr>
            <a:r>
              <a:rPr lang="zh-CN" altLang="en-US" dirty="0"/>
              <a:t>自动检测</a:t>
            </a:r>
          </a:p>
          <a:p>
            <a:pPr lvl="2" eaLnBrk="1" hangingPunct="1">
              <a:lnSpc>
                <a:spcPct val="150000"/>
              </a:lnSpc>
              <a:buFont typeface="-윤고딕120" charset="-127"/>
            </a:pPr>
            <a:r>
              <a:rPr kumimoji="1" lang="zh-CN" altLang="en-US" dirty="0">
                <a:latin typeface="+mn-lt"/>
                <a:ea typeface="+mn-ea"/>
              </a:rPr>
              <a:t>利用一些专业诊断软件来判断引导扇区、磁盘文件是否有毒的方法</a:t>
            </a:r>
          </a:p>
          <a:p>
            <a:pPr lvl="2" eaLnBrk="1" hangingPunct="1">
              <a:lnSpc>
                <a:spcPct val="150000"/>
              </a:lnSpc>
              <a:buFont typeface="-윤고딕120" charset="-127"/>
            </a:pPr>
            <a:r>
              <a:rPr kumimoji="1" lang="zh-CN" altLang="en-US" dirty="0">
                <a:latin typeface="+mn-lt"/>
                <a:ea typeface="+mn-ea"/>
              </a:rPr>
              <a:t>自动检测比较简单，一般用户都可以进行，但需要较好的诊断软件</a:t>
            </a:r>
          </a:p>
          <a:p>
            <a:pPr lvl="2" eaLnBrk="1" hangingPunct="1">
              <a:lnSpc>
                <a:spcPct val="150000"/>
              </a:lnSpc>
              <a:buFont typeface="-윤고딕120" charset="-127"/>
            </a:pPr>
            <a:r>
              <a:rPr kumimoji="1" lang="zh-CN" altLang="en-US" dirty="0">
                <a:latin typeface="+mn-lt"/>
                <a:ea typeface="+mn-ea"/>
              </a:rPr>
              <a:t>可方便地检测大量的病毒，自动检测工具的发展总是滞后于病毒的发展</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16386" name="内容占位符 2"/>
          <p:cNvSpPr>
            <a:spLocks noGrp="1"/>
          </p:cNvSpPr>
          <p:nvPr>
            <p:ph idx="1"/>
          </p:nvPr>
        </p:nvSpPr>
        <p:spPr/>
        <p:txBody>
          <a:bodyPr wrap="square" lIns="91440" tIns="45720" rIns="91440" bIns="45720" anchor="t"/>
          <a:lstStyle/>
          <a:p>
            <a:pPr eaLnBrk="1" hangingPunct="1">
              <a:lnSpc>
                <a:spcPct val="150000"/>
              </a:lnSpc>
            </a:pPr>
            <a:r>
              <a:rPr kumimoji="1" lang="zh-CN" altLang="en-US" dirty="0">
                <a:latin typeface="+mn-lt"/>
                <a:ea typeface="+mn-ea"/>
                <a:cs typeface="+mn-cs"/>
              </a:rPr>
              <a:t>特征值检测技术</a:t>
            </a:r>
            <a:endParaRPr kumimoji="1" lang="en-US" altLang="zh-CN" dirty="0">
              <a:latin typeface="+mn-lt"/>
              <a:ea typeface="+mn-ea"/>
              <a:cs typeface="+mn-cs"/>
            </a:endParaRPr>
          </a:p>
          <a:p>
            <a:pPr lvl="1" eaLnBrk="1" hangingPunct="1">
              <a:lnSpc>
                <a:spcPct val="150000"/>
              </a:lnSpc>
            </a:pPr>
            <a:r>
              <a:rPr lang="zh-CN" altLang="en-US" dirty="0"/>
              <a:t>一些常见的病毒具有很明显的特征，即病毒中含有特殊的字符串。用抗病毒软件检查文件中是否存在这些特征，从而判定是否发生感染 </a:t>
            </a:r>
            <a:endParaRPr lang="en-US" altLang="zh-CN" dirty="0"/>
          </a:p>
          <a:p>
            <a:pPr lvl="1" eaLnBrk="1" hangingPunct="1">
              <a:lnSpc>
                <a:spcPct val="150000"/>
              </a:lnSpc>
            </a:pPr>
            <a:r>
              <a:rPr lang="zh-CN" altLang="en-US" dirty="0"/>
              <a:t>计算机病毒的特征值有别于病毒标识，特征值是指一种病毒有别于另一种病毒的字符串，有时简称特征串</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17410" name="内容占位符 2"/>
          <p:cNvSpPr>
            <a:spLocks noGrp="1"/>
          </p:cNvSpPr>
          <p:nvPr>
            <p:ph idx="1"/>
          </p:nvPr>
        </p:nvSpPr>
        <p:spPr/>
        <p:txBody>
          <a:bodyPr wrap="square" lIns="91440" tIns="45720" rIns="91440" bIns="45720" anchor="t"/>
          <a:lstStyle/>
          <a:p>
            <a:pPr lvl="1" eaLnBrk="1" hangingPunct="1">
              <a:lnSpc>
                <a:spcPct val="150000"/>
              </a:lnSpc>
            </a:pPr>
            <a:r>
              <a:rPr lang="zh-CN" altLang="en-US" dirty="0"/>
              <a:t>其局限性在于只能诊断已知的计算机病毒，而优越性在于能确诊计算机病毒的类型</a:t>
            </a:r>
            <a:endParaRPr lang="en-US" altLang="zh-CN" dirty="0"/>
          </a:p>
          <a:p>
            <a:pPr lvl="1" eaLnBrk="1" hangingPunct="1">
              <a:lnSpc>
                <a:spcPct val="150000"/>
              </a:lnSpc>
            </a:pPr>
            <a:r>
              <a:rPr lang="zh-CN" altLang="en-US" dirty="0"/>
              <a:t>特征值数据库可以定义如下：</a:t>
            </a:r>
          </a:p>
          <a:p>
            <a:pPr lvl="2" eaLnBrk="1" hangingPunct="1">
              <a:lnSpc>
                <a:spcPct val="150000"/>
              </a:lnSpc>
              <a:buFont typeface="-윤고딕120" charset="-127"/>
            </a:pPr>
            <a:r>
              <a:rPr kumimoji="1" lang="zh-CN" altLang="en-US" dirty="0">
                <a:latin typeface="+mn-lt"/>
                <a:ea typeface="+mn-ea"/>
              </a:rPr>
              <a:t>如果行头第一个字符为空格，则视为注释行 </a:t>
            </a:r>
          </a:p>
          <a:p>
            <a:pPr lvl="2" eaLnBrk="1" hangingPunct="1">
              <a:lnSpc>
                <a:spcPct val="150000"/>
              </a:lnSpc>
              <a:buFont typeface="-윤고딕120" charset="-127"/>
            </a:pPr>
            <a:r>
              <a:rPr kumimoji="1" lang="zh-CN" altLang="en-US" dirty="0">
                <a:latin typeface="+mn-lt"/>
                <a:ea typeface="+mn-ea"/>
              </a:rPr>
              <a:t>每行中用一个或多个链接的空格分隔病毒特征值、病毒名、备注三个部分，每一部分中不能有空格，病毒名中可以用下横线连接多个单词</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18434" name="内容占位符 2"/>
          <p:cNvSpPr>
            <a:spLocks noGrp="1"/>
          </p:cNvSpPr>
          <p:nvPr>
            <p:ph idx="1"/>
          </p:nvPr>
        </p:nvSpPr>
        <p:spPr>
          <a:xfrm>
            <a:off x="949325" y="1714500"/>
            <a:ext cx="9566275" cy="4523105"/>
          </a:xfrm>
        </p:spPr>
        <p:txBody>
          <a:bodyPr wrap="square" lIns="91440" tIns="45720" rIns="91440" bIns="45720" anchor="t"/>
          <a:lstStyle/>
          <a:p>
            <a:pPr eaLnBrk="1" hangingPunct="1">
              <a:lnSpc>
                <a:spcPct val="150000"/>
              </a:lnSpc>
            </a:pPr>
            <a:r>
              <a:rPr kumimoji="1" lang="zh-CN" altLang="en-US" dirty="0">
                <a:latin typeface="+mn-lt"/>
                <a:ea typeface="+mn-ea"/>
                <a:cs typeface="+mn-cs"/>
              </a:rPr>
              <a:t>传统的特征值搜索技术实现步骤 ：</a:t>
            </a:r>
          </a:p>
          <a:p>
            <a:pPr lvl="1" eaLnBrk="1" hangingPunct="1">
              <a:lnSpc>
                <a:spcPct val="150000"/>
              </a:lnSpc>
            </a:pPr>
            <a:r>
              <a:rPr lang="zh-CN" altLang="en-US" dirty="0"/>
              <a:t>采集已知的病毒样本 </a:t>
            </a:r>
          </a:p>
          <a:p>
            <a:pPr lvl="1" eaLnBrk="1" hangingPunct="1">
              <a:lnSpc>
                <a:spcPct val="150000"/>
              </a:lnSpc>
            </a:pPr>
            <a:r>
              <a:rPr lang="zh-CN" altLang="en-US" dirty="0"/>
              <a:t>在病毒样本中，抽取特征值</a:t>
            </a:r>
            <a:endParaRPr lang="en-US" altLang="zh-CN" dirty="0"/>
          </a:p>
          <a:p>
            <a:pPr lvl="2" eaLnBrk="1" hangingPunct="1">
              <a:lnSpc>
                <a:spcPct val="150000"/>
              </a:lnSpc>
              <a:buFont typeface="-윤고딕120" charset="-127"/>
            </a:pPr>
            <a:r>
              <a:rPr kumimoji="1" lang="zh-CN" altLang="en-US" dirty="0">
                <a:latin typeface="+mn-lt"/>
                <a:ea typeface="+mn-ea"/>
              </a:rPr>
              <a:t>抽取的特征值应比较特殊，不要与普通正常程序代码吻合</a:t>
            </a:r>
            <a:endParaRPr kumimoji="1" lang="en-US" altLang="zh-CN" dirty="0">
              <a:latin typeface="+mn-lt"/>
              <a:ea typeface="+mn-ea"/>
            </a:endParaRPr>
          </a:p>
          <a:p>
            <a:pPr lvl="2" eaLnBrk="1" hangingPunct="1">
              <a:lnSpc>
                <a:spcPct val="150000"/>
              </a:lnSpc>
              <a:buFont typeface="-윤고딕120" charset="-127"/>
            </a:pPr>
            <a:r>
              <a:rPr kumimoji="1" lang="zh-CN" altLang="en-US" dirty="0">
                <a:latin typeface="+mn-lt"/>
                <a:ea typeface="+mn-ea"/>
              </a:rPr>
              <a:t>抽取的特征值要有适当长度</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20482" name="内容占位符 2"/>
          <p:cNvSpPr>
            <a:spLocks noGrp="1"/>
          </p:cNvSpPr>
          <p:nvPr>
            <p:ph idx="1"/>
          </p:nvPr>
        </p:nvSpPr>
        <p:spPr>
          <a:xfrm>
            <a:off x="923290" y="2022793"/>
            <a:ext cx="8763000" cy="4451350"/>
          </a:xfrm>
        </p:spPr>
        <p:txBody>
          <a:bodyPr wrap="square" lIns="91440" tIns="45720" rIns="91440" bIns="45720" anchor="t">
            <a:normAutofit fontScale="92500" lnSpcReduction="10000"/>
          </a:bodyPr>
          <a:lstStyle/>
          <a:p>
            <a:pPr lvl="1" eaLnBrk="1" hangingPunct="1">
              <a:lnSpc>
                <a:spcPct val="150000"/>
              </a:lnSpc>
            </a:pPr>
            <a:r>
              <a:rPr lang="zh-CN" altLang="en-US" dirty="0"/>
              <a:t>获取病毒特征值的方法</a:t>
            </a:r>
          </a:p>
          <a:p>
            <a:pPr lvl="2" eaLnBrk="1" hangingPunct="1">
              <a:lnSpc>
                <a:spcPct val="150000"/>
              </a:lnSpc>
              <a:buFont typeface="-윤고딕120" charset="-127"/>
            </a:pPr>
            <a:r>
              <a:rPr kumimoji="1" lang="zh-CN" altLang="en-US" dirty="0">
                <a:latin typeface="+mn-lt"/>
                <a:ea typeface="+mn-ea"/>
              </a:rPr>
              <a:t>把病毒在计算机屏幕上出现的信息作为病毒的特征串 </a:t>
            </a:r>
          </a:p>
          <a:p>
            <a:pPr lvl="2" eaLnBrk="1" hangingPunct="1">
              <a:lnSpc>
                <a:spcPct val="150000"/>
              </a:lnSpc>
              <a:buFont typeface="-윤고딕120" charset="-127"/>
            </a:pPr>
            <a:r>
              <a:rPr kumimoji="1" lang="zh-CN" altLang="en-US" dirty="0">
                <a:latin typeface="+mn-lt"/>
                <a:ea typeface="+mn-ea"/>
              </a:rPr>
              <a:t>用病毒标识作为病毒的特征值</a:t>
            </a:r>
            <a:endParaRPr kumimoji="1" lang="en-US" altLang="zh-CN" dirty="0">
              <a:latin typeface="+mn-lt"/>
              <a:ea typeface="+mn-ea"/>
            </a:endParaRPr>
          </a:p>
          <a:p>
            <a:pPr lvl="2" eaLnBrk="1" hangingPunct="1">
              <a:lnSpc>
                <a:spcPct val="150000"/>
              </a:lnSpc>
              <a:buFont typeface="-윤고딕120" charset="-127"/>
            </a:pPr>
            <a:r>
              <a:rPr kumimoji="1" lang="zh-CN" altLang="en-US" dirty="0">
                <a:latin typeface="+mn-lt"/>
                <a:ea typeface="+mn-ea"/>
              </a:rPr>
              <a:t>从病毒代码的任何地方开始取出连续的、不大于</a:t>
            </a:r>
            <a:r>
              <a:rPr kumimoji="1" lang="en-US" altLang="zh-CN" dirty="0">
                <a:latin typeface="+mn-lt"/>
                <a:ea typeface="+mn-ea"/>
              </a:rPr>
              <a:t>64</a:t>
            </a:r>
            <a:r>
              <a:rPr kumimoji="1" lang="zh-CN" altLang="en-US" dirty="0">
                <a:latin typeface="+mn-lt"/>
                <a:ea typeface="+mn-ea"/>
              </a:rPr>
              <a:t>字节且不含空格（</a:t>
            </a:r>
            <a:r>
              <a:rPr kumimoji="1" lang="en-US" altLang="zh-CN" dirty="0">
                <a:latin typeface="+mn-lt"/>
                <a:ea typeface="+mn-ea"/>
              </a:rPr>
              <a:t>ASCII</a:t>
            </a:r>
            <a:r>
              <a:rPr kumimoji="1" lang="zh-CN" altLang="en-US" dirty="0">
                <a:latin typeface="+mn-lt"/>
                <a:ea typeface="+mn-ea"/>
              </a:rPr>
              <a:t>值为</a:t>
            </a:r>
            <a:r>
              <a:rPr kumimoji="1" lang="en-US" altLang="zh-CN" dirty="0">
                <a:latin typeface="+mn-lt"/>
                <a:ea typeface="+mn-ea"/>
              </a:rPr>
              <a:t>32</a:t>
            </a:r>
            <a:r>
              <a:rPr kumimoji="1" lang="zh-CN" altLang="en-US" dirty="0">
                <a:latin typeface="+mn-lt"/>
                <a:ea typeface="+mn-ea"/>
              </a:rPr>
              <a:t>）的字符串都可以作为计算机病毒的特征串</a:t>
            </a:r>
            <a:endParaRPr kumimoji="1" lang="en-US" altLang="zh-CN" dirty="0">
              <a:latin typeface="+mn-lt"/>
              <a:ea typeface="+mn-ea"/>
            </a:endParaRPr>
          </a:p>
          <a:p>
            <a:pPr lvl="1" eaLnBrk="1" hangingPunct="1">
              <a:lnSpc>
                <a:spcPct val="150000"/>
              </a:lnSpc>
            </a:pPr>
            <a:r>
              <a:rPr lang="zh-CN" altLang="en-US" dirty="0"/>
              <a:t>将特征串纳入病毒特征数据库</a:t>
            </a:r>
          </a:p>
          <a:p>
            <a:pPr lvl="2" eaLnBrk="1" hangingPunct="1">
              <a:lnSpc>
                <a:spcPct val="150000"/>
              </a:lnSpc>
              <a:buFont typeface="-윤고딕120" charset="-127"/>
            </a:pPr>
            <a:r>
              <a:rPr kumimoji="1" lang="zh-CN" altLang="en-US" dirty="0">
                <a:latin typeface="+mn-lt"/>
                <a:ea typeface="+mn-ea"/>
              </a:rPr>
              <a:t>在实际应用中，使用扫描引擎实现病毒特征的匹配</a:t>
            </a:r>
            <a:endParaRPr kumimoji="1" lang="en-US" altLang="zh-CN" dirty="0">
              <a:latin typeface="+mn-lt"/>
              <a:ea typeface="+mn-ea"/>
            </a:endParaRPr>
          </a:p>
          <a:p>
            <a:pPr lvl="1" eaLnBrk="1" hangingPunct="1"/>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21506" name="内容占位符 2"/>
          <p:cNvSpPr>
            <a:spLocks noGrp="1"/>
          </p:cNvSpPr>
          <p:nvPr>
            <p:ph idx="1"/>
          </p:nvPr>
        </p:nvSpPr>
        <p:spPr>
          <a:xfrm>
            <a:off x="838200" y="1929130"/>
            <a:ext cx="9677400" cy="4308475"/>
          </a:xfrm>
        </p:spPr>
        <p:txBody>
          <a:bodyPr wrap="square" lIns="91440" tIns="45720" rIns="91440" bIns="45720" anchor="t"/>
          <a:lstStyle/>
          <a:p>
            <a:pPr eaLnBrk="1" hangingPunct="1">
              <a:lnSpc>
                <a:spcPct val="150000"/>
              </a:lnSpc>
            </a:pPr>
            <a:r>
              <a:rPr kumimoji="1" lang="zh-CN" altLang="en-US" dirty="0">
                <a:latin typeface="+mn-lt"/>
                <a:ea typeface="+mn-ea"/>
                <a:cs typeface="+mn-cs"/>
              </a:rPr>
              <a:t>传统的病毒特征串搜索技术只能诊断已知的计算机病毒</a:t>
            </a:r>
            <a:endParaRPr kumimoji="1" lang="en-US" altLang="zh-CN" dirty="0">
              <a:latin typeface="+mn-lt"/>
              <a:ea typeface="+mn-ea"/>
              <a:cs typeface="+mn-cs"/>
            </a:endParaRPr>
          </a:p>
          <a:p>
            <a:pPr eaLnBrk="1" hangingPunct="1">
              <a:lnSpc>
                <a:spcPct val="150000"/>
              </a:lnSpc>
            </a:pPr>
            <a:r>
              <a:rPr kumimoji="1" lang="zh-CN" altLang="en-US" dirty="0">
                <a:latin typeface="+mn-lt"/>
                <a:ea typeface="+mn-ea"/>
                <a:cs typeface="+mn-cs"/>
              </a:rPr>
              <a:t>病毒特征值检测方法对从未见过的新病毒，因无法事先知道其特征值，因而无法检测这些新病毒</a:t>
            </a:r>
            <a:endParaRPr kumimoji="1" lang="en-US" altLang="zh-CN" dirty="0">
              <a:latin typeface="+mn-lt"/>
              <a:ea typeface="+mn-ea"/>
              <a:cs typeface="+mn-cs"/>
            </a:endParaRP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22530" name="内容占位符 2"/>
          <p:cNvSpPr>
            <a:spLocks noGrp="1"/>
          </p:cNvSpPr>
          <p:nvPr>
            <p:ph idx="1"/>
          </p:nvPr>
        </p:nvSpPr>
        <p:spPr>
          <a:xfrm>
            <a:off x="923290" y="1714500"/>
            <a:ext cx="9592310" cy="4523105"/>
          </a:xfrm>
        </p:spPr>
        <p:txBody>
          <a:bodyPr wrap="square" lIns="91440" tIns="45720" rIns="91440" bIns="45720" anchor="t">
            <a:normAutofit/>
          </a:bodyPr>
          <a:lstStyle/>
          <a:p>
            <a:pPr eaLnBrk="1" hangingPunct="1">
              <a:lnSpc>
                <a:spcPct val="150000"/>
              </a:lnSpc>
            </a:pPr>
            <a:r>
              <a:rPr kumimoji="1" lang="zh-CN" altLang="en-US" dirty="0">
                <a:latin typeface="+mn-lt"/>
                <a:ea typeface="+mn-ea"/>
                <a:cs typeface="+mn-cs"/>
              </a:rPr>
              <a:t>传统的病毒特征串搜索技术的缺陷源于以下两个方面：</a:t>
            </a:r>
          </a:p>
          <a:p>
            <a:pPr lvl="1" eaLnBrk="1" hangingPunct="1">
              <a:lnSpc>
                <a:spcPct val="150000"/>
              </a:lnSpc>
            </a:pPr>
            <a:r>
              <a:rPr lang="zh-CN" altLang="en-US" dirty="0"/>
              <a:t>（</a:t>
            </a:r>
            <a:r>
              <a:rPr lang="en-US" altLang="zh-CN" dirty="0"/>
              <a:t>1</a:t>
            </a:r>
            <a:r>
              <a:rPr lang="zh-CN" altLang="en-US" dirty="0"/>
              <a:t>）抽取特征串时未对特征串进行分析，没有对同种病毒的多个同种染毒宿主上相同位置处的特征串进行比较，找出共同点，再以此为特征串</a:t>
            </a:r>
          </a:p>
          <a:p>
            <a:pPr lvl="1" eaLnBrk="1" hangingPunct="1">
              <a:lnSpc>
                <a:spcPct val="150000"/>
              </a:lnSpc>
            </a:pPr>
            <a:r>
              <a:rPr lang="zh-CN" altLang="en-US" dirty="0"/>
              <a:t>（</a:t>
            </a:r>
            <a:r>
              <a:rPr lang="en-US" altLang="zh-CN" dirty="0"/>
              <a:t>2</a:t>
            </a:r>
            <a:r>
              <a:rPr lang="zh-CN" altLang="en-US" dirty="0"/>
              <a:t>）搜索病毒时只是单纯地依次比较特征串，没有智能化处理</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23554" name="内容占位符 2"/>
          <p:cNvSpPr>
            <a:spLocks noGrp="1"/>
          </p:cNvSpPr>
          <p:nvPr>
            <p:ph idx="1"/>
          </p:nvPr>
        </p:nvSpPr>
        <p:spPr>
          <a:xfrm>
            <a:off x="838835" y="1857375"/>
            <a:ext cx="9676765" cy="4380230"/>
          </a:xfrm>
        </p:spPr>
        <p:txBody>
          <a:bodyPr wrap="square" lIns="91440" tIns="45720" rIns="91440" bIns="45720" anchor="t"/>
          <a:lstStyle/>
          <a:p>
            <a:pPr eaLnBrk="1" hangingPunct="1">
              <a:lnSpc>
                <a:spcPct val="150000"/>
              </a:lnSpc>
            </a:pPr>
            <a:r>
              <a:rPr kumimoji="1" lang="zh-CN" altLang="en-US" dirty="0">
                <a:latin typeface="+mn-lt"/>
                <a:ea typeface="+mn-ea"/>
                <a:cs typeface="+mn-cs"/>
              </a:rPr>
              <a:t>广谱特征串过滤技术，该技术在一定程度上可以弥补以上缺陷</a:t>
            </a:r>
            <a:endParaRPr kumimoji="1" lang="en-US" altLang="zh-CN" dirty="0">
              <a:latin typeface="+mn-lt"/>
              <a:ea typeface="+mn-ea"/>
              <a:cs typeface="+mn-cs"/>
            </a:endParaRPr>
          </a:p>
          <a:p>
            <a:pPr eaLnBrk="1" hangingPunct="1">
              <a:lnSpc>
                <a:spcPct val="150000"/>
              </a:lnSpc>
            </a:pPr>
            <a:r>
              <a:rPr kumimoji="1" lang="zh-CN" altLang="en-US" dirty="0">
                <a:latin typeface="+mn-lt"/>
                <a:ea typeface="+mn-ea"/>
                <a:cs typeface="+mn-cs"/>
              </a:rPr>
              <a:t>广谱特征串建立的方法如下：</a:t>
            </a:r>
          </a:p>
          <a:p>
            <a:pPr lvl="1" eaLnBrk="1" hangingPunct="1">
              <a:lnSpc>
                <a:spcPct val="150000"/>
              </a:lnSpc>
            </a:pPr>
            <a:r>
              <a:rPr lang="zh-CN" altLang="en-US" dirty="0"/>
              <a:t>（</a:t>
            </a:r>
            <a:r>
              <a:rPr lang="en-US" altLang="zh-CN" dirty="0"/>
              <a:t>1</a:t>
            </a:r>
            <a:r>
              <a:rPr lang="zh-CN" altLang="en-US" dirty="0"/>
              <a:t>）提取变形病毒的多个感染样本，最好是对同一宿主的多次单独感染样本，不是多次重复感染</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title"/>
          </p:nvPr>
        </p:nvSpPr>
        <p:spPr/>
        <p:txBody>
          <a:bodyPr wrap="square" lIns="91440" tIns="45720" rIns="91440" bIns="45720" anchor="ctr"/>
          <a:lstStyle/>
          <a:p>
            <a:pPr eaLnBrk="1" hangingPunct="1"/>
            <a:r>
              <a:rPr lang="zh-CN" altLang="en-US" sz="4400" b="1" dirty="0">
                <a:latin typeface="宋体" panose="02010600030101010101" pitchFamily="2" charset="-122"/>
                <a:ea typeface="宋体" panose="02010600030101010101" pitchFamily="2" charset="-122"/>
              </a:rPr>
              <a:t>第</a:t>
            </a:r>
            <a:r>
              <a:rPr lang="en-US" altLang="zh-CN" sz="4400" b="1" dirty="0">
                <a:latin typeface="宋体" panose="02010600030101010101" pitchFamily="2" charset="-122"/>
                <a:ea typeface="宋体" panose="02010600030101010101" pitchFamily="2" charset="-122"/>
              </a:rPr>
              <a:t>8</a:t>
            </a:r>
            <a:r>
              <a:rPr lang="zh-CN" altLang="en-US" sz="4400" b="1" dirty="0">
                <a:latin typeface="宋体" panose="02010600030101010101" pitchFamily="2" charset="-122"/>
                <a:ea typeface="宋体" panose="02010600030101010101" pitchFamily="2" charset="-122"/>
              </a:rPr>
              <a:t>章 病毒对抗技术</a:t>
            </a:r>
          </a:p>
        </p:txBody>
      </p:sp>
      <p:sp>
        <p:nvSpPr>
          <p:cNvPr id="5122" name="Rectangle 3"/>
          <p:cNvSpPr>
            <a:spLocks noGrp="1"/>
          </p:cNvSpPr>
          <p:nvPr>
            <p:ph idx="1"/>
          </p:nvPr>
        </p:nvSpPr>
        <p:spPr>
          <a:xfrm>
            <a:off x="1035050" y="1916430"/>
            <a:ext cx="8445500" cy="3500120"/>
          </a:xfrm>
        </p:spPr>
        <p:txBody>
          <a:bodyPr wrap="square" lIns="91440" tIns="45720" rIns="91440" bIns="45720" anchor="t">
            <a:normAutofit fontScale="92500" lnSpcReduction="10000"/>
          </a:bodyPr>
          <a:lstStyle/>
          <a:p>
            <a:pPr eaLnBrk="1" hangingPunct="1"/>
            <a:r>
              <a:rPr kumimoji="1" lang="zh-CN" altLang="en-US" b="1" dirty="0">
                <a:latin typeface="宋体" panose="02010600030101010101" pitchFamily="2" charset="-122"/>
                <a:ea typeface="宋体" panose="02010600030101010101" pitchFamily="2" charset="-122"/>
                <a:cs typeface="+mn-cs"/>
              </a:rPr>
              <a:t>反病毒技术综述</a:t>
            </a:r>
            <a:endParaRPr kumimoji="1" lang="en-US" altLang="zh-CN" b="1" dirty="0">
              <a:latin typeface="宋体" panose="02010600030101010101" pitchFamily="2" charset="-122"/>
              <a:ea typeface="宋体" panose="02010600030101010101" pitchFamily="2" charset="-122"/>
              <a:cs typeface="+mn-cs"/>
            </a:endParaRPr>
          </a:p>
          <a:p>
            <a:pPr eaLnBrk="1" hangingPunct="1"/>
            <a:r>
              <a:rPr kumimoji="1" lang="zh-CN" altLang="en-US" b="1" dirty="0">
                <a:latin typeface="宋体" panose="02010600030101010101" pitchFamily="2" charset="-122"/>
                <a:ea typeface="宋体" panose="02010600030101010101" pitchFamily="2" charset="-122"/>
                <a:cs typeface="+mn-cs"/>
              </a:rPr>
              <a:t>病毒的检测技术与原理</a:t>
            </a:r>
            <a:endParaRPr kumimoji="1" lang="en-US" altLang="zh-CN" b="1" dirty="0">
              <a:latin typeface="宋体" panose="02010600030101010101" pitchFamily="2" charset="-122"/>
              <a:ea typeface="宋体" panose="02010600030101010101" pitchFamily="2" charset="-122"/>
              <a:cs typeface="+mn-cs"/>
            </a:endParaRPr>
          </a:p>
          <a:p>
            <a:pPr eaLnBrk="1" hangingPunct="1"/>
            <a:r>
              <a:rPr kumimoji="1" lang="zh-CN" altLang="en-US" b="1" dirty="0">
                <a:latin typeface="宋体" panose="02010600030101010101" pitchFamily="2" charset="-122"/>
                <a:ea typeface="宋体" panose="02010600030101010101" pitchFamily="2" charset="-122"/>
                <a:cs typeface="+mn-cs"/>
              </a:rPr>
              <a:t>启发式代码扫描技术</a:t>
            </a:r>
            <a:endParaRPr kumimoji="1" lang="en-US" altLang="zh-CN" b="1" dirty="0">
              <a:latin typeface="宋体" panose="02010600030101010101" pitchFamily="2" charset="-122"/>
              <a:ea typeface="宋体" panose="02010600030101010101" pitchFamily="2" charset="-122"/>
              <a:cs typeface="+mn-cs"/>
            </a:endParaRPr>
          </a:p>
          <a:p>
            <a:pPr eaLnBrk="1" hangingPunct="1"/>
            <a:r>
              <a:rPr kumimoji="1" lang="zh-CN" altLang="en-US" b="1" dirty="0">
                <a:latin typeface="宋体" panose="02010600030101010101" pitchFamily="2" charset="-122"/>
                <a:ea typeface="宋体" panose="02010600030101010101" pitchFamily="2" charset="-122"/>
                <a:cs typeface="+mn-cs"/>
              </a:rPr>
              <a:t>虚拟机查毒技术</a:t>
            </a:r>
            <a:endParaRPr kumimoji="1" lang="en-US" altLang="zh-CN" b="1" dirty="0">
              <a:latin typeface="宋体" panose="02010600030101010101" pitchFamily="2" charset="-122"/>
              <a:ea typeface="宋体" panose="02010600030101010101" pitchFamily="2" charset="-122"/>
              <a:cs typeface="+mn-cs"/>
            </a:endParaRPr>
          </a:p>
          <a:p>
            <a:pPr eaLnBrk="1" hangingPunct="1"/>
            <a:r>
              <a:rPr kumimoji="1" lang="zh-CN" altLang="en-US" b="1" dirty="0">
                <a:latin typeface="宋体" panose="02010600030101010101" pitchFamily="2" charset="-122"/>
                <a:ea typeface="宋体" panose="02010600030101010101" pitchFamily="2" charset="-122"/>
                <a:cs typeface="+mn-cs"/>
              </a:rPr>
              <a:t>病毒实时监控技术</a:t>
            </a:r>
            <a:endParaRPr kumimoji="1" lang="en-US" altLang="zh-CN" b="1" dirty="0">
              <a:latin typeface="宋体" panose="02010600030101010101" pitchFamily="2" charset="-122"/>
              <a:ea typeface="宋体" panose="02010600030101010101" pitchFamily="2" charset="-122"/>
              <a:cs typeface="+mn-cs"/>
            </a:endParaRPr>
          </a:p>
          <a:p>
            <a:pPr eaLnBrk="1" hangingPunct="1"/>
            <a:r>
              <a:rPr kumimoji="1" lang="zh-CN" altLang="en-US" b="1" dirty="0">
                <a:latin typeface="宋体" panose="02010600030101010101" pitchFamily="2" charset="-122"/>
                <a:ea typeface="宋体" panose="02010600030101010101" pitchFamily="2" charset="-122"/>
                <a:cs typeface="+mn-cs"/>
              </a:rPr>
              <a:t>计算机病毒的免疫技术</a:t>
            </a:r>
            <a:endParaRPr kumimoji="1" lang="en-US" altLang="zh-CN" b="1" dirty="0">
              <a:latin typeface="宋体" panose="02010600030101010101" pitchFamily="2" charset="-122"/>
              <a:ea typeface="宋体" panose="02010600030101010101" pitchFamily="2" charset="-122"/>
              <a:cs typeface="+mn-cs"/>
            </a:endParaRPr>
          </a:p>
          <a:p>
            <a:pPr eaLnBrk="1" hangingPunct="1"/>
            <a:r>
              <a:rPr kumimoji="1" lang="zh-CN" altLang="en-US" b="1" dirty="0">
                <a:latin typeface="宋体" panose="02010600030101010101" pitchFamily="2" charset="-122"/>
                <a:ea typeface="宋体" panose="02010600030101010101" pitchFamily="2" charset="-122"/>
                <a:cs typeface="+mn-cs"/>
              </a:rPr>
              <a:t>反病毒引擎技术剖析</a:t>
            </a:r>
          </a:p>
          <a:p>
            <a:pPr eaLnBrk="1" hangingPunct="1"/>
            <a:endParaRPr kumimoji="1" lang="zh-CN" altLang="en-US" dirty="0">
              <a:latin typeface="+mn-lt"/>
              <a:ea typeface="+mn-ea"/>
              <a:cs typeface="+mn-cs"/>
            </a:endParaRPr>
          </a:p>
        </p:txBody>
      </p:sp>
    </p:spTree>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24578" name="内容占位符 2"/>
          <p:cNvSpPr>
            <a:spLocks noGrp="1"/>
          </p:cNvSpPr>
          <p:nvPr>
            <p:ph idx="1"/>
          </p:nvPr>
        </p:nvSpPr>
        <p:spPr>
          <a:xfrm>
            <a:off x="989330" y="1929130"/>
            <a:ext cx="9526270" cy="4308475"/>
          </a:xfrm>
        </p:spPr>
        <p:txBody>
          <a:bodyPr wrap="square" lIns="91440" tIns="45720" rIns="91440" bIns="45720" anchor="t"/>
          <a:lstStyle/>
          <a:p>
            <a:pPr lvl="1" eaLnBrk="1" hangingPunct="1">
              <a:lnSpc>
                <a:spcPct val="150000"/>
              </a:lnSpc>
            </a:pPr>
            <a:r>
              <a:rPr lang="zh-CN" altLang="en-US" dirty="0"/>
              <a:t>（</a:t>
            </a:r>
            <a:r>
              <a:rPr lang="en-US" altLang="zh-CN" dirty="0"/>
              <a:t>2</a:t>
            </a:r>
            <a:r>
              <a:rPr lang="zh-CN" altLang="en-US" dirty="0"/>
              <a:t>）在每个样本的相同位置抽取适当长度的病毒代码，这是传统意义的病毒特征串</a:t>
            </a:r>
          </a:p>
          <a:p>
            <a:pPr lvl="1" eaLnBrk="1" hangingPunct="1">
              <a:lnSpc>
                <a:spcPct val="150000"/>
              </a:lnSpc>
            </a:pPr>
            <a:r>
              <a:rPr lang="zh-CN" altLang="en-US" dirty="0"/>
              <a:t>（</a:t>
            </a:r>
            <a:r>
              <a:rPr lang="en-US" altLang="zh-CN" dirty="0"/>
              <a:t>3</a:t>
            </a:r>
            <a:r>
              <a:rPr lang="zh-CN" altLang="en-US" dirty="0"/>
              <a:t>）比较这些病毒特征串，依次记下各个样本完全相同的代码，如果一定位置上的代码各个样本不是完全相同或根本不同，那么把这些常变换的代码用两个问号“</a:t>
            </a:r>
            <a:r>
              <a:rPr lang="en-US" altLang="zh-CN" dirty="0"/>
              <a:t>??”</a:t>
            </a:r>
            <a:r>
              <a:rPr lang="zh-CN" altLang="en-US" dirty="0"/>
              <a:t>来代替，每一个双问号代表一个字节</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25602" name="内容占位符 2"/>
          <p:cNvSpPr>
            <a:spLocks noGrp="1"/>
          </p:cNvSpPr>
          <p:nvPr>
            <p:ph idx="1"/>
          </p:nvPr>
        </p:nvSpPr>
        <p:spPr/>
        <p:txBody>
          <a:bodyPr wrap="square" lIns="91440" tIns="45720" rIns="91440" bIns="45720" anchor="t">
            <a:normAutofit/>
          </a:bodyPr>
          <a:lstStyle/>
          <a:p>
            <a:pPr eaLnBrk="1" hangingPunct="1">
              <a:lnSpc>
                <a:spcPct val="150000"/>
              </a:lnSpc>
            </a:pPr>
            <a:r>
              <a:rPr kumimoji="1" lang="zh-CN" altLang="en-US" dirty="0">
                <a:latin typeface="+mn-lt"/>
                <a:ea typeface="+mn-ea"/>
                <a:cs typeface="+mn-cs"/>
              </a:rPr>
              <a:t>广谱特征串例子</a:t>
            </a:r>
            <a:endParaRPr kumimoji="1" lang="en-US" altLang="zh-CN" dirty="0">
              <a:latin typeface="+mn-lt"/>
              <a:ea typeface="+mn-ea"/>
              <a:cs typeface="+mn-cs"/>
            </a:endParaRPr>
          </a:p>
          <a:p>
            <a:pPr lvl="1" eaLnBrk="1" hangingPunct="1">
              <a:lnSpc>
                <a:spcPct val="150000"/>
              </a:lnSpc>
            </a:pPr>
            <a:r>
              <a:rPr lang="en-US" altLang="zh-CN" dirty="0"/>
              <a:t>B8 ?? 42 ?? ?? ?? ?? %% B4 40 %% %% B8 ?? 57</a:t>
            </a:r>
          </a:p>
          <a:p>
            <a:pPr lvl="1" eaLnBrk="1" hangingPunct="1">
              <a:lnSpc>
                <a:spcPct val="150000"/>
              </a:lnSpc>
            </a:pPr>
            <a:endParaRPr lang="en-US" altLang="zh-CN" dirty="0"/>
          </a:p>
          <a:p>
            <a:pPr eaLnBrk="1" hangingPunct="1">
              <a:lnSpc>
                <a:spcPct val="150000"/>
              </a:lnSpc>
            </a:pPr>
            <a:r>
              <a:rPr kumimoji="1" lang="zh-CN" altLang="en-US" dirty="0">
                <a:latin typeface="+mn-lt"/>
                <a:ea typeface="+mn-ea"/>
                <a:cs typeface="+mn-cs"/>
              </a:rPr>
              <a:t>建立病毒广谱特征串有以下几个注意事项：</a:t>
            </a:r>
          </a:p>
          <a:p>
            <a:pPr lvl="1" eaLnBrk="1" hangingPunct="1">
              <a:lnSpc>
                <a:spcPct val="150000"/>
              </a:lnSpc>
            </a:pPr>
            <a:r>
              <a:rPr lang="zh-CN" altLang="en-US" dirty="0"/>
              <a:t>上述病毒广谱特征串后面的汉字串中不得使用西文双引号</a:t>
            </a:r>
          </a:p>
          <a:p>
            <a:pPr lvl="1" eaLnBrk="1" hangingPunct="1">
              <a:lnSpc>
                <a:spcPct val="150000"/>
              </a:lnSpc>
            </a:pPr>
            <a:r>
              <a:rPr lang="zh-CN" altLang="en-US" dirty="0"/>
              <a:t>双问号“</a:t>
            </a:r>
            <a:r>
              <a:rPr lang="en-US" altLang="zh-CN" dirty="0"/>
              <a:t>??</a:t>
            </a:r>
            <a:r>
              <a:rPr lang="zh-CN" altLang="en-US" dirty="0"/>
              <a:t>”和百分号“</a:t>
            </a:r>
            <a:r>
              <a:rPr lang="en-US" altLang="zh-CN" dirty="0"/>
              <a:t>%%</a:t>
            </a:r>
            <a:r>
              <a:rPr lang="zh-CN" altLang="en-US" dirty="0"/>
              <a:t>”可交叉使用</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26626" name="内容占位符 2"/>
          <p:cNvSpPr>
            <a:spLocks noGrp="1"/>
          </p:cNvSpPr>
          <p:nvPr>
            <p:ph idx="1"/>
          </p:nvPr>
        </p:nvSpPr>
        <p:spPr>
          <a:xfrm>
            <a:off x="653415" y="1825625"/>
            <a:ext cx="10700385" cy="4351655"/>
          </a:xfrm>
        </p:spPr>
        <p:txBody>
          <a:bodyPr wrap="square" lIns="91440" tIns="45720" rIns="91440" bIns="45720" anchor="t"/>
          <a:lstStyle/>
          <a:p>
            <a:pPr lvl="1" eaLnBrk="1" hangingPunct="1">
              <a:lnSpc>
                <a:spcPct val="150000"/>
              </a:lnSpc>
            </a:pPr>
            <a:r>
              <a:rPr lang="zh-CN" altLang="en-US" dirty="0"/>
              <a:t>当两组病毒特征代码之间的距离大于</a:t>
            </a:r>
            <a:r>
              <a:rPr lang="en-US" altLang="zh-CN" dirty="0"/>
              <a:t>32</a:t>
            </a:r>
            <a:r>
              <a:rPr lang="zh-CN" altLang="en-US" dirty="0"/>
              <a:t>个字节时，大于部分可增加一些双问号来接续，或多用几个双百分号。每一个双百分号最多可代表</a:t>
            </a:r>
            <a:r>
              <a:rPr lang="en-US" altLang="zh-CN" dirty="0"/>
              <a:t>32</a:t>
            </a:r>
            <a:r>
              <a:rPr lang="zh-CN" altLang="en-US" dirty="0"/>
              <a:t>个字节</a:t>
            </a:r>
            <a:endParaRPr lang="en-US" altLang="zh-CN" dirty="0"/>
          </a:p>
          <a:p>
            <a:pPr lvl="1" eaLnBrk="1" hangingPunct="1">
              <a:lnSpc>
                <a:spcPct val="150000"/>
              </a:lnSpc>
            </a:pPr>
            <a:endParaRPr lang="zh-CN" altLang="en-US" dirty="0"/>
          </a:p>
          <a:p>
            <a:pPr lvl="1" eaLnBrk="1" hangingPunct="1">
              <a:lnSpc>
                <a:spcPct val="150000"/>
              </a:lnSpc>
            </a:pPr>
            <a:r>
              <a:rPr lang="zh-CN" altLang="en-US" dirty="0"/>
              <a:t>特征值中至少要有三组不变的病毒代码</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3" name="内容占位符 2"/>
          <p:cNvSpPr>
            <a:spLocks noGrp="1"/>
          </p:cNvSpPr>
          <p:nvPr>
            <p:ph idx="1"/>
          </p:nvPr>
        </p:nvSpPr>
        <p:spPr/>
        <p:txBody>
          <a:bodyPr wrap="square" lIns="91440" tIns="45720" rIns="91440" bIns="45720" anchor="t">
            <a:normAutofit lnSpcReduction="10000"/>
          </a:bodyPr>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特征值检测方法的优点是：</a:t>
            </a:r>
            <a:endParaRPr kumimoji="1" lang="en-US" altLang="zh-CN" dirty="0">
              <a:latin typeface="宋体" panose="02010600030101010101" pitchFamily="2" charset="-122"/>
              <a:ea typeface="宋体" panose="02010600030101010101" pitchFamily="2" charset="-122"/>
              <a:cs typeface="+mn-cs"/>
            </a:endParaRPr>
          </a:p>
          <a:p>
            <a:pPr lvl="1" eaLnBrk="1" hangingPunct="1">
              <a:lnSpc>
                <a:spcPct val="150000"/>
              </a:lnSpc>
            </a:pPr>
            <a:r>
              <a:rPr lang="zh-CN" altLang="en-US" dirty="0">
                <a:latin typeface="宋体" panose="02010600030101010101" pitchFamily="2" charset="-122"/>
                <a:ea typeface="宋体" panose="02010600030101010101" pitchFamily="2" charset="-122"/>
              </a:rPr>
              <a:t>检测准确快速、可识别病毒的名称、误报警率低、并且依据检测结果可做解毒处理</a:t>
            </a:r>
            <a:endParaRPr lang="en-US" altLang="zh-CN" dirty="0">
              <a:latin typeface="宋体" panose="02010600030101010101" pitchFamily="2" charset="-122"/>
              <a:ea typeface="宋体" panose="02010600030101010101" pitchFamily="2" charset="-122"/>
            </a:endParaRPr>
          </a:p>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其缺点是：</a:t>
            </a:r>
          </a:p>
          <a:p>
            <a:pPr lvl="1" eaLnBrk="1" hangingPunct="1">
              <a:lnSpc>
                <a:spcPct val="150000"/>
              </a:lnSpc>
            </a:pPr>
            <a:r>
              <a:rPr lang="zh-CN" altLang="en-US" dirty="0">
                <a:latin typeface="宋体" panose="02010600030101010101" pitchFamily="2" charset="-122"/>
                <a:ea typeface="宋体" panose="02010600030101010101" pitchFamily="2" charset="-122"/>
              </a:rPr>
              <a:t>速度慢</a:t>
            </a:r>
          </a:p>
          <a:p>
            <a:pPr lvl="1" eaLnBrk="1" hangingPunct="1">
              <a:lnSpc>
                <a:spcPct val="150000"/>
              </a:lnSpc>
            </a:pPr>
            <a:r>
              <a:rPr lang="zh-CN" altLang="en-US" dirty="0">
                <a:latin typeface="宋体" panose="02010600030101010101" pitchFamily="2" charset="-122"/>
                <a:ea typeface="宋体" panose="02010600030101010101" pitchFamily="2" charset="-122"/>
              </a:rPr>
              <a:t>不能检查未知病毒和多态性病毒</a:t>
            </a:r>
          </a:p>
          <a:p>
            <a:pPr lvl="1" eaLnBrk="1" hangingPunct="1">
              <a:lnSpc>
                <a:spcPct val="150000"/>
              </a:lnSpc>
            </a:pPr>
            <a:r>
              <a:rPr lang="zh-CN" altLang="en-US" dirty="0">
                <a:latin typeface="宋体" panose="02010600030101010101" pitchFamily="2" charset="-122"/>
                <a:ea typeface="宋体" panose="02010600030101010101" pitchFamily="2" charset="-122"/>
              </a:rPr>
              <a:t>不能对付隐蔽性病毒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28674" name="内容占位符 2"/>
          <p:cNvSpPr>
            <a:spLocks noGrp="1"/>
          </p:cNvSpPr>
          <p:nvPr>
            <p:ph idx="1"/>
          </p:nvPr>
        </p:nvSpPr>
        <p:spPr/>
        <p:txBody>
          <a:bodyPr wrap="square" lIns="91440" tIns="45720" rIns="91440" bIns="45720" anchor="t"/>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校验和检测技术</a:t>
            </a:r>
            <a:endParaRPr kumimoji="1" lang="en-US" altLang="zh-CN" dirty="0">
              <a:latin typeface="宋体" panose="02010600030101010101" pitchFamily="2" charset="-122"/>
              <a:ea typeface="宋体" panose="02010600030101010101" pitchFamily="2" charset="-122"/>
              <a:cs typeface="+mn-cs"/>
            </a:endParaRPr>
          </a:p>
          <a:p>
            <a:pPr lvl="1" eaLnBrk="1" hangingPunct="1">
              <a:lnSpc>
                <a:spcPct val="150000"/>
              </a:lnSpc>
            </a:pPr>
            <a:r>
              <a:rPr lang="zh-CN" altLang="en-US" dirty="0">
                <a:latin typeface="宋体" panose="02010600030101010101" pitchFamily="2" charset="-122"/>
                <a:ea typeface="宋体" panose="02010600030101010101" pitchFamily="2" charset="-122"/>
              </a:rPr>
              <a:t>根据正常文件的信息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包括文件名称、大小、时间、日期及内容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，计算其校验和</a:t>
            </a:r>
          </a:p>
          <a:p>
            <a:pPr lvl="1" eaLnBrk="1" hangingPunct="1">
              <a:lnSpc>
                <a:spcPct val="150000"/>
              </a:lnSpc>
            </a:pPr>
            <a:r>
              <a:rPr lang="zh-CN" altLang="en-US" dirty="0">
                <a:latin typeface="宋体" panose="02010600030101010101" pitchFamily="2" charset="-122"/>
                <a:ea typeface="宋体" panose="02010600030101010101" pitchFamily="2" charset="-122"/>
              </a:rPr>
              <a:t>定期地或每次使用文件前，检查文件现有信息算出的校验和与原来保存的校验和是否一致</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29698" name="内容占位符 2"/>
          <p:cNvSpPr>
            <a:spLocks noGrp="1"/>
          </p:cNvSpPr>
          <p:nvPr>
            <p:ph idx="1"/>
          </p:nvPr>
        </p:nvSpPr>
        <p:spPr>
          <a:xfrm>
            <a:off x="838200" y="1929130"/>
            <a:ext cx="9677400" cy="4308475"/>
          </a:xfrm>
        </p:spPr>
        <p:txBody>
          <a:bodyPr wrap="square" lIns="91440" tIns="45720" rIns="91440" bIns="45720" anchor="t"/>
          <a:lstStyle/>
          <a:p>
            <a:pPr eaLnBrk="1" hangingPunct="1">
              <a:lnSpc>
                <a:spcPct val="200000"/>
              </a:lnSpc>
            </a:pPr>
            <a:r>
              <a:rPr kumimoji="1" lang="zh-CN" altLang="en-US" sz="2400" dirty="0">
                <a:latin typeface="宋体" panose="02010600030101010101" pitchFamily="2" charset="-122"/>
                <a:ea typeface="宋体" panose="02010600030101010101" pitchFamily="2" charset="-122"/>
                <a:cs typeface="+mn-cs"/>
              </a:rPr>
              <a:t>运用</a:t>
            </a:r>
            <a:r>
              <a:rPr kumimoji="1" lang="zh-CN" altLang="en-US" sz="2400" dirty="0" smtClean="0">
                <a:latin typeface="宋体" panose="02010600030101010101" pitchFamily="2" charset="-122"/>
                <a:ea typeface="宋体" panose="02010600030101010101" pitchFamily="2" charset="-122"/>
                <a:cs typeface="+mn-cs"/>
              </a:rPr>
              <a:t>校验和法</a:t>
            </a:r>
            <a:r>
              <a:rPr kumimoji="1" lang="zh-CN" altLang="en-US" sz="2400" dirty="0">
                <a:latin typeface="宋体" panose="02010600030101010101" pitchFamily="2" charset="-122"/>
                <a:ea typeface="宋体" panose="02010600030101010101" pitchFamily="2" charset="-122"/>
                <a:cs typeface="+mn-cs"/>
              </a:rPr>
              <a:t>查病毒一般采用三种方式</a:t>
            </a:r>
          </a:p>
          <a:p>
            <a:pPr lvl="1" eaLnBrk="1" hangingPunct="1">
              <a:lnSpc>
                <a:spcPct val="200000"/>
              </a:lnSpc>
            </a:pPr>
            <a:r>
              <a:rPr lang="zh-CN" altLang="en-US" sz="2200" dirty="0">
                <a:latin typeface="宋体" panose="02010600030101010101" pitchFamily="2" charset="-122"/>
                <a:ea typeface="宋体" panose="02010600030101010101" pitchFamily="2" charset="-122"/>
              </a:rPr>
              <a:t>在检测病毒工具中纳入校验和法</a:t>
            </a:r>
          </a:p>
          <a:p>
            <a:pPr lvl="1" eaLnBrk="1" hangingPunct="1">
              <a:lnSpc>
                <a:spcPct val="200000"/>
              </a:lnSpc>
            </a:pPr>
            <a:r>
              <a:rPr lang="zh-CN" altLang="en-US" sz="2200" dirty="0">
                <a:latin typeface="宋体" panose="02010600030101010101" pitchFamily="2" charset="-122"/>
                <a:ea typeface="宋体" panose="02010600030101010101" pitchFamily="2" charset="-122"/>
              </a:rPr>
              <a:t>在应用程序中，放入校验和法自我检查功能</a:t>
            </a:r>
          </a:p>
          <a:p>
            <a:pPr lvl="1" eaLnBrk="1" hangingPunct="1">
              <a:lnSpc>
                <a:spcPct val="200000"/>
              </a:lnSpc>
            </a:pPr>
            <a:r>
              <a:rPr lang="zh-CN" altLang="en-US" sz="2200" dirty="0">
                <a:latin typeface="宋体" panose="02010600030101010101" pitchFamily="2" charset="-122"/>
                <a:ea typeface="宋体" panose="02010600030101010101" pitchFamily="2" charset="-122"/>
              </a:rPr>
              <a:t>将校验和检查程序常驻内存</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30722" name="内容占位符 2"/>
          <p:cNvSpPr>
            <a:spLocks noGrp="1"/>
          </p:cNvSpPr>
          <p:nvPr>
            <p:ph idx="1"/>
          </p:nvPr>
        </p:nvSpPr>
        <p:spPr/>
        <p:txBody>
          <a:bodyPr wrap="square" lIns="91440" tIns="45720" rIns="91440" bIns="45720" anchor="t">
            <a:normAutofit/>
          </a:bodyPr>
          <a:lstStyle/>
          <a:p>
            <a:pPr eaLnBrk="1" hangingPunct="1">
              <a:lnSpc>
                <a:spcPct val="200000"/>
              </a:lnSpc>
            </a:pPr>
            <a:r>
              <a:rPr kumimoji="1" lang="zh-CN" altLang="en-US" dirty="0">
                <a:latin typeface="+mn-lt"/>
                <a:ea typeface="+mn-ea"/>
                <a:cs typeface="+mn-cs"/>
              </a:rPr>
              <a:t>比较的对象可分为</a:t>
            </a:r>
            <a:endParaRPr kumimoji="1" lang="en-US" altLang="zh-CN" dirty="0">
              <a:latin typeface="+mn-lt"/>
              <a:ea typeface="+mn-ea"/>
              <a:cs typeface="+mn-cs"/>
            </a:endParaRPr>
          </a:p>
          <a:p>
            <a:pPr lvl="1" eaLnBrk="1" hangingPunct="1">
              <a:lnSpc>
                <a:spcPct val="200000"/>
              </a:lnSpc>
            </a:pPr>
            <a:r>
              <a:rPr lang="zh-CN" altLang="en-US" dirty="0"/>
              <a:t>系统数据</a:t>
            </a:r>
            <a:endParaRPr lang="en-US" altLang="zh-CN" dirty="0"/>
          </a:p>
          <a:p>
            <a:pPr lvl="1" eaLnBrk="1" hangingPunct="1">
              <a:lnSpc>
                <a:spcPct val="200000"/>
              </a:lnSpc>
            </a:pPr>
            <a:r>
              <a:rPr lang="zh-CN" altLang="en-US" dirty="0"/>
              <a:t>文件的头部</a:t>
            </a:r>
            <a:endParaRPr lang="en-US" altLang="zh-CN" dirty="0"/>
          </a:p>
          <a:p>
            <a:pPr lvl="1" eaLnBrk="1" hangingPunct="1">
              <a:lnSpc>
                <a:spcPct val="200000"/>
              </a:lnSpc>
            </a:pPr>
            <a:r>
              <a:rPr lang="zh-CN" altLang="en-US" dirty="0"/>
              <a:t>文件的属性</a:t>
            </a:r>
            <a:endParaRPr lang="en-US" altLang="zh-CN" dirty="0"/>
          </a:p>
          <a:p>
            <a:pPr lvl="1" eaLnBrk="1" hangingPunct="1">
              <a:lnSpc>
                <a:spcPct val="200000"/>
              </a:lnSpc>
            </a:pPr>
            <a:r>
              <a:rPr lang="zh-CN" altLang="en-US" dirty="0"/>
              <a:t>文件的内容</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3" name="内容占位符 2"/>
          <p:cNvSpPr>
            <a:spLocks noGrp="1"/>
          </p:cNvSpPr>
          <p:nvPr>
            <p:ph idx="1"/>
          </p:nvPr>
        </p:nvSpPr>
        <p:spPr>
          <a:xfrm>
            <a:off x="937260" y="2000250"/>
            <a:ext cx="9578340" cy="4237355"/>
          </a:xfrm>
        </p:spPr>
        <p:txBody>
          <a:bodyPr wrap="square" lIns="91440" tIns="45720" rIns="91440" bIns="45720" anchor="t"/>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校验和检测技术的优点是：方法简单，能发现未知病毒，被查文件的细微变化也能发现</a:t>
            </a:r>
            <a:endParaRPr kumimoji="1" lang="en-US" altLang="zh-CN" dirty="0">
              <a:latin typeface="宋体" panose="02010600030101010101" pitchFamily="2" charset="-122"/>
              <a:ea typeface="宋体" panose="02010600030101010101" pitchFamily="2" charset="-122"/>
              <a:cs typeface="+mn-cs"/>
            </a:endParaRPr>
          </a:p>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其缺点是：必须预先记录正常文件的校验和，会误报警，不能识别病毒名称，不能对付隐蔽型病毒，并且效率低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32770" name="内容占位符 2"/>
          <p:cNvSpPr>
            <a:spLocks noGrp="1"/>
          </p:cNvSpPr>
          <p:nvPr>
            <p:ph idx="1"/>
          </p:nvPr>
        </p:nvSpPr>
        <p:spPr/>
        <p:txBody>
          <a:bodyPr wrap="square" lIns="91440" tIns="45720" rIns="91440" bIns="45720" anchor="t"/>
          <a:lstStyle/>
          <a:p>
            <a:pPr eaLnBrk="1" hangingPunct="1">
              <a:lnSpc>
                <a:spcPct val="150000"/>
              </a:lnSpc>
            </a:pPr>
            <a:r>
              <a:rPr kumimoji="1" lang="zh-CN" altLang="en-US" dirty="0">
                <a:latin typeface="+mn-lt"/>
                <a:ea typeface="+mn-ea"/>
                <a:cs typeface="+mn-cs"/>
              </a:rPr>
              <a:t>行为监测技术</a:t>
            </a:r>
            <a:endParaRPr kumimoji="1" lang="en-US" altLang="zh-CN" dirty="0">
              <a:latin typeface="+mn-lt"/>
              <a:ea typeface="+mn-ea"/>
              <a:cs typeface="+mn-cs"/>
            </a:endParaRPr>
          </a:p>
          <a:p>
            <a:pPr lvl="1" eaLnBrk="1" hangingPunct="1">
              <a:lnSpc>
                <a:spcPct val="150000"/>
              </a:lnSpc>
            </a:pPr>
            <a:r>
              <a:rPr lang="zh-CN" altLang="en-US" dirty="0"/>
              <a:t>利用病毒的特有行为特性监测病毒的方法，称为行为监测法，也称为人工智能陷阱法</a:t>
            </a:r>
          </a:p>
          <a:p>
            <a:pPr lvl="1" eaLnBrk="1" hangingPunct="1">
              <a:lnSpc>
                <a:spcPct val="150000"/>
              </a:lnSpc>
            </a:pPr>
            <a:r>
              <a:rPr lang="zh-CN" altLang="en-US" dirty="0"/>
              <a:t>通过对病毒多年的观察、研究，人们发现病毒有一些行为，是病毒的共同行为，而且比较特殊，在正常程序中，这些行为比较罕见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33794" name="内容占位符 2"/>
          <p:cNvSpPr>
            <a:spLocks noGrp="1"/>
          </p:cNvSpPr>
          <p:nvPr>
            <p:ph idx="1"/>
          </p:nvPr>
        </p:nvSpPr>
        <p:spPr/>
        <p:txBody>
          <a:bodyPr wrap="square" lIns="91440" tIns="45720" rIns="91440" bIns="45720" anchor="t"/>
          <a:lstStyle/>
          <a:p>
            <a:pPr eaLnBrk="1" hangingPunct="1">
              <a:lnSpc>
                <a:spcPct val="150000"/>
              </a:lnSpc>
            </a:pPr>
            <a:r>
              <a:rPr kumimoji="1" lang="zh-CN" altLang="en-US" dirty="0">
                <a:latin typeface="+mn-lt"/>
                <a:ea typeface="+mn-ea"/>
                <a:cs typeface="+mn-cs"/>
              </a:rPr>
              <a:t>常见的病毒行为特性</a:t>
            </a:r>
            <a:endParaRPr kumimoji="1" lang="en-US" altLang="zh-CN" dirty="0">
              <a:latin typeface="+mn-lt"/>
              <a:ea typeface="+mn-ea"/>
              <a:cs typeface="+mn-cs"/>
            </a:endParaRPr>
          </a:p>
          <a:p>
            <a:pPr lvl="1" eaLnBrk="1" hangingPunct="1">
              <a:lnSpc>
                <a:spcPct val="150000"/>
              </a:lnSpc>
            </a:pPr>
            <a:r>
              <a:rPr lang="zh-CN" altLang="en-US" dirty="0"/>
              <a:t>占用</a:t>
            </a:r>
            <a:r>
              <a:rPr lang="en-US" altLang="zh-CN" dirty="0"/>
              <a:t>INT 13H</a:t>
            </a:r>
          </a:p>
          <a:p>
            <a:pPr lvl="1" eaLnBrk="1" hangingPunct="1">
              <a:lnSpc>
                <a:spcPct val="150000"/>
              </a:lnSpc>
            </a:pPr>
            <a:r>
              <a:rPr lang="zh-CN" altLang="en-US" dirty="0"/>
              <a:t>修改</a:t>
            </a:r>
            <a:r>
              <a:rPr lang="en-US" altLang="zh-CN" dirty="0"/>
              <a:t>DOS</a:t>
            </a:r>
            <a:r>
              <a:rPr lang="zh-CN" altLang="en-US" dirty="0"/>
              <a:t>系统数据区的内存总量</a:t>
            </a:r>
          </a:p>
          <a:p>
            <a:pPr lvl="1" eaLnBrk="1" hangingPunct="1">
              <a:lnSpc>
                <a:spcPct val="150000"/>
              </a:lnSpc>
            </a:pPr>
            <a:r>
              <a:rPr lang="zh-CN" altLang="en-US" dirty="0"/>
              <a:t>对可执行文件做写入动作</a:t>
            </a:r>
          </a:p>
          <a:p>
            <a:pPr lvl="1" eaLnBrk="1" hangingPunct="1">
              <a:lnSpc>
                <a:spcPct val="150000"/>
              </a:lnSpc>
            </a:pPr>
            <a:r>
              <a:rPr lang="zh-CN" altLang="en-US" dirty="0"/>
              <a:t>病毒程序与宿主程序的切换</a:t>
            </a:r>
            <a:endParaRPr lang="en-US" altLang="zh-CN" dirty="0"/>
          </a:p>
          <a:p>
            <a:pPr lvl="1" eaLnBrk="1" hangingPunct="1">
              <a:lnSpc>
                <a:spcPct val="150000"/>
              </a:lnSpc>
            </a:pPr>
            <a:r>
              <a:rPr lang="zh-CN" altLang="en-US" dirty="0"/>
              <a:t>搜索</a:t>
            </a:r>
            <a:r>
              <a:rPr lang="en-US" altLang="zh-CN" dirty="0"/>
              <a:t>API</a:t>
            </a:r>
            <a:r>
              <a:rPr lang="zh-CN" altLang="en-US" dirty="0"/>
              <a:t>函数地址</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p:txBody>
          <a:bodyPr wrap="square" lIns="91440" tIns="45720" rIns="91440" bIns="45720" anchor="ctr"/>
          <a:lstStyle/>
          <a:p>
            <a:pPr eaLnBrk="1" hangingPunct="1"/>
            <a:r>
              <a:rPr lang="zh-CN" altLang="en-US" sz="4400" dirty="0">
                <a:ea typeface="宋体" panose="02010600030101010101" pitchFamily="2" charset="-122"/>
              </a:rPr>
              <a:t>反病毒技术综述</a:t>
            </a:r>
            <a:endParaRPr lang="zh-CN" altLang="en-US" sz="4400" b="1" dirty="0">
              <a:latin typeface="宋体" panose="02010600030101010101" pitchFamily="2" charset="-122"/>
              <a:ea typeface="宋体" panose="02010600030101010101" pitchFamily="2" charset="-122"/>
            </a:endParaRPr>
          </a:p>
        </p:txBody>
      </p:sp>
      <p:sp>
        <p:nvSpPr>
          <p:cNvPr id="10243" name="Rectangle 3"/>
          <p:cNvSpPr>
            <a:spLocks noGrp="1"/>
          </p:cNvSpPr>
          <p:nvPr>
            <p:ph idx="1"/>
          </p:nvPr>
        </p:nvSpPr>
        <p:spPr>
          <a:xfrm>
            <a:off x="1019175" y="1500505"/>
            <a:ext cx="9496425" cy="4737100"/>
          </a:xfrm>
        </p:spPr>
        <p:txBody>
          <a:bodyPr wrap="square" lIns="91440" tIns="45720" rIns="91440" bIns="45720" anchor="t">
            <a:normAutofit/>
          </a:bodyPr>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反病毒技术的产生与发展简介</a:t>
            </a:r>
          </a:p>
          <a:p>
            <a:pPr lvl="1" eaLnBrk="1" hangingPunct="1">
              <a:lnSpc>
                <a:spcPct val="150000"/>
              </a:lnSpc>
            </a:pPr>
            <a:r>
              <a:rPr lang="zh-CN" altLang="en-US" dirty="0">
                <a:latin typeface="宋体" panose="02010600030101010101" pitchFamily="2" charset="-122"/>
                <a:ea typeface="宋体" panose="02010600030101010101" pitchFamily="2" charset="-122"/>
              </a:rPr>
              <a:t>从“消毒软件”到“防毒卡”</a:t>
            </a:r>
            <a:endParaRPr lang="en-US" altLang="zh-CN" dirty="0">
              <a:latin typeface="宋体" panose="02010600030101010101" pitchFamily="2" charset="-122"/>
              <a:ea typeface="宋体" panose="02010600030101010101" pitchFamily="2" charset="-122"/>
            </a:endParaRPr>
          </a:p>
          <a:p>
            <a:pPr lvl="2"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早期的消毒程序是一对一的，即一个程序清除一种病毒</a:t>
            </a:r>
          </a:p>
          <a:p>
            <a:pPr lvl="2" eaLnBrk="1" hangingPunct="1">
              <a:lnSpc>
                <a:spcPct val="150000"/>
              </a:lnSpc>
              <a:buFont typeface="-윤고딕120" charset="-127"/>
            </a:pPr>
            <a:r>
              <a:rPr kumimoji="1" lang="en-US" altLang="zh-CN" dirty="0">
                <a:latin typeface="宋体" panose="02010600030101010101" pitchFamily="2" charset="-122"/>
                <a:ea typeface="宋体" panose="02010600030101010101" pitchFamily="2" charset="-122"/>
              </a:rPr>
              <a:t>90</a:t>
            </a:r>
            <a:r>
              <a:rPr kumimoji="1" lang="zh-CN" altLang="en-US" dirty="0">
                <a:latin typeface="宋体" panose="02010600030101010101" pitchFamily="2" charset="-122"/>
                <a:ea typeface="宋体" panose="02010600030101010101" pitchFamily="2" charset="-122"/>
              </a:rPr>
              <a:t>年我国最早的一个防病毒卡诞生在深圳的“华星”公司</a:t>
            </a:r>
            <a:endParaRPr kumimoji="1" lang="en-US" altLang="zh-CN" dirty="0">
              <a:latin typeface="宋体" panose="02010600030101010101" pitchFamily="2" charset="-122"/>
              <a:ea typeface="宋体" panose="02010600030101010101" pitchFamily="2" charset="-122"/>
            </a:endParaRPr>
          </a:p>
          <a:p>
            <a:pPr lvl="2" eaLnBrk="1" hangingPunct="1">
              <a:lnSpc>
                <a:spcPct val="150000"/>
              </a:lnSpc>
              <a:buFont typeface="-윤고딕120" charset="-127"/>
            </a:pPr>
            <a:r>
              <a:rPr kumimoji="1" lang="en-US" altLang="zh-CN" dirty="0">
                <a:latin typeface="宋体" panose="02010600030101010101" pitchFamily="2" charset="-122"/>
                <a:ea typeface="宋体" panose="02010600030101010101" pitchFamily="2" charset="-122"/>
              </a:rPr>
              <a:t>93-94</a:t>
            </a:r>
            <a:r>
              <a:rPr kumimoji="1" lang="zh-CN" altLang="en-US" dirty="0">
                <a:latin typeface="宋体" panose="02010600030101010101" pitchFamily="2" charset="-122"/>
                <a:ea typeface="宋体" panose="02010600030101010101" pitchFamily="2" charset="-122"/>
              </a:rPr>
              <a:t>年防病毒卡迪销售达到了一个顶峰</a:t>
            </a:r>
          </a:p>
          <a:p>
            <a:pPr lvl="1" eaLnBrk="1" hangingPunct="1">
              <a:lnSpc>
                <a:spcPct val="150000"/>
              </a:lnSpc>
            </a:pPr>
            <a:r>
              <a:rPr lang="zh-CN" altLang="en-US" dirty="0">
                <a:latin typeface="宋体" panose="02010600030101010101" pitchFamily="2" charset="-122"/>
                <a:ea typeface="宋体" panose="02010600030101010101" pitchFamily="2" charset="-122"/>
              </a:rPr>
              <a:t>“查杀防三合一”实时反病毒软件的诞生</a:t>
            </a:r>
          </a:p>
          <a:p>
            <a:pPr lvl="2" eaLnBrk="1" hangingPunct="1">
              <a:lnSpc>
                <a:spcPct val="150000"/>
              </a:lnSpc>
              <a:buFont typeface="-윤고딕120" charset="-127"/>
            </a:pPr>
            <a:r>
              <a:rPr kumimoji="1" lang="en-US" altLang="zh-CN" dirty="0">
                <a:latin typeface="宋体" panose="02010600030101010101" pitchFamily="2" charset="-122"/>
                <a:ea typeface="宋体" panose="02010600030101010101" pitchFamily="2" charset="-122"/>
              </a:rPr>
              <a:t>20</a:t>
            </a:r>
            <a:r>
              <a:rPr kumimoji="1" lang="zh-CN" altLang="en-US" dirty="0">
                <a:latin typeface="宋体" panose="02010600030101010101" pitchFamily="2" charset="-122"/>
                <a:ea typeface="宋体" panose="02010600030101010101" pitchFamily="2" charset="-122"/>
              </a:rPr>
              <a:t>世纪</a:t>
            </a:r>
            <a:r>
              <a:rPr kumimoji="1" lang="en-US" altLang="zh-CN" dirty="0">
                <a:latin typeface="宋体" panose="02010600030101010101" pitchFamily="2" charset="-122"/>
                <a:ea typeface="宋体" panose="02010600030101010101" pitchFamily="2" charset="-122"/>
              </a:rPr>
              <a:t>90</a:t>
            </a:r>
            <a:r>
              <a:rPr kumimoji="1" lang="zh-CN" altLang="en-US" dirty="0">
                <a:latin typeface="宋体" panose="02010600030101010101" pitchFamily="2" charset="-122"/>
                <a:ea typeface="宋体" panose="02010600030101010101" pitchFamily="2" charset="-122"/>
              </a:rPr>
              <a:t>年代末期，出现了具有实时防病毒功能的反病毒软件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3" dur="500"/>
                                        <p:tgtEl>
                                          <p:spTgt spid="1024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6" dur="500"/>
                                        <p:tgtEl>
                                          <p:spTgt spid="1024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19" dur="500"/>
                                        <p:tgtEl>
                                          <p:spTgt spid="1024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4" dur="500"/>
                                        <p:tgtEl>
                                          <p:spTgt spid="1024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2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34818" name="内容占位符 2"/>
          <p:cNvSpPr>
            <a:spLocks noGrp="1"/>
          </p:cNvSpPr>
          <p:nvPr>
            <p:ph idx="1"/>
          </p:nvPr>
        </p:nvSpPr>
        <p:spPr>
          <a:xfrm>
            <a:off x="838200" y="1786255"/>
            <a:ext cx="9677400" cy="4451350"/>
          </a:xfrm>
        </p:spPr>
        <p:txBody>
          <a:bodyPr wrap="square" lIns="91440" tIns="45720" rIns="91440" bIns="45720" anchor="t"/>
          <a:lstStyle/>
          <a:p>
            <a:pPr eaLnBrk="1" hangingPunct="1">
              <a:lnSpc>
                <a:spcPct val="150000"/>
              </a:lnSpc>
            </a:pPr>
            <a:r>
              <a:rPr kumimoji="1" lang="zh-CN" altLang="en-US" dirty="0">
                <a:latin typeface="+mn-lt"/>
                <a:ea typeface="+mn-ea"/>
                <a:cs typeface="+mn-cs"/>
              </a:rPr>
              <a:t>极少数正常程序也有类似的病毒行为，称为类病毒行为：</a:t>
            </a:r>
          </a:p>
          <a:p>
            <a:pPr lvl="1" eaLnBrk="1" hangingPunct="1">
              <a:lnSpc>
                <a:spcPct val="150000"/>
              </a:lnSpc>
            </a:pPr>
            <a:r>
              <a:rPr lang="zh-CN" altLang="en-US" dirty="0"/>
              <a:t>杀病毒工具去写有毒的可执行程序</a:t>
            </a:r>
          </a:p>
          <a:p>
            <a:pPr lvl="1" eaLnBrk="1" hangingPunct="1">
              <a:lnSpc>
                <a:spcPct val="150000"/>
              </a:lnSpc>
            </a:pPr>
            <a:r>
              <a:rPr lang="zh-CN" altLang="en-US" dirty="0"/>
              <a:t>某些安装程序动态修改可执行程序</a:t>
            </a:r>
          </a:p>
          <a:p>
            <a:pPr lvl="1" eaLnBrk="1" hangingPunct="1">
              <a:lnSpc>
                <a:spcPct val="150000"/>
              </a:lnSpc>
            </a:pPr>
            <a:r>
              <a:rPr lang="zh-CN" altLang="en-US" dirty="0"/>
              <a:t>加密程序对被加密程序的写入行为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35842" name="内容占位符 2"/>
          <p:cNvSpPr>
            <a:spLocks noGrp="1"/>
          </p:cNvSpPr>
          <p:nvPr>
            <p:ph idx="1"/>
          </p:nvPr>
        </p:nvSpPr>
        <p:spPr>
          <a:xfrm>
            <a:off x="838200" y="1857375"/>
            <a:ext cx="9677400" cy="4380230"/>
          </a:xfrm>
        </p:spPr>
        <p:txBody>
          <a:bodyPr wrap="square" lIns="91440" tIns="45720" rIns="91440" bIns="45720" anchor="t"/>
          <a:lstStyle/>
          <a:p>
            <a:pPr eaLnBrk="1" hangingPunct="1">
              <a:lnSpc>
                <a:spcPct val="150000"/>
              </a:lnSpc>
            </a:pPr>
            <a:r>
              <a:rPr kumimoji="1" lang="zh-CN" altLang="en-US" dirty="0">
                <a:latin typeface="+mn-lt"/>
                <a:ea typeface="+mn-ea"/>
                <a:cs typeface="+mn-cs"/>
              </a:rPr>
              <a:t>感染实验法诊断的原理</a:t>
            </a:r>
            <a:endParaRPr kumimoji="1" lang="en-US" altLang="zh-CN" dirty="0">
              <a:latin typeface="+mn-lt"/>
              <a:ea typeface="+mn-ea"/>
              <a:cs typeface="+mn-cs"/>
            </a:endParaRPr>
          </a:p>
          <a:p>
            <a:pPr lvl="1" eaLnBrk="1" hangingPunct="1">
              <a:lnSpc>
                <a:spcPct val="150000"/>
              </a:lnSpc>
            </a:pPr>
            <a:r>
              <a:rPr lang="zh-CN" altLang="en-US" dirty="0"/>
              <a:t>这种方法的原理是利用了病毒的最重要的基本特征：感染特性</a:t>
            </a:r>
          </a:p>
          <a:p>
            <a:pPr lvl="1" eaLnBrk="1" hangingPunct="1">
              <a:lnSpc>
                <a:spcPct val="150000"/>
              </a:lnSpc>
            </a:pPr>
            <a:r>
              <a:rPr lang="zh-CN" altLang="en-US" dirty="0"/>
              <a:t>检测未知引导型病毒的感染实验法</a:t>
            </a:r>
          </a:p>
          <a:p>
            <a:pPr lvl="1" eaLnBrk="1" hangingPunct="1">
              <a:lnSpc>
                <a:spcPct val="150000"/>
              </a:lnSpc>
            </a:pPr>
            <a:r>
              <a:rPr lang="zh-CN" altLang="en-US" dirty="0"/>
              <a:t>检测未知文件型病毒的感染实验法</a:t>
            </a:r>
          </a:p>
          <a:p>
            <a:pPr eaLnBrk="1" hangingPunct="1"/>
            <a:endParaRPr kumimoji="1" lang="zh-CN" altLang="en-US" dirty="0">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smtClean="0"/>
              <a:t>例</a:t>
            </a:r>
            <a:endParaRPr lang="zh-CN" altLang="en-US" dirty="0" smtClean="0"/>
          </a:p>
        </p:txBody>
      </p:sp>
      <p:sp>
        <p:nvSpPr>
          <p:cNvPr id="31747" name="Rectangle 3"/>
          <p:cNvSpPr>
            <a:spLocks noGrp="1" noChangeArrowheads="1"/>
          </p:cNvSpPr>
          <p:nvPr>
            <p:ph idx="1"/>
          </p:nvPr>
        </p:nvSpPr>
        <p:spPr/>
        <p:txBody>
          <a:bodyPr/>
          <a:lstStyle/>
          <a:p>
            <a:pPr eaLnBrk="1" hangingPunct="1">
              <a:lnSpc>
                <a:spcPct val="90000"/>
              </a:lnSpc>
            </a:pPr>
            <a:r>
              <a:rPr lang="zh-CN" altLang="en-US" sz="2400" smtClean="0"/>
              <a:t> </a:t>
            </a:r>
            <a:r>
              <a:rPr lang="en-US" altLang="zh-CN" sz="2400" smtClean="0"/>
              <a:t>1</a:t>
            </a:r>
            <a:r>
              <a:rPr lang="zh-CN" altLang="en-US" sz="2400" smtClean="0"/>
              <a:t>．检测未知引导型病毒的感染实验法</a:t>
            </a:r>
          </a:p>
          <a:p>
            <a:pPr eaLnBrk="1" hangingPunct="1">
              <a:lnSpc>
                <a:spcPct val="90000"/>
              </a:lnSpc>
            </a:pPr>
            <a:r>
              <a:rPr lang="en-US" altLang="zh-CN" sz="2400" smtClean="0"/>
              <a:t>a.</a:t>
            </a:r>
            <a:r>
              <a:rPr lang="zh-CN" altLang="en-US" sz="2400" smtClean="0"/>
              <a:t>先用一张软盘，做一个清洁无毒的系统盘，用</a:t>
            </a:r>
            <a:r>
              <a:rPr lang="en-US" altLang="zh-CN" sz="2400" smtClean="0"/>
              <a:t>DEBUG</a:t>
            </a:r>
            <a:r>
              <a:rPr lang="zh-CN" altLang="en-US" sz="2400" smtClean="0"/>
              <a:t>程序，读该盘的</a:t>
            </a:r>
            <a:r>
              <a:rPr lang="en-US" altLang="zh-CN" sz="2400" smtClean="0"/>
              <a:t>BOOT</a:t>
            </a:r>
            <a:r>
              <a:rPr lang="zh-CN" altLang="en-US" sz="2400" smtClean="0"/>
              <a:t>扇区进入内存，计算其校验和，并记住此值。同时把正常的</a:t>
            </a:r>
            <a:r>
              <a:rPr lang="en-US" altLang="zh-CN" sz="2400" smtClean="0"/>
              <a:t>BOOT</a:t>
            </a:r>
            <a:r>
              <a:rPr lang="zh-CN" altLang="en-US" sz="2400" smtClean="0"/>
              <a:t>扇区保存到一个文件中。上述操作必须保证系统环境是清洁无毒的</a:t>
            </a:r>
          </a:p>
          <a:p>
            <a:pPr eaLnBrk="1" hangingPunct="1">
              <a:lnSpc>
                <a:spcPct val="90000"/>
              </a:lnSpc>
            </a:pPr>
            <a:r>
              <a:rPr lang="en-US" altLang="zh-CN" sz="2400" smtClean="0"/>
              <a:t>b.</a:t>
            </a:r>
            <a:r>
              <a:rPr lang="zh-CN" altLang="en-US" sz="2400" smtClean="0"/>
              <a:t>在这张实验盘上拷贝一些无毒的系统应用程序。</a:t>
            </a:r>
          </a:p>
          <a:p>
            <a:pPr eaLnBrk="1" hangingPunct="1">
              <a:lnSpc>
                <a:spcPct val="90000"/>
              </a:lnSpc>
            </a:pPr>
            <a:r>
              <a:rPr lang="en-US" altLang="zh-CN" sz="2400" smtClean="0"/>
              <a:t>c.</a:t>
            </a:r>
            <a:r>
              <a:rPr lang="zh-CN" altLang="en-US" sz="2400" smtClean="0"/>
              <a:t>启动可疑系统，将实验盘插入可疑系统，运行实验盘上的程序，重复一定次数。</a:t>
            </a:r>
          </a:p>
          <a:p>
            <a:pPr eaLnBrk="1" hangingPunct="1">
              <a:lnSpc>
                <a:spcPct val="90000"/>
              </a:lnSpc>
            </a:pPr>
            <a:r>
              <a:rPr lang="en-US" altLang="zh-CN" sz="2400" smtClean="0"/>
              <a:t>d.</a:t>
            </a:r>
            <a:r>
              <a:rPr lang="zh-CN" altLang="en-US" sz="2400" smtClean="0"/>
              <a:t>再在干净无毒机器上，检查实验盘的</a:t>
            </a:r>
            <a:r>
              <a:rPr lang="en-US" altLang="zh-CN" sz="2400" smtClean="0"/>
              <a:t>BOOT</a:t>
            </a:r>
            <a:r>
              <a:rPr lang="zh-CN" altLang="en-US" sz="2400" smtClean="0"/>
              <a:t>扇区，可与原</a:t>
            </a:r>
            <a:r>
              <a:rPr lang="en-US" altLang="zh-CN" sz="2400" smtClean="0"/>
              <a:t>BOOT</a:t>
            </a:r>
            <a:r>
              <a:rPr lang="zh-CN" altLang="en-US" sz="2400" smtClean="0"/>
              <a:t>扇区内容比较，如果实验盘</a:t>
            </a:r>
            <a:r>
              <a:rPr lang="en-US" altLang="zh-CN" sz="2400" smtClean="0"/>
              <a:t>BOOT</a:t>
            </a:r>
            <a:r>
              <a:rPr lang="zh-CN" altLang="en-US" sz="2400" smtClean="0"/>
              <a:t>扇区内容已改变，可以断定可疑系统中有引导型病毒。</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t>例</a:t>
            </a:r>
          </a:p>
        </p:txBody>
      </p:sp>
      <p:sp>
        <p:nvSpPr>
          <p:cNvPr id="32771" name="Rectangle 3"/>
          <p:cNvSpPr>
            <a:spLocks noGrp="1" noChangeArrowheads="1"/>
          </p:cNvSpPr>
          <p:nvPr>
            <p:ph idx="1"/>
          </p:nvPr>
        </p:nvSpPr>
        <p:spPr/>
        <p:txBody>
          <a:bodyPr/>
          <a:lstStyle/>
          <a:p>
            <a:pPr eaLnBrk="1" hangingPunct="1">
              <a:lnSpc>
                <a:spcPct val="90000"/>
              </a:lnSpc>
            </a:pPr>
            <a:r>
              <a:rPr lang="en-US" altLang="zh-CN" sz="2800" smtClean="0"/>
              <a:t>2</a:t>
            </a:r>
            <a:r>
              <a:rPr lang="zh-CN" altLang="en-US" sz="2800" smtClean="0"/>
              <a:t>．检测未知文件型病毒的感染实验法</a:t>
            </a:r>
          </a:p>
          <a:p>
            <a:pPr lvl="1" eaLnBrk="1" hangingPunct="1">
              <a:lnSpc>
                <a:spcPct val="90000"/>
              </a:lnSpc>
            </a:pPr>
            <a:r>
              <a:rPr lang="en-US" altLang="zh-CN" sz="2400" smtClean="0"/>
              <a:t>a.</a:t>
            </a:r>
            <a:r>
              <a:rPr lang="zh-CN" altLang="en-US" sz="2400" smtClean="0"/>
              <a:t>在干净系统中制作一张实验盘，上面存放一些应用程序，这些程序应保证无毒，应选择长度不同，类型不同的文件（既有</a:t>
            </a:r>
            <a:r>
              <a:rPr lang="en-US" altLang="zh-CN" sz="2400" smtClean="0"/>
              <a:t>COM</a:t>
            </a:r>
            <a:r>
              <a:rPr lang="zh-CN" altLang="en-US" sz="2400" smtClean="0"/>
              <a:t>型又有</a:t>
            </a:r>
            <a:r>
              <a:rPr lang="en-US" altLang="zh-CN" sz="2400" smtClean="0"/>
              <a:t>EXE</a:t>
            </a:r>
            <a:r>
              <a:rPr lang="zh-CN" altLang="en-US" sz="2400" smtClean="0"/>
              <a:t>型）。记住这些文件正常状态的长度和校验和。</a:t>
            </a:r>
          </a:p>
          <a:p>
            <a:pPr lvl="1" eaLnBrk="1" hangingPunct="1">
              <a:lnSpc>
                <a:spcPct val="90000"/>
              </a:lnSpc>
            </a:pPr>
            <a:r>
              <a:rPr lang="en-US" altLang="zh-CN" sz="2400" smtClean="0"/>
              <a:t>b.</a:t>
            </a:r>
            <a:r>
              <a:rPr lang="zh-CN" altLang="en-US" sz="2400" smtClean="0"/>
              <a:t>在实验盘上制作一个批处理文件，使盘中程序在循环中轮流被执行数次</a:t>
            </a:r>
          </a:p>
          <a:p>
            <a:pPr lvl="1" eaLnBrk="1" hangingPunct="1">
              <a:lnSpc>
                <a:spcPct val="90000"/>
              </a:lnSpc>
            </a:pPr>
            <a:r>
              <a:rPr lang="en-US" altLang="zh-CN" sz="2400" smtClean="0"/>
              <a:t>c.</a:t>
            </a:r>
            <a:r>
              <a:rPr lang="zh-CN" altLang="en-US" sz="2400" smtClean="0"/>
              <a:t>将实验盘插入可疑系统，执行批处理文件，多次执行盘中程序。</a:t>
            </a:r>
          </a:p>
          <a:p>
            <a:pPr lvl="1" eaLnBrk="1" hangingPunct="1">
              <a:lnSpc>
                <a:spcPct val="90000"/>
              </a:lnSpc>
            </a:pPr>
            <a:r>
              <a:rPr lang="en-US" altLang="zh-CN" sz="2400" smtClean="0"/>
              <a:t>d.</a:t>
            </a:r>
            <a:r>
              <a:rPr lang="zh-CN" altLang="en-US" sz="2400" smtClean="0"/>
              <a:t>将实验盘放人干净系统，检查盘中文件的长度和校验和，如果文件长度增加，或者校验和变化，则可断定系统中有病毒。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subTitle" idx="1"/>
          </p:nvPr>
        </p:nvSpPr>
        <p:spPr>
          <a:xfrm>
            <a:off x="406400" y="818846"/>
            <a:ext cx="11176000" cy="4613939"/>
          </a:xfrm>
          <a:noFill/>
        </p:spPr>
        <p:txBody>
          <a:bodyPr/>
          <a:lstStyle/>
          <a:p>
            <a:pPr marL="287338" indent="-6350" algn="l" eaLnBrk="1" hangingPunct="1"/>
            <a:endParaRPr lang="en-US" altLang="zh-CN" sz="2800" dirty="0" smtClean="0"/>
          </a:p>
          <a:p>
            <a:pPr marL="287338" indent="-6350" algn="l" eaLnBrk="1" hangingPunct="1"/>
            <a:r>
              <a:rPr lang="zh-CN" altLang="en-US" sz="2800" dirty="0" smtClean="0"/>
              <a:t>对于</a:t>
            </a:r>
            <a:r>
              <a:rPr lang="en-US" altLang="zh-CN" sz="2800" dirty="0" smtClean="0"/>
              <a:t>Windows</a:t>
            </a:r>
            <a:r>
              <a:rPr lang="zh-CN" altLang="en-US" sz="2800" dirty="0" smtClean="0"/>
              <a:t>中的病毒，感染实验法检测内容会更多一些，例如，当使用感染实验法检测“广外女生”木马病毒时，可以采用如下步骤： </a:t>
            </a:r>
          </a:p>
          <a:p>
            <a:pPr marL="287338" indent="-6350" algn="l" eaLnBrk="1" hangingPunct="1"/>
            <a:r>
              <a:rPr lang="zh-CN" altLang="en-US" sz="2800" dirty="0" smtClean="0"/>
              <a:t>① 首先打开</a:t>
            </a:r>
            <a:r>
              <a:rPr lang="en-US" altLang="zh-CN" sz="2800" dirty="0" err="1" smtClean="0"/>
              <a:t>RegSnap</a:t>
            </a:r>
            <a:r>
              <a:rPr lang="zh-CN" altLang="en-US" sz="2800" dirty="0" smtClean="0"/>
              <a:t>，从</a:t>
            </a:r>
            <a:r>
              <a:rPr lang="en-US" altLang="zh-CN" sz="2800" dirty="0" smtClean="0"/>
              <a:t>file</a:t>
            </a:r>
            <a:r>
              <a:rPr lang="zh-CN" altLang="en-US" sz="2800" dirty="0" smtClean="0"/>
              <a:t>菜单选</a:t>
            </a:r>
            <a:r>
              <a:rPr lang="en-US" altLang="zh-CN" sz="2800" dirty="0" smtClean="0"/>
              <a:t>new</a:t>
            </a:r>
            <a:r>
              <a:rPr lang="zh-CN" altLang="en-US" sz="2800" dirty="0" smtClean="0"/>
              <a:t>，然后单击</a:t>
            </a:r>
            <a:r>
              <a:rPr lang="en-US" altLang="zh-CN" sz="2800" dirty="0" smtClean="0"/>
              <a:t>OK</a:t>
            </a:r>
            <a:r>
              <a:rPr lang="zh-CN" altLang="en-US" sz="2800" dirty="0" smtClean="0"/>
              <a:t>按钮，对当前干净的注册表以及系统文件做一个记录。如果木马修改了其中某项，就可以分析出来了。备份完成之后把它存为</a:t>
            </a:r>
            <a:r>
              <a:rPr lang="en-US" altLang="zh-CN" sz="2800" dirty="0" smtClean="0"/>
              <a:t>Regsnp1.rgs</a:t>
            </a:r>
            <a:r>
              <a:rPr lang="zh-CN" altLang="en-US" sz="2800" dirty="0" smtClean="0"/>
              <a:t>。 </a:t>
            </a:r>
          </a:p>
          <a:p>
            <a:pPr marL="287338" indent="-6350" algn="l" eaLnBrk="1" hangingPunct="1"/>
            <a:r>
              <a:rPr lang="zh-CN" altLang="en-US" sz="2800" dirty="0" smtClean="0"/>
              <a:t>② 在计算机上运行感染了“广外女生”病毒的文件，例如双击</a:t>
            </a:r>
            <a:r>
              <a:rPr lang="en-US" altLang="zh-CN" sz="2800" dirty="0" smtClean="0"/>
              <a:t>gdufs.exe</a:t>
            </a:r>
            <a:r>
              <a:rPr lang="zh-CN" altLang="en-US" sz="2800" dirty="0" smtClean="0"/>
              <a:t>，然后等一小会儿。如果此时发现正在运行着的“天网防火墙”或“金山毒霸”自动退出，就很可能木马已经驻留在系统中了。</a:t>
            </a:r>
          </a:p>
        </p:txBody>
      </p:sp>
      <p:sp>
        <p:nvSpPr>
          <p:cNvPr id="3" name="Rectangle 2"/>
          <p:cNvSpPr txBox="1">
            <a:spLocks noChangeArrowheads="1"/>
          </p:cNvSpPr>
          <p:nvPr/>
        </p:nvSpPr>
        <p:spPr>
          <a:xfrm>
            <a:off x="1219200" y="512064"/>
            <a:ext cx="10363200" cy="914400"/>
          </a:xfrm>
          <a:prstGeom prst="rect">
            <a:avLst/>
          </a:prstGeom>
        </p:spPr>
        <p:txBody>
          <a:bodyPr vert="horz" anchor="t">
            <a:noAutofit/>
          </a:bodyPr>
          <a:lstStyle/>
          <a:p>
            <a:pPr marL="0" marR="9144"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all" spc="0" normalizeH="0" baseline="0" noProof="0" dirty="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subTitle" idx="1"/>
          </p:nvPr>
        </p:nvSpPr>
        <p:spPr>
          <a:xfrm>
            <a:off x="597472" y="1392058"/>
            <a:ext cx="11176000" cy="4368280"/>
          </a:xfrm>
          <a:noFill/>
        </p:spPr>
        <p:txBody>
          <a:bodyPr/>
          <a:lstStyle/>
          <a:p>
            <a:pPr marL="287338" indent="-6350" algn="l" eaLnBrk="1" hangingPunct="1"/>
            <a:r>
              <a:rPr lang="zh-CN" altLang="en-US" sz="2800" dirty="0" smtClean="0"/>
              <a:t>③ 重新打开</a:t>
            </a:r>
            <a:r>
              <a:rPr lang="en-US" altLang="zh-CN" sz="2800" dirty="0" err="1" smtClean="0"/>
              <a:t>RegSnap</a:t>
            </a:r>
            <a:r>
              <a:rPr lang="zh-CN" altLang="en-US" sz="2800" dirty="0" smtClean="0"/>
              <a:t>，从</a:t>
            </a:r>
            <a:r>
              <a:rPr lang="en-US" altLang="zh-CN" sz="2800" dirty="0" smtClean="0"/>
              <a:t>file</a:t>
            </a:r>
            <a:r>
              <a:rPr lang="zh-CN" altLang="en-US" sz="2800" dirty="0" smtClean="0"/>
              <a:t>菜单选</a:t>
            </a:r>
            <a:r>
              <a:rPr lang="en-US" altLang="zh-CN" sz="2800" dirty="0" smtClean="0"/>
              <a:t>new,</a:t>
            </a:r>
            <a:r>
              <a:rPr lang="zh-CN" altLang="en-US" sz="2800" dirty="0" smtClean="0"/>
              <a:t>然后单击</a:t>
            </a:r>
            <a:r>
              <a:rPr lang="en-US" altLang="zh-CN" sz="2800" dirty="0" smtClean="0"/>
              <a:t>OK</a:t>
            </a:r>
            <a:r>
              <a:rPr lang="zh-CN" altLang="en-US" sz="2800" dirty="0" smtClean="0"/>
              <a:t>按钮，把这次的</a:t>
            </a:r>
            <a:r>
              <a:rPr lang="en-US" altLang="zh-CN" sz="2800" dirty="0" smtClean="0"/>
              <a:t>snap</a:t>
            </a:r>
            <a:r>
              <a:rPr lang="zh-CN" altLang="en-US" sz="2800" dirty="0" smtClean="0"/>
              <a:t>结果存为</a:t>
            </a:r>
            <a:r>
              <a:rPr lang="en-US" altLang="zh-CN" sz="2800" dirty="0" smtClean="0"/>
              <a:t>Regsnp2.rgs</a:t>
            </a:r>
            <a:r>
              <a:rPr lang="zh-CN" altLang="en-US" sz="2800" dirty="0" smtClean="0"/>
              <a:t>。</a:t>
            </a:r>
          </a:p>
          <a:p>
            <a:pPr marL="287338" indent="-6350" algn="l" eaLnBrk="1" hangingPunct="1"/>
            <a:r>
              <a:rPr lang="zh-CN" altLang="en-US" sz="2800" dirty="0" smtClean="0"/>
              <a:t>④ 从</a:t>
            </a:r>
            <a:r>
              <a:rPr lang="en-US" altLang="zh-CN" sz="2800" dirty="0" err="1" smtClean="0"/>
              <a:t>RegSnap</a:t>
            </a:r>
            <a:r>
              <a:rPr lang="zh-CN" altLang="en-US" sz="2800" dirty="0" smtClean="0"/>
              <a:t>的</a:t>
            </a:r>
            <a:r>
              <a:rPr lang="en-US" altLang="zh-CN" sz="2800" dirty="0" smtClean="0"/>
              <a:t>file</a:t>
            </a:r>
            <a:r>
              <a:rPr lang="zh-CN" altLang="en-US" sz="2800" dirty="0" smtClean="0"/>
              <a:t>菜单选择</a:t>
            </a:r>
            <a:r>
              <a:rPr lang="en-US" altLang="zh-CN" sz="2800" dirty="0" smtClean="0"/>
              <a:t>Compare</a:t>
            </a:r>
            <a:r>
              <a:rPr lang="zh-CN" altLang="en-US" sz="2800" dirty="0" smtClean="0"/>
              <a:t>，在</a:t>
            </a:r>
            <a:r>
              <a:rPr lang="en-US" altLang="zh-CN" sz="2800" dirty="0" smtClean="0"/>
              <a:t>First snapshot</a:t>
            </a:r>
            <a:r>
              <a:rPr lang="zh-CN" altLang="en-US" sz="2800" dirty="0" smtClean="0"/>
              <a:t>中选择打开</a:t>
            </a:r>
            <a:r>
              <a:rPr lang="en-US" altLang="zh-CN" sz="2800" dirty="0" smtClean="0"/>
              <a:t>Regsnp1.rgs</a:t>
            </a:r>
            <a:r>
              <a:rPr lang="zh-CN" altLang="en-US" sz="2800" dirty="0" smtClean="0"/>
              <a:t>，在</a:t>
            </a:r>
            <a:r>
              <a:rPr lang="en-US" altLang="zh-CN" sz="2800" dirty="0" smtClean="0"/>
              <a:t>Second snapshot</a:t>
            </a:r>
            <a:r>
              <a:rPr lang="zh-CN" altLang="en-US" sz="2800" dirty="0" smtClean="0"/>
              <a:t>中选择打开</a:t>
            </a:r>
            <a:r>
              <a:rPr lang="en-US" altLang="zh-CN" sz="2800" dirty="0" smtClean="0"/>
              <a:t>Regsnp2.rgs</a:t>
            </a:r>
            <a:r>
              <a:rPr lang="zh-CN" altLang="en-US" sz="2800" dirty="0" smtClean="0"/>
              <a:t>，并在下面的单选框中选中</a:t>
            </a:r>
            <a:r>
              <a:rPr lang="en-US" altLang="zh-CN" sz="2800" dirty="0" smtClean="0"/>
              <a:t>Show modified key names and key values</a:t>
            </a:r>
            <a:r>
              <a:rPr lang="zh-CN" altLang="en-US" sz="2800" dirty="0" smtClean="0"/>
              <a:t>，然后单击</a:t>
            </a:r>
            <a:r>
              <a:rPr lang="en-US" altLang="zh-CN" sz="2800" dirty="0" smtClean="0"/>
              <a:t>OK</a:t>
            </a:r>
            <a:r>
              <a:rPr lang="zh-CN" altLang="en-US" sz="2800" dirty="0" smtClean="0"/>
              <a:t>按钮。这样</a:t>
            </a:r>
            <a:r>
              <a:rPr lang="en-US" altLang="zh-CN" sz="2800" dirty="0" err="1" smtClean="0"/>
              <a:t>RegSnap</a:t>
            </a:r>
            <a:r>
              <a:rPr lang="zh-CN" altLang="en-US" sz="2800" dirty="0" smtClean="0"/>
              <a:t>就开始比较两次记录有什么区别了，当比较完成时会自动打开分析结果文件</a:t>
            </a:r>
            <a:r>
              <a:rPr lang="en-US" altLang="zh-CN" sz="2800" dirty="0" smtClean="0"/>
              <a:t>Regsnp1-Regsnp2.htm</a:t>
            </a:r>
            <a:r>
              <a:rPr lang="zh-CN" altLang="en-US" sz="2800" dirty="0" smtClean="0"/>
              <a:t>。</a:t>
            </a:r>
          </a:p>
          <a:p>
            <a:pPr marL="287338" indent="-6350" algn="l" eaLnBrk="1" hangingPunct="1"/>
            <a:r>
              <a:rPr lang="zh-CN" altLang="en-US" sz="2800" dirty="0" smtClean="0"/>
              <a:t>⑤ 为找出木马的驻留位置以及在注册表中的启动项，看</a:t>
            </a:r>
            <a:r>
              <a:rPr lang="en-US" altLang="zh-CN" sz="2800" dirty="0" smtClean="0"/>
              <a:t>Regsnp1-Regsnp2.htm</a:t>
            </a:r>
            <a:r>
              <a:rPr lang="zh-CN" altLang="en-US" sz="2800" dirty="0" smtClean="0"/>
              <a:t>，若显示如下信息： </a:t>
            </a:r>
          </a:p>
        </p:txBody>
      </p:sp>
      <p:sp>
        <p:nvSpPr>
          <p:cNvPr id="3" name="Rectangle 2"/>
          <p:cNvSpPr txBox="1">
            <a:spLocks noChangeArrowheads="1"/>
          </p:cNvSpPr>
          <p:nvPr/>
        </p:nvSpPr>
        <p:spPr>
          <a:xfrm>
            <a:off x="1219200" y="512064"/>
            <a:ext cx="10363200" cy="914400"/>
          </a:xfrm>
          <a:prstGeom prst="rect">
            <a:avLst/>
          </a:prstGeom>
        </p:spPr>
        <p:txBody>
          <a:bodyPr vert="horz" anchor="t">
            <a:noAutofit/>
          </a:bodyPr>
          <a:lstStyle/>
          <a:p>
            <a:pPr marL="0" marR="9144"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all" spc="0" normalizeH="0" baseline="0" noProof="0" dirty="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subTitle" idx="1"/>
          </p:nvPr>
        </p:nvSpPr>
        <p:spPr>
          <a:xfrm>
            <a:off x="447344" y="682373"/>
            <a:ext cx="11176000" cy="4982429"/>
          </a:xfrm>
          <a:noFill/>
        </p:spPr>
        <p:txBody>
          <a:bodyPr/>
          <a:lstStyle/>
          <a:p>
            <a:pPr marL="287338" indent="-6350" algn="l" eaLnBrk="1" hangingPunct="1">
              <a:lnSpc>
                <a:spcPct val="90000"/>
              </a:lnSpc>
            </a:pPr>
            <a:r>
              <a:rPr lang="en-US" altLang="zh-CN" sz="2400" dirty="0" smtClean="0"/>
              <a:t>Summary info: </a:t>
            </a:r>
          </a:p>
          <a:p>
            <a:pPr marL="287338" indent="-6350" algn="l" eaLnBrk="1" hangingPunct="1">
              <a:lnSpc>
                <a:spcPct val="90000"/>
              </a:lnSpc>
            </a:pPr>
            <a:r>
              <a:rPr lang="en-US" altLang="zh-CN" sz="2400" dirty="0" smtClean="0"/>
              <a:t>Deleted keys: 0 </a:t>
            </a:r>
          </a:p>
          <a:p>
            <a:pPr marL="287338" indent="-6350" algn="l" eaLnBrk="1" hangingPunct="1">
              <a:lnSpc>
                <a:spcPct val="90000"/>
              </a:lnSpc>
            </a:pPr>
            <a:r>
              <a:rPr lang="en-US" altLang="zh-CN" sz="2400" dirty="0" smtClean="0"/>
              <a:t>Modified keys: 15 </a:t>
            </a:r>
          </a:p>
          <a:p>
            <a:pPr marL="287338" indent="-6350" algn="l" eaLnBrk="1" hangingPunct="1">
              <a:lnSpc>
                <a:spcPct val="90000"/>
              </a:lnSpc>
            </a:pPr>
            <a:r>
              <a:rPr lang="en-US" altLang="zh-CN" sz="2400" dirty="0" smtClean="0"/>
              <a:t>New keys : 1 </a:t>
            </a:r>
          </a:p>
          <a:p>
            <a:pPr marL="287338" indent="-6350" algn="l" eaLnBrk="1" hangingPunct="1">
              <a:lnSpc>
                <a:spcPct val="90000"/>
              </a:lnSpc>
            </a:pPr>
            <a:r>
              <a:rPr lang="en-US" altLang="zh-CN" sz="2400" dirty="0" smtClean="0"/>
              <a:t>File list in C:\WINNT\System32\*.* </a:t>
            </a:r>
          </a:p>
          <a:p>
            <a:pPr marL="287338" indent="-6350" algn="l" eaLnBrk="1" hangingPunct="1">
              <a:lnSpc>
                <a:spcPct val="90000"/>
              </a:lnSpc>
            </a:pPr>
            <a:r>
              <a:rPr lang="en-US" altLang="zh-CN" sz="2400" dirty="0" smtClean="0"/>
              <a:t>Summary info: </a:t>
            </a:r>
          </a:p>
          <a:p>
            <a:pPr marL="287338" indent="-6350" algn="l" eaLnBrk="1" hangingPunct="1">
              <a:lnSpc>
                <a:spcPct val="90000"/>
              </a:lnSpc>
            </a:pPr>
            <a:r>
              <a:rPr lang="en-US" altLang="zh-CN" sz="2400" dirty="0" smtClean="0"/>
              <a:t>Deleted files: 0 </a:t>
            </a:r>
          </a:p>
          <a:p>
            <a:pPr marL="287338" indent="-6350" algn="l" eaLnBrk="1" hangingPunct="1">
              <a:lnSpc>
                <a:spcPct val="90000"/>
              </a:lnSpc>
            </a:pPr>
            <a:r>
              <a:rPr lang="en-US" altLang="zh-CN" sz="2400" dirty="0" smtClean="0"/>
              <a:t>Modified files: 0 </a:t>
            </a:r>
          </a:p>
          <a:p>
            <a:pPr marL="287338" indent="-6350" algn="l" eaLnBrk="1" hangingPunct="1">
              <a:lnSpc>
                <a:spcPct val="90000"/>
              </a:lnSpc>
            </a:pPr>
            <a:r>
              <a:rPr lang="en-US" altLang="zh-CN" sz="2400" dirty="0" smtClean="0"/>
              <a:t>New files : 1 </a:t>
            </a:r>
          </a:p>
          <a:p>
            <a:pPr marL="287338" indent="-6350" algn="l" eaLnBrk="1" hangingPunct="1">
              <a:lnSpc>
                <a:spcPct val="90000"/>
              </a:lnSpc>
            </a:pPr>
            <a:r>
              <a:rPr lang="en-US" altLang="zh-CN" sz="2400" dirty="0" smtClean="0"/>
              <a:t>New files </a:t>
            </a:r>
          </a:p>
          <a:p>
            <a:pPr marL="287338" indent="-6350" algn="l" eaLnBrk="1" hangingPunct="1">
              <a:lnSpc>
                <a:spcPct val="90000"/>
              </a:lnSpc>
            </a:pPr>
            <a:r>
              <a:rPr lang="en-US" altLang="zh-CN" sz="2400" dirty="0" smtClean="0"/>
              <a:t>diagcfg.exe Size: 97 792 , Date/Time: 2001</a:t>
            </a:r>
            <a:r>
              <a:rPr lang="zh-CN" altLang="en-US" sz="2400" dirty="0" smtClean="0"/>
              <a:t>年</a:t>
            </a:r>
            <a:r>
              <a:rPr lang="en-US" altLang="zh-CN" sz="2400" dirty="0" smtClean="0"/>
              <a:t>07</a:t>
            </a:r>
            <a:r>
              <a:rPr lang="zh-CN" altLang="en-US" sz="2400" dirty="0" smtClean="0"/>
              <a:t>月</a:t>
            </a:r>
            <a:r>
              <a:rPr lang="en-US" altLang="zh-CN" sz="2400" dirty="0" smtClean="0"/>
              <a:t>01</a:t>
            </a:r>
            <a:r>
              <a:rPr lang="zh-CN" altLang="en-US" sz="2400" dirty="0" smtClean="0"/>
              <a:t>日 </a:t>
            </a:r>
            <a:r>
              <a:rPr lang="en-US" altLang="zh-CN" sz="2400" dirty="0" smtClean="0"/>
              <a:t>23:00:12 </a:t>
            </a:r>
          </a:p>
          <a:p>
            <a:pPr marL="287338" indent="-6350" algn="l" eaLnBrk="1" hangingPunct="1">
              <a:lnSpc>
                <a:spcPct val="90000"/>
              </a:lnSpc>
            </a:pPr>
            <a:r>
              <a:rPr lang="en-US" altLang="zh-CN" sz="2400" dirty="0" smtClean="0"/>
              <a:t>…</a:t>
            </a:r>
          </a:p>
          <a:p>
            <a:pPr marL="287338" indent="-6350" algn="l" eaLnBrk="1" hangingPunct="1">
              <a:lnSpc>
                <a:spcPct val="90000"/>
              </a:lnSpc>
            </a:pPr>
            <a:r>
              <a:rPr lang="en-US" altLang="zh-CN" sz="2400" dirty="0" smtClean="0"/>
              <a:t>Total positions: 1 </a:t>
            </a:r>
            <a:endParaRPr lang="zh-CN" altLang="en-US" sz="2400" dirty="0" smtClean="0"/>
          </a:p>
        </p:txBody>
      </p:sp>
      <p:sp>
        <p:nvSpPr>
          <p:cNvPr id="3" name="Rectangle 2"/>
          <p:cNvSpPr txBox="1">
            <a:spLocks noChangeArrowheads="1"/>
          </p:cNvSpPr>
          <p:nvPr/>
        </p:nvSpPr>
        <p:spPr>
          <a:xfrm>
            <a:off x="1219200" y="512064"/>
            <a:ext cx="10363200" cy="914400"/>
          </a:xfrm>
          <a:prstGeom prst="rect">
            <a:avLst/>
          </a:prstGeom>
        </p:spPr>
        <p:txBody>
          <a:bodyPr vert="horz" anchor="t">
            <a:noAutofit/>
          </a:bodyPr>
          <a:lstStyle/>
          <a:p>
            <a:pPr marL="0" marR="9144"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all" spc="0" normalizeH="0" baseline="0" noProof="0" dirty="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例</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subTitle" idx="1"/>
          </p:nvPr>
        </p:nvSpPr>
        <p:spPr>
          <a:xfrm>
            <a:off x="406400" y="1323817"/>
            <a:ext cx="11176000" cy="4272745"/>
          </a:xfrm>
          <a:noFill/>
        </p:spPr>
        <p:txBody>
          <a:bodyPr/>
          <a:lstStyle/>
          <a:p>
            <a:pPr marL="287338" indent="-6350" algn="l" eaLnBrk="1" hangingPunct="1"/>
            <a:r>
              <a:rPr lang="zh-CN" altLang="en-US" sz="2800" dirty="0" smtClean="0"/>
              <a:t>则表明两次记录中，没有删除注册表键，修改了</a:t>
            </a:r>
            <a:r>
              <a:rPr lang="en-US" altLang="zh-CN" sz="2800" dirty="0" smtClean="0"/>
              <a:t>15</a:t>
            </a:r>
            <a:r>
              <a:rPr lang="zh-CN" altLang="en-US" sz="2800" dirty="0" smtClean="0"/>
              <a:t>处注册表，新增加了一处注册表键值，在</a:t>
            </a:r>
            <a:r>
              <a:rPr lang="en-US" altLang="zh-CN" sz="2800" dirty="0" smtClean="0"/>
              <a:t>C:\WINNT\System32\</a:t>
            </a:r>
            <a:r>
              <a:rPr lang="zh-CN" altLang="en-US" sz="2800" dirty="0" smtClean="0"/>
              <a:t>目录下面新增加了一个文件</a:t>
            </a:r>
            <a:r>
              <a:rPr lang="en-US" altLang="zh-CN" sz="2800" dirty="0" smtClean="0"/>
              <a:t>diagcfg.exe</a:t>
            </a:r>
            <a:r>
              <a:rPr lang="zh-CN" altLang="en-US" sz="2800" dirty="0" smtClean="0"/>
              <a:t>。这个文件非常可疑，因为在比较两次系统信息之间只运行了“广外女生”这个木马，所以有理由相信</a:t>
            </a:r>
            <a:r>
              <a:rPr lang="en-US" altLang="zh-CN" sz="2800" dirty="0" smtClean="0"/>
              <a:t>diagcfg.exe</a:t>
            </a:r>
            <a:r>
              <a:rPr lang="zh-CN" altLang="en-US" sz="2800" dirty="0" smtClean="0"/>
              <a:t>就是木马留在系统中的后门程序。这时打开任务管理器，可以发现其中有一个</a:t>
            </a:r>
            <a:r>
              <a:rPr lang="en-US" altLang="zh-CN" sz="2800" dirty="0" smtClean="0"/>
              <a:t>diagcfg.exe</a:t>
            </a:r>
            <a:r>
              <a:rPr lang="zh-CN" altLang="en-US" sz="2800" dirty="0" smtClean="0"/>
              <a:t>的进程，这就是木马的原身。但这个时候千万不要删除</a:t>
            </a:r>
            <a:r>
              <a:rPr lang="en-US" altLang="zh-CN" sz="2800" dirty="0" smtClean="0"/>
              <a:t>diagcfg.exe</a:t>
            </a:r>
            <a:r>
              <a:rPr lang="zh-CN" altLang="en-US" sz="2800" dirty="0" smtClean="0"/>
              <a:t>，否则系统就无法正常运行了。</a:t>
            </a:r>
          </a:p>
        </p:txBody>
      </p:sp>
      <p:sp>
        <p:nvSpPr>
          <p:cNvPr id="3" name="Rectangle 2"/>
          <p:cNvSpPr txBox="1">
            <a:spLocks noChangeArrowheads="1"/>
          </p:cNvSpPr>
          <p:nvPr/>
        </p:nvSpPr>
        <p:spPr>
          <a:xfrm>
            <a:off x="1219200" y="512064"/>
            <a:ext cx="10363200" cy="914400"/>
          </a:xfrm>
          <a:prstGeom prst="rect">
            <a:avLst/>
          </a:prstGeom>
        </p:spPr>
        <p:txBody>
          <a:bodyPr vert="horz" anchor="t">
            <a:noAutofit/>
          </a:bodyPr>
          <a:lstStyle/>
          <a:p>
            <a:pPr marL="0" marR="9144"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all" spc="0" normalizeH="0" baseline="0" noProof="0" dirty="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例</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subTitle" idx="1"/>
          </p:nvPr>
        </p:nvSpPr>
        <p:spPr>
          <a:xfrm>
            <a:off x="747600" y="2074441"/>
            <a:ext cx="11176000" cy="3385641"/>
          </a:xfrm>
          <a:noFill/>
        </p:spPr>
        <p:txBody>
          <a:bodyPr/>
          <a:lstStyle/>
          <a:p>
            <a:pPr marL="287338" indent="-6350" algn="l" eaLnBrk="1" hangingPunct="1"/>
            <a:r>
              <a:rPr lang="zh-CN" altLang="en-US" sz="2400" dirty="0" smtClean="0"/>
              <a:t>木马一般都会在注册表中设置一些键值以便以后在系统每次重新启动时能够自动运行。从</a:t>
            </a:r>
            <a:r>
              <a:rPr lang="en-US" altLang="zh-CN" sz="2400" dirty="0" smtClean="0"/>
              <a:t>Regsnp1-Regsnp2.htm</a:t>
            </a:r>
            <a:r>
              <a:rPr lang="zh-CN" altLang="en-US" sz="2400" dirty="0" smtClean="0"/>
              <a:t>中可以看到哪些注册表项发生了变化，此时若看到：  </a:t>
            </a:r>
            <a:r>
              <a:rPr lang="en-US" altLang="zh-CN" sz="2800" dirty="0" smtClean="0"/>
              <a:t>HKEY_LOCAL_MACHINE\SOFTWARE\Classes\</a:t>
            </a:r>
            <a:r>
              <a:rPr lang="en-US" altLang="zh-CN" sz="2800" dirty="0" err="1" smtClean="0"/>
              <a:t>exefile</a:t>
            </a:r>
            <a:r>
              <a:rPr lang="en-US" altLang="zh-CN" sz="2800" dirty="0" smtClean="0"/>
              <a:t>\shell\open\command\@ </a:t>
            </a:r>
          </a:p>
          <a:p>
            <a:pPr marL="287338" indent="-6350" algn="l" eaLnBrk="1" hangingPunct="1"/>
            <a:r>
              <a:rPr lang="en-US" altLang="zh-CN" sz="2800" dirty="0" smtClean="0"/>
              <a:t>Old value: String: ″″%1″ %*″ </a:t>
            </a:r>
          </a:p>
          <a:p>
            <a:pPr marL="287338" indent="-6350" algn="l" eaLnBrk="1" hangingPunct="1"/>
            <a:r>
              <a:rPr lang="en-US" altLang="zh-CN" sz="2800" dirty="0" smtClean="0"/>
              <a:t>New value: String: ″C:\WINNT\System32\diagcfg.exe ″%1″ %*″</a:t>
            </a:r>
            <a:r>
              <a:rPr lang="en-US" altLang="zh-CN" dirty="0" smtClean="0"/>
              <a:t> </a:t>
            </a:r>
          </a:p>
        </p:txBody>
      </p:sp>
      <p:sp>
        <p:nvSpPr>
          <p:cNvPr id="3" name="Rectangle 2"/>
          <p:cNvSpPr txBox="1">
            <a:spLocks noChangeArrowheads="1"/>
          </p:cNvSpPr>
          <p:nvPr/>
        </p:nvSpPr>
        <p:spPr>
          <a:xfrm>
            <a:off x="1219200" y="512064"/>
            <a:ext cx="10363200" cy="914400"/>
          </a:xfrm>
          <a:prstGeom prst="rect">
            <a:avLst/>
          </a:prstGeom>
        </p:spPr>
        <p:txBody>
          <a:bodyPr vert="horz" anchor="t">
            <a:noAutofit/>
          </a:bodyPr>
          <a:lstStyle/>
          <a:p>
            <a:pPr marL="0" marR="9144"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all" spc="0" normalizeH="0" baseline="0" noProof="0" dirty="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subTitle" idx="1"/>
          </p:nvPr>
        </p:nvSpPr>
        <p:spPr>
          <a:xfrm>
            <a:off x="542880" y="1583125"/>
            <a:ext cx="11176000" cy="4081677"/>
          </a:xfrm>
          <a:noFill/>
        </p:spPr>
        <p:txBody>
          <a:bodyPr/>
          <a:lstStyle/>
          <a:p>
            <a:pPr marL="287338" indent="-6350" algn="l" eaLnBrk="1" hangingPunct="1"/>
            <a:r>
              <a:rPr lang="zh-CN" altLang="en-US" sz="2800" dirty="0" smtClean="0"/>
              <a:t>则说明这个键值由原来的</a:t>
            </a:r>
            <a:r>
              <a:rPr lang="en-US" altLang="zh-CN" sz="2800" dirty="0" smtClean="0"/>
              <a:t>″%1″ %*</a:t>
            </a:r>
            <a:r>
              <a:rPr lang="zh-CN" altLang="en-US" sz="2800" dirty="0" smtClean="0"/>
              <a:t>被修改成了</a:t>
            </a:r>
            <a:r>
              <a:rPr lang="en-US" altLang="zh-CN" sz="2800" dirty="0" smtClean="0"/>
              <a:t>C:\WINNT\System32\DIAGCFG.EXE ″%1″ %*</a:t>
            </a:r>
            <a:r>
              <a:rPr lang="zh-CN" altLang="en-US" sz="2800" dirty="0" smtClean="0"/>
              <a:t>，这就使得以后每次运行任何可执行文件时都要先运行</a:t>
            </a:r>
            <a:r>
              <a:rPr lang="en-US" altLang="zh-CN" sz="2800" dirty="0" smtClean="0"/>
              <a:t>C:\WINNT\System32\ diagcfg.exe</a:t>
            </a:r>
            <a:r>
              <a:rPr lang="zh-CN" altLang="en-US" sz="2800" dirty="0" smtClean="0"/>
              <a:t>这个程序。</a:t>
            </a:r>
          </a:p>
          <a:p>
            <a:pPr marL="287338" indent="-6350" algn="l" eaLnBrk="1" hangingPunct="1"/>
            <a:r>
              <a:rPr lang="zh-CN" altLang="en-US" sz="2800" dirty="0" smtClean="0"/>
              <a:t>⑥ 找出木马监听的端口。使用</a:t>
            </a:r>
            <a:r>
              <a:rPr lang="en-US" altLang="zh-CN" sz="2800" dirty="0" err="1" smtClean="0"/>
              <a:t>fport</a:t>
            </a:r>
            <a:r>
              <a:rPr lang="zh-CN" altLang="en-US" sz="2800" dirty="0" smtClean="0"/>
              <a:t>可以轻松的实现这一点。在命令行中运行</a:t>
            </a:r>
            <a:r>
              <a:rPr lang="en-US" altLang="zh-CN" sz="2800" dirty="0" smtClean="0"/>
              <a:t>fport.exe</a:t>
            </a:r>
            <a:r>
              <a:rPr lang="zh-CN" altLang="en-US" sz="2800" dirty="0" smtClean="0"/>
              <a:t>，可以看到：</a:t>
            </a:r>
          </a:p>
          <a:p>
            <a:pPr marL="287338" indent="-6350" algn="l" eaLnBrk="1" hangingPunct="1"/>
            <a:endParaRPr lang="zh-CN" altLang="en-US" sz="2800" dirty="0" smtClean="0"/>
          </a:p>
        </p:txBody>
      </p:sp>
      <p:sp>
        <p:nvSpPr>
          <p:cNvPr id="3" name="Rectangle 2"/>
          <p:cNvSpPr txBox="1">
            <a:spLocks noChangeArrowheads="1"/>
          </p:cNvSpPr>
          <p:nvPr/>
        </p:nvSpPr>
        <p:spPr>
          <a:xfrm>
            <a:off x="1219200" y="512064"/>
            <a:ext cx="10363200" cy="914400"/>
          </a:xfrm>
          <a:prstGeom prst="rect">
            <a:avLst/>
          </a:prstGeom>
        </p:spPr>
        <p:txBody>
          <a:bodyPr vert="horz" anchor="t">
            <a:noAutofit/>
          </a:bodyPr>
          <a:lstStyle/>
          <a:p>
            <a:pPr marL="0" marR="9144"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all" spc="0" normalizeH="0" baseline="0" noProof="0" dirty="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反病毒技术综述</a:t>
            </a:r>
            <a:endParaRPr lang="zh-CN" altLang="en-US" dirty="0">
              <a:ea typeface="宋体" panose="02010600030101010101" pitchFamily="2" charset="-122"/>
            </a:endParaRPr>
          </a:p>
        </p:txBody>
      </p:sp>
      <p:sp>
        <p:nvSpPr>
          <p:cNvPr id="3" name="内容占位符 2"/>
          <p:cNvSpPr>
            <a:spLocks noGrp="1"/>
          </p:cNvSpPr>
          <p:nvPr>
            <p:ph idx="1"/>
          </p:nvPr>
        </p:nvSpPr>
        <p:spPr>
          <a:xfrm>
            <a:off x="1003935" y="1857375"/>
            <a:ext cx="9511665" cy="4380230"/>
          </a:xfrm>
        </p:spPr>
        <p:txBody>
          <a:bodyPr wrap="square" lIns="91440" tIns="45720" rIns="91440" bIns="45720" anchor="t"/>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反病毒技术的发展历程</a:t>
            </a:r>
          </a:p>
          <a:p>
            <a:pPr lvl="1" eaLnBrk="1" hangingPunct="1">
              <a:lnSpc>
                <a:spcPct val="150000"/>
              </a:lnSpc>
            </a:pPr>
            <a:r>
              <a:rPr lang="zh-CN" altLang="en-US" dirty="0">
                <a:latin typeface="宋体" panose="02010600030101010101" pitchFamily="2" charset="-122"/>
                <a:ea typeface="宋体" panose="02010600030101010101" pitchFamily="2" charset="-122"/>
              </a:rPr>
              <a:t>第一代反病毒技术</a:t>
            </a:r>
          </a:p>
          <a:p>
            <a:pPr lvl="2"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采用单纯的病毒特征代码分析，清除染毒文件中的病毒</a:t>
            </a:r>
          </a:p>
          <a:p>
            <a:pPr lvl="1" eaLnBrk="1" hangingPunct="1">
              <a:lnSpc>
                <a:spcPct val="150000"/>
              </a:lnSpc>
            </a:pPr>
            <a:r>
              <a:rPr lang="zh-CN" altLang="en-US" dirty="0">
                <a:latin typeface="宋体" panose="02010600030101010101" pitchFamily="2" charset="-122"/>
                <a:ea typeface="宋体" panose="02010600030101010101" pitchFamily="2" charset="-122"/>
              </a:rPr>
              <a:t>第二代反病毒技术</a:t>
            </a:r>
          </a:p>
          <a:p>
            <a:pPr lvl="2"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采用静态广谱特征扫描技术检测病毒，可以检测变形病毒，但是误报率高</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subTitle" idx="1"/>
          </p:nvPr>
        </p:nvSpPr>
        <p:spPr>
          <a:xfrm>
            <a:off x="406400" y="1241932"/>
            <a:ext cx="11176000" cy="4477462"/>
          </a:xfrm>
          <a:noFill/>
        </p:spPr>
        <p:txBody>
          <a:bodyPr/>
          <a:lstStyle/>
          <a:p>
            <a:pPr marL="287338" indent="-6350" algn="l" eaLnBrk="1" hangingPunct="1"/>
            <a:r>
              <a:rPr lang="en-US" altLang="zh-CN" sz="2000" dirty="0" smtClean="0"/>
              <a:t>C:\tool\fport&gt;</a:t>
            </a:r>
            <a:r>
              <a:rPr lang="en-US" altLang="zh-CN" sz="2000" dirty="0" err="1" smtClean="0"/>
              <a:t>fport</a:t>
            </a:r>
            <a:r>
              <a:rPr lang="en-US" altLang="zh-CN" sz="2000" dirty="0" smtClean="0"/>
              <a:t> </a:t>
            </a:r>
          </a:p>
          <a:p>
            <a:pPr marL="287338" indent="-6350" algn="l" eaLnBrk="1" hangingPunct="1"/>
            <a:r>
              <a:rPr lang="en-US" altLang="zh-CN" sz="2000" dirty="0" err="1" smtClean="0"/>
              <a:t>FPort</a:t>
            </a:r>
            <a:r>
              <a:rPr lang="en-US" altLang="zh-CN" sz="2000" dirty="0" smtClean="0"/>
              <a:t> v1.33 TCP/IP Process to Port </a:t>
            </a:r>
            <a:r>
              <a:rPr lang="en-US" altLang="zh-CN" sz="2000" dirty="0" err="1" smtClean="0"/>
              <a:t>Mapper</a:t>
            </a:r>
            <a:r>
              <a:rPr lang="en-US" altLang="zh-CN" sz="2000" dirty="0" smtClean="0"/>
              <a:t> </a:t>
            </a:r>
          </a:p>
          <a:p>
            <a:pPr marL="287338" indent="-6350" algn="l" eaLnBrk="1" hangingPunct="1"/>
            <a:r>
              <a:rPr lang="en-US" altLang="zh-CN" sz="2000" dirty="0" smtClean="0"/>
              <a:t>Copyright 2000 by </a:t>
            </a:r>
            <a:r>
              <a:rPr lang="en-US" altLang="zh-CN" sz="2000" dirty="0" err="1" smtClean="0"/>
              <a:t>Foundstone</a:t>
            </a:r>
            <a:r>
              <a:rPr lang="en-US" altLang="zh-CN" sz="2000" dirty="0" smtClean="0"/>
              <a:t>, Inc. </a:t>
            </a:r>
          </a:p>
          <a:p>
            <a:pPr marL="287338" indent="-6350" algn="l" eaLnBrk="1" hangingPunct="1"/>
            <a:r>
              <a:rPr lang="en-US" altLang="zh-CN" sz="2000" dirty="0" smtClean="0"/>
              <a:t>http://www.foundstone.com </a:t>
            </a:r>
          </a:p>
          <a:p>
            <a:pPr marL="287338" indent="-6350" algn="l" eaLnBrk="1" hangingPunct="1"/>
            <a:r>
              <a:rPr lang="en-US" altLang="zh-CN" sz="2000" dirty="0" err="1" smtClean="0"/>
              <a:t>Pid</a:t>
            </a:r>
            <a:r>
              <a:rPr lang="en-US" altLang="zh-CN" sz="2000" dirty="0" smtClean="0"/>
              <a:t> </a:t>
            </a:r>
            <a:r>
              <a:rPr lang="en-US" altLang="zh-CN" sz="2000" dirty="0" err="1" smtClean="0"/>
              <a:t>ProcessPort</a:t>
            </a:r>
            <a:r>
              <a:rPr lang="en-US" altLang="zh-CN" sz="2000" dirty="0" smtClean="0"/>
              <a:t> Proto Path </a:t>
            </a:r>
          </a:p>
          <a:p>
            <a:pPr marL="287338" indent="-6350" algn="l" eaLnBrk="1" hangingPunct="1"/>
            <a:r>
              <a:rPr lang="en-US" altLang="zh-CN" sz="2000" dirty="0" smtClean="0"/>
              <a:t>584 </a:t>
            </a:r>
            <a:r>
              <a:rPr lang="en-US" altLang="zh-CN" sz="2000" dirty="0" err="1" smtClean="0"/>
              <a:t>tcpsvcs</a:t>
            </a:r>
            <a:r>
              <a:rPr lang="en-US" altLang="zh-CN" sz="2000" dirty="0" smtClean="0"/>
              <a:t>-&gt; 7TCP C:\WINNT\System32\tcpsvcs.exe </a:t>
            </a:r>
          </a:p>
          <a:p>
            <a:pPr marL="287338" indent="-6350" algn="l" eaLnBrk="1" hangingPunct="1"/>
            <a:r>
              <a:rPr lang="en-US" altLang="zh-CN" sz="2000" dirty="0" smtClean="0"/>
              <a:t>584 </a:t>
            </a:r>
            <a:r>
              <a:rPr lang="en-US" altLang="zh-CN" sz="2000" dirty="0" err="1" smtClean="0"/>
              <a:t>tcpsvcs</a:t>
            </a:r>
            <a:r>
              <a:rPr lang="en-US" altLang="zh-CN" sz="2000" dirty="0" smtClean="0"/>
              <a:t>  -&gt; 9     TCP C:\WINNT\System32\tcpsvcs.exe </a:t>
            </a:r>
          </a:p>
          <a:p>
            <a:pPr marL="287338" indent="-6350" algn="l" eaLnBrk="1" hangingPunct="1"/>
            <a:r>
              <a:rPr lang="en-US" altLang="zh-CN" sz="2000" dirty="0" smtClean="0"/>
              <a:t>584 </a:t>
            </a:r>
            <a:r>
              <a:rPr lang="en-US" altLang="zh-CN" sz="2000" dirty="0" err="1" smtClean="0"/>
              <a:t>tcpsvcs</a:t>
            </a:r>
            <a:r>
              <a:rPr lang="en-US" altLang="zh-CN" sz="2000" dirty="0" smtClean="0"/>
              <a:t>  -&gt; 13    TCP C:\WINNT\System32\tcpsvcs.exe </a:t>
            </a:r>
          </a:p>
          <a:p>
            <a:pPr marL="287338" indent="-6350" algn="l" eaLnBrk="1" hangingPunct="1"/>
            <a:r>
              <a:rPr lang="en-US" altLang="zh-CN" sz="2000" dirty="0" smtClean="0"/>
              <a:t>584 </a:t>
            </a:r>
            <a:r>
              <a:rPr lang="en-US" altLang="zh-CN" sz="2000" dirty="0" err="1" smtClean="0"/>
              <a:t>tcpsvcs</a:t>
            </a:r>
            <a:r>
              <a:rPr lang="en-US" altLang="zh-CN" sz="2000" dirty="0" smtClean="0"/>
              <a:t>  -&gt; 17    TCP C:\WINNT\System32\tcpsvcs.exe </a:t>
            </a:r>
          </a:p>
          <a:p>
            <a:pPr marL="287338" indent="-6350" algn="l" eaLnBrk="1" hangingPunct="1"/>
            <a:r>
              <a:rPr lang="en-US" altLang="zh-CN" sz="2000" dirty="0" smtClean="0"/>
              <a:t>584 </a:t>
            </a:r>
            <a:r>
              <a:rPr lang="en-US" altLang="zh-CN" sz="2000" dirty="0" err="1" smtClean="0"/>
              <a:t>tcpsvcs</a:t>
            </a:r>
            <a:r>
              <a:rPr lang="en-US" altLang="zh-CN" sz="2000" dirty="0" smtClean="0"/>
              <a:t>  -&gt; 19    TCP C:\WINNT\System32\tcpsvcs.exe </a:t>
            </a:r>
          </a:p>
          <a:p>
            <a:pPr marL="287338" indent="-6350" algn="l" eaLnBrk="1" hangingPunct="1"/>
            <a:r>
              <a:rPr lang="en-US" altLang="zh-CN" sz="2000" dirty="0" smtClean="0"/>
              <a:t>836 </a:t>
            </a:r>
            <a:r>
              <a:rPr lang="en-US" altLang="zh-CN" sz="2000" dirty="0" err="1" smtClean="0"/>
              <a:t>inetinfo</a:t>
            </a:r>
            <a:r>
              <a:rPr lang="en-US" altLang="zh-CN" sz="2000" dirty="0" smtClean="0"/>
              <a:t>  -&gt; 80    TCP C:\WINNT\System32\inetsrv\inetinfo.exe </a:t>
            </a:r>
          </a:p>
          <a:p>
            <a:pPr marL="287338" indent="-6350" algn="l" eaLnBrk="1" hangingPunct="1"/>
            <a:r>
              <a:rPr lang="en-US" altLang="zh-CN" sz="2000" dirty="0" smtClean="0"/>
              <a:t>408 </a:t>
            </a:r>
            <a:r>
              <a:rPr lang="en-US" altLang="zh-CN" sz="2000" dirty="0" err="1" smtClean="0"/>
              <a:t>svchost</a:t>
            </a:r>
            <a:r>
              <a:rPr lang="en-US" altLang="zh-CN" sz="2000" dirty="0" smtClean="0"/>
              <a:t>  -&gt; 135 TCP C:\WINNT\system32\svchost.exe </a:t>
            </a:r>
          </a:p>
        </p:txBody>
      </p:sp>
      <p:sp>
        <p:nvSpPr>
          <p:cNvPr id="3" name="Rectangle 2"/>
          <p:cNvSpPr txBox="1">
            <a:spLocks noChangeArrowheads="1"/>
          </p:cNvSpPr>
          <p:nvPr/>
        </p:nvSpPr>
        <p:spPr>
          <a:xfrm>
            <a:off x="1219200" y="512064"/>
            <a:ext cx="10363200" cy="914400"/>
          </a:xfrm>
          <a:prstGeom prst="rect">
            <a:avLst/>
          </a:prstGeom>
        </p:spPr>
        <p:txBody>
          <a:bodyPr vert="horz" anchor="t">
            <a:noAutofit/>
          </a:bodyPr>
          <a:lstStyle/>
          <a:p>
            <a:pPr marL="0" marR="9144"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all" spc="0" normalizeH="0" baseline="0" noProof="0" dirty="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例</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subTitle" idx="1"/>
          </p:nvPr>
        </p:nvSpPr>
        <p:spPr>
          <a:xfrm>
            <a:off x="706656" y="1705954"/>
            <a:ext cx="11176000" cy="3904256"/>
          </a:xfrm>
          <a:noFill/>
        </p:spPr>
        <p:txBody>
          <a:bodyPr/>
          <a:lstStyle/>
          <a:p>
            <a:pPr marL="287338" indent="-6350" algn="l" eaLnBrk="1" hangingPunct="1"/>
            <a:r>
              <a:rPr lang="en-US" altLang="zh-CN" sz="2000" dirty="0" smtClean="0"/>
              <a:t>836 </a:t>
            </a:r>
            <a:r>
              <a:rPr lang="en-US" altLang="zh-CN" sz="2000" dirty="0" err="1" smtClean="0"/>
              <a:t>inetinfo</a:t>
            </a:r>
            <a:r>
              <a:rPr lang="en-US" altLang="zh-CN" sz="2000" dirty="0" smtClean="0"/>
              <a:t>  -&gt; 443 TCP C:\WINNT\System32\inetsrv\inetinfo.exe </a:t>
            </a:r>
            <a:endParaRPr lang="zh-CN" altLang="en-US" sz="2000" dirty="0" smtClean="0"/>
          </a:p>
          <a:p>
            <a:pPr marL="287338" indent="-6350" algn="l" eaLnBrk="1" hangingPunct="1"/>
            <a:r>
              <a:rPr lang="en-US" altLang="zh-CN" sz="2000" dirty="0" smtClean="0"/>
              <a:t>8System   -&gt; 445 TCP </a:t>
            </a:r>
          </a:p>
          <a:p>
            <a:pPr marL="287338" indent="-6350" algn="l" eaLnBrk="1" hangingPunct="1"/>
            <a:r>
              <a:rPr lang="en-US" altLang="zh-CN" sz="2000" dirty="0" smtClean="0"/>
              <a:t>464 </a:t>
            </a:r>
            <a:r>
              <a:rPr lang="en-US" altLang="zh-CN" sz="2000" dirty="0" err="1" smtClean="0"/>
              <a:t>msdtc</a:t>
            </a:r>
            <a:r>
              <a:rPr lang="en-US" altLang="zh-CN" sz="2000" dirty="0" smtClean="0"/>
              <a:t>   -&gt; 1025 TCP C:\WINNT\System32\msdtc.exe </a:t>
            </a:r>
          </a:p>
          <a:p>
            <a:pPr marL="287338" indent="-6350" algn="l" eaLnBrk="1" hangingPunct="1"/>
            <a:r>
              <a:rPr lang="en-US" altLang="zh-CN" sz="2000" dirty="0" smtClean="0"/>
              <a:t>684 </a:t>
            </a:r>
            <a:r>
              <a:rPr lang="en-US" altLang="zh-CN" sz="2000" dirty="0" err="1" smtClean="0"/>
              <a:t>MSTask</a:t>
            </a:r>
            <a:r>
              <a:rPr lang="en-US" altLang="zh-CN" sz="2000" dirty="0" smtClean="0"/>
              <a:t>   -&gt; 1026 TCP C:\WINNT\system32\MSTask.exe </a:t>
            </a:r>
          </a:p>
          <a:p>
            <a:pPr marL="287338" indent="-6350" algn="l" eaLnBrk="1" hangingPunct="1"/>
            <a:r>
              <a:rPr lang="en-US" altLang="zh-CN" sz="2000" dirty="0" smtClean="0"/>
              <a:t>584 </a:t>
            </a:r>
            <a:r>
              <a:rPr lang="en-US" altLang="zh-CN" sz="2000" dirty="0" err="1" smtClean="0"/>
              <a:t>tcpsvcs</a:t>
            </a:r>
            <a:r>
              <a:rPr lang="en-US" altLang="zh-CN" sz="2000" dirty="0" smtClean="0"/>
              <a:t>  -&gt; 1028 TCP C:\WINNT\System32\tcpsvcs.exe </a:t>
            </a:r>
          </a:p>
          <a:p>
            <a:pPr marL="287338" indent="-6350" algn="l" eaLnBrk="1" hangingPunct="1"/>
            <a:r>
              <a:rPr lang="en-US" altLang="zh-CN" sz="2000" dirty="0" smtClean="0"/>
              <a:t>836 </a:t>
            </a:r>
            <a:r>
              <a:rPr lang="en-US" altLang="zh-CN" sz="2000" dirty="0" err="1" smtClean="0"/>
              <a:t>inetinfo</a:t>
            </a:r>
            <a:r>
              <a:rPr lang="en-US" altLang="zh-CN" sz="2000" dirty="0" smtClean="0"/>
              <a:t>  -&gt; 1029 TCP C:\WINNT\System32\inetsrv\inetinfo.exe </a:t>
            </a:r>
          </a:p>
          <a:p>
            <a:pPr marL="287338" indent="-6350" algn="l" eaLnBrk="1" hangingPunct="1"/>
            <a:r>
              <a:rPr lang="en-US" altLang="zh-CN" sz="2000" dirty="0" smtClean="0"/>
              <a:t>8System   -&gt; 1030 TCP </a:t>
            </a:r>
          </a:p>
          <a:p>
            <a:pPr marL="287338" indent="-6350" algn="l" eaLnBrk="1" hangingPunct="1"/>
            <a:r>
              <a:rPr lang="en-US" altLang="zh-CN" sz="2000" dirty="0" smtClean="0"/>
              <a:t>464 </a:t>
            </a:r>
            <a:r>
              <a:rPr lang="en-US" altLang="zh-CN" sz="2000" dirty="0" err="1" smtClean="0"/>
              <a:t>msdtc</a:t>
            </a:r>
            <a:r>
              <a:rPr lang="en-US" altLang="zh-CN" sz="2000" dirty="0" smtClean="0"/>
              <a:t>   -&gt; 3372 TCP C:\WINNT\System32\msdtc.exe </a:t>
            </a:r>
          </a:p>
          <a:p>
            <a:pPr marL="287338" indent="-6350" algn="l" eaLnBrk="1" hangingPunct="1"/>
            <a:r>
              <a:rPr lang="en-US" altLang="zh-CN" sz="2000" dirty="0" smtClean="0"/>
              <a:t>1176 DIAGCFG  -&gt; 6267 TCP C:\WINNT\System32\DIAGCFG.EXE </a:t>
            </a:r>
          </a:p>
          <a:p>
            <a:pPr marL="287338" indent="-6350" algn="l" eaLnBrk="1" hangingPunct="1"/>
            <a:r>
              <a:rPr lang="en-US" altLang="zh-CN" sz="2000" dirty="0" smtClean="0"/>
              <a:t>/* </a:t>
            </a:r>
            <a:r>
              <a:rPr lang="zh-CN" altLang="en-US" sz="2000" dirty="0" smtClean="0"/>
              <a:t>注意这行！ *</a:t>
            </a:r>
            <a:r>
              <a:rPr lang="en-US" altLang="zh-CN" sz="2000" dirty="0" smtClean="0"/>
              <a:t>/ </a:t>
            </a:r>
            <a:endParaRPr lang="zh-CN" altLang="en-US" sz="2000" dirty="0" smtClean="0"/>
          </a:p>
        </p:txBody>
      </p:sp>
      <p:sp>
        <p:nvSpPr>
          <p:cNvPr id="3" name="Rectangle 2"/>
          <p:cNvSpPr txBox="1">
            <a:spLocks noChangeArrowheads="1"/>
          </p:cNvSpPr>
          <p:nvPr/>
        </p:nvSpPr>
        <p:spPr>
          <a:xfrm>
            <a:off x="1219200" y="512064"/>
            <a:ext cx="10363200" cy="914400"/>
          </a:xfrm>
          <a:prstGeom prst="rect">
            <a:avLst/>
          </a:prstGeom>
        </p:spPr>
        <p:txBody>
          <a:bodyPr vert="horz" anchor="t">
            <a:noAutofit/>
          </a:bodyPr>
          <a:lstStyle/>
          <a:p>
            <a:pPr marL="0" marR="9144"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all" spc="0" normalizeH="0" baseline="0" noProof="0" dirty="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subTitle" idx="1"/>
          </p:nvPr>
        </p:nvSpPr>
        <p:spPr>
          <a:xfrm>
            <a:off x="829488" y="1241931"/>
            <a:ext cx="11176000" cy="4395575"/>
          </a:xfrm>
          <a:noFill/>
        </p:spPr>
        <p:txBody>
          <a:bodyPr/>
          <a:lstStyle/>
          <a:p>
            <a:pPr marL="287338" indent="-6350" algn="l" eaLnBrk="1" hangingPunct="1"/>
            <a:r>
              <a:rPr lang="en-US" altLang="zh-CN" sz="2000" dirty="0" smtClean="0"/>
              <a:t>836 </a:t>
            </a:r>
            <a:r>
              <a:rPr lang="en-US" altLang="zh-CN" sz="2000" dirty="0" err="1" smtClean="0"/>
              <a:t>inetinfo</a:t>
            </a:r>
            <a:r>
              <a:rPr lang="en-US" altLang="zh-CN" sz="2000" dirty="0" smtClean="0"/>
              <a:t>  -&gt; 7075 TCP C:\WINNT\System32\inetsrv\inetinfo.exe </a:t>
            </a:r>
          </a:p>
          <a:p>
            <a:pPr marL="287338" indent="-6350" algn="l" eaLnBrk="1" hangingPunct="1"/>
            <a:r>
              <a:rPr lang="en-US" altLang="zh-CN" sz="2000" dirty="0" smtClean="0"/>
              <a:t>584 </a:t>
            </a:r>
            <a:r>
              <a:rPr lang="en-US" altLang="zh-CN" sz="2000" dirty="0" err="1" smtClean="0"/>
              <a:t>tcpsvcs</a:t>
            </a:r>
            <a:r>
              <a:rPr lang="en-US" altLang="zh-CN" sz="2000" dirty="0" smtClean="0"/>
              <a:t>  -&gt; 7     UDP C:\WINNT\System32\tcpsvcs.exe </a:t>
            </a:r>
          </a:p>
          <a:p>
            <a:pPr marL="287338" indent="-6350" algn="l" eaLnBrk="1" hangingPunct="1"/>
            <a:r>
              <a:rPr lang="en-US" altLang="zh-CN" sz="2000" dirty="0" smtClean="0"/>
              <a:t>584 </a:t>
            </a:r>
            <a:r>
              <a:rPr lang="en-US" altLang="zh-CN" sz="2000" dirty="0" err="1" smtClean="0"/>
              <a:t>tcpsvcs</a:t>
            </a:r>
            <a:r>
              <a:rPr lang="en-US" altLang="zh-CN" sz="2000" dirty="0" smtClean="0"/>
              <a:t>  -&gt; 9     UDP C:\WINNT\System32\tcpsvcs.exe </a:t>
            </a:r>
          </a:p>
          <a:p>
            <a:pPr marL="287338" indent="-6350" algn="l" eaLnBrk="1" hangingPunct="1"/>
            <a:r>
              <a:rPr lang="en-US" altLang="zh-CN" sz="2000" dirty="0" smtClean="0"/>
              <a:t>584 </a:t>
            </a:r>
            <a:r>
              <a:rPr lang="en-US" altLang="zh-CN" sz="2000" dirty="0" err="1" smtClean="0"/>
              <a:t>tcpsvcs</a:t>
            </a:r>
            <a:r>
              <a:rPr lang="en-US" altLang="zh-CN" sz="2000" dirty="0" smtClean="0"/>
              <a:t> -&gt; 13    UDP C:\WINNT\System32\tcpsvcs.exe </a:t>
            </a:r>
          </a:p>
          <a:p>
            <a:pPr marL="287338" indent="-6350" algn="l" eaLnBrk="1" hangingPunct="1"/>
            <a:r>
              <a:rPr lang="en-US" altLang="zh-CN" sz="2000" dirty="0" smtClean="0"/>
              <a:t>584 </a:t>
            </a:r>
            <a:r>
              <a:rPr lang="en-US" altLang="zh-CN" sz="2000" dirty="0" err="1" smtClean="0"/>
              <a:t>tcpsvcs</a:t>
            </a:r>
            <a:r>
              <a:rPr lang="en-US" altLang="zh-CN" sz="2000" dirty="0" smtClean="0"/>
              <a:t>  -&gt; 17    UDP C:\WINNT\System32\tcpsvcs.exe </a:t>
            </a:r>
          </a:p>
          <a:p>
            <a:pPr marL="287338" indent="-6350" algn="l" eaLnBrk="1" hangingPunct="1"/>
            <a:r>
              <a:rPr lang="en-US" altLang="zh-CN" sz="2000" dirty="0" smtClean="0"/>
              <a:t>584 </a:t>
            </a:r>
            <a:r>
              <a:rPr lang="en-US" altLang="zh-CN" sz="2000" dirty="0" err="1" smtClean="0"/>
              <a:t>tcpsvcs</a:t>
            </a:r>
            <a:r>
              <a:rPr lang="en-US" altLang="zh-CN" sz="2000" dirty="0" smtClean="0"/>
              <a:t>  -&gt; 19    UDP C:\WINNT\System32\tcpsvcs.exe </a:t>
            </a:r>
          </a:p>
          <a:p>
            <a:pPr marL="287338" indent="-6350" algn="l" eaLnBrk="1" hangingPunct="1"/>
            <a:r>
              <a:rPr lang="en-US" altLang="zh-CN" sz="2000" dirty="0" smtClean="0"/>
              <a:t>584 </a:t>
            </a:r>
            <a:r>
              <a:rPr lang="en-US" altLang="zh-CN" sz="2000" dirty="0" err="1" smtClean="0"/>
              <a:t>tcpsvcs</a:t>
            </a:r>
            <a:r>
              <a:rPr lang="en-US" altLang="zh-CN" sz="2000" dirty="0" smtClean="0"/>
              <a:t>  -&gt; 68    UDP C:\WINNT\System32\tcpsvcs.exe </a:t>
            </a:r>
          </a:p>
          <a:p>
            <a:pPr marL="287338" indent="-6350" algn="l" eaLnBrk="1" hangingPunct="1"/>
            <a:r>
              <a:rPr lang="en-US" altLang="zh-CN" sz="2000" dirty="0" smtClean="0"/>
              <a:t>408 </a:t>
            </a:r>
            <a:r>
              <a:rPr lang="en-US" altLang="zh-CN" sz="2000" dirty="0" err="1" smtClean="0"/>
              <a:t>svchost</a:t>
            </a:r>
            <a:r>
              <a:rPr lang="en-US" altLang="zh-CN" sz="2000" dirty="0" smtClean="0"/>
              <a:t>  -&gt; 135 UDP C:\WINNT\system32\svchost.exe </a:t>
            </a:r>
          </a:p>
          <a:p>
            <a:pPr marL="287338" indent="-6350" algn="l" eaLnBrk="1" hangingPunct="1"/>
            <a:r>
              <a:rPr lang="en-US" altLang="zh-CN" sz="2000" dirty="0" smtClean="0"/>
              <a:t>8     System   -&gt; 445 UDP </a:t>
            </a:r>
          </a:p>
          <a:p>
            <a:pPr marL="287338" indent="-6350" algn="l" eaLnBrk="1" hangingPunct="1"/>
            <a:r>
              <a:rPr lang="en-US" altLang="zh-CN" sz="2000" dirty="0" smtClean="0"/>
              <a:t>228 services  -&gt; 1027 UDP C:\WINNT\system32\services.exe </a:t>
            </a:r>
          </a:p>
          <a:p>
            <a:pPr marL="287338" indent="-6350" algn="l" eaLnBrk="1" hangingPunct="1"/>
            <a:r>
              <a:rPr lang="en-US" altLang="zh-CN" sz="2000" dirty="0" smtClean="0"/>
              <a:t>836 </a:t>
            </a:r>
            <a:r>
              <a:rPr lang="en-US" altLang="zh-CN" sz="2000" dirty="0" err="1" smtClean="0"/>
              <a:t>inetinfo</a:t>
            </a:r>
            <a:r>
              <a:rPr lang="en-US" altLang="zh-CN" sz="2000" dirty="0" smtClean="0"/>
              <a:t>  -&gt; 3456 UDP C:\WINNT\System32\inetsrv\inetinfo.exe</a:t>
            </a:r>
            <a:endParaRPr lang="zh-CN" altLang="en-US" sz="2000" dirty="0" smtClean="0"/>
          </a:p>
        </p:txBody>
      </p:sp>
      <p:sp>
        <p:nvSpPr>
          <p:cNvPr id="3" name="Rectangle 2"/>
          <p:cNvSpPr txBox="1">
            <a:spLocks noChangeArrowheads="1"/>
          </p:cNvSpPr>
          <p:nvPr/>
        </p:nvSpPr>
        <p:spPr>
          <a:xfrm>
            <a:off x="1219200" y="512064"/>
            <a:ext cx="10363200" cy="914400"/>
          </a:xfrm>
          <a:prstGeom prst="rect">
            <a:avLst/>
          </a:prstGeom>
        </p:spPr>
        <p:txBody>
          <a:bodyPr vert="horz" anchor="t">
            <a:noAutofit/>
          </a:bodyPr>
          <a:lstStyle/>
          <a:p>
            <a:pPr marL="0" marR="9144"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all" spc="0" normalizeH="0" baseline="0" noProof="0" dirty="0" smtClean="0">
                <a:ln>
                  <a:noFill/>
                </a:ln>
                <a:solidFill>
                  <a:schemeClr val="tx2">
                    <a:satMod val="200000"/>
                  </a:schemeClr>
                </a:solidFill>
                <a:effectLst>
                  <a:reflection blurRad="12700" stA="34000" endA="740" endPos="53000" dir="5400000" sy="-100000" algn="bl" rotWithShape="0"/>
                </a:effectLst>
                <a:uLnTx/>
                <a:uFillTx/>
                <a:latin typeface="+mj-lt"/>
                <a:ea typeface="+mj-ea"/>
                <a:cs typeface="+mj-cs"/>
              </a:rPr>
              <a:t>例</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36866" name="内容占位符 2"/>
          <p:cNvSpPr>
            <a:spLocks noGrp="1"/>
          </p:cNvSpPr>
          <p:nvPr>
            <p:ph idx="1"/>
          </p:nvPr>
        </p:nvSpPr>
        <p:spPr/>
        <p:txBody>
          <a:bodyPr wrap="square" lIns="91440" tIns="45720" rIns="91440" bIns="45720" anchor="t"/>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分析法诊断的原理</a:t>
            </a:r>
            <a:endParaRPr kumimoji="1" lang="en-US" altLang="zh-CN" dirty="0">
              <a:latin typeface="宋体" panose="02010600030101010101" pitchFamily="2" charset="-122"/>
              <a:ea typeface="宋体" panose="02010600030101010101" pitchFamily="2" charset="-122"/>
              <a:cs typeface="+mn-cs"/>
            </a:endParaRPr>
          </a:p>
          <a:p>
            <a:pPr lvl="1" eaLnBrk="1" hangingPunct="1">
              <a:lnSpc>
                <a:spcPct val="150000"/>
              </a:lnSpc>
            </a:pPr>
            <a:r>
              <a:rPr lang="zh-CN" altLang="en-US" sz="2400" dirty="0">
                <a:latin typeface="宋体" panose="02010600030101010101" pitchFamily="2" charset="-122"/>
                <a:ea typeface="宋体" panose="02010600030101010101" pitchFamily="2" charset="-122"/>
              </a:rPr>
              <a:t>使用分析法的人一般不是普通用户，而是反病毒技术人员</a:t>
            </a:r>
            <a:endParaRPr lang="en-US" altLang="zh-CN" sz="2400" dirty="0">
              <a:latin typeface="宋体" panose="02010600030101010101" pitchFamily="2" charset="-122"/>
              <a:ea typeface="宋体" panose="02010600030101010101" pitchFamily="2" charset="-122"/>
            </a:endParaRPr>
          </a:p>
          <a:p>
            <a:pPr lvl="1" eaLnBrk="1" hangingPunct="1">
              <a:lnSpc>
                <a:spcPct val="150000"/>
              </a:lnSpc>
            </a:pPr>
            <a:r>
              <a:rPr lang="zh-CN" altLang="en-US" sz="2400" dirty="0"/>
              <a:t>使用分析法要求具有比较全面的计算机体系结构、操作系统以及有关病毒技术的各种知识</a:t>
            </a:r>
          </a:p>
          <a:p>
            <a:pPr lvl="1" eaLnBrk="1" hangingPunct="1">
              <a:lnSpc>
                <a:spcPct val="150000"/>
              </a:lnSpc>
            </a:pPr>
            <a:r>
              <a:rPr lang="zh-CN" altLang="en-US" sz="2400" dirty="0"/>
              <a:t>分析法是反病毒工作中不可或缺的重要技术</a:t>
            </a:r>
            <a:endParaRPr lang="zh-CN" altLang="en-US" sz="2400" dirty="0">
              <a:latin typeface="宋体" panose="02010600030101010101" pitchFamily="2" charset="-122"/>
              <a:ea typeface="宋体" panose="02010600030101010101" pitchFamily="2" charset="-122"/>
            </a:endParaRPr>
          </a:p>
          <a:p>
            <a:pPr eaLnBrk="1" hangingPunct="1"/>
            <a:endParaRPr kumimoji="1" lang="zh-CN" altLang="en-US" dirty="0">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计算机病毒的检测技术与原理</a:t>
            </a:r>
            <a:endParaRPr lang="zh-CN" altLang="en-US" dirty="0">
              <a:ea typeface="宋体" panose="02010600030101010101" pitchFamily="2" charset="-122"/>
            </a:endParaRPr>
          </a:p>
        </p:txBody>
      </p:sp>
      <p:sp>
        <p:nvSpPr>
          <p:cNvPr id="37890" name="内容占位符 2"/>
          <p:cNvSpPr>
            <a:spLocks noGrp="1"/>
          </p:cNvSpPr>
          <p:nvPr>
            <p:ph idx="1"/>
          </p:nvPr>
        </p:nvSpPr>
        <p:spPr>
          <a:xfrm>
            <a:off x="838200" y="1643380"/>
            <a:ext cx="9677400" cy="4594225"/>
          </a:xfrm>
        </p:spPr>
        <p:txBody>
          <a:bodyPr wrap="square" lIns="91440" tIns="45720" rIns="91440" bIns="45720" anchor="t"/>
          <a:lstStyle/>
          <a:p>
            <a:pPr lvl="1" eaLnBrk="1" hangingPunct="1">
              <a:lnSpc>
                <a:spcPct val="200000"/>
              </a:lnSpc>
            </a:pPr>
            <a:r>
              <a:rPr lang="zh-CN" altLang="en-US" sz="2400" dirty="0">
                <a:latin typeface="宋体" panose="02010600030101010101" pitchFamily="2" charset="-122"/>
                <a:ea typeface="宋体" panose="02010600030101010101" pitchFamily="2" charset="-122"/>
              </a:rPr>
              <a:t>使用分析法的目的在于：</a:t>
            </a:r>
          </a:p>
          <a:p>
            <a:pPr lvl="2" eaLnBrk="1" hangingPunct="1">
              <a:lnSpc>
                <a:spcPct val="200000"/>
              </a:lnSpc>
              <a:buFont typeface="-윤고딕120" charset="-127"/>
            </a:pPr>
            <a:r>
              <a:rPr kumimoji="1" lang="zh-CN" altLang="en-US" sz="2000" dirty="0">
                <a:latin typeface="宋体" panose="02010600030101010101" pitchFamily="2" charset="-122"/>
                <a:ea typeface="宋体" panose="02010600030101010101" pitchFamily="2" charset="-122"/>
              </a:rPr>
              <a:t>确认被观察的引导扇区和程序中是否含有病毒</a:t>
            </a:r>
          </a:p>
          <a:p>
            <a:pPr lvl="2" eaLnBrk="1" hangingPunct="1">
              <a:lnSpc>
                <a:spcPct val="200000"/>
              </a:lnSpc>
              <a:buFont typeface="-윤고딕120" charset="-127"/>
            </a:pPr>
            <a:r>
              <a:rPr kumimoji="1" lang="zh-CN" altLang="en-US" sz="2000" dirty="0">
                <a:latin typeface="宋体" panose="02010600030101010101" pitchFamily="2" charset="-122"/>
                <a:ea typeface="宋体" panose="02010600030101010101" pitchFamily="2" charset="-122"/>
              </a:rPr>
              <a:t>确认病毒的类型和种类，判定其是否是一种新病毒</a:t>
            </a:r>
          </a:p>
          <a:p>
            <a:pPr lvl="2" eaLnBrk="1" hangingPunct="1">
              <a:lnSpc>
                <a:spcPct val="200000"/>
              </a:lnSpc>
              <a:buFont typeface="-윤고딕120" charset="-127"/>
            </a:pPr>
            <a:r>
              <a:rPr kumimoji="1" lang="zh-CN" altLang="en-US" sz="2000" dirty="0">
                <a:latin typeface="宋体" panose="02010600030101010101" pitchFamily="2" charset="-122"/>
                <a:ea typeface="宋体" panose="02010600030101010101" pitchFamily="2" charset="-122"/>
              </a:rPr>
              <a:t>搞清楚病毒体的大致结构，提取特征识别用的字符串或特征字，并增添到病毒代码库供病毒扫描和识别程序使用</a:t>
            </a:r>
          </a:p>
          <a:p>
            <a:pPr lvl="2" eaLnBrk="1" hangingPunct="1">
              <a:lnSpc>
                <a:spcPct val="200000"/>
              </a:lnSpc>
              <a:buFont typeface="-윤고딕120" charset="-127"/>
            </a:pPr>
            <a:r>
              <a:rPr kumimoji="1" lang="zh-CN" altLang="en-US" sz="2000" dirty="0">
                <a:latin typeface="宋体" panose="02010600030101010101" pitchFamily="2" charset="-122"/>
                <a:ea typeface="宋体" panose="02010600030101010101" pitchFamily="2" charset="-122"/>
              </a:rPr>
              <a:t>详细分析病毒代码，为制定相应的反病毒措施制定方案</a:t>
            </a:r>
          </a:p>
          <a:p>
            <a:pPr eaLnBrk="1" hangingPunct="1"/>
            <a:endParaRPr kumimoji="1" lang="zh-CN" altLang="en-US" dirty="0">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38914" name="内容占位符 2"/>
          <p:cNvSpPr>
            <a:spLocks noGrp="1"/>
          </p:cNvSpPr>
          <p:nvPr>
            <p:ph idx="1"/>
          </p:nvPr>
        </p:nvSpPr>
        <p:spPr>
          <a:xfrm>
            <a:off x="838200" y="1857375"/>
            <a:ext cx="9677400" cy="4380230"/>
          </a:xfrm>
        </p:spPr>
        <p:txBody>
          <a:bodyPr wrap="square" lIns="91440" tIns="45720" rIns="91440" bIns="45720" anchor="t"/>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启发式代码扫描技术源于人工智能技术，是基于给定的判断规则和定义的扫描技术</a:t>
            </a:r>
            <a:endParaRPr kumimoji="1" lang="en-US" altLang="zh-CN" dirty="0">
              <a:latin typeface="宋体" panose="02010600030101010101" pitchFamily="2" charset="-122"/>
              <a:ea typeface="宋体" panose="02010600030101010101" pitchFamily="2" charset="-122"/>
              <a:cs typeface="+mn-cs"/>
            </a:endParaRPr>
          </a:p>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若发现被扫描程序中存在可疑的程序功能指令，则作出存在病毒的预警或判断</a:t>
            </a:r>
          </a:p>
          <a:p>
            <a:pPr eaLnBrk="1" hangingPunct="1"/>
            <a:endParaRPr kumimoji="1" lang="zh-CN" altLang="en-US" dirty="0">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39938" name="内容占位符 2"/>
          <p:cNvSpPr>
            <a:spLocks noGrp="1"/>
          </p:cNvSpPr>
          <p:nvPr>
            <p:ph idx="1"/>
          </p:nvPr>
        </p:nvSpPr>
        <p:spPr>
          <a:xfrm>
            <a:off x="838200" y="1857375"/>
            <a:ext cx="9677400" cy="4380230"/>
          </a:xfrm>
        </p:spPr>
        <p:txBody>
          <a:bodyPr wrap="square" lIns="91440" tIns="45720" rIns="91440" bIns="45720" anchor="t"/>
          <a:lstStyle/>
          <a:p>
            <a:pPr eaLnBrk="1" hangingPunct="1">
              <a:lnSpc>
                <a:spcPct val="150000"/>
              </a:lnSpc>
            </a:pPr>
            <a:r>
              <a:rPr kumimoji="1" lang="zh-CN" altLang="en-US" dirty="0">
                <a:latin typeface="+mn-lt"/>
                <a:ea typeface="+mn-ea"/>
                <a:cs typeface="+mn-cs"/>
              </a:rPr>
              <a:t>启发式代码分析扫描技术是对传统的特征代码扫描法查毒技术的改进</a:t>
            </a:r>
            <a:endParaRPr kumimoji="1" lang="en-US" altLang="zh-CN" dirty="0">
              <a:latin typeface="+mn-lt"/>
              <a:ea typeface="+mn-ea"/>
              <a:cs typeface="+mn-cs"/>
            </a:endParaRPr>
          </a:p>
          <a:p>
            <a:pPr eaLnBrk="1" hangingPunct="1">
              <a:lnSpc>
                <a:spcPct val="150000"/>
              </a:lnSpc>
            </a:pPr>
            <a:r>
              <a:rPr kumimoji="1" lang="zh-CN" altLang="en-US" dirty="0">
                <a:latin typeface="+mn-lt"/>
                <a:ea typeface="+mn-ea"/>
                <a:cs typeface="+mn-cs"/>
              </a:rPr>
              <a:t>在特征代码扫描技术的基础上，利用对病毒代码的分析，获得一些统计的、静态的启发式知识，形成一种静态的启发式代码扫描分析技术</a:t>
            </a:r>
          </a:p>
          <a:p>
            <a:pPr eaLnBrk="1" hangingPunct="1"/>
            <a:endParaRPr kumimoji="1" lang="zh-CN" altLang="en-US" dirty="0">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40962" name="内容占位符 2"/>
          <p:cNvSpPr>
            <a:spLocks noGrp="1"/>
          </p:cNvSpPr>
          <p:nvPr>
            <p:ph idx="1"/>
          </p:nvPr>
        </p:nvSpPr>
        <p:spPr>
          <a:xfrm>
            <a:off x="975995" y="1786255"/>
            <a:ext cx="9539605" cy="4451350"/>
          </a:xfrm>
        </p:spPr>
        <p:txBody>
          <a:bodyPr wrap="square" lIns="91440" tIns="45720" rIns="91440" bIns="45720" anchor="t">
            <a:normAutofit/>
          </a:bodyPr>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病毒和正常程序的区别</a:t>
            </a:r>
            <a:endParaRPr kumimoji="1" lang="en-US" altLang="zh-CN" dirty="0">
              <a:latin typeface="宋体" panose="02010600030101010101" pitchFamily="2" charset="-122"/>
              <a:ea typeface="宋体" panose="02010600030101010101" pitchFamily="2" charset="-122"/>
              <a:cs typeface="+mn-cs"/>
            </a:endParaRPr>
          </a:p>
          <a:p>
            <a:pPr lvl="1" eaLnBrk="1" hangingPunct="1">
              <a:lnSpc>
                <a:spcPct val="150000"/>
              </a:lnSpc>
            </a:pP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windows</a:t>
            </a:r>
            <a:r>
              <a:rPr lang="zh-CN" altLang="en-US" dirty="0">
                <a:latin typeface="宋体" panose="02010600030101010101" pitchFamily="2" charset="-122"/>
                <a:ea typeface="宋体" panose="02010600030101010101" pitchFamily="2" charset="-122"/>
              </a:rPr>
              <a:t>下，一般正常的应用程序不会往系统目录中释放可执行程序然后进行自删除，或者直接搜索其他可执行程序进行修改</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a:latin typeface="宋体" panose="02010600030101010101" pitchFamily="2" charset="-122"/>
                <a:ea typeface="宋体" panose="02010600030101010101" pitchFamily="2" charset="-122"/>
              </a:rPr>
              <a:t>病毒程序通常最初的指令是重定位、直接写盘操作、解码指令，或搜索某路径下的可执行程序等相关操作指令序列</a:t>
            </a:r>
          </a:p>
          <a:p>
            <a:pPr eaLnBrk="1" hangingPunct="1"/>
            <a:endParaRPr kumimoji="1" lang="zh-CN" altLang="en-US" dirty="0">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41986" name="内容占位符 2"/>
          <p:cNvSpPr>
            <a:spLocks noGrp="1"/>
          </p:cNvSpPr>
          <p:nvPr>
            <p:ph idx="1"/>
          </p:nvPr>
        </p:nvSpPr>
        <p:spPr>
          <a:xfrm>
            <a:off x="1029335" y="1857375"/>
            <a:ext cx="9486265" cy="2724150"/>
          </a:xfrm>
        </p:spPr>
        <p:txBody>
          <a:bodyPr wrap="square" lIns="91440" tIns="45720" rIns="91440" bIns="45720" anchor="t">
            <a:normAutofit lnSpcReduction="10000"/>
          </a:bodyPr>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一个运用启发式扫描技术的病毒检测软件，实际上就是以特定方式实现的动态解释器或反编译器，通过对有关指令序列的反编译逐步理解和确定其蕴藏的真正动机</a:t>
            </a:r>
            <a:endParaRPr kumimoji="1" lang="en-US" altLang="zh-CN" dirty="0">
              <a:latin typeface="宋体" panose="02010600030101010101" pitchFamily="2" charset="-122"/>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启发式代码扫描技术</a:t>
            </a:r>
            <a:endParaRPr lang="zh-CN" altLang="en-US" dirty="0">
              <a:ea typeface="宋体" panose="02010600030101010101" pitchFamily="2" charset="-122"/>
            </a:endParaRPr>
          </a:p>
        </p:txBody>
      </p:sp>
      <p:sp>
        <p:nvSpPr>
          <p:cNvPr id="43010" name="内容占位符 2"/>
          <p:cNvSpPr>
            <a:spLocks noGrp="1"/>
          </p:cNvSpPr>
          <p:nvPr>
            <p:ph idx="1"/>
          </p:nvPr>
        </p:nvSpPr>
        <p:spPr/>
        <p:txBody>
          <a:bodyPr wrap="square" lIns="91440" tIns="45720" rIns="91440" bIns="45720" anchor="t"/>
          <a:lstStyle/>
          <a:p>
            <a:pPr eaLnBrk="1" hangingPunct="1"/>
            <a:r>
              <a:rPr kumimoji="1" lang="zh-CN" altLang="en-US" dirty="0">
                <a:latin typeface="+mn-lt"/>
                <a:ea typeface="+mn-ea"/>
                <a:cs typeface="+mn-cs"/>
              </a:rPr>
              <a:t>早期的启发式扫描软件采用代码反编译技术，反编译出被检测文件代码</a:t>
            </a:r>
            <a:endParaRPr kumimoji="1" lang="en-US" altLang="zh-CN" dirty="0">
              <a:latin typeface="+mn-lt"/>
              <a:ea typeface="+mn-ea"/>
              <a:cs typeface="+mn-cs"/>
            </a:endParaRPr>
          </a:p>
          <a:p>
            <a:pPr eaLnBrk="1" hangingPunct="1"/>
            <a:r>
              <a:rPr kumimoji="1" lang="zh-CN" altLang="en-US" dirty="0">
                <a:latin typeface="+mn-lt"/>
                <a:ea typeface="+mn-ea"/>
                <a:cs typeface="+mn-cs"/>
              </a:rPr>
              <a:t>在软件内部保存病毒行为的必用代码</a:t>
            </a:r>
            <a:endParaRPr kumimoji="1" lang="en-US" altLang="zh-CN" dirty="0">
              <a:latin typeface="+mn-lt"/>
              <a:ea typeface="+mn-ea"/>
              <a:cs typeface="+mn-cs"/>
            </a:endParaRPr>
          </a:p>
          <a:p>
            <a:pPr eaLnBrk="1" hangingPunct="1"/>
            <a:r>
              <a:rPr kumimoji="1" lang="zh-CN" altLang="en-US" dirty="0">
                <a:latin typeface="+mn-lt"/>
                <a:ea typeface="+mn-ea"/>
                <a:cs typeface="+mn-cs"/>
              </a:rPr>
              <a:t>使用“静态代码分析法”和“代码相似比较法”判定是否含有病毒</a:t>
            </a:r>
            <a:endParaRPr kumimoji="1" lang="en-US" altLang="zh-CN" dirty="0">
              <a:latin typeface="+mn-lt"/>
              <a:ea typeface="+mn-ea"/>
              <a:cs typeface="+mn-cs"/>
            </a:endParaRPr>
          </a:p>
          <a:p>
            <a:pPr eaLnBrk="1" hangingPunct="1"/>
            <a:endParaRPr kumimoji="1" lang="en-US" altLang="zh-CN" dirty="0">
              <a:latin typeface="+mn-lt"/>
              <a:ea typeface="+mn-ea"/>
              <a:cs typeface="+mn-cs"/>
            </a:endParaRPr>
          </a:p>
          <a:p>
            <a:pPr eaLnBrk="1" hangingPunct="1"/>
            <a:endParaRPr kumimoji="1" lang="zh-CN" altLang="en-US" dirty="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反病毒技术综述</a:t>
            </a:r>
            <a:endParaRPr lang="zh-CN" altLang="en-US" dirty="0">
              <a:ea typeface="宋体" panose="02010600030101010101" pitchFamily="2" charset="-122"/>
            </a:endParaRPr>
          </a:p>
        </p:txBody>
      </p:sp>
      <p:sp>
        <p:nvSpPr>
          <p:cNvPr id="8194" name="内容占位符 2"/>
          <p:cNvSpPr>
            <a:spLocks noGrp="1"/>
          </p:cNvSpPr>
          <p:nvPr>
            <p:ph idx="1"/>
          </p:nvPr>
        </p:nvSpPr>
        <p:spPr>
          <a:xfrm>
            <a:off x="577850" y="1825625"/>
            <a:ext cx="10775950" cy="4351655"/>
          </a:xfrm>
        </p:spPr>
        <p:txBody>
          <a:bodyPr wrap="square" lIns="91440" tIns="45720" rIns="91440" bIns="45720" anchor="t"/>
          <a:lstStyle/>
          <a:p>
            <a:pPr lvl="1" eaLnBrk="1" hangingPunct="1">
              <a:lnSpc>
                <a:spcPct val="150000"/>
              </a:lnSpc>
            </a:pPr>
            <a:r>
              <a:rPr lang="zh-CN" altLang="en-US" dirty="0">
                <a:latin typeface="宋体" panose="02010600030101010101" pitchFamily="2" charset="-122"/>
                <a:ea typeface="宋体" panose="02010600030101010101" pitchFamily="2" charset="-122"/>
              </a:rPr>
              <a:t>第三代反病毒技术</a:t>
            </a:r>
          </a:p>
          <a:p>
            <a:pPr lvl="2"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将静态扫描技术和动态仿真跟踪技术结合起来，将查找病毒和清除病毒合二为一</a:t>
            </a:r>
            <a:endParaRPr kumimoji="1" lang="en-US" altLang="zh-CN" dirty="0">
              <a:latin typeface="宋体" panose="02010600030101010101" pitchFamily="2" charset="-122"/>
              <a:ea typeface="宋体" panose="02010600030101010101" pitchFamily="2" charset="-122"/>
            </a:endParaRPr>
          </a:p>
          <a:p>
            <a:pPr lvl="2"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全面实现防、查、杀等反病毒所必备的各种手段，以驻留内存方式防止病毒的入侵，能清除检测到的病毒，不会破坏文件和数据</a:t>
            </a:r>
            <a:endParaRPr kumimoji="1" lang="en-US" altLang="zh-CN" dirty="0">
              <a:latin typeface="宋体" panose="02010600030101010101" pitchFamily="2" charset="-122"/>
              <a:ea typeface="宋体" panose="02010600030101010101" pitchFamily="2" charset="-122"/>
            </a:endParaRPr>
          </a:p>
          <a:p>
            <a:pPr eaLnBrk="1" hangingPunct="1"/>
            <a:endParaRPr kumimoji="1" lang="en-US" altLang="zh-CN" dirty="0">
              <a:latin typeface="+mn-lt"/>
              <a:ea typeface="+mn-ea"/>
              <a:cs typeface="+mn-cs"/>
            </a:endParaRPr>
          </a:p>
          <a:p>
            <a:pPr eaLnBrk="1" hangingPunct="1"/>
            <a:endParaRPr kumimoji="1" lang="zh-CN" altLang="en-US" dirty="0">
              <a:latin typeface="+mn-lt"/>
              <a:ea typeface="+mn-ea"/>
              <a:cs typeface="+mn-cs"/>
            </a:endParaRP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启发式代码扫描技术</a:t>
            </a:r>
            <a:endParaRPr lang="zh-CN" altLang="en-US" dirty="0">
              <a:ea typeface="宋体" panose="02010600030101010101" pitchFamily="2" charset="-122"/>
            </a:endParaRPr>
          </a:p>
        </p:txBody>
      </p:sp>
      <p:sp>
        <p:nvSpPr>
          <p:cNvPr id="44034" name="内容占位符 2"/>
          <p:cNvSpPr>
            <a:spLocks noGrp="1"/>
          </p:cNvSpPr>
          <p:nvPr>
            <p:ph idx="1"/>
          </p:nvPr>
        </p:nvSpPr>
        <p:spPr/>
        <p:txBody>
          <a:bodyPr wrap="square" lIns="91440" tIns="45720" rIns="91440" bIns="45720" anchor="t"/>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可疑程序功能的权值与报警标准</a:t>
            </a:r>
          </a:p>
          <a:p>
            <a:pPr lvl="1" eaLnBrk="1" hangingPunct="1">
              <a:lnSpc>
                <a:spcPct val="150000"/>
              </a:lnSpc>
            </a:pPr>
            <a:r>
              <a:rPr lang="zh-CN" altLang="en-US" dirty="0">
                <a:latin typeface="宋体" panose="02010600030101010101" pitchFamily="2" charset="-122"/>
                <a:ea typeface="宋体" panose="02010600030101010101" pitchFamily="2" charset="-122"/>
              </a:rPr>
              <a:t>对可疑的程序代码指令序列按照安全和可疑的等级进行排序，根据病毒可能使用和具备的特点而授以不同的加权值</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a:t>例如，格式化磁盘的功能操作很少出现在正常的应用程序中，而在病毒程序中出现</a:t>
            </a:r>
            <a:r>
              <a:rPr lang="zh-CN" altLang="en-US" dirty="0" smtClean="0"/>
              <a:t>的机率</a:t>
            </a:r>
            <a:r>
              <a:rPr lang="zh-CN" altLang="en-US" dirty="0"/>
              <a:t>极高，于是这类操作指令序列可获得较高的加权值</a:t>
            </a:r>
            <a:endParaRPr lang="zh-CN" altLang="en-US" dirty="0">
              <a:latin typeface="宋体" panose="02010600030101010101" pitchFamily="2" charset="-122"/>
              <a:ea typeface="宋体" panose="02010600030101010101" pitchFamily="2" charset="-122"/>
            </a:endParaRP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45058" name="内容占位符 2"/>
          <p:cNvSpPr>
            <a:spLocks noGrp="1"/>
          </p:cNvSpPr>
          <p:nvPr>
            <p:ph idx="1"/>
          </p:nvPr>
        </p:nvSpPr>
        <p:spPr>
          <a:xfrm>
            <a:off x="838200" y="1857375"/>
            <a:ext cx="9677400" cy="4380230"/>
          </a:xfrm>
        </p:spPr>
        <p:txBody>
          <a:bodyPr wrap="square" lIns="91440" tIns="45720" rIns="91440" bIns="45720" anchor="t"/>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如果一个程序的加权值的总和超过一个事先定义的阀值，那么，病毒检测程序就可以声称“发现病毒”</a:t>
            </a:r>
            <a:endParaRPr kumimoji="1" lang="en-US" altLang="zh-CN" dirty="0">
              <a:latin typeface="宋体" panose="02010600030101010101" pitchFamily="2" charset="-122"/>
              <a:ea typeface="宋体" panose="02010600030101010101" pitchFamily="2" charset="-122"/>
              <a:cs typeface="+mn-cs"/>
            </a:endParaRPr>
          </a:p>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仅仅一项可疑的功能操作远不足以触发“病毒报警”的装置</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3" name="内容占位符 2"/>
          <p:cNvSpPr>
            <a:spLocks noGrp="1"/>
          </p:cNvSpPr>
          <p:nvPr>
            <p:ph idx="1"/>
          </p:nvPr>
        </p:nvSpPr>
        <p:spPr>
          <a:xfrm>
            <a:off x="1029335" y="1857375"/>
            <a:ext cx="9486265" cy="4380230"/>
          </a:xfrm>
        </p:spPr>
        <p:txBody>
          <a:bodyPr wrap="square" lIns="91440" tIns="45720" rIns="91440" bIns="45720" anchor="t">
            <a:normAutofit/>
          </a:bodyPr>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为了避免“狼来了”的谎报和虚报，病毒检测程序常把多种可疑功能操作同时并发的情况定为发现病毒的报警标准</a:t>
            </a:r>
          </a:p>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启发式扫描技术有时也会把一个本无病毒的程序判断为染毒程序，这就是所谓的查毒程序虚警或谎报现象</a:t>
            </a:r>
          </a:p>
          <a:p>
            <a:pPr eaLnBrk="1" hangingPunct="1">
              <a:lnSpc>
                <a:spcPct val="150000"/>
              </a:lnSpc>
            </a:pPr>
            <a:endParaRPr kumimoji="1" lang="zh-CN" altLang="en-US" dirty="0">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47106" name="内容占位符 2"/>
          <p:cNvSpPr>
            <a:spLocks noGrp="1"/>
          </p:cNvSpPr>
          <p:nvPr>
            <p:ph idx="1"/>
          </p:nvPr>
        </p:nvSpPr>
        <p:spPr/>
        <p:txBody>
          <a:bodyPr wrap="square" lIns="91440" tIns="45720" rIns="91440" bIns="45720" anchor="t"/>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减少和避免误报</a:t>
            </a:r>
            <a:r>
              <a:rPr kumimoji="1" lang="en-US" altLang="zh-CN" dirty="0">
                <a:latin typeface="宋体" panose="02010600030101010101" pitchFamily="2" charset="-122"/>
                <a:ea typeface="宋体" panose="02010600030101010101" pitchFamily="2" charset="-122"/>
                <a:cs typeface="+mn-cs"/>
              </a:rPr>
              <a:t>(</a:t>
            </a:r>
            <a:r>
              <a:rPr kumimoji="1" lang="zh-CN" altLang="en-US" dirty="0">
                <a:latin typeface="宋体" panose="02010600030101010101" pitchFamily="2" charset="-122"/>
                <a:ea typeface="宋体" panose="02010600030101010101" pitchFamily="2" charset="-122"/>
                <a:cs typeface="+mn-cs"/>
              </a:rPr>
              <a:t>谎报</a:t>
            </a:r>
            <a:r>
              <a:rPr kumimoji="1" lang="en-US" altLang="zh-CN" dirty="0">
                <a:latin typeface="宋体" panose="02010600030101010101" pitchFamily="2" charset="-122"/>
                <a:ea typeface="宋体" panose="02010600030101010101" pitchFamily="2" charset="-122"/>
                <a:cs typeface="+mn-cs"/>
              </a:rPr>
              <a:t>) </a:t>
            </a:r>
            <a:r>
              <a:rPr kumimoji="1" lang="zh-CN" altLang="en-US" dirty="0">
                <a:latin typeface="宋体" panose="02010600030101010101" pitchFamily="2" charset="-122"/>
                <a:ea typeface="宋体" panose="02010600030101010101" pitchFamily="2" charset="-122"/>
                <a:cs typeface="+mn-cs"/>
              </a:rPr>
              <a:t>，必须努力做好以下几点</a:t>
            </a:r>
          </a:p>
          <a:p>
            <a:pPr lvl="1" eaLnBrk="1" hangingPunct="1">
              <a:lnSpc>
                <a:spcPct val="150000"/>
              </a:lnSpc>
            </a:pPr>
            <a:r>
              <a:rPr lang="zh-CN" altLang="en-US" dirty="0">
                <a:latin typeface="宋体" panose="02010600030101010101" pitchFamily="2" charset="-122"/>
                <a:ea typeface="宋体" panose="02010600030101010101" pitchFamily="2" charset="-122"/>
              </a:rPr>
              <a:t>准确把握病毒行为，精确定义可疑功能调用集合，除非满足两个以上的病毒重要特征，否则不予报警</a:t>
            </a:r>
          </a:p>
          <a:p>
            <a:pPr lvl="1" eaLnBrk="1" hangingPunct="1">
              <a:lnSpc>
                <a:spcPct val="150000"/>
              </a:lnSpc>
            </a:pPr>
            <a:r>
              <a:rPr lang="zh-CN" altLang="en-US" dirty="0">
                <a:latin typeface="宋体" panose="02010600030101010101" pitchFamily="2" charset="-122"/>
                <a:ea typeface="宋体" panose="02010600030101010101" pitchFamily="2" charset="-122"/>
              </a:rPr>
              <a:t>增强对常规正常程序的识别能力</a:t>
            </a:r>
          </a:p>
          <a:p>
            <a:pPr lvl="1" eaLnBrk="1" hangingPunct="1">
              <a:lnSpc>
                <a:spcPct val="150000"/>
              </a:lnSpc>
            </a:pPr>
            <a:r>
              <a:rPr lang="zh-CN" altLang="en-US" dirty="0">
                <a:latin typeface="宋体" panose="02010600030101010101" pitchFamily="2" charset="-122"/>
                <a:ea typeface="宋体" panose="02010600030101010101" pitchFamily="2" charset="-122"/>
              </a:rPr>
              <a:t>增强对特定程序的识别能力</a:t>
            </a:r>
          </a:p>
          <a:p>
            <a:pPr lvl="1" eaLnBrk="1" hangingPunct="1">
              <a:lnSpc>
                <a:spcPct val="150000"/>
              </a:lnSpc>
            </a:pPr>
            <a:r>
              <a:rPr lang="zh-CN" altLang="en-US" dirty="0">
                <a:latin typeface="宋体" panose="02010600030101010101" pitchFamily="2" charset="-122"/>
                <a:ea typeface="宋体" panose="02010600030101010101" pitchFamily="2" charset="-122"/>
              </a:rPr>
              <a:t>类似“无罪假定”的功能</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启发式代码扫描技术</a:t>
            </a:r>
            <a:endParaRPr lang="zh-CN" altLang="en-US" dirty="0">
              <a:ea typeface="宋体" panose="02010600030101010101" pitchFamily="2" charset="-122"/>
            </a:endParaRPr>
          </a:p>
        </p:txBody>
      </p:sp>
      <p:sp>
        <p:nvSpPr>
          <p:cNvPr id="3" name="内容占位符 2"/>
          <p:cNvSpPr>
            <a:spLocks noGrp="1"/>
          </p:cNvSpPr>
          <p:nvPr>
            <p:ph idx="1"/>
          </p:nvPr>
        </p:nvSpPr>
        <p:spPr/>
        <p:txBody>
          <a:bodyPr wrap="square" lIns="91440" tIns="45720" rIns="91440" bIns="45720" anchor="t"/>
          <a:lstStyle/>
          <a:p>
            <a:pPr eaLnBrk="1" hangingPunct="1"/>
            <a:r>
              <a:rPr kumimoji="1" lang="zh-CN" altLang="en-US" dirty="0">
                <a:latin typeface="宋体" panose="02010600030101010101" pitchFamily="2" charset="-122"/>
                <a:ea typeface="宋体" panose="02010600030101010101" pitchFamily="2" charset="-122"/>
                <a:cs typeface="+mn-cs"/>
              </a:rPr>
              <a:t>启发式扫描主要分为两类</a:t>
            </a:r>
            <a:r>
              <a:rPr kumimoji="1" lang="en-US" altLang="zh-CN" dirty="0">
                <a:latin typeface="宋体" panose="02010600030101010101" pitchFamily="2" charset="-122"/>
                <a:ea typeface="宋体" panose="02010600030101010101" pitchFamily="2" charset="-122"/>
                <a:cs typeface="+mn-cs"/>
              </a:rPr>
              <a:t>——</a:t>
            </a:r>
            <a:r>
              <a:rPr kumimoji="1" lang="zh-CN" altLang="en-US" dirty="0">
                <a:latin typeface="宋体" panose="02010600030101010101" pitchFamily="2" charset="-122"/>
                <a:ea typeface="宋体" panose="02010600030101010101" pitchFamily="2" charset="-122"/>
                <a:cs typeface="+mn-cs"/>
              </a:rPr>
              <a:t>静态启发式扫描和动态启发式扫描</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静态启发式扫描程序有一个巨大的代码数据库，数据库把每一个代码串</a:t>
            </a:r>
            <a:r>
              <a:rPr kumimoji="1" lang="en-US" altLang="zh-CN" dirty="0">
                <a:latin typeface="宋体" panose="02010600030101010101" pitchFamily="2" charset="-122"/>
                <a:ea typeface="宋体" panose="02010600030101010101" pitchFamily="2" charset="-122"/>
                <a:cs typeface="+mn-cs"/>
              </a:rPr>
              <a:t>(</a:t>
            </a:r>
            <a:r>
              <a:rPr kumimoji="1" lang="zh-CN" altLang="en-US" dirty="0">
                <a:latin typeface="宋体" panose="02010600030101010101" pitchFamily="2" charset="-122"/>
                <a:ea typeface="宋体" panose="02010600030101010101" pitchFamily="2" charset="-122"/>
                <a:cs typeface="+mn-cs"/>
              </a:rPr>
              <a:t>称为特征码</a:t>
            </a:r>
            <a:r>
              <a:rPr kumimoji="1" lang="en-US" altLang="zh-CN" dirty="0">
                <a:latin typeface="宋体" panose="02010600030101010101" pitchFamily="2" charset="-122"/>
                <a:ea typeface="宋体" panose="02010600030101010101" pitchFamily="2" charset="-122"/>
                <a:cs typeface="+mn-cs"/>
              </a:rPr>
              <a:t>)</a:t>
            </a:r>
            <a:r>
              <a:rPr kumimoji="1" lang="zh-CN" altLang="en-US" dirty="0">
                <a:latin typeface="宋体" panose="02010600030101010101" pitchFamily="2" charset="-122"/>
                <a:ea typeface="宋体" panose="02010600030101010101" pitchFamily="2" charset="-122"/>
                <a:cs typeface="+mn-cs"/>
              </a:rPr>
              <a:t>与它所代表的行为特征联系在一起，并给每一个行为特征赋一个加权值</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动态启发式扫描技术主要增加了对</a:t>
            </a:r>
            <a:r>
              <a:rPr kumimoji="1" lang="en-US" altLang="zh-CN" dirty="0">
                <a:latin typeface="宋体" panose="02010600030101010101" pitchFamily="2" charset="-122"/>
                <a:ea typeface="宋体" panose="02010600030101010101" pitchFamily="2" charset="-122"/>
                <a:cs typeface="+mn-cs"/>
              </a:rPr>
              <a:t>CPU</a:t>
            </a:r>
            <a:r>
              <a:rPr kumimoji="1" lang="zh-CN" altLang="en-US" dirty="0">
                <a:latin typeface="宋体" panose="02010600030101010101" pitchFamily="2" charset="-122"/>
                <a:ea typeface="宋体" panose="02010600030101010101" pitchFamily="2" charset="-122"/>
                <a:cs typeface="+mn-cs"/>
              </a:rPr>
              <a:t>的模拟。模拟了一个基本运行环境的计算机，对可能是病毒的文件先进行模拟运行，等加密病毒自解密后再进行静态启发式扫描</a:t>
            </a:r>
            <a:endParaRPr kumimoji="1" lang="en-US" altLang="zh-CN" dirty="0">
              <a:latin typeface="宋体" panose="02010600030101010101" pitchFamily="2" charset="-122"/>
              <a:ea typeface="宋体" panose="02010600030101010101" pitchFamily="2" charset="-122"/>
              <a:cs typeface="+mn-cs"/>
            </a:endParaRP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3" name="内容占位符 2"/>
          <p:cNvSpPr>
            <a:spLocks noGrp="1"/>
          </p:cNvSpPr>
          <p:nvPr>
            <p:ph idx="1"/>
          </p:nvPr>
        </p:nvSpPr>
        <p:spPr/>
        <p:txBody>
          <a:bodyPr wrap="square" lIns="91440" tIns="45720" rIns="91440" bIns="45720" anchor="t"/>
          <a:lstStyle/>
          <a:p>
            <a:pPr eaLnBrk="1" hangingPunct="1"/>
            <a:r>
              <a:rPr kumimoji="1" lang="zh-CN" altLang="en-US" dirty="0">
                <a:latin typeface="宋体" panose="02010600030101010101" pitchFamily="2" charset="-122"/>
                <a:ea typeface="宋体" panose="02010600030101010101" pitchFamily="2" charset="-122"/>
                <a:cs typeface="+mn-cs"/>
              </a:rPr>
              <a:t>启发式代码扫描技术中的几个关键问题</a:t>
            </a:r>
            <a:endParaRPr kumimoji="1" lang="en-US" altLang="zh-CN" dirty="0">
              <a:latin typeface="宋体" panose="02010600030101010101" pitchFamily="2" charset="-122"/>
              <a:ea typeface="宋体" panose="02010600030101010101" pitchFamily="2" charset="-122"/>
              <a:cs typeface="+mn-cs"/>
            </a:endParaRPr>
          </a:p>
          <a:p>
            <a:pPr lvl="1" eaLnBrk="1" hangingPunct="1"/>
            <a:r>
              <a:rPr lang="zh-CN" altLang="en-US" dirty="0">
                <a:latin typeface="宋体" panose="02010600030101010101" pitchFamily="2" charset="-122"/>
                <a:ea typeface="宋体" panose="02010600030101010101" pitchFamily="2" charset="-122"/>
              </a:rPr>
              <a:t>代码数据库的建立</a:t>
            </a:r>
            <a:endParaRPr lang="en-US" altLang="zh-CN" dirty="0">
              <a:latin typeface="宋体" panose="02010600030101010101" pitchFamily="2" charset="-122"/>
              <a:ea typeface="宋体" panose="02010600030101010101" pitchFamily="2" charset="-122"/>
            </a:endParaRPr>
          </a:p>
          <a:p>
            <a:pPr lvl="2" eaLnBrk="1" hangingPunct="1">
              <a:buFont typeface="-윤고딕120" charset="-127"/>
            </a:pPr>
            <a:r>
              <a:rPr kumimoji="1" lang="zh-CN" altLang="en-US" dirty="0">
                <a:latin typeface="宋体" panose="02010600030101010101" pitchFamily="2" charset="-122"/>
                <a:ea typeface="宋体" panose="02010600030101010101" pitchFamily="2" charset="-122"/>
              </a:rPr>
              <a:t>对病毒行为特征的提取是启发式扫描技术效果好坏的关键</a:t>
            </a:r>
            <a:endParaRPr kumimoji="1"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病毒特征权值的设定</a:t>
            </a:r>
            <a:endParaRPr lang="en-US" altLang="zh-CN" dirty="0">
              <a:latin typeface="宋体" panose="02010600030101010101" pitchFamily="2" charset="-122"/>
              <a:ea typeface="宋体" panose="02010600030101010101" pitchFamily="2" charset="-122"/>
            </a:endParaRPr>
          </a:p>
          <a:p>
            <a:pPr lvl="2" eaLnBrk="1" hangingPunct="1">
              <a:buFont typeface="-윤고딕120" charset="-127"/>
            </a:pPr>
            <a:r>
              <a:rPr kumimoji="1" lang="zh-CN" altLang="en-US" dirty="0">
                <a:latin typeface="宋体" panose="02010600030101010101" pitchFamily="2" charset="-122"/>
                <a:ea typeface="宋体" panose="02010600030101010101" pitchFamily="2" charset="-122"/>
              </a:rPr>
              <a:t>对各个特征码进行统计分析，根据具有这种特征码的文件是病毒的可能性的大小来分配权值</a:t>
            </a:r>
            <a:endParaRPr kumimoji="1"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权值底线的设置</a:t>
            </a:r>
            <a:endParaRPr lang="en-US" altLang="zh-CN" dirty="0">
              <a:latin typeface="宋体" panose="02010600030101010101" pitchFamily="2" charset="-122"/>
              <a:ea typeface="宋体" panose="02010600030101010101" pitchFamily="2" charset="-122"/>
            </a:endParaRPr>
          </a:p>
          <a:p>
            <a:pPr lvl="2" eaLnBrk="1" hangingPunct="1">
              <a:buFont typeface="-윤고딕120" charset="-127"/>
            </a:pPr>
            <a:r>
              <a:rPr kumimoji="1" lang="zh-CN" altLang="en-US" dirty="0">
                <a:latin typeface="宋体" panose="02010600030101010101" pitchFamily="2" charset="-122"/>
                <a:ea typeface="宋体" panose="02010600030101010101" pitchFamily="2" charset="-122"/>
              </a:rPr>
              <a:t>针对不同的情况对安全性的要求不同，权值底线的设置可以根据具体情况来进行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51202" name="内容占位符 2"/>
          <p:cNvSpPr>
            <a:spLocks noGrp="1"/>
          </p:cNvSpPr>
          <p:nvPr>
            <p:ph idx="1"/>
          </p:nvPr>
        </p:nvSpPr>
        <p:spPr>
          <a:xfrm>
            <a:off x="838200" y="1786255"/>
            <a:ext cx="9677400" cy="4451350"/>
          </a:xfrm>
        </p:spPr>
        <p:txBody>
          <a:bodyPr wrap="square" lIns="91440" tIns="45720" rIns="91440" bIns="45720" anchor="t"/>
          <a:lstStyle/>
          <a:p>
            <a:pPr eaLnBrk="1" hangingPunct="1">
              <a:lnSpc>
                <a:spcPct val="150000"/>
              </a:lnSpc>
            </a:pPr>
            <a:r>
              <a:rPr kumimoji="1" lang="zh-CN" altLang="en-US" dirty="0">
                <a:latin typeface="+mn-lt"/>
                <a:ea typeface="+mn-ea"/>
                <a:cs typeface="+mn-cs"/>
              </a:rPr>
              <a:t>传统扫描技术与启发式扫描技术的结合</a:t>
            </a:r>
            <a:endParaRPr kumimoji="1" lang="en-US" altLang="zh-CN" dirty="0">
              <a:latin typeface="+mn-lt"/>
              <a:ea typeface="+mn-ea"/>
              <a:cs typeface="+mn-cs"/>
            </a:endParaRPr>
          </a:p>
          <a:p>
            <a:pPr lvl="1" eaLnBrk="1" hangingPunct="1">
              <a:lnSpc>
                <a:spcPct val="150000"/>
              </a:lnSpc>
            </a:pPr>
            <a:r>
              <a:rPr lang="zh-CN" altLang="en-US" dirty="0">
                <a:latin typeface="宋体" panose="02010600030101010101" pitchFamily="2" charset="-122"/>
                <a:ea typeface="宋体" panose="02010600030101010101" pitchFamily="2" charset="-122"/>
              </a:rPr>
              <a:t>传统的扫描技术基于对已知病毒的分析和研究，在检测时能够更准确、减少误报</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a:latin typeface="宋体" panose="02010600030101010101" pitchFamily="2" charset="-122"/>
                <a:ea typeface="宋体" panose="02010600030101010101" pitchFamily="2" charset="-122"/>
              </a:rPr>
              <a:t>对待此前根本没有出现过的新病毒，有可能产生漏报的严重后果</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sp>
        <p:nvSpPr>
          <p:cNvPr id="52226" name="内容占位符 2"/>
          <p:cNvSpPr>
            <a:spLocks noGrp="1"/>
          </p:cNvSpPr>
          <p:nvPr>
            <p:ph idx="1"/>
          </p:nvPr>
        </p:nvSpPr>
        <p:spPr>
          <a:xfrm>
            <a:off x="1054735" y="2120265"/>
            <a:ext cx="9078595" cy="4380230"/>
          </a:xfrm>
        </p:spPr>
        <p:txBody>
          <a:bodyPr wrap="square" lIns="91440" tIns="45720" rIns="91440" bIns="45720" anchor="t"/>
          <a:lstStyle/>
          <a:p>
            <a:pPr lvl="1" eaLnBrk="1" hangingPunct="1">
              <a:lnSpc>
                <a:spcPct val="150000"/>
              </a:lnSpc>
            </a:pPr>
            <a:r>
              <a:rPr lang="zh-CN" altLang="en-US" dirty="0">
                <a:latin typeface="宋体" panose="02010600030101010101" pitchFamily="2" charset="-122"/>
                <a:ea typeface="宋体" panose="02010600030101010101" pitchFamily="2" charset="-122"/>
              </a:rPr>
              <a:t>基于规则和定义的启发式代码分析技术则可以检测新病毒</a:t>
            </a:r>
          </a:p>
          <a:p>
            <a:pPr lvl="1" eaLnBrk="1" hangingPunct="1">
              <a:lnSpc>
                <a:spcPct val="150000"/>
              </a:lnSpc>
            </a:pPr>
            <a:r>
              <a:rPr lang="zh-CN" altLang="en-US" dirty="0">
                <a:latin typeface="宋体" panose="02010600030101010101" pitchFamily="2" charset="-122"/>
                <a:ea typeface="宋体" panose="02010600030101010101" pitchFamily="2" charset="-122"/>
              </a:rPr>
              <a:t>传统扫描技术与启发式扫描技术的结合，可以使病毒检测软件的</a:t>
            </a:r>
            <a:r>
              <a:rPr lang="zh-CN" altLang="en-US" dirty="0">
                <a:solidFill>
                  <a:srgbClr val="FF99FF"/>
                </a:solidFill>
                <a:latin typeface="宋体" panose="02010600030101010101" pitchFamily="2" charset="-122"/>
                <a:ea typeface="宋体" panose="02010600030101010101" pitchFamily="2" charset="-122"/>
              </a:rPr>
              <a:t>检出率提高</a:t>
            </a:r>
            <a:r>
              <a:rPr lang="zh-CN" altLang="en-US" dirty="0">
                <a:latin typeface="宋体" panose="02010600030101010101" pitchFamily="2" charset="-122"/>
                <a:ea typeface="宋体" panose="02010600030101010101" pitchFamily="2" charset="-122"/>
              </a:rPr>
              <a:t>到前所未有的水平，而另一方面，又大大</a:t>
            </a:r>
            <a:r>
              <a:rPr lang="zh-CN" altLang="en-US" dirty="0">
                <a:solidFill>
                  <a:srgbClr val="92D050"/>
                </a:solidFill>
                <a:latin typeface="宋体" panose="02010600030101010101" pitchFamily="2" charset="-122"/>
                <a:ea typeface="宋体" panose="02010600030101010101" pitchFamily="2" charset="-122"/>
              </a:rPr>
              <a:t>降低了总的误报率</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启发式代码扫描技术</a:t>
            </a:r>
            <a:endParaRPr lang="zh-CN" altLang="en-US" dirty="0">
              <a:ea typeface="宋体" panose="02010600030101010101" pitchFamily="2" charset="-122"/>
            </a:endParaRPr>
          </a:p>
        </p:txBody>
      </p:sp>
      <p:graphicFrame>
        <p:nvGraphicFramePr>
          <p:cNvPr id="5" name="Group 35"/>
          <p:cNvGraphicFramePr>
            <a:graphicFrameLocks noGrp="1"/>
          </p:cNvGraphicFramePr>
          <p:nvPr>
            <p:ph idx="1"/>
          </p:nvPr>
        </p:nvGraphicFramePr>
        <p:xfrm>
          <a:off x="2524125" y="1785938"/>
          <a:ext cx="7071995" cy="4114801"/>
        </p:xfrm>
        <a:graphic>
          <a:graphicData uri="http://schemas.openxmlformats.org/drawingml/2006/table">
            <a:tbl>
              <a:tblPr/>
              <a:tblGrid>
                <a:gridCol w="2214880"/>
                <a:gridCol w="2285365"/>
                <a:gridCol w="2571750"/>
              </a:tblGrid>
              <a:tr h="822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rgbClr val="FFC000"/>
                          </a:solidFill>
                          <a:effectLst/>
                          <a:latin typeface="Arial" panose="020B0604020202020204" pitchFamily="34" charset="0"/>
                          <a:ea typeface="宋体" panose="02010600030101010101" pitchFamily="2" charset="-122"/>
                        </a:rPr>
                        <a:t>启发式判定结果</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rgbClr val="FFC000"/>
                          </a:solidFill>
                          <a:effectLst/>
                          <a:latin typeface="Arial" panose="020B0604020202020204" pitchFamily="34" charset="0"/>
                          <a:ea typeface="宋体" panose="02010600030101010101" pitchFamily="2" charset="-122"/>
                        </a:rPr>
                        <a:t>传统式判定结果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rgbClr val="FFC000"/>
                          </a:solidFill>
                          <a:effectLst/>
                          <a:latin typeface="Arial" panose="020B0604020202020204" pitchFamily="34" charset="0"/>
                          <a:ea typeface="宋体" panose="02010600030101010101" pitchFamily="2" charset="-122"/>
                        </a:rPr>
                        <a:t>可能的真正结果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干净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干净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非常可能干净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干净</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有毒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很可能有毒</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有毒</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干净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可能有毒</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有毒</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有毒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确实染毒</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启发式代码扫描技术</a:t>
            </a:r>
            <a:endParaRPr lang="zh-CN" altLang="en-US" dirty="0">
              <a:ea typeface="宋体" panose="02010600030101010101" pitchFamily="2" charset="-122"/>
            </a:endParaRPr>
          </a:p>
        </p:txBody>
      </p:sp>
      <p:sp>
        <p:nvSpPr>
          <p:cNvPr id="54274" name="内容占位符 2"/>
          <p:cNvSpPr>
            <a:spLocks noGrp="1"/>
          </p:cNvSpPr>
          <p:nvPr>
            <p:ph idx="1"/>
          </p:nvPr>
        </p:nvSpPr>
        <p:spPr/>
        <p:txBody>
          <a:bodyPr wrap="square" lIns="91440" tIns="45720" rIns="91440" bIns="45720" anchor="t">
            <a:normAutofit/>
          </a:bodyPr>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启发式反毒技术的未来展望</a:t>
            </a:r>
            <a:endParaRPr kumimoji="1" lang="en-US" altLang="zh-CN" dirty="0">
              <a:latin typeface="宋体" panose="02010600030101010101" pitchFamily="2" charset="-122"/>
              <a:ea typeface="宋体" panose="02010600030101010101" pitchFamily="2" charset="-122"/>
              <a:cs typeface="+mn-cs"/>
            </a:endParaRPr>
          </a:p>
          <a:p>
            <a:pPr lvl="1" eaLnBrk="1" hangingPunct="1">
              <a:lnSpc>
                <a:spcPct val="150000"/>
              </a:lnSpc>
            </a:pPr>
            <a:r>
              <a:rPr lang="zh-CN" altLang="en-US" dirty="0">
                <a:latin typeface="宋体" panose="02010600030101010101" pitchFamily="2" charset="-122"/>
                <a:ea typeface="宋体" panose="02010600030101010101" pitchFamily="2" charset="-122"/>
              </a:rPr>
              <a:t>在相当长的时间里虚报和漏报的概率不可能达到</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，因为病毒在本质上也是程序，某些正常程序可能使用具有病毒特征的功能</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可疑功能调用</a:t>
            </a:r>
            <a:r>
              <a:rPr lang="en-US" altLang="zh-CN" dirty="0">
                <a:latin typeface="宋体" panose="02010600030101010101" pitchFamily="2" charset="-122"/>
                <a:ea typeface="宋体" panose="02010600030101010101" pitchFamily="2" charset="-122"/>
              </a:rPr>
              <a:t>)</a:t>
            </a:r>
          </a:p>
          <a:p>
            <a:pPr lvl="1" eaLnBrk="1" hangingPunct="1">
              <a:lnSpc>
                <a:spcPct val="150000"/>
              </a:lnSpc>
            </a:pPr>
            <a:r>
              <a:rPr lang="zh-CN" altLang="en-US" dirty="0">
                <a:latin typeface="宋体" panose="02010600030101010101" pitchFamily="2" charset="-122"/>
                <a:ea typeface="宋体" panose="02010600030101010101" pitchFamily="2" charset="-122"/>
              </a:rPr>
              <a:t>反毒技术的进步也会从另一方面激发和促使病毒制作者不断研制出更新的病毒，具有某种反启发式扫描技术的功能，从而可以逃避这类检测技术的检测</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反病毒技术综述</a:t>
            </a:r>
            <a:endParaRPr lang="zh-CN" altLang="en-US" dirty="0">
              <a:ea typeface="宋体" panose="02010600030101010101" pitchFamily="2" charset="-122"/>
            </a:endParaRPr>
          </a:p>
        </p:txBody>
      </p:sp>
      <p:sp>
        <p:nvSpPr>
          <p:cNvPr id="9218" name="内容占位符 2"/>
          <p:cNvSpPr>
            <a:spLocks noGrp="1"/>
          </p:cNvSpPr>
          <p:nvPr>
            <p:ph idx="1"/>
          </p:nvPr>
        </p:nvSpPr>
        <p:spPr>
          <a:xfrm>
            <a:off x="942340" y="1857375"/>
            <a:ext cx="9573260" cy="4380230"/>
          </a:xfrm>
        </p:spPr>
        <p:txBody>
          <a:bodyPr wrap="square" lIns="91440" tIns="45720" rIns="91440" bIns="45720" anchor="t"/>
          <a:lstStyle/>
          <a:p>
            <a:pPr lvl="1" eaLnBrk="1" hangingPunct="1">
              <a:lnSpc>
                <a:spcPct val="150000"/>
              </a:lnSpc>
            </a:pPr>
            <a:r>
              <a:rPr lang="zh-CN" altLang="en-US" dirty="0">
                <a:latin typeface="宋体" panose="02010600030101010101" pitchFamily="2" charset="-122"/>
                <a:ea typeface="宋体" panose="02010600030101010101" pitchFamily="2" charset="-122"/>
              </a:rPr>
              <a:t>第四代反病毒技术</a:t>
            </a:r>
          </a:p>
          <a:p>
            <a:pPr lvl="2"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基于病毒家族体系的命名规则、基于多位</a:t>
            </a:r>
            <a:r>
              <a:rPr kumimoji="1" lang="en-US" altLang="zh-CN" dirty="0">
                <a:latin typeface="宋体" panose="02010600030101010101" pitchFamily="2" charset="-122"/>
                <a:ea typeface="宋体" panose="02010600030101010101" pitchFamily="2" charset="-122"/>
              </a:rPr>
              <a:t>CRC</a:t>
            </a:r>
            <a:r>
              <a:rPr kumimoji="1" lang="zh-CN" altLang="en-US" dirty="0">
                <a:latin typeface="宋体" panose="02010600030101010101" pitchFamily="2" charset="-122"/>
                <a:ea typeface="宋体" panose="02010600030101010101" pitchFamily="2" charset="-122"/>
              </a:rPr>
              <a:t>校验和扫描机理、启发式智能代码分析模块、动态数据还原模块</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能查出隐蔽性极强的压缩加密文件中的病毒</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、内存解毒模块、自身免疫模块等先进的解毒技术</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虚拟机查毒技术</a:t>
            </a:r>
          </a:p>
        </p:txBody>
      </p:sp>
      <p:sp>
        <p:nvSpPr>
          <p:cNvPr id="55298" name="内容占位符 2"/>
          <p:cNvSpPr>
            <a:spLocks noGrp="1"/>
          </p:cNvSpPr>
          <p:nvPr>
            <p:ph idx="1"/>
          </p:nvPr>
        </p:nvSpPr>
        <p:spPr>
          <a:xfrm>
            <a:off x="838835" y="1714500"/>
            <a:ext cx="9676765" cy="4523105"/>
          </a:xfrm>
        </p:spPr>
        <p:txBody>
          <a:bodyPr wrap="square" lIns="91440" tIns="45720" rIns="91440" bIns="45720" anchor="t">
            <a:normAutofit/>
          </a:bodyPr>
          <a:lstStyle/>
          <a:p>
            <a:pPr eaLnBrk="1" hangingPunct="1">
              <a:lnSpc>
                <a:spcPct val="150000"/>
              </a:lnSpc>
            </a:pPr>
            <a:r>
              <a:rPr kumimoji="1" lang="zh-CN" altLang="en-US" dirty="0">
                <a:latin typeface="+mn-lt"/>
                <a:ea typeface="+mn-ea"/>
                <a:cs typeface="+mn-cs"/>
              </a:rPr>
              <a:t>虚拟机（</a:t>
            </a:r>
            <a:r>
              <a:rPr kumimoji="1" lang="en-US" altLang="zh-CN" dirty="0">
                <a:latin typeface="+mn-lt"/>
                <a:ea typeface="+mn-ea"/>
                <a:cs typeface="+mn-cs"/>
              </a:rPr>
              <a:t>VM</a:t>
            </a:r>
            <a:r>
              <a:rPr kumimoji="1" lang="zh-CN" altLang="en-US" dirty="0">
                <a:latin typeface="+mn-lt"/>
                <a:ea typeface="+mn-ea"/>
                <a:cs typeface="+mn-cs"/>
              </a:rPr>
              <a:t>）是一种软件仿真器或软件分析器，通过</a:t>
            </a:r>
            <a:r>
              <a:rPr kumimoji="1" lang="zh-CN" altLang="en-US" dirty="0" smtClean="0">
                <a:latin typeface="+mn-lt"/>
                <a:ea typeface="+mn-ea"/>
                <a:cs typeface="+mn-cs"/>
              </a:rPr>
              <a:t>软件虚拟</a:t>
            </a:r>
            <a:r>
              <a:rPr kumimoji="1" lang="zh-CN" altLang="en-US" dirty="0">
                <a:latin typeface="+mn-lt"/>
                <a:ea typeface="+mn-ea"/>
                <a:cs typeface="+mn-cs"/>
              </a:rPr>
              <a:t>化、硬件虚拟化，让程序中一个虚拟</a:t>
            </a:r>
            <a:r>
              <a:rPr kumimoji="1" lang="en-US" altLang="zh-CN" dirty="0">
                <a:latin typeface="+mn-lt"/>
                <a:ea typeface="+mn-ea"/>
                <a:cs typeface="+mn-cs"/>
              </a:rPr>
              <a:t>/</a:t>
            </a:r>
            <a:r>
              <a:rPr kumimoji="1" lang="zh-CN" altLang="en-US" dirty="0">
                <a:latin typeface="+mn-lt"/>
                <a:ea typeface="+mn-ea"/>
                <a:cs typeface="+mn-cs"/>
              </a:rPr>
              <a:t>仿真环境中运行</a:t>
            </a:r>
            <a:endParaRPr kumimoji="1" lang="en-US" altLang="zh-CN" dirty="0">
              <a:latin typeface="+mn-lt"/>
              <a:ea typeface="+mn-ea"/>
              <a:cs typeface="+mn-cs"/>
            </a:endParaRPr>
          </a:p>
          <a:p>
            <a:pPr eaLnBrk="1" hangingPunct="1">
              <a:lnSpc>
                <a:spcPct val="150000"/>
              </a:lnSpc>
            </a:pPr>
            <a:r>
              <a:rPr kumimoji="1" lang="zh-CN" altLang="en-US" dirty="0">
                <a:latin typeface="+mn-lt"/>
                <a:ea typeface="+mn-ea"/>
                <a:cs typeface="+mn-cs"/>
              </a:rPr>
              <a:t>查毒的虚拟机是一个软件模拟的</a:t>
            </a:r>
            <a:r>
              <a:rPr kumimoji="1" lang="en-US" altLang="zh-CN" dirty="0">
                <a:latin typeface="+mn-lt"/>
                <a:ea typeface="+mn-ea"/>
                <a:cs typeface="+mn-cs"/>
              </a:rPr>
              <a:t>CPU</a:t>
            </a:r>
            <a:r>
              <a:rPr kumimoji="1" lang="zh-CN" altLang="en-US" dirty="0">
                <a:latin typeface="+mn-lt"/>
                <a:ea typeface="+mn-ea"/>
                <a:cs typeface="+mn-cs"/>
              </a:rPr>
              <a:t>，它可以象真正</a:t>
            </a:r>
            <a:r>
              <a:rPr kumimoji="1" lang="en-US" altLang="zh-CN" dirty="0">
                <a:latin typeface="+mn-lt"/>
                <a:ea typeface="+mn-ea"/>
                <a:cs typeface="+mn-cs"/>
              </a:rPr>
              <a:t>CPU</a:t>
            </a:r>
            <a:r>
              <a:rPr kumimoji="1" lang="zh-CN" altLang="en-US" dirty="0">
                <a:latin typeface="+mn-lt"/>
                <a:ea typeface="+mn-ea"/>
                <a:cs typeface="+mn-cs"/>
              </a:rPr>
              <a:t>一样取指令、译码、执行，可以模拟一段代码在真正</a:t>
            </a:r>
            <a:r>
              <a:rPr kumimoji="1" lang="en-US" altLang="zh-CN" dirty="0">
                <a:latin typeface="+mn-lt"/>
                <a:ea typeface="+mn-ea"/>
                <a:cs typeface="+mn-cs"/>
              </a:rPr>
              <a:t>CPU</a:t>
            </a:r>
            <a:r>
              <a:rPr kumimoji="1" lang="zh-CN" altLang="en-US" dirty="0">
                <a:latin typeface="+mn-lt"/>
                <a:ea typeface="+mn-ea"/>
                <a:cs typeface="+mn-cs"/>
              </a:rPr>
              <a:t>上运行得到的结果</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虚拟机查毒技术</a:t>
            </a:r>
          </a:p>
        </p:txBody>
      </p:sp>
      <p:sp>
        <p:nvSpPr>
          <p:cNvPr id="56322" name="内容占位符 2"/>
          <p:cNvSpPr>
            <a:spLocks noGrp="1"/>
          </p:cNvSpPr>
          <p:nvPr>
            <p:ph idx="1"/>
          </p:nvPr>
        </p:nvSpPr>
        <p:spPr/>
        <p:txBody>
          <a:bodyPr wrap="square" lIns="91440" tIns="45720" rIns="91440" bIns="45720" anchor="t"/>
          <a:lstStyle/>
          <a:p>
            <a:pPr eaLnBrk="1" hangingPunct="1">
              <a:lnSpc>
                <a:spcPct val="150000"/>
              </a:lnSpc>
            </a:pPr>
            <a:r>
              <a:rPr kumimoji="1" lang="zh-CN" altLang="en-US" dirty="0">
                <a:latin typeface="宋体" panose="02010600030101010101" pitchFamily="2" charset="-122"/>
                <a:ea typeface="宋体" panose="02010600030101010101" pitchFamily="2" charset="-122"/>
                <a:cs typeface="+mn-cs"/>
              </a:rPr>
              <a:t>虚拟机的基本工作原理和简单流程</a:t>
            </a:r>
          </a:p>
          <a:p>
            <a:pPr lvl="1" eaLnBrk="1" hangingPunct="1">
              <a:lnSpc>
                <a:spcPct val="150000"/>
              </a:lnSpc>
            </a:pPr>
            <a:r>
              <a:rPr lang="zh-CN" altLang="en-US" dirty="0">
                <a:latin typeface="宋体" panose="02010600030101010101" pitchFamily="2" charset="-122"/>
                <a:ea typeface="宋体" panose="02010600030101010101" pitchFamily="2" charset="-122"/>
              </a:rPr>
              <a:t>给定一组机器码序列，虚拟机自动从中取出第一条指令操作码部分，判断操作码类型和寻址方式以确定该指令长度</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a:latin typeface="宋体" panose="02010600030101010101" pitchFamily="2" charset="-122"/>
                <a:ea typeface="宋体" panose="02010600030101010101" pitchFamily="2" charset="-122"/>
              </a:rPr>
              <a:t>在相应的函数中执行该指令，并根据执行后的结果确定下条指令的位置</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a:latin typeface="宋体" panose="02010600030101010101" pitchFamily="2" charset="-122"/>
                <a:ea typeface="宋体" panose="02010600030101010101" pitchFamily="2" charset="-122"/>
              </a:rPr>
              <a:t>如此循环反复直到某个特定情况发生以结束工作</a:t>
            </a:r>
          </a:p>
          <a:p>
            <a:pPr eaLnBrk="1" hangingPunct="1"/>
            <a:endParaRPr kumimoji="1" lang="zh-CN" altLang="en-US" dirty="0">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虚拟机查毒技术</a:t>
            </a:r>
          </a:p>
        </p:txBody>
      </p:sp>
      <p:sp>
        <p:nvSpPr>
          <p:cNvPr id="57346" name="内容占位符 2"/>
          <p:cNvSpPr>
            <a:spLocks noGrp="1"/>
          </p:cNvSpPr>
          <p:nvPr>
            <p:ph idx="1"/>
          </p:nvPr>
        </p:nvSpPr>
        <p:spPr>
          <a:xfrm>
            <a:off x="1068705" y="1857375"/>
            <a:ext cx="9446895" cy="4380230"/>
          </a:xfrm>
        </p:spPr>
        <p:txBody>
          <a:bodyPr wrap="square" lIns="91440" tIns="45720" rIns="91440" bIns="45720" anchor="t"/>
          <a:lstStyle/>
          <a:p>
            <a:pPr eaLnBrk="1" hangingPunct="1">
              <a:lnSpc>
                <a:spcPct val="200000"/>
              </a:lnSpc>
            </a:pPr>
            <a:r>
              <a:rPr kumimoji="1" lang="zh-CN" altLang="en-US" dirty="0">
                <a:latin typeface="+mn-lt"/>
                <a:ea typeface="+mn-ea"/>
                <a:cs typeface="+mn-cs"/>
              </a:rPr>
              <a:t>设计虚拟机查毒的目的是为了对抗加密变形病毒</a:t>
            </a:r>
          </a:p>
          <a:p>
            <a:pPr eaLnBrk="1" hangingPunct="1">
              <a:lnSpc>
                <a:spcPct val="200000"/>
              </a:lnSpc>
            </a:pPr>
            <a:r>
              <a:rPr kumimoji="1" lang="zh-CN" altLang="en-US" dirty="0">
                <a:latin typeface="+mn-lt"/>
                <a:ea typeface="+mn-ea"/>
                <a:cs typeface="+mn-cs"/>
              </a:rPr>
              <a:t>虚拟执行技术使用范围远不止自动脱壳，它还可以应用在跨平台高级语言解释器、恶意代码分析、调试器</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虚拟机查毒技术</a:t>
            </a:r>
          </a:p>
        </p:txBody>
      </p:sp>
      <p:sp>
        <p:nvSpPr>
          <p:cNvPr id="3" name="内容占位符 2"/>
          <p:cNvSpPr>
            <a:spLocks noGrp="1"/>
          </p:cNvSpPr>
          <p:nvPr>
            <p:ph idx="1"/>
          </p:nvPr>
        </p:nvSpPr>
        <p:spPr/>
        <p:txBody>
          <a:bodyPr wrap="square" lIns="91440" tIns="45720" rIns="91440" bIns="45720" anchor="t"/>
          <a:lstStyle/>
          <a:p>
            <a:pPr eaLnBrk="1" hangingPunct="1"/>
            <a:r>
              <a:rPr kumimoji="1" lang="zh-CN" altLang="en-US" dirty="0">
                <a:latin typeface="宋体" panose="02010600030101010101" pitchFamily="2" charset="-122"/>
                <a:ea typeface="宋体" panose="02010600030101010101" pitchFamily="2" charset="-122"/>
                <a:cs typeface="+mn-cs"/>
              </a:rPr>
              <a:t>虚拟分析是计算机实现了模拟人工反编译、智能动态跟踪、分析代码运行的过程，其效率更高、更准确</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病毒可能实施的破坏在虚拟机监控下，不会真正发生</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虚拟机可以抓住一些病毒“经常使用的手段”和“常见的特点”，最终生成广义病毒行为描述算法，获得病毒行为的启发性知识</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虚拟机技术仍然与传统技术相结合，并没有抛弃已知病毒的特征知识库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实时监控技术</a:t>
            </a:r>
          </a:p>
        </p:txBody>
      </p:sp>
      <p:sp>
        <p:nvSpPr>
          <p:cNvPr id="59394" name="内容占位符 2"/>
          <p:cNvSpPr>
            <a:spLocks noGrp="1"/>
          </p:cNvSpPr>
          <p:nvPr>
            <p:ph idx="1"/>
          </p:nvPr>
        </p:nvSpPr>
        <p:spPr>
          <a:xfrm>
            <a:off x="752475" y="1714500"/>
            <a:ext cx="9763125" cy="4523105"/>
          </a:xfrm>
        </p:spPr>
        <p:txBody>
          <a:bodyPr wrap="square" lIns="91440" tIns="45720" rIns="91440" bIns="45720" anchor="t"/>
          <a:lstStyle/>
          <a:p>
            <a:pPr eaLnBrk="1" hangingPunct="1">
              <a:lnSpc>
                <a:spcPct val="150000"/>
              </a:lnSpc>
            </a:pPr>
            <a:r>
              <a:rPr kumimoji="1" lang="zh-CN" altLang="en-US" dirty="0">
                <a:latin typeface="+mn-lt"/>
                <a:ea typeface="+mn-ea"/>
                <a:cs typeface="+mn-cs"/>
              </a:rPr>
              <a:t>病毒实时监控会在文件打开、关闭、清除、写入等操作时检查文件是否是病毒携带者</a:t>
            </a:r>
            <a:endParaRPr kumimoji="1" lang="en-US" altLang="zh-CN" dirty="0">
              <a:latin typeface="+mn-lt"/>
              <a:ea typeface="+mn-ea"/>
              <a:cs typeface="+mn-cs"/>
            </a:endParaRPr>
          </a:p>
          <a:p>
            <a:pPr eaLnBrk="1" hangingPunct="1">
              <a:lnSpc>
                <a:spcPct val="150000"/>
              </a:lnSpc>
            </a:pPr>
            <a:r>
              <a:rPr kumimoji="1" lang="zh-CN" altLang="en-US" dirty="0">
                <a:latin typeface="+mn-lt"/>
                <a:ea typeface="+mn-ea"/>
                <a:cs typeface="+mn-cs"/>
              </a:rPr>
              <a:t>根据用户的决定选择不同的处理方案，如清除病毒、禁止访问该文件、删除该文件或简单地忽略，从而有效地避免病毒在本地计算机上的感染传播</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实时监控技术</a:t>
            </a:r>
          </a:p>
        </p:txBody>
      </p:sp>
      <p:sp>
        <p:nvSpPr>
          <p:cNvPr id="60418" name="内容占位符 2"/>
          <p:cNvSpPr>
            <a:spLocks noGrp="1"/>
          </p:cNvSpPr>
          <p:nvPr>
            <p:ph idx="1"/>
          </p:nvPr>
        </p:nvSpPr>
        <p:spPr>
          <a:xfrm>
            <a:off x="838835" y="1786255"/>
            <a:ext cx="9676765" cy="4451350"/>
          </a:xfrm>
        </p:spPr>
        <p:txBody>
          <a:bodyPr wrap="square" lIns="91440" tIns="45720" rIns="91440" bIns="45720" anchor="t"/>
          <a:lstStyle/>
          <a:p>
            <a:pPr eaLnBrk="1" hangingPunct="1">
              <a:lnSpc>
                <a:spcPct val="150000"/>
              </a:lnSpc>
            </a:pPr>
            <a:r>
              <a:rPr kumimoji="1" lang="zh-CN" altLang="en-US" dirty="0">
                <a:latin typeface="+mn-lt"/>
                <a:ea typeface="+mn-ea"/>
                <a:cs typeface="+mn-cs"/>
              </a:rPr>
              <a:t>病毒实时监控的设计主要存在以下几个难点</a:t>
            </a:r>
          </a:p>
          <a:p>
            <a:pPr lvl="1" eaLnBrk="1" hangingPunct="1">
              <a:lnSpc>
                <a:spcPct val="150000"/>
              </a:lnSpc>
            </a:pPr>
            <a:r>
              <a:rPr lang="zh-CN" altLang="en-US" dirty="0"/>
              <a:t>驱动程序的编写不同于普通用户态程序的编写，其难度很大</a:t>
            </a:r>
          </a:p>
          <a:p>
            <a:pPr lvl="1" eaLnBrk="1" hangingPunct="1">
              <a:lnSpc>
                <a:spcPct val="150000"/>
              </a:lnSpc>
            </a:pPr>
            <a:r>
              <a:rPr lang="zh-CN" altLang="en-US" dirty="0"/>
              <a:t>驱动程序与</a:t>
            </a:r>
            <a:r>
              <a:rPr lang="en-US" altLang="zh-CN" dirty="0"/>
              <a:t>Ring3</a:t>
            </a:r>
            <a:r>
              <a:rPr lang="zh-CN" altLang="en-US" dirty="0"/>
              <a:t>下客户程序的通信问题</a:t>
            </a:r>
          </a:p>
          <a:p>
            <a:pPr lvl="1" eaLnBrk="1" hangingPunct="1">
              <a:lnSpc>
                <a:spcPct val="150000"/>
              </a:lnSpc>
            </a:pPr>
            <a:r>
              <a:rPr lang="zh-CN" altLang="en-US" dirty="0"/>
              <a:t>驱动程序所占用资源问题</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实时监控技术</a:t>
            </a:r>
          </a:p>
        </p:txBody>
      </p:sp>
      <p:sp>
        <p:nvSpPr>
          <p:cNvPr id="61442" name="内容占位符 2"/>
          <p:cNvSpPr>
            <a:spLocks noGrp="1"/>
          </p:cNvSpPr>
          <p:nvPr>
            <p:ph idx="1"/>
          </p:nvPr>
        </p:nvSpPr>
        <p:spPr/>
        <p:txBody>
          <a:bodyPr wrap="square" lIns="91440" tIns="45720" rIns="91440" bIns="45720" anchor="t"/>
          <a:lstStyle/>
          <a:p>
            <a:pPr eaLnBrk="1" hangingPunct="1">
              <a:lnSpc>
                <a:spcPct val="150000"/>
              </a:lnSpc>
            </a:pPr>
            <a:r>
              <a:rPr kumimoji="1" lang="en-US" altLang="zh-CN" dirty="0">
                <a:latin typeface="+mn-lt"/>
                <a:ea typeface="+mn-ea"/>
                <a:cs typeface="+mn-cs"/>
              </a:rPr>
              <a:t>Windows 9x</a:t>
            </a:r>
            <a:r>
              <a:rPr kumimoji="1" lang="zh-CN" altLang="en-US" dirty="0">
                <a:latin typeface="+mn-lt"/>
                <a:ea typeface="+mn-ea"/>
                <a:cs typeface="+mn-cs"/>
              </a:rPr>
              <a:t>下病毒实时监控的实现主要依赖于以下三项技术</a:t>
            </a:r>
          </a:p>
          <a:p>
            <a:pPr lvl="1" eaLnBrk="1" hangingPunct="1">
              <a:lnSpc>
                <a:spcPct val="150000"/>
              </a:lnSpc>
            </a:pPr>
            <a:r>
              <a:rPr lang="zh-CN" altLang="en-US" dirty="0"/>
              <a:t>虚拟设备驱动</a:t>
            </a:r>
            <a:r>
              <a:rPr lang="en-US" altLang="zh-CN" dirty="0"/>
              <a:t>(VxD)</a:t>
            </a:r>
            <a:r>
              <a:rPr lang="zh-CN" altLang="en-US" dirty="0"/>
              <a:t>编程</a:t>
            </a:r>
          </a:p>
          <a:p>
            <a:pPr lvl="1" eaLnBrk="1" hangingPunct="1">
              <a:lnSpc>
                <a:spcPct val="150000"/>
              </a:lnSpc>
            </a:pPr>
            <a:r>
              <a:rPr lang="zh-CN" altLang="en-US" dirty="0"/>
              <a:t>可安装文件系统钩子</a:t>
            </a:r>
            <a:r>
              <a:rPr lang="en-US" altLang="zh-CN" dirty="0"/>
              <a:t>(IFSHook)</a:t>
            </a:r>
          </a:p>
          <a:p>
            <a:pPr lvl="1" eaLnBrk="1" hangingPunct="1">
              <a:lnSpc>
                <a:spcPct val="150000"/>
              </a:lnSpc>
            </a:pPr>
            <a:r>
              <a:rPr lang="en-US" altLang="zh-CN" dirty="0"/>
              <a:t>VxD</a:t>
            </a:r>
            <a:r>
              <a:rPr lang="zh-CN" altLang="en-US" dirty="0"/>
              <a:t>与</a:t>
            </a:r>
            <a:r>
              <a:rPr lang="en-US" altLang="zh-CN" dirty="0"/>
              <a:t>Ring3</a:t>
            </a:r>
            <a:r>
              <a:rPr lang="zh-CN" altLang="en-US" dirty="0"/>
              <a:t>下客户程序的通信</a:t>
            </a:r>
            <a:r>
              <a:rPr lang="en-US" altLang="zh-CN" dirty="0"/>
              <a:t>(APC/EVENT)</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实时监控技术</a:t>
            </a:r>
          </a:p>
        </p:txBody>
      </p:sp>
      <p:sp>
        <p:nvSpPr>
          <p:cNvPr id="62466" name="内容占位符 2"/>
          <p:cNvSpPr>
            <a:spLocks noGrp="1"/>
          </p:cNvSpPr>
          <p:nvPr>
            <p:ph idx="1"/>
          </p:nvPr>
        </p:nvSpPr>
        <p:spPr/>
        <p:txBody>
          <a:bodyPr wrap="square" lIns="91440" tIns="45720" rIns="91440" bIns="45720" anchor="t"/>
          <a:lstStyle/>
          <a:p>
            <a:pPr eaLnBrk="1" hangingPunct="1">
              <a:lnSpc>
                <a:spcPct val="150000"/>
              </a:lnSpc>
            </a:pPr>
            <a:r>
              <a:rPr kumimoji="1" lang="en-US" altLang="zh-CN" dirty="0">
                <a:latin typeface="+mn-lt"/>
                <a:ea typeface="+mn-ea"/>
                <a:cs typeface="+mn-cs"/>
              </a:rPr>
              <a:t>Windows NT/2000</a:t>
            </a:r>
            <a:r>
              <a:rPr kumimoji="1" lang="zh-CN" altLang="en-US" dirty="0">
                <a:latin typeface="+mn-lt"/>
                <a:ea typeface="+mn-ea"/>
                <a:cs typeface="+mn-cs"/>
              </a:rPr>
              <a:t>下病毒实时监控的实现主要依赖于以下三项技术</a:t>
            </a:r>
          </a:p>
          <a:p>
            <a:pPr lvl="1" eaLnBrk="1" hangingPunct="1">
              <a:lnSpc>
                <a:spcPct val="150000"/>
              </a:lnSpc>
            </a:pPr>
            <a:r>
              <a:rPr lang="en-US" altLang="zh-CN" dirty="0"/>
              <a:t>NT</a:t>
            </a:r>
            <a:r>
              <a:rPr lang="zh-CN" altLang="en-US" dirty="0"/>
              <a:t>内核模式驱动编程</a:t>
            </a:r>
          </a:p>
          <a:p>
            <a:pPr lvl="2" eaLnBrk="1" hangingPunct="1">
              <a:lnSpc>
                <a:spcPct val="150000"/>
              </a:lnSpc>
              <a:buFont typeface="-윤고딕120" charset="-127"/>
            </a:pPr>
            <a:r>
              <a:rPr kumimoji="1" lang="en-US" altLang="zh-CN" dirty="0">
                <a:latin typeface="+mn-lt"/>
                <a:ea typeface="+mn-ea"/>
              </a:rPr>
              <a:t>Windows NT/2000</a:t>
            </a:r>
            <a:r>
              <a:rPr kumimoji="1" lang="zh-CN" altLang="en-US" dirty="0">
                <a:latin typeface="+mn-lt"/>
                <a:ea typeface="+mn-ea"/>
              </a:rPr>
              <a:t>下不再支持</a:t>
            </a:r>
            <a:r>
              <a:rPr kumimoji="1" lang="en-US" altLang="zh-CN" dirty="0">
                <a:latin typeface="+mn-lt"/>
                <a:ea typeface="+mn-ea"/>
              </a:rPr>
              <a:t>VxD</a:t>
            </a:r>
          </a:p>
          <a:p>
            <a:pPr lvl="1" eaLnBrk="1" hangingPunct="1">
              <a:lnSpc>
                <a:spcPct val="150000"/>
              </a:lnSpc>
            </a:pPr>
            <a:r>
              <a:rPr lang="zh-CN" altLang="en-US" dirty="0"/>
              <a:t>拦截</a:t>
            </a:r>
            <a:r>
              <a:rPr lang="en-US" altLang="zh-CN" dirty="0"/>
              <a:t>IRP</a:t>
            </a:r>
          </a:p>
          <a:p>
            <a:pPr lvl="1" eaLnBrk="1" hangingPunct="1">
              <a:lnSpc>
                <a:spcPct val="150000"/>
              </a:lnSpc>
            </a:pPr>
            <a:r>
              <a:rPr lang="zh-CN" altLang="en-US" dirty="0"/>
              <a:t>驱动与</a:t>
            </a:r>
            <a:r>
              <a:rPr lang="en-US" altLang="zh-CN" dirty="0"/>
              <a:t>Ring3</a:t>
            </a:r>
            <a:r>
              <a:rPr lang="zh-CN" altLang="en-US" dirty="0"/>
              <a:t>下客户程序的通信</a:t>
            </a:r>
            <a:r>
              <a:rPr lang="en-US" altLang="zh-CN" dirty="0"/>
              <a:t>(</a:t>
            </a:r>
            <a:r>
              <a:rPr lang="zh-CN" altLang="en-US" dirty="0"/>
              <a:t>命名的事件与信号量对象</a:t>
            </a:r>
            <a:r>
              <a:rPr lang="en-US" altLang="zh-CN" dirty="0"/>
              <a:t>)</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计算机病毒的免疫技术</a:t>
            </a:r>
          </a:p>
        </p:txBody>
      </p:sp>
      <p:sp>
        <p:nvSpPr>
          <p:cNvPr id="3" name="内容占位符 2"/>
          <p:cNvSpPr>
            <a:spLocks noGrp="1"/>
          </p:cNvSpPr>
          <p:nvPr>
            <p:ph idx="1"/>
          </p:nvPr>
        </p:nvSpPr>
        <p:spPr/>
        <p:txBody>
          <a:bodyPr wrap="square" lIns="91440" tIns="45720" rIns="91440" bIns="45720" anchor="t"/>
          <a:lstStyle/>
          <a:p>
            <a:pPr eaLnBrk="1" hangingPunct="1"/>
            <a:r>
              <a:rPr kumimoji="1" lang="zh-CN" altLang="en-US" dirty="0">
                <a:latin typeface="+mn-lt"/>
                <a:ea typeface="+mn-ea"/>
                <a:cs typeface="+mn-cs"/>
              </a:rPr>
              <a:t>目前已知的基于免疫的计算机病毒检测系统的研究主要分为两个方向</a:t>
            </a:r>
            <a:endParaRPr kumimoji="1" lang="en-US" altLang="zh-CN" dirty="0">
              <a:latin typeface="+mn-lt"/>
              <a:ea typeface="+mn-ea"/>
              <a:cs typeface="+mn-cs"/>
            </a:endParaRPr>
          </a:p>
          <a:p>
            <a:pPr eaLnBrk="1" hangingPunct="1"/>
            <a:r>
              <a:rPr kumimoji="1" lang="zh-CN" altLang="en-US" dirty="0">
                <a:latin typeface="+mn-lt"/>
                <a:ea typeface="+mn-ea"/>
                <a:cs typeface="+mn-cs"/>
              </a:rPr>
              <a:t>一是以</a:t>
            </a:r>
            <a:r>
              <a:rPr kumimoji="1" lang="en-US" altLang="zh-CN" dirty="0">
                <a:latin typeface="+mn-lt"/>
                <a:ea typeface="+mn-ea"/>
                <a:cs typeface="+mn-cs"/>
              </a:rPr>
              <a:t>Forrest</a:t>
            </a:r>
            <a:r>
              <a:rPr kumimoji="1" lang="zh-CN" altLang="en-US" dirty="0">
                <a:latin typeface="+mn-lt"/>
                <a:ea typeface="+mn-ea"/>
                <a:cs typeface="+mn-cs"/>
              </a:rPr>
              <a:t>等人为代表的基于免疫算法的研究，主要探讨免疫基本原理在病毒检测的可行性</a:t>
            </a:r>
            <a:endParaRPr kumimoji="1" lang="en-US" altLang="zh-CN" dirty="0">
              <a:latin typeface="+mn-lt"/>
              <a:ea typeface="+mn-ea"/>
              <a:cs typeface="+mn-cs"/>
            </a:endParaRPr>
          </a:p>
          <a:p>
            <a:pPr eaLnBrk="1" hangingPunct="1"/>
            <a:r>
              <a:rPr kumimoji="1" lang="zh-CN" altLang="en-US" dirty="0">
                <a:latin typeface="+mn-lt"/>
                <a:ea typeface="+mn-ea"/>
                <a:cs typeface="+mn-cs"/>
              </a:rPr>
              <a:t>一是以</a:t>
            </a:r>
            <a:r>
              <a:rPr kumimoji="1" lang="en-US" altLang="zh-CN" dirty="0">
                <a:latin typeface="+mn-lt"/>
                <a:ea typeface="+mn-ea"/>
                <a:cs typeface="+mn-cs"/>
              </a:rPr>
              <a:t>IBM</a:t>
            </a:r>
            <a:r>
              <a:rPr kumimoji="1" lang="zh-CN" altLang="en-US" dirty="0">
                <a:latin typeface="+mn-lt"/>
                <a:ea typeface="+mn-ea"/>
                <a:cs typeface="+mn-cs"/>
              </a:rPr>
              <a:t>试验室为代表的利用免疫框架构建大规模免疫应用系统的研究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计算机病毒的免疫技术</a:t>
            </a:r>
          </a:p>
        </p:txBody>
      </p:sp>
      <p:sp>
        <p:nvSpPr>
          <p:cNvPr id="65538" name="内容占位符 2"/>
          <p:cNvSpPr>
            <a:spLocks noGrp="1"/>
          </p:cNvSpPr>
          <p:nvPr>
            <p:ph idx="1"/>
          </p:nvPr>
        </p:nvSpPr>
        <p:spPr/>
        <p:txBody>
          <a:bodyPr wrap="square" lIns="91440" tIns="45720" rIns="91440" bIns="45720" anchor="t"/>
          <a:lstStyle/>
          <a:p>
            <a:pPr eaLnBrk="1" hangingPunct="1"/>
            <a:r>
              <a:rPr kumimoji="1" lang="en-US" altLang="zh-CN" dirty="0">
                <a:latin typeface="宋体" panose="02010600030101010101" pitchFamily="2" charset="-122"/>
                <a:ea typeface="宋体" panose="02010600030101010101" pitchFamily="2" charset="-122"/>
                <a:cs typeface="+mn-cs"/>
              </a:rPr>
              <a:t>1994</a:t>
            </a:r>
            <a:r>
              <a:rPr kumimoji="1" lang="zh-CN" altLang="en-US" dirty="0">
                <a:latin typeface="宋体" panose="02010600030101010101" pitchFamily="2" charset="-122"/>
                <a:ea typeface="宋体" panose="02010600030101010101" pitchFamily="2" charset="-122"/>
                <a:cs typeface="+mn-cs"/>
              </a:rPr>
              <a:t>年，</a:t>
            </a:r>
            <a:r>
              <a:rPr kumimoji="1" lang="en-US" altLang="zh-CN" dirty="0">
                <a:latin typeface="宋体" panose="02010600030101010101" pitchFamily="2" charset="-122"/>
                <a:ea typeface="宋体" panose="02010600030101010101" pitchFamily="2" charset="-122"/>
                <a:cs typeface="+mn-cs"/>
              </a:rPr>
              <a:t>New Mexico</a:t>
            </a:r>
            <a:r>
              <a:rPr kumimoji="1" lang="zh-CN" altLang="en-US" dirty="0">
                <a:latin typeface="宋体" panose="02010600030101010101" pitchFamily="2" charset="-122"/>
                <a:ea typeface="宋体" panose="02010600030101010101" pitchFamily="2" charset="-122"/>
                <a:cs typeface="+mn-cs"/>
              </a:rPr>
              <a:t>大学的</a:t>
            </a:r>
            <a:r>
              <a:rPr kumimoji="1" lang="en-US" altLang="zh-CN" dirty="0">
                <a:latin typeface="宋体" panose="02010600030101010101" pitchFamily="2" charset="-122"/>
                <a:ea typeface="宋体" panose="02010600030101010101" pitchFamily="2" charset="-122"/>
                <a:cs typeface="+mn-cs"/>
              </a:rPr>
              <a:t>Forrest</a:t>
            </a:r>
            <a:r>
              <a:rPr kumimoji="1" lang="zh-CN" altLang="en-US" dirty="0">
                <a:latin typeface="宋体" panose="02010600030101010101" pitchFamily="2" charset="-122"/>
                <a:ea typeface="宋体" panose="02010600030101010101" pitchFamily="2" charset="-122"/>
                <a:cs typeface="+mn-cs"/>
              </a:rPr>
              <a:t>和她所在的研究小组最早将免疫学的原理应用于计算机安全领域</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设计了一个用来保护计算机系统的人工免疫系统</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通过检测非授权使用，维护数据文件的完整性和阻止病毒的扩散来提高计算机系统的安全性</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反病毒技术综述</a:t>
            </a:r>
            <a:endParaRPr lang="zh-CN" altLang="en-US" dirty="0">
              <a:ea typeface="宋体" panose="02010600030101010101" pitchFamily="2" charset="-122"/>
            </a:endParaRPr>
          </a:p>
        </p:txBody>
      </p:sp>
      <p:sp>
        <p:nvSpPr>
          <p:cNvPr id="10242" name="内容占位符 2"/>
          <p:cNvSpPr>
            <a:spLocks noGrp="1"/>
          </p:cNvSpPr>
          <p:nvPr>
            <p:ph idx="1"/>
          </p:nvPr>
        </p:nvSpPr>
        <p:spPr>
          <a:xfrm>
            <a:off x="1034415" y="1689861"/>
            <a:ext cx="9481185" cy="4165600"/>
          </a:xfrm>
        </p:spPr>
        <p:txBody>
          <a:bodyPr wrap="square" lIns="91440" tIns="45720" rIns="91440" bIns="45720" anchor="t"/>
          <a:lstStyle/>
          <a:p>
            <a:pPr>
              <a:lnSpc>
                <a:spcPct val="150000"/>
              </a:lnSpc>
            </a:pPr>
            <a:r>
              <a:rPr kumimoji="1" lang="zh-CN" altLang="en-US" b="1" dirty="0" smtClean="0">
                <a:solidFill>
                  <a:schemeClr val="accent2">
                    <a:lumMod val="20000"/>
                    <a:lumOff val="80000"/>
                  </a:schemeClr>
                </a:solidFill>
              </a:rPr>
              <a:t>特征码和启发式扫描技术</a:t>
            </a:r>
            <a:endParaRPr kumimoji="1" lang="en-US" altLang="zh-CN" b="1" dirty="0" smtClean="0">
              <a:solidFill>
                <a:schemeClr val="accent2">
                  <a:lumMod val="20000"/>
                  <a:lumOff val="80000"/>
                </a:schemeClr>
              </a:solidFill>
              <a:latin typeface="+mn-lt"/>
              <a:ea typeface="+mn-ea"/>
            </a:endParaRPr>
          </a:p>
          <a:p>
            <a:pPr lvl="1">
              <a:lnSpc>
                <a:spcPct val="150000"/>
              </a:lnSpc>
            </a:pPr>
            <a:r>
              <a:rPr kumimoji="1" lang="zh-CN" altLang="en-US" dirty="0" smtClean="0">
                <a:latin typeface="+mn-lt"/>
                <a:ea typeface="+mn-ea"/>
              </a:rPr>
              <a:t>启发性扫描技术：源于</a:t>
            </a:r>
            <a:r>
              <a:rPr kumimoji="1" lang="zh-CN" altLang="en-US" dirty="0">
                <a:latin typeface="+mn-lt"/>
                <a:ea typeface="+mn-ea"/>
              </a:rPr>
              <a:t>人工智能技术，是基于给定的判断规则和定义的扫描技术，若发现被扫描程序中存在可疑的程序功能指令，则作出存在病毒的预警或判断</a:t>
            </a:r>
            <a:endParaRPr kumimoji="1" lang="en-US" altLang="zh-CN" dirty="0">
              <a:latin typeface="+mn-lt"/>
              <a:ea typeface="+mn-ea"/>
            </a:endParaRPr>
          </a:p>
          <a:p>
            <a:pPr>
              <a:lnSpc>
                <a:spcPct val="150000"/>
              </a:lnSpc>
            </a:pPr>
            <a:r>
              <a:rPr lang="zh-CN" altLang="en-US" dirty="0"/>
              <a:t>如今杀毒软件仍然是以特征检测杀毒为住，行为启发式扫描检测技术为辅</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计算机病毒的免疫技术</a:t>
            </a:r>
          </a:p>
        </p:txBody>
      </p:sp>
      <p:sp>
        <p:nvSpPr>
          <p:cNvPr id="66562" name="内容占位符 2"/>
          <p:cNvSpPr>
            <a:spLocks noGrp="1"/>
          </p:cNvSpPr>
          <p:nvPr>
            <p:ph idx="1"/>
          </p:nvPr>
        </p:nvSpPr>
        <p:spPr/>
        <p:txBody>
          <a:bodyPr wrap="square" lIns="91440" tIns="45720" rIns="91440" bIns="45720" anchor="t"/>
          <a:lstStyle/>
          <a:p>
            <a:pPr eaLnBrk="1" hangingPunct="1"/>
            <a:r>
              <a:rPr kumimoji="1" lang="zh-CN" altLang="en-US" dirty="0">
                <a:latin typeface="宋体" panose="02010600030101010101" pitchFamily="2" charset="-122"/>
                <a:ea typeface="宋体" panose="02010600030101010101" pitchFamily="2" charset="-122"/>
                <a:cs typeface="+mn-cs"/>
              </a:rPr>
              <a:t>最突出的特点就是继承了人体免疫系统中区分自体</a:t>
            </a:r>
            <a:r>
              <a:rPr kumimoji="1" lang="en-US" altLang="zh-CN" dirty="0">
                <a:latin typeface="宋体" panose="02010600030101010101" pitchFamily="2" charset="-122"/>
                <a:ea typeface="宋体" panose="02010600030101010101" pitchFamily="2" charset="-122"/>
                <a:cs typeface="+mn-cs"/>
              </a:rPr>
              <a:t>(self)</a:t>
            </a:r>
            <a:r>
              <a:rPr kumimoji="1" lang="zh-CN" altLang="en-US" dirty="0">
                <a:latin typeface="宋体" panose="02010600030101010101" pitchFamily="2" charset="-122"/>
                <a:ea typeface="宋体" panose="02010600030101010101" pitchFamily="2" charset="-122"/>
                <a:cs typeface="+mn-cs"/>
              </a:rPr>
              <a:t>和”非自体”</a:t>
            </a:r>
            <a:r>
              <a:rPr kumimoji="1" lang="en-US" altLang="zh-CN" dirty="0">
                <a:latin typeface="宋体" panose="02010600030101010101" pitchFamily="2" charset="-122"/>
                <a:ea typeface="宋体" panose="02010600030101010101" pitchFamily="2" charset="-122"/>
                <a:cs typeface="+mn-cs"/>
              </a:rPr>
              <a:t>(non-self)</a:t>
            </a:r>
            <a:r>
              <a:rPr kumimoji="1" lang="zh-CN" altLang="en-US" dirty="0">
                <a:latin typeface="宋体" panose="02010600030101010101" pitchFamily="2" charset="-122"/>
                <a:ea typeface="宋体" panose="02010600030101010101" pitchFamily="2" charset="-122"/>
                <a:cs typeface="+mn-cs"/>
              </a:rPr>
              <a:t>的机制</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自体是指合法用户行为、未被破坏的数据等</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”非自体”是指非授权用户的行为、病毒和恶意代码或网络攻击等</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计算机病毒的免疫技术</a:t>
            </a:r>
          </a:p>
        </p:txBody>
      </p:sp>
      <p:sp>
        <p:nvSpPr>
          <p:cNvPr id="67586" name="内容占位符 2"/>
          <p:cNvSpPr>
            <a:spLocks noGrp="1"/>
          </p:cNvSpPr>
          <p:nvPr>
            <p:ph idx="1"/>
          </p:nvPr>
        </p:nvSpPr>
        <p:spPr/>
        <p:txBody>
          <a:bodyPr wrap="square" lIns="91440" tIns="45720" rIns="91440" bIns="45720" anchor="t"/>
          <a:lstStyle/>
          <a:p>
            <a:pPr eaLnBrk="1" hangingPunct="1"/>
            <a:r>
              <a:rPr kumimoji="1" lang="zh-CN" altLang="en-US" dirty="0">
                <a:latin typeface="+mn-lt"/>
                <a:ea typeface="+mn-ea"/>
                <a:cs typeface="+mn-cs"/>
              </a:rPr>
              <a:t>基于文件异常的病毒检测</a:t>
            </a:r>
            <a:endParaRPr kumimoji="1" lang="en-US" altLang="zh-CN" dirty="0">
              <a:latin typeface="+mn-lt"/>
              <a:ea typeface="+mn-ea"/>
              <a:cs typeface="+mn-cs"/>
            </a:endParaRPr>
          </a:p>
          <a:p>
            <a:pPr lvl="1" eaLnBrk="1" hangingPunct="1"/>
            <a:r>
              <a:rPr lang="zh-CN" altLang="en-US" dirty="0"/>
              <a:t>设计了一个否定选择算法，用来检测被保护数据和程序文件中的变化，以发现计算机病毒</a:t>
            </a:r>
            <a:endParaRPr lang="en-US" altLang="zh-CN" dirty="0"/>
          </a:p>
          <a:p>
            <a:pPr lvl="1" eaLnBrk="1" hangingPunct="1"/>
            <a:r>
              <a:rPr lang="zh-CN" altLang="en-US" dirty="0"/>
              <a:t>主要思路是通过监视文件的异常变动来监控可能的病毒感染</a:t>
            </a:r>
            <a:endParaRPr lang="en-US" altLang="zh-CN" dirty="0"/>
          </a:p>
          <a:p>
            <a:pPr lvl="1" eaLnBrk="1" hangingPunct="1"/>
            <a:r>
              <a:rPr lang="zh-CN" altLang="en-US" dirty="0"/>
              <a:t>和一般的病毒异常检查工具的主要不同在于其检测手段是多个概率意义上的检测器</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计算机病毒的免疫技术</a:t>
            </a:r>
          </a:p>
        </p:txBody>
      </p:sp>
      <p:sp>
        <p:nvSpPr>
          <p:cNvPr id="69634" name="内容占位符 2"/>
          <p:cNvSpPr>
            <a:spLocks noGrp="1"/>
          </p:cNvSpPr>
          <p:nvPr>
            <p:ph idx="1"/>
          </p:nvPr>
        </p:nvSpPr>
        <p:spPr/>
        <p:txBody>
          <a:bodyPr wrap="square" lIns="91440" tIns="45720" rIns="91440" bIns="45720" anchor="t"/>
          <a:lstStyle/>
          <a:p>
            <a:pPr eaLnBrk="1" hangingPunct="1"/>
            <a:r>
              <a:rPr kumimoji="1" lang="zh-CN" altLang="en-US" dirty="0">
                <a:latin typeface="+mn-lt"/>
                <a:ea typeface="+mn-ea"/>
                <a:cs typeface="+mn-cs"/>
              </a:rPr>
              <a:t>基于进程异常的检测系统</a:t>
            </a:r>
            <a:endParaRPr kumimoji="1" lang="en-US" altLang="zh-CN" dirty="0">
              <a:latin typeface="+mn-lt"/>
              <a:ea typeface="+mn-ea"/>
              <a:cs typeface="+mn-cs"/>
            </a:endParaRPr>
          </a:p>
          <a:p>
            <a:pPr lvl="1" eaLnBrk="1" hangingPunct="1"/>
            <a:r>
              <a:rPr lang="zh-CN" altLang="en-US" dirty="0"/>
              <a:t>异常检测通过和正常模式</a:t>
            </a:r>
            <a:r>
              <a:rPr lang="en-US" altLang="zh-CN" dirty="0"/>
              <a:t>(</a:t>
            </a:r>
            <a:r>
              <a:rPr lang="zh-CN" altLang="en-US" dirty="0"/>
              <a:t>系统，文件，进程，用户行为等等</a:t>
            </a:r>
            <a:r>
              <a:rPr lang="en-US" altLang="zh-CN" dirty="0"/>
              <a:t>)</a:t>
            </a:r>
            <a:r>
              <a:rPr lang="zh-CN" altLang="en-US" dirty="0"/>
              <a:t>的比较发现攻击的可能性</a:t>
            </a:r>
            <a:endParaRPr lang="en-US" altLang="zh-CN" dirty="0"/>
          </a:p>
          <a:p>
            <a:pPr lvl="1" eaLnBrk="1" hangingPunct="1"/>
            <a:r>
              <a:rPr lang="zh-CN" altLang="en-US" dirty="0"/>
              <a:t>根据</a:t>
            </a:r>
            <a:r>
              <a:rPr lang="en-US" altLang="zh-CN" dirty="0"/>
              <a:t>Unix</a:t>
            </a:r>
            <a:r>
              <a:rPr lang="zh-CN" altLang="en-US" dirty="0"/>
              <a:t>系统环境中的合法行为来定义自体，通过对进程的监视，发现入侵系统的恶意攻击行为</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计算机病毒的免疫技术</a:t>
            </a:r>
          </a:p>
        </p:txBody>
      </p:sp>
      <p:sp>
        <p:nvSpPr>
          <p:cNvPr id="70658" name="内容占位符 2"/>
          <p:cNvSpPr>
            <a:spLocks noGrp="1"/>
          </p:cNvSpPr>
          <p:nvPr>
            <p:ph idx="1"/>
          </p:nvPr>
        </p:nvSpPr>
        <p:spPr/>
        <p:txBody>
          <a:bodyPr wrap="square" lIns="91440" tIns="45720" rIns="91440" bIns="45720" anchor="t"/>
          <a:lstStyle/>
          <a:p>
            <a:pPr eaLnBrk="1" hangingPunct="1"/>
            <a:r>
              <a:rPr kumimoji="1" lang="en-US" altLang="zh-CN" dirty="0">
                <a:latin typeface="+mn-lt"/>
                <a:ea typeface="+mn-ea"/>
                <a:cs typeface="+mn-cs"/>
              </a:rPr>
              <a:t>IBM</a:t>
            </a:r>
            <a:r>
              <a:rPr kumimoji="1" lang="zh-CN" altLang="en-US" dirty="0">
                <a:latin typeface="+mn-lt"/>
                <a:ea typeface="+mn-ea"/>
                <a:cs typeface="+mn-cs"/>
              </a:rPr>
              <a:t>实验室的免疫系统</a:t>
            </a:r>
          </a:p>
        </p:txBody>
      </p:sp>
      <p:pic>
        <p:nvPicPr>
          <p:cNvPr id="70659" name="Picture 2"/>
          <p:cNvPicPr>
            <a:picLocks noChangeAspect="1"/>
          </p:cNvPicPr>
          <p:nvPr/>
        </p:nvPicPr>
        <p:blipFill>
          <a:blip r:embed="rId2" cstate="print"/>
          <a:srcRect l="13791" t="23375" r="18953" b="24606"/>
          <a:stretch>
            <a:fillRect/>
          </a:stretch>
        </p:blipFill>
        <p:spPr>
          <a:xfrm>
            <a:off x="2927350" y="2205038"/>
            <a:ext cx="6523038" cy="4032250"/>
          </a:xfrm>
          <a:prstGeom prst="rect">
            <a:avLst/>
          </a:prstGeom>
          <a:noFill/>
          <a:ln w="9525">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计算机病毒的免疫技术</a:t>
            </a:r>
          </a:p>
        </p:txBody>
      </p:sp>
      <p:sp>
        <p:nvSpPr>
          <p:cNvPr id="71682" name="内容占位符 2"/>
          <p:cNvSpPr>
            <a:spLocks noGrp="1"/>
          </p:cNvSpPr>
          <p:nvPr>
            <p:ph idx="1"/>
          </p:nvPr>
        </p:nvSpPr>
        <p:spPr/>
        <p:txBody>
          <a:bodyPr wrap="square" lIns="91440" tIns="45720" rIns="91440" bIns="45720" anchor="t"/>
          <a:lstStyle/>
          <a:p>
            <a:pPr eaLnBrk="1" hangingPunct="1"/>
            <a:r>
              <a:rPr kumimoji="1" lang="zh-CN" altLang="en-US" dirty="0">
                <a:latin typeface="宋体" panose="02010600030101010101" pitchFamily="2" charset="-122"/>
                <a:ea typeface="宋体" panose="02010600030101010101" pitchFamily="2" charset="-122"/>
                <a:cs typeface="+mn-cs"/>
              </a:rPr>
              <a:t>系统由病毒分析机</a:t>
            </a:r>
            <a:r>
              <a:rPr kumimoji="1" lang="en-US" altLang="zh-CN" dirty="0">
                <a:latin typeface="宋体" panose="02010600030101010101" pitchFamily="2" charset="-122"/>
                <a:ea typeface="宋体" panose="02010600030101010101" pitchFamily="2" charset="-122"/>
                <a:cs typeface="+mn-cs"/>
              </a:rPr>
              <a:t>(Virus Analysis Machine)</a:t>
            </a:r>
            <a:r>
              <a:rPr kumimoji="1" lang="zh-CN" altLang="en-US" dirty="0">
                <a:latin typeface="宋体" panose="02010600030101010101" pitchFamily="2" charset="-122"/>
                <a:ea typeface="宋体" panose="02010600030101010101" pitchFamily="2" charset="-122"/>
                <a:cs typeface="+mn-cs"/>
              </a:rPr>
              <a:t>、管理机</a:t>
            </a:r>
            <a:r>
              <a:rPr kumimoji="1" lang="en-US" altLang="zh-CN" dirty="0">
                <a:latin typeface="宋体" panose="02010600030101010101" pitchFamily="2" charset="-122"/>
                <a:ea typeface="宋体" panose="02010600030101010101" pitchFamily="2" charset="-122"/>
                <a:cs typeface="+mn-cs"/>
              </a:rPr>
              <a:t>(Administrative Machine)</a:t>
            </a:r>
            <a:r>
              <a:rPr kumimoji="1" lang="zh-CN" altLang="en-US" dirty="0">
                <a:latin typeface="宋体" panose="02010600030101010101" pitchFamily="2" charset="-122"/>
                <a:ea typeface="宋体" panose="02010600030101010101" pitchFamily="2" charset="-122"/>
                <a:cs typeface="+mn-cs"/>
              </a:rPr>
              <a:t>和客户机</a:t>
            </a:r>
            <a:r>
              <a:rPr kumimoji="1" lang="en-US" altLang="zh-CN" dirty="0">
                <a:latin typeface="宋体" panose="02010600030101010101" pitchFamily="2" charset="-122"/>
                <a:ea typeface="宋体" panose="02010600030101010101" pitchFamily="2" charset="-122"/>
                <a:cs typeface="+mn-cs"/>
              </a:rPr>
              <a:t>(Client Machine)</a:t>
            </a:r>
            <a:r>
              <a:rPr kumimoji="1" lang="zh-CN" altLang="en-US" dirty="0">
                <a:latin typeface="宋体" panose="02010600030101010101" pitchFamily="2" charset="-122"/>
                <a:ea typeface="宋体" panose="02010600030101010101" pitchFamily="2" charset="-122"/>
                <a:cs typeface="+mn-cs"/>
              </a:rPr>
              <a:t>构成</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病毒分析机使用启发式方法分析病毒的行为和结构（</a:t>
            </a:r>
            <a:r>
              <a:rPr kumimoji="1" lang="en-US" altLang="zh-CN" dirty="0">
                <a:latin typeface="宋体" panose="02010600030101010101" pitchFamily="2" charset="-122"/>
                <a:ea typeface="宋体" panose="02010600030101010101" pitchFamily="2" charset="-122"/>
                <a:cs typeface="+mn-cs"/>
              </a:rPr>
              <a:t>3</a:t>
            </a:r>
            <a:r>
              <a:rPr kumimoji="1" lang="zh-CN" altLang="en-US" dirty="0">
                <a:latin typeface="宋体" panose="02010600030101010101" pitchFamily="2" charset="-122"/>
                <a:ea typeface="宋体" panose="02010600030101010101" pitchFamily="2" charset="-122"/>
                <a:cs typeface="+mn-cs"/>
              </a:rPr>
              <a:t>），根据可疑的行为和已知的病毒特征码自动提取特征码</a:t>
            </a:r>
            <a:endParaRPr kumimoji="1" lang="en-US" altLang="zh-CN" dirty="0">
              <a:latin typeface="宋体" panose="02010600030101010101" pitchFamily="2" charset="-122"/>
              <a:ea typeface="宋体" panose="02010600030101010101" pitchFamily="2" charset="-122"/>
              <a:cs typeface="+mn-cs"/>
            </a:endParaRPr>
          </a:p>
          <a:p>
            <a:pPr eaLnBrk="1" hangingPunct="1"/>
            <a:r>
              <a:rPr kumimoji="1" lang="zh-CN" altLang="en-US" dirty="0">
                <a:latin typeface="宋体" panose="02010600030101010101" pitchFamily="2" charset="-122"/>
                <a:ea typeface="宋体" panose="02010600030101010101" pitchFamily="2" charset="-122"/>
                <a:cs typeface="+mn-cs"/>
              </a:rPr>
              <a:t>管理机负责收集客户机的病毒样本（</a:t>
            </a:r>
            <a:r>
              <a:rPr kumimoji="1" lang="en-US" altLang="zh-CN" dirty="0">
                <a:latin typeface="宋体" panose="02010600030101010101" pitchFamily="2" charset="-122"/>
                <a:ea typeface="宋体" panose="02010600030101010101" pitchFamily="2" charset="-122"/>
                <a:cs typeface="+mn-cs"/>
              </a:rPr>
              <a:t>1</a:t>
            </a:r>
            <a:r>
              <a:rPr kumimoji="1" lang="zh-CN" altLang="en-US" dirty="0">
                <a:latin typeface="宋体" panose="02010600030101010101" pitchFamily="2" charset="-122"/>
                <a:ea typeface="宋体" panose="02010600030101010101" pitchFamily="2" charset="-122"/>
                <a:cs typeface="+mn-cs"/>
              </a:rPr>
              <a:t>），并向病毒分析机提交（</a:t>
            </a:r>
            <a:r>
              <a:rPr kumimoji="1" lang="en-US" altLang="zh-CN" dirty="0">
                <a:latin typeface="宋体" panose="02010600030101010101" pitchFamily="2" charset="-122"/>
                <a:ea typeface="宋体" panose="02010600030101010101" pitchFamily="2" charset="-122"/>
                <a:cs typeface="+mn-cs"/>
              </a:rPr>
              <a:t>2</a:t>
            </a:r>
            <a:r>
              <a:rPr kumimoji="1" lang="zh-CN" altLang="en-US" dirty="0">
                <a:latin typeface="宋体" panose="02010600030101010101" pitchFamily="2" charset="-122"/>
                <a:ea typeface="宋体" panose="02010600030101010101" pitchFamily="2" charset="-122"/>
                <a:cs typeface="+mn-cs"/>
              </a:rPr>
              <a:t>）。并且负责获取病毒中心的最终解决方案（</a:t>
            </a:r>
            <a:r>
              <a:rPr kumimoji="1" lang="en-US" altLang="zh-CN" dirty="0">
                <a:latin typeface="宋体" panose="02010600030101010101" pitchFamily="2" charset="-122"/>
                <a:ea typeface="宋体" panose="02010600030101010101" pitchFamily="2" charset="-122"/>
                <a:cs typeface="+mn-cs"/>
              </a:rPr>
              <a:t>4</a:t>
            </a:r>
            <a:r>
              <a:rPr kumimoji="1" lang="zh-CN" altLang="en-US" dirty="0">
                <a:latin typeface="宋体" panose="02010600030101010101" pitchFamily="2" charset="-122"/>
                <a:ea typeface="宋体" panose="02010600030101010101" pitchFamily="2" charset="-122"/>
                <a:cs typeface="+mn-cs"/>
              </a:rPr>
              <a:t>，</a:t>
            </a:r>
            <a:r>
              <a:rPr kumimoji="1" lang="en-US" altLang="zh-CN" dirty="0">
                <a:latin typeface="宋体" panose="02010600030101010101" pitchFamily="2" charset="-122"/>
                <a:ea typeface="宋体" panose="02010600030101010101" pitchFamily="2" charset="-122"/>
                <a:cs typeface="+mn-cs"/>
              </a:rPr>
              <a:t>7</a:t>
            </a:r>
            <a:r>
              <a:rPr kumimoji="1" lang="zh-CN" altLang="en-US" dirty="0">
                <a:latin typeface="宋体" panose="02010600030101010101" pitchFamily="2" charset="-122"/>
                <a:ea typeface="宋体" panose="02010600030101010101" pitchFamily="2" charset="-122"/>
                <a:cs typeface="+mn-cs"/>
              </a:rPr>
              <a:t>），并向受感染和没受感染的客户机传播（</a:t>
            </a:r>
            <a:r>
              <a:rPr kumimoji="1" lang="en-US" altLang="zh-CN" dirty="0">
                <a:latin typeface="宋体" panose="02010600030101010101" pitchFamily="2" charset="-122"/>
                <a:ea typeface="宋体" panose="02010600030101010101" pitchFamily="2" charset="-122"/>
                <a:cs typeface="+mn-cs"/>
              </a:rPr>
              <a:t>5</a:t>
            </a:r>
            <a:r>
              <a:rPr kumimoji="1" lang="zh-CN" altLang="en-US" dirty="0">
                <a:latin typeface="宋体" panose="02010600030101010101" pitchFamily="2" charset="-122"/>
                <a:ea typeface="宋体" panose="02010600030101010101" pitchFamily="2" charset="-122"/>
                <a:cs typeface="+mn-cs"/>
              </a:rPr>
              <a:t>，</a:t>
            </a:r>
            <a:r>
              <a:rPr kumimoji="1" lang="en-US" altLang="zh-CN" dirty="0">
                <a:latin typeface="宋体" panose="02010600030101010101" pitchFamily="2" charset="-122"/>
                <a:ea typeface="宋体" panose="02010600030101010101" pitchFamily="2" charset="-122"/>
                <a:cs typeface="+mn-cs"/>
              </a:rPr>
              <a:t>6</a:t>
            </a:r>
            <a:r>
              <a:rPr kumimoji="1" lang="zh-CN" altLang="en-US" dirty="0">
                <a:latin typeface="宋体" panose="02010600030101010101" pitchFamily="2" charset="-122"/>
                <a:ea typeface="宋体" panose="02010600030101010101" pitchFamily="2" charset="-122"/>
                <a:cs typeface="+mn-cs"/>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反病毒引擎技术剖析</a:t>
            </a:r>
          </a:p>
        </p:txBody>
      </p:sp>
      <p:sp>
        <p:nvSpPr>
          <p:cNvPr id="72706" name="内容占位符 2"/>
          <p:cNvSpPr>
            <a:spLocks noGrp="1"/>
          </p:cNvSpPr>
          <p:nvPr>
            <p:ph idx="1"/>
          </p:nvPr>
        </p:nvSpPr>
        <p:spPr/>
        <p:txBody>
          <a:bodyPr wrap="square" lIns="91440" tIns="45720" rIns="91440" bIns="45720" anchor="t"/>
          <a:lstStyle/>
          <a:p>
            <a:pPr eaLnBrk="1" hangingPunct="1"/>
            <a:r>
              <a:rPr kumimoji="1" lang="zh-CN" altLang="en-US" dirty="0">
                <a:latin typeface="+mn-lt"/>
                <a:ea typeface="+mn-ea"/>
                <a:cs typeface="+mn-cs"/>
              </a:rPr>
              <a:t>反病毒软件由应用程序、反病毒引擎和病毒库三部分构成</a:t>
            </a:r>
            <a:endParaRPr kumimoji="1" lang="en-US" altLang="zh-CN" dirty="0">
              <a:latin typeface="+mn-lt"/>
              <a:ea typeface="+mn-ea"/>
              <a:cs typeface="+mn-cs"/>
            </a:endParaRPr>
          </a:p>
          <a:p>
            <a:pPr eaLnBrk="1" hangingPunct="1"/>
            <a:r>
              <a:rPr kumimoji="1" lang="zh-CN" altLang="en-US" dirty="0">
                <a:latin typeface="+mn-lt"/>
                <a:ea typeface="+mn-ea"/>
                <a:cs typeface="+mn-cs"/>
              </a:rPr>
              <a:t>应用程序的主要功能就是把扫描对象提供给引擎进行病毒扫描、提供反病毒软件与用户的交互接口。</a:t>
            </a:r>
          </a:p>
          <a:p>
            <a:pPr eaLnBrk="1" hangingPunct="1"/>
            <a:r>
              <a:rPr kumimoji="1" lang="zh-CN" altLang="en-US" dirty="0">
                <a:latin typeface="+mn-lt"/>
                <a:ea typeface="+mn-ea"/>
                <a:cs typeface="+mn-cs"/>
              </a:rPr>
              <a:t>引擎的主要功能就是对应用程序传入的扫描对象进行格式分析和病毒扫描，并将扫描的中间结果和最终结果通过应用程序回调接口返回给应用程序，并根据应用程序的返回结果进行相应的处理。引擎本身还负责病毒库的加载、管理、升级、遍历及卸载</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反病毒引擎技术剖析</a:t>
            </a:r>
          </a:p>
        </p:txBody>
      </p:sp>
      <p:pic>
        <p:nvPicPr>
          <p:cNvPr id="73730" name="Picture 17"/>
          <p:cNvPicPr>
            <a:picLocks noChangeAspect="1"/>
          </p:cNvPicPr>
          <p:nvPr/>
        </p:nvPicPr>
        <p:blipFill>
          <a:blip r:embed="rId2" cstate="print"/>
          <a:stretch>
            <a:fillRect/>
          </a:stretch>
        </p:blipFill>
        <p:spPr>
          <a:xfrm>
            <a:off x="2566988" y="2060575"/>
            <a:ext cx="7356475" cy="3313113"/>
          </a:xfrm>
          <a:prstGeom prst="rect">
            <a:avLst/>
          </a:prstGeom>
          <a:noFill/>
          <a:ln w="9525">
            <a:noFill/>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反病毒引擎技术剖析</a:t>
            </a:r>
          </a:p>
        </p:txBody>
      </p:sp>
      <p:sp>
        <p:nvSpPr>
          <p:cNvPr id="74754" name="内容占位符 2"/>
          <p:cNvSpPr>
            <a:spLocks noGrp="1"/>
          </p:cNvSpPr>
          <p:nvPr>
            <p:ph idx="1"/>
          </p:nvPr>
        </p:nvSpPr>
        <p:spPr/>
        <p:txBody>
          <a:bodyPr wrap="square" lIns="91440" tIns="45720" rIns="91440" bIns="45720" anchor="t"/>
          <a:lstStyle/>
          <a:p>
            <a:pPr eaLnBrk="1" hangingPunct="1"/>
            <a:r>
              <a:rPr kumimoji="1" lang="zh-CN" altLang="en-US" dirty="0">
                <a:latin typeface="+mn-lt"/>
                <a:ea typeface="+mn-ea"/>
                <a:cs typeface="+mn-cs"/>
              </a:rPr>
              <a:t>目前引擎的体系架构</a:t>
            </a:r>
          </a:p>
        </p:txBody>
      </p:sp>
      <p:pic>
        <p:nvPicPr>
          <p:cNvPr id="74755" name="Picture 2"/>
          <p:cNvPicPr>
            <a:picLocks noChangeAspect="1"/>
          </p:cNvPicPr>
          <p:nvPr/>
        </p:nvPicPr>
        <p:blipFill>
          <a:blip r:embed="rId2" cstate="print"/>
          <a:stretch>
            <a:fillRect/>
          </a:stretch>
        </p:blipFill>
        <p:spPr>
          <a:xfrm>
            <a:off x="2711450" y="2349500"/>
            <a:ext cx="6989763" cy="3382963"/>
          </a:xfrm>
          <a:prstGeom prst="rect">
            <a:avLst/>
          </a:prstGeom>
          <a:noFill/>
          <a:ln w="9525">
            <a:noFill/>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反病毒引擎技术剖析</a:t>
            </a:r>
          </a:p>
        </p:txBody>
      </p:sp>
      <p:sp>
        <p:nvSpPr>
          <p:cNvPr id="75778" name="内容占位符 2"/>
          <p:cNvSpPr>
            <a:spLocks noGrp="1"/>
          </p:cNvSpPr>
          <p:nvPr>
            <p:ph idx="1"/>
          </p:nvPr>
        </p:nvSpPr>
        <p:spPr/>
        <p:txBody>
          <a:bodyPr wrap="square" lIns="91440" tIns="45720" rIns="91440" bIns="45720" anchor="t"/>
          <a:lstStyle/>
          <a:p>
            <a:pPr eaLnBrk="1" hangingPunct="1"/>
            <a:r>
              <a:rPr kumimoji="1" lang="zh-CN" altLang="en-US" dirty="0">
                <a:latin typeface="+mn-lt"/>
                <a:ea typeface="+mn-ea"/>
                <a:cs typeface="+mn-cs"/>
              </a:rPr>
              <a:t>反病毒引擎的技术特征</a:t>
            </a:r>
            <a:endParaRPr kumimoji="1" lang="en-US" altLang="zh-CN" dirty="0">
              <a:latin typeface="+mn-lt"/>
              <a:ea typeface="+mn-ea"/>
              <a:cs typeface="+mn-cs"/>
            </a:endParaRPr>
          </a:p>
          <a:p>
            <a:pPr lvl="1" eaLnBrk="1" hangingPunct="1"/>
            <a:r>
              <a:rPr lang="zh-CN" altLang="en-US" dirty="0">
                <a:latin typeface="宋体" panose="02010600030101010101" pitchFamily="2" charset="-122"/>
                <a:ea typeface="宋体" panose="02010600030101010101" pitchFamily="2" charset="-122"/>
              </a:rPr>
              <a:t>邮件、邮箱、压缩包拆分技术</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虚拟与真实相结合的脱壳技术</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脚本引擎</a:t>
            </a:r>
            <a:r>
              <a:rPr lang="en-US" altLang="zh-CN" dirty="0">
                <a:latin typeface="宋体" panose="02010600030101010101" pitchFamily="2" charset="-122"/>
                <a:ea typeface="宋体" panose="02010600030101010101" pitchFamily="2" charset="-122"/>
              </a:rPr>
              <a:t>token</a:t>
            </a:r>
            <a:r>
              <a:rPr lang="zh-CN" altLang="en-US" dirty="0">
                <a:latin typeface="宋体" panose="02010600030101010101" pitchFamily="2" charset="-122"/>
                <a:ea typeface="宋体" panose="02010600030101010101" pitchFamily="2" charset="-122"/>
              </a:rPr>
              <a:t>特征提取技术</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木马指纹特征技术</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利用可执行引擎执行特征提取技术</a:t>
            </a:r>
            <a:endParaRPr lang="en-US" altLang="zh-CN"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反病毒引擎技术剖析</a:t>
            </a:r>
          </a:p>
        </p:txBody>
      </p:sp>
      <p:sp>
        <p:nvSpPr>
          <p:cNvPr id="76802" name="内容占位符 2"/>
          <p:cNvSpPr>
            <a:spLocks noGrp="1"/>
          </p:cNvSpPr>
          <p:nvPr>
            <p:ph idx="1"/>
          </p:nvPr>
        </p:nvSpPr>
        <p:spPr/>
        <p:txBody>
          <a:bodyPr wrap="square" lIns="91440" tIns="45720" rIns="91440" bIns="45720" anchor="t"/>
          <a:lstStyle/>
          <a:p>
            <a:pPr lvl="1" eaLnBrk="1" hangingPunct="1"/>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宏病毒解码和查杀的相关技术</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内存扫描和内存监控技术</a:t>
            </a:r>
          </a:p>
          <a:p>
            <a:pPr lvl="1" eaLnBrk="1" hangingPunct="1"/>
            <a:r>
              <a:rPr lang="zh-CN" altLang="en-US" dirty="0"/>
              <a:t>未知宏病毒虚拟执行技术</a:t>
            </a:r>
            <a:endParaRPr lang="en-US" altLang="zh-CN" dirty="0"/>
          </a:p>
          <a:p>
            <a:pPr lvl="1" eaLnBrk="1" hangingPunct="1"/>
            <a:r>
              <a:rPr lang="zh-CN" altLang="en-US" dirty="0"/>
              <a:t>未知脚本病毒指纹特征判定技术</a:t>
            </a:r>
            <a:endParaRPr lang="en-US" altLang="zh-CN" dirty="0"/>
          </a:p>
          <a:p>
            <a:pPr lvl="1" eaLnBrk="1" hangingPunct="1"/>
            <a:r>
              <a:rPr lang="zh-CN" altLang="en-US" dirty="0"/>
              <a:t>未知可执行病毒行为判定技术</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wrap="square" lIns="91440" tIns="45720" rIns="91440" bIns="45720" anchor="ctr"/>
          <a:lstStyle/>
          <a:p>
            <a:pPr eaLnBrk="1" hangingPunct="1"/>
            <a:r>
              <a:rPr lang="zh-CN" altLang="en-US" sz="3600" dirty="0">
                <a:ea typeface="宋体" panose="02010600030101010101" pitchFamily="2" charset="-122"/>
              </a:rPr>
              <a:t>反病毒技术综述</a:t>
            </a:r>
            <a:endParaRPr lang="zh-CN" altLang="en-US" dirty="0">
              <a:ea typeface="宋体" panose="02010600030101010101" pitchFamily="2" charset="-122"/>
            </a:endParaRPr>
          </a:p>
        </p:txBody>
      </p:sp>
      <p:sp>
        <p:nvSpPr>
          <p:cNvPr id="12290" name="内容占位符 2"/>
          <p:cNvSpPr>
            <a:spLocks noGrp="1"/>
          </p:cNvSpPr>
          <p:nvPr>
            <p:ph idx="1"/>
          </p:nvPr>
        </p:nvSpPr>
        <p:spPr>
          <a:xfrm>
            <a:off x="837565" y="1929130"/>
            <a:ext cx="9678035" cy="4308475"/>
          </a:xfrm>
        </p:spPr>
        <p:txBody>
          <a:bodyPr wrap="square" lIns="91440" tIns="45720" rIns="91440" bIns="45720" anchor="t"/>
          <a:lstStyle/>
          <a:p>
            <a:pPr>
              <a:lnSpc>
                <a:spcPct val="150000"/>
              </a:lnSpc>
            </a:pPr>
            <a:r>
              <a:rPr lang="zh-CN" altLang="en-US" dirty="0" smtClean="0"/>
              <a:t>软件实现防治病毒的方式</a:t>
            </a:r>
            <a:r>
              <a:rPr lang="zh-CN" altLang="en-US" dirty="0" smtClean="0"/>
              <a:t>最大</a:t>
            </a:r>
            <a:r>
              <a:rPr lang="zh-CN" altLang="en-US" dirty="0" smtClean="0"/>
              <a:t>的缺点在于将防治病毒的基础建立在病毒侵入操作系统或网络系统以后，作为上层应用软件的反病毒产品，才能借助于操作系统或网络系统所提供的功能来被动地防治病毒</a:t>
            </a:r>
          </a:p>
          <a:p>
            <a:pPr eaLnBrk="1" hangingPunct="1"/>
            <a:endParaRPr kumimoji="1" lang="zh-CN" altLang="en-US" dirty="0">
              <a:latin typeface="+mn-lt"/>
              <a:ea typeface="+mn-ea"/>
              <a:cs typeface="+mn-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wrap="square" lIns="91440" tIns="45720" rIns="91440" bIns="45720" anchor="ctr"/>
          <a:lstStyle/>
          <a:p>
            <a:pPr eaLnBrk="1" hangingPunct="1"/>
            <a:r>
              <a:rPr lang="zh-CN" altLang="en-US" dirty="0">
                <a:ea typeface="宋体" panose="02010600030101010101" pitchFamily="2" charset="-122"/>
              </a:rPr>
              <a:t>反病毒引擎技术剖析</a:t>
            </a:r>
          </a:p>
        </p:txBody>
      </p:sp>
      <p:sp>
        <p:nvSpPr>
          <p:cNvPr id="77826" name="内容占位符 2"/>
          <p:cNvSpPr>
            <a:spLocks noGrp="1"/>
          </p:cNvSpPr>
          <p:nvPr>
            <p:ph idx="1"/>
          </p:nvPr>
        </p:nvSpPr>
        <p:spPr/>
        <p:txBody>
          <a:bodyPr wrap="square" lIns="91440" tIns="45720" rIns="91440" bIns="45720" anchor="t"/>
          <a:lstStyle/>
          <a:p>
            <a:pPr eaLnBrk="1" hangingPunct="1"/>
            <a:r>
              <a:rPr kumimoji="1" lang="zh-CN" altLang="en-US" dirty="0">
                <a:latin typeface="+mn-lt"/>
                <a:ea typeface="+mn-ea"/>
                <a:cs typeface="+mn-cs"/>
              </a:rPr>
              <a:t>反病毒引擎的发展方向</a:t>
            </a:r>
            <a:endParaRPr kumimoji="1" lang="en-US" altLang="zh-CN" dirty="0">
              <a:latin typeface="+mn-lt"/>
              <a:ea typeface="+mn-ea"/>
              <a:cs typeface="+mn-cs"/>
            </a:endParaRPr>
          </a:p>
          <a:p>
            <a:pPr lvl="1" eaLnBrk="1" hangingPunct="1"/>
            <a:r>
              <a:rPr lang="zh-CN" altLang="en-US" dirty="0"/>
              <a:t>反病毒保护措施日益全面和实时</a:t>
            </a:r>
            <a:endParaRPr lang="en-US" altLang="zh-CN" dirty="0"/>
          </a:p>
          <a:p>
            <a:pPr lvl="1" eaLnBrk="1" hangingPunct="1"/>
            <a:r>
              <a:rPr lang="zh-CN" altLang="en-US" dirty="0"/>
              <a:t>反病毒产品体系结构面临突破</a:t>
            </a:r>
            <a:endParaRPr lang="en-US" altLang="zh-CN" dirty="0"/>
          </a:p>
          <a:p>
            <a:pPr lvl="1" eaLnBrk="1" hangingPunct="1"/>
            <a:r>
              <a:rPr lang="zh-CN" altLang="en-US" dirty="0"/>
              <a:t>对未知病毒的防范能力日益增强</a:t>
            </a:r>
            <a:endParaRPr lang="en-US" altLang="zh-CN" dirty="0"/>
          </a:p>
          <a:p>
            <a:pPr lvl="1" eaLnBrk="1" hangingPunct="1"/>
            <a:r>
              <a:rPr lang="zh-CN" altLang="en-US" dirty="0"/>
              <a:t>企业级别、网关级别的产品越来越重要</a:t>
            </a:r>
            <a:endParaRPr lang="en-US" altLang="zh-CN" dirty="0"/>
          </a:p>
          <a:p>
            <a:pPr lvl="1" eaLnBrk="1" hangingPunct="1"/>
            <a:r>
              <a:rPr lang="zh-CN" altLang="en-US" dirty="0"/>
              <a:t>关注移动设备和无线产品的安全</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b="1" smtClean="0"/>
              <a:t>计算机病毒的诊断方法</a:t>
            </a:r>
            <a:endParaRPr lang="zh-CN" altLang="en-US" smtClean="0"/>
          </a:p>
        </p:txBody>
      </p:sp>
      <p:sp>
        <p:nvSpPr>
          <p:cNvPr id="48131" name="Rectangle 3"/>
          <p:cNvSpPr>
            <a:spLocks noGrp="1" noChangeArrowheads="1"/>
          </p:cNvSpPr>
          <p:nvPr>
            <p:ph idx="1"/>
          </p:nvPr>
        </p:nvSpPr>
        <p:spPr/>
        <p:txBody>
          <a:bodyPr/>
          <a:lstStyle/>
          <a:p>
            <a:pPr eaLnBrk="1" hangingPunct="1"/>
            <a:r>
              <a:rPr lang="zh-CN" altLang="en-US" sz="2800" smtClean="0"/>
              <a:t>手工检测</a:t>
            </a:r>
            <a:endParaRPr lang="en-US" altLang="zh-CN" sz="2800" smtClean="0"/>
          </a:p>
          <a:p>
            <a:pPr lvl="1" eaLnBrk="1" hangingPunct="1"/>
            <a:r>
              <a:rPr lang="zh-CN" altLang="en-US" sz="2400" smtClean="0"/>
              <a:t>工具软件（</a:t>
            </a:r>
            <a:r>
              <a:rPr lang="en-US" altLang="zh-CN" sz="2400" smtClean="0"/>
              <a:t>Debug</a:t>
            </a:r>
            <a:r>
              <a:rPr lang="zh-CN" altLang="en-US" sz="2400" smtClean="0"/>
              <a:t>、</a:t>
            </a:r>
            <a:r>
              <a:rPr lang="en-US" altLang="zh-CN" sz="2400" smtClean="0"/>
              <a:t>UltraEdit</a:t>
            </a:r>
            <a:r>
              <a:rPr lang="zh-CN" altLang="en-US" sz="2400" smtClean="0"/>
              <a:t>、</a:t>
            </a:r>
            <a:r>
              <a:rPr lang="en-US" altLang="zh-CN" sz="2400" smtClean="0"/>
              <a:t>EditPlus</a:t>
            </a:r>
            <a:r>
              <a:rPr lang="zh-CN" altLang="en-US" sz="2400" smtClean="0"/>
              <a:t>、</a:t>
            </a:r>
            <a:r>
              <a:rPr lang="en-US" altLang="zh-CN" sz="2400" smtClean="0"/>
              <a:t>SoftICE</a:t>
            </a:r>
            <a:r>
              <a:rPr lang="zh-CN" altLang="en-US" sz="2400" smtClean="0"/>
              <a:t>、</a:t>
            </a:r>
            <a:r>
              <a:rPr lang="en-US" altLang="zh-CN" sz="2400" smtClean="0"/>
              <a:t>TRW</a:t>
            </a:r>
            <a:r>
              <a:rPr lang="zh-CN" altLang="en-US" sz="2400" smtClean="0"/>
              <a:t>、</a:t>
            </a:r>
            <a:r>
              <a:rPr lang="en-US" altLang="zh-CN" sz="2400" smtClean="0"/>
              <a:t>Ollydbg</a:t>
            </a:r>
            <a:r>
              <a:rPr lang="zh-CN" altLang="en-US" sz="2400" smtClean="0"/>
              <a:t>等）</a:t>
            </a:r>
          </a:p>
          <a:p>
            <a:pPr lvl="1" eaLnBrk="1" hangingPunct="1"/>
            <a:r>
              <a:rPr lang="zh-CN" altLang="en-US" sz="2400" smtClean="0"/>
              <a:t>优点：</a:t>
            </a:r>
            <a:r>
              <a:rPr lang="en-US" altLang="zh-CN" sz="2400" smtClean="0"/>
              <a:t>Aver</a:t>
            </a:r>
            <a:r>
              <a:rPr lang="zh-CN" altLang="en-US" sz="2400" smtClean="0"/>
              <a:t>发现并分析新病毒</a:t>
            </a:r>
          </a:p>
          <a:p>
            <a:pPr lvl="1" eaLnBrk="1" hangingPunct="1"/>
            <a:r>
              <a:rPr lang="zh-CN" altLang="en-US" sz="2400" smtClean="0"/>
              <a:t>缺点：不可能普及</a:t>
            </a:r>
          </a:p>
          <a:p>
            <a:pPr eaLnBrk="1" hangingPunct="1"/>
            <a:r>
              <a:rPr lang="zh-CN" altLang="en-US" sz="2800" smtClean="0"/>
              <a:t>自动检测</a:t>
            </a:r>
          </a:p>
          <a:p>
            <a:pPr lvl="1" eaLnBrk="1" hangingPunct="1"/>
            <a:r>
              <a:rPr lang="zh-CN" altLang="en-US" sz="2400" smtClean="0"/>
              <a:t>自动检测是指通过一些自动诊断软件来判断系统是否有毒的方法。</a:t>
            </a:r>
          </a:p>
          <a:p>
            <a:pPr lvl="1" eaLnBrk="1" hangingPunct="1"/>
            <a:r>
              <a:rPr lang="zh-CN" altLang="en-US" sz="2400" smtClean="0"/>
              <a:t>优点：易于普及</a:t>
            </a:r>
          </a:p>
          <a:p>
            <a:pPr lvl="1" eaLnBrk="1" hangingPunct="1"/>
            <a:r>
              <a:rPr lang="zh-CN" altLang="en-US" sz="2400" smtClean="0"/>
              <a:t>缺点：滞后性</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zh-CN" altLang="en-US" b="1" smtClean="0"/>
              <a:t>高速模式匹配</a:t>
            </a:r>
            <a:endParaRPr lang="zh-CN" altLang="en-US" smtClean="0"/>
          </a:p>
        </p:txBody>
      </p:sp>
      <p:sp>
        <p:nvSpPr>
          <p:cNvPr id="1030" name="Rectangle 3"/>
          <p:cNvSpPr>
            <a:spLocks noGrp="1" noChangeArrowheads="1"/>
          </p:cNvSpPr>
          <p:nvPr>
            <p:ph idx="1"/>
          </p:nvPr>
        </p:nvSpPr>
        <p:spPr/>
        <p:txBody>
          <a:bodyPr/>
          <a:lstStyle/>
          <a:p>
            <a:pPr eaLnBrk="1" hangingPunct="1"/>
            <a:r>
              <a:rPr lang="zh-CN" altLang="en-US" sz="2800" smtClean="0"/>
              <a:t>查找的速度是评价一个查毒引擎的关键因素之一。</a:t>
            </a:r>
          </a:p>
          <a:p>
            <a:pPr eaLnBrk="1" hangingPunct="1"/>
            <a:r>
              <a:rPr lang="zh-CN" altLang="en-US" sz="2800" smtClean="0"/>
              <a:t>算法种类：</a:t>
            </a:r>
          </a:p>
          <a:p>
            <a:pPr lvl="1" eaLnBrk="1" hangingPunct="1"/>
            <a:r>
              <a:rPr lang="zh-CN" altLang="en-US" sz="2400" smtClean="0"/>
              <a:t>单模式匹配算法：</a:t>
            </a:r>
            <a:r>
              <a:rPr lang="en-US" altLang="zh-CN" sz="2400" smtClean="0"/>
              <a:t>KMP\QS\BM</a:t>
            </a:r>
            <a:r>
              <a:rPr lang="zh-CN" altLang="en-US" sz="2400" smtClean="0"/>
              <a:t>等</a:t>
            </a:r>
          </a:p>
          <a:p>
            <a:pPr lvl="1" eaLnBrk="1" hangingPunct="1"/>
            <a:r>
              <a:rPr lang="zh-CN" altLang="en-US" sz="2400" smtClean="0"/>
              <a:t>多模式匹配算法：</a:t>
            </a:r>
            <a:r>
              <a:rPr lang="en-US" altLang="zh-CN" sz="2400" smtClean="0"/>
              <a:t>DFSA\</a:t>
            </a:r>
            <a:r>
              <a:rPr lang="zh-CN" altLang="en-US" sz="2400" smtClean="0"/>
              <a:t>基于二叉树的算法</a:t>
            </a:r>
          </a:p>
          <a:p>
            <a:pPr eaLnBrk="1" hangingPunct="1"/>
            <a:r>
              <a:rPr lang="zh-CN" altLang="en-US" sz="2800" smtClean="0"/>
              <a:t>问题描述</a:t>
            </a:r>
          </a:p>
          <a:p>
            <a:pPr lvl="1" eaLnBrk="1" hangingPunct="1"/>
            <a:r>
              <a:rPr lang="zh-CN" altLang="en-US" sz="2400" smtClean="0"/>
              <a:t>设待处理（</a:t>
            </a:r>
            <a:r>
              <a:rPr lang="zh-CN" altLang="en-US" sz="2400" smtClean="0">
                <a:solidFill>
                  <a:srgbClr val="FF5050"/>
                </a:solidFill>
              </a:rPr>
              <a:t>动态</a:t>
            </a:r>
            <a:r>
              <a:rPr lang="zh-CN" altLang="en-US" sz="2400" smtClean="0"/>
              <a:t>）文本为</a:t>
            </a:r>
          </a:p>
          <a:p>
            <a:pPr lvl="1" eaLnBrk="1" hangingPunct="1"/>
            <a:r>
              <a:rPr lang="zh-CN" altLang="en-US" sz="2400" smtClean="0"/>
              <a:t>单模式匹配是从文本中查找一个模式串</a:t>
            </a:r>
          </a:p>
          <a:p>
            <a:pPr lvl="1" eaLnBrk="1" hangingPunct="1"/>
            <a:r>
              <a:rPr lang="zh-CN" altLang="en-US" sz="2400" smtClean="0"/>
              <a:t>多模式匹配就是通过一次查找从文本中发现多个</a:t>
            </a:r>
            <a:r>
              <a:rPr lang="en-US" altLang="zh-CN" sz="2400" i="1" smtClean="0"/>
              <a:t>P1,P2,...,Pq</a:t>
            </a:r>
            <a:endParaRPr lang="zh-CN" altLang="en-US" sz="2400" i="1" smtClean="0"/>
          </a:p>
        </p:txBody>
      </p:sp>
      <p:sp>
        <p:nvSpPr>
          <p:cNvPr id="1031"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sp>
        <p:nvSpPr>
          <p:cNvPr id="1032" name="Rectangle 7"/>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6"/>
          <p:cNvGraphicFramePr>
            <a:graphicFrameLocks noChangeAspect="1"/>
          </p:cNvGraphicFramePr>
          <p:nvPr/>
        </p:nvGraphicFramePr>
        <p:xfrm>
          <a:off x="6383867" y="4149726"/>
          <a:ext cx="1344084" cy="284163"/>
        </p:xfrm>
        <a:graphic>
          <a:graphicData uri="http://schemas.openxmlformats.org/presentationml/2006/ole">
            <p:oleObj spid="_x0000_s1026" name="公式" r:id="rId3" imgW="672808" imgH="190417" progId="Equation.3">
              <p:embed/>
            </p:oleObj>
          </a:graphicData>
        </a:graphic>
      </p:graphicFrame>
      <p:sp>
        <p:nvSpPr>
          <p:cNvPr id="1033" name="Rectangle 9"/>
          <p:cNvSpPr>
            <a:spLocks noChangeArrowheads="1"/>
          </p:cNvSpPr>
          <p:nvPr/>
        </p:nvSpPr>
        <p:spPr bwMode="auto">
          <a:xfrm>
            <a:off x="0" y="3149084"/>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7" name="Object 8"/>
          <p:cNvGraphicFramePr>
            <a:graphicFrameLocks noChangeAspect="1"/>
          </p:cNvGraphicFramePr>
          <p:nvPr/>
        </p:nvGraphicFramePr>
        <p:xfrm>
          <a:off x="8528052" y="4508500"/>
          <a:ext cx="2127249" cy="369888"/>
        </p:xfrm>
        <a:graphic>
          <a:graphicData uri="http://schemas.openxmlformats.org/presentationml/2006/ole">
            <p:oleObj spid="_x0000_s1027" name="公式" r:id="rId4" imgW="927000" imgH="215640" progId="Equation.3">
              <p:embed/>
            </p:oleObj>
          </a:graphicData>
        </a:graphic>
      </p:graphicFrame>
      <p:graphicFrame>
        <p:nvGraphicFramePr>
          <p:cNvPr id="1028" name="Object 10"/>
          <p:cNvGraphicFramePr>
            <a:graphicFrameLocks noChangeAspect="1"/>
          </p:cNvGraphicFramePr>
          <p:nvPr/>
        </p:nvGraphicFramePr>
        <p:xfrm>
          <a:off x="8303685" y="4953001"/>
          <a:ext cx="1729316" cy="347663"/>
        </p:xfrm>
        <a:graphic>
          <a:graphicData uri="http://schemas.openxmlformats.org/presentationml/2006/ole">
            <p:oleObj spid="_x0000_s1028" name="公式" r:id="rId5" imgW="672516" imgH="177646" progId="Equation.3">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最简单的查找算法</a:t>
            </a:r>
            <a:r>
              <a:rPr lang="en-US" altLang="zh-CN" smtClean="0"/>
              <a:t>——BF</a:t>
            </a:r>
            <a:r>
              <a:rPr lang="zh-CN" altLang="en-US" smtClean="0"/>
              <a:t>算法</a:t>
            </a:r>
          </a:p>
        </p:txBody>
      </p:sp>
      <p:graphicFrame>
        <p:nvGraphicFramePr>
          <p:cNvPr id="2050" name="Object 4"/>
          <p:cNvGraphicFramePr>
            <a:graphicFrameLocks noChangeAspect="1"/>
          </p:cNvGraphicFramePr>
          <p:nvPr>
            <p:ph sz="half" idx="1"/>
          </p:nvPr>
        </p:nvGraphicFramePr>
        <p:xfrm>
          <a:off x="3581400" y="1858963"/>
          <a:ext cx="5029200" cy="1666875"/>
        </p:xfrm>
        <a:graphic>
          <a:graphicData uri="http://schemas.openxmlformats.org/presentationml/2006/ole">
            <p:oleObj spid="_x0000_s2050" name="位图图像" r:id="rId3" imgW="5028571" imgH="1666667" progId="Paint.Picture">
              <p:embed/>
            </p:oleObj>
          </a:graphicData>
        </a:graphic>
      </p:graphicFrame>
      <p:sp>
        <p:nvSpPr>
          <p:cNvPr id="2052" name="Rectangle 6"/>
          <p:cNvSpPr>
            <a:spLocks noGrp="1" noChangeArrowheads="1"/>
          </p:cNvSpPr>
          <p:nvPr>
            <p:ph type="body" sz="half" idx="2"/>
          </p:nvPr>
        </p:nvSpPr>
        <p:spPr>
          <a:xfrm>
            <a:off x="609600" y="5370513"/>
            <a:ext cx="10972800" cy="755650"/>
          </a:xfrm>
        </p:spPr>
        <p:txBody>
          <a:bodyPr/>
          <a:lstStyle/>
          <a:p>
            <a:pPr eaLnBrk="1" hangingPunct="1">
              <a:buFontTx/>
              <a:buNone/>
            </a:pPr>
            <a:r>
              <a:rPr lang="en-US" altLang="zh-CN" sz="2800" smtClean="0"/>
              <a:t>           Brute-Force</a:t>
            </a:r>
            <a:r>
              <a:rPr lang="zh-CN" altLang="en-US" sz="2800" smtClean="0"/>
              <a:t>算法匹配过程 </a:t>
            </a:r>
          </a:p>
        </p:txBody>
      </p:sp>
      <p:sp>
        <p:nvSpPr>
          <p:cNvPr id="2053" name="Line 7"/>
          <p:cNvSpPr>
            <a:spLocks noChangeShapeType="1"/>
          </p:cNvSpPr>
          <p:nvPr/>
        </p:nvSpPr>
        <p:spPr bwMode="auto">
          <a:xfrm flipV="1">
            <a:off x="3119967" y="3500439"/>
            <a:ext cx="0" cy="504825"/>
          </a:xfrm>
          <a:prstGeom prst="line">
            <a:avLst/>
          </a:prstGeom>
          <a:noFill/>
          <a:ln w="9525">
            <a:solidFill>
              <a:srgbClr val="FF0000"/>
            </a:solidFill>
            <a:round/>
            <a:headEnd/>
            <a:tailEnd type="triangle" w="med" len="med"/>
          </a:ln>
        </p:spPr>
        <p:txBody>
          <a:bodyPr/>
          <a:lstStyle/>
          <a:p>
            <a:endParaRPr lang="zh-CN" altLang="en-US"/>
          </a:p>
        </p:txBody>
      </p:sp>
      <p:sp>
        <p:nvSpPr>
          <p:cNvPr id="2054" name="Line 8"/>
          <p:cNvSpPr>
            <a:spLocks noChangeShapeType="1"/>
          </p:cNvSpPr>
          <p:nvPr/>
        </p:nvSpPr>
        <p:spPr bwMode="auto">
          <a:xfrm flipV="1">
            <a:off x="2446867" y="2492376"/>
            <a:ext cx="0" cy="504825"/>
          </a:xfrm>
          <a:prstGeom prst="line">
            <a:avLst/>
          </a:prstGeom>
          <a:noFill/>
          <a:ln w="9525">
            <a:solidFill>
              <a:srgbClr val="FF0000"/>
            </a:solidFill>
            <a:round/>
            <a:headEnd/>
            <a:tailEnd type="triangle" w="med" len="med"/>
          </a:ln>
        </p:spPr>
        <p:txBody>
          <a:bodyPr/>
          <a:lstStyle/>
          <a:p>
            <a:endParaRPr lang="zh-CN" altLang="en-US"/>
          </a:p>
        </p:txBody>
      </p:sp>
      <p:sp>
        <p:nvSpPr>
          <p:cNvPr id="2055" name="Line 9"/>
          <p:cNvSpPr>
            <a:spLocks noChangeShapeType="1"/>
          </p:cNvSpPr>
          <p:nvPr/>
        </p:nvSpPr>
        <p:spPr bwMode="auto">
          <a:xfrm>
            <a:off x="2446867" y="2708275"/>
            <a:ext cx="1151467" cy="0"/>
          </a:xfrm>
          <a:prstGeom prst="line">
            <a:avLst/>
          </a:prstGeom>
          <a:noFill/>
          <a:ln w="9525">
            <a:solidFill>
              <a:srgbClr val="0000FF"/>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mtClean="0"/>
              <a:t>单模式匹配</a:t>
            </a:r>
            <a:r>
              <a:rPr lang="en-US" altLang="zh-CN" smtClean="0"/>
              <a:t>——BM</a:t>
            </a:r>
            <a:r>
              <a:rPr lang="zh-CN" altLang="en-US" smtClean="0"/>
              <a:t>算法</a:t>
            </a:r>
          </a:p>
        </p:txBody>
      </p:sp>
      <p:graphicFrame>
        <p:nvGraphicFramePr>
          <p:cNvPr id="3074" name="Object 6"/>
          <p:cNvGraphicFramePr>
            <a:graphicFrameLocks noChangeAspect="1"/>
          </p:cNvGraphicFramePr>
          <p:nvPr>
            <p:ph sz="half" idx="1"/>
          </p:nvPr>
        </p:nvGraphicFramePr>
        <p:xfrm>
          <a:off x="1652588" y="1908175"/>
          <a:ext cx="8789987" cy="2741613"/>
        </p:xfrm>
        <a:graphic>
          <a:graphicData uri="http://schemas.openxmlformats.org/presentationml/2006/ole">
            <p:oleObj spid="_x0000_s3074" name="位图图像" r:id="rId3" imgW="5038095" imgH="1571844" progId="Paint.Picture">
              <p:embed/>
            </p:oleObj>
          </a:graphicData>
        </a:graphic>
      </p:graphicFrame>
      <p:sp>
        <p:nvSpPr>
          <p:cNvPr id="3076" name="Rectangle 5"/>
          <p:cNvSpPr>
            <a:spLocks noGrp="1" noChangeArrowheads="1"/>
          </p:cNvSpPr>
          <p:nvPr>
            <p:ph type="body" sz="half" idx="2"/>
          </p:nvPr>
        </p:nvSpPr>
        <p:spPr>
          <a:xfrm>
            <a:off x="609600" y="5511801"/>
            <a:ext cx="10972800" cy="614363"/>
          </a:xfrm>
        </p:spPr>
        <p:txBody>
          <a:bodyPr/>
          <a:lstStyle/>
          <a:p>
            <a:pPr eaLnBrk="1" hangingPunct="1">
              <a:buFontTx/>
              <a:buNone/>
            </a:pPr>
            <a:r>
              <a:rPr lang="en-US" altLang="zh-CN" sz="2800" smtClean="0"/>
              <a:t>     bad-character</a:t>
            </a:r>
            <a:r>
              <a:rPr lang="zh-CN" altLang="en-US" sz="2800" smtClean="0"/>
              <a:t>位移，字符</a:t>
            </a:r>
            <a:r>
              <a:rPr lang="en-US" altLang="zh-CN" sz="2800" smtClean="0"/>
              <a:t>a</a:t>
            </a:r>
            <a:r>
              <a:rPr lang="zh-CN" altLang="en-US" sz="2800" smtClean="0"/>
              <a:t>在</a:t>
            </a:r>
            <a:r>
              <a:rPr lang="en-US" altLang="zh-CN" sz="2800" smtClean="0"/>
              <a:t>P</a:t>
            </a:r>
            <a:r>
              <a:rPr lang="zh-CN" altLang="en-US" sz="2800" smtClean="0"/>
              <a:t>中出现</a:t>
            </a:r>
          </a:p>
        </p:txBody>
      </p:sp>
      <p:sp>
        <p:nvSpPr>
          <p:cNvPr id="3077" name="Line 7"/>
          <p:cNvSpPr>
            <a:spLocks noChangeShapeType="1"/>
          </p:cNvSpPr>
          <p:nvPr/>
        </p:nvSpPr>
        <p:spPr bwMode="auto">
          <a:xfrm flipV="1">
            <a:off x="2063751" y="2708276"/>
            <a:ext cx="0" cy="360363"/>
          </a:xfrm>
          <a:prstGeom prst="line">
            <a:avLst/>
          </a:prstGeom>
          <a:noFill/>
          <a:ln w="9525">
            <a:solidFill>
              <a:srgbClr val="FF6600"/>
            </a:solidFill>
            <a:round/>
            <a:headEnd/>
            <a:tailEnd type="triangle" w="med" len="med"/>
          </a:ln>
        </p:spPr>
        <p:txBody>
          <a:bodyPr/>
          <a:lstStyle/>
          <a:p>
            <a:endParaRPr lang="zh-CN" altLang="en-US"/>
          </a:p>
        </p:txBody>
      </p:sp>
      <p:sp>
        <p:nvSpPr>
          <p:cNvPr id="3078" name="Line 8"/>
          <p:cNvSpPr>
            <a:spLocks noChangeShapeType="1"/>
          </p:cNvSpPr>
          <p:nvPr/>
        </p:nvSpPr>
        <p:spPr bwMode="auto">
          <a:xfrm flipV="1">
            <a:off x="3407833" y="3429001"/>
            <a:ext cx="0" cy="360363"/>
          </a:xfrm>
          <a:prstGeom prst="line">
            <a:avLst/>
          </a:prstGeom>
          <a:noFill/>
          <a:ln w="9525">
            <a:solidFill>
              <a:srgbClr val="FF6600"/>
            </a:solidFill>
            <a:round/>
            <a:headEnd/>
            <a:tailEnd type="triangle" w="med" len="med"/>
          </a:ln>
        </p:spPr>
        <p:txBody>
          <a:bodyPr/>
          <a:lstStyle/>
          <a:p>
            <a:endParaRPr lang="zh-CN" altLang="en-US"/>
          </a:p>
        </p:txBody>
      </p:sp>
      <p:sp>
        <p:nvSpPr>
          <p:cNvPr id="3079" name="Line 9"/>
          <p:cNvSpPr>
            <a:spLocks noChangeShapeType="1"/>
          </p:cNvSpPr>
          <p:nvPr/>
        </p:nvSpPr>
        <p:spPr bwMode="auto">
          <a:xfrm>
            <a:off x="5232400" y="2852738"/>
            <a:ext cx="1151467" cy="0"/>
          </a:xfrm>
          <a:prstGeom prst="line">
            <a:avLst/>
          </a:prstGeom>
          <a:noFill/>
          <a:ln w="9525">
            <a:solidFill>
              <a:srgbClr val="0000FF"/>
            </a:solidFill>
            <a:round/>
            <a:headEnd type="triangle" w="med" len="med"/>
            <a:tailEnd/>
          </a:ln>
        </p:spPr>
        <p:txBody>
          <a:bodyPr/>
          <a:lstStyle/>
          <a:p>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lstStyle/>
          <a:p>
            <a:pPr eaLnBrk="1" hangingPunct="1"/>
            <a:endParaRPr lang="zh-CN" altLang="en-US" smtClean="0"/>
          </a:p>
        </p:txBody>
      </p:sp>
      <p:graphicFrame>
        <p:nvGraphicFramePr>
          <p:cNvPr id="4098" name="Object 7"/>
          <p:cNvGraphicFramePr>
            <a:graphicFrameLocks noChangeAspect="1"/>
          </p:cNvGraphicFramePr>
          <p:nvPr>
            <p:ph sz="half" idx="1"/>
          </p:nvPr>
        </p:nvGraphicFramePr>
        <p:xfrm>
          <a:off x="1625600" y="1893888"/>
          <a:ext cx="8894763" cy="2782887"/>
        </p:xfrm>
        <a:graphic>
          <a:graphicData uri="http://schemas.openxmlformats.org/presentationml/2006/ole">
            <p:oleObj spid="_x0000_s4098" name="位图图像" r:id="rId3" imgW="5114286" imgH="1600000" progId="Paint.Picture">
              <p:embed/>
            </p:oleObj>
          </a:graphicData>
        </a:graphic>
      </p:graphicFrame>
      <p:sp>
        <p:nvSpPr>
          <p:cNvPr id="4100" name="Rectangle 6"/>
          <p:cNvSpPr>
            <a:spLocks noGrp="1" noChangeArrowheads="1"/>
          </p:cNvSpPr>
          <p:nvPr>
            <p:ph type="body" sz="half" idx="2"/>
          </p:nvPr>
        </p:nvSpPr>
        <p:spPr>
          <a:xfrm>
            <a:off x="609600" y="5370513"/>
            <a:ext cx="10972800" cy="755650"/>
          </a:xfrm>
        </p:spPr>
        <p:txBody>
          <a:bodyPr/>
          <a:lstStyle/>
          <a:p>
            <a:pPr eaLnBrk="1" hangingPunct="1">
              <a:buFontTx/>
              <a:buNone/>
            </a:pPr>
            <a:r>
              <a:rPr lang="en-US" altLang="zh-CN" sz="2800" smtClean="0"/>
              <a:t>bad-character</a:t>
            </a:r>
            <a:r>
              <a:rPr lang="zh-CN" altLang="en-US" sz="2800" smtClean="0"/>
              <a:t>位移，字符</a:t>
            </a:r>
            <a:r>
              <a:rPr lang="en-US" altLang="zh-CN" sz="2800" smtClean="0"/>
              <a:t>a</a:t>
            </a:r>
            <a:r>
              <a:rPr lang="zh-CN" altLang="en-US" sz="2800" smtClean="0"/>
              <a:t>在</a:t>
            </a:r>
            <a:r>
              <a:rPr lang="en-US" altLang="zh-CN" sz="2800" smtClean="0"/>
              <a:t>P</a:t>
            </a:r>
            <a:r>
              <a:rPr lang="zh-CN" altLang="en-US" sz="2800" smtClean="0"/>
              <a:t>中不出现</a:t>
            </a:r>
          </a:p>
        </p:txBody>
      </p:sp>
      <p:sp>
        <p:nvSpPr>
          <p:cNvPr id="4101" name="Line 8"/>
          <p:cNvSpPr>
            <a:spLocks noChangeShapeType="1"/>
          </p:cNvSpPr>
          <p:nvPr/>
        </p:nvSpPr>
        <p:spPr bwMode="auto">
          <a:xfrm flipV="1">
            <a:off x="1775884" y="2636838"/>
            <a:ext cx="0" cy="360362"/>
          </a:xfrm>
          <a:prstGeom prst="line">
            <a:avLst/>
          </a:prstGeom>
          <a:noFill/>
          <a:ln w="9525">
            <a:solidFill>
              <a:srgbClr val="FF6600"/>
            </a:solidFill>
            <a:round/>
            <a:headEnd/>
            <a:tailEnd type="triangle" w="med" len="med"/>
          </a:ln>
        </p:spPr>
        <p:txBody>
          <a:bodyPr/>
          <a:lstStyle/>
          <a:p>
            <a:endParaRPr lang="zh-CN" altLang="en-US"/>
          </a:p>
        </p:txBody>
      </p:sp>
      <p:sp>
        <p:nvSpPr>
          <p:cNvPr id="4102" name="Line 9"/>
          <p:cNvSpPr>
            <a:spLocks noChangeShapeType="1"/>
          </p:cNvSpPr>
          <p:nvPr/>
        </p:nvSpPr>
        <p:spPr bwMode="auto">
          <a:xfrm flipV="1">
            <a:off x="4656667" y="3429001"/>
            <a:ext cx="0" cy="360363"/>
          </a:xfrm>
          <a:prstGeom prst="line">
            <a:avLst/>
          </a:prstGeom>
          <a:noFill/>
          <a:ln w="9525">
            <a:solidFill>
              <a:srgbClr val="FF6600"/>
            </a:solidFill>
            <a:round/>
            <a:headEnd/>
            <a:tailEnd type="triangle" w="med" len="med"/>
          </a:ln>
        </p:spPr>
        <p:txBody>
          <a:bodyPr/>
          <a:lstStyle/>
          <a:p>
            <a:endParaRPr lang="zh-CN" altLang="en-US"/>
          </a:p>
        </p:txBody>
      </p:sp>
      <p:sp>
        <p:nvSpPr>
          <p:cNvPr id="4103" name="Line 11"/>
          <p:cNvSpPr>
            <a:spLocks noChangeShapeType="1"/>
          </p:cNvSpPr>
          <p:nvPr/>
        </p:nvSpPr>
        <p:spPr bwMode="auto">
          <a:xfrm>
            <a:off x="5327651" y="2708275"/>
            <a:ext cx="1151467" cy="0"/>
          </a:xfrm>
          <a:prstGeom prst="line">
            <a:avLst/>
          </a:prstGeom>
          <a:noFill/>
          <a:ln w="9525">
            <a:solidFill>
              <a:srgbClr val="0000FF"/>
            </a:solidFill>
            <a:round/>
            <a:headEnd type="triangle" w="med" len="med"/>
            <a:tailEnd/>
          </a:ln>
        </p:spPr>
        <p:txBody>
          <a:bodyPr/>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endParaRPr lang="zh-CN" altLang="en-US" smtClean="0"/>
          </a:p>
        </p:txBody>
      </p:sp>
      <p:sp>
        <p:nvSpPr>
          <p:cNvPr id="5124" name="Rectangle 3"/>
          <p:cNvSpPr>
            <a:spLocks noGrp="1" noChangeArrowheads="1"/>
          </p:cNvSpPr>
          <p:nvPr>
            <p:ph idx="1"/>
          </p:nvPr>
        </p:nvSpPr>
        <p:spPr/>
        <p:txBody>
          <a:bodyPr/>
          <a:lstStyle/>
          <a:p>
            <a:pPr eaLnBrk="1" hangingPunct="1"/>
            <a:r>
              <a:rPr lang="zh-CN" altLang="en-US" smtClean="0"/>
              <a:t>计算公式</a:t>
            </a:r>
          </a:p>
          <a:p>
            <a:pPr eaLnBrk="1" hangingPunct="1"/>
            <a:endParaRPr lang="zh-CN" altLang="en-US" smtClean="0"/>
          </a:p>
        </p:txBody>
      </p:sp>
      <p:sp>
        <p:nvSpPr>
          <p:cNvPr id="5125" name="Rectangle 5"/>
          <p:cNvSpPr>
            <a:spLocks noChangeArrowheads="1"/>
          </p:cNvSpPr>
          <p:nvPr/>
        </p:nvSpPr>
        <p:spPr bwMode="auto">
          <a:xfrm>
            <a:off x="0" y="3034784"/>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4"/>
          <p:cNvGraphicFramePr>
            <a:graphicFrameLocks noChangeAspect="1"/>
          </p:cNvGraphicFramePr>
          <p:nvPr/>
        </p:nvGraphicFramePr>
        <p:xfrm>
          <a:off x="500040" y="2538105"/>
          <a:ext cx="10945284" cy="792163"/>
        </p:xfrm>
        <a:graphic>
          <a:graphicData uri="http://schemas.openxmlformats.org/presentationml/2006/ole">
            <p:oleObj spid="_x0000_s5122" name="公式" r:id="rId3" imgW="4445000" imgH="419100" progId="Equation.3">
              <p:embed/>
            </p:oleObj>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endParaRPr lang="zh-CN" altLang="en-US" smtClean="0"/>
          </a:p>
        </p:txBody>
      </p:sp>
      <p:graphicFrame>
        <p:nvGraphicFramePr>
          <p:cNvPr id="6146" name="Object 7"/>
          <p:cNvGraphicFramePr>
            <a:graphicFrameLocks noChangeAspect="1"/>
          </p:cNvGraphicFramePr>
          <p:nvPr>
            <p:ph sz="half" idx="1"/>
          </p:nvPr>
        </p:nvGraphicFramePr>
        <p:xfrm>
          <a:off x="869950" y="1916113"/>
          <a:ext cx="8899525" cy="2736850"/>
        </p:xfrm>
        <a:graphic>
          <a:graphicData uri="http://schemas.openxmlformats.org/presentationml/2006/ole">
            <p:oleObj spid="_x0000_s6146" name="位图图像" r:id="rId3" imgW="5047619" imgH="1552792" progId="Paint.Picture">
              <p:embed/>
            </p:oleObj>
          </a:graphicData>
        </a:graphic>
      </p:graphicFrame>
      <p:sp>
        <p:nvSpPr>
          <p:cNvPr id="6148" name="Rectangle 6"/>
          <p:cNvSpPr>
            <a:spLocks noGrp="1" noChangeArrowheads="1"/>
          </p:cNvSpPr>
          <p:nvPr>
            <p:ph type="body" sz="half" idx="2"/>
          </p:nvPr>
        </p:nvSpPr>
        <p:spPr>
          <a:xfrm>
            <a:off x="609600" y="5370513"/>
            <a:ext cx="10972800" cy="755650"/>
          </a:xfrm>
        </p:spPr>
        <p:txBody>
          <a:bodyPr/>
          <a:lstStyle/>
          <a:p>
            <a:pPr eaLnBrk="1" hangingPunct="1">
              <a:buFontTx/>
              <a:buNone/>
            </a:pPr>
            <a:r>
              <a:rPr lang="en-US" altLang="zh-CN" sz="2800" smtClean="0"/>
              <a:t>good-suffix</a:t>
            </a:r>
            <a:r>
              <a:rPr lang="zh-CN" altLang="en-US" sz="2800" smtClean="0"/>
              <a:t>位移，只有</a:t>
            </a:r>
            <a:r>
              <a:rPr lang="en-US" altLang="zh-CN" sz="2800" smtClean="0"/>
              <a:t>u</a:t>
            </a:r>
            <a:r>
              <a:rPr lang="zh-CN" altLang="en-US" sz="2800" smtClean="0"/>
              <a:t>的前缀</a:t>
            </a:r>
            <a:r>
              <a:rPr lang="en-US" altLang="zh-CN" sz="2800" smtClean="0"/>
              <a:t>v</a:t>
            </a:r>
            <a:r>
              <a:rPr lang="zh-CN" altLang="en-US" sz="2800" smtClean="0"/>
              <a:t>在</a:t>
            </a:r>
            <a:r>
              <a:rPr lang="en-US" altLang="zh-CN" sz="2800" smtClean="0"/>
              <a:t>P</a:t>
            </a:r>
            <a:r>
              <a:rPr lang="zh-CN" altLang="en-US" sz="2800" smtClean="0"/>
              <a:t>中重现</a:t>
            </a:r>
          </a:p>
        </p:txBody>
      </p:sp>
      <p:sp>
        <p:nvSpPr>
          <p:cNvPr id="6149" name="Line 8"/>
          <p:cNvSpPr>
            <a:spLocks noChangeShapeType="1"/>
          </p:cNvSpPr>
          <p:nvPr/>
        </p:nvSpPr>
        <p:spPr bwMode="auto">
          <a:xfrm flipV="1">
            <a:off x="1968500" y="2708276"/>
            <a:ext cx="0" cy="360363"/>
          </a:xfrm>
          <a:prstGeom prst="line">
            <a:avLst/>
          </a:prstGeom>
          <a:noFill/>
          <a:ln w="9525">
            <a:solidFill>
              <a:srgbClr val="FF6600"/>
            </a:solidFill>
            <a:round/>
            <a:headEnd/>
            <a:tailEnd type="triangle" w="med" len="med"/>
          </a:ln>
        </p:spPr>
        <p:txBody>
          <a:bodyPr/>
          <a:lstStyle/>
          <a:p>
            <a:endParaRPr lang="zh-CN" altLang="en-US"/>
          </a:p>
        </p:txBody>
      </p:sp>
      <p:sp>
        <p:nvSpPr>
          <p:cNvPr id="6150" name="Line 9"/>
          <p:cNvSpPr>
            <a:spLocks noChangeShapeType="1"/>
          </p:cNvSpPr>
          <p:nvPr/>
        </p:nvSpPr>
        <p:spPr bwMode="auto">
          <a:xfrm flipV="1">
            <a:off x="5615517" y="3429001"/>
            <a:ext cx="0" cy="360363"/>
          </a:xfrm>
          <a:prstGeom prst="line">
            <a:avLst/>
          </a:prstGeom>
          <a:noFill/>
          <a:ln w="9525">
            <a:solidFill>
              <a:srgbClr val="FF6600"/>
            </a:solidFill>
            <a:round/>
            <a:headEnd/>
            <a:tailEnd type="triangle" w="med" len="med"/>
          </a:ln>
        </p:spPr>
        <p:txBody>
          <a:bodyPr/>
          <a:lstStyle/>
          <a:p>
            <a:endParaRPr lang="zh-CN" altLang="en-US"/>
          </a:p>
        </p:txBody>
      </p:sp>
      <p:sp>
        <p:nvSpPr>
          <p:cNvPr id="6151" name="Line 10"/>
          <p:cNvSpPr>
            <a:spLocks noChangeShapeType="1"/>
          </p:cNvSpPr>
          <p:nvPr/>
        </p:nvSpPr>
        <p:spPr bwMode="auto">
          <a:xfrm>
            <a:off x="5232400" y="2852738"/>
            <a:ext cx="1151467" cy="0"/>
          </a:xfrm>
          <a:prstGeom prst="line">
            <a:avLst/>
          </a:prstGeom>
          <a:noFill/>
          <a:ln w="9525">
            <a:solidFill>
              <a:srgbClr val="0000FF"/>
            </a:solidFill>
            <a:round/>
            <a:headEnd type="triangle" w="med" len="med"/>
            <a:tailEnd/>
          </a:ln>
        </p:spPr>
        <p:txBody>
          <a:bodyPr/>
          <a:lstStyle/>
          <a:p>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7"/>
          <p:cNvSpPr>
            <a:spLocks noGrp="1" noChangeArrowheads="1"/>
          </p:cNvSpPr>
          <p:nvPr>
            <p:ph type="title"/>
          </p:nvPr>
        </p:nvSpPr>
        <p:spPr/>
        <p:txBody>
          <a:bodyPr/>
          <a:lstStyle/>
          <a:p>
            <a:pPr eaLnBrk="1" hangingPunct="1"/>
            <a:endParaRPr lang="zh-CN" altLang="en-US" smtClean="0"/>
          </a:p>
        </p:txBody>
      </p:sp>
      <p:graphicFrame>
        <p:nvGraphicFramePr>
          <p:cNvPr id="7170" name="Object 4"/>
          <p:cNvGraphicFramePr>
            <a:graphicFrameLocks noChangeAspect="1"/>
          </p:cNvGraphicFramePr>
          <p:nvPr>
            <p:ph sz="half" idx="1"/>
          </p:nvPr>
        </p:nvGraphicFramePr>
        <p:xfrm>
          <a:off x="3581400" y="1963738"/>
          <a:ext cx="5029200" cy="1457325"/>
        </p:xfrm>
        <a:graphic>
          <a:graphicData uri="http://schemas.openxmlformats.org/presentationml/2006/ole">
            <p:oleObj spid="_x0000_s7170" name="位图图像" r:id="rId3" imgW="5028571" imgH="1457143" progId="Paint.Picture">
              <p:embed/>
            </p:oleObj>
          </a:graphicData>
        </a:graphic>
      </p:graphicFrame>
      <p:sp>
        <p:nvSpPr>
          <p:cNvPr id="7172" name="Rectangle 8"/>
          <p:cNvSpPr>
            <a:spLocks noGrp="1" noChangeArrowheads="1"/>
          </p:cNvSpPr>
          <p:nvPr>
            <p:ph type="body" sz="half" idx="2"/>
          </p:nvPr>
        </p:nvSpPr>
        <p:spPr>
          <a:xfrm>
            <a:off x="609600" y="5370513"/>
            <a:ext cx="10972800" cy="755650"/>
          </a:xfrm>
        </p:spPr>
        <p:txBody>
          <a:bodyPr/>
          <a:lstStyle/>
          <a:p>
            <a:pPr eaLnBrk="1" hangingPunct="1">
              <a:buFontTx/>
              <a:buNone/>
            </a:pPr>
            <a:r>
              <a:rPr lang="en-US" altLang="zh-CN" sz="2400" smtClean="0"/>
              <a:t>good-suffix</a:t>
            </a:r>
            <a:r>
              <a:rPr lang="zh-CN" altLang="en-US" sz="2400" smtClean="0"/>
              <a:t>位移，</a:t>
            </a:r>
            <a:r>
              <a:rPr lang="en-US" altLang="zh-CN" sz="2400" smtClean="0"/>
              <a:t>u</a:t>
            </a:r>
            <a:r>
              <a:rPr lang="zh-CN" altLang="en-US" sz="2400" smtClean="0"/>
              <a:t>的一次重现且其前一个字符与</a:t>
            </a:r>
            <a:r>
              <a:rPr lang="en-US" altLang="zh-CN" sz="2400" smtClean="0"/>
              <a:t>b</a:t>
            </a:r>
            <a:r>
              <a:rPr lang="zh-CN" altLang="en-US" sz="2400" smtClean="0"/>
              <a:t>不同</a:t>
            </a:r>
          </a:p>
        </p:txBody>
      </p:sp>
      <p:sp>
        <p:nvSpPr>
          <p:cNvPr id="7173" name="Line 9"/>
          <p:cNvSpPr>
            <a:spLocks noChangeShapeType="1"/>
          </p:cNvSpPr>
          <p:nvPr/>
        </p:nvSpPr>
        <p:spPr bwMode="auto">
          <a:xfrm flipV="1">
            <a:off x="2063751" y="2708276"/>
            <a:ext cx="0" cy="360363"/>
          </a:xfrm>
          <a:prstGeom prst="line">
            <a:avLst/>
          </a:prstGeom>
          <a:noFill/>
          <a:ln w="9525">
            <a:solidFill>
              <a:srgbClr val="FF6600"/>
            </a:solidFill>
            <a:round/>
            <a:headEnd/>
            <a:tailEnd type="triangle" w="med" len="med"/>
          </a:ln>
        </p:spPr>
        <p:txBody>
          <a:bodyPr/>
          <a:lstStyle/>
          <a:p>
            <a:endParaRPr lang="zh-CN" altLang="en-US"/>
          </a:p>
        </p:txBody>
      </p:sp>
      <p:sp>
        <p:nvSpPr>
          <p:cNvPr id="7174" name="Line 10"/>
          <p:cNvSpPr>
            <a:spLocks noChangeShapeType="1"/>
          </p:cNvSpPr>
          <p:nvPr/>
        </p:nvSpPr>
        <p:spPr bwMode="auto">
          <a:xfrm flipV="1">
            <a:off x="3407833" y="3573463"/>
            <a:ext cx="0" cy="360362"/>
          </a:xfrm>
          <a:prstGeom prst="line">
            <a:avLst/>
          </a:prstGeom>
          <a:noFill/>
          <a:ln w="9525">
            <a:solidFill>
              <a:srgbClr val="FF6600"/>
            </a:solidFill>
            <a:round/>
            <a:headEnd/>
            <a:tailEnd type="triangle" w="med" len="med"/>
          </a:ln>
        </p:spPr>
        <p:txBody>
          <a:bodyPr/>
          <a:lstStyle/>
          <a:p>
            <a:endParaRPr lang="zh-CN" altLang="en-US"/>
          </a:p>
        </p:txBody>
      </p:sp>
      <p:sp>
        <p:nvSpPr>
          <p:cNvPr id="7175" name="Line 11"/>
          <p:cNvSpPr>
            <a:spLocks noChangeShapeType="1"/>
          </p:cNvSpPr>
          <p:nvPr/>
        </p:nvSpPr>
        <p:spPr bwMode="auto">
          <a:xfrm>
            <a:off x="5327651" y="2852738"/>
            <a:ext cx="1151467" cy="0"/>
          </a:xfrm>
          <a:prstGeom prst="line">
            <a:avLst/>
          </a:prstGeom>
          <a:noFill/>
          <a:ln w="9525">
            <a:solidFill>
              <a:srgbClr val="0000FF"/>
            </a:solidFill>
            <a:round/>
            <a:headEnd type="triangle" w="med" len="med"/>
            <a:tailEnd/>
          </a:ln>
        </p:spPr>
        <p:txBody>
          <a:bodyPr/>
          <a:lstStyle/>
          <a:p>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p:txBody>
          <a:bodyPr/>
          <a:lstStyle/>
          <a:p>
            <a:pPr eaLnBrk="1" hangingPunct="1"/>
            <a:endParaRPr lang="zh-CN" altLang="en-US" smtClean="0"/>
          </a:p>
        </p:txBody>
      </p:sp>
      <p:sp>
        <p:nvSpPr>
          <p:cNvPr id="8198" name="Rectangle 3"/>
          <p:cNvSpPr>
            <a:spLocks noGrp="1" noChangeArrowheads="1"/>
          </p:cNvSpPr>
          <p:nvPr>
            <p:ph type="body" sz="half" idx="1"/>
          </p:nvPr>
        </p:nvSpPr>
        <p:spPr>
          <a:xfrm>
            <a:off x="609600" y="1600201"/>
            <a:ext cx="10862733" cy="4525963"/>
          </a:xfrm>
        </p:spPr>
        <p:txBody>
          <a:bodyPr/>
          <a:lstStyle/>
          <a:p>
            <a:pPr eaLnBrk="1" hangingPunct="1"/>
            <a:r>
              <a:rPr lang="zh-CN" altLang="en-US" sz="2400" dirty="0" smtClean="0"/>
              <a:t>首先定义两个条件：</a:t>
            </a:r>
          </a:p>
          <a:p>
            <a:pPr eaLnBrk="1" hangingPunct="1">
              <a:buFontTx/>
              <a:buNone/>
            </a:pPr>
            <a:r>
              <a:rPr lang="en-US" altLang="zh-CN" sz="2400" dirty="0" smtClean="0"/>
              <a:t>	cond1(</a:t>
            </a:r>
            <a:r>
              <a:rPr lang="en-US" altLang="zh-CN" sz="2400" i="1" dirty="0" err="1" smtClean="0"/>
              <a:t>j</a:t>
            </a:r>
            <a:r>
              <a:rPr lang="en-US" altLang="zh-CN" sz="2400" dirty="0" err="1" smtClean="0"/>
              <a:t>,s</a:t>
            </a:r>
            <a:r>
              <a:rPr lang="en-US" altLang="zh-CN" sz="2400" dirty="0" smtClean="0"/>
              <a:t>): </a:t>
            </a:r>
            <a:r>
              <a:rPr lang="zh-CN" altLang="en-US" sz="2400" dirty="0" smtClean="0"/>
              <a:t>对每个</a:t>
            </a:r>
            <a:r>
              <a:rPr lang="en-US" altLang="zh-CN" sz="2400" dirty="0" smtClean="0"/>
              <a:t>k,  </a:t>
            </a:r>
            <a:r>
              <a:rPr lang="en-US" altLang="zh-CN" sz="2400" i="1" dirty="0" smtClean="0"/>
              <a:t>j</a:t>
            </a:r>
            <a:r>
              <a:rPr lang="en-US" altLang="zh-CN" sz="2400" dirty="0" smtClean="0"/>
              <a:t>&lt;k&lt;m, s </a:t>
            </a:r>
            <a:r>
              <a:rPr lang="en-US" altLang="zh-CN" sz="2400" dirty="0" smtClean="0">
                <a:sym typeface="Symbol" pitchFamily="18" charset="2"/>
              </a:rPr>
              <a:t></a:t>
            </a:r>
            <a:r>
              <a:rPr lang="en-US" altLang="zh-CN" sz="2400" dirty="0" smtClean="0"/>
              <a:t> k </a:t>
            </a:r>
            <a:r>
              <a:rPr lang="zh-CN" altLang="en-US" sz="2400" dirty="0" smtClean="0"/>
              <a:t>或者</a:t>
            </a:r>
            <a:r>
              <a:rPr lang="en-US" altLang="zh-CN" sz="2400" dirty="0" smtClean="0"/>
              <a:t>P[k-s]=P[k]</a:t>
            </a:r>
          </a:p>
          <a:p>
            <a:pPr eaLnBrk="1" hangingPunct="1">
              <a:buFontTx/>
              <a:buNone/>
            </a:pPr>
            <a:r>
              <a:rPr lang="en-US" altLang="zh-CN" sz="2400" dirty="0" smtClean="0"/>
              <a:t>	cond2(</a:t>
            </a:r>
            <a:r>
              <a:rPr lang="en-US" altLang="zh-CN" sz="2400" i="1" dirty="0" err="1" smtClean="0"/>
              <a:t>j</a:t>
            </a:r>
            <a:r>
              <a:rPr lang="en-US" altLang="zh-CN" sz="2400" dirty="0" err="1" smtClean="0"/>
              <a:t>,s</a:t>
            </a:r>
            <a:r>
              <a:rPr lang="en-US" altLang="zh-CN" sz="2400" dirty="0" smtClean="0"/>
              <a:t>):</a:t>
            </a:r>
            <a:r>
              <a:rPr lang="zh-CN" altLang="en-US" sz="2400" dirty="0" smtClean="0"/>
              <a:t>如果 </a:t>
            </a:r>
            <a:r>
              <a:rPr lang="en-US" altLang="zh-CN" sz="2400" dirty="0" smtClean="0"/>
              <a:t>s&lt;</a:t>
            </a:r>
            <a:r>
              <a:rPr lang="en-US" altLang="zh-CN" sz="2400" i="1" dirty="0" smtClean="0"/>
              <a:t>j</a:t>
            </a:r>
            <a:r>
              <a:rPr lang="en-US" altLang="zh-CN" sz="2400" dirty="0" smtClean="0"/>
              <a:t> </a:t>
            </a:r>
            <a:r>
              <a:rPr lang="zh-CN" altLang="en-US" sz="2400" dirty="0" smtClean="0"/>
              <a:t>那么，</a:t>
            </a:r>
          </a:p>
          <a:p>
            <a:pPr eaLnBrk="1" hangingPunct="1">
              <a:buFontTx/>
              <a:buNone/>
            </a:pPr>
            <a:endParaRPr lang="zh-CN" altLang="en-US" sz="2400" dirty="0" smtClean="0"/>
          </a:p>
          <a:p>
            <a:pPr eaLnBrk="1" hangingPunct="1">
              <a:buFontTx/>
              <a:buNone/>
            </a:pPr>
            <a:r>
              <a:rPr lang="zh-CN" altLang="en-US" sz="2400" dirty="0" smtClean="0"/>
              <a:t>然后对于	</a:t>
            </a:r>
          </a:p>
          <a:p>
            <a:pPr eaLnBrk="1" hangingPunct="1">
              <a:buFontTx/>
              <a:buNone/>
            </a:pPr>
            <a:endParaRPr lang="zh-CN" altLang="en-US" sz="2400" dirty="0" smtClean="0"/>
          </a:p>
          <a:p>
            <a:pPr eaLnBrk="1" hangingPunct="1">
              <a:buFontTx/>
              <a:buNone/>
            </a:pPr>
            <a:endParaRPr lang="zh-CN" altLang="en-US" sz="2400" dirty="0" smtClean="0"/>
          </a:p>
          <a:p>
            <a:pPr eaLnBrk="1" hangingPunct="1">
              <a:buFontTx/>
              <a:buNone/>
            </a:pPr>
            <a:endParaRPr lang="zh-CN" altLang="en-US" sz="2400" dirty="0" smtClean="0"/>
          </a:p>
          <a:p>
            <a:pPr eaLnBrk="1" hangingPunct="1">
              <a:buFontTx/>
              <a:buNone/>
            </a:pPr>
            <a:r>
              <a:rPr lang="zh-CN" altLang="en-US" sz="2400" dirty="0" smtClean="0">
                <a:solidFill>
                  <a:srgbClr val="FF5050"/>
                </a:solidFill>
              </a:rPr>
              <a:t>最后，取两者最大值作为右移值</a:t>
            </a:r>
          </a:p>
          <a:p>
            <a:pPr eaLnBrk="1" hangingPunct="1">
              <a:buFontTx/>
              <a:buNone/>
            </a:pPr>
            <a:endParaRPr lang="zh-CN" altLang="en-US" sz="2400" dirty="0" smtClean="0"/>
          </a:p>
        </p:txBody>
      </p:sp>
      <p:graphicFrame>
        <p:nvGraphicFramePr>
          <p:cNvPr id="8194" name="Object 7"/>
          <p:cNvGraphicFramePr>
            <a:graphicFrameLocks noChangeAspect="1"/>
          </p:cNvGraphicFramePr>
          <p:nvPr>
            <p:ph sz="half" idx="2"/>
          </p:nvPr>
        </p:nvGraphicFramePr>
        <p:xfrm>
          <a:off x="6111875" y="2492375"/>
          <a:ext cx="1831975" cy="385763"/>
        </p:xfrm>
        <a:graphic>
          <a:graphicData uri="http://schemas.openxmlformats.org/presentationml/2006/ole">
            <p:oleObj spid="_x0000_s8194" name="公式" r:id="rId3" imgW="965160" imgH="203040" progId="Equation.3">
              <p:embed/>
            </p:oleObj>
          </a:graphicData>
        </a:graphic>
      </p:graphicFrame>
      <p:graphicFrame>
        <p:nvGraphicFramePr>
          <p:cNvPr id="8195" name="Object 10"/>
          <p:cNvGraphicFramePr>
            <a:graphicFrameLocks noChangeAspect="1"/>
          </p:cNvGraphicFramePr>
          <p:nvPr/>
        </p:nvGraphicFramePr>
        <p:xfrm>
          <a:off x="2446867" y="3429000"/>
          <a:ext cx="1246717" cy="317500"/>
        </p:xfrm>
        <a:graphic>
          <a:graphicData uri="http://schemas.openxmlformats.org/presentationml/2006/ole">
            <p:oleObj spid="_x0000_s8195" name="公式" r:id="rId4" imgW="532937" imgH="177646" progId="Equation.3">
              <p:embed/>
            </p:oleObj>
          </a:graphicData>
        </a:graphic>
      </p:graphicFrame>
      <p:graphicFrame>
        <p:nvGraphicFramePr>
          <p:cNvPr id="8196" name="Object 12"/>
          <p:cNvGraphicFramePr>
            <a:graphicFrameLocks noChangeAspect="1"/>
          </p:cNvGraphicFramePr>
          <p:nvPr/>
        </p:nvGraphicFramePr>
        <p:xfrm>
          <a:off x="728133" y="4354513"/>
          <a:ext cx="10839451" cy="514350"/>
        </p:xfrm>
        <a:graphic>
          <a:graphicData uri="http://schemas.openxmlformats.org/presentationml/2006/ole">
            <p:oleObj spid="_x0000_s8196" name="公式" r:id="rId5" imgW="3162300" imgH="20320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wrap="square" lIns="91440" tIns="45720" rIns="91440" bIns="45720" anchor="ctr"/>
          <a:lstStyle/>
          <a:p>
            <a:pPr eaLnBrk="1" hangingPunct="1"/>
            <a:r>
              <a:rPr lang="zh-CN" altLang="en-US" sz="4000" dirty="0">
                <a:ea typeface="宋体" panose="02010600030101010101" pitchFamily="2" charset="-122"/>
              </a:rPr>
              <a:t>反病毒技术综述</a:t>
            </a:r>
            <a:endParaRPr lang="zh-CN" altLang="en-US" dirty="0">
              <a:ea typeface="宋体" panose="02010600030101010101" pitchFamily="2" charset="-122"/>
            </a:endParaRPr>
          </a:p>
        </p:txBody>
      </p:sp>
      <p:sp>
        <p:nvSpPr>
          <p:cNvPr id="11266" name="内容占位符 2"/>
          <p:cNvSpPr>
            <a:spLocks noGrp="1"/>
          </p:cNvSpPr>
          <p:nvPr>
            <p:ph idx="1"/>
          </p:nvPr>
        </p:nvSpPr>
        <p:spPr/>
        <p:txBody>
          <a:bodyPr wrap="square" lIns="91440" tIns="45720" rIns="91440" bIns="45720" anchor="t">
            <a:normAutofit/>
          </a:bodyPr>
          <a:lstStyle/>
          <a:p>
            <a:pPr eaLnBrk="1" hangingPunct="1">
              <a:lnSpc>
                <a:spcPct val="150000"/>
              </a:lnSpc>
            </a:pPr>
            <a:r>
              <a:rPr kumimoji="1" lang="zh-CN" altLang="en-US" b="1" dirty="0">
                <a:solidFill>
                  <a:schemeClr val="accent2">
                    <a:lumMod val="20000"/>
                    <a:lumOff val="80000"/>
                  </a:schemeClr>
                </a:solidFill>
                <a:latin typeface="+mn-lt"/>
                <a:ea typeface="+mn-ea"/>
                <a:cs typeface="+mn-cs"/>
              </a:rPr>
              <a:t>主动内核</a:t>
            </a:r>
            <a:r>
              <a:rPr kumimoji="1" lang="en-US" altLang="zh-CN" b="1" dirty="0">
                <a:solidFill>
                  <a:schemeClr val="accent2">
                    <a:lumMod val="20000"/>
                    <a:lumOff val="80000"/>
                  </a:schemeClr>
                </a:solidFill>
                <a:latin typeface="+mn-lt"/>
                <a:ea typeface="+mn-ea"/>
                <a:cs typeface="+mn-cs"/>
              </a:rPr>
              <a:t>(Active K)</a:t>
            </a:r>
            <a:r>
              <a:rPr kumimoji="1" lang="zh-CN" altLang="en-US" b="1" dirty="0">
                <a:solidFill>
                  <a:schemeClr val="accent2">
                    <a:lumMod val="20000"/>
                    <a:lumOff val="80000"/>
                  </a:schemeClr>
                </a:solidFill>
                <a:latin typeface="+mn-lt"/>
                <a:ea typeface="+mn-ea"/>
                <a:cs typeface="+mn-cs"/>
              </a:rPr>
              <a:t>技术与实时监视</a:t>
            </a:r>
            <a:endParaRPr kumimoji="1" lang="en-US" altLang="zh-CN" b="1" dirty="0">
              <a:solidFill>
                <a:schemeClr val="accent2">
                  <a:lumMod val="20000"/>
                  <a:lumOff val="80000"/>
                </a:schemeClr>
              </a:solidFill>
              <a:latin typeface="+mn-lt"/>
              <a:ea typeface="+mn-ea"/>
              <a:cs typeface="+mn-cs"/>
            </a:endParaRPr>
          </a:p>
          <a:p>
            <a:pPr lvl="1">
              <a:lnSpc>
                <a:spcPct val="150000"/>
              </a:lnSpc>
            </a:pPr>
            <a:r>
              <a:rPr lang="zh-CN" altLang="en-US" dirty="0" smtClean="0">
                <a:latin typeface="宋体" panose="02010600030101010101" pitchFamily="2" charset="-122"/>
                <a:ea typeface="宋体" panose="02010600030101010101" pitchFamily="2" charset="-122"/>
              </a:rPr>
              <a:t>主动内核</a:t>
            </a:r>
            <a:r>
              <a:rPr lang="en-US" altLang="zh-CN" dirty="0" smtClean="0">
                <a:latin typeface="宋体" panose="02010600030101010101" pitchFamily="2" charset="-122"/>
                <a:ea typeface="宋体" panose="02010600030101010101" pitchFamily="2" charset="-122"/>
              </a:rPr>
              <a:t>(Active K)</a:t>
            </a:r>
            <a:r>
              <a:rPr lang="zh-CN" altLang="en-US" dirty="0" smtClean="0">
                <a:latin typeface="宋体" panose="02010600030101010101" pitchFamily="2" charset="-122"/>
                <a:ea typeface="宋体" panose="02010600030101010101" pitchFamily="2" charset="-122"/>
              </a:rPr>
              <a:t>技术，是在操作系统和网络的内核中嵌入反病毒功能，使反病毒成为系统本身的底层模块，实现各种反毒模块与操作系统和网络无缝连接，而不是一个系统外部的应用软件</a:t>
            </a:r>
          </a:p>
          <a:p>
            <a:pPr lvl="1">
              <a:lnSpc>
                <a:spcPct val="150000"/>
              </a:lnSpc>
            </a:pPr>
            <a:r>
              <a:rPr lang="zh-CN" altLang="en-US" dirty="0" smtClean="0">
                <a:latin typeface="宋体" panose="02010600030101010101" pitchFamily="2" charset="-122"/>
                <a:ea typeface="宋体" panose="02010600030101010101" pitchFamily="2" charset="-122"/>
              </a:rPr>
              <a:t>能够在病毒突破计算机系统软、硬件的瞬间发生作用</a:t>
            </a:r>
          </a:p>
          <a:p>
            <a:pPr lvl="1" eaLnBrk="1" hangingPunct="1">
              <a:lnSpc>
                <a:spcPct val="150000"/>
              </a:lnSpc>
            </a:pPr>
            <a:r>
              <a:rPr lang="zh-CN" altLang="en-US" dirty="0" smtClean="0"/>
              <a:t>传统的反病毒技术，基于被动式的防御理念</a:t>
            </a:r>
          </a:p>
          <a:p>
            <a:pPr lvl="1" eaLnBrk="1" hangingPunct="1">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b="1" smtClean="0"/>
              <a:t>经典多模式匹配</a:t>
            </a:r>
            <a:r>
              <a:rPr lang="en-US" altLang="zh-CN" b="1" smtClean="0"/>
              <a:t>DFSA</a:t>
            </a:r>
            <a:r>
              <a:rPr lang="zh-CN" altLang="en-US" b="1" smtClean="0"/>
              <a:t>算法</a:t>
            </a:r>
            <a:endParaRPr lang="zh-CN" altLang="en-US" smtClean="0"/>
          </a:p>
        </p:txBody>
      </p:sp>
      <p:sp>
        <p:nvSpPr>
          <p:cNvPr id="9220" name="Rectangle 3"/>
          <p:cNvSpPr>
            <a:spLocks noGrp="1" noChangeArrowheads="1"/>
          </p:cNvSpPr>
          <p:nvPr>
            <p:ph type="body" sz="half" idx="1"/>
          </p:nvPr>
        </p:nvSpPr>
        <p:spPr>
          <a:xfrm>
            <a:off x="609600" y="1600201"/>
            <a:ext cx="10972800" cy="2187575"/>
          </a:xfrm>
        </p:spPr>
        <p:txBody>
          <a:bodyPr/>
          <a:lstStyle/>
          <a:p>
            <a:pPr eaLnBrk="1" hangingPunct="1"/>
            <a:r>
              <a:rPr lang="en-US" altLang="zh-CN" sz="2800" smtClean="0"/>
              <a:t>1. DFSA</a:t>
            </a:r>
            <a:r>
              <a:rPr lang="zh-CN" altLang="en-US" sz="2800" smtClean="0"/>
              <a:t>算法的预处理过程</a:t>
            </a:r>
          </a:p>
          <a:p>
            <a:pPr lvl="1" eaLnBrk="1" hangingPunct="1"/>
            <a:r>
              <a:rPr lang="en-US" altLang="zh-CN" sz="2400" smtClean="0"/>
              <a:t>(1) </a:t>
            </a:r>
            <a:r>
              <a:rPr lang="zh-CN" altLang="en-US" sz="2400" smtClean="0"/>
              <a:t>转向函数</a:t>
            </a:r>
            <a:r>
              <a:rPr lang="en-US" altLang="zh-CN" sz="2400" i="1" smtClean="0"/>
              <a:t>g</a:t>
            </a:r>
            <a:r>
              <a:rPr lang="zh-CN" altLang="en-US" sz="2400" i="1" smtClean="0"/>
              <a:t>（</a:t>
            </a:r>
            <a:r>
              <a:rPr lang="en-US" altLang="zh-CN" sz="2400" i="1" smtClean="0"/>
              <a:t>state1, char</a:t>
            </a:r>
            <a:r>
              <a:rPr lang="zh-CN" altLang="en-US" sz="2400" i="1" smtClean="0"/>
              <a:t>） </a:t>
            </a:r>
            <a:r>
              <a:rPr lang="en-US" altLang="zh-CN" sz="2400" i="1" smtClean="0"/>
              <a:t>-&gt; state2</a:t>
            </a:r>
          </a:p>
          <a:p>
            <a:pPr lvl="1" eaLnBrk="1" hangingPunct="1"/>
            <a:r>
              <a:rPr lang="zh-CN" altLang="en-US" sz="2400" i="1" smtClean="0"/>
              <a:t>模式集合｛</a:t>
            </a:r>
            <a:r>
              <a:rPr lang="en-US" altLang="zh-CN" sz="2400" i="1" smtClean="0"/>
              <a:t>he</a:t>
            </a:r>
            <a:r>
              <a:rPr lang="zh-CN" altLang="en-US" sz="2400" i="1" smtClean="0"/>
              <a:t>，</a:t>
            </a:r>
            <a:r>
              <a:rPr lang="en-US" altLang="zh-CN" sz="2400" i="1" smtClean="0"/>
              <a:t>she</a:t>
            </a:r>
            <a:r>
              <a:rPr lang="zh-CN" altLang="en-US" sz="2400" i="1" smtClean="0"/>
              <a:t>，</a:t>
            </a:r>
            <a:r>
              <a:rPr lang="en-US" altLang="zh-CN" sz="2400" i="1" smtClean="0"/>
              <a:t>his</a:t>
            </a:r>
            <a:r>
              <a:rPr lang="zh-CN" altLang="en-US" sz="2400" i="1" smtClean="0"/>
              <a:t>，</a:t>
            </a:r>
            <a:r>
              <a:rPr lang="en-US" altLang="zh-CN" sz="2400" i="1" smtClean="0"/>
              <a:t>hers</a:t>
            </a:r>
            <a:r>
              <a:rPr lang="zh-CN" altLang="en-US" sz="2400" i="1" smtClean="0"/>
              <a:t>｝</a:t>
            </a:r>
            <a:r>
              <a:rPr lang="zh-CN" altLang="en-US" sz="2400" smtClean="0"/>
              <a:t> </a:t>
            </a:r>
          </a:p>
        </p:txBody>
      </p:sp>
      <p:sp>
        <p:nvSpPr>
          <p:cNvPr id="9221" name="Rectangle 4"/>
          <p:cNvSpPr>
            <a:spLocks noGrp="1" noChangeArrowheads="1"/>
          </p:cNvSpPr>
          <p:nvPr>
            <p:ph sz="half" idx="2"/>
          </p:nvPr>
        </p:nvSpPr>
        <p:spPr/>
        <p:txBody>
          <a:bodyPr/>
          <a:lstStyle/>
          <a:p>
            <a:pPr eaLnBrk="1" hangingPunct="1"/>
            <a:endParaRPr lang="zh-CN" altLang="en-US" sz="2800" smtClean="0"/>
          </a:p>
        </p:txBody>
      </p:sp>
      <p:sp>
        <p:nvSpPr>
          <p:cNvPr id="9222" name="Rectangle 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5"/>
          <p:cNvGraphicFramePr>
            <a:graphicFrameLocks noChangeAspect="1"/>
          </p:cNvGraphicFramePr>
          <p:nvPr/>
        </p:nvGraphicFramePr>
        <p:xfrm>
          <a:off x="1583267" y="3933826"/>
          <a:ext cx="8161867" cy="2182813"/>
        </p:xfrm>
        <a:graphic>
          <a:graphicData uri="http://schemas.openxmlformats.org/presentationml/2006/ole">
            <p:oleObj spid="_x0000_s9218" name="Visio" r:id="rId3" imgW="2718816" imgH="970788" progId="Visio.Drawing.6">
              <p:embed/>
            </p:oleObj>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86"/>
          <p:cNvSpPr>
            <a:spLocks noGrp="1" noChangeArrowheads="1"/>
          </p:cNvSpPr>
          <p:nvPr>
            <p:ph type="title"/>
          </p:nvPr>
        </p:nvSpPr>
        <p:spPr/>
        <p:txBody>
          <a:bodyPr/>
          <a:lstStyle/>
          <a:p>
            <a:pPr eaLnBrk="1" hangingPunct="1"/>
            <a:endParaRPr lang="zh-CN" altLang="en-US" smtClean="0"/>
          </a:p>
        </p:txBody>
      </p:sp>
      <p:sp>
        <p:nvSpPr>
          <p:cNvPr id="10248" name="Rectangle 3"/>
          <p:cNvSpPr>
            <a:spLocks noGrp="1" noChangeArrowheads="1"/>
          </p:cNvSpPr>
          <p:nvPr>
            <p:ph type="body" sz="half" idx="1"/>
          </p:nvPr>
        </p:nvSpPr>
        <p:spPr>
          <a:xfrm>
            <a:off x="609600" y="1600201"/>
            <a:ext cx="10957984" cy="4525963"/>
          </a:xfrm>
        </p:spPr>
        <p:txBody>
          <a:bodyPr/>
          <a:lstStyle/>
          <a:p>
            <a:pPr eaLnBrk="1" hangingPunct="1"/>
            <a:r>
              <a:rPr lang="en-US" altLang="zh-CN" sz="2800" smtClean="0"/>
              <a:t>(2) </a:t>
            </a:r>
            <a:r>
              <a:rPr lang="zh-CN" altLang="en-US" sz="2800" smtClean="0"/>
              <a:t>失效函数</a:t>
            </a:r>
            <a:r>
              <a:rPr lang="en-US" altLang="zh-CN" sz="2800" i="1" smtClean="0"/>
              <a:t>f</a:t>
            </a:r>
            <a:endParaRPr lang="en-US" altLang="zh-CN" sz="2800" smtClean="0"/>
          </a:p>
          <a:p>
            <a:pPr lvl="1" eaLnBrk="1" hangingPunct="1"/>
            <a:r>
              <a:rPr lang="zh-CN" altLang="en-US" sz="2400" smtClean="0"/>
              <a:t>当发生字符失配时，失效函数指明下一个应处理的状态。规定：</a:t>
            </a:r>
          </a:p>
          <a:p>
            <a:pPr lvl="2" eaLnBrk="1" hangingPunct="1"/>
            <a:r>
              <a:rPr lang="zh-CN" altLang="en-US" sz="2000" smtClean="0"/>
              <a:t>所有第一层状态的失效函数        ；</a:t>
            </a:r>
          </a:p>
          <a:p>
            <a:pPr lvl="2" eaLnBrk="1" hangingPunct="1"/>
            <a:r>
              <a:rPr lang="zh-CN" altLang="en-US" sz="2000" smtClean="0"/>
              <a:t>对于非第一层的状态</a:t>
            </a:r>
            <a:r>
              <a:rPr lang="en-US" altLang="zh-CN" sz="2000" smtClean="0"/>
              <a:t>s</a:t>
            </a:r>
            <a:r>
              <a:rPr lang="zh-CN" altLang="en-US" sz="2000" smtClean="0"/>
              <a:t>，若其父状态为</a:t>
            </a:r>
            <a:r>
              <a:rPr lang="en-US" altLang="zh-CN" sz="2000" smtClean="0"/>
              <a:t>r</a:t>
            </a:r>
            <a:r>
              <a:rPr lang="zh-CN" altLang="en-US" sz="2000" smtClean="0"/>
              <a:t>（存在某个字符</a:t>
            </a:r>
            <a:r>
              <a:rPr lang="en-US" altLang="zh-CN" sz="2000" smtClean="0"/>
              <a:t>a, g(r,a)=s</a:t>
            </a:r>
            <a:r>
              <a:rPr lang="zh-CN" altLang="en-US" sz="2000" smtClean="0"/>
              <a:t>），其失效函数为                   ，状态   为追溯状态</a:t>
            </a:r>
            <a:r>
              <a:rPr lang="en-US" altLang="zh-CN" sz="2000" smtClean="0"/>
              <a:t>s</a:t>
            </a:r>
            <a:r>
              <a:rPr lang="zh-CN" altLang="en-US" sz="2000" smtClean="0"/>
              <a:t>的祖先状态所得到的最近一个使              存在的状态。</a:t>
            </a:r>
          </a:p>
        </p:txBody>
      </p:sp>
      <p:graphicFrame>
        <p:nvGraphicFramePr>
          <p:cNvPr id="75865" name="Group 89"/>
          <p:cNvGraphicFramePr>
            <a:graphicFrameLocks noGrp="1"/>
          </p:cNvGraphicFramePr>
          <p:nvPr>
            <p:ph sz="half" idx="2"/>
          </p:nvPr>
        </p:nvGraphicFramePr>
        <p:xfrm>
          <a:off x="2351617" y="5081588"/>
          <a:ext cx="7584019" cy="1036638"/>
        </p:xfrm>
        <a:graphic>
          <a:graphicData uri="http://schemas.openxmlformats.org/drawingml/2006/table">
            <a:tbl>
              <a:tblPr/>
              <a:tblGrid>
                <a:gridCol w="1204383"/>
                <a:gridCol w="823384"/>
                <a:gridCol w="694267"/>
                <a:gridCol w="694267"/>
                <a:gridCol w="694267"/>
                <a:gridCol w="694267"/>
                <a:gridCol w="696383"/>
                <a:gridCol w="694267"/>
                <a:gridCol w="694267"/>
                <a:gridCol w="694267"/>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49" name="Rectangle 5"/>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42" name="Object 4"/>
          <p:cNvGraphicFramePr>
            <a:graphicFrameLocks noChangeAspect="1"/>
          </p:cNvGraphicFramePr>
          <p:nvPr/>
        </p:nvGraphicFramePr>
        <p:xfrm>
          <a:off x="1" y="0"/>
          <a:ext cx="647700" cy="190500"/>
        </p:xfrm>
        <a:graphic>
          <a:graphicData uri="http://schemas.openxmlformats.org/presentationml/2006/ole">
            <p:oleObj spid="_x0000_s10242" name="公式" r:id="rId3" imgW="482391" imgH="190417" progId="Equation.3">
              <p:embed/>
            </p:oleObj>
          </a:graphicData>
        </a:graphic>
      </p:graphicFrame>
      <p:sp>
        <p:nvSpPr>
          <p:cNvPr id="10250" name="Rectangle 7"/>
          <p:cNvSpPr>
            <a:spLocks noChangeArrowheads="1"/>
          </p:cNvSpPr>
          <p:nvPr/>
        </p:nvSpPr>
        <p:spPr bwMode="auto">
          <a:xfrm>
            <a:off x="0" y="3149084"/>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43" name="Object 6"/>
          <p:cNvGraphicFramePr>
            <a:graphicFrameLocks noChangeAspect="1"/>
          </p:cNvGraphicFramePr>
          <p:nvPr/>
        </p:nvGraphicFramePr>
        <p:xfrm>
          <a:off x="6383867" y="2997200"/>
          <a:ext cx="863600" cy="254000"/>
        </p:xfrm>
        <a:graphic>
          <a:graphicData uri="http://schemas.openxmlformats.org/presentationml/2006/ole">
            <p:oleObj spid="_x0000_s10243" name="公式" r:id="rId4" imgW="482391" imgH="190417" progId="Equation.3">
              <p:embed/>
            </p:oleObj>
          </a:graphicData>
        </a:graphic>
      </p:graphicFrame>
      <p:sp>
        <p:nvSpPr>
          <p:cNvPr id="10251" name="Rectangle 9"/>
          <p:cNvSpPr>
            <a:spLocks noChangeArrowheads="1"/>
          </p:cNvSpPr>
          <p:nvPr/>
        </p:nvSpPr>
        <p:spPr bwMode="auto">
          <a:xfrm>
            <a:off x="0" y="3134797"/>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44" name="Object 8"/>
          <p:cNvGraphicFramePr>
            <a:graphicFrameLocks noChangeAspect="1"/>
          </p:cNvGraphicFramePr>
          <p:nvPr/>
        </p:nvGraphicFramePr>
        <p:xfrm>
          <a:off x="6093885" y="3573463"/>
          <a:ext cx="1729316" cy="284162"/>
        </p:xfrm>
        <a:graphic>
          <a:graphicData uri="http://schemas.openxmlformats.org/presentationml/2006/ole">
            <p:oleObj spid="_x0000_s10244" name="公式" r:id="rId5" imgW="1002865" imgH="215806" progId="Equation.3">
              <p:embed/>
            </p:oleObj>
          </a:graphicData>
        </a:graphic>
      </p:graphicFrame>
      <p:sp>
        <p:nvSpPr>
          <p:cNvPr id="10252" name="Rectangle 11"/>
          <p:cNvSpPr>
            <a:spLocks noChangeArrowheads="1"/>
          </p:cNvSpPr>
          <p:nvPr/>
        </p:nvSpPr>
        <p:spPr bwMode="auto">
          <a:xfrm>
            <a:off x="0" y="3144322"/>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45" name="Object 10"/>
          <p:cNvGraphicFramePr>
            <a:graphicFrameLocks noChangeAspect="1"/>
          </p:cNvGraphicFramePr>
          <p:nvPr/>
        </p:nvGraphicFramePr>
        <p:xfrm>
          <a:off x="9158221" y="3277993"/>
          <a:ext cx="311151" cy="287337"/>
        </p:xfrm>
        <a:graphic>
          <a:graphicData uri="http://schemas.openxmlformats.org/presentationml/2006/ole">
            <p:oleObj spid="_x0000_s10245" name="公式" r:id="rId6" imgW="164957" imgH="203024" progId="Equation.3">
              <p:embed/>
            </p:oleObj>
          </a:graphicData>
        </a:graphic>
      </p:graphicFrame>
      <p:sp>
        <p:nvSpPr>
          <p:cNvPr id="10253" name="Rectangle 13"/>
          <p:cNvSpPr>
            <a:spLocks noChangeArrowheads="1"/>
          </p:cNvSpPr>
          <p:nvPr/>
        </p:nvSpPr>
        <p:spPr bwMode="auto">
          <a:xfrm>
            <a:off x="0" y="3134797"/>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46" name="Object 12"/>
          <p:cNvGraphicFramePr>
            <a:graphicFrameLocks noChangeAspect="1"/>
          </p:cNvGraphicFramePr>
          <p:nvPr/>
        </p:nvGraphicFramePr>
        <p:xfrm>
          <a:off x="6667500" y="3860801"/>
          <a:ext cx="1253067" cy="284163"/>
        </p:xfrm>
        <a:graphic>
          <a:graphicData uri="http://schemas.openxmlformats.org/presentationml/2006/ole">
            <p:oleObj spid="_x0000_s10246" name="图片" r:id="rId7" imgW="723900" imgH="219075" progId="Word.Picture.8">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6"/>
          <p:cNvSpPr>
            <a:spLocks noGrp="1" noChangeArrowheads="1"/>
          </p:cNvSpPr>
          <p:nvPr>
            <p:ph type="title"/>
          </p:nvPr>
        </p:nvSpPr>
        <p:spPr/>
        <p:txBody>
          <a:bodyPr/>
          <a:lstStyle/>
          <a:p>
            <a:pPr eaLnBrk="1" hangingPunct="1"/>
            <a:endParaRPr lang="zh-CN" altLang="en-US" smtClean="0"/>
          </a:p>
        </p:txBody>
      </p:sp>
      <p:sp>
        <p:nvSpPr>
          <p:cNvPr id="49155" name="Rectangle 3"/>
          <p:cNvSpPr>
            <a:spLocks noGrp="1" noChangeArrowheads="1"/>
          </p:cNvSpPr>
          <p:nvPr>
            <p:ph type="body" sz="half" idx="1"/>
          </p:nvPr>
        </p:nvSpPr>
        <p:spPr>
          <a:xfrm>
            <a:off x="609600" y="1600200"/>
            <a:ext cx="10862733" cy="3265488"/>
          </a:xfrm>
        </p:spPr>
        <p:txBody>
          <a:bodyPr/>
          <a:lstStyle/>
          <a:p>
            <a:pPr eaLnBrk="1" hangingPunct="1"/>
            <a:r>
              <a:rPr lang="en-US" altLang="zh-CN" sz="2800" dirty="0" smtClean="0"/>
              <a:t>(3) </a:t>
            </a:r>
            <a:r>
              <a:rPr lang="zh-CN" altLang="en-US" sz="2800" dirty="0" smtClean="0"/>
              <a:t>输出函数</a:t>
            </a:r>
            <a:r>
              <a:rPr lang="en-US" altLang="zh-CN" sz="2800" i="1" dirty="0" smtClean="0"/>
              <a:t>output</a:t>
            </a:r>
          </a:p>
          <a:p>
            <a:pPr lvl="1" eaLnBrk="1" hangingPunct="1"/>
            <a:r>
              <a:rPr lang="en-US" altLang="zh-CN" sz="2400" dirty="0" smtClean="0"/>
              <a:t>Output(s) = {</a:t>
            </a:r>
            <a:r>
              <a:rPr lang="zh-CN" altLang="en-US" sz="2400" dirty="0" smtClean="0"/>
              <a:t>根节点到叶子节点路径上字符组成的字符串</a:t>
            </a:r>
            <a:r>
              <a:rPr lang="en-US" altLang="zh-CN" sz="2400" dirty="0" smtClean="0"/>
              <a:t>} </a:t>
            </a:r>
          </a:p>
          <a:p>
            <a:pPr lvl="1" eaLnBrk="1" hangingPunct="1"/>
            <a:r>
              <a:rPr lang="zh-CN" altLang="en-US" sz="2400" dirty="0" smtClean="0"/>
              <a:t>当</a:t>
            </a:r>
            <a:r>
              <a:rPr lang="en-US" altLang="zh-CN" sz="2400" dirty="0" smtClean="0"/>
              <a:t>f(s)=s’</a:t>
            </a:r>
            <a:r>
              <a:rPr lang="zh-CN" altLang="en-US" sz="2400" dirty="0" smtClean="0"/>
              <a:t>时， </a:t>
            </a:r>
            <a:r>
              <a:rPr lang="en-US" altLang="zh-CN" sz="2400" dirty="0" smtClean="0"/>
              <a:t>output(s) U= output(s’)</a:t>
            </a:r>
          </a:p>
        </p:txBody>
      </p:sp>
      <p:graphicFrame>
        <p:nvGraphicFramePr>
          <p:cNvPr id="80971" name="Group 75"/>
          <p:cNvGraphicFramePr>
            <a:graphicFrameLocks noGrp="1"/>
          </p:cNvGraphicFramePr>
          <p:nvPr>
            <p:ph sz="half" idx="2"/>
          </p:nvPr>
        </p:nvGraphicFramePr>
        <p:xfrm>
          <a:off x="2159000" y="4865689"/>
          <a:ext cx="7105650" cy="802323"/>
        </p:xfrm>
        <a:graphic>
          <a:graphicData uri="http://schemas.openxmlformats.org/drawingml/2006/table">
            <a:tbl>
              <a:tblPr/>
              <a:tblGrid>
                <a:gridCol w="1968500"/>
                <a:gridCol w="1183217"/>
                <a:gridCol w="1386416"/>
                <a:gridCol w="1121833"/>
                <a:gridCol w="1445684"/>
              </a:tblGrid>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6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chemeClr val="tx1"/>
                          </a:solidFill>
                          <a:effectLst/>
                          <a:latin typeface="Times New Roman" pitchFamily="18" charset="0"/>
                          <a:ea typeface="宋体" charset="-122"/>
                          <a:cs typeface="Times New Roman" pitchFamily="18" charset="0"/>
                        </a:rPr>
                        <a:t>output</a:t>
                      </a: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{he}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{she, he}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{his}</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{hers}</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endParaRPr lang="zh-CN" altLang="en-US" smtClean="0"/>
          </a:p>
        </p:txBody>
      </p:sp>
      <p:sp>
        <p:nvSpPr>
          <p:cNvPr id="50179" name="Rectangle 3"/>
          <p:cNvSpPr>
            <a:spLocks noGrp="1" noChangeArrowheads="1"/>
          </p:cNvSpPr>
          <p:nvPr>
            <p:ph idx="1"/>
          </p:nvPr>
        </p:nvSpPr>
        <p:spPr/>
        <p:txBody>
          <a:bodyPr/>
          <a:lstStyle/>
          <a:p>
            <a:pPr eaLnBrk="1" hangingPunct="1">
              <a:lnSpc>
                <a:spcPct val="90000"/>
              </a:lnSpc>
            </a:pPr>
            <a:r>
              <a:rPr lang="en-US" altLang="zh-CN" sz="2400" smtClean="0"/>
              <a:t>2. DFSA</a:t>
            </a:r>
            <a:r>
              <a:rPr lang="zh-CN" altLang="en-US" sz="2400" smtClean="0"/>
              <a:t>算法的查找过程</a:t>
            </a:r>
          </a:p>
          <a:p>
            <a:pPr lvl="1" eaLnBrk="1" hangingPunct="1">
              <a:lnSpc>
                <a:spcPct val="90000"/>
              </a:lnSpc>
            </a:pPr>
            <a:r>
              <a:rPr lang="zh-CN" altLang="en-US" sz="2000" smtClean="0"/>
              <a:t>（</a:t>
            </a:r>
            <a:r>
              <a:rPr lang="en-US" altLang="zh-CN" sz="2000" smtClean="0"/>
              <a:t>1</a:t>
            </a:r>
            <a:r>
              <a:rPr lang="zh-CN" altLang="en-US" sz="2000" smtClean="0"/>
              <a:t>） 从有限自动机的</a:t>
            </a:r>
            <a:r>
              <a:rPr lang="en-US" altLang="zh-CN" sz="2000" smtClean="0"/>
              <a:t>0</a:t>
            </a:r>
            <a:r>
              <a:rPr lang="zh-CN" altLang="en-US" sz="2000" smtClean="0"/>
              <a:t>状态出发，逐个取出</a:t>
            </a:r>
            <a:r>
              <a:rPr lang="en-US" altLang="zh-CN" sz="2000" smtClean="0"/>
              <a:t>{P}</a:t>
            </a:r>
            <a:r>
              <a:rPr lang="zh-CN" altLang="en-US" sz="2000" smtClean="0"/>
              <a:t>中模式</a:t>
            </a:r>
            <a:r>
              <a:rPr lang="en-US" altLang="zh-CN" sz="2000" smtClean="0"/>
              <a:t>Pk</a:t>
            </a:r>
            <a:r>
              <a:rPr lang="zh-CN" altLang="en-US" sz="2000" smtClean="0"/>
              <a:t>中的字符</a:t>
            </a:r>
            <a:r>
              <a:rPr lang="en-US" altLang="zh-CN" sz="2000" smtClean="0"/>
              <a:t>c</a:t>
            </a:r>
            <a:r>
              <a:rPr lang="zh-CN" altLang="en-US" sz="2000" smtClean="0"/>
              <a:t>，并按转向函数</a:t>
            </a:r>
            <a:r>
              <a:rPr lang="en-US" altLang="zh-CN" sz="2000" i="1" smtClean="0"/>
              <a:t>g</a:t>
            </a:r>
            <a:r>
              <a:rPr lang="en-US" altLang="zh-CN" sz="2000" smtClean="0"/>
              <a:t>(s, c)</a:t>
            </a:r>
            <a:r>
              <a:rPr lang="zh-CN" altLang="en-US" sz="2000" smtClean="0"/>
              <a:t>或失效函数</a:t>
            </a:r>
            <a:r>
              <a:rPr lang="en-US" altLang="zh-CN" sz="2000" i="1" smtClean="0"/>
              <a:t>f</a:t>
            </a:r>
            <a:r>
              <a:rPr lang="en-US" altLang="zh-CN" sz="2000" smtClean="0"/>
              <a:t>(s)</a:t>
            </a:r>
            <a:r>
              <a:rPr lang="zh-CN" altLang="en-US" sz="2000" smtClean="0"/>
              <a:t>进入下一状态。</a:t>
            </a:r>
          </a:p>
          <a:p>
            <a:pPr lvl="1" eaLnBrk="1" hangingPunct="1">
              <a:lnSpc>
                <a:spcPct val="90000"/>
              </a:lnSpc>
            </a:pPr>
            <a:r>
              <a:rPr lang="zh-CN" altLang="en-US" sz="2000" smtClean="0"/>
              <a:t>（</a:t>
            </a:r>
            <a:r>
              <a:rPr lang="en-US" altLang="zh-CN" sz="2000" smtClean="0"/>
              <a:t>2</a:t>
            </a:r>
            <a:r>
              <a:rPr lang="zh-CN" altLang="en-US" sz="2000" smtClean="0"/>
              <a:t>） 当输出函数</a:t>
            </a:r>
            <a:r>
              <a:rPr lang="en-US" altLang="zh-CN" sz="2000" i="1" smtClean="0"/>
              <a:t>output</a:t>
            </a:r>
            <a:r>
              <a:rPr lang="en-US" altLang="zh-CN" sz="2000" smtClean="0"/>
              <a:t>(s)</a:t>
            </a:r>
            <a:r>
              <a:rPr lang="zh-CN" altLang="en-US" sz="2000" smtClean="0"/>
              <a:t>不为空时，输出</a:t>
            </a:r>
            <a:r>
              <a:rPr lang="en-US" altLang="zh-CN" sz="2000" i="1" smtClean="0"/>
              <a:t>output</a:t>
            </a:r>
            <a:r>
              <a:rPr lang="en-US" altLang="zh-CN" sz="2000" smtClean="0"/>
              <a:t>(s)</a:t>
            </a:r>
            <a:r>
              <a:rPr lang="zh-CN" altLang="en-US" sz="2000" smtClean="0"/>
              <a:t>。</a:t>
            </a:r>
          </a:p>
          <a:p>
            <a:pPr eaLnBrk="1" hangingPunct="1">
              <a:lnSpc>
                <a:spcPct val="90000"/>
              </a:lnSpc>
            </a:pPr>
            <a:endParaRPr lang="zh-CN" altLang="en-US" sz="2400" smtClean="0"/>
          </a:p>
          <a:p>
            <a:pPr eaLnBrk="1" hangingPunct="1">
              <a:lnSpc>
                <a:spcPct val="90000"/>
              </a:lnSpc>
            </a:pPr>
            <a:r>
              <a:rPr lang="zh-CN" altLang="en-US" sz="2400" smtClean="0"/>
              <a:t>用有限自动机扫描文本串“</a:t>
            </a:r>
            <a:r>
              <a:rPr lang="en-US" altLang="zh-CN" sz="2400" smtClean="0"/>
              <a:t>ushers”</a:t>
            </a:r>
            <a:r>
              <a:rPr lang="zh-CN" altLang="en-US" sz="2400" smtClean="0"/>
              <a:t>的过程：</a:t>
            </a:r>
          </a:p>
          <a:p>
            <a:pPr lvl="1" eaLnBrk="1" hangingPunct="1">
              <a:lnSpc>
                <a:spcPct val="90000"/>
              </a:lnSpc>
            </a:pPr>
            <a:r>
              <a:rPr lang="zh-CN" altLang="en-US" sz="2000" smtClean="0"/>
              <a:t>开始为</a:t>
            </a:r>
            <a:r>
              <a:rPr lang="en-US" altLang="zh-CN" sz="2000" smtClean="0"/>
              <a:t>0</a:t>
            </a:r>
            <a:r>
              <a:rPr lang="zh-CN" altLang="en-US" sz="2000" smtClean="0"/>
              <a:t>状态，因</a:t>
            </a:r>
            <a:r>
              <a:rPr lang="en-US" altLang="zh-CN" sz="2000" i="1" smtClean="0"/>
              <a:t>g</a:t>
            </a:r>
            <a:r>
              <a:rPr lang="en-US" altLang="zh-CN" sz="2000" smtClean="0"/>
              <a:t>(0,u)=0</a:t>
            </a:r>
            <a:r>
              <a:rPr lang="zh-CN" altLang="en-US" sz="2000" smtClean="0"/>
              <a:t>，</a:t>
            </a:r>
            <a:r>
              <a:rPr lang="en-US" altLang="zh-CN" sz="2000" i="1" smtClean="0"/>
              <a:t>g</a:t>
            </a:r>
            <a:r>
              <a:rPr lang="en-US" altLang="zh-CN" sz="2000" smtClean="0"/>
              <a:t>(0,s)=3</a:t>
            </a:r>
            <a:r>
              <a:rPr lang="zh-CN" altLang="en-US" sz="2000" smtClean="0"/>
              <a:t>，</a:t>
            </a:r>
            <a:r>
              <a:rPr lang="en-US" altLang="zh-CN" sz="2000" i="1" smtClean="0"/>
              <a:t>g</a:t>
            </a:r>
            <a:r>
              <a:rPr lang="en-US" altLang="zh-CN" sz="2000" smtClean="0"/>
              <a:t>(3,h)=4</a:t>
            </a:r>
            <a:r>
              <a:rPr lang="zh-CN" altLang="en-US" sz="2000" smtClean="0"/>
              <a:t>，</a:t>
            </a:r>
            <a:r>
              <a:rPr lang="en-US" altLang="zh-CN" sz="2000" i="1" smtClean="0"/>
              <a:t>g</a:t>
            </a:r>
            <a:r>
              <a:rPr lang="en-US" altLang="zh-CN" sz="2000" smtClean="0"/>
              <a:t>(4,e)=5</a:t>
            </a:r>
            <a:r>
              <a:rPr lang="zh-CN" altLang="en-US" sz="2000" smtClean="0"/>
              <a:t>，而</a:t>
            </a:r>
            <a:r>
              <a:rPr lang="en-US" altLang="zh-CN" sz="2000" i="1" smtClean="0"/>
              <a:t>output</a:t>
            </a:r>
            <a:r>
              <a:rPr lang="en-US" altLang="zh-CN" sz="2000" smtClean="0"/>
              <a:t>(5)={he</a:t>
            </a:r>
            <a:r>
              <a:rPr lang="zh-CN" altLang="en-US" sz="2000" smtClean="0"/>
              <a:t>，</a:t>
            </a:r>
            <a:r>
              <a:rPr lang="en-US" altLang="zh-CN" sz="2000" smtClean="0"/>
              <a:t>she}</a:t>
            </a:r>
            <a:r>
              <a:rPr lang="zh-CN" altLang="en-US" sz="2000" smtClean="0"/>
              <a:t>，故输出</a:t>
            </a:r>
            <a:r>
              <a:rPr lang="en-US" altLang="zh-CN" sz="2000" smtClean="0"/>
              <a:t>{he</a:t>
            </a:r>
            <a:r>
              <a:rPr lang="zh-CN" altLang="en-US" sz="2000" smtClean="0"/>
              <a:t>，</a:t>
            </a:r>
            <a:r>
              <a:rPr lang="en-US" altLang="zh-CN" sz="2000" smtClean="0"/>
              <a:t>she}</a:t>
            </a:r>
            <a:r>
              <a:rPr lang="zh-CN" altLang="en-US" sz="2000" smtClean="0"/>
              <a:t>；</a:t>
            </a:r>
          </a:p>
          <a:p>
            <a:pPr lvl="1" eaLnBrk="1" hangingPunct="1">
              <a:lnSpc>
                <a:spcPct val="90000"/>
              </a:lnSpc>
            </a:pPr>
            <a:r>
              <a:rPr lang="zh-CN" altLang="en-US" sz="2000" smtClean="0"/>
              <a:t>因</a:t>
            </a:r>
            <a:r>
              <a:rPr lang="en-US" altLang="zh-CN" sz="2000" i="1" smtClean="0"/>
              <a:t>f</a:t>
            </a:r>
            <a:r>
              <a:rPr lang="en-US" altLang="zh-CN" sz="2000" smtClean="0"/>
              <a:t>(5)=</a:t>
            </a:r>
            <a:r>
              <a:rPr lang="en-US" altLang="zh-CN" sz="2000" i="1" smtClean="0"/>
              <a:t>g</a:t>
            </a:r>
            <a:r>
              <a:rPr lang="en-US" altLang="zh-CN" sz="2000" smtClean="0"/>
              <a:t>(</a:t>
            </a:r>
            <a:r>
              <a:rPr lang="en-US" altLang="zh-CN" sz="2000" i="1" smtClean="0"/>
              <a:t>f</a:t>
            </a:r>
            <a:r>
              <a:rPr lang="en-US" altLang="zh-CN" sz="2000" smtClean="0"/>
              <a:t>(4),e)=2</a:t>
            </a:r>
            <a:r>
              <a:rPr lang="zh-CN" altLang="en-US" sz="2000" smtClean="0"/>
              <a:t>，</a:t>
            </a:r>
            <a:r>
              <a:rPr lang="en-US" altLang="zh-CN" sz="2000" i="1" smtClean="0"/>
              <a:t>g</a:t>
            </a:r>
            <a:r>
              <a:rPr lang="en-US" altLang="zh-CN" sz="2000" smtClean="0"/>
              <a:t>(2,r)=8</a:t>
            </a:r>
            <a:r>
              <a:rPr lang="zh-CN" altLang="en-US" sz="2000" smtClean="0"/>
              <a:t>，</a:t>
            </a:r>
            <a:r>
              <a:rPr lang="en-US" altLang="zh-CN" sz="2000" i="1" smtClean="0"/>
              <a:t>g</a:t>
            </a:r>
            <a:r>
              <a:rPr lang="en-US" altLang="zh-CN" sz="2000" smtClean="0"/>
              <a:t>(8,s)=9</a:t>
            </a:r>
            <a:r>
              <a:rPr lang="zh-CN" altLang="en-US" sz="2000" smtClean="0"/>
              <a:t>，</a:t>
            </a:r>
            <a:r>
              <a:rPr lang="en-US" altLang="zh-CN" sz="2000" i="1" smtClean="0"/>
              <a:t>output</a:t>
            </a:r>
            <a:r>
              <a:rPr lang="en-US" altLang="zh-CN" sz="2000" smtClean="0"/>
              <a:t>(9)={hers}</a:t>
            </a:r>
            <a:r>
              <a:rPr lang="zh-CN" altLang="en-US" sz="2000" smtClean="0"/>
              <a:t>，故输出｛</a:t>
            </a:r>
            <a:r>
              <a:rPr lang="en-US" altLang="zh-CN" sz="2000" smtClean="0"/>
              <a:t>hers</a:t>
            </a:r>
            <a:r>
              <a:rPr lang="zh-CN" altLang="en-US" sz="2000" smtClean="0"/>
              <a:t>｝。</a:t>
            </a:r>
          </a:p>
          <a:p>
            <a:pPr lvl="1" eaLnBrk="1" hangingPunct="1">
              <a:lnSpc>
                <a:spcPct val="90000"/>
              </a:lnSpc>
            </a:pPr>
            <a:r>
              <a:rPr lang="zh-CN" altLang="en-US" sz="2000" smtClean="0"/>
              <a:t>即文本串“</a:t>
            </a:r>
            <a:r>
              <a:rPr lang="en-US" altLang="zh-CN" sz="2000" smtClean="0"/>
              <a:t>ushers”</a:t>
            </a:r>
            <a:r>
              <a:rPr lang="zh-CN" altLang="en-US" sz="2000" smtClean="0"/>
              <a:t>中含有</a:t>
            </a:r>
            <a:r>
              <a:rPr lang="en-US" altLang="zh-CN" sz="2000" smtClean="0"/>
              <a:t>he</a:t>
            </a:r>
            <a:r>
              <a:rPr lang="zh-CN" altLang="en-US" sz="2000" smtClean="0"/>
              <a:t>，</a:t>
            </a:r>
            <a:r>
              <a:rPr lang="en-US" altLang="zh-CN" sz="2000" smtClean="0"/>
              <a:t>she</a:t>
            </a:r>
            <a:r>
              <a:rPr lang="zh-CN" altLang="en-US" sz="2000" smtClean="0"/>
              <a:t>，</a:t>
            </a:r>
            <a:r>
              <a:rPr lang="en-US" altLang="zh-CN" sz="2000" smtClean="0"/>
              <a:t>hers</a:t>
            </a:r>
            <a:r>
              <a:rPr lang="zh-CN" altLang="en-US" sz="2000" smtClean="0"/>
              <a:t>这三个模式串。</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p:cNvSpPr>
            <a:spLocks noGrp="1" noChangeArrowheads="1"/>
          </p:cNvSpPr>
          <p:nvPr>
            <p:ph type="title"/>
          </p:nvPr>
        </p:nvSpPr>
        <p:spPr/>
        <p:txBody>
          <a:bodyPr/>
          <a:lstStyle/>
          <a:p>
            <a:pPr eaLnBrk="1" hangingPunct="1"/>
            <a:r>
              <a:rPr lang="zh-CN" altLang="en-US" smtClean="0"/>
              <a:t>扫描引擎的结构</a:t>
            </a:r>
          </a:p>
        </p:txBody>
      </p:sp>
      <p:graphicFrame>
        <p:nvGraphicFramePr>
          <p:cNvPr id="11266" name="Object 4"/>
          <p:cNvGraphicFramePr>
            <a:graphicFrameLocks noChangeAspect="1"/>
          </p:cNvGraphicFramePr>
          <p:nvPr>
            <p:ph idx="1"/>
          </p:nvPr>
        </p:nvGraphicFramePr>
        <p:xfrm>
          <a:off x="2115404" y="1489458"/>
          <a:ext cx="6003072" cy="4963280"/>
        </p:xfrm>
        <a:graphic>
          <a:graphicData uri="http://schemas.openxmlformats.org/presentationml/2006/ole">
            <p:oleObj spid="_x0000_s11266" name="Photo Editor Photo" r:id="rId3" imgW="3436918" imgH="2841905" progId="MSPhotoEd.3">
              <p:embed/>
            </p:oleObj>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b="1" smtClean="0"/>
              <a:t>自动诊断的源码分析</a:t>
            </a:r>
            <a:endParaRPr lang="zh-CN" altLang="en-US" smtClean="0"/>
          </a:p>
        </p:txBody>
      </p:sp>
      <p:sp>
        <p:nvSpPr>
          <p:cNvPr id="51203" name="Rectangle 3"/>
          <p:cNvSpPr>
            <a:spLocks noGrp="1" noChangeArrowheads="1"/>
          </p:cNvSpPr>
          <p:nvPr>
            <p:ph idx="1"/>
          </p:nvPr>
        </p:nvSpPr>
        <p:spPr/>
        <p:txBody>
          <a:bodyPr/>
          <a:lstStyle/>
          <a:p>
            <a:pPr eaLnBrk="1" hangingPunct="1"/>
            <a:r>
              <a:rPr lang="zh-CN" altLang="en-US" sz="2800" smtClean="0"/>
              <a:t>讨论自动诊断病毒（查毒）的最简单方法</a:t>
            </a:r>
            <a:r>
              <a:rPr lang="en-US" altLang="zh-CN" sz="2800" smtClean="0"/>
              <a:t>——</a:t>
            </a:r>
            <a:r>
              <a:rPr lang="zh-CN" altLang="en-US" sz="2800" smtClean="0"/>
              <a:t>特征码扫描法</a:t>
            </a:r>
          </a:p>
          <a:p>
            <a:pPr eaLnBrk="1" hangingPunct="1"/>
            <a:r>
              <a:rPr lang="zh-CN" altLang="en-US" sz="2800" smtClean="0"/>
              <a:t>自动诊断程序至少要包括两个部分：</a:t>
            </a:r>
          </a:p>
          <a:p>
            <a:pPr lvl="1" eaLnBrk="1" hangingPunct="1"/>
            <a:r>
              <a:rPr lang="zh-CN" altLang="en-US" sz="2400" smtClean="0"/>
              <a:t>病毒特征码（</a:t>
            </a:r>
            <a:r>
              <a:rPr lang="en-US" altLang="zh-CN" sz="2400" smtClean="0"/>
              <a:t>Virus Pattern\ Virus Signature</a:t>
            </a:r>
            <a:r>
              <a:rPr lang="zh-CN" altLang="en-US" sz="2400" smtClean="0"/>
              <a:t>）库</a:t>
            </a:r>
          </a:p>
          <a:p>
            <a:pPr lvl="1" eaLnBrk="1" hangingPunct="1"/>
            <a:r>
              <a:rPr lang="zh-CN" altLang="en-US" sz="2400" smtClean="0"/>
              <a:t>扫描引擎（</a:t>
            </a:r>
            <a:r>
              <a:rPr lang="en-US" altLang="zh-CN" sz="2400" smtClean="0"/>
              <a:t>Scan Engine</a:t>
            </a:r>
            <a:r>
              <a:rPr lang="zh-CN" altLang="en-US" sz="2400" smtClean="0"/>
              <a:t>）。</a:t>
            </a:r>
          </a:p>
          <a:p>
            <a:pPr eaLnBrk="1" hangingPunct="1"/>
            <a:r>
              <a:rPr lang="zh-CN" altLang="en-US" sz="2800" b="1" smtClean="0"/>
              <a:t>病毒特征码</a:t>
            </a:r>
          </a:p>
          <a:p>
            <a:pPr lvl="1" eaLnBrk="1" hangingPunct="1"/>
            <a:r>
              <a:rPr lang="zh-CN" altLang="en-US" sz="2400" smtClean="0"/>
              <a:t>意义重大</a:t>
            </a:r>
          </a:p>
          <a:p>
            <a:pPr lvl="1" eaLnBrk="1" hangingPunct="1"/>
            <a:r>
              <a:rPr lang="zh-CN" altLang="en-US" sz="2400" smtClean="0"/>
              <a:t>获得方法</a:t>
            </a:r>
          </a:p>
          <a:p>
            <a:pPr lvl="3" eaLnBrk="1" hangingPunct="1"/>
            <a:r>
              <a:rPr lang="zh-CN" altLang="en-US" sz="1800" smtClean="0"/>
              <a:t>手工</a:t>
            </a:r>
          </a:p>
          <a:p>
            <a:pPr lvl="3" eaLnBrk="1" hangingPunct="1"/>
            <a:r>
              <a:rPr lang="zh-CN" altLang="en-US" sz="1800" smtClean="0"/>
              <a:t>自动</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endParaRPr lang="zh-CN" altLang="en-US" smtClean="0"/>
          </a:p>
        </p:txBody>
      </p:sp>
      <p:sp>
        <p:nvSpPr>
          <p:cNvPr id="52227" name="Rectangle 3"/>
          <p:cNvSpPr>
            <a:spLocks noGrp="1" noChangeArrowheads="1"/>
          </p:cNvSpPr>
          <p:nvPr>
            <p:ph idx="1"/>
          </p:nvPr>
        </p:nvSpPr>
        <p:spPr/>
        <p:txBody>
          <a:bodyPr/>
          <a:lstStyle/>
          <a:p>
            <a:pPr eaLnBrk="1" hangingPunct="1"/>
            <a:r>
              <a:rPr lang="zh-CN" altLang="en-US" b="1" smtClean="0"/>
              <a:t>扫描引擎</a:t>
            </a:r>
          </a:p>
          <a:p>
            <a:pPr lvl="1" eaLnBrk="1" hangingPunct="1"/>
            <a:r>
              <a:rPr lang="zh-CN" altLang="en-US" smtClean="0"/>
              <a:t>是杀毒软件的精华部分</a:t>
            </a:r>
          </a:p>
          <a:p>
            <a:pPr lvl="1" eaLnBrk="1" hangingPunct="1"/>
            <a:r>
              <a:rPr lang="zh-CN" altLang="en-US" smtClean="0"/>
              <a:t>考虑杀毒速度</a:t>
            </a:r>
          </a:p>
          <a:p>
            <a:pPr lvl="1" eaLnBrk="1" hangingPunct="1"/>
            <a:r>
              <a:rPr lang="zh-CN" altLang="en-US" smtClean="0"/>
              <a:t>待杀毒文件的类型</a:t>
            </a:r>
          </a:p>
          <a:p>
            <a:pPr lvl="1" eaLnBrk="1" hangingPunct="1"/>
            <a:r>
              <a:rPr lang="zh-CN" altLang="en-US" smtClean="0"/>
              <a:t>支持的硬盘格式</a:t>
            </a:r>
          </a:p>
          <a:p>
            <a:pPr lvl="1" eaLnBrk="1" hangingPunct="1"/>
            <a:r>
              <a:rPr lang="zh-CN" altLang="en-US" smtClean="0"/>
              <a:t>其他特殊技术</a:t>
            </a:r>
          </a:p>
          <a:p>
            <a:pPr lvl="2" eaLnBrk="1" hangingPunct="1"/>
            <a:r>
              <a:rPr lang="zh-CN" altLang="en-US" smtClean="0"/>
              <a:t>虚拟执行</a:t>
            </a:r>
          </a:p>
          <a:p>
            <a:pPr lvl="2" eaLnBrk="1" hangingPunct="1"/>
            <a:r>
              <a:rPr lang="zh-CN" altLang="en-US" smtClean="0"/>
              <a:t>行为识别等等</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b="1" smtClean="0"/>
              <a:t>简单的查毒程序</a:t>
            </a:r>
          </a:p>
        </p:txBody>
      </p:sp>
      <p:sp>
        <p:nvSpPr>
          <p:cNvPr id="53251" name="Rectangle 3"/>
          <p:cNvSpPr>
            <a:spLocks noGrp="1" noChangeArrowheads="1"/>
          </p:cNvSpPr>
          <p:nvPr>
            <p:ph idx="1"/>
          </p:nvPr>
        </p:nvSpPr>
        <p:spPr/>
        <p:txBody>
          <a:bodyPr/>
          <a:lstStyle/>
          <a:p>
            <a:pPr eaLnBrk="1" hangingPunct="1"/>
            <a:r>
              <a:rPr lang="en-US" altLang="zh-CN" smtClean="0"/>
              <a:t>VirScan</a:t>
            </a:r>
            <a:r>
              <a:rPr lang="zh-CN" altLang="en-US" smtClean="0"/>
              <a:t>是一个简单的示例程序，其功能：</a:t>
            </a:r>
          </a:p>
          <a:p>
            <a:pPr lvl="1" eaLnBrk="1" hangingPunct="1"/>
            <a:r>
              <a:rPr lang="zh-CN" altLang="en-US" smtClean="0"/>
              <a:t>根据病毒特征码发现特定病毒（</a:t>
            </a:r>
            <a:r>
              <a:rPr lang="en-US" altLang="zh-CN" smtClean="0"/>
              <a:t>CIH</a:t>
            </a:r>
            <a:r>
              <a:rPr lang="zh-CN" altLang="en-US" smtClean="0"/>
              <a:t>和</a:t>
            </a:r>
            <a:r>
              <a:rPr lang="en-US" altLang="zh-CN" smtClean="0"/>
              <a:t>Klez</a:t>
            </a:r>
            <a:r>
              <a:rPr lang="zh-CN" altLang="en-US" smtClean="0"/>
              <a:t>）。</a:t>
            </a:r>
          </a:p>
          <a:p>
            <a:pPr lvl="1" eaLnBrk="1" hangingPunct="1"/>
            <a:r>
              <a:rPr lang="en-US" altLang="zh-CN" smtClean="0"/>
              <a:t>VirScan</a:t>
            </a:r>
            <a:r>
              <a:rPr lang="zh-CN" altLang="en-US" smtClean="0"/>
              <a:t>从程序入口点开始查找病毒特征码。</a:t>
            </a:r>
          </a:p>
          <a:p>
            <a:pPr lvl="1" eaLnBrk="1" hangingPunct="1"/>
            <a:r>
              <a:rPr lang="zh-CN" altLang="en-US" smtClean="0"/>
              <a:t>对抗</a:t>
            </a:r>
            <a:r>
              <a:rPr lang="en-US" altLang="zh-CN" smtClean="0"/>
              <a:t>Klez</a:t>
            </a:r>
            <a:r>
              <a:rPr lang="zh-CN" altLang="en-US" smtClean="0"/>
              <a:t>病毒会卸载杀毒引擎的功能。</a:t>
            </a:r>
          </a:p>
          <a:p>
            <a:pPr lvl="1" eaLnBrk="1" hangingPunct="1"/>
            <a:r>
              <a:rPr lang="en-US" altLang="zh-CN" smtClean="0"/>
              <a:t>CIH</a:t>
            </a:r>
            <a:r>
              <a:rPr lang="zh-CN" altLang="en-US" smtClean="0"/>
              <a:t>病毒不会动态地改变程序入口点处的标记，我们可以自接从入口点处开始。</a:t>
            </a:r>
          </a:p>
          <a:p>
            <a:pPr lvl="1" eaLnBrk="1" hangingPunct="1"/>
            <a:r>
              <a:rPr lang="en-US" altLang="zh-CN" smtClean="0"/>
              <a:t>Klez</a:t>
            </a:r>
            <a:r>
              <a:rPr lang="zh-CN" altLang="en-US" smtClean="0"/>
              <a:t>病毒会动态的改变程序入口点处的前</a:t>
            </a:r>
            <a:r>
              <a:rPr lang="en-US" altLang="zh-CN" smtClean="0"/>
              <a:t>16</a:t>
            </a:r>
            <a:r>
              <a:rPr lang="zh-CN" altLang="en-US" smtClean="0"/>
              <a:t>个字节，所以，</a:t>
            </a:r>
            <a:r>
              <a:rPr lang="en-US" altLang="zh-CN" smtClean="0"/>
              <a:t>VirScan</a:t>
            </a:r>
            <a:r>
              <a:rPr lang="zh-CN" altLang="en-US" smtClean="0"/>
              <a:t>跳过了前</a:t>
            </a:r>
            <a:r>
              <a:rPr lang="en-US" altLang="zh-CN" smtClean="0"/>
              <a:t>16</a:t>
            </a:r>
            <a:r>
              <a:rPr lang="zh-CN" altLang="en-US" smtClean="0"/>
              <a:t>个字节。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构造病毒库</a:t>
            </a:r>
            <a:r>
              <a:rPr lang="en-US" altLang="zh-CN" smtClean="0"/>
              <a:t>virus.pattern</a:t>
            </a:r>
            <a:endParaRPr lang="zh-CN" altLang="en-US" smtClean="0"/>
          </a:p>
        </p:txBody>
      </p:sp>
      <p:sp>
        <p:nvSpPr>
          <p:cNvPr id="54275" name="Rectangle 3"/>
          <p:cNvSpPr>
            <a:spLocks noGrp="1" noChangeArrowheads="1"/>
          </p:cNvSpPr>
          <p:nvPr>
            <p:ph idx="1"/>
          </p:nvPr>
        </p:nvSpPr>
        <p:spPr/>
        <p:txBody>
          <a:bodyPr/>
          <a:lstStyle/>
          <a:p>
            <a:pPr eaLnBrk="1" hangingPunct="1"/>
            <a:r>
              <a:rPr lang="zh-CN" altLang="en-US" smtClean="0"/>
              <a:t>病毒库</a:t>
            </a:r>
            <a:r>
              <a:rPr lang="en-US" altLang="zh-CN" smtClean="0"/>
              <a:t>virus.pattern</a:t>
            </a:r>
            <a:r>
              <a:rPr lang="zh-CN" altLang="en-US" smtClean="0"/>
              <a:t>的结构如下：</a:t>
            </a:r>
          </a:p>
          <a:p>
            <a:pPr lvl="1" eaLnBrk="1" hangingPunct="1"/>
            <a:r>
              <a:rPr lang="en-US" altLang="zh-CN" smtClean="0"/>
              <a:t>Klez = {A1, 00, 00, 00, 00, 50, 64, 89, 25, 00, 00, 00, 00, 83, EC, 58, 53, 56, 57, 89};</a:t>
            </a:r>
          </a:p>
          <a:p>
            <a:pPr lvl="1" eaLnBrk="1" hangingPunct="1"/>
            <a:r>
              <a:rPr lang="en-US" altLang="zh-CN" smtClean="0"/>
              <a:t>Cih = {55, 8D, 44, 24, F8, 33, DB, 64, 87, 03};</a:t>
            </a:r>
            <a:endParaRPr lang="zh-CN" alt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初始化病毒库</a:t>
            </a:r>
          </a:p>
        </p:txBody>
      </p:sp>
      <p:sp>
        <p:nvSpPr>
          <p:cNvPr id="55299" name="Rectangle 3"/>
          <p:cNvSpPr>
            <a:spLocks noGrp="1" noChangeArrowheads="1"/>
          </p:cNvSpPr>
          <p:nvPr>
            <p:ph idx="1"/>
          </p:nvPr>
        </p:nvSpPr>
        <p:spPr/>
        <p:txBody>
          <a:bodyPr/>
          <a:lstStyle/>
          <a:p>
            <a:pPr eaLnBrk="1" hangingPunct="1"/>
            <a:r>
              <a:rPr lang="zh-CN" altLang="en-US" sz="2800" smtClean="0"/>
              <a:t>转化函数：</a:t>
            </a:r>
          </a:p>
          <a:p>
            <a:pPr lvl="1" eaLnBrk="1" hangingPunct="1"/>
            <a:r>
              <a:rPr lang="zh-CN" altLang="en-US" sz="2400" smtClean="0"/>
              <a:t>字符</a:t>
            </a:r>
            <a:r>
              <a:rPr lang="en-US" altLang="zh-CN" sz="2400" smtClean="0"/>
              <a:t>-55</a:t>
            </a:r>
            <a:r>
              <a:rPr lang="zh-CN" altLang="en-US" sz="2400" smtClean="0"/>
              <a:t>； 数字</a:t>
            </a:r>
            <a:r>
              <a:rPr lang="en-US" altLang="zh-CN" sz="2400" smtClean="0"/>
              <a:t>-30</a:t>
            </a:r>
          </a:p>
          <a:p>
            <a:pPr eaLnBrk="1" hangingPunct="1"/>
            <a:r>
              <a:rPr lang="zh-CN" altLang="en-US" sz="2800" smtClean="0"/>
              <a:t>经过转换后的格式为：</a:t>
            </a:r>
          </a:p>
          <a:p>
            <a:pPr lvl="1" eaLnBrk="1" hangingPunct="1"/>
            <a:r>
              <a:rPr lang="en-US" altLang="zh-CN" sz="2400" smtClean="0"/>
              <a:t>unsigned char KlezSignature[]={0xA1, 0x00, 0x00, 0x00, 0x00, 0x50, 0x64, 0x89, 0x25, 0x00, 0x00, 0x00, 0x00, 0x83, 0xEC, 0x58, 0x53, 0x56, 0x57, 0x89};</a:t>
            </a:r>
          </a:p>
          <a:p>
            <a:pPr lvl="1" eaLnBrk="1" hangingPunct="1"/>
            <a:r>
              <a:rPr lang="en-US" altLang="zh-CN" sz="2400" smtClean="0"/>
              <a:t>unsigned char CihSignature[]={0x55, 0x8D, 0x44, 0x24, 0xF8, 0x33, 0xDB, 0x64, 0x87, 0x03};</a:t>
            </a:r>
            <a:endParaRPr lang="zh-CN" altLang="en-US" sz="240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212</TotalTime>
  <Words>5935</Words>
  <Application>Microsoft Office PowerPoint</Application>
  <PresentationFormat>自定义</PresentationFormat>
  <Paragraphs>571</Paragraphs>
  <Slides>102</Slides>
  <Notes>14</Notes>
  <HiddenSlides>0</HiddenSlides>
  <MMClips>0</MMClips>
  <ScaleCrop>false</ScaleCrop>
  <HeadingPairs>
    <vt:vector size="6" baseType="variant">
      <vt:variant>
        <vt:lpstr>主题</vt:lpstr>
      </vt:variant>
      <vt:variant>
        <vt:i4>2</vt:i4>
      </vt:variant>
      <vt:variant>
        <vt:lpstr>嵌入 OLE 服务器</vt:lpstr>
      </vt:variant>
      <vt:variant>
        <vt:i4>5</vt:i4>
      </vt:variant>
      <vt:variant>
        <vt:lpstr>幻灯片标题</vt:lpstr>
      </vt:variant>
      <vt:variant>
        <vt:i4>102</vt:i4>
      </vt:variant>
    </vt:vector>
  </HeadingPairs>
  <TitlesOfParts>
    <vt:vector size="109" baseType="lpstr">
      <vt:lpstr>穿越</vt:lpstr>
      <vt:lpstr>Office 主题</vt:lpstr>
      <vt:lpstr>Microsoft 公式 3.0</vt:lpstr>
      <vt:lpstr>位图图像</vt:lpstr>
      <vt:lpstr>Microsoft Visio Drawing</vt:lpstr>
      <vt:lpstr>Microsoft Word 图片</vt:lpstr>
      <vt:lpstr>Microsoft Photo Editor 3.0 Photo</vt:lpstr>
      <vt:lpstr>计算机病毒与防范技术（8）</vt:lpstr>
      <vt:lpstr>第8章 病毒对抗技术</vt:lpstr>
      <vt:lpstr>反病毒技术综述</vt:lpstr>
      <vt:lpstr>反病毒技术综述</vt:lpstr>
      <vt:lpstr>反病毒技术综述</vt:lpstr>
      <vt:lpstr>反病毒技术综述</vt:lpstr>
      <vt:lpstr>反病毒技术综述</vt:lpstr>
      <vt:lpstr>反病毒技术综述</vt:lpstr>
      <vt:lpstr>反病毒技术综述</vt:lpstr>
      <vt:lpstr>反病毒技术综述</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计算机病毒的检测技术与原理</vt:lpstr>
      <vt:lpstr>例</vt:lpstr>
      <vt:lpstr>例</vt:lpstr>
      <vt:lpstr>幻灯片 34</vt:lpstr>
      <vt:lpstr>幻灯片 35</vt:lpstr>
      <vt:lpstr>幻灯片 36</vt:lpstr>
      <vt:lpstr>幻灯片 37</vt:lpstr>
      <vt:lpstr>幻灯片 38</vt:lpstr>
      <vt:lpstr>幻灯片 39</vt:lpstr>
      <vt:lpstr>幻灯片 40</vt:lpstr>
      <vt:lpstr>幻灯片 41</vt:lpstr>
      <vt:lpstr>幻灯片 42</vt:lpstr>
      <vt:lpstr>计算机病毒的检测技术与原理</vt:lpstr>
      <vt:lpstr>计算机病毒的检测技术与原理</vt:lpstr>
      <vt:lpstr>启发式代码扫描技术</vt:lpstr>
      <vt:lpstr>启发式代码扫描技术</vt:lpstr>
      <vt:lpstr>启发式代码扫描技术</vt:lpstr>
      <vt:lpstr>启发式代码扫描技术</vt:lpstr>
      <vt:lpstr>启发式代码扫描技术</vt:lpstr>
      <vt:lpstr>启发式代码扫描技术</vt:lpstr>
      <vt:lpstr>启发式代码扫描技术</vt:lpstr>
      <vt:lpstr>启发式代码扫描技术</vt:lpstr>
      <vt:lpstr>启发式代码扫描技术</vt:lpstr>
      <vt:lpstr>启发式代码扫描技术</vt:lpstr>
      <vt:lpstr>启发式代码扫描技术</vt:lpstr>
      <vt:lpstr>启发式代码扫描技术</vt:lpstr>
      <vt:lpstr>启发式代码扫描技术</vt:lpstr>
      <vt:lpstr>启发式代码扫描技术</vt:lpstr>
      <vt:lpstr>启发式代码扫描技术</vt:lpstr>
      <vt:lpstr>虚拟机查毒技术</vt:lpstr>
      <vt:lpstr>虚拟机查毒技术</vt:lpstr>
      <vt:lpstr>虚拟机查毒技术</vt:lpstr>
      <vt:lpstr>虚拟机查毒技术</vt:lpstr>
      <vt:lpstr>实时监控技术</vt:lpstr>
      <vt:lpstr>实时监控技术</vt:lpstr>
      <vt:lpstr>实时监控技术</vt:lpstr>
      <vt:lpstr>实时监控技术</vt:lpstr>
      <vt:lpstr>计算机病毒的免疫技术</vt:lpstr>
      <vt:lpstr>计算机病毒的免疫技术</vt:lpstr>
      <vt:lpstr>计算机病毒的免疫技术</vt:lpstr>
      <vt:lpstr>计算机病毒的免疫技术</vt:lpstr>
      <vt:lpstr>计算机病毒的免疫技术</vt:lpstr>
      <vt:lpstr>计算机病毒的免疫技术</vt:lpstr>
      <vt:lpstr>计算机病毒的免疫技术</vt:lpstr>
      <vt:lpstr>反病毒引擎技术剖析</vt:lpstr>
      <vt:lpstr>反病毒引擎技术剖析</vt:lpstr>
      <vt:lpstr>反病毒引擎技术剖析</vt:lpstr>
      <vt:lpstr>反病毒引擎技术剖析</vt:lpstr>
      <vt:lpstr>反病毒引擎技术剖析</vt:lpstr>
      <vt:lpstr>反病毒引擎技术剖析</vt:lpstr>
      <vt:lpstr>计算机病毒的诊断方法</vt:lpstr>
      <vt:lpstr>高速模式匹配</vt:lpstr>
      <vt:lpstr>最简单的查找算法——BF算法</vt:lpstr>
      <vt:lpstr>单模式匹配——BM算法</vt:lpstr>
      <vt:lpstr>幻灯片 85</vt:lpstr>
      <vt:lpstr>幻灯片 86</vt:lpstr>
      <vt:lpstr>幻灯片 87</vt:lpstr>
      <vt:lpstr>幻灯片 88</vt:lpstr>
      <vt:lpstr>幻灯片 89</vt:lpstr>
      <vt:lpstr>经典多模式匹配DFSA算法</vt:lpstr>
      <vt:lpstr>幻灯片 91</vt:lpstr>
      <vt:lpstr>幻灯片 92</vt:lpstr>
      <vt:lpstr>幻灯片 93</vt:lpstr>
      <vt:lpstr>扫描引擎的结构</vt:lpstr>
      <vt:lpstr>自动诊断的源码分析</vt:lpstr>
      <vt:lpstr>幻灯片 96</vt:lpstr>
      <vt:lpstr>简单的查毒程序</vt:lpstr>
      <vt:lpstr>构造病毒库virus.pattern</vt:lpstr>
      <vt:lpstr>初始化病毒库</vt:lpstr>
      <vt:lpstr>保护VirScan程序</vt:lpstr>
      <vt:lpstr>病毒查找模块</vt:lpstr>
      <vt:lpstr>幻灯片 102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计算机病毒与防范技术（8）</dc:title>
  <dc:creator>apple</dc:creator>
  <cp:lastModifiedBy>apple</cp:lastModifiedBy>
  <cp:revision>11</cp:revision>
  <dcterms:created xsi:type="dcterms:W3CDTF">2015-05-05T08:02:00Z</dcterms:created>
  <dcterms:modified xsi:type="dcterms:W3CDTF">2020-10-28T14:24:10Z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