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2"/>
  </p:notesMasterIdLst>
  <p:handoutMasterIdLst>
    <p:handoutMasterId r:id="rId23"/>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34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99EF621-2FA7-4D82-B1F5-F4453AAEEB20}" type="datetimeFigureOut">
              <a:rPr lang="zh-CN" altLang="en-US" smtClean="0"/>
              <a:pPr/>
              <a:t>2017/12/12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8A30EB-9F3D-48B7-A767-0B3956421BB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78CBBD-3C27-499C-A42A-8E50B2D588E8}" type="datetimeFigureOut">
              <a:rPr lang="zh-CN" altLang="en-US" smtClean="0"/>
              <a:pPr/>
              <a:t>2017/12/12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F073A4-FF0A-445A-A3D9-21E3B1F6790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5F073A4-FF0A-445A-A3D9-21E3B1F6790F}" type="slidenum">
              <a:rPr lang="zh-CN" altLang="en-US" smtClean="0"/>
              <a:pPr/>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F073A4-FF0A-445A-A3D9-21E3B1F6790F}" type="slidenum">
              <a:rPr lang="zh-CN" altLang="en-US" smtClean="0"/>
              <a:pPr/>
              <a:t>5</a:t>
            </a:fld>
            <a:endParaRPr lang="zh-CN" altLang="en-US"/>
          </a:p>
        </p:txBody>
      </p:sp>
    </p:spTree>
    <p:extLst>
      <p:ext uri="{BB962C8B-B14F-4D97-AF65-F5344CB8AC3E}">
        <p14:creationId xmlns:p14="http://schemas.microsoft.com/office/powerpoint/2010/main" val="17926388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estc">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cstate="print"/>
          <a:srcRect/>
          <a:stretch>
            <a:fillRect/>
          </a:stretch>
        </p:blipFill>
        <p:spPr bwMode="auto">
          <a:xfrm>
            <a:off x="38969" y="51195"/>
            <a:ext cx="788615" cy="713509"/>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C7748E-314A-4332-A808-614A9DA0F03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C7748E-314A-4332-A808-614A9DA0F036}"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1240E5-BA70-490E-9935-316F179738A2}"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1240E5-BA70-490E-9935-316F179738A2}"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1240E5-BA70-490E-9935-316F179738A2}"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1240E5-BA70-490E-9935-316F179738A2}"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C1240E5-BA70-490E-9935-316F179738A2}"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C1240E5-BA70-490E-9935-316F179738A2}"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C1240E5-BA70-490E-9935-316F179738A2}"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1240E5-BA70-490E-9935-316F179738A2}"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C7748E-314A-4332-A808-614A9DA0F036}"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1240E5-BA70-490E-9935-316F179738A2}"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1240E5-BA70-490E-9935-316F179738A2}"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1240E5-BA70-490E-9935-316F179738A2}"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C7748E-314A-4332-A808-614A9DA0F036}"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C7748E-314A-4332-A808-614A9DA0F03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1C7748E-314A-4332-A808-614A9DA0F03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1C7748E-314A-4332-A808-614A9DA0F03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1C7748E-314A-4332-A808-614A9DA0F03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C7748E-314A-4332-A808-614A9DA0F03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C7748E-314A-4332-A808-614A9DA0F03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C7748E-314A-4332-A808-614A9DA0F03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240E5-BA70-490E-9935-316F179738A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97889" y="908720"/>
            <a:ext cx="7462543" cy="646331"/>
          </a:xfrm>
          <a:prstGeom prst="rect">
            <a:avLst/>
          </a:prstGeom>
          <a:noFill/>
        </p:spPr>
        <p:txBody>
          <a:bodyPr wrap="square" rtlCol="0">
            <a:spAutoFit/>
          </a:bodyPr>
          <a:lstStyle/>
          <a:p>
            <a:r>
              <a:rPr lang="zh-CN" altLang="en-US" sz="3600" b="1" smtClean="0"/>
              <a:t>第二章   计算机中的信息表示方法</a:t>
            </a:r>
            <a:endParaRPr lang="zh-CN" altLang="en-US" sz="3600" b="1"/>
          </a:p>
        </p:txBody>
      </p:sp>
      <p:sp>
        <p:nvSpPr>
          <p:cNvPr id="4" name="文本框 3"/>
          <p:cNvSpPr txBox="1"/>
          <p:nvPr/>
        </p:nvSpPr>
        <p:spPr>
          <a:xfrm>
            <a:off x="1763688" y="2564904"/>
            <a:ext cx="5472608" cy="3323987"/>
          </a:xfrm>
          <a:prstGeom prst="rect">
            <a:avLst/>
          </a:prstGeom>
          <a:noFill/>
        </p:spPr>
        <p:txBody>
          <a:bodyPr wrap="square" rtlCol="0">
            <a:spAutoFit/>
          </a:bodyPr>
          <a:lstStyle/>
          <a:p>
            <a:pPr>
              <a:lnSpc>
                <a:spcPct val="150000"/>
              </a:lnSpc>
            </a:pPr>
            <a:r>
              <a:rPr lang="zh-CN" altLang="en-US" sz="2800" smtClean="0"/>
              <a:t>掌握：</a:t>
            </a:r>
            <a:endParaRPr lang="en-US" altLang="zh-CN" sz="2800" smtClean="0"/>
          </a:p>
          <a:p>
            <a:pPr>
              <a:lnSpc>
                <a:spcPct val="150000"/>
              </a:lnSpc>
            </a:pPr>
            <a:r>
              <a:rPr lang="en-US" altLang="zh-CN" sz="2800" smtClean="0"/>
              <a:t>1.   </a:t>
            </a:r>
            <a:r>
              <a:rPr lang="zh-CN" altLang="en-US" sz="2800" smtClean="0"/>
              <a:t>原码、补码和反码表示法；</a:t>
            </a:r>
            <a:endParaRPr lang="en-US" altLang="zh-CN" sz="2800" smtClean="0"/>
          </a:p>
          <a:p>
            <a:pPr marL="514350" indent="-514350">
              <a:lnSpc>
                <a:spcPct val="150000"/>
              </a:lnSpc>
              <a:buAutoNum type="arabicPeriod" startAt="2"/>
            </a:pPr>
            <a:r>
              <a:rPr lang="zh-CN" altLang="en-US" sz="2800" smtClean="0"/>
              <a:t>数的定点表示和浮点表示；</a:t>
            </a:r>
            <a:endParaRPr lang="en-US" altLang="zh-CN" sz="2800" smtClean="0"/>
          </a:p>
          <a:p>
            <a:pPr marL="514350" indent="-514350">
              <a:lnSpc>
                <a:spcPct val="150000"/>
              </a:lnSpc>
              <a:buAutoNum type="arabicPeriod" startAt="2"/>
            </a:pPr>
            <a:r>
              <a:rPr lang="zh-CN" altLang="en-US" sz="2800" smtClean="0"/>
              <a:t>规格化浮点数的基本概念；</a:t>
            </a:r>
            <a:endParaRPr lang="en-US" altLang="zh-CN" sz="2800" smtClean="0"/>
          </a:p>
          <a:p>
            <a:pPr marL="514350" indent="-514350">
              <a:lnSpc>
                <a:spcPct val="150000"/>
              </a:lnSpc>
              <a:buAutoNum type="arabicPeriod" startAt="2"/>
            </a:pPr>
            <a:r>
              <a:rPr lang="en-US" altLang="zh-CN" sz="2800" smtClean="0"/>
              <a:t>IEEE754</a:t>
            </a:r>
            <a:r>
              <a:rPr lang="zh-CN" altLang="en-US" sz="2800" smtClean="0"/>
              <a:t>浮点数标准。</a:t>
            </a:r>
            <a:endParaRPr lang="zh-CN" altLang="en-US" sz="2800"/>
          </a:p>
        </p:txBody>
      </p:sp>
      <p:sp>
        <p:nvSpPr>
          <p:cNvPr id="5" name="文本框 4"/>
          <p:cNvSpPr txBox="1"/>
          <p:nvPr/>
        </p:nvSpPr>
        <p:spPr>
          <a:xfrm>
            <a:off x="2669202" y="1798367"/>
            <a:ext cx="3661580" cy="523220"/>
          </a:xfrm>
          <a:prstGeom prst="rect">
            <a:avLst/>
          </a:prstGeom>
          <a:noFill/>
        </p:spPr>
        <p:txBody>
          <a:bodyPr wrap="none" rtlCol="0">
            <a:spAutoFit/>
          </a:bodyPr>
          <a:lstStyle/>
          <a:p>
            <a:r>
              <a:rPr lang="zh-CN" altLang="en-US" sz="2800" smtClean="0"/>
              <a:t>第一部分   数据的表示</a:t>
            </a:r>
            <a:endParaRPr lang="zh-CN" altLang="en-US" sz="28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11760" y="354968"/>
            <a:ext cx="4294191" cy="646331"/>
          </a:xfrm>
          <a:prstGeom prst="rect">
            <a:avLst/>
          </a:prstGeom>
          <a:noFill/>
        </p:spPr>
        <p:txBody>
          <a:bodyPr wrap="square" rtlCol="0">
            <a:spAutoFit/>
          </a:bodyPr>
          <a:lstStyle/>
          <a:p>
            <a:r>
              <a:rPr lang="zh-CN" altLang="en-US" sz="3600" b="1" smtClean="0"/>
              <a:t>第四章   存储系统</a:t>
            </a:r>
            <a:endParaRPr lang="zh-CN" altLang="en-US" sz="3600" b="1"/>
          </a:p>
        </p:txBody>
      </p:sp>
      <p:sp>
        <p:nvSpPr>
          <p:cNvPr id="3" name="文本框 2"/>
          <p:cNvSpPr txBox="1"/>
          <p:nvPr/>
        </p:nvSpPr>
        <p:spPr>
          <a:xfrm>
            <a:off x="539552" y="1628800"/>
            <a:ext cx="7560840" cy="954107"/>
          </a:xfrm>
          <a:prstGeom prst="rect">
            <a:avLst/>
          </a:prstGeom>
          <a:noFill/>
        </p:spPr>
        <p:txBody>
          <a:bodyPr wrap="square" rtlCol="0">
            <a:spAutoFit/>
          </a:bodyPr>
          <a:lstStyle/>
          <a:p>
            <a:r>
              <a:rPr lang="en-US" altLang="zh-CN" sz="2800" smtClean="0"/>
              <a:t>1</a:t>
            </a:r>
            <a:r>
              <a:rPr lang="zh-CN" altLang="en-US" sz="2800" smtClean="0"/>
              <a:t>、理解存储系统的层次结构、存储器的分类、存储系统的主要性能指标等基本概念；</a:t>
            </a:r>
            <a:endParaRPr lang="zh-CN" altLang="en-US" sz="2800"/>
          </a:p>
        </p:txBody>
      </p:sp>
      <p:sp>
        <p:nvSpPr>
          <p:cNvPr id="4" name="文本框 3"/>
          <p:cNvSpPr txBox="1"/>
          <p:nvPr/>
        </p:nvSpPr>
        <p:spPr>
          <a:xfrm>
            <a:off x="539552" y="3413318"/>
            <a:ext cx="7560840" cy="1815882"/>
          </a:xfrm>
          <a:prstGeom prst="rect">
            <a:avLst/>
          </a:prstGeom>
          <a:noFill/>
        </p:spPr>
        <p:txBody>
          <a:bodyPr wrap="square" rtlCol="0">
            <a:spAutoFit/>
          </a:bodyPr>
          <a:lstStyle/>
          <a:p>
            <a:r>
              <a:rPr lang="en-US" altLang="zh-CN" sz="2800"/>
              <a:t>2</a:t>
            </a:r>
            <a:r>
              <a:rPr lang="zh-CN" altLang="en-US" sz="2800" smtClean="0"/>
              <a:t>、理解静态</a:t>
            </a:r>
            <a:r>
              <a:rPr lang="en-US" altLang="zh-CN" sz="2800" smtClean="0"/>
              <a:t>MOS</a:t>
            </a:r>
            <a:r>
              <a:rPr lang="zh-CN" altLang="en-US" sz="2800" smtClean="0"/>
              <a:t>存储器和动态</a:t>
            </a:r>
            <a:r>
              <a:rPr lang="en-US" altLang="zh-CN" sz="2800" smtClean="0"/>
              <a:t>MOS</a:t>
            </a:r>
            <a:r>
              <a:rPr lang="zh-CN" altLang="en-US" sz="2800" smtClean="0"/>
              <a:t>存储器的特点及差别（静态存储器依靠双稳态触发器的两个稳定状态保存信息，动态存储器依靠电容上的存储电荷暂存信息）；</a:t>
            </a:r>
            <a:endParaRPr lang="zh-CN" altLang="en-US" sz="2800"/>
          </a:p>
        </p:txBody>
      </p:sp>
    </p:spTree>
    <p:extLst>
      <p:ext uri="{BB962C8B-B14F-4D97-AF65-F5344CB8AC3E}">
        <p14:creationId xmlns:p14="http://schemas.microsoft.com/office/powerpoint/2010/main" val="628124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9552" y="1196752"/>
            <a:ext cx="7560840" cy="2246769"/>
          </a:xfrm>
          <a:prstGeom prst="rect">
            <a:avLst/>
          </a:prstGeom>
          <a:noFill/>
        </p:spPr>
        <p:txBody>
          <a:bodyPr wrap="square" rtlCol="0">
            <a:spAutoFit/>
          </a:bodyPr>
          <a:lstStyle/>
          <a:p>
            <a:r>
              <a:rPr lang="en-US" altLang="zh-CN" sz="2800"/>
              <a:t>3</a:t>
            </a:r>
            <a:r>
              <a:rPr lang="zh-CN" altLang="en-US" sz="2800" smtClean="0"/>
              <a:t>、</a:t>
            </a:r>
            <a:r>
              <a:rPr lang="zh-CN" altLang="en-US" sz="2800" smtClean="0">
                <a:solidFill>
                  <a:srgbClr val="FF0000"/>
                </a:solidFill>
              </a:rPr>
              <a:t>重点掌握</a:t>
            </a:r>
            <a:r>
              <a:rPr lang="zh-CN" altLang="en-US" sz="2800" smtClean="0"/>
              <a:t>主存的逻辑设计：先确定所需芯片数量，并进行存储器的空间分配；然后进行地址分配与片选逻辑；最后画出逻辑图；要求掌握基本的数字逻辑电路设计和相应译码器的使用；</a:t>
            </a:r>
            <a:endParaRPr lang="zh-CN" altLang="en-US" sz="2800"/>
          </a:p>
        </p:txBody>
      </p:sp>
      <p:sp>
        <p:nvSpPr>
          <p:cNvPr id="4" name="文本框 3"/>
          <p:cNvSpPr txBox="1"/>
          <p:nvPr/>
        </p:nvSpPr>
        <p:spPr>
          <a:xfrm>
            <a:off x="539552" y="3789040"/>
            <a:ext cx="7560840" cy="523220"/>
          </a:xfrm>
          <a:prstGeom prst="rect">
            <a:avLst/>
          </a:prstGeom>
          <a:noFill/>
        </p:spPr>
        <p:txBody>
          <a:bodyPr wrap="square" rtlCol="0">
            <a:spAutoFit/>
          </a:bodyPr>
          <a:lstStyle/>
          <a:p>
            <a:r>
              <a:rPr lang="en-US" altLang="zh-CN" sz="2800"/>
              <a:t>4</a:t>
            </a:r>
            <a:r>
              <a:rPr lang="zh-CN" altLang="en-US" sz="2800" smtClean="0"/>
              <a:t>、掌握动态存储器三种典型刷新方式；</a:t>
            </a:r>
            <a:endParaRPr lang="zh-CN" altLang="en-US" sz="2800"/>
          </a:p>
        </p:txBody>
      </p:sp>
      <p:sp>
        <p:nvSpPr>
          <p:cNvPr id="5" name="文本框 4"/>
          <p:cNvSpPr txBox="1"/>
          <p:nvPr/>
        </p:nvSpPr>
        <p:spPr>
          <a:xfrm>
            <a:off x="611560" y="4777988"/>
            <a:ext cx="7560840" cy="523220"/>
          </a:xfrm>
          <a:prstGeom prst="rect">
            <a:avLst/>
          </a:prstGeom>
          <a:noFill/>
        </p:spPr>
        <p:txBody>
          <a:bodyPr wrap="square" rtlCol="0">
            <a:spAutoFit/>
          </a:bodyPr>
          <a:lstStyle/>
          <a:p>
            <a:r>
              <a:rPr lang="en-US" altLang="zh-CN" sz="2800" smtClean="0"/>
              <a:t>5</a:t>
            </a:r>
            <a:r>
              <a:rPr lang="zh-CN" altLang="en-US" sz="2800" smtClean="0"/>
              <a:t>、理解奇偶校验的基本原理。</a:t>
            </a:r>
            <a:endParaRPr lang="zh-CN" altLang="en-US" sz="2800"/>
          </a:p>
        </p:txBody>
      </p:sp>
    </p:spTree>
    <p:extLst>
      <p:ext uri="{BB962C8B-B14F-4D97-AF65-F5344CB8AC3E}">
        <p14:creationId xmlns:p14="http://schemas.microsoft.com/office/powerpoint/2010/main" val="695771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23728" y="354968"/>
            <a:ext cx="5472608" cy="646331"/>
          </a:xfrm>
          <a:prstGeom prst="rect">
            <a:avLst/>
          </a:prstGeom>
          <a:noFill/>
        </p:spPr>
        <p:txBody>
          <a:bodyPr wrap="square" rtlCol="0">
            <a:spAutoFit/>
          </a:bodyPr>
          <a:lstStyle/>
          <a:p>
            <a:r>
              <a:rPr lang="zh-CN" altLang="en-US" sz="3600" b="1" smtClean="0"/>
              <a:t>第五章   输入输出设备</a:t>
            </a:r>
            <a:endParaRPr lang="zh-CN" altLang="en-US" sz="3600" b="1"/>
          </a:p>
        </p:txBody>
      </p:sp>
      <p:sp>
        <p:nvSpPr>
          <p:cNvPr id="3" name="文本框 2"/>
          <p:cNvSpPr txBox="1"/>
          <p:nvPr/>
        </p:nvSpPr>
        <p:spPr>
          <a:xfrm>
            <a:off x="539552" y="1556792"/>
            <a:ext cx="7560840" cy="523220"/>
          </a:xfrm>
          <a:prstGeom prst="rect">
            <a:avLst/>
          </a:prstGeom>
          <a:noFill/>
        </p:spPr>
        <p:txBody>
          <a:bodyPr wrap="square" rtlCol="0">
            <a:spAutoFit/>
          </a:bodyPr>
          <a:lstStyle/>
          <a:p>
            <a:r>
              <a:rPr lang="en-US" altLang="zh-CN" sz="2800" smtClean="0"/>
              <a:t>1</a:t>
            </a:r>
            <a:r>
              <a:rPr lang="zh-CN" altLang="en-US" sz="2800" smtClean="0"/>
              <a:t>、理解显示方式与显示规格；</a:t>
            </a:r>
            <a:endParaRPr lang="zh-CN" altLang="en-US" sz="2800"/>
          </a:p>
        </p:txBody>
      </p:sp>
      <p:sp>
        <p:nvSpPr>
          <p:cNvPr id="4" name="文本框 3"/>
          <p:cNvSpPr txBox="1"/>
          <p:nvPr/>
        </p:nvSpPr>
        <p:spPr>
          <a:xfrm>
            <a:off x="539552" y="2329716"/>
            <a:ext cx="7560840" cy="523220"/>
          </a:xfrm>
          <a:prstGeom prst="rect">
            <a:avLst/>
          </a:prstGeom>
          <a:noFill/>
        </p:spPr>
        <p:txBody>
          <a:bodyPr wrap="square" rtlCol="0">
            <a:spAutoFit/>
          </a:bodyPr>
          <a:lstStyle/>
          <a:p>
            <a:r>
              <a:rPr lang="en-US" altLang="zh-CN" sz="2800"/>
              <a:t>2</a:t>
            </a:r>
            <a:r>
              <a:rPr lang="zh-CN" altLang="en-US" sz="2800" smtClean="0"/>
              <a:t>、掌握字符点阵图形的形成；</a:t>
            </a:r>
            <a:endParaRPr lang="zh-CN" altLang="en-US" sz="2800"/>
          </a:p>
        </p:txBody>
      </p:sp>
      <p:sp>
        <p:nvSpPr>
          <p:cNvPr id="5" name="文本框 4"/>
          <p:cNvSpPr txBox="1"/>
          <p:nvPr/>
        </p:nvSpPr>
        <p:spPr>
          <a:xfrm>
            <a:off x="611560" y="3121804"/>
            <a:ext cx="7560840" cy="2677656"/>
          </a:xfrm>
          <a:prstGeom prst="rect">
            <a:avLst/>
          </a:prstGeom>
          <a:noFill/>
        </p:spPr>
        <p:txBody>
          <a:bodyPr wrap="square" rtlCol="0">
            <a:spAutoFit/>
          </a:bodyPr>
          <a:lstStyle/>
          <a:p>
            <a:r>
              <a:rPr lang="en-US" altLang="zh-CN" sz="2800" smtClean="0"/>
              <a:t>3</a:t>
            </a:r>
            <a:r>
              <a:rPr lang="zh-CN" altLang="en-US" sz="2800" smtClean="0"/>
              <a:t>、</a:t>
            </a:r>
            <a:r>
              <a:rPr lang="zh-CN" altLang="en-US" sz="2800" smtClean="0">
                <a:solidFill>
                  <a:srgbClr val="FF0000"/>
                </a:solidFill>
              </a:rPr>
              <a:t>重点掌握</a:t>
            </a:r>
            <a:r>
              <a:rPr lang="zh-CN" altLang="en-US" sz="2800" smtClean="0"/>
              <a:t>屏幕显示与显示缓存的对应关系。包括</a:t>
            </a:r>
            <a:r>
              <a:rPr lang="zh-CN" altLang="en-US" sz="2800" smtClean="0">
                <a:sym typeface="Wingdings" panose="05000000000000000000" pitchFamily="2" charset="2"/>
              </a:rPr>
              <a:t>：</a:t>
            </a:r>
            <a:endParaRPr lang="en-US" altLang="zh-CN" sz="2800" smtClean="0">
              <a:sym typeface="Wingdings" panose="05000000000000000000" pitchFamily="2" charset="2"/>
            </a:endParaRPr>
          </a:p>
          <a:p>
            <a:r>
              <a:rPr lang="zh-CN" altLang="en-US" sz="2800" smtClean="0">
                <a:sym typeface="Wingdings" panose="05000000000000000000" pitchFamily="2" charset="2"/>
              </a:rPr>
              <a:t>（</a:t>
            </a:r>
            <a:r>
              <a:rPr lang="en-US" altLang="zh-CN" sz="2800" smtClean="0">
                <a:sym typeface="Wingdings" panose="05000000000000000000" pitchFamily="2" charset="2"/>
              </a:rPr>
              <a:t>1</a:t>
            </a:r>
            <a:r>
              <a:rPr lang="zh-CN" altLang="en-US" sz="2800" smtClean="0">
                <a:sym typeface="Wingdings" panose="05000000000000000000" pitchFamily="2" charset="2"/>
              </a:rPr>
              <a:t>）基本显示缓存的容量与内容；</a:t>
            </a:r>
            <a:endParaRPr lang="en-US" altLang="zh-CN" sz="2800" smtClean="0">
              <a:sym typeface="Wingdings" panose="05000000000000000000" pitchFamily="2" charset="2"/>
            </a:endParaRPr>
          </a:p>
          <a:p>
            <a:r>
              <a:rPr lang="zh-CN" altLang="en-US" sz="2800" smtClean="0">
                <a:sym typeface="Wingdings" panose="05000000000000000000" pitchFamily="2" charset="2"/>
              </a:rPr>
              <a:t>（</a:t>
            </a:r>
            <a:r>
              <a:rPr lang="en-US" altLang="zh-CN" sz="2800" smtClean="0">
                <a:sym typeface="Wingdings" panose="05000000000000000000" pitchFamily="2" charset="2"/>
              </a:rPr>
              <a:t>2</a:t>
            </a:r>
            <a:r>
              <a:rPr lang="zh-CN" altLang="en-US" sz="2800" smtClean="0">
                <a:sym typeface="Wingdings" panose="05000000000000000000" pitchFamily="2" charset="2"/>
              </a:rPr>
              <a:t>）地址组织；</a:t>
            </a:r>
            <a:endParaRPr lang="en-US" altLang="zh-CN" sz="2800" smtClean="0">
              <a:sym typeface="Wingdings" panose="05000000000000000000" pitchFamily="2" charset="2"/>
            </a:endParaRPr>
          </a:p>
          <a:p>
            <a:r>
              <a:rPr lang="zh-CN" altLang="en-US" sz="2800" smtClean="0">
                <a:sym typeface="Wingdings" panose="05000000000000000000" pitchFamily="2" charset="2"/>
              </a:rPr>
              <a:t>（</a:t>
            </a:r>
            <a:r>
              <a:rPr lang="en-US" altLang="zh-CN" sz="2800" smtClean="0">
                <a:sym typeface="Wingdings" panose="05000000000000000000" pitchFamily="2" charset="2"/>
              </a:rPr>
              <a:t>3</a:t>
            </a:r>
            <a:r>
              <a:rPr lang="zh-CN" altLang="en-US" sz="2800" smtClean="0">
                <a:sym typeface="Wingdings" panose="05000000000000000000" pitchFamily="2" charset="2"/>
              </a:rPr>
              <a:t>）信息转换；</a:t>
            </a:r>
            <a:endParaRPr lang="en-US" altLang="zh-CN" sz="2800" smtClean="0">
              <a:sym typeface="Wingdings" panose="05000000000000000000" pitchFamily="2" charset="2"/>
            </a:endParaRPr>
          </a:p>
          <a:p>
            <a:r>
              <a:rPr lang="zh-CN" altLang="en-US" sz="2800" smtClean="0">
                <a:sym typeface="Wingdings" panose="05000000000000000000" pitchFamily="2" charset="2"/>
              </a:rPr>
              <a:t>（</a:t>
            </a:r>
            <a:r>
              <a:rPr lang="en-US" altLang="zh-CN" sz="2800" smtClean="0">
                <a:sym typeface="Wingdings" panose="05000000000000000000" pitchFamily="2" charset="2"/>
              </a:rPr>
              <a:t>4</a:t>
            </a:r>
            <a:r>
              <a:rPr lang="zh-CN" altLang="en-US" sz="2800" smtClean="0">
                <a:sym typeface="Wingdings" panose="05000000000000000000" pitchFamily="2" charset="2"/>
              </a:rPr>
              <a:t>）</a:t>
            </a:r>
            <a:r>
              <a:rPr lang="zh-CN" altLang="en-US" sz="2800" smtClean="0">
                <a:solidFill>
                  <a:srgbClr val="FF0000"/>
                </a:solidFill>
                <a:sym typeface="Wingdings" panose="05000000000000000000" pitchFamily="2" charset="2"/>
              </a:rPr>
              <a:t>同步控制（两种显示方式）</a:t>
            </a:r>
            <a:r>
              <a:rPr lang="zh-CN" altLang="en-US" sz="2800" smtClean="0">
                <a:sym typeface="Wingdings" panose="05000000000000000000" pitchFamily="2" charset="2"/>
              </a:rPr>
              <a:t>。</a:t>
            </a:r>
            <a:endParaRPr lang="zh-CN" altLang="en-US" sz="2800"/>
          </a:p>
        </p:txBody>
      </p:sp>
    </p:spTree>
    <p:extLst>
      <p:ext uri="{BB962C8B-B14F-4D97-AF65-F5344CB8AC3E}">
        <p14:creationId xmlns:p14="http://schemas.microsoft.com/office/powerpoint/2010/main" val="1452358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23728" y="354968"/>
            <a:ext cx="5472608" cy="646331"/>
          </a:xfrm>
          <a:prstGeom prst="rect">
            <a:avLst/>
          </a:prstGeom>
          <a:noFill/>
        </p:spPr>
        <p:txBody>
          <a:bodyPr wrap="square" rtlCol="0">
            <a:spAutoFit/>
          </a:bodyPr>
          <a:lstStyle/>
          <a:p>
            <a:r>
              <a:rPr lang="zh-CN" altLang="en-US" sz="3600" b="1" smtClean="0"/>
              <a:t>第六章   输入输出系统</a:t>
            </a:r>
            <a:endParaRPr lang="zh-CN" altLang="en-US" sz="3600" b="1"/>
          </a:p>
        </p:txBody>
      </p:sp>
      <p:sp>
        <p:nvSpPr>
          <p:cNvPr id="3" name="文本框 2"/>
          <p:cNvSpPr txBox="1"/>
          <p:nvPr/>
        </p:nvSpPr>
        <p:spPr>
          <a:xfrm>
            <a:off x="539552" y="2329716"/>
            <a:ext cx="7560840" cy="523220"/>
          </a:xfrm>
          <a:prstGeom prst="rect">
            <a:avLst/>
          </a:prstGeom>
          <a:noFill/>
        </p:spPr>
        <p:txBody>
          <a:bodyPr wrap="square" rtlCol="0">
            <a:spAutoFit/>
          </a:bodyPr>
          <a:lstStyle/>
          <a:p>
            <a:r>
              <a:rPr lang="en-US" altLang="zh-CN" sz="2800" smtClean="0"/>
              <a:t>1</a:t>
            </a:r>
            <a:r>
              <a:rPr lang="zh-CN" altLang="en-US" sz="2800" smtClean="0"/>
              <a:t>、理解</a:t>
            </a:r>
            <a:r>
              <a:rPr lang="en-US" altLang="zh-CN" sz="2800" smtClean="0"/>
              <a:t>I/O</a:t>
            </a:r>
            <a:r>
              <a:rPr lang="zh-CN" altLang="en-US" sz="2800" smtClean="0"/>
              <a:t>接口与总线的基本概念；</a:t>
            </a:r>
            <a:endParaRPr lang="zh-CN" altLang="en-US" sz="2800"/>
          </a:p>
        </p:txBody>
      </p:sp>
      <p:sp>
        <p:nvSpPr>
          <p:cNvPr id="5" name="文本框 4"/>
          <p:cNvSpPr txBox="1"/>
          <p:nvPr/>
        </p:nvSpPr>
        <p:spPr>
          <a:xfrm>
            <a:off x="539552" y="3140968"/>
            <a:ext cx="7560840" cy="523220"/>
          </a:xfrm>
          <a:prstGeom prst="rect">
            <a:avLst/>
          </a:prstGeom>
          <a:noFill/>
        </p:spPr>
        <p:txBody>
          <a:bodyPr wrap="square" rtlCol="0">
            <a:spAutoFit/>
          </a:bodyPr>
          <a:lstStyle/>
          <a:p>
            <a:r>
              <a:rPr lang="en-US" altLang="zh-CN" sz="2800"/>
              <a:t>2</a:t>
            </a:r>
            <a:r>
              <a:rPr lang="zh-CN" altLang="en-US" sz="2800" smtClean="0"/>
              <a:t>、</a:t>
            </a:r>
            <a:r>
              <a:rPr lang="zh-CN" altLang="en-US" sz="2800" smtClean="0">
                <a:solidFill>
                  <a:srgbClr val="FF0000"/>
                </a:solidFill>
              </a:rPr>
              <a:t>重点掌握</a:t>
            </a:r>
            <a:r>
              <a:rPr lang="zh-CN" altLang="en-US" sz="2800" smtClean="0"/>
              <a:t>中断控制传送与接口；</a:t>
            </a:r>
            <a:endParaRPr lang="zh-CN" altLang="en-US" sz="2800"/>
          </a:p>
        </p:txBody>
      </p:sp>
      <p:sp>
        <p:nvSpPr>
          <p:cNvPr id="6" name="文本框 5"/>
          <p:cNvSpPr txBox="1"/>
          <p:nvPr/>
        </p:nvSpPr>
        <p:spPr>
          <a:xfrm>
            <a:off x="539552" y="3913892"/>
            <a:ext cx="7560840" cy="954107"/>
          </a:xfrm>
          <a:prstGeom prst="rect">
            <a:avLst/>
          </a:prstGeom>
          <a:noFill/>
        </p:spPr>
        <p:txBody>
          <a:bodyPr wrap="square" rtlCol="0">
            <a:spAutoFit/>
          </a:bodyPr>
          <a:lstStyle/>
          <a:p>
            <a:r>
              <a:rPr lang="en-US" altLang="zh-CN" sz="2800" smtClean="0"/>
              <a:t>3</a:t>
            </a:r>
            <a:r>
              <a:rPr lang="zh-CN" altLang="en-US" sz="2800" smtClean="0"/>
              <a:t>、掌握</a:t>
            </a:r>
            <a:r>
              <a:rPr lang="en-US" altLang="zh-CN" sz="2800" smtClean="0"/>
              <a:t>DMA</a:t>
            </a:r>
            <a:r>
              <a:rPr lang="zh-CN" altLang="en-US" sz="2800" smtClean="0"/>
              <a:t>控制传送与接口的概念和原理，以及</a:t>
            </a:r>
            <a:r>
              <a:rPr lang="en-US" altLang="zh-CN" sz="2800" smtClean="0"/>
              <a:t>DMA</a:t>
            </a:r>
            <a:r>
              <a:rPr lang="zh-CN" altLang="en-US" sz="2800" smtClean="0"/>
              <a:t>传送过程。</a:t>
            </a:r>
            <a:endParaRPr lang="zh-CN" altLang="en-US" sz="2800"/>
          </a:p>
        </p:txBody>
      </p:sp>
    </p:spTree>
    <p:extLst>
      <p:ext uri="{BB962C8B-B14F-4D97-AF65-F5344CB8AC3E}">
        <p14:creationId xmlns:p14="http://schemas.microsoft.com/office/powerpoint/2010/main" val="1036277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527688" y="116632"/>
            <a:ext cx="6788728" cy="6672128"/>
          </a:xfrm>
          <a:prstGeom prst="rect">
            <a:avLst/>
          </a:prstGeom>
        </p:spPr>
      </p:pic>
      <p:sp>
        <p:nvSpPr>
          <p:cNvPr id="3" name="文本框 2"/>
          <p:cNvSpPr txBox="1"/>
          <p:nvPr/>
        </p:nvSpPr>
        <p:spPr>
          <a:xfrm flipH="1">
            <a:off x="323528" y="1916832"/>
            <a:ext cx="504056" cy="1815882"/>
          </a:xfrm>
          <a:prstGeom prst="rect">
            <a:avLst/>
          </a:prstGeom>
          <a:noFill/>
        </p:spPr>
        <p:txBody>
          <a:bodyPr wrap="square" rtlCol="0">
            <a:spAutoFit/>
          </a:bodyPr>
          <a:lstStyle/>
          <a:p>
            <a:r>
              <a:rPr lang="zh-CN" altLang="en-US" sz="2800" b="1" smtClean="0"/>
              <a:t>期中考试</a:t>
            </a:r>
            <a:endParaRPr lang="zh-CN" altLang="en-US" sz="2800" b="1"/>
          </a:p>
        </p:txBody>
      </p:sp>
    </p:spTree>
    <p:extLst>
      <p:ext uri="{BB962C8B-B14F-4D97-AF65-F5344CB8AC3E}">
        <p14:creationId xmlns:p14="http://schemas.microsoft.com/office/powerpoint/2010/main" val="3446578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547664" y="186190"/>
            <a:ext cx="6742547" cy="6607155"/>
          </a:xfrm>
          <a:prstGeom prst="rect">
            <a:avLst/>
          </a:prstGeom>
        </p:spPr>
      </p:pic>
    </p:spTree>
    <p:extLst>
      <p:ext uri="{BB962C8B-B14F-4D97-AF65-F5344CB8AC3E}">
        <p14:creationId xmlns:p14="http://schemas.microsoft.com/office/powerpoint/2010/main" val="1806358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834227" y="4696178"/>
            <a:ext cx="7761436" cy="1122135"/>
          </a:xfrm>
          <a:prstGeom prst="rect">
            <a:avLst/>
          </a:prstGeom>
        </p:spPr>
      </p:pic>
      <p:pic>
        <p:nvPicPr>
          <p:cNvPr id="3" name="图片 2"/>
          <p:cNvPicPr>
            <a:picLocks noChangeAspect="1"/>
          </p:cNvPicPr>
          <p:nvPr/>
        </p:nvPicPr>
        <p:blipFill>
          <a:blip r:embed="rId3"/>
          <a:stretch>
            <a:fillRect/>
          </a:stretch>
        </p:blipFill>
        <p:spPr>
          <a:xfrm>
            <a:off x="842142" y="1268760"/>
            <a:ext cx="7761435" cy="867342"/>
          </a:xfrm>
          <a:prstGeom prst="rect">
            <a:avLst/>
          </a:prstGeom>
        </p:spPr>
      </p:pic>
      <p:pic>
        <p:nvPicPr>
          <p:cNvPr id="4" name="图片 3"/>
          <p:cNvPicPr>
            <a:picLocks noChangeAspect="1"/>
          </p:cNvPicPr>
          <p:nvPr/>
        </p:nvPicPr>
        <p:blipFill>
          <a:blip r:embed="rId4"/>
          <a:stretch>
            <a:fillRect/>
          </a:stretch>
        </p:blipFill>
        <p:spPr>
          <a:xfrm>
            <a:off x="842142" y="2852936"/>
            <a:ext cx="7761432" cy="1058078"/>
          </a:xfrm>
          <a:prstGeom prst="rect">
            <a:avLst/>
          </a:prstGeom>
        </p:spPr>
      </p:pic>
    </p:spTree>
    <p:extLst>
      <p:ext uri="{BB962C8B-B14F-4D97-AF65-F5344CB8AC3E}">
        <p14:creationId xmlns:p14="http://schemas.microsoft.com/office/powerpoint/2010/main" val="1920241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28241" y="3058398"/>
            <a:ext cx="8192159" cy="1446849"/>
          </a:xfrm>
          <a:prstGeom prst="rect">
            <a:avLst/>
          </a:prstGeom>
        </p:spPr>
      </p:pic>
      <p:pic>
        <p:nvPicPr>
          <p:cNvPr id="3" name="图片 2"/>
          <p:cNvPicPr>
            <a:picLocks noChangeAspect="1"/>
          </p:cNvPicPr>
          <p:nvPr/>
        </p:nvPicPr>
        <p:blipFill>
          <a:blip r:embed="rId3"/>
          <a:stretch>
            <a:fillRect/>
          </a:stretch>
        </p:blipFill>
        <p:spPr>
          <a:xfrm>
            <a:off x="728164" y="5110175"/>
            <a:ext cx="8192235" cy="1209524"/>
          </a:xfrm>
          <a:prstGeom prst="rect">
            <a:avLst/>
          </a:prstGeom>
        </p:spPr>
      </p:pic>
      <p:pic>
        <p:nvPicPr>
          <p:cNvPr id="4" name="图片 3"/>
          <p:cNvPicPr>
            <a:picLocks noChangeAspect="1"/>
          </p:cNvPicPr>
          <p:nvPr/>
        </p:nvPicPr>
        <p:blipFill>
          <a:blip r:embed="rId4"/>
          <a:stretch>
            <a:fillRect/>
          </a:stretch>
        </p:blipFill>
        <p:spPr>
          <a:xfrm>
            <a:off x="728241" y="908720"/>
            <a:ext cx="8192158" cy="1544750"/>
          </a:xfrm>
          <a:prstGeom prst="rect">
            <a:avLst/>
          </a:prstGeom>
        </p:spPr>
      </p:pic>
    </p:spTree>
    <p:extLst>
      <p:ext uri="{BB962C8B-B14F-4D97-AF65-F5344CB8AC3E}">
        <p14:creationId xmlns:p14="http://schemas.microsoft.com/office/powerpoint/2010/main" val="3377191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87624" y="908720"/>
            <a:ext cx="6408712" cy="1138773"/>
          </a:xfrm>
          <a:prstGeom prst="rect">
            <a:avLst/>
          </a:prstGeom>
        </p:spPr>
        <p:txBody>
          <a:bodyPr wrap="square">
            <a:spAutoFit/>
          </a:bodyPr>
          <a:lstStyle/>
          <a:p>
            <a:pPr marL="266700" indent="-266700" algn="just">
              <a:lnSpc>
                <a:spcPts val="2000"/>
              </a:lnSpc>
              <a:spcBef>
                <a:spcPts val="600"/>
              </a:spcBef>
              <a:spcAft>
                <a:spcPts val="0"/>
              </a:spcAft>
              <a:tabLst>
                <a:tab pos="368300" algn="l"/>
              </a:tabLst>
            </a:pPr>
            <a:r>
              <a:rPr lang="zh-CN" altLang="zh-CN" b="1" kern="0">
                <a:latin typeface="Times New Roman" panose="02020603050405020304" pitchFamily="18" charset="0"/>
              </a:rPr>
              <a:t>一、</a:t>
            </a:r>
            <a:r>
              <a:rPr lang="zh-CN" altLang="zh-CN" b="1" kern="100">
                <a:latin typeface="Times New Roman" panose="02020603050405020304" pitchFamily="18" charset="0"/>
              </a:rPr>
              <a:t>单项选择题</a:t>
            </a:r>
            <a:r>
              <a:rPr lang="en-US" altLang="zh-CN" b="1" kern="100">
                <a:latin typeface="Times New Roman" panose="02020603050405020304" pitchFamily="18" charset="0"/>
              </a:rPr>
              <a:t>(</a:t>
            </a:r>
            <a:r>
              <a:rPr lang="zh-CN" altLang="zh-CN" b="1" kern="100">
                <a:latin typeface="Times New Roman" panose="02020603050405020304" pitchFamily="18" charset="0"/>
              </a:rPr>
              <a:t>选择一正确答案填入题干的括号内。每小题</a:t>
            </a:r>
            <a:r>
              <a:rPr lang="en-US" altLang="zh-CN" b="1" kern="100">
                <a:latin typeface="Times New Roman" panose="02020603050405020304" pitchFamily="18" charset="0"/>
              </a:rPr>
              <a:t>4</a:t>
            </a:r>
            <a:r>
              <a:rPr lang="zh-CN" altLang="zh-CN" b="1" kern="100">
                <a:latin typeface="Times New Roman" panose="02020603050405020304" pitchFamily="18" charset="0"/>
              </a:rPr>
              <a:t>分，共</a:t>
            </a:r>
            <a:r>
              <a:rPr lang="en-US" altLang="zh-CN" b="1" kern="100">
                <a:latin typeface="Times New Roman" panose="02020603050405020304" pitchFamily="18" charset="0"/>
              </a:rPr>
              <a:t>48</a:t>
            </a:r>
            <a:r>
              <a:rPr lang="zh-CN" altLang="zh-CN" b="1" kern="100">
                <a:latin typeface="Times New Roman" panose="02020603050405020304" pitchFamily="18" charset="0"/>
              </a:rPr>
              <a:t>分</a:t>
            </a:r>
            <a:r>
              <a:rPr lang="en-US" altLang="zh-CN" b="1" kern="100">
                <a:latin typeface="Times New Roman" panose="02020603050405020304" pitchFamily="18" charset="0"/>
              </a:rPr>
              <a:t>)</a:t>
            </a:r>
            <a:r>
              <a:rPr lang="zh-CN" altLang="zh-CN" b="1" kern="100">
                <a:latin typeface="Times New Roman" panose="02020603050405020304" pitchFamily="18" charset="0"/>
              </a:rPr>
              <a:t>。</a:t>
            </a:r>
            <a:endParaRPr lang="zh-CN" altLang="zh-CN" sz="1400" kern="100">
              <a:latin typeface="Times New Roman" panose="02020603050405020304" pitchFamily="18" charset="0"/>
            </a:endParaRPr>
          </a:p>
          <a:p>
            <a:pPr indent="457200" algn="just">
              <a:lnSpc>
                <a:spcPts val="1800"/>
              </a:lnSpc>
              <a:spcBef>
                <a:spcPts val="200"/>
              </a:spcBef>
              <a:spcAft>
                <a:spcPts val="0"/>
              </a:spcAft>
            </a:pPr>
            <a:r>
              <a:rPr lang="en-US" altLang="zh-CN" kern="100">
                <a:latin typeface="Times New Roman" panose="02020603050405020304" pitchFamily="18" charset="0"/>
              </a:rPr>
              <a:t>1. </a:t>
            </a:r>
            <a:r>
              <a:rPr lang="zh-CN" altLang="zh-CN" kern="100">
                <a:latin typeface="Times New Roman" panose="02020603050405020304" pitchFamily="18" charset="0"/>
              </a:rPr>
              <a:t>④</a:t>
            </a:r>
            <a:r>
              <a:rPr lang="en-US" altLang="zh-CN" kern="100">
                <a:latin typeface="Times New Roman" panose="02020603050405020304" pitchFamily="18" charset="0"/>
              </a:rPr>
              <a:t>   </a:t>
            </a:r>
            <a:r>
              <a:rPr lang="en-US" altLang="zh-CN" kern="100">
                <a:solidFill>
                  <a:srgbClr val="000000"/>
                </a:solidFill>
                <a:latin typeface="Times New Roman" panose="02020603050405020304" pitchFamily="18" charset="0"/>
              </a:rPr>
              <a:t>2. </a:t>
            </a:r>
            <a:r>
              <a:rPr lang="zh-CN" altLang="zh-CN" kern="100">
                <a:solidFill>
                  <a:srgbClr val="000000"/>
                </a:solidFill>
                <a:latin typeface="Times New Roman" panose="02020603050405020304" pitchFamily="18" charset="0"/>
                <a:ea typeface="BatangChe"/>
              </a:rPr>
              <a:t>③</a:t>
            </a:r>
            <a:r>
              <a:rPr lang="en-US" altLang="zh-CN" kern="100">
                <a:solidFill>
                  <a:srgbClr val="000000"/>
                </a:solidFill>
                <a:latin typeface="Times New Roman" panose="02020603050405020304" pitchFamily="18" charset="0"/>
              </a:rPr>
              <a:t>   3. </a:t>
            </a:r>
            <a:r>
              <a:rPr lang="zh-CN" altLang="zh-CN" kern="100">
                <a:solidFill>
                  <a:srgbClr val="000000"/>
                </a:solidFill>
                <a:latin typeface="Times New Roman" panose="02020603050405020304" pitchFamily="18" charset="0"/>
                <a:ea typeface="BatangChe"/>
              </a:rPr>
              <a:t>④</a:t>
            </a:r>
            <a:r>
              <a:rPr lang="en-US" altLang="zh-CN" kern="100">
                <a:solidFill>
                  <a:srgbClr val="000000"/>
                </a:solidFill>
                <a:latin typeface="Times New Roman" panose="02020603050405020304" pitchFamily="18" charset="0"/>
                <a:ea typeface="BatangChe"/>
              </a:rPr>
              <a:t>   </a:t>
            </a:r>
            <a:r>
              <a:rPr lang="en-US" altLang="zh-CN" kern="100">
                <a:solidFill>
                  <a:srgbClr val="000000"/>
                </a:solidFill>
                <a:latin typeface="Times New Roman" panose="02020603050405020304" pitchFamily="18" charset="0"/>
              </a:rPr>
              <a:t> 4. </a:t>
            </a:r>
            <a:r>
              <a:rPr lang="zh-CN" altLang="zh-CN" kern="100">
                <a:solidFill>
                  <a:srgbClr val="000000"/>
                </a:solidFill>
                <a:latin typeface="Times New Roman" panose="02020603050405020304" pitchFamily="18" charset="0"/>
                <a:ea typeface="BatangChe"/>
              </a:rPr>
              <a:t>④</a:t>
            </a:r>
            <a:r>
              <a:rPr lang="en-US" altLang="zh-CN" kern="100">
                <a:solidFill>
                  <a:srgbClr val="000000"/>
                </a:solidFill>
                <a:latin typeface="Times New Roman" panose="02020603050405020304" pitchFamily="18" charset="0"/>
                <a:ea typeface="BatangChe"/>
              </a:rPr>
              <a:t>    </a:t>
            </a:r>
            <a:r>
              <a:rPr lang="en-US" altLang="zh-CN" kern="100">
                <a:solidFill>
                  <a:srgbClr val="000000"/>
                </a:solidFill>
                <a:latin typeface="Times New Roman" panose="02020603050405020304" pitchFamily="18" charset="0"/>
              </a:rPr>
              <a:t>5. </a:t>
            </a:r>
            <a:r>
              <a:rPr lang="zh-CN" altLang="zh-CN" kern="100">
                <a:solidFill>
                  <a:srgbClr val="000000"/>
                </a:solidFill>
                <a:latin typeface="Times New Roman" panose="02020603050405020304" pitchFamily="18" charset="0"/>
                <a:ea typeface="BatangChe"/>
              </a:rPr>
              <a:t>①</a:t>
            </a:r>
            <a:r>
              <a:rPr lang="en-US" altLang="zh-CN" kern="100">
                <a:solidFill>
                  <a:srgbClr val="000000"/>
                </a:solidFill>
                <a:latin typeface="Times New Roman" panose="02020603050405020304" pitchFamily="18" charset="0"/>
                <a:ea typeface="BatangChe"/>
              </a:rPr>
              <a:t>   6. </a:t>
            </a:r>
            <a:r>
              <a:rPr lang="zh-CN" altLang="zh-CN" kern="100">
                <a:solidFill>
                  <a:srgbClr val="000000"/>
                </a:solidFill>
                <a:latin typeface="Times New Roman" panose="02020603050405020304" pitchFamily="18" charset="0"/>
                <a:ea typeface="BatangChe"/>
              </a:rPr>
              <a:t>①</a:t>
            </a:r>
            <a:r>
              <a:rPr lang="en-US" altLang="zh-CN" kern="100">
                <a:solidFill>
                  <a:srgbClr val="000000"/>
                </a:solidFill>
                <a:latin typeface="Times New Roman" panose="02020603050405020304" pitchFamily="18" charset="0"/>
                <a:ea typeface="BatangChe"/>
              </a:rPr>
              <a:t>  </a:t>
            </a:r>
            <a:r>
              <a:rPr lang="en-US" altLang="zh-CN" kern="100">
                <a:solidFill>
                  <a:srgbClr val="000000"/>
                </a:solidFill>
                <a:latin typeface="Times New Roman" panose="02020603050405020304" pitchFamily="18" charset="0"/>
              </a:rPr>
              <a:t>7. </a:t>
            </a:r>
            <a:r>
              <a:rPr lang="zh-CN" altLang="zh-CN" kern="100">
                <a:latin typeface="Times New Roman" panose="02020603050405020304" pitchFamily="18" charset="0"/>
              </a:rPr>
              <a:t>②</a:t>
            </a:r>
            <a:r>
              <a:rPr lang="en-US" altLang="zh-CN" kern="100">
                <a:latin typeface="Times New Roman" panose="02020603050405020304" pitchFamily="18" charset="0"/>
              </a:rPr>
              <a:t>   </a:t>
            </a:r>
            <a:r>
              <a:rPr lang="en-US" altLang="zh-CN" kern="100">
                <a:solidFill>
                  <a:srgbClr val="000000"/>
                </a:solidFill>
                <a:latin typeface="Times New Roman" panose="02020603050405020304" pitchFamily="18" charset="0"/>
              </a:rPr>
              <a:t>8. </a:t>
            </a:r>
            <a:r>
              <a:rPr lang="zh-CN" altLang="zh-CN" kern="100">
                <a:latin typeface="Times New Roman" panose="02020603050405020304" pitchFamily="18" charset="0"/>
              </a:rPr>
              <a:t>①</a:t>
            </a:r>
            <a:endParaRPr lang="zh-CN" altLang="zh-CN" sz="1400" kern="100">
              <a:latin typeface="Times New Roman" panose="02020603050405020304" pitchFamily="18" charset="0"/>
            </a:endParaRPr>
          </a:p>
          <a:p>
            <a:r>
              <a:rPr lang="en-US" altLang="zh-CN" kern="100">
                <a:latin typeface="Times New Roman" panose="02020603050405020304" pitchFamily="18" charset="0"/>
              </a:rPr>
              <a:t>9</a:t>
            </a:r>
            <a:r>
              <a:rPr lang="en-US" altLang="zh-CN" kern="100">
                <a:solidFill>
                  <a:srgbClr val="000000"/>
                </a:solidFill>
                <a:latin typeface="Times New Roman" panose="02020603050405020304" pitchFamily="18" charset="0"/>
              </a:rPr>
              <a:t>. </a:t>
            </a:r>
            <a:r>
              <a:rPr lang="zh-CN" altLang="zh-CN" kern="100">
                <a:cs typeface="Times New Roman" panose="02020603050405020304" pitchFamily="18" charset="0"/>
              </a:rPr>
              <a:t>③</a:t>
            </a:r>
            <a:r>
              <a:rPr lang="en-US" altLang="zh-CN" kern="100">
                <a:cs typeface="Times New Roman" panose="02020603050405020304" pitchFamily="18" charset="0"/>
              </a:rPr>
              <a:t>   </a:t>
            </a:r>
            <a:r>
              <a:rPr lang="en-US" altLang="zh-CN" kern="100">
                <a:latin typeface="Times New Roman" panose="02020603050405020304" pitchFamily="18" charset="0"/>
              </a:rPr>
              <a:t>10. </a:t>
            </a:r>
            <a:r>
              <a:rPr lang="zh-CN" altLang="zh-CN" kern="100">
                <a:cs typeface="Times New Roman" panose="02020603050405020304" pitchFamily="18" charset="0"/>
              </a:rPr>
              <a:t>②</a:t>
            </a:r>
            <a:r>
              <a:rPr lang="en-US" altLang="zh-CN" kern="100">
                <a:latin typeface="Times New Roman" panose="02020603050405020304" pitchFamily="18" charset="0"/>
              </a:rPr>
              <a:t>   11. </a:t>
            </a:r>
            <a:r>
              <a:rPr lang="zh-CN" altLang="zh-CN" kern="100">
                <a:latin typeface="Times New Roman" panose="02020603050405020304" pitchFamily="18" charset="0"/>
                <a:cs typeface="Times New Roman" panose="02020603050405020304" pitchFamily="18" charset="0"/>
              </a:rPr>
              <a:t>④</a:t>
            </a:r>
            <a:r>
              <a:rPr lang="en-US" altLang="zh-CN" kern="100">
                <a:latin typeface="Times New Roman" panose="02020603050405020304" pitchFamily="18" charset="0"/>
              </a:rPr>
              <a:t>   </a:t>
            </a:r>
            <a:r>
              <a:rPr lang="en-US" altLang="zh-CN" kern="100">
                <a:solidFill>
                  <a:srgbClr val="000000"/>
                </a:solidFill>
                <a:latin typeface="Times New Roman" panose="02020603050405020304" pitchFamily="18" charset="0"/>
              </a:rPr>
              <a:t>12. </a:t>
            </a:r>
            <a:r>
              <a:rPr lang="zh-CN" altLang="zh-CN" kern="100">
                <a:cs typeface="Times New Roman" panose="02020603050405020304" pitchFamily="18" charset="0"/>
              </a:rPr>
              <a:t>④</a:t>
            </a:r>
            <a:r>
              <a:rPr lang="zh-CN" altLang="zh-CN" kern="100">
                <a:solidFill>
                  <a:srgbClr val="000000"/>
                </a:solidFill>
                <a:ea typeface="Times New Roman" panose="02020603050405020304" pitchFamily="18" charset="0"/>
              </a:rPr>
              <a:t> </a:t>
            </a:r>
            <a:endParaRPr lang="zh-CN" altLang="en-US"/>
          </a:p>
        </p:txBody>
      </p:sp>
      <p:sp>
        <p:nvSpPr>
          <p:cNvPr id="3" name="矩形 2"/>
          <p:cNvSpPr/>
          <p:nvPr/>
        </p:nvSpPr>
        <p:spPr>
          <a:xfrm>
            <a:off x="1187624" y="2564904"/>
            <a:ext cx="7344816" cy="1349087"/>
          </a:xfrm>
          <a:prstGeom prst="rect">
            <a:avLst/>
          </a:prstGeom>
        </p:spPr>
        <p:txBody>
          <a:bodyPr wrap="square">
            <a:spAutoFit/>
          </a:bodyPr>
          <a:lstStyle/>
          <a:p>
            <a:pPr marL="317500" indent="-317500">
              <a:lnSpc>
                <a:spcPts val="2000"/>
              </a:lnSpc>
              <a:spcBef>
                <a:spcPts val="600"/>
              </a:spcBef>
            </a:pPr>
            <a:r>
              <a:rPr lang="zh-CN" altLang="zh-CN" b="1" kern="100">
                <a:solidFill>
                  <a:srgbClr val="000000"/>
                </a:solidFill>
                <a:latin typeface="Times New Roman" panose="02020603050405020304" pitchFamily="18" charset="0"/>
              </a:rPr>
              <a:t>二、</a:t>
            </a:r>
            <a:r>
              <a:rPr lang="zh-CN" altLang="zh-CN" b="1" kern="0">
                <a:latin typeface="Times New Roman" panose="02020603050405020304" pitchFamily="18" charset="0"/>
              </a:rPr>
              <a:t>判断以下陈述的正误</a:t>
            </a:r>
            <a:r>
              <a:rPr lang="en-US" altLang="zh-CN" b="1" kern="100">
                <a:solidFill>
                  <a:srgbClr val="000000"/>
                </a:solidFill>
                <a:latin typeface="Times New Roman" panose="02020603050405020304" pitchFamily="18" charset="0"/>
              </a:rPr>
              <a:t>(</a:t>
            </a:r>
            <a:r>
              <a:rPr lang="zh-CN" altLang="zh-CN" b="1" kern="100">
                <a:solidFill>
                  <a:srgbClr val="000000"/>
                </a:solidFill>
                <a:latin typeface="Times New Roman" panose="02020603050405020304" pitchFamily="18" charset="0"/>
              </a:rPr>
              <a:t>每小题</a:t>
            </a:r>
            <a:r>
              <a:rPr lang="en-US" altLang="zh-CN" b="1" kern="100">
                <a:solidFill>
                  <a:srgbClr val="000000"/>
                </a:solidFill>
                <a:latin typeface="Times New Roman" panose="02020603050405020304" pitchFamily="18" charset="0"/>
              </a:rPr>
              <a:t>6</a:t>
            </a:r>
            <a:r>
              <a:rPr lang="zh-CN" altLang="zh-CN" b="1" kern="100">
                <a:solidFill>
                  <a:srgbClr val="000000"/>
                </a:solidFill>
                <a:latin typeface="Times New Roman" panose="02020603050405020304" pitchFamily="18" charset="0"/>
              </a:rPr>
              <a:t>分，共</a:t>
            </a:r>
            <a:r>
              <a:rPr lang="en-US" altLang="zh-CN" b="1" kern="100">
                <a:solidFill>
                  <a:srgbClr val="000000"/>
                </a:solidFill>
                <a:latin typeface="Times New Roman" panose="02020603050405020304" pitchFamily="18" charset="0"/>
              </a:rPr>
              <a:t>36</a:t>
            </a:r>
            <a:r>
              <a:rPr lang="zh-CN" altLang="zh-CN" b="1" kern="100">
                <a:solidFill>
                  <a:srgbClr val="000000"/>
                </a:solidFill>
                <a:latin typeface="Times New Roman" panose="02020603050405020304" pitchFamily="18" charset="0"/>
              </a:rPr>
              <a:t>分，如果判断是错误的</a:t>
            </a:r>
            <a:r>
              <a:rPr lang="en-US" altLang="zh-CN" b="1" kern="100">
                <a:solidFill>
                  <a:srgbClr val="000000"/>
                </a:solidFill>
                <a:latin typeface="Times New Roman" panose="02020603050405020304" pitchFamily="18" charset="0"/>
              </a:rPr>
              <a:t>, </a:t>
            </a:r>
            <a:r>
              <a:rPr lang="zh-CN" altLang="zh-CN" b="1" kern="100">
                <a:solidFill>
                  <a:srgbClr val="000000"/>
                </a:solidFill>
                <a:latin typeface="Times New Roman" panose="02020603050405020304" pitchFamily="18" charset="0"/>
              </a:rPr>
              <a:t>须说明为什么，否则不得分</a:t>
            </a:r>
            <a:r>
              <a:rPr lang="en-US" altLang="zh-CN" b="1" kern="100">
                <a:solidFill>
                  <a:srgbClr val="000000"/>
                </a:solidFill>
                <a:latin typeface="Times New Roman" panose="02020603050405020304" pitchFamily="18" charset="0"/>
              </a:rPr>
              <a:t>)</a:t>
            </a:r>
            <a:endParaRPr lang="zh-CN" altLang="zh-CN" sz="1400" kern="100">
              <a:latin typeface="Times New Roman" panose="02020603050405020304" pitchFamily="18" charset="0"/>
            </a:endParaRPr>
          </a:p>
          <a:p>
            <a:pPr marL="12700" indent="304800" algn="just">
              <a:lnSpc>
                <a:spcPts val="1800"/>
              </a:lnSpc>
              <a:spcBef>
                <a:spcPts val="200"/>
              </a:spcBef>
              <a:spcAft>
                <a:spcPts val="0"/>
              </a:spcAft>
            </a:pPr>
            <a:r>
              <a:rPr lang="en-US" altLang="zh-CN" kern="100">
                <a:solidFill>
                  <a:srgbClr val="000000"/>
                </a:solidFill>
                <a:latin typeface="Times New Roman" panose="02020603050405020304" pitchFamily="18" charset="0"/>
              </a:rPr>
              <a:t>1.  ( </a:t>
            </a:r>
            <a:r>
              <a:rPr lang="zh-CN" altLang="zh-CN" kern="100">
                <a:solidFill>
                  <a:srgbClr val="000000"/>
                </a:solidFill>
                <a:latin typeface="Times New Roman" panose="02020603050405020304" pitchFamily="18" charset="0"/>
              </a:rPr>
              <a:t>错</a:t>
            </a:r>
            <a:r>
              <a:rPr lang="en-US" altLang="zh-CN" kern="100">
                <a:solidFill>
                  <a:srgbClr val="000000"/>
                </a:solidFill>
                <a:latin typeface="Times New Roman" panose="02020603050405020304" pitchFamily="18" charset="0"/>
              </a:rPr>
              <a:t> )</a:t>
            </a:r>
            <a:endParaRPr lang="zh-CN" altLang="zh-CN" sz="1400" kern="100">
              <a:latin typeface="Times New Roman" panose="02020603050405020304" pitchFamily="18" charset="0"/>
            </a:endParaRPr>
          </a:p>
          <a:p>
            <a:pPr marL="939800" indent="-431800" algn="just">
              <a:lnSpc>
                <a:spcPts val="1800"/>
              </a:lnSpc>
              <a:spcBef>
                <a:spcPts val="200"/>
              </a:spcBef>
              <a:spcAft>
                <a:spcPts val="0"/>
              </a:spcAft>
            </a:pPr>
            <a:r>
              <a:rPr lang="zh-CN" altLang="zh-CN" kern="100">
                <a:solidFill>
                  <a:srgbClr val="000000"/>
                </a:solidFill>
                <a:latin typeface="Times New Roman" panose="02020603050405020304" pitchFamily="18" charset="0"/>
              </a:rPr>
              <a:t>理由：外设单独编址时，其地址码不能区分访存还是访问外设，因此不能用一般的数据传输指令即可完成</a:t>
            </a:r>
            <a:r>
              <a:rPr lang="en-US" altLang="zh-CN" kern="100">
                <a:solidFill>
                  <a:srgbClr val="000000"/>
                </a:solidFill>
                <a:latin typeface="Times New Roman" panose="02020603050405020304" pitchFamily="18" charset="0"/>
              </a:rPr>
              <a:t>I/O</a:t>
            </a:r>
            <a:r>
              <a:rPr lang="zh-CN" altLang="zh-CN" kern="100">
                <a:solidFill>
                  <a:srgbClr val="000000"/>
                </a:solidFill>
                <a:latin typeface="Times New Roman" panose="02020603050405020304" pitchFamily="18" charset="0"/>
              </a:rPr>
              <a:t>数据传输</a:t>
            </a:r>
            <a:endParaRPr lang="zh-CN" altLang="zh-CN" sz="1400" kern="100">
              <a:latin typeface="Times New Roman" panose="02020603050405020304" pitchFamily="18" charset="0"/>
            </a:endParaRPr>
          </a:p>
        </p:txBody>
      </p:sp>
      <p:sp>
        <p:nvSpPr>
          <p:cNvPr id="4" name="矩形 3"/>
          <p:cNvSpPr/>
          <p:nvPr/>
        </p:nvSpPr>
        <p:spPr>
          <a:xfrm>
            <a:off x="1213182" y="4005064"/>
            <a:ext cx="7391266" cy="902811"/>
          </a:xfrm>
          <a:prstGeom prst="rect">
            <a:avLst/>
          </a:prstGeom>
        </p:spPr>
        <p:txBody>
          <a:bodyPr wrap="square">
            <a:spAutoFit/>
          </a:bodyPr>
          <a:lstStyle/>
          <a:p>
            <a:pPr indent="304800" algn="just">
              <a:lnSpc>
                <a:spcPts val="2000"/>
              </a:lnSpc>
              <a:spcBef>
                <a:spcPts val="600"/>
              </a:spcBef>
              <a:spcAft>
                <a:spcPts val="0"/>
              </a:spcAft>
            </a:pPr>
            <a:r>
              <a:rPr lang="en-US" altLang="zh-CN" kern="100">
                <a:solidFill>
                  <a:srgbClr val="000000"/>
                </a:solidFill>
                <a:latin typeface="Times New Roman" panose="02020603050405020304" pitchFamily="18" charset="0"/>
              </a:rPr>
              <a:t>2.  ( </a:t>
            </a:r>
            <a:r>
              <a:rPr lang="zh-CN" altLang="zh-CN" kern="100">
                <a:solidFill>
                  <a:srgbClr val="000000"/>
                </a:solidFill>
                <a:latin typeface="Times New Roman" panose="02020603050405020304" pitchFamily="18" charset="0"/>
              </a:rPr>
              <a:t>错</a:t>
            </a:r>
            <a:r>
              <a:rPr lang="en-US" altLang="zh-CN" kern="100">
                <a:solidFill>
                  <a:srgbClr val="000000"/>
                </a:solidFill>
                <a:latin typeface="Times New Roman" panose="02020603050405020304" pitchFamily="18" charset="0"/>
              </a:rPr>
              <a:t> )</a:t>
            </a:r>
            <a:endParaRPr lang="zh-CN" altLang="zh-CN" sz="1400" kern="100">
              <a:latin typeface="Times New Roman" panose="02020603050405020304" pitchFamily="18" charset="0"/>
            </a:endParaRPr>
          </a:p>
          <a:p>
            <a:r>
              <a:rPr lang="en-US" altLang="zh-CN" kern="100">
                <a:solidFill>
                  <a:srgbClr val="000000"/>
                </a:solidFill>
                <a:latin typeface="Times New Roman" panose="02020603050405020304" pitchFamily="18" charset="0"/>
              </a:rPr>
              <a:t> </a:t>
            </a:r>
            <a:r>
              <a:rPr lang="zh-CN" altLang="zh-CN" kern="100">
                <a:solidFill>
                  <a:srgbClr val="000000"/>
                </a:solidFill>
                <a:latin typeface="Times New Roman" panose="02020603050405020304" pitchFamily="18" charset="0"/>
                <a:cs typeface="Times New Roman" panose="02020603050405020304" pitchFamily="18" charset="0"/>
              </a:rPr>
              <a:t>理由：为了标明当前指令的执行处于在哪一个工作周期，是通过设置相应的工作周期触发器，而不是在在程序状态字中设置。</a:t>
            </a:r>
            <a:endParaRPr lang="zh-CN" altLang="en-US"/>
          </a:p>
        </p:txBody>
      </p:sp>
      <p:sp>
        <p:nvSpPr>
          <p:cNvPr id="5" name="矩形 4"/>
          <p:cNvSpPr/>
          <p:nvPr/>
        </p:nvSpPr>
        <p:spPr>
          <a:xfrm>
            <a:off x="1239754" y="5157192"/>
            <a:ext cx="7364694" cy="902811"/>
          </a:xfrm>
          <a:prstGeom prst="rect">
            <a:avLst/>
          </a:prstGeom>
        </p:spPr>
        <p:txBody>
          <a:bodyPr wrap="square">
            <a:spAutoFit/>
          </a:bodyPr>
          <a:lstStyle/>
          <a:p>
            <a:pPr indent="292100" algn="just">
              <a:lnSpc>
                <a:spcPts val="2000"/>
              </a:lnSpc>
              <a:spcBef>
                <a:spcPts val="600"/>
              </a:spcBef>
              <a:spcAft>
                <a:spcPts val="0"/>
              </a:spcAft>
            </a:pPr>
            <a:r>
              <a:rPr lang="en-US" altLang="zh-CN" kern="100">
                <a:latin typeface="Times New Roman" panose="02020603050405020304" pitchFamily="18" charset="0"/>
              </a:rPr>
              <a:t>3.  ( </a:t>
            </a:r>
            <a:r>
              <a:rPr lang="zh-CN" altLang="zh-CN" kern="100">
                <a:latin typeface="Times New Roman" panose="02020603050405020304" pitchFamily="18" charset="0"/>
              </a:rPr>
              <a:t>错</a:t>
            </a:r>
            <a:r>
              <a:rPr lang="en-US" altLang="zh-CN" kern="100">
                <a:latin typeface="Times New Roman" panose="02020603050405020304" pitchFamily="18" charset="0"/>
              </a:rPr>
              <a:t> )</a:t>
            </a:r>
            <a:endParaRPr lang="zh-CN" altLang="zh-CN" sz="1400" kern="100">
              <a:latin typeface="Times New Roman" panose="02020603050405020304" pitchFamily="18" charset="0"/>
            </a:endParaRPr>
          </a:p>
          <a:p>
            <a:r>
              <a:rPr lang="en-US" altLang="zh-CN" kern="100" spc="-20">
                <a:latin typeface="Times New Roman" panose="02020603050405020304" pitchFamily="18" charset="0"/>
              </a:rPr>
              <a:t>  </a:t>
            </a:r>
            <a:r>
              <a:rPr lang="zh-CN" altLang="zh-CN" kern="100" spc="-20">
                <a:latin typeface="Times New Roman" panose="02020603050405020304" pitchFamily="18" charset="0"/>
                <a:cs typeface="Times New Roman" panose="02020603050405020304" pitchFamily="18" charset="0"/>
              </a:rPr>
              <a:t>理由：由于取指令就需要</a:t>
            </a:r>
            <a:r>
              <a:rPr lang="en-US" altLang="zh-CN" kern="100" spc="-20">
                <a:latin typeface="Times New Roman" panose="02020603050405020304" pitchFamily="18" charset="0"/>
              </a:rPr>
              <a:t>3</a:t>
            </a:r>
            <a:r>
              <a:rPr lang="zh-CN" altLang="zh-CN" kern="100" spc="-20">
                <a:latin typeface="Times New Roman" panose="02020603050405020304" pitchFamily="18" charset="0"/>
                <a:cs typeface="Times New Roman" panose="02020603050405020304" pitchFamily="18" charset="0"/>
              </a:rPr>
              <a:t>三次访问存储器，再加上数据传输还要访存，因此指令执行完成不止</a:t>
            </a:r>
            <a:r>
              <a:rPr lang="en-US" altLang="zh-CN" kern="100" spc="-20">
                <a:latin typeface="Times New Roman" panose="02020603050405020304" pitchFamily="18" charset="0"/>
              </a:rPr>
              <a:t>3</a:t>
            </a:r>
            <a:r>
              <a:rPr lang="zh-CN" altLang="zh-CN" kern="100" spc="-20">
                <a:latin typeface="Times New Roman" panose="02020603050405020304" pitchFamily="18" charset="0"/>
                <a:cs typeface="Times New Roman" panose="02020603050405020304" pitchFamily="18" charset="0"/>
              </a:rPr>
              <a:t>次访存。</a:t>
            </a:r>
            <a:endParaRPr lang="zh-CN" altLang="en-US"/>
          </a:p>
        </p:txBody>
      </p:sp>
    </p:spTree>
    <p:extLst>
      <p:ext uri="{BB962C8B-B14F-4D97-AF65-F5344CB8AC3E}">
        <p14:creationId xmlns:p14="http://schemas.microsoft.com/office/powerpoint/2010/main" val="2378776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548680"/>
            <a:ext cx="8208912" cy="902811"/>
          </a:xfrm>
          <a:prstGeom prst="rect">
            <a:avLst/>
          </a:prstGeom>
        </p:spPr>
        <p:txBody>
          <a:bodyPr wrap="square">
            <a:spAutoFit/>
          </a:bodyPr>
          <a:lstStyle/>
          <a:p>
            <a:pPr indent="304800" algn="just">
              <a:lnSpc>
                <a:spcPts val="2000"/>
              </a:lnSpc>
              <a:spcAft>
                <a:spcPts val="0"/>
              </a:spcAft>
            </a:pPr>
            <a:r>
              <a:rPr lang="en-US" altLang="zh-CN" kern="100">
                <a:solidFill>
                  <a:srgbClr val="000000"/>
                </a:solidFill>
                <a:latin typeface="Times New Roman" panose="02020603050405020304" pitchFamily="18" charset="0"/>
              </a:rPr>
              <a:t>4.  ( </a:t>
            </a:r>
            <a:r>
              <a:rPr lang="zh-CN" altLang="zh-CN" kern="100">
                <a:solidFill>
                  <a:srgbClr val="000000"/>
                </a:solidFill>
                <a:latin typeface="Times New Roman" panose="02020603050405020304" pitchFamily="18" charset="0"/>
              </a:rPr>
              <a:t>错</a:t>
            </a:r>
            <a:r>
              <a:rPr lang="en-US" altLang="zh-CN" kern="100">
                <a:solidFill>
                  <a:srgbClr val="000000"/>
                </a:solidFill>
                <a:latin typeface="Times New Roman" panose="02020603050405020304" pitchFamily="18" charset="0"/>
              </a:rPr>
              <a:t> )</a:t>
            </a:r>
            <a:endParaRPr lang="zh-CN" altLang="zh-CN" sz="1400" kern="100">
              <a:latin typeface="Times New Roman" panose="02020603050405020304" pitchFamily="18" charset="0"/>
            </a:endParaRPr>
          </a:p>
          <a:p>
            <a:r>
              <a:rPr lang="en-US" altLang="zh-CN" kern="100">
                <a:solidFill>
                  <a:srgbClr val="000000"/>
                </a:solidFill>
                <a:latin typeface="Times New Roman" panose="02020603050405020304" pitchFamily="18" charset="0"/>
              </a:rPr>
              <a:t> </a:t>
            </a:r>
            <a:r>
              <a:rPr lang="zh-CN" altLang="zh-CN" kern="100">
                <a:solidFill>
                  <a:srgbClr val="000000"/>
                </a:solidFill>
                <a:latin typeface="Times New Roman" panose="02020603050405020304" pitchFamily="18" charset="0"/>
                <a:cs typeface="Times New Roman" panose="02020603050405020304" pitchFamily="18" charset="0"/>
              </a:rPr>
              <a:t>理由：补码不恢复余数法是根据余数和除数的符号的异同来决定上商，而不是根据余数的正负来决定上商</a:t>
            </a:r>
            <a:endParaRPr lang="zh-CN" altLang="en-US"/>
          </a:p>
        </p:txBody>
      </p:sp>
      <p:sp>
        <p:nvSpPr>
          <p:cNvPr id="3" name="矩形 2"/>
          <p:cNvSpPr/>
          <p:nvPr/>
        </p:nvSpPr>
        <p:spPr>
          <a:xfrm>
            <a:off x="450708" y="1628800"/>
            <a:ext cx="8081732" cy="902811"/>
          </a:xfrm>
          <a:prstGeom prst="rect">
            <a:avLst/>
          </a:prstGeom>
        </p:spPr>
        <p:txBody>
          <a:bodyPr wrap="square">
            <a:spAutoFit/>
          </a:bodyPr>
          <a:lstStyle/>
          <a:p>
            <a:pPr indent="304800" algn="just">
              <a:lnSpc>
                <a:spcPts val="2000"/>
              </a:lnSpc>
              <a:spcBef>
                <a:spcPts val="600"/>
              </a:spcBef>
              <a:spcAft>
                <a:spcPts val="0"/>
              </a:spcAft>
            </a:pPr>
            <a:r>
              <a:rPr lang="en-US" altLang="zh-CN" kern="100">
                <a:solidFill>
                  <a:srgbClr val="000000"/>
                </a:solidFill>
                <a:latin typeface="Times New Roman" panose="02020603050405020304" pitchFamily="18" charset="0"/>
              </a:rPr>
              <a:t>5.  ( </a:t>
            </a:r>
            <a:r>
              <a:rPr lang="zh-CN" altLang="zh-CN" kern="100">
                <a:solidFill>
                  <a:srgbClr val="000000"/>
                </a:solidFill>
                <a:latin typeface="Times New Roman" panose="02020603050405020304" pitchFamily="18" charset="0"/>
              </a:rPr>
              <a:t>错</a:t>
            </a:r>
            <a:r>
              <a:rPr lang="en-US" altLang="zh-CN" kern="100">
                <a:solidFill>
                  <a:srgbClr val="000000"/>
                </a:solidFill>
                <a:latin typeface="Times New Roman" panose="02020603050405020304" pitchFamily="18" charset="0"/>
              </a:rPr>
              <a:t> )</a:t>
            </a:r>
            <a:endParaRPr lang="zh-CN" altLang="zh-CN" sz="1400" kern="100">
              <a:latin typeface="Times New Roman" panose="02020603050405020304" pitchFamily="18" charset="0"/>
            </a:endParaRPr>
          </a:p>
          <a:p>
            <a:r>
              <a:rPr lang="en-US" altLang="zh-CN" kern="100">
                <a:solidFill>
                  <a:srgbClr val="000000"/>
                </a:solidFill>
                <a:latin typeface="Times New Roman" panose="02020603050405020304" pitchFamily="18" charset="0"/>
              </a:rPr>
              <a:t> </a:t>
            </a:r>
            <a:r>
              <a:rPr lang="zh-CN" altLang="zh-CN" kern="100">
                <a:solidFill>
                  <a:srgbClr val="000000"/>
                </a:solidFill>
                <a:latin typeface="Times New Roman" panose="02020603050405020304" pitchFamily="18" charset="0"/>
                <a:cs typeface="Times New Roman" panose="02020603050405020304" pitchFamily="18" charset="0"/>
              </a:rPr>
              <a:t>理由：断定方式是由后续地址字段提供的后续地址形成方式来形成后续地址，不是顺序执行或者由当前指令提供转移的地址</a:t>
            </a:r>
            <a:endParaRPr lang="zh-CN" altLang="en-US"/>
          </a:p>
        </p:txBody>
      </p:sp>
      <p:sp>
        <p:nvSpPr>
          <p:cNvPr id="4" name="矩形 3"/>
          <p:cNvSpPr/>
          <p:nvPr/>
        </p:nvSpPr>
        <p:spPr>
          <a:xfrm>
            <a:off x="491276" y="2708920"/>
            <a:ext cx="7825140" cy="625812"/>
          </a:xfrm>
          <a:prstGeom prst="rect">
            <a:avLst/>
          </a:prstGeom>
        </p:spPr>
        <p:txBody>
          <a:bodyPr wrap="square">
            <a:spAutoFit/>
          </a:bodyPr>
          <a:lstStyle/>
          <a:p>
            <a:pPr indent="304800" algn="just">
              <a:lnSpc>
                <a:spcPts val="2000"/>
              </a:lnSpc>
              <a:spcBef>
                <a:spcPts val="600"/>
              </a:spcBef>
              <a:spcAft>
                <a:spcPts val="0"/>
              </a:spcAft>
            </a:pPr>
            <a:r>
              <a:rPr lang="en-US" altLang="zh-CN" kern="100">
                <a:solidFill>
                  <a:srgbClr val="000000"/>
                </a:solidFill>
                <a:latin typeface="Times New Roman" panose="02020603050405020304" pitchFamily="18" charset="0"/>
              </a:rPr>
              <a:t>6.  ( </a:t>
            </a:r>
            <a:r>
              <a:rPr lang="zh-CN" altLang="zh-CN" kern="100">
                <a:solidFill>
                  <a:srgbClr val="000000"/>
                </a:solidFill>
                <a:latin typeface="Times New Roman" panose="02020603050405020304" pitchFamily="18" charset="0"/>
              </a:rPr>
              <a:t>错</a:t>
            </a:r>
            <a:r>
              <a:rPr lang="en-US" altLang="zh-CN" kern="100">
                <a:solidFill>
                  <a:srgbClr val="000000"/>
                </a:solidFill>
                <a:latin typeface="Times New Roman" panose="02020603050405020304" pitchFamily="18" charset="0"/>
              </a:rPr>
              <a:t> )</a:t>
            </a:r>
            <a:endParaRPr lang="zh-CN" altLang="zh-CN" sz="1400" kern="100">
              <a:latin typeface="Times New Roman" panose="02020603050405020304" pitchFamily="18" charset="0"/>
            </a:endParaRPr>
          </a:p>
          <a:p>
            <a:r>
              <a:rPr lang="en-US" altLang="zh-CN" kern="100">
                <a:solidFill>
                  <a:srgbClr val="000000"/>
                </a:solidFill>
                <a:latin typeface="Times New Roman" panose="02020603050405020304" pitchFamily="18" charset="0"/>
              </a:rPr>
              <a:t> </a:t>
            </a:r>
            <a:r>
              <a:rPr lang="zh-CN" altLang="zh-CN" kern="100">
                <a:solidFill>
                  <a:srgbClr val="000000"/>
                </a:solidFill>
                <a:latin typeface="Times New Roman" panose="02020603050405020304" pitchFamily="18" charset="0"/>
                <a:cs typeface="Times New Roman" panose="02020603050405020304" pitchFamily="18" charset="0"/>
              </a:rPr>
              <a:t>理由：浮点除法运算的结果已经是规格化数，不需要对结果进行规格化处理。</a:t>
            </a:r>
            <a:endParaRPr lang="zh-CN" altLang="en-US"/>
          </a:p>
        </p:txBody>
      </p:sp>
      <p:pic>
        <p:nvPicPr>
          <p:cNvPr id="5" name="图片 4"/>
          <p:cNvPicPr>
            <a:picLocks noChangeAspect="1"/>
          </p:cNvPicPr>
          <p:nvPr/>
        </p:nvPicPr>
        <p:blipFill>
          <a:blip r:embed="rId2"/>
          <a:stretch>
            <a:fillRect/>
          </a:stretch>
        </p:blipFill>
        <p:spPr>
          <a:xfrm>
            <a:off x="179512" y="3564210"/>
            <a:ext cx="8810625" cy="3105150"/>
          </a:xfrm>
          <a:prstGeom prst="rect">
            <a:avLst/>
          </a:prstGeom>
        </p:spPr>
      </p:pic>
    </p:spTree>
    <p:extLst>
      <p:ext uri="{BB962C8B-B14F-4D97-AF65-F5344CB8AC3E}">
        <p14:creationId xmlns:p14="http://schemas.microsoft.com/office/powerpoint/2010/main" val="482618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64483" y="692696"/>
            <a:ext cx="4379725" cy="523220"/>
          </a:xfrm>
          <a:prstGeom prst="rect">
            <a:avLst/>
          </a:prstGeom>
          <a:noFill/>
        </p:spPr>
        <p:txBody>
          <a:bodyPr wrap="none" rtlCol="0">
            <a:spAutoFit/>
          </a:bodyPr>
          <a:lstStyle/>
          <a:p>
            <a:r>
              <a:rPr lang="zh-CN" altLang="en-US" sz="2800" smtClean="0"/>
              <a:t>第二部分   指令信息的表示</a:t>
            </a:r>
            <a:endParaRPr lang="zh-CN" altLang="en-US" sz="2800"/>
          </a:p>
        </p:txBody>
      </p:sp>
      <p:sp>
        <p:nvSpPr>
          <p:cNvPr id="4" name="文本框 3"/>
          <p:cNvSpPr txBox="1"/>
          <p:nvPr/>
        </p:nvSpPr>
        <p:spPr>
          <a:xfrm flipH="1">
            <a:off x="611560" y="1628800"/>
            <a:ext cx="3770705" cy="523220"/>
          </a:xfrm>
          <a:prstGeom prst="rect">
            <a:avLst/>
          </a:prstGeom>
          <a:noFill/>
        </p:spPr>
        <p:txBody>
          <a:bodyPr wrap="square" rtlCol="0">
            <a:spAutoFit/>
          </a:bodyPr>
          <a:lstStyle/>
          <a:p>
            <a:r>
              <a:rPr lang="en-US" altLang="zh-CN" sz="2800" smtClean="0"/>
              <a:t>1</a:t>
            </a:r>
            <a:r>
              <a:rPr lang="zh-CN" altLang="en-US" sz="2800" smtClean="0"/>
              <a:t>、指令格式</a:t>
            </a:r>
            <a:endParaRPr lang="zh-CN" altLang="en-US" sz="2800"/>
          </a:p>
        </p:txBody>
      </p:sp>
      <p:grpSp>
        <p:nvGrpSpPr>
          <p:cNvPr id="5" name="组合 4"/>
          <p:cNvGrpSpPr/>
          <p:nvPr/>
        </p:nvGrpSpPr>
        <p:grpSpPr>
          <a:xfrm>
            <a:off x="2483768" y="2564904"/>
            <a:ext cx="4608512" cy="648072"/>
            <a:chOff x="2195736" y="5013176"/>
            <a:chExt cx="4608512" cy="914400"/>
          </a:xfrm>
        </p:grpSpPr>
        <p:sp>
          <p:nvSpPr>
            <p:cNvPr id="6" name="矩形 5"/>
            <p:cNvSpPr/>
            <p:nvPr/>
          </p:nvSpPr>
          <p:spPr>
            <a:xfrm>
              <a:off x="2195736" y="5013176"/>
              <a:ext cx="2304256" cy="914400"/>
            </a:xfrm>
            <a:prstGeom prst="rect">
              <a:avLst/>
            </a:prstGeom>
            <a:solidFill>
              <a:srgbClr val="A3F2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操作码  </a:t>
              </a:r>
              <a:r>
                <a:rPr lang="en-US" altLang="zh-CN" sz="2400" b="1" dirty="0" smtClean="0">
                  <a:solidFill>
                    <a:schemeClr val="tx1"/>
                  </a:solidFill>
                </a:rPr>
                <a:t>OP</a:t>
              </a:r>
              <a:endParaRPr lang="zh-CN" altLang="en-US" sz="2400" b="1" dirty="0">
                <a:solidFill>
                  <a:schemeClr val="tx1"/>
                </a:solidFill>
              </a:endParaRPr>
            </a:p>
          </p:txBody>
        </p:sp>
        <p:sp>
          <p:nvSpPr>
            <p:cNvPr id="7" name="矩形 6"/>
            <p:cNvSpPr/>
            <p:nvPr/>
          </p:nvSpPr>
          <p:spPr>
            <a:xfrm>
              <a:off x="4499992" y="5013176"/>
              <a:ext cx="2304256" cy="914400"/>
            </a:xfrm>
            <a:prstGeom prst="rect">
              <a:avLst/>
            </a:prstGeom>
            <a:solidFill>
              <a:srgbClr val="A3F2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rPr>
                <a:t>地址码  </a:t>
              </a:r>
              <a:r>
                <a:rPr lang="en-US" altLang="zh-CN" sz="2400" b="1" dirty="0" smtClean="0">
                  <a:solidFill>
                    <a:schemeClr val="tx1"/>
                  </a:solidFill>
                </a:rPr>
                <a:t>A</a:t>
              </a:r>
              <a:endParaRPr lang="zh-CN" altLang="en-US" sz="2400" b="1" dirty="0">
                <a:solidFill>
                  <a:schemeClr val="tx1"/>
                </a:solidFill>
              </a:endParaRPr>
            </a:p>
          </p:txBody>
        </p:sp>
      </p:grpSp>
      <p:sp>
        <p:nvSpPr>
          <p:cNvPr id="8" name="文本框 7"/>
          <p:cNvSpPr txBox="1"/>
          <p:nvPr/>
        </p:nvSpPr>
        <p:spPr>
          <a:xfrm flipH="1">
            <a:off x="657279" y="3645024"/>
            <a:ext cx="3770705" cy="523220"/>
          </a:xfrm>
          <a:prstGeom prst="rect">
            <a:avLst/>
          </a:prstGeom>
          <a:noFill/>
        </p:spPr>
        <p:txBody>
          <a:bodyPr wrap="square" rtlCol="0">
            <a:spAutoFit/>
          </a:bodyPr>
          <a:lstStyle/>
          <a:p>
            <a:r>
              <a:rPr lang="en-US" altLang="zh-CN" sz="2800"/>
              <a:t>2</a:t>
            </a:r>
            <a:r>
              <a:rPr lang="zh-CN" altLang="en-US" sz="2800" smtClean="0"/>
              <a:t>、操作码结构</a:t>
            </a:r>
            <a:endParaRPr lang="zh-CN" altLang="en-US" sz="2800"/>
          </a:p>
        </p:txBody>
      </p:sp>
      <p:sp>
        <p:nvSpPr>
          <p:cNvPr id="9" name="AutoShape 64"/>
          <p:cNvSpPr>
            <a:spLocks/>
          </p:cNvSpPr>
          <p:nvPr/>
        </p:nvSpPr>
        <p:spPr bwMode="auto">
          <a:xfrm>
            <a:off x="1520125" y="4592990"/>
            <a:ext cx="288032" cy="1027276"/>
          </a:xfrm>
          <a:prstGeom prst="leftBrace">
            <a:avLst>
              <a:gd name="adj1" fmla="val 61152"/>
              <a:gd name="adj2" fmla="val 50000"/>
            </a:avLst>
          </a:prstGeom>
          <a:noFill/>
          <a:ln w="38100">
            <a:solidFill>
              <a:schemeClr val="tx1"/>
            </a:solidFill>
            <a:round/>
            <a:headEnd type="none" w="sm" len="sm"/>
            <a:tailEnd type="none" w="sm" len="sm"/>
          </a:ln>
          <a:effectLst/>
        </p:spPr>
        <p:txBody>
          <a:bodyPr wrap="none" anchor="ctr"/>
          <a:lstStyle/>
          <a:p>
            <a:endParaRPr lang="zh-CN" altLang="en-US" sz="2800" b="1">
              <a:latin typeface="+mn-ea"/>
            </a:endParaRPr>
          </a:p>
        </p:txBody>
      </p:sp>
      <p:sp>
        <p:nvSpPr>
          <p:cNvPr id="10" name="TextBox 8"/>
          <p:cNvSpPr txBox="1"/>
          <p:nvPr/>
        </p:nvSpPr>
        <p:spPr>
          <a:xfrm>
            <a:off x="1857519" y="4376966"/>
            <a:ext cx="5594801" cy="523220"/>
          </a:xfrm>
          <a:prstGeom prst="rect">
            <a:avLst/>
          </a:prstGeom>
          <a:noFill/>
        </p:spPr>
        <p:txBody>
          <a:bodyPr wrap="none" rtlCol="0">
            <a:spAutoFit/>
          </a:bodyPr>
          <a:lstStyle/>
          <a:p>
            <a:r>
              <a:rPr lang="zh-CN" altLang="zh-CN" sz="2800" b="1" dirty="0" smtClean="0">
                <a:latin typeface="+mn-ea"/>
              </a:rPr>
              <a:t>固定</a:t>
            </a:r>
            <a:r>
              <a:rPr lang="zh-CN" altLang="zh-CN" sz="2800" b="1" smtClean="0">
                <a:latin typeface="+mn-ea"/>
              </a:rPr>
              <a:t>长度操作码</a:t>
            </a:r>
            <a:r>
              <a:rPr lang="zh-CN" altLang="en-US" sz="2800" b="1" smtClean="0">
                <a:latin typeface="+mn-ea"/>
              </a:rPr>
              <a:t>：位数与位置固定</a:t>
            </a:r>
            <a:endParaRPr lang="zh-CN" altLang="en-US" sz="2800" b="1" dirty="0">
              <a:latin typeface="+mn-ea"/>
            </a:endParaRPr>
          </a:p>
        </p:txBody>
      </p:sp>
      <p:sp>
        <p:nvSpPr>
          <p:cNvPr id="11" name="TextBox 9"/>
          <p:cNvSpPr txBox="1"/>
          <p:nvPr/>
        </p:nvSpPr>
        <p:spPr>
          <a:xfrm>
            <a:off x="1858155" y="5293906"/>
            <a:ext cx="5234125" cy="523220"/>
          </a:xfrm>
          <a:prstGeom prst="rect">
            <a:avLst/>
          </a:prstGeom>
          <a:noFill/>
        </p:spPr>
        <p:txBody>
          <a:bodyPr wrap="none" rtlCol="0">
            <a:spAutoFit/>
          </a:bodyPr>
          <a:lstStyle/>
          <a:p>
            <a:r>
              <a:rPr lang="zh-CN" altLang="zh-CN" sz="2800" b="1" dirty="0" smtClean="0">
                <a:latin typeface="+mn-ea"/>
              </a:rPr>
              <a:t>可变长</a:t>
            </a:r>
            <a:r>
              <a:rPr lang="zh-CN" altLang="en-US" sz="2800" b="1" dirty="0" smtClean="0">
                <a:latin typeface="+mn-ea"/>
              </a:rPr>
              <a:t>度</a:t>
            </a:r>
            <a:r>
              <a:rPr lang="zh-CN" altLang="zh-CN" sz="2800" b="1" dirty="0" smtClean="0">
                <a:latin typeface="+mn-ea"/>
              </a:rPr>
              <a:t>操作码（扩展操作码）</a:t>
            </a:r>
            <a:endParaRPr lang="zh-CN" altLang="en-US" sz="2800" b="1" dirty="0">
              <a:latin typeface="+mn-ea"/>
            </a:endParaRPr>
          </a:p>
        </p:txBody>
      </p:sp>
      <p:sp>
        <p:nvSpPr>
          <p:cNvPr id="13" name="文本框 12"/>
          <p:cNvSpPr txBox="1"/>
          <p:nvPr/>
        </p:nvSpPr>
        <p:spPr>
          <a:xfrm flipH="1">
            <a:off x="1763688" y="6013986"/>
            <a:ext cx="6066577" cy="523220"/>
          </a:xfrm>
          <a:prstGeom prst="rect">
            <a:avLst/>
          </a:prstGeom>
          <a:noFill/>
        </p:spPr>
        <p:txBody>
          <a:bodyPr wrap="square" rtlCol="0">
            <a:spAutoFit/>
          </a:bodyPr>
          <a:lstStyle/>
          <a:p>
            <a:r>
              <a:rPr lang="zh-CN" altLang="en-US" sz="2800" b="1" smtClean="0">
                <a:solidFill>
                  <a:srgbClr val="FF0000"/>
                </a:solidFill>
              </a:rPr>
              <a:t>掌握扩展操作码指令的格式设计</a:t>
            </a:r>
            <a:endParaRPr lang="zh-CN" altLang="en-US" sz="2800" b="1">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flipH="1">
            <a:off x="657279" y="836712"/>
            <a:ext cx="3770705" cy="523220"/>
          </a:xfrm>
          <a:prstGeom prst="rect">
            <a:avLst/>
          </a:prstGeom>
          <a:noFill/>
        </p:spPr>
        <p:txBody>
          <a:bodyPr wrap="square" rtlCol="0">
            <a:spAutoFit/>
          </a:bodyPr>
          <a:lstStyle/>
          <a:p>
            <a:r>
              <a:rPr lang="en-US" altLang="zh-CN" sz="2800" smtClean="0"/>
              <a:t>3</a:t>
            </a:r>
            <a:r>
              <a:rPr lang="zh-CN" altLang="en-US" sz="2800" smtClean="0"/>
              <a:t>、指令中的地址结构</a:t>
            </a:r>
            <a:endParaRPr lang="zh-CN" altLang="en-US" sz="2800"/>
          </a:p>
        </p:txBody>
      </p:sp>
      <p:sp>
        <p:nvSpPr>
          <p:cNvPr id="3" name="矩形 2"/>
          <p:cNvSpPr/>
          <p:nvPr/>
        </p:nvSpPr>
        <p:spPr>
          <a:xfrm>
            <a:off x="251520" y="1726937"/>
            <a:ext cx="8496944" cy="1384995"/>
          </a:xfrm>
          <a:prstGeom prst="rect">
            <a:avLst/>
          </a:prstGeom>
        </p:spPr>
        <p:txBody>
          <a:bodyPr wrap="square">
            <a:spAutoFit/>
          </a:bodyPr>
          <a:lstStyle/>
          <a:p>
            <a:r>
              <a:rPr lang="zh-CN" altLang="en-US" sz="2800" b="1" dirty="0" smtClean="0">
                <a:latin typeface="宋体" panose="02010600030101010101" pitchFamily="2" charset="-122"/>
                <a:ea typeface="宋体" panose="02010600030101010101" pitchFamily="2" charset="-122"/>
              </a:rPr>
              <a:t>显地址：</a:t>
            </a:r>
            <a:r>
              <a:rPr lang="zh-CN" altLang="zh-CN" sz="2800" b="1" dirty="0" smtClean="0">
                <a:latin typeface="宋体" panose="02010600030101010101" pitchFamily="2" charset="-122"/>
                <a:ea typeface="宋体" panose="02010600030101010101" pitchFamily="2" charset="-122"/>
              </a:rPr>
              <a:t>在</a:t>
            </a:r>
            <a:r>
              <a:rPr lang="zh-CN" altLang="en-US" sz="2800" b="1" dirty="0" smtClean="0">
                <a:latin typeface="宋体" panose="02010600030101010101" pitchFamily="2" charset="-122"/>
                <a:ea typeface="宋体" panose="02010600030101010101" pitchFamily="2" charset="-122"/>
              </a:rPr>
              <a:t>指令</a:t>
            </a:r>
            <a:r>
              <a:rPr lang="zh-CN" altLang="zh-CN" sz="2800" b="1" dirty="0" smtClean="0">
                <a:latin typeface="宋体" panose="02010600030101010101" pitchFamily="2" charset="-122"/>
                <a:ea typeface="宋体" panose="02010600030101010101" pitchFamily="2" charset="-122"/>
              </a:rPr>
              <a:t>代码中写明主存储器单元地址码或者寄存</a:t>
            </a:r>
            <a:r>
              <a:rPr lang="zh-CN" altLang="en-US" sz="2800" b="1" dirty="0" smtClean="0">
                <a:latin typeface="宋体" panose="02010600030101010101" pitchFamily="2" charset="-122"/>
                <a:ea typeface="宋体" panose="02010600030101010101" pitchFamily="2" charset="-122"/>
              </a:rPr>
              <a:t>器</a:t>
            </a:r>
            <a:r>
              <a:rPr lang="zh-CN" altLang="zh-CN" sz="2800" b="1" dirty="0" smtClean="0">
                <a:latin typeface="宋体" panose="02010600030101010101" pitchFamily="2" charset="-122"/>
                <a:ea typeface="宋体" panose="02010600030101010101" pitchFamily="2" charset="-122"/>
              </a:rPr>
              <a:t>号。</a:t>
            </a:r>
            <a:endParaRPr lang="en-US" altLang="zh-CN" sz="2800" b="1" dirty="0" smtClean="0">
              <a:latin typeface="宋体" panose="02010600030101010101" pitchFamily="2" charset="-122"/>
              <a:ea typeface="宋体" panose="02010600030101010101" pitchFamily="2" charset="-122"/>
            </a:endParaRPr>
          </a:p>
          <a:p>
            <a:r>
              <a:rPr lang="en-US" altLang="zh-CN" sz="2800" b="1" dirty="0" smtClean="0">
                <a:latin typeface="宋体" panose="02010600030101010101" pitchFamily="2" charset="-122"/>
                <a:ea typeface="宋体" panose="02010600030101010101" pitchFamily="2" charset="-122"/>
              </a:rPr>
              <a:t>  </a:t>
            </a:r>
            <a:r>
              <a:rPr lang="zh-CN" altLang="zh-CN" sz="2800" b="1" dirty="0" smtClean="0">
                <a:latin typeface="宋体" panose="02010600030101010101" pitchFamily="2" charset="-122"/>
                <a:ea typeface="宋体" panose="02010600030101010101" pitchFamily="2" charset="-122"/>
              </a:rPr>
              <a:t>一条指令中给出几个显地址，就称为几地址指令。</a:t>
            </a:r>
            <a:endParaRPr lang="zh-CN" altLang="en-US" sz="2800" b="1" dirty="0">
              <a:latin typeface="宋体" panose="02010600030101010101" pitchFamily="2" charset="-122"/>
              <a:ea typeface="宋体" panose="02010600030101010101" pitchFamily="2" charset="-122"/>
            </a:endParaRPr>
          </a:p>
        </p:txBody>
      </p:sp>
      <p:sp>
        <p:nvSpPr>
          <p:cNvPr id="4" name="矩形 3"/>
          <p:cNvSpPr/>
          <p:nvPr/>
        </p:nvSpPr>
        <p:spPr>
          <a:xfrm>
            <a:off x="251520" y="3338989"/>
            <a:ext cx="7992888" cy="954107"/>
          </a:xfrm>
          <a:prstGeom prst="rect">
            <a:avLst/>
          </a:prstGeom>
        </p:spPr>
        <p:txBody>
          <a:bodyPr wrap="square">
            <a:spAutoFit/>
          </a:bodyPr>
          <a:lstStyle/>
          <a:p>
            <a:r>
              <a:rPr lang="zh-CN" altLang="en-US" sz="2800" b="1" dirty="0" smtClean="0">
                <a:latin typeface="宋体" panose="02010600030101010101" pitchFamily="2" charset="-122"/>
                <a:ea typeface="宋体" panose="02010600030101010101" pitchFamily="2" charset="-122"/>
              </a:rPr>
              <a:t>隐地址：</a:t>
            </a:r>
            <a:r>
              <a:rPr lang="zh-CN" altLang="zh-CN" sz="2800" b="1" dirty="0" smtClean="0">
                <a:latin typeface="宋体" panose="02010600030101010101" pitchFamily="2" charset="-122"/>
                <a:ea typeface="宋体" panose="02010600030101010101" pitchFamily="2" charset="-122"/>
              </a:rPr>
              <a:t>如果地址是以隐含的方式约定，而在指令中并不给出该地址码</a:t>
            </a:r>
            <a:r>
              <a:rPr lang="zh-CN" altLang="en-US" sz="2800" b="1" dirty="0" smtClean="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sp>
        <p:nvSpPr>
          <p:cNvPr id="5" name="矩形 4"/>
          <p:cNvSpPr/>
          <p:nvPr/>
        </p:nvSpPr>
        <p:spPr>
          <a:xfrm>
            <a:off x="2538574" y="4705980"/>
            <a:ext cx="4240088" cy="523220"/>
          </a:xfrm>
          <a:prstGeom prst="rect">
            <a:avLst/>
          </a:prstGeom>
        </p:spPr>
        <p:txBody>
          <a:bodyPr wrap="square">
            <a:spAutoFit/>
          </a:bodyPr>
          <a:lstStyle/>
          <a:p>
            <a:r>
              <a:rPr lang="zh-CN" altLang="en-US" sz="2800" b="1" smtClean="0">
                <a:solidFill>
                  <a:srgbClr val="0000FF"/>
                </a:solidFill>
                <a:latin typeface="宋体" panose="02010600030101010101" pitchFamily="2" charset="-122"/>
                <a:ea typeface="宋体" panose="02010600030101010101" pitchFamily="2" charset="-122"/>
              </a:rPr>
              <a:t>为什么采用隐地址？</a:t>
            </a:r>
            <a:endParaRPr lang="zh-CN" altLang="en-US" sz="2800" b="1" dirty="0">
              <a:solidFill>
                <a:srgbClr val="0000FF"/>
              </a:solidFill>
              <a:latin typeface="宋体" panose="02010600030101010101" pitchFamily="2" charset="-122"/>
              <a:ea typeface="宋体" panose="02010600030101010101" pitchFamily="2" charset="-122"/>
            </a:endParaRPr>
          </a:p>
        </p:txBody>
      </p:sp>
      <p:sp>
        <p:nvSpPr>
          <p:cNvPr id="6" name="矩形 5"/>
          <p:cNvSpPr/>
          <p:nvPr/>
        </p:nvSpPr>
        <p:spPr>
          <a:xfrm>
            <a:off x="979850" y="5589240"/>
            <a:ext cx="7120542" cy="523220"/>
          </a:xfrm>
          <a:prstGeom prst="rect">
            <a:avLst/>
          </a:prstGeom>
        </p:spPr>
        <p:txBody>
          <a:bodyPr wrap="square">
            <a:spAutoFit/>
          </a:bodyPr>
          <a:lstStyle/>
          <a:p>
            <a:r>
              <a:rPr lang="zh-CN" altLang="en-US" sz="2800" b="1" smtClean="0">
                <a:solidFill>
                  <a:srgbClr val="0000FF"/>
                </a:solidFill>
                <a:latin typeface="宋体" panose="02010600030101010101" pitchFamily="2" charset="-122"/>
                <a:ea typeface="宋体" panose="02010600030101010101" pitchFamily="2" charset="-122"/>
              </a:rPr>
              <a:t>掌握地址个数对指令长度及访存次数的影响。</a:t>
            </a:r>
            <a:endParaRPr lang="zh-CN" altLang="en-US" sz="2800" b="1" dirty="0">
              <a:solidFill>
                <a:srgbClr val="0000FF"/>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50728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flipH="1">
            <a:off x="657279" y="1268760"/>
            <a:ext cx="3770705" cy="523220"/>
          </a:xfrm>
          <a:prstGeom prst="rect">
            <a:avLst/>
          </a:prstGeom>
          <a:noFill/>
        </p:spPr>
        <p:txBody>
          <a:bodyPr wrap="square" rtlCol="0">
            <a:spAutoFit/>
          </a:bodyPr>
          <a:lstStyle/>
          <a:p>
            <a:r>
              <a:rPr lang="en-US" altLang="zh-CN" sz="2800"/>
              <a:t>4</a:t>
            </a:r>
            <a:r>
              <a:rPr lang="zh-CN" altLang="en-US" sz="2800" smtClean="0"/>
              <a:t>、</a:t>
            </a:r>
            <a:r>
              <a:rPr lang="zh-CN" altLang="en-US" sz="2800" smtClean="0">
                <a:solidFill>
                  <a:srgbClr val="FF0000"/>
                </a:solidFill>
              </a:rPr>
              <a:t>指令寻址方式</a:t>
            </a:r>
            <a:endParaRPr lang="zh-CN" altLang="en-US" sz="2800">
              <a:solidFill>
                <a:srgbClr val="FF0000"/>
              </a:solidFill>
            </a:endParaRPr>
          </a:p>
        </p:txBody>
      </p:sp>
      <p:sp>
        <p:nvSpPr>
          <p:cNvPr id="3" name="文本框 2"/>
          <p:cNvSpPr txBox="1"/>
          <p:nvPr/>
        </p:nvSpPr>
        <p:spPr>
          <a:xfrm flipH="1">
            <a:off x="814439" y="1988840"/>
            <a:ext cx="7227089" cy="1384995"/>
          </a:xfrm>
          <a:prstGeom prst="rect">
            <a:avLst/>
          </a:prstGeom>
          <a:noFill/>
        </p:spPr>
        <p:txBody>
          <a:bodyPr wrap="square" rtlCol="0">
            <a:spAutoFit/>
          </a:bodyPr>
          <a:lstStyle/>
          <a:p>
            <a:r>
              <a:rPr lang="zh-CN" altLang="en-US" sz="2800" b="1" smtClean="0"/>
              <a:t>包括：直接寻址、间接寻址及其变形、变址寻址、相对寻址等常见寻址方式，以及各种寻址方式的访存分析。</a:t>
            </a:r>
            <a:endParaRPr lang="zh-CN" altLang="en-US" sz="2800" b="1"/>
          </a:p>
        </p:txBody>
      </p:sp>
      <p:sp>
        <p:nvSpPr>
          <p:cNvPr id="4" name="文本框 3"/>
          <p:cNvSpPr txBox="1"/>
          <p:nvPr/>
        </p:nvSpPr>
        <p:spPr>
          <a:xfrm flipH="1">
            <a:off x="729287" y="3553852"/>
            <a:ext cx="3770705" cy="523220"/>
          </a:xfrm>
          <a:prstGeom prst="rect">
            <a:avLst/>
          </a:prstGeom>
          <a:noFill/>
        </p:spPr>
        <p:txBody>
          <a:bodyPr wrap="square" rtlCol="0">
            <a:spAutoFit/>
          </a:bodyPr>
          <a:lstStyle/>
          <a:p>
            <a:r>
              <a:rPr lang="en-US" altLang="zh-CN" sz="2800" smtClean="0"/>
              <a:t>5</a:t>
            </a:r>
            <a:r>
              <a:rPr lang="zh-CN" altLang="en-US" sz="2800" smtClean="0"/>
              <a:t>、指令类型</a:t>
            </a:r>
            <a:endParaRPr lang="zh-CN" altLang="en-US" sz="2800">
              <a:solidFill>
                <a:srgbClr val="FF0000"/>
              </a:solidFill>
            </a:endParaRPr>
          </a:p>
        </p:txBody>
      </p:sp>
      <p:sp>
        <p:nvSpPr>
          <p:cNvPr id="5" name="文本框 4"/>
          <p:cNvSpPr txBox="1"/>
          <p:nvPr/>
        </p:nvSpPr>
        <p:spPr>
          <a:xfrm flipH="1">
            <a:off x="873303" y="4347101"/>
            <a:ext cx="7227089" cy="954107"/>
          </a:xfrm>
          <a:prstGeom prst="rect">
            <a:avLst/>
          </a:prstGeom>
          <a:noFill/>
        </p:spPr>
        <p:txBody>
          <a:bodyPr wrap="square" rtlCol="0">
            <a:spAutoFit/>
          </a:bodyPr>
          <a:lstStyle/>
          <a:p>
            <a:r>
              <a:rPr lang="zh-CN" altLang="en-US" sz="2800" b="1" smtClean="0"/>
              <a:t>（</a:t>
            </a:r>
            <a:r>
              <a:rPr lang="en-US" altLang="zh-CN" sz="2800" b="1" smtClean="0"/>
              <a:t>1</a:t>
            </a:r>
            <a:r>
              <a:rPr lang="zh-CN" altLang="en-US" sz="2800" b="1" smtClean="0"/>
              <a:t>）转移、转子与返回指令的特点与区别；</a:t>
            </a:r>
            <a:endParaRPr lang="en-US" altLang="zh-CN" sz="2800" b="1" smtClean="0"/>
          </a:p>
          <a:p>
            <a:r>
              <a:rPr lang="zh-CN" altLang="en-US" sz="2800" b="1" smtClean="0"/>
              <a:t>（</a:t>
            </a:r>
            <a:r>
              <a:rPr lang="en-US" altLang="zh-CN" sz="2800" b="1" smtClean="0"/>
              <a:t>2</a:t>
            </a:r>
            <a:r>
              <a:rPr lang="zh-CN" altLang="en-US" sz="2800" b="1" smtClean="0"/>
              <a:t>）</a:t>
            </a:r>
            <a:r>
              <a:rPr lang="en-US" altLang="zh-CN" sz="2800" b="1" smtClean="0"/>
              <a:t>I/O</a:t>
            </a:r>
            <a:r>
              <a:rPr lang="zh-CN" altLang="en-US" sz="2800" b="1" smtClean="0"/>
              <a:t>单独编址与统一编址的特点与区别。</a:t>
            </a:r>
            <a:endParaRPr lang="zh-CN" altLang="en-US" sz="2800" b="1"/>
          </a:p>
        </p:txBody>
      </p:sp>
    </p:spTree>
    <p:extLst>
      <p:ext uri="{BB962C8B-B14F-4D97-AF65-F5344CB8AC3E}">
        <p14:creationId xmlns:p14="http://schemas.microsoft.com/office/powerpoint/2010/main" val="21347902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11760" y="404664"/>
            <a:ext cx="4294191" cy="646331"/>
          </a:xfrm>
          <a:prstGeom prst="rect">
            <a:avLst/>
          </a:prstGeom>
          <a:noFill/>
        </p:spPr>
        <p:txBody>
          <a:bodyPr wrap="square" rtlCol="0">
            <a:spAutoFit/>
          </a:bodyPr>
          <a:lstStyle/>
          <a:p>
            <a:r>
              <a:rPr lang="zh-CN" altLang="en-US" sz="3600" b="1" smtClean="0"/>
              <a:t>第三章   </a:t>
            </a:r>
            <a:r>
              <a:rPr lang="en-US" altLang="zh-CN" sz="3600" b="1" smtClean="0">
                <a:solidFill>
                  <a:srgbClr val="FF0000"/>
                </a:solidFill>
              </a:rPr>
              <a:t>CPU</a:t>
            </a:r>
            <a:r>
              <a:rPr lang="zh-CN" altLang="en-US" sz="3600" b="1" smtClean="0">
                <a:solidFill>
                  <a:srgbClr val="FF0000"/>
                </a:solidFill>
              </a:rPr>
              <a:t>系统</a:t>
            </a:r>
            <a:endParaRPr lang="zh-CN" altLang="en-US" sz="3600" b="1">
              <a:solidFill>
                <a:srgbClr val="FF0000"/>
              </a:solidFill>
            </a:endParaRPr>
          </a:p>
        </p:txBody>
      </p:sp>
      <p:sp>
        <p:nvSpPr>
          <p:cNvPr id="3" name="文本框 2"/>
          <p:cNvSpPr txBox="1"/>
          <p:nvPr/>
        </p:nvSpPr>
        <p:spPr>
          <a:xfrm>
            <a:off x="2555776" y="1628800"/>
            <a:ext cx="3191899" cy="523220"/>
          </a:xfrm>
          <a:prstGeom prst="rect">
            <a:avLst/>
          </a:prstGeom>
          <a:noFill/>
        </p:spPr>
        <p:txBody>
          <a:bodyPr wrap="none" rtlCol="0">
            <a:spAutoFit/>
          </a:bodyPr>
          <a:lstStyle/>
          <a:p>
            <a:r>
              <a:rPr lang="zh-CN" altLang="en-US" sz="2800" smtClean="0"/>
              <a:t>第一部分   </a:t>
            </a:r>
            <a:r>
              <a:rPr lang="en-US" altLang="zh-CN" sz="2800" smtClean="0"/>
              <a:t>CPU</a:t>
            </a:r>
            <a:r>
              <a:rPr lang="zh-CN" altLang="en-US" sz="2800" smtClean="0"/>
              <a:t>概述</a:t>
            </a:r>
            <a:endParaRPr lang="zh-CN" altLang="en-US" sz="2800"/>
          </a:p>
        </p:txBody>
      </p:sp>
      <p:sp>
        <p:nvSpPr>
          <p:cNvPr id="4" name="文本框 3"/>
          <p:cNvSpPr txBox="1"/>
          <p:nvPr/>
        </p:nvSpPr>
        <p:spPr>
          <a:xfrm>
            <a:off x="827584" y="2564904"/>
            <a:ext cx="8031942" cy="1384995"/>
          </a:xfrm>
          <a:prstGeom prst="rect">
            <a:avLst/>
          </a:prstGeom>
          <a:noFill/>
        </p:spPr>
        <p:txBody>
          <a:bodyPr wrap="none" rtlCol="0">
            <a:spAutoFit/>
          </a:bodyPr>
          <a:lstStyle/>
          <a:p>
            <a:r>
              <a:rPr lang="en-US" altLang="zh-CN" sz="2800" smtClean="0"/>
              <a:t>1</a:t>
            </a:r>
            <a:r>
              <a:rPr lang="zh-CN" altLang="en-US" sz="2800" smtClean="0"/>
              <a:t>、</a:t>
            </a:r>
            <a:r>
              <a:rPr lang="en-US" altLang="zh-CN" sz="2800" smtClean="0"/>
              <a:t>CPU</a:t>
            </a:r>
            <a:r>
              <a:rPr lang="zh-CN" altLang="en-US" sz="2800" smtClean="0"/>
              <a:t>寄存器组中常用</a:t>
            </a:r>
            <a:r>
              <a:rPr lang="en-US" altLang="zh-CN" sz="2800" smtClean="0"/>
              <a:t>7</a:t>
            </a:r>
            <a:r>
              <a:rPr lang="zh-CN" altLang="en-US" sz="2800" smtClean="0"/>
              <a:t>种寄存器：</a:t>
            </a:r>
            <a:endParaRPr lang="en-US" altLang="zh-CN" sz="2800" smtClean="0"/>
          </a:p>
          <a:p>
            <a:r>
              <a:rPr lang="en-US" altLang="zh-CN" sz="2800"/>
              <a:t> </a:t>
            </a:r>
            <a:r>
              <a:rPr lang="en-US" altLang="zh-CN" sz="2800" smtClean="0"/>
              <a:t>   </a:t>
            </a:r>
            <a:r>
              <a:rPr lang="zh-CN" altLang="en-US" sz="2800" smtClean="0"/>
              <a:t>（</a:t>
            </a:r>
            <a:r>
              <a:rPr lang="en-US" altLang="zh-CN" sz="2800" smtClean="0"/>
              <a:t>1</a:t>
            </a:r>
            <a:r>
              <a:rPr lang="zh-CN" altLang="en-US" sz="2800" smtClean="0"/>
              <a:t>）通用寄存器，（</a:t>
            </a:r>
            <a:r>
              <a:rPr lang="en-US" altLang="zh-CN" sz="2800" smtClean="0"/>
              <a:t>2</a:t>
            </a:r>
            <a:r>
              <a:rPr lang="zh-CN" altLang="en-US" sz="2800" smtClean="0"/>
              <a:t>）暂存器，（</a:t>
            </a:r>
            <a:r>
              <a:rPr lang="en-US" altLang="zh-CN" sz="2800" smtClean="0"/>
              <a:t>3</a:t>
            </a:r>
            <a:r>
              <a:rPr lang="zh-CN" altLang="en-US" sz="2800" smtClean="0"/>
              <a:t>）</a:t>
            </a:r>
            <a:r>
              <a:rPr lang="en-US" altLang="zh-CN" sz="2800" smtClean="0"/>
              <a:t>IR</a:t>
            </a:r>
            <a:r>
              <a:rPr lang="zh-CN" altLang="en-US" sz="2800" smtClean="0"/>
              <a:t>，</a:t>
            </a:r>
            <a:endParaRPr lang="en-US" altLang="zh-CN" sz="2800" smtClean="0"/>
          </a:p>
          <a:p>
            <a:r>
              <a:rPr lang="en-US" altLang="zh-CN" sz="2800"/>
              <a:t> </a:t>
            </a:r>
            <a:r>
              <a:rPr lang="en-US" altLang="zh-CN" sz="2800" smtClean="0"/>
              <a:t>   </a:t>
            </a:r>
            <a:r>
              <a:rPr lang="zh-CN" altLang="en-US" sz="2800" smtClean="0"/>
              <a:t>（</a:t>
            </a:r>
            <a:r>
              <a:rPr lang="en-US" altLang="zh-CN" sz="2800" smtClean="0"/>
              <a:t>4</a:t>
            </a:r>
            <a:r>
              <a:rPr lang="zh-CN" altLang="en-US" sz="2800" smtClean="0"/>
              <a:t>）</a:t>
            </a:r>
            <a:r>
              <a:rPr lang="en-US" altLang="zh-CN" sz="2800" smtClean="0"/>
              <a:t>PC</a:t>
            </a:r>
            <a:r>
              <a:rPr lang="zh-CN" altLang="en-US" sz="2800" smtClean="0"/>
              <a:t>，（</a:t>
            </a:r>
            <a:r>
              <a:rPr lang="en-US" altLang="zh-CN" sz="2800" smtClean="0"/>
              <a:t>5</a:t>
            </a:r>
            <a:r>
              <a:rPr lang="zh-CN" altLang="en-US" sz="2800" smtClean="0"/>
              <a:t>）</a:t>
            </a:r>
            <a:r>
              <a:rPr lang="en-US" altLang="zh-CN" sz="2800" smtClean="0"/>
              <a:t>PSW</a:t>
            </a:r>
            <a:r>
              <a:rPr lang="zh-CN" altLang="en-US" sz="2800" smtClean="0"/>
              <a:t>，（</a:t>
            </a:r>
            <a:r>
              <a:rPr lang="en-US" altLang="zh-CN" sz="2800" smtClean="0"/>
              <a:t>6</a:t>
            </a:r>
            <a:r>
              <a:rPr lang="zh-CN" altLang="en-US" sz="2800" smtClean="0"/>
              <a:t>）</a:t>
            </a:r>
            <a:r>
              <a:rPr lang="en-US" altLang="zh-CN" sz="2800" smtClean="0"/>
              <a:t>MAR</a:t>
            </a:r>
            <a:r>
              <a:rPr lang="zh-CN" altLang="en-US" sz="2800" smtClean="0"/>
              <a:t>，（</a:t>
            </a:r>
            <a:r>
              <a:rPr lang="en-US" altLang="zh-CN" sz="2800" smtClean="0"/>
              <a:t>7</a:t>
            </a:r>
            <a:r>
              <a:rPr lang="zh-CN" altLang="en-US" sz="2800" smtClean="0"/>
              <a:t>）</a:t>
            </a:r>
            <a:r>
              <a:rPr lang="en-US" altLang="zh-CN" sz="2800" smtClean="0"/>
              <a:t>MDR</a:t>
            </a:r>
            <a:r>
              <a:rPr lang="zh-CN" altLang="en-US" sz="2800" smtClean="0"/>
              <a:t>；</a:t>
            </a:r>
            <a:endParaRPr lang="zh-CN" altLang="en-US" sz="2800"/>
          </a:p>
        </p:txBody>
      </p:sp>
      <p:sp>
        <p:nvSpPr>
          <p:cNvPr id="5" name="文本框 4"/>
          <p:cNvSpPr txBox="1"/>
          <p:nvPr/>
        </p:nvSpPr>
        <p:spPr>
          <a:xfrm>
            <a:off x="827584" y="4149080"/>
            <a:ext cx="5394425" cy="523220"/>
          </a:xfrm>
          <a:prstGeom prst="rect">
            <a:avLst/>
          </a:prstGeom>
          <a:noFill/>
        </p:spPr>
        <p:txBody>
          <a:bodyPr wrap="none" rtlCol="0">
            <a:spAutoFit/>
          </a:bodyPr>
          <a:lstStyle/>
          <a:p>
            <a:r>
              <a:rPr lang="en-US" altLang="zh-CN" sz="2800"/>
              <a:t>2</a:t>
            </a:r>
            <a:r>
              <a:rPr lang="zh-CN" altLang="en-US" sz="2800" smtClean="0"/>
              <a:t>、时序控制方式：同步与异步；</a:t>
            </a:r>
            <a:endParaRPr lang="zh-CN" altLang="en-US" sz="2800"/>
          </a:p>
        </p:txBody>
      </p:sp>
      <p:sp>
        <p:nvSpPr>
          <p:cNvPr id="6" name="文本框 5"/>
          <p:cNvSpPr txBox="1"/>
          <p:nvPr/>
        </p:nvSpPr>
        <p:spPr>
          <a:xfrm>
            <a:off x="827584" y="4923165"/>
            <a:ext cx="7843814" cy="954107"/>
          </a:xfrm>
          <a:prstGeom prst="rect">
            <a:avLst/>
          </a:prstGeom>
          <a:noFill/>
        </p:spPr>
        <p:txBody>
          <a:bodyPr wrap="none" rtlCol="0">
            <a:spAutoFit/>
          </a:bodyPr>
          <a:lstStyle/>
          <a:p>
            <a:r>
              <a:rPr lang="en-US" altLang="zh-CN" sz="2800" smtClean="0"/>
              <a:t>3</a:t>
            </a:r>
            <a:r>
              <a:rPr lang="zh-CN" altLang="en-US" sz="2800" smtClean="0"/>
              <a:t>、</a:t>
            </a:r>
            <a:r>
              <a:rPr lang="en-US" altLang="zh-CN" sz="2800" smtClean="0"/>
              <a:t>CPU</a:t>
            </a:r>
            <a:r>
              <a:rPr lang="zh-CN" altLang="en-US" sz="2800" smtClean="0"/>
              <a:t>对信息传送的控制方式：</a:t>
            </a:r>
            <a:endParaRPr lang="en-US" altLang="zh-CN" sz="2800" smtClean="0"/>
          </a:p>
          <a:p>
            <a:r>
              <a:rPr lang="en-US" altLang="zh-CN" sz="2800"/>
              <a:t> </a:t>
            </a:r>
            <a:r>
              <a:rPr lang="en-US" altLang="zh-CN" sz="2800" smtClean="0"/>
              <a:t>         </a:t>
            </a:r>
            <a:r>
              <a:rPr lang="zh-CN" altLang="en-US" sz="2800" smtClean="0"/>
              <a:t>直接程序传送、程序中断方式、</a:t>
            </a:r>
            <a:r>
              <a:rPr lang="en-US" altLang="zh-CN" sz="2800" smtClean="0"/>
              <a:t>DMA</a:t>
            </a:r>
            <a:r>
              <a:rPr lang="zh-CN" altLang="en-US" sz="2800" smtClean="0"/>
              <a:t>方式。</a:t>
            </a:r>
            <a:endParaRPr lang="zh-CN" altLang="en-US" sz="2800"/>
          </a:p>
        </p:txBody>
      </p:sp>
    </p:spTree>
    <p:extLst>
      <p:ext uri="{BB962C8B-B14F-4D97-AF65-F5344CB8AC3E}">
        <p14:creationId xmlns:p14="http://schemas.microsoft.com/office/powerpoint/2010/main" val="2130250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35696" y="1196752"/>
            <a:ext cx="4738798" cy="523220"/>
          </a:xfrm>
          <a:prstGeom prst="rect">
            <a:avLst/>
          </a:prstGeom>
          <a:noFill/>
        </p:spPr>
        <p:txBody>
          <a:bodyPr wrap="none" rtlCol="0">
            <a:spAutoFit/>
          </a:bodyPr>
          <a:lstStyle/>
          <a:p>
            <a:r>
              <a:rPr lang="zh-CN" altLang="en-US" sz="2800" smtClean="0"/>
              <a:t>第二部分   算术逻辑运算部件</a:t>
            </a:r>
            <a:endParaRPr lang="zh-CN" altLang="en-US" sz="2800"/>
          </a:p>
        </p:txBody>
      </p:sp>
      <p:sp>
        <p:nvSpPr>
          <p:cNvPr id="3" name="文本框 2"/>
          <p:cNvSpPr txBox="1"/>
          <p:nvPr/>
        </p:nvSpPr>
        <p:spPr>
          <a:xfrm flipH="1">
            <a:off x="899592" y="2204864"/>
            <a:ext cx="6290986" cy="523220"/>
          </a:xfrm>
          <a:prstGeom prst="rect">
            <a:avLst/>
          </a:prstGeom>
          <a:noFill/>
        </p:spPr>
        <p:txBody>
          <a:bodyPr wrap="square" rtlCol="0">
            <a:spAutoFit/>
          </a:bodyPr>
          <a:lstStyle/>
          <a:p>
            <a:r>
              <a:rPr lang="en-US" altLang="zh-CN" sz="2800" smtClean="0"/>
              <a:t>1</a:t>
            </a:r>
            <a:r>
              <a:rPr lang="zh-CN" altLang="en-US" sz="2800" smtClean="0"/>
              <a:t>、进位产生和进位传递的概念；</a:t>
            </a:r>
            <a:endParaRPr lang="zh-CN" altLang="en-US" sz="2800"/>
          </a:p>
        </p:txBody>
      </p:sp>
      <p:sp>
        <p:nvSpPr>
          <p:cNvPr id="4" name="文本框 3"/>
          <p:cNvSpPr txBox="1"/>
          <p:nvPr/>
        </p:nvSpPr>
        <p:spPr>
          <a:xfrm flipH="1">
            <a:off x="899592" y="2977788"/>
            <a:ext cx="6290986" cy="523220"/>
          </a:xfrm>
          <a:prstGeom prst="rect">
            <a:avLst/>
          </a:prstGeom>
          <a:noFill/>
        </p:spPr>
        <p:txBody>
          <a:bodyPr wrap="square" rtlCol="0">
            <a:spAutoFit/>
          </a:bodyPr>
          <a:lstStyle/>
          <a:p>
            <a:r>
              <a:rPr lang="en-US" altLang="zh-CN" sz="2800"/>
              <a:t>2</a:t>
            </a:r>
            <a:r>
              <a:rPr lang="zh-CN" altLang="en-US" sz="2800" smtClean="0"/>
              <a:t>、串行进位和并行进位方式；</a:t>
            </a:r>
            <a:endParaRPr lang="zh-CN" altLang="en-US" sz="2800"/>
          </a:p>
        </p:txBody>
      </p:sp>
      <p:sp>
        <p:nvSpPr>
          <p:cNvPr id="5" name="文本框 4"/>
          <p:cNvSpPr txBox="1"/>
          <p:nvPr/>
        </p:nvSpPr>
        <p:spPr>
          <a:xfrm flipH="1">
            <a:off x="945310" y="3717032"/>
            <a:ext cx="6290986" cy="954107"/>
          </a:xfrm>
          <a:prstGeom prst="rect">
            <a:avLst/>
          </a:prstGeom>
          <a:noFill/>
        </p:spPr>
        <p:txBody>
          <a:bodyPr wrap="square" rtlCol="0">
            <a:spAutoFit/>
          </a:bodyPr>
          <a:lstStyle/>
          <a:p>
            <a:r>
              <a:rPr lang="en-US" altLang="zh-CN" sz="2800" smtClean="0"/>
              <a:t>3</a:t>
            </a:r>
            <a:r>
              <a:rPr lang="zh-CN" altLang="en-US" sz="2800" smtClean="0"/>
              <a:t>、理解以</a:t>
            </a:r>
            <a:r>
              <a:rPr lang="en-US" altLang="zh-CN" sz="2800" smtClean="0"/>
              <a:t>SN74181</a:t>
            </a:r>
            <a:r>
              <a:rPr lang="zh-CN" altLang="en-US" sz="2800" smtClean="0"/>
              <a:t>为例的多功能逻辑运算部件的工作原理。</a:t>
            </a:r>
            <a:endParaRPr lang="zh-CN" altLang="en-US" sz="2800"/>
          </a:p>
        </p:txBody>
      </p:sp>
    </p:spTree>
    <p:extLst>
      <p:ext uri="{BB962C8B-B14F-4D97-AF65-F5344CB8AC3E}">
        <p14:creationId xmlns:p14="http://schemas.microsoft.com/office/powerpoint/2010/main" val="3568705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39752" y="1052736"/>
            <a:ext cx="3302507" cy="523220"/>
          </a:xfrm>
          <a:prstGeom prst="rect">
            <a:avLst/>
          </a:prstGeom>
          <a:noFill/>
        </p:spPr>
        <p:txBody>
          <a:bodyPr wrap="none" rtlCol="0">
            <a:spAutoFit/>
          </a:bodyPr>
          <a:lstStyle/>
          <a:p>
            <a:r>
              <a:rPr lang="zh-CN" altLang="en-US" sz="2800" smtClean="0"/>
              <a:t>第三部分   运算方法</a:t>
            </a:r>
            <a:endParaRPr lang="zh-CN" altLang="en-US" sz="2800"/>
          </a:p>
        </p:txBody>
      </p:sp>
      <p:sp>
        <p:nvSpPr>
          <p:cNvPr id="3" name="文本框 2"/>
          <p:cNvSpPr txBox="1"/>
          <p:nvPr/>
        </p:nvSpPr>
        <p:spPr>
          <a:xfrm flipH="1">
            <a:off x="683568" y="2185700"/>
            <a:ext cx="6290986" cy="523220"/>
          </a:xfrm>
          <a:prstGeom prst="rect">
            <a:avLst/>
          </a:prstGeom>
          <a:noFill/>
        </p:spPr>
        <p:txBody>
          <a:bodyPr wrap="square" rtlCol="0">
            <a:spAutoFit/>
          </a:bodyPr>
          <a:lstStyle/>
          <a:p>
            <a:r>
              <a:rPr lang="en-US" altLang="zh-CN" sz="2800" smtClean="0"/>
              <a:t>1</a:t>
            </a:r>
            <a:r>
              <a:rPr lang="zh-CN" altLang="en-US" sz="2800" smtClean="0"/>
              <a:t>、定点加减法运算方法；</a:t>
            </a:r>
            <a:endParaRPr lang="zh-CN" altLang="en-US" sz="2800"/>
          </a:p>
        </p:txBody>
      </p:sp>
      <p:sp>
        <p:nvSpPr>
          <p:cNvPr id="4" name="文本框 3"/>
          <p:cNvSpPr txBox="1"/>
          <p:nvPr/>
        </p:nvSpPr>
        <p:spPr>
          <a:xfrm flipH="1">
            <a:off x="683568" y="2814608"/>
            <a:ext cx="6290986" cy="523220"/>
          </a:xfrm>
          <a:prstGeom prst="rect">
            <a:avLst/>
          </a:prstGeom>
          <a:noFill/>
        </p:spPr>
        <p:txBody>
          <a:bodyPr wrap="square" rtlCol="0">
            <a:spAutoFit/>
          </a:bodyPr>
          <a:lstStyle/>
          <a:p>
            <a:r>
              <a:rPr lang="en-US" altLang="zh-CN" sz="2800"/>
              <a:t>2</a:t>
            </a:r>
            <a:r>
              <a:rPr lang="zh-CN" altLang="en-US" sz="2800" smtClean="0"/>
              <a:t>、溢出判断方法、移位、舍入处理；</a:t>
            </a:r>
            <a:endParaRPr lang="zh-CN" altLang="en-US" sz="2800"/>
          </a:p>
        </p:txBody>
      </p:sp>
      <p:sp>
        <p:nvSpPr>
          <p:cNvPr id="5" name="文本框 4"/>
          <p:cNvSpPr txBox="1"/>
          <p:nvPr/>
        </p:nvSpPr>
        <p:spPr>
          <a:xfrm flipH="1">
            <a:off x="683568" y="3481844"/>
            <a:ext cx="6290986" cy="523220"/>
          </a:xfrm>
          <a:prstGeom prst="rect">
            <a:avLst/>
          </a:prstGeom>
          <a:noFill/>
        </p:spPr>
        <p:txBody>
          <a:bodyPr wrap="square" rtlCol="0">
            <a:spAutoFit/>
          </a:bodyPr>
          <a:lstStyle/>
          <a:p>
            <a:r>
              <a:rPr lang="en-US" altLang="zh-CN" sz="2800" smtClean="0"/>
              <a:t>3</a:t>
            </a:r>
            <a:r>
              <a:rPr lang="zh-CN" altLang="en-US" sz="2800" smtClean="0"/>
              <a:t>、原码和补码一位乘法运算方法；</a:t>
            </a:r>
            <a:endParaRPr lang="zh-CN" altLang="en-US" sz="2800"/>
          </a:p>
        </p:txBody>
      </p:sp>
      <p:sp>
        <p:nvSpPr>
          <p:cNvPr id="6" name="文本框 5"/>
          <p:cNvSpPr txBox="1"/>
          <p:nvPr/>
        </p:nvSpPr>
        <p:spPr>
          <a:xfrm flipH="1">
            <a:off x="683568" y="4110752"/>
            <a:ext cx="7371106" cy="523220"/>
          </a:xfrm>
          <a:prstGeom prst="rect">
            <a:avLst/>
          </a:prstGeom>
          <a:noFill/>
        </p:spPr>
        <p:txBody>
          <a:bodyPr wrap="square" rtlCol="0">
            <a:spAutoFit/>
          </a:bodyPr>
          <a:lstStyle/>
          <a:p>
            <a:r>
              <a:rPr lang="en-US" altLang="zh-CN" sz="2800" smtClean="0"/>
              <a:t>4</a:t>
            </a:r>
            <a:r>
              <a:rPr lang="zh-CN" altLang="en-US" sz="2800" smtClean="0"/>
              <a:t>、原码和补码不恢复余数除法运算方法；</a:t>
            </a:r>
            <a:endParaRPr lang="zh-CN" altLang="en-US" sz="2800"/>
          </a:p>
        </p:txBody>
      </p:sp>
      <p:sp>
        <p:nvSpPr>
          <p:cNvPr id="7" name="文本框 6"/>
          <p:cNvSpPr txBox="1"/>
          <p:nvPr/>
        </p:nvSpPr>
        <p:spPr>
          <a:xfrm flipH="1">
            <a:off x="683568" y="4777988"/>
            <a:ext cx="7371106" cy="523220"/>
          </a:xfrm>
          <a:prstGeom prst="rect">
            <a:avLst/>
          </a:prstGeom>
          <a:noFill/>
        </p:spPr>
        <p:txBody>
          <a:bodyPr wrap="square" rtlCol="0">
            <a:spAutoFit/>
          </a:bodyPr>
          <a:lstStyle/>
          <a:p>
            <a:r>
              <a:rPr lang="en-US" altLang="zh-CN" sz="2800"/>
              <a:t>5</a:t>
            </a:r>
            <a:r>
              <a:rPr lang="zh-CN" altLang="en-US" sz="2800" smtClean="0"/>
              <a:t>、浮点四则运算；</a:t>
            </a:r>
            <a:endParaRPr lang="zh-CN" altLang="en-US" sz="2800"/>
          </a:p>
        </p:txBody>
      </p:sp>
    </p:spTree>
    <p:extLst>
      <p:ext uri="{BB962C8B-B14F-4D97-AF65-F5344CB8AC3E}">
        <p14:creationId xmlns:p14="http://schemas.microsoft.com/office/powerpoint/2010/main" val="30179485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39752" y="692696"/>
            <a:ext cx="3191899" cy="523220"/>
          </a:xfrm>
          <a:prstGeom prst="rect">
            <a:avLst/>
          </a:prstGeom>
          <a:noFill/>
        </p:spPr>
        <p:txBody>
          <a:bodyPr wrap="none" rtlCol="0">
            <a:spAutoFit/>
          </a:bodyPr>
          <a:lstStyle/>
          <a:p>
            <a:r>
              <a:rPr lang="zh-CN" altLang="en-US" sz="2800" smtClean="0"/>
              <a:t>第四部分   </a:t>
            </a:r>
            <a:r>
              <a:rPr lang="en-US" altLang="zh-CN" sz="2800" smtClean="0"/>
              <a:t>CPU</a:t>
            </a:r>
            <a:r>
              <a:rPr lang="zh-CN" altLang="en-US" sz="2800" smtClean="0"/>
              <a:t>模型</a:t>
            </a:r>
            <a:endParaRPr lang="zh-CN" altLang="en-US" sz="2800"/>
          </a:p>
        </p:txBody>
      </p:sp>
      <p:sp>
        <p:nvSpPr>
          <p:cNvPr id="3" name="文本框 2"/>
          <p:cNvSpPr txBox="1"/>
          <p:nvPr/>
        </p:nvSpPr>
        <p:spPr>
          <a:xfrm flipH="1">
            <a:off x="539552" y="1988679"/>
            <a:ext cx="8280920" cy="1384995"/>
          </a:xfrm>
          <a:prstGeom prst="rect">
            <a:avLst/>
          </a:prstGeom>
          <a:noFill/>
        </p:spPr>
        <p:txBody>
          <a:bodyPr wrap="square" rtlCol="0">
            <a:spAutoFit/>
          </a:bodyPr>
          <a:lstStyle/>
          <a:p>
            <a:r>
              <a:rPr lang="en-US" altLang="zh-CN" sz="2800" smtClean="0"/>
              <a:t>1</a:t>
            </a:r>
            <a:r>
              <a:rPr lang="zh-CN" altLang="en-US" sz="2800" smtClean="0"/>
              <a:t>、模型机指令系统：</a:t>
            </a:r>
            <a:endParaRPr lang="en-US" altLang="zh-CN" sz="2800" smtClean="0"/>
          </a:p>
          <a:p>
            <a:r>
              <a:rPr lang="en-US" altLang="zh-CN" sz="2800"/>
              <a:t> </a:t>
            </a:r>
            <a:r>
              <a:rPr lang="en-US" altLang="zh-CN" sz="2800" smtClean="0"/>
              <a:t>    </a:t>
            </a:r>
            <a:r>
              <a:rPr lang="zh-CN" altLang="en-US" sz="2800" smtClean="0"/>
              <a:t>（</a:t>
            </a:r>
            <a:r>
              <a:rPr lang="en-US" altLang="zh-CN" sz="2800" smtClean="0"/>
              <a:t>1</a:t>
            </a:r>
            <a:r>
              <a:rPr lang="zh-CN" altLang="en-US" sz="2800" smtClean="0"/>
              <a:t>）指令格式，（</a:t>
            </a:r>
            <a:r>
              <a:rPr lang="en-US" altLang="zh-CN" sz="2800" smtClean="0"/>
              <a:t>2</a:t>
            </a:r>
            <a:r>
              <a:rPr lang="zh-CN" altLang="en-US" sz="2800" smtClean="0"/>
              <a:t>）寻址方式，</a:t>
            </a:r>
            <a:endParaRPr lang="en-US" altLang="zh-CN" sz="2800" smtClean="0"/>
          </a:p>
          <a:p>
            <a:r>
              <a:rPr lang="en-US" altLang="zh-CN" sz="2800"/>
              <a:t> </a:t>
            </a:r>
            <a:r>
              <a:rPr lang="en-US" altLang="zh-CN" sz="2800" smtClean="0"/>
              <a:t>    </a:t>
            </a:r>
            <a:r>
              <a:rPr lang="zh-CN" altLang="en-US" sz="2800" smtClean="0"/>
              <a:t>（</a:t>
            </a:r>
            <a:r>
              <a:rPr lang="en-US" altLang="zh-CN" sz="2800" smtClean="0"/>
              <a:t>3</a:t>
            </a:r>
            <a:r>
              <a:rPr lang="zh-CN" altLang="en-US" sz="2800" smtClean="0"/>
              <a:t>）指令类型（包括助记符）</a:t>
            </a:r>
            <a:endParaRPr lang="zh-CN" altLang="en-US" sz="2800"/>
          </a:p>
        </p:txBody>
      </p:sp>
      <p:sp>
        <p:nvSpPr>
          <p:cNvPr id="4" name="矩形 3"/>
          <p:cNvSpPr/>
          <p:nvPr/>
        </p:nvSpPr>
        <p:spPr>
          <a:xfrm>
            <a:off x="611560" y="3628181"/>
            <a:ext cx="8140370" cy="1384995"/>
          </a:xfrm>
          <a:prstGeom prst="rect">
            <a:avLst/>
          </a:prstGeom>
        </p:spPr>
        <p:txBody>
          <a:bodyPr wrap="none">
            <a:spAutoFit/>
          </a:bodyPr>
          <a:lstStyle/>
          <a:p>
            <a:r>
              <a:rPr lang="en-US" altLang="zh-CN" sz="2800" smtClean="0"/>
              <a:t>2</a:t>
            </a:r>
            <a:r>
              <a:rPr lang="zh-CN" altLang="en-US" sz="2800" smtClean="0"/>
              <a:t>、</a:t>
            </a:r>
            <a:r>
              <a:rPr lang="zh-CN" altLang="en-US" sz="2800"/>
              <a:t>模型</a:t>
            </a:r>
            <a:r>
              <a:rPr lang="zh-CN" altLang="en-US" sz="2800" smtClean="0"/>
              <a:t>机的组成与</a:t>
            </a:r>
            <a:r>
              <a:rPr lang="zh-CN" altLang="en-US" sz="2800" smtClean="0">
                <a:solidFill>
                  <a:srgbClr val="FF0000"/>
                </a:solidFill>
              </a:rPr>
              <a:t>数据通路：</a:t>
            </a:r>
            <a:endParaRPr lang="en-US" altLang="zh-CN" sz="2800" smtClean="0">
              <a:solidFill>
                <a:srgbClr val="FF0000"/>
              </a:solidFill>
            </a:endParaRPr>
          </a:p>
          <a:p>
            <a:r>
              <a:rPr lang="en-US" altLang="zh-CN" sz="2800">
                <a:solidFill>
                  <a:srgbClr val="FF0000"/>
                </a:solidFill>
              </a:rPr>
              <a:t> </a:t>
            </a:r>
            <a:r>
              <a:rPr lang="en-US" altLang="zh-CN" sz="2800" smtClean="0">
                <a:solidFill>
                  <a:srgbClr val="FF0000"/>
                </a:solidFill>
              </a:rPr>
              <a:t>    </a:t>
            </a:r>
            <a:r>
              <a:rPr lang="zh-CN" altLang="en-US" sz="2800" smtClean="0"/>
              <a:t>（</a:t>
            </a:r>
            <a:r>
              <a:rPr lang="en-US" altLang="zh-CN" sz="2800" smtClean="0"/>
              <a:t>1</a:t>
            </a:r>
            <a:r>
              <a:rPr lang="zh-CN" altLang="en-US" sz="2800" smtClean="0"/>
              <a:t>）部件设置，（</a:t>
            </a:r>
            <a:r>
              <a:rPr lang="en-US" altLang="zh-CN" sz="2800" smtClean="0"/>
              <a:t>2</a:t>
            </a:r>
            <a:r>
              <a:rPr lang="zh-CN" altLang="en-US" sz="2800" smtClean="0"/>
              <a:t>）总线与数据通路结构，</a:t>
            </a:r>
            <a:endParaRPr lang="en-US" altLang="zh-CN" sz="2800" smtClean="0"/>
          </a:p>
          <a:p>
            <a:r>
              <a:rPr lang="en-US" altLang="zh-CN" sz="2800"/>
              <a:t> </a:t>
            </a:r>
            <a:r>
              <a:rPr lang="en-US" altLang="zh-CN" sz="2800" smtClean="0"/>
              <a:t>    </a:t>
            </a:r>
            <a:r>
              <a:rPr lang="zh-CN" altLang="en-US" sz="2800" smtClean="0"/>
              <a:t>（</a:t>
            </a:r>
            <a:r>
              <a:rPr lang="en-US" altLang="zh-CN" sz="2800" smtClean="0"/>
              <a:t>3</a:t>
            </a:r>
            <a:r>
              <a:rPr lang="zh-CN" altLang="en-US" sz="2800" smtClean="0"/>
              <a:t>）各类信息的传送路径，（</a:t>
            </a:r>
            <a:r>
              <a:rPr lang="en-US" altLang="zh-CN" sz="2800" smtClean="0"/>
              <a:t>4</a:t>
            </a:r>
            <a:r>
              <a:rPr lang="zh-CN" altLang="en-US" sz="2800" smtClean="0"/>
              <a:t>）微命令的设置</a:t>
            </a:r>
            <a:endParaRPr lang="en-US" altLang="zh-CN" sz="2800"/>
          </a:p>
        </p:txBody>
      </p:sp>
    </p:spTree>
    <p:extLst>
      <p:ext uri="{BB962C8B-B14F-4D97-AF65-F5344CB8AC3E}">
        <p14:creationId xmlns:p14="http://schemas.microsoft.com/office/powerpoint/2010/main" val="33773393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39752" y="692696"/>
            <a:ext cx="2943434" cy="523220"/>
          </a:xfrm>
          <a:prstGeom prst="rect">
            <a:avLst/>
          </a:prstGeom>
          <a:noFill/>
        </p:spPr>
        <p:txBody>
          <a:bodyPr wrap="none" rtlCol="0">
            <a:spAutoFit/>
          </a:bodyPr>
          <a:lstStyle/>
          <a:p>
            <a:r>
              <a:rPr lang="zh-CN" altLang="en-US" sz="2800" smtClean="0"/>
              <a:t>第五部分   控制器</a:t>
            </a:r>
            <a:endParaRPr lang="zh-CN" altLang="en-US" sz="2800"/>
          </a:p>
        </p:txBody>
      </p:sp>
      <p:sp>
        <p:nvSpPr>
          <p:cNvPr id="3" name="文本框 2"/>
          <p:cNvSpPr txBox="1"/>
          <p:nvPr/>
        </p:nvSpPr>
        <p:spPr>
          <a:xfrm flipH="1">
            <a:off x="1331640" y="1609636"/>
            <a:ext cx="6290986" cy="523220"/>
          </a:xfrm>
          <a:prstGeom prst="rect">
            <a:avLst/>
          </a:prstGeom>
          <a:noFill/>
        </p:spPr>
        <p:txBody>
          <a:bodyPr wrap="square" rtlCol="0">
            <a:spAutoFit/>
          </a:bodyPr>
          <a:lstStyle/>
          <a:p>
            <a:r>
              <a:rPr lang="en-US" altLang="zh-CN" sz="2800" smtClean="0"/>
              <a:t>1</a:t>
            </a:r>
            <a:r>
              <a:rPr lang="zh-CN" altLang="en-US" sz="2800" smtClean="0"/>
              <a:t>、组合逻辑控制器</a:t>
            </a:r>
            <a:r>
              <a:rPr lang="zh-CN" altLang="en-US" sz="2800" smtClean="0">
                <a:solidFill>
                  <a:srgbClr val="FF0000"/>
                </a:solidFill>
              </a:rPr>
              <a:t>时序</a:t>
            </a:r>
            <a:r>
              <a:rPr lang="zh-CN" altLang="en-US" sz="2800" smtClean="0"/>
              <a:t>系统；</a:t>
            </a:r>
            <a:endParaRPr lang="zh-CN" altLang="en-US" sz="2800"/>
          </a:p>
        </p:txBody>
      </p:sp>
      <p:sp>
        <p:nvSpPr>
          <p:cNvPr id="4" name="文本框 3"/>
          <p:cNvSpPr txBox="1"/>
          <p:nvPr/>
        </p:nvSpPr>
        <p:spPr>
          <a:xfrm flipH="1">
            <a:off x="1331640" y="2257708"/>
            <a:ext cx="6290986" cy="523220"/>
          </a:xfrm>
          <a:prstGeom prst="rect">
            <a:avLst/>
          </a:prstGeom>
          <a:noFill/>
        </p:spPr>
        <p:txBody>
          <a:bodyPr wrap="square" rtlCol="0">
            <a:spAutoFit/>
          </a:bodyPr>
          <a:lstStyle/>
          <a:p>
            <a:r>
              <a:rPr lang="en-US" altLang="zh-CN" sz="2800"/>
              <a:t>2</a:t>
            </a:r>
            <a:r>
              <a:rPr lang="zh-CN" altLang="en-US" sz="2800" smtClean="0"/>
              <a:t>、</a:t>
            </a:r>
            <a:r>
              <a:rPr lang="zh-CN" altLang="en-US" sz="2800" smtClean="0">
                <a:solidFill>
                  <a:srgbClr val="FF0000"/>
                </a:solidFill>
              </a:rPr>
              <a:t>指令流程与操作时间表</a:t>
            </a:r>
            <a:r>
              <a:rPr lang="zh-CN" altLang="en-US" sz="2800" smtClean="0"/>
              <a:t>；</a:t>
            </a:r>
            <a:endParaRPr lang="zh-CN" altLang="en-US" sz="2800"/>
          </a:p>
        </p:txBody>
      </p:sp>
      <p:sp>
        <p:nvSpPr>
          <p:cNvPr id="5" name="文本框 4"/>
          <p:cNvSpPr txBox="1"/>
          <p:nvPr/>
        </p:nvSpPr>
        <p:spPr>
          <a:xfrm flipH="1">
            <a:off x="1331640" y="2924944"/>
            <a:ext cx="6290986" cy="523220"/>
          </a:xfrm>
          <a:prstGeom prst="rect">
            <a:avLst/>
          </a:prstGeom>
          <a:noFill/>
        </p:spPr>
        <p:txBody>
          <a:bodyPr wrap="square" rtlCol="0">
            <a:spAutoFit/>
          </a:bodyPr>
          <a:lstStyle/>
          <a:p>
            <a:r>
              <a:rPr lang="en-US" altLang="zh-CN" sz="2800" smtClean="0"/>
              <a:t>3</a:t>
            </a:r>
            <a:r>
              <a:rPr lang="zh-CN" altLang="en-US" sz="2800" smtClean="0"/>
              <a:t>、微程序控制的基本原理；</a:t>
            </a:r>
            <a:endParaRPr lang="zh-CN" altLang="en-US" sz="2800"/>
          </a:p>
        </p:txBody>
      </p:sp>
      <p:sp>
        <p:nvSpPr>
          <p:cNvPr id="6" name="文本框 5"/>
          <p:cNvSpPr txBox="1"/>
          <p:nvPr/>
        </p:nvSpPr>
        <p:spPr>
          <a:xfrm flipH="1">
            <a:off x="1331640" y="3592180"/>
            <a:ext cx="6290986" cy="523220"/>
          </a:xfrm>
          <a:prstGeom prst="rect">
            <a:avLst/>
          </a:prstGeom>
          <a:noFill/>
        </p:spPr>
        <p:txBody>
          <a:bodyPr wrap="square" rtlCol="0">
            <a:spAutoFit/>
          </a:bodyPr>
          <a:lstStyle/>
          <a:p>
            <a:r>
              <a:rPr lang="en-US" altLang="zh-CN" sz="2800"/>
              <a:t>4</a:t>
            </a:r>
            <a:r>
              <a:rPr lang="zh-CN" altLang="en-US" sz="2800" smtClean="0"/>
              <a:t>、微指令的</a:t>
            </a:r>
            <a:r>
              <a:rPr lang="zh-CN" altLang="en-US" sz="2800" smtClean="0">
                <a:solidFill>
                  <a:srgbClr val="FF0000"/>
                </a:solidFill>
              </a:rPr>
              <a:t>编码方式</a:t>
            </a:r>
            <a:r>
              <a:rPr lang="zh-CN" altLang="en-US" sz="2800" smtClean="0"/>
              <a:t>；</a:t>
            </a:r>
            <a:endParaRPr lang="zh-CN" altLang="en-US" sz="2800"/>
          </a:p>
        </p:txBody>
      </p:sp>
      <p:sp>
        <p:nvSpPr>
          <p:cNvPr id="7" name="文本框 6"/>
          <p:cNvSpPr txBox="1"/>
          <p:nvPr/>
        </p:nvSpPr>
        <p:spPr>
          <a:xfrm flipH="1">
            <a:off x="1331640" y="4201924"/>
            <a:ext cx="6290986" cy="523220"/>
          </a:xfrm>
          <a:prstGeom prst="rect">
            <a:avLst/>
          </a:prstGeom>
          <a:noFill/>
        </p:spPr>
        <p:txBody>
          <a:bodyPr wrap="square" rtlCol="0">
            <a:spAutoFit/>
          </a:bodyPr>
          <a:lstStyle/>
          <a:p>
            <a:r>
              <a:rPr lang="en-US" altLang="zh-CN" sz="2800" smtClean="0"/>
              <a:t>5</a:t>
            </a:r>
            <a:r>
              <a:rPr lang="zh-CN" altLang="en-US" sz="2800" smtClean="0"/>
              <a:t>、微地址的</a:t>
            </a:r>
            <a:r>
              <a:rPr lang="zh-CN" altLang="en-US" sz="2800" smtClean="0">
                <a:solidFill>
                  <a:srgbClr val="FF0000"/>
                </a:solidFill>
              </a:rPr>
              <a:t>形成方式</a:t>
            </a:r>
            <a:r>
              <a:rPr lang="zh-CN" altLang="en-US" sz="2800" smtClean="0"/>
              <a:t>；</a:t>
            </a:r>
            <a:endParaRPr lang="zh-CN" altLang="en-US" sz="2800"/>
          </a:p>
        </p:txBody>
      </p:sp>
      <p:sp>
        <p:nvSpPr>
          <p:cNvPr id="8" name="文本框 7"/>
          <p:cNvSpPr txBox="1"/>
          <p:nvPr/>
        </p:nvSpPr>
        <p:spPr>
          <a:xfrm flipH="1">
            <a:off x="1331640" y="4797152"/>
            <a:ext cx="6290986" cy="523220"/>
          </a:xfrm>
          <a:prstGeom prst="rect">
            <a:avLst/>
          </a:prstGeom>
          <a:noFill/>
        </p:spPr>
        <p:txBody>
          <a:bodyPr wrap="square" rtlCol="0">
            <a:spAutoFit/>
          </a:bodyPr>
          <a:lstStyle/>
          <a:p>
            <a:r>
              <a:rPr lang="en-US" altLang="zh-CN" sz="2800"/>
              <a:t>6</a:t>
            </a:r>
            <a:r>
              <a:rPr lang="zh-CN" altLang="en-US" sz="2800" smtClean="0"/>
              <a:t>、理解模型机微指令格式。</a:t>
            </a:r>
            <a:endParaRPr lang="zh-CN" altLang="en-US" sz="2800"/>
          </a:p>
        </p:txBody>
      </p:sp>
    </p:spTree>
    <p:extLst>
      <p:ext uri="{BB962C8B-B14F-4D97-AF65-F5344CB8AC3E}">
        <p14:creationId xmlns:p14="http://schemas.microsoft.com/office/powerpoint/2010/main" val="10896125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178</TotalTime>
  <Words>1057</Words>
  <Application>Microsoft Office PowerPoint</Application>
  <PresentationFormat>全屏显示(4:3)</PresentationFormat>
  <Paragraphs>95</Paragraphs>
  <Slides>19</Slides>
  <Notes>2</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19</vt:i4>
      </vt:variant>
    </vt:vector>
  </HeadingPairs>
  <TitlesOfParts>
    <vt:vector size="27" baseType="lpstr">
      <vt:lpstr>BatangChe</vt:lpstr>
      <vt:lpstr>宋体</vt:lpstr>
      <vt:lpstr>Arial</vt:lpstr>
      <vt:lpstr>Calibri</vt:lpstr>
      <vt:lpstr>Times New Roman</vt:lpstr>
      <vt:lpstr>Wingdings</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fmp</dc:creator>
  <cp:lastModifiedBy>fmp</cp:lastModifiedBy>
  <cp:revision>41</cp:revision>
  <dcterms:created xsi:type="dcterms:W3CDTF">2017-01-15T07:54:50Z</dcterms:created>
  <dcterms:modified xsi:type="dcterms:W3CDTF">2017-12-12T05:44:24Z</dcterms:modified>
</cp:coreProperties>
</file>