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51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969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006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45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00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57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03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83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0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66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FB55-BA17-4AA0-B667-3D8CE7CA45FB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46BE-223B-456C-81EB-8B7825CF5E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20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1548606" y="880268"/>
            <a:ext cx="9094789" cy="5097463"/>
            <a:chOff x="0" y="264"/>
            <a:chExt cx="5729" cy="3211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488" y="125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H="1">
              <a:off x="630" y="964"/>
              <a:ext cx="0" cy="1548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4" y="1222"/>
              <a:ext cx="0" cy="15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680" y="636"/>
              <a:ext cx="0" cy="13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1392" y="19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498" y="2104"/>
              <a:ext cx="3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632" y="1827"/>
              <a:ext cx="272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12" y="1706"/>
              <a:ext cx="480" cy="522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856" y="184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1536" y="460"/>
              <a:ext cx="0" cy="676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rot="5400000" flipH="1">
              <a:off x="972" y="1534"/>
              <a:ext cx="342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392" y="1124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501" y="1222"/>
              <a:ext cx="34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624" y="964"/>
              <a:ext cx="272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912" y="868"/>
              <a:ext cx="480" cy="50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48" y="100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344" y="67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1488" y="724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1632" y="1348"/>
              <a:ext cx="82" cy="82"/>
            </a:xfrm>
            <a:prstGeom prst="line">
              <a:avLst/>
            </a:prstGeom>
            <a:noFill/>
            <a:ln w="381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590" y="2307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630" y="2259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808" y="1246"/>
              <a:ext cx="0" cy="149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rot="-5400000">
              <a:off x="2272" y="1530"/>
              <a:ext cx="333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rot="-5400000">
              <a:off x="3578" y="1522"/>
              <a:ext cx="321" cy="1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4536" y="956"/>
              <a:ext cx="0" cy="1562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4400" y="1228"/>
              <a:ext cx="0" cy="151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5568" y="636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5280" y="195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4408" y="2084"/>
              <a:ext cx="33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4544" y="1839"/>
              <a:ext cx="249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800" y="1709"/>
              <a:ext cx="480" cy="48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4744" y="1847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V="1">
              <a:off x="5424" y="468"/>
              <a:ext cx="0" cy="669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280" y="1132"/>
              <a:ext cx="154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4400" y="1234"/>
              <a:ext cx="329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>
              <a:off x="4544" y="958"/>
              <a:ext cx="25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4800" y="868"/>
              <a:ext cx="480" cy="502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b="1">
                <a:solidFill>
                  <a:srgbClr val="003800"/>
                </a:solidFill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4744" y="98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>
                  <a:solidFill>
                    <a:srgbClr val="003800"/>
                  </a:solidFill>
                </a:rPr>
                <a:t> </a:t>
              </a:r>
              <a:r>
                <a:rPr lang="en-US" altLang="zh-CN" sz="2000" b="1" smtClean="0">
                  <a:solidFill>
                    <a:srgbClr val="003800"/>
                  </a:solidFill>
                </a:rPr>
                <a:t>2K</a:t>
              </a:r>
              <a:r>
                <a:rPr lang="en-US" altLang="zh-CN" sz="2000" b="1">
                  <a:solidFill>
                    <a:srgbClr val="003800"/>
                  </a:solidFill>
                  <a:sym typeface="Symbol" pitchFamily="18" charset="2"/>
                </a:rPr>
                <a:t></a:t>
              </a:r>
              <a:r>
                <a:rPr lang="en-US" altLang="zh-CN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5208" y="620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H="1">
              <a:off x="5376" y="724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H="1">
              <a:off x="5520" y="1348"/>
              <a:ext cx="82" cy="8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H="1">
              <a:off x="4488" y="2267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4563" y="2189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10</a:t>
              </a: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1952" y="964"/>
              <a:ext cx="0" cy="1546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2968" y="636"/>
              <a:ext cx="0" cy="1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H="1">
              <a:off x="2688" y="19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1814" y="2082"/>
              <a:ext cx="33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>
              <a:off x="1960" y="1821"/>
              <a:ext cx="240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2208" y="1704"/>
              <a:ext cx="480" cy="494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162" y="185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 flipV="1">
              <a:off x="2832" y="460"/>
              <a:ext cx="0" cy="676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2688" y="1124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 flipH="1">
              <a:off x="1816" y="1256"/>
              <a:ext cx="33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 flipH="1">
              <a:off x="1944" y="964"/>
              <a:ext cx="25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2208" y="868"/>
              <a:ext cx="480" cy="500"/>
            </a:xfrm>
            <a:prstGeom prst="rect">
              <a:avLst/>
            </a:prstGeom>
            <a:noFill/>
            <a:ln w="25400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>
              <a:off x="2152" y="1012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2628" y="63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>
              <a:off x="2796" y="730"/>
              <a:ext cx="82" cy="82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 flipH="1">
              <a:off x="2912" y="134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2" name="Line 70"/>
            <p:cNvSpPr>
              <a:spLocks noChangeShapeType="1"/>
            </p:cNvSpPr>
            <p:nvPr/>
          </p:nvSpPr>
          <p:spPr bwMode="auto">
            <a:xfrm flipH="1">
              <a:off x="1912" y="2296"/>
              <a:ext cx="82" cy="82"/>
            </a:xfrm>
            <a:prstGeom prst="line">
              <a:avLst/>
            </a:prstGeom>
            <a:noFill/>
            <a:ln w="28575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3" name="Text Box 71"/>
            <p:cNvSpPr txBox="1">
              <a:spLocks noChangeArrowheads="1"/>
            </p:cNvSpPr>
            <p:nvPr/>
          </p:nvSpPr>
          <p:spPr bwMode="auto">
            <a:xfrm>
              <a:off x="1964" y="224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2776" y="1242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>
              <a:off x="3214" y="959"/>
              <a:ext cx="0" cy="1555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>
              <a:off x="3078" y="1224"/>
              <a:ext cx="0" cy="151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4248" y="635"/>
              <a:ext cx="0" cy="1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H="1">
              <a:off x="3984" y="195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 flipH="1">
              <a:off x="3084" y="2052"/>
              <a:ext cx="3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 flipH="1">
              <a:off x="3222" y="1807"/>
              <a:ext cx="28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1" name="Rectangle 80"/>
            <p:cNvSpPr>
              <a:spLocks noChangeArrowheads="1"/>
            </p:cNvSpPr>
            <p:nvPr/>
          </p:nvSpPr>
          <p:spPr bwMode="auto">
            <a:xfrm>
              <a:off x="3504" y="1692"/>
              <a:ext cx="480" cy="479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2" name="Text Box 81"/>
            <p:cNvSpPr txBox="1">
              <a:spLocks noChangeArrowheads="1"/>
            </p:cNvSpPr>
            <p:nvPr/>
          </p:nvSpPr>
          <p:spPr bwMode="auto">
            <a:xfrm>
              <a:off x="3448" y="1820"/>
              <a:ext cx="72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 flipV="1">
              <a:off x="4136" y="460"/>
              <a:ext cx="0" cy="669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>
              <a:off x="3984" y="1118"/>
              <a:ext cx="144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5" name="Line 85"/>
            <p:cNvSpPr>
              <a:spLocks noChangeShapeType="1"/>
            </p:cNvSpPr>
            <p:nvPr/>
          </p:nvSpPr>
          <p:spPr bwMode="auto">
            <a:xfrm flipH="1">
              <a:off x="3212" y="959"/>
              <a:ext cx="281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3504" y="864"/>
              <a:ext cx="480" cy="507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77" name="Text Box 88"/>
            <p:cNvSpPr txBox="1">
              <a:spLocks noChangeArrowheads="1"/>
            </p:cNvSpPr>
            <p:nvPr/>
          </p:nvSpPr>
          <p:spPr bwMode="auto">
            <a:xfrm>
              <a:off x="3464" y="1005"/>
              <a:ext cx="720" cy="25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zh-CN" altLang="en-US" sz="2000" b="1"/>
                <a:t> </a:t>
              </a:r>
              <a:r>
                <a:rPr lang="en-US" altLang="zh-CN" sz="2000" b="1" smtClean="0"/>
                <a:t>2K</a:t>
              </a:r>
              <a:r>
                <a:rPr lang="en-US" altLang="zh-CN" sz="2000" b="1">
                  <a:sym typeface="Symbol" pitchFamily="18" charset="2"/>
                </a:rPr>
                <a:t>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78" name="Text Box 89"/>
            <p:cNvSpPr txBox="1">
              <a:spLocks noChangeArrowheads="1"/>
            </p:cNvSpPr>
            <p:nvPr/>
          </p:nvSpPr>
          <p:spPr bwMode="auto">
            <a:xfrm>
              <a:off x="3928" y="608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79" name="Line 90"/>
            <p:cNvSpPr>
              <a:spLocks noChangeShapeType="1"/>
            </p:cNvSpPr>
            <p:nvPr/>
          </p:nvSpPr>
          <p:spPr bwMode="auto">
            <a:xfrm flipH="1">
              <a:off x="4096" y="722"/>
              <a:ext cx="82" cy="82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 flipH="1">
              <a:off x="4192" y="1340"/>
              <a:ext cx="96" cy="95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1" name="Line 92"/>
            <p:cNvSpPr>
              <a:spLocks noChangeShapeType="1"/>
            </p:cNvSpPr>
            <p:nvPr/>
          </p:nvSpPr>
          <p:spPr bwMode="auto">
            <a:xfrm flipH="1">
              <a:off x="3176" y="2239"/>
              <a:ext cx="82" cy="82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2" name="Text Box 93"/>
            <p:cNvSpPr txBox="1">
              <a:spLocks noChangeArrowheads="1"/>
            </p:cNvSpPr>
            <p:nvPr/>
          </p:nvSpPr>
          <p:spPr bwMode="auto">
            <a:xfrm>
              <a:off x="3204" y="2188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10</a:t>
              </a:r>
            </a:p>
          </p:txBody>
        </p:sp>
        <p:sp>
          <p:nvSpPr>
            <p:cNvPr id="83" name="Text Box 94"/>
            <p:cNvSpPr txBox="1">
              <a:spLocks noChangeArrowheads="1"/>
            </p:cNvSpPr>
            <p:nvPr/>
          </p:nvSpPr>
          <p:spPr bwMode="auto">
            <a:xfrm>
              <a:off x="4056" y="1211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Text Box 95"/>
            <p:cNvSpPr txBox="1">
              <a:spLocks noChangeArrowheads="1"/>
            </p:cNvSpPr>
            <p:nvPr/>
          </p:nvSpPr>
          <p:spPr bwMode="auto">
            <a:xfrm>
              <a:off x="5376" y="1210"/>
              <a:ext cx="3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/>
                <a:t>4</a:t>
              </a:r>
            </a:p>
          </p:txBody>
        </p:sp>
        <p:sp>
          <p:nvSpPr>
            <p:cNvPr id="85" name="Text Box 96"/>
            <p:cNvSpPr txBox="1">
              <a:spLocks noChangeArrowheads="1"/>
            </p:cNvSpPr>
            <p:nvPr/>
          </p:nvSpPr>
          <p:spPr bwMode="auto">
            <a:xfrm>
              <a:off x="4785" y="2486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 smtClean="0"/>
                <a:t>A</a:t>
              </a:r>
              <a:r>
                <a:rPr lang="en-US" altLang="zh-CN" b="1" smtClean="0"/>
                <a:t>10</a:t>
              </a:r>
              <a:r>
                <a:rPr lang="en-US" altLang="zh-CN" sz="2400" b="1" smtClean="0"/>
                <a:t>~A</a:t>
              </a:r>
              <a:r>
                <a:rPr lang="en-US" altLang="zh-CN" sz="2000" b="1" smtClean="0"/>
                <a:t>0</a:t>
              </a:r>
              <a:endParaRPr lang="en-US" altLang="zh-CN" sz="2000" b="1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696" y="476"/>
              <a:ext cx="5033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7" name="Line 98"/>
            <p:cNvSpPr>
              <a:spLocks noChangeShapeType="1"/>
            </p:cNvSpPr>
            <p:nvPr/>
          </p:nvSpPr>
          <p:spPr bwMode="auto">
            <a:xfrm flipV="1">
              <a:off x="688" y="636"/>
              <a:ext cx="50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88" name="Text Box 99"/>
            <p:cNvSpPr txBox="1">
              <a:spLocks noChangeArrowheads="1"/>
            </p:cNvSpPr>
            <p:nvPr/>
          </p:nvSpPr>
          <p:spPr bwMode="auto">
            <a:xfrm>
              <a:off x="56" y="318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7~</a:t>
              </a:r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89" name="Text Box 100"/>
            <p:cNvSpPr txBox="1">
              <a:spLocks noChangeArrowheads="1"/>
            </p:cNvSpPr>
            <p:nvPr/>
          </p:nvSpPr>
          <p:spPr bwMode="auto">
            <a:xfrm>
              <a:off x="80" y="514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3~</a:t>
              </a:r>
              <a:r>
                <a:rPr lang="en-US" altLang="zh-CN" sz="2400" b="1">
                  <a:solidFill>
                    <a:srgbClr val="003800"/>
                  </a:solidFill>
                </a:rPr>
                <a:t>D</a:t>
              </a:r>
              <a:r>
                <a:rPr lang="en-US" altLang="zh-CN" sz="2000" b="1">
                  <a:solidFill>
                    <a:srgbClr val="003800"/>
                  </a:solidFill>
                </a:rPr>
                <a:t>0</a:t>
              </a:r>
            </a:p>
          </p:txBody>
        </p:sp>
        <p:sp>
          <p:nvSpPr>
            <p:cNvPr id="90" name="Text Box 101"/>
            <p:cNvSpPr txBox="1">
              <a:spLocks noChangeArrowheads="1"/>
            </p:cNvSpPr>
            <p:nvPr/>
          </p:nvSpPr>
          <p:spPr bwMode="auto">
            <a:xfrm>
              <a:off x="1081" y="26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91" name="Text Box 102"/>
            <p:cNvSpPr txBox="1">
              <a:spLocks noChangeArrowheads="1"/>
            </p:cNvSpPr>
            <p:nvPr/>
          </p:nvSpPr>
          <p:spPr bwMode="auto">
            <a:xfrm>
              <a:off x="889" y="434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000" b="1">
                  <a:solidFill>
                    <a:srgbClr val="003800"/>
                  </a:solidFill>
                </a:rPr>
                <a:t>4</a:t>
              </a:r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 flipH="1">
              <a:off x="1199" y="43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3" name="Line 104"/>
            <p:cNvSpPr>
              <a:spLocks noChangeShapeType="1"/>
            </p:cNvSpPr>
            <p:nvPr/>
          </p:nvSpPr>
          <p:spPr bwMode="auto">
            <a:xfrm flipH="1">
              <a:off x="1005" y="598"/>
              <a:ext cx="82" cy="82"/>
            </a:xfrm>
            <a:prstGeom prst="line">
              <a:avLst/>
            </a:prstGeom>
            <a:noFill/>
            <a:ln w="25400" cap="sq">
              <a:solidFill>
                <a:srgbClr val="003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52" y="2513"/>
              <a:ext cx="5563" cy="0"/>
            </a:xfrm>
            <a:prstGeom prst="line">
              <a:avLst/>
            </a:prstGeom>
            <a:noFill/>
            <a:ln w="3175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>
              <a:off x="317" y="1537"/>
              <a:ext cx="4704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/>
              <a:tailEnd type="oval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6" name="Text Box 108"/>
            <p:cNvSpPr txBox="1">
              <a:spLocks noChangeArrowheads="1"/>
            </p:cNvSpPr>
            <p:nvPr/>
          </p:nvSpPr>
          <p:spPr bwMode="auto">
            <a:xfrm>
              <a:off x="0" y="1296"/>
              <a:ext cx="50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000099"/>
                  </a:solidFill>
                </a:rPr>
                <a:t>R/W</a:t>
              </a:r>
            </a:p>
          </p:txBody>
        </p: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 flipV="1">
              <a:off x="266" y="1342"/>
              <a:ext cx="173" cy="5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8" name="Rectangle 111"/>
            <p:cNvSpPr>
              <a:spLocks noChangeArrowheads="1"/>
            </p:cNvSpPr>
            <p:nvPr/>
          </p:nvSpPr>
          <p:spPr bwMode="auto">
            <a:xfrm>
              <a:off x="4174" y="2836"/>
              <a:ext cx="444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99" name="Oval 112"/>
            <p:cNvSpPr>
              <a:spLocks noChangeArrowheads="1"/>
            </p:cNvSpPr>
            <p:nvPr/>
          </p:nvSpPr>
          <p:spPr bwMode="auto">
            <a:xfrm flipH="1" flipV="1">
              <a:off x="4360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>
              <a:off x="4264" y="3030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1" name="Line 114"/>
            <p:cNvSpPr>
              <a:spLocks noChangeShapeType="1"/>
            </p:cNvSpPr>
            <p:nvPr/>
          </p:nvSpPr>
          <p:spPr bwMode="auto">
            <a:xfrm>
              <a:off x="4540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040" y="3146"/>
              <a:ext cx="86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12  </a:t>
              </a:r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11</a:t>
              </a:r>
              <a:endParaRPr lang="en-US" altLang="zh-CN" sz="2000" b="1">
                <a:solidFill>
                  <a:srgbClr val="800000"/>
                </a:solidFill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932" y="2564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3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4022" y="2610"/>
              <a:ext cx="192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5" name="Rectangle 119"/>
            <p:cNvSpPr>
              <a:spLocks noChangeArrowheads="1"/>
            </p:cNvSpPr>
            <p:nvPr/>
          </p:nvSpPr>
          <p:spPr bwMode="auto">
            <a:xfrm>
              <a:off x="276" y="2831"/>
              <a:ext cx="456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6" name="Oval 120"/>
            <p:cNvSpPr>
              <a:spLocks noChangeArrowheads="1"/>
            </p:cNvSpPr>
            <p:nvPr/>
          </p:nvSpPr>
          <p:spPr bwMode="auto">
            <a:xfrm flipH="1" flipV="1">
              <a:off x="462" y="2738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7" name="Line 121"/>
            <p:cNvSpPr>
              <a:spLocks noChangeShapeType="1"/>
            </p:cNvSpPr>
            <p:nvPr/>
          </p:nvSpPr>
          <p:spPr bwMode="auto">
            <a:xfrm>
              <a:off x="340" y="3031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8" name="Line 122"/>
            <p:cNvSpPr>
              <a:spLocks noChangeShapeType="1"/>
            </p:cNvSpPr>
            <p:nvPr/>
          </p:nvSpPr>
          <p:spPr bwMode="auto">
            <a:xfrm>
              <a:off x="660" y="3031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9" name="Text Box 125"/>
            <p:cNvSpPr txBox="1">
              <a:spLocks noChangeArrowheads="1"/>
            </p:cNvSpPr>
            <p:nvPr/>
          </p:nvSpPr>
          <p:spPr bwMode="auto">
            <a:xfrm>
              <a:off x="62" y="2561"/>
              <a:ext cx="50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0</a:t>
              </a:r>
            </a:p>
          </p:txBody>
        </p:sp>
        <p:sp>
          <p:nvSpPr>
            <p:cNvPr id="110" name="Line 126"/>
            <p:cNvSpPr>
              <a:spLocks noChangeShapeType="1"/>
            </p:cNvSpPr>
            <p:nvPr/>
          </p:nvSpPr>
          <p:spPr bwMode="auto">
            <a:xfrm>
              <a:off x="158" y="2611"/>
              <a:ext cx="170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1" name="Text Box 123"/>
            <p:cNvSpPr txBox="1">
              <a:spLocks noChangeArrowheads="1"/>
            </p:cNvSpPr>
            <p:nvPr/>
          </p:nvSpPr>
          <p:spPr bwMode="auto">
            <a:xfrm>
              <a:off x="132" y="3187"/>
              <a:ext cx="9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12  </a:t>
              </a:r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11</a:t>
              </a:r>
              <a:endParaRPr lang="en-US" altLang="zh-CN" sz="2000" b="1">
                <a:solidFill>
                  <a:srgbClr val="800000"/>
                </a:solidFill>
              </a:endParaRPr>
            </a:p>
          </p:txBody>
        </p:sp>
        <p:sp>
          <p:nvSpPr>
            <p:cNvPr id="112" name="Line 127"/>
            <p:cNvSpPr>
              <a:spLocks noChangeShapeType="1"/>
            </p:cNvSpPr>
            <p:nvPr/>
          </p:nvSpPr>
          <p:spPr bwMode="auto">
            <a:xfrm>
              <a:off x="204" y="3240"/>
              <a:ext cx="113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572" y="3246"/>
              <a:ext cx="113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4" name="Rectangle 130"/>
            <p:cNvSpPr>
              <a:spLocks noChangeArrowheads="1"/>
            </p:cNvSpPr>
            <p:nvPr/>
          </p:nvSpPr>
          <p:spPr bwMode="auto">
            <a:xfrm>
              <a:off x="1581" y="2836"/>
              <a:ext cx="462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5" name="Oval 131"/>
            <p:cNvSpPr>
              <a:spLocks noChangeArrowheads="1"/>
            </p:cNvSpPr>
            <p:nvPr/>
          </p:nvSpPr>
          <p:spPr bwMode="auto">
            <a:xfrm flipH="1" flipV="1">
              <a:off x="1769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6" name="Line 132"/>
            <p:cNvSpPr>
              <a:spLocks noChangeShapeType="1"/>
            </p:cNvSpPr>
            <p:nvPr/>
          </p:nvSpPr>
          <p:spPr bwMode="auto">
            <a:xfrm>
              <a:off x="1673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7" name="Line 133"/>
            <p:cNvSpPr>
              <a:spLocks noChangeShapeType="1"/>
            </p:cNvSpPr>
            <p:nvPr/>
          </p:nvSpPr>
          <p:spPr bwMode="auto">
            <a:xfrm>
              <a:off x="1953" y="3028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18" name="Text Box 135"/>
            <p:cNvSpPr txBox="1">
              <a:spLocks noChangeArrowheads="1"/>
            </p:cNvSpPr>
            <p:nvPr/>
          </p:nvSpPr>
          <p:spPr bwMode="auto">
            <a:xfrm>
              <a:off x="1339" y="2586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119" name="Line 136"/>
            <p:cNvSpPr>
              <a:spLocks noChangeShapeType="1"/>
            </p:cNvSpPr>
            <p:nvPr/>
          </p:nvSpPr>
          <p:spPr bwMode="auto">
            <a:xfrm>
              <a:off x="1433" y="2632"/>
              <a:ext cx="170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1417" y="3174"/>
              <a:ext cx="84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12  </a:t>
              </a:r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11</a:t>
              </a:r>
              <a:endParaRPr lang="en-US" altLang="zh-CN" sz="2000" b="1">
                <a:solidFill>
                  <a:srgbClr val="800000"/>
                </a:solidFill>
              </a:endParaRPr>
            </a:p>
          </p:txBody>
        </p:sp>
        <p:sp>
          <p:nvSpPr>
            <p:cNvPr id="121" name="Line 137"/>
            <p:cNvSpPr>
              <a:spLocks noChangeShapeType="1"/>
            </p:cNvSpPr>
            <p:nvPr/>
          </p:nvSpPr>
          <p:spPr bwMode="auto">
            <a:xfrm>
              <a:off x="1483" y="3222"/>
              <a:ext cx="113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2830" y="2836"/>
              <a:ext cx="492" cy="192"/>
            </a:xfrm>
            <a:prstGeom prst="rect">
              <a:avLst/>
            </a:prstGeom>
            <a:noFill/>
            <a:ln w="254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3" name="Oval 140"/>
            <p:cNvSpPr>
              <a:spLocks noChangeArrowheads="1"/>
            </p:cNvSpPr>
            <p:nvPr/>
          </p:nvSpPr>
          <p:spPr bwMode="auto">
            <a:xfrm flipH="1" flipV="1">
              <a:off x="3038" y="2740"/>
              <a:ext cx="82" cy="82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4" name="Line 141"/>
            <p:cNvSpPr>
              <a:spLocks noChangeShapeType="1"/>
            </p:cNvSpPr>
            <p:nvPr/>
          </p:nvSpPr>
          <p:spPr bwMode="auto">
            <a:xfrm>
              <a:off x="2930" y="3032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5" name="Line 142"/>
            <p:cNvSpPr>
              <a:spLocks noChangeShapeType="1"/>
            </p:cNvSpPr>
            <p:nvPr/>
          </p:nvSpPr>
          <p:spPr bwMode="auto">
            <a:xfrm>
              <a:off x="3240" y="3032"/>
              <a:ext cx="0" cy="13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6" name="Text Box 144"/>
            <p:cNvSpPr txBox="1">
              <a:spLocks noChangeArrowheads="1"/>
            </p:cNvSpPr>
            <p:nvPr/>
          </p:nvSpPr>
          <p:spPr bwMode="auto">
            <a:xfrm>
              <a:off x="2632" y="2584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2</a:t>
              </a:r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>
              <a:off x="2720" y="2622"/>
              <a:ext cx="192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28" name="Text Box 143"/>
            <p:cNvSpPr txBox="1">
              <a:spLocks noChangeArrowheads="1"/>
            </p:cNvSpPr>
            <p:nvPr/>
          </p:nvSpPr>
          <p:spPr bwMode="auto">
            <a:xfrm>
              <a:off x="2746" y="3180"/>
              <a:ext cx="86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12  </a:t>
              </a:r>
              <a:r>
                <a:rPr lang="en-US" altLang="zh-CN" sz="2400" b="1" smtClean="0">
                  <a:solidFill>
                    <a:srgbClr val="800000"/>
                  </a:solidFill>
                </a:rPr>
                <a:t>A</a:t>
              </a:r>
              <a:r>
                <a:rPr lang="en-US" altLang="zh-CN" sz="2000" b="1" smtClean="0">
                  <a:solidFill>
                    <a:srgbClr val="800000"/>
                  </a:solidFill>
                </a:rPr>
                <a:t>11</a:t>
              </a:r>
              <a:endParaRPr lang="en-US" altLang="zh-CN" sz="2000" b="1">
                <a:solidFill>
                  <a:srgbClr val="800000"/>
                </a:solidFill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>
              <a:off x="3194" y="3239"/>
              <a:ext cx="113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0" name="Text Box 148"/>
            <p:cNvSpPr txBox="1">
              <a:spLocks noChangeArrowheads="1"/>
            </p:cNvSpPr>
            <p:nvPr/>
          </p:nvSpPr>
          <p:spPr bwMode="auto">
            <a:xfrm>
              <a:off x="598" y="12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1" name="Line 149"/>
            <p:cNvSpPr>
              <a:spLocks noChangeShapeType="1"/>
            </p:cNvSpPr>
            <p:nvPr/>
          </p:nvSpPr>
          <p:spPr bwMode="auto">
            <a:xfrm>
              <a:off x="682" y="1320"/>
              <a:ext cx="197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2" name="Line 84"/>
            <p:cNvSpPr>
              <a:spLocks noChangeShapeType="1"/>
            </p:cNvSpPr>
            <p:nvPr/>
          </p:nvSpPr>
          <p:spPr bwMode="auto">
            <a:xfrm flipH="1">
              <a:off x="3076" y="1232"/>
              <a:ext cx="349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3" name="Text Box 152"/>
            <p:cNvSpPr txBox="1">
              <a:spLocks noChangeArrowheads="1"/>
            </p:cNvSpPr>
            <p:nvPr/>
          </p:nvSpPr>
          <p:spPr bwMode="auto">
            <a:xfrm>
              <a:off x="3176" y="12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4" name="Line 153"/>
            <p:cNvSpPr>
              <a:spLocks noChangeShapeType="1"/>
            </p:cNvSpPr>
            <p:nvPr/>
          </p:nvSpPr>
          <p:spPr bwMode="auto">
            <a:xfrm>
              <a:off x="3260" y="1304"/>
              <a:ext cx="199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5" name="Text Box 155"/>
            <p:cNvSpPr txBox="1">
              <a:spLocks noChangeArrowheads="1"/>
            </p:cNvSpPr>
            <p:nvPr/>
          </p:nvSpPr>
          <p:spPr bwMode="auto">
            <a:xfrm>
              <a:off x="1906" y="12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6" name="Line 156"/>
            <p:cNvSpPr>
              <a:spLocks noChangeShapeType="1"/>
            </p:cNvSpPr>
            <p:nvPr/>
          </p:nvSpPr>
          <p:spPr bwMode="auto">
            <a:xfrm>
              <a:off x="1984" y="1336"/>
              <a:ext cx="19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7" name="Line 30"/>
            <p:cNvSpPr>
              <a:spLocks noChangeShapeType="1"/>
            </p:cNvSpPr>
            <p:nvPr/>
          </p:nvSpPr>
          <p:spPr bwMode="auto">
            <a:xfrm rot="-5400000">
              <a:off x="4864" y="1536"/>
              <a:ext cx="333" cy="0"/>
            </a:xfrm>
            <a:prstGeom prst="line">
              <a:avLst/>
            </a:prstGeom>
            <a:noFill/>
            <a:ln w="222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38" name="Text Box 158"/>
            <p:cNvSpPr txBox="1">
              <a:spLocks noChangeArrowheads="1"/>
            </p:cNvSpPr>
            <p:nvPr/>
          </p:nvSpPr>
          <p:spPr bwMode="auto">
            <a:xfrm>
              <a:off x="4488" y="127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endParaRPr lang="zh-CN" altLang="en-US" sz="2400" b="1">
                <a:solidFill>
                  <a:srgbClr val="800000"/>
                </a:solidFill>
              </a:endParaRPr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>
              <a:off x="4568" y="1318"/>
              <a:ext cx="199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0" name="Oval 225"/>
            <p:cNvSpPr>
              <a:spLocks noChangeArrowheads="1"/>
            </p:cNvSpPr>
            <p:nvPr/>
          </p:nvSpPr>
          <p:spPr bwMode="auto">
            <a:xfrm flipH="1" flipV="1">
              <a:off x="833" y="118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1" name="Oval 226"/>
            <p:cNvSpPr>
              <a:spLocks noChangeArrowheads="1"/>
            </p:cNvSpPr>
            <p:nvPr/>
          </p:nvSpPr>
          <p:spPr bwMode="auto">
            <a:xfrm flipH="1" flipV="1">
              <a:off x="2135" y="1222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2" name="Oval 227"/>
            <p:cNvSpPr>
              <a:spLocks noChangeArrowheads="1"/>
            </p:cNvSpPr>
            <p:nvPr/>
          </p:nvSpPr>
          <p:spPr bwMode="auto">
            <a:xfrm flipH="1" flipV="1">
              <a:off x="3425" y="1192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3" name="Oval 228"/>
            <p:cNvSpPr>
              <a:spLocks noChangeArrowheads="1"/>
            </p:cNvSpPr>
            <p:nvPr/>
          </p:nvSpPr>
          <p:spPr bwMode="auto">
            <a:xfrm flipH="1" flipV="1">
              <a:off x="839" y="206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4" name="Oval 230"/>
            <p:cNvSpPr>
              <a:spLocks noChangeArrowheads="1"/>
            </p:cNvSpPr>
            <p:nvPr/>
          </p:nvSpPr>
          <p:spPr bwMode="auto">
            <a:xfrm flipH="1" flipV="1">
              <a:off x="3431" y="201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5" name="Oval 231"/>
            <p:cNvSpPr>
              <a:spLocks noChangeArrowheads="1"/>
            </p:cNvSpPr>
            <p:nvPr/>
          </p:nvSpPr>
          <p:spPr bwMode="auto">
            <a:xfrm flipH="1" flipV="1">
              <a:off x="4727" y="1198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6" name="Oval 232"/>
            <p:cNvSpPr>
              <a:spLocks noChangeArrowheads="1"/>
            </p:cNvSpPr>
            <p:nvPr/>
          </p:nvSpPr>
          <p:spPr bwMode="auto">
            <a:xfrm flipH="1" flipV="1">
              <a:off x="2129" y="204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7" name="Oval 233"/>
            <p:cNvSpPr>
              <a:spLocks noChangeArrowheads="1"/>
            </p:cNvSpPr>
            <p:nvPr/>
          </p:nvSpPr>
          <p:spPr bwMode="auto">
            <a:xfrm flipH="1" flipV="1">
              <a:off x="4727" y="2044"/>
              <a:ext cx="68" cy="68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406453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99058" y="244871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3536983" y="3353594"/>
            <a:ext cx="19052" cy="109537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335370" y="3801267"/>
            <a:ext cx="19050" cy="1418943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203858" y="1470818"/>
            <a:ext cx="0" cy="215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746658" y="360441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3327433" y="3801268"/>
            <a:ext cx="5762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540158" y="3361531"/>
            <a:ext cx="4318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84658" y="3169443"/>
            <a:ext cx="762000" cy="828675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95758" y="3385343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4975258" y="1191417"/>
            <a:ext cx="0" cy="220186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rot="5400000" flipH="1">
            <a:off x="4223975" y="3040459"/>
            <a:ext cx="253997" cy="794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746658" y="3381593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670458" y="1531143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4899058" y="1610518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5127658" y="2601118"/>
            <a:ext cx="130175" cy="130175"/>
          </a:xfrm>
          <a:prstGeom prst="line">
            <a:avLst/>
          </a:prstGeom>
          <a:noFill/>
          <a:ln w="381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3485969" y="3988991"/>
            <a:ext cx="114299" cy="221457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561267" y="3952803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394866" y="3744117"/>
            <a:ext cx="16953" cy="18008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rot="16200000" flipV="1">
            <a:off x="6262146" y="3021588"/>
            <a:ext cx="266265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rot="16200000">
            <a:off x="8216934" y="2877343"/>
            <a:ext cx="509588" cy="15875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9737759" y="1978818"/>
            <a:ext cx="0" cy="2479675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9521859" y="2410618"/>
            <a:ext cx="25400" cy="2805462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11376059" y="1470818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10918859" y="356949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9534559" y="3769518"/>
            <a:ext cx="5254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9750459" y="3380581"/>
            <a:ext cx="395288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10156859" y="3174206"/>
            <a:ext cx="762000" cy="762000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10067959" y="3393281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/>
              <a:t>1</a:t>
            </a:r>
            <a:r>
              <a:rPr lang="en-US" altLang="zh-CN" sz="2000" b="1" smtClean="0"/>
              <a:t>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V="1">
            <a:off x="11147459" y="1204118"/>
            <a:ext cx="0" cy="1062038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10918859" y="2258218"/>
            <a:ext cx="244475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9521859" y="2420143"/>
            <a:ext cx="522288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9750459" y="1981993"/>
            <a:ext cx="403225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10156859" y="1839118"/>
            <a:ext cx="762000" cy="796925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zh-CN" altLang="en-US" b="1">
              <a:solidFill>
                <a:srgbClr val="003800"/>
              </a:solidFill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0067959" y="2020093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>
                <a:solidFill>
                  <a:srgbClr val="003800"/>
                </a:solidFill>
              </a:rPr>
              <a:t> </a:t>
            </a:r>
            <a:r>
              <a:rPr lang="en-US" altLang="zh-CN" sz="2000" b="1">
                <a:solidFill>
                  <a:srgbClr val="003800"/>
                </a:solidFill>
              </a:rPr>
              <a:t>1</a:t>
            </a:r>
            <a:r>
              <a:rPr lang="en-US" altLang="zh-CN" sz="2000" b="1" smtClean="0">
                <a:solidFill>
                  <a:srgbClr val="003800"/>
                </a:solidFill>
              </a:rPr>
              <a:t>K</a:t>
            </a:r>
            <a:r>
              <a:rPr lang="en-US" altLang="zh-CN" sz="2000" b="1">
                <a:solidFill>
                  <a:srgbClr val="003800"/>
                </a:solidFill>
                <a:sym typeface="Symbol" pitchFamily="18" charset="2"/>
              </a:rPr>
              <a:t></a:t>
            </a:r>
            <a:r>
              <a:rPr lang="en-US" altLang="zh-CN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0804559" y="144541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H="1">
            <a:off x="11071259" y="1610518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 flipH="1">
            <a:off x="11299859" y="2601118"/>
            <a:ext cx="130175" cy="130175"/>
          </a:xfrm>
          <a:prstGeom prst="line">
            <a:avLst/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H="1">
            <a:off x="9661559" y="4060031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9780622" y="3936206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smtClean="0">
                <a:solidFill>
                  <a:srgbClr val="003800"/>
                </a:solidFill>
              </a:rPr>
              <a:t>10</a:t>
            </a:r>
            <a:endParaRPr lang="zh-CN" altLang="en-US" sz="2000" b="1">
              <a:solidFill>
                <a:srgbClr val="003800"/>
              </a:solidFill>
            </a:endParaRPr>
          </a:p>
        </p:txBody>
      </p:sp>
      <p:sp>
        <p:nvSpPr>
          <p:cNvPr id="46" name="Line 52"/>
          <p:cNvSpPr>
            <a:spLocks noChangeShapeType="1"/>
          </p:cNvSpPr>
          <p:nvPr/>
        </p:nvSpPr>
        <p:spPr bwMode="auto">
          <a:xfrm flipH="1">
            <a:off x="5635658" y="3349265"/>
            <a:ext cx="1587" cy="1096528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7" name="Line 53"/>
          <p:cNvSpPr>
            <a:spLocks noChangeShapeType="1"/>
          </p:cNvSpPr>
          <p:nvPr/>
        </p:nvSpPr>
        <p:spPr bwMode="auto">
          <a:xfrm>
            <a:off x="7248559" y="1470818"/>
            <a:ext cx="0" cy="2079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8" name="Line 54"/>
          <p:cNvSpPr>
            <a:spLocks noChangeShapeType="1"/>
          </p:cNvSpPr>
          <p:nvPr/>
        </p:nvSpPr>
        <p:spPr bwMode="auto">
          <a:xfrm flipH="1">
            <a:off x="6804059" y="354091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9" name="Line 55"/>
          <p:cNvSpPr>
            <a:spLocks noChangeShapeType="1"/>
          </p:cNvSpPr>
          <p:nvPr/>
        </p:nvSpPr>
        <p:spPr bwMode="auto">
          <a:xfrm flipH="1">
            <a:off x="5416583" y="3766343"/>
            <a:ext cx="5254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0" name="Line 56"/>
          <p:cNvSpPr>
            <a:spLocks noChangeShapeType="1"/>
          </p:cNvSpPr>
          <p:nvPr/>
        </p:nvSpPr>
        <p:spPr bwMode="auto">
          <a:xfrm flipH="1">
            <a:off x="5648359" y="3352006"/>
            <a:ext cx="381000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6042059" y="3166268"/>
            <a:ext cx="762000" cy="784225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5969034" y="3398043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 flipH="1" flipV="1">
            <a:off x="7032658" y="1191418"/>
            <a:ext cx="3175" cy="2133456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4" name="Line 61"/>
          <p:cNvSpPr>
            <a:spLocks noChangeShapeType="1"/>
          </p:cNvSpPr>
          <p:nvPr/>
        </p:nvSpPr>
        <p:spPr bwMode="auto">
          <a:xfrm>
            <a:off x="6804059" y="3324874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6708809" y="146446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 flipH="1">
            <a:off x="6975509" y="1620043"/>
            <a:ext cx="130175" cy="130175"/>
          </a:xfrm>
          <a:prstGeom prst="line">
            <a:avLst/>
          </a:prstGeom>
          <a:noFill/>
          <a:ln w="2857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1" name="Line 69"/>
          <p:cNvSpPr>
            <a:spLocks noChangeShapeType="1"/>
          </p:cNvSpPr>
          <p:nvPr/>
        </p:nvSpPr>
        <p:spPr bwMode="auto">
          <a:xfrm flipH="1">
            <a:off x="7159659" y="2601118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 flipH="1">
            <a:off x="5572159" y="4106068"/>
            <a:ext cx="130175" cy="130175"/>
          </a:xfrm>
          <a:prstGeom prst="line">
            <a:avLst/>
          </a:prstGeom>
          <a:noFill/>
          <a:ln w="28575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3" name="Text Box 71"/>
          <p:cNvSpPr txBox="1">
            <a:spLocks noChangeArrowheads="1"/>
          </p:cNvSpPr>
          <p:nvPr/>
        </p:nvSpPr>
        <p:spPr bwMode="auto">
          <a:xfrm>
            <a:off x="5654709" y="4020343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64" name="Text Box 72"/>
          <p:cNvSpPr txBox="1">
            <a:spLocks noChangeArrowheads="1"/>
          </p:cNvSpPr>
          <p:nvPr/>
        </p:nvSpPr>
        <p:spPr bwMode="auto">
          <a:xfrm>
            <a:off x="6943759" y="2432843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65" name="Line 73"/>
          <p:cNvSpPr>
            <a:spLocks noChangeShapeType="1"/>
          </p:cNvSpPr>
          <p:nvPr/>
        </p:nvSpPr>
        <p:spPr bwMode="auto">
          <a:xfrm>
            <a:off x="7639084" y="1983581"/>
            <a:ext cx="0" cy="246856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6" name="Line 74"/>
          <p:cNvSpPr>
            <a:spLocks noChangeShapeType="1"/>
          </p:cNvSpPr>
          <p:nvPr/>
        </p:nvSpPr>
        <p:spPr bwMode="auto">
          <a:xfrm>
            <a:off x="7423184" y="2404267"/>
            <a:ext cx="15874" cy="345159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7" name="Line 75"/>
          <p:cNvSpPr>
            <a:spLocks noChangeShapeType="1"/>
          </p:cNvSpPr>
          <p:nvPr/>
        </p:nvSpPr>
        <p:spPr bwMode="auto">
          <a:xfrm>
            <a:off x="9280559" y="1469231"/>
            <a:ext cx="0" cy="2093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8" name="Line 76"/>
          <p:cNvSpPr>
            <a:spLocks noChangeShapeType="1"/>
          </p:cNvSpPr>
          <p:nvPr/>
        </p:nvSpPr>
        <p:spPr bwMode="auto">
          <a:xfrm flipH="1">
            <a:off x="8861459" y="355679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9" name="Line 77"/>
          <p:cNvSpPr>
            <a:spLocks noChangeShapeType="1"/>
          </p:cNvSpPr>
          <p:nvPr/>
        </p:nvSpPr>
        <p:spPr bwMode="auto">
          <a:xfrm flipH="1">
            <a:off x="7432709" y="3718718"/>
            <a:ext cx="5762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0" name="Line 78"/>
          <p:cNvSpPr>
            <a:spLocks noChangeShapeType="1"/>
          </p:cNvSpPr>
          <p:nvPr/>
        </p:nvSpPr>
        <p:spPr bwMode="auto">
          <a:xfrm flipH="1">
            <a:off x="7651784" y="3329781"/>
            <a:ext cx="454025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1" name="Rectangle 80"/>
          <p:cNvSpPr>
            <a:spLocks noChangeArrowheads="1"/>
          </p:cNvSpPr>
          <p:nvPr/>
        </p:nvSpPr>
        <p:spPr bwMode="auto">
          <a:xfrm>
            <a:off x="8099459" y="3147218"/>
            <a:ext cx="762000" cy="760413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2" name="Text Box 81"/>
          <p:cNvSpPr txBox="1">
            <a:spLocks noChangeArrowheads="1"/>
          </p:cNvSpPr>
          <p:nvPr/>
        </p:nvSpPr>
        <p:spPr bwMode="auto">
          <a:xfrm>
            <a:off x="8010559" y="3350418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73" name="Line 82"/>
          <p:cNvSpPr>
            <a:spLocks noChangeShapeType="1"/>
          </p:cNvSpPr>
          <p:nvPr/>
        </p:nvSpPr>
        <p:spPr bwMode="auto">
          <a:xfrm flipV="1">
            <a:off x="9102759" y="1191418"/>
            <a:ext cx="0" cy="1062038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4" name="Line 83"/>
          <p:cNvSpPr>
            <a:spLocks noChangeShapeType="1"/>
          </p:cNvSpPr>
          <p:nvPr/>
        </p:nvSpPr>
        <p:spPr bwMode="auto">
          <a:xfrm>
            <a:off x="8861459" y="2235993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 flipH="1">
            <a:off x="7635909" y="1983581"/>
            <a:ext cx="446088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6" name="Rectangle 87"/>
          <p:cNvSpPr>
            <a:spLocks noChangeArrowheads="1"/>
          </p:cNvSpPr>
          <p:nvPr/>
        </p:nvSpPr>
        <p:spPr bwMode="auto">
          <a:xfrm>
            <a:off x="8099459" y="1832768"/>
            <a:ext cx="762000" cy="804863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7" name="Text Box 88"/>
          <p:cNvSpPr txBox="1">
            <a:spLocks noChangeArrowheads="1"/>
          </p:cNvSpPr>
          <p:nvPr/>
        </p:nvSpPr>
        <p:spPr bwMode="auto">
          <a:xfrm>
            <a:off x="8035959" y="2056606"/>
            <a:ext cx="1143000" cy="3984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8772559" y="142636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9039259" y="1607343"/>
            <a:ext cx="130175" cy="130175"/>
          </a:xfrm>
          <a:prstGeom prst="line">
            <a:avLst/>
          </a:prstGeom>
          <a:noFill/>
          <a:ln w="2857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0" name="Line 91"/>
          <p:cNvSpPr>
            <a:spLocks noChangeShapeType="1"/>
          </p:cNvSpPr>
          <p:nvPr/>
        </p:nvSpPr>
        <p:spPr bwMode="auto">
          <a:xfrm flipH="1">
            <a:off x="9191659" y="2588418"/>
            <a:ext cx="152400" cy="150813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H="1">
            <a:off x="7578759" y="4015581"/>
            <a:ext cx="130175" cy="130175"/>
          </a:xfrm>
          <a:prstGeom prst="line">
            <a:avLst/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2" name="Text Box 93"/>
          <p:cNvSpPr txBox="1">
            <a:spLocks noChangeArrowheads="1"/>
          </p:cNvSpPr>
          <p:nvPr/>
        </p:nvSpPr>
        <p:spPr bwMode="auto">
          <a:xfrm>
            <a:off x="7623209" y="393461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83" name="Text Box 94"/>
          <p:cNvSpPr txBox="1">
            <a:spLocks noChangeArrowheads="1"/>
          </p:cNvSpPr>
          <p:nvPr/>
        </p:nvSpPr>
        <p:spPr bwMode="auto">
          <a:xfrm>
            <a:off x="8975759" y="2383631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Text Box 95"/>
          <p:cNvSpPr txBox="1">
            <a:spLocks noChangeArrowheads="1"/>
          </p:cNvSpPr>
          <p:nvPr/>
        </p:nvSpPr>
        <p:spPr bwMode="auto">
          <a:xfrm>
            <a:off x="11071259" y="2382043"/>
            <a:ext cx="4762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85" name="Text Box 96"/>
          <p:cNvSpPr txBox="1">
            <a:spLocks noChangeArrowheads="1"/>
          </p:cNvSpPr>
          <p:nvPr/>
        </p:nvSpPr>
        <p:spPr bwMode="auto">
          <a:xfrm>
            <a:off x="2171734" y="3973979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/>
              <a:t>A</a:t>
            </a:r>
            <a:r>
              <a:rPr lang="en-US" altLang="zh-CN" b="1" smtClean="0"/>
              <a:t>10</a:t>
            </a:r>
            <a:r>
              <a:rPr lang="en-US" altLang="zh-CN" sz="2400" b="1" smtClean="0"/>
              <a:t>~A</a:t>
            </a:r>
            <a:r>
              <a:rPr lang="en-US" altLang="zh-CN" sz="2000" b="1" smtClean="0"/>
              <a:t>0</a:t>
            </a:r>
            <a:endParaRPr lang="en-US" altLang="zh-CN" sz="2000" b="1"/>
          </a:p>
        </p:txBody>
      </p:sp>
      <p:sp>
        <p:nvSpPr>
          <p:cNvPr id="86" name="Line 97"/>
          <p:cNvSpPr>
            <a:spLocks noChangeShapeType="1"/>
          </p:cNvSpPr>
          <p:nvPr/>
        </p:nvSpPr>
        <p:spPr bwMode="auto">
          <a:xfrm>
            <a:off x="3641758" y="1216818"/>
            <a:ext cx="7989889" cy="0"/>
          </a:xfrm>
          <a:prstGeom prst="line">
            <a:avLst/>
          </a:prstGeom>
          <a:noFill/>
          <a:ln w="28575">
            <a:solidFill>
              <a:srgbClr val="003C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7" name="Line 98"/>
          <p:cNvSpPr>
            <a:spLocks noChangeShapeType="1"/>
          </p:cNvSpPr>
          <p:nvPr/>
        </p:nvSpPr>
        <p:spPr bwMode="auto">
          <a:xfrm flipV="1">
            <a:off x="3629058" y="1470818"/>
            <a:ext cx="79898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8" name="Text Box 99"/>
          <p:cNvSpPr txBox="1">
            <a:spLocks noChangeArrowheads="1"/>
          </p:cNvSpPr>
          <p:nvPr/>
        </p:nvSpPr>
        <p:spPr bwMode="auto">
          <a:xfrm>
            <a:off x="2625758" y="965993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7~</a:t>
            </a:r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89" name="Text Box 100"/>
          <p:cNvSpPr txBox="1">
            <a:spLocks noChangeArrowheads="1"/>
          </p:cNvSpPr>
          <p:nvPr/>
        </p:nvSpPr>
        <p:spPr bwMode="auto">
          <a:xfrm>
            <a:off x="2663858" y="1277143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3~</a:t>
            </a:r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0</a:t>
            </a:r>
          </a:p>
        </p:txBody>
      </p:sp>
      <p:sp>
        <p:nvSpPr>
          <p:cNvPr id="90" name="Text Box 101"/>
          <p:cNvSpPr txBox="1">
            <a:spLocks noChangeArrowheads="1"/>
          </p:cNvSpPr>
          <p:nvPr/>
        </p:nvSpPr>
        <p:spPr bwMode="auto">
          <a:xfrm>
            <a:off x="4252946" y="880268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91" name="Text Box 102"/>
          <p:cNvSpPr txBox="1">
            <a:spLocks noChangeArrowheads="1"/>
          </p:cNvSpPr>
          <p:nvPr/>
        </p:nvSpPr>
        <p:spPr bwMode="auto">
          <a:xfrm>
            <a:off x="3948146" y="1150143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flipH="1">
            <a:off x="4440271" y="1156493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H="1">
            <a:off x="4132296" y="1410493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4" name="Line 105"/>
          <p:cNvSpPr>
            <a:spLocks noChangeShapeType="1"/>
          </p:cNvSpPr>
          <p:nvPr/>
        </p:nvSpPr>
        <p:spPr bwMode="auto">
          <a:xfrm>
            <a:off x="2778158" y="4450556"/>
            <a:ext cx="8831264" cy="0"/>
          </a:xfrm>
          <a:prstGeom prst="line">
            <a:avLst/>
          </a:prstGeom>
          <a:noFill/>
          <a:ln w="3175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5" name="Line 106"/>
          <p:cNvSpPr>
            <a:spLocks noChangeShapeType="1"/>
          </p:cNvSpPr>
          <p:nvPr/>
        </p:nvSpPr>
        <p:spPr bwMode="auto">
          <a:xfrm>
            <a:off x="3040096" y="2901156"/>
            <a:ext cx="7467601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oval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6" name="Text Box 108"/>
          <p:cNvSpPr txBox="1">
            <a:spLocks noChangeArrowheads="1"/>
          </p:cNvSpPr>
          <p:nvPr/>
        </p:nvSpPr>
        <p:spPr bwMode="auto">
          <a:xfrm>
            <a:off x="2536858" y="2518568"/>
            <a:ext cx="7985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0099"/>
                </a:solidFill>
              </a:rPr>
              <a:t>R/W</a:t>
            </a:r>
          </a:p>
        </p:txBody>
      </p:sp>
      <p:sp>
        <p:nvSpPr>
          <p:cNvPr id="97" name="Line 109"/>
          <p:cNvSpPr>
            <a:spLocks noChangeShapeType="1"/>
          </p:cNvSpPr>
          <p:nvPr/>
        </p:nvSpPr>
        <p:spPr bwMode="auto">
          <a:xfrm flipV="1">
            <a:off x="2959133" y="2591593"/>
            <a:ext cx="274638" cy="7938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3" name="Text Box 116"/>
          <p:cNvSpPr txBox="1">
            <a:spLocks noChangeArrowheads="1"/>
          </p:cNvSpPr>
          <p:nvPr/>
        </p:nvSpPr>
        <p:spPr bwMode="auto">
          <a:xfrm>
            <a:off x="8877974" y="4553446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104" name="Line 117"/>
          <p:cNvSpPr>
            <a:spLocks noChangeShapeType="1"/>
          </p:cNvSpPr>
          <p:nvPr/>
        </p:nvSpPr>
        <p:spPr bwMode="auto">
          <a:xfrm>
            <a:off x="8921784" y="4604543"/>
            <a:ext cx="3048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18" name="Text Box 135"/>
          <p:cNvSpPr txBox="1">
            <a:spLocks noChangeArrowheads="1"/>
          </p:cNvSpPr>
          <p:nvPr/>
        </p:nvSpPr>
        <p:spPr bwMode="auto">
          <a:xfrm>
            <a:off x="4762533" y="4604109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119" name="Line 136"/>
          <p:cNvSpPr>
            <a:spLocks noChangeShapeType="1"/>
          </p:cNvSpPr>
          <p:nvPr/>
        </p:nvSpPr>
        <p:spPr bwMode="auto">
          <a:xfrm>
            <a:off x="4913349" y="4639468"/>
            <a:ext cx="269875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26" name="Text Box 144"/>
          <p:cNvSpPr txBox="1">
            <a:spLocks noChangeArrowheads="1"/>
          </p:cNvSpPr>
          <p:nvPr/>
        </p:nvSpPr>
        <p:spPr bwMode="auto">
          <a:xfrm>
            <a:off x="6721509" y="4593431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127" name="Line 145"/>
          <p:cNvSpPr>
            <a:spLocks noChangeShapeType="1"/>
          </p:cNvSpPr>
          <p:nvPr/>
        </p:nvSpPr>
        <p:spPr bwMode="auto">
          <a:xfrm>
            <a:off x="6854859" y="4623593"/>
            <a:ext cx="304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0" name="Text Box 148"/>
          <p:cNvSpPr txBox="1">
            <a:spLocks noChangeArrowheads="1"/>
          </p:cNvSpPr>
          <p:nvPr/>
        </p:nvSpPr>
        <p:spPr bwMode="auto">
          <a:xfrm>
            <a:off x="3486183" y="335792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31" name="Line 149"/>
          <p:cNvSpPr>
            <a:spLocks noChangeShapeType="1"/>
          </p:cNvSpPr>
          <p:nvPr/>
        </p:nvSpPr>
        <p:spPr bwMode="auto">
          <a:xfrm>
            <a:off x="3619533" y="3434120"/>
            <a:ext cx="312738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2" name="Line 84"/>
          <p:cNvSpPr>
            <a:spLocks noChangeShapeType="1"/>
          </p:cNvSpPr>
          <p:nvPr/>
        </p:nvSpPr>
        <p:spPr bwMode="auto">
          <a:xfrm flipH="1">
            <a:off x="7420009" y="2416968"/>
            <a:ext cx="554038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3" name="Text Box 152"/>
          <p:cNvSpPr txBox="1">
            <a:spLocks noChangeArrowheads="1"/>
          </p:cNvSpPr>
          <p:nvPr/>
        </p:nvSpPr>
        <p:spPr bwMode="auto">
          <a:xfrm>
            <a:off x="7578759" y="244871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34" name="Line 153"/>
          <p:cNvSpPr>
            <a:spLocks noChangeShapeType="1"/>
          </p:cNvSpPr>
          <p:nvPr/>
        </p:nvSpPr>
        <p:spPr bwMode="auto">
          <a:xfrm>
            <a:off x="7712109" y="2531268"/>
            <a:ext cx="3159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5" name="Text Box 155"/>
          <p:cNvSpPr txBox="1">
            <a:spLocks noChangeArrowheads="1"/>
          </p:cNvSpPr>
          <p:nvPr/>
        </p:nvSpPr>
        <p:spPr bwMode="auto">
          <a:xfrm>
            <a:off x="5562633" y="334926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36" name="Line 156"/>
          <p:cNvSpPr>
            <a:spLocks noChangeShapeType="1"/>
          </p:cNvSpPr>
          <p:nvPr/>
        </p:nvSpPr>
        <p:spPr bwMode="auto">
          <a:xfrm>
            <a:off x="5686459" y="3431815"/>
            <a:ext cx="30956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7" name="Line 30"/>
          <p:cNvSpPr>
            <a:spLocks noChangeShapeType="1"/>
          </p:cNvSpPr>
          <p:nvPr/>
        </p:nvSpPr>
        <p:spPr bwMode="auto">
          <a:xfrm rot="16200000">
            <a:off x="10258459" y="2899568"/>
            <a:ext cx="5286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8" name="Text Box 158"/>
          <p:cNvSpPr txBox="1">
            <a:spLocks noChangeArrowheads="1"/>
          </p:cNvSpPr>
          <p:nvPr/>
        </p:nvSpPr>
        <p:spPr bwMode="auto">
          <a:xfrm>
            <a:off x="9661559" y="247729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39" name="Line 159"/>
          <p:cNvSpPr>
            <a:spLocks noChangeShapeType="1"/>
          </p:cNvSpPr>
          <p:nvPr/>
        </p:nvSpPr>
        <p:spPr bwMode="auto">
          <a:xfrm>
            <a:off x="9788559" y="2553493"/>
            <a:ext cx="3159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2" name="Oval 227"/>
          <p:cNvSpPr>
            <a:spLocks noChangeArrowheads="1"/>
          </p:cNvSpPr>
          <p:nvPr/>
        </p:nvSpPr>
        <p:spPr bwMode="auto">
          <a:xfrm flipH="1" flipV="1">
            <a:off x="7974046" y="2353468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3" name="Oval 228"/>
          <p:cNvSpPr>
            <a:spLocks noChangeArrowheads="1"/>
          </p:cNvSpPr>
          <p:nvPr/>
        </p:nvSpPr>
        <p:spPr bwMode="auto">
          <a:xfrm flipH="1" flipV="1">
            <a:off x="3868771" y="3744118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4" name="Oval 230"/>
          <p:cNvSpPr>
            <a:spLocks noChangeArrowheads="1"/>
          </p:cNvSpPr>
          <p:nvPr/>
        </p:nvSpPr>
        <p:spPr bwMode="auto">
          <a:xfrm flipH="1" flipV="1">
            <a:off x="7983571" y="3658393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5" name="Oval 231"/>
          <p:cNvSpPr>
            <a:spLocks noChangeArrowheads="1"/>
          </p:cNvSpPr>
          <p:nvPr/>
        </p:nvSpPr>
        <p:spPr bwMode="auto">
          <a:xfrm flipH="1" flipV="1">
            <a:off x="10040972" y="2362993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6" name="Oval 232"/>
          <p:cNvSpPr>
            <a:spLocks noChangeArrowheads="1"/>
          </p:cNvSpPr>
          <p:nvPr/>
        </p:nvSpPr>
        <p:spPr bwMode="auto">
          <a:xfrm flipH="1" flipV="1">
            <a:off x="5916646" y="3706018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7" name="Oval 233"/>
          <p:cNvSpPr>
            <a:spLocks noChangeArrowheads="1"/>
          </p:cNvSpPr>
          <p:nvPr/>
        </p:nvSpPr>
        <p:spPr bwMode="auto">
          <a:xfrm flipH="1" flipV="1">
            <a:off x="10040972" y="3706018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grpSp>
        <p:nvGrpSpPr>
          <p:cNvPr id="193" name="组合 192"/>
          <p:cNvGrpSpPr/>
          <p:nvPr/>
        </p:nvGrpSpPr>
        <p:grpSpPr>
          <a:xfrm>
            <a:off x="671970" y="4705204"/>
            <a:ext cx="3245373" cy="1812952"/>
            <a:chOff x="-1151189" y="3448915"/>
            <a:chExt cx="3245373" cy="1812952"/>
          </a:xfrm>
        </p:grpSpPr>
        <p:sp>
          <p:nvSpPr>
            <p:cNvPr id="106" name="Oval 120"/>
            <p:cNvSpPr>
              <a:spLocks noChangeArrowheads="1"/>
            </p:cNvSpPr>
            <p:nvPr/>
          </p:nvSpPr>
          <p:spPr bwMode="auto">
            <a:xfrm flipH="1" flipV="1">
              <a:off x="969710" y="4112490"/>
              <a:ext cx="130175" cy="130175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09" name="Text Box 125"/>
            <p:cNvSpPr txBox="1">
              <a:spLocks noChangeArrowheads="1"/>
            </p:cNvSpPr>
            <p:nvPr/>
          </p:nvSpPr>
          <p:spPr bwMode="auto">
            <a:xfrm>
              <a:off x="334710" y="3831503"/>
              <a:ext cx="796925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400" b="1">
                  <a:solidFill>
                    <a:srgbClr val="800000"/>
                  </a:solidFill>
                </a:rPr>
                <a:t>CS</a:t>
              </a:r>
              <a:r>
                <a:rPr lang="en-US" altLang="zh-CN" sz="2000" b="1">
                  <a:solidFill>
                    <a:srgbClr val="800000"/>
                  </a:solidFill>
                </a:rPr>
                <a:t>0</a:t>
              </a:r>
            </a:p>
          </p:txBody>
        </p:sp>
        <p:sp>
          <p:nvSpPr>
            <p:cNvPr id="110" name="Line 126"/>
            <p:cNvSpPr>
              <a:spLocks noChangeShapeType="1"/>
            </p:cNvSpPr>
            <p:nvPr/>
          </p:nvSpPr>
          <p:spPr bwMode="auto">
            <a:xfrm>
              <a:off x="487110" y="3910878"/>
              <a:ext cx="269875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/>
            </a:p>
          </p:txBody>
        </p:sp>
        <p:sp>
          <p:nvSpPr>
            <p:cNvPr id="149" name="Text Box 93"/>
            <p:cNvSpPr txBox="1">
              <a:spLocks noChangeArrowheads="1"/>
            </p:cNvSpPr>
            <p:nvPr/>
          </p:nvSpPr>
          <p:spPr bwMode="auto">
            <a:xfrm>
              <a:off x="-6601" y="3604490"/>
              <a:ext cx="1206500" cy="1657377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 anchor="t"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275000"/>
                </a:lnSpc>
                <a:spcBef>
                  <a:spcPct val="0"/>
                </a:spcBef>
              </a:pPr>
              <a:r>
                <a:rPr lang="zh-CN" altLang="en-US" sz="2800" b="0"/>
                <a:t> </a:t>
              </a:r>
              <a:r>
                <a:rPr lang="zh-CN" altLang="en-US" sz="2800" b="0" smtClean="0"/>
                <a:t>  </a:t>
              </a:r>
              <a:r>
                <a:rPr lang="en-US" altLang="zh-CN" sz="2800" smtClean="0"/>
                <a:t>2</a:t>
              </a:r>
              <a:r>
                <a:rPr lang="zh-CN" altLang="en-US" sz="2800" smtClean="0"/>
                <a:t>-</a:t>
              </a:r>
              <a:r>
                <a:rPr lang="en-US" altLang="zh-CN" sz="2800" smtClean="0"/>
                <a:t>4</a:t>
              </a:r>
              <a:r>
                <a:rPr lang="zh-CN" altLang="en-US" sz="2800" smtClean="0"/>
                <a:t> </a:t>
              </a:r>
              <a:endParaRPr lang="zh-CN" altLang="en-US" sz="2800"/>
            </a:p>
            <a:p>
              <a:pPr algn="l" eaLnBrk="1" hangingPunct="1"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600" smtClean="0"/>
                <a:t>译码器</a:t>
              </a:r>
              <a:endParaRPr lang="zh-CN" altLang="en-US" sz="2600"/>
            </a:p>
          </p:txBody>
        </p:sp>
        <p:sp>
          <p:nvSpPr>
            <p:cNvPr id="154" name="Text Box 99"/>
            <p:cNvSpPr txBox="1">
              <a:spLocks noChangeArrowheads="1"/>
            </p:cNvSpPr>
            <p:nvPr/>
          </p:nvSpPr>
          <p:spPr bwMode="auto">
            <a:xfrm>
              <a:off x="-1151189" y="3448915"/>
              <a:ext cx="987425" cy="695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75000"/>
                </a:lnSpc>
                <a:spcBef>
                  <a:spcPct val="5000"/>
                </a:spcBef>
              </a:pPr>
              <a:r>
                <a:rPr lang="en-US" altLang="zh-CN" sz="2600">
                  <a:solidFill>
                    <a:srgbClr val="0000FF"/>
                  </a:solidFill>
                </a:rPr>
                <a:t>A</a:t>
              </a:r>
              <a:r>
                <a:rPr lang="en-US" altLang="zh-CN" baseline="-12000">
                  <a:solidFill>
                    <a:srgbClr val="0000FF"/>
                  </a:solidFill>
                </a:rPr>
                <a:t>12</a:t>
              </a:r>
              <a:r>
                <a:rPr lang="en-US" altLang="zh-CN" sz="3600" baseline="-12000">
                  <a:solidFill>
                    <a:srgbClr val="0000FF"/>
                  </a:solidFill>
                </a:rPr>
                <a:t> </a:t>
              </a:r>
              <a:r>
                <a:rPr lang="en-US" altLang="zh-CN" sz="2600" smtClean="0">
                  <a:solidFill>
                    <a:srgbClr val="0000FF"/>
                  </a:solidFill>
                </a:rPr>
                <a:t>A</a:t>
              </a:r>
              <a:r>
                <a:rPr lang="en-US" altLang="zh-CN" baseline="-12000" smtClean="0">
                  <a:solidFill>
                    <a:srgbClr val="0000FF"/>
                  </a:solidFill>
                </a:rPr>
                <a:t>11</a:t>
              </a:r>
              <a:endParaRPr lang="en-US" altLang="zh-CN" baseline="-12000">
                <a:solidFill>
                  <a:srgbClr val="0000FF"/>
                </a:solidFill>
              </a:endParaRPr>
            </a:p>
          </p:txBody>
        </p:sp>
        <p:sp>
          <p:nvSpPr>
            <p:cNvPr id="155" name="Text Box 100"/>
            <p:cNvSpPr txBox="1">
              <a:spLocks noChangeArrowheads="1"/>
            </p:cNvSpPr>
            <p:nvPr/>
          </p:nvSpPr>
          <p:spPr bwMode="auto">
            <a:xfrm>
              <a:off x="1424259" y="3744118"/>
              <a:ext cx="669925" cy="134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/>
                <a:t>Y0</a:t>
              </a:r>
            </a:p>
            <a:p>
              <a:pPr algn="l"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400"/>
                <a:t>Y1</a:t>
              </a:r>
            </a:p>
            <a:p>
              <a:pPr algn="l" eaLnBrk="1" hangingPunct="1">
                <a:lnSpc>
                  <a:spcPct val="75000"/>
                </a:lnSpc>
                <a:spcBef>
                  <a:spcPct val="0"/>
                </a:spcBef>
              </a:pPr>
              <a:r>
                <a:rPr lang="en-US" altLang="zh-CN" sz="2400"/>
                <a:t>Y2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 smtClean="0"/>
                <a:t>Y3</a:t>
              </a:r>
              <a:endParaRPr lang="en-US" altLang="zh-CN" sz="2400"/>
            </a:p>
          </p:txBody>
        </p:sp>
        <p:sp>
          <p:nvSpPr>
            <p:cNvPr id="156" name="Oval 101"/>
            <p:cNvSpPr>
              <a:spLocks noChangeArrowheads="1"/>
            </p:cNvSpPr>
            <p:nvPr/>
          </p:nvSpPr>
          <p:spPr bwMode="auto">
            <a:xfrm>
              <a:off x="1222124" y="3897447"/>
              <a:ext cx="107950" cy="107950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" name="Oval 103"/>
            <p:cNvSpPr>
              <a:spLocks noChangeArrowheads="1"/>
            </p:cNvSpPr>
            <p:nvPr/>
          </p:nvSpPr>
          <p:spPr bwMode="auto">
            <a:xfrm>
              <a:off x="1207836" y="4231553"/>
              <a:ext cx="106363" cy="107950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9" name="Oval 104"/>
            <p:cNvSpPr>
              <a:spLocks noChangeArrowheads="1"/>
            </p:cNvSpPr>
            <p:nvPr/>
          </p:nvSpPr>
          <p:spPr bwMode="auto">
            <a:xfrm>
              <a:off x="1214186" y="4539528"/>
              <a:ext cx="107950" cy="107950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2" name="Oval 107"/>
            <p:cNvSpPr>
              <a:spLocks noChangeArrowheads="1"/>
            </p:cNvSpPr>
            <p:nvPr/>
          </p:nvSpPr>
          <p:spPr bwMode="auto">
            <a:xfrm>
              <a:off x="1203074" y="4834803"/>
              <a:ext cx="107950" cy="107950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" name="Line 118"/>
            <p:cNvSpPr>
              <a:spLocks noChangeShapeType="1"/>
            </p:cNvSpPr>
            <p:nvPr/>
          </p:nvSpPr>
          <p:spPr bwMode="auto">
            <a:xfrm>
              <a:off x="-452689" y="3683865"/>
              <a:ext cx="44450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" name="Line 119"/>
            <p:cNvSpPr>
              <a:spLocks noChangeShapeType="1"/>
            </p:cNvSpPr>
            <p:nvPr/>
          </p:nvSpPr>
          <p:spPr bwMode="auto">
            <a:xfrm>
              <a:off x="-462214" y="3983903"/>
              <a:ext cx="44450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3" name="Line 119"/>
            <p:cNvSpPr>
              <a:spLocks noChangeShapeType="1"/>
            </p:cNvSpPr>
            <p:nvPr/>
          </p:nvSpPr>
          <p:spPr bwMode="auto">
            <a:xfrm>
              <a:off x="-549957" y="4644302"/>
              <a:ext cx="44450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" name="Oval 104"/>
            <p:cNvSpPr>
              <a:spLocks noChangeArrowheads="1"/>
            </p:cNvSpPr>
            <p:nvPr/>
          </p:nvSpPr>
          <p:spPr bwMode="auto">
            <a:xfrm>
              <a:off x="-101999" y="4599568"/>
              <a:ext cx="107950" cy="107950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-1099887" y="4180838"/>
              <a:ext cx="1326505" cy="461665"/>
              <a:chOff x="0" y="5670412"/>
              <a:chExt cx="1326505" cy="461665"/>
            </a:xfrm>
          </p:grpSpPr>
          <p:sp>
            <p:nvSpPr>
              <p:cNvPr id="185" name="Line 136"/>
              <p:cNvSpPr>
                <a:spLocks noChangeShapeType="1"/>
              </p:cNvSpPr>
              <p:nvPr/>
            </p:nvSpPr>
            <p:spPr bwMode="auto">
              <a:xfrm flipV="1">
                <a:off x="168849" y="5745016"/>
                <a:ext cx="551586" cy="9236"/>
              </a:xfrm>
              <a:prstGeom prst="line">
                <a:avLst/>
              </a:prstGeom>
              <a:noFill/>
              <a:ln w="2540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/>
              </a:p>
            </p:txBody>
          </p:sp>
          <p:sp>
            <p:nvSpPr>
              <p:cNvPr id="186" name="Text Box 135"/>
              <p:cNvSpPr txBox="1">
                <a:spLocks noChangeArrowheads="1"/>
              </p:cNvSpPr>
              <p:nvPr/>
            </p:nvSpPr>
            <p:spPr bwMode="auto">
              <a:xfrm>
                <a:off x="0" y="5670412"/>
                <a:ext cx="1326505" cy="4616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2400" b="1" smtClean="0">
                    <a:solidFill>
                      <a:srgbClr val="800000"/>
                    </a:solidFill>
                  </a:rPr>
                  <a:t>MERQ</a:t>
                </a:r>
                <a:endParaRPr lang="en-US" altLang="zh-CN" sz="20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189" name="Line 106"/>
            <p:cNvSpPr>
              <a:spLocks noChangeShapeType="1"/>
            </p:cNvSpPr>
            <p:nvPr/>
          </p:nvSpPr>
          <p:spPr bwMode="auto">
            <a:xfrm>
              <a:off x="1334405" y="3959791"/>
              <a:ext cx="17145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" name="Line 106"/>
            <p:cNvSpPr>
              <a:spLocks noChangeShapeType="1"/>
            </p:cNvSpPr>
            <p:nvPr/>
          </p:nvSpPr>
          <p:spPr bwMode="auto">
            <a:xfrm>
              <a:off x="1306692" y="4283069"/>
              <a:ext cx="17145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" name="Line 106"/>
            <p:cNvSpPr>
              <a:spLocks noChangeShapeType="1"/>
            </p:cNvSpPr>
            <p:nvPr/>
          </p:nvSpPr>
          <p:spPr bwMode="auto">
            <a:xfrm>
              <a:off x="1343643" y="4606349"/>
              <a:ext cx="17145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" name="Line 106"/>
            <p:cNvSpPr>
              <a:spLocks noChangeShapeType="1"/>
            </p:cNvSpPr>
            <p:nvPr/>
          </p:nvSpPr>
          <p:spPr bwMode="auto">
            <a:xfrm>
              <a:off x="1297458" y="4892671"/>
              <a:ext cx="17145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" name="Text Box 135"/>
          <p:cNvSpPr txBox="1">
            <a:spLocks noChangeArrowheads="1"/>
          </p:cNvSpPr>
          <p:nvPr/>
        </p:nvSpPr>
        <p:spPr bwMode="auto">
          <a:xfrm>
            <a:off x="3299332" y="4607720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>
                <a:solidFill>
                  <a:srgbClr val="800000"/>
                </a:solidFill>
              </a:rPr>
              <a:t>CS0</a:t>
            </a:r>
            <a:endParaRPr lang="en-US" altLang="zh-CN" sz="2000" b="1">
              <a:solidFill>
                <a:srgbClr val="800000"/>
              </a:solidFill>
            </a:endParaRPr>
          </a:p>
        </p:txBody>
      </p:sp>
      <p:sp>
        <p:nvSpPr>
          <p:cNvPr id="195" name="Line 136"/>
          <p:cNvSpPr>
            <a:spLocks noChangeShapeType="1"/>
          </p:cNvSpPr>
          <p:nvPr/>
        </p:nvSpPr>
        <p:spPr bwMode="auto">
          <a:xfrm>
            <a:off x="3448557" y="4680745"/>
            <a:ext cx="269875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96" name="Line 55"/>
          <p:cNvSpPr>
            <a:spLocks noChangeShapeType="1"/>
          </p:cNvSpPr>
          <p:nvPr/>
        </p:nvSpPr>
        <p:spPr bwMode="auto">
          <a:xfrm flipH="1">
            <a:off x="3233771" y="5543983"/>
            <a:ext cx="2160616" cy="42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97" name="Line 55"/>
          <p:cNvSpPr>
            <a:spLocks noChangeShapeType="1"/>
          </p:cNvSpPr>
          <p:nvPr/>
        </p:nvSpPr>
        <p:spPr bwMode="auto">
          <a:xfrm flipH="1">
            <a:off x="3325929" y="5862638"/>
            <a:ext cx="4126408" cy="4609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98" name="Line 55"/>
          <p:cNvSpPr>
            <a:spLocks noChangeShapeType="1"/>
          </p:cNvSpPr>
          <p:nvPr/>
        </p:nvSpPr>
        <p:spPr bwMode="auto">
          <a:xfrm flipH="1" flipV="1">
            <a:off x="3298217" y="6144336"/>
            <a:ext cx="4981805" cy="16321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99" name="Text Box 96"/>
          <p:cNvSpPr txBox="1">
            <a:spLocks noChangeArrowheads="1"/>
          </p:cNvSpPr>
          <p:nvPr/>
        </p:nvSpPr>
        <p:spPr bwMode="auto">
          <a:xfrm>
            <a:off x="9936697" y="4394993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/>
              <a:t>A</a:t>
            </a:r>
            <a:r>
              <a:rPr lang="en-US" altLang="zh-CN" b="1"/>
              <a:t>9</a:t>
            </a:r>
            <a:r>
              <a:rPr lang="en-US" altLang="zh-CN" sz="2400" b="1" smtClean="0"/>
              <a:t>~A</a:t>
            </a:r>
            <a:r>
              <a:rPr lang="en-US" altLang="zh-CN" sz="2000" b="1" smtClean="0"/>
              <a:t>0</a:t>
            </a:r>
            <a:endParaRPr lang="en-US" altLang="zh-CN" sz="2000" b="1"/>
          </a:p>
        </p:txBody>
      </p:sp>
      <p:sp>
        <p:nvSpPr>
          <p:cNvPr id="200" name="Line 63"/>
          <p:cNvSpPr>
            <a:spLocks noChangeShapeType="1"/>
          </p:cNvSpPr>
          <p:nvPr/>
        </p:nvSpPr>
        <p:spPr bwMode="auto">
          <a:xfrm flipH="1">
            <a:off x="9441041" y="5645978"/>
            <a:ext cx="9382" cy="49835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1" name="Oval 65"/>
          <p:cNvSpPr>
            <a:spLocks noChangeArrowheads="1"/>
          </p:cNvSpPr>
          <p:nvPr/>
        </p:nvSpPr>
        <p:spPr bwMode="auto">
          <a:xfrm>
            <a:off x="9476483" y="5220210"/>
            <a:ext cx="139572" cy="130016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9235683" y="5371658"/>
            <a:ext cx="588963" cy="27432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" name="Line 63"/>
          <p:cNvSpPr>
            <a:spLocks noChangeShapeType="1"/>
          </p:cNvSpPr>
          <p:nvPr/>
        </p:nvSpPr>
        <p:spPr bwMode="auto">
          <a:xfrm flipH="1">
            <a:off x="9655781" y="5647774"/>
            <a:ext cx="9382" cy="49835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9726646" y="5753734"/>
            <a:ext cx="5790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smtClean="0">
                <a:solidFill>
                  <a:srgbClr val="0000FF"/>
                </a:solidFill>
              </a:rPr>
              <a:t>A</a:t>
            </a:r>
            <a:r>
              <a:rPr lang="en-US" altLang="zh-CN" b="1" baseline="-12000" smtClean="0">
                <a:solidFill>
                  <a:srgbClr val="0000FF"/>
                </a:solidFill>
              </a:rPr>
              <a:t>10</a:t>
            </a:r>
            <a:endParaRPr lang="zh-CN" altLang="en-US" b="1"/>
          </a:p>
        </p:txBody>
      </p:sp>
      <p:sp>
        <p:nvSpPr>
          <p:cNvPr id="206" name="Line 145"/>
          <p:cNvSpPr>
            <a:spLocks noChangeShapeType="1"/>
          </p:cNvSpPr>
          <p:nvPr/>
        </p:nvSpPr>
        <p:spPr bwMode="auto">
          <a:xfrm>
            <a:off x="9759703" y="5847408"/>
            <a:ext cx="3048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09" name="Oval 65"/>
          <p:cNvSpPr>
            <a:spLocks noChangeArrowheads="1"/>
          </p:cNvSpPr>
          <p:nvPr/>
        </p:nvSpPr>
        <p:spPr bwMode="auto">
          <a:xfrm>
            <a:off x="8548229" y="6074574"/>
            <a:ext cx="139572" cy="130016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 rot="5400000">
            <a:off x="8122701" y="6022817"/>
            <a:ext cx="588963" cy="27432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" name="Line 55"/>
          <p:cNvSpPr>
            <a:spLocks noChangeShapeType="1"/>
          </p:cNvSpPr>
          <p:nvPr/>
        </p:nvSpPr>
        <p:spPr bwMode="auto">
          <a:xfrm flipH="1" flipV="1">
            <a:off x="8678565" y="6152731"/>
            <a:ext cx="771858" cy="7926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41683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57666" y="168212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H="1">
            <a:off x="3795591" y="2587005"/>
            <a:ext cx="19052" cy="109537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3599334" y="3034678"/>
            <a:ext cx="13694" cy="15033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462466" y="704229"/>
            <a:ext cx="0" cy="215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005266" y="2837829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586041" y="3034679"/>
            <a:ext cx="5762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3798766" y="2594942"/>
            <a:ext cx="4318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243266" y="2402854"/>
            <a:ext cx="762000" cy="828675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154366" y="2618754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5233866" y="424828"/>
            <a:ext cx="0" cy="220186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rot="5400000" flipH="1">
            <a:off x="4482583" y="2273870"/>
            <a:ext cx="253997" cy="794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005266" y="2615004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29066" y="764554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5157666" y="843929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5386266" y="1834529"/>
            <a:ext cx="130175" cy="130175"/>
          </a:xfrm>
          <a:prstGeom prst="line">
            <a:avLst/>
          </a:prstGeom>
          <a:noFill/>
          <a:ln w="381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3744577" y="3222402"/>
            <a:ext cx="114299" cy="221457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3819875" y="3186214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5653474" y="2977528"/>
            <a:ext cx="16953" cy="18008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rot="16200000" flipV="1">
            <a:off x="6520754" y="2254999"/>
            <a:ext cx="266265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rot="16200000">
            <a:off x="8475542" y="2110754"/>
            <a:ext cx="509588" cy="15875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9996367" y="1212229"/>
            <a:ext cx="0" cy="2479675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9780467" y="1644029"/>
            <a:ext cx="25400" cy="2805462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11634667" y="704229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11177467" y="2802904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H="1">
            <a:off x="9793167" y="3002929"/>
            <a:ext cx="5254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H="1">
            <a:off x="10009067" y="2613992"/>
            <a:ext cx="395288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0415467" y="2407617"/>
            <a:ext cx="762000" cy="762000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10326567" y="2626692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/>
              <a:t>1</a:t>
            </a:r>
            <a:r>
              <a:rPr lang="en-US" altLang="zh-CN" sz="2000" b="1" smtClean="0"/>
              <a:t>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V="1">
            <a:off x="11406067" y="437529"/>
            <a:ext cx="0" cy="1062038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11177467" y="1491629"/>
            <a:ext cx="244475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H="1">
            <a:off x="9780467" y="1653554"/>
            <a:ext cx="522288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>
            <a:off x="10009067" y="1215404"/>
            <a:ext cx="403225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10415467" y="1072529"/>
            <a:ext cx="762000" cy="796925"/>
          </a:xfrm>
          <a:prstGeom prst="rect">
            <a:avLst/>
          </a:prstGeom>
          <a:noFill/>
          <a:ln w="25400" cap="sq">
            <a:solidFill>
              <a:srgbClr val="003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zh-CN" altLang="en-US" b="1">
              <a:solidFill>
                <a:srgbClr val="003800"/>
              </a:solidFill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0326567" y="1253504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>
                <a:solidFill>
                  <a:srgbClr val="003800"/>
                </a:solidFill>
              </a:rPr>
              <a:t> </a:t>
            </a:r>
            <a:r>
              <a:rPr lang="en-US" altLang="zh-CN" sz="2000" b="1">
                <a:solidFill>
                  <a:srgbClr val="003800"/>
                </a:solidFill>
              </a:rPr>
              <a:t>1</a:t>
            </a:r>
            <a:r>
              <a:rPr lang="en-US" altLang="zh-CN" sz="2000" b="1" smtClean="0">
                <a:solidFill>
                  <a:srgbClr val="003800"/>
                </a:solidFill>
              </a:rPr>
              <a:t>K</a:t>
            </a:r>
            <a:r>
              <a:rPr lang="en-US" altLang="zh-CN" sz="2000" b="1">
                <a:solidFill>
                  <a:srgbClr val="003800"/>
                </a:solidFill>
                <a:sym typeface="Symbol" pitchFamily="18" charset="2"/>
              </a:rPr>
              <a:t></a:t>
            </a:r>
            <a:r>
              <a:rPr lang="en-US" altLang="zh-CN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11063167" y="67882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37" name="Line 48"/>
          <p:cNvSpPr>
            <a:spLocks noChangeShapeType="1"/>
          </p:cNvSpPr>
          <p:nvPr/>
        </p:nvSpPr>
        <p:spPr bwMode="auto">
          <a:xfrm flipH="1">
            <a:off x="11329867" y="843929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8" name="Line 49"/>
          <p:cNvSpPr>
            <a:spLocks noChangeShapeType="1"/>
          </p:cNvSpPr>
          <p:nvPr/>
        </p:nvSpPr>
        <p:spPr bwMode="auto">
          <a:xfrm flipH="1">
            <a:off x="11558467" y="1834529"/>
            <a:ext cx="130175" cy="130175"/>
          </a:xfrm>
          <a:prstGeom prst="line">
            <a:avLst/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H="1">
            <a:off x="9920167" y="3293442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0039230" y="3169617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smtClean="0">
                <a:solidFill>
                  <a:srgbClr val="003800"/>
                </a:solidFill>
              </a:rPr>
              <a:t>10</a:t>
            </a:r>
            <a:endParaRPr lang="zh-CN" altLang="en-US" sz="2000" b="1">
              <a:solidFill>
                <a:srgbClr val="003800"/>
              </a:solidFill>
            </a:endParaRPr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 flipH="1">
            <a:off x="5894266" y="2582676"/>
            <a:ext cx="1587" cy="1096528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7507167" y="704229"/>
            <a:ext cx="0" cy="2079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 flipH="1">
            <a:off x="7062667" y="2774329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H="1">
            <a:off x="5675191" y="2999754"/>
            <a:ext cx="5254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 flipH="1">
            <a:off x="5906967" y="2585417"/>
            <a:ext cx="381000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6300667" y="2399679"/>
            <a:ext cx="762000" cy="784225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6227642" y="2631454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 flipH="1" flipV="1">
            <a:off x="7291266" y="424829"/>
            <a:ext cx="3175" cy="2133456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>
            <a:off x="7062667" y="2558285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6967417" y="69787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 flipH="1">
            <a:off x="7234117" y="853454"/>
            <a:ext cx="130175" cy="130175"/>
          </a:xfrm>
          <a:prstGeom prst="line">
            <a:avLst/>
          </a:prstGeom>
          <a:noFill/>
          <a:ln w="2857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2" name="Line 69"/>
          <p:cNvSpPr>
            <a:spLocks noChangeShapeType="1"/>
          </p:cNvSpPr>
          <p:nvPr/>
        </p:nvSpPr>
        <p:spPr bwMode="auto">
          <a:xfrm flipH="1">
            <a:off x="7418267" y="1834529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3" name="Line 70"/>
          <p:cNvSpPr>
            <a:spLocks noChangeShapeType="1"/>
          </p:cNvSpPr>
          <p:nvPr/>
        </p:nvSpPr>
        <p:spPr bwMode="auto">
          <a:xfrm flipH="1">
            <a:off x="5830767" y="3339479"/>
            <a:ext cx="130175" cy="130175"/>
          </a:xfrm>
          <a:prstGeom prst="line">
            <a:avLst/>
          </a:prstGeom>
          <a:noFill/>
          <a:ln w="28575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4" name="Text Box 71"/>
          <p:cNvSpPr txBox="1">
            <a:spLocks noChangeArrowheads="1"/>
          </p:cNvSpPr>
          <p:nvPr/>
        </p:nvSpPr>
        <p:spPr bwMode="auto">
          <a:xfrm>
            <a:off x="5913317" y="3253754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55" name="Text Box 72"/>
          <p:cNvSpPr txBox="1">
            <a:spLocks noChangeArrowheads="1"/>
          </p:cNvSpPr>
          <p:nvPr/>
        </p:nvSpPr>
        <p:spPr bwMode="auto">
          <a:xfrm>
            <a:off x="7202367" y="1666254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>
            <a:off x="7897692" y="1216992"/>
            <a:ext cx="0" cy="2468563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7" name="Line 74"/>
          <p:cNvSpPr>
            <a:spLocks noChangeShapeType="1"/>
          </p:cNvSpPr>
          <p:nvPr/>
        </p:nvSpPr>
        <p:spPr bwMode="auto">
          <a:xfrm>
            <a:off x="7681792" y="1637678"/>
            <a:ext cx="15874" cy="345159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8" name="Line 75"/>
          <p:cNvSpPr>
            <a:spLocks noChangeShapeType="1"/>
          </p:cNvSpPr>
          <p:nvPr/>
        </p:nvSpPr>
        <p:spPr bwMode="auto">
          <a:xfrm>
            <a:off x="9539167" y="702642"/>
            <a:ext cx="0" cy="2093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59" name="Line 76"/>
          <p:cNvSpPr>
            <a:spLocks noChangeShapeType="1"/>
          </p:cNvSpPr>
          <p:nvPr/>
        </p:nvSpPr>
        <p:spPr bwMode="auto">
          <a:xfrm flipH="1">
            <a:off x="9120067" y="2790204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0" name="Line 77"/>
          <p:cNvSpPr>
            <a:spLocks noChangeShapeType="1"/>
          </p:cNvSpPr>
          <p:nvPr/>
        </p:nvSpPr>
        <p:spPr bwMode="auto">
          <a:xfrm flipH="1">
            <a:off x="7691317" y="2952129"/>
            <a:ext cx="57626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1" name="Line 78"/>
          <p:cNvSpPr>
            <a:spLocks noChangeShapeType="1"/>
          </p:cNvSpPr>
          <p:nvPr/>
        </p:nvSpPr>
        <p:spPr bwMode="auto">
          <a:xfrm flipH="1">
            <a:off x="7910392" y="2563192"/>
            <a:ext cx="454025" cy="0"/>
          </a:xfrm>
          <a:prstGeom prst="line">
            <a:avLst/>
          </a:prstGeom>
          <a:noFill/>
          <a:ln w="25400">
            <a:solidFill>
              <a:srgbClr val="0038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8358067" y="2380629"/>
            <a:ext cx="762000" cy="760413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3" name="Text Box 81"/>
          <p:cNvSpPr txBox="1">
            <a:spLocks noChangeArrowheads="1"/>
          </p:cNvSpPr>
          <p:nvPr/>
        </p:nvSpPr>
        <p:spPr bwMode="auto">
          <a:xfrm>
            <a:off x="8269167" y="2583829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64" name="Line 82"/>
          <p:cNvSpPr>
            <a:spLocks noChangeShapeType="1"/>
          </p:cNvSpPr>
          <p:nvPr/>
        </p:nvSpPr>
        <p:spPr bwMode="auto">
          <a:xfrm flipV="1">
            <a:off x="9361367" y="424829"/>
            <a:ext cx="0" cy="1062038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5" name="Line 83"/>
          <p:cNvSpPr>
            <a:spLocks noChangeShapeType="1"/>
          </p:cNvSpPr>
          <p:nvPr/>
        </p:nvSpPr>
        <p:spPr bwMode="auto">
          <a:xfrm>
            <a:off x="9120067" y="1469404"/>
            <a:ext cx="2286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6" name="Line 85"/>
          <p:cNvSpPr>
            <a:spLocks noChangeShapeType="1"/>
          </p:cNvSpPr>
          <p:nvPr/>
        </p:nvSpPr>
        <p:spPr bwMode="auto">
          <a:xfrm flipH="1">
            <a:off x="7894517" y="1216992"/>
            <a:ext cx="446088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 type="triangle" w="med" len="med"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8358067" y="1066179"/>
            <a:ext cx="762000" cy="804863"/>
          </a:xfrm>
          <a:prstGeom prst="rect">
            <a:avLst/>
          </a:prstGeom>
          <a:noFill/>
          <a:ln w="25400" cap="sq">
            <a:solidFill>
              <a:srgbClr val="0038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8294567" y="1290017"/>
            <a:ext cx="1143000" cy="3984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2000" b="1"/>
              <a:t> </a:t>
            </a:r>
            <a:r>
              <a:rPr lang="en-US" altLang="zh-CN" sz="2000" b="1" smtClean="0"/>
              <a:t>2K</a:t>
            </a:r>
            <a:r>
              <a:rPr lang="en-US" altLang="zh-CN" sz="2000" b="1">
                <a:sym typeface="Symbol" pitchFamily="18" charset="2"/>
              </a:rPr>
              <a:t></a:t>
            </a:r>
            <a:r>
              <a:rPr lang="en-US" altLang="zh-CN" sz="2000" b="1"/>
              <a:t>4</a:t>
            </a:r>
          </a:p>
        </p:txBody>
      </p:sp>
      <p:sp>
        <p:nvSpPr>
          <p:cNvPr id="69" name="Text Box 89"/>
          <p:cNvSpPr txBox="1">
            <a:spLocks noChangeArrowheads="1"/>
          </p:cNvSpPr>
          <p:nvPr/>
        </p:nvSpPr>
        <p:spPr bwMode="auto">
          <a:xfrm>
            <a:off x="9031167" y="65977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70" name="Line 90"/>
          <p:cNvSpPr>
            <a:spLocks noChangeShapeType="1"/>
          </p:cNvSpPr>
          <p:nvPr/>
        </p:nvSpPr>
        <p:spPr bwMode="auto">
          <a:xfrm flipH="1">
            <a:off x="9297867" y="840754"/>
            <a:ext cx="130175" cy="130175"/>
          </a:xfrm>
          <a:prstGeom prst="line">
            <a:avLst/>
          </a:prstGeom>
          <a:noFill/>
          <a:ln w="28575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H="1">
            <a:off x="9450267" y="1821829"/>
            <a:ext cx="152400" cy="150813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2" name="Line 92"/>
          <p:cNvSpPr>
            <a:spLocks noChangeShapeType="1"/>
          </p:cNvSpPr>
          <p:nvPr/>
        </p:nvSpPr>
        <p:spPr bwMode="auto">
          <a:xfrm flipH="1">
            <a:off x="7837367" y="3248992"/>
            <a:ext cx="130175" cy="130175"/>
          </a:xfrm>
          <a:prstGeom prst="line">
            <a:avLst/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3" name="Text Box 93"/>
          <p:cNvSpPr txBox="1">
            <a:spLocks noChangeArrowheads="1"/>
          </p:cNvSpPr>
          <p:nvPr/>
        </p:nvSpPr>
        <p:spPr bwMode="auto">
          <a:xfrm>
            <a:off x="7881817" y="316802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/>
              <a:t>1</a:t>
            </a:r>
            <a:r>
              <a:rPr lang="en-US" altLang="zh-CN" sz="2000" b="1" smtClean="0"/>
              <a:t>1</a:t>
            </a:r>
            <a:endParaRPr lang="zh-CN" altLang="en-US" sz="2000" b="1"/>
          </a:p>
        </p:txBody>
      </p:sp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9234367" y="1617042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Text Box 95"/>
          <p:cNvSpPr txBox="1">
            <a:spLocks noChangeArrowheads="1"/>
          </p:cNvSpPr>
          <p:nvPr/>
        </p:nvSpPr>
        <p:spPr bwMode="auto">
          <a:xfrm>
            <a:off x="11329867" y="1615454"/>
            <a:ext cx="4762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4</a:t>
            </a:r>
          </a:p>
        </p:txBody>
      </p:sp>
      <p:sp>
        <p:nvSpPr>
          <p:cNvPr id="76" name="Text Box 96"/>
          <p:cNvSpPr txBox="1">
            <a:spLocks noChangeArrowheads="1"/>
          </p:cNvSpPr>
          <p:nvPr/>
        </p:nvSpPr>
        <p:spPr bwMode="auto">
          <a:xfrm>
            <a:off x="2430342" y="3207390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/>
              <a:t>A</a:t>
            </a:r>
            <a:r>
              <a:rPr lang="en-US" altLang="zh-CN" b="1" smtClean="0"/>
              <a:t>10</a:t>
            </a:r>
            <a:r>
              <a:rPr lang="en-US" altLang="zh-CN" sz="2400" b="1" smtClean="0"/>
              <a:t>~A</a:t>
            </a:r>
            <a:r>
              <a:rPr lang="en-US" altLang="zh-CN" sz="2000" b="1" smtClean="0"/>
              <a:t>0</a:t>
            </a:r>
            <a:endParaRPr lang="en-US" altLang="zh-CN" sz="2000" b="1"/>
          </a:p>
        </p:txBody>
      </p:sp>
      <p:sp>
        <p:nvSpPr>
          <p:cNvPr id="77" name="Line 97"/>
          <p:cNvSpPr>
            <a:spLocks noChangeShapeType="1"/>
          </p:cNvSpPr>
          <p:nvPr/>
        </p:nvSpPr>
        <p:spPr bwMode="auto">
          <a:xfrm>
            <a:off x="3900366" y="450229"/>
            <a:ext cx="7989889" cy="0"/>
          </a:xfrm>
          <a:prstGeom prst="line">
            <a:avLst/>
          </a:prstGeom>
          <a:noFill/>
          <a:ln w="28575">
            <a:solidFill>
              <a:srgbClr val="003C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8" name="Line 98"/>
          <p:cNvSpPr>
            <a:spLocks noChangeShapeType="1"/>
          </p:cNvSpPr>
          <p:nvPr/>
        </p:nvSpPr>
        <p:spPr bwMode="auto">
          <a:xfrm flipV="1">
            <a:off x="3887666" y="704229"/>
            <a:ext cx="79898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79" name="Text Box 99"/>
          <p:cNvSpPr txBox="1">
            <a:spLocks noChangeArrowheads="1"/>
          </p:cNvSpPr>
          <p:nvPr/>
        </p:nvSpPr>
        <p:spPr bwMode="auto">
          <a:xfrm>
            <a:off x="2884366" y="199404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7~</a:t>
            </a:r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80" name="Text Box 100"/>
          <p:cNvSpPr txBox="1">
            <a:spLocks noChangeArrowheads="1"/>
          </p:cNvSpPr>
          <p:nvPr/>
        </p:nvSpPr>
        <p:spPr bwMode="auto">
          <a:xfrm>
            <a:off x="2922466" y="510554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3~</a:t>
            </a:r>
            <a:r>
              <a:rPr lang="en-US" altLang="zh-CN" sz="2400" b="1">
                <a:solidFill>
                  <a:srgbClr val="003800"/>
                </a:solidFill>
              </a:rPr>
              <a:t>D</a:t>
            </a:r>
            <a:r>
              <a:rPr lang="en-US" altLang="zh-CN" sz="2000" b="1">
                <a:solidFill>
                  <a:srgbClr val="003800"/>
                </a:solidFill>
              </a:rPr>
              <a:t>0</a:t>
            </a:r>
          </a:p>
        </p:txBody>
      </p:sp>
      <p:sp>
        <p:nvSpPr>
          <p:cNvPr id="81" name="Text Box 101"/>
          <p:cNvSpPr txBox="1">
            <a:spLocks noChangeArrowheads="1"/>
          </p:cNvSpPr>
          <p:nvPr/>
        </p:nvSpPr>
        <p:spPr bwMode="auto">
          <a:xfrm>
            <a:off x="4511554" y="113679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82" name="Text Box 102"/>
          <p:cNvSpPr txBox="1">
            <a:spLocks noChangeArrowheads="1"/>
          </p:cNvSpPr>
          <p:nvPr/>
        </p:nvSpPr>
        <p:spPr bwMode="auto">
          <a:xfrm>
            <a:off x="4206754" y="383554"/>
            <a:ext cx="762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rgbClr val="003800"/>
                </a:solidFill>
              </a:rPr>
              <a:t>4</a:t>
            </a:r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flipH="1">
            <a:off x="4698879" y="389904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4" name="Line 104"/>
          <p:cNvSpPr>
            <a:spLocks noChangeShapeType="1"/>
          </p:cNvSpPr>
          <p:nvPr/>
        </p:nvSpPr>
        <p:spPr bwMode="auto">
          <a:xfrm flipH="1">
            <a:off x="4390904" y="643904"/>
            <a:ext cx="130175" cy="130175"/>
          </a:xfrm>
          <a:prstGeom prst="line">
            <a:avLst/>
          </a:prstGeom>
          <a:noFill/>
          <a:ln w="25400" cap="sq">
            <a:solidFill>
              <a:srgbClr val="003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5" name="Line 105"/>
          <p:cNvSpPr>
            <a:spLocks noChangeShapeType="1"/>
          </p:cNvSpPr>
          <p:nvPr/>
        </p:nvSpPr>
        <p:spPr bwMode="auto">
          <a:xfrm>
            <a:off x="3036766" y="3683967"/>
            <a:ext cx="8831264" cy="0"/>
          </a:xfrm>
          <a:prstGeom prst="line">
            <a:avLst/>
          </a:prstGeom>
          <a:noFill/>
          <a:ln w="31750">
            <a:solidFill>
              <a:srgbClr val="003C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6" name="Line 106"/>
          <p:cNvSpPr>
            <a:spLocks noChangeShapeType="1"/>
          </p:cNvSpPr>
          <p:nvPr/>
        </p:nvSpPr>
        <p:spPr bwMode="auto">
          <a:xfrm>
            <a:off x="3298704" y="2134567"/>
            <a:ext cx="7467601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oval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7" name="Text Box 108"/>
          <p:cNvSpPr txBox="1">
            <a:spLocks noChangeArrowheads="1"/>
          </p:cNvSpPr>
          <p:nvPr/>
        </p:nvSpPr>
        <p:spPr bwMode="auto">
          <a:xfrm>
            <a:off x="2795466" y="1751979"/>
            <a:ext cx="7985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000099"/>
                </a:solidFill>
              </a:rPr>
              <a:t>R/W</a:t>
            </a:r>
          </a:p>
        </p:txBody>
      </p:sp>
      <p:sp>
        <p:nvSpPr>
          <p:cNvPr id="88" name="Line 109"/>
          <p:cNvSpPr>
            <a:spLocks noChangeShapeType="1"/>
          </p:cNvSpPr>
          <p:nvPr/>
        </p:nvSpPr>
        <p:spPr bwMode="auto">
          <a:xfrm flipV="1">
            <a:off x="3217741" y="1825004"/>
            <a:ext cx="274638" cy="7938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89" name="Text Box 116"/>
          <p:cNvSpPr txBox="1">
            <a:spLocks noChangeArrowheads="1"/>
          </p:cNvSpPr>
          <p:nvPr/>
        </p:nvSpPr>
        <p:spPr bwMode="auto">
          <a:xfrm>
            <a:off x="9136582" y="3786857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90" name="Line 117"/>
          <p:cNvSpPr>
            <a:spLocks noChangeShapeType="1"/>
          </p:cNvSpPr>
          <p:nvPr/>
        </p:nvSpPr>
        <p:spPr bwMode="auto">
          <a:xfrm>
            <a:off x="9180392" y="3837954"/>
            <a:ext cx="304800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1" name="Text Box 135"/>
          <p:cNvSpPr txBox="1">
            <a:spLocks noChangeArrowheads="1"/>
          </p:cNvSpPr>
          <p:nvPr/>
        </p:nvSpPr>
        <p:spPr bwMode="auto">
          <a:xfrm>
            <a:off x="5021141" y="3837520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92" name="Line 136"/>
          <p:cNvSpPr>
            <a:spLocks noChangeShapeType="1"/>
          </p:cNvSpPr>
          <p:nvPr/>
        </p:nvSpPr>
        <p:spPr bwMode="auto">
          <a:xfrm>
            <a:off x="5171957" y="3872879"/>
            <a:ext cx="269875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3" name="Text Box 144"/>
          <p:cNvSpPr txBox="1">
            <a:spLocks noChangeArrowheads="1"/>
          </p:cNvSpPr>
          <p:nvPr/>
        </p:nvSpPr>
        <p:spPr bwMode="auto">
          <a:xfrm>
            <a:off x="6980117" y="3826842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r>
              <a:rPr lang="en-US" altLang="zh-CN" sz="2000" b="1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94" name="Line 145"/>
          <p:cNvSpPr>
            <a:spLocks noChangeShapeType="1"/>
          </p:cNvSpPr>
          <p:nvPr/>
        </p:nvSpPr>
        <p:spPr bwMode="auto">
          <a:xfrm>
            <a:off x="7113467" y="3857004"/>
            <a:ext cx="304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5" name="Text Box 148"/>
          <p:cNvSpPr txBox="1">
            <a:spLocks noChangeArrowheads="1"/>
          </p:cNvSpPr>
          <p:nvPr/>
        </p:nvSpPr>
        <p:spPr bwMode="auto">
          <a:xfrm>
            <a:off x="3744791" y="25913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96" name="Line 149"/>
          <p:cNvSpPr>
            <a:spLocks noChangeShapeType="1"/>
          </p:cNvSpPr>
          <p:nvPr/>
        </p:nvSpPr>
        <p:spPr bwMode="auto">
          <a:xfrm>
            <a:off x="3878141" y="2667531"/>
            <a:ext cx="312738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7" name="Line 84"/>
          <p:cNvSpPr>
            <a:spLocks noChangeShapeType="1"/>
          </p:cNvSpPr>
          <p:nvPr/>
        </p:nvSpPr>
        <p:spPr bwMode="auto">
          <a:xfrm flipH="1">
            <a:off x="7678617" y="1650379"/>
            <a:ext cx="554038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98" name="Text Box 152"/>
          <p:cNvSpPr txBox="1">
            <a:spLocks noChangeArrowheads="1"/>
          </p:cNvSpPr>
          <p:nvPr/>
        </p:nvSpPr>
        <p:spPr bwMode="auto">
          <a:xfrm>
            <a:off x="7837367" y="16821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99" name="Line 153"/>
          <p:cNvSpPr>
            <a:spLocks noChangeShapeType="1"/>
          </p:cNvSpPr>
          <p:nvPr/>
        </p:nvSpPr>
        <p:spPr bwMode="auto">
          <a:xfrm>
            <a:off x="7970717" y="1764679"/>
            <a:ext cx="3159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0" name="Text Box 155"/>
          <p:cNvSpPr txBox="1">
            <a:spLocks noChangeArrowheads="1"/>
          </p:cNvSpPr>
          <p:nvPr/>
        </p:nvSpPr>
        <p:spPr bwMode="auto">
          <a:xfrm>
            <a:off x="5821241" y="258267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01" name="Line 156"/>
          <p:cNvSpPr>
            <a:spLocks noChangeShapeType="1"/>
          </p:cNvSpPr>
          <p:nvPr/>
        </p:nvSpPr>
        <p:spPr bwMode="auto">
          <a:xfrm>
            <a:off x="5945067" y="2665226"/>
            <a:ext cx="30956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2" name="Line 30"/>
          <p:cNvSpPr>
            <a:spLocks noChangeShapeType="1"/>
          </p:cNvSpPr>
          <p:nvPr/>
        </p:nvSpPr>
        <p:spPr bwMode="auto">
          <a:xfrm rot="16200000">
            <a:off x="10517067" y="2132979"/>
            <a:ext cx="5286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3" name="Text Box 158"/>
          <p:cNvSpPr txBox="1">
            <a:spLocks noChangeArrowheads="1"/>
          </p:cNvSpPr>
          <p:nvPr/>
        </p:nvSpPr>
        <p:spPr bwMode="auto">
          <a:xfrm>
            <a:off x="9920167" y="171070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>
                <a:solidFill>
                  <a:srgbClr val="800000"/>
                </a:solidFill>
              </a:rPr>
              <a:t>CS</a:t>
            </a:r>
            <a:endParaRPr lang="zh-CN" altLang="en-US" sz="2400" b="1">
              <a:solidFill>
                <a:srgbClr val="800000"/>
              </a:solidFill>
            </a:endParaRPr>
          </a:p>
        </p:txBody>
      </p:sp>
      <p:sp>
        <p:nvSpPr>
          <p:cNvPr id="104" name="Line 159"/>
          <p:cNvSpPr>
            <a:spLocks noChangeShapeType="1"/>
          </p:cNvSpPr>
          <p:nvPr/>
        </p:nvSpPr>
        <p:spPr bwMode="auto">
          <a:xfrm>
            <a:off x="10047167" y="1786904"/>
            <a:ext cx="315913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5" name="Oval 227"/>
          <p:cNvSpPr>
            <a:spLocks noChangeArrowheads="1"/>
          </p:cNvSpPr>
          <p:nvPr/>
        </p:nvSpPr>
        <p:spPr bwMode="auto">
          <a:xfrm flipH="1" flipV="1">
            <a:off x="8232654" y="1586879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6" name="Oval 228"/>
          <p:cNvSpPr>
            <a:spLocks noChangeArrowheads="1"/>
          </p:cNvSpPr>
          <p:nvPr/>
        </p:nvSpPr>
        <p:spPr bwMode="auto">
          <a:xfrm flipH="1" flipV="1">
            <a:off x="4127379" y="2977529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7" name="Oval 230"/>
          <p:cNvSpPr>
            <a:spLocks noChangeArrowheads="1"/>
          </p:cNvSpPr>
          <p:nvPr/>
        </p:nvSpPr>
        <p:spPr bwMode="auto">
          <a:xfrm flipH="1" flipV="1">
            <a:off x="8242179" y="2891804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8" name="Oval 231"/>
          <p:cNvSpPr>
            <a:spLocks noChangeArrowheads="1"/>
          </p:cNvSpPr>
          <p:nvPr/>
        </p:nvSpPr>
        <p:spPr bwMode="auto">
          <a:xfrm flipH="1" flipV="1">
            <a:off x="10299580" y="1596404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09" name="Oval 232"/>
          <p:cNvSpPr>
            <a:spLocks noChangeArrowheads="1"/>
          </p:cNvSpPr>
          <p:nvPr/>
        </p:nvSpPr>
        <p:spPr bwMode="auto">
          <a:xfrm flipH="1" flipV="1">
            <a:off x="6175254" y="2939429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10" name="Oval 233"/>
          <p:cNvSpPr>
            <a:spLocks noChangeArrowheads="1"/>
          </p:cNvSpPr>
          <p:nvPr/>
        </p:nvSpPr>
        <p:spPr bwMode="auto">
          <a:xfrm flipH="1" flipV="1">
            <a:off x="10299580" y="2939429"/>
            <a:ext cx="107950" cy="107950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3" name="Text Box 135"/>
          <p:cNvSpPr txBox="1">
            <a:spLocks noChangeArrowheads="1"/>
          </p:cNvSpPr>
          <p:nvPr/>
        </p:nvSpPr>
        <p:spPr bwMode="auto">
          <a:xfrm>
            <a:off x="3557940" y="3841131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>
                <a:solidFill>
                  <a:srgbClr val="800000"/>
                </a:solidFill>
              </a:rPr>
              <a:t>CS0</a:t>
            </a:r>
            <a:endParaRPr lang="en-US" altLang="zh-CN" sz="2000" b="1">
              <a:solidFill>
                <a:srgbClr val="800000"/>
              </a:solidFill>
            </a:endParaRPr>
          </a:p>
        </p:txBody>
      </p:sp>
      <p:sp>
        <p:nvSpPr>
          <p:cNvPr id="134" name="Line 136"/>
          <p:cNvSpPr>
            <a:spLocks noChangeShapeType="1"/>
          </p:cNvSpPr>
          <p:nvPr/>
        </p:nvSpPr>
        <p:spPr bwMode="auto">
          <a:xfrm>
            <a:off x="3707165" y="3914156"/>
            <a:ext cx="269875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5" name="Line 55"/>
          <p:cNvSpPr>
            <a:spLocks noChangeShapeType="1"/>
          </p:cNvSpPr>
          <p:nvPr/>
        </p:nvSpPr>
        <p:spPr bwMode="auto">
          <a:xfrm flipH="1">
            <a:off x="3492379" y="4777394"/>
            <a:ext cx="2160616" cy="42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 flipH="1">
            <a:off x="3584537" y="5096049"/>
            <a:ext cx="4126408" cy="4609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7" name="Line 55"/>
          <p:cNvSpPr>
            <a:spLocks noChangeShapeType="1"/>
          </p:cNvSpPr>
          <p:nvPr/>
        </p:nvSpPr>
        <p:spPr bwMode="auto">
          <a:xfrm flipH="1" flipV="1">
            <a:off x="3556825" y="5377747"/>
            <a:ext cx="4981805" cy="16321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38" name="Text Box 96"/>
          <p:cNvSpPr txBox="1">
            <a:spLocks noChangeArrowheads="1"/>
          </p:cNvSpPr>
          <p:nvPr/>
        </p:nvSpPr>
        <p:spPr bwMode="auto">
          <a:xfrm>
            <a:off x="10195305" y="3628404"/>
            <a:ext cx="129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smtClean="0"/>
              <a:t>A</a:t>
            </a:r>
            <a:r>
              <a:rPr lang="en-US" altLang="zh-CN" b="1"/>
              <a:t>9</a:t>
            </a:r>
            <a:r>
              <a:rPr lang="en-US" altLang="zh-CN" sz="2400" b="1" smtClean="0"/>
              <a:t>~A</a:t>
            </a:r>
            <a:r>
              <a:rPr lang="en-US" altLang="zh-CN" sz="2000" b="1" smtClean="0"/>
              <a:t>0</a:t>
            </a:r>
            <a:endParaRPr lang="en-US" altLang="zh-CN" sz="2000" b="1"/>
          </a:p>
        </p:txBody>
      </p:sp>
      <p:sp>
        <p:nvSpPr>
          <p:cNvPr id="139" name="Line 63"/>
          <p:cNvSpPr>
            <a:spLocks noChangeShapeType="1"/>
          </p:cNvSpPr>
          <p:nvPr/>
        </p:nvSpPr>
        <p:spPr bwMode="auto">
          <a:xfrm flipH="1">
            <a:off x="9699649" y="4879389"/>
            <a:ext cx="9382" cy="49835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Oval 65"/>
          <p:cNvSpPr>
            <a:spLocks noChangeArrowheads="1"/>
          </p:cNvSpPr>
          <p:nvPr/>
        </p:nvSpPr>
        <p:spPr bwMode="auto">
          <a:xfrm>
            <a:off x="9735091" y="4453621"/>
            <a:ext cx="139572" cy="130016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" name="Rectangle 66"/>
          <p:cNvSpPr>
            <a:spLocks noChangeArrowheads="1"/>
          </p:cNvSpPr>
          <p:nvPr/>
        </p:nvSpPr>
        <p:spPr bwMode="auto">
          <a:xfrm>
            <a:off x="9494291" y="4605069"/>
            <a:ext cx="588963" cy="27432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" name="Line 63"/>
          <p:cNvSpPr>
            <a:spLocks noChangeShapeType="1"/>
          </p:cNvSpPr>
          <p:nvPr/>
        </p:nvSpPr>
        <p:spPr bwMode="auto">
          <a:xfrm flipH="1">
            <a:off x="9914389" y="4881185"/>
            <a:ext cx="9382" cy="49835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9985254" y="4987145"/>
            <a:ext cx="5790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smtClean="0">
                <a:solidFill>
                  <a:srgbClr val="0000FF"/>
                </a:solidFill>
              </a:rPr>
              <a:t>A</a:t>
            </a:r>
            <a:r>
              <a:rPr lang="en-US" altLang="zh-CN" b="1" baseline="-12000" smtClean="0">
                <a:solidFill>
                  <a:srgbClr val="0000FF"/>
                </a:solidFill>
              </a:rPr>
              <a:t>10</a:t>
            </a:r>
            <a:endParaRPr lang="zh-CN" altLang="en-US" b="1"/>
          </a:p>
        </p:txBody>
      </p:sp>
      <p:sp>
        <p:nvSpPr>
          <p:cNvPr id="144" name="Line 145"/>
          <p:cNvSpPr>
            <a:spLocks noChangeShapeType="1"/>
          </p:cNvSpPr>
          <p:nvPr/>
        </p:nvSpPr>
        <p:spPr bwMode="auto">
          <a:xfrm>
            <a:off x="10018311" y="5080819"/>
            <a:ext cx="3048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sp>
        <p:nvSpPr>
          <p:cNvPr id="145" name="Oval 65"/>
          <p:cNvSpPr>
            <a:spLocks noChangeArrowheads="1"/>
          </p:cNvSpPr>
          <p:nvPr/>
        </p:nvSpPr>
        <p:spPr bwMode="auto">
          <a:xfrm>
            <a:off x="8806837" y="5307985"/>
            <a:ext cx="139572" cy="130016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Rectangle 66"/>
          <p:cNvSpPr>
            <a:spLocks noChangeArrowheads="1"/>
          </p:cNvSpPr>
          <p:nvPr/>
        </p:nvSpPr>
        <p:spPr bwMode="auto">
          <a:xfrm rot="5400000">
            <a:off x="8381309" y="5256228"/>
            <a:ext cx="588963" cy="27432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" name="Line 55"/>
          <p:cNvSpPr>
            <a:spLocks noChangeShapeType="1"/>
          </p:cNvSpPr>
          <p:nvPr/>
        </p:nvSpPr>
        <p:spPr bwMode="auto">
          <a:xfrm flipH="1" flipV="1">
            <a:off x="8937173" y="5386142"/>
            <a:ext cx="771858" cy="7926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grpSp>
        <p:nvGrpSpPr>
          <p:cNvPr id="148" name="Group 147"/>
          <p:cNvGrpSpPr>
            <a:grpSpLocks/>
          </p:cNvGrpSpPr>
          <p:nvPr/>
        </p:nvGrpSpPr>
        <p:grpSpPr bwMode="auto">
          <a:xfrm>
            <a:off x="113000" y="4225270"/>
            <a:ext cx="4090988" cy="2421009"/>
            <a:chOff x="-462" y="424"/>
            <a:chExt cx="2948" cy="1730"/>
          </a:xfrm>
        </p:grpSpPr>
        <p:sp>
          <p:nvSpPr>
            <p:cNvPr id="149" name="Text Box 93"/>
            <p:cNvSpPr txBox="1">
              <a:spLocks noChangeArrowheads="1"/>
            </p:cNvSpPr>
            <p:nvPr/>
          </p:nvSpPr>
          <p:spPr bwMode="auto">
            <a:xfrm>
              <a:off x="1231" y="610"/>
              <a:ext cx="760" cy="1544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C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275000"/>
                </a:lnSpc>
                <a:spcBef>
                  <a:spcPct val="0"/>
                </a:spcBef>
              </a:pPr>
              <a:r>
                <a:rPr lang="zh-CN" altLang="en-US" sz="2400" b="0" smtClean="0"/>
                <a:t>      </a:t>
              </a:r>
              <a:r>
                <a:rPr lang="en-US" altLang="zh-CN" sz="2400" b="0" smtClean="0"/>
                <a:t>3-8</a:t>
              </a:r>
              <a:r>
                <a:rPr lang="zh-CN" altLang="en-US" sz="2400" smtClean="0"/>
                <a:t> </a:t>
              </a:r>
            </a:p>
            <a:p>
              <a:pPr algn="l" eaLnBrk="1" hangingPunct="1"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400" smtClean="0"/>
                <a:t>      译</a:t>
              </a:r>
              <a:endParaRPr lang="en-US" altLang="zh-CN" sz="2400" smtClean="0"/>
            </a:p>
            <a:p>
              <a:pPr algn="l" eaLnBrk="1" hangingPunct="1"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400" smtClean="0"/>
                <a:t>      码</a:t>
              </a:r>
              <a:endParaRPr lang="en-US" altLang="zh-CN" sz="2400" smtClean="0"/>
            </a:p>
            <a:p>
              <a:pPr algn="l" eaLnBrk="1" hangingPunct="1">
                <a:lnSpc>
                  <a:spcPct val="95000"/>
                </a:lnSpc>
                <a:spcBef>
                  <a:spcPct val="0"/>
                </a:spcBef>
              </a:pPr>
              <a:r>
                <a:rPr lang="zh-CN" altLang="en-US" sz="2400" smtClean="0"/>
                <a:t>      器</a:t>
              </a:r>
              <a:endParaRPr lang="en-US" altLang="zh-CN" sz="2400" b="0"/>
            </a:p>
          </p:txBody>
        </p:sp>
        <p:sp>
          <p:nvSpPr>
            <p:cNvPr id="150" name="Text Box 95"/>
            <p:cNvSpPr txBox="1">
              <a:spLocks noChangeArrowheads="1"/>
            </p:cNvSpPr>
            <p:nvPr/>
          </p:nvSpPr>
          <p:spPr bwMode="auto">
            <a:xfrm>
              <a:off x="744" y="1224"/>
              <a:ext cx="5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EN1</a:t>
              </a:r>
            </a:p>
          </p:txBody>
        </p:sp>
        <p:sp>
          <p:nvSpPr>
            <p:cNvPr id="151" name="Line 96"/>
            <p:cNvSpPr>
              <a:spLocks noChangeShapeType="1"/>
            </p:cNvSpPr>
            <p:nvPr/>
          </p:nvSpPr>
          <p:spPr bwMode="auto">
            <a:xfrm>
              <a:off x="818" y="1275"/>
              <a:ext cx="246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2" name="Line 97"/>
            <p:cNvSpPr>
              <a:spLocks noChangeShapeType="1"/>
            </p:cNvSpPr>
            <p:nvPr/>
          </p:nvSpPr>
          <p:spPr bwMode="auto">
            <a:xfrm flipV="1">
              <a:off x="690" y="1206"/>
              <a:ext cx="462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1151" y="1175"/>
              <a:ext cx="67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54" name="Text Box 99"/>
            <p:cNvSpPr txBox="1">
              <a:spLocks noChangeArrowheads="1"/>
            </p:cNvSpPr>
            <p:nvPr/>
          </p:nvSpPr>
          <p:spPr bwMode="auto">
            <a:xfrm>
              <a:off x="510" y="533"/>
              <a:ext cx="622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75000"/>
                </a:lnSpc>
                <a:spcBef>
                  <a:spcPct val="5000"/>
                </a:spcBef>
              </a:pPr>
              <a:r>
                <a:rPr lang="en-US" altLang="zh-CN" sz="2000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baseline="-12000" smtClean="0">
                  <a:solidFill>
                    <a:srgbClr val="0000FF"/>
                  </a:solidFill>
                </a:rPr>
                <a:t>11 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baseline="-12000" smtClean="0">
                  <a:solidFill>
                    <a:srgbClr val="0000FF"/>
                  </a:solidFill>
                </a:rPr>
                <a:t>12</a:t>
              </a:r>
              <a:endParaRPr lang="en-US" altLang="zh-CN" sz="2000" baseline="-12000">
                <a:solidFill>
                  <a:srgbClr val="0000FF"/>
                </a:solidFill>
              </a:endParaRPr>
            </a:p>
            <a:p>
              <a:pPr algn="l" eaLnBrk="1" hangingPunct="1">
                <a:lnSpc>
                  <a:spcPct val="75000"/>
                </a:lnSpc>
                <a:spcBef>
                  <a:spcPct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baseline="-12000" smtClean="0">
                  <a:solidFill>
                    <a:srgbClr val="0000FF"/>
                  </a:solidFill>
                </a:rPr>
                <a:t>13</a:t>
              </a:r>
              <a:endParaRPr lang="en-US" altLang="zh-CN" sz="2000" baseline="-12000">
                <a:solidFill>
                  <a:srgbClr val="0000FF"/>
                </a:solidFill>
              </a:endParaRPr>
            </a:p>
          </p:txBody>
        </p:sp>
        <p:sp>
          <p:nvSpPr>
            <p:cNvPr id="155" name="Text Box 100"/>
            <p:cNvSpPr txBox="1">
              <a:spLocks noChangeArrowheads="1"/>
            </p:cNvSpPr>
            <p:nvPr/>
          </p:nvSpPr>
          <p:spPr bwMode="auto">
            <a:xfrm>
              <a:off x="2064" y="424"/>
              <a:ext cx="422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endParaRPr lang="en-US" altLang="zh-CN" sz="1200" smtClean="0"/>
            </a:p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200" smtClean="0"/>
                <a:t>Y0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endParaRPr lang="en-US" altLang="zh-CN" sz="1200"/>
            </a:p>
            <a:p>
              <a:pPr algn="l"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1200" smtClean="0"/>
                <a:t>Y1</a:t>
              </a:r>
            </a:p>
            <a:p>
              <a:pPr algn="l"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zh-CN" sz="1200"/>
            </a:p>
            <a:p>
              <a:pPr algn="l" eaLnBrk="1" hangingPunct="1">
                <a:lnSpc>
                  <a:spcPct val="75000"/>
                </a:lnSpc>
                <a:spcBef>
                  <a:spcPct val="0"/>
                </a:spcBef>
              </a:pPr>
              <a:r>
                <a:rPr lang="en-US" altLang="zh-CN" sz="1200" smtClean="0"/>
                <a:t>Y2</a:t>
              </a:r>
            </a:p>
            <a:p>
              <a:pPr algn="l" eaLnBrk="1" hangingPunct="1">
                <a:lnSpc>
                  <a:spcPct val="75000"/>
                </a:lnSpc>
                <a:spcBef>
                  <a:spcPct val="0"/>
                </a:spcBef>
              </a:pPr>
              <a:endParaRPr lang="en-US" altLang="zh-CN" sz="1200"/>
            </a:p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200" smtClean="0"/>
                <a:t>Y3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0"/>
                </a:spcBef>
              </a:pPr>
              <a:endParaRPr lang="en-US" altLang="zh-CN" sz="1200"/>
            </a:p>
          </p:txBody>
        </p:sp>
        <p:sp>
          <p:nvSpPr>
            <p:cNvPr id="156" name="Oval 101"/>
            <p:cNvSpPr>
              <a:spLocks noChangeArrowheads="1"/>
            </p:cNvSpPr>
            <p:nvPr/>
          </p:nvSpPr>
          <p:spPr bwMode="auto">
            <a:xfrm>
              <a:off x="2005" y="620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57" name="Oval 102"/>
            <p:cNvSpPr>
              <a:spLocks noChangeArrowheads="1"/>
            </p:cNvSpPr>
            <p:nvPr/>
          </p:nvSpPr>
          <p:spPr bwMode="auto">
            <a:xfrm>
              <a:off x="1998" y="807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58" name="Oval 103"/>
            <p:cNvSpPr>
              <a:spLocks noChangeArrowheads="1"/>
            </p:cNvSpPr>
            <p:nvPr/>
          </p:nvSpPr>
          <p:spPr bwMode="auto">
            <a:xfrm>
              <a:off x="1996" y="1005"/>
              <a:ext cx="67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59" name="Oval 104"/>
            <p:cNvSpPr>
              <a:spLocks noChangeArrowheads="1"/>
            </p:cNvSpPr>
            <p:nvPr/>
          </p:nvSpPr>
          <p:spPr bwMode="auto">
            <a:xfrm>
              <a:off x="2000" y="1199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2" name="Oval 107"/>
            <p:cNvSpPr>
              <a:spLocks noChangeArrowheads="1"/>
            </p:cNvSpPr>
            <p:nvPr/>
          </p:nvSpPr>
          <p:spPr bwMode="auto">
            <a:xfrm>
              <a:off x="1993" y="1385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3" name="Oval 108"/>
            <p:cNvSpPr>
              <a:spLocks noChangeArrowheads="1"/>
            </p:cNvSpPr>
            <p:nvPr/>
          </p:nvSpPr>
          <p:spPr bwMode="auto">
            <a:xfrm>
              <a:off x="2002" y="1591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000">
                <a:solidFill>
                  <a:srgbClr val="CCFFFF"/>
                </a:solidFill>
              </a:endParaRPr>
            </a:p>
          </p:txBody>
        </p:sp>
        <p:sp>
          <p:nvSpPr>
            <p:cNvPr id="164" name="Oval 109"/>
            <p:cNvSpPr>
              <a:spLocks noChangeArrowheads="1"/>
            </p:cNvSpPr>
            <p:nvPr/>
          </p:nvSpPr>
          <p:spPr bwMode="auto">
            <a:xfrm>
              <a:off x="1997" y="1764"/>
              <a:ext cx="67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" name="Oval 110"/>
            <p:cNvSpPr>
              <a:spLocks noChangeArrowheads="1"/>
            </p:cNvSpPr>
            <p:nvPr/>
          </p:nvSpPr>
          <p:spPr bwMode="auto">
            <a:xfrm>
              <a:off x="2004" y="1908"/>
              <a:ext cx="68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6" name="Oval 111"/>
            <p:cNvSpPr>
              <a:spLocks noChangeArrowheads="1"/>
            </p:cNvSpPr>
            <p:nvPr/>
          </p:nvSpPr>
          <p:spPr bwMode="auto">
            <a:xfrm>
              <a:off x="1149" y="1470"/>
              <a:ext cx="67" cy="68"/>
            </a:xfrm>
            <a:prstGeom prst="ellips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7" name="Text Box 113"/>
            <p:cNvSpPr txBox="1">
              <a:spLocks noChangeArrowheads="1"/>
            </p:cNvSpPr>
            <p:nvPr/>
          </p:nvSpPr>
          <p:spPr bwMode="auto">
            <a:xfrm>
              <a:off x="757" y="1530"/>
              <a:ext cx="51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EN2</a:t>
              </a:r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828" y="1581"/>
              <a:ext cx="236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9" name="Line 115"/>
            <p:cNvSpPr>
              <a:spLocks noChangeShapeType="1"/>
            </p:cNvSpPr>
            <p:nvPr/>
          </p:nvSpPr>
          <p:spPr bwMode="auto">
            <a:xfrm>
              <a:off x="690" y="1510"/>
              <a:ext cx="463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70" name="Text Box 116"/>
            <p:cNvSpPr txBox="1">
              <a:spLocks noChangeArrowheads="1"/>
            </p:cNvSpPr>
            <p:nvPr/>
          </p:nvSpPr>
          <p:spPr bwMode="auto">
            <a:xfrm>
              <a:off x="780" y="1812"/>
              <a:ext cx="5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000" b="1">
                  <a:solidFill>
                    <a:srgbClr val="003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/>
                <a:t>EN3</a:t>
              </a:r>
            </a:p>
          </p:txBody>
        </p:sp>
        <p:sp>
          <p:nvSpPr>
            <p:cNvPr id="171" name="Line 118"/>
            <p:cNvSpPr>
              <a:spLocks noChangeShapeType="1"/>
            </p:cNvSpPr>
            <p:nvPr/>
          </p:nvSpPr>
          <p:spPr bwMode="auto">
            <a:xfrm>
              <a:off x="950" y="660"/>
              <a:ext cx="28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72" name="Line 119"/>
            <p:cNvSpPr>
              <a:spLocks noChangeShapeType="1"/>
            </p:cNvSpPr>
            <p:nvPr/>
          </p:nvSpPr>
          <p:spPr bwMode="auto">
            <a:xfrm>
              <a:off x="944" y="849"/>
              <a:ext cx="28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73" name="Line 120"/>
            <p:cNvSpPr>
              <a:spLocks noChangeShapeType="1"/>
            </p:cNvSpPr>
            <p:nvPr/>
          </p:nvSpPr>
          <p:spPr bwMode="auto">
            <a:xfrm>
              <a:off x="942" y="1049"/>
              <a:ext cx="28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76" name="Line 117"/>
            <p:cNvSpPr>
              <a:spLocks noChangeShapeType="1"/>
            </p:cNvSpPr>
            <p:nvPr/>
          </p:nvSpPr>
          <p:spPr bwMode="auto">
            <a:xfrm>
              <a:off x="747" y="1849"/>
              <a:ext cx="476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grpSp>
          <p:nvGrpSpPr>
            <p:cNvPr id="177" name="Group 143"/>
            <p:cNvGrpSpPr>
              <a:grpSpLocks/>
            </p:cNvGrpSpPr>
            <p:nvPr/>
          </p:nvGrpSpPr>
          <p:grpSpPr bwMode="auto">
            <a:xfrm>
              <a:off x="-462" y="1721"/>
              <a:ext cx="757" cy="286"/>
              <a:chOff x="-602" y="1713"/>
              <a:chExt cx="764" cy="286"/>
            </a:xfrm>
          </p:grpSpPr>
          <p:sp>
            <p:nvSpPr>
              <p:cNvPr id="178" name="Text Box 128"/>
              <p:cNvSpPr txBox="1">
                <a:spLocks noChangeArrowheads="1"/>
              </p:cNvSpPr>
              <p:nvPr/>
            </p:nvSpPr>
            <p:spPr bwMode="auto">
              <a:xfrm>
                <a:off x="-602" y="1713"/>
                <a:ext cx="7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000" b="1">
                    <a:solidFill>
                      <a:srgbClr val="003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smtClean="0"/>
                  <a:t>MREQ</a:t>
                </a:r>
                <a:endParaRPr lang="en-US" altLang="zh-CN" sz="2000"/>
              </a:p>
            </p:txBody>
          </p:sp>
          <p:sp>
            <p:nvSpPr>
              <p:cNvPr id="179" name="Line 129"/>
              <p:cNvSpPr>
                <a:spLocks noChangeShapeType="1"/>
              </p:cNvSpPr>
              <p:nvPr/>
            </p:nvSpPr>
            <p:spPr bwMode="auto">
              <a:xfrm>
                <a:off x="-563" y="1739"/>
                <a:ext cx="519" cy="1"/>
              </a:xfrm>
              <a:prstGeom prst="line">
                <a:avLst/>
              </a:prstGeom>
              <a:noFill/>
              <a:ln w="28575">
                <a:solidFill>
                  <a:srgbClr val="003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</p:grpSp>
      </p:grpSp>
      <p:sp>
        <p:nvSpPr>
          <p:cNvPr id="184" name="文本框 183"/>
          <p:cNvSpPr txBox="1"/>
          <p:nvPr/>
        </p:nvSpPr>
        <p:spPr>
          <a:xfrm>
            <a:off x="2465991" y="4460526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/>
              <a:t>A</a:t>
            </a:r>
            <a:endParaRPr lang="zh-CN" altLang="en-US" sz="1000" b="1"/>
          </a:p>
        </p:txBody>
      </p:sp>
      <p:sp>
        <p:nvSpPr>
          <p:cNvPr id="185" name="文本框 184"/>
          <p:cNvSpPr txBox="1"/>
          <p:nvPr/>
        </p:nvSpPr>
        <p:spPr>
          <a:xfrm>
            <a:off x="2479851" y="470528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/>
              <a:t>B</a:t>
            </a:r>
            <a:endParaRPr lang="zh-CN" altLang="en-US" sz="1000" b="1"/>
          </a:p>
        </p:txBody>
      </p:sp>
      <p:sp>
        <p:nvSpPr>
          <p:cNvPr id="186" name="文本框 185"/>
          <p:cNvSpPr txBox="1"/>
          <p:nvPr/>
        </p:nvSpPr>
        <p:spPr>
          <a:xfrm>
            <a:off x="2475233" y="4959284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/>
              <a:t>C</a:t>
            </a:r>
            <a:endParaRPr lang="zh-CN" altLang="en-US" sz="1000" b="1"/>
          </a:p>
        </p:txBody>
      </p:sp>
      <p:sp>
        <p:nvSpPr>
          <p:cNvPr id="187" name="文本框 186"/>
          <p:cNvSpPr txBox="1"/>
          <p:nvPr/>
        </p:nvSpPr>
        <p:spPr>
          <a:xfrm>
            <a:off x="2456764" y="519943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/>
              <a:t>G</a:t>
            </a:r>
            <a:r>
              <a:rPr lang="en-US" altLang="zh-CN" sz="1000" b="1" baseline="-25000" smtClean="0"/>
              <a:t>2A</a:t>
            </a:r>
            <a:endParaRPr lang="zh-CN" altLang="en-US" sz="1000" b="1" baseline="-25000"/>
          </a:p>
        </p:txBody>
      </p:sp>
      <p:sp>
        <p:nvSpPr>
          <p:cNvPr id="188" name="文本框 187"/>
          <p:cNvSpPr txBox="1"/>
          <p:nvPr/>
        </p:nvSpPr>
        <p:spPr>
          <a:xfrm>
            <a:off x="2452145" y="5610445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smtClean="0"/>
              <a:t>G</a:t>
            </a:r>
            <a:r>
              <a:rPr lang="en-US" altLang="zh-CN" sz="1000" b="1" baseline="-25000" smtClean="0"/>
              <a:t>2B</a:t>
            </a:r>
            <a:endParaRPr lang="zh-CN" altLang="en-US" sz="1000" b="1" baseline="-25000"/>
          </a:p>
        </p:txBody>
      </p:sp>
      <p:sp>
        <p:nvSpPr>
          <p:cNvPr id="189" name="文本框 188"/>
          <p:cNvSpPr txBox="1"/>
          <p:nvPr/>
        </p:nvSpPr>
        <p:spPr>
          <a:xfrm>
            <a:off x="2475236" y="608611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G</a:t>
            </a:r>
            <a:r>
              <a:rPr lang="en-US" altLang="zh-CN" sz="1000" baseline="-25000"/>
              <a:t>1</a:t>
            </a:r>
            <a:endParaRPr lang="zh-CN" altLang="en-US" sz="1000" baseline="-25000"/>
          </a:p>
        </p:txBody>
      </p:sp>
      <p:sp>
        <p:nvSpPr>
          <p:cNvPr id="190" name="Text Box 99"/>
          <p:cNvSpPr txBox="1">
            <a:spLocks noChangeArrowheads="1"/>
          </p:cNvSpPr>
          <p:nvPr/>
        </p:nvSpPr>
        <p:spPr bwMode="auto">
          <a:xfrm>
            <a:off x="1144125" y="5141192"/>
            <a:ext cx="863160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A</a:t>
            </a:r>
            <a:r>
              <a:rPr lang="en-US" altLang="zh-CN" sz="2000" baseline="-12000" smtClean="0">
                <a:solidFill>
                  <a:srgbClr val="0000FF"/>
                </a:solidFill>
              </a:rPr>
              <a:t>14 </a:t>
            </a:r>
          </a:p>
          <a:p>
            <a:pPr algn="l" eaLnBrk="1" hangingPunct="1">
              <a:lnSpc>
                <a:spcPct val="75000"/>
              </a:lnSpc>
              <a:spcBef>
                <a:spcPct val="5000"/>
              </a:spcBef>
            </a:pPr>
            <a:endParaRPr lang="en-US" altLang="zh-CN" sz="2000" baseline="-12000">
              <a:solidFill>
                <a:srgbClr val="0000FF"/>
              </a:solidFill>
            </a:endParaRPr>
          </a:p>
          <a:p>
            <a:pPr algn="l"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A</a:t>
            </a:r>
            <a:r>
              <a:rPr lang="en-US" altLang="zh-CN" sz="2000" baseline="-12000" smtClean="0">
                <a:solidFill>
                  <a:srgbClr val="0000FF"/>
                </a:solidFill>
              </a:rPr>
              <a:t>15</a:t>
            </a:r>
            <a:endParaRPr lang="en-US" altLang="zh-CN" sz="2000" baseline="-12000">
              <a:solidFill>
                <a:srgbClr val="0000FF"/>
              </a:solidFill>
            </a:endParaRPr>
          </a:p>
        </p:txBody>
      </p:sp>
      <p:sp>
        <p:nvSpPr>
          <p:cNvPr id="191" name="Oval 65"/>
          <p:cNvSpPr>
            <a:spLocks noChangeArrowheads="1"/>
          </p:cNvSpPr>
          <p:nvPr/>
        </p:nvSpPr>
        <p:spPr bwMode="auto">
          <a:xfrm>
            <a:off x="1652837" y="6152377"/>
            <a:ext cx="139572" cy="130016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" name="Rectangle 66"/>
          <p:cNvSpPr>
            <a:spLocks noChangeArrowheads="1"/>
          </p:cNvSpPr>
          <p:nvPr/>
        </p:nvSpPr>
        <p:spPr bwMode="auto">
          <a:xfrm rot="5400000">
            <a:off x="1227309" y="6100620"/>
            <a:ext cx="588963" cy="27432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000" b="1">
                <a:solidFill>
                  <a:srgbClr val="003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3" name="Line 118"/>
          <p:cNvSpPr>
            <a:spLocks noChangeShapeType="1"/>
          </p:cNvSpPr>
          <p:nvPr/>
        </p:nvSpPr>
        <p:spPr bwMode="auto">
          <a:xfrm>
            <a:off x="996069" y="6226082"/>
            <a:ext cx="388561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7230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210</Words>
  <Application>Microsoft Office PowerPoint</Application>
  <PresentationFormat>自定义</PresentationFormat>
  <Paragraphs>142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幻灯片 1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fmp</dc:creator>
  <cp:lastModifiedBy>QQQ</cp:lastModifiedBy>
  <cp:revision>20</cp:revision>
  <dcterms:created xsi:type="dcterms:W3CDTF">2017-10-04T05:44:24Z</dcterms:created>
  <dcterms:modified xsi:type="dcterms:W3CDTF">2017-12-13T02:06:47Z</dcterms:modified>
</cp:coreProperties>
</file>