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flipH="1">
            <a:off x="1043607" y="26064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一、填空题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 flipH="1">
            <a:off x="323527" y="90872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、以下两个数分别是两个浮点数的尾数，</a:t>
            </a:r>
            <a:r>
              <a:rPr lang="en-US" altLang="zh-CN" sz="2400" smtClean="0"/>
              <a:t>0.11011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1.01011</a:t>
            </a:r>
            <a:r>
              <a:rPr lang="zh-CN" altLang="en-US" sz="2400" smtClean="0"/>
              <a:t>。将这两个浮点数规格化以后，这两个尾数分别是</a:t>
            </a:r>
            <a:r>
              <a:rPr lang="zh-CN" altLang="en-US" sz="2400" u="sng" smtClean="0"/>
              <a:t>        </a:t>
            </a:r>
            <a:r>
              <a:rPr lang="zh-CN" altLang="en-US" sz="2400" smtClean="0"/>
              <a:t>和</a:t>
            </a:r>
            <a:r>
              <a:rPr lang="zh-CN" altLang="en-US" sz="2400" u="sng" smtClean="0"/>
              <a:t>       </a:t>
            </a:r>
            <a:r>
              <a:rPr lang="zh-CN" altLang="en-US" sz="2400" smtClean="0"/>
              <a:t>。 </a:t>
            </a:r>
            <a:endParaRPr lang="zh-CN" altLang="en-US" sz="2400" u="sng"/>
          </a:p>
        </p:txBody>
      </p:sp>
      <p:sp>
        <p:nvSpPr>
          <p:cNvPr id="11" name="文本框 10"/>
          <p:cNvSpPr txBox="1"/>
          <p:nvPr/>
        </p:nvSpPr>
        <p:spPr>
          <a:xfrm flipH="1">
            <a:off x="395536" y="206084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 smtClean="0"/>
              <a:t>、假设一条数据传输指令的源操作数和目的操作数都采用直接寻址，指令长度为</a:t>
            </a:r>
            <a:r>
              <a:rPr lang="en-US" altLang="zh-CN" sz="2400" smtClean="0"/>
              <a:t>48</a:t>
            </a:r>
            <a:r>
              <a:rPr lang="zh-CN" altLang="en-US" sz="2400" smtClean="0"/>
              <a:t>位，数据总线和地址总线位数均为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位，则该指令从取指到执行完成需要访存多少次</a:t>
            </a:r>
            <a:r>
              <a:rPr lang="zh-CN" altLang="en-US" sz="2400" u="sng" smtClean="0"/>
              <a:t>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 flipH="1">
            <a:off x="395536" y="335699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3</a:t>
            </a:r>
            <a:r>
              <a:rPr lang="zh-CN" altLang="en-US" sz="2400" smtClean="0"/>
              <a:t>、已知寄存器</a:t>
            </a:r>
            <a:r>
              <a:rPr lang="en-US" altLang="zh-CN" sz="2400" smtClean="0"/>
              <a:t>RI</a:t>
            </a:r>
            <a:r>
              <a:rPr lang="zh-CN" altLang="en-US" sz="2400" smtClean="0"/>
              <a:t>的内容等于</a:t>
            </a:r>
            <a:r>
              <a:rPr lang="en-US" altLang="zh-CN" sz="2400" smtClean="0"/>
              <a:t>2000H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2000H</a:t>
            </a:r>
            <a:r>
              <a:rPr lang="zh-CN" altLang="en-US" sz="2400" smtClean="0"/>
              <a:t>单元的内容为</a:t>
            </a:r>
            <a:r>
              <a:rPr lang="en-US" altLang="zh-CN" sz="2400" smtClean="0"/>
              <a:t>2001H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2001H</a:t>
            </a:r>
            <a:r>
              <a:rPr lang="zh-CN" altLang="en-US" sz="2400" smtClean="0"/>
              <a:t>单元的内容为</a:t>
            </a:r>
            <a:r>
              <a:rPr lang="en-US" altLang="zh-CN" sz="2400" smtClean="0"/>
              <a:t>2002H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2002H</a:t>
            </a:r>
            <a:r>
              <a:rPr lang="zh-CN" altLang="en-US" sz="2400" smtClean="0"/>
              <a:t>单元的内容为</a:t>
            </a:r>
            <a:r>
              <a:rPr lang="en-US" altLang="zh-CN" sz="2400" smtClean="0"/>
              <a:t>2003H</a:t>
            </a:r>
            <a:r>
              <a:rPr lang="zh-CN" altLang="en-US" sz="2400" smtClean="0"/>
              <a:t>，则指令</a:t>
            </a:r>
            <a:r>
              <a:rPr lang="en-US" altLang="zh-CN" sz="2400" smtClean="0"/>
              <a:t>MOV  RJ  </a:t>
            </a:r>
            <a:r>
              <a:rPr lang="zh-CN" altLang="en-US" sz="2400" smtClean="0"/>
              <a:t>，</a:t>
            </a:r>
            <a:r>
              <a:rPr lang="en-US" altLang="zh-CN" sz="2400" smtClean="0"/>
              <a:t>@(RI)+</a:t>
            </a:r>
            <a:r>
              <a:rPr lang="zh-CN" altLang="en-US" sz="2400" smtClean="0"/>
              <a:t>执行完成后，寄存器</a:t>
            </a:r>
            <a:r>
              <a:rPr lang="en-US" altLang="zh-CN" sz="2400" smtClean="0"/>
              <a:t>RI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RJ</a:t>
            </a:r>
            <a:r>
              <a:rPr lang="zh-CN" altLang="en-US" sz="2400" smtClean="0"/>
              <a:t>的内容分别是</a:t>
            </a:r>
            <a:r>
              <a:rPr lang="zh-CN" altLang="en-US" sz="2400" u="sng" smtClean="0"/>
              <a:t>              </a:t>
            </a:r>
            <a:r>
              <a:rPr lang="zh-CN" altLang="en-US" sz="2400" smtClean="0"/>
              <a:t>和</a:t>
            </a:r>
            <a:r>
              <a:rPr lang="zh-CN" altLang="en-US" sz="2400" u="sng" smtClean="0"/>
              <a:t>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 flipH="1">
            <a:off x="395536" y="50276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4</a:t>
            </a:r>
            <a:r>
              <a:rPr lang="zh-CN" altLang="en-US" sz="2400" smtClean="0"/>
              <a:t>、存储器和外设采用统一编址，则</a:t>
            </a:r>
            <a:r>
              <a:rPr lang="en-US" altLang="zh-CN" sz="2400" smtClean="0"/>
              <a:t>CPU</a:t>
            </a:r>
            <a:r>
              <a:rPr lang="zh-CN" altLang="en-US" sz="2400" smtClean="0"/>
              <a:t>依据</a:t>
            </a:r>
            <a:r>
              <a:rPr lang="zh-CN" altLang="en-US" sz="2400" u="sng" smtClean="0"/>
              <a:t>               </a:t>
            </a:r>
            <a:r>
              <a:rPr lang="zh-CN" altLang="en-US" sz="2400" smtClean="0"/>
              <a:t>来区分访问存储器或访问外设。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89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71600" y="16947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作业评讲：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683568" y="980728"/>
            <a:ext cx="77048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、某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CRT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显示器可显示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种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ASCII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字符，每帧可显示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72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字ⅹ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行，每个字符为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ⅹ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点阵，即横向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点，横向间隔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点，纵向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点，纵向间隔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点。帧频为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50Hz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，采用逐行扫描方式。假设不考虑屏幕四边的失真问题，且行回扫和帧回扫均占扫描时间的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，回答以下问题：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）显示缓存容量至少有多大？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）字符发生器（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ROM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）容量至少有多大？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）显示缓存中存放的是哪种信息？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）显示地址和屏幕显示位置如何对应？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）为控制显示缓存访问与屏幕扫描之间的同步应设置哪些计数器？它们的分频各是多少？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）点时钟频率为多少？</a:t>
            </a:r>
          </a:p>
        </p:txBody>
      </p:sp>
    </p:spTree>
    <p:extLst>
      <p:ext uri="{BB962C8B-B14F-4D97-AF65-F5344CB8AC3E}">
        <p14:creationId xmlns:p14="http://schemas.microsoft.com/office/powerpoint/2010/main" val="265018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8072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解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24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72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ⅹ</a:t>
            </a: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24=1728B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ⅹ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ⅹ</a:t>
            </a: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8=448B</a:t>
            </a:r>
          </a:p>
          <a:p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）显示缓存中存放的是字符</a:t>
            </a:r>
            <a:r>
              <a:rPr lang="en-US" altLang="zh-CN" sz="2400"/>
              <a:t>ASCII</a:t>
            </a:r>
            <a:r>
              <a:rPr lang="zh-CN" altLang="zh-CN" sz="2400"/>
              <a:t>码</a:t>
            </a:r>
          </a:p>
          <a:p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）显示缓存每个地址对应一个字符显示位置，显示位置自左至右、从上到下，分别对应对应缓存地址由低到高</a:t>
            </a:r>
          </a:p>
          <a:p>
            <a:r>
              <a:rPr lang="zh-CN" altLang="zh-CN" sz="2400"/>
              <a:t>（</a:t>
            </a:r>
            <a:r>
              <a:rPr lang="en-US" altLang="zh-CN" sz="2400"/>
              <a:t>5</a:t>
            </a:r>
            <a:r>
              <a:rPr lang="zh-CN" altLang="zh-CN" sz="2400"/>
              <a:t>）设置点计数器、字符计数器、线计数器和行计数器控制显存访问与屏幕扫描之间的同步。它们的分频计算如下：</a:t>
            </a:r>
          </a:p>
          <a:p>
            <a:r>
              <a:rPr lang="zh-CN" altLang="zh-CN" sz="2400"/>
              <a:t>点计数器分频</a:t>
            </a:r>
            <a:r>
              <a:rPr lang="en-US" altLang="zh-CN" sz="2400"/>
              <a:t>=7+1=8</a:t>
            </a:r>
            <a:r>
              <a:rPr lang="zh-CN" altLang="zh-CN" sz="2400"/>
              <a:t>；线计数器分频</a:t>
            </a:r>
            <a:r>
              <a:rPr lang="en-US" altLang="zh-CN" sz="2400"/>
              <a:t>=8+6=14</a:t>
            </a:r>
            <a:r>
              <a:rPr lang="zh-CN" altLang="zh-CN" sz="2400"/>
              <a:t>；</a:t>
            </a:r>
          </a:p>
          <a:p>
            <a:r>
              <a:rPr lang="zh-CN" altLang="zh-CN" sz="2400"/>
              <a:t>字符、行计数器的分频不仅与扫描正程时间有关，而且与扫描逆程时间有关。设行回扫占</a:t>
            </a:r>
            <a:r>
              <a:rPr lang="en-US" altLang="zh-CN" sz="2400"/>
              <a:t>x</a:t>
            </a:r>
            <a:r>
              <a:rPr lang="zh-CN" altLang="zh-CN" sz="2400"/>
              <a:t>个字符扫描时间，帧回扫须占</a:t>
            </a:r>
            <a:r>
              <a:rPr lang="en-US" altLang="zh-CN" sz="2400"/>
              <a:t>y</a:t>
            </a:r>
            <a:r>
              <a:rPr lang="zh-CN" altLang="zh-CN" sz="2400"/>
              <a:t>行字符字符的时间，则：</a:t>
            </a:r>
          </a:p>
          <a:p>
            <a:r>
              <a:rPr lang="en-US" altLang="zh-CN" sz="2400"/>
              <a:t>(72+x)</a:t>
            </a:r>
            <a:r>
              <a:rPr lang="zh-CN" altLang="zh-CN" sz="2400"/>
              <a:t>ⅹ</a:t>
            </a:r>
            <a:r>
              <a:rPr lang="en-US" altLang="zh-CN" sz="2400"/>
              <a:t>0.8=72,  (24+y)</a:t>
            </a:r>
            <a:r>
              <a:rPr lang="zh-CN" altLang="zh-CN" sz="2400"/>
              <a:t>ⅹ</a:t>
            </a:r>
            <a:r>
              <a:rPr lang="en-US" altLang="zh-CN" sz="2400"/>
              <a:t>0.8=24,</a:t>
            </a:r>
            <a:r>
              <a:rPr lang="zh-CN" altLang="zh-CN" sz="2400"/>
              <a:t>得到</a:t>
            </a:r>
            <a:r>
              <a:rPr lang="en-US" altLang="zh-CN" sz="2400"/>
              <a:t>x=18,y=6</a:t>
            </a:r>
            <a:r>
              <a:rPr lang="zh-CN" altLang="zh-CN" sz="2400"/>
              <a:t>，所以</a:t>
            </a:r>
          </a:p>
          <a:p>
            <a:r>
              <a:rPr lang="zh-CN" altLang="zh-CN" sz="2400"/>
              <a:t>字符计数器分频</a:t>
            </a:r>
            <a:r>
              <a:rPr lang="en-US" altLang="zh-CN" sz="2400"/>
              <a:t>=72+18=90</a:t>
            </a:r>
            <a:r>
              <a:rPr lang="zh-CN" altLang="zh-CN" sz="2400"/>
              <a:t>，行计数器分频</a:t>
            </a:r>
            <a:r>
              <a:rPr lang="en-US" altLang="zh-CN" sz="2400"/>
              <a:t>=24+6=30</a:t>
            </a:r>
            <a:endParaRPr lang="zh-CN" altLang="zh-CN" sz="2400"/>
          </a:p>
          <a:p>
            <a:r>
              <a:rPr lang="zh-CN" altLang="zh-CN" sz="2400"/>
              <a:t>（</a:t>
            </a:r>
            <a:r>
              <a:rPr lang="en-US" altLang="zh-CN" sz="2400"/>
              <a:t>6</a:t>
            </a:r>
            <a:r>
              <a:rPr lang="zh-CN" altLang="zh-CN" sz="2400"/>
              <a:t>）</a:t>
            </a:r>
            <a:r>
              <a:rPr lang="en-US" altLang="zh-CN" sz="2400"/>
              <a:t>50</a:t>
            </a:r>
            <a:r>
              <a:rPr lang="zh-CN" altLang="zh-CN" sz="2400"/>
              <a:t>ⅹ</a:t>
            </a:r>
            <a:r>
              <a:rPr lang="en-US" altLang="zh-CN" sz="2400"/>
              <a:t>8</a:t>
            </a:r>
            <a:r>
              <a:rPr lang="zh-CN" altLang="zh-CN" sz="2400"/>
              <a:t>ⅹ</a:t>
            </a:r>
            <a:r>
              <a:rPr lang="en-US" altLang="zh-CN" sz="2400"/>
              <a:t>90</a:t>
            </a:r>
            <a:r>
              <a:rPr lang="zh-CN" altLang="zh-CN" sz="2400"/>
              <a:t>ⅹ</a:t>
            </a:r>
            <a:r>
              <a:rPr lang="en-US" altLang="zh-CN" sz="2400"/>
              <a:t>14</a:t>
            </a:r>
            <a:r>
              <a:rPr lang="zh-CN" altLang="zh-CN" sz="2400"/>
              <a:t>ⅹ</a:t>
            </a:r>
            <a:r>
              <a:rPr lang="en-US" altLang="zh-CN" sz="2400"/>
              <a:t>30=15120000=15.12MHz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95536" y="1508591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5</a:t>
            </a:r>
            <a:r>
              <a:rPr lang="zh-CN" altLang="en-US" sz="2400" smtClean="0"/>
              <a:t>、某计算机的字长为</a:t>
            </a:r>
            <a:r>
              <a:rPr lang="en-US" altLang="zh-CN" sz="2400" smtClean="0"/>
              <a:t>32</a:t>
            </a:r>
            <a:r>
              <a:rPr lang="zh-CN" altLang="en-US" sz="2400" smtClean="0"/>
              <a:t>位，存储容量为</a:t>
            </a:r>
            <a:r>
              <a:rPr lang="en-US" altLang="zh-CN" sz="2400" smtClean="0"/>
              <a:t>256MB</a:t>
            </a:r>
            <a:r>
              <a:rPr lang="zh-CN" altLang="en-US" sz="2400" smtClean="0"/>
              <a:t>，若按字长编址，则可寻址范围的</a:t>
            </a:r>
            <a:r>
              <a:rPr lang="zh-CN" altLang="en-US" sz="2400" strike="sngStrike" smtClean="0">
                <a:solidFill>
                  <a:srgbClr val="FF0000"/>
                </a:solidFill>
              </a:rPr>
              <a:t>容量</a:t>
            </a:r>
            <a:r>
              <a:rPr lang="zh-CN" altLang="en-US" sz="2400" smtClean="0"/>
              <a:t>是</a:t>
            </a:r>
            <a:r>
              <a:rPr lang="zh-CN" altLang="en-US" sz="2400" u="sng" smtClean="0"/>
              <a:t>   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 flipH="1">
            <a:off x="395536" y="254980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6</a:t>
            </a:r>
            <a:r>
              <a:rPr lang="zh-CN" altLang="en-US" sz="2400" smtClean="0"/>
              <a:t>、某计算机指令字长为</a:t>
            </a:r>
            <a:r>
              <a:rPr lang="en-US" altLang="zh-CN" sz="2400" smtClean="0"/>
              <a:t>12</a:t>
            </a:r>
            <a:r>
              <a:rPr lang="zh-CN" altLang="en-US" sz="2400" smtClean="0"/>
              <a:t>位，有单地址和双地址两类指令，若每个地址字段均为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位，双地址指令只有</a:t>
            </a:r>
            <a:r>
              <a:rPr lang="en-US" altLang="zh-CN" sz="2400" smtClean="0"/>
              <a:t>8</a:t>
            </a:r>
            <a:r>
              <a:rPr lang="zh-CN" altLang="en-US" sz="2400" smtClean="0"/>
              <a:t>条，则单地址指令最多可以有</a:t>
            </a:r>
            <a:r>
              <a:rPr lang="zh-CN" altLang="en-US" sz="2400" u="sng" smtClean="0"/>
              <a:t>        </a:t>
            </a:r>
            <a:r>
              <a:rPr lang="zh-CN" altLang="en-US" sz="2400" smtClean="0"/>
              <a:t>条。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 flipH="1">
            <a:off x="395536" y="402887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7</a:t>
            </a:r>
            <a:r>
              <a:rPr lang="zh-CN" altLang="en-US" sz="2400" smtClean="0"/>
              <a:t>、假设地址总线和数据总线均为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位，用</a:t>
            </a:r>
            <a:r>
              <a:rPr lang="en-US" altLang="zh-CN" sz="2400" smtClean="0"/>
              <a:t>8</a:t>
            </a:r>
            <a:r>
              <a:rPr lang="zh-CN" altLang="en-US" sz="2400" smtClean="0"/>
              <a:t>片</a:t>
            </a:r>
            <a:r>
              <a:rPr lang="en-US" altLang="zh-CN" sz="2400" smtClean="0"/>
              <a:t>4KB</a:t>
            </a:r>
            <a:r>
              <a:rPr lang="zh-CN" altLang="en-US" sz="2400" smtClean="0"/>
              <a:t>的芯片构成一存储器，该存储器地址范围是</a:t>
            </a:r>
            <a:r>
              <a:rPr lang="en-US" altLang="zh-CN" sz="2400" smtClean="0"/>
              <a:t>1000H-4FFFH</a:t>
            </a:r>
            <a:r>
              <a:rPr lang="zh-CN" altLang="en-US" sz="2400" smtClean="0"/>
              <a:t>，则该存储器所需的片选逻辑表达式是</a:t>
            </a:r>
            <a:r>
              <a:rPr lang="zh-CN" altLang="en-US" sz="2400" u="sng" smtClean="0"/>
              <a:t>                      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4508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95536" y="93252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8</a:t>
            </a:r>
            <a:r>
              <a:rPr lang="zh-CN" altLang="en-US" sz="2400" smtClean="0"/>
              <a:t>、采用多重中断方式，则完成一次中断处理的全过程（从中断响应到从中断服务程序返回主程序），需要</a:t>
            </a:r>
            <a:r>
              <a:rPr lang="zh-CN" altLang="en-US" sz="2400" u="sng" smtClean="0"/>
              <a:t>  </a:t>
            </a:r>
            <a:r>
              <a:rPr lang="en-US" altLang="zh-CN" sz="2400" u="sng" smtClean="0"/>
              <a:t>2</a:t>
            </a:r>
            <a:r>
              <a:rPr lang="zh-CN" altLang="en-US" sz="2400" u="sng" smtClean="0"/>
              <a:t>    </a:t>
            </a:r>
            <a:r>
              <a:rPr lang="zh-CN" altLang="en-US" sz="2400" smtClean="0"/>
              <a:t>次关中断，需要</a:t>
            </a:r>
            <a:r>
              <a:rPr lang="zh-CN" altLang="en-US" sz="2400" u="sng" smtClean="0"/>
              <a:t>       </a:t>
            </a:r>
            <a:r>
              <a:rPr lang="zh-CN" altLang="en-US" sz="2400" smtClean="0"/>
              <a:t>次开中断。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 flipH="1">
            <a:off x="395536" y="227687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9</a:t>
            </a:r>
            <a:r>
              <a:rPr lang="zh-CN" altLang="en-US" sz="2400" smtClean="0"/>
              <a:t>、有</a:t>
            </a:r>
            <a:r>
              <a:rPr lang="en-US" altLang="zh-CN" sz="2400" smtClean="0"/>
              <a:t>8</a:t>
            </a:r>
            <a:r>
              <a:rPr lang="zh-CN" altLang="en-US" sz="2400" smtClean="0"/>
              <a:t>个中断源，优先级为                                              ，采用多重中断方式，屏蔽字中的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用于屏蔽</a:t>
            </a:r>
            <a:r>
              <a:rPr lang="en-US" altLang="zh-CN" sz="2400" smtClean="0"/>
              <a:t>I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（为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则屏蔽），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在执行</a:t>
            </a:r>
            <a:r>
              <a:rPr lang="en-US" altLang="zh-CN" sz="2400" smtClean="0"/>
              <a:t>I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的所对应的中断服务程序时，应写入接口的屏蔽字是</a:t>
            </a:r>
            <a:r>
              <a:rPr lang="zh-CN" altLang="en-US" sz="2400" u="sng" smtClean="0"/>
              <a:t>                        </a:t>
            </a:r>
            <a:r>
              <a:rPr lang="zh-CN" altLang="en-US" sz="2400" smtClean="0"/>
              <a:t> 。</a:t>
            </a:r>
            <a:endParaRPr lang="zh-CN" altLang="en-US" sz="2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5696"/>
              </p:ext>
            </p:extLst>
          </p:nvPr>
        </p:nvGraphicFramePr>
        <p:xfrm>
          <a:off x="4139952" y="2367692"/>
          <a:ext cx="3071597" cy="3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905000" imgH="203200" progId="Equation.DSMT4">
                  <p:embed/>
                </p:oleObj>
              </mc:Choice>
              <mc:Fallback>
                <p:oleObj name="Equation" r:id="rId3" imgW="19050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367692"/>
                        <a:ext cx="3071597" cy="327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 flipH="1">
            <a:off x="467544" y="430761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10</a:t>
            </a:r>
            <a:r>
              <a:rPr lang="zh-CN" altLang="en-US" sz="2400" smtClean="0"/>
              <a:t>、根据模型机的结构和时序，一个时钟周期可完成一次从存储器中读出数据，并经数据通路传送的操作，因此一个时钟周期可完成操作</a:t>
            </a:r>
            <a:r>
              <a:rPr lang="en-US" altLang="zh-CN" sz="2400" smtClean="0"/>
              <a:t>M→MDR→C</a:t>
            </a:r>
            <a:r>
              <a:rPr lang="zh-CN" altLang="en-US" sz="2400" smtClean="0"/>
              <a:t>，但一个时钟周期不能完成</a:t>
            </a:r>
            <a:r>
              <a:rPr lang="en-US" altLang="zh-CN" sz="2400" smtClean="0"/>
              <a:t>C→MDR→M</a:t>
            </a:r>
            <a:r>
              <a:rPr lang="zh-CN" altLang="en-US" sz="2400" smtClean="0"/>
              <a:t>操作，其原因是</a:t>
            </a:r>
            <a:r>
              <a:rPr lang="zh-CN" altLang="en-US" sz="2400" u="sng" smtClean="0"/>
              <a:t>                             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416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467544" y="83671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11</a:t>
            </a:r>
            <a:r>
              <a:rPr lang="zh-CN" altLang="en-US" sz="2400" smtClean="0"/>
              <a:t>、如果一条微指令的命令字段共</a:t>
            </a:r>
            <a:r>
              <a:rPr lang="en-US" altLang="zh-CN" sz="2400" smtClean="0"/>
              <a:t>19</a:t>
            </a:r>
            <a:r>
              <a:rPr lang="zh-CN" altLang="en-US" sz="2400" smtClean="0"/>
              <a:t>位，分为</a:t>
            </a:r>
            <a:r>
              <a:rPr lang="en-US" altLang="zh-CN" sz="2400" smtClean="0"/>
              <a:t>6</a:t>
            </a:r>
            <a:r>
              <a:rPr lang="zh-CN" altLang="en-US" sz="2400" smtClean="0"/>
              <a:t>个字段，长度分别为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4</a:t>
            </a:r>
            <a:r>
              <a:rPr lang="zh-CN" altLang="en-US" sz="2400" smtClean="0"/>
              <a:t>，则最多可表示的微命令总数为 </a:t>
            </a:r>
            <a:endParaRPr lang="en-US" altLang="zh-CN" sz="2400" smtClean="0"/>
          </a:p>
          <a:p>
            <a:r>
              <a:rPr lang="zh-CN" altLang="en-US" sz="2400" u="sng" smtClean="0"/>
              <a:t>     </a:t>
            </a:r>
            <a:r>
              <a:rPr lang="zh-CN" altLang="en-US" sz="2400" smtClean="0"/>
              <a:t> 个。</a:t>
            </a:r>
            <a:r>
              <a:rPr lang="zh-CN" altLang="en-US" sz="2400" smtClean="0">
                <a:solidFill>
                  <a:srgbClr val="FF0000"/>
                </a:solidFill>
              </a:rPr>
              <a:t>（分段直接编译法）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467544" y="222867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12</a:t>
            </a:r>
            <a:r>
              <a:rPr lang="zh-CN" altLang="en-US" sz="2400" smtClean="0"/>
              <a:t>、对补码一位乘法，采用比较法，有效位连同符号位共</a:t>
            </a:r>
            <a:r>
              <a:rPr lang="en-US" altLang="zh-CN" sz="2400" smtClean="0"/>
              <a:t>n+1</a:t>
            </a:r>
            <a:r>
              <a:rPr lang="zh-CN" altLang="en-US" sz="2400" smtClean="0"/>
              <a:t>位，当</a:t>
            </a:r>
            <a:r>
              <a:rPr lang="zh-CN" altLang="en-US" sz="2400" u="sng" smtClean="0"/>
              <a:t>                 </a:t>
            </a:r>
            <a:r>
              <a:rPr lang="zh-CN" altLang="en-US" sz="2400" smtClean="0"/>
              <a:t> 时，只需做</a:t>
            </a:r>
            <a:r>
              <a:rPr lang="en-US" altLang="zh-CN" sz="2400" smtClean="0"/>
              <a:t>n</a:t>
            </a:r>
            <a:r>
              <a:rPr lang="zh-CN" altLang="en-US" sz="2400" smtClean="0"/>
              <a:t>步，</a:t>
            </a:r>
            <a:r>
              <a:rPr lang="zh-CN" altLang="en-US" sz="2400" u="sng" smtClean="0"/>
              <a:t>                  </a:t>
            </a:r>
            <a:r>
              <a:rPr lang="zh-CN" altLang="en-US" sz="2400" smtClean="0"/>
              <a:t>时，需要做</a:t>
            </a:r>
            <a:r>
              <a:rPr lang="en-US" altLang="zh-CN" sz="2400" smtClean="0"/>
              <a:t>n+1</a:t>
            </a:r>
            <a:r>
              <a:rPr lang="zh-CN" altLang="en-US" sz="2400" smtClean="0"/>
              <a:t>步操作。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467544" y="378904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13</a:t>
            </a:r>
            <a:r>
              <a:rPr lang="zh-CN" altLang="en-US" sz="2400" smtClean="0"/>
              <a:t>、由于</a:t>
            </a:r>
            <a:r>
              <a:rPr lang="en-US" altLang="zh-CN" sz="2400" smtClean="0"/>
              <a:t>DMA</a:t>
            </a:r>
            <a:r>
              <a:rPr lang="zh-CN" altLang="en-US" sz="2400" smtClean="0"/>
              <a:t>传输发生在外设与内存之间，因此，当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响应</a:t>
            </a:r>
            <a:r>
              <a:rPr lang="en-US" altLang="zh-CN" sz="2400" smtClean="0"/>
              <a:t>DMA</a:t>
            </a:r>
            <a:r>
              <a:rPr lang="zh-CN" altLang="en-US" sz="2400" smtClean="0"/>
              <a:t>请求以后，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应将</a:t>
            </a:r>
            <a:r>
              <a:rPr lang="zh-CN" altLang="en-US" sz="2400" u="sng" smtClean="0"/>
              <a:t>          </a:t>
            </a:r>
            <a:r>
              <a:rPr lang="zh-CN" altLang="en-US" sz="2400" smtClean="0"/>
              <a:t>控制权交给</a:t>
            </a:r>
            <a:r>
              <a:rPr lang="zh-CN" altLang="en-US" sz="2400" u="sng" smtClean="0"/>
              <a:t>         </a:t>
            </a:r>
            <a:r>
              <a:rPr lang="zh-CN" altLang="en-US" sz="2400" smtClean="0"/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467544" y="504627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CPU</a:t>
            </a:r>
            <a:r>
              <a:rPr lang="zh-CN" altLang="en-US" sz="2400" smtClean="0"/>
              <a:t>依据</a:t>
            </a:r>
            <a:r>
              <a:rPr lang="zh-CN" altLang="en-US" sz="2400" u="sng" smtClean="0"/>
              <a:t>              </a:t>
            </a:r>
            <a:r>
              <a:rPr lang="zh-CN" altLang="en-US" sz="2400" smtClean="0"/>
              <a:t>来设置程序状态字中相应的状态位。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6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467544" y="90872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15</a:t>
            </a:r>
            <a:r>
              <a:rPr lang="zh-CN" altLang="en-US" sz="2400" smtClean="0"/>
              <a:t>、某字符显示器的显示规格为</a:t>
            </a:r>
            <a:r>
              <a:rPr lang="en-US" altLang="zh-CN" sz="2400" smtClean="0"/>
              <a:t>25</a:t>
            </a:r>
            <a:r>
              <a:rPr lang="zh-CN" altLang="en-US" sz="2400" smtClean="0"/>
              <a:t>行*</a:t>
            </a:r>
            <a:r>
              <a:rPr lang="en-US" altLang="zh-CN" sz="2400" smtClean="0"/>
              <a:t>80</a:t>
            </a:r>
            <a:r>
              <a:rPr lang="zh-CN" altLang="en-US" sz="2400" smtClean="0"/>
              <a:t>列，屏幕第</a:t>
            </a:r>
            <a:r>
              <a:rPr lang="en-US" altLang="zh-CN" sz="2400" smtClean="0"/>
              <a:t>3</a:t>
            </a:r>
            <a:r>
              <a:rPr lang="zh-CN" altLang="en-US" sz="2400" smtClean="0"/>
              <a:t>行第</a:t>
            </a:r>
            <a:r>
              <a:rPr lang="en-US" altLang="zh-CN" sz="2400" smtClean="0"/>
              <a:t>6</a:t>
            </a:r>
            <a:r>
              <a:rPr lang="zh-CN" altLang="en-US" sz="2400" smtClean="0"/>
              <a:t>列（序号均为从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开始）字符的代码应存放在显示缓存的</a:t>
            </a:r>
            <a:r>
              <a:rPr lang="zh-CN" altLang="en-US" sz="2400" u="sng" smtClean="0"/>
              <a:t>        </a:t>
            </a:r>
            <a:r>
              <a:rPr lang="zh-CN" altLang="en-US" sz="2400" smtClean="0"/>
              <a:t>地址单元中（显示缓存从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号地址开始）。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467544" y="2516703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16</a:t>
            </a:r>
            <a:r>
              <a:rPr lang="zh-CN" altLang="en-US" sz="2400" smtClean="0"/>
              <a:t>、加法指令</a:t>
            </a:r>
            <a:r>
              <a:rPr lang="en-US" altLang="zh-CN" sz="2400" smtClean="0"/>
              <a:t>ADD X(R1)  ,  (SP)+</a:t>
            </a:r>
            <a:r>
              <a:rPr lang="zh-CN" altLang="en-US" sz="2400" smtClean="0"/>
              <a:t>；源采用自增型寄存器间址，目的采用变址寻址，该指令的目的周期流程如下，请在每个括号中填入一个正确答案。</a:t>
            </a:r>
            <a:endParaRPr lang="en-US" altLang="zh-CN" sz="2400" smtClean="0"/>
          </a:p>
          <a:p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  </a:t>
            </a:r>
            <a:r>
              <a:rPr lang="en-US" altLang="zh-CN" sz="2400" smtClean="0"/>
              <a:t>PC→MAR                       (MAR</a:t>
            </a:r>
            <a:r>
              <a:rPr lang="zh-CN" altLang="en-US" sz="2400" smtClean="0"/>
              <a:t>的内容为：</a:t>
            </a:r>
            <a:r>
              <a:rPr lang="zh-CN" altLang="en-US" sz="2400"/>
              <a:t> </a:t>
            </a:r>
            <a:r>
              <a:rPr lang="zh-CN" altLang="en-US" sz="2400" smtClean="0"/>
              <a:t>           ）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M</a:t>
            </a:r>
            <a:r>
              <a:rPr lang="en-US" altLang="zh-CN" sz="2400"/>
              <a:t> </a:t>
            </a:r>
            <a:r>
              <a:rPr lang="en-US" altLang="zh-CN" sz="2400" smtClean="0"/>
              <a:t>→MDR</a:t>
            </a:r>
            <a:r>
              <a:rPr lang="en-US" altLang="zh-CN" sz="2400"/>
              <a:t> </a:t>
            </a:r>
            <a:r>
              <a:rPr lang="en-US" altLang="zh-CN" sz="2400" smtClean="0"/>
              <a:t>→D               (D</a:t>
            </a:r>
            <a:r>
              <a:rPr lang="zh-CN" altLang="en-US" sz="2400" smtClean="0"/>
              <a:t>的内容为：           ）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R1+D</a:t>
            </a:r>
            <a:r>
              <a:rPr lang="en-US" altLang="zh-CN" sz="2400"/>
              <a:t> </a:t>
            </a:r>
            <a:r>
              <a:rPr lang="en-US" altLang="zh-CN" sz="2400" smtClean="0"/>
              <a:t>→MAR                 </a:t>
            </a:r>
            <a:r>
              <a:rPr lang="en-US" altLang="zh-CN" sz="2400"/>
              <a:t>(MAR</a:t>
            </a:r>
            <a:r>
              <a:rPr lang="zh-CN" altLang="en-US" sz="2400"/>
              <a:t>的</a:t>
            </a:r>
            <a:r>
              <a:rPr lang="zh-CN" altLang="en-US" sz="2400" smtClean="0"/>
              <a:t>内容为：           ）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PC+1</a:t>
            </a:r>
            <a:r>
              <a:rPr lang="en-US" altLang="zh-CN" sz="2400"/>
              <a:t> </a:t>
            </a:r>
            <a:r>
              <a:rPr lang="en-US" altLang="zh-CN" sz="2400" smtClean="0"/>
              <a:t>→PC                      (PC</a:t>
            </a:r>
            <a:r>
              <a:rPr lang="zh-CN" altLang="en-US" sz="2400" smtClean="0"/>
              <a:t>的内容为：               ）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M</a:t>
            </a:r>
            <a:r>
              <a:rPr lang="en-US" altLang="zh-CN" sz="2400"/>
              <a:t> </a:t>
            </a:r>
            <a:r>
              <a:rPr lang="en-US" altLang="zh-CN" sz="2400" smtClean="0"/>
              <a:t>→MDR</a:t>
            </a:r>
            <a:r>
              <a:rPr lang="en-US" altLang="zh-CN" sz="2400"/>
              <a:t> </a:t>
            </a:r>
            <a:r>
              <a:rPr lang="en-US" altLang="zh-CN" sz="2400" smtClean="0"/>
              <a:t>→D                (D</a:t>
            </a:r>
            <a:r>
              <a:rPr lang="zh-CN" altLang="en-US" sz="2400" smtClean="0"/>
              <a:t>的内容为：              ）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❶</a:t>
            </a:r>
            <a:r>
              <a:rPr lang="zh-CN" altLang="en-US" sz="2400" smtClean="0"/>
              <a:t>形式地址   ❷目的数    ❸下条指令的地址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❹</a:t>
            </a:r>
            <a:r>
              <a:rPr lang="zh-CN" altLang="en-US" sz="2400" smtClean="0"/>
              <a:t>目的地址     ❺形式地址的地址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504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467544" y="212356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17</a:t>
            </a:r>
            <a:r>
              <a:rPr lang="zh-CN" altLang="en-US" sz="2400" smtClean="0"/>
              <a:t>、对非向量中断方式，可通过修改</a:t>
            </a:r>
            <a:r>
              <a:rPr lang="zh-CN" altLang="en-US" sz="2400" u="sng" smtClean="0"/>
              <a:t>             </a:t>
            </a:r>
            <a:r>
              <a:rPr lang="zh-CN" altLang="en-US" sz="2400" smtClean="0"/>
              <a:t>来改变中断源的优先级。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467544" y="345280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18</a:t>
            </a:r>
            <a:r>
              <a:rPr lang="zh-CN" altLang="en-US" sz="2400" smtClean="0"/>
              <a:t>、若浮点数的阶码（含一位符号位）为</a:t>
            </a:r>
            <a:r>
              <a:rPr lang="en-US" altLang="zh-CN" sz="2400" smtClean="0"/>
              <a:t>m+1</a:t>
            </a:r>
            <a:r>
              <a:rPr lang="zh-CN" altLang="en-US" sz="2400" smtClean="0"/>
              <a:t>位，阶码用移码表示，则两个浮点数相乘时，指数部分的运算结果需要做</a:t>
            </a:r>
            <a:endParaRPr lang="en-US" altLang="zh-CN" sz="2400" smtClean="0"/>
          </a:p>
          <a:p>
            <a:r>
              <a:rPr lang="zh-CN" altLang="en-US" sz="2400" u="sng" smtClean="0"/>
              <a:t>                  </a:t>
            </a:r>
            <a:r>
              <a:rPr lang="zh-CN" altLang="en-US" sz="2400" smtClean="0"/>
              <a:t> 操作来进行修正。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017319" y="116632"/>
            <a:ext cx="197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二、分析题</a:t>
            </a:r>
            <a:endParaRPr lang="zh-CN" altLang="en-US" sz="2800" b="1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3345" y="5014337"/>
            <a:ext cx="65766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251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301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351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smtClean="0">
                <a:solidFill>
                  <a:srgbClr val="0000FF"/>
                </a:solidFill>
              </a:rPr>
              <a:t>地址总线</a:t>
            </a:r>
            <a:r>
              <a:rPr lang="zh-CN" altLang="en-US" sz="2200" b="1">
                <a:solidFill>
                  <a:srgbClr val="0000FF"/>
                </a:solidFill>
              </a:rPr>
              <a:t>16条, 数据总线8条, 有以下存储器连接电路: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54138" y="999084"/>
            <a:ext cx="1281113" cy="1668149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smtClean="0"/>
              <a:t>2</a:t>
            </a:r>
            <a:r>
              <a:rPr lang="zh-CN" altLang="en-US" sz="2800" b="1"/>
              <a:t>:4</a:t>
            </a: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700" b="1"/>
              <a:t>译码器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zh-CN" altLang="en-US" sz="2800" b="1"/>
          </a:p>
          <a:p>
            <a:pPr>
              <a:spcBef>
                <a:spcPct val="0"/>
              </a:spcBef>
            </a:pPr>
            <a:endParaRPr lang="zh-CN" altLang="en-US" sz="2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7782" y="2267194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EN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69975" y="1191171"/>
            <a:ext cx="287338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063625" y="1532484"/>
            <a:ext cx="287338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61661" y="2501049"/>
            <a:ext cx="32385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19100" y="848271"/>
            <a:ext cx="71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</a:t>
            </a:r>
            <a:r>
              <a:rPr lang="en-US" altLang="zh-CN" sz="2800" b="1" baseline="-16000"/>
              <a:t>15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19100" y="1216571"/>
            <a:ext cx="71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</a:t>
            </a:r>
            <a:r>
              <a:rPr lang="en-US" altLang="zh-CN" sz="2800" b="1" baseline="-16000"/>
              <a:t>14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646363" y="1097509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649538" y="1388021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641600" y="1742034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646363" y="2118271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675065" y="692696"/>
            <a:ext cx="1009651" cy="600075"/>
            <a:chOff x="2291" y="618"/>
            <a:chExt cx="636" cy="378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372" y="618"/>
              <a:ext cx="555" cy="378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30000"/>
                </a:lnSpc>
                <a:spcBef>
                  <a:spcPct val="0"/>
                </a:spcBef>
              </a:pPr>
              <a:r>
                <a:rPr lang="zh-CN" altLang="en-US" sz="2000" b="1"/>
                <a:t> 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1" smtClean="0"/>
                <a:t>16KB</a:t>
              </a:r>
              <a:endParaRPr lang="en-US" altLang="zh-CN" sz="2000" b="1"/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000" b="1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291" y="868"/>
              <a:ext cx="68" cy="68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3233738" y="697706"/>
            <a:ext cx="685800" cy="427038"/>
            <a:chOff x="2013" y="515"/>
            <a:chExt cx="432" cy="269"/>
          </a:xfrm>
        </p:grpSpPr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2013" y="515"/>
              <a:ext cx="4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200" b="1"/>
                <a:t>CS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098" y="564"/>
              <a:ext cx="181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768600" y="1149068"/>
            <a:ext cx="901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22" name="组合 21"/>
          <p:cNvGrpSpPr/>
          <p:nvPr/>
        </p:nvGrpSpPr>
        <p:grpSpPr>
          <a:xfrm>
            <a:off x="6732539" y="1057946"/>
            <a:ext cx="1439861" cy="712787"/>
            <a:chOff x="6129760" y="1636093"/>
            <a:chExt cx="1439861" cy="712787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6617121" y="1748805"/>
              <a:ext cx="952500" cy="600075"/>
              <a:chOff x="3172" y="701"/>
              <a:chExt cx="600" cy="378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3253" y="701"/>
                <a:ext cx="519" cy="378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30000"/>
                  </a:lnSpc>
                  <a:spcBef>
                    <a:spcPct val="0"/>
                  </a:spcBef>
                </a:pPr>
                <a:r>
                  <a:rPr lang="zh-CN" altLang="en-US" sz="2000" b="1"/>
                  <a:t>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000" b="1"/>
                  <a:t>8</a:t>
                </a:r>
                <a:r>
                  <a:rPr lang="en-US" altLang="zh-CN" sz="2000" b="1"/>
                  <a:t>KB</a:t>
                </a:r>
              </a:p>
              <a:p>
                <a:pPr algn="l">
                  <a:lnSpc>
                    <a:spcPct val="35000"/>
                  </a:lnSpc>
                  <a:spcBef>
                    <a:spcPct val="0"/>
                  </a:spcBef>
                </a:pPr>
                <a:endParaRPr lang="en-US" altLang="zh-CN" sz="2000" b="1"/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3172" y="831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6129760" y="1636093"/>
              <a:ext cx="619125" cy="427038"/>
              <a:chOff x="2865" y="638"/>
              <a:chExt cx="390" cy="269"/>
            </a:xfrm>
          </p:grpSpPr>
          <p:sp>
            <p:nvSpPr>
              <p:cNvPr id="25" name="Text Box 39"/>
              <p:cNvSpPr txBox="1">
                <a:spLocks noChangeArrowheads="1"/>
              </p:cNvSpPr>
              <p:nvPr/>
            </p:nvSpPr>
            <p:spPr bwMode="auto">
              <a:xfrm>
                <a:off x="2865" y="638"/>
                <a:ext cx="3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200" b="1"/>
                  <a:t>CS</a:t>
                </a:r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2942" y="687"/>
                <a:ext cx="181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2660650" y="78159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11</a:t>
            </a:r>
          </a:p>
        </p:txBody>
      </p:sp>
      <p:grpSp>
        <p:nvGrpSpPr>
          <p:cNvPr id="30" name="Group 44"/>
          <p:cNvGrpSpPr>
            <a:grpSpLocks/>
          </p:cNvGrpSpPr>
          <p:nvPr/>
        </p:nvGrpSpPr>
        <p:grpSpPr bwMode="auto">
          <a:xfrm>
            <a:off x="5670277" y="2132856"/>
            <a:ext cx="269875" cy="388938"/>
            <a:chOff x="3304" y="1576"/>
            <a:chExt cx="170" cy="220"/>
          </a:xfrm>
        </p:grpSpPr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3304" y="1576"/>
              <a:ext cx="170" cy="220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3347" y="1686"/>
              <a:ext cx="91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3389" y="1644"/>
              <a:ext cx="0" cy="9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3617365" y="1395651"/>
            <a:ext cx="712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/>
              <a:t>A</a:t>
            </a:r>
            <a:r>
              <a:rPr lang="en-US" altLang="zh-CN" sz="2000" b="1" baseline="-16000"/>
              <a:t>13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4959162" y="2780928"/>
            <a:ext cx="198438" cy="277813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1">
              <a:solidFill>
                <a:srgbClr val="CCFFFF"/>
              </a:solidFill>
            </a:endParaRPr>
          </a:p>
        </p:txBody>
      </p:sp>
      <p:sp>
        <p:nvSpPr>
          <p:cNvPr id="36" name="Oval 50"/>
          <p:cNvSpPr>
            <a:spLocks noChangeArrowheads="1"/>
          </p:cNvSpPr>
          <p:nvPr/>
        </p:nvSpPr>
        <p:spPr bwMode="auto">
          <a:xfrm rot="16200000">
            <a:off x="5167039" y="2871168"/>
            <a:ext cx="96838" cy="96838"/>
          </a:xfrm>
          <a:prstGeom prst="ellips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 rot="16200000" flipH="1">
            <a:off x="4472356" y="1356690"/>
            <a:ext cx="1869" cy="802208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644877" y="2863726"/>
            <a:ext cx="269875" cy="349250"/>
            <a:chOff x="3280" y="1990"/>
            <a:chExt cx="170" cy="220"/>
          </a:xfrm>
        </p:grpSpPr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3280" y="1990"/>
              <a:ext cx="170" cy="220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>
              <a:off x="3331" y="2100"/>
              <a:ext cx="76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>
              <a:off x="3365" y="2058"/>
              <a:ext cx="0" cy="9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2663687" y="1805534"/>
            <a:ext cx="577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/>
              <a:t>00</a:t>
            </a:r>
          </a:p>
        </p:txBody>
      </p:sp>
      <p:sp>
        <p:nvSpPr>
          <p:cNvPr id="43" name="Text Box 59"/>
          <p:cNvSpPr txBox="1">
            <a:spLocks noChangeArrowheads="1"/>
          </p:cNvSpPr>
          <p:nvPr/>
        </p:nvSpPr>
        <p:spPr bwMode="auto">
          <a:xfrm>
            <a:off x="2673350" y="1456284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01</a:t>
            </a:r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2665413" y="1114971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10</a:t>
            </a:r>
          </a:p>
        </p:txBody>
      </p:sp>
      <p:sp>
        <p:nvSpPr>
          <p:cNvPr id="45" name="Line 62"/>
          <p:cNvSpPr>
            <a:spLocks noChangeShapeType="1"/>
          </p:cNvSpPr>
          <p:nvPr/>
        </p:nvSpPr>
        <p:spPr bwMode="auto">
          <a:xfrm>
            <a:off x="5273315" y="2919586"/>
            <a:ext cx="360461" cy="4483"/>
          </a:xfrm>
          <a:prstGeom prst="line">
            <a:avLst/>
          </a:prstGeom>
          <a:noFill/>
          <a:ln w="2032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6" name="Rectangle 64"/>
          <p:cNvSpPr>
            <a:spLocks noChangeArrowheads="1"/>
          </p:cNvSpPr>
          <p:nvPr/>
        </p:nvSpPr>
        <p:spPr bwMode="auto">
          <a:xfrm>
            <a:off x="797669" y="5504106"/>
            <a:ext cx="7942262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 algn="l" defTabSz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 algn="l" defTabSz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5675" algn="l" defTabSz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52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52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52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52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b="1">
                <a:solidFill>
                  <a:srgbClr val="003800"/>
                </a:solidFill>
              </a:rPr>
              <a:t>(1) 写出每片芯片的地址范围;</a:t>
            </a:r>
          </a:p>
          <a:p>
            <a:pPr>
              <a:spcBef>
                <a:spcPct val="10000"/>
              </a:spcBef>
            </a:pPr>
            <a:r>
              <a:rPr lang="zh-CN" altLang="en-US" b="1" smtClean="0">
                <a:solidFill>
                  <a:srgbClr val="003800"/>
                </a:solidFill>
              </a:rPr>
              <a:t>(</a:t>
            </a:r>
            <a:r>
              <a:rPr lang="en-US" altLang="zh-CN" b="1" smtClean="0">
                <a:solidFill>
                  <a:srgbClr val="003800"/>
                </a:solidFill>
              </a:rPr>
              <a:t>2</a:t>
            </a:r>
            <a:r>
              <a:rPr lang="zh-CN" altLang="en-US" b="1" smtClean="0">
                <a:solidFill>
                  <a:srgbClr val="003800"/>
                </a:solidFill>
              </a:rPr>
              <a:t>) </a:t>
            </a:r>
            <a:r>
              <a:rPr lang="zh-CN" altLang="en-US" b="1">
                <a:solidFill>
                  <a:srgbClr val="003800"/>
                </a:solidFill>
              </a:rPr>
              <a:t>用两</a:t>
            </a:r>
            <a:r>
              <a:rPr lang="zh-CN" altLang="en-US" b="1" smtClean="0">
                <a:solidFill>
                  <a:srgbClr val="003800"/>
                </a:solidFill>
              </a:rPr>
              <a:t>片</a:t>
            </a:r>
            <a:r>
              <a:rPr lang="en-US" altLang="zh-CN" b="1" smtClean="0">
                <a:solidFill>
                  <a:srgbClr val="003800"/>
                </a:solidFill>
              </a:rPr>
              <a:t>4KB</a:t>
            </a:r>
            <a:r>
              <a:rPr lang="zh-CN" altLang="en-US" b="1">
                <a:solidFill>
                  <a:srgbClr val="003800"/>
                </a:solidFill>
              </a:rPr>
              <a:t>芯片直接替换图中的两</a:t>
            </a:r>
            <a:r>
              <a:rPr lang="zh-CN" altLang="en-US" b="1" smtClean="0">
                <a:solidFill>
                  <a:srgbClr val="003800"/>
                </a:solidFill>
              </a:rPr>
              <a:t>片</a:t>
            </a:r>
            <a:r>
              <a:rPr lang="en-US" altLang="zh-CN" b="1" smtClean="0">
                <a:solidFill>
                  <a:srgbClr val="003C00"/>
                </a:solidFill>
              </a:rPr>
              <a:t>2KB</a:t>
            </a:r>
            <a:r>
              <a:rPr lang="zh-CN" altLang="en-US" b="1">
                <a:solidFill>
                  <a:srgbClr val="003C00"/>
                </a:solidFill>
              </a:rPr>
              <a:t>芯片, 不做其他任何改动, 是否可行? 为什么?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1259632" y="2455168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539552" y="2314842"/>
            <a:ext cx="32385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526114" y="2984987"/>
            <a:ext cx="1281113" cy="1668149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smtClean="0"/>
              <a:t>2</a:t>
            </a:r>
            <a:r>
              <a:rPr lang="zh-CN" altLang="en-US" sz="2800" b="1"/>
              <a:t>:4</a:t>
            </a: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700" b="1"/>
              <a:t>译码器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zh-CN" altLang="en-US" sz="2800" b="1"/>
          </a:p>
          <a:p>
            <a:pPr>
              <a:spcBef>
                <a:spcPct val="0"/>
              </a:spcBef>
            </a:pPr>
            <a:endParaRPr lang="zh-CN" altLang="en-US" sz="2800" b="1"/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323528" y="2996952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EN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1222375" y="3717032"/>
            <a:ext cx="287338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1216025" y="4058345"/>
            <a:ext cx="287338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1114061" y="3240636"/>
            <a:ext cx="32385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571500" y="3341935"/>
            <a:ext cx="71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A</a:t>
            </a:r>
            <a:r>
              <a:rPr lang="en-US" altLang="zh-CN" sz="2800" b="1" baseline="-16000" smtClean="0"/>
              <a:t>13</a:t>
            </a:r>
            <a:endParaRPr lang="en-US" altLang="zh-CN" sz="2800" b="1" baseline="-16000"/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571500" y="3697868"/>
            <a:ext cx="712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A</a:t>
            </a:r>
            <a:r>
              <a:rPr lang="en-US" altLang="zh-CN" sz="2800" b="1" baseline="-16000" smtClean="0"/>
              <a:t>12</a:t>
            </a:r>
            <a:endParaRPr lang="en-US" altLang="zh-CN" sz="2800" b="1" baseline="-16000"/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2794000" y="3731933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2798763" y="4437112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1412032" y="3194755"/>
            <a:ext cx="107950" cy="107950"/>
          </a:xfrm>
          <a:prstGeom prst="ellipse">
            <a:avLst/>
          </a:prstGeom>
          <a:noFill/>
          <a:ln w="2159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45497" y="3054429"/>
            <a:ext cx="32385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60" name="组合 59"/>
          <p:cNvGrpSpPr/>
          <p:nvPr/>
        </p:nvGrpSpPr>
        <p:grpSpPr>
          <a:xfrm>
            <a:off x="1114061" y="2172246"/>
            <a:ext cx="1957786" cy="1068390"/>
            <a:chOff x="1114061" y="2172246"/>
            <a:chExt cx="1957786" cy="106839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703513" y="2172246"/>
              <a:ext cx="368334" cy="83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071847" y="2172246"/>
              <a:ext cx="0" cy="6086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131888" y="2780928"/>
              <a:ext cx="19399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53" idx="0"/>
            </p:cNvCxnSpPr>
            <p:nvPr/>
          </p:nvCxnSpPr>
          <p:spPr>
            <a:xfrm>
              <a:off x="1114061" y="2780928"/>
              <a:ext cx="0" cy="45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2844941" y="339216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11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843808" y="404023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10</a:t>
            </a:r>
          </a:p>
        </p:txBody>
      </p: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4887069" y="1618753"/>
            <a:ext cx="198438" cy="277813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1">
              <a:solidFill>
                <a:srgbClr val="CCFFFF"/>
              </a:solidFill>
            </a:endParaRPr>
          </a:p>
        </p:txBody>
      </p:sp>
      <p:sp>
        <p:nvSpPr>
          <p:cNvPr id="68" name="Oval 50"/>
          <p:cNvSpPr>
            <a:spLocks noChangeArrowheads="1"/>
          </p:cNvSpPr>
          <p:nvPr/>
        </p:nvSpPr>
        <p:spPr bwMode="auto">
          <a:xfrm rot="16200000">
            <a:off x="5095031" y="1700808"/>
            <a:ext cx="96838" cy="96838"/>
          </a:xfrm>
          <a:prstGeom prst="ellips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5191869" y="1750070"/>
            <a:ext cx="486345" cy="4663"/>
          </a:xfrm>
          <a:prstGeom prst="line">
            <a:avLst/>
          </a:prstGeom>
          <a:noFill/>
          <a:ln w="2032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70" name="组合 69"/>
          <p:cNvGrpSpPr/>
          <p:nvPr/>
        </p:nvGrpSpPr>
        <p:grpSpPr>
          <a:xfrm>
            <a:off x="6659786" y="1962746"/>
            <a:ext cx="1485899" cy="600075"/>
            <a:chOff x="6083722" y="1748805"/>
            <a:chExt cx="1485899" cy="600075"/>
          </a:xfrm>
        </p:grpSpPr>
        <p:grpSp>
          <p:nvGrpSpPr>
            <p:cNvPr id="71" name="Group 20"/>
            <p:cNvGrpSpPr>
              <a:grpSpLocks/>
            </p:cNvGrpSpPr>
            <p:nvPr/>
          </p:nvGrpSpPr>
          <p:grpSpPr bwMode="auto">
            <a:xfrm>
              <a:off x="6617121" y="1748805"/>
              <a:ext cx="952500" cy="600075"/>
              <a:chOff x="3172" y="701"/>
              <a:chExt cx="600" cy="378"/>
            </a:xfrm>
          </p:grpSpPr>
          <p:sp>
            <p:nvSpPr>
              <p:cNvPr id="75" name="Text Box 21"/>
              <p:cNvSpPr txBox="1">
                <a:spLocks noChangeArrowheads="1"/>
              </p:cNvSpPr>
              <p:nvPr/>
            </p:nvSpPr>
            <p:spPr bwMode="auto">
              <a:xfrm>
                <a:off x="3253" y="701"/>
                <a:ext cx="519" cy="378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30000"/>
                  </a:lnSpc>
                  <a:spcBef>
                    <a:spcPct val="0"/>
                  </a:spcBef>
                </a:pPr>
                <a:r>
                  <a:rPr lang="zh-CN" altLang="en-US" sz="2000" b="1"/>
                  <a:t>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000" b="1"/>
                  <a:t>8</a:t>
                </a:r>
                <a:r>
                  <a:rPr lang="en-US" altLang="zh-CN" sz="2000" b="1"/>
                  <a:t>KB</a:t>
                </a:r>
              </a:p>
              <a:p>
                <a:pPr algn="l">
                  <a:lnSpc>
                    <a:spcPct val="35000"/>
                  </a:lnSpc>
                  <a:spcBef>
                    <a:spcPct val="0"/>
                  </a:spcBef>
                </a:pPr>
                <a:endParaRPr lang="en-US" altLang="zh-CN" sz="2000" b="1"/>
              </a:p>
            </p:txBody>
          </p:sp>
          <p:sp>
            <p:nvSpPr>
              <p:cNvPr id="76" name="Oval 22"/>
              <p:cNvSpPr>
                <a:spLocks noChangeArrowheads="1"/>
              </p:cNvSpPr>
              <p:nvPr/>
            </p:nvSpPr>
            <p:spPr bwMode="auto">
              <a:xfrm>
                <a:off x="3172" y="902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2" name="Group 38"/>
            <p:cNvGrpSpPr>
              <a:grpSpLocks/>
            </p:cNvGrpSpPr>
            <p:nvPr/>
          </p:nvGrpSpPr>
          <p:grpSpPr bwMode="auto">
            <a:xfrm>
              <a:off x="6083722" y="1780555"/>
              <a:ext cx="619125" cy="427038"/>
              <a:chOff x="2836" y="729"/>
              <a:chExt cx="390" cy="269"/>
            </a:xfrm>
          </p:grpSpPr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836" y="729"/>
                <a:ext cx="3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200" b="1"/>
                  <a:t>CS</a:t>
                </a:r>
              </a:p>
            </p:txBody>
          </p:sp>
          <p:sp>
            <p:nvSpPr>
              <p:cNvPr id="74" name="Line 40"/>
              <p:cNvSpPr>
                <a:spLocks noChangeShapeType="1"/>
              </p:cNvSpPr>
              <p:nvPr/>
            </p:nvSpPr>
            <p:spPr bwMode="auto">
              <a:xfrm>
                <a:off x="2913" y="771"/>
                <a:ext cx="181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689949" y="2714054"/>
            <a:ext cx="1455736" cy="642938"/>
            <a:chOff x="6113885" y="1705942"/>
            <a:chExt cx="1455736" cy="642938"/>
          </a:xfrm>
        </p:grpSpPr>
        <p:grpSp>
          <p:nvGrpSpPr>
            <p:cNvPr id="78" name="Group 20"/>
            <p:cNvGrpSpPr>
              <a:grpSpLocks/>
            </p:cNvGrpSpPr>
            <p:nvPr/>
          </p:nvGrpSpPr>
          <p:grpSpPr bwMode="auto">
            <a:xfrm>
              <a:off x="6617121" y="1748805"/>
              <a:ext cx="952500" cy="600075"/>
              <a:chOff x="3172" y="701"/>
              <a:chExt cx="600" cy="378"/>
            </a:xfrm>
          </p:grpSpPr>
          <p:sp>
            <p:nvSpPr>
              <p:cNvPr id="82" name="Text Box 21"/>
              <p:cNvSpPr txBox="1">
                <a:spLocks noChangeArrowheads="1"/>
              </p:cNvSpPr>
              <p:nvPr/>
            </p:nvSpPr>
            <p:spPr bwMode="auto">
              <a:xfrm>
                <a:off x="3253" y="701"/>
                <a:ext cx="519" cy="378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30000"/>
                  </a:lnSpc>
                  <a:spcBef>
                    <a:spcPct val="0"/>
                  </a:spcBef>
                </a:pPr>
                <a:r>
                  <a:rPr lang="zh-CN" altLang="en-US" sz="2000" b="1"/>
                  <a:t>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000" b="1"/>
                  <a:t>8</a:t>
                </a:r>
                <a:r>
                  <a:rPr lang="en-US" altLang="zh-CN" sz="2000" b="1"/>
                  <a:t>KB</a:t>
                </a:r>
              </a:p>
              <a:p>
                <a:pPr algn="l">
                  <a:lnSpc>
                    <a:spcPct val="35000"/>
                  </a:lnSpc>
                  <a:spcBef>
                    <a:spcPct val="0"/>
                  </a:spcBef>
                </a:pPr>
                <a:endParaRPr lang="en-US" altLang="zh-CN" sz="2000" b="1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auto">
              <a:xfrm>
                <a:off x="3172" y="852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9" name="Group 38"/>
            <p:cNvGrpSpPr>
              <a:grpSpLocks/>
            </p:cNvGrpSpPr>
            <p:nvPr/>
          </p:nvGrpSpPr>
          <p:grpSpPr bwMode="auto">
            <a:xfrm>
              <a:off x="6113885" y="1705942"/>
              <a:ext cx="619125" cy="427038"/>
              <a:chOff x="2855" y="682"/>
              <a:chExt cx="390" cy="269"/>
            </a:xfrm>
          </p:grpSpPr>
          <p:sp>
            <p:nvSpPr>
              <p:cNvPr id="80" name="Text Box 39"/>
              <p:cNvSpPr txBox="1">
                <a:spLocks noChangeArrowheads="1"/>
              </p:cNvSpPr>
              <p:nvPr/>
            </p:nvSpPr>
            <p:spPr bwMode="auto">
              <a:xfrm>
                <a:off x="2855" y="682"/>
                <a:ext cx="3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200" b="1"/>
                  <a:t>CS</a:t>
                </a:r>
              </a:p>
            </p:txBody>
          </p:sp>
          <p:sp>
            <p:nvSpPr>
              <p:cNvPr id="81" name="Line 40"/>
              <p:cNvSpPr>
                <a:spLocks noChangeShapeType="1"/>
              </p:cNvSpPr>
              <p:nvPr/>
            </p:nvSpPr>
            <p:spPr bwMode="auto">
              <a:xfrm>
                <a:off x="2927" y="724"/>
                <a:ext cx="181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6659786" y="3434704"/>
            <a:ext cx="1485905" cy="714376"/>
            <a:chOff x="6083722" y="1634504"/>
            <a:chExt cx="1485905" cy="714376"/>
          </a:xfrm>
        </p:grpSpPr>
        <p:grpSp>
          <p:nvGrpSpPr>
            <p:cNvPr id="85" name="Group 20"/>
            <p:cNvGrpSpPr>
              <a:grpSpLocks/>
            </p:cNvGrpSpPr>
            <p:nvPr/>
          </p:nvGrpSpPr>
          <p:grpSpPr bwMode="auto">
            <a:xfrm>
              <a:off x="6617126" y="1748805"/>
              <a:ext cx="952501" cy="600075"/>
              <a:chOff x="3172" y="701"/>
              <a:chExt cx="600" cy="378"/>
            </a:xfrm>
          </p:grpSpPr>
          <p:sp>
            <p:nvSpPr>
              <p:cNvPr id="89" name="Text Box 21"/>
              <p:cNvSpPr txBox="1">
                <a:spLocks noChangeArrowheads="1"/>
              </p:cNvSpPr>
              <p:nvPr/>
            </p:nvSpPr>
            <p:spPr bwMode="auto">
              <a:xfrm>
                <a:off x="3253" y="701"/>
                <a:ext cx="519" cy="378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30000"/>
                  </a:lnSpc>
                  <a:spcBef>
                    <a:spcPct val="0"/>
                  </a:spcBef>
                </a:pPr>
                <a:r>
                  <a:rPr lang="zh-CN" altLang="en-US" sz="2000" b="1"/>
                  <a:t>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sz="2000" b="1" smtClean="0"/>
                  <a:t>2KB</a:t>
                </a:r>
                <a:endParaRPr lang="en-US" altLang="zh-CN" sz="2000" b="1"/>
              </a:p>
              <a:p>
                <a:pPr algn="l">
                  <a:lnSpc>
                    <a:spcPct val="35000"/>
                  </a:lnSpc>
                  <a:spcBef>
                    <a:spcPct val="0"/>
                  </a:spcBef>
                </a:pPr>
                <a:endParaRPr lang="en-US" altLang="zh-CN" sz="2000" b="1"/>
              </a:p>
            </p:txBody>
          </p:sp>
          <p:sp>
            <p:nvSpPr>
              <p:cNvPr id="90" name="Oval 22"/>
              <p:cNvSpPr>
                <a:spLocks noChangeArrowheads="1"/>
              </p:cNvSpPr>
              <p:nvPr/>
            </p:nvSpPr>
            <p:spPr bwMode="auto">
              <a:xfrm>
                <a:off x="3172" y="830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86" name="Group 38"/>
            <p:cNvGrpSpPr>
              <a:grpSpLocks/>
            </p:cNvGrpSpPr>
            <p:nvPr/>
          </p:nvGrpSpPr>
          <p:grpSpPr bwMode="auto">
            <a:xfrm>
              <a:off x="6083722" y="1634504"/>
              <a:ext cx="619125" cy="427038"/>
              <a:chOff x="2836" y="637"/>
              <a:chExt cx="390" cy="269"/>
            </a:xfrm>
          </p:grpSpPr>
          <p:sp>
            <p:nvSpPr>
              <p:cNvPr id="87" name="Text Box 39"/>
              <p:cNvSpPr txBox="1">
                <a:spLocks noChangeArrowheads="1"/>
              </p:cNvSpPr>
              <p:nvPr/>
            </p:nvSpPr>
            <p:spPr bwMode="auto">
              <a:xfrm>
                <a:off x="2836" y="637"/>
                <a:ext cx="3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200" b="1"/>
                  <a:t>CS</a:t>
                </a:r>
              </a:p>
            </p:txBody>
          </p:sp>
          <p:sp>
            <p:nvSpPr>
              <p:cNvPr id="88" name="Line 40"/>
              <p:cNvSpPr>
                <a:spLocks noChangeShapeType="1"/>
              </p:cNvSpPr>
              <p:nvPr/>
            </p:nvSpPr>
            <p:spPr bwMode="auto">
              <a:xfrm>
                <a:off x="2927" y="679"/>
                <a:ext cx="181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732540" y="4154680"/>
            <a:ext cx="1439861" cy="782638"/>
            <a:chOff x="6129760" y="1566242"/>
            <a:chExt cx="1439861" cy="782638"/>
          </a:xfrm>
        </p:grpSpPr>
        <p:grpSp>
          <p:nvGrpSpPr>
            <p:cNvPr id="92" name="Group 20"/>
            <p:cNvGrpSpPr>
              <a:grpSpLocks/>
            </p:cNvGrpSpPr>
            <p:nvPr/>
          </p:nvGrpSpPr>
          <p:grpSpPr bwMode="auto">
            <a:xfrm>
              <a:off x="6617121" y="1748805"/>
              <a:ext cx="952500" cy="600075"/>
              <a:chOff x="3172" y="701"/>
              <a:chExt cx="600" cy="378"/>
            </a:xfrm>
          </p:grpSpPr>
          <p:sp>
            <p:nvSpPr>
              <p:cNvPr id="96" name="Text Box 21"/>
              <p:cNvSpPr txBox="1">
                <a:spLocks noChangeArrowheads="1"/>
              </p:cNvSpPr>
              <p:nvPr/>
            </p:nvSpPr>
            <p:spPr bwMode="auto">
              <a:xfrm>
                <a:off x="3253" y="701"/>
                <a:ext cx="519" cy="378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30000"/>
                  </a:lnSpc>
                  <a:spcBef>
                    <a:spcPct val="0"/>
                  </a:spcBef>
                </a:pPr>
                <a:r>
                  <a:rPr lang="zh-CN" altLang="en-US" sz="2000" b="1"/>
                  <a:t>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sz="2000" b="1" smtClean="0"/>
                  <a:t>2KB</a:t>
                </a:r>
                <a:endParaRPr lang="en-US" altLang="zh-CN" sz="2000" b="1"/>
              </a:p>
              <a:p>
                <a:pPr algn="l">
                  <a:lnSpc>
                    <a:spcPct val="35000"/>
                  </a:lnSpc>
                  <a:spcBef>
                    <a:spcPct val="0"/>
                  </a:spcBef>
                </a:pPr>
                <a:endParaRPr lang="en-US" altLang="zh-CN" sz="2000" b="1"/>
              </a:p>
            </p:txBody>
          </p:sp>
          <p:sp>
            <p:nvSpPr>
              <p:cNvPr id="97" name="Oval 22"/>
              <p:cNvSpPr>
                <a:spLocks noChangeArrowheads="1"/>
              </p:cNvSpPr>
              <p:nvPr/>
            </p:nvSpPr>
            <p:spPr bwMode="auto">
              <a:xfrm>
                <a:off x="3172" y="774"/>
                <a:ext cx="68" cy="68"/>
              </a:xfrm>
              <a:prstGeom prst="ellips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93" name="Group 38"/>
            <p:cNvGrpSpPr>
              <a:grpSpLocks/>
            </p:cNvGrpSpPr>
            <p:nvPr/>
          </p:nvGrpSpPr>
          <p:grpSpPr bwMode="auto">
            <a:xfrm>
              <a:off x="6129760" y="1566242"/>
              <a:ext cx="619125" cy="427038"/>
              <a:chOff x="2865" y="594"/>
              <a:chExt cx="390" cy="269"/>
            </a:xfrm>
          </p:grpSpPr>
          <p:sp>
            <p:nvSpPr>
              <p:cNvPr id="94" name="Text Box 39"/>
              <p:cNvSpPr txBox="1">
                <a:spLocks noChangeArrowheads="1"/>
              </p:cNvSpPr>
              <p:nvPr/>
            </p:nvSpPr>
            <p:spPr bwMode="auto">
              <a:xfrm>
                <a:off x="2865" y="594"/>
                <a:ext cx="3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200" b="1"/>
                  <a:t>CS</a:t>
                </a:r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2956" y="636"/>
                <a:ext cx="181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5670277" y="1412776"/>
            <a:ext cx="269875" cy="388938"/>
            <a:chOff x="3304" y="1576"/>
            <a:chExt cx="170" cy="220"/>
          </a:xfrm>
        </p:grpSpPr>
        <p:sp>
          <p:nvSpPr>
            <p:cNvPr id="99" name="Rectangle 45"/>
            <p:cNvSpPr>
              <a:spLocks noChangeArrowheads="1"/>
            </p:cNvSpPr>
            <p:nvPr/>
          </p:nvSpPr>
          <p:spPr bwMode="auto">
            <a:xfrm>
              <a:off x="3304" y="1576"/>
              <a:ext cx="170" cy="220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Line 46"/>
            <p:cNvSpPr>
              <a:spLocks noChangeShapeType="1"/>
            </p:cNvSpPr>
            <p:nvPr/>
          </p:nvSpPr>
          <p:spPr bwMode="auto">
            <a:xfrm>
              <a:off x="3347" y="1686"/>
              <a:ext cx="91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1" name="Line 47"/>
            <p:cNvSpPr>
              <a:spLocks noChangeShapeType="1"/>
            </p:cNvSpPr>
            <p:nvPr/>
          </p:nvSpPr>
          <p:spPr bwMode="auto">
            <a:xfrm>
              <a:off x="3389" y="1644"/>
              <a:ext cx="0" cy="9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cxnSp>
        <p:nvCxnSpPr>
          <p:cNvPr id="102" name="直接连接符 101"/>
          <p:cNvCxnSpPr/>
          <p:nvPr/>
        </p:nvCxnSpPr>
        <p:spPr>
          <a:xfrm>
            <a:off x="2749550" y="1456284"/>
            <a:ext cx="2920727" cy="26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4283968" y="1758975"/>
            <a:ext cx="7243" cy="1160612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31" idx="1"/>
          </p:cNvCxnSpPr>
          <p:nvPr/>
        </p:nvCxnSpPr>
        <p:spPr>
          <a:xfrm>
            <a:off x="4291211" y="2321797"/>
            <a:ext cx="1379066" cy="5528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35" idx="1"/>
          </p:cNvCxnSpPr>
          <p:nvPr/>
        </p:nvCxnSpPr>
        <p:spPr>
          <a:xfrm>
            <a:off x="4283968" y="2912444"/>
            <a:ext cx="675194" cy="7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9" idx="3"/>
          </p:cNvCxnSpPr>
          <p:nvPr/>
        </p:nvCxnSpPr>
        <p:spPr>
          <a:xfrm>
            <a:off x="5940152" y="1607245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6732240" y="1398068"/>
            <a:ext cx="0" cy="219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6732240" y="1411965"/>
            <a:ext cx="487660" cy="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438216" y="1482924"/>
            <a:ext cx="0" cy="697625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438216" y="2172246"/>
            <a:ext cx="2399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2768600" y="1796009"/>
            <a:ext cx="887414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656014" y="1805534"/>
            <a:ext cx="0" cy="1316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656014" y="3118624"/>
            <a:ext cx="1988863" cy="2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31" idx="3"/>
            <a:endCxn id="76" idx="2"/>
          </p:cNvCxnSpPr>
          <p:nvPr/>
        </p:nvCxnSpPr>
        <p:spPr>
          <a:xfrm>
            <a:off x="5940152" y="2327325"/>
            <a:ext cx="1253033" cy="8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39" idx="3"/>
            <a:endCxn id="83" idx="2"/>
          </p:cNvCxnSpPr>
          <p:nvPr/>
        </p:nvCxnSpPr>
        <p:spPr>
          <a:xfrm>
            <a:off x="5914752" y="3038351"/>
            <a:ext cx="1278433" cy="12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6" idx="6"/>
            <a:endCxn id="90" idx="2"/>
          </p:cNvCxnSpPr>
          <p:nvPr/>
        </p:nvCxnSpPr>
        <p:spPr>
          <a:xfrm>
            <a:off x="2901950" y="3785908"/>
            <a:ext cx="4291240" cy="2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57" idx="6"/>
            <a:endCxn id="97" idx="2"/>
          </p:cNvCxnSpPr>
          <p:nvPr/>
        </p:nvCxnSpPr>
        <p:spPr>
          <a:xfrm>
            <a:off x="2906713" y="4491087"/>
            <a:ext cx="4313188" cy="1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017319" y="116632"/>
            <a:ext cx="197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三</a:t>
            </a:r>
            <a:r>
              <a:rPr lang="zh-CN" altLang="en-US" sz="2800" b="1" smtClean="0"/>
              <a:t>、证明题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67544" y="126876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在原码除法运算中的不恢复余数除法中，</a:t>
            </a:r>
            <a:r>
              <a:rPr lang="en-US" altLang="zh-CN" sz="2800" smtClean="0"/>
              <a:t>Y</a:t>
            </a:r>
            <a:r>
              <a:rPr lang="zh-CN" altLang="en-US" sz="2800" smtClean="0"/>
              <a:t>为除数，</a:t>
            </a:r>
            <a:r>
              <a:rPr lang="en-US" altLang="zh-CN" sz="2800" smtClean="0"/>
              <a:t>r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位本次余数，</a:t>
            </a:r>
            <a:r>
              <a:rPr lang="en-US" altLang="zh-CN" sz="2800" smtClean="0"/>
              <a:t>r</a:t>
            </a:r>
            <a:r>
              <a:rPr lang="en-US" altLang="zh-CN" sz="2800" baseline="-25000" smtClean="0"/>
              <a:t>i+1</a:t>
            </a:r>
            <a:r>
              <a:rPr lang="zh-CN" altLang="en-US" sz="2800" smtClean="0"/>
              <a:t>位下一步余数，</a:t>
            </a:r>
            <a:r>
              <a:rPr lang="en-US" altLang="zh-CN" sz="2800" smtClean="0"/>
              <a:t>Q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为本次商。证明下列等式。</a:t>
            </a:r>
            <a:endParaRPr lang="zh-CN" altLang="en-US" sz="28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55635"/>
              </p:ext>
            </p:extLst>
          </p:nvPr>
        </p:nvGraphicFramePr>
        <p:xfrm>
          <a:off x="2771800" y="2808222"/>
          <a:ext cx="25832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040948" imgH="203112" progId="Equation.DSMT4">
                  <p:embed/>
                </p:oleObj>
              </mc:Choice>
              <mc:Fallback>
                <p:oleObj name="Equation" r:id="rId3" imgW="1040948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08222"/>
                        <a:ext cx="258328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 flipH="1">
            <a:off x="1089327" y="3645024"/>
            <a:ext cx="197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四、设计题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683568" y="4535409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根据模型机数据通路结构，用寄存器级传送语言拟出转子指令</a:t>
            </a:r>
            <a:r>
              <a:rPr lang="en-US" altLang="zh-CN" sz="2800" smtClean="0"/>
              <a:t>JSR  (R0)  </a:t>
            </a:r>
            <a:r>
              <a:rPr lang="zh-CN" altLang="en-US" sz="2800" smtClean="0"/>
              <a:t>的指令流程，并列出该指令的源周期的操作时间表。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4465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899591" y="105273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五</a:t>
            </a:r>
            <a:r>
              <a:rPr lang="zh-CN" altLang="en-US" sz="2800" b="1" smtClean="0"/>
              <a:t>、显示器设置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971600" y="2060848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某</a:t>
            </a:r>
            <a:r>
              <a:rPr lang="en-US" altLang="zh-CN" sz="2800" smtClean="0"/>
              <a:t>CRT</a:t>
            </a:r>
            <a:r>
              <a:rPr lang="zh-CN" altLang="en-US" sz="2800" smtClean="0"/>
              <a:t>图形显示器，其分辨率为</a:t>
            </a:r>
            <a:r>
              <a:rPr lang="en-US" altLang="zh-CN" sz="2800" smtClean="0"/>
              <a:t>720</a:t>
            </a:r>
            <a:r>
              <a:rPr lang="zh-CN" altLang="en-US" sz="2800" smtClean="0"/>
              <a:t>点</a:t>
            </a:r>
            <a:r>
              <a:rPr lang="en-US" altLang="zh-CN" sz="2800" smtClean="0"/>
              <a:t>X360</a:t>
            </a:r>
            <a:r>
              <a:rPr lang="zh-CN" altLang="en-US" sz="2800" smtClean="0"/>
              <a:t>线。</a:t>
            </a:r>
            <a:endParaRPr lang="en-US" altLang="zh-CN" sz="2800" smtClean="0"/>
          </a:p>
          <a:p>
            <a:r>
              <a:rPr lang="en-US" altLang="zh-CN" sz="2800" smtClean="0"/>
              <a:t>1</a:t>
            </a:r>
            <a:r>
              <a:rPr lang="zh-CN" altLang="en-US" sz="2800" smtClean="0"/>
              <a:t>、显存</a:t>
            </a:r>
            <a:r>
              <a:rPr lang="en-US" altLang="zh-CN" sz="2800" smtClean="0"/>
              <a:t>VRAM</a:t>
            </a:r>
            <a:r>
              <a:rPr lang="zh-CN" altLang="en-US" sz="2800" smtClean="0"/>
              <a:t>的内容是什么？单色显示时容量有多少字节？</a:t>
            </a:r>
            <a:r>
              <a:rPr lang="en-US" altLang="zh-CN" sz="2800" smtClean="0"/>
              <a:t>4</a:t>
            </a:r>
            <a:r>
              <a:rPr lang="zh-CN" altLang="en-US" sz="2800" smtClean="0"/>
              <a:t>色显示时容量有多少字节？</a:t>
            </a:r>
            <a:endParaRPr lang="en-US" altLang="zh-CN" sz="2800" smtClean="0"/>
          </a:p>
          <a:p>
            <a:r>
              <a:rPr lang="en-US" altLang="zh-CN" sz="2800" smtClean="0"/>
              <a:t>2</a:t>
            </a:r>
            <a:r>
              <a:rPr lang="zh-CN" altLang="en-US" sz="2800" smtClean="0"/>
              <a:t>、需设置几个同步计数器？单色显示时各计数器分频关系如何安排（可以不考虑回归及屏幕边缘过量扫描所需要的时间）？</a:t>
            </a:r>
            <a:endParaRPr lang="en-US" altLang="zh-CN" sz="2800" smtClean="0"/>
          </a:p>
          <a:p>
            <a:r>
              <a:rPr lang="en-US" altLang="zh-CN" sz="2800" smtClean="0"/>
              <a:t>3</a:t>
            </a:r>
            <a:r>
              <a:rPr lang="zh-CN" altLang="en-US" sz="2800" smtClean="0"/>
              <a:t>、何时访问</a:t>
            </a:r>
            <a:r>
              <a:rPr lang="en-US" altLang="zh-CN" sz="2800" smtClean="0"/>
              <a:t>VRAM</a:t>
            </a:r>
            <a:r>
              <a:rPr lang="zh-CN" altLang="en-US" sz="2800" smtClean="0"/>
              <a:t>？何时发一次水平同步信号？何时发一次垂直同步信号？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64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1404</Words>
  <Application>Microsoft Office PowerPoint</Application>
  <PresentationFormat>全屏显示(4:3)</PresentationFormat>
  <Paragraphs>95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61</cp:revision>
  <dcterms:created xsi:type="dcterms:W3CDTF">2017-01-15T07:54:50Z</dcterms:created>
  <dcterms:modified xsi:type="dcterms:W3CDTF">2017-12-12T06:10:05Z</dcterms:modified>
</cp:coreProperties>
</file>