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0"/>
  </p:notesMasterIdLst>
  <p:handoutMasterIdLst>
    <p:handoutMasterId r:id="rId31"/>
  </p:handoutMasterIdLst>
  <p:sldIdLst>
    <p:sldId id="259" r:id="rId3"/>
    <p:sldId id="260" r:id="rId4"/>
    <p:sldId id="267" r:id="rId5"/>
    <p:sldId id="262" r:id="rId6"/>
    <p:sldId id="264" r:id="rId7"/>
    <p:sldId id="263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6" r:id="rId18"/>
    <p:sldId id="275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EF621-2FA7-4D82-B1F5-F4453AAEEB20}" type="datetimeFigureOut">
              <a:rPr lang="zh-CN" altLang="en-US" smtClean="0"/>
              <a:pPr/>
              <a:t>2017/9/5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A30EB-9F3D-48B7-A767-0B3956421B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8CBBD-3C27-499C-A42A-8E50B2D588E8}" type="datetimeFigureOut">
              <a:rPr lang="zh-CN" altLang="en-US" smtClean="0"/>
              <a:pPr/>
              <a:t>2017/9/5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073A4-FF0A-445A-A3D9-21E3B1F679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est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969" y="51195"/>
            <a:ext cx="788615" cy="713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36791" y="980728"/>
            <a:ext cx="667041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7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00FF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计算机组成原理</a:t>
            </a:r>
            <a:endParaRPr lang="zh-CN" altLang="en-US" sz="7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00FF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95153" y="2708920"/>
            <a:ext cx="2040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范满平</a:t>
            </a:r>
            <a:endParaRPr lang="zh-CN" altLang="en-US" sz="4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79712" y="3933056"/>
            <a:ext cx="4615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Times New Roman" pitchFamily="18" charset="0"/>
                <a:cs typeface="Times New Roman" pitchFamily="18" charset="0"/>
              </a:rPr>
              <a:t>fmpfmp@uestc.edu.cn</a:t>
            </a:r>
            <a:endParaRPr lang="zh-CN" alt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1986566" y="4726885"/>
            <a:ext cx="5995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smtClean="0">
                <a:latin typeface="Times New Roman" pitchFamily="18" charset="0"/>
                <a:cs typeface="Times New Roman" pitchFamily="18" charset="0"/>
              </a:rPr>
              <a:t>QQ</a:t>
            </a:r>
            <a:r>
              <a:rPr lang="zh-CN" altLang="en-US" sz="3600" b="1" smtClean="0">
                <a:latin typeface="Times New Roman" pitchFamily="18" charset="0"/>
                <a:cs typeface="Times New Roman" pitchFamily="18" charset="0"/>
              </a:rPr>
              <a:t>群：计算机组成原理</a:t>
            </a:r>
            <a:r>
              <a:rPr lang="en-US" altLang="zh-CN" sz="3600" b="1" smtClean="0">
                <a:latin typeface="Times New Roman" pitchFamily="18" charset="0"/>
                <a:cs typeface="Times New Roman" pitchFamily="18" charset="0"/>
              </a:rPr>
              <a:t>2017</a:t>
            </a:r>
          </a:p>
          <a:p>
            <a:r>
              <a:rPr lang="zh-CN" altLang="en-US" sz="3600" b="1" smtClean="0">
                <a:latin typeface="Times New Roman" pitchFamily="18" charset="0"/>
                <a:cs typeface="Times New Roman" pitchFamily="18" charset="0"/>
              </a:rPr>
              <a:t>账号：   </a:t>
            </a:r>
            <a:r>
              <a:rPr lang="en-US" altLang="zh-CN" sz="3600" b="1" smtClean="0">
                <a:latin typeface="Times New Roman" pitchFamily="18" charset="0"/>
                <a:cs typeface="Times New Roman" pitchFamily="18" charset="0"/>
              </a:rPr>
              <a:t>445938907</a:t>
            </a:r>
            <a:endParaRPr lang="zh-CN" alt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888528" y="116632"/>
            <a:ext cx="56276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 dirty="0" smtClean="0">
                <a:solidFill>
                  <a:srgbClr val="0000FF"/>
                </a:solidFill>
                <a:latin typeface="+mn-ea"/>
              </a:rPr>
              <a:t>1.1.2  </a:t>
            </a:r>
            <a:r>
              <a:rPr lang="zh-CN" altLang="en-US" sz="2800" b="1" dirty="0" smtClean="0">
                <a:solidFill>
                  <a:srgbClr val="0000FF"/>
                </a:solidFill>
                <a:latin typeface="+mn-ea"/>
              </a:rPr>
              <a:t>存储程序的工作方式</a:t>
            </a:r>
            <a:endParaRPr lang="zh-CN" altLang="en-US" sz="28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764704"/>
            <a:ext cx="641714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36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36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3600" b="1" dirty="0" smtClean="0">
                <a:latin typeface="+mn-ea"/>
              </a:rPr>
              <a:t>编制程序；</a:t>
            </a:r>
            <a:endParaRPr lang="en-US" altLang="zh-CN" sz="36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36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36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36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zh-CN" sz="3600" b="1" dirty="0" smtClean="0"/>
              <a:t>存储程序</a:t>
            </a:r>
            <a:r>
              <a:rPr lang="zh-CN" altLang="en-US" sz="3600" b="1" dirty="0" smtClean="0"/>
              <a:t>；</a:t>
            </a:r>
            <a:endParaRPr lang="zh-CN" altLang="zh-CN" sz="3600" b="1" dirty="0" smtClean="0"/>
          </a:p>
          <a:p>
            <a:pPr>
              <a:lnSpc>
                <a:spcPct val="150000"/>
              </a:lnSpc>
            </a:pPr>
            <a:r>
              <a:rPr lang="zh-CN" altLang="zh-CN" sz="36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36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36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3600" b="1" dirty="0" smtClean="0">
                <a:latin typeface="Times New Roman" pitchFamily="18" charset="0"/>
                <a:cs typeface="Times New Roman" pitchFamily="18" charset="0"/>
              </a:rPr>
              <a:t>自动、连续地</a:t>
            </a:r>
            <a:r>
              <a:rPr lang="zh-CN" altLang="zh-CN" sz="3600" b="1" dirty="0" smtClean="0"/>
              <a:t>执行程序</a:t>
            </a:r>
            <a:r>
              <a:rPr lang="zh-CN" altLang="en-US" sz="3600" b="1" dirty="0" smtClean="0"/>
              <a:t>。</a:t>
            </a:r>
            <a:endParaRPr lang="zh-CN" altLang="zh-CN" sz="3600" b="1" dirty="0" smtClean="0"/>
          </a:p>
          <a:p>
            <a:pPr>
              <a:lnSpc>
                <a:spcPct val="150000"/>
              </a:lnSpc>
            </a:pPr>
            <a:endParaRPr lang="zh-CN" altLang="en-US" sz="3600" b="1" dirty="0">
              <a:latin typeface="+mn-ea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1189819" y="4129916"/>
            <a:ext cx="1642372" cy="523220"/>
            <a:chOff x="379644" y="4149080"/>
            <a:chExt cx="1642372" cy="523220"/>
          </a:xfrm>
        </p:grpSpPr>
        <p:sp>
          <p:nvSpPr>
            <p:cNvPr id="44" name="TextBox 43"/>
            <p:cNvSpPr txBox="1"/>
            <p:nvPr/>
          </p:nvSpPr>
          <p:spPr>
            <a:xfrm>
              <a:off x="379644" y="4149080"/>
              <a:ext cx="66396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PC</a:t>
              </a:r>
              <a:endPara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右箭头 46"/>
            <p:cNvSpPr/>
            <p:nvPr/>
          </p:nvSpPr>
          <p:spPr>
            <a:xfrm>
              <a:off x="1043608" y="4333205"/>
              <a:ext cx="978408" cy="144016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187624" y="4509120"/>
            <a:ext cx="1642372" cy="523220"/>
            <a:chOff x="379644" y="4149080"/>
            <a:chExt cx="1642372" cy="523220"/>
          </a:xfrm>
        </p:grpSpPr>
        <p:sp>
          <p:nvSpPr>
            <p:cNvPr id="50" name="TextBox 49"/>
            <p:cNvSpPr txBox="1"/>
            <p:nvPr/>
          </p:nvSpPr>
          <p:spPr>
            <a:xfrm>
              <a:off x="379644" y="4149080"/>
              <a:ext cx="66396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PC</a:t>
              </a:r>
              <a:endPara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右箭头 50"/>
            <p:cNvSpPr/>
            <p:nvPr/>
          </p:nvSpPr>
          <p:spPr>
            <a:xfrm>
              <a:off x="1043608" y="4333205"/>
              <a:ext cx="978408" cy="144016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915816" y="3861048"/>
            <a:ext cx="2668188" cy="2880320"/>
            <a:chOff x="4139952" y="1412776"/>
            <a:chExt cx="2468074" cy="2880320"/>
          </a:xfrm>
        </p:grpSpPr>
        <p:sp>
          <p:nvSpPr>
            <p:cNvPr id="28" name="矩形 27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r>
                <a:rPr lang="en-US" altLang="zh-CN" sz="1800" smtClean="0">
                  <a:solidFill>
                    <a:schemeClr val="tx1"/>
                  </a:solidFill>
                </a:rPr>
                <a:t>000H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001H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rgbClr val="FF0000"/>
                  </a:solidFill>
                </a:rPr>
                <a:t>程序空间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</a:rPr>
                <a:t>指令</a:t>
              </a:r>
              <a:r>
                <a:rPr lang="en-US" altLang="zh-CN" sz="2000" b="1" dirty="0" smtClean="0">
                  <a:solidFill>
                    <a:schemeClr val="tx1"/>
                  </a:solidFill>
                </a:rPr>
                <a:t>1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</a:rPr>
                <a:t>指令</a:t>
              </a:r>
              <a:r>
                <a:rPr lang="en-US" altLang="zh-CN" sz="2000" b="1" dirty="0" smtClean="0">
                  <a:solidFill>
                    <a:schemeClr val="tx1"/>
                  </a:solidFill>
                </a:rPr>
                <a:t>2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</a:rPr>
                <a:t>指令</a:t>
              </a:r>
              <a:r>
                <a:rPr lang="en-US" altLang="zh-CN" sz="2000" b="1" dirty="0" smtClean="0">
                  <a:solidFill>
                    <a:schemeClr val="tx1"/>
                  </a:solidFill>
                </a:rPr>
                <a:t>3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tx1"/>
                  </a:solidFill>
                </a:rPr>
                <a:t>….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5504212" y="3861048"/>
            <a:ext cx="2668188" cy="2880320"/>
            <a:chOff x="4139952" y="1412776"/>
            <a:chExt cx="2468074" cy="2880320"/>
          </a:xfrm>
        </p:grpSpPr>
        <p:sp>
          <p:nvSpPr>
            <p:cNvPr id="68" name="矩形 67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8</a:t>
              </a:r>
              <a:r>
                <a:rPr lang="en-US" altLang="zh-CN" sz="1800" smtClean="0">
                  <a:solidFill>
                    <a:schemeClr val="tx1"/>
                  </a:solidFill>
                </a:rPr>
                <a:t>000H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8</a:t>
              </a:r>
              <a:r>
                <a:rPr lang="en-US" altLang="zh-CN" sz="1800" smtClean="0">
                  <a:solidFill>
                    <a:schemeClr val="tx1"/>
                  </a:solidFill>
                </a:rPr>
                <a:t>001H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0000FF"/>
                  </a:solidFill>
                </a:rPr>
                <a:t>8</a:t>
              </a:r>
              <a:r>
                <a:rPr lang="en-US" altLang="zh-CN" sz="1800" smtClean="0">
                  <a:solidFill>
                    <a:srgbClr val="0000FF"/>
                  </a:solidFill>
                </a:rPr>
                <a:t>002H</a:t>
              </a:r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smtClean="0">
                  <a:solidFill>
                    <a:srgbClr val="0000FF"/>
                  </a:solidFill>
                </a:rPr>
                <a:t>数据空间</a:t>
              </a:r>
              <a:endParaRPr lang="zh-CN" alt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smtClean="0">
                  <a:solidFill>
                    <a:schemeClr val="tx1"/>
                  </a:solidFill>
                </a:rPr>
                <a:t>数据</a:t>
              </a:r>
              <a:r>
                <a:rPr lang="en-US" altLang="zh-CN" sz="2000" b="1" smtClean="0">
                  <a:solidFill>
                    <a:schemeClr val="tx1"/>
                  </a:solidFill>
                </a:rPr>
                <a:t>1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smtClean="0">
                  <a:solidFill>
                    <a:schemeClr val="tx1"/>
                  </a:solidFill>
                </a:rPr>
                <a:t>数据</a:t>
              </a:r>
              <a:r>
                <a:rPr lang="en-US" altLang="zh-CN" sz="2000" b="1" smtClean="0">
                  <a:solidFill>
                    <a:schemeClr val="tx1"/>
                  </a:solidFill>
                </a:rPr>
                <a:t>2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rgbClr val="FF0000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chemeClr val="tx1"/>
                  </a:solidFill>
                </a:rPr>
                <a:t>….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rgbClr val="FF0000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2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116632"/>
            <a:ext cx="4137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000FF"/>
                </a:solidFill>
              </a:rPr>
              <a:t>1.2.1    </a:t>
            </a:r>
            <a:r>
              <a:rPr lang="zh-CN" altLang="zh-CN" sz="2800" b="1" dirty="0" smtClean="0">
                <a:solidFill>
                  <a:srgbClr val="0000FF"/>
                </a:solidFill>
              </a:rPr>
              <a:t>计算机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的五大部件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560" y="908720"/>
            <a:ext cx="80602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b="1" kern="0" dirty="0" smtClean="0"/>
              <a:t>计算机系统由硬件系统和软件系统组成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2012925" y="5930205"/>
            <a:ext cx="7023571" cy="736600"/>
            <a:chOff x="1907704" y="5930205"/>
            <a:chExt cx="7023571" cy="736600"/>
          </a:xfrm>
        </p:grpSpPr>
        <p:sp>
          <p:nvSpPr>
            <p:cNvPr id="4" name="Text Box 10"/>
            <p:cNvSpPr txBox="1">
              <a:spLocks noChangeArrowheads="1"/>
            </p:cNvSpPr>
            <p:nvPr/>
          </p:nvSpPr>
          <p:spPr bwMode="auto">
            <a:xfrm>
              <a:off x="1907704" y="6093296"/>
              <a:ext cx="4271962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zh-CN" altLang="en-US" sz="2800" dirty="0">
                  <a:latin typeface="宋体" charset="-122"/>
                </a:rPr>
                <a:t>冯</a:t>
              </a:r>
              <a:r>
                <a:rPr lang="zh-CN" altLang="en-US" sz="2800" dirty="0"/>
                <a:t>·</a:t>
              </a:r>
              <a:r>
                <a:rPr lang="zh-CN" altLang="en-US" sz="2800" dirty="0">
                  <a:latin typeface="宋体" charset="-122"/>
                </a:rPr>
                <a:t>诺依曼计算机硬件框图</a:t>
              </a:r>
            </a:p>
          </p:txBody>
        </p:sp>
        <p:sp>
          <p:nvSpPr>
            <p:cNvPr id="26" name="Line 33"/>
            <p:cNvSpPr>
              <a:spLocks noChangeShapeType="1"/>
            </p:cNvSpPr>
            <p:nvPr/>
          </p:nvSpPr>
          <p:spPr bwMode="auto">
            <a:xfrm>
              <a:off x="6877050" y="6090542"/>
              <a:ext cx="5746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Rectangle 34"/>
            <p:cNvSpPr>
              <a:spLocks noChangeArrowheads="1"/>
            </p:cNvSpPr>
            <p:nvPr/>
          </p:nvSpPr>
          <p:spPr bwMode="auto">
            <a:xfrm>
              <a:off x="7524750" y="5930205"/>
              <a:ext cx="14065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zh-CN" altLang="en-US" sz="2000">
                  <a:latin typeface="宋体" charset="-122"/>
                </a:rPr>
                <a:t>控制</a:t>
              </a:r>
              <a:r>
                <a:rPr lang="en-US" altLang="zh-CN" sz="2000">
                  <a:latin typeface="宋体" charset="-122"/>
                </a:rPr>
                <a:t>/</a:t>
              </a:r>
              <a:r>
                <a:rPr lang="zh-CN" altLang="en-US" sz="2000">
                  <a:latin typeface="宋体" charset="-122"/>
                </a:rPr>
                <a:t>反馈线</a:t>
              </a:r>
            </a:p>
          </p:txBody>
        </p:sp>
        <p:sp>
          <p:nvSpPr>
            <p:cNvPr id="28" name="Line 35"/>
            <p:cNvSpPr>
              <a:spLocks noChangeShapeType="1"/>
            </p:cNvSpPr>
            <p:nvPr/>
          </p:nvSpPr>
          <p:spPr bwMode="auto">
            <a:xfrm>
              <a:off x="6877050" y="6522342"/>
              <a:ext cx="5746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Rectangle 36"/>
            <p:cNvSpPr>
              <a:spLocks noChangeArrowheads="1"/>
            </p:cNvSpPr>
            <p:nvPr/>
          </p:nvSpPr>
          <p:spPr bwMode="auto">
            <a:xfrm>
              <a:off x="7524750" y="6362005"/>
              <a:ext cx="766763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zh-CN" altLang="en-US" sz="2000">
                  <a:latin typeface="宋体" charset="-122"/>
                </a:rPr>
                <a:t>数据线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54694" y="2040830"/>
            <a:ext cx="7805738" cy="3509962"/>
            <a:chOff x="457200" y="2040830"/>
            <a:chExt cx="7805738" cy="3509962"/>
          </a:xfrm>
        </p:grpSpPr>
        <p:sp>
          <p:nvSpPr>
            <p:cNvPr id="5" name="Rectangle 12"/>
            <p:cNvSpPr>
              <a:spLocks noChangeArrowheads="1"/>
            </p:cNvSpPr>
            <p:nvPr/>
          </p:nvSpPr>
          <p:spPr bwMode="auto">
            <a:xfrm>
              <a:off x="3870325" y="2040830"/>
              <a:ext cx="1260475" cy="6762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kumimoji="0" lang="zh-CN" altLang="en-US" sz="2000"/>
            </a:p>
          </p:txBody>
        </p:sp>
        <p:sp>
          <p:nvSpPr>
            <p:cNvPr id="6" name="Rectangle 13"/>
            <p:cNvSpPr>
              <a:spLocks noChangeArrowheads="1"/>
            </p:cNvSpPr>
            <p:nvPr/>
          </p:nvSpPr>
          <p:spPr bwMode="auto">
            <a:xfrm>
              <a:off x="3962400" y="2137667"/>
              <a:ext cx="1071563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zh-CN" altLang="en-US" sz="2800">
                  <a:latin typeface="宋体" charset="-122"/>
                </a:rPr>
                <a:t>存储器</a:t>
              </a:r>
            </a:p>
          </p:txBody>
        </p:sp>
        <p:sp>
          <p:nvSpPr>
            <p:cNvPr id="7" name="Rectangle 14"/>
            <p:cNvSpPr>
              <a:spLocks noChangeArrowheads="1"/>
            </p:cNvSpPr>
            <p:nvPr/>
          </p:nvSpPr>
          <p:spPr bwMode="auto">
            <a:xfrm>
              <a:off x="1314450" y="3409255"/>
              <a:ext cx="1512888" cy="6731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kumimoji="0" lang="zh-CN" altLang="en-US" sz="2000"/>
            </a:p>
          </p:txBody>
        </p:sp>
        <p:sp>
          <p:nvSpPr>
            <p:cNvPr id="8" name="Rectangle 15"/>
            <p:cNvSpPr>
              <a:spLocks noChangeArrowheads="1"/>
            </p:cNvSpPr>
            <p:nvPr/>
          </p:nvSpPr>
          <p:spPr bwMode="auto">
            <a:xfrm>
              <a:off x="1368425" y="3510855"/>
              <a:ext cx="1428750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zh-CN" altLang="en-US" sz="2800">
                  <a:latin typeface="宋体" charset="-122"/>
                </a:rPr>
                <a:t>输入设备</a:t>
              </a:r>
            </a:p>
          </p:txBody>
        </p:sp>
        <p:sp>
          <p:nvSpPr>
            <p:cNvPr id="9" name="Rectangle 16"/>
            <p:cNvSpPr>
              <a:spLocks noChangeArrowheads="1"/>
            </p:cNvSpPr>
            <p:nvPr/>
          </p:nvSpPr>
          <p:spPr bwMode="auto">
            <a:xfrm>
              <a:off x="3849688" y="3409255"/>
              <a:ext cx="1262062" cy="6731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kumimoji="0" lang="zh-CN" altLang="en-US" sz="2000"/>
            </a:p>
          </p:txBody>
        </p:sp>
        <p:sp>
          <p:nvSpPr>
            <p:cNvPr id="10" name="Rectangle 17"/>
            <p:cNvSpPr>
              <a:spLocks noChangeArrowheads="1"/>
            </p:cNvSpPr>
            <p:nvPr/>
          </p:nvSpPr>
          <p:spPr bwMode="auto">
            <a:xfrm>
              <a:off x="3962400" y="3510855"/>
              <a:ext cx="1071563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zh-CN" altLang="en-US" sz="2800">
                  <a:latin typeface="宋体" charset="-122"/>
                </a:rPr>
                <a:t>运算器</a:t>
              </a:r>
            </a:p>
          </p:txBody>
        </p:sp>
        <p:sp>
          <p:nvSpPr>
            <p:cNvPr id="11" name="Rectangle 18"/>
            <p:cNvSpPr>
              <a:spLocks noChangeArrowheads="1"/>
            </p:cNvSpPr>
            <p:nvPr/>
          </p:nvSpPr>
          <p:spPr bwMode="auto">
            <a:xfrm>
              <a:off x="3830638" y="4874517"/>
              <a:ext cx="1260475" cy="6762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kumimoji="0" lang="zh-CN" altLang="en-US" sz="2000"/>
            </a:p>
          </p:txBody>
        </p:sp>
        <p:sp>
          <p:nvSpPr>
            <p:cNvPr id="12" name="Rectangle 19"/>
            <p:cNvSpPr>
              <a:spLocks noChangeArrowheads="1"/>
            </p:cNvSpPr>
            <p:nvPr/>
          </p:nvSpPr>
          <p:spPr bwMode="auto">
            <a:xfrm>
              <a:off x="3906838" y="4963417"/>
              <a:ext cx="1071562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zh-CN" altLang="en-US" sz="2800">
                  <a:latin typeface="宋体" charset="-122"/>
                </a:rPr>
                <a:t>控制器</a:t>
              </a:r>
            </a:p>
          </p:txBody>
        </p:sp>
        <p:sp>
          <p:nvSpPr>
            <p:cNvPr id="13" name="Rectangle 20"/>
            <p:cNvSpPr>
              <a:spLocks noChangeArrowheads="1"/>
            </p:cNvSpPr>
            <p:nvPr/>
          </p:nvSpPr>
          <p:spPr bwMode="auto">
            <a:xfrm>
              <a:off x="6157913" y="3409255"/>
              <a:ext cx="1512887" cy="6731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kumimoji="0" lang="zh-CN" altLang="en-US" sz="2000"/>
            </a:p>
          </p:txBody>
        </p:sp>
        <p:sp>
          <p:nvSpPr>
            <p:cNvPr id="14" name="Rectangle 21"/>
            <p:cNvSpPr>
              <a:spLocks noChangeArrowheads="1"/>
            </p:cNvSpPr>
            <p:nvPr/>
          </p:nvSpPr>
          <p:spPr bwMode="auto">
            <a:xfrm>
              <a:off x="6194425" y="3510855"/>
              <a:ext cx="1428750" cy="427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zh-CN" altLang="en-US" sz="2800">
                  <a:latin typeface="宋体" charset="-122"/>
                </a:rPr>
                <a:t>输出设备</a:t>
              </a:r>
            </a:p>
          </p:txBody>
        </p:sp>
        <p:sp>
          <p:nvSpPr>
            <p:cNvPr id="15" name="Freeform 22"/>
            <p:cNvSpPr>
              <a:spLocks/>
            </p:cNvSpPr>
            <p:nvPr/>
          </p:nvSpPr>
          <p:spPr bwMode="auto">
            <a:xfrm>
              <a:off x="2057400" y="4088705"/>
              <a:ext cx="1752600" cy="1144587"/>
            </a:xfrm>
            <a:custGeom>
              <a:avLst/>
              <a:gdLst>
                <a:gd name="T0" fmla="*/ 0 w 1104"/>
                <a:gd name="T1" fmla="*/ 0 h 721"/>
                <a:gd name="T2" fmla="*/ 0 w 1104"/>
                <a:gd name="T3" fmla="*/ 2147483647 h 721"/>
                <a:gd name="T4" fmla="*/ 2147483647 w 1104"/>
                <a:gd name="T5" fmla="*/ 2147483647 h 72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04" h="721">
                  <a:moveTo>
                    <a:pt x="0" y="0"/>
                  </a:moveTo>
                  <a:lnTo>
                    <a:pt x="0" y="721"/>
                  </a:lnTo>
                  <a:lnTo>
                    <a:pt x="1104" y="721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dash"/>
              <a:round/>
              <a:headEnd type="stealth" w="med" len="med"/>
              <a:tailEnd type="stealth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Freeform 23"/>
            <p:cNvSpPr>
              <a:spLocks/>
            </p:cNvSpPr>
            <p:nvPr/>
          </p:nvSpPr>
          <p:spPr bwMode="auto">
            <a:xfrm>
              <a:off x="3482975" y="2336105"/>
              <a:ext cx="758825" cy="2535237"/>
            </a:xfrm>
            <a:custGeom>
              <a:avLst/>
              <a:gdLst>
                <a:gd name="T0" fmla="*/ 2147483647 w 478"/>
                <a:gd name="T1" fmla="*/ 2147483647 h 1597"/>
                <a:gd name="T2" fmla="*/ 2147483647 w 478"/>
                <a:gd name="T3" fmla="*/ 0 h 1597"/>
                <a:gd name="T4" fmla="*/ 0 w 478"/>
                <a:gd name="T5" fmla="*/ 2147483647 h 1597"/>
                <a:gd name="T6" fmla="*/ 2147483647 w 478"/>
                <a:gd name="T7" fmla="*/ 2147483647 h 1597"/>
                <a:gd name="T8" fmla="*/ 2147483647 w 478"/>
                <a:gd name="T9" fmla="*/ 2147483647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8" h="1597">
                  <a:moveTo>
                    <a:pt x="254" y="1"/>
                  </a:moveTo>
                  <a:lnTo>
                    <a:pt x="4" y="0"/>
                  </a:lnTo>
                  <a:lnTo>
                    <a:pt x="0" y="1355"/>
                  </a:lnTo>
                  <a:lnTo>
                    <a:pt x="478" y="1355"/>
                  </a:lnTo>
                  <a:lnTo>
                    <a:pt x="476" y="1597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dash"/>
              <a:round/>
              <a:headEnd type="stealth" w="med" len="med"/>
              <a:tailEnd type="stealth" w="med" len="med"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7" name="Freeform 24"/>
            <p:cNvSpPr>
              <a:spLocks/>
            </p:cNvSpPr>
            <p:nvPr/>
          </p:nvSpPr>
          <p:spPr bwMode="auto">
            <a:xfrm>
              <a:off x="4648200" y="4090292"/>
              <a:ext cx="1588" cy="784225"/>
            </a:xfrm>
            <a:custGeom>
              <a:avLst/>
              <a:gdLst>
                <a:gd name="T0" fmla="*/ 0 w 1"/>
                <a:gd name="T1" fmla="*/ 0 h 494"/>
                <a:gd name="T2" fmla="*/ 0 w 1"/>
                <a:gd name="T3" fmla="*/ 2147483647 h 49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494">
                  <a:moveTo>
                    <a:pt x="0" y="0"/>
                  </a:moveTo>
                  <a:lnTo>
                    <a:pt x="0" y="494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dash"/>
              <a:round/>
              <a:headEnd type="stealth" w="med" len="med"/>
              <a:tailEnd type="stealth" w="med" len="med"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Freeform 25"/>
            <p:cNvSpPr>
              <a:spLocks/>
            </p:cNvSpPr>
            <p:nvPr/>
          </p:nvSpPr>
          <p:spPr bwMode="auto">
            <a:xfrm>
              <a:off x="5095875" y="4090292"/>
              <a:ext cx="1762125" cy="1295400"/>
            </a:xfrm>
            <a:custGeom>
              <a:avLst/>
              <a:gdLst>
                <a:gd name="T0" fmla="*/ 2147483647 w 1110"/>
                <a:gd name="T1" fmla="*/ 0 h 816"/>
                <a:gd name="T2" fmla="*/ 2147483647 w 1110"/>
                <a:gd name="T3" fmla="*/ 2147483647 h 816"/>
                <a:gd name="T4" fmla="*/ 0 w 1110"/>
                <a:gd name="T5" fmla="*/ 2147483647 h 8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10" h="816">
                  <a:moveTo>
                    <a:pt x="1110" y="0"/>
                  </a:moveTo>
                  <a:lnTo>
                    <a:pt x="1110" y="816"/>
                  </a:lnTo>
                  <a:lnTo>
                    <a:pt x="0" y="816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dash"/>
              <a:round/>
              <a:headEnd type="stealth" w="med" len="med"/>
              <a:tailEnd type="stealth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auto">
            <a:xfrm>
              <a:off x="4257675" y="2713930"/>
              <a:ext cx="1588" cy="690562"/>
            </a:xfrm>
            <a:custGeom>
              <a:avLst/>
              <a:gdLst>
                <a:gd name="T0" fmla="*/ 0 w 1"/>
                <a:gd name="T1" fmla="*/ 2147483647 h 435"/>
                <a:gd name="T2" fmla="*/ 0 w 1"/>
                <a:gd name="T3" fmla="*/ 0 h 43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435">
                  <a:moveTo>
                    <a:pt x="0" y="435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Freeform 27"/>
            <p:cNvSpPr>
              <a:spLocks/>
            </p:cNvSpPr>
            <p:nvPr/>
          </p:nvSpPr>
          <p:spPr bwMode="auto">
            <a:xfrm>
              <a:off x="4640263" y="2718692"/>
              <a:ext cx="1587" cy="681038"/>
            </a:xfrm>
            <a:custGeom>
              <a:avLst/>
              <a:gdLst>
                <a:gd name="T0" fmla="*/ 0 w 1"/>
                <a:gd name="T1" fmla="*/ 0 h 429"/>
                <a:gd name="T2" fmla="*/ 2147483647 w 1"/>
                <a:gd name="T3" fmla="*/ 2147483647 h 42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429">
                  <a:moveTo>
                    <a:pt x="0" y="0"/>
                  </a:moveTo>
                  <a:lnTo>
                    <a:pt x="1" y="429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1" name="Freeform 28"/>
            <p:cNvSpPr>
              <a:spLocks/>
            </p:cNvSpPr>
            <p:nvPr/>
          </p:nvSpPr>
          <p:spPr bwMode="auto">
            <a:xfrm>
              <a:off x="4637088" y="3023492"/>
              <a:ext cx="925512" cy="2062163"/>
            </a:xfrm>
            <a:custGeom>
              <a:avLst/>
              <a:gdLst>
                <a:gd name="T0" fmla="*/ 0 w 583"/>
                <a:gd name="T1" fmla="*/ 0 h 1299"/>
                <a:gd name="T2" fmla="*/ 2147483647 w 583"/>
                <a:gd name="T3" fmla="*/ 0 h 1299"/>
                <a:gd name="T4" fmla="*/ 2147483647 w 583"/>
                <a:gd name="T5" fmla="*/ 2147483647 h 1299"/>
                <a:gd name="T6" fmla="*/ 2147483647 w 583"/>
                <a:gd name="T7" fmla="*/ 2147483647 h 12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3" h="1299">
                  <a:moveTo>
                    <a:pt x="0" y="0"/>
                  </a:moveTo>
                  <a:lnTo>
                    <a:pt x="583" y="0"/>
                  </a:lnTo>
                  <a:lnTo>
                    <a:pt x="583" y="1296"/>
                  </a:lnTo>
                  <a:lnTo>
                    <a:pt x="286" y="1299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oval" w="sm" len="sm"/>
              <a:tailEnd type="stealth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" name="Freeform 29"/>
            <p:cNvSpPr>
              <a:spLocks/>
            </p:cNvSpPr>
            <p:nvPr/>
          </p:nvSpPr>
          <p:spPr bwMode="auto">
            <a:xfrm>
              <a:off x="457200" y="3707705"/>
              <a:ext cx="850900" cy="1587"/>
            </a:xfrm>
            <a:custGeom>
              <a:avLst/>
              <a:gdLst>
                <a:gd name="T0" fmla="*/ 0 w 536"/>
                <a:gd name="T1" fmla="*/ 2147483647 h 1"/>
                <a:gd name="T2" fmla="*/ 2147483647 w 536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36" h="1">
                  <a:moveTo>
                    <a:pt x="0" y="1"/>
                  </a:moveTo>
                  <a:lnTo>
                    <a:pt x="536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Freeform 30"/>
            <p:cNvSpPr>
              <a:spLocks/>
            </p:cNvSpPr>
            <p:nvPr/>
          </p:nvSpPr>
          <p:spPr bwMode="auto">
            <a:xfrm>
              <a:off x="2819400" y="3709292"/>
              <a:ext cx="1031875" cy="1588"/>
            </a:xfrm>
            <a:custGeom>
              <a:avLst/>
              <a:gdLst>
                <a:gd name="T0" fmla="*/ 0 w 650"/>
                <a:gd name="T1" fmla="*/ 0 h 1"/>
                <a:gd name="T2" fmla="*/ 2147483647 w 650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50" h="1">
                  <a:moveTo>
                    <a:pt x="0" y="0"/>
                  </a:moveTo>
                  <a:lnTo>
                    <a:pt x="650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Freeform 31"/>
            <p:cNvSpPr>
              <a:spLocks/>
            </p:cNvSpPr>
            <p:nvPr/>
          </p:nvSpPr>
          <p:spPr bwMode="auto">
            <a:xfrm>
              <a:off x="5105400" y="3709292"/>
              <a:ext cx="1047750" cy="1588"/>
            </a:xfrm>
            <a:custGeom>
              <a:avLst/>
              <a:gdLst>
                <a:gd name="T0" fmla="*/ 0 w 660"/>
                <a:gd name="T1" fmla="*/ 0 h 1"/>
                <a:gd name="T2" fmla="*/ 2147483647 w 660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60" h="1">
                  <a:moveTo>
                    <a:pt x="0" y="0"/>
                  </a:moveTo>
                  <a:lnTo>
                    <a:pt x="660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5" name="Freeform 32"/>
            <p:cNvSpPr>
              <a:spLocks/>
            </p:cNvSpPr>
            <p:nvPr/>
          </p:nvSpPr>
          <p:spPr bwMode="auto">
            <a:xfrm>
              <a:off x="7678738" y="3709292"/>
              <a:ext cx="584200" cy="1588"/>
            </a:xfrm>
            <a:custGeom>
              <a:avLst/>
              <a:gdLst>
                <a:gd name="T0" fmla="*/ 0 w 368"/>
                <a:gd name="T1" fmla="*/ 0 h 1"/>
                <a:gd name="T2" fmla="*/ 2147483647 w 368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8" h="1">
                  <a:moveTo>
                    <a:pt x="0" y="0"/>
                  </a:moveTo>
                  <a:lnTo>
                    <a:pt x="368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Rectangle 42"/>
            <p:cNvSpPr>
              <a:spLocks noChangeArrowheads="1"/>
            </p:cNvSpPr>
            <p:nvPr/>
          </p:nvSpPr>
          <p:spPr bwMode="auto">
            <a:xfrm>
              <a:off x="663575" y="3731517"/>
              <a:ext cx="517525" cy="306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0000FF"/>
                  </a:solidFill>
                  <a:latin typeface="宋体" charset="-122"/>
                </a:rPr>
                <a:t>数据</a:t>
              </a:r>
            </a:p>
          </p:txBody>
        </p:sp>
        <p:sp>
          <p:nvSpPr>
            <p:cNvPr id="31" name="Rectangle 43"/>
            <p:cNvSpPr>
              <a:spLocks noChangeArrowheads="1"/>
            </p:cNvSpPr>
            <p:nvPr/>
          </p:nvSpPr>
          <p:spPr bwMode="auto">
            <a:xfrm>
              <a:off x="677863" y="3355280"/>
              <a:ext cx="517525" cy="306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0000FF"/>
                  </a:solidFill>
                  <a:latin typeface="宋体" charset="-122"/>
                </a:rPr>
                <a:t>程序</a:t>
              </a:r>
            </a:p>
          </p:txBody>
        </p:sp>
        <p:sp>
          <p:nvSpPr>
            <p:cNvPr id="32" name="Rectangle 44"/>
            <p:cNvSpPr>
              <a:spLocks noChangeArrowheads="1"/>
            </p:cNvSpPr>
            <p:nvPr/>
          </p:nvSpPr>
          <p:spPr bwMode="auto">
            <a:xfrm>
              <a:off x="7735888" y="3768030"/>
              <a:ext cx="517525" cy="306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0000FF"/>
                  </a:solidFill>
                  <a:latin typeface="宋体" charset="-122"/>
                </a:rPr>
                <a:t>结果</a:t>
              </a:r>
            </a:p>
          </p:txBody>
        </p:sp>
        <p:sp>
          <p:nvSpPr>
            <p:cNvPr id="33" name="Rectangle 45"/>
            <p:cNvSpPr>
              <a:spLocks noChangeArrowheads="1"/>
            </p:cNvSpPr>
            <p:nvPr/>
          </p:nvSpPr>
          <p:spPr bwMode="auto">
            <a:xfrm>
              <a:off x="7731125" y="3355280"/>
              <a:ext cx="517525" cy="306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0000FF"/>
                  </a:solidFill>
                  <a:latin typeface="宋体" charset="-122"/>
                </a:rPr>
                <a:t>计算</a:t>
              </a:r>
            </a:p>
          </p:txBody>
        </p:sp>
      </p:grpSp>
      <p:grpSp>
        <p:nvGrpSpPr>
          <p:cNvPr id="34" name="组合 4"/>
          <p:cNvGrpSpPr>
            <a:grpSpLocks/>
          </p:cNvGrpSpPr>
          <p:nvPr/>
        </p:nvGrpSpPr>
        <p:grpSpPr bwMode="auto">
          <a:xfrm>
            <a:off x="5219700" y="1707455"/>
            <a:ext cx="3008313" cy="1647825"/>
            <a:chOff x="5220073" y="1097876"/>
            <a:chExt cx="3007939" cy="1648499"/>
          </a:xfrm>
        </p:grpSpPr>
        <p:cxnSp>
          <p:nvCxnSpPr>
            <p:cNvPr id="35" name="直接箭头连接符 34"/>
            <p:cNvCxnSpPr/>
            <p:nvPr/>
          </p:nvCxnSpPr>
          <p:spPr bwMode="auto">
            <a:xfrm flipH="1">
              <a:off x="5220073" y="1726783"/>
              <a:ext cx="1512700" cy="1019592"/>
            </a:xfrm>
            <a:prstGeom prst="straightConnector1">
              <a:avLst/>
            </a:prstGeom>
            <a:ln w="25400"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6642296" y="1097876"/>
              <a:ext cx="1585716" cy="862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  <a:defRPr/>
              </a:pPr>
              <a:r>
                <a:rPr lang="zh-CN" altLang="en-US" sz="2800" b="1" dirty="0" smtClean="0">
                  <a:solidFill>
                    <a:srgbClr val="0000FF"/>
                  </a:solidFill>
                  <a:latin typeface="+mn-ea"/>
                  <a:ea typeface="+mn-ea"/>
                </a:rPr>
                <a:t>以运算器为中心</a:t>
              </a:r>
            </a:p>
          </p:txBody>
        </p:sp>
      </p:grpSp>
      <p:sp>
        <p:nvSpPr>
          <p:cNvPr id="39" name="矩形 38"/>
          <p:cNvSpPr/>
          <p:nvPr/>
        </p:nvSpPr>
        <p:spPr>
          <a:xfrm>
            <a:off x="3851920" y="3284984"/>
            <a:ext cx="1800200" cy="252028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355976" y="4222829"/>
            <a:ext cx="113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CPU</a:t>
            </a:r>
            <a:endParaRPr lang="zh-CN" altLang="en-US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9" grpId="0" animBg="1"/>
      <p:bldP spid="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44624"/>
            <a:ext cx="2183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CPU</a:t>
            </a:r>
            <a:endParaRPr lang="zh-CN" altLang="en-US" sz="28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图片 2" descr="CP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92280" y="20615"/>
            <a:ext cx="2049016" cy="16801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36512" y="692696"/>
            <a:ext cx="7416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+mn-ea"/>
              </a:rPr>
              <a:t>CPU</a:t>
            </a:r>
            <a:r>
              <a:rPr lang="zh-CN" altLang="zh-CN" sz="3600" b="1" dirty="0" smtClean="0">
                <a:latin typeface="+mn-ea"/>
              </a:rPr>
              <a:t>是计算机硬件系统的核心部件，</a:t>
            </a:r>
            <a:r>
              <a:rPr lang="en-US" altLang="zh-CN" sz="3600" b="1" dirty="0" smtClean="0">
                <a:latin typeface="+mn-ea"/>
              </a:rPr>
              <a:t>CPU</a:t>
            </a:r>
            <a:r>
              <a:rPr lang="zh-CN" altLang="zh-CN" sz="3600" b="1" dirty="0" smtClean="0">
                <a:latin typeface="+mn-ea"/>
              </a:rPr>
              <a:t>的主要功能是读取并执行指令</a:t>
            </a:r>
            <a:r>
              <a:rPr lang="zh-CN" altLang="en-US" sz="3600" b="1" dirty="0" smtClean="0">
                <a:latin typeface="+mn-ea"/>
              </a:rPr>
              <a:t>。</a:t>
            </a:r>
            <a:endParaRPr lang="zh-CN" altLang="en-US" sz="3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4016" y="1988840"/>
            <a:ext cx="896448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latin typeface="+mn-ea"/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  <a:latin typeface="+mn-ea"/>
              </a:rPr>
              <a:t>CPU</a:t>
            </a:r>
            <a:r>
              <a:rPr lang="zh-CN" altLang="zh-CN" sz="3600" b="1" dirty="0" smtClean="0">
                <a:solidFill>
                  <a:srgbClr val="0000FF"/>
                </a:solidFill>
                <a:latin typeface="+mn-ea"/>
              </a:rPr>
              <a:t>由运算器、寄存器组、控制器组成</a:t>
            </a:r>
            <a:r>
              <a:rPr lang="zh-CN" altLang="en-US" sz="3600" b="1" dirty="0" smtClean="0">
                <a:solidFill>
                  <a:srgbClr val="0000FF"/>
                </a:solidFill>
                <a:latin typeface="+mn-ea"/>
              </a:rPr>
              <a:t>。</a:t>
            </a:r>
            <a:endParaRPr lang="en-US" altLang="zh-CN" sz="3600" b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600" b="1" dirty="0" smtClean="0">
                <a:latin typeface="+mn-ea"/>
              </a:rPr>
              <a:t> </a:t>
            </a:r>
            <a:r>
              <a:rPr lang="zh-CN" altLang="zh-CN" sz="3600" b="1" dirty="0" smtClean="0">
                <a:solidFill>
                  <a:srgbClr val="0000FF"/>
                </a:solidFill>
                <a:latin typeface="+mn-ea"/>
              </a:rPr>
              <a:t>运算</a:t>
            </a:r>
            <a:r>
              <a:rPr lang="zh-CN" altLang="en-US" sz="3600" b="1" dirty="0" smtClean="0">
                <a:solidFill>
                  <a:srgbClr val="0000FF"/>
                </a:solidFill>
                <a:latin typeface="+mn-ea"/>
              </a:rPr>
              <a:t>器</a:t>
            </a:r>
            <a:r>
              <a:rPr lang="zh-CN" altLang="zh-CN" sz="3600" b="1" dirty="0" smtClean="0">
                <a:latin typeface="+mn-ea"/>
              </a:rPr>
              <a:t>完成算术运算（定点运算、浮点运算）和逻辑运算。</a:t>
            </a:r>
            <a:endParaRPr lang="en-US" altLang="zh-CN" sz="36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600" b="1" dirty="0" smtClean="0">
                <a:latin typeface="+mn-ea"/>
              </a:rPr>
              <a:t> </a:t>
            </a:r>
            <a:r>
              <a:rPr lang="zh-CN" altLang="zh-CN" sz="3600" b="1" dirty="0" smtClean="0">
                <a:solidFill>
                  <a:srgbClr val="0000FF"/>
                </a:solidFill>
                <a:latin typeface="+mn-ea"/>
              </a:rPr>
              <a:t>寄存器组</a:t>
            </a:r>
            <a:r>
              <a:rPr lang="zh-CN" altLang="zh-CN" sz="3600" b="1" dirty="0" smtClean="0">
                <a:latin typeface="+mn-ea"/>
              </a:rPr>
              <a:t>用来存放数据信息和控制信息。</a:t>
            </a:r>
            <a:endParaRPr lang="en-US" altLang="zh-CN" sz="36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600" b="1" dirty="0" smtClean="0">
                <a:latin typeface="+mn-ea"/>
              </a:rPr>
              <a:t> </a:t>
            </a:r>
            <a:r>
              <a:rPr lang="zh-CN" altLang="zh-CN" sz="3600" b="1" dirty="0" smtClean="0">
                <a:solidFill>
                  <a:srgbClr val="0000FF"/>
                </a:solidFill>
                <a:latin typeface="+mn-ea"/>
              </a:rPr>
              <a:t>控制器</a:t>
            </a:r>
            <a:r>
              <a:rPr lang="zh-CN" altLang="zh-CN" sz="3600" b="1" dirty="0" smtClean="0">
                <a:latin typeface="+mn-ea"/>
              </a:rPr>
              <a:t>提供整个系统工作所需的各种</a:t>
            </a:r>
            <a:r>
              <a:rPr lang="zh-CN" altLang="en-US" sz="3600" b="1" dirty="0" smtClean="0">
                <a:latin typeface="+mn-ea"/>
              </a:rPr>
              <a:t>控制信号（</a:t>
            </a:r>
            <a:r>
              <a:rPr lang="zh-CN" altLang="zh-CN" sz="3600" b="1" dirty="0" smtClean="0">
                <a:latin typeface="+mn-ea"/>
              </a:rPr>
              <a:t>微命令</a:t>
            </a:r>
            <a:r>
              <a:rPr lang="zh-CN" altLang="en-US" sz="3600" b="1" dirty="0" smtClean="0">
                <a:latin typeface="+mn-ea"/>
              </a:rPr>
              <a:t>）。</a:t>
            </a:r>
            <a:endParaRPr lang="zh-CN" altLang="en-US" sz="36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116632"/>
            <a:ext cx="2526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存储器</a:t>
            </a:r>
            <a:endParaRPr lang="zh-CN" altLang="en-US" sz="28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504" y="764704"/>
            <a:ext cx="88569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 b="1" dirty="0" smtClean="0"/>
              <a:t>存储器用来存储信息，包括程序、数据、文档等。存储器主要分为主存、外存和缓存三级存储存储体系。</a:t>
            </a:r>
            <a:endParaRPr lang="zh-CN" altLang="en-US" sz="3200" b="1" dirty="0"/>
          </a:p>
        </p:txBody>
      </p:sp>
      <p:grpSp>
        <p:nvGrpSpPr>
          <p:cNvPr id="4" name="组合 3"/>
          <p:cNvGrpSpPr/>
          <p:nvPr/>
        </p:nvGrpSpPr>
        <p:grpSpPr>
          <a:xfrm>
            <a:off x="1403648" y="2493616"/>
            <a:ext cx="3168650" cy="4103736"/>
            <a:chOff x="3924300" y="2420889"/>
            <a:chExt cx="3168650" cy="4103736"/>
          </a:xfrm>
        </p:grpSpPr>
        <p:sp>
          <p:nvSpPr>
            <p:cNvPr id="5" name="Text Box 66"/>
            <p:cNvSpPr txBox="1">
              <a:spLocks noChangeArrowheads="1"/>
            </p:cNvSpPr>
            <p:nvPr/>
          </p:nvSpPr>
          <p:spPr bwMode="auto">
            <a:xfrm>
              <a:off x="3924300" y="5932488"/>
              <a:ext cx="3168650" cy="59213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zh-CN" altLang="en-US" sz="3200">
                  <a:ea typeface="黑体" pitchFamily="2" charset="-122"/>
                </a:rPr>
                <a:t>外存</a:t>
              </a:r>
            </a:p>
          </p:txBody>
        </p:sp>
        <p:sp>
          <p:nvSpPr>
            <p:cNvPr id="6" name="Text Box 67"/>
            <p:cNvSpPr txBox="1">
              <a:spLocks noChangeArrowheads="1"/>
            </p:cNvSpPr>
            <p:nvPr/>
          </p:nvSpPr>
          <p:spPr bwMode="auto">
            <a:xfrm>
              <a:off x="4486275" y="4779963"/>
              <a:ext cx="2030413" cy="5921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zh-CN" altLang="en-US" dirty="0" smtClean="0">
                  <a:solidFill>
                    <a:srgbClr val="0000FF"/>
                  </a:solidFill>
                  <a:ea typeface="黑体" pitchFamily="2" charset="-122"/>
                </a:rPr>
                <a:t>主存</a:t>
              </a:r>
            </a:p>
          </p:txBody>
        </p:sp>
        <p:sp>
          <p:nvSpPr>
            <p:cNvPr id="7" name="Text Box 68"/>
            <p:cNvSpPr txBox="1">
              <a:spLocks noChangeArrowheads="1"/>
            </p:cNvSpPr>
            <p:nvPr/>
          </p:nvSpPr>
          <p:spPr bwMode="auto">
            <a:xfrm>
              <a:off x="4787900" y="3811588"/>
              <a:ext cx="1223963" cy="409575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0" rIns="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ea typeface="黑体" pitchFamily="2" charset="-122"/>
                </a:rPr>
                <a:t>L2 Cache</a:t>
              </a:r>
            </a:p>
          </p:txBody>
        </p:sp>
        <p:sp>
          <p:nvSpPr>
            <p:cNvPr id="8" name="Text Box 69"/>
            <p:cNvSpPr txBox="1">
              <a:spLocks noChangeArrowheads="1"/>
            </p:cNvSpPr>
            <p:nvPr/>
          </p:nvSpPr>
          <p:spPr bwMode="auto">
            <a:xfrm>
              <a:off x="4500364" y="2420889"/>
              <a:ext cx="2232248" cy="86365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3200" dirty="0">
                  <a:ea typeface="黑体" pitchFamily="2" charset="-122"/>
                </a:rPr>
                <a:t>CPU</a:t>
              </a:r>
            </a:p>
          </p:txBody>
        </p:sp>
        <p:sp>
          <p:nvSpPr>
            <p:cNvPr id="9" name="Line 70"/>
            <p:cNvSpPr>
              <a:spLocks noChangeShapeType="1"/>
            </p:cNvSpPr>
            <p:nvPr/>
          </p:nvSpPr>
          <p:spPr bwMode="auto">
            <a:xfrm>
              <a:off x="5435600" y="4221163"/>
              <a:ext cx="0" cy="5032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71"/>
            <p:cNvSpPr>
              <a:spLocks noChangeShapeType="1"/>
            </p:cNvSpPr>
            <p:nvPr/>
          </p:nvSpPr>
          <p:spPr bwMode="auto">
            <a:xfrm>
              <a:off x="5435600" y="5373688"/>
              <a:ext cx="0" cy="5032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72"/>
            <p:cNvSpPr>
              <a:spLocks noChangeShapeType="1"/>
            </p:cNvSpPr>
            <p:nvPr/>
          </p:nvSpPr>
          <p:spPr bwMode="auto">
            <a:xfrm>
              <a:off x="6156325" y="3284538"/>
              <a:ext cx="0" cy="14414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73"/>
            <p:cNvSpPr>
              <a:spLocks noChangeShapeType="1"/>
            </p:cNvSpPr>
            <p:nvPr/>
          </p:nvSpPr>
          <p:spPr bwMode="auto">
            <a:xfrm>
              <a:off x="5435600" y="3286125"/>
              <a:ext cx="0" cy="5032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Text Box 74"/>
            <p:cNvSpPr txBox="1">
              <a:spLocks noChangeArrowheads="1"/>
            </p:cNvSpPr>
            <p:nvPr/>
          </p:nvSpPr>
          <p:spPr bwMode="auto">
            <a:xfrm>
              <a:off x="4789512" y="2924944"/>
              <a:ext cx="1151012" cy="36933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dirty="0">
                  <a:ea typeface="黑体" pitchFamily="2" charset="-122"/>
                </a:rPr>
                <a:t>L1 Cache</a:t>
              </a:r>
            </a:p>
          </p:txBody>
        </p:sp>
      </p:grpSp>
      <p:pic>
        <p:nvPicPr>
          <p:cNvPr id="15" name="图片 14" descr="CP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03522" y="2492896"/>
            <a:ext cx="1992814" cy="1634108"/>
          </a:xfrm>
          <a:prstGeom prst="rect">
            <a:avLst/>
          </a:prstGeom>
        </p:spPr>
      </p:pic>
      <p:pic>
        <p:nvPicPr>
          <p:cNvPr id="16" name="图片 15" descr="内存条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23995" y="4221088"/>
            <a:ext cx="1787690" cy="1340768"/>
          </a:xfrm>
          <a:prstGeom prst="rect">
            <a:avLst/>
          </a:prstGeom>
        </p:spPr>
      </p:pic>
      <p:pic>
        <p:nvPicPr>
          <p:cNvPr id="17" name="图片 16" descr="硬盘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24128" y="5085184"/>
            <a:ext cx="1700808" cy="17008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116632"/>
            <a:ext cx="4690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输入设备和输出设备</a:t>
            </a:r>
            <a:endParaRPr lang="zh-CN" altLang="en-US" sz="28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图片 2" descr="Z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2708920"/>
            <a:ext cx="5616624" cy="3102307"/>
          </a:xfrm>
          <a:prstGeom prst="rect">
            <a:avLst/>
          </a:prstGeom>
        </p:spPr>
      </p:pic>
      <p:pic>
        <p:nvPicPr>
          <p:cNvPr id="4" name="图片 3" descr="键盘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5134" y="5373216"/>
            <a:ext cx="1988674" cy="1133686"/>
          </a:xfrm>
          <a:prstGeom prst="rect">
            <a:avLst/>
          </a:prstGeom>
        </p:spPr>
      </p:pic>
      <p:pic>
        <p:nvPicPr>
          <p:cNvPr id="5" name="图片 4" descr="显示器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9552" y="895096"/>
            <a:ext cx="2592288" cy="2101856"/>
          </a:xfrm>
          <a:prstGeom prst="rect">
            <a:avLst/>
          </a:prstGeom>
        </p:spPr>
      </p:pic>
      <p:pic>
        <p:nvPicPr>
          <p:cNvPr id="1026" name="Picture 2" descr="http://p2.so.qhmsg.com/bdr/_240_/t01cf7cddec0fe856c7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76256" y="5517232"/>
            <a:ext cx="1093765" cy="661449"/>
          </a:xfrm>
          <a:prstGeom prst="rect">
            <a:avLst/>
          </a:prstGeom>
          <a:noFill/>
        </p:spPr>
      </p:pic>
      <p:pic>
        <p:nvPicPr>
          <p:cNvPr id="1028" name="Picture 4" descr="http://p4.so.qhimgs1.com/bdr/_240_/t01d721a13cb4e825ba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68144" y="1287015"/>
            <a:ext cx="2183904" cy="16379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116632"/>
            <a:ext cx="3248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总线与接口</a:t>
            </a:r>
            <a:endParaRPr lang="zh-CN" altLang="en-US" sz="28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773113" y="764704"/>
            <a:ext cx="7543800" cy="3079750"/>
            <a:chOff x="336" y="1468"/>
            <a:chExt cx="4752" cy="1940"/>
          </a:xfrm>
        </p:grpSpPr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>
              <a:off x="2294" y="1468"/>
              <a:ext cx="116" cy="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zh-CN" altLang="en-US" b="1">
                <a:latin typeface="+mn-ea"/>
              </a:endParaRPr>
            </a:p>
          </p:txBody>
        </p:sp>
        <p:sp>
          <p:nvSpPr>
            <p:cNvPr id="5" name="Text Box 23"/>
            <p:cNvSpPr txBox="1">
              <a:spLocks noChangeArrowheads="1"/>
            </p:cNvSpPr>
            <p:nvPr/>
          </p:nvSpPr>
          <p:spPr bwMode="auto">
            <a:xfrm>
              <a:off x="576" y="1920"/>
              <a:ext cx="288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 b="1">
                <a:latin typeface="+mn-ea"/>
              </a:endParaRPr>
            </a:p>
          </p:txBody>
        </p:sp>
        <p:sp>
          <p:nvSpPr>
            <p:cNvPr id="6" name="Rectangle 44"/>
            <p:cNvSpPr>
              <a:spLocks noChangeArrowheads="1"/>
            </p:cNvSpPr>
            <p:nvPr/>
          </p:nvSpPr>
          <p:spPr bwMode="auto">
            <a:xfrm>
              <a:off x="384" y="2256"/>
              <a:ext cx="768" cy="43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7" name="Rectangle 45"/>
            <p:cNvSpPr>
              <a:spLocks noChangeArrowheads="1"/>
            </p:cNvSpPr>
            <p:nvPr/>
          </p:nvSpPr>
          <p:spPr bwMode="auto">
            <a:xfrm>
              <a:off x="1392" y="2256"/>
              <a:ext cx="768" cy="43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8" name="Rectangle 46"/>
            <p:cNvSpPr>
              <a:spLocks noChangeArrowheads="1"/>
            </p:cNvSpPr>
            <p:nvPr/>
          </p:nvSpPr>
          <p:spPr bwMode="auto">
            <a:xfrm>
              <a:off x="2400" y="2976"/>
              <a:ext cx="768" cy="43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9" name="Rectangle 47"/>
            <p:cNvSpPr>
              <a:spLocks noChangeArrowheads="1"/>
            </p:cNvSpPr>
            <p:nvPr/>
          </p:nvSpPr>
          <p:spPr bwMode="auto">
            <a:xfrm>
              <a:off x="2400" y="2256"/>
              <a:ext cx="768" cy="43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10" name="Rectangle 48"/>
            <p:cNvSpPr>
              <a:spLocks noChangeArrowheads="1"/>
            </p:cNvSpPr>
            <p:nvPr/>
          </p:nvSpPr>
          <p:spPr bwMode="auto">
            <a:xfrm>
              <a:off x="4032" y="2256"/>
              <a:ext cx="768" cy="43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11" name="Rectangle 49"/>
            <p:cNvSpPr>
              <a:spLocks noChangeArrowheads="1"/>
            </p:cNvSpPr>
            <p:nvPr/>
          </p:nvSpPr>
          <p:spPr bwMode="auto">
            <a:xfrm>
              <a:off x="4032" y="2976"/>
              <a:ext cx="768" cy="43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12" name="Line 50"/>
            <p:cNvSpPr>
              <a:spLocks noChangeShapeType="1"/>
            </p:cNvSpPr>
            <p:nvPr/>
          </p:nvSpPr>
          <p:spPr bwMode="auto">
            <a:xfrm>
              <a:off x="336" y="1968"/>
              <a:ext cx="4752" cy="0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13" name="Line 51"/>
            <p:cNvSpPr>
              <a:spLocks noChangeShapeType="1"/>
            </p:cNvSpPr>
            <p:nvPr/>
          </p:nvSpPr>
          <p:spPr bwMode="auto">
            <a:xfrm>
              <a:off x="2784" y="196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14" name="Line 52"/>
            <p:cNvSpPr>
              <a:spLocks noChangeShapeType="1"/>
            </p:cNvSpPr>
            <p:nvPr/>
          </p:nvSpPr>
          <p:spPr bwMode="auto">
            <a:xfrm>
              <a:off x="2784" y="268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15" name="Line 53"/>
            <p:cNvSpPr>
              <a:spLocks noChangeShapeType="1"/>
            </p:cNvSpPr>
            <p:nvPr/>
          </p:nvSpPr>
          <p:spPr bwMode="auto">
            <a:xfrm>
              <a:off x="4416" y="196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16" name="Line 54"/>
            <p:cNvSpPr>
              <a:spLocks noChangeShapeType="1"/>
            </p:cNvSpPr>
            <p:nvPr/>
          </p:nvSpPr>
          <p:spPr bwMode="auto">
            <a:xfrm>
              <a:off x="4416" y="268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17" name="Line 55"/>
            <p:cNvSpPr>
              <a:spLocks noChangeShapeType="1"/>
            </p:cNvSpPr>
            <p:nvPr/>
          </p:nvSpPr>
          <p:spPr bwMode="auto">
            <a:xfrm>
              <a:off x="3360" y="2496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18" name="Line 56"/>
            <p:cNvSpPr>
              <a:spLocks noChangeShapeType="1"/>
            </p:cNvSpPr>
            <p:nvPr/>
          </p:nvSpPr>
          <p:spPr bwMode="auto">
            <a:xfrm>
              <a:off x="3360" y="3216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19" name="Text Box 57"/>
            <p:cNvSpPr txBox="1">
              <a:spLocks noChangeArrowheads="1"/>
            </p:cNvSpPr>
            <p:nvPr/>
          </p:nvSpPr>
          <p:spPr bwMode="auto">
            <a:xfrm>
              <a:off x="416" y="2296"/>
              <a:ext cx="659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latin typeface="Times New Roman" pitchFamily="18" charset="0"/>
                  <a:cs typeface="Times New Roman" pitchFamily="18" charset="0"/>
                </a:rPr>
                <a:t>CPU</a:t>
              </a:r>
            </a:p>
          </p:txBody>
        </p:sp>
        <p:sp>
          <p:nvSpPr>
            <p:cNvPr id="20" name="Text Box 58"/>
            <p:cNvSpPr txBox="1">
              <a:spLocks noChangeArrowheads="1"/>
            </p:cNvSpPr>
            <p:nvPr/>
          </p:nvSpPr>
          <p:spPr bwMode="auto">
            <a:xfrm>
              <a:off x="1595" y="2300"/>
              <a:ext cx="52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latin typeface="Times New Roman" pitchFamily="18" charset="0"/>
                  <a:cs typeface="Times New Roman" pitchFamily="18" charset="0"/>
                </a:rPr>
                <a:t>M</a:t>
              </a:r>
            </a:p>
          </p:txBody>
        </p:sp>
        <p:sp>
          <p:nvSpPr>
            <p:cNvPr id="21" name="Text Box 59"/>
            <p:cNvSpPr txBox="1">
              <a:spLocks noChangeArrowheads="1"/>
            </p:cNvSpPr>
            <p:nvPr/>
          </p:nvSpPr>
          <p:spPr bwMode="auto">
            <a:xfrm>
              <a:off x="2457" y="2256"/>
              <a:ext cx="91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latin typeface="+mn-ea"/>
                </a:rPr>
                <a:t>接口</a:t>
              </a:r>
            </a:p>
          </p:txBody>
        </p:sp>
        <p:sp>
          <p:nvSpPr>
            <p:cNvPr id="22" name="Text Box 60"/>
            <p:cNvSpPr txBox="1">
              <a:spLocks noChangeArrowheads="1"/>
            </p:cNvSpPr>
            <p:nvPr/>
          </p:nvSpPr>
          <p:spPr bwMode="auto">
            <a:xfrm>
              <a:off x="4090" y="2256"/>
              <a:ext cx="86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latin typeface="+mn-ea"/>
                </a:rPr>
                <a:t>接口</a:t>
              </a:r>
            </a:p>
          </p:txBody>
        </p:sp>
        <p:sp>
          <p:nvSpPr>
            <p:cNvPr id="23" name="Text Box 61"/>
            <p:cNvSpPr txBox="1">
              <a:spLocks noChangeArrowheads="1"/>
            </p:cNvSpPr>
            <p:nvPr/>
          </p:nvSpPr>
          <p:spPr bwMode="auto">
            <a:xfrm>
              <a:off x="2551" y="3025"/>
              <a:ext cx="76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latin typeface="Times New Roman" pitchFamily="18" charset="0"/>
                  <a:cs typeface="Times New Roman" pitchFamily="18" charset="0"/>
                </a:rPr>
                <a:t>I/O</a:t>
              </a:r>
            </a:p>
          </p:txBody>
        </p:sp>
        <p:sp>
          <p:nvSpPr>
            <p:cNvPr id="24" name="Text Box 62"/>
            <p:cNvSpPr txBox="1">
              <a:spLocks noChangeArrowheads="1"/>
            </p:cNvSpPr>
            <p:nvPr/>
          </p:nvSpPr>
          <p:spPr bwMode="auto">
            <a:xfrm>
              <a:off x="4151" y="3025"/>
              <a:ext cx="52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latin typeface="Times New Roman" pitchFamily="18" charset="0"/>
                  <a:cs typeface="Times New Roman" pitchFamily="18" charset="0"/>
                </a:rPr>
                <a:t>I/O</a:t>
              </a:r>
            </a:p>
          </p:txBody>
        </p:sp>
        <p:sp>
          <p:nvSpPr>
            <p:cNvPr id="25" name="Text Box 63"/>
            <p:cNvSpPr txBox="1">
              <a:spLocks noChangeArrowheads="1"/>
            </p:cNvSpPr>
            <p:nvPr/>
          </p:nvSpPr>
          <p:spPr bwMode="auto">
            <a:xfrm>
              <a:off x="1824" y="1525"/>
              <a:ext cx="206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3200" b="1">
                  <a:latin typeface="+mn-ea"/>
                </a:rPr>
                <a:t>系 统 总 线</a:t>
              </a:r>
            </a:p>
          </p:txBody>
        </p:sp>
        <p:sp>
          <p:nvSpPr>
            <p:cNvPr id="26" name="Line 64"/>
            <p:cNvSpPr>
              <a:spLocks noChangeShapeType="1"/>
            </p:cNvSpPr>
            <p:nvPr/>
          </p:nvSpPr>
          <p:spPr bwMode="auto">
            <a:xfrm>
              <a:off x="1776" y="196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27" name="Line 65"/>
            <p:cNvSpPr>
              <a:spLocks noChangeShapeType="1"/>
            </p:cNvSpPr>
            <p:nvPr/>
          </p:nvSpPr>
          <p:spPr bwMode="auto">
            <a:xfrm>
              <a:off x="768" y="196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>
                <a:latin typeface="+mn-ea"/>
              </a:endParaRPr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6206671" y="4221088"/>
            <a:ext cx="2541793" cy="1754326"/>
            <a:chOff x="6156176" y="4365104"/>
            <a:chExt cx="2541793" cy="1754326"/>
          </a:xfrm>
        </p:grpSpPr>
        <p:sp>
          <p:nvSpPr>
            <p:cNvPr id="112" name="Freeform 8"/>
            <p:cNvSpPr>
              <a:spLocks/>
            </p:cNvSpPr>
            <p:nvPr/>
          </p:nvSpPr>
          <p:spPr bwMode="auto">
            <a:xfrm>
              <a:off x="6156176" y="4581128"/>
              <a:ext cx="288925" cy="1474047"/>
            </a:xfrm>
            <a:custGeom>
              <a:avLst/>
              <a:gdLst>
                <a:gd name="T0" fmla="*/ 2147483647 w 40"/>
                <a:gd name="T1" fmla="*/ 0 h 347"/>
                <a:gd name="T2" fmla="*/ 2147483647 w 40"/>
                <a:gd name="T3" fmla="*/ 2147483647 h 347"/>
                <a:gd name="T4" fmla="*/ 2147483647 w 40"/>
                <a:gd name="T5" fmla="*/ 2147483647 h 347"/>
                <a:gd name="T6" fmla="*/ 0 w 40"/>
                <a:gd name="T7" fmla="*/ 2147483647 h 347"/>
                <a:gd name="T8" fmla="*/ 2147483647 w 40"/>
                <a:gd name="T9" fmla="*/ 2147483647 h 347"/>
                <a:gd name="T10" fmla="*/ 2147483647 w 40"/>
                <a:gd name="T11" fmla="*/ 2147483647 h 347"/>
                <a:gd name="T12" fmla="*/ 2147483647 w 40"/>
                <a:gd name="T13" fmla="*/ 2147483647 h 3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" h="347">
                  <a:moveTo>
                    <a:pt x="40" y="0"/>
                  </a:moveTo>
                  <a:cubicBezTo>
                    <a:pt x="29" y="0"/>
                    <a:pt x="20" y="13"/>
                    <a:pt x="20" y="29"/>
                  </a:cubicBezTo>
                  <a:lnTo>
                    <a:pt x="20" y="145"/>
                  </a:lnTo>
                  <a:cubicBezTo>
                    <a:pt x="20" y="161"/>
                    <a:pt x="11" y="173"/>
                    <a:pt x="0" y="173"/>
                  </a:cubicBezTo>
                  <a:cubicBezTo>
                    <a:pt x="11" y="173"/>
                    <a:pt x="20" y="186"/>
                    <a:pt x="20" y="202"/>
                  </a:cubicBezTo>
                  <a:lnTo>
                    <a:pt x="20" y="318"/>
                  </a:lnTo>
                  <a:cubicBezTo>
                    <a:pt x="20" y="334"/>
                    <a:pt x="29" y="347"/>
                    <a:pt x="40" y="347"/>
                  </a:cubicBezTo>
                </a:path>
              </a:pathLst>
            </a:custGeom>
            <a:noFill/>
            <a:ln w="38100" cap="rnd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660232" y="4365104"/>
              <a:ext cx="2037737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6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地址总线</a:t>
              </a:r>
              <a:endParaRPr lang="en-US" altLang="zh-CN" sz="3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  <a:p>
              <a:r>
                <a:rPr lang="zh-CN" altLang="en-US" sz="36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数据总线</a:t>
              </a:r>
              <a:endParaRPr lang="en-US" altLang="zh-CN" sz="3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  <a:p>
              <a:r>
                <a:rPr lang="zh-CN" altLang="en-US" sz="36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控制总线</a:t>
              </a:r>
              <a:endParaRPr lang="zh-CN" altLang="en-US" sz="36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683568" y="4210893"/>
            <a:ext cx="5544616" cy="2293185"/>
            <a:chOff x="683568" y="4210893"/>
            <a:chExt cx="5544616" cy="2293185"/>
          </a:xfrm>
        </p:grpSpPr>
        <p:grpSp>
          <p:nvGrpSpPr>
            <p:cNvPr id="109" name="组合 108"/>
            <p:cNvGrpSpPr/>
            <p:nvPr/>
          </p:nvGrpSpPr>
          <p:grpSpPr>
            <a:xfrm>
              <a:off x="683568" y="4325984"/>
              <a:ext cx="5544616" cy="2178094"/>
              <a:chOff x="1691680" y="4325984"/>
              <a:chExt cx="5544616" cy="2178094"/>
            </a:xfrm>
          </p:grpSpPr>
          <p:cxnSp>
            <p:nvCxnSpPr>
              <p:cNvPr id="30" name="直接连接符 29"/>
              <p:cNvCxnSpPr/>
              <p:nvPr/>
            </p:nvCxnSpPr>
            <p:spPr>
              <a:xfrm>
                <a:off x="1691680" y="4519692"/>
                <a:ext cx="5544616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>
                <a:off x="1691680" y="4595196"/>
                <a:ext cx="5544616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>
                <a:off x="1691680" y="4661520"/>
                <a:ext cx="5544616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1691680" y="4725144"/>
                <a:ext cx="5544616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>
                <a:off x="1691680" y="4797152"/>
                <a:ext cx="5544616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>
                <a:off x="1691680" y="4442398"/>
                <a:ext cx="5544616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>
                <a:off x="1691680" y="4869160"/>
                <a:ext cx="5544616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>
                <a:off x="1691680" y="4365104"/>
                <a:ext cx="5544616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流程图: 联系 38"/>
              <p:cNvSpPr/>
              <p:nvPr/>
            </p:nvSpPr>
            <p:spPr>
              <a:xfrm>
                <a:off x="2407527" y="4336317"/>
                <a:ext cx="45719" cy="45719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流程图: 联系 39"/>
              <p:cNvSpPr/>
              <p:nvPr/>
            </p:nvSpPr>
            <p:spPr>
              <a:xfrm>
                <a:off x="2497358" y="4408325"/>
                <a:ext cx="45719" cy="45719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流程图: 联系 40"/>
              <p:cNvSpPr/>
              <p:nvPr/>
            </p:nvSpPr>
            <p:spPr>
              <a:xfrm>
                <a:off x="2582065" y="4492188"/>
                <a:ext cx="45719" cy="45719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流程图: 联系 41"/>
              <p:cNvSpPr/>
              <p:nvPr/>
            </p:nvSpPr>
            <p:spPr>
              <a:xfrm>
                <a:off x="2670161" y="4573553"/>
                <a:ext cx="45719" cy="45719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流程图: 联系 42"/>
              <p:cNvSpPr/>
              <p:nvPr/>
            </p:nvSpPr>
            <p:spPr>
              <a:xfrm>
                <a:off x="2767532" y="4641328"/>
                <a:ext cx="45719" cy="45719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流程图: 联系 43"/>
              <p:cNvSpPr/>
              <p:nvPr/>
            </p:nvSpPr>
            <p:spPr>
              <a:xfrm>
                <a:off x="2857398" y="4703979"/>
                <a:ext cx="45719" cy="45719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流程图: 联系 44"/>
              <p:cNvSpPr/>
              <p:nvPr/>
            </p:nvSpPr>
            <p:spPr>
              <a:xfrm>
                <a:off x="2941214" y="4768365"/>
                <a:ext cx="45719" cy="45719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流程图: 联系 45"/>
              <p:cNvSpPr/>
              <p:nvPr/>
            </p:nvSpPr>
            <p:spPr>
              <a:xfrm>
                <a:off x="3028783" y="4844653"/>
                <a:ext cx="45719" cy="45719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8" name="直接连接符 47"/>
              <p:cNvCxnSpPr/>
              <p:nvPr/>
            </p:nvCxnSpPr>
            <p:spPr>
              <a:xfrm>
                <a:off x="2431320" y="4360214"/>
                <a:ext cx="0" cy="144016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>
                <a:off x="2517998" y="4437112"/>
                <a:ext cx="0" cy="1368152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>
                <a:off x="3050052" y="4869160"/>
                <a:ext cx="0" cy="93610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>
                <a:off x="2694902" y="4581128"/>
                <a:ext cx="0" cy="122413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>
                <a:off x="2608224" y="4509120"/>
                <a:ext cx="4890" cy="129614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>
                <a:off x="2786470" y="4669904"/>
                <a:ext cx="0" cy="113536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>
                <a:off x="2882928" y="4725144"/>
                <a:ext cx="0" cy="108012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>
                <a:off x="2968264" y="4797152"/>
                <a:ext cx="0" cy="1008112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流程图: 联系 65"/>
              <p:cNvSpPr/>
              <p:nvPr/>
            </p:nvSpPr>
            <p:spPr>
              <a:xfrm>
                <a:off x="3923928" y="4340654"/>
                <a:ext cx="45719" cy="45719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流程图: 联系 66"/>
              <p:cNvSpPr/>
              <p:nvPr/>
            </p:nvSpPr>
            <p:spPr>
              <a:xfrm>
                <a:off x="4013759" y="4412662"/>
                <a:ext cx="45719" cy="45719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流程图: 联系 67"/>
              <p:cNvSpPr/>
              <p:nvPr/>
            </p:nvSpPr>
            <p:spPr>
              <a:xfrm>
                <a:off x="4098466" y="4496525"/>
                <a:ext cx="45719" cy="45719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流程图: 联系 68"/>
              <p:cNvSpPr/>
              <p:nvPr/>
            </p:nvSpPr>
            <p:spPr>
              <a:xfrm>
                <a:off x="4186562" y="4577890"/>
                <a:ext cx="45719" cy="45719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流程图: 联系 69"/>
              <p:cNvSpPr/>
              <p:nvPr/>
            </p:nvSpPr>
            <p:spPr>
              <a:xfrm>
                <a:off x="4283933" y="4645665"/>
                <a:ext cx="45719" cy="45719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流程图: 联系 70"/>
              <p:cNvSpPr/>
              <p:nvPr/>
            </p:nvSpPr>
            <p:spPr>
              <a:xfrm>
                <a:off x="4373799" y="4708316"/>
                <a:ext cx="45719" cy="45719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流程图: 联系 71"/>
              <p:cNvSpPr/>
              <p:nvPr/>
            </p:nvSpPr>
            <p:spPr>
              <a:xfrm>
                <a:off x="4457615" y="4772702"/>
                <a:ext cx="45719" cy="45719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流程图: 联系 72"/>
              <p:cNvSpPr/>
              <p:nvPr/>
            </p:nvSpPr>
            <p:spPr>
              <a:xfrm>
                <a:off x="4545184" y="4848990"/>
                <a:ext cx="45719" cy="45719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4" name="直接连接符 73"/>
              <p:cNvCxnSpPr/>
              <p:nvPr/>
            </p:nvCxnSpPr>
            <p:spPr>
              <a:xfrm>
                <a:off x="3947721" y="4364551"/>
                <a:ext cx="0" cy="144016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>
                <a:off x="4034399" y="4441449"/>
                <a:ext cx="0" cy="1368152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>
                <a:off x="4566453" y="4873497"/>
                <a:ext cx="0" cy="93610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>
                <a:off x="4211303" y="4585465"/>
                <a:ext cx="0" cy="122413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>
                <a:off x="4124625" y="4513457"/>
                <a:ext cx="4890" cy="129614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>
                <a:off x="4302871" y="4674241"/>
                <a:ext cx="0" cy="113536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/>
              <p:nvPr/>
            </p:nvCxnSpPr>
            <p:spPr>
              <a:xfrm>
                <a:off x="4399329" y="4729481"/>
                <a:ext cx="0" cy="108012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>
                <a:off x="4484665" y="4801489"/>
                <a:ext cx="0" cy="1008112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流程图: 联系 81"/>
              <p:cNvSpPr/>
              <p:nvPr/>
            </p:nvSpPr>
            <p:spPr>
              <a:xfrm>
                <a:off x="5345185" y="4325984"/>
                <a:ext cx="45719" cy="45719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流程图: 联系 82"/>
              <p:cNvSpPr/>
              <p:nvPr/>
            </p:nvSpPr>
            <p:spPr>
              <a:xfrm>
                <a:off x="5435016" y="4397992"/>
                <a:ext cx="45719" cy="45719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流程图: 联系 83"/>
              <p:cNvSpPr/>
              <p:nvPr/>
            </p:nvSpPr>
            <p:spPr>
              <a:xfrm>
                <a:off x="5519723" y="4481855"/>
                <a:ext cx="45719" cy="45719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流程图: 联系 84"/>
              <p:cNvSpPr/>
              <p:nvPr/>
            </p:nvSpPr>
            <p:spPr>
              <a:xfrm>
                <a:off x="5607819" y="4563220"/>
                <a:ext cx="45719" cy="45719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流程图: 联系 85"/>
              <p:cNvSpPr/>
              <p:nvPr/>
            </p:nvSpPr>
            <p:spPr>
              <a:xfrm>
                <a:off x="5705190" y="4630995"/>
                <a:ext cx="45719" cy="45719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流程图: 联系 86"/>
              <p:cNvSpPr/>
              <p:nvPr/>
            </p:nvSpPr>
            <p:spPr>
              <a:xfrm>
                <a:off x="5795056" y="4693646"/>
                <a:ext cx="45719" cy="45719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流程图: 联系 87"/>
              <p:cNvSpPr/>
              <p:nvPr/>
            </p:nvSpPr>
            <p:spPr>
              <a:xfrm>
                <a:off x="5878872" y="4758032"/>
                <a:ext cx="45719" cy="45719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流程图: 联系 88"/>
              <p:cNvSpPr/>
              <p:nvPr/>
            </p:nvSpPr>
            <p:spPr>
              <a:xfrm>
                <a:off x="5966441" y="4834320"/>
                <a:ext cx="45719" cy="45719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0" name="直接连接符 89"/>
              <p:cNvCxnSpPr/>
              <p:nvPr/>
            </p:nvCxnSpPr>
            <p:spPr>
              <a:xfrm>
                <a:off x="5368978" y="4349881"/>
                <a:ext cx="0" cy="144016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/>
              <p:cNvCxnSpPr/>
              <p:nvPr/>
            </p:nvCxnSpPr>
            <p:spPr>
              <a:xfrm>
                <a:off x="5455656" y="4426779"/>
                <a:ext cx="0" cy="1368152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/>
              <p:cNvCxnSpPr/>
              <p:nvPr/>
            </p:nvCxnSpPr>
            <p:spPr>
              <a:xfrm>
                <a:off x="5987710" y="4858827"/>
                <a:ext cx="0" cy="93610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/>
              <p:nvPr/>
            </p:nvCxnSpPr>
            <p:spPr>
              <a:xfrm>
                <a:off x="5632560" y="4570795"/>
                <a:ext cx="0" cy="122413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/>
              <p:cNvCxnSpPr/>
              <p:nvPr/>
            </p:nvCxnSpPr>
            <p:spPr>
              <a:xfrm>
                <a:off x="5545882" y="4498787"/>
                <a:ext cx="4890" cy="129614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/>
              <p:cNvCxnSpPr/>
              <p:nvPr/>
            </p:nvCxnSpPr>
            <p:spPr>
              <a:xfrm>
                <a:off x="5724128" y="4659571"/>
                <a:ext cx="0" cy="113536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/>
              <p:cNvCxnSpPr/>
              <p:nvPr/>
            </p:nvCxnSpPr>
            <p:spPr>
              <a:xfrm>
                <a:off x="5820586" y="4714811"/>
                <a:ext cx="0" cy="108012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/>
            </p:nvCxnSpPr>
            <p:spPr>
              <a:xfrm>
                <a:off x="5905922" y="4786819"/>
                <a:ext cx="0" cy="1008112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Rectangle 44"/>
              <p:cNvSpPr>
                <a:spLocks noChangeArrowheads="1"/>
              </p:cNvSpPr>
              <p:nvPr/>
            </p:nvSpPr>
            <p:spPr bwMode="auto">
              <a:xfrm>
                <a:off x="2056656" y="5818278"/>
                <a:ext cx="1219200" cy="6858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>
                  <a:latin typeface="+mn-ea"/>
                </a:endParaRPr>
              </a:p>
            </p:txBody>
          </p:sp>
          <p:sp>
            <p:nvSpPr>
              <p:cNvPr id="99" name="Text Box 57"/>
              <p:cNvSpPr txBox="1">
                <a:spLocks noChangeArrowheads="1"/>
              </p:cNvSpPr>
              <p:nvPr/>
            </p:nvSpPr>
            <p:spPr bwMode="auto">
              <a:xfrm>
                <a:off x="2107456" y="5881778"/>
                <a:ext cx="1046163" cy="584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 dirty="0">
                    <a:latin typeface="Times New Roman" pitchFamily="18" charset="0"/>
                    <a:cs typeface="Times New Roman" pitchFamily="18" charset="0"/>
                  </a:rPr>
                  <a:t>CPU</a:t>
                </a:r>
              </a:p>
            </p:txBody>
          </p:sp>
          <p:sp>
            <p:nvSpPr>
              <p:cNvPr id="100" name="Rectangle 45"/>
              <p:cNvSpPr>
                <a:spLocks noChangeArrowheads="1"/>
              </p:cNvSpPr>
              <p:nvPr/>
            </p:nvSpPr>
            <p:spPr bwMode="auto">
              <a:xfrm>
                <a:off x="3640832" y="5815897"/>
                <a:ext cx="1219200" cy="6858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>
                  <a:latin typeface="+mn-ea"/>
                </a:endParaRPr>
              </a:p>
            </p:txBody>
          </p:sp>
          <p:sp>
            <p:nvSpPr>
              <p:cNvPr id="101" name="Text Box 58"/>
              <p:cNvSpPr txBox="1">
                <a:spLocks noChangeArrowheads="1"/>
              </p:cNvSpPr>
              <p:nvPr/>
            </p:nvSpPr>
            <p:spPr bwMode="auto">
              <a:xfrm>
                <a:off x="3963095" y="5885747"/>
                <a:ext cx="838200" cy="5794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</a:p>
            </p:txBody>
          </p:sp>
          <p:sp>
            <p:nvSpPr>
              <p:cNvPr id="107" name="Rectangle 47"/>
              <p:cNvSpPr>
                <a:spLocks noChangeArrowheads="1"/>
              </p:cNvSpPr>
              <p:nvPr/>
            </p:nvSpPr>
            <p:spPr bwMode="auto">
              <a:xfrm>
                <a:off x="5076056" y="5805264"/>
                <a:ext cx="1219200" cy="6858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>
                  <a:latin typeface="+mn-ea"/>
                </a:endParaRPr>
              </a:p>
            </p:txBody>
          </p:sp>
          <p:sp>
            <p:nvSpPr>
              <p:cNvPr id="108" name="Text Box 59"/>
              <p:cNvSpPr txBox="1">
                <a:spLocks noChangeArrowheads="1"/>
              </p:cNvSpPr>
              <p:nvPr/>
            </p:nvSpPr>
            <p:spPr bwMode="auto">
              <a:xfrm>
                <a:off x="5166544" y="5805264"/>
                <a:ext cx="1447800" cy="5794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 b="1" dirty="0">
                    <a:latin typeface="+mn-ea"/>
                  </a:rPr>
                  <a:t>接口</a:t>
                </a:r>
              </a:p>
            </p:txBody>
          </p:sp>
        </p:grpSp>
        <p:sp>
          <p:nvSpPr>
            <p:cNvPr id="102" name="椭圆 101"/>
            <p:cNvSpPr/>
            <p:nvPr/>
          </p:nvSpPr>
          <p:spPr>
            <a:xfrm>
              <a:off x="2267744" y="4210893"/>
              <a:ext cx="360040" cy="84239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1196752"/>
            <a:ext cx="8691563" cy="5548188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877647" y="44624"/>
            <a:ext cx="5500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1.2.2   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计算机各大部件的互连结构</a:t>
            </a:r>
            <a:endParaRPr lang="zh-CN" altLang="en-US" sz="28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601524"/>
            <a:ext cx="4091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）单总线架构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模型机</a:t>
            </a:r>
            <a:endParaRPr lang="zh-CN" altLang="en-US" sz="28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124744"/>
            <a:ext cx="9144000" cy="57350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5763" y="116632"/>
            <a:ext cx="5654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）多总线结构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“南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北桥架构”</a:t>
            </a:r>
            <a:endParaRPr lang="zh-CN" altLang="en-US" sz="28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9" descr="微型计算机硬件体系架构（两桥布局）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755734"/>
            <a:ext cx="7488684" cy="5985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855763" y="116632"/>
            <a:ext cx="2829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“南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北桥架构”</a:t>
            </a:r>
            <a:endParaRPr lang="zh-CN" altLang="en-US" sz="28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107504" y="1037481"/>
            <a:ext cx="8893175" cy="5703887"/>
            <a:chOff x="71438" y="893763"/>
            <a:chExt cx="8893175" cy="5703887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323850" y="2708275"/>
              <a:ext cx="1223963" cy="609600"/>
            </a:xfrm>
            <a:prstGeom prst="rect">
              <a:avLst/>
            </a:prstGeom>
            <a:solidFill>
              <a:srgbClr val="FDFBFB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kumimoji="0" lang="zh-CN" altLang="en-US" sz="2000" b="1">
                <a:latin typeface="+mn-ea"/>
              </a:endParaRP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2590800" y="2027238"/>
              <a:ext cx="1044575" cy="609600"/>
            </a:xfrm>
            <a:prstGeom prst="rect">
              <a:avLst/>
            </a:prstGeom>
            <a:solidFill>
              <a:srgbClr val="FDFBFB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kumimoji="0" lang="zh-CN" altLang="en-US" sz="2000" b="1">
                <a:latin typeface="+mn-ea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673600" y="1341438"/>
              <a:ext cx="1676400" cy="609600"/>
            </a:xfrm>
            <a:prstGeom prst="rect">
              <a:avLst/>
            </a:prstGeom>
            <a:solidFill>
              <a:srgbClr val="FDFBFB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kumimoji="0" lang="zh-CN" altLang="en-US" sz="2000" b="1">
                <a:latin typeface="+mn-ea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7440613" y="981075"/>
              <a:ext cx="1524000" cy="609600"/>
            </a:xfrm>
            <a:prstGeom prst="rect">
              <a:avLst/>
            </a:prstGeom>
            <a:solidFill>
              <a:srgbClr val="FDFBFB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kumimoji="0" lang="zh-CN" altLang="en-US" sz="2000" b="1">
                <a:latin typeface="+mn-ea"/>
              </a:endParaRP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4716463" y="1417638"/>
              <a:ext cx="16764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 b="1" dirty="0">
                  <a:latin typeface="+mn-ea"/>
                </a:rPr>
                <a:t>I/O</a:t>
              </a:r>
              <a:r>
                <a:rPr lang="zh-CN" altLang="en-US" sz="2400" b="1" dirty="0">
                  <a:latin typeface="+mn-ea"/>
                </a:rPr>
                <a:t>控制器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539750" y="2784475"/>
              <a:ext cx="10668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 b="1" dirty="0">
                  <a:latin typeface="+mn-ea"/>
                </a:rPr>
                <a:t>CPU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7434263" y="981075"/>
              <a:ext cx="1484312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latin typeface="+mn-ea"/>
                </a:rPr>
                <a:t>I/O</a:t>
              </a:r>
              <a:r>
                <a:rPr lang="zh-CN" altLang="en-US" sz="2800" b="1" dirty="0">
                  <a:latin typeface="+mn-ea"/>
                </a:rPr>
                <a:t>设备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2700338" y="2103438"/>
              <a:ext cx="100806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400" b="1" dirty="0">
                  <a:latin typeface="+mn-ea"/>
                </a:rPr>
                <a:t>通道</a:t>
              </a: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2057400" y="2205038"/>
              <a:ext cx="533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4140200" y="1646238"/>
              <a:ext cx="533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6877050" y="1285875"/>
              <a:ext cx="533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15" name="Rectangle 44"/>
            <p:cNvSpPr>
              <a:spLocks noChangeArrowheads="1"/>
            </p:cNvSpPr>
            <p:nvPr/>
          </p:nvSpPr>
          <p:spPr bwMode="auto">
            <a:xfrm>
              <a:off x="392113" y="4365625"/>
              <a:ext cx="1146175" cy="609600"/>
            </a:xfrm>
            <a:prstGeom prst="rect">
              <a:avLst/>
            </a:prstGeom>
            <a:solidFill>
              <a:srgbClr val="FDFBFB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kumimoji="0" lang="zh-CN" altLang="en-US" sz="2000" b="1">
                <a:latin typeface="+mn-ea"/>
              </a:endParaRPr>
            </a:p>
          </p:txBody>
        </p:sp>
        <p:sp>
          <p:nvSpPr>
            <p:cNvPr id="16" name="Text Box 45"/>
            <p:cNvSpPr txBox="1">
              <a:spLocks noChangeArrowheads="1"/>
            </p:cNvSpPr>
            <p:nvPr/>
          </p:nvSpPr>
          <p:spPr bwMode="auto">
            <a:xfrm>
              <a:off x="539750" y="4441825"/>
              <a:ext cx="10668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400" b="1" dirty="0">
                  <a:latin typeface="+mn-ea"/>
                </a:rPr>
                <a:t>主存</a:t>
              </a:r>
            </a:p>
          </p:txBody>
        </p:sp>
        <p:sp>
          <p:nvSpPr>
            <p:cNvPr id="17" name="Line 46"/>
            <p:cNvSpPr>
              <a:spLocks noChangeShapeType="1"/>
            </p:cNvSpPr>
            <p:nvPr/>
          </p:nvSpPr>
          <p:spPr bwMode="auto">
            <a:xfrm>
              <a:off x="2051050" y="2205038"/>
              <a:ext cx="0" cy="29527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18" name="Text Box 47"/>
            <p:cNvSpPr txBox="1">
              <a:spLocks noChangeArrowheads="1"/>
            </p:cNvSpPr>
            <p:nvPr/>
          </p:nvSpPr>
          <p:spPr bwMode="auto">
            <a:xfrm>
              <a:off x="1303040" y="908720"/>
              <a:ext cx="18288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+mn-ea"/>
                </a:rPr>
                <a:t>系统总线 </a:t>
              </a:r>
            </a:p>
          </p:txBody>
        </p:sp>
        <p:sp>
          <p:nvSpPr>
            <p:cNvPr id="19" name="Line 48"/>
            <p:cNvSpPr>
              <a:spLocks noChangeShapeType="1"/>
            </p:cNvSpPr>
            <p:nvPr/>
          </p:nvSpPr>
          <p:spPr bwMode="auto">
            <a:xfrm>
              <a:off x="1517650" y="3028950"/>
              <a:ext cx="533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20" name="Rectangle 50"/>
            <p:cNvSpPr>
              <a:spLocks noChangeArrowheads="1"/>
            </p:cNvSpPr>
            <p:nvPr/>
          </p:nvSpPr>
          <p:spPr bwMode="auto">
            <a:xfrm>
              <a:off x="2584450" y="4979988"/>
              <a:ext cx="1044575" cy="609600"/>
            </a:xfrm>
            <a:prstGeom prst="rect">
              <a:avLst/>
            </a:prstGeom>
            <a:solidFill>
              <a:srgbClr val="FDFBFB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kumimoji="0" lang="zh-CN" altLang="en-US" sz="2000" b="1">
                <a:latin typeface="+mn-ea"/>
              </a:endParaRPr>
            </a:p>
          </p:txBody>
        </p:sp>
        <p:sp>
          <p:nvSpPr>
            <p:cNvPr id="21" name="Text Box 51"/>
            <p:cNvSpPr txBox="1">
              <a:spLocks noChangeArrowheads="1"/>
            </p:cNvSpPr>
            <p:nvPr/>
          </p:nvSpPr>
          <p:spPr bwMode="auto">
            <a:xfrm>
              <a:off x="2693988" y="5056188"/>
              <a:ext cx="100806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400" b="1" dirty="0">
                  <a:latin typeface="+mn-ea"/>
                </a:rPr>
                <a:t>通道</a:t>
              </a:r>
            </a:p>
          </p:txBody>
        </p:sp>
        <p:sp>
          <p:nvSpPr>
            <p:cNvPr id="22" name="Line 52"/>
            <p:cNvSpPr>
              <a:spLocks noChangeShapeType="1"/>
            </p:cNvSpPr>
            <p:nvPr/>
          </p:nvSpPr>
          <p:spPr bwMode="auto">
            <a:xfrm>
              <a:off x="2051050" y="5157788"/>
              <a:ext cx="533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23" name="Line 53"/>
            <p:cNvSpPr>
              <a:spLocks noChangeShapeType="1"/>
            </p:cNvSpPr>
            <p:nvPr/>
          </p:nvSpPr>
          <p:spPr bwMode="auto">
            <a:xfrm>
              <a:off x="4140200" y="1412875"/>
              <a:ext cx="0" cy="2305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24" name="Line 54"/>
            <p:cNvSpPr>
              <a:spLocks noChangeShapeType="1"/>
            </p:cNvSpPr>
            <p:nvPr/>
          </p:nvSpPr>
          <p:spPr bwMode="auto">
            <a:xfrm>
              <a:off x="3635375" y="2362200"/>
              <a:ext cx="533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25" name="Line 55"/>
            <p:cNvSpPr>
              <a:spLocks noChangeShapeType="1"/>
            </p:cNvSpPr>
            <p:nvPr/>
          </p:nvSpPr>
          <p:spPr bwMode="auto">
            <a:xfrm>
              <a:off x="6877050" y="1125538"/>
              <a:ext cx="0" cy="14398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26" name="Line 56"/>
            <p:cNvSpPr>
              <a:spLocks noChangeShapeType="1"/>
            </p:cNvSpPr>
            <p:nvPr/>
          </p:nvSpPr>
          <p:spPr bwMode="auto">
            <a:xfrm>
              <a:off x="6372225" y="1557338"/>
              <a:ext cx="533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27" name="Rectangle 57"/>
            <p:cNvSpPr>
              <a:spLocks noChangeArrowheads="1"/>
            </p:cNvSpPr>
            <p:nvPr/>
          </p:nvSpPr>
          <p:spPr bwMode="auto">
            <a:xfrm>
              <a:off x="7440613" y="1739900"/>
              <a:ext cx="1524000" cy="609600"/>
            </a:xfrm>
            <a:prstGeom prst="rect">
              <a:avLst/>
            </a:prstGeom>
            <a:solidFill>
              <a:srgbClr val="FDFBFB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kumimoji="0" lang="zh-CN" altLang="en-US" sz="2000" b="1">
                <a:latin typeface="+mn-ea"/>
              </a:endParaRPr>
            </a:p>
          </p:txBody>
        </p:sp>
        <p:sp>
          <p:nvSpPr>
            <p:cNvPr id="28" name="Text Box 58"/>
            <p:cNvSpPr txBox="1">
              <a:spLocks noChangeArrowheads="1"/>
            </p:cNvSpPr>
            <p:nvPr/>
          </p:nvSpPr>
          <p:spPr bwMode="auto">
            <a:xfrm>
              <a:off x="7434263" y="1739900"/>
              <a:ext cx="1484312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latin typeface="+mn-ea"/>
                </a:rPr>
                <a:t>I/O</a:t>
              </a:r>
              <a:r>
                <a:rPr lang="zh-CN" altLang="en-US" sz="2800" b="1">
                  <a:latin typeface="+mn-ea"/>
                </a:rPr>
                <a:t>设备</a:t>
              </a:r>
            </a:p>
          </p:txBody>
        </p:sp>
        <p:sp>
          <p:nvSpPr>
            <p:cNvPr id="29" name="Line 59"/>
            <p:cNvSpPr>
              <a:spLocks noChangeShapeType="1"/>
            </p:cNvSpPr>
            <p:nvPr/>
          </p:nvSpPr>
          <p:spPr bwMode="auto">
            <a:xfrm>
              <a:off x="6877050" y="2044700"/>
              <a:ext cx="533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30" name="Line 60"/>
            <p:cNvSpPr>
              <a:spLocks noChangeShapeType="1"/>
            </p:cNvSpPr>
            <p:nvPr/>
          </p:nvSpPr>
          <p:spPr bwMode="auto">
            <a:xfrm>
              <a:off x="7810500" y="2565400"/>
              <a:ext cx="649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31" name="Line 61"/>
            <p:cNvSpPr>
              <a:spLocks noChangeShapeType="1"/>
            </p:cNvSpPr>
            <p:nvPr/>
          </p:nvSpPr>
          <p:spPr bwMode="auto">
            <a:xfrm>
              <a:off x="5508625" y="2205038"/>
              <a:ext cx="0" cy="7921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32" name="Rectangle 62"/>
            <p:cNvSpPr>
              <a:spLocks noChangeArrowheads="1"/>
            </p:cNvSpPr>
            <p:nvPr/>
          </p:nvSpPr>
          <p:spPr bwMode="auto">
            <a:xfrm>
              <a:off x="4673600" y="3213100"/>
              <a:ext cx="1676400" cy="609600"/>
            </a:xfrm>
            <a:prstGeom prst="rect">
              <a:avLst/>
            </a:prstGeom>
            <a:solidFill>
              <a:srgbClr val="FDFBFB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kumimoji="0" lang="zh-CN" altLang="en-US" sz="2000" b="1">
                <a:latin typeface="+mn-ea"/>
              </a:endParaRPr>
            </a:p>
          </p:txBody>
        </p:sp>
        <p:sp>
          <p:nvSpPr>
            <p:cNvPr id="33" name="Rectangle 63"/>
            <p:cNvSpPr>
              <a:spLocks noChangeArrowheads="1"/>
            </p:cNvSpPr>
            <p:nvPr/>
          </p:nvSpPr>
          <p:spPr bwMode="auto">
            <a:xfrm>
              <a:off x="7440613" y="3035300"/>
              <a:ext cx="1524000" cy="609600"/>
            </a:xfrm>
            <a:prstGeom prst="rect">
              <a:avLst/>
            </a:prstGeom>
            <a:solidFill>
              <a:srgbClr val="FDFBFB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kumimoji="0" lang="zh-CN" altLang="en-US" sz="2000" b="1">
                <a:latin typeface="+mn-ea"/>
              </a:endParaRPr>
            </a:p>
          </p:txBody>
        </p:sp>
        <p:sp>
          <p:nvSpPr>
            <p:cNvPr id="34" name="Text Box 64"/>
            <p:cNvSpPr txBox="1">
              <a:spLocks noChangeArrowheads="1"/>
            </p:cNvSpPr>
            <p:nvPr/>
          </p:nvSpPr>
          <p:spPr bwMode="auto">
            <a:xfrm>
              <a:off x="4716463" y="3289300"/>
              <a:ext cx="16764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 b="1" dirty="0">
                  <a:latin typeface="+mn-ea"/>
                </a:rPr>
                <a:t>I/O</a:t>
              </a:r>
              <a:r>
                <a:rPr lang="zh-CN" altLang="en-US" sz="2400" b="1" dirty="0">
                  <a:latin typeface="+mn-ea"/>
                </a:rPr>
                <a:t>控制器</a:t>
              </a:r>
            </a:p>
          </p:txBody>
        </p:sp>
        <p:sp>
          <p:nvSpPr>
            <p:cNvPr id="35" name="Text Box 65"/>
            <p:cNvSpPr txBox="1">
              <a:spLocks noChangeArrowheads="1"/>
            </p:cNvSpPr>
            <p:nvPr/>
          </p:nvSpPr>
          <p:spPr bwMode="auto">
            <a:xfrm>
              <a:off x="7434263" y="3035300"/>
              <a:ext cx="1484312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latin typeface="+mn-ea"/>
                </a:rPr>
                <a:t>I/O</a:t>
              </a:r>
              <a:r>
                <a:rPr lang="zh-CN" altLang="en-US" sz="2800" b="1" dirty="0">
                  <a:latin typeface="+mn-ea"/>
                </a:rPr>
                <a:t>设备</a:t>
              </a:r>
            </a:p>
          </p:txBody>
        </p:sp>
        <p:sp>
          <p:nvSpPr>
            <p:cNvPr id="36" name="Line 66"/>
            <p:cNvSpPr>
              <a:spLocks noChangeShapeType="1"/>
            </p:cNvSpPr>
            <p:nvPr/>
          </p:nvSpPr>
          <p:spPr bwMode="auto">
            <a:xfrm>
              <a:off x="4140200" y="3517900"/>
              <a:ext cx="533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37" name="Line 67"/>
            <p:cNvSpPr>
              <a:spLocks noChangeShapeType="1"/>
            </p:cNvSpPr>
            <p:nvPr/>
          </p:nvSpPr>
          <p:spPr bwMode="auto">
            <a:xfrm>
              <a:off x="6877050" y="3340100"/>
              <a:ext cx="533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38" name="Line 68"/>
            <p:cNvSpPr>
              <a:spLocks noChangeShapeType="1"/>
            </p:cNvSpPr>
            <p:nvPr/>
          </p:nvSpPr>
          <p:spPr bwMode="auto">
            <a:xfrm>
              <a:off x="6877050" y="2997200"/>
              <a:ext cx="0" cy="10064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39" name="Line 69"/>
            <p:cNvSpPr>
              <a:spLocks noChangeShapeType="1"/>
            </p:cNvSpPr>
            <p:nvPr/>
          </p:nvSpPr>
          <p:spPr bwMode="auto">
            <a:xfrm>
              <a:off x="6372225" y="3429000"/>
              <a:ext cx="533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40" name="Line 73"/>
            <p:cNvSpPr>
              <a:spLocks noChangeShapeType="1"/>
            </p:cNvSpPr>
            <p:nvPr/>
          </p:nvSpPr>
          <p:spPr bwMode="auto">
            <a:xfrm>
              <a:off x="7810500" y="3932238"/>
              <a:ext cx="649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41" name="Text Box 74"/>
            <p:cNvSpPr txBox="1">
              <a:spLocks noChangeArrowheads="1"/>
            </p:cNvSpPr>
            <p:nvPr/>
          </p:nvSpPr>
          <p:spPr bwMode="auto">
            <a:xfrm>
              <a:off x="3203848" y="893763"/>
              <a:ext cx="182880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2800" b="1" dirty="0">
                  <a:latin typeface="+mn-ea"/>
                </a:rPr>
                <a:t>I/O</a:t>
              </a:r>
              <a:r>
                <a:rPr lang="zh-CN" altLang="en-US" sz="2800" b="1" dirty="0">
                  <a:latin typeface="+mn-ea"/>
                </a:rPr>
                <a:t>总线 </a:t>
              </a:r>
            </a:p>
          </p:txBody>
        </p:sp>
        <p:sp>
          <p:nvSpPr>
            <p:cNvPr id="42" name="Rectangle 75"/>
            <p:cNvSpPr>
              <a:spLocks noChangeArrowheads="1"/>
            </p:cNvSpPr>
            <p:nvPr/>
          </p:nvSpPr>
          <p:spPr bwMode="auto">
            <a:xfrm>
              <a:off x="4673600" y="4652963"/>
              <a:ext cx="1676400" cy="609600"/>
            </a:xfrm>
            <a:prstGeom prst="rect">
              <a:avLst/>
            </a:prstGeom>
            <a:solidFill>
              <a:srgbClr val="FDFBFB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kumimoji="0" lang="zh-CN" altLang="en-US" sz="2000" b="1">
                <a:latin typeface="+mn-ea"/>
              </a:endParaRPr>
            </a:p>
          </p:txBody>
        </p:sp>
        <p:sp>
          <p:nvSpPr>
            <p:cNvPr id="43" name="Rectangle 76"/>
            <p:cNvSpPr>
              <a:spLocks noChangeArrowheads="1"/>
            </p:cNvSpPr>
            <p:nvPr/>
          </p:nvSpPr>
          <p:spPr bwMode="auto">
            <a:xfrm>
              <a:off x="7440613" y="4764088"/>
              <a:ext cx="1524000" cy="609600"/>
            </a:xfrm>
            <a:prstGeom prst="rect">
              <a:avLst/>
            </a:prstGeom>
            <a:solidFill>
              <a:srgbClr val="FDFBFB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kumimoji="0" lang="zh-CN" altLang="en-US" sz="2000" b="1">
                <a:latin typeface="+mn-ea"/>
              </a:endParaRPr>
            </a:p>
          </p:txBody>
        </p:sp>
        <p:sp>
          <p:nvSpPr>
            <p:cNvPr id="44" name="Text Box 77"/>
            <p:cNvSpPr txBox="1">
              <a:spLocks noChangeArrowheads="1"/>
            </p:cNvSpPr>
            <p:nvPr/>
          </p:nvSpPr>
          <p:spPr bwMode="auto">
            <a:xfrm>
              <a:off x="4716463" y="4729163"/>
              <a:ext cx="16764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+mn-ea"/>
                </a:rPr>
                <a:t>I/O</a:t>
              </a:r>
              <a:r>
                <a:rPr lang="zh-CN" altLang="en-US" sz="2400" b="1">
                  <a:latin typeface="+mn-ea"/>
                </a:rPr>
                <a:t>控制器</a:t>
              </a:r>
            </a:p>
          </p:txBody>
        </p:sp>
        <p:sp>
          <p:nvSpPr>
            <p:cNvPr id="45" name="Text Box 78"/>
            <p:cNvSpPr txBox="1">
              <a:spLocks noChangeArrowheads="1"/>
            </p:cNvSpPr>
            <p:nvPr/>
          </p:nvSpPr>
          <p:spPr bwMode="auto">
            <a:xfrm>
              <a:off x="7434263" y="4764088"/>
              <a:ext cx="1484312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latin typeface="+mn-ea"/>
                </a:rPr>
                <a:t>I/O</a:t>
              </a:r>
              <a:r>
                <a:rPr lang="zh-CN" altLang="en-US" sz="2800" b="1">
                  <a:latin typeface="+mn-ea"/>
                </a:rPr>
                <a:t>设备</a:t>
              </a:r>
            </a:p>
          </p:txBody>
        </p:sp>
        <p:sp>
          <p:nvSpPr>
            <p:cNvPr id="46" name="Line 79"/>
            <p:cNvSpPr>
              <a:spLocks noChangeShapeType="1"/>
            </p:cNvSpPr>
            <p:nvPr/>
          </p:nvSpPr>
          <p:spPr bwMode="auto">
            <a:xfrm>
              <a:off x="4140200" y="4957763"/>
              <a:ext cx="533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47" name="Line 80"/>
            <p:cNvSpPr>
              <a:spLocks noChangeShapeType="1"/>
            </p:cNvSpPr>
            <p:nvPr/>
          </p:nvSpPr>
          <p:spPr bwMode="auto">
            <a:xfrm>
              <a:off x="6877050" y="5068888"/>
              <a:ext cx="533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48" name="Line 81"/>
            <p:cNvSpPr>
              <a:spLocks noChangeShapeType="1"/>
            </p:cNvSpPr>
            <p:nvPr/>
          </p:nvSpPr>
          <p:spPr bwMode="auto">
            <a:xfrm>
              <a:off x="4140200" y="4581525"/>
              <a:ext cx="0" cy="20161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49" name="Line 82"/>
            <p:cNvSpPr>
              <a:spLocks noChangeShapeType="1"/>
            </p:cNvSpPr>
            <p:nvPr/>
          </p:nvSpPr>
          <p:spPr bwMode="auto">
            <a:xfrm>
              <a:off x="3635375" y="5300663"/>
              <a:ext cx="533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50" name="Line 83"/>
            <p:cNvSpPr>
              <a:spLocks noChangeShapeType="1"/>
            </p:cNvSpPr>
            <p:nvPr/>
          </p:nvSpPr>
          <p:spPr bwMode="auto">
            <a:xfrm>
              <a:off x="6877050" y="4581525"/>
              <a:ext cx="0" cy="14398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51" name="Line 84"/>
            <p:cNvSpPr>
              <a:spLocks noChangeShapeType="1"/>
            </p:cNvSpPr>
            <p:nvPr/>
          </p:nvSpPr>
          <p:spPr bwMode="auto">
            <a:xfrm>
              <a:off x="6372225" y="4868863"/>
              <a:ext cx="533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52" name="Line 88"/>
            <p:cNvSpPr>
              <a:spLocks noChangeShapeType="1"/>
            </p:cNvSpPr>
            <p:nvPr/>
          </p:nvSpPr>
          <p:spPr bwMode="auto">
            <a:xfrm>
              <a:off x="7810500" y="5876925"/>
              <a:ext cx="649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53" name="Line 89"/>
            <p:cNvSpPr>
              <a:spLocks noChangeShapeType="1"/>
            </p:cNvSpPr>
            <p:nvPr/>
          </p:nvSpPr>
          <p:spPr bwMode="auto">
            <a:xfrm>
              <a:off x="5580063" y="5445125"/>
              <a:ext cx="0" cy="863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54" name="Line 99"/>
            <p:cNvSpPr>
              <a:spLocks noChangeShapeType="1"/>
            </p:cNvSpPr>
            <p:nvPr/>
          </p:nvSpPr>
          <p:spPr bwMode="auto">
            <a:xfrm>
              <a:off x="3132138" y="3357563"/>
              <a:ext cx="0" cy="10795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55" name="Rectangle 100"/>
            <p:cNvSpPr>
              <a:spLocks noChangeArrowheads="1"/>
            </p:cNvSpPr>
            <p:nvPr/>
          </p:nvSpPr>
          <p:spPr bwMode="auto">
            <a:xfrm>
              <a:off x="71438" y="2276475"/>
              <a:ext cx="1763712" cy="30972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kumimoji="0" lang="zh-CN" altLang="en-US" sz="2000" b="1">
                <a:latin typeface="+mn-ea"/>
              </a:endParaRPr>
            </a:p>
          </p:txBody>
        </p:sp>
        <p:sp>
          <p:nvSpPr>
            <p:cNvPr id="56" name="Line 101"/>
            <p:cNvSpPr>
              <a:spLocks noChangeShapeType="1"/>
            </p:cNvSpPr>
            <p:nvPr/>
          </p:nvSpPr>
          <p:spPr bwMode="auto">
            <a:xfrm>
              <a:off x="971550" y="3357563"/>
              <a:ext cx="0" cy="10080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57" name="Line 102"/>
            <p:cNvSpPr>
              <a:spLocks noChangeShapeType="1"/>
            </p:cNvSpPr>
            <p:nvPr/>
          </p:nvSpPr>
          <p:spPr bwMode="auto">
            <a:xfrm>
              <a:off x="2238375" y="2492375"/>
              <a:ext cx="3889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58" name="Line 103"/>
            <p:cNvSpPr>
              <a:spLocks noChangeShapeType="1"/>
            </p:cNvSpPr>
            <p:nvPr/>
          </p:nvSpPr>
          <p:spPr bwMode="auto">
            <a:xfrm>
              <a:off x="2232025" y="2492375"/>
              <a:ext cx="0" cy="29527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59" name="Line 104"/>
            <p:cNvSpPr>
              <a:spLocks noChangeShapeType="1"/>
            </p:cNvSpPr>
            <p:nvPr/>
          </p:nvSpPr>
          <p:spPr bwMode="auto">
            <a:xfrm>
              <a:off x="2232025" y="5445125"/>
              <a:ext cx="395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60" name="Line 105"/>
            <p:cNvSpPr>
              <a:spLocks noChangeShapeType="1"/>
            </p:cNvSpPr>
            <p:nvPr/>
          </p:nvSpPr>
          <p:spPr bwMode="auto">
            <a:xfrm>
              <a:off x="1547813" y="4654550"/>
              <a:ext cx="7207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855763" y="116632"/>
            <a:ext cx="2528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）通道架构</a:t>
            </a:r>
            <a:endParaRPr lang="zh-CN" altLang="en-US" sz="28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888528" y="123354"/>
            <a:ext cx="56276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latin typeface="+mn-ea"/>
              </a:rPr>
              <a:t>一</a:t>
            </a:r>
            <a:r>
              <a:rPr lang="zh-CN" altLang="en-US" sz="3600" b="1" dirty="0" smtClean="0">
                <a:solidFill>
                  <a:srgbClr val="0000FF"/>
                </a:solidFill>
                <a:latin typeface="+mn-ea"/>
              </a:rPr>
              <a:t>、课程目的</a:t>
            </a:r>
            <a:endParaRPr lang="zh-CN" altLang="en-US" sz="36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87375" y="982469"/>
            <a:ext cx="31305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>
                <a:latin typeface="+mn-ea"/>
                <a:sym typeface="Wingdings 3" pitchFamily="18" charset="2"/>
              </a:rPr>
              <a:t>(1) 目的之一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43608" y="3358733"/>
            <a:ext cx="756084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+mn-ea"/>
              </a:rPr>
              <a:t>“计算机内部究竟是怎么工作的? ”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39552" y="4366845"/>
            <a:ext cx="77898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>
                <a:latin typeface="+mn-ea"/>
                <a:sym typeface="Wingdings 3" pitchFamily="18" charset="2"/>
              </a:rPr>
              <a:t>(2) </a:t>
            </a:r>
            <a:r>
              <a:rPr lang="zh-CN" altLang="en-US" sz="3600" b="1" dirty="0">
                <a:latin typeface="+mn-ea"/>
              </a:rPr>
              <a:t>目的之二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899592" y="5253007"/>
            <a:ext cx="792003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 smtClean="0">
                <a:latin typeface="Times New Roman" pitchFamily="18" charset="0"/>
              </a:rPr>
              <a:t>为培养同学们在分析、设计、开发计算机系统方面的能力打下坚实的基础。</a:t>
            </a:r>
            <a:endParaRPr lang="zh-CN" altLang="en-US" sz="3600" b="1" dirty="0">
              <a:latin typeface="Times New Roman" pitchFamily="18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044450" y="1868631"/>
            <a:ext cx="784803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 smtClean="0">
                <a:latin typeface="+mn-ea"/>
              </a:rPr>
              <a:t>从硬件的角度，学习计算机的工作过程，掌握计算机最基本的工作原理。</a:t>
            </a:r>
            <a:endParaRPr lang="zh-CN" altLang="en-US" sz="36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719138" y="1387475"/>
            <a:ext cx="7308850" cy="4603095"/>
            <a:chOff x="719138" y="1387475"/>
            <a:chExt cx="7308850" cy="4603095"/>
          </a:xfrm>
        </p:grpSpPr>
        <p:sp>
          <p:nvSpPr>
            <p:cNvPr id="2" name="Text Box 12"/>
            <p:cNvSpPr txBox="1">
              <a:spLocks noChangeArrowheads="1"/>
            </p:cNvSpPr>
            <p:nvPr/>
          </p:nvSpPr>
          <p:spPr bwMode="auto">
            <a:xfrm>
              <a:off x="719138" y="2982913"/>
              <a:ext cx="792162" cy="95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2800" b="1">
                  <a:latin typeface="+mn-ea"/>
                </a:rPr>
                <a:t>软件</a:t>
              </a:r>
            </a:p>
          </p:txBody>
        </p:sp>
        <p:sp>
          <p:nvSpPr>
            <p:cNvPr id="3" name="Freeform 18"/>
            <p:cNvSpPr>
              <a:spLocks/>
            </p:cNvSpPr>
            <p:nvPr/>
          </p:nvSpPr>
          <p:spPr bwMode="auto">
            <a:xfrm>
              <a:off x="1531938" y="2176463"/>
              <a:ext cx="285750" cy="2574925"/>
            </a:xfrm>
            <a:custGeom>
              <a:avLst/>
              <a:gdLst>
                <a:gd name="T0" fmla="*/ 2147483647 w 40"/>
                <a:gd name="T1" fmla="*/ 0 h 347"/>
                <a:gd name="T2" fmla="*/ 2147483647 w 40"/>
                <a:gd name="T3" fmla="*/ 2147483647 h 347"/>
                <a:gd name="T4" fmla="*/ 2147483647 w 40"/>
                <a:gd name="T5" fmla="*/ 2147483647 h 347"/>
                <a:gd name="T6" fmla="*/ 0 w 40"/>
                <a:gd name="T7" fmla="*/ 2147483647 h 347"/>
                <a:gd name="T8" fmla="*/ 2147483647 w 40"/>
                <a:gd name="T9" fmla="*/ 2147483647 h 347"/>
                <a:gd name="T10" fmla="*/ 2147483647 w 40"/>
                <a:gd name="T11" fmla="*/ 2147483647 h 347"/>
                <a:gd name="T12" fmla="*/ 2147483647 w 40"/>
                <a:gd name="T13" fmla="*/ 2147483647 h 3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" h="347">
                  <a:moveTo>
                    <a:pt x="40" y="0"/>
                  </a:moveTo>
                  <a:cubicBezTo>
                    <a:pt x="29" y="0"/>
                    <a:pt x="20" y="13"/>
                    <a:pt x="20" y="29"/>
                  </a:cubicBezTo>
                  <a:lnTo>
                    <a:pt x="20" y="145"/>
                  </a:lnTo>
                  <a:cubicBezTo>
                    <a:pt x="20" y="161"/>
                    <a:pt x="11" y="173"/>
                    <a:pt x="0" y="173"/>
                  </a:cubicBezTo>
                  <a:cubicBezTo>
                    <a:pt x="11" y="173"/>
                    <a:pt x="20" y="186"/>
                    <a:pt x="20" y="202"/>
                  </a:cubicBezTo>
                  <a:lnTo>
                    <a:pt x="20" y="318"/>
                  </a:lnTo>
                  <a:cubicBezTo>
                    <a:pt x="20" y="334"/>
                    <a:pt x="29" y="347"/>
                    <a:pt x="40" y="347"/>
                  </a:cubicBezTo>
                </a:path>
              </a:pathLst>
            </a:custGeom>
            <a:noFill/>
            <a:ln w="38100" cap="rnd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2800" b="1">
                <a:latin typeface="+mn-ea"/>
              </a:endParaRPr>
            </a:p>
          </p:txBody>
        </p:sp>
        <p:sp>
          <p:nvSpPr>
            <p:cNvPr id="4" name="Text Box 20"/>
            <p:cNvSpPr txBox="1">
              <a:spLocks noChangeArrowheads="1"/>
            </p:cNvSpPr>
            <p:nvPr/>
          </p:nvSpPr>
          <p:spPr bwMode="auto">
            <a:xfrm>
              <a:off x="1817688" y="4481513"/>
              <a:ext cx="21590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zh-CN" altLang="en-US" sz="2800" b="1">
                  <a:latin typeface="+mn-ea"/>
                </a:rPr>
                <a:t>应用软件</a:t>
              </a:r>
              <a:endParaRPr lang="en-US" altLang="zh-CN" sz="2800" b="1">
                <a:latin typeface="+mn-ea"/>
              </a:endParaRPr>
            </a:p>
          </p:txBody>
        </p:sp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1817688" y="1387475"/>
              <a:ext cx="4895850" cy="2157413"/>
              <a:chOff x="1701" y="2206"/>
              <a:chExt cx="3084" cy="1359"/>
            </a:xfrm>
          </p:grpSpPr>
          <p:sp>
            <p:nvSpPr>
              <p:cNvPr id="6" name="Text Box 19"/>
              <p:cNvSpPr txBox="1">
                <a:spLocks noChangeArrowheads="1"/>
              </p:cNvSpPr>
              <p:nvPr/>
            </p:nvSpPr>
            <p:spPr bwMode="auto">
              <a:xfrm>
                <a:off x="1701" y="2523"/>
                <a:ext cx="1360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20000"/>
                  </a:spcBef>
                </a:pPr>
                <a:r>
                  <a:rPr lang="zh-CN" altLang="en-US" sz="2800" b="1">
                    <a:latin typeface="+mn-ea"/>
                  </a:rPr>
                  <a:t>系统软件</a:t>
                </a:r>
              </a:p>
            </p:txBody>
          </p:sp>
          <p:sp>
            <p:nvSpPr>
              <p:cNvPr id="7" name="Freeform 21"/>
              <p:cNvSpPr>
                <a:spLocks/>
              </p:cNvSpPr>
              <p:nvPr/>
            </p:nvSpPr>
            <p:spPr bwMode="auto">
              <a:xfrm>
                <a:off x="2744" y="2342"/>
                <a:ext cx="136" cy="1043"/>
              </a:xfrm>
              <a:custGeom>
                <a:avLst/>
                <a:gdLst>
                  <a:gd name="T0" fmla="*/ 2147483647 w 40"/>
                  <a:gd name="T1" fmla="*/ 0 h 347"/>
                  <a:gd name="T2" fmla="*/ 2147483647 w 40"/>
                  <a:gd name="T3" fmla="*/ 2147483647 h 347"/>
                  <a:gd name="T4" fmla="*/ 2147483647 w 40"/>
                  <a:gd name="T5" fmla="*/ 2147483647 h 347"/>
                  <a:gd name="T6" fmla="*/ 0 w 40"/>
                  <a:gd name="T7" fmla="*/ 2147483647 h 347"/>
                  <a:gd name="T8" fmla="*/ 2147483647 w 40"/>
                  <a:gd name="T9" fmla="*/ 2147483647 h 347"/>
                  <a:gd name="T10" fmla="*/ 2147483647 w 40"/>
                  <a:gd name="T11" fmla="*/ 2147483647 h 347"/>
                  <a:gd name="T12" fmla="*/ 2147483647 w 40"/>
                  <a:gd name="T13" fmla="*/ 2147483647 h 34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0" h="347">
                    <a:moveTo>
                      <a:pt x="40" y="0"/>
                    </a:moveTo>
                    <a:cubicBezTo>
                      <a:pt x="29" y="0"/>
                      <a:pt x="20" y="13"/>
                      <a:pt x="20" y="29"/>
                    </a:cubicBezTo>
                    <a:lnTo>
                      <a:pt x="20" y="145"/>
                    </a:lnTo>
                    <a:cubicBezTo>
                      <a:pt x="20" y="161"/>
                      <a:pt x="11" y="173"/>
                      <a:pt x="0" y="173"/>
                    </a:cubicBezTo>
                    <a:cubicBezTo>
                      <a:pt x="11" y="173"/>
                      <a:pt x="20" y="186"/>
                      <a:pt x="20" y="202"/>
                    </a:cubicBezTo>
                    <a:lnTo>
                      <a:pt x="20" y="318"/>
                    </a:lnTo>
                    <a:cubicBezTo>
                      <a:pt x="20" y="334"/>
                      <a:pt x="29" y="347"/>
                      <a:pt x="40" y="347"/>
                    </a:cubicBezTo>
                  </a:path>
                </a:pathLst>
              </a:custGeom>
              <a:noFill/>
              <a:ln w="381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800" b="1">
                  <a:latin typeface="+mn-ea"/>
                </a:endParaRPr>
              </a:p>
            </p:txBody>
          </p:sp>
          <p:sp>
            <p:nvSpPr>
              <p:cNvPr id="8" name="Text Box 22"/>
              <p:cNvSpPr txBox="1">
                <a:spLocks noChangeArrowheads="1"/>
              </p:cNvSpPr>
              <p:nvPr/>
            </p:nvSpPr>
            <p:spPr bwMode="auto">
              <a:xfrm>
                <a:off x="2880" y="2206"/>
                <a:ext cx="635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20000"/>
                  </a:spcBef>
                </a:pPr>
                <a:r>
                  <a:rPr lang="en-US" altLang="zh-CN" sz="2800" b="1">
                    <a:latin typeface="+mn-ea"/>
                  </a:rPr>
                  <a:t>OS</a:t>
                </a:r>
              </a:p>
            </p:txBody>
          </p:sp>
          <p:sp>
            <p:nvSpPr>
              <p:cNvPr id="9" name="Text Box 23"/>
              <p:cNvSpPr txBox="1">
                <a:spLocks noChangeArrowheads="1"/>
              </p:cNvSpPr>
              <p:nvPr/>
            </p:nvSpPr>
            <p:spPr bwMode="auto">
              <a:xfrm>
                <a:off x="2880" y="2540"/>
                <a:ext cx="771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20000"/>
                  </a:spcBef>
                </a:pPr>
                <a:r>
                  <a:rPr lang="en-US" altLang="zh-CN" sz="2800" b="1">
                    <a:latin typeface="+mn-ea"/>
                  </a:rPr>
                  <a:t>DBMS</a:t>
                </a:r>
              </a:p>
            </p:txBody>
          </p:sp>
          <p:sp>
            <p:nvSpPr>
              <p:cNvPr id="10" name="Text Box 24"/>
              <p:cNvSpPr txBox="1">
                <a:spLocks noChangeArrowheads="1"/>
              </p:cNvSpPr>
              <p:nvPr/>
            </p:nvSpPr>
            <p:spPr bwMode="auto">
              <a:xfrm>
                <a:off x="2880" y="2886"/>
                <a:ext cx="1905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20000"/>
                  </a:spcBef>
                </a:pPr>
                <a:r>
                  <a:rPr lang="zh-CN" altLang="en-US" sz="2800" b="1" dirty="0">
                    <a:latin typeface="+mn-ea"/>
                  </a:rPr>
                  <a:t>语言处理程序</a:t>
                </a:r>
              </a:p>
            </p:txBody>
          </p:sp>
          <p:sp>
            <p:nvSpPr>
              <p:cNvPr id="11" name="Text Box 25"/>
              <p:cNvSpPr txBox="1">
                <a:spLocks noChangeArrowheads="1"/>
              </p:cNvSpPr>
              <p:nvPr/>
            </p:nvSpPr>
            <p:spPr bwMode="auto">
              <a:xfrm>
                <a:off x="2880" y="3235"/>
                <a:ext cx="571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>
                  <a:spcBef>
                    <a:spcPct val="20000"/>
                  </a:spcBef>
                </a:pPr>
                <a:r>
                  <a:rPr lang="en-US" altLang="zh-CN" sz="2800" b="1">
                    <a:latin typeface="+mn-ea"/>
                  </a:rPr>
                  <a:t>……</a:t>
                </a:r>
              </a:p>
            </p:txBody>
          </p:sp>
        </p:grpSp>
        <p:sp>
          <p:nvSpPr>
            <p:cNvPr id="12" name="Freeform 18"/>
            <p:cNvSpPr>
              <a:spLocks/>
            </p:cNvSpPr>
            <p:nvPr/>
          </p:nvSpPr>
          <p:spPr bwMode="auto">
            <a:xfrm>
              <a:off x="3517900" y="4481513"/>
              <a:ext cx="171450" cy="1135062"/>
            </a:xfrm>
            <a:custGeom>
              <a:avLst/>
              <a:gdLst>
                <a:gd name="T0" fmla="*/ 2147483647 w 40"/>
                <a:gd name="T1" fmla="*/ 0 h 347"/>
                <a:gd name="T2" fmla="*/ 2147483647 w 40"/>
                <a:gd name="T3" fmla="*/ 2147483647 h 347"/>
                <a:gd name="T4" fmla="*/ 2147483647 w 40"/>
                <a:gd name="T5" fmla="*/ 2147483647 h 347"/>
                <a:gd name="T6" fmla="*/ 0 w 40"/>
                <a:gd name="T7" fmla="*/ 2147483647 h 347"/>
                <a:gd name="T8" fmla="*/ 2147483647 w 40"/>
                <a:gd name="T9" fmla="*/ 2147483647 h 347"/>
                <a:gd name="T10" fmla="*/ 2147483647 w 40"/>
                <a:gd name="T11" fmla="*/ 2147483647 h 347"/>
                <a:gd name="T12" fmla="*/ 2147483647 w 40"/>
                <a:gd name="T13" fmla="*/ 2147483647 h 3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" h="347">
                  <a:moveTo>
                    <a:pt x="40" y="0"/>
                  </a:moveTo>
                  <a:cubicBezTo>
                    <a:pt x="29" y="0"/>
                    <a:pt x="20" y="13"/>
                    <a:pt x="20" y="29"/>
                  </a:cubicBezTo>
                  <a:lnTo>
                    <a:pt x="20" y="145"/>
                  </a:lnTo>
                  <a:cubicBezTo>
                    <a:pt x="20" y="161"/>
                    <a:pt x="11" y="173"/>
                    <a:pt x="0" y="173"/>
                  </a:cubicBezTo>
                  <a:cubicBezTo>
                    <a:pt x="11" y="173"/>
                    <a:pt x="20" y="186"/>
                    <a:pt x="20" y="202"/>
                  </a:cubicBezTo>
                  <a:lnTo>
                    <a:pt x="20" y="318"/>
                  </a:lnTo>
                  <a:cubicBezTo>
                    <a:pt x="20" y="334"/>
                    <a:pt x="29" y="347"/>
                    <a:pt x="40" y="347"/>
                  </a:cubicBezTo>
                </a:path>
              </a:pathLst>
            </a:custGeom>
            <a:noFill/>
            <a:ln w="38100" cap="rnd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2800" b="1">
                <a:latin typeface="+mn-ea"/>
              </a:endParaRPr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3621088" y="5467350"/>
              <a:ext cx="21590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zh-CN" altLang="en-US" sz="2800" b="1">
                  <a:latin typeface="+mn-ea"/>
                </a:rPr>
                <a:t>专用软件</a:t>
              </a:r>
              <a:endParaRPr lang="en-US" altLang="zh-CN" sz="2800" b="1">
                <a:latin typeface="+mn-ea"/>
              </a:endParaRPr>
            </a:p>
          </p:txBody>
        </p: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>
              <a:off x="3621088" y="4197350"/>
              <a:ext cx="21590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zh-CN" altLang="en-US" sz="2800" b="1">
                  <a:latin typeface="+mn-ea"/>
                </a:rPr>
                <a:t>通用软件</a:t>
              </a:r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5472113" y="4005263"/>
              <a:ext cx="171450" cy="1135062"/>
            </a:xfrm>
            <a:custGeom>
              <a:avLst/>
              <a:gdLst>
                <a:gd name="T0" fmla="*/ 2147483647 w 40"/>
                <a:gd name="T1" fmla="*/ 0 h 347"/>
                <a:gd name="T2" fmla="*/ 2147483647 w 40"/>
                <a:gd name="T3" fmla="*/ 2147483647 h 347"/>
                <a:gd name="T4" fmla="*/ 2147483647 w 40"/>
                <a:gd name="T5" fmla="*/ 2147483647 h 347"/>
                <a:gd name="T6" fmla="*/ 0 w 40"/>
                <a:gd name="T7" fmla="*/ 2147483647 h 347"/>
                <a:gd name="T8" fmla="*/ 2147483647 w 40"/>
                <a:gd name="T9" fmla="*/ 2147483647 h 347"/>
                <a:gd name="T10" fmla="*/ 2147483647 w 40"/>
                <a:gd name="T11" fmla="*/ 2147483647 h 347"/>
                <a:gd name="T12" fmla="*/ 2147483647 w 40"/>
                <a:gd name="T13" fmla="*/ 2147483647 h 3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" h="347">
                  <a:moveTo>
                    <a:pt x="40" y="0"/>
                  </a:moveTo>
                  <a:cubicBezTo>
                    <a:pt x="29" y="0"/>
                    <a:pt x="20" y="13"/>
                    <a:pt x="20" y="29"/>
                  </a:cubicBezTo>
                  <a:lnTo>
                    <a:pt x="20" y="145"/>
                  </a:lnTo>
                  <a:cubicBezTo>
                    <a:pt x="20" y="161"/>
                    <a:pt x="11" y="173"/>
                    <a:pt x="0" y="173"/>
                  </a:cubicBezTo>
                  <a:cubicBezTo>
                    <a:pt x="11" y="173"/>
                    <a:pt x="20" y="186"/>
                    <a:pt x="20" y="202"/>
                  </a:cubicBezTo>
                  <a:lnTo>
                    <a:pt x="20" y="318"/>
                  </a:lnTo>
                  <a:cubicBezTo>
                    <a:pt x="20" y="334"/>
                    <a:pt x="29" y="347"/>
                    <a:pt x="40" y="347"/>
                  </a:cubicBezTo>
                </a:path>
              </a:pathLst>
            </a:custGeom>
            <a:noFill/>
            <a:ln w="38100" cap="rnd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2800" b="1">
                <a:latin typeface="+mn-ea"/>
              </a:endParaRPr>
            </a:p>
          </p:txBody>
        </p:sp>
        <p:sp>
          <p:nvSpPr>
            <p:cNvPr id="16" name="Text Box 20"/>
            <p:cNvSpPr txBox="1">
              <a:spLocks noChangeArrowheads="1"/>
            </p:cNvSpPr>
            <p:nvPr/>
          </p:nvSpPr>
          <p:spPr bwMode="auto">
            <a:xfrm>
              <a:off x="5634038" y="4292600"/>
              <a:ext cx="21590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zh-CN" altLang="en-US" sz="2800" b="1">
                  <a:latin typeface="+mn-ea"/>
                </a:rPr>
                <a:t>工具软件</a:t>
              </a:r>
              <a:endParaRPr lang="en-US" altLang="zh-CN" sz="2800" b="1">
                <a:latin typeface="+mn-ea"/>
              </a:endParaRPr>
            </a:p>
          </p:txBody>
        </p: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5651500" y="3716338"/>
              <a:ext cx="2376488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altLang="zh-CN" sz="2800" b="1">
                  <a:latin typeface="+mn-ea"/>
                </a:rPr>
                <a:t>Office</a:t>
              </a:r>
              <a:r>
                <a:rPr lang="zh-CN" altLang="en-US" sz="2800" b="1">
                  <a:latin typeface="+mn-ea"/>
                </a:rPr>
                <a:t>套件</a:t>
              </a:r>
            </a:p>
          </p:txBody>
        </p:sp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5643563" y="4973638"/>
              <a:ext cx="21590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altLang="zh-CN" sz="2800" b="1">
                  <a:latin typeface="+mn-ea"/>
                </a:rPr>
                <a:t>……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77647" y="44624"/>
            <a:ext cx="3696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1.2.3   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计算机软件系统</a:t>
            </a:r>
            <a:endParaRPr lang="zh-CN" altLang="en-US" sz="28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877647" y="44624"/>
            <a:ext cx="4778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1.2.4   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计算机系统的层次结构</a:t>
            </a:r>
            <a:endParaRPr lang="zh-CN" altLang="en-US" sz="28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087016" y="1412776"/>
            <a:ext cx="6437312" cy="4896544"/>
            <a:chOff x="1087016" y="1772816"/>
            <a:chExt cx="6437312" cy="4896544"/>
          </a:xfrm>
        </p:grpSpPr>
        <p:sp>
          <p:nvSpPr>
            <p:cNvPr id="4" name="AutoShape 6"/>
            <p:cNvSpPr>
              <a:spLocks noChangeArrowheads="1"/>
            </p:cNvSpPr>
            <p:nvPr/>
          </p:nvSpPr>
          <p:spPr bwMode="auto">
            <a:xfrm>
              <a:off x="3275856" y="5805265"/>
              <a:ext cx="3744416" cy="864095"/>
            </a:xfrm>
            <a:prstGeom prst="cube">
              <a:avLst>
                <a:gd name="adj" fmla="val 58847"/>
              </a:avLst>
            </a:prstGeom>
            <a:solidFill>
              <a:srgbClr val="F8AFA0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995C7A"/>
              </a:prstShdw>
            </a:effectLst>
          </p:spPr>
          <p:txBody>
            <a:bodyPr/>
            <a:lstStyle/>
            <a:p>
              <a:pPr algn="ctr"/>
              <a:r>
                <a:rPr kumimoji="0" lang="zh-CN" altLang="en-US" sz="2000" b="1">
                  <a:solidFill>
                    <a:srgbClr val="000000"/>
                  </a:solidFill>
                  <a:latin typeface="+mn-ea"/>
                </a:rPr>
                <a:t>逻辑部件</a:t>
              </a:r>
              <a:r>
                <a:rPr kumimoji="0" lang="zh-CN" altLang="zh-CN" sz="2000" b="1">
                  <a:solidFill>
                    <a:srgbClr val="000000"/>
                  </a:solidFill>
                  <a:latin typeface="+mn-ea"/>
                </a:rPr>
                <a:t>级</a:t>
              </a:r>
            </a:p>
            <a:p>
              <a:pPr algn="ctr"/>
              <a:endParaRPr kumimoji="0" lang="zh-CN" altLang="zh-CN" sz="2000" b="1">
                <a:solidFill>
                  <a:srgbClr val="000000"/>
                </a:solidFill>
                <a:latin typeface="+mn-ea"/>
              </a:endParaRPr>
            </a:p>
            <a:p>
              <a:pPr algn="just"/>
              <a:endParaRPr kumimoji="0" lang="zh-CN" altLang="en-US" sz="2000" b="1">
                <a:latin typeface="+mn-ea"/>
              </a:endParaRPr>
            </a:p>
          </p:txBody>
        </p:sp>
        <p:sp>
          <p:nvSpPr>
            <p:cNvPr id="5" name="AutoShape 7"/>
            <p:cNvSpPr>
              <a:spLocks noChangeArrowheads="1"/>
            </p:cNvSpPr>
            <p:nvPr/>
          </p:nvSpPr>
          <p:spPr bwMode="auto">
            <a:xfrm>
              <a:off x="3235672" y="5317009"/>
              <a:ext cx="3784600" cy="776287"/>
            </a:xfrm>
            <a:prstGeom prst="cube">
              <a:avLst>
                <a:gd name="adj" fmla="val 58847"/>
              </a:avLst>
            </a:prstGeom>
            <a:solidFill>
              <a:srgbClr val="F8AFA0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7A5C99"/>
              </a:prstShdw>
            </a:effectLst>
          </p:spPr>
          <p:txBody>
            <a:bodyPr/>
            <a:lstStyle/>
            <a:p>
              <a:pPr algn="ctr"/>
              <a:r>
                <a:rPr kumimoji="0" lang="zh-CN" altLang="en-US" sz="2000" b="1" dirty="0">
                  <a:solidFill>
                    <a:srgbClr val="000000"/>
                  </a:solidFill>
                  <a:latin typeface="+mn-ea"/>
                </a:rPr>
                <a:t>微指令</a:t>
              </a:r>
              <a:r>
                <a:rPr kumimoji="0" lang="zh-CN" altLang="zh-CN" sz="2000" b="1" dirty="0">
                  <a:solidFill>
                    <a:srgbClr val="000000"/>
                  </a:solidFill>
                  <a:latin typeface="+mn-ea"/>
                </a:rPr>
                <a:t>级 </a:t>
              </a:r>
            </a:p>
            <a:p>
              <a:pPr algn="ctr"/>
              <a:endParaRPr kumimoji="0" lang="zh-CN" altLang="zh-CN" sz="2000" b="1" dirty="0">
                <a:solidFill>
                  <a:srgbClr val="000000"/>
                </a:solidFill>
                <a:latin typeface="+mn-ea"/>
              </a:endParaRPr>
            </a:p>
            <a:p>
              <a:pPr algn="just"/>
              <a:endParaRPr kumimoji="0" lang="zh-CN" altLang="en-US" sz="2000" b="1" dirty="0">
                <a:latin typeface="+mn-ea"/>
              </a:endParaRPr>
            </a:p>
          </p:txBody>
        </p:sp>
        <p:sp>
          <p:nvSpPr>
            <p:cNvPr id="6" name="AutoShape 8"/>
            <p:cNvSpPr>
              <a:spLocks noChangeArrowheads="1"/>
            </p:cNvSpPr>
            <p:nvPr/>
          </p:nvSpPr>
          <p:spPr bwMode="auto">
            <a:xfrm>
              <a:off x="3235672" y="3280717"/>
              <a:ext cx="3784600" cy="868363"/>
            </a:xfrm>
            <a:prstGeom prst="cube">
              <a:avLst>
                <a:gd name="adj" fmla="val 58847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prstShdw prst="shdw17" dist="17961" dir="2700000">
                <a:srgbClr val="33CCCC">
                  <a:gamma/>
                  <a:shade val="60000"/>
                  <a:invGamma/>
                </a:srgbClr>
              </a:prstShdw>
            </a:effectLst>
          </p:spPr>
          <p:txBody>
            <a:bodyPr/>
            <a:lstStyle/>
            <a:p>
              <a:pPr algn="ctr">
                <a:defRPr/>
              </a:pPr>
              <a:r>
                <a:rPr lang="en-US" altLang="zh-CN" sz="2000" b="1" dirty="0">
                  <a:solidFill>
                    <a:srgbClr val="000000"/>
                  </a:solidFill>
                  <a:latin typeface="+mn-ea"/>
                </a:rPr>
                <a:t>  </a:t>
              </a:r>
              <a:r>
                <a:rPr lang="zh-CN" altLang="zh-CN" sz="2000" b="1" dirty="0">
                  <a:solidFill>
                    <a:srgbClr val="000000"/>
                  </a:solidFill>
                  <a:latin typeface="+mn-ea"/>
                </a:rPr>
                <a:t>操作系统</a:t>
              </a:r>
              <a:r>
                <a:rPr lang="zh-CN" altLang="zh-CN" sz="2000" b="1" dirty="0" smtClean="0">
                  <a:solidFill>
                    <a:srgbClr val="000000"/>
                  </a:solidFill>
                  <a:latin typeface="+mn-ea"/>
                </a:rPr>
                <a:t>级</a:t>
              </a:r>
              <a:r>
                <a:rPr lang="zh-CN" altLang="en-US" sz="2000" b="1" dirty="0" smtClean="0">
                  <a:solidFill>
                    <a:srgbClr val="000000"/>
                  </a:solidFill>
                  <a:latin typeface="+mn-ea"/>
                </a:rPr>
                <a:t>（操作系统）</a:t>
              </a:r>
              <a:endParaRPr lang="zh-CN" altLang="zh-CN" sz="2000" b="1" dirty="0">
                <a:solidFill>
                  <a:srgbClr val="000000"/>
                </a:solidFill>
                <a:latin typeface="+mn-ea"/>
              </a:endParaRPr>
            </a:p>
            <a:p>
              <a:pPr algn="ctr">
                <a:defRPr/>
              </a:pPr>
              <a:endParaRPr lang="zh-CN" altLang="zh-CN" sz="2000" b="1" dirty="0">
                <a:solidFill>
                  <a:srgbClr val="000000"/>
                </a:solidFill>
                <a:latin typeface="+mn-ea"/>
              </a:endParaRPr>
            </a:p>
            <a:p>
              <a:pPr algn="just">
                <a:defRPr/>
              </a:pPr>
              <a:endParaRPr lang="zh-CN" altLang="en-US" sz="2000" b="1" dirty="0">
                <a:latin typeface="+mn-ea"/>
              </a:endParaRPr>
            </a:p>
          </p:txBody>
        </p:sp>
        <p:sp>
          <p:nvSpPr>
            <p:cNvPr id="7" name="AutoShape 9"/>
            <p:cNvSpPr>
              <a:spLocks noChangeArrowheads="1"/>
            </p:cNvSpPr>
            <p:nvPr/>
          </p:nvSpPr>
          <p:spPr bwMode="auto">
            <a:xfrm>
              <a:off x="3212330" y="2780928"/>
              <a:ext cx="3771900" cy="863600"/>
            </a:xfrm>
            <a:prstGeom prst="cube">
              <a:avLst>
                <a:gd name="adj" fmla="val 58847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prstShdw prst="shdw17" dist="17961" dir="2700000">
                <a:srgbClr val="00FFFF">
                  <a:gamma/>
                  <a:shade val="60000"/>
                  <a:invGamma/>
                </a:srgbClr>
              </a:prstShdw>
            </a:effectLst>
          </p:spPr>
          <p:txBody>
            <a:bodyPr/>
            <a:lstStyle/>
            <a:p>
              <a:pPr algn="ctr">
                <a:defRPr/>
              </a:pPr>
              <a:r>
                <a:rPr lang="zh-CN" altLang="en-US" sz="2000" b="1" dirty="0" smtClean="0">
                  <a:solidFill>
                    <a:srgbClr val="000000"/>
                  </a:solidFill>
                  <a:latin typeface="+mn-ea"/>
                </a:rPr>
                <a:t>语言处理程序（编译）</a:t>
              </a:r>
              <a:r>
                <a:rPr lang="zh-CN" altLang="zh-CN" sz="2000" b="1" dirty="0" smtClean="0">
                  <a:solidFill>
                    <a:srgbClr val="000000"/>
                  </a:solidFill>
                  <a:latin typeface="+mn-ea"/>
                </a:rPr>
                <a:t>  </a:t>
              </a:r>
              <a:endParaRPr lang="zh-CN" altLang="zh-CN" sz="2000" b="1" dirty="0">
                <a:solidFill>
                  <a:srgbClr val="000000"/>
                </a:solidFill>
                <a:latin typeface="+mn-ea"/>
              </a:endParaRPr>
            </a:p>
            <a:p>
              <a:pPr algn="ctr">
                <a:defRPr/>
              </a:pPr>
              <a:endParaRPr lang="zh-CN" altLang="zh-CN" sz="2000" b="1" dirty="0">
                <a:solidFill>
                  <a:srgbClr val="000000"/>
                </a:solidFill>
                <a:latin typeface="+mn-ea"/>
              </a:endParaRPr>
            </a:p>
            <a:p>
              <a:pPr algn="just">
                <a:defRPr/>
              </a:pPr>
              <a:endParaRPr lang="zh-CN" altLang="en-US" sz="2000" b="1" dirty="0">
                <a:latin typeface="+mn-ea"/>
              </a:endParaRPr>
            </a:p>
          </p:txBody>
        </p:sp>
        <p:sp>
          <p:nvSpPr>
            <p:cNvPr id="8" name="AutoShape 10"/>
            <p:cNvSpPr>
              <a:spLocks noChangeArrowheads="1"/>
            </p:cNvSpPr>
            <p:nvPr/>
          </p:nvSpPr>
          <p:spPr bwMode="auto">
            <a:xfrm>
              <a:off x="3212330" y="2276872"/>
              <a:ext cx="3771900" cy="900112"/>
            </a:xfrm>
            <a:prstGeom prst="cube">
              <a:avLst>
                <a:gd name="adj" fmla="val 58847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prstShdw prst="shdw17" dist="17961" dir="2700000">
                <a:srgbClr val="CCFFFF">
                  <a:gamma/>
                  <a:shade val="60000"/>
                  <a:invGamma/>
                </a:srgbClr>
              </a:prstShdw>
            </a:effectLst>
          </p:spPr>
          <p:txBody>
            <a:bodyPr/>
            <a:lstStyle/>
            <a:p>
              <a:pPr algn="ctr">
                <a:defRPr/>
              </a:pPr>
              <a:r>
                <a:rPr lang="zh-CN" altLang="en-US" sz="2000" b="1" dirty="0" smtClean="0">
                  <a:solidFill>
                    <a:srgbClr val="000000"/>
                  </a:solidFill>
                  <a:latin typeface="+mn-ea"/>
                </a:rPr>
                <a:t>应用程序（软件资源）</a:t>
              </a:r>
              <a:r>
                <a:rPr lang="zh-CN" altLang="zh-CN" sz="2000" b="1" dirty="0" smtClean="0">
                  <a:solidFill>
                    <a:srgbClr val="000000"/>
                  </a:solidFill>
                  <a:latin typeface="+mn-ea"/>
                </a:rPr>
                <a:t>  </a:t>
              </a:r>
              <a:endParaRPr lang="zh-CN" altLang="zh-CN" sz="2000" b="1" dirty="0">
                <a:solidFill>
                  <a:srgbClr val="000000"/>
                </a:solidFill>
                <a:latin typeface="+mn-ea"/>
              </a:endParaRPr>
            </a:p>
            <a:p>
              <a:pPr algn="ctr">
                <a:defRPr/>
              </a:pPr>
              <a:endParaRPr lang="zh-CN" altLang="zh-CN" sz="2000" b="1" dirty="0">
                <a:solidFill>
                  <a:srgbClr val="000000"/>
                </a:solidFill>
                <a:latin typeface="+mn-ea"/>
              </a:endParaRPr>
            </a:p>
            <a:p>
              <a:pPr algn="just">
                <a:defRPr/>
              </a:pPr>
              <a:endParaRPr lang="zh-CN" altLang="en-US" sz="2000" b="1" dirty="0">
                <a:latin typeface="+mn-ea"/>
              </a:endParaRPr>
            </a:p>
          </p:txBody>
        </p:sp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1368003" y="2941067"/>
              <a:ext cx="1295400" cy="415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000" b="1" dirty="0" smtClean="0">
                  <a:latin typeface="+mn-ea"/>
                </a:rPr>
                <a:t>软件部分</a:t>
              </a:r>
              <a:endParaRPr kumimoji="0" lang="zh-CN" altLang="en-US" sz="2000" b="1" dirty="0">
                <a:latin typeface="+mn-ea"/>
              </a:endParaRPr>
            </a:p>
          </p:txBody>
        </p:sp>
        <p:sp>
          <p:nvSpPr>
            <p:cNvPr id="13" name="Text Box 21"/>
            <p:cNvSpPr txBox="1">
              <a:spLocks noChangeArrowheads="1"/>
            </p:cNvSpPr>
            <p:nvPr/>
          </p:nvSpPr>
          <p:spPr bwMode="auto">
            <a:xfrm>
              <a:off x="1087016" y="4381227"/>
              <a:ext cx="1828800" cy="415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kumimoji="0" lang="zh-CN" altLang="zh-CN" sz="2000" b="1" dirty="0">
                  <a:latin typeface="+mn-ea"/>
                </a:rPr>
                <a:t>软、硬界面</a:t>
              </a:r>
            </a:p>
          </p:txBody>
        </p:sp>
        <p:sp>
          <p:nvSpPr>
            <p:cNvPr id="14" name="Text Box 22"/>
            <p:cNvSpPr txBox="1">
              <a:spLocks noChangeArrowheads="1"/>
            </p:cNvSpPr>
            <p:nvPr/>
          </p:nvSpPr>
          <p:spPr bwMode="auto">
            <a:xfrm>
              <a:off x="1271165" y="5893395"/>
              <a:ext cx="1416050" cy="415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kumimoji="0" lang="zh-CN" altLang="en-US" sz="2000" b="1" dirty="0" smtClean="0">
                  <a:latin typeface="+mn-ea"/>
                </a:rPr>
                <a:t>硬件部分</a:t>
              </a:r>
              <a:endParaRPr kumimoji="0" lang="zh-CN" altLang="en-US" sz="2000" b="1" dirty="0">
                <a:latin typeface="+mn-ea"/>
              </a:endParaRPr>
            </a:p>
          </p:txBody>
        </p:sp>
        <p:sp>
          <p:nvSpPr>
            <p:cNvPr id="15" name="AutoShape 24"/>
            <p:cNvSpPr>
              <a:spLocks/>
            </p:cNvSpPr>
            <p:nvPr/>
          </p:nvSpPr>
          <p:spPr bwMode="auto">
            <a:xfrm>
              <a:off x="2768178" y="2276872"/>
              <a:ext cx="325437" cy="1800200"/>
            </a:xfrm>
            <a:prstGeom prst="leftBrace">
              <a:avLst>
                <a:gd name="adj1" fmla="val 60996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kumimoji="0" lang="zh-CN" altLang="en-US" sz="2000" b="1">
                <a:latin typeface="+mn-ea"/>
              </a:endParaRPr>
            </a:p>
          </p:txBody>
        </p:sp>
        <p:sp>
          <p:nvSpPr>
            <p:cNvPr id="17" name="AutoShape 31"/>
            <p:cNvSpPr>
              <a:spLocks noChangeArrowheads="1"/>
            </p:cNvSpPr>
            <p:nvPr/>
          </p:nvSpPr>
          <p:spPr bwMode="auto">
            <a:xfrm>
              <a:off x="3273003" y="4277717"/>
              <a:ext cx="3743325" cy="879475"/>
            </a:xfrm>
            <a:prstGeom prst="cube">
              <a:avLst>
                <a:gd name="adj" fmla="val 58847"/>
              </a:avLst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7A5C99"/>
              </a:prstShdw>
            </a:effectLst>
          </p:spPr>
          <p:txBody>
            <a:bodyPr/>
            <a:lstStyle/>
            <a:p>
              <a:pPr algn="ctr"/>
              <a:r>
                <a:rPr kumimoji="0" lang="zh-CN" altLang="en-US" sz="2000" b="1" dirty="0">
                  <a:solidFill>
                    <a:srgbClr val="000000"/>
                  </a:solidFill>
                  <a:latin typeface="+mn-ea"/>
                </a:rPr>
                <a:t>指令系统</a:t>
              </a:r>
              <a:r>
                <a:rPr kumimoji="0" lang="zh-CN" altLang="zh-CN" sz="2000" b="1" dirty="0">
                  <a:solidFill>
                    <a:srgbClr val="000000"/>
                  </a:solidFill>
                  <a:latin typeface="+mn-ea"/>
                </a:rPr>
                <a:t>级</a:t>
              </a:r>
              <a:r>
                <a:rPr kumimoji="0" lang="en-US" altLang="zh-CN" sz="2000" b="1" dirty="0">
                  <a:solidFill>
                    <a:srgbClr val="000000"/>
                  </a:solidFill>
                  <a:latin typeface="+mn-ea"/>
                </a:rPr>
                <a:t>(</a:t>
              </a:r>
              <a:r>
                <a:rPr kumimoji="0" lang="zh-CN" altLang="en-US" sz="2000" b="1" dirty="0" smtClean="0">
                  <a:solidFill>
                    <a:srgbClr val="000000"/>
                  </a:solidFill>
                  <a:latin typeface="+mn-ea"/>
                </a:rPr>
                <a:t>机器语言</a:t>
              </a:r>
              <a:r>
                <a:rPr kumimoji="0" lang="en-US" altLang="zh-CN" sz="2000" b="1" dirty="0" smtClean="0">
                  <a:solidFill>
                    <a:srgbClr val="000000"/>
                  </a:solidFill>
                  <a:latin typeface="+mn-ea"/>
                </a:rPr>
                <a:t>)</a:t>
              </a:r>
              <a:r>
                <a:rPr kumimoji="0" lang="zh-CN" altLang="zh-CN" sz="2000" b="1" dirty="0" smtClean="0">
                  <a:solidFill>
                    <a:srgbClr val="000000"/>
                  </a:solidFill>
                  <a:latin typeface="+mn-ea"/>
                </a:rPr>
                <a:t> </a:t>
              </a:r>
              <a:endParaRPr kumimoji="0" lang="zh-CN" altLang="zh-CN" sz="2000" b="1" dirty="0">
                <a:solidFill>
                  <a:srgbClr val="000000"/>
                </a:solidFill>
                <a:latin typeface="+mn-ea"/>
              </a:endParaRPr>
            </a:p>
            <a:p>
              <a:pPr algn="ctr"/>
              <a:endParaRPr kumimoji="0" lang="zh-CN" altLang="zh-CN" sz="2000" b="1" dirty="0">
                <a:solidFill>
                  <a:srgbClr val="000000"/>
                </a:solidFill>
                <a:latin typeface="+mn-ea"/>
              </a:endParaRPr>
            </a:p>
            <a:p>
              <a:pPr algn="just"/>
              <a:endParaRPr kumimoji="0" lang="zh-CN" altLang="en-US" sz="2000" b="1" dirty="0">
                <a:latin typeface="+mn-ea"/>
              </a:endParaRPr>
            </a:p>
          </p:txBody>
        </p:sp>
        <p:sp>
          <p:nvSpPr>
            <p:cNvPr id="19" name="AutoShape 35"/>
            <p:cNvSpPr>
              <a:spLocks/>
            </p:cNvSpPr>
            <p:nvPr/>
          </p:nvSpPr>
          <p:spPr bwMode="auto">
            <a:xfrm>
              <a:off x="2768178" y="5661248"/>
              <a:ext cx="325437" cy="972319"/>
            </a:xfrm>
            <a:prstGeom prst="leftBrace">
              <a:avLst>
                <a:gd name="adj1" fmla="val 32281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kumimoji="0" lang="zh-CN" altLang="en-US" sz="2000" b="1">
                <a:latin typeface="+mn-ea"/>
              </a:endParaRPr>
            </a:p>
          </p:txBody>
        </p:sp>
        <p:sp>
          <p:nvSpPr>
            <p:cNvPr id="20" name="AutoShape 26"/>
            <p:cNvSpPr>
              <a:spLocks noChangeArrowheads="1"/>
            </p:cNvSpPr>
            <p:nvPr/>
          </p:nvSpPr>
          <p:spPr bwMode="auto">
            <a:xfrm>
              <a:off x="2512590" y="4322366"/>
              <a:ext cx="5011738" cy="474786"/>
            </a:xfrm>
            <a:prstGeom prst="parallelogram">
              <a:avLst>
                <a:gd name="adj" fmla="val 154481"/>
              </a:avLst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zh-CN" altLang="en-US" sz="2000" b="1" smtClean="0">
                <a:ln>
                  <a:solidFill>
                    <a:schemeClr val="tx1"/>
                  </a:solidFill>
                  <a:prstDash val="dash"/>
                </a:ln>
                <a:latin typeface="+mn-ea"/>
                <a:ea typeface="+mn-ea"/>
              </a:endParaRPr>
            </a:p>
          </p:txBody>
        </p:sp>
        <p:sp>
          <p:nvSpPr>
            <p:cNvPr id="21" name="Line 33"/>
            <p:cNvSpPr>
              <a:spLocks noChangeShapeType="1"/>
            </p:cNvSpPr>
            <p:nvPr/>
          </p:nvSpPr>
          <p:spPr bwMode="auto">
            <a:xfrm flipH="1">
              <a:off x="5036714" y="4221088"/>
              <a:ext cx="3299" cy="576064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000" b="1">
                <a:latin typeface="+mn-ea"/>
              </a:endParaRPr>
            </a:p>
          </p:txBody>
        </p:sp>
        <p:sp>
          <p:nvSpPr>
            <p:cNvPr id="33" name="AutoShape 10"/>
            <p:cNvSpPr>
              <a:spLocks noChangeArrowheads="1"/>
            </p:cNvSpPr>
            <p:nvPr/>
          </p:nvSpPr>
          <p:spPr bwMode="auto">
            <a:xfrm>
              <a:off x="3203848" y="1772816"/>
              <a:ext cx="3771900" cy="900112"/>
            </a:xfrm>
            <a:prstGeom prst="cube">
              <a:avLst>
                <a:gd name="adj" fmla="val 58847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prstShdw prst="shdw17" dist="17961" dir="2700000">
                <a:srgbClr val="CCFFFF">
                  <a:gamma/>
                  <a:shade val="60000"/>
                  <a:invGamma/>
                </a:srgbClr>
              </a:prstShdw>
            </a:effectLst>
          </p:spPr>
          <p:txBody>
            <a:bodyPr/>
            <a:lstStyle/>
            <a:p>
              <a:pPr algn="ctr">
                <a:defRPr/>
              </a:pPr>
              <a:r>
                <a:rPr lang="zh-CN" altLang="en-US" sz="2000" b="1" dirty="0" smtClean="0">
                  <a:solidFill>
                    <a:srgbClr val="000000"/>
                  </a:solidFill>
                  <a:latin typeface="+mn-ea"/>
                </a:rPr>
                <a:t>用户程序</a:t>
              </a:r>
              <a:r>
                <a:rPr lang="zh-CN" altLang="zh-CN" sz="2000" b="1" dirty="0" smtClean="0">
                  <a:solidFill>
                    <a:srgbClr val="000000"/>
                  </a:solidFill>
                  <a:latin typeface="+mn-ea"/>
                </a:rPr>
                <a:t>  </a:t>
              </a:r>
              <a:endParaRPr lang="zh-CN" altLang="zh-CN" sz="2000" b="1" dirty="0">
                <a:solidFill>
                  <a:srgbClr val="000000"/>
                </a:solidFill>
                <a:latin typeface="+mn-ea"/>
              </a:endParaRPr>
            </a:p>
            <a:p>
              <a:pPr algn="ctr">
                <a:defRPr/>
              </a:pPr>
              <a:endParaRPr lang="zh-CN" altLang="zh-CN" sz="2000" b="1" dirty="0">
                <a:solidFill>
                  <a:srgbClr val="000000"/>
                </a:solidFill>
                <a:latin typeface="+mn-ea"/>
              </a:endParaRPr>
            </a:p>
            <a:p>
              <a:pPr algn="just">
                <a:defRPr/>
              </a:pPr>
              <a:endParaRPr lang="zh-CN" altLang="en-US" sz="2000" b="1" dirty="0">
                <a:latin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6"/>
          <p:cNvSpPr txBox="1">
            <a:spLocks noChangeArrowheads="1"/>
          </p:cNvSpPr>
          <p:nvPr/>
        </p:nvSpPr>
        <p:spPr bwMode="auto">
          <a:xfrm>
            <a:off x="832048" y="188913"/>
            <a:ext cx="7772400" cy="533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1.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  <a:cs typeface="+mj-cs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.5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软件与硬件的逻辑等价性 </a:t>
            </a:r>
          </a:p>
        </p:txBody>
      </p:sp>
      <p:sp>
        <p:nvSpPr>
          <p:cNvPr id="3" name="Rectangle 1033"/>
          <p:cNvSpPr>
            <a:spLocks noChangeArrowheads="1"/>
          </p:cNvSpPr>
          <p:nvPr/>
        </p:nvSpPr>
        <p:spPr bwMode="auto">
          <a:xfrm>
            <a:off x="106363" y="908050"/>
            <a:ext cx="9037637" cy="186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rgbClr val="0000FF"/>
                </a:solidFill>
                <a:ea typeface="黑体" pitchFamily="2" charset="-122"/>
              </a:rPr>
              <a:t>软件的特点</a:t>
            </a:r>
          </a:p>
          <a:p>
            <a:pPr>
              <a:lnSpc>
                <a:spcPct val="120000"/>
              </a:lnSpc>
            </a:pPr>
            <a:r>
              <a:rPr lang="zh-CN" altLang="en-US" sz="3200" b="1" dirty="0"/>
              <a:t>易于实现各种逻辑和运算功能，但是常受到速度指标和软件容量的制约；</a:t>
            </a:r>
          </a:p>
        </p:txBody>
      </p:sp>
      <p:sp>
        <p:nvSpPr>
          <p:cNvPr id="4" name="Rectangle 1034"/>
          <p:cNvSpPr>
            <a:spLocks noChangeArrowheads="1"/>
          </p:cNvSpPr>
          <p:nvPr/>
        </p:nvSpPr>
        <p:spPr bwMode="auto">
          <a:xfrm>
            <a:off x="107950" y="2927350"/>
            <a:ext cx="8856663" cy="18651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rgbClr val="0000FF"/>
                </a:solidFill>
                <a:ea typeface="黑体" pitchFamily="2" charset="-122"/>
              </a:rPr>
              <a:t>硬件的特点</a:t>
            </a:r>
            <a:r>
              <a:rPr lang="zh-CN" altLang="en-US" sz="3200" dirty="0">
                <a:solidFill>
                  <a:srgbClr val="0000FF"/>
                </a:solidFill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zh-CN" altLang="en-US" sz="3200" b="1" dirty="0"/>
              <a:t>可以高速实现逻辑和运算功能，但是难以实现复杂功能或计算，受到控制复杂性指标的制约。</a:t>
            </a:r>
          </a:p>
        </p:txBody>
      </p:sp>
      <p:sp>
        <p:nvSpPr>
          <p:cNvPr id="5" name="Rectangle 1035"/>
          <p:cNvSpPr>
            <a:spLocks noChangeArrowheads="1"/>
          </p:cNvSpPr>
          <p:nvPr/>
        </p:nvSpPr>
        <p:spPr bwMode="auto">
          <a:xfrm>
            <a:off x="107950" y="5013325"/>
            <a:ext cx="9036050" cy="6832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chemeClr val="folHlink"/>
                </a:solidFill>
                <a:ea typeface="黑体" pitchFamily="2" charset="-122"/>
              </a:rPr>
              <a:t>传统的软件部分，完全有可能“</a:t>
            </a:r>
            <a:r>
              <a:rPr lang="zh-CN" altLang="en-US" sz="3200" b="1" dirty="0">
                <a:solidFill>
                  <a:srgbClr val="0000FF"/>
                </a:solidFill>
                <a:ea typeface="黑体" pitchFamily="2" charset="-122"/>
              </a:rPr>
              <a:t>固化</a:t>
            </a:r>
            <a:r>
              <a:rPr lang="zh-CN" altLang="en-US" sz="3200" b="1" dirty="0">
                <a:solidFill>
                  <a:schemeClr val="folHlink"/>
                </a:solidFill>
                <a:ea typeface="黑体" pitchFamily="2" charset="-122"/>
              </a:rPr>
              <a:t>”、“</a:t>
            </a:r>
            <a:r>
              <a:rPr lang="zh-CN" altLang="en-US" sz="3200" b="1" dirty="0">
                <a:solidFill>
                  <a:srgbClr val="0000FF"/>
                </a:solidFill>
                <a:ea typeface="黑体" pitchFamily="2" charset="-122"/>
              </a:rPr>
              <a:t>硬化</a:t>
            </a:r>
            <a:r>
              <a:rPr lang="zh-CN" altLang="en-US" sz="3200" b="1" dirty="0">
                <a:solidFill>
                  <a:schemeClr val="folHlink"/>
                </a:solidFill>
                <a:ea typeface="黑体" pitchFamily="2" charset="-122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990600" y="44624"/>
            <a:ext cx="8153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1.3  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计算机系统的性能指标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85750" y="1268760"/>
            <a:ext cx="4357688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600" b="1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1.基本字长</a:t>
            </a:r>
            <a:endParaRPr lang="zh-CN" altLang="en-US" sz="3600" b="1" dirty="0"/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23850" y="4054823"/>
            <a:ext cx="77041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一般</a:t>
            </a: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位、</a:t>
            </a: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8</a:t>
            </a: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位、</a:t>
            </a: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16</a:t>
            </a: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位、</a:t>
            </a: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32</a:t>
            </a: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位、</a:t>
            </a: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64</a:t>
            </a: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位。</a:t>
            </a: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250825" y="2118073"/>
            <a:ext cx="8424863" cy="186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>
                <a:ea typeface="黑体" pitchFamily="2" charset="-122"/>
              </a:rPr>
              <a:t>指处理器一次能处理数据的</a:t>
            </a:r>
            <a:r>
              <a:rPr lang="zh-CN" altLang="en-US" sz="3200" b="1" dirty="0" smtClean="0">
                <a:ea typeface="黑体" pitchFamily="2" charset="-122"/>
              </a:rPr>
              <a:t>位数，通常</a:t>
            </a:r>
            <a:r>
              <a:rPr lang="zh-CN" altLang="en-US" sz="3200" b="1" dirty="0">
                <a:ea typeface="黑体" pitchFamily="2" charset="-122"/>
              </a:rPr>
              <a:t>与</a:t>
            </a:r>
            <a:r>
              <a:rPr lang="en-US" altLang="zh-CN" sz="3200" b="1" dirty="0">
                <a:ea typeface="黑体" pitchFamily="2" charset="-122"/>
              </a:rPr>
              <a:t>CPU</a:t>
            </a:r>
            <a:r>
              <a:rPr lang="zh-CN" altLang="en-US" sz="3200" b="1" dirty="0">
                <a:ea typeface="黑体" pitchFamily="2" charset="-122"/>
              </a:rPr>
              <a:t>的寄存器位数有关。</a:t>
            </a: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ea typeface="黑体" pitchFamily="2" charset="-122"/>
              </a:rPr>
              <a:t>它影响计算精度、指令功能。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187624" y="5157192"/>
            <a:ext cx="6315000" cy="842392"/>
            <a:chOff x="1115616" y="5229200"/>
            <a:chExt cx="6315000" cy="842392"/>
          </a:xfrm>
        </p:grpSpPr>
        <p:sp>
          <p:nvSpPr>
            <p:cNvPr id="7" name="矩形 6"/>
            <p:cNvSpPr/>
            <p:nvPr/>
          </p:nvSpPr>
          <p:spPr>
            <a:xfrm>
              <a:off x="1907704" y="5229200"/>
              <a:ext cx="770384" cy="8423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3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699792" y="5229200"/>
              <a:ext cx="770384" cy="8423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3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491880" y="5229200"/>
              <a:ext cx="770384" cy="8423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3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283968" y="5229200"/>
              <a:ext cx="770384" cy="8423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3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076056" y="5229200"/>
              <a:ext cx="770384" cy="8423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3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868144" y="5229200"/>
              <a:ext cx="770384" cy="8423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3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660232" y="5229200"/>
              <a:ext cx="770384" cy="8423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3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115616" y="5229200"/>
              <a:ext cx="770384" cy="8423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3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684585" y="1053752"/>
            <a:ext cx="3352800" cy="5318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外频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611560" y="1845915"/>
            <a:ext cx="74882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zh-CN" altLang="en-US" sz="3200" b="1">
                <a:ea typeface="黑体" pitchFamily="2" charset="-122"/>
              </a:rPr>
              <a:t>外部频率或基频，也叫系统时钟频率。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756023" y="2641252"/>
            <a:ext cx="1512887" cy="14398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 b="1"/>
              <a:t>系统</a:t>
            </a:r>
          </a:p>
          <a:p>
            <a:pPr algn="ctr"/>
            <a:r>
              <a:rPr lang="zh-CN" altLang="en-US" sz="2800" b="1"/>
              <a:t>振荡器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786560" y="2842865"/>
            <a:ext cx="1728788" cy="10080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 b="1"/>
              <a:t>频率放大</a:t>
            </a:r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5745535" y="300161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5745535" y="3390552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5745535" y="376361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6710735" y="2719040"/>
            <a:ext cx="9159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/>
              <a:t>CPU</a:t>
            </a: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6725023" y="3103215"/>
            <a:ext cx="895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ea typeface="黑体" pitchFamily="2" charset="-122"/>
              </a:rPr>
              <a:t>内存</a:t>
            </a: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6710735" y="3490565"/>
            <a:ext cx="1606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ea typeface="黑体" pitchFamily="2" charset="-122"/>
              </a:rPr>
              <a:t>其它部件</a:t>
            </a: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 flipH="1" flipV="1">
            <a:off x="1692648" y="4182715"/>
            <a:ext cx="504825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1384673" y="5070127"/>
            <a:ext cx="32718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</a:rPr>
              <a:t>一般不超过</a:t>
            </a:r>
            <a:r>
              <a:rPr lang="en-US" altLang="zh-CN" sz="2800" b="1" dirty="0">
                <a:solidFill>
                  <a:srgbClr val="0000FF"/>
                </a:solidFill>
              </a:rPr>
              <a:t>300MHz</a:t>
            </a:r>
          </a:p>
        </p:txBody>
      </p:sp>
      <p:grpSp>
        <p:nvGrpSpPr>
          <p:cNvPr id="14" name="Group 18"/>
          <p:cNvGrpSpPr>
            <a:grpSpLocks/>
          </p:cNvGrpSpPr>
          <p:nvPr/>
        </p:nvGrpSpPr>
        <p:grpSpPr bwMode="auto">
          <a:xfrm>
            <a:off x="2268910" y="2857152"/>
            <a:ext cx="1511300" cy="503238"/>
            <a:chOff x="1202" y="1253"/>
            <a:chExt cx="952" cy="317"/>
          </a:xfrm>
        </p:grpSpPr>
        <p:sp>
          <p:nvSpPr>
            <p:cNvPr id="15" name="Line 7"/>
            <p:cNvSpPr>
              <a:spLocks noChangeShapeType="1"/>
            </p:cNvSpPr>
            <p:nvPr/>
          </p:nvSpPr>
          <p:spPr bwMode="auto">
            <a:xfrm>
              <a:off x="1211" y="1570"/>
              <a:ext cx="94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1202" y="1253"/>
              <a:ext cx="70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/>
                <a:t>外频信号</a:t>
              </a:r>
            </a:p>
          </p:txBody>
        </p:sp>
      </p:grpSp>
      <p:sp>
        <p:nvSpPr>
          <p:cNvPr id="17" name="Line 19"/>
          <p:cNvSpPr>
            <a:spLocks noChangeShapeType="1"/>
          </p:cNvSpPr>
          <p:nvPr/>
        </p:nvSpPr>
        <p:spPr bwMode="auto">
          <a:xfrm flipH="1" flipV="1">
            <a:off x="5312148" y="4185890"/>
            <a:ext cx="504825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5004173" y="5051077"/>
            <a:ext cx="161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</a:rPr>
              <a:t>倍频系数</a:t>
            </a:r>
          </a:p>
        </p:txBody>
      </p:sp>
      <p:grpSp>
        <p:nvGrpSpPr>
          <p:cNvPr id="19" name="Group 47"/>
          <p:cNvGrpSpPr>
            <a:grpSpLocks/>
          </p:cNvGrpSpPr>
          <p:nvPr/>
        </p:nvGrpSpPr>
        <p:grpSpPr bwMode="auto">
          <a:xfrm>
            <a:off x="2484810" y="3573115"/>
            <a:ext cx="1009650" cy="144462"/>
            <a:chOff x="1292" y="1797"/>
            <a:chExt cx="636" cy="91"/>
          </a:xfrm>
        </p:grpSpPr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1292" y="1888"/>
              <a:ext cx="91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>
              <a:off x="1383" y="1797"/>
              <a:ext cx="0" cy="91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>
              <a:off x="1383" y="1797"/>
              <a:ext cx="46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1429" y="1797"/>
              <a:ext cx="0" cy="91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>
              <a:off x="1429" y="1888"/>
              <a:ext cx="45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>
              <a:off x="1474" y="1797"/>
              <a:ext cx="0" cy="91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Line 28"/>
            <p:cNvSpPr>
              <a:spLocks noChangeShapeType="1"/>
            </p:cNvSpPr>
            <p:nvPr/>
          </p:nvSpPr>
          <p:spPr bwMode="auto">
            <a:xfrm>
              <a:off x="1474" y="1797"/>
              <a:ext cx="45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Line 29"/>
            <p:cNvSpPr>
              <a:spLocks noChangeShapeType="1"/>
            </p:cNvSpPr>
            <p:nvPr/>
          </p:nvSpPr>
          <p:spPr bwMode="auto">
            <a:xfrm>
              <a:off x="1519" y="1797"/>
              <a:ext cx="0" cy="91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Line 30"/>
            <p:cNvSpPr>
              <a:spLocks noChangeShapeType="1"/>
            </p:cNvSpPr>
            <p:nvPr/>
          </p:nvSpPr>
          <p:spPr bwMode="auto">
            <a:xfrm>
              <a:off x="1519" y="1888"/>
              <a:ext cx="46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Line 31"/>
            <p:cNvSpPr>
              <a:spLocks noChangeShapeType="1"/>
            </p:cNvSpPr>
            <p:nvPr/>
          </p:nvSpPr>
          <p:spPr bwMode="auto">
            <a:xfrm>
              <a:off x="1565" y="1797"/>
              <a:ext cx="0" cy="91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" name="Line 32"/>
            <p:cNvSpPr>
              <a:spLocks noChangeShapeType="1"/>
            </p:cNvSpPr>
            <p:nvPr/>
          </p:nvSpPr>
          <p:spPr bwMode="auto">
            <a:xfrm>
              <a:off x="1565" y="1797"/>
              <a:ext cx="45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Line 33"/>
            <p:cNvSpPr>
              <a:spLocks noChangeShapeType="1"/>
            </p:cNvSpPr>
            <p:nvPr/>
          </p:nvSpPr>
          <p:spPr bwMode="auto">
            <a:xfrm>
              <a:off x="1610" y="1797"/>
              <a:ext cx="0" cy="91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Line 34"/>
            <p:cNvSpPr>
              <a:spLocks noChangeShapeType="1"/>
            </p:cNvSpPr>
            <p:nvPr/>
          </p:nvSpPr>
          <p:spPr bwMode="auto">
            <a:xfrm>
              <a:off x="1610" y="1888"/>
              <a:ext cx="46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Line 35"/>
            <p:cNvSpPr>
              <a:spLocks noChangeShapeType="1"/>
            </p:cNvSpPr>
            <p:nvPr/>
          </p:nvSpPr>
          <p:spPr bwMode="auto">
            <a:xfrm>
              <a:off x="1655" y="1797"/>
              <a:ext cx="0" cy="91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Line 36"/>
            <p:cNvSpPr>
              <a:spLocks noChangeShapeType="1"/>
            </p:cNvSpPr>
            <p:nvPr/>
          </p:nvSpPr>
          <p:spPr bwMode="auto">
            <a:xfrm>
              <a:off x="1655" y="1797"/>
              <a:ext cx="45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>
              <a:off x="1700" y="1797"/>
              <a:ext cx="0" cy="91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" name="Line 38"/>
            <p:cNvSpPr>
              <a:spLocks noChangeShapeType="1"/>
            </p:cNvSpPr>
            <p:nvPr/>
          </p:nvSpPr>
          <p:spPr bwMode="auto">
            <a:xfrm>
              <a:off x="1700" y="1888"/>
              <a:ext cx="46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" name="Line 39"/>
            <p:cNvSpPr>
              <a:spLocks noChangeShapeType="1"/>
            </p:cNvSpPr>
            <p:nvPr/>
          </p:nvSpPr>
          <p:spPr bwMode="auto">
            <a:xfrm>
              <a:off x="1746" y="1797"/>
              <a:ext cx="0" cy="91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" name="Line 40"/>
            <p:cNvSpPr>
              <a:spLocks noChangeShapeType="1"/>
            </p:cNvSpPr>
            <p:nvPr/>
          </p:nvSpPr>
          <p:spPr bwMode="auto">
            <a:xfrm>
              <a:off x="1746" y="1797"/>
              <a:ext cx="45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" name="Line 41"/>
            <p:cNvSpPr>
              <a:spLocks noChangeShapeType="1"/>
            </p:cNvSpPr>
            <p:nvPr/>
          </p:nvSpPr>
          <p:spPr bwMode="auto">
            <a:xfrm>
              <a:off x="1791" y="1797"/>
              <a:ext cx="0" cy="91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" name="Line 42"/>
            <p:cNvSpPr>
              <a:spLocks noChangeShapeType="1"/>
            </p:cNvSpPr>
            <p:nvPr/>
          </p:nvSpPr>
          <p:spPr bwMode="auto">
            <a:xfrm>
              <a:off x="1791" y="1888"/>
              <a:ext cx="46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" name="Line 43"/>
            <p:cNvSpPr>
              <a:spLocks noChangeShapeType="1"/>
            </p:cNvSpPr>
            <p:nvPr/>
          </p:nvSpPr>
          <p:spPr bwMode="auto">
            <a:xfrm>
              <a:off x="1837" y="1797"/>
              <a:ext cx="0" cy="91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" name="Line 44"/>
            <p:cNvSpPr>
              <a:spLocks noChangeShapeType="1"/>
            </p:cNvSpPr>
            <p:nvPr/>
          </p:nvSpPr>
          <p:spPr bwMode="auto">
            <a:xfrm>
              <a:off x="1837" y="1797"/>
              <a:ext cx="45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Line 45"/>
            <p:cNvSpPr>
              <a:spLocks noChangeShapeType="1"/>
            </p:cNvSpPr>
            <p:nvPr/>
          </p:nvSpPr>
          <p:spPr bwMode="auto">
            <a:xfrm>
              <a:off x="1882" y="1797"/>
              <a:ext cx="0" cy="91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" name="Line 46"/>
            <p:cNvSpPr>
              <a:spLocks noChangeShapeType="1"/>
            </p:cNvSpPr>
            <p:nvPr/>
          </p:nvSpPr>
          <p:spPr bwMode="auto">
            <a:xfrm>
              <a:off x="1882" y="1888"/>
              <a:ext cx="46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 animBg="1"/>
      <p:bldP spid="13" grpId="0"/>
      <p:bldP spid="17" grpId="0" animBg="1"/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493712" y="1124124"/>
            <a:ext cx="8686800" cy="537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3.运算速度</a:t>
            </a:r>
            <a:endParaRPr lang="zh-CN" altLang="en-US" sz="3200" b="1" dirty="0">
              <a:solidFill>
                <a:srgbClr val="0000FF"/>
              </a:solidFill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204787" y="1948036"/>
            <a:ext cx="81375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latin typeface="黑体" pitchFamily="2" charset="-122"/>
                <a:ea typeface="黑体" pitchFamily="2" charset="-122"/>
              </a:rPr>
              <a:t>（1）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主频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=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外频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×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倍频系数；</a:t>
            </a: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-11113" y="2633836"/>
            <a:ext cx="77041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 （2</a:t>
            </a:r>
            <a:r>
              <a:rPr lang="zh-CN" altLang="en-US" sz="3200" b="1" dirty="0">
                <a:ea typeface="黑体" pitchFamily="2" charset="-122"/>
              </a:rPr>
              <a:t>）</a:t>
            </a:r>
            <a:r>
              <a:rPr lang="en-US" altLang="zh-CN" sz="3200" b="1" dirty="0">
                <a:ea typeface="黑体" pitchFamily="2" charset="-122"/>
              </a:rPr>
              <a:t>IPS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，每秒执行指令数；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204787" y="3352974"/>
            <a:ext cx="760336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200" b="1" dirty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）</a:t>
            </a:r>
            <a:r>
              <a:rPr lang="en-US" altLang="zh-CN" sz="3200" b="1" dirty="0">
                <a:latin typeface="黑体" pitchFamily="49" charset="-122"/>
                <a:ea typeface="黑体" pitchFamily="49" charset="-122"/>
              </a:rPr>
              <a:t>CPI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，平均每条指令的时钟周期数；</a:t>
            </a:r>
            <a:endParaRPr lang="zh-CN" altLang="en-US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204787" y="4073699"/>
            <a:ext cx="78152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/>
              <a:t>（</a:t>
            </a:r>
            <a:r>
              <a:rPr lang="en-US" altLang="zh-CN" sz="3200" b="1"/>
              <a:t>4</a:t>
            </a:r>
            <a:r>
              <a:rPr lang="zh-CN" altLang="en-US" sz="3200" b="1"/>
              <a:t>）</a:t>
            </a:r>
            <a:r>
              <a:rPr lang="en-US" altLang="zh-CN" sz="3200" b="1"/>
              <a:t>FLOPS</a:t>
            </a:r>
            <a:r>
              <a:rPr lang="zh-CN" altLang="en-US" sz="3200" b="1"/>
              <a:t>，</a:t>
            </a:r>
            <a:r>
              <a:rPr lang="zh-CN" altLang="en-US" sz="3200" b="1">
                <a:ea typeface="黑体" pitchFamily="2" charset="-122"/>
              </a:rPr>
              <a:t>每秒执行浮点运算的次数；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-324544" y="1312515"/>
            <a:ext cx="9601201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zh-CN" altLang="en-US" sz="4000" b="1"/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4000" b="1"/>
              <a:t>                     </a:t>
            </a:r>
            <a:r>
              <a:rPr lang="zh-CN" altLang="en-US" sz="3600" b="1">
                <a:ea typeface="黑体" pitchFamily="2" charset="-122"/>
              </a:rPr>
              <a:t>位宽×工作频率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600" b="1"/>
              <a:t>                                        8</a:t>
            </a:r>
            <a:endParaRPr lang="en-US" altLang="zh-CN" sz="3600" b="1"/>
          </a:p>
        </p:txBody>
      </p:sp>
      <p:sp>
        <p:nvSpPr>
          <p:cNvPr id="3" name="Line 5"/>
          <p:cNvSpPr>
            <a:spLocks noChangeShapeType="1"/>
          </p:cNvSpPr>
          <p:nvPr/>
        </p:nvSpPr>
        <p:spPr bwMode="auto">
          <a:xfrm>
            <a:off x="2258319" y="2780952"/>
            <a:ext cx="43926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431107" y="2426940"/>
            <a:ext cx="168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600" b="1">
                <a:latin typeface="黑体" pitchFamily="2" charset="-122"/>
                <a:ea typeface="黑体" pitchFamily="2" charset="-122"/>
              </a:rPr>
              <a:t>带宽 =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488257" y="1123602"/>
            <a:ext cx="4191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4.数据传输率</a:t>
            </a:r>
            <a:r>
              <a:rPr lang="en-US" altLang="zh-CN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(DTR)</a:t>
            </a:r>
            <a:endParaRPr lang="zh-CN" altLang="en-US" sz="36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6435032" y="2492027"/>
            <a:ext cx="1511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zh-CN" altLang="en-US" sz="2800" b="1" smtClean="0"/>
              <a:t>（</a:t>
            </a:r>
            <a:r>
              <a:rPr lang="en-US" altLang="zh-CN" sz="2800" b="1" dirty="0"/>
              <a:t>B</a:t>
            </a:r>
            <a:r>
              <a:rPr kumimoji="0" lang="en-US" altLang="zh-CN" sz="2800" b="1" smtClean="0"/>
              <a:t>/S</a:t>
            </a:r>
            <a:r>
              <a:rPr kumimoji="0" lang="en-US" altLang="zh-CN" sz="2800" b="1" dirty="0"/>
              <a:t>）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458094" y="3500090"/>
            <a:ext cx="83534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 dirty="0">
                <a:solidFill>
                  <a:schemeClr val="folHlink"/>
                </a:solidFill>
                <a:ea typeface="黑体" pitchFamily="2" charset="-122"/>
              </a:rPr>
              <a:t>物理意义：</a:t>
            </a:r>
            <a:r>
              <a:rPr lang="zh-CN" altLang="en-US" sz="3200" b="1" dirty="0">
                <a:ea typeface="黑体" pitchFamily="2" charset="-122"/>
              </a:rPr>
              <a:t>单位时间内的数据传输量。</a:t>
            </a:r>
            <a:endParaRPr lang="en-US" altLang="zh-CN" sz="3200" b="1" dirty="0">
              <a:ea typeface="黑体" pitchFamily="2" charset="-122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458094" y="4328765"/>
            <a:ext cx="8132763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rgbClr val="0000FF"/>
                </a:solidFill>
                <a:ea typeface="黑体" pitchFamily="2" charset="-122"/>
              </a:rPr>
              <a:t>注意：计算总线的带宽时，一般还要考虑编码方式、单双工模式和通道的路数等因素。</a:t>
            </a:r>
            <a:endParaRPr lang="en-US" altLang="zh-CN" sz="3200" b="1" dirty="0">
              <a:solidFill>
                <a:srgbClr val="0000FF"/>
              </a:solidFill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nimBg="1"/>
      <p:bldP spid="4" grpId="0" autoUpdateAnimBg="0"/>
      <p:bldP spid="6" grpId="0" autoUpdateAnimBg="0"/>
      <p:bldP spid="7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39179" y="674513"/>
            <a:ext cx="8382000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5.存储容量</a:t>
            </a:r>
            <a:endParaRPr lang="en-US" altLang="zh-CN" sz="36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539179" y="1322213"/>
            <a:ext cx="8351837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>
                <a:latin typeface="黑体" pitchFamily="2" charset="-122"/>
                <a:ea typeface="黑体" pitchFamily="2" charset="-122"/>
              </a:rPr>
              <a:t>（1）主存容量</a:t>
            </a:r>
          </a:p>
          <a:p>
            <a:pPr>
              <a:lnSpc>
                <a:spcPct val="120000"/>
              </a:lnSpc>
            </a:pPr>
            <a:r>
              <a:rPr lang="zh-CN" altLang="en-US" sz="3200" b="1">
                <a:latin typeface="黑体" pitchFamily="2" charset="-122"/>
                <a:ea typeface="黑体" pitchFamily="2" charset="-122"/>
              </a:rPr>
              <a:t>指可编址的存储单元个数×存储单元的宽度。</a:t>
            </a:r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 flipV="1">
            <a:off x="756666" y="2619201"/>
            <a:ext cx="4246563" cy="4762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flipH="1">
            <a:off x="1488504" y="2814463"/>
            <a:ext cx="1066800" cy="3810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740791" y="3233563"/>
            <a:ext cx="3505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zh-CN" altLang="en-US" sz="3200" b="1" dirty="0">
                <a:solidFill>
                  <a:srgbClr val="0000FF"/>
                </a:solidFill>
                <a:ea typeface="黑体" pitchFamily="2" charset="-122"/>
              </a:rPr>
              <a:t>取决于地址码位数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5652516" y="2619201"/>
            <a:ext cx="2735263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6876479" y="2835101"/>
            <a:ext cx="762000" cy="4572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5755704" y="3263726"/>
            <a:ext cx="3352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zh-CN" altLang="en-US" sz="3200" b="1" dirty="0">
                <a:solidFill>
                  <a:srgbClr val="0000FF"/>
                </a:solidFill>
                <a:ea typeface="黑体" pitchFamily="2" charset="-122"/>
              </a:rPr>
              <a:t>表明编址单位</a:t>
            </a: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539179" y="3987626"/>
            <a:ext cx="8351837" cy="127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）</a:t>
            </a:r>
            <a:r>
              <a:rPr lang="zh-CN" altLang="en-US" sz="3200" b="1">
                <a:ea typeface="黑体" pitchFamily="2" charset="-122"/>
              </a:rPr>
              <a:t>外存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（辅存）容量</a:t>
            </a:r>
          </a:p>
          <a:p>
            <a:pPr>
              <a:lnSpc>
                <a:spcPct val="120000"/>
              </a:lnSpc>
            </a:pPr>
            <a:r>
              <a:rPr lang="zh-CN" altLang="en-US" sz="3200" b="1">
                <a:latin typeface="黑体" pitchFamily="2" charset="-122"/>
                <a:ea typeface="黑体" pitchFamily="2" charset="-122"/>
              </a:rPr>
              <a:t>操作系统一般通过虚拟存储技术对其进行管理。</a:t>
            </a: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612204" y="5356051"/>
            <a:ext cx="7056437" cy="147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3200" b="1" dirty="0">
                <a:ea typeface="黑体" pitchFamily="2" charset="-122"/>
              </a:rPr>
              <a:t>常表示为</a:t>
            </a:r>
            <a:r>
              <a:rPr lang="zh-CN" altLang="en-US" sz="3200" b="1" dirty="0">
                <a:solidFill>
                  <a:srgbClr val="0000FF"/>
                </a:solidFill>
                <a:ea typeface="黑体" pitchFamily="2" charset="-122"/>
              </a:rPr>
              <a:t>字节数，</a:t>
            </a:r>
            <a:r>
              <a:rPr lang="en-US" altLang="zh-CN" sz="3200" b="1" dirty="0">
                <a:solidFill>
                  <a:srgbClr val="0000FF"/>
                </a:solidFill>
                <a:ea typeface="黑体" pitchFamily="2" charset="-122"/>
              </a:rPr>
              <a:t>GB</a:t>
            </a:r>
            <a:r>
              <a:rPr lang="zh-CN" altLang="en-US" sz="3200" b="1" dirty="0">
                <a:solidFill>
                  <a:srgbClr val="0000FF"/>
                </a:solidFill>
                <a:ea typeface="黑体" pitchFamily="2" charset="-122"/>
              </a:rPr>
              <a:t>和</a:t>
            </a:r>
            <a:r>
              <a:rPr lang="en-US" altLang="zh-CN" sz="3200" b="1" dirty="0">
                <a:solidFill>
                  <a:srgbClr val="0000FF"/>
                </a:solidFill>
                <a:ea typeface="黑体" pitchFamily="2" charset="-122"/>
              </a:rPr>
              <a:t>TB</a:t>
            </a:r>
            <a:r>
              <a:rPr lang="zh-CN" altLang="en-US" sz="3200" b="1" dirty="0">
                <a:ea typeface="黑体" pitchFamily="2" charset="-122"/>
              </a:rPr>
              <a:t>。</a:t>
            </a:r>
          </a:p>
          <a:p>
            <a:pPr>
              <a:lnSpc>
                <a:spcPct val="140000"/>
              </a:lnSpc>
            </a:pPr>
            <a:r>
              <a:rPr lang="zh-CN" altLang="en-US" sz="3200" b="1" dirty="0">
                <a:solidFill>
                  <a:srgbClr val="7030A0"/>
                </a:solidFill>
                <a:ea typeface="黑体" pitchFamily="2" charset="-122"/>
              </a:rPr>
              <a:t>外存容量与地址码位数无关。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 autoUpdateAnimBg="0"/>
      <p:bldP spid="7" grpId="0" animBg="1"/>
      <p:bldP spid="8" grpId="0" animBg="1"/>
      <p:bldP spid="9" grpId="0" autoUpdateAnimBg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467544" y="1052736"/>
            <a:ext cx="8238703" cy="5760640"/>
            <a:chOff x="797793" y="1046360"/>
            <a:chExt cx="8238703" cy="5760640"/>
          </a:xfrm>
        </p:grpSpPr>
        <p:sp>
          <p:nvSpPr>
            <p:cNvPr id="2" name="Text Box 4"/>
            <p:cNvSpPr txBox="1">
              <a:spLocks noChangeArrowheads="1"/>
            </p:cNvSpPr>
            <p:nvPr/>
          </p:nvSpPr>
          <p:spPr bwMode="auto">
            <a:xfrm>
              <a:off x="2384028" y="4718768"/>
              <a:ext cx="3765550" cy="706437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kumimoji="1" lang="zh-CN" altLang="en-US" sz="3600" b="1" dirty="0">
                  <a:solidFill>
                    <a:srgbClr val="FF0000"/>
                  </a:solidFill>
                  <a:latin typeface="Times New Roman" pitchFamily="18" charset="0"/>
                </a:rPr>
                <a:t> 计算机组成原理</a:t>
              </a:r>
            </a:p>
          </p:txBody>
        </p:sp>
        <p:sp>
          <p:nvSpPr>
            <p:cNvPr id="3" name="Text Box 5"/>
            <p:cNvSpPr txBox="1">
              <a:spLocks noChangeArrowheads="1"/>
            </p:cNvSpPr>
            <p:nvPr/>
          </p:nvSpPr>
          <p:spPr bwMode="auto">
            <a:xfrm>
              <a:off x="6711007" y="4747715"/>
              <a:ext cx="2174875" cy="61912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3400" b="1" dirty="0">
                  <a:solidFill>
                    <a:srgbClr val="0000FF"/>
                  </a:solidFill>
                  <a:latin typeface="Times New Roman" pitchFamily="18" charset="0"/>
                </a:rPr>
                <a:t> 微机原理</a:t>
              </a:r>
            </a:p>
          </p:txBody>
        </p:sp>
        <p:sp>
          <p:nvSpPr>
            <p:cNvPr id="4" name="Rectangle 6"/>
            <p:cNvSpPr>
              <a:spLocks noChangeArrowheads="1"/>
            </p:cNvSpPr>
            <p:nvPr/>
          </p:nvSpPr>
          <p:spPr bwMode="auto">
            <a:xfrm>
              <a:off x="1829098" y="4574752"/>
              <a:ext cx="7183587" cy="936104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grpSp>
          <p:nvGrpSpPr>
            <p:cNvPr id="5" name="Group 7"/>
            <p:cNvGrpSpPr>
              <a:grpSpLocks/>
            </p:cNvGrpSpPr>
            <p:nvPr/>
          </p:nvGrpSpPr>
          <p:grpSpPr bwMode="auto">
            <a:xfrm>
              <a:off x="1829098" y="3278013"/>
              <a:ext cx="7178824" cy="863600"/>
              <a:chOff x="714" y="1936"/>
              <a:chExt cx="4856" cy="544"/>
            </a:xfrm>
          </p:grpSpPr>
          <p:sp>
            <p:nvSpPr>
              <p:cNvPr id="6" name="Text Box 8"/>
              <p:cNvSpPr txBox="1">
                <a:spLocks noChangeArrowheads="1"/>
              </p:cNvSpPr>
              <p:nvPr/>
            </p:nvSpPr>
            <p:spPr bwMode="auto">
              <a:xfrm>
                <a:off x="1429" y="2045"/>
                <a:ext cx="1312" cy="39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18900000" algn="ctr" rotWithShape="0">
                  <a:srgbClr val="808080"/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3400" b="1">
                    <a:solidFill>
                      <a:srgbClr val="0000FF"/>
                    </a:solidFill>
                    <a:latin typeface="Times New Roman" pitchFamily="18" charset="0"/>
                  </a:rPr>
                  <a:t>操作系统</a:t>
                </a:r>
              </a:p>
            </p:txBody>
          </p:sp>
          <p:sp>
            <p:nvSpPr>
              <p:cNvPr id="7" name="Text Box 9"/>
              <p:cNvSpPr txBox="1">
                <a:spLocks noChangeArrowheads="1"/>
              </p:cNvSpPr>
              <p:nvPr/>
            </p:nvSpPr>
            <p:spPr bwMode="auto">
              <a:xfrm>
                <a:off x="3287" y="2027"/>
                <a:ext cx="1312" cy="39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18900000" algn="ctr" rotWithShape="0">
                  <a:srgbClr val="808080"/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3400" b="1">
                    <a:solidFill>
                      <a:srgbClr val="0000FF"/>
                    </a:solidFill>
                    <a:latin typeface="Times New Roman" pitchFamily="18" charset="0"/>
                  </a:rPr>
                  <a:t>编译原理</a:t>
                </a:r>
              </a:p>
            </p:txBody>
          </p:sp>
          <p:sp>
            <p:nvSpPr>
              <p:cNvPr id="8" name="Rectangle 10"/>
              <p:cNvSpPr>
                <a:spLocks noChangeArrowheads="1"/>
              </p:cNvSpPr>
              <p:nvPr/>
            </p:nvSpPr>
            <p:spPr bwMode="auto">
              <a:xfrm>
                <a:off x="714" y="1936"/>
                <a:ext cx="4856" cy="544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9" name="AutoShape 11"/>
            <p:cNvSpPr>
              <a:spLocks noChangeArrowheads="1"/>
            </p:cNvSpPr>
            <p:nvPr/>
          </p:nvSpPr>
          <p:spPr bwMode="auto">
            <a:xfrm flipV="1">
              <a:off x="4961385" y="2792833"/>
              <a:ext cx="409575" cy="485775"/>
            </a:xfrm>
            <a:prstGeom prst="downArrow">
              <a:avLst>
                <a:gd name="adj1" fmla="val 50000"/>
                <a:gd name="adj2" fmla="val 29651"/>
              </a:avLst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10" name="AutoShape 12"/>
            <p:cNvSpPr>
              <a:spLocks noChangeArrowheads="1"/>
            </p:cNvSpPr>
            <p:nvPr/>
          </p:nvSpPr>
          <p:spPr bwMode="auto">
            <a:xfrm flipV="1">
              <a:off x="4988372" y="4131839"/>
              <a:ext cx="473075" cy="442913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/>
              <a:endParaRPr kumimoji="1" lang="zh-CN" altLang="en-US" sz="240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4101703" y="2054472"/>
              <a:ext cx="2047875" cy="61912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3400" b="1">
                  <a:solidFill>
                    <a:srgbClr val="0000FF"/>
                  </a:solidFill>
                  <a:latin typeface="Times New Roman" pitchFamily="18" charset="0"/>
                </a:rPr>
                <a:t>编程语言</a:t>
              </a:r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3702546" y="1259581"/>
              <a:ext cx="2159000" cy="65087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3600" b="1" dirty="0">
                  <a:solidFill>
                    <a:srgbClr val="0000FF"/>
                  </a:solidFill>
                  <a:latin typeface="Times New Roman" pitchFamily="18" charset="0"/>
                </a:rPr>
                <a:t>软件工程</a:t>
              </a:r>
            </a:p>
          </p:txBody>
        </p:sp>
        <p:sp>
          <p:nvSpPr>
            <p:cNvPr id="13" name="Text Box 15"/>
            <p:cNvSpPr txBox="1">
              <a:spLocks noChangeArrowheads="1"/>
            </p:cNvSpPr>
            <p:nvPr/>
          </p:nvSpPr>
          <p:spPr bwMode="auto">
            <a:xfrm>
              <a:off x="6317307" y="2054472"/>
              <a:ext cx="2568575" cy="61912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3400" b="1" dirty="0">
                  <a:solidFill>
                    <a:srgbClr val="0000FF"/>
                  </a:solidFill>
                  <a:latin typeface="Times New Roman" pitchFamily="18" charset="0"/>
                </a:rPr>
                <a:t>计算机网络</a:t>
              </a:r>
            </a:p>
          </p:txBody>
        </p:sp>
        <p:sp>
          <p:nvSpPr>
            <p:cNvPr id="14" name="Text Box 16"/>
            <p:cNvSpPr txBox="1">
              <a:spLocks noChangeArrowheads="1"/>
            </p:cNvSpPr>
            <p:nvPr/>
          </p:nvSpPr>
          <p:spPr bwMode="auto">
            <a:xfrm>
              <a:off x="1869778" y="1262384"/>
              <a:ext cx="1687512" cy="61912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3400" b="1" dirty="0">
                  <a:solidFill>
                    <a:srgbClr val="0000FF"/>
                  </a:solidFill>
                  <a:latin typeface="Times New Roman" pitchFamily="18" charset="0"/>
                </a:rPr>
                <a:t> 数据库</a:t>
              </a:r>
            </a:p>
          </p:txBody>
        </p:sp>
        <p:sp>
          <p:nvSpPr>
            <p:cNvPr id="15" name="Rectangle 17"/>
            <p:cNvSpPr>
              <a:spLocks noChangeArrowheads="1"/>
            </p:cNvSpPr>
            <p:nvPr/>
          </p:nvSpPr>
          <p:spPr bwMode="auto">
            <a:xfrm>
              <a:off x="1829098" y="1046360"/>
              <a:ext cx="7207398" cy="1728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1867868" y="2054472"/>
              <a:ext cx="2049462" cy="61912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3400" b="1">
                  <a:solidFill>
                    <a:srgbClr val="0000FF"/>
                  </a:solidFill>
                  <a:latin typeface="Times New Roman" pitchFamily="18" charset="0"/>
                </a:rPr>
                <a:t>人工智能</a:t>
              </a:r>
            </a:p>
          </p:txBody>
        </p: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6056559" y="1262384"/>
              <a:ext cx="2878138" cy="61912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3400" b="1" dirty="0">
                  <a:solidFill>
                    <a:srgbClr val="0000FF"/>
                  </a:solidFill>
                  <a:latin typeface="Times New Roman" pitchFamily="18" charset="0"/>
                </a:rPr>
                <a:t>程序设计理论</a:t>
              </a:r>
            </a:p>
          </p:txBody>
        </p:sp>
        <p:grpSp>
          <p:nvGrpSpPr>
            <p:cNvPr id="18" name="Group 20"/>
            <p:cNvGrpSpPr>
              <a:grpSpLocks/>
            </p:cNvGrpSpPr>
            <p:nvPr/>
          </p:nvGrpSpPr>
          <p:grpSpPr bwMode="auto">
            <a:xfrm>
              <a:off x="1829802" y="5870401"/>
              <a:ext cx="7178119" cy="863600"/>
              <a:chOff x="821" y="3569"/>
              <a:chExt cx="4698" cy="544"/>
            </a:xfrm>
          </p:grpSpPr>
          <p:sp>
            <p:nvSpPr>
              <p:cNvPr id="19" name="Text Box 21"/>
              <p:cNvSpPr txBox="1">
                <a:spLocks noChangeArrowheads="1"/>
              </p:cNvSpPr>
              <p:nvPr/>
            </p:nvSpPr>
            <p:spPr bwMode="auto">
              <a:xfrm>
                <a:off x="1191" y="3664"/>
                <a:ext cx="2174" cy="3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18900000" algn="ctr" rotWithShape="0">
                  <a:srgbClr val="808080"/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3400" b="1" dirty="0">
                    <a:solidFill>
                      <a:srgbClr val="0000FF"/>
                    </a:solidFill>
                    <a:latin typeface="Times New Roman" pitchFamily="18" charset="0"/>
                  </a:rPr>
                  <a:t> 模拟/ </a:t>
                </a:r>
                <a:r>
                  <a:rPr kumimoji="1" lang="zh-CN" altLang="en-US" sz="3400" b="1" dirty="0" smtClean="0">
                    <a:solidFill>
                      <a:srgbClr val="0000FF"/>
                    </a:solidFill>
                    <a:latin typeface="Times New Roman" pitchFamily="18" charset="0"/>
                  </a:rPr>
                  <a:t>数字逻辑</a:t>
                </a:r>
                <a:endParaRPr kumimoji="1" lang="zh-CN" altLang="en-US" sz="3400" b="1" dirty="0">
                  <a:solidFill>
                    <a:srgbClr val="0000FF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0" name="Text Box 22"/>
              <p:cNvSpPr txBox="1">
                <a:spLocks noChangeArrowheads="1"/>
              </p:cNvSpPr>
              <p:nvPr/>
            </p:nvSpPr>
            <p:spPr bwMode="auto">
              <a:xfrm>
                <a:off x="3463" y="3654"/>
                <a:ext cx="1976" cy="39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18900000" algn="ctr" rotWithShape="0">
                  <a:srgbClr val="808080"/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3400" b="1">
                    <a:solidFill>
                      <a:srgbClr val="0000FF"/>
                    </a:solidFill>
                    <a:latin typeface="Times New Roman" pitchFamily="18" charset="0"/>
                  </a:rPr>
                  <a:t>     汇编语言</a:t>
                </a:r>
              </a:p>
            </p:txBody>
          </p:sp>
          <p:sp>
            <p:nvSpPr>
              <p:cNvPr id="21" name="Rectangle 23"/>
              <p:cNvSpPr>
                <a:spLocks noChangeArrowheads="1"/>
              </p:cNvSpPr>
              <p:nvPr/>
            </p:nvSpPr>
            <p:spPr bwMode="auto">
              <a:xfrm>
                <a:off x="821" y="3569"/>
                <a:ext cx="4698" cy="544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22" name="AutoShape 24"/>
            <p:cNvSpPr>
              <a:spLocks noChangeArrowheads="1"/>
            </p:cNvSpPr>
            <p:nvPr/>
          </p:nvSpPr>
          <p:spPr bwMode="auto">
            <a:xfrm>
              <a:off x="4997450" y="5499421"/>
              <a:ext cx="473075" cy="371475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23" name="AutoShape 25"/>
            <p:cNvSpPr>
              <a:spLocks noChangeArrowheads="1"/>
            </p:cNvSpPr>
            <p:nvPr/>
          </p:nvSpPr>
          <p:spPr bwMode="auto">
            <a:xfrm>
              <a:off x="6173192" y="4934792"/>
              <a:ext cx="552450" cy="220663"/>
            </a:xfrm>
            <a:prstGeom prst="rightArrow">
              <a:avLst>
                <a:gd name="adj1" fmla="val 50000"/>
                <a:gd name="adj2" fmla="val 62590"/>
              </a:avLst>
            </a:prstGeom>
            <a:solidFill>
              <a:schemeClr val="tx1"/>
            </a:solidFill>
            <a:ln w="9525">
              <a:solidFill>
                <a:srgbClr val="CC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24" name="Text Box 26"/>
            <p:cNvSpPr txBox="1">
              <a:spLocks noChangeArrowheads="1"/>
            </p:cNvSpPr>
            <p:nvPr/>
          </p:nvSpPr>
          <p:spPr bwMode="auto">
            <a:xfrm>
              <a:off x="797793" y="5740200"/>
              <a:ext cx="1166813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3200" b="1" dirty="0">
                  <a:latin typeface="Times New Roman" pitchFamily="18" charset="0"/>
                </a:rPr>
                <a:t>基础课程</a:t>
              </a:r>
            </a:p>
          </p:txBody>
        </p:sp>
        <p:sp>
          <p:nvSpPr>
            <p:cNvPr id="25" name="Text Box 27"/>
            <p:cNvSpPr txBox="1">
              <a:spLocks noChangeArrowheads="1"/>
            </p:cNvSpPr>
            <p:nvPr/>
          </p:nvSpPr>
          <p:spPr bwMode="auto">
            <a:xfrm>
              <a:off x="1151990" y="4333626"/>
              <a:ext cx="677108" cy="1465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3200" b="1" dirty="0">
                  <a:latin typeface="Times New Roman" pitchFamily="18" charset="0"/>
                </a:rPr>
                <a:t>硬件层</a:t>
              </a:r>
            </a:p>
          </p:txBody>
        </p:sp>
        <p:sp>
          <p:nvSpPr>
            <p:cNvPr id="26" name="Text Box 28"/>
            <p:cNvSpPr txBox="1">
              <a:spLocks noChangeArrowheads="1"/>
            </p:cNvSpPr>
            <p:nvPr/>
          </p:nvSpPr>
          <p:spPr bwMode="auto">
            <a:xfrm>
              <a:off x="797793" y="3147912"/>
              <a:ext cx="1103313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3200" b="1" dirty="0">
                  <a:latin typeface="Times New Roman" pitchFamily="18" charset="0"/>
                </a:rPr>
                <a:t>系统软件</a:t>
              </a:r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1142728" y="1060876"/>
              <a:ext cx="614362" cy="1569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3200" b="1" dirty="0">
                  <a:latin typeface="Times New Roman" pitchFamily="18" charset="0"/>
                </a:rPr>
                <a:t>专业课</a:t>
              </a:r>
            </a:p>
          </p:txBody>
        </p:sp>
      </p:grp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827584" y="0"/>
            <a:ext cx="56276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600" b="1" dirty="0" smtClean="0">
                <a:solidFill>
                  <a:srgbClr val="0000FF"/>
                </a:solidFill>
                <a:latin typeface="+mn-ea"/>
              </a:rPr>
              <a:t>二、各课程的层次关系</a:t>
            </a:r>
            <a:endParaRPr lang="zh-CN" altLang="en-US" sz="36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2051720" y="6021288"/>
            <a:ext cx="3321675" cy="619125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400" b="1" dirty="0">
                <a:solidFill>
                  <a:srgbClr val="0000FF"/>
                </a:solidFill>
                <a:latin typeface="Times New Roman" pitchFamily="18" charset="0"/>
              </a:rPr>
              <a:t> 模拟/ </a:t>
            </a:r>
            <a:r>
              <a:rPr kumimoji="1" lang="zh-CN" altLang="en-US" sz="3400" b="1" dirty="0" smtClean="0">
                <a:solidFill>
                  <a:srgbClr val="FF0000"/>
                </a:solidFill>
                <a:latin typeface="Times New Roman" pitchFamily="18" charset="0"/>
              </a:rPr>
              <a:t>数字逻辑</a:t>
            </a:r>
            <a:endParaRPr kumimoji="1" lang="zh-CN" altLang="en-US" sz="34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611188" y="1124744"/>
            <a:ext cx="8209284" cy="12594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《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计算机组成原理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》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纪禄平 等 </a:t>
            </a: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88528" y="123354"/>
            <a:ext cx="56276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600" b="1" dirty="0" smtClean="0">
                <a:solidFill>
                  <a:srgbClr val="0000FF"/>
                </a:solidFill>
                <a:latin typeface="+mn-ea"/>
              </a:rPr>
              <a:t>三、教材</a:t>
            </a:r>
            <a:endParaRPr lang="zh-CN" altLang="en-US" sz="3600" b="1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25602" name="Picture 2" descr="https://img11.360buyimg.com/n1/s200x200_jfs/t1051/240/233308877/2452966/71094aa0/551a2f67Nba75aeb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953344"/>
            <a:ext cx="4788024" cy="47880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899592" y="116632"/>
            <a:ext cx="5791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600" b="1" dirty="0">
                <a:solidFill>
                  <a:srgbClr val="0000FF"/>
                </a:solidFill>
              </a:rPr>
              <a:t>四</a:t>
            </a:r>
            <a:r>
              <a:rPr lang="zh-CN" altLang="en-US" sz="3600" b="1" dirty="0" smtClean="0">
                <a:solidFill>
                  <a:srgbClr val="0000FF"/>
                </a:solidFill>
              </a:rPr>
              <a:t>、成绩构成</a:t>
            </a:r>
            <a:endParaRPr lang="zh-CN" altLang="en-US" sz="3600" b="1" dirty="0">
              <a:solidFill>
                <a:srgbClr val="0000FF"/>
              </a:solidFill>
            </a:endParaRPr>
          </a:p>
        </p:txBody>
      </p:sp>
      <p:graphicFrame>
        <p:nvGraphicFramePr>
          <p:cNvPr id="3" name="Group 26"/>
          <p:cNvGraphicFramePr>
            <a:graphicFrameLocks noGrp="1"/>
          </p:cNvGraphicFramePr>
          <p:nvPr/>
        </p:nvGraphicFramePr>
        <p:xfrm>
          <a:off x="1043608" y="3024397"/>
          <a:ext cx="7272807" cy="1746041"/>
        </p:xfrm>
        <a:graphic>
          <a:graphicData uri="http://schemas.openxmlformats.org/drawingml/2006/table">
            <a:tbl>
              <a:tblPr/>
              <a:tblGrid>
                <a:gridCol w="217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9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2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95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059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出勤作业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半期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实验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期末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5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  <a:r>
                        <a:rPr kumimoji="1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分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  <a:r>
                        <a:rPr kumimoji="1" lang="zh-CN" alt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  <a:r>
                        <a:rPr kumimoji="1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70</a:t>
                      </a:r>
                      <a:r>
                        <a:rPr kumimoji="1" lang="zh-CN" alt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888528" y="123354"/>
            <a:ext cx="56276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600" b="1" dirty="0" smtClean="0">
                <a:solidFill>
                  <a:srgbClr val="0000FF"/>
                </a:solidFill>
                <a:latin typeface="+mn-ea"/>
              </a:rPr>
              <a:t>五、教学内容</a:t>
            </a:r>
            <a:endParaRPr lang="zh-CN" altLang="en-US" sz="3600" b="1" dirty="0">
              <a:solidFill>
                <a:srgbClr val="0000FF"/>
              </a:solidFill>
              <a:latin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971600" y="1484784"/>
            <a:ext cx="7361238" cy="4180458"/>
            <a:chOff x="971600" y="1484784"/>
            <a:chExt cx="7361238" cy="4180458"/>
          </a:xfrm>
        </p:grpSpPr>
        <p:sp>
          <p:nvSpPr>
            <p:cNvPr id="3" name="Rectangle 4"/>
            <p:cNvSpPr>
              <a:spLocks noChangeArrowheads="1"/>
            </p:cNvSpPr>
            <p:nvPr/>
          </p:nvSpPr>
          <p:spPr bwMode="auto">
            <a:xfrm>
              <a:off x="971600" y="1484784"/>
              <a:ext cx="675005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sz="3200" dirty="0">
                  <a:latin typeface="黑体" pitchFamily="49" charset="-122"/>
                  <a:ea typeface="黑体" pitchFamily="49" charset="-122"/>
                </a:rPr>
                <a:t>第一章  概论</a:t>
              </a:r>
              <a:endParaRPr lang="zh-CN" altLang="en-US" sz="4400" dirty="0"/>
            </a:p>
          </p:txBody>
        </p:sp>
        <p:sp>
          <p:nvSpPr>
            <p:cNvPr id="4" name="Text Box 5"/>
            <p:cNvSpPr txBox="1">
              <a:spLocks noChangeArrowheads="1"/>
            </p:cNvSpPr>
            <p:nvPr/>
          </p:nvSpPr>
          <p:spPr bwMode="auto">
            <a:xfrm>
              <a:off x="971600" y="2196153"/>
              <a:ext cx="6430963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3200" dirty="0" smtClean="0">
                  <a:latin typeface="黑体" pitchFamily="49" charset="-122"/>
                  <a:ea typeface="黑体" pitchFamily="49" charset="-122"/>
                </a:rPr>
                <a:t>第二</a:t>
              </a:r>
              <a:r>
                <a:rPr lang="zh-CN" altLang="en-US" sz="3200" dirty="0">
                  <a:latin typeface="黑体" pitchFamily="49" charset="-122"/>
                  <a:ea typeface="黑体" pitchFamily="49" charset="-122"/>
                </a:rPr>
                <a:t>章  计算机中的信息表示</a:t>
              </a:r>
              <a:endParaRPr lang="zh-CN" altLang="en-US" sz="4400" dirty="0"/>
            </a:p>
          </p:txBody>
        </p:sp>
        <p:sp>
          <p:nvSpPr>
            <p:cNvPr id="5" name="Text Box 6"/>
            <p:cNvSpPr txBox="1">
              <a:spLocks noChangeArrowheads="1"/>
            </p:cNvSpPr>
            <p:nvPr/>
          </p:nvSpPr>
          <p:spPr bwMode="auto">
            <a:xfrm>
              <a:off x="971600" y="2925217"/>
              <a:ext cx="6243638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3200" dirty="0">
                  <a:latin typeface="黑体" pitchFamily="49" charset="-122"/>
                  <a:ea typeface="黑体" pitchFamily="49" charset="-122"/>
                </a:rPr>
                <a:t>第三章  </a:t>
              </a:r>
              <a:r>
                <a:rPr lang="en-US" altLang="zh-CN" sz="3200" dirty="0">
                  <a:latin typeface="黑体" pitchFamily="49" charset="-122"/>
                  <a:ea typeface="黑体" pitchFamily="49" charset="-122"/>
                </a:rPr>
                <a:t>CPU</a:t>
              </a:r>
              <a:r>
                <a:rPr lang="zh-CN" altLang="en-US" sz="3200" dirty="0">
                  <a:latin typeface="黑体" pitchFamily="49" charset="-122"/>
                  <a:ea typeface="黑体" pitchFamily="49" charset="-122"/>
                </a:rPr>
                <a:t>子系统</a:t>
              </a:r>
              <a:endParaRPr lang="zh-CN" altLang="en-US" sz="4400" dirty="0"/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971600" y="3636313"/>
              <a:ext cx="597535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3200" dirty="0" smtClean="0">
                  <a:latin typeface="黑体" pitchFamily="49" charset="-122"/>
                  <a:ea typeface="黑体" pitchFamily="49" charset="-122"/>
                </a:rPr>
                <a:t>第四</a:t>
              </a:r>
              <a:r>
                <a:rPr lang="zh-CN" altLang="en-US" sz="3200" dirty="0">
                  <a:latin typeface="黑体" pitchFamily="49" charset="-122"/>
                  <a:ea typeface="黑体" pitchFamily="49" charset="-122"/>
                </a:rPr>
                <a:t>章  存储子系统</a:t>
              </a:r>
              <a:endParaRPr lang="zh-CN" altLang="en-US" sz="4400" dirty="0"/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971600" y="4365080"/>
              <a:ext cx="7037388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3200" dirty="0">
                  <a:latin typeface="黑体" pitchFamily="49" charset="-122"/>
                  <a:ea typeface="黑体" pitchFamily="49" charset="-122"/>
                </a:rPr>
                <a:t>第五章  </a:t>
              </a:r>
              <a:r>
                <a:rPr lang="en-US" altLang="zh-CN" sz="3200" dirty="0">
                  <a:latin typeface="黑体" pitchFamily="49" charset="-122"/>
                  <a:ea typeface="黑体" pitchFamily="49" charset="-122"/>
                </a:rPr>
                <a:t>I/O</a:t>
              </a:r>
              <a:r>
                <a:rPr lang="zh-CN" altLang="en-US" sz="3200" dirty="0">
                  <a:latin typeface="黑体" pitchFamily="49" charset="-122"/>
                  <a:ea typeface="黑体" pitchFamily="49" charset="-122"/>
                </a:rPr>
                <a:t>子系统</a:t>
              </a:r>
              <a:endParaRPr lang="zh-CN" altLang="en-US" sz="4400" dirty="0"/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971600" y="5085805"/>
              <a:ext cx="7361238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3200" dirty="0">
                  <a:latin typeface="黑体" pitchFamily="49" charset="-122"/>
                  <a:ea typeface="黑体" pitchFamily="49" charset="-122"/>
                </a:rPr>
                <a:t>第六章  </a:t>
              </a:r>
              <a:r>
                <a:rPr lang="en-US" altLang="zh-CN" sz="3200" dirty="0">
                  <a:latin typeface="黑体" pitchFamily="49" charset="-122"/>
                  <a:ea typeface="黑体" pitchFamily="49" charset="-122"/>
                </a:rPr>
                <a:t>I/O</a:t>
              </a:r>
              <a:r>
                <a:rPr lang="zh-CN" altLang="en-US" sz="3200" dirty="0">
                  <a:latin typeface="黑体" pitchFamily="49" charset="-122"/>
                  <a:ea typeface="黑体" pitchFamily="49" charset="-122"/>
                </a:rPr>
                <a:t>设备</a:t>
              </a:r>
              <a:endParaRPr lang="zh-CN" altLang="en-US" sz="4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680616" y="44624"/>
            <a:ext cx="56276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0000FF"/>
                </a:solidFill>
                <a:latin typeface="+mn-ea"/>
              </a:rPr>
              <a:t>第一章  概述</a:t>
            </a:r>
            <a:endParaRPr lang="zh-CN" altLang="en-US" sz="36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5496" y="836712"/>
            <a:ext cx="56276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 dirty="0" smtClean="0">
                <a:solidFill>
                  <a:srgbClr val="0000FF"/>
                </a:solidFill>
                <a:latin typeface="+mn-ea"/>
              </a:rPr>
              <a:t>1.1.1  </a:t>
            </a:r>
            <a:r>
              <a:rPr lang="zh-CN" altLang="en-US" sz="2800" b="1" dirty="0" smtClean="0">
                <a:solidFill>
                  <a:srgbClr val="0000FF"/>
                </a:solidFill>
                <a:latin typeface="+mn-ea"/>
              </a:rPr>
              <a:t>计算机的诞生</a:t>
            </a:r>
            <a:endParaRPr lang="zh-CN" altLang="en-US" sz="2800" b="1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5" name="Picture 3" descr="ENIA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95" y="1625182"/>
            <a:ext cx="8939657" cy="5188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35496" y="1628800"/>
            <a:ext cx="8807896" cy="5108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ENIAC</a:t>
            </a:r>
            <a:r>
              <a:rPr kumimoji="0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的特点：</a:t>
            </a:r>
            <a:endParaRPr kumimoji="0" lang="zh-CN" altLang="en-US" sz="3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采用十进制</a:t>
            </a:r>
            <a:endParaRPr kumimoji="0" lang="zh-CN" altLang="en-GB" sz="3200" b="1" i="0" u="none" strike="noStrike" kern="1200" cap="none" spc="0" normalizeH="0" baseline="0" noProof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20 </a:t>
            </a:r>
            <a:r>
              <a:rPr kumimoji="0" lang="zh-CN" altLang="en-GB" sz="32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个10位的累加器</a:t>
            </a:r>
            <a:endParaRPr kumimoji="0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GB" sz="32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用开关手动编程</a:t>
            </a:r>
            <a:endParaRPr kumimoji="0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18,000</a:t>
            </a: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个电子管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重</a:t>
            </a: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30 </a:t>
            </a: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吨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占地</a:t>
            </a: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170</a:t>
            </a: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平方米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耗电</a:t>
            </a: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170 KW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5,000</a:t>
            </a: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次</a:t>
            </a: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/</a:t>
            </a: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秒加法运算</a:t>
            </a: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冯•诺伊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1201284"/>
            <a:ext cx="2635731" cy="3456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611956" y="1129499"/>
            <a:ext cx="8064500" cy="4819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中文名：约翰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·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冯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·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诺依曼 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外文名：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John Von Neumann 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国籍：美籍匈牙利人 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出生地：布达佩斯 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出生日期：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1903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年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12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月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28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日 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逝世日期：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1957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年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月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8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日 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毕业院校：苏黎世大学、布达佩斯大学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称谓：</a:t>
            </a:r>
            <a:r>
              <a:rPr lang="zh-CN" altLang="en-US" sz="3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计算机之父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960536" y="169476"/>
            <a:ext cx="562768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zh-CN" sz="3600" b="1" dirty="0" smtClean="0"/>
              <a:t>冯</a:t>
            </a:r>
            <a:r>
              <a:rPr lang="en-US" altLang="zh-CN" sz="3600" b="1" dirty="0" smtClean="0"/>
              <a:t>·</a:t>
            </a:r>
            <a:r>
              <a:rPr lang="zh-CN" altLang="zh-CN" sz="3600" b="1" dirty="0" smtClean="0"/>
              <a:t>诺依曼体系</a:t>
            </a:r>
            <a:endParaRPr lang="zh-CN" altLang="en-US" sz="3600" b="1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496" y="1269915"/>
            <a:ext cx="903649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3600" b="1" dirty="0" smtClean="0">
                <a:latin typeface="+mn-ea"/>
              </a:rPr>
              <a:t>（</a:t>
            </a:r>
            <a:r>
              <a:rPr lang="en-US" altLang="zh-CN" sz="3600" b="1" dirty="0" smtClean="0">
                <a:latin typeface="+mn-ea"/>
              </a:rPr>
              <a:t>1</a:t>
            </a:r>
            <a:r>
              <a:rPr lang="zh-CN" altLang="zh-CN" sz="3600" b="1" dirty="0" smtClean="0">
                <a:latin typeface="+mn-ea"/>
              </a:rPr>
              <a:t>）计算机硬件系统由五大部件组成</a:t>
            </a:r>
            <a:r>
              <a:rPr lang="zh-CN" altLang="en-US" sz="3600" b="1" dirty="0" smtClean="0">
                <a:latin typeface="+mn-ea"/>
              </a:rPr>
              <a:t>，包括：</a:t>
            </a:r>
            <a:r>
              <a:rPr lang="zh-CN" altLang="zh-CN" sz="3600" b="1" dirty="0" smtClean="0">
                <a:solidFill>
                  <a:srgbClr val="0000FF"/>
                </a:solidFill>
                <a:latin typeface="+mn-ea"/>
              </a:rPr>
              <a:t>存储器、运算器、控制器、输入和输出设备</a:t>
            </a:r>
            <a:r>
              <a:rPr lang="zh-CN" altLang="en-US" sz="3600" b="1" dirty="0" smtClean="0">
                <a:latin typeface="+mn-ea"/>
              </a:rPr>
              <a:t>；</a:t>
            </a:r>
            <a:endParaRPr lang="zh-CN" altLang="zh-CN" sz="36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3600" b="1" dirty="0" smtClean="0">
                <a:latin typeface="+mn-ea"/>
              </a:rPr>
              <a:t>（</a:t>
            </a:r>
            <a:r>
              <a:rPr lang="en-US" altLang="zh-CN" sz="3600" b="1" dirty="0" smtClean="0">
                <a:latin typeface="+mn-ea"/>
              </a:rPr>
              <a:t>2</a:t>
            </a:r>
            <a:r>
              <a:rPr lang="zh-CN" altLang="zh-CN" sz="3600" b="1" dirty="0" smtClean="0">
                <a:latin typeface="+mn-ea"/>
              </a:rPr>
              <a:t>）计算机中采用</a:t>
            </a:r>
            <a:r>
              <a:rPr lang="zh-CN" altLang="zh-CN" sz="3600" b="1" dirty="0" smtClean="0">
                <a:solidFill>
                  <a:srgbClr val="FF0000"/>
                </a:solidFill>
                <a:latin typeface="+mn-ea"/>
              </a:rPr>
              <a:t>二进制</a:t>
            </a:r>
            <a:r>
              <a:rPr lang="zh-CN" altLang="zh-CN" sz="3600" b="1" dirty="0" smtClean="0">
                <a:latin typeface="+mn-ea"/>
              </a:rPr>
              <a:t>形式表示信息</a:t>
            </a:r>
            <a:r>
              <a:rPr lang="zh-CN" altLang="en-US" sz="3600" b="1" dirty="0" smtClean="0">
                <a:latin typeface="+mn-ea"/>
              </a:rPr>
              <a:t>；</a:t>
            </a:r>
            <a:endParaRPr lang="zh-CN" altLang="zh-CN" sz="36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3600" b="1" dirty="0" smtClean="0">
                <a:latin typeface="+mn-ea"/>
              </a:rPr>
              <a:t>（</a:t>
            </a:r>
            <a:r>
              <a:rPr lang="en-US" altLang="zh-CN" sz="3600" b="1" dirty="0" smtClean="0">
                <a:latin typeface="+mn-ea"/>
              </a:rPr>
              <a:t>3</a:t>
            </a:r>
            <a:r>
              <a:rPr lang="zh-CN" altLang="zh-CN" sz="3600" b="1" dirty="0" smtClean="0">
                <a:latin typeface="+mn-ea"/>
              </a:rPr>
              <a:t>）采用</a:t>
            </a:r>
            <a:r>
              <a:rPr lang="zh-CN" altLang="zh-CN" sz="3600" b="1" dirty="0" smtClean="0">
                <a:solidFill>
                  <a:srgbClr val="FF0000"/>
                </a:solidFill>
                <a:latin typeface="+mn-ea"/>
              </a:rPr>
              <a:t>存储程序</a:t>
            </a:r>
            <a:r>
              <a:rPr lang="zh-CN" altLang="zh-CN" sz="3600" b="1" dirty="0" smtClean="0">
                <a:latin typeface="+mn-ea"/>
              </a:rPr>
              <a:t>的工作方式，这也是冯</a:t>
            </a:r>
            <a:r>
              <a:rPr lang="en-US" altLang="zh-CN" sz="3600" b="1" dirty="0" smtClean="0">
                <a:latin typeface="+mn-ea"/>
              </a:rPr>
              <a:t> </a:t>
            </a:r>
            <a:r>
              <a:rPr lang="zh-CN" altLang="zh-CN" sz="3600" b="1" dirty="0" smtClean="0">
                <a:latin typeface="+mn-ea"/>
              </a:rPr>
              <a:t>诺依曼体系最为核心的思想。</a:t>
            </a:r>
            <a:endParaRPr lang="zh-CN" altLang="en-US" sz="36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</TotalTime>
  <Words>1006</Words>
  <Application>Microsoft Office PowerPoint</Application>
  <PresentationFormat>全屏显示(4:3)</PresentationFormat>
  <Paragraphs>228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黑体</vt:lpstr>
      <vt:lpstr>宋体</vt:lpstr>
      <vt:lpstr>Arial</vt:lpstr>
      <vt:lpstr>Calibri</vt:lpstr>
      <vt:lpstr>Times New Roman</vt:lpstr>
      <vt:lpstr>Wingdings</vt:lpstr>
      <vt:lpstr>Wingdings 3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fmp</dc:creator>
  <cp:lastModifiedBy>fmp</cp:lastModifiedBy>
  <cp:revision>88</cp:revision>
  <dcterms:created xsi:type="dcterms:W3CDTF">2017-01-15T07:54:50Z</dcterms:created>
  <dcterms:modified xsi:type="dcterms:W3CDTF">2017-09-05T14:15:01Z</dcterms:modified>
</cp:coreProperties>
</file>