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616" y="982469"/>
            <a:ext cx="7548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0000FF"/>
                </a:solidFill>
              </a:rPr>
              <a:t>第二章    数据的表示及运算</a:t>
            </a:r>
            <a:endParaRPr lang="zh-CN" altLang="en-US" sz="4800" b="1" dirty="0">
              <a:solidFill>
                <a:srgbClr val="0000FF"/>
              </a:solidFill>
            </a:endParaRPr>
          </a:p>
        </p:txBody>
      </p:sp>
      <p:sp>
        <p:nvSpPr>
          <p:cNvPr id="14" name="Text Box 1029"/>
          <p:cNvSpPr txBox="1">
            <a:spLocks noChangeArrowheads="1"/>
          </p:cNvSpPr>
          <p:nvPr/>
        </p:nvSpPr>
        <p:spPr bwMode="auto">
          <a:xfrm>
            <a:off x="1619672" y="2708920"/>
            <a:ext cx="62646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2.1 数值型数据</a:t>
            </a:r>
            <a:r>
              <a:rPr lang="zh-CN" altLang="en-US" sz="3600" b="1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表示方法</a:t>
            </a:r>
            <a:r>
              <a:rPr lang="zh-CN" altLang="en-US" sz="3600" b="1" smtClean="0"/>
              <a:t>  </a:t>
            </a:r>
            <a:endParaRPr lang="zh-CN" altLang="en-US" sz="3600" b="1" dirty="0"/>
          </a:p>
        </p:txBody>
      </p:sp>
      <p:sp>
        <p:nvSpPr>
          <p:cNvPr id="6" name="Text Box 1029"/>
          <p:cNvSpPr txBox="1">
            <a:spLocks noChangeArrowheads="1"/>
          </p:cNvSpPr>
          <p:nvPr/>
        </p:nvSpPr>
        <p:spPr bwMode="auto">
          <a:xfrm>
            <a:off x="1619672" y="4443834"/>
            <a:ext cx="468052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600" b="1" smtClean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 运算方法</a:t>
            </a:r>
            <a:endParaRPr lang="zh-CN" altLang="en-US" sz="3600" b="1" dirty="0"/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1619672" y="5307930"/>
            <a:ext cx="468052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6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 运算部件</a:t>
            </a:r>
            <a:endParaRPr lang="zh-CN" altLang="en-US" sz="3600" b="1" dirty="0"/>
          </a:p>
        </p:txBody>
      </p:sp>
      <p:sp>
        <p:nvSpPr>
          <p:cNvPr id="8" name="Text Box 1029"/>
          <p:cNvSpPr txBox="1">
            <a:spLocks noChangeArrowheads="1"/>
          </p:cNvSpPr>
          <p:nvPr/>
        </p:nvSpPr>
        <p:spPr bwMode="auto">
          <a:xfrm>
            <a:off x="1619672" y="3574757"/>
            <a:ext cx="62646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3600" b="1" smtClean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smtClean="0">
                <a:latin typeface="黑体" pitchFamily="2" charset="-122"/>
                <a:ea typeface="黑体" pitchFamily="2" charset="-122"/>
              </a:rPr>
              <a:t> 字符的表示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3568" y="476672"/>
            <a:ext cx="82296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【例】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已知[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X]</a:t>
            </a:r>
            <a:r>
              <a:rPr kumimoji="0" lang="zh-CN" altLang="en-US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10011010，求[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X]</a:t>
            </a:r>
            <a:r>
              <a:rPr kumimoji="0" lang="zh-CN" altLang="en-US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解：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X]</a:t>
            </a:r>
            <a:r>
              <a:rPr kumimoji="0" lang="zh-CN" altLang="en-US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0   0   1   1   0   1    0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↓ ↓ ↓  ↓ ↓ ↓  ↓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1   1  0    0   1   0   1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+)　                     　      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X]</a:t>
            </a:r>
            <a:r>
              <a:rPr kumimoji="0" lang="zh-CN" altLang="en-US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补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1   1  0   0   1   1   0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2249760" y="4005064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600"/>
          </a:p>
        </p:txBody>
      </p:sp>
      <p:sp>
        <p:nvSpPr>
          <p:cNvPr id="4" name="矩形 3"/>
          <p:cNvSpPr/>
          <p:nvPr/>
        </p:nvSpPr>
        <p:spPr>
          <a:xfrm>
            <a:off x="2915816" y="5301208"/>
            <a:ext cx="3515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X]</a:t>
            </a:r>
            <a:r>
              <a:rPr lang="zh-CN" altLang="en-US" sz="3600" b="1" baseline="-25000" dirty="0" smtClean="0"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00110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5951021"/>
            <a:ext cx="3515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600" b="1" dirty="0" smtClean="0">
                <a:latin typeface="黑体" pitchFamily="49" charset="-122"/>
                <a:ea typeface="黑体" pitchFamily="49" charset="-122"/>
              </a:rPr>
              <a:t>X]</a:t>
            </a:r>
            <a:r>
              <a:rPr lang="zh-CN" altLang="en-US" sz="3600" b="1" baseline="-25000" dirty="0" smtClean="0"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11001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395288" y="908720"/>
            <a:ext cx="8305800" cy="58326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	1、定点表示法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程序中所有数的小数点固定在同一位置不变。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    ①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带符号的定点小数：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约定所有数的小数点的位置固定在符号位之后。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小数点隐含约定，在数码序列中并不存在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设字长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位，表示范围为：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/>
              <a:t>                      原码：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-(1-2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-n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1-2</a:t>
            </a:r>
            <a:r>
              <a:rPr lang="zh-CN" altLang="en-US" sz="2800" b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sz="28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/>
              <a:t>                      补码：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～ 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1-2</a:t>
            </a:r>
            <a:r>
              <a:rPr lang="zh-CN" altLang="en-US" sz="2800" b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sz="28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28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55786" y="83096"/>
            <a:ext cx="4652318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2.1.3 定点数与浮点数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95921" y="2968228"/>
            <a:ext cx="6876479" cy="1396876"/>
            <a:chOff x="1383" y="2295"/>
            <a:chExt cx="3447" cy="101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79" y="2295"/>
              <a:ext cx="285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l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/>
                <a:t>    </a:t>
              </a:r>
              <a:r>
                <a:rPr lang="zh-CN" altLang="en-US" sz="3600" b="1" dirty="0">
                  <a:solidFill>
                    <a:srgbClr val="0000FF"/>
                  </a:solidFill>
                </a:rPr>
                <a:t>．</a:t>
              </a:r>
              <a:r>
                <a:rPr lang="zh-CN" altLang="en-US" sz="3600" b="1" dirty="0"/>
                <a:t>  0  1  0 1 1 1 0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71" y="2295"/>
              <a:ext cx="5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342900" indent="-342900"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 b="1" dirty="0">
                  <a:solidFill>
                    <a:srgbClr val="FF0000"/>
                  </a:solidFill>
                  <a:cs typeface="Times New Roman" pitchFamily="18" charset="0"/>
                </a:rPr>
                <a:t>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471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399" y="2295"/>
              <a:ext cx="0" cy="3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979" y="2295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471" y="2295"/>
              <a:ext cx="29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471" y="2659"/>
              <a:ext cx="292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829" y="2975"/>
              <a:ext cx="1171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800" b="1" dirty="0"/>
                <a:t>数值部分</a:t>
              </a:r>
              <a:endParaRPr kumimoji="0" lang="zh-CN" altLang="en-US" sz="2800" b="1" dirty="0">
                <a:latin typeface="Arial" charset="0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 rot="16200000">
              <a:off x="3090" y="2221"/>
              <a:ext cx="192" cy="124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383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FF0000"/>
                  </a:solidFill>
                </a:rPr>
                <a:t>符号位</a:t>
              </a:r>
              <a:endParaRPr kumimoji="0" lang="zh-CN" altLang="en-US" sz="2800" b="1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058" y="2976"/>
              <a:ext cx="703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/>
            <a:lstStyle/>
            <a:p>
              <a:r>
                <a:rPr kumimoji="0" lang="zh-CN" altLang="en-US" sz="2800" b="1" dirty="0">
                  <a:solidFill>
                    <a:srgbClr val="0000FF"/>
                  </a:solidFill>
                </a:rPr>
                <a:t>小数点</a:t>
              </a:r>
              <a:endParaRPr kumimoji="0" lang="zh-CN" altLang="en-US" sz="2800" b="1" dirty="0">
                <a:solidFill>
                  <a:srgbClr val="0000FF"/>
                </a:solidFill>
                <a:latin typeface="Arial" charset="0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1698" y="2703"/>
              <a:ext cx="0" cy="22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2267" y="2703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14672" y="881484"/>
            <a:ext cx="8305800" cy="57158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 带符号的定点整数：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约定所有数的小数点的位置固定在最低数值位之后。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设字长=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位，表示范围为：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2800" b="1" dirty="0" smtClean="0"/>
              <a:t>                           </a:t>
            </a:r>
            <a:r>
              <a:rPr lang="zh-CN" altLang="en-US" sz="2800" b="1" dirty="0" smtClean="0"/>
              <a:t>原码：</a:t>
            </a:r>
            <a:r>
              <a:rPr lang="en-US" altLang="zh-CN" sz="2800" b="1" dirty="0" smtClean="0"/>
              <a:t>  -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-1)～(2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-1)</a:t>
            </a:r>
          </a:p>
          <a:p>
            <a:pPr marL="342900" lvl="0" indent="-342900">
              <a:spcBef>
                <a:spcPct val="20000"/>
              </a:spcBef>
            </a:pPr>
            <a:r>
              <a:rPr lang="zh-CN" altLang="en-US" sz="2800" b="1" dirty="0" smtClean="0"/>
              <a:t>                           补码：</a:t>
            </a:r>
            <a:r>
              <a:rPr lang="en-US" altLang="zh-CN" sz="2800" b="1" dirty="0" smtClean="0"/>
              <a:t>  - </a:t>
            </a:r>
            <a:r>
              <a:rPr lang="zh-CN" altLang="en-US" sz="28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～(2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-1)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BF0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86433" y="2204864"/>
            <a:ext cx="6337895" cy="1666899"/>
            <a:chOff x="1186433" y="2266157"/>
            <a:chExt cx="6337895" cy="166689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186433" y="2266157"/>
              <a:ext cx="6337895" cy="1666899"/>
              <a:chOff x="1296" y="1296"/>
              <a:chExt cx="3036" cy="1095"/>
            </a:xfrm>
          </p:grpSpPr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1903" y="1296"/>
                <a:ext cx="2429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/>
                  <a:t>  0  </a:t>
                </a:r>
                <a:r>
                  <a:rPr lang="zh-CN" altLang="en-US" sz="3600" b="1" dirty="0" smtClean="0"/>
                  <a:t>1 </a:t>
                </a:r>
                <a:r>
                  <a:rPr lang="en-US" altLang="zh-CN" sz="3600" b="1" dirty="0" smtClean="0"/>
                  <a:t>…</a:t>
                </a:r>
                <a:r>
                  <a:rPr lang="zh-CN" altLang="en-US" sz="3600" b="1" dirty="0" smtClean="0"/>
                  <a:t>  </a:t>
                </a:r>
                <a:r>
                  <a:rPr lang="zh-CN" altLang="en-US" sz="3600" b="1" dirty="0"/>
                  <a:t>0 1 1 </a:t>
                </a:r>
                <a:r>
                  <a:rPr lang="zh-CN" altLang="en-US" sz="3600" b="1" dirty="0" smtClean="0"/>
                  <a:t>1 0    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．</a:t>
                </a:r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511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3600" b="1" dirty="0">
                    <a:solidFill>
                      <a:srgbClr val="FF0000"/>
                    </a:solidFill>
                    <a:cs typeface="Times New Roman" pitchFamily="18" charset="0"/>
                  </a:rPr>
                  <a:t>1</a:t>
                </a:r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Line 8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433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903" y="1296"/>
                <a:ext cx="0" cy="4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392" y="1699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2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3429" y="198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3711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17" name="AutoShape 14"/>
            <p:cNvSpPr>
              <a:spLocks/>
            </p:cNvSpPr>
            <p:nvPr/>
          </p:nvSpPr>
          <p:spPr bwMode="auto">
            <a:xfrm rot="16200000">
              <a:off x="3575917" y="1280785"/>
              <a:ext cx="263977" cy="3744416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75856" y="3328456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+1</a:t>
              </a:r>
              <a:r>
                <a:rPr kumimoji="0" lang="zh-CN" altLang="en-US" sz="2800" b="1" dirty="0" smtClean="0"/>
                <a:t>位</a:t>
              </a:r>
              <a:endParaRPr kumimoji="0" lang="zh-CN" altLang="en-US" sz="28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304800" y="908720"/>
            <a:ext cx="8610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accent1"/>
                </a:solidFill>
              </a:rPr>
              <a:t>③ </a:t>
            </a:r>
            <a:r>
              <a:rPr lang="zh-CN" altLang="en-US" sz="2800" b="1" dirty="0">
                <a:solidFill>
                  <a:srgbClr val="FF0000"/>
                </a:solidFill>
              </a:rPr>
              <a:t>无符号定点整数：</a:t>
            </a:r>
            <a:r>
              <a:rPr lang="zh-CN" altLang="en-US" sz="2800" b="1" dirty="0"/>
              <a:t>约定所有数的小数点的位置固定在最低数值位之后。</a:t>
            </a:r>
          </a:p>
        </p:txBody>
      </p:sp>
      <p:sp>
        <p:nvSpPr>
          <p:cNvPr id="3" name="Text Box 1027"/>
          <p:cNvSpPr txBox="1">
            <a:spLocks noChangeArrowheads="1"/>
          </p:cNvSpPr>
          <p:nvPr/>
        </p:nvSpPr>
        <p:spPr bwMode="auto">
          <a:xfrm>
            <a:off x="533400" y="2153320"/>
            <a:ext cx="71673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/>
              <a:t>若代码序列为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</a:rPr>
              <a:t>n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</a:rPr>
              <a:t>n-1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…X</a:t>
            </a:r>
            <a:r>
              <a:rPr kumimoji="0" lang="en-US" altLang="zh-CN" sz="2800" b="1" baseline="-25000" dirty="0">
                <a:solidFill>
                  <a:srgbClr val="0000FF"/>
                </a:solidFill>
              </a:rPr>
              <a:t>1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X</a:t>
            </a:r>
            <a:r>
              <a:rPr kumimoji="0" lang="en-US" altLang="zh-CN" sz="2800" b="1" baseline="-25000" dirty="0">
                <a:solidFill>
                  <a:srgbClr val="0000FF"/>
                </a:solidFill>
              </a:rPr>
              <a:t>0</a:t>
            </a:r>
            <a:r>
              <a:rPr kumimoji="0" lang="en-US" altLang="zh-CN" sz="2800" b="1" dirty="0"/>
              <a:t>，</a:t>
            </a:r>
            <a:r>
              <a:rPr kumimoji="0" lang="zh-CN" altLang="en-US" sz="2800" b="1" dirty="0"/>
              <a:t>共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n+1</a:t>
            </a:r>
            <a:r>
              <a:rPr kumimoji="0" lang="zh-CN" altLang="en-US" sz="2800" b="1" dirty="0"/>
              <a:t>位，则有：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593725" y="512035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kumimoji="0" lang="zh-CN" altLang="en-US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468313" y="4852317"/>
            <a:ext cx="84248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kumimoji="0" lang="zh-CN" altLang="en-US" sz="2800" b="1" dirty="0"/>
              <a:t>原码、补码和反码相同，表示范围</a:t>
            </a:r>
            <a:r>
              <a:rPr kumimoji="0" lang="zh-CN" altLang="en-US" sz="2800" b="1" dirty="0" smtClean="0"/>
              <a:t>为：</a:t>
            </a:r>
            <a:endParaRPr kumimoji="0" lang="en-US" altLang="zh-CN" sz="2800" b="1" dirty="0" smtClean="0"/>
          </a:p>
          <a:p>
            <a:pPr eaLnBrk="0" hangingPunct="0">
              <a:lnSpc>
                <a:spcPct val="150000"/>
              </a:lnSpc>
            </a:pPr>
            <a:r>
              <a:rPr lang="en-US" altLang="zh-CN" sz="2800" b="1" dirty="0" smtClean="0"/>
              <a:t>                               0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～(2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-1)</a:t>
            </a:r>
            <a:endParaRPr kumimoji="0" lang="en-US" altLang="zh-CN" sz="2800" b="1" dirty="0" smtClean="0"/>
          </a:p>
          <a:p>
            <a:pPr algn="l" eaLnBrk="0" hangingPunct="0"/>
            <a:endParaRPr kumimoji="0" lang="zh-CN" altLang="en-US" sz="2800" b="1" dirty="0">
              <a:solidFill>
                <a:srgbClr val="FFBF09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86433" y="3058245"/>
            <a:ext cx="6337895" cy="1666899"/>
            <a:chOff x="1186433" y="3058245"/>
            <a:chExt cx="6337895" cy="1666899"/>
          </a:xfrm>
        </p:grpSpPr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186433" y="3058245"/>
              <a:ext cx="6337895" cy="1666899"/>
              <a:chOff x="1296" y="1296"/>
              <a:chExt cx="3036" cy="1095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1745" y="1296"/>
                <a:ext cx="2587" cy="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marL="342900" indent="-342900">
                  <a:buClr>
                    <a:schemeClr val="accent2"/>
                  </a:buClr>
                  <a:buSzPct val="80000"/>
                </a:pPr>
                <a:r>
                  <a:rPr lang="zh-CN" altLang="en-US" sz="3600" b="1" dirty="0"/>
                  <a:t>  0 </a:t>
                </a:r>
                <a:r>
                  <a:rPr lang="en-US" altLang="zh-CN" sz="3600" b="1" dirty="0" smtClean="0"/>
                  <a:t>…</a:t>
                </a:r>
                <a:r>
                  <a:rPr lang="zh-CN" altLang="en-US" sz="3600" b="1" dirty="0" smtClean="0"/>
                  <a:t> </a:t>
                </a:r>
                <a:r>
                  <a:rPr lang="zh-CN" altLang="en-US" sz="3600" b="1" dirty="0"/>
                  <a:t>1  0 1 1 </a:t>
                </a:r>
                <a:r>
                  <a:rPr lang="zh-CN" altLang="en-US" sz="3600" b="1" dirty="0" smtClean="0"/>
                  <a:t>1 0     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．</a:t>
                </a:r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4332" y="1296"/>
                <a:ext cx="0" cy="4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392" y="1699"/>
                <a:ext cx="29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2177" y="1981"/>
                <a:ext cx="978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 tIns="10800" rIns="5400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数值部分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7" name="AutoShape 13"/>
              <p:cNvSpPr>
                <a:spLocks/>
              </p:cNvSpPr>
              <p:nvPr/>
            </p:nvSpPr>
            <p:spPr bwMode="auto">
              <a:xfrm rot="-5400000">
                <a:off x="2496" y="1248"/>
                <a:ext cx="144" cy="1200"/>
              </a:xfrm>
              <a:prstGeom prst="leftBrace">
                <a:avLst>
                  <a:gd name="adj1" fmla="val 69444"/>
                  <a:gd name="adj2" fmla="val 50000"/>
                </a:avLst>
              </a:prstGeom>
              <a:noFill/>
              <a:ln w="9525">
                <a:solidFill>
                  <a:srgbClr val="FDFBF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1296" y="1981"/>
                <a:ext cx="587" cy="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>
                    <a:solidFill>
                      <a:srgbClr val="FDFBFB"/>
                    </a:solidFill>
                  </a:rPr>
                  <a:t>符号位</a:t>
                </a:r>
                <a:endParaRPr kumimoji="0" lang="zh-CN" altLang="en-US" sz="2800" b="1">
                  <a:solidFill>
                    <a:srgbClr val="FDFBFB"/>
                  </a:solidFill>
                  <a:latin typeface="Arial" charset="0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3253" y="1981"/>
                <a:ext cx="76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/>
              <a:lstStyle/>
              <a:p>
                <a:r>
                  <a:rPr kumimoji="0" lang="zh-CN" altLang="en-US" sz="2800" b="1" dirty="0">
                    <a:solidFill>
                      <a:srgbClr val="0000FF"/>
                    </a:solidFill>
                  </a:rPr>
                  <a:t>小数点</a:t>
                </a:r>
                <a:endParaRPr kumimoji="0" lang="zh-CN" altLang="en-US" sz="2800" b="1" dirty="0">
                  <a:solidFill>
                    <a:srgbClr val="0000FF"/>
                  </a:solidFill>
                  <a:latin typeface="Arial" charset="0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158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DFBFB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V="1">
                <a:off x="3504" y="178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  <p:sp>
          <p:nvSpPr>
            <p:cNvPr id="22" name="AutoShape 14"/>
            <p:cNvSpPr>
              <a:spLocks/>
            </p:cNvSpPr>
            <p:nvPr/>
          </p:nvSpPr>
          <p:spPr bwMode="auto">
            <a:xfrm rot="16200000">
              <a:off x="3647924" y="2648938"/>
              <a:ext cx="263977" cy="2592288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3563888" y="4120544"/>
              <a:ext cx="1368152" cy="46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lang="en-US" altLang="zh-CN" sz="2800" b="1" dirty="0" smtClean="0"/>
                <a:t>n</a:t>
              </a:r>
              <a:r>
                <a:rPr kumimoji="0" lang="en-US" altLang="zh-CN" sz="2800" b="1" dirty="0" smtClean="0"/>
                <a:t>+1</a:t>
              </a:r>
              <a:r>
                <a:rPr kumimoji="0" lang="zh-CN" altLang="en-US" sz="2800" b="1" dirty="0" smtClean="0"/>
                <a:t>位</a:t>
              </a:r>
              <a:endParaRPr kumimoji="0" lang="zh-CN" altLang="en-US" sz="2800" b="1" dirty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211960" y="1985293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2201317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阶</a:t>
            </a:r>
            <a:r>
              <a:rPr lang="zh-CN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码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AutoShape 19"/>
          <p:cNvSpPr>
            <a:spLocks/>
          </p:cNvSpPr>
          <p:nvPr/>
        </p:nvSpPr>
        <p:spPr bwMode="auto">
          <a:xfrm rot="16200000">
            <a:off x="4745734" y="1307505"/>
            <a:ext cx="228600" cy="1728193"/>
          </a:xfrm>
          <a:prstGeom prst="leftBrace">
            <a:avLst>
              <a:gd name="adj1" fmla="val 8136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 rot="16200000">
            <a:off x="6581936" y="1271501"/>
            <a:ext cx="228600" cy="1800200"/>
          </a:xfrm>
          <a:prstGeom prst="leftBrace">
            <a:avLst>
              <a:gd name="adj1" fmla="val 8287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444208" y="2201317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尾数</a:t>
            </a:r>
            <a:r>
              <a:rPr lang="en-US" altLang="zh-CN" sz="32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</a:t>
            </a: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563888" y="2417515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阶符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08104" y="2417515"/>
            <a:ext cx="137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数符</a:t>
            </a:r>
            <a:endParaRPr lang="zh-CN" altLang="en-US" sz="32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940152" y="1985293"/>
            <a:ext cx="0" cy="50405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53690" y="3165475"/>
            <a:ext cx="7207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R</a:t>
            </a:r>
            <a:r>
              <a:rPr lang="en-US" altLang="zh-CN" sz="3200" b="1" dirty="0">
                <a:ea typeface="黑体" pitchFamily="2" charset="-122"/>
              </a:rPr>
              <a:t>：</a:t>
            </a:r>
            <a:r>
              <a:rPr lang="zh-CN" altLang="en-US" sz="3200" b="1" dirty="0">
                <a:ea typeface="黑体" pitchFamily="2" charset="-122"/>
              </a:rPr>
              <a:t>阶码底，隐含约定，一般为</a:t>
            </a:r>
            <a:r>
              <a:rPr lang="en-US" altLang="zh-CN" sz="3200" b="1" dirty="0">
                <a:ea typeface="黑体" pitchFamily="2" charset="-122"/>
              </a:rPr>
              <a:t>2</a:t>
            </a:r>
            <a:r>
              <a:rPr lang="zh-CN" altLang="en-US" sz="3200" b="1" dirty="0">
                <a:ea typeface="黑体" pitchFamily="2" charset="-122"/>
              </a:rPr>
              <a:t>。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52103" y="3994150"/>
            <a:ext cx="8243887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E</a:t>
            </a:r>
            <a:r>
              <a:rPr lang="en-US" altLang="zh-CN" sz="3200" b="1" dirty="0">
                <a:ea typeface="黑体" pitchFamily="2" charset="-122"/>
              </a:rPr>
              <a:t>：</a:t>
            </a:r>
            <a:r>
              <a:rPr lang="zh-CN" altLang="en-US" sz="3200" b="1" dirty="0">
                <a:ea typeface="黑体" pitchFamily="2" charset="-122"/>
              </a:rPr>
              <a:t>阶码，为定点整数，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补码</a:t>
            </a:r>
            <a:r>
              <a:rPr lang="zh-CN" altLang="en-US" sz="3200" b="1" dirty="0">
                <a:ea typeface="黑体" pitchFamily="2" charset="-12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移码</a:t>
            </a:r>
            <a:r>
              <a:rPr lang="zh-CN" altLang="en-US" sz="3200" b="1" dirty="0">
                <a:ea typeface="黑体" pitchFamily="2" charset="-122"/>
              </a:rPr>
              <a:t>表示。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   其</a:t>
            </a: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位数</a:t>
            </a:r>
            <a:r>
              <a:rPr lang="zh-CN" altLang="en-US" sz="3200" b="1" dirty="0">
                <a:ea typeface="黑体" pitchFamily="2" charset="-122"/>
              </a:rPr>
              <a:t>决定</a:t>
            </a: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数值范围</a:t>
            </a:r>
            <a:r>
              <a:rPr lang="zh-CN" altLang="en-US" sz="3200" b="1" dirty="0">
                <a:ea typeface="黑体" pitchFamily="2" charset="-122"/>
              </a:rPr>
              <a:t>；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3528" y="5362575"/>
            <a:ext cx="8748712" cy="104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M</a:t>
            </a:r>
            <a:r>
              <a:rPr lang="en-US" altLang="zh-CN" sz="3200" b="1" dirty="0">
                <a:ea typeface="黑体" pitchFamily="2" charset="-122"/>
              </a:rPr>
              <a:t>：</a:t>
            </a:r>
            <a:r>
              <a:rPr lang="zh-CN" altLang="en-US" sz="3200" b="1" dirty="0">
                <a:ea typeface="黑体" pitchFamily="2" charset="-122"/>
              </a:rPr>
              <a:t>尾数，为定点小数，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原码</a:t>
            </a:r>
            <a:r>
              <a:rPr lang="zh-CN" altLang="en-US" sz="3200" b="1" dirty="0">
                <a:ea typeface="黑体" pitchFamily="2" charset="-12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补码</a:t>
            </a:r>
            <a:r>
              <a:rPr lang="zh-CN" altLang="en-US" sz="3200" b="1" dirty="0">
                <a:ea typeface="黑体" pitchFamily="2" charset="-122"/>
              </a:rPr>
              <a:t>表示。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ea typeface="黑体" pitchFamily="2" charset="-122"/>
              </a:rPr>
              <a:t>   其</a:t>
            </a: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位数</a:t>
            </a:r>
            <a:r>
              <a:rPr lang="zh-CN" altLang="en-US" sz="3200" b="1" dirty="0">
                <a:ea typeface="黑体" pitchFamily="2" charset="-122"/>
              </a:rPr>
              <a:t>决定</a:t>
            </a: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数的精度</a:t>
            </a:r>
            <a:r>
              <a:rPr lang="zh-CN" altLang="en-US" sz="3200" b="1" dirty="0">
                <a:ea typeface="黑体" pitchFamily="2" charset="-122"/>
              </a:rPr>
              <a:t>；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67544" y="701675"/>
            <a:ext cx="6324600" cy="658813"/>
            <a:chOff x="1043608" y="62314"/>
            <a:chExt cx="6324600" cy="65881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043608" y="116632"/>
              <a:ext cx="6324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ea typeface="黑体" pitchFamily="2" charset="-122"/>
                </a:rPr>
                <a:t>浮点数真值</a:t>
              </a:r>
              <a:r>
                <a:rPr lang="zh-CN" altLang="en-US" sz="3200" b="1" dirty="0" smtClean="0">
                  <a:ea typeface="黑体" pitchFamily="2" charset="-122"/>
                </a:rPr>
                <a:t>：</a:t>
              </a:r>
              <a:endParaRPr lang="en-US" altLang="zh-CN" sz="3200" b="1" dirty="0">
                <a:ea typeface="黑体" pitchFamily="2" charset="-122"/>
              </a:endParaRPr>
            </a:p>
          </p:txBody>
        </p:sp>
        <p:graphicFrame>
          <p:nvGraphicFramePr>
            <p:cNvPr id="4403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595166"/>
                </p:ext>
              </p:extLst>
            </p:nvPr>
          </p:nvGraphicFramePr>
          <p:xfrm>
            <a:off x="3454202" y="62314"/>
            <a:ext cx="2570162" cy="658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8" name="Equation" r:id="rId3" imgW="888840" imgH="228600" progId="Equation.DSMT4">
                    <p:embed/>
                  </p:oleObj>
                </mc:Choice>
                <mc:Fallback>
                  <p:oleObj name="Equation" r:id="rId3" imgW="88884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202" y="62314"/>
                          <a:ext cx="2570162" cy="658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431478" y="1480891"/>
            <a:ext cx="7164858" cy="579438"/>
            <a:chOff x="431478" y="1268414"/>
            <a:chExt cx="7164858" cy="579438"/>
          </a:xfrm>
        </p:grpSpPr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1478" y="1268414"/>
              <a:ext cx="4636918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ea typeface="黑体" pitchFamily="2" charset="-122"/>
                </a:rPr>
                <a:t>浮点数机器格式：</a:t>
              </a:r>
              <a:endParaRPr lang="zh-CN" altLang="en-US" sz="3200" b="1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3995936" y="1340768"/>
              <a:ext cx="3600400" cy="432048"/>
              <a:chOff x="4211960" y="1268760"/>
              <a:chExt cx="3600400" cy="432048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4211960" y="1268760"/>
                <a:ext cx="3600400" cy="432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000" b="1" dirty="0" err="1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000" dirty="0" err="1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</a:t>
                </a:r>
                <a:r>
                  <a:rPr lang="en-US" altLang="zh-CN" sz="2000" dirty="0" smtClean="0">
                    <a:solidFill>
                      <a:schemeClr val="accent1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E</a:t>
                </a:r>
                <a:r>
                  <a:rPr lang="en-US" altLang="zh-CN" sz="2000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 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…  </a:t>
                </a:r>
                <a:r>
                  <a:rPr lang="en-US" altLang="zh-CN" sz="2000" b="1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E</a:t>
                </a:r>
                <a:r>
                  <a:rPr lang="en-US" altLang="zh-CN" sz="2000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b="1" dirty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 M</a:t>
                </a:r>
                <a:r>
                  <a:rPr lang="en-US" altLang="zh-CN" sz="2000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1  </a:t>
                </a:r>
                <a:r>
                  <a:rPr lang="en-US" altLang="zh-CN" sz="2000" b="1" dirty="0" smtClean="0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…  </a:t>
                </a:r>
                <a:r>
                  <a:rPr lang="en-US" altLang="zh-CN" sz="2000" b="1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sz="2000" dirty="0" err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n</a:t>
                </a:r>
                <a:endParaRPr lang="en-US" altLang="zh-CN" sz="2000" dirty="0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464400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507605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5508104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5940152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1"/>
              <p:cNvSpPr>
                <a:spLocks noChangeShapeType="1"/>
              </p:cNvSpPr>
              <p:nvPr/>
            </p:nvSpPr>
            <p:spPr bwMode="auto">
              <a:xfrm>
                <a:off x="6372200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6804248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7236296" y="1268760"/>
                <a:ext cx="0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899592" y="140557"/>
            <a:ext cx="397416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2、浮点表示法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原理性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800" b="1" dirty="0" smtClean="0">
              <a:solidFill>
                <a:srgbClr val="FFBF09"/>
              </a:solidFill>
            </a:endParaRPr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34107"/>
              </p:ext>
            </p:extLst>
          </p:nvPr>
        </p:nvGraphicFramePr>
        <p:xfrm>
          <a:off x="922338" y="2330450"/>
          <a:ext cx="2092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5" imgW="723600" imgH="190440" progId="Equation.DSMT4">
                  <p:embed/>
                </p:oleObj>
              </mc:Choice>
              <mc:Fallback>
                <p:oleObj name="Equation" r:id="rId5" imgW="723600" imgH="190440" progId="Equation.DSMT4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330450"/>
                        <a:ext cx="2092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  <p:bldP spid="19" grpId="0" animBg="1"/>
      <p:bldP spid="20" grpId="0" animBg="1"/>
      <p:bldP spid="21" grpId="0" autoUpdateAnimBg="0"/>
      <p:bldP spid="22" grpId="0" autoUpdateAnimBg="0"/>
      <p:bldP spid="23" grpId="0" autoUpdateAnimBg="0"/>
      <p:bldP spid="24" grpId="0" animBg="1"/>
      <p:bldP spid="25" grpId="0" autoUpdateAnimBg="0"/>
      <p:bldP spid="26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2358" y="706834"/>
            <a:ext cx="5334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尾数规格化</a:t>
            </a:r>
            <a:r>
              <a:rPr lang="zh-CN" altLang="en-US" sz="3200" b="1" dirty="0" smtClean="0">
                <a:ea typeface="黑体" pitchFamily="2" charset="-122"/>
              </a:rPr>
              <a:t>：</a:t>
            </a:r>
            <a:endParaRPr lang="en-US" altLang="zh-CN" sz="3200" b="1" dirty="0">
              <a:ea typeface="黑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967858" y="736996"/>
            <a:ext cx="4033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（浮点数用原码表示时）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67283" y="5707310"/>
            <a:ext cx="83010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ea typeface="华文中宋" pitchFamily="2" charset="-122"/>
              </a:rPr>
              <a:t>对于正数</a:t>
            </a:r>
            <a:r>
              <a:rPr lang="en-US" altLang="zh-CN" sz="2800" b="1" dirty="0">
                <a:ea typeface="华文中宋" pitchFamily="2" charset="-122"/>
              </a:rPr>
              <a:t>, </a:t>
            </a:r>
            <a:r>
              <a:rPr lang="zh-CN" altLang="en-US" sz="2800" b="1" dirty="0">
                <a:ea typeface="华文中宋" pitchFamily="2" charset="-122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ea typeface="华文中宋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”</a:t>
            </a:r>
            <a:r>
              <a:rPr lang="en-US" altLang="zh-CN" sz="2800" b="1" dirty="0">
                <a:ea typeface="华文中宋" pitchFamily="2" charset="-122"/>
              </a:rPr>
              <a:t>;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59345" y="6297860"/>
            <a:ext cx="8382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ea typeface="华文中宋" pitchFamily="2" charset="-122"/>
              </a:rPr>
              <a:t>对于负数</a:t>
            </a:r>
            <a:r>
              <a:rPr lang="en-US" altLang="zh-CN" sz="2800" b="1" dirty="0">
                <a:ea typeface="华文中宋" pitchFamily="2" charset="-122"/>
              </a:rPr>
              <a:t>, </a:t>
            </a:r>
            <a:r>
              <a:rPr lang="zh-CN" altLang="en-US" sz="2800" b="1" dirty="0">
                <a:ea typeface="华文中宋" pitchFamily="2" charset="-122"/>
              </a:rPr>
              <a:t>规格化的特征是最高有效位为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ea typeface="华文中宋" pitchFamily="2" charset="-12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”</a:t>
            </a:r>
            <a:r>
              <a:rPr lang="en-US" altLang="zh-CN" sz="2800" b="1" dirty="0">
                <a:ea typeface="华文中宋" pitchFamily="2" charset="-122"/>
              </a:rPr>
              <a:t>;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4982145" y="1487884"/>
            <a:ext cx="427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（浮点数用补码表示时）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008633" y="2037158"/>
            <a:ext cx="6264275" cy="1643635"/>
            <a:chOff x="1008633" y="2037158"/>
            <a:chExt cx="6264275" cy="1643635"/>
          </a:xfrm>
        </p:grpSpPr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1008633" y="2348880"/>
              <a:ext cx="6264275" cy="1331913"/>
              <a:chOff x="567" y="1238"/>
              <a:chExt cx="3946" cy="839"/>
            </a:xfrm>
          </p:grpSpPr>
          <p:sp>
            <p:nvSpPr>
              <p:cNvPr id="10" name="AutoShape 19"/>
              <p:cNvSpPr>
                <a:spLocks/>
              </p:cNvSpPr>
              <p:nvPr/>
            </p:nvSpPr>
            <p:spPr bwMode="auto">
              <a:xfrm rot="-5400000">
                <a:off x="1429" y="1011"/>
                <a:ext cx="136" cy="589"/>
              </a:xfrm>
              <a:prstGeom prst="rightBrace">
                <a:avLst>
                  <a:gd name="adj1" fmla="val 36091"/>
                  <a:gd name="adj2" fmla="val 49574"/>
                </a:avLst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44"/>
              <p:cNvGrpSpPr>
                <a:grpSpLocks/>
              </p:cNvGrpSpPr>
              <p:nvPr/>
            </p:nvGrpSpPr>
            <p:grpSpPr bwMode="auto">
              <a:xfrm>
                <a:off x="567" y="1256"/>
                <a:ext cx="3946" cy="821"/>
                <a:chOff x="567" y="1256"/>
                <a:chExt cx="3946" cy="821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567" y="1492"/>
                  <a:ext cx="3946" cy="585"/>
                  <a:chOff x="567" y="1371"/>
                  <a:chExt cx="3946" cy="585"/>
                </a:xfrm>
              </p:grpSpPr>
              <p:sp>
                <p:nvSpPr>
                  <p:cNvPr id="1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567" y="1480"/>
                    <a:ext cx="394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1389"/>
                    <a:ext cx="0" cy="18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371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1" y="1616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07" y="1434"/>
                    <a:ext cx="0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6" y="1629"/>
                    <a:ext cx="303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chemeClr val="folHlink"/>
                        </a:solidFill>
                      </a:rPr>
                      <a:t>-1</a:t>
                    </a:r>
                  </a:p>
                </p:txBody>
              </p:sp>
              <p:sp>
                <p:nvSpPr>
                  <p:cNvPr id="26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23" y="1619"/>
                    <a:ext cx="231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5" y="1616"/>
                    <a:ext cx="513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</a:rPr>
                      <a:t>-1/2</a:t>
                    </a:r>
                  </a:p>
                </p:txBody>
              </p:sp>
              <p:sp>
                <p:nvSpPr>
                  <p:cNvPr id="28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1616"/>
                    <a:ext cx="443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CN" sz="2800" b="1" dirty="0">
                        <a:solidFill>
                          <a:srgbClr val="7030A0"/>
                        </a:solidFill>
                      </a:rPr>
                      <a:t>1/2</a:t>
                    </a:r>
                  </a:p>
                </p:txBody>
              </p:sp>
            </p:grpSp>
            <p:sp>
              <p:nvSpPr>
                <p:cNvPr id="13" name="AutoShape 20"/>
                <p:cNvSpPr>
                  <a:spLocks/>
                </p:cNvSpPr>
                <p:nvPr/>
              </p:nvSpPr>
              <p:spPr bwMode="auto">
                <a:xfrm rot="-5400000">
                  <a:off x="3315" y="1029"/>
                  <a:ext cx="136" cy="589"/>
                </a:xfrm>
                <a:prstGeom prst="rightBrace">
                  <a:avLst>
                    <a:gd name="adj1" fmla="val 36091"/>
                    <a:gd name="adj2" fmla="val 49574"/>
                  </a:avLst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Oval 29"/>
                <p:cNvSpPr>
                  <a:spLocks noChangeAspect="1" noChangeArrowheads="1"/>
                </p:cNvSpPr>
                <p:nvPr/>
              </p:nvSpPr>
              <p:spPr bwMode="auto">
                <a:xfrm>
                  <a:off x="1728" y="1534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Oval 30"/>
                <p:cNvSpPr>
                  <a:spLocks noChangeAspect="1" noChangeArrowheads="1"/>
                </p:cNvSpPr>
                <p:nvPr/>
              </p:nvSpPr>
              <p:spPr bwMode="auto">
                <a:xfrm>
                  <a:off x="1147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Oval 31"/>
                <p:cNvSpPr>
                  <a:spLocks noChangeArrowheads="1"/>
                </p:cNvSpPr>
                <p:nvPr/>
              </p:nvSpPr>
              <p:spPr bwMode="auto">
                <a:xfrm>
                  <a:off x="3043" y="1537"/>
                  <a:ext cx="113" cy="113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Oval 32"/>
                <p:cNvSpPr>
                  <a:spLocks noChangeArrowheads="1"/>
                </p:cNvSpPr>
                <p:nvPr/>
              </p:nvSpPr>
              <p:spPr bwMode="auto">
                <a:xfrm>
                  <a:off x="3642" y="1546"/>
                  <a:ext cx="113" cy="113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 flipV="1">
              <a:off x="2232595" y="2037159"/>
              <a:ext cx="215900" cy="2873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 flipH="1" flipV="1">
              <a:off x="4967858" y="2037158"/>
              <a:ext cx="324222" cy="383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359345" y="4467473"/>
            <a:ext cx="72151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ea typeface="华文中宋" pitchFamily="2" charset="-122"/>
              </a:rPr>
              <a:t>规格化的特征是尾数最高有效位为</a:t>
            </a:r>
            <a:r>
              <a:rPr lang="zh-CN" altLang="en-US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ea typeface="华文中宋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”</a:t>
            </a:r>
            <a:r>
              <a:rPr lang="en-US" altLang="zh-CN" sz="2800" b="1" dirty="0">
                <a:ea typeface="华文中宋" pitchFamily="2" charset="-122"/>
              </a:rPr>
              <a:t>;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360933" y="5100885"/>
            <a:ext cx="25908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对于补码：</a:t>
            </a:r>
            <a:endParaRPr lang="en-US" altLang="zh-CN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359345" y="3861048"/>
            <a:ext cx="2590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对于原码：</a:t>
            </a:r>
            <a:endParaRPr lang="en-US" altLang="zh-CN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771800" y="692696"/>
          <a:ext cx="216024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692696"/>
                        <a:ext cx="2160240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80963" y="1497013"/>
          <a:ext cx="53149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5" imgW="1917360" imgH="203040" progId="Equation.DSMT4">
                  <p:embed/>
                </p:oleObj>
              </mc:Choice>
              <mc:Fallback>
                <p:oleObj name="Equation" r:id="rId5" imgW="19173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1497013"/>
                        <a:ext cx="53149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0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95536" y="23431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最小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浮点负数</a:t>
            </a:r>
            <a:r>
              <a:rPr lang="zh-CN" altLang="en-US" sz="2800" b="1" dirty="0"/>
              <a:t>：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93651" y="3553852"/>
            <a:ext cx="2882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最大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浮点正数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3024188" y="33162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阶码为最大数：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21432" y="152400"/>
            <a:ext cx="403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表示范围与精度</a:t>
            </a:r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2863850" y="2349500"/>
            <a:ext cx="123825" cy="649288"/>
          </a:xfrm>
          <a:prstGeom prst="leftBrace">
            <a:avLst>
              <a:gd name="adj1" fmla="val 4369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2871788" y="3494088"/>
            <a:ext cx="117475" cy="701675"/>
          </a:xfrm>
          <a:prstGeom prst="leftBrace">
            <a:avLst>
              <a:gd name="adj1" fmla="val 497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1001713"/>
            <a:ext cx="8001000" cy="92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阶符1位，阶码</a:t>
            </a:r>
            <a:r>
              <a:rPr lang="en-US" altLang="zh-CN" sz="2800" b="1" dirty="0">
                <a:ea typeface="黑体" pitchFamily="2" charset="-122"/>
              </a:rPr>
              <a:t>m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位，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补码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表示，以2为底；</a:t>
            </a:r>
          </a:p>
          <a:p>
            <a:pPr algn="l" eaLnBrk="0" hangingPunct="0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数符1位，尾数</a:t>
            </a:r>
            <a:r>
              <a:rPr lang="en-US" altLang="zh-CN" sz="2800" b="1" dirty="0">
                <a:ea typeface="黑体" pitchFamily="2" charset="-122"/>
              </a:rPr>
              <a:t>n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位，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补码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表示，已规格化。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07988" y="467995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最小浮点正数：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016250" y="208915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阶码为最大数</a:t>
            </a:r>
            <a:r>
              <a:rPr lang="zh-CN" altLang="en-US" sz="2800" b="1" dirty="0">
                <a:ea typeface="华文中宋" pitchFamily="2" charset="-122"/>
              </a:rPr>
              <a:t>：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016250" y="264795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尾数</a:t>
            </a:r>
            <a:r>
              <a:rPr lang="zh-CN" altLang="en-US" sz="2800" b="1" dirty="0" smtClean="0"/>
              <a:t>为最小的</a:t>
            </a:r>
            <a:r>
              <a:rPr lang="zh-CN" altLang="en-US" sz="2800" b="1" dirty="0"/>
              <a:t>负数：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024188" y="3835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尾数为最大数：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74988" y="44846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阶码为最小数：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074988" y="4941888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/>
              <a:t>尾数为最小正数：</a:t>
            </a:r>
          </a:p>
        </p:txBody>
      </p:sp>
      <p:sp>
        <p:nvSpPr>
          <p:cNvPr id="29" name="AutoShape 32"/>
          <p:cNvSpPr>
            <a:spLocks/>
          </p:cNvSpPr>
          <p:nvPr/>
        </p:nvSpPr>
        <p:spPr bwMode="auto">
          <a:xfrm>
            <a:off x="2922588" y="4699000"/>
            <a:ext cx="96837" cy="644525"/>
          </a:xfrm>
          <a:prstGeom prst="leftBrace">
            <a:avLst>
              <a:gd name="adj1" fmla="val 55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395288" y="5735638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最大浮点负数：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062288" y="554037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阶码为最小数：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062288" y="599757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/>
              <a:t>尾数为最大负数：</a:t>
            </a:r>
          </a:p>
        </p:txBody>
      </p:sp>
      <p:sp>
        <p:nvSpPr>
          <p:cNvPr id="37" name="AutoShape 42"/>
          <p:cNvSpPr>
            <a:spLocks/>
          </p:cNvSpPr>
          <p:nvPr/>
        </p:nvSpPr>
        <p:spPr bwMode="auto">
          <a:xfrm>
            <a:off x="2909888" y="5754688"/>
            <a:ext cx="96837" cy="644525"/>
          </a:xfrm>
          <a:prstGeom prst="leftBrace">
            <a:avLst>
              <a:gd name="adj1" fmla="val 55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743575" y="2024063"/>
          <a:ext cx="895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3" imgW="533160" imgH="279360" progId="Equation.DSMT4">
                  <p:embed/>
                </p:oleObj>
              </mc:Choice>
              <mc:Fallback>
                <p:oleObj name="Equation" r:id="rId3" imgW="5331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024063"/>
                        <a:ext cx="895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300192" y="2697550"/>
          <a:ext cx="432048" cy="36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5" imgW="241200" imgH="203040" progId="Equation.DSMT4">
                  <p:embed/>
                </p:oleObj>
              </mc:Choice>
              <mc:Fallback>
                <p:oleObj name="Equation" r:id="rId5" imgW="2412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697550"/>
                        <a:ext cx="432048" cy="363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5652120" y="3284984"/>
          <a:ext cx="8953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8" name="Equation" r:id="rId7" imgW="533160" imgH="279360" progId="Equation.DSMT4">
                  <p:embed/>
                </p:oleObj>
              </mc:Choice>
              <mc:Fallback>
                <p:oleObj name="Equation" r:id="rId7" imgW="53316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284984"/>
                        <a:ext cx="8953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652120" y="3789040"/>
          <a:ext cx="940048" cy="47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9" name="Equation" r:id="rId9" imgW="507960" imgH="253800" progId="Equation.DSMT4">
                  <p:embed/>
                </p:oleObj>
              </mc:Choice>
              <mc:Fallback>
                <p:oleObj name="Equation" r:id="rId9" imgW="507960" imgH="253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789040"/>
                        <a:ext cx="940048" cy="470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627688" y="4451350"/>
          <a:ext cx="839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688" y="4451350"/>
                        <a:ext cx="839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796136" y="5517232"/>
          <a:ext cx="839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1" name="Equation" r:id="rId13" imgW="444240" imgH="228600" progId="Equation.DSMT4">
                  <p:embed/>
                </p:oleObj>
              </mc:Choice>
              <mc:Fallback>
                <p:oleObj name="Equation" r:id="rId13" imgW="4442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517232"/>
                        <a:ext cx="839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940152" y="4900874"/>
          <a:ext cx="504056" cy="43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2" name="Equation" r:id="rId15" imgW="291960" imgH="253800" progId="Equation.DSMT4">
                  <p:embed/>
                </p:oleObj>
              </mc:Choice>
              <mc:Fallback>
                <p:oleObj name="Equation" r:id="rId15" imgW="29196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900874"/>
                        <a:ext cx="504056" cy="438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5868143" y="5949280"/>
          <a:ext cx="1670977" cy="520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3" name="Equation" r:id="rId17" imgW="977760" imgH="304560" progId="Equation.DSMT4">
                  <p:embed/>
                </p:oleObj>
              </mc:Choice>
              <mc:Fallback>
                <p:oleObj name="Equation" r:id="rId17" imgW="977760" imgH="3045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3" y="5949280"/>
                        <a:ext cx="1670977" cy="520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nimBg="1"/>
      <p:bldP spid="7" grpId="0" animBg="1"/>
      <p:bldP spid="8" grpId="0" autoUpdateAnimBg="0"/>
      <p:bldP spid="9" grpId="0" autoUpdateAnimBg="0"/>
      <p:bldP spid="10" grpId="0" autoUpdateAnimBg="0"/>
      <p:bldP spid="14" grpId="0" autoUpdateAnimBg="0"/>
      <p:bldP spid="16" grpId="0" autoUpdateAnimBg="0"/>
      <p:bldP spid="23" grpId="0" autoUpdateAnimBg="0"/>
      <p:bldP spid="27" grpId="0" autoUpdateAnimBg="0"/>
      <p:bldP spid="29" grpId="0" animBg="1"/>
      <p:bldP spid="30" grpId="0" autoUpdateAnimBg="0"/>
      <p:bldP spid="31" grpId="0" autoUpdateAnimBg="0"/>
      <p:bldP spid="35" grpId="0" autoUpdateAnimBg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97446" y="113259"/>
            <a:ext cx="28632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、移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（增）码</a:t>
            </a:r>
          </a:p>
        </p:txBody>
      </p:sp>
      <p:sp>
        <p:nvSpPr>
          <p:cNvPr id="3" name="Rectangle 6"/>
          <p:cNvSpPr>
            <a:spLocks noRot="1" noChangeArrowheads="1"/>
          </p:cNvSpPr>
          <p:nvPr/>
        </p:nvSpPr>
        <p:spPr bwMode="auto">
          <a:xfrm>
            <a:off x="107950" y="981075"/>
            <a:ext cx="903605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>
                <a:latin typeface="宋体" charset="-122"/>
              </a:rPr>
              <a:t>  </a:t>
            </a:r>
            <a:r>
              <a:rPr lang="zh-CN" altLang="en-US" sz="3200" b="1" dirty="0">
                <a:latin typeface="宋体" charset="-122"/>
              </a:rPr>
              <a:t>在计算机中，移码通常用于表示浮点数的阶码。由于阶码一般取整数，所以移码通常只用于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整数</a:t>
            </a:r>
            <a:r>
              <a:rPr lang="zh-CN" altLang="en-US" sz="3200" b="1" dirty="0">
                <a:latin typeface="宋体" charset="-122"/>
              </a:rPr>
              <a:t>的表示。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b="1" dirty="0">
                <a:latin typeface="宋体" charset="-122"/>
              </a:rPr>
              <a:t>  对定点整数</a:t>
            </a:r>
            <a:r>
              <a:rPr lang="en-US" altLang="zh-CN" sz="3200" b="1" dirty="0">
                <a:latin typeface="宋体" charset="-122"/>
              </a:rPr>
              <a:t>,</a:t>
            </a:r>
            <a:r>
              <a:rPr lang="zh-CN" altLang="en-US" sz="3200" b="1" dirty="0">
                <a:latin typeface="宋体" charset="-122"/>
              </a:rPr>
              <a:t>移码的定义是：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6600FF"/>
                </a:solidFill>
                <a:latin typeface="宋体" charset="-122"/>
              </a:rPr>
              <a:t>    </a:t>
            </a:r>
            <a:r>
              <a:rPr lang="zh-CN" altLang="en-US" sz="3200" dirty="0" smtClean="0">
                <a:solidFill>
                  <a:srgbClr val="6600FF"/>
                </a:solidFill>
                <a:latin typeface="宋体" charset="-122"/>
              </a:rPr>
              <a:t>     </a:t>
            </a:r>
            <a:r>
              <a:rPr lang="en-US" altLang="zh-CN" sz="3600" b="1" dirty="0">
                <a:solidFill>
                  <a:schemeClr val="folHlink"/>
                </a:solidFill>
                <a:ea typeface="BatangChe" pitchFamily="49" charset="-127"/>
              </a:rPr>
              <a:t>[</a:t>
            </a:r>
            <a:r>
              <a:rPr lang="zh-CN" altLang="en-US" sz="3600" b="1" dirty="0">
                <a:solidFill>
                  <a:schemeClr val="folHlink"/>
                </a:solidFill>
                <a:ea typeface="BatangChe" pitchFamily="49" charset="-127"/>
              </a:rPr>
              <a:t>ｘ</a:t>
            </a:r>
            <a:r>
              <a:rPr lang="en-US" altLang="zh-CN" sz="3600" b="1" dirty="0">
                <a:solidFill>
                  <a:schemeClr val="folHlink"/>
                </a:solidFill>
                <a:ea typeface="BatangChe" pitchFamily="49" charset="-127"/>
              </a:rPr>
              <a:t>]</a:t>
            </a:r>
            <a:r>
              <a:rPr lang="zh-CN" altLang="en-US" sz="3600" b="1" baseline="-30000" dirty="0">
                <a:solidFill>
                  <a:schemeClr val="folHlink"/>
                </a:solidFill>
                <a:ea typeface="BatangChe" pitchFamily="49" charset="-127"/>
              </a:rPr>
              <a:t>移</a:t>
            </a:r>
            <a:r>
              <a:rPr lang="zh-CN" altLang="en-US" sz="3600" b="1" dirty="0">
                <a:solidFill>
                  <a:schemeClr val="folHlink"/>
                </a:solidFill>
                <a:ea typeface="BatangChe" pitchFamily="49" charset="-127"/>
              </a:rPr>
              <a:t>＝</a:t>
            </a:r>
            <a:r>
              <a:rPr lang="en-US" altLang="zh-CN" sz="3600" b="1" dirty="0">
                <a:solidFill>
                  <a:schemeClr val="folHlink"/>
                </a:solidFill>
                <a:ea typeface="BatangChe" pitchFamily="49" charset="-127"/>
              </a:rPr>
              <a:t>2</a:t>
            </a:r>
            <a:r>
              <a:rPr lang="en-US" altLang="zh-CN" sz="3600" b="1" baseline="30000" dirty="0">
                <a:solidFill>
                  <a:schemeClr val="folHlink"/>
                </a:solidFill>
                <a:ea typeface="BatangChe" pitchFamily="49" charset="-127"/>
              </a:rPr>
              <a:t>n</a:t>
            </a:r>
            <a:r>
              <a:rPr lang="zh-CN" altLang="en-US" sz="3600" b="1" dirty="0">
                <a:solidFill>
                  <a:schemeClr val="folHlink"/>
                </a:solidFill>
                <a:ea typeface="BatangChe" pitchFamily="49" charset="-127"/>
              </a:rPr>
              <a:t>＋</a:t>
            </a:r>
            <a:r>
              <a:rPr lang="zh-CN" altLang="en-US" sz="3600" b="1" dirty="0" smtClean="0">
                <a:solidFill>
                  <a:schemeClr val="folHlink"/>
                </a:solidFill>
                <a:ea typeface="BatangChe" pitchFamily="49" charset="-127"/>
              </a:rPr>
              <a:t>ｘ</a:t>
            </a:r>
            <a:endParaRPr lang="en-US" altLang="zh-CN" sz="3200" b="1" baseline="30000" dirty="0">
              <a:solidFill>
                <a:srgbClr val="6600FF"/>
              </a:solidFill>
              <a:latin typeface="宋体" charset="-12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宋体" charset="-122"/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宋体" charset="-122"/>
              </a:rPr>
              <a:t>为阶码的真值，</a:t>
            </a:r>
            <a:r>
              <a:rPr lang="en-US" altLang="zh-CN" sz="2800" b="1" dirty="0">
                <a:solidFill>
                  <a:srgbClr val="0000FF"/>
                </a:solidFill>
                <a:latin typeface="宋体" charset="-122"/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charset="-122"/>
              </a:rPr>
              <a:t>为阶码位数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charset="-122"/>
              </a:rPr>
              <a:t>-1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charset="-122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850" y="4738464"/>
            <a:ext cx="8604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/>
              <a:t>等价于将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正向平移或者增加</a:t>
            </a:r>
            <a:r>
              <a:rPr lang="en-US" altLang="zh-CN" sz="32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baseline="30000" dirty="0">
                <a:solidFill>
                  <a:schemeClr val="folHlink"/>
                </a:solidFill>
              </a:rPr>
              <a:t>n</a:t>
            </a:r>
            <a:r>
              <a:rPr lang="en-US" altLang="zh-CN" sz="3200" b="1" dirty="0">
                <a:solidFill>
                  <a:schemeClr val="folHlink"/>
                </a:solidFill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</a:rPr>
              <a:t>，</a:t>
            </a:r>
            <a:r>
              <a:rPr lang="zh-CN" altLang="en-US" sz="3200" b="1" dirty="0"/>
              <a:t>因此称为</a:t>
            </a:r>
            <a:r>
              <a:rPr lang="zh-CN" altLang="en-US" sz="3200" b="1" dirty="0">
                <a:solidFill>
                  <a:schemeClr val="folHlink"/>
                </a:solidFill>
              </a:rPr>
              <a:t>移码或增码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Rot="1" noChangeArrowheads="1"/>
          </p:cNvSpPr>
          <p:nvPr/>
        </p:nvSpPr>
        <p:spPr bwMode="auto">
          <a:xfrm>
            <a:off x="-144463" y="44450"/>
            <a:ext cx="9288463" cy="16557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4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IEEE754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的标准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位浮点数（短实数）的标准格式为：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0825" y="3251182"/>
            <a:ext cx="8713788" cy="34901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800" b="1" i="1" dirty="0" smtClean="0">
                <a:latin typeface="宋体" charset="-122"/>
              </a:rPr>
              <a:t>Ｓ</a:t>
            </a:r>
            <a:r>
              <a:rPr lang="en-US" altLang="zh-CN" sz="2800" b="1" dirty="0">
                <a:latin typeface="宋体" charset="-122"/>
              </a:rPr>
              <a:t>=</a:t>
            </a:r>
            <a:r>
              <a:rPr lang="zh-CN" altLang="en-US" sz="2800" b="1" dirty="0">
                <a:latin typeface="宋体" charset="-122"/>
              </a:rPr>
              <a:t>浮点数的符号位，</a:t>
            </a:r>
            <a:r>
              <a:rPr lang="en-US" altLang="zh-CN" sz="2800" b="1" dirty="0">
                <a:latin typeface="宋体" charset="-122"/>
              </a:rPr>
              <a:t>0</a:t>
            </a:r>
            <a:r>
              <a:rPr lang="zh-CN" altLang="en-US" sz="2800" b="1" dirty="0">
                <a:latin typeface="宋体" charset="-122"/>
              </a:rPr>
              <a:t>表示正数，</a:t>
            </a:r>
            <a:r>
              <a:rPr lang="en-US" altLang="zh-CN" sz="2800" b="1" dirty="0">
                <a:latin typeface="宋体" charset="-122"/>
              </a:rPr>
              <a:t>1</a:t>
            </a:r>
            <a:r>
              <a:rPr lang="zh-CN" altLang="en-US" sz="2800" b="1" dirty="0">
                <a:latin typeface="宋体" charset="-122"/>
              </a:rPr>
              <a:t>表示负数。</a:t>
            </a:r>
          </a:p>
          <a:p>
            <a:pPr algn="l">
              <a:lnSpc>
                <a:spcPct val="120000"/>
              </a:lnSpc>
              <a:buFontTx/>
              <a:buChar char="•"/>
            </a:pPr>
            <a:r>
              <a:rPr lang="zh-CN" altLang="en-US" sz="2800" b="1" i="1" dirty="0" smtClean="0">
                <a:latin typeface="宋体" charset="-122"/>
              </a:rPr>
              <a:t>Ｅ</a:t>
            </a:r>
            <a:r>
              <a:rPr lang="en-US" altLang="zh-CN" sz="2800" b="1" dirty="0">
                <a:latin typeface="宋体" charset="-122"/>
              </a:rPr>
              <a:t>=</a:t>
            </a:r>
            <a:r>
              <a:rPr lang="zh-CN" altLang="en-US" sz="2800" b="1" dirty="0">
                <a:latin typeface="宋体" charset="-122"/>
              </a:rPr>
              <a:t>阶码，</a:t>
            </a:r>
            <a:r>
              <a:rPr lang="en-US" altLang="zh-CN" sz="2800" b="1" dirty="0">
                <a:latin typeface="宋体" charset="-122"/>
              </a:rPr>
              <a:t>8</a:t>
            </a:r>
            <a:r>
              <a:rPr lang="zh-CN" altLang="en-US" sz="2800" b="1" dirty="0">
                <a:latin typeface="宋体" charset="-122"/>
              </a:rPr>
              <a:t>位</a:t>
            </a:r>
            <a:r>
              <a:rPr lang="zh-CN" altLang="en-US" sz="2800" b="1" dirty="0" smtClean="0">
                <a:latin typeface="宋体" charset="-122"/>
              </a:rPr>
              <a:t>，采用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移码</a:t>
            </a:r>
            <a:r>
              <a:rPr lang="zh-CN" altLang="en-US" sz="2800" b="1" dirty="0">
                <a:latin typeface="宋体" charset="-122"/>
              </a:rPr>
              <a:t>方式来表示正负指数</a:t>
            </a:r>
            <a:r>
              <a:rPr lang="zh-CN" altLang="en-US" b="1" dirty="0"/>
              <a:t>，</a:t>
            </a:r>
            <a:r>
              <a:rPr lang="zh-CN" altLang="en-US" sz="2800" b="1" dirty="0"/>
              <a:t>但只偏移</a:t>
            </a:r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</a:rPr>
              <a:t>-1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latin typeface="宋体" charset="-122"/>
              </a:rPr>
              <a:t>。</a:t>
            </a:r>
            <a:r>
              <a:rPr lang="zh-CN" altLang="en-US" sz="3200" dirty="0">
                <a:latin typeface="宋体" charset="-122"/>
              </a:rPr>
              <a:t> </a:t>
            </a:r>
            <a:endParaRPr lang="en-US" altLang="zh-CN" sz="3200" dirty="0" smtClean="0">
              <a:latin typeface="宋体" charset="-12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 b="1" i="1" dirty="0" smtClean="0">
                <a:latin typeface="宋体" charset="-122"/>
              </a:rPr>
              <a:t>Ｍ</a:t>
            </a:r>
            <a:r>
              <a:rPr lang="en-US" altLang="zh-CN" sz="3200" b="1" dirty="0" smtClean="0">
                <a:latin typeface="宋体" charset="-122"/>
              </a:rPr>
              <a:t>=</a:t>
            </a:r>
            <a:r>
              <a:rPr lang="zh-CN" altLang="en-US" sz="3200" b="1" dirty="0" smtClean="0">
                <a:latin typeface="宋体" charset="-122"/>
              </a:rPr>
              <a:t>尾数，</a:t>
            </a:r>
            <a:r>
              <a:rPr lang="en-US" altLang="zh-CN" sz="3200" b="1" dirty="0" smtClean="0">
                <a:latin typeface="宋体" charset="-122"/>
              </a:rPr>
              <a:t>23</a:t>
            </a:r>
            <a:r>
              <a:rPr lang="zh-CN" altLang="en-US" sz="3200" b="1" dirty="0" smtClean="0">
                <a:latin typeface="宋体" charset="-122"/>
              </a:rPr>
              <a:t>位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charset="-122"/>
              </a:rPr>
              <a:t>原码</a:t>
            </a:r>
            <a:r>
              <a:rPr lang="zh-CN" altLang="en-US" sz="3200" b="1" dirty="0" smtClean="0">
                <a:latin typeface="宋体" charset="-122"/>
              </a:rPr>
              <a:t>，用纯小数表示（不包括符号位），隐含约定尾数的最高位为</a:t>
            </a:r>
            <a:r>
              <a:rPr lang="en-US" altLang="zh-CN" sz="3200" b="1" dirty="0" smtClean="0">
                <a:latin typeface="宋体" charset="-122"/>
              </a:rPr>
              <a:t>1</a:t>
            </a:r>
            <a:r>
              <a:rPr lang="zh-CN" altLang="en-US" sz="3200" b="1" dirty="0" smtClean="0">
                <a:latin typeface="宋体" charset="-122"/>
              </a:rPr>
              <a:t>，即尾数为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charset="-122"/>
              </a:rPr>
              <a:t>1.M</a:t>
            </a:r>
            <a:r>
              <a:rPr lang="zh-CN" altLang="en-US" sz="3200" b="1" dirty="0" smtClean="0">
                <a:latin typeface="宋体" charset="-122"/>
              </a:rPr>
              <a:t>。</a:t>
            </a:r>
            <a:endParaRPr lang="zh-CN" altLang="en-US" sz="3200" dirty="0">
              <a:latin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47664" y="1268760"/>
            <a:ext cx="5832648" cy="1008112"/>
            <a:chOff x="1979712" y="620688"/>
            <a:chExt cx="5832648" cy="1008112"/>
          </a:xfrm>
        </p:grpSpPr>
        <p:sp>
          <p:nvSpPr>
            <p:cNvPr id="6" name="矩形 5"/>
            <p:cNvSpPr/>
            <p:nvPr/>
          </p:nvSpPr>
          <p:spPr>
            <a:xfrm>
              <a:off x="1979712" y="1052736"/>
              <a:ext cx="7200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28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99792" y="1052736"/>
              <a:ext cx="2592288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292080" y="1052736"/>
              <a:ext cx="2520280" cy="5760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80312" y="6206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22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1800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23728" y="62068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zh-CN" alt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AutoShape 25"/>
          <p:cNvSpPr>
            <a:spLocks/>
          </p:cNvSpPr>
          <p:nvPr/>
        </p:nvSpPr>
        <p:spPr bwMode="auto">
          <a:xfrm rot="16200000">
            <a:off x="3431418" y="1329223"/>
            <a:ext cx="288032" cy="2471364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915816" y="2665364"/>
            <a:ext cx="1584176" cy="61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800" b="1" dirty="0" smtClean="0">
                <a:solidFill>
                  <a:srgbClr val="0000FF"/>
                </a:solidFill>
              </a:rPr>
              <a:t> 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阶码</a:t>
            </a:r>
            <a:endParaRPr kumimoji="0" lang="zh-CN" altLang="en-US" sz="2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187624" y="2665364"/>
            <a:ext cx="1584176" cy="61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800" b="1" dirty="0" smtClean="0">
                <a:solidFill>
                  <a:srgbClr val="0000FF"/>
                </a:solidFill>
              </a:rPr>
              <a:t>    数符</a:t>
            </a:r>
            <a:endParaRPr kumimoji="0" lang="zh-CN" altLang="en-US" sz="2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17" name="AutoShape 25"/>
          <p:cNvSpPr>
            <a:spLocks/>
          </p:cNvSpPr>
          <p:nvPr/>
        </p:nvSpPr>
        <p:spPr bwMode="auto">
          <a:xfrm rot="16200000">
            <a:off x="6000201" y="1373133"/>
            <a:ext cx="260349" cy="2355861"/>
          </a:xfrm>
          <a:prstGeom prst="leftBrace">
            <a:avLst>
              <a:gd name="adj1" fmla="val 9359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436096" y="2636912"/>
            <a:ext cx="1584176" cy="61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tIns="10800" rIns="54000" bIns="10800"/>
          <a:lstStyle/>
          <a:p>
            <a:r>
              <a:rPr kumimoji="0" lang="zh-CN" altLang="en-US" sz="2800" b="1" dirty="0" smtClean="0">
                <a:solidFill>
                  <a:srgbClr val="0000FF"/>
                </a:solidFill>
              </a:rPr>
              <a:t>    尾数</a:t>
            </a:r>
            <a:endParaRPr kumimoji="0" lang="zh-CN" altLang="en-US" sz="28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1907704" y="2276872"/>
            <a:ext cx="0" cy="43204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8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1628449"/>
            <a:ext cx="896448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folHlink"/>
                </a:solidFill>
                <a:latin typeface="+mn-ea"/>
              </a:rPr>
              <a:t>注意以下三种情况：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FFBF09"/>
                </a:solidFill>
                <a:latin typeface="+mn-ea"/>
              </a:rPr>
              <a:t>        </a:t>
            </a:r>
            <a:r>
              <a:rPr lang="zh-CN" altLang="en-US" sz="3200" b="1" dirty="0" smtClean="0">
                <a:latin typeface="+mn-ea"/>
              </a:rPr>
              <a:t>（</a:t>
            </a: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）</a:t>
            </a:r>
            <a:r>
              <a:rPr lang="en-US" altLang="zh-CN" sz="3200" b="1" dirty="0" smtClean="0">
                <a:latin typeface="+mn-ea"/>
              </a:rPr>
              <a:t>E</a:t>
            </a:r>
            <a:r>
              <a:rPr lang="zh-CN" altLang="en-US" sz="3200" b="1" dirty="0" smtClean="0">
                <a:latin typeface="+mn-ea"/>
              </a:rPr>
              <a:t>全</a:t>
            </a:r>
            <a:r>
              <a:rPr lang="en-US" altLang="zh-CN" sz="3200" b="1" dirty="0" smtClean="0">
                <a:latin typeface="+mn-ea"/>
              </a:rPr>
              <a:t>0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sz="3200" b="1" dirty="0" smtClean="0">
                <a:latin typeface="+mn-ea"/>
              </a:rPr>
              <a:t>M</a:t>
            </a:r>
            <a:r>
              <a:rPr lang="zh-CN" altLang="en-US" sz="3200" b="1" dirty="0" smtClean="0">
                <a:latin typeface="+mn-ea"/>
              </a:rPr>
              <a:t>全</a:t>
            </a:r>
            <a:r>
              <a:rPr lang="en-US" altLang="zh-CN" sz="3200" b="1" dirty="0" smtClean="0">
                <a:latin typeface="+mn-ea"/>
              </a:rPr>
              <a:t>0</a:t>
            </a:r>
            <a:r>
              <a:rPr lang="zh-CN" altLang="en-US" sz="3200" b="1" dirty="0" smtClean="0">
                <a:latin typeface="+mn-ea"/>
              </a:rPr>
              <a:t>时，</a:t>
            </a:r>
            <a:r>
              <a:rPr lang="en-US" altLang="zh-CN" sz="3200" b="1" dirty="0" smtClean="0">
                <a:latin typeface="+mn-ea"/>
              </a:rPr>
              <a:t>F=0</a:t>
            </a:r>
            <a:r>
              <a:rPr lang="zh-CN" altLang="en-US" sz="3200" b="1" dirty="0" smtClean="0">
                <a:latin typeface="+mn-ea"/>
              </a:rPr>
              <a:t>；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3200" b="1" dirty="0" smtClean="0">
                <a:latin typeface="+mn-ea"/>
              </a:rPr>
              <a:t>        （</a:t>
            </a:r>
            <a:r>
              <a:rPr lang="en-US" altLang="zh-CN" sz="3200" b="1" dirty="0" smtClean="0">
                <a:latin typeface="+mn-ea"/>
              </a:rPr>
              <a:t>2</a:t>
            </a:r>
            <a:r>
              <a:rPr lang="zh-CN" altLang="en-US" sz="3200" b="1" dirty="0" smtClean="0">
                <a:latin typeface="+mn-ea"/>
              </a:rPr>
              <a:t>）</a:t>
            </a:r>
            <a:r>
              <a:rPr lang="en-US" altLang="zh-CN" sz="3200" b="1" dirty="0" smtClean="0">
                <a:latin typeface="+mn-ea"/>
              </a:rPr>
              <a:t>E</a:t>
            </a:r>
            <a:r>
              <a:rPr lang="zh-CN" altLang="en-US" sz="3200" b="1" dirty="0" smtClean="0">
                <a:latin typeface="+mn-ea"/>
              </a:rPr>
              <a:t>全</a:t>
            </a: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sz="3200" b="1" dirty="0" smtClean="0">
                <a:latin typeface="+mn-ea"/>
              </a:rPr>
              <a:t>M</a:t>
            </a:r>
            <a:r>
              <a:rPr lang="zh-CN" altLang="en-US" sz="3200" b="1" dirty="0" smtClean="0">
                <a:latin typeface="+mn-ea"/>
              </a:rPr>
              <a:t>全</a:t>
            </a:r>
            <a:r>
              <a:rPr lang="en-US" altLang="zh-CN" sz="3200" b="1" dirty="0" smtClean="0">
                <a:latin typeface="+mn-ea"/>
              </a:rPr>
              <a:t>0</a:t>
            </a:r>
            <a:r>
              <a:rPr lang="zh-CN" altLang="en-US" sz="3200" b="1" dirty="0" smtClean="0">
                <a:latin typeface="+mn-ea"/>
              </a:rPr>
              <a:t>时，</a:t>
            </a:r>
            <a:r>
              <a:rPr lang="en-US" altLang="zh-CN" sz="3200" b="1" dirty="0" smtClean="0">
                <a:latin typeface="+mn-ea"/>
              </a:rPr>
              <a:t>F</a:t>
            </a:r>
            <a:r>
              <a:rPr lang="zh-CN" altLang="en-US" sz="3200" b="1" dirty="0" smtClean="0">
                <a:latin typeface="+mn-ea"/>
              </a:rPr>
              <a:t>为</a:t>
            </a:r>
            <a:r>
              <a:rPr lang="en-US" altLang="zh-CN" sz="3200" b="1" dirty="0" smtClean="0">
                <a:latin typeface="+mn-ea"/>
              </a:rPr>
              <a:t>±</a:t>
            </a:r>
            <a:r>
              <a:rPr lang="zh-CN" altLang="en-US" sz="3200" b="1" dirty="0" smtClean="0">
                <a:latin typeface="+mn-ea"/>
              </a:rPr>
              <a:t>∞（符号）</a:t>
            </a:r>
          </a:p>
          <a:p>
            <a:pPr marL="533400" indent="-533400">
              <a:lnSpc>
                <a:spcPct val="120000"/>
              </a:lnSpc>
            </a:pPr>
            <a:r>
              <a:rPr lang="zh-CN" altLang="en-US" sz="3200" b="1" dirty="0" smtClean="0">
                <a:latin typeface="+mn-ea"/>
              </a:rPr>
              <a:t>        （</a:t>
            </a:r>
            <a:r>
              <a:rPr lang="en-US" altLang="zh-CN" sz="3200" b="1" dirty="0" smtClean="0">
                <a:latin typeface="+mn-ea"/>
              </a:rPr>
              <a:t>3</a:t>
            </a:r>
            <a:r>
              <a:rPr lang="zh-CN" altLang="en-US" sz="3200" b="1" dirty="0" smtClean="0">
                <a:latin typeface="+mn-ea"/>
              </a:rPr>
              <a:t>）</a:t>
            </a:r>
            <a:r>
              <a:rPr lang="en-US" altLang="zh-CN" sz="3200" b="1" dirty="0" smtClean="0">
                <a:latin typeface="+mn-ea"/>
              </a:rPr>
              <a:t>E</a:t>
            </a:r>
            <a:r>
              <a:rPr lang="zh-CN" altLang="en-US" sz="3200" b="1" dirty="0" smtClean="0">
                <a:latin typeface="+mn-ea"/>
              </a:rPr>
              <a:t>全</a:t>
            </a:r>
            <a:r>
              <a:rPr lang="en-US" altLang="zh-CN" sz="3200" b="1" dirty="0" smtClean="0">
                <a:latin typeface="+mn-ea"/>
              </a:rPr>
              <a:t>1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sz="3200" b="1" dirty="0" smtClean="0">
                <a:latin typeface="+mn-ea"/>
              </a:rPr>
              <a:t>M</a:t>
            </a:r>
            <a:r>
              <a:rPr lang="zh-CN" altLang="en-US" sz="3200" b="1" dirty="0" smtClean="0">
                <a:latin typeface="+mn-ea"/>
              </a:rPr>
              <a:t>非全</a:t>
            </a:r>
            <a:r>
              <a:rPr lang="en-US" altLang="zh-CN" sz="3200" b="1" dirty="0" smtClean="0">
                <a:latin typeface="+mn-ea"/>
              </a:rPr>
              <a:t>0</a:t>
            </a:r>
            <a:r>
              <a:rPr lang="zh-CN" altLang="en-US" sz="3200" b="1" dirty="0" smtClean="0">
                <a:latin typeface="+mn-ea"/>
              </a:rPr>
              <a:t>时，</a:t>
            </a:r>
            <a:r>
              <a:rPr lang="en-US" altLang="zh-CN" sz="3200" b="1" dirty="0" smtClean="0">
                <a:latin typeface="+mn-ea"/>
              </a:rPr>
              <a:t>F</a:t>
            </a:r>
            <a:r>
              <a:rPr lang="zh-CN" altLang="en-US" sz="3200" b="1" dirty="0" smtClean="0">
                <a:latin typeface="+mn-ea"/>
              </a:rPr>
              <a:t>为无效数；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7"/>
          <p:cNvSpPr>
            <a:spLocks noRot="1" noChangeArrowheads="1"/>
          </p:cNvSpPr>
          <p:nvPr/>
        </p:nvSpPr>
        <p:spPr bwMode="auto">
          <a:xfrm>
            <a:off x="281683" y="1628800"/>
            <a:ext cx="861060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2.1.1 进位计数制</a:t>
            </a:r>
          </a:p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None/>
            </a:pPr>
            <a:endParaRPr lang="zh-CN" altLang="en-US" sz="1600" b="1" dirty="0">
              <a:solidFill>
                <a:srgbClr val="FFBF09"/>
              </a:solidFill>
              <a:latin typeface="黑体" pitchFamily="2" charset="-122"/>
              <a:ea typeface="黑体" pitchFamily="2" charset="-122"/>
            </a:endParaRPr>
          </a:p>
          <a:p>
            <a:pPr marL="609600" indent="-609600" algn="just">
              <a:spcBef>
                <a:spcPct val="20000"/>
              </a:spcBef>
              <a:buClr>
                <a:srgbClr val="FDFBFB"/>
              </a:buClr>
            </a:pPr>
            <a:r>
              <a:rPr lang="zh-CN" altLang="en-US" sz="3200" b="1" dirty="0">
                <a:solidFill>
                  <a:srgbClr val="7030A0"/>
                </a:solidFill>
                <a:ea typeface="黑体" pitchFamily="2" charset="-122"/>
              </a:rPr>
              <a:t>数制的基与权</a:t>
            </a:r>
          </a:p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None/>
            </a:pPr>
            <a:endParaRPr lang="zh-CN" altLang="en-US" sz="1200" b="1" dirty="0">
              <a:solidFill>
                <a:srgbClr val="FFBF09"/>
              </a:solidFill>
            </a:endParaRP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Char char="§"/>
            </a:pPr>
            <a:r>
              <a:rPr lang="zh-CN" altLang="en-US" sz="3200" b="1" dirty="0"/>
              <a:t>在任一数制中，其每一数位上</a:t>
            </a:r>
            <a:r>
              <a:rPr lang="zh-CN" altLang="en-US" sz="3200" b="1" dirty="0" smtClean="0"/>
              <a:t>允许选用的数码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个数，</a:t>
            </a:r>
            <a:r>
              <a:rPr lang="zh-CN" altLang="en-US" sz="3200" b="1" dirty="0" smtClean="0"/>
              <a:t>称为</a:t>
            </a:r>
            <a:r>
              <a:rPr lang="zh-CN" altLang="en-US" sz="3200" b="1" dirty="0"/>
              <a:t>该数制的</a:t>
            </a:r>
            <a:r>
              <a:rPr lang="zh-CN" altLang="en-US" sz="3200" b="1" dirty="0">
                <a:solidFill>
                  <a:srgbClr val="FF0000"/>
                </a:solidFill>
              </a:rPr>
              <a:t>基数</a:t>
            </a:r>
            <a:r>
              <a:rPr lang="zh-CN" altLang="en-US" sz="3200" b="1" dirty="0"/>
              <a:t>。</a:t>
            </a:r>
          </a:p>
          <a:p>
            <a:pPr marL="609600" indent="-609600" algn="l">
              <a:lnSpc>
                <a:spcPct val="120000"/>
              </a:lnSpc>
              <a:spcBef>
                <a:spcPct val="20000"/>
              </a:spcBef>
              <a:buClr>
                <a:srgbClr val="FDFBFB"/>
              </a:buClr>
              <a:buFont typeface="Monotype Sorts" pitchFamily="2" charset="2"/>
              <a:buChar char="§"/>
            </a:pPr>
            <a:r>
              <a:rPr lang="zh-CN" altLang="en-US" sz="3200" b="1" dirty="0"/>
              <a:t>每</a:t>
            </a:r>
            <a:r>
              <a:rPr lang="zh-CN" altLang="en-US" sz="3200" b="1" dirty="0" smtClean="0"/>
              <a:t>一数位所表示位置</a:t>
            </a:r>
            <a:r>
              <a:rPr lang="zh-CN" altLang="en-US" sz="3200" b="1" dirty="0"/>
              <a:t>的值</a:t>
            </a:r>
            <a:r>
              <a:rPr lang="zh-CN" altLang="en-US" sz="3200" b="1" dirty="0" smtClean="0"/>
              <a:t>，称为</a:t>
            </a:r>
            <a:r>
              <a:rPr lang="zh-CN" altLang="en-US" sz="3200" b="1" dirty="0">
                <a:solidFill>
                  <a:srgbClr val="FF0000"/>
                </a:solidFill>
              </a:rPr>
              <a:t>权值</a:t>
            </a:r>
            <a:r>
              <a:rPr lang="zh-CN" altLang="en-US" sz="3200" b="1" dirty="0"/>
              <a:t>。</a:t>
            </a:r>
          </a:p>
        </p:txBody>
      </p:sp>
      <p:sp>
        <p:nvSpPr>
          <p:cNvPr id="4" name="Text Box 1029"/>
          <p:cNvSpPr txBox="1">
            <a:spLocks noChangeArrowheads="1"/>
          </p:cNvSpPr>
          <p:nvPr/>
        </p:nvSpPr>
        <p:spPr bwMode="auto">
          <a:xfrm>
            <a:off x="251520" y="90872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>
                <a:latin typeface="黑体" pitchFamily="2" charset="-122"/>
                <a:ea typeface="黑体" pitchFamily="2" charset="-122"/>
              </a:rPr>
              <a:t>2.1 数值型数据的表示方法</a:t>
            </a:r>
            <a:r>
              <a:rPr lang="zh-CN" altLang="en-US" sz="3600" b="1" dirty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5517232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1" dirty="0" smtClean="0">
                <a:latin typeface="+mn-ea"/>
              </a:rPr>
              <a:t>168.6</a:t>
            </a:r>
            <a:r>
              <a:rPr lang="zh-CN" altLang="en-US" sz="3200" b="1" dirty="0" smtClean="0">
                <a:latin typeface="+mn-ea"/>
              </a:rPr>
              <a:t>，</a:t>
            </a:r>
            <a:r>
              <a:rPr lang="en-US" altLang="zh-CN" sz="3200" b="1" dirty="0" smtClean="0">
                <a:latin typeface="+mn-ea"/>
              </a:rPr>
              <a:t>1101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5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Rot="1" noChangeArrowheads="1"/>
          </p:cNvSpPr>
          <p:nvPr/>
        </p:nvSpPr>
        <p:spPr bwMode="auto">
          <a:xfrm>
            <a:off x="258192" y="1385739"/>
            <a:ext cx="8828087" cy="52836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b="1" dirty="0" smtClean="0"/>
              <a:t>解：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首先分别将整数和分数部分转换成二进制数：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20.59375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10100.10011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然后移动小数点，使其在第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位之间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10100.10011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altLang="zh-CN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×2</a:t>
            </a:r>
            <a:r>
              <a:rPr kumimoji="0" lang="en-US" altLang="zh-CN" sz="2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小数点被左移了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位，于是得到：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尾符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127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131=(1000</a:t>
            </a:r>
            <a:r>
              <a:rPr lang="en-US" altLang="zh-CN" sz="2800" b="1" smtClean="0"/>
              <a:t>,0011)</a:t>
            </a:r>
            <a:r>
              <a:rPr lang="en-US" altLang="zh-CN" sz="2800" b="1" baseline="-25000" smtClean="0"/>
              <a:t>2</a:t>
            </a:r>
            <a:endParaRPr kumimoji="0" lang="zh-CN" altLang="en-US" sz="28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尾数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010010011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最后得到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位浮点数的二进制存储格式为：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100 0001 1010 0100 1100 0000 0000 0000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(41A4C000)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65112" y="250602"/>
            <a:ext cx="8915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folHlink"/>
                </a:solidFill>
                <a:latin typeface="Arial Unicode MS" pitchFamily="34" charset="-122"/>
              </a:rPr>
              <a:t>      </a:t>
            </a:r>
            <a:r>
              <a:rPr lang="en-US" altLang="zh-CN" sz="2800" b="1" dirty="0" smtClean="0">
                <a:latin typeface="Arial Unicode MS" pitchFamily="34" charset="-122"/>
              </a:rPr>
              <a:t>[</a:t>
            </a:r>
            <a:r>
              <a:rPr lang="zh-CN" altLang="en-US" sz="2800" b="1" dirty="0">
                <a:latin typeface="Arial Unicode MS" pitchFamily="34" charset="-122"/>
              </a:rPr>
              <a:t>例</a:t>
            </a:r>
            <a:r>
              <a:rPr lang="en-US" altLang="zh-CN" sz="2800" b="1" dirty="0">
                <a:latin typeface="Arial Unicode MS" pitchFamily="34" charset="-122"/>
              </a:rPr>
              <a:t>]</a:t>
            </a:r>
            <a:r>
              <a:rPr lang="zh-CN" altLang="en-US" sz="2800" b="1" dirty="0">
                <a:latin typeface="Arial Unicode MS" pitchFamily="34" charset="-122"/>
              </a:rPr>
              <a:t>：将十进制数</a:t>
            </a:r>
            <a:r>
              <a:rPr lang="en-US" altLang="zh-CN" sz="2800" b="1" dirty="0">
                <a:latin typeface="Arial Unicode MS" pitchFamily="34" charset="-122"/>
              </a:rPr>
              <a:t>20.59375</a:t>
            </a:r>
            <a:r>
              <a:rPr lang="zh-CN" altLang="en-US" sz="2800" b="1" dirty="0">
                <a:latin typeface="Arial Unicode MS" pitchFamily="34" charset="-122"/>
              </a:rPr>
              <a:t>转换成</a:t>
            </a:r>
            <a:r>
              <a:rPr lang="en-US" altLang="zh-CN" sz="2800" b="1" dirty="0"/>
              <a:t>IEEE754 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32</a:t>
            </a:r>
            <a:r>
              <a:rPr lang="zh-CN" altLang="en-US" sz="2800" b="1" dirty="0"/>
              <a:t>位标准</a:t>
            </a:r>
            <a:r>
              <a:rPr lang="zh-CN" altLang="en-US" sz="2800" b="1" dirty="0">
                <a:latin typeface="Arial Unicode MS" pitchFamily="34" charset="-122"/>
              </a:rPr>
              <a:t>浮点数的二进制格式来存储，并写出其</a:t>
            </a:r>
            <a:r>
              <a:rPr lang="en-US" altLang="zh-CN" sz="2800" b="1" dirty="0">
                <a:latin typeface="Arial Unicode MS" pitchFamily="34" charset="-122"/>
              </a:rPr>
              <a:t>16</a:t>
            </a:r>
            <a:r>
              <a:rPr lang="zh-CN" altLang="en-US" sz="2800" b="1" dirty="0">
                <a:latin typeface="Arial Unicode MS" pitchFamily="34" charset="-122"/>
              </a:rPr>
              <a:t>进制数。 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898872" y="6021288"/>
            <a:ext cx="1512888" cy="0"/>
          </a:xfrm>
          <a:prstGeom prst="line">
            <a:avLst/>
          </a:prstGeom>
          <a:noFill/>
          <a:ln w="4127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2483768" y="6021288"/>
            <a:ext cx="4537075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73485" y="116632"/>
            <a:ext cx="73989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字符的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表示（非数值数据）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  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2411" y="1481138"/>
            <a:ext cx="727392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+mn-ea"/>
              </a:rPr>
              <a:t>ASCII</a:t>
            </a:r>
            <a:r>
              <a:rPr lang="zh-CN" altLang="en-US" sz="2800" b="1" dirty="0">
                <a:latin typeface="+mn-ea"/>
              </a:rPr>
              <a:t>码：</a:t>
            </a:r>
            <a:r>
              <a:rPr lang="en-US" altLang="zh-CN" sz="2800" b="1" dirty="0">
                <a:latin typeface="+mn-ea"/>
              </a:rPr>
              <a:t>128</a:t>
            </a:r>
            <a:r>
              <a:rPr lang="zh-CN" altLang="en-US" sz="2800" b="1" dirty="0">
                <a:latin typeface="+mn-ea"/>
              </a:rPr>
              <a:t>种常用字符，</a:t>
            </a:r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位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38536" y="2349500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0-9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922861" y="2349500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30H -39H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338536" y="3193812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A-Z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922861" y="3193812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41H -5AH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338536" y="4073525"/>
            <a:ext cx="12969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a-z</a:t>
            </a:r>
            <a:r>
              <a:rPr lang="zh-CN" altLang="en-US" sz="2800" b="1">
                <a:latin typeface="+mn-ea"/>
              </a:rPr>
              <a:t>：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22861" y="4073525"/>
            <a:ext cx="25209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+mn-ea"/>
              </a:rPr>
              <a:t>61H -7AH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2267098" y="4994012"/>
            <a:ext cx="23050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smtClean="0">
                <a:latin typeface="+mn-ea"/>
              </a:rPr>
              <a:t>常用符号</a:t>
            </a:r>
            <a:endParaRPr lang="zh-CN" altLang="en-US" sz="2800" b="1">
              <a:latin typeface="+mn-ea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38958" y="5786100"/>
            <a:ext cx="230505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控制字符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08520" y="28803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88032" y="1988840"/>
          <a:ext cx="8243755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3225800" imgH="393700" progId="Equation.DSMT4">
                  <p:embed/>
                </p:oleObj>
              </mc:Choice>
              <mc:Fallback>
                <p:oleObj name="Equation" r:id="rId3" imgW="3225800" imgH="3937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32" y="1988840"/>
                        <a:ext cx="8243755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040560" y="260648"/>
          <a:ext cx="378042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1333440" imgH="203040" progId="Equation.DSMT4">
                  <p:embed/>
                </p:oleObj>
              </mc:Choice>
              <mc:Fallback>
                <p:oleObj name="Equation" r:id="rId5" imgW="133344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560" y="260648"/>
                        <a:ext cx="3780421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08520" y="28803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87375" y="4076700"/>
          <a:ext cx="81597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7" imgW="3429000" imgH="393480" progId="Equation.DSMT4">
                  <p:embed/>
                </p:oleObj>
              </mc:Choice>
              <mc:Fallback>
                <p:oleObj name="Equation" r:id="rId7" imgW="34290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076700"/>
                        <a:ext cx="815975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8112" y="33265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对于任意一串代码序列：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504056" y="1268760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其多项式的通式为：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29693" y="319381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二进制数的通式为</a:t>
            </a:r>
            <a:r>
              <a:rPr lang="zh-CN" altLang="zh-CN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447382" y="5229200"/>
          <a:ext cx="15931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9" imgW="749160" imgH="203040" progId="Equation.DSMT4">
                  <p:embed/>
                </p:oleObj>
              </mc:Choice>
              <mc:Fallback>
                <p:oleObj name="Equation" r:id="rId9" imgW="7491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382" y="5229200"/>
                        <a:ext cx="1593178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96180" y="6022107"/>
          <a:ext cx="8496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1" imgW="3632040" imgH="215640" progId="Equation.DSMT4">
                  <p:embed/>
                </p:oleObj>
              </mc:Choice>
              <mc:Fallback>
                <p:oleObj name="Equation" r:id="rId11" imgW="3632040" imgH="215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80" y="6022107"/>
                        <a:ext cx="84963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85936" y="764704"/>
            <a:ext cx="817855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ea typeface="黑体" pitchFamily="2" charset="-122"/>
              </a:rPr>
              <a:t>（1）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kumimoji="0" lang="zh-CN" altLang="en-US" sz="2800" b="1" dirty="0">
                <a:ea typeface="黑体" pitchFamily="2" charset="-122"/>
              </a:rPr>
              <a:t>进</a:t>
            </a:r>
            <a:r>
              <a:rPr kumimoji="0" lang="zh-CN" altLang="en-US" sz="2800" b="1" dirty="0" smtClean="0">
                <a:ea typeface="黑体" pitchFamily="2" charset="-122"/>
              </a:rPr>
              <a:t>制：0</a:t>
            </a:r>
            <a:r>
              <a:rPr kumimoji="0" lang="zh-CN" altLang="en-US" sz="2800" b="1" dirty="0">
                <a:ea typeface="黑体" pitchFamily="2" charset="-122"/>
              </a:rPr>
              <a:t>,1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ea typeface="黑体" pitchFamily="2" charset="-122"/>
              </a:rPr>
              <a:t>（2）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8</a:t>
            </a:r>
            <a:r>
              <a:rPr kumimoji="0" lang="zh-CN" altLang="en-US" sz="2800" b="1" dirty="0">
                <a:ea typeface="黑体" pitchFamily="2" charset="-122"/>
              </a:rPr>
              <a:t>进</a:t>
            </a:r>
            <a:r>
              <a:rPr kumimoji="0" lang="zh-CN" altLang="en-US" sz="2800" b="1" dirty="0" smtClean="0">
                <a:ea typeface="黑体" pitchFamily="2" charset="-122"/>
              </a:rPr>
              <a:t>制：0</a:t>
            </a:r>
            <a:r>
              <a:rPr kumimoji="0" lang="zh-CN" altLang="en-US" sz="2800" b="1" dirty="0">
                <a:ea typeface="黑体" pitchFamily="2" charset="-122"/>
              </a:rPr>
              <a:t>,1,2,…,7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ea typeface="黑体" pitchFamily="2" charset="-122"/>
              </a:rPr>
              <a:t>（3）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16</a:t>
            </a:r>
            <a:r>
              <a:rPr kumimoji="0" lang="zh-CN" altLang="en-US" sz="2800" b="1" dirty="0">
                <a:ea typeface="黑体" pitchFamily="2" charset="-122"/>
              </a:rPr>
              <a:t>进</a:t>
            </a:r>
            <a:r>
              <a:rPr kumimoji="0" lang="zh-CN" altLang="en-US" sz="2800" b="1" dirty="0" smtClean="0">
                <a:ea typeface="黑体" pitchFamily="2" charset="-122"/>
              </a:rPr>
              <a:t>制：0</a:t>
            </a:r>
            <a:r>
              <a:rPr kumimoji="0" lang="zh-CN" altLang="en-US" sz="2800" b="1" dirty="0">
                <a:ea typeface="黑体" pitchFamily="2" charset="-122"/>
              </a:rPr>
              <a:t>,1,2,…,9,</a:t>
            </a:r>
            <a:r>
              <a:rPr kumimoji="0" lang="en-US" altLang="zh-CN" sz="2800" b="1" dirty="0">
                <a:ea typeface="黑体" pitchFamily="2" charset="-122"/>
              </a:rPr>
              <a:t>A,B,C,D,E,F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>
                <a:ea typeface="黑体" pitchFamily="2" charset="-122"/>
              </a:rPr>
              <a:t>（4）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itchFamily="2" charset="-122"/>
              </a:rPr>
              <a:t>2-10</a:t>
            </a:r>
            <a:r>
              <a:rPr kumimoji="0" lang="zh-CN" altLang="en-US" sz="2800" b="1" dirty="0">
                <a:ea typeface="黑体" pitchFamily="2" charset="-122"/>
              </a:rPr>
              <a:t>进</a:t>
            </a:r>
            <a:r>
              <a:rPr kumimoji="0" lang="zh-CN" altLang="en-US" sz="2800" b="1" dirty="0" smtClean="0">
                <a:ea typeface="黑体" pitchFamily="2" charset="-122"/>
              </a:rPr>
              <a:t>制：4</a:t>
            </a:r>
            <a:r>
              <a:rPr kumimoji="0" lang="zh-CN" altLang="en-US" sz="2800" b="1" dirty="0">
                <a:ea typeface="黑体" pitchFamily="2" charset="-122"/>
              </a:rPr>
              <a:t>位2进制数表示一位10进制数</a:t>
            </a:r>
            <a:endParaRPr kumimoji="0" lang="en-US" altLang="zh-CN" sz="2800" b="1" dirty="0">
              <a:ea typeface="黑体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62136" y="44624"/>
            <a:ext cx="41520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solidFill>
                  <a:srgbClr val="0000FF"/>
                </a:solidFill>
              </a:rPr>
              <a:t>1. </a:t>
            </a:r>
            <a:r>
              <a:rPr kumimoji="0" lang="zh-CN" altLang="en-US" sz="2800" b="1" dirty="0" smtClean="0">
                <a:solidFill>
                  <a:srgbClr val="0000FF"/>
                </a:solidFill>
              </a:rPr>
              <a:t>计算机中常用</a:t>
            </a:r>
            <a:r>
              <a:rPr kumimoji="0" lang="zh-CN" altLang="en-US" sz="2800" b="1" dirty="0">
                <a:solidFill>
                  <a:srgbClr val="0000FF"/>
                </a:solidFill>
              </a:rPr>
              <a:t>的进位制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7504" y="3068960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kumimoji="0" lang="zh-CN" altLang="en-US" sz="2800" b="1" dirty="0">
                <a:solidFill>
                  <a:srgbClr val="0000FF"/>
                </a:solidFill>
              </a:rPr>
              <a:t>2. 进制之间的转换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5319106"/>
            <a:ext cx="8964488" cy="55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（</a:t>
            </a:r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）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en-US" altLang="zh-CN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自小数点开始，向左向右，每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4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位一段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)</a:t>
            </a:r>
            <a:endParaRPr kumimoji="0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3734930"/>
            <a:ext cx="8712968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（1）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8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自小数点开始，向左向右，每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3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位一段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68387" y="4508500"/>
          <a:ext cx="7920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3" imgW="2793960" imgH="203040" progId="Equation.DSMT4">
                  <p:embed/>
                </p:oleObj>
              </mc:Choice>
              <mc:Fallback>
                <p:oleObj name="Equation" r:id="rId3" imgW="279396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87" y="4508500"/>
                        <a:ext cx="79200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5496" y="6165850"/>
          <a:ext cx="8997703" cy="559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5" imgW="3263760" imgH="203040" progId="Equation.DSMT4">
                  <p:embed/>
                </p:oleObj>
              </mc:Choice>
              <mc:Fallback>
                <p:oleObj name="Equation" r:id="rId5" imgW="32637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850"/>
                        <a:ext cx="8997703" cy="5593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7399" y="1681644"/>
            <a:ext cx="55948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十进制和二进制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之间的转换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84188" y="4653136"/>
            <a:ext cx="607218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）整数 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kumimoji="0"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 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2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除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2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取余法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)</a:t>
            </a:r>
            <a:endParaRPr kumimoji="0" lang="en-US" altLang="zh-CN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）小数 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kumimoji="0"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乘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取整法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3</a:t>
            </a:r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）整数</a:t>
            </a:r>
            <a:r>
              <a:rPr kumimoji="0" lang="zh-CN" altLang="en-US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kumimoji="0"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10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按权相加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algn="l" eaLnBrk="0" hangingPunct="0">
              <a:lnSpc>
                <a:spcPct val="120000"/>
              </a:lnSpc>
            </a:pP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kumimoji="0" lang="zh-CN" altLang="en-US" sz="2800" b="1" dirty="0">
                <a:latin typeface="黑体" pitchFamily="2" charset="-122"/>
                <a:ea typeface="黑体" pitchFamily="2" charset="-122"/>
              </a:rPr>
              <a:t>）小数  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kumimoji="0" lang="en-US" altLang="zh-CN" sz="28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10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按权相加</a:t>
            </a:r>
            <a:r>
              <a:rPr kumimoji="0"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15616" y="2276872"/>
          <a:ext cx="6840760" cy="111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3" imgW="2425680" imgH="393480" progId="Equation.DSMT4">
                  <p:embed/>
                </p:oleObj>
              </mc:Choice>
              <mc:Fallback>
                <p:oleObj name="Equation" r:id="rId3" imgW="24256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6840760" cy="1110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15616" y="3284984"/>
          <a:ext cx="6264696" cy="116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4984"/>
                        <a:ext cx="6264696" cy="1162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6104" y="116632"/>
            <a:ext cx="781236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3）</a:t>
            </a:r>
            <a:r>
              <a:rPr kumimoji="0" lang="zh-CN" altLang="en-US" sz="2800" b="1" dirty="0" smtClean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kumimoji="0" lang="en-US" altLang="zh-CN" sz="28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从高位或低位起，每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位一组</a:t>
            </a:r>
            <a:r>
              <a:rPr kumimoji="0" lang="en-US" altLang="zh-CN" sz="2800" b="1" dirty="0" smtClean="0">
                <a:latin typeface="黑体" pitchFamily="2" charset="-122"/>
                <a:ea typeface="黑体" pitchFamily="2" charset="-122"/>
              </a:rPr>
              <a:t>)</a:t>
            </a:r>
            <a:endParaRPr kumimoji="0" lang="en-US" altLang="zh-CN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1594898" y="836489"/>
          <a:ext cx="5137342" cy="504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7" imgW="2070000" imgH="203040" progId="Equation.DSMT4">
                  <p:embed/>
                </p:oleObj>
              </mc:Choice>
              <mc:Fallback>
                <p:oleObj name="Equation" r:id="rId7" imgW="20700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898" y="836489"/>
                        <a:ext cx="5137342" cy="504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50"/>
          <p:cNvSpPr txBox="1">
            <a:spLocks noChangeArrowheads="1"/>
          </p:cNvSpPr>
          <p:nvPr/>
        </p:nvSpPr>
        <p:spPr bwMode="auto">
          <a:xfrm>
            <a:off x="760040" y="44624"/>
            <a:ext cx="77724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2.1.2 带符号数的表示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 bwMode="auto">
          <a:xfrm>
            <a:off x="304800" y="893440"/>
            <a:ext cx="7772400" cy="34716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1. 数的符号表示法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lvl="0" indent="-342900" algn="just">
              <a:lnSpc>
                <a:spcPct val="140000"/>
              </a:lnSpc>
              <a:spcBef>
                <a:spcPct val="20000"/>
              </a:spcBef>
              <a:buClr>
                <a:srgbClr val="FDFBFB"/>
              </a:buClr>
            </a:pPr>
            <a:r>
              <a:rPr lang="zh-CN" altLang="en-US" sz="3600" b="1" dirty="0" smtClean="0"/>
              <a:t>   真值：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±</a:t>
            </a:r>
            <a:r>
              <a:rPr lang="zh-CN" altLang="en-US" sz="3600" b="1" dirty="0" smtClean="0">
                <a:latin typeface="+mn-ea"/>
              </a:rPr>
              <a:t>“数值部分”；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机器数：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“0”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表示正号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DFBF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“1”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表示负号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Group 2131"/>
          <p:cNvGraphicFramePr>
            <a:graphicFrameLocks/>
          </p:cNvGraphicFramePr>
          <p:nvPr/>
        </p:nvGraphicFramePr>
        <p:xfrm>
          <a:off x="775519" y="4797152"/>
          <a:ext cx="7766050" cy="568325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2132"/>
          <p:cNvGrpSpPr>
            <a:grpSpLocks/>
          </p:cNvGrpSpPr>
          <p:nvPr/>
        </p:nvGrpSpPr>
        <p:grpSpPr bwMode="auto">
          <a:xfrm>
            <a:off x="467544" y="5475014"/>
            <a:ext cx="8077200" cy="965200"/>
            <a:chOff x="240" y="3168"/>
            <a:chExt cx="5088" cy="608"/>
          </a:xfrm>
        </p:grpSpPr>
        <p:sp>
          <p:nvSpPr>
            <p:cNvPr id="7" name="Text Box 2095"/>
            <p:cNvSpPr txBox="1">
              <a:spLocks noChangeArrowheads="1"/>
            </p:cNvSpPr>
            <p:nvPr/>
          </p:nvSpPr>
          <p:spPr bwMode="auto">
            <a:xfrm>
              <a:off x="3984" y="3408"/>
              <a:ext cx="110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有效数值</a:t>
              </a:r>
              <a:endParaRPr kumimoji="0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 Box 2096"/>
            <p:cNvSpPr txBox="1">
              <a:spLocks noChangeArrowheads="1"/>
            </p:cNvSpPr>
            <p:nvPr/>
          </p:nvSpPr>
          <p:spPr bwMode="auto">
            <a:xfrm>
              <a:off x="1200" y="3408"/>
              <a:ext cx="105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 b="1" dirty="0" smtClean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有效数值</a:t>
              </a:r>
              <a:endParaRPr kumimoji="0"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AutoShape 2097"/>
            <p:cNvSpPr>
              <a:spLocks/>
            </p:cNvSpPr>
            <p:nvPr/>
          </p:nvSpPr>
          <p:spPr bwMode="auto">
            <a:xfrm rot="-5400000">
              <a:off x="1539" y="2397"/>
              <a:ext cx="188" cy="1826"/>
            </a:xfrm>
            <a:prstGeom prst="leftBrace">
              <a:avLst>
                <a:gd name="adj1" fmla="val 8094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AutoShape 2098"/>
            <p:cNvSpPr>
              <a:spLocks/>
            </p:cNvSpPr>
            <p:nvPr/>
          </p:nvSpPr>
          <p:spPr bwMode="auto">
            <a:xfrm rot="-5400000">
              <a:off x="4322" y="2397"/>
              <a:ext cx="188" cy="1825"/>
            </a:xfrm>
            <a:prstGeom prst="leftBrace">
              <a:avLst>
                <a:gd name="adj1" fmla="val 8089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Text Box 2099"/>
            <p:cNvSpPr txBox="1">
              <a:spLocks noChangeArrowheads="1"/>
            </p:cNvSpPr>
            <p:nvPr/>
          </p:nvSpPr>
          <p:spPr bwMode="auto">
            <a:xfrm>
              <a:off x="240" y="3408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2" name="Text Box 2100"/>
            <p:cNvSpPr txBox="1">
              <a:spLocks noChangeArrowheads="1"/>
            </p:cNvSpPr>
            <p:nvPr/>
          </p:nvSpPr>
          <p:spPr bwMode="auto">
            <a:xfrm>
              <a:off x="2958" y="3424"/>
              <a:ext cx="653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r>
                <a:rPr kumimoji="0" lang="zh-CN" altLang="en-US" sz="24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符号位</a:t>
              </a:r>
            </a:p>
          </p:txBody>
        </p:sp>
        <p:sp>
          <p:nvSpPr>
            <p:cNvPr id="13" name="Line 2101"/>
            <p:cNvSpPr>
              <a:spLocks noChangeShapeType="1"/>
            </p:cNvSpPr>
            <p:nvPr/>
          </p:nvSpPr>
          <p:spPr bwMode="auto">
            <a:xfrm flipV="1">
              <a:off x="567" y="3168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Line 2102"/>
            <p:cNvSpPr>
              <a:spLocks noChangeShapeType="1"/>
            </p:cNvSpPr>
            <p:nvPr/>
          </p:nvSpPr>
          <p:spPr bwMode="auto">
            <a:xfrm flipV="1">
              <a:off x="3276" y="3177"/>
              <a:ext cx="0" cy="192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04056" y="44624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原码、补码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836712"/>
            <a:ext cx="8663880" cy="1296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(1)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原码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最高位为符号位，其余为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有效数值位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，用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真值的绝对值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来表示。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95536" y="1988840"/>
            <a:ext cx="7560840" cy="2308324"/>
            <a:chOff x="395536" y="2420888"/>
            <a:chExt cx="7560840" cy="2308324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2420888"/>
              <a:ext cx="7560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latin typeface="+mn-ea"/>
                </a:rPr>
                <a:t>例：</a:t>
              </a:r>
              <a:r>
                <a:rPr lang="zh-CN" altLang="zh-CN" sz="3200" b="1" dirty="0" smtClean="0">
                  <a:latin typeface="+mn-ea"/>
                </a:rPr>
                <a:t>若，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则</a:t>
              </a:r>
              <a:r>
                <a:rPr lang="en-US" altLang="zh-CN" sz="3200" b="1" dirty="0" smtClean="0">
                  <a:latin typeface="+mn-ea"/>
                </a:rPr>
                <a:t>5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而</a:t>
              </a:r>
              <a:r>
                <a:rPr lang="en-US" altLang="zh-CN" sz="3200" b="1" dirty="0" smtClean="0">
                  <a:latin typeface="+mn-ea"/>
                </a:rPr>
                <a:t>8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zh-CN" altLang="en-US" sz="3200" b="1" dirty="0">
                <a:latin typeface="+mn-ea"/>
              </a:endParaRPr>
            </a:p>
          </p:txBody>
        </p:sp>
        <p:graphicFrame>
          <p:nvGraphicFramePr>
            <p:cNvPr id="33793" name="Object 1"/>
            <p:cNvGraphicFramePr>
              <a:graphicFrameLocks noChangeAspect="1"/>
            </p:cNvGraphicFramePr>
            <p:nvPr/>
          </p:nvGraphicFramePr>
          <p:xfrm>
            <a:off x="2146256" y="2636912"/>
            <a:ext cx="1777672" cy="45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name="Equation" r:id="rId3" imgW="647419" imgH="165028" progId="Equation.DSMT4">
                    <p:embed/>
                  </p:oleObj>
                </mc:Choice>
                <mc:Fallback>
                  <p:oleObj name="Equation" r:id="rId3" imgW="647419" imgH="165028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256" y="2636912"/>
                          <a:ext cx="1777672" cy="453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3635896" y="3284984"/>
            <a:ext cx="2116832" cy="678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Equation" r:id="rId5" imgW="672840" imgH="215640" progId="Equation.DSMT4">
                    <p:embed/>
                  </p:oleObj>
                </mc:Choice>
                <mc:Fallback>
                  <p:oleObj name="Equation" r:id="rId5" imgW="672840" imgH="2156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284984"/>
                          <a:ext cx="2116832" cy="678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3635896" y="4039626"/>
            <a:ext cx="2782393" cy="685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Equation" r:id="rId7" imgW="876240" imgH="215640" progId="Equation.DSMT4">
                    <p:embed/>
                  </p:oleObj>
                </mc:Choice>
                <mc:Fallback>
                  <p:oleObj name="Equation" r:id="rId7" imgW="87624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039626"/>
                          <a:ext cx="2782393" cy="685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47936" y="4361036"/>
            <a:ext cx="7560840" cy="2308324"/>
            <a:chOff x="395536" y="2420888"/>
            <a:chExt cx="7560840" cy="2308324"/>
          </a:xfrm>
        </p:grpSpPr>
        <p:sp>
          <p:nvSpPr>
            <p:cNvPr id="23" name="TextBox 22"/>
            <p:cNvSpPr txBox="1"/>
            <p:nvPr/>
          </p:nvSpPr>
          <p:spPr>
            <a:xfrm>
              <a:off x="395536" y="2420888"/>
              <a:ext cx="7560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</a:t>
              </a:r>
              <a:r>
                <a:rPr lang="zh-CN" altLang="zh-CN" sz="3200" b="1" dirty="0" smtClean="0">
                  <a:latin typeface="+mn-ea"/>
                </a:rPr>
                <a:t>若，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则</a:t>
              </a:r>
              <a:r>
                <a:rPr lang="en-US" altLang="zh-CN" sz="3200" b="1" dirty="0" smtClean="0">
                  <a:latin typeface="+mn-ea"/>
                </a:rPr>
                <a:t>5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而</a:t>
              </a:r>
              <a:r>
                <a:rPr lang="en-US" altLang="zh-CN" sz="3200" b="1" dirty="0" smtClean="0">
                  <a:latin typeface="+mn-ea"/>
                </a:rPr>
                <a:t>8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zh-CN" altLang="en-US" sz="3200" b="1" dirty="0">
                <a:latin typeface="+mn-ea"/>
              </a:endParaRPr>
            </a:p>
          </p:txBody>
        </p:sp>
        <p:graphicFrame>
          <p:nvGraphicFramePr>
            <p:cNvPr id="24" name="Object 1"/>
            <p:cNvGraphicFramePr>
              <a:graphicFrameLocks noChangeAspect="1"/>
            </p:cNvGraphicFramePr>
            <p:nvPr/>
          </p:nvGraphicFramePr>
          <p:xfrm>
            <a:off x="1921848" y="2636912"/>
            <a:ext cx="1777672" cy="45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Equation" r:id="rId9" imgW="647640" imgH="164880" progId="Equation.DSMT4">
                    <p:embed/>
                  </p:oleObj>
                </mc:Choice>
                <mc:Fallback>
                  <p:oleObj name="Equation" r:id="rId9" imgW="64764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848" y="2636912"/>
                          <a:ext cx="1777672" cy="453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"/>
            <p:cNvGraphicFramePr>
              <a:graphicFrameLocks noChangeAspect="1"/>
            </p:cNvGraphicFramePr>
            <p:nvPr/>
          </p:nvGraphicFramePr>
          <p:xfrm>
            <a:off x="3635896" y="3284984"/>
            <a:ext cx="2116832" cy="678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8" name="Equation" r:id="rId11" imgW="672840" imgH="215640" progId="Equation.DSMT4">
                    <p:embed/>
                  </p:oleObj>
                </mc:Choice>
                <mc:Fallback>
                  <p:oleObj name="Equation" r:id="rId11" imgW="672840" imgH="215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284984"/>
                          <a:ext cx="2116832" cy="678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/>
            <p:cNvGraphicFramePr>
              <a:graphicFrameLocks noChangeAspect="1"/>
            </p:cNvGraphicFramePr>
            <p:nvPr/>
          </p:nvGraphicFramePr>
          <p:xfrm>
            <a:off x="3635896" y="4039626"/>
            <a:ext cx="2782393" cy="685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9" name="Equation" r:id="rId13" imgW="876240" imgH="215640" progId="Equation.DSMT4">
                    <p:embed/>
                  </p:oleObj>
                </mc:Choice>
                <mc:Fallback>
                  <p:oleObj name="Equation" r:id="rId13" imgW="876240" imgH="215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039626"/>
                          <a:ext cx="2782393" cy="685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32656" y="44624"/>
            <a:ext cx="8303840" cy="18722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)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最高位为符号位，对于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正数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，数值部分为真值的绝对值；对于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负数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，将真值的数值部分按位取反，且末位加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。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5536" y="1772816"/>
            <a:ext cx="7560840" cy="2308324"/>
            <a:chOff x="395536" y="2420888"/>
            <a:chExt cx="7560840" cy="2308324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2420888"/>
              <a:ext cx="7560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dirty="0" smtClean="0">
                  <a:latin typeface="+mn-ea"/>
                </a:rPr>
                <a:t>例：</a:t>
              </a:r>
              <a:r>
                <a:rPr lang="zh-CN" altLang="zh-CN" sz="3200" b="1" dirty="0" smtClean="0">
                  <a:latin typeface="+mn-ea"/>
                </a:rPr>
                <a:t>若，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则</a:t>
              </a:r>
              <a:r>
                <a:rPr lang="en-US" altLang="zh-CN" sz="3200" b="1" dirty="0" smtClean="0">
                  <a:latin typeface="+mn-ea"/>
                </a:rPr>
                <a:t>5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而</a:t>
              </a:r>
              <a:r>
                <a:rPr lang="en-US" altLang="zh-CN" sz="3200" b="1" dirty="0" smtClean="0">
                  <a:latin typeface="+mn-ea"/>
                </a:rPr>
                <a:t>8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zh-CN" altLang="en-US" sz="3200" b="1" dirty="0">
                <a:latin typeface="+mn-ea"/>
              </a:endParaRPr>
            </a:p>
          </p:txBody>
        </p:sp>
        <p:graphicFrame>
          <p:nvGraphicFramePr>
            <p:cNvPr id="11" name="Object 1"/>
            <p:cNvGraphicFramePr>
              <a:graphicFrameLocks noChangeAspect="1"/>
            </p:cNvGraphicFramePr>
            <p:nvPr/>
          </p:nvGraphicFramePr>
          <p:xfrm>
            <a:off x="2146256" y="2636912"/>
            <a:ext cx="1777672" cy="45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Equation" r:id="rId3" imgW="647419" imgH="165028" progId="Equation.DSMT4">
                    <p:embed/>
                  </p:oleObj>
                </mc:Choice>
                <mc:Fallback>
                  <p:oleObj name="Equation" r:id="rId3" imgW="647419" imgH="16502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256" y="2636912"/>
                          <a:ext cx="1777672" cy="453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3635896" y="3284984"/>
            <a:ext cx="2116832" cy="678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Equation" r:id="rId5" imgW="672840" imgH="215640" progId="Equation.DSMT4">
                    <p:embed/>
                  </p:oleObj>
                </mc:Choice>
                <mc:Fallback>
                  <p:oleObj name="Equation" r:id="rId5" imgW="672840" imgH="2156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284984"/>
                          <a:ext cx="2116832" cy="678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3635896" y="4039626"/>
            <a:ext cx="2782393" cy="685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8" name="Equation" r:id="rId7" imgW="876240" imgH="215640" progId="Equation.DSMT4">
                    <p:embed/>
                  </p:oleObj>
                </mc:Choice>
                <mc:Fallback>
                  <p:oleObj name="Equation" r:id="rId7" imgW="876240" imgH="2156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039626"/>
                          <a:ext cx="2782393" cy="685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547936" y="4361036"/>
            <a:ext cx="7560840" cy="2308324"/>
            <a:chOff x="395536" y="2420888"/>
            <a:chExt cx="7560840" cy="2308324"/>
          </a:xfrm>
        </p:grpSpPr>
        <p:sp>
          <p:nvSpPr>
            <p:cNvPr id="15" name="TextBox 14"/>
            <p:cNvSpPr txBox="1"/>
            <p:nvPr/>
          </p:nvSpPr>
          <p:spPr>
            <a:xfrm>
              <a:off x="395536" y="2420888"/>
              <a:ext cx="7560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</a:t>
              </a:r>
              <a:r>
                <a:rPr lang="zh-CN" altLang="zh-CN" sz="3200" b="1" dirty="0" smtClean="0">
                  <a:latin typeface="+mn-ea"/>
                </a:rPr>
                <a:t>若，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则</a:t>
              </a:r>
              <a:r>
                <a:rPr lang="en-US" altLang="zh-CN" sz="3200" b="1" dirty="0" smtClean="0">
                  <a:latin typeface="+mn-ea"/>
                </a:rPr>
                <a:t>5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en-US" altLang="zh-CN" sz="3200" b="1" dirty="0" smtClean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3200" b="1" dirty="0" smtClean="0">
                  <a:latin typeface="+mn-ea"/>
                </a:rPr>
                <a:t>    </a:t>
              </a:r>
              <a:r>
                <a:rPr lang="zh-CN" altLang="zh-CN" sz="3200" b="1" dirty="0" smtClean="0">
                  <a:latin typeface="+mn-ea"/>
                </a:rPr>
                <a:t>而</a:t>
              </a:r>
              <a:r>
                <a:rPr lang="en-US" altLang="zh-CN" sz="3200" b="1" dirty="0" smtClean="0">
                  <a:latin typeface="+mn-ea"/>
                </a:rPr>
                <a:t>8</a:t>
              </a:r>
              <a:r>
                <a:rPr lang="zh-CN" altLang="zh-CN" sz="3200" b="1" dirty="0" smtClean="0">
                  <a:latin typeface="+mn-ea"/>
                </a:rPr>
                <a:t>位字长的</a:t>
              </a:r>
              <a:endParaRPr lang="zh-CN" altLang="en-US" sz="3200" b="1" dirty="0">
                <a:latin typeface="+mn-ea"/>
              </a:endParaRPr>
            </a:p>
          </p:txBody>
        </p:sp>
        <p:graphicFrame>
          <p:nvGraphicFramePr>
            <p:cNvPr id="16" name="Object 1"/>
            <p:cNvGraphicFramePr>
              <a:graphicFrameLocks noChangeAspect="1"/>
            </p:cNvGraphicFramePr>
            <p:nvPr/>
          </p:nvGraphicFramePr>
          <p:xfrm>
            <a:off x="1921848" y="2636912"/>
            <a:ext cx="1777672" cy="453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name="Equation" r:id="rId9" imgW="647640" imgH="164880" progId="Equation.DSMT4">
                    <p:embed/>
                  </p:oleObj>
                </mc:Choice>
                <mc:Fallback>
                  <p:oleObj name="Equation" r:id="rId9" imgW="647640" imgH="1648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848" y="2636912"/>
                          <a:ext cx="1777672" cy="453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"/>
            <p:cNvGraphicFramePr>
              <a:graphicFrameLocks noChangeAspect="1"/>
            </p:cNvGraphicFramePr>
            <p:nvPr/>
          </p:nvGraphicFramePr>
          <p:xfrm>
            <a:off x="3635896" y="3284984"/>
            <a:ext cx="2116832" cy="678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name="Equation" r:id="rId11" imgW="672840" imgH="215640" progId="Equation.DSMT4">
                    <p:embed/>
                  </p:oleObj>
                </mc:Choice>
                <mc:Fallback>
                  <p:oleObj name="Equation" r:id="rId11" imgW="672840" imgH="2156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284984"/>
                          <a:ext cx="2116832" cy="678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3635896" y="4039626"/>
            <a:ext cx="2782393" cy="685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name="Equation" r:id="rId13" imgW="876240" imgH="215640" progId="Equation.DSMT4">
                    <p:embed/>
                  </p:oleObj>
                </mc:Choice>
                <mc:Fallback>
                  <p:oleObj name="Equation" r:id="rId13" imgW="876240" imgH="215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4039626"/>
                          <a:ext cx="2782393" cy="685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7116" y="1052736"/>
          <a:ext cx="53609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3" imgW="1663560" imgH="215640" progId="Equation.DSMT4">
                  <p:embed/>
                </p:oleObj>
              </mc:Choice>
              <mc:Fallback>
                <p:oleObj name="Equation" r:id="rId3" imgW="166356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16" y="1052736"/>
                        <a:ext cx="53609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79512" y="2780928"/>
            <a:ext cx="8498199" cy="1364670"/>
            <a:chOff x="179512" y="2494637"/>
            <a:chExt cx="8498199" cy="136467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79512" y="2513013"/>
            <a:ext cx="2497137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Equation" r:id="rId5" imgW="774360" imgH="203040" progId="Equation.DSMT4">
                    <p:embed/>
                  </p:oleObj>
                </mc:Choice>
                <mc:Fallback>
                  <p:oleObj name="Equation" r:id="rId5" imgW="774360" imgH="203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2513013"/>
                          <a:ext cx="2497137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699792" y="2494637"/>
              <a:ext cx="5977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0000"/>
                  </a:solidFill>
                </a:rPr>
                <a:t>原码</a:t>
              </a:r>
              <a:r>
                <a:rPr lang="zh-CN" altLang="en-US" sz="3600" b="1" dirty="0" smtClean="0"/>
                <a:t>的符号位</a:t>
              </a:r>
              <a:r>
                <a:rPr lang="en-US" altLang="zh-CN" sz="3600" b="1" dirty="0" smtClean="0"/>
                <a:t>1</a:t>
              </a:r>
              <a:r>
                <a:rPr lang="zh-CN" altLang="en-US" sz="3600" b="1" dirty="0" smtClean="0"/>
                <a:t>不变，</a:t>
              </a:r>
              <a:r>
                <a:rPr lang="zh-CN" altLang="en-US" sz="3600" b="1" dirty="0" smtClean="0">
                  <a:latin typeface="+mn-ea"/>
                </a:rPr>
                <a:t>其余各</a:t>
              </a:r>
              <a:endParaRPr lang="zh-CN" altLang="en-US" sz="3600" b="1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731360" y="3212976"/>
              <a:ext cx="55130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latin typeface="+mn-ea"/>
                </a:rPr>
                <a:t>位先变反，然后末位加</a:t>
              </a:r>
              <a:r>
                <a:rPr lang="en-US" altLang="zh-CN" sz="3600" b="1" dirty="0" smtClean="0">
                  <a:latin typeface="+mn-ea"/>
                </a:rPr>
                <a:t>1</a:t>
              </a:r>
              <a:r>
                <a:rPr lang="zh-CN" altLang="en-US" sz="3600" b="1" dirty="0" smtClean="0">
                  <a:latin typeface="+mn-ea"/>
                </a:rPr>
                <a:t>。</a:t>
              </a:r>
              <a:endParaRPr lang="zh-CN" altLang="en-US" sz="3600" b="1" dirty="0">
                <a:latin typeface="+mn-ea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04056" y="44624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）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原码、补码之间的转换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960" y="1988840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原码→补码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2360" y="4293096"/>
            <a:ext cx="7772400" cy="65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补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码→原码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1912" y="5157192"/>
            <a:ext cx="8498199" cy="1364670"/>
            <a:chOff x="179512" y="2494637"/>
            <a:chExt cx="8498199" cy="1364670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179512" y="2513013"/>
            <a:ext cx="2497137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Equation" r:id="rId7" imgW="774360" imgH="203040" progId="Equation.DSMT4">
                    <p:embed/>
                  </p:oleObj>
                </mc:Choice>
                <mc:Fallback>
                  <p:oleObj name="Equation" r:id="rId7" imgW="774360" imgH="203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2513013"/>
                          <a:ext cx="2497137" cy="65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699792" y="2494637"/>
              <a:ext cx="5977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FF0000"/>
                  </a:solidFill>
                </a:rPr>
                <a:t>补码</a:t>
              </a:r>
              <a:r>
                <a:rPr lang="zh-CN" altLang="en-US" sz="3600" b="1" dirty="0" smtClean="0"/>
                <a:t>的符号位</a:t>
              </a:r>
              <a:r>
                <a:rPr lang="en-US" altLang="zh-CN" sz="3600" b="1" dirty="0" smtClean="0"/>
                <a:t>1</a:t>
              </a:r>
              <a:r>
                <a:rPr lang="zh-CN" altLang="en-US" sz="3600" b="1" dirty="0" smtClean="0"/>
                <a:t>不变，</a:t>
              </a:r>
              <a:r>
                <a:rPr lang="zh-CN" altLang="en-US" sz="3600" b="1" dirty="0" smtClean="0">
                  <a:latin typeface="+mn-ea"/>
                </a:rPr>
                <a:t>其余各</a:t>
              </a:r>
              <a:endParaRPr lang="zh-CN" altLang="en-US" sz="36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731360" y="3212976"/>
              <a:ext cx="551304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 smtClean="0">
                  <a:latin typeface="+mn-ea"/>
                </a:rPr>
                <a:t>位先变反，然后末位加</a:t>
              </a:r>
              <a:r>
                <a:rPr lang="en-US" altLang="zh-CN" sz="3600" b="1" dirty="0" smtClean="0">
                  <a:latin typeface="+mn-ea"/>
                </a:rPr>
                <a:t>1</a:t>
              </a:r>
              <a:r>
                <a:rPr lang="zh-CN" altLang="en-US" sz="3600" b="1" dirty="0" smtClean="0">
                  <a:latin typeface="+mn-ea"/>
                </a:rPr>
                <a:t>。</a:t>
              </a:r>
              <a:endParaRPr lang="zh-CN" altLang="en-US" sz="3600" b="1" dirty="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1368</Words>
  <Application>Microsoft Office PowerPoint</Application>
  <PresentationFormat>全屏显示(4:3)</PresentationFormat>
  <Paragraphs>214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 Unicode MS</vt:lpstr>
      <vt:lpstr>BatangChe</vt:lpstr>
      <vt:lpstr>Monotype Sorts</vt:lpstr>
      <vt:lpstr>黑体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自定义设计方案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137</cp:revision>
  <dcterms:created xsi:type="dcterms:W3CDTF">2017-01-15T07:54:50Z</dcterms:created>
  <dcterms:modified xsi:type="dcterms:W3CDTF">2017-09-04T07:51:31Z</dcterms:modified>
</cp:coreProperties>
</file>