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277" r:id="rId3"/>
    <p:sldId id="330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4" r:id="rId17"/>
    <p:sldId id="292" r:id="rId18"/>
    <p:sldId id="293" r:id="rId19"/>
    <p:sldId id="295" r:id="rId20"/>
    <p:sldId id="301" r:id="rId21"/>
    <p:sldId id="296" r:id="rId22"/>
    <p:sldId id="297" r:id="rId23"/>
    <p:sldId id="298" r:id="rId24"/>
    <p:sldId id="299" r:id="rId25"/>
    <p:sldId id="300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3345855" y="3911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5288955" y="39195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404592" y="1512888"/>
            <a:ext cx="2068513" cy="1636712"/>
            <a:chOff x="3404592" y="1512888"/>
            <a:chExt cx="2068513" cy="1636712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404592" y="2046288"/>
              <a:ext cx="2068513" cy="493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zh-CN" altLang="en-US" sz="3200" b="1" dirty="0">
                  <a:solidFill>
                    <a:srgbClr val="0000FF"/>
                  </a:solidFill>
                </a:rPr>
                <a:t>输出逻辑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4311055" y="25400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 flipV="1">
              <a:off x="4311055" y="1512888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52180" y="3159125"/>
            <a:ext cx="2324100" cy="798513"/>
            <a:chOff x="3152180" y="3159125"/>
            <a:chExt cx="2324100" cy="798513"/>
          </a:xfrm>
        </p:grpSpPr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 flipV="1">
              <a:off x="3152180" y="3159125"/>
              <a:ext cx="2324100" cy="7747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007842" y="3646488"/>
              <a:ext cx="635000" cy="31115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872905" y="3203575"/>
              <a:ext cx="10699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</a:rPr>
                <a:t>ALU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296517" y="4473575"/>
            <a:ext cx="4003675" cy="1227138"/>
            <a:chOff x="2296517" y="4473575"/>
            <a:chExt cx="4003675" cy="1227138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296517" y="4473575"/>
              <a:ext cx="1855788" cy="579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solidFill>
                    <a:srgbClr val="0000FF"/>
                  </a:solidFill>
                  <a:ea typeface="黑体" pitchFamily="2" charset="-122"/>
                </a:rPr>
                <a:t>输入逻辑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3868142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2575917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2794992" y="5375275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444405" y="4494213"/>
              <a:ext cx="1855787" cy="579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ea typeface="黑体" pitchFamily="2" charset="-122"/>
                </a:rPr>
                <a:t>输入逻辑</a:t>
              </a: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V="1">
              <a:off x="5952530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4660305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4879380" y="5395913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15816" y="5733256"/>
            <a:ext cx="2664296" cy="646331"/>
            <a:chOff x="2915816" y="5733256"/>
            <a:chExt cx="2664296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2915816" y="5733256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X</a:t>
              </a:r>
              <a:endParaRPr lang="zh-CN" alt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62021" y="5733256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Y</a:t>
              </a:r>
              <a:endParaRPr lang="zh-CN" altLang="en-US" sz="3600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64126" y="3160846"/>
            <a:ext cx="2324100" cy="798513"/>
            <a:chOff x="3152180" y="3159125"/>
            <a:chExt cx="2324100" cy="798513"/>
          </a:xfrm>
          <a:solidFill>
            <a:srgbClr val="FF0000"/>
          </a:solidFill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 flipV="1">
              <a:off x="3152180" y="3159125"/>
              <a:ext cx="2324100" cy="7747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1" name="AutoShape 27"/>
            <p:cNvSpPr>
              <a:spLocks noChangeArrowheads="1"/>
            </p:cNvSpPr>
            <p:nvPr/>
          </p:nvSpPr>
          <p:spPr bwMode="auto">
            <a:xfrm>
              <a:off x="4007842" y="3646488"/>
              <a:ext cx="635000" cy="3111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872905" y="3203575"/>
              <a:ext cx="1069975" cy="519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</a:rPr>
                <a:t>ALU</a:t>
              </a:r>
            </a:p>
          </p:txBody>
        </p: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73485" y="78617"/>
            <a:ext cx="7398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运算器示意图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  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6096" y="321297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主要部件：加法器</a:t>
            </a:r>
            <a:endParaRPr lang="zh-CN" altLang="en-US" sz="32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30513" y="206375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82713" y="1341438"/>
            <a:ext cx="16764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0 0010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949325"/>
            <a:ext cx="3124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82713" y="21367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549525" y="192881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01925" y="1776413"/>
            <a:ext cx="1588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58913" y="2206625"/>
            <a:ext cx="1600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73663" y="949325"/>
            <a:ext cx="3505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92850" y="13144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523163" y="18573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75563" y="17049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70638" y="2209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92850" y="21367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893050" y="211296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774950" y="410686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899400" y="4110038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846388" y="608171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956550" y="6021388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04800" y="2959100"/>
            <a:ext cx="33528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9875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5115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40335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327150" y="42037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327150" y="336550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30813" y="2959100"/>
            <a:ext cx="37338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74700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89940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652780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443663" y="42037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442075" y="3365500"/>
            <a:ext cx="1676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304800" y="5013325"/>
            <a:ext cx="3124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633663" y="60182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2786063" y="58658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1338263" y="6299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398588" y="6223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398588" y="5462588"/>
            <a:ext cx="19050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5256213" y="5013325"/>
            <a:ext cx="3276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7667625" y="60229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7820025" y="58705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6372225" y="6251575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6442075" y="61626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442075" y="54165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0 0100</a:t>
            </a: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179388" y="1776413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5148263" y="1773238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07950" y="38989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5153025" y="38989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79388" y="5865813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5224463" y="5857875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6443663" y="17780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1547664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2" name="Text Box 60"/>
          <p:cNvSpPr txBox="1">
            <a:spLocks noChangeArrowheads="1"/>
          </p:cNvSpPr>
          <p:nvPr/>
        </p:nvSpPr>
        <p:spPr bwMode="auto">
          <a:xfrm>
            <a:off x="1174750" y="38227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6275388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1475656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1246188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899592" y="51345"/>
            <a:ext cx="4033019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硬件判断逻辑二 </a:t>
            </a:r>
            <a:endParaRPr lang="en-US" altLang="zh-CN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Group 73"/>
          <p:cNvGrpSpPr>
            <a:grpSpLocks/>
          </p:cNvGrpSpPr>
          <p:nvPr/>
        </p:nvGrpSpPr>
        <p:grpSpPr bwMode="auto">
          <a:xfrm>
            <a:off x="5364088" y="51345"/>
            <a:ext cx="2744787" cy="641351"/>
            <a:chOff x="4031" y="-17"/>
            <a:chExt cx="1729" cy="404"/>
          </a:xfrm>
        </p:grpSpPr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4031" y="-17"/>
              <a:ext cx="172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溢出</a:t>
              </a:r>
              <a:r>
                <a:rPr lang="en-US" altLang="zh-CN" sz="3600" b="1" dirty="0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= </a:t>
              </a:r>
              <a:r>
                <a:rPr lang="en-US" altLang="zh-CN" sz="3600" b="1" dirty="0" err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C</a:t>
              </a:r>
              <a:r>
                <a:rPr lang="en-US" altLang="zh-CN" sz="2800" b="1" dirty="0" err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f</a:t>
              </a:r>
              <a:r>
                <a:rPr lang="en-US" altLang="zh-CN" sz="3600" b="1" dirty="0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   C</a:t>
              </a:r>
            </a:p>
          </p:txBody>
        </p:sp>
        <p:grpSp>
          <p:nvGrpSpPr>
            <p:cNvPr id="59" name="Group 69"/>
            <p:cNvGrpSpPr>
              <a:grpSpLocks/>
            </p:cNvGrpSpPr>
            <p:nvPr/>
          </p:nvGrpSpPr>
          <p:grpSpPr bwMode="auto">
            <a:xfrm>
              <a:off x="5284" y="119"/>
              <a:ext cx="192" cy="192"/>
              <a:chOff x="2880" y="3552"/>
              <a:chExt cx="192" cy="192"/>
            </a:xfrm>
          </p:grpSpPr>
          <p:sp>
            <p:nvSpPr>
              <p:cNvPr id="60" name="Line 70"/>
              <p:cNvSpPr>
                <a:spLocks noChangeShapeType="1"/>
              </p:cNvSpPr>
              <p:nvPr/>
            </p:nvSpPr>
            <p:spPr bwMode="auto">
              <a:xfrm>
                <a:off x="288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Oval 72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52" grpId="0" build="p" autoUpdateAnimBg="0"/>
      <p:bldP spid="53" grpId="0" build="p" autoUpdateAnimBg="0"/>
      <p:bldP spid="54" grpId="0" build="p" autoUpdateAnimBg="0"/>
      <p:bldP spid="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760413"/>
            <a:ext cx="2754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8438" y="2057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2038" y="1363663"/>
            <a:ext cx="18288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62038" y="211772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662238" y="1925638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814638" y="1773238"/>
            <a:ext cx="15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138238" y="2154238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14950" y="82073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27763" y="1412875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596188" y="19970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748588" y="1844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80163" y="220503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27763" y="2189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893050" y="2128838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719388" y="4217988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001000" y="4149725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732088" y="610711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001000" y="6103938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4925" y="276542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43188" y="40576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795588" y="39052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042988" y="428625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042988" y="42862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042988" y="337185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95900" y="2765425"/>
            <a:ext cx="2732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667625" y="394176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820025" y="37893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6300788" y="4221163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248400" y="4221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48400" y="3371850"/>
            <a:ext cx="1676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07950" y="48688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490788" y="60436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2643188" y="58912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1138238" y="6272213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055688" y="61960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042988" y="544195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5435600" y="4868863"/>
            <a:ext cx="251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7848600" y="601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8001000" y="586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6300788" y="62515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6248400" y="61801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248400" y="54419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0100</a:t>
            </a:r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5492750" y="1677988"/>
            <a:ext cx="792163" cy="7254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2987824" y="1287463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第一符号位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f1</a:t>
            </a:r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V="1">
            <a:off x="5364088" y="2636912"/>
            <a:ext cx="1152128" cy="64807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3041575" y="3140968"/>
            <a:ext cx="2898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第二符号位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f2</a:t>
            </a:r>
          </a:p>
        </p:txBody>
      </p: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845046" y="123354"/>
            <a:ext cx="495109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硬件判断逻辑</a:t>
            </a:r>
            <a:r>
              <a:rPr lang="zh-CN" altLang="en-US" sz="36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三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Group 63"/>
          <p:cNvGrpSpPr>
            <a:grpSpLocks/>
          </p:cNvGrpSpPr>
          <p:nvPr/>
        </p:nvGrpSpPr>
        <p:grpSpPr bwMode="auto">
          <a:xfrm>
            <a:off x="5004048" y="44450"/>
            <a:ext cx="3348037" cy="641350"/>
            <a:chOff x="3606" y="28"/>
            <a:chExt cx="2109" cy="404"/>
          </a:xfrm>
        </p:grpSpPr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3606" y="28"/>
              <a:ext cx="210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溢出</a:t>
              </a:r>
              <a:r>
                <a:rPr lang="en-US" altLang="zh-CN" sz="36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= S</a:t>
              </a:r>
              <a:r>
                <a:rPr lang="en-US" altLang="zh-CN" sz="28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f1</a:t>
              </a:r>
              <a:r>
                <a:rPr lang="en-US" altLang="zh-CN" sz="36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   S</a:t>
              </a:r>
              <a:r>
                <a:rPr lang="en-US" altLang="zh-CN" sz="28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f2</a:t>
              </a:r>
              <a:endPara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51" name="Group 59"/>
            <p:cNvGrpSpPr>
              <a:grpSpLocks/>
            </p:cNvGrpSpPr>
            <p:nvPr/>
          </p:nvGrpSpPr>
          <p:grpSpPr bwMode="auto">
            <a:xfrm>
              <a:off x="4967" y="164"/>
              <a:ext cx="194" cy="192"/>
              <a:chOff x="2880" y="3552"/>
              <a:chExt cx="192" cy="192"/>
            </a:xfrm>
          </p:grpSpPr>
          <p:sp>
            <p:nvSpPr>
              <p:cNvPr id="52" name="Line 60"/>
              <p:cNvSpPr>
                <a:spLocks noChangeShapeType="1"/>
              </p:cNvSpPr>
              <p:nvPr/>
            </p:nvSpPr>
            <p:spPr bwMode="auto">
              <a:xfrm>
                <a:off x="288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61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62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" name="椭圆 54"/>
          <p:cNvSpPr/>
          <p:nvPr/>
        </p:nvSpPr>
        <p:spPr>
          <a:xfrm>
            <a:off x="1043608" y="1268760"/>
            <a:ext cx="576064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43608" y="3234680"/>
            <a:ext cx="504056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utoUpdateAnimBg="0"/>
      <p:bldP spid="46" grpId="0" animBg="1"/>
      <p:bldP spid="47" grpId="0" autoUpdateAnimBg="0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79425" y="5379938"/>
            <a:ext cx="4114800" cy="641350"/>
            <a:chOff x="336" y="3696"/>
            <a:chExt cx="2592" cy="404"/>
          </a:xfrm>
        </p:grpSpPr>
        <p:sp>
          <p:nvSpPr>
            <p:cNvPr id="3" name="Text Box 32"/>
            <p:cNvSpPr txBox="1">
              <a:spLocks noChangeArrowheads="1"/>
            </p:cNvSpPr>
            <p:nvPr/>
          </p:nvSpPr>
          <p:spPr bwMode="auto">
            <a:xfrm>
              <a:off x="336" y="3696"/>
              <a:ext cx="25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溢出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= 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f1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   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f2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1728" y="3840"/>
              <a:ext cx="231" cy="192"/>
              <a:chOff x="2880" y="3552"/>
              <a:chExt cx="192" cy="192"/>
            </a:xfrm>
          </p:grpSpPr>
          <p:sp>
            <p:nvSpPr>
              <p:cNvPr id="5" name="Line 34"/>
              <p:cNvSpPr>
                <a:spLocks noChangeShapeType="1"/>
              </p:cNvSpPr>
              <p:nvPr/>
            </p:nvSpPr>
            <p:spPr bwMode="auto">
              <a:xfrm>
                <a:off x="288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35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36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250825" y="1868388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1. </a:t>
            </a:r>
            <a:r>
              <a:rPr lang="zh-CN" altLang="en-US" sz="3600" b="1" dirty="0">
                <a:ea typeface="黑体" pitchFamily="2" charset="-122"/>
              </a:rPr>
              <a:t>硬件判断逻辑一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S</a:t>
            </a:r>
            <a:r>
              <a:rPr lang="en-US" altLang="zh-CN" sz="2800" b="1" dirty="0"/>
              <a:t>A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S</a:t>
            </a:r>
            <a:r>
              <a:rPr lang="en-US" altLang="zh-CN" sz="2800" b="1" dirty="0"/>
              <a:t>B</a:t>
            </a:r>
            <a:r>
              <a:rPr lang="zh-CN" altLang="en-US" sz="3600" b="1" dirty="0"/>
              <a:t>与</a:t>
            </a:r>
            <a:r>
              <a:rPr lang="en-US" altLang="zh-CN" sz="3600" b="1" dirty="0" err="1"/>
              <a:t>S</a:t>
            </a:r>
            <a:r>
              <a:rPr lang="en-US" altLang="zh-CN" sz="3200" b="1" dirty="0" err="1"/>
              <a:t>f</a:t>
            </a:r>
            <a:r>
              <a:rPr lang="zh-CN" altLang="zh-CN" sz="3600" b="1" dirty="0"/>
              <a:t>的关系）</a:t>
            </a:r>
            <a:endParaRPr lang="zh-CN" altLang="en-US" sz="3600" b="1" dirty="0"/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03225" y="2560538"/>
            <a:ext cx="4953000" cy="641350"/>
            <a:chOff x="288" y="1920"/>
            <a:chExt cx="3120" cy="404"/>
          </a:xfrm>
        </p:grpSpPr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288" y="1920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溢出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=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104" y="1920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152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1440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>
              <a:off x="2064" y="2160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69"/>
            <p:cNvSpPr txBox="1">
              <a:spLocks noChangeArrowheads="1"/>
            </p:cNvSpPr>
            <p:nvPr/>
          </p:nvSpPr>
          <p:spPr bwMode="auto">
            <a:xfrm>
              <a:off x="1392" y="1920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>
              <a:off x="1680" y="1920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ext Box 71"/>
            <p:cNvSpPr txBox="1">
              <a:spLocks noChangeArrowheads="1"/>
            </p:cNvSpPr>
            <p:nvPr/>
          </p:nvSpPr>
          <p:spPr bwMode="auto">
            <a:xfrm>
              <a:off x="2304" y="1920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Text Box 72"/>
            <p:cNvSpPr txBox="1">
              <a:spLocks noChangeArrowheads="1"/>
            </p:cNvSpPr>
            <p:nvPr/>
          </p:nvSpPr>
          <p:spPr bwMode="auto">
            <a:xfrm>
              <a:off x="2928" y="1920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Text Box 73"/>
            <p:cNvSpPr txBox="1">
              <a:spLocks noChangeArrowheads="1"/>
            </p:cNvSpPr>
            <p:nvPr/>
          </p:nvSpPr>
          <p:spPr bwMode="auto">
            <a:xfrm>
              <a:off x="2592" y="1920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>
              <a:off x="2976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 flipH="1">
              <a:off x="2160" y="206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250825" y="3398738"/>
            <a:ext cx="7921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2. </a:t>
            </a:r>
            <a:r>
              <a:rPr lang="zh-CN" altLang="en-US" sz="3600" b="1">
                <a:ea typeface="黑体" pitchFamily="2" charset="-122"/>
              </a:rPr>
              <a:t>硬件判断逻辑二</a:t>
            </a:r>
            <a:r>
              <a:rPr lang="zh-CN" altLang="en-US" sz="3600" b="1"/>
              <a:t>（</a:t>
            </a:r>
            <a:r>
              <a:rPr lang="en-US" altLang="zh-CN" sz="3600" b="1"/>
              <a:t>C</a:t>
            </a:r>
            <a:r>
              <a:rPr lang="en-US" altLang="zh-CN" sz="2800" b="1"/>
              <a:t>f</a:t>
            </a:r>
            <a:r>
              <a:rPr lang="zh-CN" altLang="en-US" sz="3600" b="1"/>
              <a:t>与</a:t>
            </a:r>
            <a:r>
              <a:rPr lang="en-US" altLang="zh-CN" sz="3600" b="1"/>
              <a:t>C</a:t>
            </a:r>
            <a:r>
              <a:rPr lang="zh-CN" altLang="zh-CN" sz="3600" b="1"/>
              <a:t>的关系）</a:t>
            </a:r>
            <a:endParaRPr lang="zh-CN" altLang="en-US" sz="3600" b="1"/>
          </a:p>
        </p:txBody>
      </p: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479425" y="4008338"/>
            <a:ext cx="3429000" cy="641350"/>
            <a:chOff x="336" y="2832"/>
            <a:chExt cx="2160" cy="404"/>
          </a:xfrm>
        </p:grpSpPr>
        <p:sp>
          <p:nvSpPr>
            <p:cNvPr id="24" name="Text Box 78"/>
            <p:cNvSpPr txBox="1">
              <a:spLocks noChangeArrowheads="1"/>
            </p:cNvSpPr>
            <p:nvPr/>
          </p:nvSpPr>
          <p:spPr bwMode="auto">
            <a:xfrm>
              <a:off x="336" y="2832"/>
              <a:ext cx="21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溢出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= C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   C</a:t>
              </a:r>
            </a:p>
          </p:txBody>
        </p:sp>
        <p:grpSp>
          <p:nvGrpSpPr>
            <p:cNvPr id="25" name="Group 79"/>
            <p:cNvGrpSpPr>
              <a:grpSpLocks/>
            </p:cNvGrpSpPr>
            <p:nvPr/>
          </p:nvGrpSpPr>
          <p:grpSpPr bwMode="auto">
            <a:xfrm>
              <a:off x="1632" y="2976"/>
              <a:ext cx="192" cy="192"/>
              <a:chOff x="2880" y="3552"/>
              <a:chExt cx="192" cy="192"/>
            </a:xfrm>
          </p:grpSpPr>
          <p:sp>
            <p:nvSpPr>
              <p:cNvPr id="26" name="Line 80"/>
              <p:cNvSpPr>
                <a:spLocks noChangeShapeType="1"/>
              </p:cNvSpPr>
              <p:nvPr/>
            </p:nvSpPr>
            <p:spPr bwMode="auto">
              <a:xfrm>
                <a:off x="288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1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82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 Box 83"/>
          <p:cNvSpPr txBox="1">
            <a:spLocks noChangeArrowheads="1"/>
          </p:cNvSpPr>
          <p:nvPr/>
        </p:nvSpPr>
        <p:spPr bwMode="auto">
          <a:xfrm>
            <a:off x="250825" y="4770338"/>
            <a:ext cx="7273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3. </a:t>
            </a:r>
            <a:r>
              <a:rPr lang="zh-CN" altLang="en-US" sz="3600" b="1">
                <a:ea typeface="黑体" pitchFamily="2" charset="-122"/>
              </a:rPr>
              <a:t>硬件判断逻辑三</a:t>
            </a:r>
            <a:r>
              <a:rPr lang="zh-CN" altLang="en-US" sz="3600" b="1"/>
              <a:t>（双符号位</a:t>
            </a:r>
            <a:r>
              <a:rPr lang="zh-CN" altLang="zh-CN" sz="3600" b="1"/>
              <a:t>）</a:t>
            </a:r>
            <a:endParaRPr lang="zh-CN" altLang="en-US" sz="3600" b="1"/>
          </a:p>
        </p:txBody>
      </p:sp>
      <p:sp>
        <p:nvSpPr>
          <p:cNvPr id="30" name="Text Box 85"/>
          <p:cNvSpPr txBox="1">
            <a:spLocks noChangeArrowheads="1"/>
          </p:cNvSpPr>
          <p:nvPr/>
        </p:nvSpPr>
        <p:spPr bwMode="auto">
          <a:xfrm>
            <a:off x="304800" y="860326"/>
            <a:ext cx="520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ea typeface="黑体" pitchFamily="2" charset="-122"/>
              </a:rPr>
              <a:t>小结：硬件判断逻辑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36104" y="44624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移位操作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17115" y="1270471"/>
            <a:ext cx="363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逻辑移位</a:t>
            </a:r>
          </a:p>
        </p:txBody>
      </p:sp>
      <p:sp>
        <p:nvSpPr>
          <p:cNvPr id="4" name="Text Box 99"/>
          <p:cNvSpPr txBox="1">
            <a:spLocks noChangeArrowheads="1"/>
          </p:cNvSpPr>
          <p:nvPr/>
        </p:nvSpPr>
        <p:spPr bwMode="auto">
          <a:xfrm>
            <a:off x="2571377" y="2132484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1 0 0 0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1 1 1 1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592015" y="2953221"/>
            <a:ext cx="3276600" cy="701675"/>
            <a:chOff x="2592015" y="2953221"/>
            <a:chExt cx="3276600" cy="701675"/>
          </a:xfrm>
        </p:grpSpPr>
        <p:sp>
          <p:nvSpPr>
            <p:cNvPr id="5" name="Text Box 101"/>
            <p:cNvSpPr txBox="1">
              <a:spLocks noChangeArrowheads="1"/>
            </p:cNvSpPr>
            <p:nvPr/>
          </p:nvSpPr>
          <p:spPr bwMode="auto">
            <a:xfrm>
              <a:off x="2592015" y="2953221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6" name="Text Box 107"/>
            <p:cNvSpPr txBox="1">
              <a:spLocks noChangeArrowheads="1"/>
            </p:cNvSpPr>
            <p:nvPr/>
          </p:nvSpPr>
          <p:spPr bwMode="auto">
            <a:xfrm>
              <a:off x="2973015" y="2953221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3354015" y="2953221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8" name="Text Box 109"/>
            <p:cNvSpPr txBox="1">
              <a:spLocks noChangeArrowheads="1"/>
            </p:cNvSpPr>
            <p:nvPr/>
          </p:nvSpPr>
          <p:spPr bwMode="auto">
            <a:xfrm>
              <a:off x="3735015" y="2953221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9" name="Text Box 110"/>
            <p:cNvSpPr txBox="1">
              <a:spLocks noChangeArrowheads="1"/>
            </p:cNvSpPr>
            <p:nvPr/>
          </p:nvSpPr>
          <p:spPr bwMode="auto">
            <a:xfrm>
              <a:off x="3963615" y="2953221"/>
              <a:ext cx="6858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1 </a:t>
              </a:r>
            </a:p>
          </p:txBody>
        </p:sp>
        <p:sp>
          <p:nvSpPr>
            <p:cNvPr id="10" name="Text Box 111"/>
            <p:cNvSpPr txBox="1">
              <a:spLocks noChangeArrowheads="1"/>
            </p:cNvSpPr>
            <p:nvPr/>
          </p:nvSpPr>
          <p:spPr bwMode="auto">
            <a:xfrm>
              <a:off x="4497015" y="2953221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11" name="Text Box 112"/>
            <p:cNvSpPr txBox="1">
              <a:spLocks noChangeArrowheads="1"/>
            </p:cNvSpPr>
            <p:nvPr/>
          </p:nvSpPr>
          <p:spPr bwMode="auto">
            <a:xfrm>
              <a:off x="4878015" y="2953221"/>
              <a:ext cx="4572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12" name="Text Box 113"/>
            <p:cNvSpPr txBox="1">
              <a:spLocks noChangeArrowheads="1"/>
            </p:cNvSpPr>
            <p:nvPr/>
          </p:nvSpPr>
          <p:spPr bwMode="auto">
            <a:xfrm>
              <a:off x="5259015" y="2953221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4" name="Text Box 123"/>
          <p:cNvSpPr txBox="1">
            <a:spLocks noChangeArrowheads="1"/>
          </p:cNvSpPr>
          <p:nvPr/>
        </p:nvSpPr>
        <p:spPr bwMode="auto">
          <a:xfrm>
            <a:off x="323477" y="3002434"/>
            <a:ext cx="2592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循环左移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592015" y="4509120"/>
            <a:ext cx="3276600" cy="701675"/>
            <a:chOff x="2592015" y="4509120"/>
            <a:chExt cx="3276600" cy="701675"/>
          </a:xfrm>
        </p:grpSpPr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592015" y="4509120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973015" y="4509120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3354015" y="4509120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3735015" y="4509120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3963615" y="4509120"/>
              <a:ext cx="6858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1 </a:t>
              </a:r>
            </a:p>
          </p:txBody>
        </p:sp>
        <p:sp>
          <p:nvSpPr>
            <p:cNvPr id="20" name="Text Box 129"/>
            <p:cNvSpPr txBox="1">
              <a:spLocks noChangeArrowheads="1"/>
            </p:cNvSpPr>
            <p:nvPr/>
          </p:nvSpPr>
          <p:spPr bwMode="auto">
            <a:xfrm>
              <a:off x="4497015" y="4509120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21" name="Text Box 130"/>
            <p:cNvSpPr txBox="1">
              <a:spLocks noChangeArrowheads="1"/>
            </p:cNvSpPr>
            <p:nvPr/>
          </p:nvSpPr>
          <p:spPr bwMode="auto">
            <a:xfrm>
              <a:off x="4878015" y="4509120"/>
              <a:ext cx="4572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22" name="Text Box 131"/>
            <p:cNvSpPr txBox="1">
              <a:spLocks noChangeArrowheads="1"/>
            </p:cNvSpPr>
            <p:nvPr/>
          </p:nvSpPr>
          <p:spPr bwMode="auto">
            <a:xfrm>
              <a:off x="5259015" y="4509120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3" name="Text Box 132"/>
          <p:cNvSpPr txBox="1">
            <a:spLocks noChangeArrowheads="1"/>
          </p:cNvSpPr>
          <p:nvPr/>
        </p:nvSpPr>
        <p:spPr bwMode="auto">
          <a:xfrm>
            <a:off x="323477" y="4558333"/>
            <a:ext cx="2592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非循环左移</a:t>
            </a:r>
          </a:p>
        </p:txBody>
      </p:sp>
      <p:sp>
        <p:nvSpPr>
          <p:cNvPr id="25" name="Text Box 123"/>
          <p:cNvSpPr txBox="1">
            <a:spLocks noChangeArrowheads="1"/>
          </p:cNvSpPr>
          <p:nvPr/>
        </p:nvSpPr>
        <p:spPr bwMode="auto">
          <a:xfrm>
            <a:off x="323528" y="3785667"/>
            <a:ext cx="2592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循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环右移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91544" y="3717032"/>
            <a:ext cx="3276600" cy="701675"/>
            <a:chOff x="2591544" y="3717032"/>
            <a:chExt cx="3276600" cy="701675"/>
          </a:xfrm>
        </p:grpSpPr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2591544" y="3717032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 smtClean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  <a:endPara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107"/>
            <p:cNvSpPr txBox="1">
              <a:spLocks noChangeArrowheads="1"/>
            </p:cNvSpPr>
            <p:nvPr/>
          </p:nvSpPr>
          <p:spPr bwMode="auto">
            <a:xfrm>
              <a:off x="2972544" y="3717032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 smtClean="0">
                  <a:latin typeface="Times New Roman" pitchFamily="18" charset="0"/>
                  <a:cs typeface="Times New Roman" pitchFamily="18" charset="0"/>
                </a:rPr>
                <a:t>1 </a:t>
              </a:r>
              <a:endParaRPr lang="en-US" altLang="zh-CN" sz="4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108"/>
            <p:cNvSpPr txBox="1">
              <a:spLocks noChangeArrowheads="1"/>
            </p:cNvSpPr>
            <p:nvPr/>
          </p:nvSpPr>
          <p:spPr bwMode="auto">
            <a:xfrm>
              <a:off x="3353544" y="3717032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29" name="Text Box 109"/>
            <p:cNvSpPr txBox="1">
              <a:spLocks noChangeArrowheads="1"/>
            </p:cNvSpPr>
            <p:nvPr/>
          </p:nvSpPr>
          <p:spPr bwMode="auto">
            <a:xfrm>
              <a:off x="3734544" y="3717032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 smtClean="0">
                  <a:latin typeface="Times New Roman" pitchFamily="18" charset="0"/>
                  <a:cs typeface="Times New Roman" pitchFamily="18" charset="0"/>
                </a:rPr>
                <a:t>0 </a:t>
              </a:r>
              <a:endParaRPr lang="en-US" altLang="zh-CN" sz="4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110"/>
            <p:cNvSpPr txBox="1">
              <a:spLocks noChangeArrowheads="1"/>
            </p:cNvSpPr>
            <p:nvPr/>
          </p:nvSpPr>
          <p:spPr bwMode="auto">
            <a:xfrm>
              <a:off x="3963144" y="3717032"/>
              <a:ext cx="6858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40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4000" b="1" dirty="0" smtClean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40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 Box 111"/>
            <p:cNvSpPr txBox="1">
              <a:spLocks noChangeArrowheads="1"/>
            </p:cNvSpPr>
            <p:nvPr/>
          </p:nvSpPr>
          <p:spPr bwMode="auto">
            <a:xfrm>
              <a:off x="4496544" y="3717032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32" name="Text Box 112"/>
            <p:cNvSpPr txBox="1">
              <a:spLocks noChangeArrowheads="1"/>
            </p:cNvSpPr>
            <p:nvPr/>
          </p:nvSpPr>
          <p:spPr bwMode="auto">
            <a:xfrm>
              <a:off x="4877544" y="3717032"/>
              <a:ext cx="4572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5258544" y="3717032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92066" y="5301208"/>
            <a:ext cx="3276600" cy="701675"/>
            <a:chOff x="2592066" y="5301208"/>
            <a:chExt cx="3276600" cy="701675"/>
          </a:xfrm>
        </p:grpSpPr>
        <p:sp>
          <p:nvSpPr>
            <p:cNvPr id="34" name="Text Box 124"/>
            <p:cNvSpPr txBox="1">
              <a:spLocks noChangeArrowheads="1"/>
            </p:cNvSpPr>
            <p:nvPr/>
          </p:nvSpPr>
          <p:spPr bwMode="auto">
            <a:xfrm>
              <a:off x="2592066" y="5301208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35" name="Text Box 125"/>
            <p:cNvSpPr txBox="1">
              <a:spLocks noChangeArrowheads="1"/>
            </p:cNvSpPr>
            <p:nvPr/>
          </p:nvSpPr>
          <p:spPr bwMode="auto">
            <a:xfrm>
              <a:off x="2973066" y="5301208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 smtClean="0">
                  <a:latin typeface="Times New Roman" pitchFamily="18" charset="0"/>
                  <a:cs typeface="Times New Roman" pitchFamily="18" charset="0"/>
                </a:rPr>
                <a:t>1 </a:t>
              </a:r>
              <a:endParaRPr lang="en-US" altLang="zh-CN" sz="4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126"/>
            <p:cNvSpPr txBox="1">
              <a:spLocks noChangeArrowheads="1"/>
            </p:cNvSpPr>
            <p:nvPr/>
          </p:nvSpPr>
          <p:spPr bwMode="auto">
            <a:xfrm>
              <a:off x="3354066" y="5301208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latin typeface="Times New Roman" pitchFamily="18" charset="0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37" name="Text Box 127"/>
            <p:cNvSpPr txBox="1">
              <a:spLocks noChangeArrowheads="1"/>
            </p:cNvSpPr>
            <p:nvPr/>
          </p:nvSpPr>
          <p:spPr bwMode="auto">
            <a:xfrm>
              <a:off x="3735066" y="5301208"/>
              <a:ext cx="533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4000" b="1" dirty="0" smtClean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40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 Box 128"/>
            <p:cNvSpPr txBox="1">
              <a:spLocks noChangeArrowheads="1"/>
            </p:cNvSpPr>
            <p:nvPr/>
          </p:nvSpPr>
          <p:spPr bwMode="auto">
            <a:xfrm>
              <a:off x="3963666" y="5301208"/>
              <a:ext cx="6858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40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4000" b="1" dirty="0" smtClean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40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4497066" y="5301208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40" name="Text Box 130"/>
            <p:cNvSpPr txBox="1">
              <a:spLocks noChangeArrowheads="1"/>
            </p:cNvSpPr>
            <p:nvPr/>
          </p:nvSpPr>
          <p:spPr bwMode="auto">
            <a:xfrm>
              <a:off x="4878066" y="5301208"/>
              <a:ext cx="4572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41" name="Text Box 131"/>
            <p:cNvSpPr txBox="1">
              <a:spLocks noChangeArrowheads="1"/>
            </p:cNvSpPr>
            <p:nvPr/>
          </p:nvSpPr>
          <p:spPr bwMode="auto">
            <a:xfrm>
              <a:off x="5259066" y="5301208"/>
              <a:ext cx="609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4000" b="1" dirty="0" smtClean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 Box 132"/>
          <p:cNvSpPr txBox="1">
            <a:spLocks noChangeArrowheads="1"/>
          </p:cNvSpPr>
          <p:nvPr/>
        </p:nvSpPr>
        <p:spPr bwMode="auto">
          <a:xfrm>
            <a:off x="323528" y="5350421"/>
            <a:ext cx="2592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非循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环右移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4" grpId="0" autoUpdateAnimBg="0"/>
      <p:bldP spid="23" grpId="0" autoUpdateAnimBg="0"/>
      <p:bldP spid="25" grpId="0" autoUpdateAnimBg="0"/>
      <p:bldP spid="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782638" y="704850"/>
            <a:ext cx="7223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数码位置变化，数值</a:t>
            </a: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变化</a:t>
            </a:r>
            <a:r>
              <a:rPr lang="en-US" altLang="zh-CN" sz="3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符号位不变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864617" y="50800"/>
            <a:ext cx="363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36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算术移位</a:t>
            </a:r>
          </a:p>
        </p:txBody>
      </p:sp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1804988" y="4141788"/>
            <a:ext cx="1828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0111</a:t>
            </a: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1804988" y="45227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111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5843588" y="45227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111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5843588" y="4141788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0111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246856" y="1412875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zh-CN" altLang="en-US" sz="36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正数补码</a:t>
            </a:r>
            <a:r>
              <a:rPr lang="en-US" altLang="zh-CN" sz="36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</a:t>
            </a:r>
            <a:r>
              <a:rPr lang="zh-CN" altLang="en-US" sz="36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原码移位规则</a:t>
            </a:r>
          </a:p>
        </p:txBody>
      </p:sp>
      <p:grpSp>
        <p:nvGrpSpPr>
          <p:cNvPr id="75" name="Group 25"/>
          <p:cNvGrpSpPr>
            <a:grpSpLocks/>
          </p:cNvGrpSpPr>
          <p:nvPr/>
        </p:nvGrpSpPr>
        <p:grpSpPr bwMode="auto">
          <a:xfrm>
            <a:off x="661988" y="4370388"/>
            <a:ext cx="1066800" cy="579437"/>
            <a:chOff x="240" y="1056"/>
            <a:chExt cx="672" cy="365"/>
          </a:xfrm>
        </p:grpSpPr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240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40" y="105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78" name="Group 28"/>
          <p:cNvGrpSpPr>
            <a:grpSpLocks/>
          </p:cNvGrpSpPr>
          <p:nvPr/>
        </p:nvGrpSpPr>
        <p:grpSpPr bwMode="auto">
          <a:xfrm>
            <a:off x="585788" y="4903788"/>
            <a:ext cx="1143000" cy="579437"/>
            <a:chOff x="192" y="1392"/>
            <a:chExt cx="720" cy="365"/>
          </a:xfrm>
        </p:grpSpPr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92" y="1392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右移</a:t>
              </a:r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240" y="172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Group 31"/>
          <p:cNvGrpSpPr>
            <a:grpSpLocks/>
          </p:cNvGrpSpPr>
          <p:nvPr/>
        </p:nvGrpSpPr>
        <p:grpSpPr bwMode="auto">
          <a:xfrm>
            <a:off x="661988" y="5437188"/>
            <a:ext cx="1066800" cy="579437"/>
            <a:chOff x="240" y="1728"/>
            <a:chExt cx="672" cy="365"/>
          </a:xfrm>
        </p:grpSpPr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240" y="206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40" y="1728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1804988" y="50561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111     </a:t>
            </a: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1804988" y="55895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011     </a:t>
            </a:r>
          </a:p>
        </p:txBody>
      </p:sp>
      <p:grpSp>
        <p:nvGrpSpPr>
          <p:cNvPr id="86" name="Group 36"/>
          <p:cNvGrpSpPr>
            <a:grpSpLocks/>
          </p:cNvGrpSpPr>
          <p:nvPr/>
        </p:nvGrpSpPr>
        <p:grpSpPr bwMode="auto">
          <a:xfrm>
            <a:off x="4776788" y="4370388"/>
            <a:ext cx="1143000" cy="579437"/>
            <a:chOff x="2832" y="1056"/>
            <a:chExt cx="720" cy="365"/>
          </a:xfrm>
        </p:grpSpPr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2832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2880" y="105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89" name="Group 39"/>
          <p:cNvGrpSpPr>
            <a:grpSpLocks/>
          </p:cNvGrpSpPr>
          <p:nvPr/>
        </p:nvGrpSpPr>
        <p:grpSpPr bwMode="auto">
          <a:xfrm>
            <a:off x="4776788" y="4903788"/>
            <a:ext cx="1143000" cy="579437"/>
            <a:chOff x="2832" y="1392"/>
            <a:chExt cx="720" cy="365"/>
          </a:xfrm>
        </p:grpSpPr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V="1">
              <a:off x="2832" y="172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2880" y="1392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92" name="Group 42"/>
          <p:cNvGrpSpPr>
            <a:grpSpLocks/>
          </p:cNvGrpSpPr>
          <p:nvPr/>
        </p:nvGrpSpPr>
        <p:grpSpPr bwMode="auto">
          <a:xfrm>
            <a:off x="4852988" y="5437188"/>
            <a:ext cx="1066800" cy="579437"/>
            <a:chOff x="2880" y="1728"/>
            <a:chExt cx="672" cy="365"/>
          </a:xfrm>
        </p:grpSpPr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2880" y="20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2880" y="1728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右移</a:t>
              </a:r>
            </a:p>
          </p:txBody>
        </p:sp>
      </p:grpSp>
      <p:grpSp>
        <p:nvGrpSpPr>
          <p:cNvPr id="95" name="Group 45"/>
          <p:cNvGrpSpPr>
            <a:grpSpLocks/>
          </p:cNvGrpSpPr>
          <p:nvPr/>
        </p:nvGrpSpPr>
        <p:grpSpPr bwMode="auto">
          <a:xfrm>
            <a:off x="4852988" y="5970588"/>
            <a:ext cx="1066800" cy="579437"/>
            <a:chOff x="2880" y="2064"/>
            <a:chExt cx="672" cy="365"/>
          </a:xfrm>
        </p:grpSpPr>
        <p:sp>
          <p:nvSpPr>
            <p:cNvPr id="96" name="Line 46"/>
            <p:cNvSpPr>
              <a:spLocks noChangeShapeType="1"/>
            </p:cNvSpPr>
            <p:nvPr/>
          </p:nvSpPr>
          <p:spPr bwMode="auto">
            <a:xfrm>
              <a:off x="2880" y="240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 Box 47"/>
            <p:cNvSpPr txBox="1">
              <a:spLocks noChangeArrowheads="1"/>
            </p:cNvSpPr>
            <p:nvPr/>
          </p:nvSpPr>
          <p:spPr bwMode="auto">
            <a:xfrm>
              <a:off x="2880" y="2064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5843588" y="50561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1 110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5843588" y="55895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110     </a:t>
            </a: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5843588" y="61229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111     </a:t>
            </a:r>
          </a:p>
        </p:txBody>
      </p: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323850" y="23622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数符不变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2573338" y="2363788"/>
            <a:ext cx="41814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单：符号位不变；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双：第一符号位不变</a:t>
            </a:r>
          </a:p>
        </p:txBody>
      </p: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323850" y="3363913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空位补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104" name="Text Box 54"/>
          <p:cNvSpPr txBox="1">
            <a:spLocks noChangeArrowheads="1"/>
          </p:cNvSpPr>
          <p:nvPr/>
        </p:nvSpPr>
        <p:spPr bwMode="auto">
          <a:xfrm>
            <a:off x="2211388" y="3363913"/>
            <a:ext cx="6559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右移时第二符号位移至尾数最高位</a:t>
            </a:r>
          </a:p>
        </p:txBody>
      </p:sp>
      <p:sp>
        <p:nvSpPr>
          <p:cNvPr id="105" name="AutoShape 55"/>
          <p:cNvSpPr>
            <a:spLocks/>
          </p:cNvSpPr>
          <p:nvPr/>
        </p:nvSpPr>
        <p:spPr bwMode="auto">
          <a:xfrm>
            <a:off x="2363788" y="2436813"/>
            <a:ext cx="215900" cy="576262"/>
          </a:xfrm>
          <a:prstGeom prst="leftBrace">
            <a:avLst>
              <a:gd name="adj1" fmla="val 222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0" grpId="0" autoUpdateAnimBg="0"/>
      <p:bldP spid="71" grpId="0" autoUpdateAnimBg="0"/>
      <p:bldP spid="72" grpId="0" autoUpdateAnimBg="0"/>
      <p:bldP spid="73" grpId="0" autoUpdateAnimBg="0"/>
      <p:bldP spid="74" grpId="0" autoUpdateAnimBg="0"/>
      <p:bldP spid="84" grpId="0" autoUpdateAnimBg="0"/>
      <p:bldP spid="85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build="p" autoUpdateAnimBg="0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0538" y="3572594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单符号位 ：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11313" y="4436194"/>
            <a:ext cx="1828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1</a:t>
            </a:r>
            <a:r>
              <a:rPr lang="en-US" altLang="zh-CN" sz="3200" b="1" dirty="0"/>
              <a:t> 1011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11313" y="4817194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1</a:t>
            </a:r>
            <a:r>
              <a:rPr lang="en-US" altLang="zh-CN" sz="3200" b="1" dirty="0"/>
              <a:t> 011</a:t>
            </a:r>
            <a:r>
              <a:rPr lang="en-US" altLang="zh-CN" sz="3200" b="1" dirty="0">
                <a:solidFill>
                  <a:srgbClr val="0000FF"/>
                </a:solidFill>
              </a:rPr>
              <a:t>0 </a:t>
            </a:r>
            <a:r>
              <a:rPr lang="en-US" altLang="zh-CN" sz="3200" b="1" dirty="0"/>
              <a:t>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73688" y="3499569"/>
            <a:ext cx="3230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双符号位：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43625" y="4879106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1</a:t>
            </a:r>
            <a:r>
              <a:rPr lang="en-US" altLang="zh-CN" sz="3200" b="1" dirty="0"/>
              <a:t>0 110</a:t>
            </a:r>
            <a:r>
              <a:rPr lang="en-US" altLang="zh-CN" sz="3200" b="1" dirty="0">
                <a:solidFill>
                  <a:srgbClr val="0000FF"/>
                </a:solidFill>
              </a:rPr>
              <a:t>0</a:t>
            </a:r>
            <a:r>
              <a:rPr lang="en-US" altLang="zh-CN" sz="3200" b="1" dirty="0"/>
              <a:t>    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43625" y="4498106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11</a:t>
            </a:r>
            <a:r>
              <a:rPr lang="en-US" altLang="zh-CN" sz="3200" b="1"/>
              <a:t> 0110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69032" y="100731"/>
            <a:ext cx="579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ea typeface="黑体" pitchFamily="2" charset="-122"/>
              </a:rPr>
              <a:t>②负</a:t>
            </a:r>
            <a:r>
              <a:rPr lang="zh-CN" altLang="en-US" sz="3600" b="1" dirty="0">
                <a:ea typeface="黑体" pitchFamily="2" charset="-122"/>
              </a:rPr>
              <a:t>数补码移位规则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468313" y="4664794"/>
            <a:ext cx="1143000" cy="579437"/>
            <a:chOff x="336" y="1152"/>
            <a:chExt cx="720" cy="365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36" y="148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4" y="1152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2" charset="-122"/>
                </a:rPr>
                <a:t>左移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468313" y="5198194"/>
            <a:ext cx="1143000" cy="579437"/>
            <a:chOff x="336" y="1488"/>
            <a:chExt cx="720" cy="365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4" y="1488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2" charset="-122"/>
                </a:rPr>
                <a:t>右移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36" y="182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468313" y="5731594"/>
            <a:ext cx="1143000" cy="579437"/>
            <a:chOff x="336" y="1824"/>
            <a:chExt cx="720" cy="365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6" y="216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84" y="1824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2" charset="-122"/>
                </a:rPr>
                <a:t>右移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611313" y="5350594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1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1</a:t>
            </a:r>
            <a:r>
              <a:rPr lang="en-US" altLang="zh-CN" sz="3200" b="1" dirty="0"/>
              <a:t>011    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611313" y="5883994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1 </a:t>
            </a:r>
            <a:r>
              <a:rPr lang="en-US" altLang="zh-CN" sz="3200" b="1" dirty="0">
                <a:solidFill>
                  <a:srgbClr val="0000FF"/>
                </a:solidFill>
              </a:rPr>
              <a:t>1</a:t>
            </a:r>
            <a:r>
              <a:rPr lang="en-US" altLang="zh-CN" sz="3200" b="1" dirty="0"/>
              <a:t>101     </a:t>
            </a:r>
          </a:p>
        </p:txBody>
      </p: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5076825" y="4726706"/>
            <a:ext cx="1143000" cy="579438"/>
            <a:chOff x="2688" y="1152"/>
            <a:chExt cx="720" cy="365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688" y="148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736" y="1152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2" charset="-122"/>
                </a:rPr>
                <a:t>左移</a:t>
              </a:r>
            </a:p>
          </p:txBody>
        </p:sp>
      </p:grpSp>
      <p:grpSp>
        <p:nvGrpSpPr>
          <p:cNvPr id="23" name="Group 59"/>
          <p:cNvGrpSpPr>
            <a:grpSpLocks/>
          </p:cNvGrpSpPr>
          <p:nvPr/>
        </p:nvGrpSpPr>
        <p:grpSpPr bwMode="auto">
          <a:xfrm>
            <a:off x="5153025" y="5260106"/>
            <a:ext cx="1066800" cy="579438"/>
            <a:chOff x="2736" y="1488"/>
            <a:chExt cx="672" cy="365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736" y="182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736" y="1488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2" charset="-122"/>
                </a:rPr>
                <a:t>右移</a:t>
              </a:r>
            </a:p>
          </p:txBody>
        </p:sp>
      </p:grpSp>
      <p:grpSp>
        <p:nvGrpSpPr>
          <p:cNvPr id="26" name="Group 60"/>
          <p:cNvGrpSpPr>
            <a:grpSpLocks/>
          </p:cNvGrpSpPr>
          <p:nvPr/>
        </p:nvGrpSpPr>
        <p:grpSpPr bwMode="auto">
          <a:xfrm>
            <a:off x="5153025" y="5793506"/>
            <a:ext cx="1066800" cy="579438"/>
            <a:chOff x="2736" y="1824"/>
            <a:chExt cx="672" cy="365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736" y="216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736" y="1824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2" charset="-122"/>
                </a:rPr>
                <a:t>右移</a:t>
              </a:r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143625" y="5412506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11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0</a:t>
            </a:r>
            <a:r>
              <a:rPr lang="en-US" altLang="zh-CN" sz="3200" b="1" dirty="0"/>
              <a:t>110     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143625" y="5945906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11 </a:t>
            </a:r>
            <a:r>
              <a:rPr lang="en-US" altLang="zh-CN" sz="3200" b="1" dirty="0">
                <a:solidFill>
                  <a:srgbClr val="0000FF"/>
                </a:solidFill>
              </a:rPr>
              <a:t>1</a:t>
            </a:r>
            <a:r>
              <a:rPr lang="en-US" altLang="zh-CN" sz="3200" b="1" dirty="0"/>
              <a:t>011     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68313" y="1969219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ea typeface="黑体" pitchFamily="2" charset="-122"/>
              </a:rPr>
              <a:t>左移空位补</a:t>
            </a:r>
            <a:r>
              <a:rPr lang="en-US" altLang="zh-CN" sz="3600" b="1">
                <a:solidFill>
                  <a:schemeClr val="folHlink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936875" y="2761381"/>
            <a:ext cx="595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（第二符号位移至尾数最高位）</a:t>
            </a: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395288" y="2769319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ea typeface="黑体" pitchFamily="2" charset="-122"/>
              </a:rPr>
              <a:t>右移空位补</a:t>
            </a:r>
            <a:r>
              <a:rPr lang="en-US" altLang="zh-CN" sz="3600" b="1">
                <a:solidFill>
                  <a:schemeClr val="folHlink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468313" y="999256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ea typeface="黑体" pitchFamily="2" charset="-122"/>
              </a:rPr>
              <a:t>数符不变</a:t>
            </a: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2717800" y="1000844"/>
            <a:ext cx="41814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单：符号位不变；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双：第一符号位不变</a:t>
            </a:r>
          </a:p>
        </p:txBody>
      </p:sp>
      <p:sp>
        <p:nvSpPr>
          <p:cNvPr id="36" name="AutoShape 63"/>
          <p:cNvSpPr>
            <a:spLocks/>
          </p:cNvSpPr>
          <p:nvPr/>
        </p:nvSpPr>
        <p:spPr bwMode="auto">
          <a:xfrm>
            <a:off x="2508250" y="1073869"/>
            <a:ext cx="215900" cy="576262"/>
          </a:xfrm>
          <a:prstGeom prst="leftBrace">
            <a:avLst>
              <a:gd name="adj1" fmla="val 222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Freeform 64"/>
          <p:cNvSpPr>
            <a:spLocks/>
          </p:cNvSpPr>
          <p:nvPr/>
        </p:nvSpPr>
        <p:spPr bwMode="auto">
          <a:xfrm>
            <a:off x="6540500" y="5299794"/>
            <a:ext cx="1631950" cy="168275"/>
          </a:xfrm>
          <a:custGeom>
            <a:avLst/>
            <a:gdLst>
              <a:gd name="T0" fmla="*/ 47625 w 1028"/>
              <a:gd name="T1" fmla="*/ 73025 h 106"/>
              <a:gd name="T2" fmla="*/ 192088 w 1028"/>
              <a:gd name="T3" fmla="*/ 144463 h 106"/>
              <a:gd name="T4" fmla="*/ 1200150 w 1028"/>
              <a:gd name="T5" fmla="*/ 144463 h 106"/>
              <a:gd name="T6" fmla="*/ 1631950 w 1028"/>
              <a:gd name="T7" fmla="*/ 0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8" h="106">
                <a:moveTo>
                  <a:pt x="30" y="46"/>
                </a:moveTo>
                <a:cubicBezTo>
                  <a:pt x="15" y="65"/>
                  <a:pt x="0" y="84"/>
                  <a:pt x="121" y="91"/>
                </a:cubicBezTo>
                <a:cubicBezTo>
                  <a:pt x="242" y="98"/>
                  <a:pt x="605" y="106"/>
                  <a:pt x="756" y="91"/>
                </a:cubicBezTo>
                <a:cubicBezTo>
                  <a:pt x="907" y="76"/>
                  <a:pt x="967" y="38"/>
                  <a:pt x="102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8172450" y="4247281"/>
            <a:ext cx="8636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</a:rPr>
              <a:t>第二符号位用来暂存有效值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build="p" autoUpdateAnimBg="0"/>
      <p:bldP spid="6" grpId="0" autoUpdateAnimBg="0"/>
      <p:bldP spid="7" grpId="0" autoUpdateAnimBg="0"/>
      <p:bldP spid="18" grpId="0" autoUpdateAnimBg="0"/>
      <p:bldP spid="19" grpId="0" autoUpdateAnimBg="0"/>
      <p:bldP spid="29" grpId="0" autoUpdateAnimBg="0"/>
      <p:bldP spid="30" grpId="0" autoUpdateAnimBg="0"/>
      <p:bldP spid="31" grpId="0" autoUpdateAnimBg="0"/>
      <p:bldP spid="32" grpId="0" build="p" autoUpdateAnimBg="0"/>
      <p:bldP spid="33" grpId="0" autoUpdateAnimBg="0"/>
      <p:bldP spid="34" grpId="0" autoUpdateAnimBg="0"/>
      <p:bldP spid="35" grpId="0" autoUpdateAnimBg="0"/>
      <p:bldP spid="36" grpId="0" animBg="1"/>
      <p:bldP spid="37" grpId="0" animBg="1"/>
      <p:bldP spid="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36104" y="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舍入方法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762000"/>
            <a:ext cx="6804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）  </a:t>
            </a:r>
            <a:r>
              <a:rPr lang="en-US" altLang="zh-CN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舍</a:t>
            </a:r>
            <a:r>
              <a:rPr lang="en-US" altLang="zh-CN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入（原码、补码）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0 0010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486400" y="1905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52800" y="220980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1 0010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486400" y="2514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667000" y="28956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     1 1101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486400" y="3276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0" y="37338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zh-CN" altLang="en-US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末位恒置</a:t>
            </a:r>
            <a:r>
              <a:rPr lang="en-US" altLang="zh-CN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（原码、补码）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29000" y="44958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0 0010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原   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5626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345160" y="5791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1 1101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429000" y="51498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1 0010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248400" y="15240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 0 0010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6248400" y="22098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 1 0011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6019800" y="28956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   1 1110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6400800" y="44958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0 001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6400800" y="518160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1 001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5562600" y="5486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6400800" y="57912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1 110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5562600" y="6172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6400800" y="518160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0011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6400800" y="57912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1101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0" y="15240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保留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位尾数：        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0" y="44958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保留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位尾数：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nimBg="1"/>
      <p:bldP spid="6" grpId="0" build="p" autoUpdateAnimBg="0"/>
      <p:bldP spid="7" grpId="0" animBg="1"/>
      <p:bldP spid="8" grpId="0" build="p" autoUpdateAnimBg="0"/>
      <p:bldP spid="9" grpId="0" animBg="1"/>
      <p:bldP spid="10" grpId="0" autoUpdateAnimBg="0"/>
      <p:bldP spid="11" grpId="0" build="p" autoUpdateAnimBg="0"/>
      <p:bldP spid="12" grpId="0" animBg="1"/>
      <p:bldP spid="13" grpId="0" build="p" autoUpdateAnimBg="0"/>
      <p:bldP spid="14" grpId="0" build="p" autoUpdateAnimBg="0"/>
      <p:bldP spid="15" grpId="0" build="p" autoUpdateAnimBg="0" advAuto="0"/>
      <p:bldP spid="16" grpId="0" build="p" autoUpdateAnimBg="0" advAuto="0"/>
      <p:bldP spid="17" grpId="0" build="p" autoUpdateAnimBg="0" advAuto="0"/>
      <p:bldP spid="18" grpId="0" build="p" autoUpdateAnimBg="0" advAuto="0"/>
      <p:bldP spid="19" grpId="0" build="p" autoUpdateAnimBg="0" advAuto="0"/>
      <p:bldP spid="20" grpId="0" animBg="1"/>
      <p:bldP spid="21" grpId="0" build="p" autoUpdateAnimBg="0" advAuto="0"/>
      <p:bldP spid="22" grpId="0" animBg="1"/>
      <p:bldP spid="23" grpId="0"/>
      <p:bldP spid="24" grpId="0"/>
      <p:bldP spid="25" grpId="0" build="p" autoUpdateAnimBg="0"/>
      <p:bldP spid="2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095306" y="1268413"/>
            <a:ext cx="23764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手算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0.1101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×0.1011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283968" y="3001963"/>
            <a:ext cx="4419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   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  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 0000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1101</a:t>
            </a: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6222306" y="2873375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>
            <a:off x="5841306" y="50831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879406" y="4941888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0.10001111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8532440" y="3356992"/>
            <a:ext cx="647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部分积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179388" y="2997200"/>
            <a:ext cx="6373812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问题：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）加数增多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）加数的位数增多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改进：将一次加改为分步累加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将左移改为右移</a:t>
            </a: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792832" y="44624"/>
            <a:ext cx="586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/>
              <a:t>2.3.3 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定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点乘法运算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179388" y="1196975"/>
            <a:ext cx="4537075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将乘法转换为加法：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部分积累加、移位</a:t>
            </a:r>
          </a:p>
        </p:txBody>
      </p:sp>
      <p:sp>
        <p:nvSpPr>
          <p:cNvPr id="14" name="矩形 13"/>
          <p:cNvSpPr/>
          <p:nvPr/>
        </p:nvSpPr>
        <p:spPr>
          <a:xfrm>
            <a:off x="5951835" y="4437112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879728" y="5859323"/>
            <a:ext cx="2592387" cy="37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.10001111</a:t>
            </a:r>
            <a:endParaRPr lang="en-US" altLang="zh-CN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8256091" y="3140968"/>
            <a:ext cx="288032" cy="1800200"/>
          </a:xfrm>
          <a:prstGeom prst="rightBrace">
            <a:avLst>
              <a:gd name="adj1" fmla="val 83430"/>
              <a:gd name="adj2" fmla="val 4767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4" grpId="0" animBg="1"/>
      <p:bldP spid="7" grpId="0" animBg="1"/>
      <p:bldP spid="8" grpId="0" build="p" autoUpdateAnimBg="0"/>
      <p:bldP spid="10" grpId="0" build="p" autoUpdateAnimBg="0" advAuto="0"/>
      <p:bldP spid="11" grpId="0" uiExpand="1" build="p" autoUpdateAnimBg="0"/>
      <p:bldP spid="13" grpId="0" autoUpdateAnimBg="0"/>
      <p:bldP spid="14" grpId="0"/>
      <p:bldP spid="15" grpId="0" build="p" autoUpdateAnimBg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751656" y="115888"/>
            <a:ext cx="7924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ea typeface="黑体" pitchFamily="2" charset="-122"/>
              </a:rPr>
              <a:t>  </a:t>
            </a:r>
            <a:r>
              <a:rPr lang="en-US" altLang="zh-CN" sz="3600" b="1" dirty="0">
                <a:latin typeface="宋体" charset="-122"/>
              </a:rPr>
              <a:t>1.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原码一位乘法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11560" y="949253"/>
            <a:ext cx="7924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黑体" pitchFamily="2" charset="-122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a typeface="黑体" pitchFamily="2" charset="-122"/>
              </a:rPr>
              <a:t>（</a:t>
            </a:r>
            <a:r>
              <a:rPr lang="en-US" altLang="zh-CN" sz="3600" b="1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ea typeface="黑体" pitchFamily="2" charset="-122"/>
              </a:rPr>
              <a:t>）取两操作数的绝对值相乘；</a:t>
            </a:r>
            <a:endParaRPr lang="zh-CN" altLang="en-US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95536" y="1628800"/>
          <a:ext cx="558062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3" imgW="1968480" imgH="228600" progId="Equation.DSMT4">
                  <p:embed/>
                </p:oleObj>
              </mc:Choice>
              <mc:Fallback>
                <p:oleObj name="Equation" r:id="rId3" imgW="1968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28800"/>
                        <a:ext cx="5580621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50888" y="2349500"/>
          <a:ext cx="241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888" y="2349500"/>
                        <a:ext cx="2413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79512" y="3069010"/>
          <a:ext cx="34242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7" imgW="1358640" imgH="228600" progId="Equation.DSMT4">
                  <p:embed/>
                </p:oleObj>
              </mc:Choice>
              <mc:Fallback>
                <p:oleObj name="Equation" r:id="rId7" imgW="1358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69010"/>
                        <a:ext cx="34242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11560" y="3861048"/>
          <a:ext cx="6336704" cy="60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9" imgW="2400120" imgH="228600" progId="Equation.DSMT4">
                  <p:embed/>
                </p:oleObj>
              </mc:Choice>
              <mc:Fallback>
                <p:oleObj name="Equation" r:id="rId9" imgW="24001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6336704" cy="603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39552" y="4653136"/>
          <a:ext cx="8232914" cy="61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11" imgW="3073320" imgH="228600" progId="Equation.DSMT4">
                  <p:embed/>
                </p:oleObj>
              </mc:Choice>
              <mc:Fallback>
                <p:oleObj name="Equation" r:id="rId11" imgW="30733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653136"/>
                        <a:ext cx="8232914" cy="612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11560" y="5445224"/>
          <a:ext cx="659273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13" imgW="2616120" imgH="228600" progId="Equation.DSMT4">
                  <p:embed/>
                </p:oleObj>
              </mc:Choice>
              <mc:Fallback>
                <p:oleObj name="Equation" r:id="rId13" imgW="26161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445224"/>
                        <a:ext cx="6592733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716" y="5877272"/>
            <a:ext cx="713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乘积的符号为两操作数的异或值。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475656" y="1731610"/>
          <a:ext cx="1195961" cy="61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31610"/>
                        <a:ext cx="1195961" cy="617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480220" y="2522612"/>
          <a:ext cx="3451820" cy="69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20" y="2522612"/>
                        <a:ext cx="3451820" cy="69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475655" y="3386708"/>
          <a:ext cx="3681941" cy="69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3386708"/>
                        <a:ext cx="3681941" cy="69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475656" y="4233840"/>
          <a:ext cx="3312368" cy="120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Equation" r:id="rId9" imgW="1218960" imgH="444240" progId="Equation.DSMT4">
                  <p:embed/>
                </p:oleObj>
              </mc:Choice>
              <mc:Fallback>
                <p:oleObj name="Equation" r:id="rId9" imgW="12189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33840"/>
                        <a:ext cx="3312368" cy="1207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330325" y="836613"/>
          <a:ext cx="6305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Equation" r:id="rId11" imgW="2501640" imgH="228600" progId="Equation.DSMT4">
                  <p:embed/>
                </p:oleObj>
              </mc:Choice>
              <mc:Fallback>
                <p:oleObj name="Equation" r:id="rId11" imgW="25016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836613"/>
                        <a:ext cx="6305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/>
          <p:cNvSpPr/>
          <p:nvPr/>
        </p:nvSpPr>
        <p:spPr>
          <a:xfrm rot="10800000">
            <a:off x="5436096" y="2636912"/>
            <a:ext cx="360040" cy="2736304"/>
          </a:xfrm>
          <a:prstGeom prst="leftBrace">
            <a:avLst>
              <a:gd name="adj1" fmla="val 819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6450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78617"/>
            <a:ext cx="7398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2.3   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运算方法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  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42875" y="1642120"/>
            <a:ext cx="8424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</a:rPr>
              <a:t>操作数用补码表示，符号位参与运算，结果用补码表示。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88913" y="843434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/>
              <a:t>2.3.1</a:t>
            </a:r>
            <a:r>
              <a:rPr lang="zh-CN" altLang="en-US" sz="3600" b="1" dirty="0" smtClean="0"/>
              <a:t>、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定点补码加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减运算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74625" y="2852936"/>
            <a:ext cx="406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1. </a:t>
            </a:r>
            <a:r>
              <a:rPr lang="zh-CN" altLang="en-US" sz="3600" b="1" dirty="0">
                <a:ea typeface="黑体" pitchFamily="2" charset="-122"/>
              </a:rPr>
              <a:t>基本关系式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247650" y="3709481"/>
            <a:ext cx="86455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( X + Y )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  Y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40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 X -  Y )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  (-Y)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40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339725" y="5128468"/>
            <a:ext cx="8229600" cy="4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</a:rPr>
              <a:t>操作码为“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加</a:t>
            </a:r>
            <a:r>
              <a:rPr lang="zh-CN" altLang="en-US" sz="3200" b="1" dirty="0">
                <a:ea typeface="黑体" pitchFamily="2" charset="-122"/>
              </a:rPr>
              <a:t>”时，两数直接相加。</a:t>
            </a:r>
            <a:endParaRPr lang="zh-CN" altLang="en-US" sz="3200" b="1" dirty="0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330200" y="5674568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</a:rPr>
              <a:t>操作码为“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减</a:t>
            </a:r>
            <a:r>
              <a:rPr lang="zh-CN" altLang="en-US" sz="3200" b="1" dirty="0">
                <a:ea typeface="黑体" pitchFamily="2" charset="-122"/>
              </a:rPr>
              <a:t>”时，将减转换为加</a:t>
            </a:r>
            <a:r>
              <a:rPr lang="en-US" altLang="zh-CN" sz="3200" b="1" dirty="0">
                <a:ea typeface="黑体" pitchFamily="2" charset="-122"/>
              </a:rPr>
              <a:t>, </a:t>
            </a:r>
            <a:r>
              <a:rPr lang="zh-CN" altLang="en-US" sz="3200" b="1" dirty="0">
                <a:ea typeface="黑体" pitchFamily="2" charset="-122"/>
              </a:rPr>
              <a:t>即将</a:t>
            </a:r>
            <a:r>
              <a:rPr lang="zh-CN" altLang="en-US" sz="3200" b="1" u="sng" dirty="0">
                <a:solidFill>
                  <a:srgbClr val="FF0000"/>
                </a:solidFill>
                <a:ea typeface="黑体" pitchFamily="2" charset="-122"/>
              </a:rPr>
              <a:t>减数变补</a:t>
            </a:r>
            <a:r>
              <a:rPr lang="zh-CN" altLang="en-US" sz="3200" b="1" dirty="0">
                <a:ea typeface="黑体" pitchFamily="2" charset="-122"/>
              </a:rPr>
              <a:t>后与被减数相加。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build="p" autoUpdateAnimBg="0"/>
      <p:bldP spid="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3488" y="260648"/>
            <a:ext cx="480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分步乘法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3213" y="1052736"/>
            <a:ext cx="88058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每次将一位乘数所对应的部分积与原部分积的累加和相加，并右</a:t>
            </a:r>
            <a:r>
              <a:rPr lang="zh-CN" altLang="en-US" sz="3600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移一位。</a:t>
            </a:r>
            <a:endParaRPr lang="zh-CN" altLang="en-US" sz="3600" b="1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2875" y="3451225"/>
            <a:ext cx="8316913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设置寄存器：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：存放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部分积累加和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乘积高位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：存放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被乘数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：存放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乘数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乘积低位</a:t>
            </a: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73025" y="5478463"/>
            <a:ext cx="89630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设置初值：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A = 00.0000,B =|X|= 00.1101,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C =|Y|= .1011</a:t>
            </a:r>
            <a:r>
              <a:rPr lang="en-US" altLang="zh-CN" sz="36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23850" y="2492896"/>
            <a:ext cx="5961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例</a:t>
            </a:r>
            <a:r>
              <a:rPr lang="en-US" altLang="zh-CN" sz="3600" b="1" dirty="0"/>
              <a:t>.  </a:t>
            </a:r>
            <a:r>
              <a:rPr lang="zh-CN" altLang="en-US" sz="3600" b="1" dirty="0"/>
              <a:t>计算 </a:t>
            </a:r>
            <a:r>
              <a:rPr lang="en-US" altLang="zh-CN" sz="3600" b="1" dirty="0"/>
              <a:t>0.1101</a:t>
            </a:r>
            <a:r>
              <a:rPr lang="en-US" altLang="zh-CN" sz="3600" b="1" dirty="0">
                <a:latin typeface="宋体" charset="-122"/>
              </a:rPr>
              <a:t>×1.1011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73025"/>
            <a:ext cx="876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步数   条件   操作     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      C  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800600" y="609600"/>
            <a:ext cx="43434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00.0000   .101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28600" y="8382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676400" y="8382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429000" y="8382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8077200" y="0"/>
            <a:ext cx="7429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4572000" y="8382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4648200" y="14478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029200" y="12954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1101</a:t>
            </a:r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-304800" y="3505200"/>
            <a:ext cx="3581400" cy="3352800"/>
            <a:chOff x="-192" y="2208"/>
            <a:chExt cx="2256" cy="2112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-192" y="2256"/>
              <a:ext cx="220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0.1101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×0.101</a:t>
              </a: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endParaRPr lang="en-US" altLang="zh-CN" sz="32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-192" y="2928"/>
              <a:ext cx="2256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  1101        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 1101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0000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1101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32" y="2832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88" y="3822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384" y="3693"/>
              <a:ext cx="1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2" y="3984"/>
              <a:ext cx="14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-48" y="4062"/>
              <a:ext cx="206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0.10001111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1680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1680" y="24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1488" y="2352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1488" y="264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-304800" y="4648200"/>
            <a:ext cx="3581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       1101       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      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3505200" y="2133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029200" y="17526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0110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7391400" y="17526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.10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6858000" y="1676400"/>
            <a:ext cx="533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0.1101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×0.10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228600" y="2209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1676400" y="22098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3429000" y="2209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4572000" y="22098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4648200" y="2819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5029200" y="26670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1.0011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5029200" y="31242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3505200" y="3505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7391400" y="3124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.1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0.1101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×0.1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11</a:t>
            </a:r>
          </a:p>
        </p:txBody>
      </p:sp>
      <p:grpSp>
        <p:nvGrpSpPr>
          <p:cNvPr id="40" name="Group 68"/>
          <p:cNvGrpSpPr>
            <a:grpSpLocks/>
          </p:cNvGrpSpPr>
          <p:nvPr/>
        </p:nvGrpSpPr>
        <p:grpSpPr bwMode="auto">
          <a:xfrm>
            <a:off x="-304800" y="3505200"/>
            <a:ext cx="3581400" cy="3352800"/>
            <a:chOff x="2784" y="768"/>
            <a:chExt cx="2256" cy="2112"/>
          </a:xfrm>
        </p:grpSpPr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2784" y="816"/>
              <a:ext cx="220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0.1101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×0.1011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2784" y="1488"/>
              <a:ext cx="2256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  1101        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 1101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0000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1101</a:t>
              </a:r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>
              <a:off x="3408" y="1392"/>
              <a:ext cx="1296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72"/>
            <p:cNvSpPr>
              <a:spLocks noChangeShapeType="1"/>
            </p:cNvSpPr>
            <p:nvPr/>
          </p:nvSpPr>
          <p:spPr bwMode="auto">
            <a:xfrm>
              <a:off x="3264" y="2382"/>
              <a:ext cx="19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3"/>
            <p:cNvSpPr>
              <a:spLocks noChangeShapeType="1"/>
            </p:cNvSpPr>
            <p:nvPr/>
          </p:nvSpPr>
          <p:spPr bwMode="auto">
            <a:xfrm flipH="1">
              <a:off x="3360" y="2253"/>
              <a:ext cx="1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74"/>
            <p:cNvSpPr>
              <a:spLocks noChangeShapeType="1"/>
            </p:cNvSpPr>
            <p:nvPr/>
          </p:nvSpPr>
          <p:spPr bwMode="auto">
            <a:xfrm>
              <a:off x="3168" y="2544"/>
              <a:ext cx="1488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2928" y="2622"/>
              <a:ext cx="206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0.10001111</a:t>
              </a:r>
            </a:p>
          </p:txBody>
        </p:sp>
        <p:sp>
          <p:nvSpPr>
            <p:cNvPr id="48" name="Text Box 76"/>
            <p:cNvSpPr txBox="1">
              <a:spLocks noChangeArrowheads="1"/>
            </p:cNvSpPr>
            <p:nvPr/>
          </p:nvSpPr>
          <p:spPr bwMode="auto">
            <a:xfrm>
              <a:off x="4656" y="7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9" name="Text Box 77"/>
            <p:cNvSpPr txBox="1">
              <a:spLocks noChangeArrowheads="1"/>
            </p:cNvSpPr>
            <p:nvPr/>
          </p:nvSpPr>
          <p:spPr bwMode="auto">
            <a:xfrm>
              <a:off x="4656" y="10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50" name="Line 78"/>
            <p:cNvSpPr>
              <a:spLocks noChangeShapeType="1"/>
            </p:cNvSpPr>
            <p:nvPr/>
          </p:nvSpPr>
          <p:spPr bwMode="auto">
            <a:xfrm>
              <a:off x="4464" y="91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4464" y="12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 Box 80"/>
          <p:cNvSpPr txBox="1">
            <a:spLocks noChangeArrowheads="1"/>
          </p:cNvSpPr>
          <p:nvPr/>
        </p:nvSpPr>
        <p:spPr bwMode="auto">
          <a:xfrm>
            <a:off x="228600" y="35814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3" name="Text Box 81"/>
          <p:cNvSpPr txBox="1">
            <a:spLocks noChangeArrowheads="1"/>
          </p:cNvSpPr>
          <p:nvPr/>
        </p:nvSpPr>
        <p:spPr bwMode="auto">
          <a:xfrm>
            <a:off x="1676400" y="35814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=0</a:t>
            </a:r>
          </a:p>
        </p:txBody>
      </p:sp>
      <p:sp>
        <p:nvSpPr>
          <p:cNvPr id="54" name="Text Box 82"/>
          <p:cNvSpPr txBox="1">
            <a:spLocks noChangeArrowheads="1"/>
          </p:cNvSpPr>
          <p:nvPr/>
        </p:nvSpPr>
        <p:spPr bwMode="auto">
          <a:xfrm>
            <a:off x="3429000" y="35814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</a:t>
            </a:r>
          </a:p>
        </p:txBody>
      </p:sp>
      <p:sp>
        <p:nvSpPr>
          <p:cNvPr id="55" name="Text Box 83"/>
          <p:cNvSpPr txBox="1">
            <a:spLocks noChangeArrowheads="1"/>
          </p:cNvSpPr>
          <p:nvPr/>
        </p:nvSpPr>
        <p:spPr bwMode="auto">
          <a:xfrm>
            <a:off x="4572000" y="35814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+ 00.0000</a:t>
            </a: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>
            <a:off x="4648200" y="41910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85"/>
          <p:cNvSpPr txBox="1">
            <a:spLocks noChangeArrowheads="1"/>
          </p:cNvSpPr>
          <p:nvPr/>
        </p:nvSpPr>
        <p:spPr bwMode="auto">
          <a:xfrm>
            <a:off x="5029200" y="40386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3505200" y="4876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87"/>
          <p:cNvSpPr txBox="1">
            <a:spLocks noChangeArrowheads="1"/>
          </p:cNvSpPr>
          <p:nvPr/>
        </p:nvSpPr>
        <p:spPr bwMode="auto">
          <a:xfrm>
            <a:off x="5029200" y="44958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0100</a:t>
            </a:r>
          </a:p>
        </p:txBody>
      </p:sp>
      <p:sp>
        <p:nvSpPr>
          <p:cNvPr id="60" name="Text Box 88"/>
          <p:cNvSpPr txBox="1">
            <a:spLocks noChangeArrowheads="1"/>
          </p:cNvSpPr>
          <p:nvPr/>
        </p:nvSpPr>
        <p:spPr bwMode="auto">
          <a:xfrm>
            <a:off x="7391400" y="44958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228600" y="4953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1752600" y="4953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3429000" y="4953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4572000" y="49530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65" name="Line 93"/>
          <p:cNvSpPr>
            <a:spLocks noChangeShapeType="1"/>
          </p:cNvSpPr>
          <p:nvPr/>
        </p:nvSpPr>
        <p:spPr bwMode="auto">
          <a:xfrm>
            <a:off x="4648200" y="55626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5029200" y="54102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1.0001</a:t>
            </a:r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3505200" y="6096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5029200" y="57912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1000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7391400" y="57912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1111</a:t>
            </a:r>
          </a:p>
        </p:txBody>
      </p:sp>
      <p:sp>
        <p:nvSpPr>
          <p:cNvPr id="71" name="Text Box 98"/>
          <p:cNvSpPr txBox="1">
            <a:spLocks noChangeArrowheads="1"/>
          </p:cNvSpPr>
          <p:nvPr/>
        </p:nvSpPr>
        <p:spPr bwMode="auto">
          <a:xfrm>
            <a:off x="2627784" y="621665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X×Y</a:t>
            </a:r>
            <a:r>
              <a:rPr lang="zh-CN" altLang="en-US" sz="3600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= 1.10001111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build="p" autoUpdateAnimBg="0"/>
      <p:bldP spid="10" grpId="0" animBg="1"/>
      <p:bldP spid="11" grpId="0" autoUpdateAnimBg="0"/>
      <p:bldP spid="24" grpId="0" autoUpdateAnimBg="0"/>
      <p:bldP spid="25" grpId="0" animBg="1"/>
      <p:bldP spid="26" grpId="0" build="p" autoUpdateAnimBg="0" advAuto="0"/>
      <p:bldP spid="27" grpId="0" build="p" autoUpdateAnimBg="0" advAuto="0"/>
      <p:bldP spid="28" grpId="0" animBg="1"/>
      <p:bldP spid="29" grpId="0" autoUpdateAnimBg="0"/>
      <p:bldP spid="30" grpId="0" build="p" autoUpdateAnimBg="0"/>
      <p:bldP spid="31" grpId="0" build="p" autoUpdateAnimBg="0"/>
      <p:bldP spid="32" grpId="0" build="p" autoUpdateAnimBg="0"/>
      <p:bldP spid="33" grpId="0" build="p" autoUpdateAnimBg="0"/>
      <p:bldP spid="34" grpId="0" animBg="1"/>
      <p:bldP spid="35" grpId="0" autoUpdateAnimBg="0"/>
      <p:bldP spid="36" grpId="0" build="p" autoUpdateAnimBg="0" advAuto="0"/>
      <p:bldP spid="37" grpId="0" animBg="1"/>
      <p:bldP spid="38" grpId="0" build="p" autoUpdateAnimBg="0" advAuto="0"/>
      <p:bldP spid="39" grpId="0" autoUpdateAnimBg="0"/>
      <p:bldP spid="52" grpId="0" build="p" autoUpdateAnimBg="0" advAuto="0"/>
      <p:bldP spid="53" grpId="0" build="p" autoUpdateAnimBg="0"/>
      <p:bldP spid="54" grpId="0" build="p" autoUpdateAnimBg="0"/>
      <p:bldP spid="55" grpId="0" build="p" autoUpdateAnimBg="0"/>
      <p:bldP spid="56" grpId="0" animBg="1"/>
      <p:bldP spid="57" grpId="0" autoUpdateAnimBg="0"/>
      <p:bldP spid="58" grpId="0" animBg="1"/>
      <p:bldP spid="59" grpId="0" build="p" autoUpdateAnimBg="0" advAuto="0"/>
      <p:bldP spid="60" grpId="0" build="p" autoUpdateAnimBg="0" advAuto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animBg="1"/>
      <p:bldP spid="66" grpId="0" autoUpdateAnimBg="0"/>
      <p:bldP spid="67" grpId="0" animBg="1"/>
      <p:bldP spid="68" grpId="0" build="p" autoUpdateAnimBg="0" advAuto="0"/>
      <p:bldP spid="69" grpId="0" build="p" autoUpdateAnimBg="0" advAuto="0"/>
      <p:bldP spid="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48779" y="1189038"/>
            <a:ext cx="882015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）操作数、运算结果用</a:t>
            </a:r>
            <a:r>
              <a:rPr lang="zh-CN" altLang="en-US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原码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表示；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绝对值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参与运算，符号单独处理；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）被乘数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(B)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、累加和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(A)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取</a:t>
            </a:r>
            <a:r>
              <a:rPr lang="zh-CN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双符号位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）乘数末位(</a:t>
            </a:r>
            <a:r>
              <a:rPr lang="en-US" altLang="zh-CN" sz="3600" b="1" dirty="0" err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 dirty="0" err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判断位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，其状态决定</a:t>
            </a:r>
          </a:p>
          <a:p>
            <a:pPr>
              <a:spcBef>
                <a:spcPct val="50000"/>
              </a:spcBef>
            </a:pP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     下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步操作；</a:t>
            </a:r>
          </a:p>
          <a:p>
            <a:pPr>
              <a:spcBef>
                <a:spcPct val="50000"/>
              </a:spcBef>
            </a:pP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）作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循环（累加、右移）。</a:t>
            </a: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823664" y="160884"/>
            <a:ext cx="5980584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ea typeface="黑体" pitchFamily="2" charset="-122"/>
              </a:rPr>
              <a:t>（</a:t>
            </a:r>
            <a:r>
              <a:rPr lang="en-US" altLang="zh-CN" sz="3600" b="1" dirty="0">
                <a:ea typeface="黑体" pitchFamily="2" charset="-122"/>
              </a:rPr>
              <a:t>2</a:t>
            </a:r>
            <a:r>
              <a:rPr lang="zh-CN" altLang="en-US" sz="3600" b="1" dirty="0">
                <a:latin typeface="宋体" charset="-122"/>
              </a:rPr>
              <a:t>）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运算规则与算法流程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196726" y="404813"/>
            <a:ext cx="6248400" cy="617537"/>
            <a:chOff x="720" y="672"/>
            <a:chExt cx="3936" cy="389"/>
          </a:xfrm>
        </p:grpSpPr>
        <p:sp>
          <p:nvSpPr>
            <p:cNvPr id="3" name="Text Box 9"/>
            <p:cNvSpPr txBox="1">
              <a:spLocks noChangeArrowheads="1"/>
            </p:cNvSpPr>
            <p:nvPr/>
          </p:nvSpPr>
          <p:spPr bwMode="auto">
            <a:xfrm>
              <a:off x="720" y="672"/>
              <a:ext cx="3936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   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   B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Y   C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   CR</a:t>
              </a:r>
            </a:p>
          </p:txBody>
        </p:sp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1632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872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008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920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832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3696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2568326" y="1600200"/>
            <a:ext cx="3352800" cy="762000"/>
            <a:chOff x="1584" y="1152"/>
            <a:chExt cx="2112" cy="480"/>
          </a:xfrm>
        </p:grpSpPr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584" y="1152"/>
              <a:ext cx="2112" cy="48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2064" y="120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n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= 1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？</a:t>
              </a: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2492126" y="4953000"/>
            <a:ext cx="3352800" cy="762000"/>
            <a:chOff x="1584" y="1152"/>
            <a:chExt cx="2112" cy="480"/>
          </a:xfrm>
        </p:grpSpPr>
        <p:sp>
          <p:nvSpPr>
            <p:cNvPr id="16" name="AutoShape 30"/>
            <p:cNvSpPr>
              <a:spLocks noChangeArrowheads="1"/>
            </p:cNvSpPr>
            <p:nvPr/>
          </p:nvSpPr>
          <p:spPr bwMode="auto">
            <a:xfrm>
              <a:off x="1584" y="1152"/>
              <a:ext cx="2112" cy="48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064" y="120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CR = n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？</a:t>
              </a:r>
            </a:p>
          </p:txBody>
        </p:sp>
      </p:grpSp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6300539" y="2882900"/>
            <a:ext cx="2447925" cy="617538"/>
            <a:chOff x="3787" y="1816"/>
            <a:chExt cx="1542" cy="389"/>
          </a:xfrm>
        </p:grpSpPr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3787" y="1816"/>
              <a:ext cx="1542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A/2  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， 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4286" y="2023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5012" y="188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2627064" y="4038600"/>
            <a:ext cx="3097212" cy="617538"/>
            <a:chOff x="1440" y="2544"/>
            <a:chExt cx="2352" cy="389"/>
          </a:xfrm>
        </p:grpSpPr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440" y="2544"/>
              <a:ext cx="2352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CR + 1   CR</a:t>
              </a:r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2688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3743076" y="2205038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3526160" y="5585866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5844926" y="14478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N</a:t>
            </a: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2111126" y="4800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N</a:t>
            </a:r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5921126" y="1981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7368926" y="1981200"/>
            <a:ext cx="1270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 flipH="1">
            <a:off x="7368926" y="3500438"/>
            <a:ext cx="1270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4244726" y="38100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>
            <a:off x="4168526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62"/>
          <p:cNvSpPr>
            <a:spLocks noChangeShapeType="1"/>
          </p:cNvSpPr>
          <p:nvPr/>
        </p:nvSpPr>
        <p:spPr bwMode="auto">
          <a:xfrm>
            <a:off x="4168526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63"/>
          <p:cNvSpPr>
            <a:spLocks noChangeShapeType="1"/>
          </p:cNvSpPr>
          <p:nvPr/>
        </p:nvSpPr>
        <p:spPr bwMode="auto">
          <a:xfrm>
            <a:off x="1044326" y="5334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4"/>
          <p:cNvSpPr>
            <a:spLocks noChangeShapeType="1"/>
          </p:cNvSpPr>
          <p:nvPr/>
        </p:nvSpPr>
        <p:spPr bwMode="auto">
          <a:xfrm flipV="1">
            <a:off x="1044326" y="1524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1044326" y="1524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75"/>
          <p:cNvGrpSpPr>
            <a:grpSpLocks/>
          </p:cNvGrpSpPr>
          <p:nvPr/>
        </p:nvGrpSpPr>
        <p:grpSpPr bwMode="auto">
          <a:xfrm>
            <a:off x="2700089" y="6021393"/>
            <a:ext cx="3097212" cy="584200"/>
            <a:chOff x="1519" y="3793"/>
            <a:chExt cx="1951" cy="368"/>
          </a:xfrm>
        </p:grpSpPr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1519" y="3793"/>
              <a:ext cx="1951" cy="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b="1" dirty="0" err="1">
                  <a:latin typeface="黑体" pitchFamily="2" charset="-122"/>
                  <a:ea typeface="黑体" pitchFamily="2" charset="-122"/>
                </a:rPr>
                <a:t>Sx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+ </a:t>
              </a:r>
              <a:r>
                <a:rPr lang="en-US" altLang="zh-CN" sz="3200" b="1" dirty="0" err="1">
                  <a:latin typeface="黑体" pitchFamily="2" charset="-122"/>
                  <a:ea typeface="黑体" pitchFamily="2" charset="-122"/>
                </a:rPr>
                <a:t>Sy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  S</a:t>
              </a:r>
              <a:r>
                <a:rPr lang="en-US" altLang="zh-CN" sz="2800" b="1" baseline="-25000" dirty="0">
                  <a:latin typeface="黑体" pitchFamily="2" charset="-122"/>
                  <a:ea typeface="黑体" pitchFamily="2" charset="-122"/>
                </a:rPr>
                <a:t>A</a:t>
              </a:r>
              <a:endParaRPr lang="en-US" altLang="zh-CN" sz="3200" b="1" baseline="-2500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2699" y="4032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66"/>
            <p:cNvSpPr>
              <a:spLocks noChangeArrowheads="1"/>
            </p:cNvSpPr>
            <p:nvPr/>
          </p:nvSpPr>
          <p:spPr bwMode="auto">
            <a:xfrm>
              <a:off x="2075" y="3918"/>
              <a:ext cx="17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73"/>
          <p:cNvGrpSpPr>
            <a:grpSpLocks/>
          </p:cNvGrpSpPr>
          <p:nvPr/>
        </p:nvGrpSpPr>
        <p:grpSpPr bwMode="auto">
          <a:xfrm>
            <a:off x="2646114" y="2924175"/>
            <a:ext cx="3006725" cy="617538"/>
            <a:chOff x="1485" y="1842"/>
            <a:chExt cx="1894" cy="389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485" y="1842"/>
              <a:ext cx="1894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(A+B)/2  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3106" y="1901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>
              <a:off x="2517" y="208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4212976" y="35734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71"/>
          <p:cNvSpPr>
            <a:spLocks noChangeShapeType="1"/>
          </p:cNvSpPr>
          <p:nvPr/>
        </p:nvSpPr>
        <p:spPr bwMode="auto">
          <a:xfrm>
            <a:off x="4212976" y="2349500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72"/>
          <p:cNvSpPr>
            <a:spLocks noChangeShapeType="1"/>
          </p:cNvSpPr>
          <p:nvPr/>
        </p:nvSpPr>
        <p:spPr bwMode="auto">
          <a:xfrm>
            <a:off x="4284414" y="10525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26" grpId="0" build="p" autoUpdateAnimBg="0"/>
      <p:bldP spid="27" grpId="0" build="p" autoUpdateAnimBg="0"/>
      <p:bldP spid="28" grpId="0" autoUpdateAnimBg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6" grpId="0" animBg="1"/>
      <p:bldP spid="47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751656" y="115888"/>
            <a:ext cx="7924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ea typeface="黑体" pitchFamily="2" charset="-122"/>
              </a:rPr>
              <a:t>  </a:t>
            </a:r>
            <a:r>
              <a:rPr lang="en-US" altLang="zh-CN" sz="3600" b="1" dirty="0">
                <a:latin typeface="宋体" charset="-122"/>
              </a:rPr>
              <a:t>2</a:t>
            </a:r>
            <a:r>
              <a:rPr lang="en-US" altLang="zh-CN" sz="3600" b="1" dirty="0" smtClean="0">
                <a:latin typeface="宋体" charset="-122"/>
              </a:rPr>
              <a:t>.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补码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一位乘法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323527" y="1412776"/>
          <a:ext cx="796888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Equation" r:id="rId3" imgW="3162300" imgH="228600" progId="Equation.DSMT4">
                  <p:embed/>
                </p:oleObj>
              </mc:Choice>
              <mc:Fallback>
                <p:oleObj name="Equation" r:id="rId3" imgW="31623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1412776"/>
                        <a:ext cx="796888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594545" y="2205286"/>
          <a:ext cx="4849663" cy="51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Equation" r:id="rId5" imgW="2044440" imgH="215640" progId="Equation.DSMT4">
                  <p:embed/>
                </p:oleObj>
              </mc:Choice>
              <mc:Fallback>
                <p:oleObj name="Equation" r:id="rId5" imgW="204444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545" y="2205286"/>
                        <a:ext cx="4849663" cy="512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5496" y="2996952"/>
          <a:ext cx="5524185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Equation" r:id="rId7" imgW="2311200" imgH="228600" progId="Equation.DSMT4">
                  <p:embed/>
                </p:oleObj>
              </mc:Choice>
              <mc:Fallback>
                <p:oleObj name="Equation" r:id="rId7" imgW="2311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996952"/>
                        <a:ext cx="5524185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5496" y="3746748"/>
          <a:ext cx="5424602" cy="58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7" name="Equation" r:id="rId9" imgW="2133360" imgH="228600" progId="Equation.DSMT4">
                  <p:embed/>
                </p:oleObj>
              </mc:Choice>
              <mc:Fallback>
                <p:oleObj name="Equation" r:id="rId9" imgW="21333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746748"/>
                        <a:ext cx="5424602" cy="581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5496" y="4509120"/>
          <a:ext cx="8640960" cy="51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8" name="Equation" r:id="rId11" imgW="3848040" imgH="228600" progId="Equation.DSMT4">
                  <p:embed/>
                </p:oleObj>
              </mc:Choice>
              <mc:Fallback>
                <p:oleObj name="Equation" r:id="rId11" imgW="38480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509120"/>
                        <a:ext cx="8640960" cy="513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7497" y="5301208"/>
          <a:ext cx="59646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9" name="Equation" r:id="rId13" imgW="2705040" imgH="228600" progId="Equation.DSMT4">
                  <p:embed/>
                </p:oleObj>
              </mc:Choice>
              <mc:Fallback>
                <p:oleObj name="Equation" r:id="rId13" imgW="27050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7" y="5301208"/>
                        <a:ext cx="5964663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59499" y="6158143"/>
          <a:ext cx="8832981" cy="43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0" name="Equation" r:id="rId15" imgW="4597200" imgH="228600" progId="Equation.DSMT4">
                  <p:embed/>
                </p:oleObj>
              </mc:Choice>
              <mc:Fallback>
                <p:oleObj name="Equation" r:id="rId15" imgW="45972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" y="6158143"/>
                        <a:ext cx="8832981" cy="43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67544" y="805237"/>
            <a:ext cx="7924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）算法分析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043608" y="260647"/>
          <a:ext cx="1296144" cy="4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9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0647"/>
                        <a:ext cx="1296144" cy="441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07503" y="980728"/>
          <a:ext cx="8856985" cy="41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0" name="Equation" r:id="rId5" imgW="4927600" imgH="228600" progId="Equation.DSMT4">
                  <p:embed/>
                </p:oleObj>
              </mc:Choice>
              <mc:Fallback>
                <p:oleObj name="Equation" r:id="rId5" imgW="4927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980728"/>
                        <a:ext cx="8856985" cy="410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043608" y="1700808"/>
          <a:ext cx="1060946" cy="54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1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1060946" cy="547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30214"/>
              </p:ext>
            </p:extLst>
          </p:nvPr>
        </p:nvGraphicFramePr>
        <p:xfrm>
          <a:off x="1009650" y="2565400"/>
          <a:ext cx="4775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2" name="Equation" r:id="rId9" imgW="1765080" imgH="228600" progId="Equation.DSMT4">
                  <p:embed/>
                </p:oleObj>
              </mc:Choice>
              <mc:Fallback>
                <p:oleObj name="Equation" r:id="rId9" imgW="17650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565400"/>
                        <a:ext cx="4775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63115"/>
              </p:ext>
            </p:extLst>
          </p:nvPr>
        </p:nvGraphicFramePr>
        <p:xfrm>
          <a:off x="1008063" y="3429000"/>
          <a:ext cx="5005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3" name="Equation" r:id="rId11" imgW="1765080" imgH="228600" progId="Equation.DSMT4">
                  <p:embed/>
                </p:oleObj>
              </mc:Choice>
              <mc:Fallback>
                <p:oleObj name="Equation" r:id="rId11" imgW="17650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429000"/>
                        <a:ext cx="50053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52335"/>
              </p:ext>
            </p:extLst>
          </p:nvPr>
        </p:nvGraphicFramePr>
        <p:xfrm>
          <a:off x="1095375" y="4292600"/>
          <a:ext cx="47355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4" name="Equation" r:id="rId13" imgW="1765080" imgH="444240" progId="Equation.DSMT4">
                  <p:embed/>
                </p:oleObj>
              </mc:Choice>
              <mc:Fallback>
                <p:oleObj name="Equation" r:id="rId13" imgW="176508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292600"/>
                        <a:ext cx="47355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187624" y="5877272"/>
          <a:ext cx="416799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5" name="Equation" r:id="rId15" imgW="1562040" imgH="215640" progId="Equation.DSMT4">
                  <p:embed/>
                </p:oleObj>
              </mc:Choice>
              <mc:Fallback>
                <p:oleObj name="Equation" r:id="rId15" imgW="156204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877272"/>
                        <a:ext cx="416799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>
          <a:xfrm rot="10800000">
            <a:off x="6084169" y="2708920"/>
            <a:ext cx="360040" cy="2592288"/>
          </a:xfrm>
          <a:prstGeom prst="leftBrace">
            <a:avLst>
              <a:gd name="adj1" fmla="val 819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88225" y="36450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0" y="1137401"/>
            <a:ext cx="8893175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已知，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= -0.1101, Y= -0.1011,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(XY)</a:t>
            </a:r>
            <a:r>
              <a:rPr lang="zh-CN" altLang="zh-CN" sz="2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sz="36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zh-CN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1600" y="260648"/>
            <a:ext cx="296747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运算实例</a:t>
            </a: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0" y="2060848"/>
            <a:ext cx="8893175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zh-CN" sz="3600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  A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00.0000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403648" y="2852936"/>
            <a:ext cx="48600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B=X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=11.0011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,</a:t>
            </a:r>
            <a:endParaRPr lang="en-US" altLang="zh-CN" sz="36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B=(-X)</a:t>
            </a:r>
            <a:r>
              <a:rPr lang="zh-CN" altLang="zh-CN" sz="2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=00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.1101, 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1475656" y="4876476"/>
            <a:ext cx="403244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C 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=Y</a:t>
            </a:r>
            <a:r>
              <a:rPr lang="zh-CN" altLang="zh-CN" sz="2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sz="3600" b="1" dirty="0">
                <a:latin typeface="黑体" pitchFamily="2" charset="-122"/>
                <a:ea typeface="黑体" pitchFamily="2" charset="-122"/>
              </a:rPr>
              <a:t>=1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8763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步数   条件   操作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52900" y="509588"/>
            <a:ext cx="434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00.0000   1.010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736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63650" y="736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27313" y="736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59650" y="301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24300" y="73660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000500" y="13462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81500" y="11938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1101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2703513" y="191611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4381500" y="16256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0110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6438900" y="16256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1.01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228600" y="2060575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263650" y="2060575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627313" y="2060575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3924300" y="2060575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+ 11.0011</a:t>
            </a:r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4000500" y="2568575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4381500" y="2416175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4381500" y="277495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1100</a:t>
            </a: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2743200" y="313531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6438900" y="277495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1.0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228600" y="32258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1263650" y="32258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2627313" y="32258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992563" y="3225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4000500" y="37846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381500" y="36830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2703513" y="4432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4381500" y="4068763"/>
            <a:ext cx="220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0100</a:t>
            </a:r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6438900" y="4068763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228600" y="4575175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1339850" y="457517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2627313" y="4575175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924300" y="4575175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+ 11.0011</a:t>
            </a:r>
          </a:p>
        </p:txBody>
      </p:sp>
      <p:sp>
        <p:nvSpPr>
          <p:cNvPr id="37" name="Line 64"/>
          <p:cNvSpPr>
            <a:spLocks noChangeShapeType="1"/>
          </p:cNvSpPr>
          <p:nvPr/>
        </p:nvSpPr>
        <p:spPr bwMode="auto">
          <a:xfrm>
            <a:off x="4000500" y="51847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4381500" y="5032375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0111</a:t>
            </a:r>
          </a:p>
        </p:txBody>
      </p:sp>
      <p:sp>
        <p:nvSpPr>
          <p:cNvPr id="39" name="Line 66"/>
          <p:cNvSpPr>
            <a:spLocks noChangeShapeType="1"/>
          </p:cNvSpPr>
          <p:nvPr/>
        </p:nvSpPr>
        <p:spPr bwMode="auto">
          <a:xfrm>
            <a:off x="2703513" y="57277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4381500" y="5413375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1011</a:t>
            </a: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6438900" y="5413375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1111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1. 0</a:t>
            </a:r>
          </a:p>
        </p:txBody>
      </p:sp>
      <p:sp>
        <p:nvSpPr>
          <p:cNvPr id="42" name="Text Box 71"/>
          <p:cNvSpPr txBox="1">
            <a:spLocks noChangeArrowheads="1"/>
          </p:cNvSpPr>
          <p:nvPr/>
        </p:nvSpPr>
        <p:spPr bwMode="auto">
          <a:xfrm>
            <a:off x="7810500" y="523875"/>
            <a:ext cx="685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7740650" y="301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n+1</a:t>
            </a:r>
          </a:p>
        </p:txBody>
      </p:sp>
      <p:sp>
        <p:nvSpPr>
          <p:cNvPr id="44" name="Text Box 73"/>
          <p:cNvSpPr txBox="1">
            <a:spLocks noChangeArrowheads="1"/>
          </p:cNvSpPr>
          <p:nvPr/>
        </p:nvSpPr>
        <p:spPr bwMode="auto">
          <a:xfrm>
            <a:off x="1163638" y="3048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n+1</a:t>
            </a:r>
          </a:p>
        </p:txBody>
      </p:sp>
      <p:sp>
        <p:nvSpPr>
          <p:cNvPr id="45" name="Text Box 74"/>
          <p:cNvSpPr txBox="1">
            <a:spLocks noChangeArrowheads="1"/>
          </p:cNvSpPr>
          <p:nvPr/>
        </p:nvSpPr>
        <p:spPr bwMode="auto">
          <a:xfrm>
            <a:off x="228600" y="5868988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1339850" y="5868988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47" name="Text Box 76"/>
          <p:cNvSpPr txBox="1">
            <a:spLocks noChangeArrowheads="1"/>
          </p:cNvSpPr>
          <p:nvPr/>
        </p:nvSpPr>
        <p:spPr bwMode="auto">
          <a:xfrm>
            <a:off x="2627313" y="5868988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48" name="Text Box 77"/>
          <p:cNvSpPr txBox="1">
            <a:spLocks noChangeArrowheads="1"/>
          </p:cNvSpPr>
          <p:nvPr/>
        </p:nvSpPr>
        <p:spPr bwMode="auto">
          <a:xfrm>
            <a:off x="3992563" y="5805488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49" name="Line 79"/>
          <p:cNvSpPr>
            <a:spLocks noChangeShapeType="1"/>
          </p:cNvSpPr>
          <p:nvPr/>
        </p:nvSpPr>
        <p:spPr bwMode="auto">
          <a:xfrm>
            <a:off x="5940425" y="1557338"/>
            <a:ext cx="576263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80"/>
          <p:cNvSpPr>
            <a:spLocks noChangeShapeType="1"/>
          </p:cNvSpPr>
          <p:nvPr/>
        </p:nvSpPr>
        <p:spPr bwMode="auto">
          <a:xfrm>
            <a:off x="4037013" y="6319838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81"/>
          <p:cNvSpPr txBox="1">
            <a:spLocks noChangeArrowheads="1"/>
          </p:cNvSpPr>
          <p:nvPr/>
        </p:nvSpPr>
        <p:spPr bwMode="auto">
          <a:xfrm>
            <a:off x="4427538" y="6226175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1000</a:t>
            </a:r>
          </a:p>
        </p:txBody>
      </p:sp>
      <p:sp>
        <p:nvSpPr>
          <p:cNvPr id="52" name="Text Box 82"/>
          <p:cNvSpPr txBox="1">
            <a:spLocks noChangeArrowheads="1"/>
          </p:cNvSpPr>
          <p:nvPr/>
        </p:nvSpPr>
        <p:spPr bwMode="auto">
          <a:xfrm>
            <a:off x="6443663" y="6226175"/>
            <a:ext cx="1152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1111</a:t>
            </a:r>
          </a:p>
        </p:txBody>
      </p: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2573338" y="627697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修正</a:t>
            </a:r>
          </a:p>
        </p:txBody>
      </p: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7694613" y="6215063"/>
            <a:ext cx="1198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(XY)</a:t>
            </a:r>
            <a:r>
              <a:rPr lang="zh-CN" altLang="zh-CN" sz="1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补</a:t>
            </a:r>
            <a:endParaRPr lang="zh-CN" altLang="en-US" sz="1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build="p" autoUpdateAnimBg="0"/>
      <p:bldP spid="10" grpId="0" animBg="1"/>
      <p:bldP spid="11" grpId="0" autoUpdateAnimBg="0"/>
      <p:bldP spid="12" grpId="0" animBg="1"/>
      <p:bldP spid="13" grpId="0" build="p" autoUpdateAnimBg="0" advAuto="0"/>
      <p:bldP spid="14" grpId="0" build="p" autoUpdateAnimBg="0" advAuto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animBg="1"/>
      <p:bldP spid="20" grpId="0" autoUpdateAnimBg="0"/>
      <p:bldP spid="21" grpId="0" build="p" autoUpdateAnimBg="0" advAuto="0"/>
      <p:bldP spid="22" grpId="0" animBg="1"/>
      <p:bldP spid="23" grpId="0" build="p" autoUpdateAnimBg="0" advAuto="0"/>
      <p:bldP spid="24" grpId="0" build="p" autoUpdateAnimBg="0"/>
      <p:bldP spid="25" grpId="0" build="p" autoUpdateAnimBg="0"/>
      <p:bldP spid="26" grpId="0" build="p" autoUpdateAnimBg="0"/>
      <p:bldP spid="27" grpId="0" build="p" autoUpdateAnimBg="0"/>
      <p:bldP spid="28" grpId="0" animBg="1"/>
      <p:bldP spid="29" grpId="0" autoUpdateAnimBg="0"/>
      <p:bldP spid="30" grpId="0" animBg="1"/>
      <p:bldP spid="31" grpId="0" build="p" autoUpdateAnimBg="0" advAuto="0"/>
      <p:bldP spid="32" grpId="0" build="p" autoUpdateAnimBg="0" advAuto="0"/>
      <p:bldP spid="33" grpId="0" build="p" autoUpdateAnimBg="0"/>
      <p:bldP spid="34" grpId="0" build="p" autoUpdateAnimBg="0"/>
      <p:bldP spid="35" grpId="0" build="p" autoUpdateAnimBg="0"/>
      <p:bldP spid="36" grpId="0" build="p" autoUpdateAnimBg="0"/>
      <p:bldP spid="37" grpId="0" animBg="1"/>
      <p:bldP spid="38" grpId="0" autoUpdateAnimBg="0"/>
      <p:bldP spid="39" grpId="0" animBg="1"/>
      <p:bldP spid="40" grpId="0" build="p" autoUpdateAnimBg="0" advAuto="0"/>
      <p:bldP spid="41" grpId="0" build="p" autoUpdateAnimBg="0" advAuto="0"/>
      <p:bldP spid="42" grpId="0" autoUpdateAnimBg="0"/>
      <p:bldP spid="43" grpId="0" autoUpdateAnimBg="0"/>
      <p:bldP spid="44" grpId="0" autoUpdateAnimBg="0"/>
      <p:bldP spid="45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animBg="1"/>
      <p:bldP spid="50" grpId="0" animBg="1"/>
      <p:bldP spid="51" grpId="0" autoUpdateAnimBg="0"/>
      <p:bldP spid="52" grpId="0" build="p" autoUpdateAnimBg="0" advAuto="0"/>
      <p:bldP spid="53" grpId="0" autoUpdateAnimBg="0"/>
      <p:bldP spid="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5"/>
          <p:cNvSpPr txBox="1">
            <a:spLocks noChangeArrowheads="1"/>
          </p:cNvSpPr>
          <p:nvPr/>
        </p:nvSpPr>
        <p:spPr bwMode="auto">
          <a:xfrm>
            <a:off x="71438" y="1125538"/>
            <a:ext cx="8964612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(a) 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取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双符号位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，符号参加运算；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(b) C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取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单符号位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，符号参加移位，决定最后是否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修正；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(c) C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末位设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附加位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n+1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，初值为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n+1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组成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判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 断位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，决定运算操作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作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步循环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若需第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n+1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步,则不移位,仅修正。</a:t>
            </a:r>
            <a:endParaRPr lang="zh-CN" altLang="en-US" sz="3200" b="1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679996" y="116632"/>
            <a:ext cx="5764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</a:rPr>
              <a:t>4)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运算规则</a:t>
            </a:r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2699370" y="4512485"/>
            <a:ext cx="2952750" cy="201285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1.0 :  -B </a:t>
            </a:r>
            <a:r>
              <a:rPr lang="zh-CN" altLang="zh-CN" sz="3200" b="1" dirty="0">
                <a:ea typeface="黑体" pitchFamily="2" charset="-122"/>
              </a:rPr>
              <a:t>修正</a:t>
            </a:r>
            <a:endParaRPr lang="zh-CN" altLang="en-US" sz="3200" b="1" dirty="0"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0.1 : +B </a:t>
            </a:r>
            <a:r>
              <a:rPr lang="zh-CN" altLang="en-US" sz="3200" b="1" dirty="0">
                <a:ea typeface="黑体" pitchFamily="2" charset="-122"/>
              </a:rPr>
              <a:t>修正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0.0 : </a:t>
            </a:r>
            <a:r>
              <a:rPr lang="zh-CN" altLang="en-US" sz="3200" b="1" dirty="0">
                <a:ea typeface="黑体" pitchFamily="2" charset="-122"/>
              </a:rPr>
              <a:t>不修正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1.1 : </a:t>
            </a:r>
            <a:r>
              <a:rPr lang="zh-CN" altLang="en-US" sz="3200" b="1" dirty="0">
                <a:ea typeface="黑体" pitchFamily="2" charset="-122"/>
              </a:rPr>
              <a:t>不修正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44624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/>
              <a:t>2.3.4 </a:t>
            </a:r>
            <a:r>
              <a:rPr lang="zh-CN" altLang="en-US" sz="3200" b="1" dirty="0" smtClean="0"/>
              <a:t>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定点除法运算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41300" y="90805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. 0.10110÷0.11111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570163" y="1974850"/>
            <a:ext cx="3200400" cy="457200"/>
            <a:chOff x="624" y="1920"/>
            <a:chExt cx="2016" cy="288"/>
          </a:xfrm>
        </p:grpSpPr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912" y="1920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rc 22"/>
            <p:cNvSpPr>
              <a:spLocks/>
            </p:cNvSpPr>
            <p:nvPr/>
          </p:nvSpPr>
          <p:spPr bwMode="auto">
            <a:xfrm flipV="1">
              <a:off x="624" y="1920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103563" y="18224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10110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332163" y="25844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1101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4246563" y="14414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0.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551363" y="1822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4551363" y="1441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560763" y="22034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11111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3560763" y="25844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3560763" y="273685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1198563" y="18224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11111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4703763" y="2584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4779963" y="1441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32363" y="2584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5008563" y="1441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941763" y="29654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11111</a:t>
            </a:r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>
            <a:off x="3941763" y="33464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4017963" y="349885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941763" y="33464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10101</a:t>
            </a: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5160963" y="3346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5160963" y="1441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4170363" y="36512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11111</a:t>
            </a: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4170363" y="40322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>
            <a:off x="4246563" y="418465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4398963" y="40322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1011</a:t>
            </a:r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5465763" y="40322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5389563" y="14414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4551363" y="410845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3560763" y="403225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00000</a:t>
            </a: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4551363" y="410845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DDDDDD"/>
                </a:solidFill>
              </a:rPr>
              <a:t>.</a:t>
            </a: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3179763" y="403225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0.</a:t>
            </a: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116013" y="4724400"/>
            <a:ext cx="3810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商：  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0.10110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余数：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0.10110×2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4298950" y="5003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  -5</a:t>
            </a:r>
          </a:p>
        </p:txBody>
      </p:sp>
      <p:sp>
        <p:nvSpPr>
          <p:cNvPr id="38" name="Text Box 57"/>
          <p:cNvSpPr txBox="1">
            <a:spLocks noChangeArrowheads="1"/>
          </p:cNvSpPr>
          <p:nvPr/>
        </p:nvSpPr>
        <p:spPr bwMode="auto">
          <a:xfrm>
            <a:off x="827584" y="5661025"/>
            <a:ext cx="8064500" cy="11049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</a:rPr>
              <a:t>实现除法的关键</a:t>
            </a:r>
            <a:r>
              <a:rPr lang="zh-CN" altLang="en-US" sz="3200" b="1">
                <a:ea typeface="黑体" pitchFamily="2" charset="-122"/>
              </a:rPr>
              <a:t>：</a:t>
            </a:r>
            <a:r>
              <a:rPr lang="zh-CN" altLang="en-US" sz="3200" b="1" smtClean="0">
                <a:solidFill>
                  <a:schemeClr val="folHlink"/>
                </a:solidFill>
                <a:ea typeface="黑体" pitchFamily="2" charset="-122"/>
              </a:rPr>
              <a:t>比较被除数、</a:t>
            </a:r>
            <a:r>
              <a:rPr lang="zh-CN" altLang="en-US" sz="3200" b="1" dirty="0">
                <a:solidFill>
                  <a:schemeClr val="folHlink"/>
                </a:solidFill>
                <a:ea typeface="黑体" pitchFamily="2" charset="-122"/>
              </a:rPr>
              <a:t>除数绝对值大小，以决定上商。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nimBg="1"/>
      <p:bldP spid="22" grpId="0" animBg="1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nimBg="1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build="p" autoUpdateAnimBg="0"/>
      <p:bldP spid="35" grpId="0" autoUpdateAnimBg="0"/>
      <p:bldP spid="36" grpId="0" autoUpdateAnimBg="0"/>
      <p:bldP spid="37" grpId="0"/>
      <p:bldP spid="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51520" y="4318148"/>
            <a:ext cx="370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 X=   3,    Y= –2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75370" y="5005536"/>
            <a:ext cx="2286000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803970" y="5919936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413570" y="5934223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0 0001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251770" y="59492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98170" y="1587648"/>
            <a:ext cx="3748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2) X= –3,     Y= –2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490270" y="2197248"/>
            <a:ext cx="22860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7188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328470" y="3111648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090470" y="3111648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 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51520" y="1587648"/>
            <a:ext cx="2987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 X=3,   Y=2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75370" y="2197248"/>
            <a:ext cx="22860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8039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1413570" y="3111648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251770" y="314096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198170" y="4357836"/>
            <a:ext cx="3676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4) X= –3,   Y=   2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490270" y="4934098"/>
            <a:ext cx="22860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5718870" y="584849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6328470" y="5862786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1 1111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7166670" y="5862786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480120" y="757386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(X+Y)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31" name="矩形 30"/>
          <p:cNvSpPr/>
          <p:nvPr/>
        </p:nvSpPr>
        <p:spPr>
          <a:xfrm>
            <a:off x="2555776" y="254556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0" y="255619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83768" y="530120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31746" y="530120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6" grpId="0" animBg="1"/>
      <p:bldP spid="7" grpId="0" build="p" autoUpdateAnimBg="0"/>
      <p:bldP spid="8" grpId="0" build="p" autoUpdateAnimBg="0"/>
      <p:bldP spid="9" grpId="0" build="p" autoUpdateAnimBg="0"/>
      <p:bldP spid="10" grpId="0" uiExpand="1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uiExpand="1" build="p" autoUpdateAnimBg="0"/>
      <p:bldP spid="20" grpId="0" animBg="1"/>
      <p:bldP spid="21" grpId="0" build="p" autoUpdateAnimBg="0"/>
      <p:bldP spid="22" grpId="0" build="p" autoUpdateAnimBg="0"/>
      <p:bldP spid="23" grpId="0" build="p" autoUpdateAnimBg="0"/>
      <p:bldP spid="24" grpId="0" uiExpand="1" build="p" autoUpdateAnimBg="0"/>
      <p:bldP spid="27" grpId="0" animBg="1"/>
      <p:bldP spid="28" grpId="0" build="p" autoUpdateAnimBg="0"/>
      <p:bldP spid="29" grpId="0" build="p" autoUpdateAnimBg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6600" y="172958"/>
            <a:ext cx="7924800" cy="174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 smtClean="0"/>
              <a:t>      </a:t>
            </a:r>
            <a:r>
              <a:rPr lang="en-US" altLang="zh-CN" sz="3200" b="1" dirty="0" smtClean="0"/>
              <a:t>1</a:t>
            </a:r>
            <a:r>
              <a:rPr lang="en-US" altLang="zh-CN" sz="3200" b="1" dirty="0"/>
              <a:t>.  </a:t>
            </a:r>
            <a:r>
              <a:rPr lang="zh-CN" altLang="en-US" sz="3200" b="1" dirty="0">
                <a:ea typeface="黑体" pitchFamily="2" charset="-122"/>
              </a:rPr>
              <a:t>原码恢复余</a:t>
            </a:r>
            <a:r>
              <a:rPr lang="zh-CN" altLang="en-US" sz="3200" b="1" dirty="0" smtClean="0">
                <a:ea typeface="黑体" pitchFamily="2" charset="-122"/>
              </a:rPr>
              <a:t>数除法</a:t>
            </a:r>
            <a:endParaRPr lang="zh-CN" altLang="en-US" sz="3200" b="1" dirty="0"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(1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算法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（约定被除数绝对值小于除数绝对值）</a:t>
            </a:r>
            <a:endParaRPr lang="zh-CN" altLang="en-US" sz="2400" b="1" dirty="0">
              <a:latin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000" b="1" dirty="0">
                <a:latin typeface="宋体" charset="-122"/>
              </a:rPr>
              <a:t> 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比较两数大小可用减法试探。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6500" y="2158703"/>
            <a:ext cx="46069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x2-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除数 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新余数</a:t>
            </a:r>
          </a:p>
        </p:txBody>
      </p:sp>
      <p:sp>
        <p:nvSpPr>
          <p:cNvPr id="4" name="AutoShape 7"/>
          <p:cNvSpPr>
            <a:spLocks/>
          </p:cNvSpPr>
          <p:nvPr/>
        </p:nvSpPr>
        <p:spPr bwMode="auto">
          <a:xfrm>
            <a:off x="5184700" y="200630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03763" y="1988840"/>
            <a:ext cx="379888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为正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够减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商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为负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不够减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商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恢复原余数。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6600" y="3276600"/>
            <a:ext cx="320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实例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96" y="4038600"/>
            <a:ext cx="9289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X=-0.10110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Y=0.11111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，求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X/Y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，给出商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和余数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R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6600" y="47244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设置：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：被除数、余数，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：除数，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：商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6600" y="5410200"/>
            <a:ext cx="57245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初值：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A= X = 00.10110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6600" y="5943600"/>
            <a:ext cx="7467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B= Y = 00.11111  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6600" y="6473825"/>
            <a:ext cx="63007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C= Q = 0.00000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895400" y="541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276400" y="541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562400" y="5943600"/>
            <a:ext cx="441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-B= 11.00001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895400" y="5943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2276400" y="5943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895400" y="6477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2276400" y="6477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7662788" y="5229225"/>
            <a:ext cx="1223962" cy="1223963"/>
          </a:xfrm>
          <a:prstGeom prst="wedgeRoundRectCallout">
            <a:avLst>
              <a:gd name="adj1" fmla="val -216148"/>
              <a:gd name="adj2" fmla="val -1173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b="1">
                <a:solidFill>
                  <a:schemeClr val="folHlink"/>
                </a:solidFill>
              </a:rPr>
              <a:t>A</a:t>
            </a:r>
            <a:r>
              <a:rPr lang="zh-CN" altLang="en-US" b="1">
                <a:solidFill>
                  <a:schemeClr val="folHlink"/>
                </a:solidFill>
              </a:rPr>
              <a:t>、</a:t>
            </a:r>
            <a:r>
              <a:rPr lang="en-US" altLang="zh-CN" b="1">
                <a:solidFill>
                  <a:schemeClr val="folHlink"/>
                </a:solidFill>
              </a:rPr>
              <a:t>B</a:t>
            </a:r>
            <a:r>
              <a:rPr lang="zh-CN" altLang="en-US" b="1">
                <a:solidFill>
                  <a:schemeClr val="folHlink"/>
                </a:solidFill>
              </a:rPr>
              <a:t>双符号位</a:t>
            </a:r>
          </a:p>
          <a:p>
            <a:r>
              <a:rPr lang="en-US" altLang="zh-CN" b="1">
                <a:solidFill>
                  <a:schemeClr val="folHlink"/>
                </a:solidFill>
              </a:rPr>
              <a:t>|X|&lt;|Y|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 flipH="1">
            <a:off x="683568" y="263691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被除数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build="p" autoUpdateAnimBg="0"/>
      <p:bldP spid="6" grpId="0" build="p" autoUpdateAnimBg="0"/>
      <p:bldP spid="7" grpId="0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animBg="1"/>
      <p:bldP spid="13" grpId="0" animBg="1"/>
      <p:bldP spid="14" grpId="0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44735"/>
            <a:ext cx="876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步数 条件 操作   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  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863873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00.10110     0.00000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124487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6375" y="208307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55875" y="162587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52800" y="1168673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01.01100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10000" y="2159273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81400" y="162587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32075" y="154967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0000" y="2083073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00.01101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781800" y="2083073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8600" y="261171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476375" y="352611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555875" y="306891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810000" y="261171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810000" y="360231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81400" y="306891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10000" y="352611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632075" y="299271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781800" y="352611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28600" y="4011885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057400" y="458973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恢复余数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555875" y="4011885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581400" y="4011885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810000" y="461831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10000" y="4513535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708275" y="549461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10000" y="511361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01.10100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781800" y="602801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28600" y="511361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552575" y="605817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32075" y="557081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581400" y="557081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886200" y="618041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810000" y="602801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8077200" y="174898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476375" y="63527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endParaRPr lang="en-US" altLang="zh-CN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8475663" y="2279923"/>
            <a:ext cx="6778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8509000" y="3717032"/>
            <a:ext cx="60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8461375" y="6237312"/>
            <a:ext cx="60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3" name="Text Box 50"/>
          <p:cNvSpPr txBox="1">
            <a:spLocks noChangeArrowheads="1"/>
          </p:cNvSpPr>
          <p:nvPr/>
        </p:nvSpPr>
        <p:spPr bwMode="auto">
          <a:xfrm>
            <a:off x="5867400" y="7114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5867400" y="11686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5867400" y="20830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867400" y="268791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5867400" y="3526110"/>
            <a:ext cx="11528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′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5867400" y="4513535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5867400" y="51437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867400" y="602801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nimBg="1"/>
      <p:bldP spid="19" grpId="0" autoUpdateAnimBg="0"/>
      <p:bldP spid="20" grpId="0" autoUpdateAnimBg="0"/>
      <p:bldP spid="21" grpId="0" animBg="1"/>
      <p:bldP spid="22" grpId="0" autoUpdateAnimBg="0"/>
      <p:bldP spid="23" grpId="0" build="p" autoUpdateAnimBg="0"/>
      <p:bldP spid="24" grpId="0" build="p" autoUpdateAnimBg="0" advAuto="0"/>
      <p:bldP spid="25" grpId="0" build="p" autoUpdateAnimBg="0"/>
      <p:bldP spid="26" grpId="0" build="p" autoUpdateAnimBg="0" advAuto="0"/>
      <p:bldP spid="27" grpId="0" animBg="1"/>
      <p:bldP spid="28" grpId="0" autoUpdateAnimBg="0"/>
      <p:bldP spid="29" grpId="0" animBg="1"/>
      <p:bldP spid="30" grpId="0" autoUpdateAnimBg="0"/>
      <p:bldP spid="31" grpId="0" autoUpdateAnimBg="0"/>
      <p:bldP spid="32" grpId="0" build="p" autoUpdateAnimBg="0"/>
      <p:bldP spid="33" grpId="0" build="p" autoUpdateAnimBg="0"/>
      <p:bldP spid="34" grpId="0" build="p" autoUpdateAnimBg="0"/>
      <p:bldP spid="35" grpId="0" build="p" autoUpdateAnimBg="0" advAuto="0"/>
      <p:bldP spid="36" grpId="0" animBg="1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44624"/>
            <a:ext cx="876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步数  条件  操作   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578024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00.10101     0.00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</a:t>
            </a: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9590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0" y="1797224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13400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52800" y="882824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01.01010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10000" y="18734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81400" y="1340024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400" y="12638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10000" y="1797224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781800" y="1797224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" y="22544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24000" y="3168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743200" y="2711624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10000" y="22544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10000" y="3245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2711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10000" y="3168824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11.10111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9400" y="26354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781800" y="3168824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10110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8600" y="36260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057400" y="4159424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恢复余数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743200" y="36260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581400" y="3626024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810000" y="41594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810000" y="4083224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28600" y="4692824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Q= -0.10110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8077200" y="74787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8458200" y="1988840"/>
            <a:ext cx="86632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8458200" y="3397424"/>
            <a:ext cx="685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8458200" y="578024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867400" y="425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5867400" y="882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5867400" y="17972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5867400" y="2330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5867400" y="3168824"/>
            <a:ext cx="936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5′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5867400" y="40832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0" name="Group 58"/>
          <p:cNvGrpSpPr>
            <a:grpSpLocks/>
          </p:cNvGrpSpPr>
          <p:nvPr/>
        </p:nvGrpSpPr>
        <p:grpSpPr bwMode="auto">
          <a:xfrm>
            <a:off x="228600" y="5150024"/>
            <a:ext cx="4114800" cy="717550"/>
            <a:chOff x="144" y="3216"/>
            <a:chExt cx="2592" cy="452"/>
          </a:xfrm>
        </p:grpSpPr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44" y="3264"/>
              <a:ext cx="25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R=  0.10110</a:t>
              </a:r>
              <a:r>
                <a:rPr lang="en-US" altLang="zh-CN" sz="3600" b="1" dirty="0">
                  <a:solidFill>
                    <a:schemeClr val="folHlink"/>
                  </a:solidFill>
                  <a:latin typeface="宋体" charset="-122"/>
                </a:rPr>
                <a:t>×2</a:t>
              </a:r>
            </a:p>
          </p:txBody>
        </p: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2208" y="32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</p:grpSp>
      <p:sp>
        <p:nvSpPr>
          <p:cNvPr id="43" name="Line 57"/>
          <p:cNvSpPr>
            <a:spLocks noChangeShapeType="1"/>
          </p:cNvSpPr>
          <p:nvPr/>
        </p:nvSpPr>
        <p:spPr bwMode="auto">
          <a:xfrm>
            <a:off x="990600" y="5607224"/>
            <a:ext cx="228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66"/>
          <p:cNvGrpSpPr>
            <a:grpSpLocks/>
          </p:cNvGrpSpPr>
          <p:nvPr/>
        </p:nvGrpSpPr>
        <p:grpSpPr bwMode="auto">
          <a:xfrm>
            <a:off x="228600" y="5759624"/>
            <a:ext cx="5715000" cy="1143000"/>
            <a:chOff x="144" y="3600"/>
            <a:chExt cx="3600" cy="720"/>
          </a:xfrm>
        </p:grpSpPr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44" y="3792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X/Y=-0.10110+</a:t>
              </a: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1920" y="398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1920" y="3648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-0.10110</a:t>
              </a:r>
              <a:r>
                <a:rPr lang="en-US" altLang="zh-CN" sz="3200" b="1">
                  <a:latin typeface="宋体" charset="-122"/>
                </a:rPr>
                <a:t>×2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  <p:sp>
          <p:nvSpPr>
            <p:cNvPr id="49" name="Text Box 65"/>
            <p:cNvSpPr txBox="1">
              <a:spLocks noChangeArrowheads="1"/>
            </p:cNvSpPr>
            <p:nvPr/>
          </p:nvSpPr>
          <p:spPr bwMode="auto">
            <a:xfrm>
              <a:off x="1920" y="3955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0.11111</a:t>
              </a:r>
              <a:endParaRPr lang="en-US" altLang="zh-CN" sz="3200" b="1">
                <a:latin typeface="宋体" charset="-122"/>
              </a:endParaRPr>
            </a:p>
          </p:txBody>
        </p:sp>
      </p:grp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1524000" y="384349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endParaRPr lang="en-US" altLang="zh-CN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23928" y="5373216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余数的实际符号与被除数的符号相同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nimBg="1"/>
      <p:bldP spid="19" grpId="0" autoUpdateAnimBg="0"/>
      <p:bldP spid="20" grpId="0" autoUpdateAnimBg="0"/>
      <p:bldP spid="21" grpId="0" animBg="1"/>
      <p:bldP spid="22" grpId="0" autoUpdateAnimBg="0"/>
      <p:bldP spid="23" grpId="0" build="p" autoUpdateAnimBg="0"/>
      <p:bldP spid="24" grpId="0" build="p" autoUpdateAnimBg="0" advAuto="0"/>
      <p:bldP spid="25" grpId="0" build="p" autoUpdateAnimBg="0"/>
      <p:bldP spid="26" grpId="0" build="p" autoUpdateAnimBg="0" advAuto="0"/>
      <p:bldP spid="27" grpId="0" animBg="1"/>
      <p:bldP spid="28" grpId="0" autoUpdateAnimBg="0"/>
      <p:bldP spid="29" grpId="0" build="p" autoUpdateAnimBg="0"/>
      <p:bldP spid="31" grpId="0" autoUpdateAnimBg="0"/>
      <p:bldP spid="32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3" grpId="0" animBg="1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00458" y="203200"/>
            <a:ext cx="8936038" cy="648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 smtClean="0"/>
              <a:t>      </a:t>
            </a:r>
            <a:r>
              <a:rPr lang="en-US" altLang="zh-CN" sz="3600" b="1" dirty="0" smtClean="0"/>
              <a:t>2</a:t>
            </a:r>
            <a:r>
              <a:rPr lang="en-US" altLang="zh-CN" sz="3600" b="1" dirty="0"/>
              <a:t>. </a:t>
            </a:r>
            <a:r>
              <a:rPr lang="zh-CN" altLang="en-US" sz="3600" b="1" dirty="0">
                <a:ea typeface="黑体" pitchFamily="2" charset="-122"/>
              </a:rPr>
              <a:t>原码不恢复余</a:t>
            </a:r>
            <a:r>
              <a:rPr lang="zh-CN" altLang="en-US" sz="3600" b="1" dirty="0" smtClean="0">
                <a:ea typeface="黑体" pitchFamily="2" charset="-122"/>
              </a:rPr>
              <a:t>数除法</a:t>
            </a:r>
            <a:r>
              <a:rPr lang="zh-CN" altLang="en-US" sz="3600" b="1" dirty="0">
                <a:ea typeface="黑体" pitchFamily="2" charset="-122"/>
              </a:rPr>
              <a:t>（加减交替法）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算法分析</a:t>
            </a:r>
            <a:endParaRPr lang="zh-CN" altLang="en-US" sz="3600" b="1" dirty="0">
              <a:latin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对原码恢复余数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法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3200" b="1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B=|Y|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表示余数</a:t>
            </a:r>
            <a:endParaRPr lang="en-US" altLang="zh-CN" sz="3200" b="1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步（求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）将余数左移一位后减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1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i-1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-B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600" b="1" smtClean="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= 2r</a:t>
            </a:r>
            <a:r>
              <a:rPr lang="en-US" altLang="zh-CN" sz="1600" b="1" smtClean="0">
                <a:latin typeface="黑体" pitchFamily="2" charset="-122"/>
                <a:ea typeface="黑体" pitchFamily="2" charset="-122"/>
              </a:rPr>
              <a:t>i-1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-B&gt;0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， 则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=1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3200" b="1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下一步：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600" b="1" smtClean="0">
                <a:latin typeface="黑体" pitchFamily="2" charset="-122"/>
                <a:ea typeface="黑体" pitchFamily="2" charset="-122"/>
              </a:rPr>
              <a:t>i+1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= 2r</a:t>
            </a:r>
            <a:r>
              <a:rPr lang="en-US" altLang="zh-CN" sz="1600" b="1" smtClean="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-B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3200" b="1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600" b="1" smtClean="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'= 2r</a:t>
            </a:r>
            <a:r>
              <a:rPr lang="en-US" altLang="zh-CN" sz="1600" b="1" smtClean="0">
                <a:latin typeface="黑体" pitchFamily="2" charset="-122"/>
                <a:ea typeface="黑体" pitchFamily="2" charset="-122"/>
              </a:rPr>
              <a:t>i-1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-B&lt;0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，则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=0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3200" b="1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恢复余数：</a:t>
            </a:r>
            <a:r>
              <a:rPr lang="en-US" altLang="zh-CN" sz="32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'</a:t>
            </a:r>
            <a:r>
              <a:rPr lang="en-US" altLang="zh-CN" sz="3200" b="1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+B</a:t>
            </a:r>
            <a:endParaRPr lang="en-US" altLang="zh-CN" sz="3200" b="1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下一步：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600" b="1" smtClean="0">
                <a:latin typeface="黑体" pitchFamily="2" charset="-122"/>
                <a:ea typeface="黑体" pitchFamily="2" charset="-122"/>
              </a:rPr>
              <a:t>i+1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= 2(</a:t>
            </a:r>
            <a:r>
              <a:rPr lang="en-US" altLang="zh-CN" sz="32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'+</a:t>
            </a:r>
            <a:r>
              <a:rPr lang="en-US" altLang="zh-CN" sz="3200" b="1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)-B=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1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'+</a:t>
            </a:r>
            <a:r>
              <a:rPr lang="en-US" altLang="zh-CN" sz="32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3200" b="1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smtClean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所以当不够减时，也可以不恢复余数，而下</a:t>
            </a:r>
            <a:endParaRPr lang="en-US" altLang="zh-CN" sz="3200" b="1" smtClean="0">
              <a:solidFill>
                <a:srgbClr val="CC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smtClean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一步操作改为加法，故也称为加减交替法。</a:t>
            </a:r>
            <a:endParaRPr lang="zh-CN" altLang="en-US" sz="3200" b="1" dirty="0">
              <a:solidFill>
                <a:srgbClr val="CC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1656" y="44450"/>
            <a:ext cx="79248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运算规则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8738" y="692150"/>
            <a:ext cx="9085262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- A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取双符号位，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取绝对值运算，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|X|&lt;|Y|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根据</a:t>
            </a:r>
            <a:r>
              <a:rPr lang="zh-CN" altLang="en-US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余数的正负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决定</a:t>
            </a:r>
            <a:r>
              <a:rPr lang="zh-CN" altLang="en-US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商值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及</a:t>
            </a:r>
            <a:r>
              <a:rPr lang="zh-CN" altLang="en-US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下一步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操作：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925" y="3633788"/>
            <a:ext cx="908526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位商，作</a:t>
            </a:r>
            <a:r>
              <a:rPr lang="en-US" altLang="zh-CN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步操作；若第</a:t>
            </a:r>
            <a:r>
              <a:rPr lang="en-US" altLang="zh-CN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步余数为负，则第</a:t>
            </a:r>
            <a:endParaRPr lang="zh-CN" altLang="zh-CN" sz="3200" b="1" dirty="0">
              <a:solidFill>
                <a:srgbClr val="CC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n+1</a:t>
            </a:r>
            <a:r>
              <a:rPr lang="zh-CN" altLang="en-US" sz="3200" b="1" dirty="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步恢复余数，不移位。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111349" y="1844675"/>
            <a:ext cx="547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i+1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=2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+(1-2Q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)|Y|</a:t>
            </a:r>
            <a:endParaRPr lang="en-US" altLang="zh-CN" sz="4000" b="1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128713" y="2492375"/>
            <a:ext cx="7620000" cy="93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为正，则</a:t>
            </a:r>
            <a:r>
              <a:rPr lang="en-US" altLang="zh-CN" sz="32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，第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步作 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-|Y|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为负，则</a:t>
            </a:r>
            <a:r>
              <a:rPr lang="en-US" altLang="zh-CN" sz="32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为0，第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步作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+|Y|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47638" y="4732338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实例：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447925" y="4724400"/>
            <a:ext cx="507682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X=0.10110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Y=-0.11111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X/Y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，给出商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和余数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R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25500" y="6045200"/>
            <a:ext cx="50419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初值：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A=|X|= 00.10110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508625" y="6021388"/>
            <a:ext cx="32400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B=|Y|=00.11111  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4730750" y="6524625"/>
            <a:ext cx="33686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C=|Q|= 0.00000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824038" y="6524625"/>
            <a:ext cx="35385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-B=11.00001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88602"/>
            <a:ext cx="876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步数  条件  操作   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622002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00.10110     0.00000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10030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0" y="184120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13840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52800" y="926802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01.01100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10000" y="19174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81400" y="1384002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400" y="130780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10000" y="1841202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00.01101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781800" y="1841202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" y="22984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24000" y="321280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为负 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743200" y="2755602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10000" y="2298402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10000" y="32890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2755602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10000" y="3212802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9400" y="267940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781800" y="3212802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8600" y="3670002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743200" y="4127202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81400" y="4127202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810000" y="46606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819400" y="4051002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810000" y="3670002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11.10110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781800" y="4584402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600200" y="466060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810000" y="4584402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8077200" y="118765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1524000" y="3934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r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8462963" y="2022177"/>
            <a:ext cx="6461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8491538" y="3441402"/>
            <a:ext cx="6461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8462963" y="4813002"/>
            <a:ext cx="6143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5867400" y="4696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5867400" y="9268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867400" y="18412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5867400" y="23746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867400" y="32128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5867400" y="37462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5867400" y="45844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228600" y="51178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1524000" y="595600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2743200" y="54988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3352800" y="5041602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01.01010</a:t>
            </a:r>
          </a:p>
        </p:txBody>
      </p:sp>
      <p:sp>
        <p:nvSpPr>
          <p:cNvPr id="48" name="Line 55"/>
          <p:cNvSpPr>
            <a:spLocks noChangeShapeType="1"/>
          </p:cNvSpPr>
          <p:nvPr/>
        </p:nvSpPr>
        <p:spPr bwMode="auto">
          <a:xfrm>
            <a:off x="3810000" y="60322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581400" y="5498802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>
            <a:off x="2819400" y="542260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3810000" y="5956002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6781800" y="5956002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8488363" y="6184602"/>
            <a:ext cx="6111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867400" y="50416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5867400" y="59560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nimBg="1"/>
      <p:bldP spid="19" grpId="0" autoUpdateAnimBg="0"/>
      <p:bldP spid="20" grpId="0" autoUpdateAnimBg="0"/>
      <p:bldP spid="21" grpId="0" animBg="1"/>
      <p:bldP spid="22" grpId="0" autoUpdateAnimBg="0"/>
      <p:bldP spid="23" grpId="0" build="p" autoUpdateAnimBg="0"/>
      <p:bldP spid="24" grpId="0" build="p" autoUpdateAnimBg="0"/>
      <p:bldP spid="25" grpId="0" build="p" autoUpdateAnimBg="0" advAuto="0"/>
      <p:bldP spid="26" grpId="0" animBg="1"/>
      <p:bldP spid="27" grpId="0" animBg="1"/>
      <p:bldP spid="28" grpId="0" autoUpdateAnimBg="0"/>
      <p:bldP spid="29" grpId="0" autoUpdateAnimBg="0"/>
      <p:bldP spid="30" grpId="0" build="p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build="p" autoUpdateAnimBg="0"/>
      <p:bldP spid="45" grpId="0" build="p" autoUpdateAnimBg="0"/>
      <p:bldP spid="46" grpId="0" build="p" autoUpdateAnimBg="0"/>
      <p:bldP spid="47" grpId="0" autoUpdateAnimBg="0"/>
      <p:bldP spid="48" grpId="0" animBg="1"/>
      <p:bldP spid="49" grpId="0" autoUpdateAnimBg="0"/>
      <p:bldP spid="50" grpId="0" animBg="1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234280"/>
            <a:ext cx="876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步数  条件  操作   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767680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00.01011     0.0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</a:t>
            </a: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28600" y="244408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524000" y="206308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为负 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3810000" y="297748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057400" y="297748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恢复余数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743200" y="244408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581400" y="244408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3810000" y="290128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38200" y="3663280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Q= -0.10110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8077200" y="26444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413750" y="847055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5867400" y="6152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28600" y="114868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524000" y="62956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743200" y="152968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352800" y="107248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00.10110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810000" y="206308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581400" y="152968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819400" y="145348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810000" y="198688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11.10111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6781800" y="198688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10110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8461375" y="2215480"/>
            <a:ext cx="714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867400" y="10724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867400" y="20630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’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5867400" y="29012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" name="Group 39"/>
          <p:cNvGrpSpPr>
            <a:grpSpLocks/>
          </p:cNvGrpSpPr>
          <p:nvPr/>
        </p:nvGrpSpPr>
        <p:grpSpPr bwMode="auto">
          <a:xfrm>
            <a:off x="838200" y="4196680"/>
            <a:ext cx="4114800" cy="717550"/>
            <a:chOff x="144" y="3216"/>
            <a:chExt cx="2592" cy="452"/>
          </a:xfrm>
        </p:grpSpPr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144" y="3264"/>
              <a:ext cx="25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R=  0.10110</a:t>
              </a:r>
              <a:r>
                <a:rPr lang="en-US" altLang="zh-CN" sz="3600" b="1">
                  <a:solidFill>
                    <a:schemeClr val="folHlink"/>
                  </a:solidFill>
                  <a:latin typeface="宋体" charset="-122"/>
                </a:rPr>
                <a:t>×2</a:t>
              </a:r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2208" y="32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838200" y="4806280"/>
            <a:ext cx="5715000" cy="1143000"/>
            <a:chOff x="144" y="3600"/>
            <a:chExt cx="3600" cy="720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44" y="3792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X/Y=-0.10110+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1920" y="398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1920" y="3648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0.10110</a:t>
              </a:r>
              <a:r>
                <a:rPr lang="en-US" altLang="zh-CN" sz="3200" b="1">
                  <a:latin typeface="宋体" charset="-122"/>
                </a:rPr>
                <a:t>×2</a:t>
              </a: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1920" y="3955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-0.11111</a:t>
              </a:r>
              <a:endParaRPr lang="en-US" altLang="zh-CN" sz="3200" b="1">
                <a:latin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nimBg="1"/>
      <p:bldP spid="8" grpId="0" build="p" autoUpdateAnimBg="0" advAuto="0"/>
      <p:bldP spid="9" grpId="0" build="p" autoUpdateAnimBg="0"/>
      <p:bldP spid="10" grpId="0" build="p" autoUpdateAnimBg="0" advAuto="0"/>
      <p:bldP spid="11" grpId="0" autoUpdateAnimBg="0"/>
      <p:bldP spid="12" grpId="0" build="p" autoUpdateAnimBg="0"/>
      <p:bldP spid="16" grpId="0" build="p" autoUpdateAnimBg="0"/>
      <p:bldP spid="18" grpId="0" build="p" autoUpdateAnimBg="0"/>
      <p:bldP spid="19" grpId="0" autoUpdateAnimBg="0"/>
      <p:bldP spid="20" grpId="0" animBg="1"/>
      <p:bldP spid="21" grpId="0" autoUpdateAnimBg="0"/>
      <p:bldP spid="22" grpId="0" animBg="1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792088" y="260648"/>
            <a:ext cx="81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/>
              <a:t>3. </a:t>
            </a:r>
            <a:r>
              <a:rPr lang="zh-CN" altLang="en-US" sz="3600" b="1" dirty="0">
                <a:ea typeface="黑体" pitchFamily="2" charset="-122"/>
              </a:rPr>
              <a:t>补码不恢复余</a:t>
            </a:r>
            <a:r>
              <a:rPr lang="zh-CN" altLang="en-US" sz="3600" b="1" dirty="0" smtClean="0">
                <a:ea typeface="黑体" pitchFamily="2" charset="-122"/>
              </a:rPr>
              <a:t>数除法</a:t>
            </a:r>
            <a:r>
              <a:rPr lang="zh-CN" altLang="en-US" sz="3600" b="1" dirty="0">
                <a:ea typeface="黑体" pitchFamily="2" charset="-122"/>
              </a:rPr>
              <a:t>（加减交替法）</a:t>
            </a:r>
            <a:endParaRPr lang="zh-CN" altLang="en-US" sz="3600" b="1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补码除法是指被除数、除数、所求得的商和余数等都用补码表示，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符号位要参与运算</a:t>
            </a:r>
            <a:r>
              <a:rPr lang="zh-CN" altLang="zh-CN" sz="3200" b="1" dirty="0" smtClean="0"/>
              <a:t>。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17053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 smtClean="0"/>
              <a:t>判断够减：</a:t>
            </a:r>
            <a:endParaRPr lang="en-US" altLang="zh-CN" sz="3600" b="1" dirty="0" smtClean="0"/>
          </a:p>
          <a:p>
            <a:r>
              <a:rPr lang="en-US" altLang="zh-CN" sz="3600" b="1" dirty="0" smtClean="0">
                <a:solidFill>
                  <a:srgbClr val="0000FF"/>
                </a:solidFill>
              </a:rPr>
              <a:t>     </a:t>
            </a:r>
            <a:r>
              <a:rPr lang="zh-CN" altLang="zh-CN" sz="3600" b="1" dirty="0" smtClean="0">
                <a:solidFill>
                  <a:srgbClr val="0000FF"/>
                </a:solidFill>
              </a:rPr>
              <a:t>参加运算的两个数符号任意，当被除数（或部分余数）的绝对值大于或等于除数的绝对值时，称为够减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；</a:t>
            </a:r>
            <a:r>
              <a:rPr lang="zh-CN" altLang="zh-CN" sz="3600" b="1" dirty="0" smtClean="0">
                <a:solidFill>
                  <a:srgbClr val="0000FF"/>
                </a:solidFill>
              </a:rPr>
              <a:t>反之称为不够减。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r>
              <a:rPr lang="en-US" altLang="zh-CN" sz="3600" b="1" dirty="0" smtClean="0">
                <a:solidFill>
                  <a:srgbClr val="0000FF"/>
                </a:solidFill>
              </a:rPr>
              <a:t>     </a:t>
            </a:r>
            <a:r>
              <a:rPr lang="zh-CN" altLang="zh-CN" sz="3600" b="1" dirty="0" smtClean="0">
                <a:solidFill>
                  <a:srgbClr val="0000FF"/>
                </a:solidFill>
              </a:rPr>
              <a:t>因此，被除数与除数同号时，两数应当相减；两数异号时，应当相加，这是带符号数相除的特点。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859234" y="116632"/>
            <a:ext cx="2560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判够减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39700" y="1310482"/>
            <a:ext cx="2055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同号相除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514600" y="1124744"/>
            <a:ext cx="1295400" cy="685800"/>
            <a:chOff x="2112" y="3264"/>
            <a:chExt cx="816" cy="432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Arc 19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2112" y="3264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4  7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4191000" y="1124744"/>
            <a:ext cx="1295400" cy="685800"/>
            <a:chOff x="2112" y="3264"/>
            <a:chExt cx="816" cy="432"/>
          </a:xfrm>
        </p:grpSpPr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26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112" y="3264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7  4</a:t>
              </a:r>
            </a:p>
          </p:txBody>
        </p:sp>
      </p:grp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5715000" y="1124744"/>
            <a:ext cx="1524000" cy="685800"/>
            <a:chOff x="3600" y="1248"/>
            <a:chExt cx="960" cy="432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3888" y="1296"/>
              <a:ext cx="576" cy="384"/>
              <a:chOff x="3120" y="2880"/>
              <a:chExt cx="576" cy="384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31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600" y="1248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-4 -7</a:t>
              </a:r>
            </a:p>
          </p:txBody>
        </p:sp>
      </p:grpSp>
      <p:grpSp>
        <p:nvGrpSpPr>
          <p:cNvPr id="20" name="Group 86"/>
          <p:cNvGrpSpPr>
            <a:grpSpLocks/>
          </p:cNvGrpSpPr>
          <p:nvPr/>
        </p:nvGrpSpPr>
        <p:grpSpPr bwMode="auto">
          <a:xfrm>
            <a:off x="7467600" y="1124744"/>
            <a:ext cx="1524000" cy="685800"/>
            <a:chOff x="4704" y="1248"/>
            <a:chExt cx="960" cy="432"/>
          </a:xfrm>
        </p:grpSpPr>
        <p:grpSp>
          <p:nvGrpSpPr>
            <p:cNvPr id="21" name="Group 34"/>
            <p:cNvGrpSpPr>
              <a:grpSpLocks/>
            </p:cNvGrpSpPr>
            <p:nvPr/>
          </p:nvGrpSpPr>
          <p:grpSpPr bwMode="auto">
            <a:xfrm>
              <a:off x="4944" y="1296"/>
              <a:ext cx="576" cy="384"/>
              <a:chOff x="3120" y="2880"/>
              <a:chExt cx="576" cy="384"/>
            </a:xfrm>
          </p:grpSpPr>
          <p:sp>
            <p:nvSpPr>
              <p:cNvPr id="23" name="Line 35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rc 36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4704" y="1248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-7 -4</a:t>
              </a:r>
            </a:p>
          </p:txBody>
        </p:sp>
      </p:grpSp>
      <p:grpSp>
        <p:nvGrpSpPr>
          <p:cNvPr id="26" name="Group 94"/>
          <p:cNvGrpSpPr>
            <a:grpSpLocks/>
          </p:cNvGrpSpPr>
          <p:nvPr/>
        </p:nvGrpSpPr>
        <p:grpSpPr bwMode="auto">
          <a:xfrm>
            <a:off x="2286000" y="3702844"/>
            <a:ext cx="1371600" cy="685800"/>
            <a:chOff x="1440" y="2736"/>
            <a:chExt cx="864" cy="432"/>
          </a:xfrm>
        </p:grpSpPr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1872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42"/>
            <p:cNvSpPr>
              <a:spLocks/>
            </p:cNvSpPr>
            <p:nvPr/>
          </p:nvSpPr>
          <p:spPr bwMode="auto">
            <a:xfrm flipV="1">
              <a:off x="1728" y="2784"/>
              <a:ext cx="144" cy="38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1440" y="2736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-4  7</a:t>
              </a:r>
            </a:p>
          </p:txBody>
        </p:sp>
      </p:grp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3962400" y="3702844"/>
            <a:ext cx="1447800" cy="685800"/>
            <a:chOff x="2496" y="2736"/>
            <a:chExt cx="912" cy="432"/>
          </a:xfrm>
        </p:grpSpPr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2784" y="2784"/>
              <a:ext cx="576" cy="384"/>
              <a:chOff x="3120" y="2880"/>
              <a:chExt cx="576" cy="384"/>
            </a:xfrm>
          </p:grpSpPr>
          <p:sp>
            <p:nvSpPr>
              <p:cNvPr id="33" name="Line 46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rc 47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496" y="2736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-7  4</a:t>
              </a:r>
            </a:p>
          </p:txBody>
        </p:sp>
      </p:grpSp>
      <p:grpSp>
        <p:nvGrpSpPr>
          <p:cNvPr id="35" name="Group 49"/>
          <p:cNvGrpSpPr>
            <a:grpSpLocks/>
          </p:cNvGrpSpPr>
          <p:nvPr/>
        </p:nvGrpSpPr>
        <p:grpSpPr bwMode="auto">
          <a:xfrm>
            <a:off x="5943600" y="3702844"/>
            <a:ext cx="1295400" cy="685800"/>
            <a:chOff x="2112" y="3264"/>
            <a:chExt cx="816" cy="432"/>
          </a:xfrm>
        </p:grpSpPr>
        <p:grpSp>
          <p:nvGrpSpPr>
            <p:cNvPr id="36" name="Group 50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38" name="Line 51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Arc 52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2112" y="3264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4 -7</a:t>
              </a:r>
            </a:p>
          </p:txBody>
        </p:sp>
      </p:grpSp>
      <p:grpSp>
        <p:nvGrpSpPr>
          <p:cNvPr id="40" name="Group 54"/>
          <p:cNvGrpSpPr>
            <a:grpSpLocks/>
          </p:cNvGrpSpPr>
          <p:nvPr/>
        </p:nvGrpSpPr>
        <p:grpSpPr bwMode="auto">
          <a:xfrm>
            <a:off x="7543800" y="3702844"/>
            <a:ext cx="1295400" cy="685800"/>
            <a:chOff x="2112" y="3264"/>
            <a:chExt cx="816" cy="432"/>
          </a:xfrm>
        </p:grpSpPr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43" name="Line 56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rc 57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112" y="3264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7 -4</a:t>
              </a:r>
            </a:p>
          </p:txBody>
        </p:sp>
      </p:grpSp>
      <p:grpSp>
        <p:nvGrpSpPr>
          <p:cNvPr id="48" name="Group 66"/>
          <p:cNvGrpSpPr>
            <a:grpSpLocks/>
          </p:cNvGrpSpPr>
          <p:nvPr/>
        </p:nvGrpSpPr>
        <p:grpSpPr bwMode="auto">
          <a:xfrm>
            <a:off x="2895600" y="1429544"/>
            <a:ext cx="1371600" cy="960438"/>
            <a:chOff x="624" y="2256"/>
            <a:chExt cx="864" cy="605"/>
          </a:xfrm>
        </p:grpSpPr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624" y="2256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-4</a:t>
              </a:r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624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768" y="2496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</p:grpSp>
      <p:grpSp>
        <p:nvGrpSpPr>
          <p:cNvPr id="52" name="Group 83"/>
          <p:cNvGrpSpPr>
            <a:grpSpLocks/>
          </p:cNvGrpSpPr>
          <p:nvPr/>
        </p:nvGrpSpPr>
        <p:grpSpPr bwMode="auto">
          <a:xfrm>
            <a:off x="4572000" y="1429544"/>
            <a:ext cx="1143000" cy="960438"/>
            <a:chOff x="2880" y="1440"/>
            <a:chExt cx="720" cy="605"/>
          </a:xfrm>
        </p:grpSpPr>
        <p:sp>
          <p:nvSpPr>
            <p:cNvPr id="53" name="Text Box 68"/>
            <p:cNvSpPr txBox="1">
              <a:spLocks noChangeArrowheads="1"/>
            </p:cNvSpPr>
            <p:nvPr/>
          </p:nvSpPr>
          <p:spPr bwMode="auto">
            <a:xfrm>
              <a:off x="2880" y="1440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-7</a:t>
              </a:r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2880" y="177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>
              <a:off x="2880" y="1680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-3</a:t>
              </a:r>
            </a:p>
          </p:txBody>
        </p:sp>
      </p:grpSp>
      <p:grpSp>
        <p:nvGrpSpPr>
          <p:cNvPr id="56" name="Group 85"/>
          <p:cNvGrpSpPr>
            <a:grpSpLocks/>
          </p:cNvGrpSpPr>
          <p:nvPr/>
        </p:nvGrpSpPr>
        <p:grpSpPr bwMode="auto">
          <a:xfrm>
            <a:off x="6324600" y="1429544"/>
            <a:ext cx="1295400" cy="960438"/>
            <a:chOff x="3984" y="1440"/>
            <a:chExt cx="816" cy="605"/>
          </a:xfrm>
        </p:grpSpPr>
        <p:sp>
          <p:nvSpPr>
            <p:cNvPr id="57" name="Text Box 72"/>
            <p:cNvSpPr txBox="1">
              <a:spLocks noChangeArrowheads="1"/>
            </p:cNvSpPr>
            <p:nvPr/>
          </p:nvSpPr>
          <p:spPr bwMode="auto">
            <a:xfrm>
              <a:off x="3984" y="1440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-(-4)</a:t>
              </a:r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3984" y="177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3984" y="1680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-3</a:t>
              </a:r>
            </a:p>
          </p:txBody>
        </p:sp>
      </p:grpSp>
      <p:grpSp>
        <p:nvGrpSpPr>
          <p:cNvPr id="60" name="Group 75"/>
          <p:cNvGrpSpPr>
            <a:grpSpLocks/>
          </p:cNvGrpSpPr>
          <p:nvPr/>
        </p:nvGrpSpPr>
        <p:grpSpPr bwMode="auto">
          <a:xfrm>
            <a:off x="8001000" y="1459707"/>
            <a:ext cx="1371600" cy="960437"/>
            <a:chOff x="624" y="2256"/>
            <a:chExt cx="864" cy="605"/>
          </a:xfrm>
        </p:grpSpPr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624" y="2256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-(-7)</a:t>
              </a:r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>
              <a:off x="624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78"/>
            <p:cNvSpPr txBox="1">
              <a:spLocks noChangeArrowheads="1"/>
            </p:cNvSpPr>
            <p:nvPr/>
          </p:nvSpPr>
          <p:spPr bwMode="auto">
            <a:xfrm>
              <a:off x="768" y="2496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2819400" y="2191544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4343400" y="2191544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66" name="Text Box 81"/>
          <p:cNvSpPr txBox="1">
            <a:spLocks noChangeArrowheads="1"/>
          </p:cNvSpPr>
          <p:nvPr/>
        </p:nvSpPr>
        <p:spPr bwMode="auto">
          <a:xfrm>
            <a:off x="6324600" y="2191544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67" name="Text Box 82"/>
          <p:cNvSpPr txBox="1">
            <a:spLocks noChangeArrowheads="1"/>
          </p:cNvSpPr>
          <p:nvPr/>
        </p:nvSpPr>
        <p:spPr bwMode="auto">
          <a:xfrm>
            <a:off x="7924800" y="2191544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68" name="Text Box 87"/>
          <p:cNvSpPr txBox="1">
            <a:spLocks noChangeArrowheads="1"/>
          </p:cNvSpPr>
          <p:nvPr/>
        </p:nvSpPr>
        <p:spPr bwMode="auto">
          <a:xfrm>
            <a:off x="1295400" y="2664619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够减：</a:t>
            </a:r>
            <a:r>
              <a:rPr lang="en-US" altLang="zh-CN" sz="2800" b="1">
                <a:solidFill>
                  <a:schemeClr val="folHlink"/>
                </a:solidFill>
              </a:rPr>
              <a:t>r</a:t>
            </a:r>
            <a:r>
              <a:rPr lang="zh-CN" altLang="en-US" sz="2800" b="1">
                <a:solidFill>
                  <a:schemeClr val="folHlink"/>
                </a:solidFill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</a:rPr>
              <a:t>Y</a:t>
            </a:r>
            <a:r>
              <a:rPr lang="zh-CN" altLang="en-US" sz="2800" b="1">
                <a:solidFill>
                  <a:schemeClr val="folHlink"/>
                </a:solidFill>
              </a:rPr>
              <a:t>同号；</a:t>
            </a: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4357688" y="2680494"/>
            <a:ext cx="3757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不够减：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</a:rPr>
              <a:t>异号。</a:t>
            </a:r>
          </a:p>
        </p:txBody>
      </p:sp>
      <p:sp>
        <p:nvSpPr>
          <p:cNvPr id="70" name="Text Box 89"/>
          <p:cNvSpPr txBox="1">
            <a:spLocks noChangeArrowheads="1"/>
          </p:cNvSpPr>
          <p:nvPr/>
        </p:nvSpPr>
        <p:spPr bwMode="auto">
          <a:xfrm>
            <a:off x="66675" y="3626644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异号相除</a:t>
            </a:r>
          </a:p>
        </p:txBody>
      </p:sp>
      <p:grpSp>
        <p:nvGrpSpPr>
          <p:cNvPr id="75" name="Group 101"/>
          <p:cNvGrpSpPr>
            <a:grpSpLocks/>
          </p:cNvGrpSpPr>
          <p:nvPr/>
        </p:nvGrpSpPr>
        <p:grpSpPr bwMode="auto">
          <a:xfrm>
            <a:off x="2819400" y="4083844"/>
            <a:ext cx="1371600" cy="960438"/>
            <a:chOff x="576" y="3408"/>
            <a:chExt cx="864" cy="605"/>
          </a:xfrm>
        </p:grpSpPr>
        <p:sp>
          <p:nvSpPr>
            <p:cNvPr id="76" name="Text Box 98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+(-4)</a:t>
              </a:r>
            </a:p>
          </p:txBody>
        </p:sp>
        <p:sp>
          <p:nvSpPr>
            <p:cNvPr id="77" name="Line 99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00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3</a:t>
              </a:r>
            </a:p>
          </p:txBody>
        </p:sp>
      </p:grpSp>
      <p:grpSp>
        <p:nvGrpSpPr>
          <p:cNvPr id="79" name="Group 102"/>
          <p:cNvGrpSpPr>
            <a:grpSpLocks/>
          </p:cNvGrpSpPr>
          <p:nvPr/>
        </p:nvGrpSpPr>
        <p:grpSpPr bwMode="auto">
          <a:xfrm>
            <a:off x="4495800" y="4083844"/>
            <a:ext cx="1371600" cy="960438"/>
            <a:chOff x="576" y="3408"/>
            <a:chExt cx="864" cy="605"/>
          </a:xfrm>
        </p:grpSpPr>
        <p:sp>
          <p:nvSpPr>
            <p:cNvPr id="80" name="Text Box 103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+(-7)</a:t>
              </a:r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105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-3</a:t>
              </a:r>
            </a:p>
          </p:txBody>
        </p:sp>
      </p:grpSp>
      <p:grpSp>
        <p:nvGrpSpPr>
          <p:cNvPr id="83" name="Group 106"/>
          <p:cNvGrpSpPr>
            <a:grpSpLocks/>
          </p:cNvGrpSpPr>
          <p:nvPr/>
        </p:nvGrpSpPr>
        <p:grpSpPr bwMode="auto">
          <a:xfrm>
            <a:off x="6096000" y="4083844"/>
            <a:ext cx="1371600" cy="960438"/>
            <a:chOff x="576" y="3408"/>
            <a:chExt cx="864" cy="605"/>
          </a:xfrm>
        </p:grpSpPr>
        <p:sp>
          <p:nvSpPr>
            <p:cNvPr id="84" name="Text Box 107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+4</a:t>
              </a:r>
            </a:p>
          </p:txBody>
        </p:sp>
        <p:sp>
          <p:nvSpPr>
            <p:cNvPr id="85" name="Line 108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109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-3</a:t>
              </a:r>
            </a:p>
          </p:txBody>
        </p:sp>
      </p:grpSp>
      <p:grpSp>
        <p:nvGrpSpPr>
          <p:cNvPr id="87" name="Group 110"/>
          <p:cNvGrpSpPr>
            <a:grpSpLocks/>
          </p:cNvGrpSpPr>
          <p:nvPr/>
        </p:nvGrpSpPr>
        <p:grpSpPr bwMode="auto">
          <a:xfrm>
            <a:off x="7772400" y="4083844"/>
            <a:ext cx="1371600" cy="960438"/>
            <a:chOff x="576" y="3408"/>
            <a:chExt cx="864" cy="605"/>
          </a:xfrm>
        </p:grpSpPr>
        <p:sp>
          <p:nvSpPr>
            <p:cNvPr id="88" name="Text Box 111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+7</a:t>
              </a:r>
            </a:p>
          </p:txBody>
        </p:sp>
        <p:sp>
          <p:nvSpPr>
            <p:cNvPr id="89" name="Line 112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113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3</a:t>
              </a:r>
            </a:p>
          </p:txBody>
        </p:sp>
      </p:grpSp>
      <p:sp>
        <p:nvSpPr>
          <p:cNvPr id="91" name="Text Box 114"/>
          <p:cNvSpPr txBox="1">
            <a:spLocks noChangeArrowheads="1"/>
          </p:cNvSpPr>
          <p:nvPr/>
        </p:nvSpPr>
        <p:spPr bwMode="auto">
          <a:xfrm>
            <a:off x="2971800" y="4845844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92" name="Text Box 115"/>
          <p:cNvSpPr txBox="1">
            <a:spLocks noChangeArrowheads="1"/>
          </p:cNvSpPr>
          <p:nvPr/>
        </p:nvSpPr>
        <p:spPr bwMode="auto">
          <a:xfrm>
            <a:off x="6248400" y="4845844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93" name="Text Box 116"/>
          <p:cNvSpPr txBox="1">
            <a:spLocks noChangeArrowheads="1"/>
          </p:cNvSpPr>
          <p:nvPr/>
        </p:nvSpPr>
        <p:spPr bwMode="auto">
          <a:xfrm>
            <a:off x="4343400" y="4845844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94" name="Text Box 117"/>
          <p:cNvSpPr txBox="1">
            <a:spLocks noChangeArrowheads="1"/>
          </p:cNvSpPr>
          <p:nvPr/>
        </p:nvSpPr>
        <p:spPr bwMode="auto">
          <a:xfrm>
            <a:off x="7696200" y="4845844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95" name="Text Box 118"/>
          <p:cNvSpPr txBox="1">
            <a:spLocks noChangeArrowheads="1"/>
          </p:cNvSpPr>
          <p:nvPr/>
        </p:nvSpPr>
        <p:spPr bwMode="auto">
          <a:xfrm>
            <a:off x="1381125" y="5379244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够减：</a:t>
            </a:r>
            <a:r>
              <a:rPr lang="en-US" altLang="zh-CN" sz="2800" b="1">
                <a:solidFill>
                  <a:schemeClr val="folHlink"/>
                </a:solidFill>
              </a:rPr>
              <a:t>r</a:t>
            </a:r>
            <a:r>
              <a:rPr lang="zh-CN" altLang="en-US" sz="2800" b="1">
                <a:solidFill>
                  <a:schemeClr val="folHlink"/>
                </a:solidFill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</a:rPr>
              <a:t>Y</a:t>
            </a:r>
            <a:r>
              <a:rPr lang="zh-CN" altLang="en-US" sz="2800" b="1">
                <a:solidFill>
                  <a:schemeClr val="folHlink"/>
                </a:solidFill>
              </a:rPr>
              <a:t>异号；</a:t>
            </a:r>
          </a:p>
        </p:txBody>
      </p:sp>
      <p:sp>
        <p:nvSpPr>
          <p:cNvPr id="96" name="Text Box 119"/>
          <p:cNvSpPr txBox="1">
            <a:spLocks noChangeArrowheads="1"/>
          </p:cNvSpPr>
          <p:nvPr/>
        </p:nvSpPr>
        <p:spPr bwMode="auto">
          <a:xfrm>
            <a:off x="4357688" y="5395119"/>
            <a:ext cx="3684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不够减：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</a:rPr>
              <a:t>同号。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9234" y="616530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对于真值而言，够减商为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；不够减商为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64" grpId="0" build="p" autoUpdateAnimBg="0" advAuto="0"/>
      <p:bldP spid="65" grpId="0" build="p" autoUpdateAnimBg="0" advAuto="0"/>
      <p:bldP spid="66" grpId="0" autoUpdateAnimBg="0"/>
      <p:bldP spid="67" grpId="0" autoUpdateAnimBg="0"/>
      <p:bldP spid="68" grpId="0" build="p" autoUpdateAnimBg="0"/>
      <p:bldP spid="69" grpId="0" autoUpdateAnimBg="0"/>
      <p:bldP spid="70" grpId="0" autoUpdateAnimBg="0"/>
      <p:bldP spid="91" grpId="0" build="p" autoUpdateAnimBg="0" advAuto="0"/>
      <p:bldP spid="92" grpId="0" build="p" autoUpdateAnimBg="0" advAuto="0"/>
      <p:bldP spid="93" grpId="0" build="p" autoUpdateAnimBg="0" advAuto="0"/>
      <p:bldP spid="94" grpId="0" build="p" autoUpdateAnimBg="0" advAuto="0"/>
      <p:bldP spid="95" grpId="0" build="p" autoUpdateAnimBg="0"/>
      <p:bldP spid="96" grpId="0" autoUpdateAnimBg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65448" y="188640"/>
            <a:ext cx="4038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判断规则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406848" y="1000894"/>
            <a:ext cx="3429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同号：作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-Y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8648" y="1305694"/>
            <a:ext cx="1066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1800" b="1" dirty="0">
                <a:latin typeface="黑体" pitchFamily="2" charset="-122"/>
                <a:ea typeface="黑体" pitchFamily="2" charset="-122"/>
              </a:rPr>
              <a:t>补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68648" y="1762894"/>
            <a:ext cx="1066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44848" y="176289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8"/>
          <p:cNvSpPr>
            <a:spLocks/>
          </p:cNvSpPr>
          <p:nvPr/>
        </p:nvSpPr>
        <p:spPr bwMode="auto">
          <a:xfrm>
            <a:off x="1330648" y="1305694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20"/>
          <p:cNvSpPr>
            <a:spLocks/>
          </p:cNvSpPr>
          <p:nvPr/>
        </p:nvSpPr>
        <p:spPr bwMode="auto">
          <a:xfrm>
            <a:off x="4361186" y="772294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437386" y="619894"/>
            <a:ext cx="38846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够减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同号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437386" y="1229494"/>
            <a:ext cx="402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不够减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1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406848" y="2143894"/>
            <a:ext cx="3200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异号：作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+Y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</a:p>
        </p:txBody>
      </p:sp>
      <p:sp>
        <p:nvSpPr>
          <p:cNvPr id="12" name="AutoShape 24"/>
          <p:cNvSpPr>
            <a:spLocks/>
          </p:cNvSpPr>
          <p:nvPr/>
        </p:nvSpPr>
        <p:spPr bwMode="auto">
          <a:xfrm>
            <a:off x="4361186" y="1991494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4437386" y="1839094"/>
            <a:ext cx="3597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够减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437386" y="2448694"/>
            <a:ext cx="402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不够减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1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800" b="1" dirty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同号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3212976"/>
            <a:ext cx="7805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 smtClean="0"/>
              <a:t>若对补码商采取“末位恒置</a:t>
            </a:r>
            <a:r>
              <a:rPr lang="en-US" altLang="zh-CN" sz="3200" b="1" dirty="0" smtClean="0"/>
              <a:t>1</a:t>
            </a:r>
            <a:r>
              <a:rPr lang="zh-CN" altLang="zh-CN" sz="3200" b="1" dirty="0" smtClean="0"/>
              <a:t>”的舍入方法</a:t>
            </a:r>
            <a:endParaRPr lang="zh-CN" alt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4166491"/>
            <a:ext cx="8784976" cy="221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     </a:t>
            </a:r>
            <a:r>
              <a:rPr lang="zh-CN" altLang="zh-CN" sz="3200" b="1" dirty="0" smtClean="0"/>
              <a:t>因为末位恒置</a:t>
            </a:r>
            <a:r>
              <a:rPr lang="en-US" altLang="zh-CN" sz="3200" b="1" dirty="0" smtClean="0"/>
              <a:t>1</a:t>
            </a:r>
            <a:r>
              <a:rPr lang="zh-CN" altLang="zh-CN" sz="3200" b="1" dirty="0" smtClean="0"/>
              <a:t>后，对于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异号相除</a:t>
            </a:r>
            <a:r>
              <a:rPr lang="zh-CN" altLang="zh-CN" sz="3200" b="1" dirty="0" smtClean="0"/>
              <a:t>，所求得商值的补码除符号位与末位外与实际真值相反，所以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够减商为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0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，不够减商为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utoUpdateAnimBg="0"/>
      <p:bldP spid="10" grpId="0" autoUpdateAnimBg="0"/>
      <p:bldP spid="11" grpId="0" autoUpdateAnimBg="0"/>
      <p:bldP spid="12" grpId="0" animBg="1"/>
      <p:bldP spid="13" grpId="0" autoUpdateAnimBg="0"/>
      <p:bldP spid="14" grpId="0" autoUpdateAnimBg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54012" y="1170831"/>
            <a:ext cx="3622675" cy="4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Y)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096888" y="273893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(–Y)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1709192" y="57869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1489720" y="108793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1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变补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3846512" y="116632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不管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为正或负，将其符号连同尾数一起各位变反，末位加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60362" y="1769318"/>
            <a:ext cx="3825875" cy="2332038"/>
            <a:chOff x="360362" y="1769318"/>
            <a:chExt cx="3825875" cy="2332038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60362" y="1769318"/>
              <a:ext cx="3689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1) X=   4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360362" y="2204864"/>
              <a:ext cx="25908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52437" y="35679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443037" y="35822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0 1001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281237" y="3644156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363537" y="2204864"/>
              <a:ext cx="2590800" cy="903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555776" y="3060249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81575" y="1726456"/>
            <a:ext cx="3892550" cy="2387600"/>
            <a:chOff x="4981575" y="1726456"/>
            <a:chExt cx="3892550" cy="2387600"/>
          </a:xfrm>
        </p:grpSpPr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981575" y="1726456"/>
              <a:ext cx="3460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2) X= –4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5292725" y="35806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6207125" y="35949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1 0111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045325" y="3594943"/>
              <a:ext cx="1828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215722" y="29882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1612" y="4369643"/>
            <a:ext cx="3892550" cy="2336800"/>
            <a:chOff x="201612" y="4369643"/>
            <a:chExt cx="3892550" cy="2336800"/>
          </a:xfrm>
        </p:grpSpPr>
        <p:sp>
          <p:nvSpPr>
            <p:cNvPr id="23" name="Text Box 57"/>
            <p:cNvSpPr txBox="1">
              <a:spLocks noChangeArrowheads="1"/>
            </p:cNvSpPr>
            <p:nvPr/>
          </p:nvSpPr>
          <p:spPr bwMode="auto">
            <a:xfrm>
              <a:off x="201612" y="4369643"/>
              <a:ext cx="3460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3) X=   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/>
          </p:nvSpPr>
          <p:spPr bwMode="auto">
            <a:xfrm>
              <a:off x="360362" y="4776043"/>
              <a:ext cx="22860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>
              <a:off x="512762" y="6236543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1427162" y="6187331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1 1111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2265362" y="6187331"/>
              <a:ext cx="1828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361950" y="4779218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483768" y="565253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30775" y="4371231"/>
            <a:ext cx="3825875" cy="2370137"/>
            <a:chOff x="4930775" y="4371231"/>
            <a:chExt cx="3825875" cy="2370137"/>
          </a:xfrm>
        </p:grpSpPr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4930775" y="4371231"/>
              <a:ext cx="3689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4) X=   -4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4946650" y="4861768"/>
              <a:ext cx="25908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5022850" y="6271468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70"/>
            <p:cNvSpPr txBox="1">
              <a:spLocks noChangeArrowheads="1"/>
            </p:cNvSpPr>
            <p:nvPr/>
          </p:nvSpPr>
          <p:spPr bwMode="auto">
            <a:xfrm>
              <a:off x="6013450" y="6222256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0 0001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6851650" y="6284168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4948237" y="4861768"/>
              <a:ext cx="25908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092280" y="5724545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203848" y="1196752"/>
            <a:ext cx="4213589" cy="402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[X +(– Y)]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(X)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+(– Y)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endParaRPr lang="zh-CN" altLang="en-US" sz="28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animBg="1"/>
      <p:bldP spid="19" grpId="0" autoUpdateAnimBg="0"/>
      <p:bldP spid="20" grpId="0" autoUpdateAnimBg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899592" y="44624"/>
            <a:ext cx="4032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求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商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值（补码）</a:t>
            </a: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3568" y="2018184"/>
            <a:ext cx="1066800" cy="890588"/>
            <a:chOff x="672" y="624"/>
            <a:chExt cx="672" cy="561"/>
          </a:xfrm>
        </p:grpSpPr>
        <p:sp>
          <p:nvSpPr>
            <p:cNvPr id="4" name="Text Box 30"/>
            <p:cNvSpPr txBox="1">
              <a:spLocks noChangeArrowheads="1"/>
            </p:cNvSpPr>
            <p:nvPr/>
          </p:nvSpPr>
          <p:spPr bwMode="auto">
            <a:xfrm>
              <a:off x="672" y="624"/>
              <a:ext cx="67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补</a:t>
              </a:r>
            </a:p>
          </p:txBody>
        </p:sp>
        <p:sp>
          <p:nvSpPr>
            <p:cNvPr id="5" name="Text Box 31"/>
            <p:cNvSpPr txBox="1">
              <a:spLocks noChangeArrowheads="1"/>
            </p:cNvSpPr>
            <p:nvPr/>
          </p:nvSpPr>
          <p:spPr bwMode="auto">
            <a:xfrm>
              <a:off x="672" y="912"/>
              <a:ext cx="67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Y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补</a:t>
              </a:r>
            </a:p>
          </p:txBody>
        </p:sp>
        <p:sp>
          <p:nvSpPr>
            <p:cNvPr id="6" name="Line 32"/>
            <p:cNvSpPr>
              <a:spLocks noChangeShapeType="1"/>
            </p:cNvSpPr>
            <p:nvPr/>
          </p:nvSpPr>
          <p:spPr bwMode="auto">
            <a:xfrm>
              <a:off x="720" y="9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33"/>
            <p:cNvSpPr>
              <a:spLocks/>
            </p:cNvSpPr>
            <p:nvPr/>
          </p:nvSpPr>
          <p:spPr bwMode="auto">
            <a:xfrm>
              <a:off x="1152" y="624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1521768" y="1560984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同号：商为正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445568" y="2780184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异号：商为负</a:t>
            </a:r>
          </a:p>
        </p:txBody>
      </p:sp>
      <p:sp>
        <p:nvSpPr>
          <p:cNvPr id="10" name="AutoShape 36"/>
          <p:cNvSpPr>
            <a:spLocks/>
          </p:cNvSpPr>
          <p:nvPr/>
        </p:nvSpPr>
        <p:spPr bwMode="auto">
          <a:xfrm>
            <a:off x="4188768" y="1560984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264968" y="1484784"/>
            <a:ext cx="2514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够减商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不够减商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2" name="AutoShape 38"/>
          <p:cNvSpPr>
            <a:spLocks/>
          </p:cNvSpPr>
          <p:nvPr/>
        </p:nvSpPr>
        <p:spPr bwMode="auto">
          <a:xfrm>
            <a:off x="4188768" y="2627784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4264968" y="2627784"/>
            <a:ext cx="2514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够减商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不够减商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6246168" y="1560984"/>
            <a:ext cx="25146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同号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异号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异号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同号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4264968" y="1484784"/>
            <a:ext cx="2514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够减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商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不够减商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4264968" y="2627784"/>
            <a:ext cx="2514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够减商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不够减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商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255693" y="1557809"/>
            <a:ext cx="2514600" cy="21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同号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异号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异号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同号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636885" y="4113014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上商规则：</a:t>
            </a:r>
          </a:p>
        </p:txBody>
      </p: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2811760" y="4005064"/>
            <a:ext cx="3200400" cy="762000"/>
            <a:chOff x="1440" y="3408"/>
            <a:chExt cx="2016" cy="480"/>
          </a:xfrm>
        </p:grpSpPr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Q</a:t>
              </a:r>
              <a:r>
                <a:rPr lang="en-US" altLang="zh-CN" sz="20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r>
                <a:rPr lang="zh-CN" altLang="en-US" sz="20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补</a:t>
              </a:r>
              <a:r>
                <a:rPr lang="en-US" altLang="zh-CN" sz="2800" b="1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= </a:t>
              </a:r>
              <a:r>
                <a:rPr lang="en-US" altLang="zh-CN" sz="3600" b="1" dirty="0" err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ri</a:t>
              </a:r>
              <a:r>
                <a:rPr lang="en-US" altLang="zh-CN" sz="4400" b="1" dirty="0" err="1">
                  <a:solidFill>
                    <a:srgbClr val="FF0000"/>
                  </a:solidFill>
                  <a:latin typeface="宋体" charset="-122"/>
                </a:rPr>
                <a:t>⊕</a:t>
              </a:r>
              <a:r>
                <a:rPr lang="en-US" altLang="zh-CN" sz="3600" b="1" dirty="0" err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Y</a:t>
              </a:r>
              <a:endPara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2220" y="3534"/>
              <a:ext cx="10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1691680" y="5371876"/>
            <a:ext cx="6248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余数与除数同号商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，异号商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  <p:bldP spid="9" grpId="0" autoUpdateAnimBg="0"/>
      <p:bldP spid="10" grpId="0" animBg="1"/>
      <p:bldP spid="11" grpId="0" build="p" autoUpdateAnimBg="0"/>
      <p:bldP spid="12" grpId="0" animBg="1"/>
      <p:bldP spid="13" grpId="0" build="p" autoUpdateAnimBg="0"/>
      <p:bldP spid="14" grpId="0" uiExpand="1" build="p" autoUpdateAnimBg="0"/>
      <p:bldP spid="15" grpId="0" autoUpdateAnimBg="0"/>
      <p:bldP spid="16" grpId="0" autoUpdateAnimBg="0"/>
      <p:bldP spid="17" grpId="0" autoUpdateAnimBg="0"/>
      <p:bldP spid="18" grpId="0" autoUpdateAnimBg="0"/>
      <p:bldP spid="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750" y="337592"/>
            <a:ext cx="7924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算法（不恢复余数）</a:t>
            </a:r>
            <a:endParaRPr lang="zh-CN" altLang="en-US" sz="3600" b="1" dirty="0">
              <a:latin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000" b="1" dirty="0">
                <a:latin typeface="宋体" charset="-122"/>
              </a:rPr>
              <a:t> 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i+1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 2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+(1-2Q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)Y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</a:t>
            </a:r>
            <a:endParaRPr lang="zh-CN" altLang="en-US" sz="2000" b="1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60363" y="1601242"/>
            <a:ext cx="8748712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同号，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sz="32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步作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-Y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异号，</a:t>
            </a: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sz="32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32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步作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4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+Y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875" y="2972842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(4)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求商符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3639592"/>
            <a:ext cx="8280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补码符号位参与运算，因而商符是通过运算得到，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8675" y="5298529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000" b="1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2000" b="1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zh-CN" sz="2000" b="1">
                <a:latin typeface="黑体" pitchFamily="2" charset="-122"/>
                <a:ea typeface="黑体" pitchFamily="2" charset="-122"/>
              </a:rPr>
              <a:t>补</a:t>
            </a:r>
            <a:endParaRPr lang="zh-CN" altLang="en-US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13038" y="5146129"/>
            <a:ext cx="2971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3200" b="1" dirty="0">
                <a:latin typeface="黑体" pitchFamily="2" charset="-122"/>
                <a:ea typeface="黑体" pitchFamily="2" charset="-122"/>
              </a:rPr>
              <a:t>同号：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异号：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=0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43525" y="5455692"/>
            <a:ext cx="2949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与实际商符相反</a:t>
            </a:r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2560638" y="5222329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4389438" y="4841329"/>
            <a:ext cx="9144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297488" y="4612729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商符</a:t>
            </a: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979613" y="4036467"/>
            <a:ext cx="3887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令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= X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  <p:bldP spid="7" grpId="0" build="p" autoUpdateAnimBg="0"/>
      <p:bldP spid="8" grpId="0" autoUpdateAnimBg="0"/>
      <p:bldP spid="9" grpId="0" animBg="1"/>
      <p:bldP spid="10" grpId="0" animBg="1"/>
      <p:bldP spid="11" grpId="0" build="p" autoUpdateAnimBg="0" advAuto="0"/>
      <p:bldP spid="1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43113" y="5037286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真商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假商 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+ 1.000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6413" y="2743349"/>
            <a:ext cx="3733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 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ea typeface="黑体" pitchFamily="2" charset="-122"/>
              </a:rPr>
              <a:t>……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n-1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70613" y="2743349"/>
            <a:ext cx="18573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n-1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位商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740650" y="2621111"/>
            <a:ext cx="136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假商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1762125" y="947886"/>
            <a:ext cx="3624263" cy="10668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5584825" y="971699"/>
            <a:ext cx="1905000" cy="5334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685800" y="789136"/>
            <a:ext cx="6858000" cy="1341438"/>
            <a:chOff x="432" y="450"/>
            <a:chExt cx="4320" cy="845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32" y="642"/>
              <a:ext cx="672" cy="561"/>
              <a:chOff x="336" y="3312"/>
              <a:chExt cx="672" cy="561"/>
            </a:xfrm>
          </p:grpSpPr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36" y="3312"/>
                <a:ext cx="67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X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36" y="3600"/>
                <a:ext cx="67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Y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384" y="360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912" y="786"/>
              <a:ext cx="292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=( 1+2  +∑ 2  Q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i</a:t>
              </a:r>
              <a:r>
                <a:rPr lang="zh-CN" altLang="zh-CN" sz="2000" b="1">
                  <a:latin typeface="黑体" pitchFamily="2" charset="-122"/>
                  <a:ea typeface="黑体" pitchFamily="2" charset="-122"/>
                </a:rPr>
                <a:t>补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)+ </a:t>
              </a: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696" y="594"/>
              <a:ext cx="1056" cy="594"/>
              <a:chOff x="3312" y="3279"/>
              <a:chExt cx="1056" cy="594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279"/>
                <a:ext cx="10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2  </a:t>
                </a:r>
                <a:r>
                  <a:rPr lang="en-US" altLang="zh-CN" sz="4000" b="1">
                    <a:latin typeface="黑体" pitchFamily="2" charset="-122"/>
                    <a:ea typeface="黑体" pitchFamily="2" charset="-122"/>
                  </a:rPr>
                  <a:t>r</a:t>
                </a:r>
                <a:r>
                  <a:rPr lang="en-US" altLang="zh-CN" sz="2000" b="1">
                    <a:latin typeface="黑体" pitchFamily="2" charset="-122"/>
                    <a:ea typeface="黑体" pitchFamily="2" charset="-122"/>
                  </a:rPr>
                  <a:t>n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67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Y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3360" y="36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680" y="546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n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640" y="594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i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064" y="498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n</a:t>
              </a: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064" y="930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i</a:t>
              </a:r>
              <a:r>
                <a:rPr lang="en-US" altLang="zh-CN" sz="3200" b="1">
                  <a:ea typeface="黑体" pitchFamily="2" charset="-122"/>
                </a:rPr>
                <a:t>=</a:t>
              </a:r>
              <a:r>
                <a:rPr lang="en-US" altLang="zh-CN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840" y="450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n</a:t>
              </a:r>
            </a:p>
          </p:txBody>
        </p:sp>
      </p:grp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429000" y="1979761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商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096000" y="455761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余数</a:t>
            </a: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55613" y="2286149"/>
            <a:ext cx="3048000" cy="1265237"/>
            <a:chOff x="0" y="1104"/>
            <a:chExt cx="1920" cy="797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0" y="1392"/>
              <a:ext cx="192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(a)∑ 2  Q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i</a:t>
              </a:r>
              <a:r>
                <a:rPr lang="zh-CN" altLang="zh-CN" sz="2000" b="1">
                  <a:latin typeface="黑体" pitchFamily="2" charset="-122"/>
                  <a:ea typeface="黑体" pitchFamily="2" charset="-122"/>
                </a:rPr>
                <a:t>补</a:t>
              </a:r>
              <a:endParaRPr lang="zh-CN" altLang="en-US" sz="20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84" y="1104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n</a:t>
              </a: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84" y="1536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i</a:t>
              </a:r>
              <a:r>
                <a:rPr lang="en-US" altLang="zh-CN" sz="3200" b="1">
                  <a:ea typeface="黑体" pitchFamily="2" charset="-122"/>
                </a:rPr>
                <a:t>=</a:t>
              </a:r>
              <a:r>
                <a:rPr lang="en-US" altLang="zh-CN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960" y="120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i</a:t>
              </a:r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19113" y="3487886"/>
            <a:ext cx="1981200" cy="765175"/>
            <a:chOff x="0" y="1776"/>
            <a:chExt cx="1248" cy="482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0" y="2016"/>
              <a:ext cx="124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(b)2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28" y="1776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-</a:t>
              </a:r>
              <a:r>
                <a:rPr lang="en-US" altLang="zh-CN" sz="2800" b="1"/>
                <a:t>n</a:t>
              </a:r>
            </a:p>
          </p:txBody>
        </p: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043113" y="3792686"/>
            <a:ext cx="5181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位商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末位商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恒置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19113" y="4427686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(c) 1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043113" y="4537224"/>
            <a:ext cx="2895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商符变反</a:t>
            </a:r>
          </a:p>
        </p:txBody>
      </p:sp>
      <p:sp>
        <p:nvSpPr>
          <p:cNvPr id="36" name="AutoShape 36"/>
          <p:cNvSpPr>
            <a:spLocks/>
          </p:cNvSpPr>
          <p:nvPr/>
        </p:nvSpPr>
        <p:spPr bwMode="auto">
          <a:xfrm rot="-5400000">
            <a:off x="6013450" y="4967436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573713" y="5653236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n</a:t>
            </a:r>
            <a:r>
              <a:rPr lang="zh-CN" altLang="zh-CN" sz="3200" b="1"/>
              <a:t>位</a:t>
            </a:r>
            <a:endParaRPr lang="zh-CN" altLang="en-US" sz="3200" b="1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28638" y="5873899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(d)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余数求至</a:t>
            </a:r>
            <a:r>
              <a:rPr lang="en-US" altLang="zh-CN" sz="32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795536" y="44624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(5)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商的校正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/>
      <p:bldP spid="5" grpId="0" autoUpdateAnimBg="0"/>
      <p:bldP spid="6" grpId="0" animBg="1"/>
      <p:bldP spid="7" grpId="0" animBg="1"/>
      <p:bldP spid="23" grpId="0"/>
      <p:bldP spid="24" grpId="0"/>
      <p:bldP spid="33" grpId="0" build="p" autoUpdateAnimBg="0"/>
      <p:bldP spid="34" grpId="0" autoUpdateAnimBg="0"/>
      <p:bldP spid="35" grpId="0" build="p" autoUpdateAnimBg="0"/>
      <p:bldP spid="36" grpId="0" animBg="1"/>
      <p:bldP spid="37" grpId="0" autoUpdateAnimBg="0"/>
      <p:bldP spid="38" grpId="0" autoUpdateAnimBg="0"/>
      <p:bldP spid="3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320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黑体" pitchFamily="2" charset="-122"/>
                <a:ea typeface="黑体" pitchFamily="2" charset="-122"/>
              </a:rPr>
              <a:t>(6)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实例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-76200" y="762000"/>
            <a:ext cx="990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X=0.10110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Y=-0.11111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，求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X/Y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，给出商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和余数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1524000"/>
            <a:ext cx="4724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初值：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A =X</a:t>
            </a:r>
            <a:r>
              <a:rPr lang="zh-CN" altLang="zh-CN" sz="2800" b="1"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=00.10110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19600" y="1524000"/>
            <a:ext cx="4724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B =Y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=11.00001 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72000" y="2057400"/>
            <a:ext cx="3276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C =Q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=0.00000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38200" y="2057400"/>
            <a:ext cx="3505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-B =00.11111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0" y="2743200"/>
            <a:ext cx="815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步数  条件  操作   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10000" y="3625850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00.10110      0.0000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8600" y="40068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447800" y="3505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743200" y="43878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3352800" y="393065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01.01100</a:t>
            </a: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3810000" y="492125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581400" y="43878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2819400" y="43116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3810000" y="484505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00.01101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781800" y="484505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28600" y="53022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47800" y="6248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同号 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2743200" y="57594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810000" y="53022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3810000" y="629285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581400" y="57594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810000" y="621665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</a:t>
            </a: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2819400" y="56832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6781800" y="62166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001</a:t>
            </a: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8001000" y="2924175"/>
            <a:ext cx="892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1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n-1</a:t>
            </a: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1447800" y="30480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8478838" y="5061049"/>
            <a:ext cx="6619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413750" y="6400800"/>
            <a:ext cx="6762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5867400" y="34734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5867400" y="39306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867400" y="48450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5867400" y="53784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5867400" y="62166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2590800" y="3505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求商符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8445500" y="3657600"/>
            <a:ext cx="663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1447800" y="4891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8196741" y="3634919"/>
            <a:ext cx="685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autoUpdateAnimBg="0"/>
      <p:bldP spid="15" grpId="0" animBg="1"/>
      <p:bldP spid="16" grpId="0" autoUpdateAnimBg="0"/>
      <p:bldP spid="17" grpId="0" animBg="1"/>
      <p:bldP spid="18" grpId="0" autoUpdateAnimBg="0"/>
      <p:bldP spid="19" grpId="0" autoUpdateAnimBg="0"/>
      <p:bldP spid="20" grpId="0" build="p" autoUpdateAnimBg="0"/>
      <p:bldP spid="21" grpId="0" build="p" autoUpdateAnimBg="0"/>
      <p:bldP spid="22" grpId="0" build="p" autoUpdateAnimBg="0"/>
      <p:bldP spid="23" grpId="0" autoUpdateAnimBg="0"/>
      <p:bldP spid="24" grpId="0" animBg="1"/>
      <p:bldP spid="25" grpId="0" autoUpdateAnimBg="0"/>
      <p:bldP spid="26" grpId="0" autoUpdateAnimBg="0"/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build="p" autoUpdateAnimBg="0"/>
      <p:bldP spid="39" grpId="0" autoUpdateAnimBg="0"/>
      <p:bldP spid="40" grpId="0" build="p" autoUpdateAnimBg="0"/>
      <p:bldP spid="4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228600" y="30926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743200" y="34736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581400" y="3473624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>
            <a:off x="3810000" y="4007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2819400" y="34736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3810000" y="3092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3810000" y="3854624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11.10111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44624"/>
            <a:ext cx="876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步数  条件  操作    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810000" y="578024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11.11011      0.0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001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8600" y="8828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0" y="1644824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43200" y="11876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52800" y="806624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11.10110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810000" y="1721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581400" y="1187624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819400" y="11876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810000" y="1568624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781800" y="1568624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0.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0010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8600" y="20258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447800" y="2787824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 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43200" y="2330624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810000" y="1949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01.01010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3810000" y="2864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581400" y="2330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810000" y="2711624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</a:t>
            </a: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2819400" y="23306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781800" y="2711624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0.0100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001000" y="74787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-1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524000" y="349424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Y</a:t>
            </a:r>
            <a:endParaRPr lang="en-US" altLang="zh-CN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8555038" y="1797224"/>
            <a:ext cx="5699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8461375" y="578024"/>
            <a:ext cx="7080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5867400" y="425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5867400" y="882824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5867400" y="1568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5867400" y="2025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867400" y="2711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867400" y="3168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867400" y="3854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0" y="4159424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假商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=0.0100</a:t>
            </a: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8548688" y="2940224"/>
            <a:ext cx="6111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0" y="4692824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真商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=0.0100+1.00001=1.01001</a:t>
            </a: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0" y="5226224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Q= -0.10111   R= -0.01001×2</a:t>
            </a:r>
            <a:endParaRPr lang="en-US" altLang="zh-CN" sz="3200" b="1">
              <a:solidFill>
                <a:schemeClr val="folHlink"/>
              </a:solidFill>
              <a:latin typeface="宋体" charset="-122"/>
            </a:endParaRPr>
          </a:p>
        </p:txBody>
      </p:sp>
      <p:grpSp>
        <p:nvGrpSpPr>
          <p:cNvPr id="45" name="Group 59"/>
          <p:cNvGrpSpPr>
            <a:grpSpLocks/>
          </p:cNvGrpSpPr>
          <p:nvPr/>
        </p:nvGrpSpPr>
        <p:grpSpPr bwMode="auto">
          <a:xfrm>
            <a:off x="0" y="5759624"/>
            <a:ext cx="5715000" cy="1143000"/>
            <a:chOff x="144" y="3600"/>
            <a:chExt cx="3600" cy="720"/>
          </a:xfrm>
        </p:grpSpPr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144" y="3792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X/Y=-0.10111+</a:t>
              </a:r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>
              <a:off x="1920" y="398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920" y="3648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-0.01001</a:t>
              </a:r>
              <a:r>
                <a:rPr lang="en-US" altLang="zh-CN" sz="3200" b="1">
                  <a:latin typeface="宋体" charset="-122"/>
                </a:rPr>
                <a:t>×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1920" y="3955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-0.11111</a:t>
              </a:r>
              <a:endParaRPr lang="en-US" altLang="zh-CN" sz="3200" b="1">
                <a:latin typeface="宋体" charset="-122"/>
              </a:endParaRPr>
            </a:p>
          </p:txBody>
        </p:sp>
      </p:grp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5715000" y="5073824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 advAuto="0"/>
      <p:bldP spid="6" grpId="0" animBg="1"/>
      <p:bldP spid="7" grpId="0" animBg="1"/>
      <p:bldP spid="8" grpId="0" autoUpdateAnimBg="0"/>
      <p:bldP spid="9" grpId="0" autoUpdateAnimBg="0"/>
      <p:bldP spid="12" grpId="0" build="p" autoUpdateAnimBg="0"/>
      <p:bldP spid="13" grpId="0" build="p" autoUpdateAnimBg="0"/>
      <p:bldP spid="14" grpId="0" build="p" autoUpdateAnimBg="0"/>
      <p:bldP spid="15" grpId="0" autoUpdateAnimBg="0"/>
      <p:bldP spid="16" grpId="0" animBg="1"/>
      <p:bldP spid="17" grpId="0" autoUpdateAnimBg="0"/>
      <p:bldP spid="18" grpId="0" animBg="1"/>
      <p:bldP spid="19" grpId="0" autoUpdateAnimBg="0"/>
      <p:bldP spid="20" grpId="0" autoUpdateAnimBg="0"/>
      <p:bldP spid="21" grpId="0" build="p" autoUpdateAnimBg="0"/>
      <p:bldP spid="22" grpId="0" build="p" autoUpdateAnimBg="0"/>
      <p:bldP spid="23" grpId="0" build="p" autoUpdateAnimBg="0"/>
      <p:bldP spid="24" grpId="0" autoUpdateAnimBg="0"/>
      <p:bldP spid="25" grpId="0" animBg="1"/>
      <p:bldP spid="26" grpId="0" autoUpdateAnimBg="0"/>
      <p:bldP spid="27" grpId="0" autoUpdateAnimBg="0"/>
      <p:bldP spid="28" grpId="0" animBg="1"/>
      <p:bldP spid="29" grpId="0" autoUpdateAnimBg="0"/>
      <p:bldP spid="32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85267"/>
            <a:ext cx="487203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ea typeface="黑体" pitchFamily="2" charset="-122"/>
              </a:rPr>
              <a:t> </a:t>
            </a:r>
            <a:r>
              <a:rPr lang="en-US" altLang="zh-CN" sz="3600" b="1" dirty="0">
                <a:latin typeface="宋体" charset="-122"/>
              </a:rPr>
              <a:t>(7)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运算规则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47663" y="1052736"/>
            <a:ext cx="8243887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取双符号位，</a:t>
            </a:r>
            <a:r>
              <a:rPr lang="zh-CN" altLang="en-US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符号参加运算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     并且 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|X| &lt; |Y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349250" y="2483074"/>
            <a:ext cx="8243888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）根据余数与除数的符号决定商值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     及下一步操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作；</a:t>
            </a: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28613" y="5157192"/>
            <a:ext cx="8243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）求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n-1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位商，作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步操作（求出</a:t>
            </a:r>
            <a:r>
              <a:rPr lang="en-US" altLang="zh-CN" sz="3600" b="1" dirty="0" err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000" b="1" dirty="0" err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）；</a:t>
            </a: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38138" y="5949280"/>
            <a:ext cx="8243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）校正</a:t>
            </a:r>
            <a:r>
              <a:rPr lang="zh-CN" altLang="en-US" sz="3600" b="1" dirty="0"/>
              <a:t>商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商符变反，第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位商恒置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0503" y="3789040"/>
            <a:ext cx="302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i+1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 2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zh-CN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+(1-2Q</a:t>
            </a:r>
            <a:r>
              <a:rPr lang="en-US" altLang="zh-CN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)Y</a:t>
            </a:r>
            <a:r>
              <a:rPr lang="zh-CN" altLang="en-US" sz="11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补</a:t>
            </a:r>
            <a:endParaRPr lang="zh-CN" altLang="en-US" sz="1100" b="1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9672" y="4149080"/>
            <a:ext cx="576064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2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同号，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12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步作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-Y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2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b="1" dirty="0" smtClean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zh-CN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异号，</a:t>
            </a:r>
            <a:r>
              <a:rPr lang="zh-CN" altLang="zh-CN" b="1" dirty="0" smtClean="0"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12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zh-CN" b="1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zh-CN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zh-CN" b="1" dirty="0" smtClean="0">
                <a:latin typeface="黑体" pitchFamily="2" charset="-122"/>
                <a:ea typeface="黑体" pitchFamily="2" charset="-122"/>
              </a:rPr>
              <a:t>步作</a:t>
            </a:r>
            <a:r>
              <a:rPr lang="zh-CN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12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+Y</a:t>
            </a:r>
            <a:r>
              <a:rPr lang="zh-CN" altLang="en-US" sz="1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900" y="944562"/>
            <a:ext cx="6324600" cy="628650"/>
            <a:chOff x="0" y="593"/>
            <a:chExt cx="3984" cy="396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2448" y="593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E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624"/>
              <a:ext cx="3984" cy="365"/>
              <a:chOff x="0" y="576"/>
              <a:chExt cx="3984" cy="365"/>
            </a:xfrm>
          </p:grpSpPr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398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latin typeface="黑体" pitchFamily="2" charset="-122"/>
                    <a:ea typeface="黑体" pitchFamily="2" charset="-122"/>
                  </a:rPr>
                  <a:t>浮点数真值：</a:t>
                </a:r>
                <a:r>
                  <a:rPr lang="en-US" altLang="zh-CN" sz="3200" b="1" dirty="0">
                    <a:latin typeface="黑体" pitchFamily="2" charset="-122"/>
                    <a:ea typeface="黑体" pitchFamily="2" charset="-122"/>
                  </a:rPr>
                  <a:t>N = + R ×M </a:t>
                </a:r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2112" y="86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3568700" y="2365375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330700" y="2593975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阶码</a:t>
            </a:r>
            <a:endParaRPr lang="zh-CN" altLang="en-US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15900" y="1679575"/>
            <a:ext cx="8153400" cy="685800"/>
            <a:chOff x="0" y="1056"/>
            <a:chExt cx="5136" cy="432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208" y="1056"/>
              <a:ext cx="2928" cy="4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f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600" b="1">
                  <a:ea typeface="黑体" pitchFamily="2" charset="-122"/>
                </a:rPr>
                <a:t>…</a:t>
              </a: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 M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f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600" b="1">
                  <a:ea typeface="黑体" pitchFamily="2" charset="-122"/>
                </a:rPr>
                <a:t>…</a:t>
              </a:r>
              <a:r>
                <a:rPr lang="en-US" altLang="zh-CN" sz="3600" b="1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9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0" y="1056"/>
              <a:ext cx="269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2" charset="-122"/>
                </a:rPr>
                <a:t>浮点数机器格式：</a:t>
              </a:r>
              <a:endParaRPr lang="zh-CN" altLang="en-US" sz="3200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928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31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648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03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416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75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21"/>
          <p:cNvSpPr>
            <a:spLocks/>
          </p:cNvSpPr>
          <p:nvPr/>
        </p:nvSpPr>
        <p:spPr bwMode="auto">
          <a:xfrm rot="-5400000">
            <a:off x="4711700" y="1527175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2"/>
          <p:cNvSpPr>
            <a:spLocks/>
          </p:cNvSpPr>
          <p:nvPr/>
        </p:nvSpPr>
        <p:spPr bwMode="auto">
          <a:xfrm rot="-5400000">
            <a:off x="6997700" y="1527175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616700" y="2593975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尾数</a:t>
            </a:r>
            <a:endParaRPr lang="zh-CN" altLang="en-US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035300" y="2593975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阶符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508625" y="2633663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数符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5930900" y="2365375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15900" y="313690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：阶码底，隐含约定。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25760" y="0"/>
            <a:ext cx="708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/>
              <a:t>2.3.5  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浮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点四则运算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31775" y="3951288"/>
            <a:ext cx="85883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：阶码，定点整数，补码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移码表示。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其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位数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决定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数值范围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231775" y="5084763"/>
            <a:ext cx="8661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：尾数，为定点小数，原码或补码表示。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  其</a:t>
            </a:r>
            <a:r>
              <a:rPr lang="zh-CN" altLang="en-US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位数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决定</a:t>
            </a:r>
            <a:r>
              <a:rPr lang="zh-CN" altLang="en-US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数的精度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984750" y="4365625"/>
            <a:ext cx="3816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阶符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表示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数的大小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913313" y="5567363"/>
            <a:ext cx="3887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数符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表示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数的正负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79388" y="6161088"/>
            <a:ext cx="533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尾数规格化：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1/2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≤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M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＜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707904" y="629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4067944" y="629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4827588" y="62230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最高有效位绝对值为</a:t>
            </a:r>
            <a:r>
              <a:rPr lang="en-US" altLang="zh-CN" sz="2800" b="1"/>
              <a:t>1</a:t>
            </a:r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13077"/>
              </p:ext>
            </p:extLst>
          </p:nvPr>
        </p:nvGraphicFramePr>
        <p:xfrm>
          <a:off x="611560" y="2330450"/>
          <a:ext cx="2092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723600" imgH="190440" progId="Equation.DSMT4">
                  <p:embed/>
                </p:oleObj>
              </mc:Choice>
              <mc:Fallback>
                <p:oleObj name="Equation" r:id="rId3" imgW="723600" imgH="190440" progId="Equation.DSMT4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330450"/>
                        <a:ext cx="2092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nimBg="1"/>
      <p:bldP spid="25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nimBg="1"/>
      <p:bldP spid="33" grpId="0" animBg="1"/>
      <p:bldP spid="3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1124744"/>
            <a:ext cx="485933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1)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检测能否简化操作</a:t>
            </a: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42875" y="1826220"/>
            <a:ext cx="1981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对阶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429000" y="2664420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10.0 1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8925" y="4036020"/>
            <a:ext cx="867568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200" b="1">
                <a:latin typeface="黑体" pitchFamily="2" charset="-122"/>
                <a:ea typeface="黑体" pitchFamily="2" charset="-122"/>
              </a:rPr>
              <a:t>对阶：使两数</a:t>
            </a:r>
            <a:r>
              <a:rPr lang="zh-CN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阶码相等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小数点实际位置对齐，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尾数对应权值相同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50825" y="5226645"/>
            <a:ext cx="6553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对阶规则：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小阶向大阶对齐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914400" y="2283420"/>
            <a:ext cx="2209800" cy="1519238"/>
            <a:chOff x="576" y="2112"/>
            <a:chExt cx="1392" cy="957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76" y="2304"/>
              <a:ext cx="1392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2 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0.1001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2 </a:t>
              </a:r>
              <a:r>
                <a:rPr lang="en-US" altLang="zh-CN" sz="2800" b="1">
                  <a:latin typeface="宋体" charset="-122"/>
                </a:rPr>
                <a:t>×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0.1101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720" y="21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720" y="259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3048000" y="28168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3048000" y="35026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3429000" y="3350220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11 0.1</a:t>
            </a: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4800600" y="28168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4800600" y="35026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6553200" y="28168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6553200" y="35026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5181600" y="2664420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010.01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5181600" y="3350220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110.1</a:t>
            </a:r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6934200" y="2283420"/>
            <a:ext cx="2590800" cy="765175"/>
            <a:chOff x="4368" y="2112"/>
            <a:chExt cx="1632" cy="482"/>
          </a:xfrm>
        </p:grpSpPr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4368" y="2352"/>
              <a:ext cx="163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2 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0.0101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4512" y="211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</p:grp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934200" y="2969220"/>
            <a:ext cx="2590800" cy="765175"/>
            <a:chOff x="4368" y="2544"/>
            <a:chExt cx="1632" cy="482"/>
          </a:xfrm>
        </p:grpSpPr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368" y="2784"/>
              <a:ext cx="163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2 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0.1101</a:t>
              </a: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512" y="254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254000" y="5925145"/>
            <a:ext cx="78851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对阶操作：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小阶阶码增大，尾数右移。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27584" y="116632"/>
            <a:ext cx="342593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3600" b="1" dirty="0" smtClean="0">
                <a:ea typeface="黑体" pitchFamily="2" charset="-122"/>
              </a:rPr>
              <a:t>浮点加减运算</a:t>
            </a:r>
            <a:endParaRPr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build="p" autoUpdateAnimBg="0"/>
      <p:bldP spid="6" grpId="0" autoUpdateAnimBg="0"/>
      <p:bldP spid="11" grpId="0" animBg="1"/>
      <p:bldP spid="12" grpId="0" animBg="1"/>
      <p:bldP spid="13" grpId="0" autoUpdateAnimBg="0"/>
      <p:bldP spid="14" grpId="0" animBg="1"/>
      <p:bldP spid="15" grpId="0" animBg="1"/>
      <p:bldP spid="16" grpId="0" animBg="1"/>
      <p:bldP spid="17" grpId="0" animBg="1"/>
      <p:bldP spid="18" grpId="0" autoUpdateAnimBg="0"/>
      <p:bldP spid="19" grpId="0" autoUpdateAnimBg="0"/>
      <p:bldP spid="2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1010245"/>
            <a:ext cx="37338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尾数加减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95288" y="3601045"/>
            <a:ext cx="35448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  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+ 0.1001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816100" y="4591645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1.1010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857750" y="3601045"/>
            <a:ext cx="3657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0.0101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+ 0.1101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977900" y="1778595"/>
            <a:ext cx="3810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± 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-&gt; 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23850" y="2521545"/>
            <a:ext cx="37338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(4)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结果规格化</a:t>
            </a: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1824038" y="451544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1200150" y="5248870"/>
            <a:ext cx="2438400" cy="384175"/>
            <a:chOff x="336" y="3552"/>
            <a:chExt cx="1536" cy="242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36" y="3552"/>
              <a:ext cx="153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b="1" dirty="0" smtClean="0">
                  <a:latin typeface="黑体" pitchFamily="2" charset="-122"/>
                  <a:ea typeface="黑体" pitchFamily="2" charset="-122"/>
                </a:rPr>
                <a:t>M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&lt;1/2</a:t>
              </a:r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48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>
              <a:off x="72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5795963" y="451544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6064250" y="4591645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1.0010</a:t>
            </a:r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008688" y="5248870"/>
            <a:ext cx="2667000" cy="384175"/>
            <a:chOff x="3696" y="3552"/>
            <a:chExt cx="1680" cy="242"/>
          </a:xfrm>
        </p:grpSpPr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3696" y="3552"/>
              <a:ext cx="168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b="1" dirty="0" smtClean="0">
                  <a:latin typeface="黑体" pitchFamily="2" charset="-122"/>
                  <a:ea typeface="黑体" pitchFamily="2" charset="-122"/>
                </a:rPr>
                <a:t>M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&gt;1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384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408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1276350" y="5925145"/>
            <a:ext cx="3352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200" b="1">
                <a:latin typeface="黑体" pitchFamily="2" charset="-122"/>
                <a:ea typeface="黑体" pitchFamily="2" charset="-122"/>
              </a:rPr>
              <a:t>应</a:t>
            </a:r>
            <a:r>
              <a:rPr lang="zh-CN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左移规格化</a:t>
            </a:r>
            <a:endParaRPr lang="zh-CN" altLang="en-US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5903913" y="5893395"/>
            <a:ext cx="2844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应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右移规格化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build="p" autoUpdateAnimBg="0"/>
      <p:bldP spid="6" grpId="0"/>
      <p:bldP spid="7" grpId="0" build="p" autoUpdateAnimBg="0"/>
      <p:bldP spid="8" grpId="0" animBg="1"/>
      <p:bldP spid="13" grpId="0" animBg="1"/>
      <p:bldP spid="14" grpId="0" autoUpdateAnimBg="0"/>
      <p:bldP spid="19" grpId="0" autoUpdateAnimBg="0"/>
      <p:bldP spid="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826250" y="3130724"/>
            <a:ext cx="2209800" cy="422275"/>
            <a:chOff x="4560" y="1440"/>
            <a:chExt cx="1392" cy="266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4560" y="1440"/>
              <a:ext cx="139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32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-1  A</a:t>
              </a:r>
              <a:r>
                <a:rPr lang="en-US" altLang="zh-CN" sz="2800" b="1" baseline="-25000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5136" y="1536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30175" y="5873924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若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f1</a:t>
            </a:r>
            <a:r>
              <a:rPr lang="en-US" altLang="zh-CN" sz="3600" b="1">
                <a:latin typeface="宋体" charset="-122"/>
              </a:rPr>
              <a:t>⊕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f2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=1,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则右规：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19600" y="614537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11.0101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-11.0011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10200" y="1605137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00.0010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5410200" y="1528937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4975" y="3816524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00.0101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+00.1101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1425575" y="47309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425575" y="4807124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01.0010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11188" y="3189462"/>
            <a:ext cx="2667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(-1/2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除外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105400" y="2062337"/>
            <a:ext cx="2286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f2 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6826250" y="2597324"/>
            <a:ext cx="762000" cy="498475"/>
            <a:chOff x="3936" y="2400"/>
            <a:chExt cx="480" cy="314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936" y="240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3936" y="2448"/>
              <a:ext cx="48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410200" y="1605137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010</a:t>
            </a: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H="1">
            <a:off x="5334000" y="1909937"/>
            <a:ext cx="1524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5791200" y="1909937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6248400" y="1909937"/>
            <a:ext cx="1524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30175" y="2673524"/>
            <a:ext cx="70342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若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f1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f2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f1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f2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=1,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则左规：</a:t>
            </a: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3886200" y="267511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2713038" y="265923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3306763" y="265923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1425575" y="4807124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.0010</a:t>
            </a: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120775" y="5340524"/>
            <a:ext cx="1828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f2 </a:t>
            </a:r>
            <a:endParaRPr lang="en-US" altLang="zh-CN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 flipH="1">
            <a:off x="1425575" y="5111924"/>
            <a:ext cx="1524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46"/>
          <p:cNvSpPr>
            <a:spLocks noChangeShapeType="1"/>
          </p:cNvSpPr>
          <p:nvPr/>
        </p:nvSpPr>
        <p:spPr bwMode="auto">
          <a:xfrm>
            <a:off x="1882775" y="5111924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4930775" y="5797724"/>
            <a:ext cx="762000" cy="498475"/>
            <a:chOff x="3024" y="3360"/>
            <a:chExt cx="480" cy="314"/>
          </a:xfrm>
        </p:grpSpPr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024" y="336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024" y="3408"/>
              <a:ext cx="48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2" name="Group 54"/>
          <p:cNvGrpSpPr>
            <a:grpSpLocks/>
          </p:cNvGrpSpPr>
          <p:nvPr/>
        </p:nvGrpSpPr>
        <p:grpSpPr bwMode="auto">
          <a:xfrm>
            <a:off x="4930775" y="6407324"/>
            <a:ext cx="2209800" cy="422275"/>
            <a:chOff x="3024" y="3744"/>
            <a:chExt cx="1392" cy="266"/>
          </a:xfrm>
        </p:grpSpPr>
        <p:sp>
          <p:nvSpPr>
            <p:cNvPr id="33" name="Text Box 51"/>
            <p:cNvSpPr txBox="1">
              <a:spLocks noChangeArrowheads="1"/>
            </p:cNvSpPr>
            <p:nvPr/>
          </p:nvSpPr>
          <p:spPr bwMode="auto">
            <a:xfrm>
              <a:off x="3024" y="3744"/>
              <a:ext cx="139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32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+1  A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3600" y="384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898798" y="88875"/>
            <a:ext cx="69135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规格化判断：设置双符号位</a:t>
            </a: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185738" y="760587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11.0001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+00.1001</a:t>
            </a: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1176338" y="1759124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11.1010</a:t>
            </a:r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1176338" y="1674987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0"/>
          <p:cNvSpPr txBox="1">
            <a:spLocks noChangeArrowheads="1"/>
          </p:cNvSpPr>
          <p:nvPr/>
        </p:nvSpPr>
        <p:spPr bwMode="auto">
          <a:xfrm>
            <a:off x="1176338" y="1767062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010</a:t>
            </a: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4333875" y="3840337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11.0001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- 00.1001</a:t>
            </a: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5324475" y="4838874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10.1000</a:t>
            </a:r>
          </a:p>
        </p:txBody>
      </p:sp>
      <p:sp>
        <p:nvSpPr>
          <p:cNvPr id="42" name="Line 69"/>
          <p:cNvSpPr>
            <a:spLocks noChangeShapeType="1"/>
          </p:cNvSpPr>
          <p:nvPr/>
        </p:nvSpPr>
        <p:spPr bwMode="auto">
          <a:xfrm>
            <a:off x="5081588" y="4740449"/>
            <a:ext cx="17668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70"/>
          <p:cNvSpPr txBox="1">
            <a:spLocks noChangeArrowheads="1"/>
          </p:cNvSpPr>
          <p:nvPr/>
        </p:nvSpPr>
        <p:spPr bwMode="auto">
          <a:xfrm>
            <a:off x="5324475" y="4830937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  <p:bldP spid="8" grpId="0" animBg="1"/>
      <p:bldP spid="9" grpId="0" build="p" autoUpdateAnimBg="0"/>
      <p:bldP spid="10" grpId="0" animBg="1"/>
      <p:bldP spid="11" grpId="0" autoUpdateAnimBg="0"/>
      <p:bldP spid="12" grpId="0" autoUpdateAnimBg="0"/>
      <p:bldP spid="13" grpId="0" autoUpdateAnimBg="0"/>
      <p:bldP spid="17" grpId="0" autoUpdateAnimBg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utoUpdateAnimBg="0"/>
      <p:bldP spid="26" grpId="0" autoUpdateAnimBg="0"/>
      <p:bldP spid="27" grpId="0" animBg="1"/>
      <p:bldP spid="28" grpId="0" animBg="1"/>
      <p:bldP spid="35" grpId="0" build="p" autoUpdateAnimBg="0"/>
      <p:bldP spid="36" grpId="0" build="p" autoUpdateAnimBg="0"/>
      <p:bldP spid="37" grpId="0" autoUpdateAnimBg="0"/>
      <p:bldP spid="38" grpId="0" animBg="1"/>
      <p:bldP spid="39" grpId="0" autoUpdateAnimBg="0"/>
      <p:bldP spid="40" grpId="0" build="p" autoUpdateAnimBg="0"/>
      <p:bldP spid="41" grpId="0" autoUpdateAnimBg="0"/>
      <p:bldP spid="42" grpId="0" animBg="1"/>
      <p:bldP spid="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834380" y="44624"/>
            <a:ext cx="4457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+mn-ea"/>
              </a:rPr>
              <a:t>2. </a:t>
            </a:r>
            <a:r>
              <a:rPr lang="zh-CN" altLang="en-US" sz="4000" b="1" dirty="0">
                <a:latin typeface="+mn-ea"/>
              </a:rPr>
              <a:t>补码运算规则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253952" y="1484784"/>
            <a:ext cx="4467225" cy="12287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操作数用补码表示，符号位参加运算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2101552" y="4994746"/>
            <a:ext cx="4557713" cy="12287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结果为补码表示，符号位指示结果正负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415752" y="3546946"/>
            <a:ext cx="2286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844752" y="3546946"/>
            <a:ext cx="2514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+(-Y)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2558752" y="3089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2558752" y="4613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flipH="1">
            <a:off x="4311352" y="2708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>
            <a:off x="2558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5987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2558752" y="4232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5987752" y="4232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4311352" y="4613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1263352" y="3013546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ADD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6292552" y="3013546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7024" y="267964"/>
            <a:ext cx="5791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/>
              <a:t>2.  </a:t>
            </a:r>
            <a:r>
              <a:rPr lang="zh-CN" altLang="en-US" sz="3600" b="1" dirty="0">
                <a:ea typeface="黑体" pitchFamily="2" charset="-122"/>
              </a:rPr>
              <a:t>浮点乘法运算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1184" y="2877145"/>
            <a:ext cx="19812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步骤：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95647" y="3562945"/>
            <a:ext cx="759618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检测操作数是否为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阶码相加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若阶码用移码表示，相加后要修正。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8384" y="2115145"/>
            <a:ext cx="6172200" cy="384175"/>
            <a:chOff x="288" y="1152"/>
            <a:chExt cx="3888" cy="242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88" y="1152"/>
              <a:ext cx="388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浮点乘    定点加、定点乘</a:t>
              </a: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152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322634" y="5315545"/>
            <a:ext cx="3048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尾数相乘。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913434" y="5315545"/>
            <a:ext cx="4114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相乘前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不需对阶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151184" y="1124545"/>
            <a:ext cx="4953000" cy="781050"/>
            <a:chOff x="0" y="528"/>
            <a:chExt cx="3120" cy="492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0" y="720"/>
              <a:ext cx="312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itchFamily="2" charset="-122"/>
                  <a:ea typeface="黑体" pitchFamily="2" charset="-122"/>
                </a:rPr>
                <a:t>设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A=2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×</a:t>
              </a:r>
              <a:r>
                <a:rPr lang="en-US" altLang="zh-CN" sz="3600" b="1" dirty="0" smtClean="0"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zh-CN" altLang="en-US" sz="3200" b="1" dirty="0" smtClean="0"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B=2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600" b="1" dirty="0" smtClean="0">
                  <a:latin typeface="黑体" pitchFamily="2" charset="-122"/>
                  <a:ea typeface="黑体" pitchFamily="2" charset="-122"/>
                </a:rPr>
                <a:t>B</a:t>
              </a: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32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720" y="528"/>
              <a:ext cx="67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E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016" y="528"/>
              <a:ext cx="67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B</a:t>
              </a:r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E</a:t>
              </a: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4875584" y="1124545"/>
            <a:ext cx="4953000" cy="781050"/>
            <a:chOff x="2976" y="528"/>
            <a:chExt cx="3120" cy="492"/>
          </a:xfrm>
        </p:grpSpPr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3840" y="528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1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28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+B</a:t>
              </a:r>
              <a:r>
                <a:rPr lang="en-US" altLang="zh-CN" sz="1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sz="1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312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B=2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0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32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r>
                <a:rPr lang="en-US" altLang="zh-CN" sz="20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3600" b="1" dirty="0" smtClean="0">
                  <a:latin typeface="黑体" pitchFamily="2" charset="-122"/>
                  <a:ea typeface="黑体" pitchFamily="2" charset="-122"/>
                </a:rPr>
                <a:t>)</a:t>
              </a: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2800" b="1" dirty="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295647" y="5925145"/>
            <a:ext cx="35639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(4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）结果规格化。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3546847" y="5925145"/>
            <a:ext cx="3048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一般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左规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8" grpId="0" autoUpdateAnimBg="0"/>
      <p:bldP spid="9" grpId="0" autoUpdateAnimBg="0"/>
      <p:bldP spid="17" grpId="0" autoUpdateAnimBg="0"/>
      <p:bldP spid="1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9296" y="260648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/>
              <a:t>3.  </a:t>
            </a:r>
            <a:r>
              <a:rPr lang="zh-CN" altLang="en-US" sz="3600" b="1" dirty="0">
                <a:ea typeface="黑体" pitchFamily="2" charset="-122"/>
              </a:rPr>
              <a:t>浮点除法运算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2636986"/>
            <a:ext cx="19812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步骤：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325" y="3322786"/>
            <a:ext cx="6096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检测操作数是否为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(2) |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|&lt;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|?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81000" y="1988840"/>
            <a:ext cx="6172200" cy="384175"/>
            <a:chOff x="288" y="1152"/>
            <a:chExt cx="3888" cy="24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8" y="1152"/>
              <a:ext cx="388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浮点除    定点减、定点除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52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5725" y="5532586"/>
            <a:ext cx="3048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(4)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尾数相除。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05125" y="5532586"/>
            <a:ext cx="4114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相除前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不需对阶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0" y="960586"/>
            <a:ext cx="4953000" cy="781050"/>
            <a:chOff x="0" y="528"/>
            <a:chExt cx="3120" cy="492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0" y="720"/>
              <a:ext cx="312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itchFamily="2" charset="-122"/>
                  <a:ea typeface="黑体" pitchFamily="2" charset="-122"/>
                </a:rPr>
                <a:t>设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A=2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×</a:t>
              </a:r>
              <a:r>
                <a:rPr lang="en-US" altLang="zh-CN" sz="3600" b="1" dirty="0" smtClean="0"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000" b="1" dirty="0" smtClean="0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zh-CN" altLang="en-US" sz="3200" b="1" dirty="0" smtClean="0"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B=2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600" b="1" dirty="0" smtClean="0">
                  <a:latin typeface="黑体" pitchFamily="2" charset="-122"/>
                  <a:ea typeface="黑体" pitchFamily="2" charset="-122"/>
                </a:rPr>
                <a:t>B</a:t>
              </a: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32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20" y="528"/>
              <a:ext cx="67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E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016" y="528"/>
              <a:ext cx="67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B</a:t>
              </a:r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E</a:t>
              </a: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1438" y="6069161"/>
            <a:ext cx="47879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(5)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结果不再规格化。</a:t>
            </a: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4724400" y="960586"/>
            <a:ext cx="4953000" cy="784225"/>
            <a:chOff x="2976" y="528"/>
            <a:chExt cx="3120" cy="494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40" y="528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1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sz="28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r>
                <a:rPr lang="en-US" altLang="zh-CN" sz="1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sz="1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976" y="720"/>
              <a:ext cx="312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÷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B=2</a:t>
              </a:r>
              <a:r>
                <a:rPr lang="en-US" altLang="zh-CN" sz="3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×</a:t>
              </a:r>
              <a:r>
                <a:rPr lang="en-US" altLang="zh-CN" sz="3600" b="1" dirty="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0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4938" y="720"/>
              <a:ext cx="86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÷</a:t>
              </a: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r>
                <a:rPr lang="en-US" altLang="zh-CN" sz="20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3600" b="1" dirty="0" smtClean="0">
                  <a:latin typeface="黑体" pitchFamily="2" charset="-122"/>
                  <a:ea typeface="黑体" pitchFamily="2" charset="-122"/>
                </a:rPr>
                <a:t>)</a:t>
              </a:r>
              <a:r>
                <a:rPr lang="en-US" altLang="zh-CN" sz="2800" b="1" dirty="0" smtClean="0"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2800" b="1" dirty="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60325" y="4389586"/>
            <a:ext cx="8183563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(3)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阶码相减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 若阶码用移码表示，相减后要修正。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8" grpId="0" autoUpdateAnimBg="0"/>
      <p:bldP spid="9" grpId="0" autoUpdateAnimBg="0"/>
      <p:bldP spid="14" grpId="0" autoUpdateAnimBg="0"/>
      <p:bldP spid="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81608" y="44624"/>
            <a:ext cx="556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+mn-ea"/>
              </a:rPr>
              <a:t>3. </a:t>
            </a:r>
            <a:r>
              <a:rPr lang="zh-CN" altLang="en-US" sz="3600" b="1" dirty="0">
                <a:latin typeface="+mn-ea"/>
              </a:rPr>
              <a:t>逻辑实现</a:t>
            </a:r>
          </a:p>
        </p:txBody>
      </p: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4820344" y="4978548"/>
            <a:ext cx="3810000" cy="533400"/>
            <a:chOff x="2976" y="3168"/>
            <a:chExt cx="2400" cy="336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976" y="3216"/>
              <a:ext cx="1008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224" y="3216"/>
              <a:ext cx="1008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120" y="3168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A(X</a:t>
              </a:r>
              <a:r>
                <a:rPr lang="zh-CN" altLang="en-US" sz="2000" b="1" dirty="0"/>
                <a:t>补</a:t>
              </a:r>
              <a:r>
                <a:rPr lang="en-US" altLang="zh-CN" sz="2800" b="1" dirty="0"/>
                <a:t>)</a:t>
              </a: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4320" y="316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B(Y</a:t>
              </a:r>
              <a:r>
                <a:rPr lang="zh-CN" altLang="en-US" sz="2000" b="1" dirty="0"/>
                <a:t>补</a:t>
              </a:r>
              <a:r>
                <a:rPr lang="en-US" altLang="zh-CN" sz="2800" b="1" dirty="0"/>
                <a:t>)</a:t>
              </a:r>
            </a:p>
          </p:txBody>
        </p:sp>
      </p:grpSp>
      <p:sp>
        <p:nvSpPr>
          <p:cNvPr id="8" name="Line 49"/>
          <p:cNvSpPr>
            <a:spLocks noChangeShapeType="1"/>
          </p:cNvSpPr>
          <p:nvPr/>
        </p:nvSpPr>
        <p:spPr bwMode="auto">
          <a:xfrm>
            <a:off x="5887144" y="551194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5277544" y="551194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7411144" y="2997348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4667944" y="3302149"/>
            <a:ext cx="2057400" cy="1833563"/>
            <a:chOff x="2880" y="2112"/>
            <a:chExt cx="1296" cy="1155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168" y="2400"/>
              <a:ext cx="768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552" y="225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552" y="22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3840" y="211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3312" y="26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3312" y="288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3312" y="288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3168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3648" y="264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880" y="2832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+A</a:t>
              </a:r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3696" y="297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6725344" y="3287861"/>
            <a:ext cx="1600200" cy="1066800"/>
            <a:chOff x="4224" y="1942"/>
            <a:chExt cx="1008" cy="672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4416" y="194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4224" y="2230"/>
              <a:ext cx="1008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704" y="208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416" y="208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43"/>
          <p:cNvGrpSpPr>
            <a:grpSpLocks/>
          </p:cNvGrpSpPr>
          <p:nvPr/>
        </p:nvGrpSpPr>
        <p:grpSpPr bwMode="auto">
          <a:xfrm>
            <a:off x="7715944" y="4140350"/>
            <a:ext cx="1676400" cy="995363"/>
            <a:chOff x="4800" y="2470"/>
            <a:chExt cx="1056" cy="627"/>
          </a:xfrm>
        </p:grpSpPr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5040" y="261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5040" y="271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800" y="261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 Box 62"/>
            <p:cNvSpPr txBox="1">
              <a:spLocks noChangeArrowheads="1"/>
            </p:cNvSpPr>
            <p:nvPr/>
          </p:nvSpPr>
          <p:spPr bwMode="auto">
            <a:xfrm>
              <a:off x="4800" y="280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3" name="Text Box 66"/>
            <p:cNvSpPr txBox="1">
              <a:spLocks noChangeArrowheads="1"/>
            </p:cNvSpPr>
            <p:nvPr/>
          </p:nvSpPr>
          <p:spPr bwMode="auto">
            <a:xfrm>
              <a:off x="5376" y="2470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+B</a:t>
              </a:r>
            </a:p>
          </p:txBody>
        </p:sp>
      </p:grpSp>
      <p:grpSp>
        <p:nvGrpSpPr>
          <p:cNvPr id="34" name="Group 144"/>
          <p:cNvGrpSpPr>
            <a:grpSpLocks/>
          </p:cNvGrpSpPr>
          <p:nvPr/>
        </p:nvGrpSpPr>
        <p:grpSpPr bwMode="auto">
          <a:xfrm>
            <a:off x="6906319" y="4368951"/>
            <a:ext cx="2422525" cy="766763"/>
            <a:chOff x="4290" y="2614"/>
            <a:chExt cx="1526" cy="483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4512" y="261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4512" y="280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4310" y="261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4290" y="280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9" name="Text Box 67"/>
            <p:cNvSpPr txBox="1">
              <a:spLocks noChangeArrowheads="1"/>
            </p:cNvSpPr>
            <p:nvPr/>
          </p:nvSpPr>
          <p:spPr bwMode="auto">
            <a:xfrm>
              <a:off x="5336" y="2710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+B</a:t>
              </a:r>
            </a:p>
          </p:txBody>
        </p:sp>
        <p:sp>
          <p:nvSpPr>
            <p:cNvPr id="40" name="Line 68"/>
            <p:cNvSpPr>
              <a:spLocks noChangeShapeType="1"/>
            </p:cNvSpPr>
            <p:nvPr/>
          </p:nvSpPr>
          <p:spPr bwMode="auto">
            <a:xfrm>
              <a:off x="4338" y="285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9"/>
            <p:cNvSpPr>
              <a:spLocks noChangeShapeType="1"/>
            </p:cNvSpPr>
            <p:nvPr/>
          </p:nvSpPr>
          <p:spPr bwMode="auto">
            <a:xfrm>
              <a:off x="5480" y="2758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71"/>
          <p:cNvSpPr txBox="1">
            <a:spLocks noChangeArrowheads="1"/>
          </p:cNvSpPr>
          <p:nvPr/>
        </p:nvSpPr>
        <p:spPr bwMode="auto">
          <a:xfrm>
            <a:off x="8562528" y="27809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+1</a:t>
            </a:r>
          </a:p>
        </p:txBody>
      </p:sp>
      <p:grpSp>
        <p:nvGrpSpPr>
          <p:cNvPr id="43" name="Group 129"/>
          <p:cNvGrpSpPr>
            <a:grpSpLocks/>
          </p:cNvGrpSpPr>
          <p:nvPr/>
        </p:nvGrpSpPr>
        <p:grpSpPr bwMode="auto">
          <a:xfrm>
            <a:off x="5887144" y="5740554"/>
            <a:ext cx="1524000" cy="461963"/>
            <a:chOff x="3648" y="3648"/>
            <a:chExt cx="960" cy="291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364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 Box 72"/>
            <p:cNvSpPr txBox="1">
              <a:spLocks noChangeArrowheads="1"/>
            </p:cNvSpPr>
            <p:nvPr/>
          </p:nvSpPr>
          <p:spPr bwMode="auto">
            <a:xfrm>
              <a:off x="3936" y="3648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CPA</a:t>
              </a:r>
            </a:p>
          </p:txBody>
        </p:sp>
      </p:grpSp>
      <p:sp>
        <p:nvSpPr>
          <p:cNvPr id="46" name="Line 81"/>
          <p:cNvSpPr>
            <a:spLocks noChangeShapeType="1"/>
          </p:cNvSpPr>
          <p:nvPr/>
        </p:nvSpPr>
        <p:spPr bwMode="auto">
          <a:xfrm>
            <a:off x="4591744" y="1473348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82"/>
          <p:cNvSpPr>
            <a:spLocks noChangeShapeType="1"/>
          </p:cNvSpPr>
          <p:nvPr/>
        </p:nvSpPr>
        <p:spPr bwMode="auto">
          <a:xfrm>
            <a:off x="4591744" y="59691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83"/>
          <p:cNvSpPr>
            <a:spLocks noChangeShapeType="1"/>
          </p:cNvSpPr>
          <p:nvPr/>
        </p:nvSpPr>
        <p:spPr bwMode="auto">
          <a:xfrm>
            <a:off x="4591744" y="1473348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141"/>
          <p:cNvGrpSpPr>
            <a:grpSpLocks/>
          </p:cNvGrpSpPr>
          <p:nvPr/>
        </p:nvGrpSpPr>
        <p:grpSpPr bwMode="auto">
          <a:xfrm>
            <a:off x="6115744" y="1473349"/>
            <a:ext cx="3352800" cy="1223963"/>
            <a:chOff x="3792" y="960"/>
            <a:chExt cx="2112" cy="771"/>
          </a:xfrm>
        </p:grpSpPr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3792" y="1248"/>
              <a:ext cx="768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032" y="14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368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4368" y="1584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4176" y="9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" name="Group 135"/>
            <p:cNvGrpSpPr>
              <a:grpSpLocks/>
            </p:cNvGrpSpPr>
            <p:nvPr/>
          </p:nvGrpSpPr>
          <p:grpSpPr bwMode="auto">
            <a:xfrm>
              <a:off x="5136" y="1440"/>
              <a:ext cx="768" cy="291"/>
              <a:chOff x="5136" y="1440"/>
              <a:chExt cx="768" cy="291"/>
            </a:xfrm>
          </p:grpSpPr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auto">
              <a:xfrm>
                <a:off x="5136" y="1440"/>
                <a:ext cx="76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folHlink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∑  </a:t>
                </a:r>
                <a:r>
                  <a:rPr lang="en-US" altLang="zh-CN" sz="2400" b="1" dirty="0" smtClean="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57" name="Line 77"/>
              <p:cNvSpPr>
                <a:spLocks noChangeShapeType="1"/>
              </p:cNvSpPr>
              <p:nvPr/>
            </p:nvSpPr>
            <p:spPr bwMode="auto">
              <a:xfrm>
                <a:off x="5352" y="160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95944" y="1279673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加法器输入端：</a:t>
            </a:r>
          </a:p>
        </p:txBody>
      </p:sp>
      <p:sp>
        <p:nvSpPr>
          <p:cNvPr id="59" name="Text Box 93"/>
          <p:cNvSpPr txBox="1">
            <a:spLocks noChangeArrowheads="1"/>
          </p:cNvSpPr>
          <p:nvPr/>
        </p:nvSpPr>
        <p:spPr bwMode="auto">
          <a:xfrm>
            <a:off x="95944" y="1813073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+A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：打开控制门，将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送∑。</a:t>
            </a:r>
          </a:p>
        </p:txBody>
      </p:sp>
      <p:sp>
        <p:nvSpPr>
          <p:cNvPr id="60" name="Text Box 99"/>
          <p:cNvSpPr txBox="1">
            <a:spLocks noChangeArrowheads="1"/>
          </p:cNvSpPr>
          <p:nvPr/>
        </p:nvSpPr>
        <p:spPr bwMode="auto">
          <a:xfrm>
            <a:off x="95944" y="2346473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+B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：打开控制门，将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送∑。</a:t>
            </a:r>
          </a:p>
        </p:txBody>
      </p:sp>
      <p:sp>
        <p:nvSpPr>
          <p:cNvPr id="61" name="Text Box 105"/>
          <p:cNvSpPr txBox="1">
            <a:spLocks noChangeArrowheads="1"/>
          </p:cNvSpPr>
          <p:nvPr/>
        </p:nvSpPr>
        <p:spPr bwMode="auto">
          <a:xfrm>
            <a:off x="95944" y="3460898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+1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：控制末位加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62" name="Group 132"/>
          <p:cNvGrpSpPr>
            <a:grpSpLocks/>
          </p:cNvGrpSpPr>
          <p:nvPr/>
        </p:nvGrpSpPr>
        <p:grpSpPr bwMode="auto">
          <a:xfrm>
            <a:off x="95944" y="2927498"/>
            <a:ext cx="4876800" cy="519113"/>
            <a:chOff x="0" y="1776"/>
            <a:chExt cx="3072" cy="327"/>
          </a:xfrm>
        </p:grpSpPr>
        <p:sp>
          <p:nvSpPr>
            <p:cNvPr id="63" name="Text Box 102"/>
            <p:cNvSpPr txBox="1">
              <a:spLocks noChangeArrowheads="1"/>
            </p:cNvSpPr>
            <p:nvPr/>
          </p:nvSpPr>
          <p:spPr bwMode="auto">
            <a:xfrm>
              <a:off x="0" y="1776"/>
              <a:ext cx="3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+B</a:t>
              </a:r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：打开控制门，将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B</a:t>
              </a:r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送∑。</a:t>
              </a:r>
            </a:p>
          </p:txBody>
        </p:sp>
        <p:sp>
          <p:nvSpPr>
            <p:cNvPr id="64" name="Line 108"/>
            <p:cNvSpPr>
              <a:spLocks noChangeShapeType="1"/>
            </p:cNvSpPr>
            <p:nvPr/>
          </p:nvSpPr>
          <p:spPr bwMode="auto">
            <a:xfrm>
              <a:off x="144" y="1824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09"/>
            <p:cNvSpPr>
              <a:spLocks noChangeShapeType="1"/>
            </p:cNvSpPr>
            <p:nvPr/>
          </p:nvSpPr>
          <p:spPr bwMode="auto">
            <a:xfrm>
              <a:off x="2064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Text Box 113"/>
          <p:cNvSpPr txBox="1">
            <a:spLocks noChangeArrowheads="1"/>
          </p:cNvSpPr>
          <p:nvPr/>
        </p:nvSpPr>
        <p:spPr bwMode="auto">
          <a:xfrm>
            <a:off x="95944" y="4257823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加法器输出端：</a:t>
            </a:r>
          </a:p>
        </p:txBody>
      </p:sp>
      <p:grpSp>
        <p:nvGrpSpPr>
          <p:cNvPr id="67" name="Group 134"/>
          <p:cNvGrpSpPr>
            <a:grpSpLocks/>
          </p:cNvGrpSpPr>
          <p:nvPr/>
        </p:nvGrpSpPr>
        <p:grpSpPr bwMode="auto">
          <a:xfrm>
            <a:off x="95944" y="4943623"/>
            <a:ext cx="4419600" cy="903288"/>
            <a:chOff x="0" y="2976"/>
            <a:chExt cx="2784" cy="569"/>
          </a:xfrm>
        </p:grpSpPr>
        <p:sp>
          <p:nvSpPr>
            <p:cNvPr id="68" name="Text Box 123"/>
            <p:cNvSpPr txBox="1">
              <a:spLocks noChangeArrowheads="1"/>
            </p:cNvSpPr>
            <p:nvPr/>
          </p:nvSpPr>
          <p:spPr bwMode="auto">
            <a:xfrm>
              <a:off x="0" y="2976"/>
              <a:ext cx="2784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∑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dirty="0" smtClean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/>
                <a:t>：</a:t>
              </a:r>
              <a:r>
                <a:rPr lang="zh-CN" altLang="en-US" sz="2800" b="1" dirty="0">
                  <a:ea typeface="黑体" pitchFamily="2" charset="-122"/>
                </a:rPr>
                <a:t>打开控制门，将结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 dirty="0">
                  <a:ea typeface="黑体" pitchFamily="2" charset="-122"/>
                </a:rPr>
                <a:t>              果送</a:t>
              </a:r>
              <a:r>
                <a:rPr lang="en-US" altLang="zh-CN" sz="2800" b="1" dirty="0">
                  <a:ea typeface="黑体" pitchFamily="2" charset="-122"/>
                </a:rPr>
                <a:t>A</a:t>
              </a:r>
              <a:r>
                <a:rPr lang="zh-CN" altLang="en-US" sz="2800" b="1" dirty="0">
                  <a:ea typeface="黑体" pitchFamily="2" charset="-122"/>
                </a:rPr>
                <a:t>输入端。</a:t>
              </a:r>
            </a:p>
          </p:txBody>
        </p:sp>
        <p:grpSp>
          <p:nvGrpSpPr>
            <p:cNvPr id="69" name="Group 133"/>
            <p:cNvGrpSpPr>
              <a:grpSpLocks/>
            </p:cNvGrpSpPr>
            <p:nvPr/>
          </p:nvGrpSpPr>
          <p:grpSpPr bwMode="auto">
            <a:xfrm>
              <a:off x="192" y="3072"/>
              <a:ext cx="432" cy="192"/>
              <a:chOff x="192" y="3072"/>
              <a:chExt cx="432" cy="192"/>
            </a:xfrm>
          </p:grpSpPr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624" y="326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24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" name="Text Box 128"/>
          <p:cNvSpPr txBox="1">
            <a:spLocks noChangeArrowheads="1"/>
          </p:cNvSpPr>
          <p:nvPr/>
        </p:nvSpPr>
        <p:spPr bwMode="auto">
          <a:xfrm>
            <a:off x="95944" y="5934223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CP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：将结果打入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73" name="Group 137"/>
          <p:cNvGrpSpPr>
            <a:grpSpLocks/>
          </p:cNvGrpSpPr>
          <p:nvPr/>
        </p:nvGrpSpPr>
        <p:grpSpPr bwMode="auto">
          <a:xfrm>
            <a:off x="5810944" y="2692548"/>
            <a:ext cx="1600200" cy="609600"/>
            <a:chOff x="3600" y="1728"/>
            <a:chExt cx="1008" cy="384"/>
          </a:xfrm>
        </p:grpSpPr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3600" y="1728"/>
              <a:ext cx="1008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 Box 136"/>
            <p:cNvSpPr txBox="1">
              <a:spLocks noChangeArrowheads="1"/>
            </p:cNvSpPr>
            <p:nvPr/>
          </p:nvSpPr>
          <p:spPr bwMode="auto">
            <a:xfrm>
              <a:off x="3936" y="1776"/>
              <a:ext cx="6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∑</a:t>
              </a:r>
            </a:p>
          </p:txBody>
        </p:sp>
      </p:grpSp>
      <p:sp>
        <p:nvSpPr>
          <p:cNvPr id="76" name="Oval 145"/>
          <p:cNvSpPr>
            <a:spLocks noChangeArrowheads="1"/>
          </p:cNvSpPr>
          <p:nvPr/>
        </p:nvSpPr>
        <p:spPr bwMode="auto">
          <a:xfrm>
            <a:off x="6903144" y="4965848"/>
            <a:ext cx="71438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" name="Group 153"/>
          <p:cNvGrpSpPr>
            <a:grpSpLocks/>
          </p:cNvGrpSpPr>
          <p:nvPr/>
        </p:nvGrpSpPr>
        <p:grpSpPr bwMode="auto">
          <a:xfrm>
            <a:off x="6712644" y="3783161"/>
            <a:ext cx="1627188" cy="577850"/>
            <a:chOff x="4168" y="2245"/>
            <a:chExt cx="1025" cy="364"/>
          </a:xfrm>
        </p:grpSpPr>
        <p:sp>
          <p:nvSpPr>
            <p:cNvPr id="78" name="Line 149"/>
            <p:cNvSpPr>
              <a:spLocks noChangeShapeType="1"/>
            </p:cNvSpPr>
            <p:nvPr/>
          </p:nvSpPr>
          <p:spPr bwMode="auto">
            <a:xfrm>
              <a:off x="4168" y="2421"/>
              <a:ext cx="1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50"/>
            <p:cNvSpPr>
              <a:spLocks noChangeShapeType="1"/>
            </p:cNvSpPr>
            <p:nvPr/>
          </p:nvSpPr>
          <p:spPr bwMode="auto">
            <a:xfrm>
              <a:off x="4566" y="2304"/>
              <a:ext cx="1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51"/>
            <p:cNvSpPr>
              <a:spLocks noChangeShapeType="1"/>
            </p:cNvSpPr>
            <p:nvPr/>
          </p:nvSpPr>
          <p:spPr bwMode="auto">
            <a:xfrm>
              <a:off x="4660" y="2245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52"/>
            <p:cNvSpPr>
              <a:spLocks noChangeShapeType="1"/>
            </p:cNvSpPr>
            <p:nvPr/>
          </p:nvSpPr>
          <p:spPr bwMode="auto">
            <a:xfrm>
              <a:off x="4659" y="2423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4211960" y="116632"/>
                <a:ext cx="21868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3200" b="1"/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16632"/>
                <a:ext cx="218681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2" grpId="0" build="p" autoUpdateAnimBg="0" advAuto="0"/>
      <p:bldP spid="46" grpId="0" animBg="1"/>
      <p:bldP spid="47" grpId="0" animBg="1"/>
      <p:bldP spid="48" grpId="0" animBg="1"/>
      <p:bldP spid="58" grpId="0" build="p" autoUpdateAnimBg="0"/>
      <p:bldP spid="59" grpId="0" autoUpdateAnimBg="0"/>
      <p:bldP spid="60" grpId="0" autoUpdateAnimBg="0"/>
      <p:bldP spid="60" grpId="1"/>
      <p:bldP spid="61" grpId="0" build="p" autoUpdateAnimBg="0"/>
      <p:bldP spid="66" grpId="0" build="p" autoUpdateAnimBg="0"/>
      <p:bldP spid="72" grpId="0" build="p" autoUpdateAnimBg="0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5672" y="63029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+mn-ea"/>
              </a:rPr>
              <a:t>2.3.2  </a:t>
            </a:r>
            <a:r>
              <a:rPr lang="zh-CN" altLang="en-US" sz="3600" b="1" dirty="0">
                <a:latin typeface="+mn-ea"/>
              </a:rPr>
              <a:t>溢出判</a:t>
            </a:r>
            <a:r>
              <a:rPr lang="zh-CN" altLang="en-US" sz="3600" b="1" dirty="0" smtClean="0">
                <a:latin typeface="+mn-ea"/>
              </a:rPr>
              <a:t>断与移位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81421" y="990600"/>
            <a:ext cx="882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ea typeface="黑体" pitchFamily="2" charset="-122"/>
              </a:rPr>
              <a:t>溢出：</a:t>
            </a:r>
            <a:r>
              <a:rPr lang="zh-CN" altLang="en-US" sz="3200" b="1" dirty="0">
                <a:ea typeface="黑体" pitchFamily="2" charset="-122"/>
              </a:rPr>
              <a:t>运算结果超出机器数的表示范围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0783" y="3148013"/>
            <a:ext cx="624840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数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有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位尾数，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位符号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数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有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位尾数，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位符号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818758" y="3149600"/>
            <a:ext cx="21828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符号位参加运算     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867221" y="4630738"/>
            <a:ext cx="3886200" cy="19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结果符号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3200" b="1" baseline="-250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符号位进位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尾数最高位进位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209158" y="3454400"/>
            <a:ext cx="609600" cy="609600"/>
            <a:chOff x="3600" y="1344"/>
            <a:chExt cx="384" cy="384"/>
          </a:xfrm>
        </p:grpSpPr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600" y="134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600" y="1536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181421" y="1625600"/>
            <a:ext cx="882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ea typeface="黑体" pitchFamily="2" charset="-122"/>
              </a:rPr>
              <a:t>正溢：</a:t>
            </a:r>
            <a:r>
              <a:rPr lang="zh-CN" altLang="en-US" sz="3200" b="1" dirty="0">
                <a:ea typeface="黑体" pitchFamily="2" charset="-122"/>
              </a:rPr>
              <a:t>两正数相加绝对值超出允许的表示范围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216346" y="22018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负溢：</a:t>
            </a:r>
            <a:r>
              <a:rPr lang="zh-CN" altLang="en-US" sz="3200" b="1">
                <a:ea typeface="黑体" pitchFamily="2" charset="-122"/>
              </a:rPr>
              <a:t>两负数相加绝对值超出允许的表示范围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build="p" autoUpdateAnimBg="0" advAuto="0"/>
      <p:bldP spid="6" grpId="0" build="p" autoUpdateAnimBg="0"/>
      <p:bldP spid="10" grpId="0" autoUpdateAnimBg="0"/>
      <p:bldP spid="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416299" y="174233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20699" y="65930"/>
            <a:ext cx="3124200" cy="2255838"/>
            <a:chOff x="192" y="0"/>
            <a:chExt cx="1968" cy="1421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056" y="480"/>
              <a:ext cx="1056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0 0010</a:t>
              </a:r>
            </a:p>
          </p:txBody>
        </p: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92" y="0"/>
              <a:ext cx="196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A=3  B=2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3+2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56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0 0101     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920" y="912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016" y="816"/>
              <a:ext cx="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104" y="1056"/>
              <a:ext cx="10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4483099" y="65930"/>
            <a:ext cx="3581400" cy="2255838"/>
            <a:chOff x="2928" y="0"/>
            <a:chExt cx="2256" cy="1421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28" y="0"/>
              <a:ext cx="220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032" y="480"/>
              <a:ext cx="1152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0 0111</a:t>
              </a: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896" y="9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992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128" y="105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8037512" y="169153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340099" y="390609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7835899" y="395213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3416299" y="616193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7835899" y="611589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22" name="Group 51"/>
          <p:cNvGrpSpPr>
            <a:grpSpLocks/>
          </p:cNvGrpSpPr>
          <p:nvPr/>
        </p:nvGrpSpPr>
        <p:grpSpPr bwMode="auto">
          <a:xfrm>
            <a:off x="520699" y="2275730"/>
            <a:ext cx="3352800" cy="2255838"/>
            <a:chOff x="192" y="1392"/>
            <a:chExt cx="2112" cy="1421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92" y="1392"/>
              <a:ext cx="211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-3  B= -2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-3+(-2)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920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1104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1056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1 1011     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056" y="1872"/>
              <a:ext cx="12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</a:t>
              </a:r>
            </a:p>
          </p:txBody>
        </p: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4483099" y="2275730"/>
            <a:ext cx="3733800" cy="2255838"/>
            <a:chOff x="2928" y="1392"/>
            <a:chExt cx="2352" cy="1421"/>
          </a:xfrm>
        </p:grpSpPr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928" y="1392"/>
              <a:ext cx="235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944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5040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176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4080" y="1872"/>
              <a:ext cx="1056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1 1001</a:t>
              </a: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520699" y="4561730"/>
            <a:ext cx="3352800" cy="2179638"/>
            <a:chOff x="192" y="2832"/>
            <a:chExt cx="2112" cy="1373"/>
          </a:xfrm>
        </p:grpSpPr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92" y="2832"/>
              <a:ext cx="196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A=6  B= -4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6+(-4)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968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200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104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0 0010     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1104" y="3312"/>
              <a:ext cx="12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1 1100</a:t>
              </a:r>
            </a:p>
          </p:txBody>
        </p:sp>
      </p:grp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4559299" y="4561730"/>
            <a:ext cx="3581400" cy="2179638"/>
            <a:chOff x="2976" y="2832"/>
            <a:chExt cx="2256" cy="1373"/>
          </a:xfrm>
        </p:grpSpPr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976" y="2832"/>
              <a:ext cx="2064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-6  B=4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-6+4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4944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5040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4128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80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     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080" y="3312"/>
              <a:ext cx="1152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08520" y="2678832"/>
            <a:ext cx="3581400" cy="2317750"/>
            <a:chOff x="0" y="672"/>
            <a:chExt cx="2256" cy="1460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0" y="672"/>
              <a:ext cx="2208" cy="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 </a:t>
              </a:r>
              <a:r>
                <a:rPr lang="zh-CN" altLang="en-US" sz="3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  <a:r>
                <a:rPr lang="en-US" altLang="zh-CN" sz="36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600" b="1">
                  <a:latin typeface="Times New Roman" pitchFamily="18" charset="0"/>
                  <a:cs typeface="Times New Roman" pitchFamily="18" charset="0"/>
                </a:rPr>
                <a:t> 1010</a:t>
              </a:r>
              <a:r>
                <a:rPr lang="en-US" altLang="zh-CN" sz="3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1104" y="1152"/>
              <a:ext cx="115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3600" b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600" b="1">
                  <a:latin typeface="Times New Roman" pitchFamily="18" charset="0"/>
                  <a:cs typeface="Times New Roman" pitchFamily="18" charset="0"/>
                </a:rPr>
                <a:t> 0111</a:t>
              </a:r>
            </a:p>
          </p:txBody>
        </p:sp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2016" y="16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2112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1200" y="177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04" y="1728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6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4985320" y="2678832"/>
            <a:ext cx="4267200" cy="2393950"/>
            <a:chOff x="3072" y="672"/>
            <a:chExt cx="2688" cy="1508"/>
          </a:xfrm>
        </p:grpSpPr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072" y="672"/>
              <a:ext cx="2688" cy="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3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5280" y="168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5376" y="158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4368" y="1776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6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4368" y="1200"/>
              <a:ext cx="1056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600" b="1">
                  <a:latin typeface="Times New Roman" pitchFamily="18" charset="0"/>
                  <a:cs typeface="Times New Roman" pitchFamily="18" charset="0"/>
                </a:rPr>
                <a:t>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600" b="1">
                  <a:latin typeface="Times New Roman" pitchFamily="18" charset="0"/>
                  <a:cs typeface="Times New Roman" pitchFamily="18" charset="0"/>
                </a:rPr>
                <a:t> 1001</a:t>
              </a:r>
            </a:p>
          </p:txBody>
        </p:sp>
      </p:grp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413320" y="1916832"/>
            <a:ext cx="883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硬件判断逻辑一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6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3600" b="1">
                <a:latin typeface="Times New Roman" pitchFamily="18" charset="0"/>
                <a:cs typeface="Times New Roman" pitchFamily="18" charset="0"/>
              </a:rPr>
              <a:t>的关系）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5720" y="5085184"/>
            <a:ext cx="4953000" cy="646331"/>
            <a:chOff x="565720" y="5307930"/>
            <a:chExt cx="4953000" cy="646331"/>
          </a:xfrm>
        </p:grpSpPr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565720" y="5307930"/>
              <a:ext cx="1524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溢出</a:t>
              </a:r>
              <a:r>
                <a:rPr lang="en-US" altLang="zh-CN" sz="3600" b="1" dirty="0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=</a:t>
              </a: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1861120" y="5307930"/>
              <a:ext cx="609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A</a:t>
              </a:r>
              <a:endPara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9" name="Line 55"/>
            <p:cNvSpPr>
              <a:spLocks noChangeShapeType="1"/>
            </p:cNvSpPr>
            <p:nvPr/>
          </p:nvSpPr>
          <p:spPr bwMode="auto">
            <a:xfrm>
              <a:off x="1937320" y="5460330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0" name="Line 56"/>
            <p:cNvSpPr>
              <a:spLocks noChangeShapeType="1"/>
            </p:cNvSpPr>
            <p:nvPr/>
          </p:nvSpPr>
          <p:spPr bwMode="auto">
            <a:xfrm>
              <a:off x="2394520" y="5460330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1" name="Line 57"/>
            <p:cNvSpPr>
              <a:spLocks noChangeShapeType="1"/>
            </p:cNvSpPr>
            <p:nvPr/>
          </p:nvSpPr>
          <p:spPr bwMode="auto">
            <a:xfrm>
              <a:off x="3385120" y="5688930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2318320" y="5307930"/>
              <a:ext cx="8382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B</a:t>
              </a:r>
              <a:endPara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2775520" y="5307930"/>
              <a:ext cx="762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 err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S</a:t>
              </a:r>
              <a:r>
                <a:rPr lang="en-US" altLang="zh-CN" sz="2800" b="1" dirty="0" err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f</a:t>
              </a:r>
              <a:endParaRPr lang="en-US" altLang="zh-CN" sz="36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4" name="Text Box 60"/>
            <p:cNvSpPr txBox="1">
              <a:spLocks noChangeArrowheads="1"/>
            </p:cNvSpPr>
            <p:nvPr/>
          </p:nvSpPr>
          <p:spPr bwMode="auto">
            <a:xfrm>
              <a:off x="3766120" y="5307930"/>
              <a:ext cx="609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A</a:t>
              </a:r>
              <a:endPara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756720" y="5307930"/>
              <a:ext cx="762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f</a:t>
              </a:r>
              <a:endPara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6" name="Text Box 62"/>
            <p:cNvSpPr txBox="1">
              <a:spLocks noChangeArrowheads="1"/>
            </p:cNvSpPr>
            <p:nvPr/>
          </p:nvSpPr>
          <p:spPr bwMode="auto">
            <a:xfrm>
              <a:off x="4223320" y="5307930"/>
              <a:ext cx="8382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S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B</a:t>
              </a:r>
              <a:endPara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4832920" y="5460330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 flipH="1">
              <a:off x="3537520" y="5536530"/>
              <a:ext cx="0" cy="304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354583" y="996280"/>
            <a:ext cx="4613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溢出判断逻辑：</a:t>
            </a:r>
          </a:p>
        </p:txBody>
      </p:sp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1110853" y="44624"/>
            <a:ext cx="4613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、溢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出判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断方法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25430" y="5733256"/>
            <a:ext cx="1178418" cy="944815"/>
            <a:chOff x="2025430" y="5733256"/>
            <a:chExt cx="1178418" cy="944815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483768" y="5733256"/>
              <a:ext cx="0" cy="36004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 flipH="1">
              <a:off x="2025430" y="6093296"/>
              <a:ext cx="1178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mtClean="0"/>
                <a:t>正溢</a:t>
              </a:r>
              <a:endParaRPr lang="zh-CN" altLang="en-US" sz="320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85670" y="5733256"/>
            <a:ext cx="1178418" cy="944815"/>
            <a:chOff x="2025430" y="5733256"/>
            <a:chExt cx="1178418" cy="944815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2483768" y="5733256"/>
              <a:ext cx="0" cy="36004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 flipH="1">
              <a:off x="2025430" y="6093296"/>
              <a:ext cx="1178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/>
                <a:t>负</a:t>
              </a:r>
              <a:r>
                <a:rPr lang="zh-CN" altLang="en-US" sz="3200" b="1" smtClean="0"/>
                <a:t>溢</a:t>
              </a:r>
              <a:endParaRPr lang="zh-CN" altLang="en-US" sz="3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4364</Words>
  <Application>Microsoft Office PowerPoint</Application>
  <PresentationFormat>全屏显示(4:3)</PresentationFormat>
  <Paragraphs>1093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黑体</vt:lpstr>
      <vt:lpstr>宋体</vt:lpstr>
      <vt:lpstr>Arial</vt:lpstr>
      <vt:lpstr>Calibri</vt:lpstr>
      <vt:lpstr>Cambria Math</vt:lpstr>
      <vt:lpstr>Times New Roman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324</cp:revision>
  <dcterms:created xsi:type="dcterms:W3CDTF">2017-01-15T07:54:50Z</dcterms:created>
  <dcterms:modified xsi:type="dcterms:W3CDTF">2017-09-04T09:48:45Z</dcterms:modified>
</cp:coreProperties>
</file>