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AA4BD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600" y="116632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2.4 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运算部件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 flipV="1">
            <a:off x="3543970" y="391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5487070" y="39195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602707" y="1512888"/>
            <a:ext cx="2068513" cy="1636712"/>
            <a:chOff x="3404592" y="1512888"/>
            <a:chExt cx="2068513" cy="163671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04592" y="2046288"/>
              <a:ext cx="2068513" cy="493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zh-CN" altLang="en-US" sz="3200" b="1" dirty="0">
                  <a:solidFill>
                    <a:srgbClr val="0000FF"/>
                  </a:solidFill>
                </a:rPr>
                <a:t>输出逻辑</a:t>
              </a: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4311055" y="254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 flipV="1">
              <a:off x="4311055" y="151288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0295" y="3159125"/>
            <a:ext cx="2324100" cy="798513"/>
            <a:chOff x="3152180" y="3159125"/>
            <a:chExt cx="2324100" cy="7985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ALU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94632" y="4473575"/>
            <a:ext cx="4003675" cy="1227138"/>
            <a:chOff x="2296517" y="4473575"/>
            <a:chExt cx="4003675" cy="1227138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296517" y="4473575"/>
              <a:ext cx="1855788" cy="579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solidFill>
                    <a:srgbClr val="0000FF"/>
                  </a:solidFill>
                  <a:ea typeface="黑体" pitchFamily="2" charset="-122"/>
                </a:rPr>
                <a:t>输入逻辑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868142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2575917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794992" y="5375275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444405" y="4494213"/>
              <a:ext cx="1855787" cy="579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ea typeface="黑体" pitchFamily="2" charset="-122"/>
                </a:rPr>
                <a:t>输入逻辑</a:t>
              </a: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V="1">
              <a:off x="5952530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V="1">
              <a:off x="4660305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4879380" y="5395913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13931" y="5733256"/>
            <a:ext cx="2664296" cy="646331"/>
            <a:chOff x="2915816" y="5733256"/>
            <a:chExt cx="266429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915816" y="5733256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X</a:t>
              </a:r>
              <a:endParaRPr lang="zh-CN" altLang="en-US" sz="3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62021" y="5733256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Y</a:t>
              </a:r>
              <a:endParaRPr lang="zh-CN" altLang="en-US" sz="3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89" y="2719536"/>
            <a:ext cx="8474075" cy="3733800"/>
            <a:chOff x="240" y="1920"/>
            <a:chExt cx="5338" cy="235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725" y="2821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/>
                <a:t>+</a:t>
              </a:r>
              <a:endParaRPr lang="en-US" altLang="zh-CN" sz="2400" b="1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40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699" y="3044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064" y="3271"/>
              <a:ext cx="3408" cy="82"/>
            </a:xfrm>
            <a:custGeom>
              <a:avLst/>
              <a:gdLst>
                <a:gd name="T0" fmla="*/ 0 w 3264"/>
                <a:gd name="T1" fmla="*/ 0 h 96"/>
                <a:gd name="T2" fmla="*/ 0 w 3264"/>
                <a:gd name="T3" fmla="*/ 51 h 96"/>
                <a:gd name="T4" fmla="*/ 3879 w 3264"/>
                <a:gd name="T5" fmla="*/ 5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68" y="3271"/>
              <a:ext cx="3122" cy="165"/>
            </a:xfrm>
            <a:custGeom>
              <a:avLst/>
              <a:gdLst>
                <a:gd name="T0" fmla="*/ 0 w 3170"/>
                <a:gd name="T1" fmla="*/ 0 h 192"/>
                <a:gd name="T2" fmla="*/ 0 w 3170"/>
                <a:gd name="T3" fmla="*/ 105 h 192"/>
                <a:gd name="T4" fmla="*/ 2982 w 3170"/>
                <a:gd name="T5" fmla="*/ 10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812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298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990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71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898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74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392" y="3271"/>
              <a:ext cx="3456" cy="248"/>
            </a:xfrm>
            <a:custGeom>
              <a:avLst/>
              <a:gdLst>
                <a:gd name="T0" fmla="*/ 0 w 3456"/>
                <a:gd name="T1" fmla="*/ 0 h 240"/>
                <a:gd name="T2" fmla="*/ 0 w 3456"/>
                <a:gd name="T3" fmla="*/ 274 h 240"/>
                <a:gd name="T4" fmla="*/ 3456 w 3456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296" y="3271"/>
              <a:ext cx="2977" cy="332"/>
            </a:xfrm>
            <a:custGeom>
              <a:avLst/>
              <a:gdLst>
                <a:gd name="T0" fmla="*/ 0 w 2977"/>
                <a:gd name="T1" fmla="*/ 0 h 386"/>
                <a:gd name="T2" fmla="*/ 0 w 2977"/>
                <a:gd name="T3" fmla="*/ 210 h 386"/>
                <a:gd name="T4" fmla="*/ 2977 w 2977"/>
                <a:gd name="T5" fmla="*/ 212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1008" y="3271"/>
              <a:ext cx="2832" cy="413"/>
            </a:xfrm>
            <a:custGeom>
              <a:avLst/>
              <a:gdLst>
                <a:gd name="T0" fmla="*/ 0 w 2832"/>
                <a:gd name="T1" fmla="*/ 0 h 480"/>
                <a:gd name="T2" fmla="*/ 0 w 2832"/>
                <a:gd name="T3" fmla="*/ 262 h 480"/>
                <a:gd name="T4" fmla="*/ 2832 w 2832"/>
                <a:gd name="T5" fmla="*/ 262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912" y="3271"/>
              <a:ext cx="2256" cy="496"/>
            </a:xfrm>
            <a:custGeom>
              <a:avLst/>
              <a:gdLst>
                <a:gd name="T0" fmla="*/ 0 w 2304"/>
                <a:gd name="T1" fmla="*/ 0 h 576"/>
                <a:gd name="T2" fmla="*/ 0 w 2304"/>
                <a:gd name="T3" fmla="*/ 317 h 576"/>
                <a:gd name="T4" fmla="*/ 2118 w 2304"/>
                <a:gd name="T5" fmla="*/ 31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72" y="3271"/>
              <a:ext cx="1776" cy="578"/>
            </a:xfrm>
            <a:custGeom>
              <a:avLst/>
              <a:gdLst>
                <a:gd name="T0" fmla="*/ 0 w 1776"/>
                <a:gd name="T1" fmla="*/ 0 h 672"/>
                <a:gd name="T2" fmla="*/ 0 w 1776"/>
                <a:gd name="T3" fmla="*/ 367 h 672"/>
                <a:gd name="T4" fmla="*/ 1776 w 1776"/>
                <a:gd name="T5" fmla="*/ 3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76" y="3271"/>
              <a:ext cx="1104" cy="661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422 h 768"/>
                <a:gd name="T4" fmla="*/ 972 w 1152"/>
                <a:gd name="T5" fmla="*/ 422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1029" y="2604"/>
              <a:ext cx="867" cy="421"/>
            </a:xfrm>
            <a:custGeom>
              <a:avLst/>
              <a:gdLst>
                <a:gd name="T0" fmla="*/ 0 w 867"/>
                <a:gd name="T1" fmla="*/ 0 h 421"/>
                <a:gd name="T2" fmla="*/ 0 w 867"/>
                <a:gd name="T3" fmla="*/ 85 h 421"/>
                <a:gd name="T4" fmla="*/ 867 w 867"/>
                <a:gd name="T5" fmla="*/ 85 h 421"/>
                <a:gd name="T6" fmla="*/ 867 w 867"/>
                <a:gd name="T7" fmla="*/ 421 h 4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5270" y="33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C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300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159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23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3084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74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417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7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5052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86"/>
            <p:cNvSpPr txBox="1">
              <a:spLocks noChangeArrowheads="1"/>
            </p:cNvSpPr>
            <p:nvPr/>
          </p:nvSpPr>
          <p:spPr bwMode="auto">
            <a:xfrm>
              <a:off x="4880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861" y="23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chemeClr val="folHlink"/>
                  </a:solidFill>
                </a:rPr>
                <a:t>+</a:t>
              </a:r>
              <a:endParaRPr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86" name="Text Box 88"/>
            <p:cNvSpPr txBox="1">
              <a:spLocks noChangeArrowheads="1"/>
            </p:cNvSpPr>
            <p:nvPr/>
          </p:nvSpPr>
          <p:spPr bwMode="auto">
            <a:xfrm>
              <a:off x="2774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3967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9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9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9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840" y="2608"/>
              <a:ext cx="3" cy="218"/>
            </a:xfrm>
            <a:custGeom>
              <a:avLst/>
              <a:gdLst>
                <a:gd name="T0" fmla="*/ 3 w 3"/>
                <a:gd name="T1" fmla="*/ 0 h 294"/>
                <a:gd name="T2" fmla="*/ 0 w 3"/>
                <a:gd name="T3" fmla="*/ 89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907" y="2570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05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101" y="2570"/>
              <a:ext cx="1" cy="249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10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013" y="2573"/>
              <a:ext cx="1" cy="244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98 h 3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016" y="2132"/>
              <a:ext cx="1" cy="229"/>
            </a:xfrm>
            <a:custGeom>
              <a:avLst/>
              <a:gdLst>
                <a:gd name="T0" fmla="*/ 0 w 1"/>
                <a:gd name="T1" fmla="*/ 93 h 309"/>
                <a:gd name="T2" fmla="*/ 0 w 1"/>
                <a:gd name="T3" fmla="*/ 0 h 3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4104" y="2144"/>
              <a:ext cx="1" cy="220"/>
            </a:xfrm>
            <a:custGeom>
              <a:avLst/>
              <a:gdLst>
                <a:gd name="T0" fmla="*/ 0 w 1"/>
                <a:gd name="T1" fmla="*/ 90 h 297"/>
                <a:gd name="T2" fmla="*/ 0 w 1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2907" y="2142"/>
              <a:ext cx="1" cy="218"/>
            </a:xfrm>
            <a:custGeom>
              <a:avLst/>
              <a:gdLst>
                <a:gd name="T0" fmla="*/ 1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963" y="2177"/>
              <a:ext cx="1" cy="215"/>
            </a:xfrm>
            <a:custGeom>
              <a:avLst/>
              <a:gdLst>
                <a:gd name="T0" fmla="*/ 1 w 1"/>
                <a:gd name="T1" fmla="*/ 215 h 215"/>
                <a:gd name="T2" fmla="*/ 0 w 1"/>
                <a:gd name="T3" fmla="*/ 0 h 2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4896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 bwMode="auto">
            <a:xfrm>
              <a:off x="398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02" name="Text Box 104"/>
            <p:cNvSpPr txBox="1">
              <a:spLocks noChangeArrowheads="1"/>
            </p:cNvSpPr>
            <p:nvPr/>
          </p:nvSpPr>
          <p:spPr bwMode="auto">
            <a:xfrm>
              <a:off x="2784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03" name="Text Box 105"/>
            <p:cNvSpPr txBox="1">
              <a:spLocks noChangeArrowheads="1"/>
            </p:cNvSpPr>
            <p:nvPr/>
          </p:nvSpPr>
          <p:spPr bwMode="auto">
            <a:xfrm>
              <a:off x="86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</p:grpSp>
      <p:sp>
        <p:nvSpPr>
          <p:cNvPr id="104" name="Text Box 108"/>
          <p:cNvSpPr txBox="1">
            <a:spLocks noChangeArrowheads="1"/>
          </p:cNvSpPr>
          <p:nvPr/>
        </p:nvSpPr>
        <p:spPr bwMode="auto">
          <a:xfrm>
            <a:off x="1043210" y="44450"/>
            <a:ext cx="576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以</a:t>
            </a:r>
            <a:r>
              <a:rPr lang="en-US" altLang="zh-CN" sz="3200" b="1" dirty="0">
                <a:ea typeface="黑体" pitchFamily="2" charset="-122"/>
              </a:rPr>
              <a:t>4</a:t>
            </a:r>
            <a:r>
              <a:rPr lang="zh-CN" altLang="en-US" sz="3200" b="1" dirty="0">
                <a:ea typeface="黑体" pitchFamily="2" charset="-122"/>
              </a:rPr>
              <a:t>位加法器为例：</a:t>
            </a: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490538" y="527050"/>
            <a:ext cx="2570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b="1" i="1" baseline="-25000" dirty="0"/>
              <a:t>1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b="1" i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i="1" dirty="0" smtClean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0</a:t>
            </a:r>
            <a:endParaRPr lang="en-US" altLang="zh-CN" b="1" i="1" baseline="-25000" dirty="0">
              <a:solidFill>
                <a:srgbClr val="7030A0"/>
              </a:solidFill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484188" y="1054100"/>
            <a:ext cx="4516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2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3200" b="1" i="1" baseline="-25000" dirty="0"/>
              <a:t>2</a:t>
            </a:r>
            <a:r>
              <a:rPr lang="en-US" altLang="zh-CN" sz="3200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32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8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 smtClean="0"/>
              <a:t>P</a:t>
            </a:r>
            <a:r>
              <a:rPr lang="en-US" altLang="zh-CN" sz="3200" b="1" i="1" baseline="-25000" dirty="0" smtClean="0"/>
              <a:t>2 </a:t>
            </a:r>
            <a:r>
              <a:rPr lang="en-US" altLang="zh-CN" sz="3200" b="1" i="1" dirty="0" smtClean="0"/>
              <a:t>P</a:t>
            </a:r>
            <a:r>
              <a:rPr lang="en-US" altLang="zh-CN" sz="2800" b="1" i="1" baseline="-25000" dirty="0" smtClean="0"/>
              <a:t>1</a:t>
            </a:r>
            <a:r>
              <a:rPr lang="en-US" altLang="zh-CN" sz="3200" b="1" i="1" dirty="0" smtClean="0">
                <a:solidFill>
                  <a:schemeClr val="folHlink"/>
                </a:solidFill>
              </a:rPr>
              <a:t>C</a:t>
            </a:r>
            <a:r>
              <a:rPr lang="en-US" altLang="zh-CN" sz="2800" b="1" i="1" baseline="-25000" dirty="0" smtClean="0">
                <a:solidFill>
                  <a:schemeClr val="folHlink"/>
                </a:solidFill>
              </a:rPr>
              <a:t>0</a:t>
            </a:r>
            <a:endParaRPr lang="en-US" altLang="zh-CN" sz="3200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444500" y="1606550"/>
            <a:ext cx="6059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800" b="1" i="1" dirty="0"/>
              <a:t>3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0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3200" b="1" i="1" dirty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>
                <a:solidFill>
                  <a:schemeClr val="folHlink"/>
                </a:solidFill>
              </a:rPr>
              <a:t>0</a:t>
            </a:r>
            <a:endParaRPr lang="en-US" altLang="zh-CN" sz="3200" b="1" dirty="0">
              <a:solidFill>
                <a:schemeClr val="folHlink"/>
              </a:solidFill>
            </a:endParaRP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579438" y="2141538"/>
            <a:ext cx="827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4  </a:t>
            </a:r>
            <a:r>
              <a:rPr lang="en-US" altLang="zh-CN" sz="3200" b="1" i="1" dirty="0"/>
              <a:t>=</a:t>
            </a:r>
            <a:r>
              <a:rPr lang="en-US" altLang="zh-CN" b="1" i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 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3 </a:t>
            </a:r>
            <a:r>
              <a:rPr lang="en-US" altLang="zh-CN" sz="3200" b="1" i="1" dirty="0"/>
              <a:t>+</a:t>
            </a:r>
            <a:r>
              <a:rPr lang="en-US" altLang="zh-CN" i="1" dirty="0"/>
              <a:t> </a:t>
            </a:r>
            <a:r>
              <a:rPr lang="en-US" altLang="zh-CN" sz="3200" i="1" dirty="0"/>
              <a:t>P</a:t>
            </a:r>
            <a:r>
              <a:rPr lang="en-US" altLang="zh-CN" sz="1600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2</a:t>
            </a:r>
            <a:r>
              <a:rPr lang="en-US" altLang="zh-CN" sz="1600" b="1" i="1" baseline="-25000" dirty="0"/>
              <a:t> 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2</a:t>
            </a:r>
            <a:r>
              <a:rPr lang="en-US" altLang="zh-CN" sz="3200" b="1" i="1" dirty="0"/>
              <a:t> G</a:t>
            </a:r>
            <a:r>
              <a:rPr lang="en-US" altLang="zh-CN" sz="2000" b="1" i="1" dirty="0"/>
              <a:t>1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2000" b="1" i="1" dirty="0">
                <a:solidFill>
                  <a:srgbClr val="CC0099"/>
                </a:solidFill>
              </a:rPr>
              <a:t> </a:t>
            </a:r>
            <a:r>
              <a:rPr lang="en-US" altLang="zh-CN" sz="3200" b="1" i="1" dirty="0">
                <a:solidFill>
                  <a:srgbClr val="CC0099"/>
                </a:solidFill>
              </a:rPr>
              <a:t>C</a:t>
            </a:r>
            <a:r>
              <a:rPr lang="en-US" altLang="zh-CN" sz="2000" b="1" i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2220540" y="6305947"/>
            <a:ext cx="1703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sz="1600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1600" b="1" i="1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3200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endParaRPr lang="en-US" altLang="zh-CN" b="1" baseline="-25000" dirty="0">
              <a:solidFill>
                <a:schemeClr val="folHlink"/>
              </a:solidFill>
            </a:endParaRPr>
          </a:p>
        </p:txBody>
      </p:sp>
      <p:sp>
        <p:nvSpPr>
          <p:cNvPr id="110" name="Text Box 42"/>
          <p:cNvSpPr txBox="1">
            <a:spLocks noChangeArrowheads="1"/>
          </p:cNvSpPr>
          <p:nvPr/>
        </p:nvSpPr>
        <p:spPr bwMode="auto">
          <a:xfrm>
            <a:off x="4482058" y="6305946"/>
            <a:ext cx="196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folHlink"/>
                </a:solidFill>
              </a:rPr>
              <a:t>P</a:t>
            </a:r>
            <a:r>
              <a:rPr lang="en-US" altLang="zh-CN" sz="1600" b="1" i="1" dirty="0">
                <a:solidFill>
                  <a:schemeClr val="folHlink"/>
                </a:solidFill>
              </a:rPr>
              <a:t>i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3200" dirty="0" err="1">
                <a:solidFill>
                  <a:schemeClr val="folHlink"/>
                </a:solidFill>
              </a:rPr>
              <a:t>⊕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b="1" i="1" baseline="-25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8475" y="44624"/>
            <a:ext cx="2665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4.  </a:t>
            </a:r>
            <a:r>
              <a:rPr lang="zh-CN" altLang="en-US" sz="3200" b="1" dirty="0">
                <a:ea typeface="黑体" pitchFamily="2" charset="-122"/>
              </a:rPr>
              <a:t>分组进位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4737100"/>
            <a:ext cx="1676400" cy="838200"/>
            <a:chOff x="384" y="1862"/>
            <a:chExt cx="1056" cy="528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32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84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011488" y="4737100"/>
            <a:ext cx="1676400" cy="838200"/>
            <a:chOff x="1760" y="1862"/>
            <a:chExt cx="1056" cy="52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76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60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172075" y="4737100"/>
            <a:ext cx="1470025" cy="838200"/>
            <a:chOff x="3136" y="1862"/>
            <a:chExt cx="1056" cy="52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168" y="2016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136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7162800" y="4737100"/>
            <a:ext cx="1439863" cy="838200"/>
            <a:chOff x="4512" y="1862"/>
            <a:chExt cx="1056" cy="528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560" y="2016"/>
              <a:ext cx="6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512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131888" y="4019550"/>
            <a:ext cx="1066800" cy="733425"/>
            <a:chOff x="576" y="1410"/>
            <a:chExt cx="672" cy="462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5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0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02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24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3341688" y="4019550"/>
            <a:ext cx="1066800" cy="733425"/>
            <a:chOff x="1968" y="1410"/>
            <a:chExt cx="672" cy="462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196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219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241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264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80038" y="4019550"/>
            <a:ext cx="1066800" cy="733425"/>
            <a:chOff x="3312" y="1410"/>
            <a:chExt cx="672" cy="462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331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53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376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398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7318375" y="4019550"/>
            <a:ext cx="1066800" cy="733425"/>
            <a:chOff x="4704" y="1410"/>
            <a:chExt cx="672" cy="462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70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492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515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V="1">
              <a:off x="53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Freeform 37"/>
          <p:cNvSpPr>
            <a:spLocks/>
          </p:cNvSpPr>
          <p:nvPr/>
        </p:nvSpPr>
        <p:spPr bwMode="auto">
          <a:xfrm>
            <a:off x="2503488" y="4448175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Freeform 38"/>
          <p:cNvSpPr>
            <a:spLocks/>
          </p:cNvSpPr>
          <p:nvPr/>
        </p:nvSpPr>
        <p:spPr bwMode="auto">
          <a:xfrm>
            <a:off x="4687888" y="4448175"/>
            <a:ext cx="674687" cy="669925"/>
          </a:xfrm>
          <a:custGeom>
            <a:avLst/>
            <a:gdLst>
              <a:gd name="T0" fmla="*/ 2147483647 w 491"/>
              <a:gd name="T1" fmla="*/ 0 h 422"/>
              <a:gd name="T2" fmla="*/ 2147483647 w 491"/>
              <a:gd name="T3" fmla="*/ 0 h 422"/>
              <a:gd name="T4" fmla="*/ 2147483647 w 491"/>
              <a:gd name="T5" fmla="*/ 2147483647 h 422"/>
              <a:gd name="T6" fmla="*/ 0 w 491"/>
              <a:gd name="T7" fmla="*/ 2147483647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6650038" y="4448175"/>
            <a:ext cx="657225" cy="673100"/>
          </a:xfrm>
          <a:custGeom>
            <a:avLst/>
            <a:gdLst>
              <a:gd name="T0" fmla="*/ 2147483647 w 512"/>
              <a:gd name="T1" fmla="*/ 0 h 424"/>
              <a:gd name="T2" fmla="*/ 2147483647 w 512"/>
              <a:gd name="T3" fmla="*/ 0 h 424"/>
              <a:gd name="T4" fmla="*/ 2147483647 w 512"/>
              <a:gd name="T5" fmla="*/ 2147483647 h 424"/>
              <a:gd name="T6" fmla="*/ 0 w 512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40"/>
          <p:cNvGrpSpPr>
            <a:grpSpLocks/>
          </p:cNvGrpSpPr>
          <p:nvPr/>
        </p:nvGrpSpPr>
        <p:grpSpPr bwMode="auto">
          <a:xfrm>
            <a:off x="887413" y="3579813"/>
            <a:ext cx="1677987" cy="411162"/>
            <a:chOff x="422" y="1133"/>
            <a:chExt cx="1057" cy="259"/>
          </a:xfrm>
        </p:grpSpPr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2" y="114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16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91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14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15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13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3113088" y="3579813"/>
            <a:ext cx="1579562" cy="396875"/>
            <a:chOff x="1824" y="1133"/>
            <a:chExt cx="995" cy="250"/>
          </a:xfrm>
        </p:grpSpPr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182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12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06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11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30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10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544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9</a:t>
              </a:r>
            </a:p>
          </p:txBody>
        </p:sp>
      </p:grp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5151438" y="3579813"/>
            <a:ext cx="1579562" cy="411162"/>
            <a:chOff x="3168" y="1133"/>
            <a:chExt cx="995" cy="259"/>
          </a:xfrm>
        </p:grpSpPr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16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8</a:t>
              </a: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340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3648" y="114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88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7013575" y="3579813"/>
            <a:ext cx="1579563" cy="396875"/>
            <a:chOff x="4416" y="1133"/>
            <a:chExt cx="995" cy="250"/>
          </a:xfrm>
        </p:grpSpPr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441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465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89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513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</p:grpSp>
      <p:sp>
        <p:nvSpPr>
          <p:cNvPr id="58" name="Text Box 130"/>
          <p:cNvSpPr txBox="1">
            <a:spLocks noChangeArrowheads="1"/>
          </p:cNvSpPr>
          <p:nvPr/>
        </p:nvSpPr>
        <p:spPr bwMode="auto">
          <a:xfrm>
            <a:off x="8531225" y="47672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baseline="-25000"/>
              <a:t>0</a:t>
            </a:r>
            <a:endParaRPr lang="en-US" altLang="zh-CN" sz="1600"/>
          </a:p>
        </p:txBody>
      </p:sp>
      <p:sp>
        <p:nvSpPr>
          <p:cNvPr id="59" name="Text Box 131"/>
          <p:cNvSpPr txBox="1">
            <a:spLocks noChangeArrowheads="1"/>
          </p:cNvSpPr>
          <p:nvPr/>
        </p:nvSpPr>
        <p:spPr bwMode="auto">
          <a:xfrm>
            <a:off x="538163" y="771525"/>
            <a:ext cx="6913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设加法器字长</a:t>
            </a:r>
            <a:r>
              <a:rPr lang="en-US" altLang="zh-CN" sz="3200" b="1">
                <a:ea typeface="黑体" pitchFamily="2" charset="-122"/>
              </a:rPr>
              <a:t>16</a:t>
            </a:r>
            <a:r>
              <a:rPr lang="zh-CN" altLang="en-US" sz="3200" b="1">
                <a:ea typeface="黑体" pitchFamily="2" charset="-122"/>
              </a:rPr>
              <a:t>位，每</a:t>
            </a:r>
            <a:r>
              <a:rPr lang="en-US" altLang="zh-CN" sz="3200" b="1">
                <a:ea typeface="黑体" pitchFamily="2" charset="-122"/>
              </a:rPr>
              <a:t>4</a:t>
            </a:r>
            <a:r>
              <a:rPr lang="zh-CN" altLang="en-US" sz="3200" b="1">
                <a:ea typeface="黑体" pitchFamily="2" charset="-122"/>
              </a:rPr>
              <a:t>位</a:t>
            </a:r>
            <a:r>
              <a:rPr lang="en-US" altLang="zh-CN" sz="3200" b="1">
                <a:ea typeface="黑体" pitchFamily="2" charset="-122"/>
              </a:rPr>
              <a:t>1</a:t>
            </a:r>
            <a:r>
              <a:rPr lang="zh-CN" altLang="en-US" sz="3200" b="1">
                <a:ea typeface="黑体" pitchFamily="2" charset="-122"/>
              </a:rPr>
              <a:t>组，分</a:t>
            </a:r>
            <a:r>
              <a:rPr lang="en-US" altLang="zh-CN" sz="3200" b="1">
                <a:ea typeface="黑体" pitchFamily="2" charset="-122"/>
              </a:rPr>
              <a:t>4</a:t>
            </a:r>
            <a:r>
              <a:rPr lang="zh-CN" altLang="en-US" sz="3200" b="1">
                <a:ea typeface="黑体" pitchFamily="2" charset="-122"/>
              </a:rPr>
              <a:t>组</a:t>
            </a:r>
          </a:p>
        </p:txBody>
      </p:sp>
      <p:sp>
        <p:nvSpPr>
          <p:cNvPr id="60" name="Line 133"/>
          <p:cNvSpPr>
            <a:spLocks noChangeShapeType="1"/>
          </p:cNvSpPr>
          <p:nvPr/>
        </p:nvSpPr>
        <p:spPr bwMode="auto">
          <a:xfrm>
            <a:off x="8596313" y="51641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134"/>
          <p:cNvSpPr txBox="1">
            <a:spLocks noChangeArrowheads="1"/>
          </p:cNvSpPr>
          <p:nvPr/>
        </p:nvSpPr>
        <p:spPr bwMode="auto">
          <a:xfrm>
            <a:off x="7415213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2" name="Text Box 135"/>
          <p:cNvSpPr txBox="1">
            <a:spLocks noChangeArrowheads="1"/>
          </p:cNvSpPr>
          <p:nvPr/>
        </p:nvSpPr>
        <p:spPr bwMode="auto">
          <a:xfrm>
            <a:off x="5526088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3" name="Text Box 136"/>
          <p:cNvSpPr txBox="1">
            <a:spLocks noChangeArrowheads="1"/>
          </p:cNvSpPr>
          <p:nvPr/>
        </p:nvSpPr>
        <p:spPr bwMode="auto">
          <a:xfrm>
            <a:off x="3460750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3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4" name="Text Box 137"/>
          <p:cNvSpPr txBox="1">
            <a:spLocks noChangeArrowheads="1"/>
          </p:cNvSpPr>
          <p:nvPr/>
        </p:nvSpPr>
        <p:spPr bwMode="auto">
          <a:xfrm>
            <a:off x="1228725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5" name="Freeform 138"/>
          <p:cNvSpPr>
            <a:spLocks/>
          </p:cNvSpPr>
          <p:nvPr/>
        </p:nvSpPr>
        <p:spPr bwMode="auto">
          <a:xfrm>
            <a:off x="276225" y="4443413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auto">
          <a:xfrm>
            <a:off x="6731000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</a:t>
            </a:r>
            <a:r>
              <a:rPr lang="en-US" altLang="zh-CN" sz="2000" b="1" i="1" baseline="-25000" dirty="0">
                <a:cs typeface="Times New Roman" pitchFamily="18" charset="0"/>
              </a:rPr>
              <a:t>I</a:t>
            </a:r>
            <a:endParaRPr lang="en-US" altLang="en-US" sz="1600" i="1" dirty="0">
              <a:cs typeface="Times New Roman" pitchFamily="18" charset="0"/>
            </a:endParaRPr>
          </a:p>
        </p:txBody>
      </p:sp>
      <p:sp>
        <p:nvSpPr>
          <p:cNvPr id="67" name="Text Box 140"/>
          <p:cNvSpPr txBox="1">
            <a:spLocks noChangeArrowheads="1"/>
          </p:cNvSpPr>
          <p:nvPr/>
        </p:nvSpPr>
        <p:spPr bwMode="auto">
          <a:xfrm>
            <a:off x="4714875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8" name="Text Box 141"/>
          <p:cNvSpPr txBox="1">
            <a:spLocks noChangeArrowheads="1"/>
          </p:cNvSpPr>
          <p:nvPr/>
        </p:nvSpPr>
        <p:spPr bwMode="auto">
          <a:xfrm>
            <a:off x="2452688" y="5199063"/>
            <a:ext cx="75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9" name="Text Box 142"/>
          <p:cNvSpPr txBox="1">
            <a:spLocks noChangeArrowheads="1"/>
          </p:cNvSpPr>
          <p:nvPr/>
        </p:nvSpPr>
        <p:spPr bwMode="auto">
          <a:xfrm>
            <a:off x="250825" y="5199063"/>
            <a:ext cx="750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IV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70" name="Text Box 143"/>
          <p:cNvSpPr txBox="1">
            <a:spLocks noChangeArrowheads="1"/>
          </p:cNvSpPr>
          <p:nvPr/>
        </p:nvSpPr>
        <p:spPr bwMode="auto">
          <a:xfrm>
            <a:off x="539750" y="1992313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两级进位</a:t>
            </a:r>
          </a:p>
        </p:txBody>
      </p:sp>
      <p:sp>
        <p:nvSpPr>
          <p:cNvPr id="71" name="Text Box 144"/>
          <p:cNvSpPr txBox="1">
            <a:spLocks noChangeArrowheads="1"/>
          </p:cNvSpPr>
          <p:nvPr/>
        </p:nvSpPr>
        <p:spPr bwMode="auto">
          <a:xfrm>
            <a:off x="2555875" y="1635125"/>
            <a:ext cx="3529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组内：并行进位</a:t>
            </a:r>
          </a:p>
        </p:txBody>
      </p:sp>
      <p:sp>
        <p:nvSpPr>
          <p:cNvPr id="72" name="Text Box 145"/>
          <p:cNvSpPr txBox="1">
            <a:spLocks noChangeArrowheads="1"/>
          </p:cNvSpPr>
          <p:nvPr/>
        </p:nvSpPr>
        <p:spPr bwMode="auto">
          <a:xfrm>
            <a:off x="2555875" y="2352675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组间：串行</a:t>
            </a:r>
            <a:r>
              <a:rPr lang="en-US" altLang="zh-CN" sz="3200" b="1">
                <a:ea typeface="黑体" pitchFamily="2" charset="-122"/>
              </a:rPr>
              <a:t>/</a:t>
            </a:r>
            <a:r>
              <a:rPr lang="zh-CN" altLang="en-US" sz="3200" b="1">
                <a:ea typeface="黑体" pitchFamily="2" charset="-122"/>
              </a:rPr>
              <a:t>并行进位</a:t>
            </a:r>
          </a:p>
        </p:txBody>
      </p:sp>
      <p:sp>
        <p:nvSpPr>
          <p:cNvPr id="73" name="AutoShape 146"/>
          <p:cNvSpPr>
            <a:spLocks/>
          </p:cNvSpPr>
          <p:nvPr/>
        </p:nvSpPr>
        <p:spPr bwMode="auto">
          <a:xfrm>
            <a:off x="2339975" y="1924050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5" grpId="0" animBg="1"/>
      <p:bldP spid="36" grpId="0" animBg="1"/>
      <p:bldP spid="37" grpId="0" animBg="1"/>
      <p:bldP spid="58" grpId="0"/>
      <p:bldP spid="59" grpId="0" build="p" autoUpdateAnimBg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 build="p" autoUpdateAnimBg="0"/>
      <p:bldP spid="71" grpId="0" build="p" autoUpdateAnimBg="0"/>
      <p:bldP spid="72" grpId="0" build="p" autoUpdateAnimBg="0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388" y="1835150"/>
            <a:ext cx="3673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(1)</a:t>
            </a:r>
            <a:r>
              <a:rPr lang="zh-CN" altLang="en-US" sz="3200" b="1">
                <a:ea typeface="黑体" pitchFamily="2" charset="-122"/>
              </a:rPr>
              <a:t>第一组进位逻辑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244600" y="2447925"/>
            <a:ext cx="263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93800" y="3063875"/>
            <a:ext cx="428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2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2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2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b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211263" y="3729038"/>
            <a:ext cx="613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3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2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90500" y="3055938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组内</a:t>
            </a:r>
          </a:p>
        </p:txBody>
      </p:sp>
      <p:sp>
        <p:nvSpPr>
          <p:cNvPr id="7" name="AutoShape 19"/>
          <p:cNvSpPr>
            <a:spLocks/>
          </p:cNvSpPr>
          <p:nvPr/>
        </p:nvSpPr>
        <p:spPr bwMode="auto">
          <a:xfrm>
            <a:off x="1085850" y="2686050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22250" y="4214813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8900" y="4732338"/>
            <a:ext cx="93503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C</a:t>
            </a:r>
            <a:r>
              <a:rPr lang="en-US" altLang="zh-CN" sz="1600" b="1" dirty="0" smtClean="0"/>
              <a:t>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4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 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3 </a:t>
            </a:r>
            <a:r>
              <a:rPr lang="en-US" altLang="zh-CN" sz="3200" b="1" dirty="0">
                <a:solidFill>
                  <a:schemeClr val="folHlink"/>
                </a:solidFill>
              </a:rPr>
              <a:t>+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sz="3200" dirty="0">
                <a:solidFill>
                  <a:schemeClr val="folHlink"/>
                </a:solidFill>
              </a:rPr>
              <a:t>P</a:t>
            </a: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 G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11960" y="5367338"/>
            <a:ext cx="63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8316416" y="5373216"/>
            <a:ext cx="561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84598" y="5549170"/>
            <a:ext cx="321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第一组进位产生函数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899769" y="5517232"/>
            <a:ext cx="299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第一组进位传递函数</a:t>
            </a:r>
          </a:p>
        </p:txBody>
      </p:sp>
      <p:sp>
        <p:nvSpPr>
          <p:cNvPr id="14" name="AutoShape 32"/>
          <p:cNvSpPr>
            <a:spLocks/>
          </p:cNvSpPr>
          <p:nvPr/>
        </p:nvSpPr>
        <p:spPr bwMode="auto">
          <a:xfrm rot="16200000" flipV="1">
            <a:off x="4138711" y="3004568"/>
            <a:ext cx="290513" cy="475252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3"/>
          <p:cNvSpPr>
            <a:spLocks/>
          </p:cNvSpPr>
          <p:nvPr/>
        </p:nvSpPr>
        <p:spPr bwMode="auto">
          <a:xfrm rot="16200000" flipV="1">
            <a:off x="7784306" y="4695032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92125" y="5995988"/>
            <a:ext cx="463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C</a:t>
            </a:r>
            <a:r>
              <a:rPr lang="en-US" altLang="zh-CN" sz="3600" b="1" i="1" baseline="-25000" dirty="0"/>
              <a:t>I</a:t>
            </a:r>
            <a:r>
              <a:rPr lang="en-US" altLang="zh-CN" sz="3600" b="1" i="1" dirty="0"/>
              <a:t> = G</a:t>
            </a:r>
            <a:r>
              <a:rPr lang="en-US" altLang="zh-CN" sz="3600" b="1" i="1" baseline="-25000" dirty="0"/>
              <a:t>I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222251" y="-6350"/>
            <a:ext cx="8894763" cy="1816101"/>
            <a:chOff x="140" y="66"/>
            <a:chExt cx="5603" cy="1144"/>
          </a:xfrm>
        </p:grpSpPr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39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40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43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49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50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51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54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7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8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3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71"/>
            <p:cNvGrpSpPr>
              <a:grpSpLocks/>
            </p:cNvGrpSpPr>
            <p:nvPr/>
          </p:nvGrpSpPr>
          <p:grpSpPr bwMode="auto">
            <a:xfrm>
              <a:off x="592" y="66"/>
              <a:ext cx="1057" cy="259"/>
              <a:chOff x="422" y="1133"/>
              <a:chExt cx="1057" cy="259"/>
            </a:xfrm>
          </p:grpSpPr>
          <p:sp>
            <p:nvSpPr>
              <p:cNvPr id="52" name="Text Box 72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73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74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75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1994" y="66"/>
              <a:ext cx="995" cy="250"/>
              <a:chOff x="1824" y="1133"/>
              <a:chExt cx="995" cy="250"/>
            </a:xfrm>
          </p:grpSpPr>
          <p:sp>
            <p:nvSpPr>
              <p:cNvPr id="48" name="Text Box 77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78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80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81"/>
            <p:cNvGrpSpPr>
              <a:grpSpLocks/>
            </p:cNvGrpSpPr>
            <p:nvPr/>
          </p:nvGrpSpPr>
          <p:grpSpPr bwMode="auto">
            <a:xfrm>
              <a:off x="3278" y="66"/>
              <a:ext cx="995" cy="259"/>
              <a:chOff x="3168" y="1133"/>
              <a:chExt cx="995" cy="259"/>
            </a:xfrm>
          </p:grpSpPr>
          <p:sp>
            <p:nvSpPr>
              <p:cNvPr id="44" name="Text Box 82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83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84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4451" y="66"/>
              <a:ext cx="995" cy="250"/>
              <a:chOff x="4416" y="1133"/>
              <a:chExt cx="995" cy="250"/>
            </a:xfrm>
          </p:grpSpPr>
          <p:sp>
            <p:nvSpPr>
              <p:cNvPr id="40" name="Text Box 87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88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89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90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97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98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3011" y="93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1593" y="954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140" y="960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IV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484313" y="2513013"/>
            <a:ext cx="2592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5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5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5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417638" y="3151188"/>
            <a:ext cx="4194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6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6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6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19225" y="3786188"/>
            <a:ext cx="6246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7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7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1463" y="3130550"/>
            <a:ext cx="2160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组内</a:t>
            </a: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1293813" y="2808288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0"/>
          <p:cNvSpPr txBox="1">
            <a:spLocks noChangeArrowheads="1"/>
          </p:cNvSpPr>
          <p:nvPr/>
        </p:nvSpPr>
        <p:spPr bwMode="auto">
          <a:xfrm>
            <a:off x="250825" y="1878013"/>
            <a:ext cx="3673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(2)</a:t>
            </a:r>
            <a:r>
              <a:rPr lang="zh-CN" altLang="en-US" sz="3200" b="1">
                <a:ea typeface="黑体" pitchFamily="2" charset="-122"/>
              </a:rPr>
              <a:t>第二组进位逻辑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254000" y="4119563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35496" y="4621213"/>
            <a:ext cx="9088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C</a:t>
            </a:r>
            <a:r>
              <a:rPr lang="en-US" altLang="zh-CN" sz="1600" b="1" dirty="0"/>
              <a:t>II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8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7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4283968" y="5229200"/>
            <a:ext cx="73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II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8388424" y="5264150"/>
            <a:ext cx="66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</a:t>
            </a:r>
          </a:p>
        </p:txBody>
      </p:sp>
      <p:sp>
        <p:nvSpPr>
          <p:cNvPr id="12" name="Text Box 85"/>
          <p:cNvSpPr txBox="1">
            <a:spLocks noChangeArrowheads="1"/>
          </p:cNvSpPr>
          <p:nvPr/>
        </p:nvSpPr>
        <p:spPr bwMode="auto">
          <a:xfrm>
            <a:off x="1882775" y="5434013"/>
            <a:ext cx="3060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第二组进位产生函数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6012160" y="5445224"/>
            <a:ext cx="2513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第二组进位传递函数</a:t>
            </a: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 flipV="1">
            <a:off x="4125912" y="2747963"/>
            <a:ext cx="290513" cy="504348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88"/>
          <p:cNvSpPr>
            <a:spLocks/>
          </p:cNvSpPr>
          <p:nvPr/>
        </p:nvSpPr>
        <p:spPr bwMode="auto">
          <a:xfrm rot="16200000" flipV="1">
            <a:off x="7784306" y="4583907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698500" y="5938838"/>
            <a:ext cx="451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</a:t>
            </a:r>
            <a:r>
              <a:rPr lang="en-US" altLang="zh-CN" sz="3600" b="1" i="1" dirty="0"/>
              <a:t>C</a:t>
            </a:r>
            <a:r>
              <a:rPr lang="en-US" altLang="zh-CN" sz="3600" b="1" i="1" baseline="-25000" dirty="0"/>
              <a:t>II</a:t>
            </a:r>
            <a:r>
              <a:rPr lang="en-US" altLang="zh-CN" sz="3600" b="1" i="1" dirty="0"/>
              <a:t> = G</a:t>
            </a:r>
            <a:r>
              <a:rPr lang="en-US" altLang="zh-CN" sz="3600" b="1" i="1" baseline="-25000" dirty="0"/>
              <a:t>II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328613" y="41275"/>
            <a:ext cx="8788400" cy="1766889"/>
            <a:chOff x="207" y="76"/>
            <a:chExt cx="5536" cy="1113"/>
          </a:xfrm>
        </p:grpSpPr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9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9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9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9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9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9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10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10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10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0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10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10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10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1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1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11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11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1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11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2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2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2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12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12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2" name="Text Box 12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12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12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8" name="Text Box 13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13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13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13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13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4" name="Text Box 13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13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13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14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14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0" name="Text Box 14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14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14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14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14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14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149"/>
            <p:cNvSpPr txBox="1">
              <a:spLocks noChangeArrowheads="1"/>
            </p:cNvSpPr>
            <p:nvPr/>
          </p:nvSpPr>
          <p:spPr bwMode="auto">
            <a:xfrm>
              <a:off x="4265" y="93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7" name="Text Box 150"/>
            <p:cNvSpPr txBox="1">
              <a:spLocks noChangeArrowheads="1"/>
            </p:cNvSpPr>
            <p:nvPr/>
          </p:nvSpPr>
          <p:spPr bwMode="auto">
            <a:xfrm>
              <a:off x="3017" y="931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8" name="Text Box 151"/>
            <p:cNvSpPr txBox="1">
              <a:spLocks noChangeArrowheads="1"/>
            </p:cNvSpPr>
            <p:nvPr/>
          </p:nvSpPr>
          <p:spPr bwMode="auto">
            <a:xfrm>
              <a:off x="1619" y="915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9" name="Text Box 152"/>
            <p:cNvSpPr txBox="1">
              <a:spLocks noChangeArrowheads="1"/>
            </p:cNvSpPr>
            <p:nvPr/>
          </p:nvSpPr>
          <p:spPr bwMode="auto">
            <a:xfrm>
              <a:off x="250" y="928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IV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2688" y="2306638"/>
            <a:ext cx="267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9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9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9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31888" y="2928938"/>
            <a:ext cx="467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10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33475" y="3579813"/>
            <a:ext cx="698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11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588" y="2908300"/>
            <a:ext cx="2160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组内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1008063" y="253841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0825" y="1735138"/>
            <a:ext cx="3673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(3)</a:t>
            </a:r>
            <a:r>
              <a:rPr lang="zh-CN" altLang="en-US" sz="3200" b="1">
                <a:ea typeface="黑体" pitchFamily="2" charset="-122"/>
              </a:rPr>
              <a:t>第三组进位逻辑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7625" y="4262438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25" y="4811713"/>
            <a:ext cx="8996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11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592959" y="5445224"/>
            <a:ext cx="835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/>
              <a:t>G</a:t>
            </a:r>
            <a:r>
              <a:rPr lang="en-US" altLang="zh-CN" sz="2000" b="1"/>
              <a:t>III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100392" y="5523954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III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27584" y="5621178"/>
            <a:ext cx="303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第三组进位产生函数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580112" y="5661248"/>
            <a:ext cx="2681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第三组进位传递函数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3344069" y="2651919"/>
            <a:ext cx="306388" cy="5600700"/>
          </a:xfrm>
          <a:prstGeom prst="leftBrace">
            <a:avLst>
              <a:gd name="adj1" fmla="val 15233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 flipV="1">
            <a:off x="7565232" y="465058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33375" y="6065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C</a:t>
            </a:r>
            <a:r>
              <a:rPr lang="en-US" altLang="zh-CN" sz="2000" b="1" i="1" dirty="0"/>
              <a:t>III</a:t>
            </a:r>
            <a:r>
              <a:rPr lang="en-US" altLang="zh-CN" sz="3600" b="1" i="1" dirty="0"/>
              <a:t> = G</a:t>
            </a:r>
            <a:r>
              <a:rPr lang="en-US" altLang="zh-CN" sz="2000" b="1" i="1" dirty="0"/>
              <a:t>III</a:t>
            </a:r>
            <a:r>
              <a:rPr lang="en-US" altLang="zh-CN" sz="3600" b="1" i="1" dirty="0"/>
              <a:t> + P</a:t>
            </a:r>
            <a:r>
              <a:rPr lang="en-US" altLang="zh-CN" sz="2000" b="1" i="1" dirty="0"/>
              <a:t>III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317625" y="4283075"/>
            <a:ext cx="2878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III </a:t>
            </a:r>
            <a:r>
              <a:rPr lang="en-US" altLang="zh-CN" sz="3200" b="1"/>
              <a:t>= C</a:t>
            </a:r>
            <a:r>
              <a:rPr lang="en-US" altLang="zh-CN" sz="1600" b="1"/>
              <a:t>12</a:t>
            </a:r>
            <a:r>
              <a:rPr lang="en-US" altLang="zh-CN" sz="1600" b="1" baseline="-25000"/>
              <a:t>   </a:t>
            </a:r>
            <a:endParaRPr lang="en-US" altLang="zh-CN" sz="2000" b="1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80988" y="9525"/>
            <a:ext cx="8788400" cy="1739901"/>
            <a:chOff x="207" y="76"/>
            <a:chExt cx="5536" cy="1096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2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2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3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3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3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3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4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4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4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5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5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6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6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6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6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6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6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7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7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7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7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7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4297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3030" y="90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1638" y="921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211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IV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50825" y="1766888"/>
            <a:ext cx="3673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(4)</a:t>
            </a:r>
            <a:r>
              <a:rPr lang="zh-CN" altLang="en-US" sz="3200" b="1">
                <a:ea typeface="黑体" pitchFamily="2" charset="-122"/>
              </a:rPr>
              <a:t>第四组进位逻辑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182688" y="2401888"/>
            <a:ext cx="28873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13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13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31888" y="3024188"/>
            <a:ext cx="466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14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133475" y="3643313"/>
            <a:ext cx="69060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15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sz="32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28588" y="3003550"/>
            <a:ext cx="2160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组内</a:t>
            </a:r>
          </a:p>
        </p:txBody>
      </p:sp>
      <p:sp>
        <p:nvSpPr>
          <p:cNvPr id="7" name="AutoShape 23"/>
          <p:cNvSpPr>
            <a:spLocks/>
          </p:cNvSpPr>
          <p:nvPr/>
        </p:nvSpPr>
        <p:spPr bwMode="auto">
          <a:xfrm>
            <a:off x="1008063" y="263366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1750" y="4246563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7150" y="4843463"/>
            <a:ext cx="8888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G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15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 G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347864" y="5403850"/>
            <a:ext cx="82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IV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7596336" y="5422900"/>
            <a:ext cx="74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IV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1520" y="5631333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ea typeface="黑体" pitchFamily="2" charset="-122"/>
              </a:rPr>
              <a:t>第四组进位产生函数 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220072" y="5651956"/>
            <a:ext cx="24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ea typeface="黑体" pitchFamily="2" charset="-122"/>
              </a:rPr>
              <a:t>第四组进位传递函数</a:t>
            </a:r>
          </a:p>
        </p:txBody>
      </p:sp>
      <p:sp>
        <p:nvSpPr>
          <p:cNvPr id="14" name="AutoShape 30"/>
          <p:cNvSpPr>
            <a:spLocks/>
          </p:cNvSpPr>
          <p:nvPr/>
        </p:nvSpPr>
        <p:spPr bwMode="auto">
          <a:xfrm rot="16200000" flipV="1">
            <a:off x="3007519" y="2669382"/>
            <a:ext cx="306387" cy="5600700"/>
          </a:xfrm>
          <a:prstGeom prst="leftBrace">
            <a:avLst>
              <a:gd name="adj1" fmla="val 15233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1"/>
          <p:cNvSpPr>
            <a:spLocks/>
          </p:cNvSpPr>
          <p:nvPr/>
        </p:nvSpPr>
        <p:spPr bwMode="auto">
          <a:xfrm rot="16200000" flipV="1">
            <a:off x="7438232" y="468233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44500" y="5964238"/>
            <a:ext cx="5140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  </a:t>
            </a:r>
            <a:r>
              <a:rPr lang="en-US" altLang="zh-CN" sz="3600" b="1" i="1" dirty="0"/>
              <a:t>C</a:t>
            </a:r>
            <a:r>
              <a:rPr lang="en-US" altLang="zh-CN" sz="3600" b="1" i="1" baseline="-25000" dirty="0"/>
              <a:t>IV</a:t>
            </a:r>
            <a:r>
              <a:rPr lang="en-US" altLang="zh-CN" sz="3600" b="1" i="1" dirty="0"/>
              <a:t> = G</a:t>
            </a:r>
            <a:r>
              <a:rPr lang="en-US" altLang="zh-CN" sz="3600" b="1" i="1" baseline="-25000" dirty="0"/>
              <a:t>IV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IV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255713" y="4216400"/>
            <a:ext cx="2478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IV </a:t>
            </a:r>
            <a:r>
              <a:rPr lang="en-US" altLang="zh-CN" sz="3200" b="1"/>
              <a:t>= C</a:t>
            </a:r>
            <a:r>
              <a:rPr lang="en-US" altLang="zh-CN" sz="1600" b="1"/>
              <a:t>16  </a:t>
            </a:r>
            <a:r>
              <a:rPr lang="en-US" altLang="zh-CN" sz="3600" b="1"/>
              <a:t>=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265113" y="-6350"/>
            <a:ext cx="8788400" cy="1795466"/>
            <a:chOff x="207" y="76"/>
            <a:chExt cx="5536" cy="1131"/>
          </a:xfrm>
        </p:grpSpPr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36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39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40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1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42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45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46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9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0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51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53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4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5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56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63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71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73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74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75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76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77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78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82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83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84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85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86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87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88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89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90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3030" y="95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39" name="Text Box 95"/>
            <p:cNvSpPr txBox="1">
              <a:spLocks noChangeArrowheads="1"/>
            </p:cNvSpPr>
            <p:nvPr/>
          </p:nvSpPr>
          <p:spPr bwMode="auto">
            <a:xfrm>
              <a:off x="1599" y="941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III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  <p:sp>
          <p:nvSpPr>
            <p:cNvPr id="40" name="Text Box 96"/>
            <p:cNvSpPr txBox="1">
              <a:spLocks noChangeArrowheads="1"/>
            </p:cNvSpPr>
            <p:nvPr/>
          </p:nvSpPr>
          <p:spPr bwMode="auto">
            <a:xfrm>
              <a:off x="250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i="1" baseline="-25000" dirty="0">
                  <a:cs typeface="Times New Roman" pitchFamily="18" charset="0"/>
                </a:rPr>
                <a:t>IV</a:t>
              </a:r>
              <a:endParaRPr lang="en-US" altLang="en-US" sz="1600" i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7284" y="44624"/>
            <a:ext cx="6122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(5)</a:t>
            </a:r>
            <a:r>
              <a:rPr lang="zh-CN" altLang="en-US" sz="3200" b="1" dirty="0">
                <a:ea typeface="黑体" pitchFamily="2" charset="-122"/>
              </a:rPr>
              <a:t>组间并行进位逻辑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0850" y="973138"/>
            <a:ext cx="2503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b="1" i="1" baseline="-25000" dirty="0"/>
              <a:t>I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01638" y="1712913"/>
            <a:ext cx="2668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dirty="0"/>
              <a:t>II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dirty="0">
                <a:solidFill>
                  <a:srgbClr val="0000FF"/>
                </a:solidFill>
              </a:rPr>
              <a:t>I</a:t>
            </a:r>
            <a:endParaRPr lang="en-US" altLang="zh-CN" sz="1600" b="1" i="1" baseline="-25000" dirty="0">
              <a:solidFill>
                <a:srgbClr val="0000FF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01638" y="3060700"/>
            <a:ext cx="6464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baseline="-25000" dirty="0"/>
              <a:t>III</a:t>
            </a:r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baseline="-25000" dirty="0">
                <a:solidFill>
                  <a:srgbClr val="0000FF"/>
                </a:solidFill>
              </a:rPr>
              <a:t>II</a:t>
            </a:r>
            <a:endParaRPr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01638" y="4586288"/>
            <a:ext cx="276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baseline="-25000" dirty="0"/>
              <a:t>IV</a:t>
            </a:r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IV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baseline="-25000" dirty="0">
                <a:solidFill>
                  <a:srgbClr val="0000FF"/>
                </a:solidFill>
              </a:rPr>
              <a:t>III</a:t>
            </a:r>
            <a:endParaRPr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7" name="AutoShape 15"/>
          <p:cNvSpPr>
            <a:spLocks/>
          </p:cNvSpPr>
          <p:nvPr/>
        </p:nvSpPr>
        <p:spPr bwMode="auto">
          <a:xfrm>
            <a:off x="190500" y="1222375"/>
            <a:ext cx="236538" cy="3702050"/>
          </a:xfrm>
          <a:prstGeom prst="leftBrace">
            <a:avLst>
              <a:gd name="adj1" fmla="val 130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01700" y="2270125"/>
            <a:ext cx="375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I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98525" y="3700463"/>
            <a:ext cx="6464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 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3775" y="5241925"/>
            <a:ext cx="797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IV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 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411288" y="2798763"/>
            <a:ext cx="3176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1443038" y="4240213"/>
            <a:ext cx="509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1395413" y="5791200"/>
            <a:ext cx="740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317625" y="1527175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1390650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3152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4803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649922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919163" y="1203326"/>
            <a:ext cx="6838950" cy="828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</a:rPr>
              <a:t>组间并行进位链</a:t>
            </a: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 flipV="1">
            <a:off x="15049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84"/>
          <p:cNvSpPr>
            <a:spLocks noChangeShapeType="1"/>
          </p:cNvSpPr>
          <p:nvPr/>
        </p:nvSpPr>
        <p:spPr bwMode="auto">
          <a:xfrm flipV="1">
            <a:off x="1949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85"/>
          <p:cNvSpPr>
            <a:spLocks noChangeShapeType="1"/>
          </p:cNvSpPr>
          <p:nvPr/>
        </p:nvSpPr>
        <p:spPr bwMode="auto">
          <a:xfrm flipV="1">
            <a:off x="3679825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86"/>
          <p:cNvSpPr>
            <a:spLocks noChangeShapeType="1"/>
          </p:cNvSpPr>
          <p:nvPr/>
        </p:nvSpPr>
        <p:spPr bwMode="auto">
          <a:xfrm flipV="1">
            <a:off x="5378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87"/>
          <p:cNvSpPr>
            <a:spLocks noChangeShapeType="1"/>
          </p:cNvSpPr>
          <p:nvPr/>
        </p:nvSpPr>
        <p:spPr bwMode="auto">
          <a:xfrm flipV="1">
            <a:off x="71056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88"/>
          <p:cNvSpPr>
            <a:spLocks noChangeShapeType="1"/>
          </p:cNvSpPr>
          <p:nvPr/>
        </p:nvSpPr>
        <p:spPr bwMode="auto">
          <a:xfrm flipH="1">
            <a:off x="7505700" y="29337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89"/>
          <p:cNvSpPr>
            <a:spLocks noChangeShapeType="1"/>
          </p:cNvSpPr>
          <p:nvPr/>
        </p:nvSpPr>
        <p:spPr bwMode="auto">
          <a:xfrm>
            <a:off x="8308975" y="186690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90"/>
          <p:cNvSpPr>
            <a:spLocks noChangeShapeType="1"/>
          </p:cNvSpPr>
          <p:nvPr/>
        </p:nvSpPr>
        <p:spPr bwMode="auto">
          <a:xfrm flipH="1">
            <a:off x="7775575" y="18510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91"/>
          <p:cNvSpPr>
            <a:spLocks noChangeShapeType="1"/>
          </p:cNvSpPr>
          <p:nvPr/>
        </p:nvSpPr>
        <p:spPr bwMode="auto">
          <a:xfrm flipH="1">
            <a:off x="5794375" y="30765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92"/>
          <p:cNvSpPr>
            <a:spLocks noChangeShapeType="1"/>
          </p:cNvSpPr>
          <p:nvPr/>
        </p:nvSpPr>
        <p:spPr bwMode="auto">
          <a:xfrm flipH="1">
            <a:off x="4119563" y="30765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93"/>
          <p:cNvSpPr>
            <a:spLocks noChangeShapeType="1"/>
          </p:cNvSpPr>
          <p:nvPr/>
        </p:nvSpPr>
        <p:spPr bwMode="auto">
          <a:xfrm flipH="1">
            <a:off x="2381250" y="30448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94"/>
          <p:cNvSpPr>
            <a:spLocks noChangeShapeType="1"/>
          </p:cNvSpPr>
          <p:nvPr/>
        </p:nvSpPr>
        <p:spPr bwMode="auto">
          <a:xfrm flipH="1">
            <a:off x="585788" y="1647826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95"/>
          <p:cNvSpPr>
            <a:spLocks noChangeShapeType="1"/>
          </p:cNvSpPr>
          <p:nvPr/>
        </p:nvSpPr>
        <p:spPr bwMode="auto">
          <a:xfrm>
            <a:off x="2686050" y="2005013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98"/>
          <p:cNvSpPr>
            <a:spLocks noChangeShapeType="1"/>
          </p:cNvSpPr>
          <p:nvPr/>
        </p:nvSpPr>
        <p:spPr bwMode="auto">
          <a:xfrm flipH="1" flipV="1">
            <a:off x="17716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9"/>
          <p:cNvSpPr>
            <a:spLocks noChangeShapeType="1"/>
          </p:cNvSpPr>
          <p:nvPr/>
        </p:nvSpPr>
        <p:spPr bwMode="auto">
          <a:xfrm flipV="1">
            <a:off x="15430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100"/>
          <p:cNvSpPr>
            <a:spLocks noChangeShapeType="1"/>
          </p:cNvSpPr>
          <p:nvPr/>
        </p:nvSpPr>
        <p:spPr bwMode="auto">
          <a:xfrm flipV="1">
            <a:off x="21526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101"/>
          <p:cNvSpPr>
            <a:spLocks noChangeShapeType="1"/>
          </p:cNvSpPr>
          <p:nvPr/>
        </p:nvSpPr>
        <p:spPr bwMode="auto">
          <a:xfrm flipV="1">
            <a:off x="3305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102"/>
          <p:cNvSpPr>
            <a:spLocks noChangeShapeType="1"/>
          </p:cNvSpPr>
          <p:nvPr/>
        </p:nvSpPr>
        <p:spPr bwMode="auto">
          <a:xfrm flipV="1">
            <a:off x="3914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flipV="1">
            <a:off x="4956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104"/>
          <p:cNvSpPr>
            <a:spLocks noChangeShapeType="1"/>
          </p:cNvSpPr>
          <p:nvPr/>
        </p:nvSpPr>
        <p:spPr bwMode="auto">
          <a:xfrm flipV="1">
            <a:off x="5565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05"/>
          <p:cNvSpPr>
            <a:spLocks noChangeShapeType="1"/>
          </p:cNvSpPr>
          <p:nvPr/>
        </p:nvSpPr>
        <p:spPr bwMode="auto">
          <a:xfrm flipV="1">
            <a:off x="66516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 flipV="1">
            <a:off x="72612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08"/>
          <p:cNvSpPr>
            <a:spLocks noChangeShapeType="1"/>
          </p:cNvSpPr>
          <p:nvPr/>
        </p:nvSpPr>
        <p:spPr bwMode="auto">
          <a:xfrm flipV="1">
            <a:off x="1466850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V="1">
            <a:off x="1677988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45"/>
          <p:cNvSpPr>
            <a:spLocks noChangeShapeType="1"/>
          </p:cNvSpPr>
          <p:nvPr/>
        </p:nvSpPr>
        <p:spPr bwMode="auto">
          <a:xfrm flipV="1">
            <a:off x="3265488" y="202565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46"/>
          <p:cNvSpPr>
            <a:spLocks noChangeShapeType="1"/>
          </p:cNvSpPr>
          <p:nvPr/>
        </p:nvSpPr>
        <p:spPr bwMode="auto">
          <a:xfrm flipV="1">
            <a:off x="3476625" y="20462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47"/>
          <p:cNvSpPr>
            <a:spLocks noChangeShapeType="1"/>
          </p:cNvSpPr>
          <p:nvPr/>
        </p:nvSpPr>
        <p:spPr bwMode="auto">
          <a:xfrm flipV="1">
            <a:off x="4889500" y="201453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148"/>
          <p:cNvSpPr>
            <a:spLocks noChangeShapeType="1"/>
          </p:cNvSpPr>
          <p:nvPr/>
        </p:nvSpPr>
        <p:spPr bwMode="auto">
          <a:xfrm flipV="1">
            <a:off x="51323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51"/>
          <p:cNvSpPr>
            <a:spLocks noChangeShapeType="1"/>
          </p:cNvSpPr>
          <p:nvPr/>
        </p:nvSpPr>
        <p:spPr bwMode="auto">
          <a:xfrm flipV="1">
            <a:off x="65928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52"/>
          <p:cNvSpPr>
            <a:spLocks noChangeShapeType="1"/>
          </p:cNvSpPr>
          <p:nvPr/>
        </p:nvSpPr>
        <p:spPr bwMode="auto">
          <a:xfrm flipV="1">
            <a:off x="6804025" y="2024063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53"/>
          <p:cNvSpPr>
            <a:spLocks noChangeShapeType="1"/>
          </p:cNvSpPr>
          <p:nvPr/>
        </p:nvSpPr>
        <p:spPr bwMode="auto">
          <a:xfrm>
            <a:off x="4502150" y="2025651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55"/>
          <p:cNvSpPr>
            <a:spLocks noChangeShapeType="1"/>
          </p:cNvSpPr>
          <p:nvPr/>
        </p:nvSpPr>
        <p:spPr bwMode="auto">
          <a:xfrm>
            <a:off x="6108700" y="2046288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160"/>
          <p:cNvSpPr>
            <a:spLocks noChangeShapeType="1"/>
          </p:cNvSpPr>
          <p:nvPr/>
        </p:nvSpPr>
        <p:spPr bwMode="auto">
          <a:xfrm flipV="1">
            <a:off x="2071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161"/>
          <p:cNvSpPr>
            <a:spLocks noChangeShapeType="1"/>
          </p:cNvSpPr>
          <p:nvPr/>
        </p:nvSpPr>
        <p:spPr bwMode="auto">
          <a:xfrm flipV="1">
            <a:off x="3802063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162"/>
          <p:cNvSpPr>
            <a:spLocks noChangeShapeType="1"/>
          </p:cNvSpPr>
          <p:nvPr/>
        </p:nvSpPr>
        <p:spPr bwMode="auto">
          <a:xfrm flipV="1">
            <a:off x="5500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163"/>
          <p:cNvSpPr>
            <a:spLocks noChangeShapeType="1"/>
          </p:cNvSpPr>
          <p:nvPr/>
        </p:nvSpPr>
        <p:spPr bwMode="auto">
          <a:xfrm flipV="1">
            <a:off x="72278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64"/>
          <p:cNvSpPr>
            <a:spLocks noChangeShapeType="1"/>
          </p:cNvSpPr>
          <p:nvPr/>
        </p:nvSpPr>
        <p:spPr bwMode="auto">
          <a:xfrm flipV="1">
            <a:off x="2208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165"/>
          <p:cNvSpPr>
            <a:spLocks noChangeShapeType="1"/>
          </p:cNvSpPr>
          <p:nvPr/>
        </p:nvSpPr>
        <p:spPr bwMode="auto">
          <a:xfrm flipV="1">
            <a:off x="3938588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66"/>
          <p:cNvSpPr>
            <a:spLocks noChangeShapeType="1"/>
          </p:cNvSpPr>
          <p:nvPr/>
        </p:nvSpPr>
        <p:spPr bwMode="auto">
          <a:xfrm flipV="1">
            <a:off x="5637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167"/>
          <p:cNvSpPr>
            <a:spLocks noChangeShapeType="1"/>
          </p:cNvSpPr>
          <p:nvPr/>
        </p:nvSpPr>
        <p:spPr bwMode="auto">
          <a:xfrm flipV="1">
            <a:off x="73644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1692275" y="2060576"/>
            <a:ext cx="6119813" cy="396875"/>
            <a:chOff x="1692275" y="2060576"/>
            <a:chExt cx="6119813" cy="396875"/>
          </a:xfrm>
        </p:grpSpPr>
        <p:sp>
          <p:nvSpPr>
            <p:cNvPr id="56" name="Text Box 156"/>
            <p:cNvSpPr txBox="1">
              <a:spLocks noChangeArrowheads="1"/>
            </p:cNvSpPr>
            <p:nvPr/>
          </p:nvSpPr>
          <p:spPr bwMode="auto">
            <a:xfrm>
              <a:off x="6872288" y="2060576"/>
              <a:ext cx="939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57" name="Text Box 157"/>
            <p:cNvSpPr txBox="1">
              <a:spLocks noChangeArrowheads="1"/>
            </p:cNvSpPr>
            <p:nvPr/>
          </p:nvSpPr>
          <p:spPr bwMode="auto">
            <a:xfrm>
              <a:off x="5145088" y="2060576"/>
              <a:ext cx="939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8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5</a:t>
              </a:r>
            </a:p>
          </p:txBody>
        </p:sp>
        <p:sp>
          <p:nvSpPr>
            <p:cNvPr id="58" name="Text Box 158"/>
            <p:cNvSpPr txBox="1">
              <a:spLocks noChangeArrowheads="1"/>
            </p:cNvSpPr>
            <p:nvPr/>
          </p:nvSpPr>
          <p:spPr bwMode="auto">
            <a:xfrm>
              <a:off x="3416300" y="2060576"/>
              <a:ext cx="939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12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8</a:t>
              </a:r>
            </a:p>
          </p:txBody>
        </p:sp>
        <p:sp>
          <p:nvSpPr>
            <p:cNvPr id="59" name="Text Box 159"/>
            <p:cNvSpPr txBox="1">
              <a:spLocks noChangeArrowheads="1"/>
            </p:cNvSpPr>
            <p:nvPr/>
          </p:nvSpPr>
          <p:spPr bwMode="auto">
            <a:xfrm>
              <a:off x="1692275" y="2060576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16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12</a:t>
              </a: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1763688" y="2132856"/>
              <a:ext cx="5832648" cy="0"/>
              <a:chOff x="1763688" y="2132856"/>
              <a:chExt cx="5832648" cy="0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6948264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7308304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5580112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5220072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923928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3491880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195736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1763688" y="213285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58738"/>
            <a:ext cx="6122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并行进位链结构示意图</a:t>
            </a:r>
          </a:p>
        </p:txBody>
      </p: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1138238" y="717550"/>
            <a:ext cx="1027112" cy="411163"/>
            <a:chOff x="717" y="452"/>
            <a:chExt cx="647" cy="259"/>
          </a:xfrm>
        </p:grpSpPr>
        <p:sp>
          <p:nvSpPr>
            <p:cNvPr id="4" name="Text Box 116"/>
            <p:cNvSpPr txBox="1">
              <a:spLocks noChangeArrowheads="1"/>
            </p:cNvSpPr>
            <p:nvPr/>
          </p:nvSpPr>
          <p:spPr bwMode="auto">
            <a:xfrm>
              <a:off x="1132" y="45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  <a:endParaRPr lang="en-US" altLang="zh-CN" sz="1400"/>
            </a:p>
          </p:txBody>
        </p:sp>
        <p:sp>
          <p:nvSpPr>
            <p:cNvPr id="5" name="Text Box 117"/>
            <p:cNvSpPr txBox="1">
              <a:spLocks noChangeArrowheads="1"/>
            </p:cNvSpPr>
            <p:nvPr/>
          </p:nvSpPr>
          <p:spPr bwMode="auto">
            <a:xfrm>
              <a:off x="717" y="4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  <a:endParaRPr lang="en-US" altLang="zh-CN" sz="1400"/>
            </a:p>
          </p:txBody>
        </p:sp>
        <p:sp>
          <p:nvSpPr>
            <p:cNvPr id="6" name="Line 118"/>
            <p:cNvSpPr>
              <a:spLocks noChangeShapeType="1"/>
            </p:cNvSpPr>
            <p:nvPr/>
          </p:nvSpPr>
          <p:spPr bwMode="auto">
            <a:xfrm>
              <a:off x="752" y="50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19"/>
            <p:cNvSpPr>
              <a:spLocks noChangeShapeType="1"/>
            </p:cNvSpPr>
            <p:nvPr/>
          </p:nvSpPr>
          <p:spPr bwMode="auto">
            <a:xfrm>
              <a:off x="1177" y="5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" name="Group 192"/>
          <p:cNvGrpSpPr>
            <a:grpSpLocks/>
          </p:cNvGrpSpPr>
          <p:nvPr/>
        </p:nvGrpSpPr>
        <p:grpSpPr bwMode="auto">
          <a:xfrm>
            <a:off x="1516062" y="2900369"/>
            <a:ext cx="4743449" cy="369888"/>
            <a:chOff x="955" y="1827"/>
            <a:chExt cx="2988" cy="233"/>
          </a:xfrm>
        </p:grpSpPr>
        <p:sp>
          <p:nvSpPr>
            <p:cNvPr id="69" name="Text Box 143"/>
            <p:cNvSpPr txBox="1">
              <a:spLocks noChangeArrowheads="1"/>
            </p:cNvSpPr>
            <p:nvPr/>
          </p:nvSpPr>
          <p:spPr bwMode="auto">
            <a:xfrm>
              <a:off x="955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15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13</a:t>
              </a:r>
            </a:p>
          </p:txBody>
        </p:sp>
        <p:sp>
          <p:nvSpPr>
            <p:cNvPr id="70" name="Text Box 168"/>
            <p:cNvSpPr txBox="1">
              <a:spLocks noChangeArrowheads="1"/>
            </p:cNvSpPr>
            <p:nvPr/>
          </p:nvSpPr>
          <p:spPr bwMode="auto">
            <a:xfrm>
              <a:off x="2064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11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9</a:t>
              </a:r>
            </a:p>
          </p:txBody>
        </p:sp>
        <p:sp>
          <p:nvSpPr>
            <p:cNvPr id="71" name="Text Box 169"/>
            <p:cNvSpPr txBox="1">
              <a:spLocks noChangeArrowheads="1"/>
            </p:cNvSpPr>
            <p:nvPr/>
          </p:nvSpPr>
          <p:spPr bwMode="auto">
            <a:xfrm>
              <a:off x="3152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7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90" name="Group 191"/>
          <p:cNvGrpSpPr>
            <a:grpSpLocks/>
          </p:cNvGrpSpPr>
          <p:nvPr/>
        </p:nvGrpSpPr>
        <p:grpSpPr bwMode="auto">
          <a:xfrm>
            <a:off x="846138" y="1327150"/>
            <a:ext cx="5549900" cy="660400"/>
            <a:chOff x="533" y="836"/>
            <a:chExt cx="3496" cy="41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3693" y="100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614" y="98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3" name="Text Box 111"/>
            <p:cNvSpPr txBox="1">
              <a:spLocks noChangeArrowheads="1"/>
            </p:cNvSpPr>
            <p:nvPr/>
          </p:nvSpPr>
          <p:spPr bwMode="auto">
            <a:xfrm>
              <a:off x="1495" y="978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4" name="Text Box 171"/>
            <p:cNvSpPr txBox="1">
              <a:spLocks noChangeArrowheads="1"/>
            </p:cNvSpPr>
            <p:nvPr/>
          </p:nvSpPr>
          <p:spPr bwMode="auto">
            <a:xfrm>
              <a:off x="533" y="836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IV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95" name="Text Box 172"/>
          <p:cNvSpPr txBox="1">
            <a:spLocks noChangeArrowheads="1"/>
          </p:cNvSpPr>
          <p:nvPr/>
        </p:nvSpPr>
        <p:spPr bwMode="auto">
          <a:xfrm>
            <a:off x="200025" y="5238799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96" name="Line 173"/>
          <p:cNvSpPr>
            <a:spLocks noChangeShapeType="1"/>
          </p:cNvSpPr>
          <p:nvPr/>
        </p:nvSpPr>
        <p:spPr bwMode="auto">
          <a:xfrm>
            <a:off x="2409825" y="5543599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74"/>
          <p:cNvSpPr txBox="1">
            <a:spLocks noChangeArrowheads="1"/>
          </p:cNvSpPr>
          <p:nvPr/>
        </p:nvSpPr>
        <p:spPr bwMode="auto">
          <a:xfrm>
            <a:off x="3019425" y="5314999"/>
            <a:ext cx="5486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P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en-US" altLang="zh-CN" sz="3200" b="1" dirty="0">
                <a:solidFill>
                  <a:srgbClr val="0000FF"/>
                </a:solidFill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.</a:t>
            </a:r>
            <a:r>
              <a:rPr lang="en-US" altLang="zh-CN" sz="3200" b="1" dirty="0">
                <a:solidFill>
                  <a:srgbClr val="0000FF"/>
                </a:solidFill>
              </a:rPr>
              <a:t>G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P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endParaRPr lang="zh-CN" altLang="en-US" sz="3200" b="1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98" name="Line 175"/>
          <p:cNvSpPr>
            <a:spLocks noChangeShapeType="1"/>
          </p:cNvSpPr>
          <p:nvPr/>
        </p:nvSpPr>
        <p:spPr bwMode="auto">
          <a:xfrm>
            <a:off x="93663" y="614843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76"/>
          <p:cNvSpPr txBox="1">
            <a:spLocks noChangeArrowheads="1"/>
          </p:cNvSpPr>
          <p:nvPr/>
        </p:nvSpPr>
        <p:spPr bwMode="auto">
          <a:xfrm>
            <a:off x="460375" y="5996037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Ⅲ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sp>
        <p:nvSpPr>
          <p:cNvPr id="100" name="Line 177"/>
          <p:cNvSpPr>
            <a:spLocks noChangeShapeType="1"/>
          </p:cNvSpPr>
          <p:nvPr/>
        </p:nvSpPr>
        <p:spPr bwMode="auto">
          <a:xfrm>
            <a:off x="3857625" y="6177012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78"/>
          <p:cNvSpPr txBox="1">
            <a:spLocks noChangeArrowheads="1"/>
          </p:cNvSpPr>
          <p:nvPr/>
        </p:nvSpPr>
        <p:spPr bwMode="auto">
          <a:xfrm>
            <a:off x="4467225" y="5843637"/>
            <a:ext cx="462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15 ~ 13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11 ~ 9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7 ~ 5             </a:t>
            </a:r>
          </a:p>
        </p:txBody>
      </p:sp>
      <p:sp>
        <p:nvSpPr>
          <p:cNvPr id="102" name="Text Box 179"/>
          <p:cNvSpPr txBox="1">
            <a:spLocks noChangeArrowheads="1"/>
          </p:cNvSpPr>
          <p:nvPr/>
        </p:nvSpPr>
        <p:spPr bwMode="auto">
          <a:xfrm>
            <a:off x="6600825" y="5238799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3 ~ 1</a:t>
            </a:r>
          </a:p>
        </p:txBody>
      </p:sp>
      <p:sp>
        <p:nvSpPr>
          <p:cNvPr id="103" name="Line 180"/>
          <p:cNvSpPr>
            <a:spLocks noChangeShapeType="1"/>
          </p:cNvSpPr>
          <p:nvPr/>
        </p:nvSpPr>
        <p:spPr bwMode="auto">
          <a:xfrm>
            <a:off x="7900988" y="555788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81"/>
          <p:cNvSpPr txBox="1">
            <a:spLocks noChangeArrowheads="1"/>
          </p:cNvSpPr>
          <p:nvPr/>
        </p:nvSpPr>
        <p:spPr bwMode="auto">
          <a:xfrm>
            <a:off x="2290763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步</a:t>
            </a:r>
          </a:p>
        </p:txBody>
      </p:sp>
      <p:sp>
        <p:nvSpPr>
          <p:cNvPr id="105" name="Text Box 182"/>
          <p:cNvSpPr txBox="1">
            <a:spLocks noChangeArrowheads="1"/>
          </p:cNvSpPr>
          <p:nvPr/>
        </p:nvSpPr>
        <p:spPr bwMode="auto">
          <a:xfrm>
            <a:off x="7896225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步</a:t>
            </a:r>
          </a:p>
        </p:txBody>
      </p:sp>
      <p:sp>
        <p:nvSpPr>
          <p:cNvPr id="106" name="Text Box 183"/>
          <p:cNvSpPr txBox="1">
            <a:spLocks noChangeArrowheads="1"/>
          </p:cNvSpPr>
          <p:nvPr/>
        </p:nvSpPr>
        <p:spPr bwMode="auto">
          <a:xfrm>
            <a:off x="3735039" y="5724574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步</a:t>
            </a:r>
          </a:p>
        </p:txBody>
      </p:sp>
      <p:sp>
        <p:nvSpPr>
          <p:cNvPr id="107" name="Text Box 184"/>
          <p:cNvSpPr txBox="1">
            <a:spLocks noChangeArrowheads="1"/>
          </p:cNvSpPr>
          <p:nvPr/>
        </p:nvSpPr>
        <p:spPr bwMode="auto">
          <a:xfrm>
            <a:off x="114300" y="4437112"/>
            <a:ext cx="6122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进位传递过程：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806450" y="2566988"/>
            <a:ext cx="8134350" cy="1611312"/>
            <a:chOff x="806450" y="2566988"/>
            <a:chExt cx="8134350" cy="1611312"/>
          </a:xfrm>
        </p:grpSpPr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806450" y="2566988"/>
              <a:ext cx="8134350" cy="1611312"/>
              <a:chOff x="508" y="1617"/>
              <a:chExt cx="5124" cy="1015"/>
            </a:xfrm>
          </p:grpSpPr>
          <p:sp>
            <p:nvSpPr>
              <p:cNvPr id="9" name="Text Box 107"/>
              <p:cNvSpPr txBox="1">
                <a:spLocks noChangeArrowheads="1"/>
              </p:cNvSpPr>
              <p:nvPr/>
            </p:nvSpPr>
            <p:spPr bwMode="auto">
              <a:xfrm>
                <a:off x="5329" y="1617"/>
                <a:ext cx="3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70C0"/>
                    </a:solidFill>
                  </a:rPr>
                  <a:t>C0</a:t>
                </a:r>
              </a:p>
            </p:txBody>
          </p:sp>
          <p:sp>
            <p:nvSpPr>
              <p:cNvPr id="10" name="Text Box 132"/>
              <p:cNvSpPr txBox="1">
                <a:spLocks noChangeArrowheads="1"/>
              </p:cNvSpPr>
              <p:nvPr/>
            </p:nvSpPr>
            <p:spPr bwMode="auto">
              <a:xfrm>
                <a:off x="3949" y="2369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1" name="Text Box 133"/>
              <p:cNvSpPr txBox="1">
                <a:spLocks noChangeArrowheads="1"/>
              </p:cNvSpPr>
              <p:nvPr/>
            </p:nvSpPr>
            <p:spPr bwMode="auto">
              <a:xfrm>
                <a:off x="4462" y="238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2" name="Text Box 134"/>
              <p:cNvSpPr txBox="1">
                <a:spLocks noChangeArrowheads="1"/>
              </p:cNvSpPr>
              <p:nvPr/>
            </p:nvSpPr>
            <p:spPr bwMode="auto">
              <a:xfrm>
                <a:off x="2880" y="2354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3" name="Text Box 135"/>
              <p:cNvSpPr txBox="1">
                <a:spLocks noChangeArrowheads="1"/>
              </p:cNvSpPr>
              <p:nvPr/>
            </p:nvSpPr>
            <p:spPr bwMode="auto">
              <a:xfrm>
                <a:off x="3383" y="2377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4" name="Text Box 136"/>
              <p:cNvSpPr txBox="1">
                <a:spLocks noChangeArrowheads="1"/>
              </p:cNvSpPr>
              <p:nvPr/>
            </p:nvSpPr>
            <p:spPr bwMode="auto">
              <a:xfrm>
                <a:off x="1752" y="236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5" name="Text Box 137"/>
              <p:cNvSpPr txBox="1">
                <a:spLocks noChangeArrowheads="1"/>
              </p:cNvSpPr>
              <p:nvPr/>
            </p:nvSpPr>
            <p:spPr bwMode="auto">
              <a:xfrm>
                <a:off x="2255" y="2375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6" name="Text Box 138"/>
              <p:cNvSpPr txBox="1">
                <a:spLocks noChangeArrowheads="1"/>
              </p:cNvSpPr>
              <p:nvPr/>
            </p:nvSpPr>
            <p:spPr bwMode="auto">
              <a:xfrm>
                <a:off x="508" y="2359"/>
                <a:ext cx="6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 smtClean="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 dirty="0" smtClean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 smtClean="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  <a:endParaRPr lang="en-US" altLang="zh-CN" sz="2000" b="1" baseline="-25000" dirty="0">
                  <a:solidFill>
                    <a:srgbClr val="0070C0"/>
                  </a:solidFill>
                  <a:ea typeface="黑体" pitchFamily="2" charset="-122"/>
                </a:endParaRPr>
              </a:p>
            </p:txBody>
          </p:sp>
          <p:sp>
            <p:nvSpPr>
              <p:cNvPr id="17" name="Text Box 139"/>
              <p:cNvSpPr txBox="1">
                <a:spLocks noChangeArrowheads="1"/>
              </p:cNvSpPr>
              <p:nvPr/>
            </p:nvSpPr>
            <p:spPr bwMode="auto">
              <a:xfrm>
                <a:off x="1089" y="2370"/>
                <a:ext cx="7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827584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59632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763688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195736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2843808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275856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635896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067944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644008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04048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300192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5436096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796136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660232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7092280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52320" y="386104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190"/>
          <p:cNvGrpSpPr>
            <a:grpSpLocks/>
          </p:cNvGrpSpPr>
          <p:nvPr/>
        </p:nvGrpSpPr>
        <p:grpSpPr bwMode="auto">
          <a:xfrm>
            <a:off x="1117600" y="1660529"/>
            <a:ext cx="6838951" cy="1697041"/>
            <a:chOff x="704" y="1046"/>
            <a:chExt cx="4308" cy="1069"/>
          </a:xfrm>
        </p:grpSpPr>
        <p:sp>
          <p:nvSpPr>
            <p:cNvPr id="73" name="Text Box 112"/>
            <p:cNvSpPr txBox="1">
              <a:spLocks noChangeArrowheads="1"/>
            </p:cNvSpPr>
            <p:nvPr/>
          </p:nvSpPr>
          <p:spPr bwMode="auto">
            <a:xfrm>
              <a:off x="4231" y="1072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4000" y="108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5" name="Line 114"/>
            <p:cNvSpPr>
              <a:spLocks noChangeShapeType="1"/>
            </p:cNvSpPr>
            <p:nvPr/>
          </p:nvSpPr>
          <p:spPr bwMode="auto">
            <a:xfrm>
              <a:off x="4035" y="112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5"/>
            <p:cNvSpPr>
              <a:spLocks noChangeShapeType="1"/>
            </p:cNvSpPr>
            <p:nvPr/>
          </p:nvSpPr>
          <p:spPr bwMode="auto">
            <a:xfrm>
              <a:off x="4284" y="111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Text Box 120"/>
            <p:cNvSpPr txBox="1">
              <a:spLocks noChangeArrowheads="1"/>
            </p:cNvSpPr>
            <p:nvPr/>
          </p:nvSpPr>
          <p:spPr bwMode="auto">
            <a:xfrm>
              <a:off x="3180" y="107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8" name="Text Box 121"/>
            <p:cNvSpPr txBox="1">
              <a:spLocks noChangeArrowheads="1"/>
            </p:cNvSpPr>
            <p:nvPr/>
          </p:nvSpPr>
          <p:spPr bwMode="auto">
            <a:xfrm>
              <a:off x="2919" y="1083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9" name="Line 122"/>
            <p:cNvSpPr>
              <a:spLocks noChangeShapeType="1"/>
            </p:cNvSpPr>
            <p:nvPr/>
          </p:nvSpPr>
          <p:spPr bwMode="auto">
            <a:xfrm>
              <a:off x="2956" y="1117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23"/>
            <p:cNvSpPr>
              <a:spLocks noChangeShapeType="1"/>
            </p:cNvSpPr>
            <p:nvPr/>
          </p:nvSpPr>
          <p:spPr bwMode="auto">
            <a:xfrm>
              <a:off x="3233" y="1105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142" y="1050"/>
              <a:ext cx="3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1881" y="1059"/>
              <a:ext cx="3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3" name="Line 126"/>
            <p:cNvSpPr>
              <a:spLocks noChangeShapeType="1"/>
            </p:cNvSpPr>
            <p:nvPr/>
          </p:nvSpPr>
          <p:spPr bwMode="auto">
            <a:xfrm>
              <a:off x="1899" y="109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27"/>
            <p:cNvSpPr>
              <a:spLocks noChangeShapeType="1"/>
            </p:cNvSpPr>
            <p:nvPr/>
          </p:nvSpPr>
          <p:spPr bwMode="auto">
            <a:xfrm>
              <a:off x="2195" y="1088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Text Box 128"/>
            <p:cNvSpPr txBox="1">
              <a:spLocks noChangeArrowheads="1"/>
            </p:cNvSpPr>
            <p:nvPr/>
          </p:nvSpPr>
          <p:spPr bwMode="auto">
            <a:xfrm>
              <a:off x="935" y="1046"/>
              <a:ext cx="3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6" name="Text Box 129"/>
            <p:cNvSpPr txBox="1">
              <a:spLocks noChangeArrowheads="1"/>
            </p:cNvSpPr>
            <p:nvPr/>
          </p:nvSpPr>
          <p:spPr bwMode="auto">
            <a:xfrm>
              <a:off x="704" y="1046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7" name="Line 130"/>
            <p:cNvSpPr>
              <a:spLocks noChangeShapeType="1"/>
            </p:cNvSpPr>
            <p:nvPr/>
          </p:nvSpPr>
          <p:spPr bwMode="auto">
            <a:xfrm>
              <a:off x="739" y="1099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31"/>
            <p:cNvSpPr>
              <a:spLocks noChangeShapeType="1"/>
            </p:cNvSpPr>
            <p:nvPr/>
          </p:nvSpPr>
          <p:spPr bwMode="auto">
            <a:xfrm>
              <a:off x="975" y="11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Text Box 170"/>
            <p:cNvSpPr txBox="1">
              <a:spLocks noChangeArrowheads="1"/>
            </p:cNvSpPr>
            <p:nvPr/>
          </p:nvSpPr>
          <p:spPr bwMode="auto">
            <a:xfrm>
              <a:off x="4221" y="1827"/>
              <a:ext cx="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ea typeface="黑体" pitchFamily="2" charset="-122"/>
                </a:rPr>
                <a:t>3</a:t>
              </a:r>
              <a:r>
                <a:rPr lang="en-US" altLang="zh-CN" b="1" dirty="0"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ea typeface="黑体" pitchFamily="2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95" grpId="0" build="p" autoUpdateAnimBg="0"/>
      <p:bldP spid="96" grpId="0" animBg="1"/>
      <p:bldP spid="97" grpId="0" build="p" autoUpdateAnimBg="0" advAuto="0"/>
      <p:bldP spid="98" grpId="0" animBg="1"/>
      <p:bldP spid="99" grpId="0" build="p" autoUpdateAnimBg="0" advAuto="0"/>
      <p:bldP spid="100" grpId="0" animBg="1"/>
      <p:bldP spid="101" grpId="0" build="p" autoUpdateAnimBg="0" advAuto="0"/>
      <p:bldP spid="102" grpId="0" build="p" autoUpdateAnimBg="0" advAuto="0"/>
      <p:bldP spid="103" grpId="0" animBg="1"/>
      <p:bldP spid="104" grpId="0" autoUpdateAnimBg="0"/>
      <p:bldP spid="105" grpId="0" autoUpdateAnimBg="0"/>
      <p:bldP spid="106" grpId="0" autoUpdateAnimBg="0"/>
      <p:bldP spid="1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2257" y="74613"/>
            <a:ext cx="67940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2.4.3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算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术逻辑运算部件（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3600" b="1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846388" y="2700338"/>
            <a:ext cx="3041650" cy="768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/>
              <a:t>全 加 器</a:t>
            </a: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3700463" y="5265738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5191125" y="5265738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213475" y="2667000"/>
            <a:ext cx="117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i-1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443288" y="5989638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011738" y="6015038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V="1">
            <a:off x="4532313" y="1920875"/>
            <a:ext cx="14287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652588" y="3441700"/>
            <a:ext cx="4365625" cy="1987550"/>
            <a:chOff x="1041" y="1896"/>
            <a:chExt cx="2750" cy="125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99" y="2366"/>
              <a:ext cx="1927" cy="6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3200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83" y="2430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83" y="2612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83" y="2794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3" y="2976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41" y="2226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S3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41" y="2422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41" y="2627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41" y="2821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S0</a:t>
              </a: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326" y="1896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3267" y="1901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325" y="2005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X</a:t>
              </a:r>
              <a:r>
                <a:rPr lang="en-US" altLang="zh-CN" sz="3200" b="1" baseline="-25000"/>
                <a:t>i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286" y="2003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Y</a:t>
              </a:r>
              <a:r>
                <a:rPr lang="en-US" altLang="zh-CN" sz="3200" b="1" baseline="-25000"/>
                <a:t>i</a:t>
              </a:r>
            </a:p>
          </p:txBody>
        </p:sp>
      </p:grp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600575" y="1860550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F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5915025" y="3008313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1757363" y="2763838"/>
            <a:ext cx="700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2401888" y="31051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3708400" y="3473450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99063" y="3473450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705225" y="3609975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257800" y="3605213"/>
            <a:ext cx="801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3316288" y="4429125"/>
            <a:ext cx="2322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函数发生器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28600" y="904875"/>
            <a:ext cx="85201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ALU</a:t>
            </a:r>
            <a:r>
              <a:rPr lang="zh-CN" altLang="en-US" sz="3200" b="1">
                <a:ea typeface="黑体" pitchFamily="2" charset="-122"/>
              </a:rPr>
              <a:t>集成了多个全加器、并行进位链和输入选择门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24" grpId="0"/>
      <p:bldP spid="25" grpId="0" animBg="1"/>
      <p:bldP spid="26" grpId="0"/>
      <p:bldP spid="27" grpId="0" animBg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/>
      <p:bldP spid="31" grpId="1"/>
      <p:bldP spid="32" grpId="0"/>
      <p:bldP spid="3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111125" y="1216025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ea typeface="黑体" pitchFamily="2" charset="-122"/>
              </a:rPr>
              <a:t>位逻辑</a:t>
            </a:r>
          </a:p>
        </p:txBody>
      </p: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122238" y="1819275"/>
            <a:ext cx="2335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(1) 1</a:t>
            </a:r>
            <a:r>
              <a:rPr lang="zh-CN" altLang="en-US" sz="2800" b="1">
                <a:ea typeface="黑体" pitchFamily="2" charset="-122"/>
              </a:rPr>
              <a:t>位加法器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177800" y="4864100"/>
            <a:ext cx="252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(3) </a:t>
            </a:r>
            <a:r>
              <a:rPr lang="zh-CN" altLang="en-US" sz="2800" b="1">
                <a:ea typeface="黑体" pitchFamily="2" charset="-122"/>
              </a:rPr>
              <a:t>输入选择器</a:t>
            </a: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112713" y="3076575"/>
            <a:ext cx="2268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(2) </a:t>
            </a:r>
            <a:r>
              <a:rPr lang="zh-CN" altLang="en-US" sz="2800" b="1">
                <a:ea typeface="黑体" pitchFamily="2" charset="-122"/>
              </a:rPr>
              <a:t>控制门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650875" y="3621088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M=0</a:t>
            </a:r>
            <a:r>
              <a:rPr lang="zh-CN" altLang="en-US" b="1">
                <a:ea typeface="黑体" pitchFamily="2" charset="-122"/>
              </a:rPr>
              <a:t>：算术运算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650875" y="404653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M=1</a:t>
            </a:r>
            <a:r>
              <a:rPr lang="zh-CN" altLang="en-US" b="1">
                <a:ea typeface="黑体" pitchFamily="2" charset="-122"/>
              </a:rPr>
              <a:t>：逻辑运算</a:t>
            </a:r>
          </a:p>
        </p:txBody>
      </p:sp>
      <p:sp>
        <p:nvSpPr>
          <p:cNvPr id="81" name="AutoShape 88"/>
          <p:cNvSpPr>
            <a:spLocks/>
          </p:cNvSpPr>
          <p:nvPr/>
        </p:nvSpPr>
        <p:spPr bwMode="auto">
          <a:xfrm>
            <a:off x="623888" y="3779838"/>
            <a:ext cx="52387" cy="588962"/>
          </a:xfrm>
          <a:prstGeom prst="leftBrace">
            <a:avLst>
              <a:gd name="adj1" fmla="val 936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Text Box 91"/>
          <p:cNvSpPr txBox="1">
            <a:spLocks noChangeArrowheads="1"/>
          </p:cNvSpPr>
          <p:nvPr/>
        </p:nvSpPr>
        <p:spPr bwMode="auto">
          <a:xfrm>
            <a:off x="74613" y="33338"/>
            <a:ext cx="3619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1. ALU</a:t>
            </a:r>
            <a:r>
              <a:rPr lang="zh-CN" altLang="en-US" sz="3200" b="1">
                <a:ea typeface="黑体" pitchFamily="2" charset="-122"/>
              </a:rPr>
              <a:t>组成</a:t>
            </a:r>
          </a:p>
        </p:txBody>
      </p:sp>
      <p:sp>
        <p:nvSpPr>
          <p:cNvPr id="83" name="Text Box 97"/>
          <p:cNvSpPr txBox="1">
            <a:spLocks noChangeArrowheads="1"/>
          </p:cNvSpPr>
          <p:nvPr/>
        </p:nvSpPr>
        <p:spPr bwMode="auto">
          <a:xfrm>
            <a:off x="555625" y="2284413"/>
            <a:ext cx="233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求和、进位</a:t>
            </a:r>
          </a:p>
        </p:txBody>
      </p:sp>
      <p:sp>
        <p:nvSpPr>
          <p:cNvPr id="84" name="Text Box 98"/>
          <p:cNvSpPr txBox="1">
            <a:spLocks noChangeArrowheads="1"/>
          </p:cNvSpPr>
          <p:nvPr/>
        </p:nvSpPr>
        <p:spPr bwMode="auto">
          <a:xfrm>
            <a:off x="547688" y="5472113"/>
            <a:ext cx="2768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控制信号</a:t>
            </a:r>
            <a:r>
              <a:rPr lang="en-US" altLang="zh-CN" sz="2800" b="1">
                <a:ea typeface="黑体" pitchFamily="2" charset="-122"/>
              </a:rPr>
              <a:t>S3~S0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3303588" y="311150"/>
            <a:ext cx="5775325" cy="6167438"/>
            <a:chOff x="3303588" y="311150"/>
            <a:chExt cx="5775325" cy="6167438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3848100" y="785813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3849688" y="1144588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424363" y="114458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029325" y="1071563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47025" y="1150938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6326188" y="6169025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135438" y="1593850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351338" y="1577975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6049963" y="27638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559550" y="1487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683625" y="6156325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57675" y="311150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8307388" y="777875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497263" y="3606800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498850" y="4038600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217988" y="4041775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919538" y="1576388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098925" y="3513138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102350" y="3608388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103938" y="4040188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6721475" y="40433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907213" y="35147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5099050" y="4983163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5861050" y="2370138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6397625" y="8477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7832725" y="2462213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8158163" y="23844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8191500" y="1476375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7529513" y="790575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303588" y="2122488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316288" y="1911350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6562725" y="1689100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8270875" y="10636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516813" y="801688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6230938" y="1476375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4408488" y="69850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6297613" y="509588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4108450" y="3255963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8470900" y="1476375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137025" y="2974975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619625" y="1590675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4826000" y="1582738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4813300" y="3227388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6946900" y="322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6389688" y="27606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6918325" y="322103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7270750" y="404653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5429250" y="49117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5456238" y="4729163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4773613" y="4722813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760913" y="4392613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6223000" y="4394200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4059238" y="4392613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6892925" y="4406900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4057650" y="5572125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3806825" y="4403725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806825" y="5810250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3621088" y="439261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379913" y="4392613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4562475" y="438150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>
              <a:off x="5462588" y="5301208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>
              <a:off x="7113588" y="440213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75215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65182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8218488" y="2789238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8916988" y="1901825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7956550" y="6173788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3484563" y="6173788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5265738" y="6180138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7450138" y="6180138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 flipV="1">
              <a:off x="4488418" y="321082"/>
              <a:ext cx="288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4441825" y="471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6408738" y="474663"/>
              <a:ext cx="179486" cy="2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Oval 102"/>
            <p:cNvSpPr>
              <a:spLocks noChangeArrowheads="1"/>
            </p:cNvSpPr>
            <p:nvPr/>
          </p:nvSpPr>
          <p:spPr bwMode="auto">
            <a:xfrm>
              <a:off x="4340225" y="5749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103"/>
            <p:cNvSpPr>
              <a:spLocks noChangeArrowheads="1"/>
            </p:cNvSpPr>
            <p:nvPr/>
          </p:nvSpPr>
          <p:spPr bwMode="auto">
            <a:xfrm>
              <a:off x="5418138" y="55118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104"/>
            <p:cNvSpPr>
              <a:spLocks noChangeArrowheads="1"/>
            </p:cNvSpPr>
            <p:nvPr/>
          </p:nvSpPr>
          <p:spPr bwMode="auto">
            <a:xfrm>
              <a:off x="5410200" y="46688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105"/>
            <p:cNvSpPr>
              <a:spLocks noChangeArrowheads="1"/>
            </p:cNvSpPr>
            <p:nvPr/>
          </p:nvSpPr>
          <p:spPr bwMode="auto">
            <a:xfrm>
              <a:off x="7480300" y="57483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106"/>
            <p:cNvSpPr>
              <a:spLocks noChangeArrowheads="1"/>
            </p:cNvSpPr>
            <p:nvPr/>
          </p:nvSpPr>
          <p:spPr bwMode="auto">
            <a:xfrm>
              <a:off x="4084638" y="290988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107"/>
            <p:cNvSpPr>
              <a:spLocks noChangeArrowheads="1"/>
            </p:cNvSpPr>
            <p:nvPr/>
          </p:nvSpPr>
          <p:spPr bwMode="auto">
            <a:xfrm>
              <a:off x="6356350" y="3182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108"/>
            <p:cNvSpPr>
              <a:spLocks noChangeArrowheads="1"/>
            </p:cNvSpPr>
            <p:nvPr/>
          </p:nvSpPr>
          <p:spPr bwMode="auto">
            <a:xfrm>
              <a:off x="8148638" y="20574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109"/>
            <p:cNvSpPr>
              <a:spLocks noChangeArrowheads="1"/>
            </p:cNvSpPr>
            <p:nvPr/>
          </p:nvSpPr>
          <p:spPr bwMode="auto">
            <a:xfrm>
              <a:off x="8435975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110"/>
            <p:cNvSpPr>
              <a:spLocks noChangeArrowheads="1"/>
            </p:cNvSpPr>
            <p:nvPr/>
          </p:nvSpPr>
          <p:spPr bwMode="auto">
            <a:xfrm>
              <a:off x="3860800" y="2066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111"/>
            <p:cNvSpPr>
              <a:spLocks noChangeArrowheads="1"/>
            </p:cNvSpPr>
            <p:nvPr/>
          </p:nvSpPr>
          <p:spPr bwMode="auto">
            <a:xfrm>
              <a:off x="4310063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112"/>
            <p:cNvSpPr>
              <a:spLocks noChangeArrowheads="1"/>
            </p:cNvSpPr>
            <p:nvPr/>
          </p:nvSpPr>
          <p:spPr bwMode="auto">
            <a:xfrm>
              <a:off x="4584700" y="206057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423863" y="582613"/>
            <a:ext cx="2733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SN74181</a:t>
            </a:r>
            <a:r>
              <a:rPr lang="zh-CN" altLang="en-US" sz="3200" b="1">
                <a:ea typeface="黑体" pitchFamily="2" charset="-122"/>
              </a:rPr>
              <a:t>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79" grpId="0" build="p" autoUpdateAnimBg="0"/>
      <p:bldP spid="80" grpId="0" build="p" autoUpdateAnimBg="0"/>
      <p:bldP spid="81" grpId="0" animBg="1"/>
      <p:bldP spid="82" grpId="0" build="p" autoUpdateAnimBg="0"/>
      <p:bldP spid="83" grpId="0" build="p" autoUpdateAnimBg="0"/>
      <p:bldP spid="84" grpId="0" build="p" autoUpdateAnimBg="0"/>
      <p:bldP spid="9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71296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619825" y="2318966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/>
              <a:t>P129</a:t>
            </a:r>
            <a:r>
              <a:rPr lang="zh-CN" altLang="en-US" b="1" dirty="0"/>
              <a:t>表</a:t>
            </a:r>
            <a:r>
              <a:rPr lang="en-US" altLang="zh-CN" b="1" dirty="0"/>
              <a:t>3-6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46088" y="984151"/>
            <a:ext cx="8175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/>
              <a:t>控制信号</a:t>
            </a:r>
            <a:r>
              <a:rPr lang="en-US" altLang="zh-CN" sz="3600" b="1"/>
              <a:t>S3</a:t>
            </a:r>
            <a:r>
              <a:rPr lang="zh-CN" altLang="en-US" sz="3600" b="1"/>
              <a:t>～</a:t>
            </a:r>
            <a:r>
              <a:rPr lang="en-US" altLang="zh-CN" sz="3600" b="1"/>
              <a:t>S0</a:t>
            </a:r>
            <a:r>
              <a:rPr lang="zh-CN" altLang="en-US" sz="3600" b="1"/>
              <a:t>与选择器输出</a:t>
            </a:r>
            <a:r>
              <a:rPr lang="en-US" altLang="zh-CN" sz="3600" b="1"/>
              <a:t>Xi</a:t>
            </a:r>
            <a:r>
              <a:rPr lang="zh-CN" altLang="en-US" sz="3600" b="1"/>
              <a:t>、</a:t>
            </a:r>
            <a:r>
              <a:rPr lang="en-US" altLang="zh-CN" sz="3600" b="1"/>
              <a:t>Yi</a:t>
            </a:r>
            <a:r>
              <a:rPr lang="zh-CN" altLang="en-US" sz="3600" b="1"/>
              <a:t>的对应关系：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23888" y="2744688"/>
            <a:ext cx="7467600" cy="3292962"/>
            <a:chOff x="623888" y="2744688"/>
            <a:chExt cx="7467600" cy="3292962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23888" y="2744688"/>
              <a:ext cx="7467600" cy="3276600"/>
              <a:chOff x="240" y="624"/>
              <a:chExt cx="4704" cy="2064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288" y="702"/>
                <a:ext cx="4608" cy="1890"/>
                <a:chOff x="144" y="2448"/>
                <a:chExt cx="4608" cy="1890"/>
              </a:xfrm>
            </p:grpSpPr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4" y="2448"/>
                  <a:ext cx="4608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S3 S2   </a:t>
                  </a:r>
                  <a:r>
                    <a:rPr lang="zh-CN" altLang="en-US" sz="36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 </a:t>
                  </a:r>
                  <a:r>
                    <a:rPr lang="en-US" altLang="zh-CN" sz="3600" b="1" dirty="0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Xi</a:t>
                  </a:r>
                  <a:r>
                    <a:rPr lang="en-US" altLang="zh-CN" sz="3600" b="1" dirty="0">
                      <a:solidFill>
                        <a:schemeClr val="tx2"/>
                      </a:solidFill>
                      <a:latin typeface="黑体" pitchFamily="2" charset="-122"/>
                      <a:ea typeface="黑体" pitchFamily="2" charset="-122"/>
                    </a:rPr>
                    <a:t>     </a:t>
                  </a:r>
                  <a:r>
                    <a:rPr lang="en-US" altLang="zh-CN" sz="36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S1 S0   </a:t>
                  </a:r>
                  <a:r>
                    <a:rPr lang="zh-CN" altLang="en-US" sz="36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3600" b="1" dirty="0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Yi</a:t>
                  </a:r>
                  <a:r>
                    <a:rPr lang="en-US" altLang="zh-CN" sz="3600" b="1" dirty="0">
                      <a:solidFill>
                        <a:schemeClr val="tx2"/>
                      </a:solidFill>
                      <a:latin typeface="黑体" pitchFamily="2" charset="-122"/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2" y="2940"/>
                  <a:ext cx="768" cy="1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48" y="2937"/>
                  <a:ext cx="864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Ai+Bi</a:t>
                  </a: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03" y="3681"/>
                  <a:ext cx="1056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6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Ai+Bi</a:t>
                  </a:r>
                  <a:endParaRPr lang="en-US" altLang="zh-CN" sz="36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1968" y="329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518" y="3934"/>
                  <a:ext cx="40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latin typeface="黑体" pitchFamily="2" charset="-122"/>
                      <a:ea typeface="黑体" pitchFamily="2" charset="-122"/>
                    </a:rPr>
                    <a:t>Ai</a:t>
                  </a:r>
                </a:p>
              </p:txBody>
            </p:sp>
            <p:sp>
              <p:nvSpPr>
                <p:cNvPr id="1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0" y="2928"/>
                  <a:ext cx="864" cy="1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latin typeface="黑体" pitchFamily="2" charset="-122"/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31" y="2925"/>
                  <a:ext cx="864" cy="1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黑体" pitchFamily="2" charset="-122"/>
                      <a:ea typeface="黑体" pitchFamily="2" charset="-122"/>
                    </a:rPr>
                    <a:t> Ai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32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AiBi</a:t>
                  </a:r>
                  <a:endParaRPr lang="en-US" altLang="zh-CN" sz="32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3200" b="1" dirty="0" err="1">
                      <a:latin typeface="黑体" pitchFamily="2" charset="-122"/>
                      <a:ea typeface="黑体" pitchFamily="2" charset="-122"/>
                    </a:rPr>
                    <a:t>AiBi</a:t>
                  </a:r>
                  <a:endParaRPr lang="en-US" altLang="zh-CN" sz="3200" b="1" dirty="0">
                    <a:latin typeface="黑体" pitchFamily="2" charset="-122"/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黑体" pitchFamily="2" charset="-122"/>
                      <a:ea typeface="黑体" pitchFamily="2" charset="-122"/>
                    </a:rPr>
                    <a:t>  0</a:t>
                  </a:r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236" y="364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" name="Line 15"/>
              <p:cNvSpPr>
                <a:spLocks noChangeShapeType="1"/>
              </p:cNvSpPr>
              <p:nvPr/>
            </p:nvSpPr>
            <p:spPr bwMode="auto">
              <a:xfrm>
                <a:off x="240" y="624"/>
                <a:ext cx="47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" name="Line 16"/>
              <p:cNvSpPr>
                <a:spLocks noChangeShapeType="1"/>
              </p:cNvSpPr>
              <p:nvPr/>
            </p:nvSpPr>
            <p:spPr bwMode="auto">
              <a:xfrm>
                <a:off x="240" y="2688"/>
                <a:ext cx="47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" name="Line 17"/>
              <p:cNvSpPr>
                <a:spLocks noChangeShapeType="1"/>
              </p:cNvSpPr>
              <p:nvPr/>
            </p:nvSpPr>
            <p:spPr bwMode="auto">
              <a:xfrm>
                <a:off x="240" y="1125"/>
                <a:ext cx="47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Line 18"/>
              <p:cNvSpPr>
                <a:spLocks noChangeShapeType="1"/>
              </p:cNvSpPr>
              <p:nvPr/>
            </p:nvSpPr>
            <p:spPr bwMode="auto">
              <a:xfrm>
                <a:off x="240" y="1461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240" y="1842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240" y="2220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240" y="624"/>
                <a:ext cx="0" cy="20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>
                <a:off x="4944" y="624"/>
                <a:ext cx="0" cy="20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55976" y="2761050"/>
              <a:ext cx="0" cy="3276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71438" y="836712"/>
            <a:ext cx="3344862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例：</a:t>
            </a: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黑体" pitchFamily="2" charset="-122"/>
              </a:rPr>
              <a:t>S</a:t>
            </a:r>
            <a:r>
              <a:rPr lang="en-US" altLang="zh-CN" sz="2000" b="1" dirty="0">
                <a:ea typeface="黑体" pitchFamily="2" charset="-122"/>
              </a:rPr>
              <a:t>3</a:t>
            </a:r>
            <a:r>
              <a:rPr lang="en-US" altLang="zh-CN" sz="3200" b="1" dirty="0">
                <a:ea typeface="黑体" pitchFamily="2" charset="-122"/>
              </a:rPr>
              <a:t>S</a:t>
            </a:r>
            <a:r>
              <a:rPr lang="en-US" altLang="zh-CN" sz="2000" b="1" dirty="0">
                <a:ea typeface="黑体" pitchFamily="2" charset="-122"/>
              </a:rPr>
              <a:t>2</a:t>
            </a:r>
            <a:r>
              <a:rPr lang="en-US" altLang="zh-CN" sz="3200" b="1" dirty="0">
                <a:ea typeface="黑体" pitchFamily="2" charset="-122"/>
              </a:rPr>
              <a:t>S</a:t>
            </a:r>
            <a:r>
              <a:rPr lang="en-US" altLang="zh-CN" sz="2000" b="1" dirty="0">
                <a:ea typeface="黑体" pitchFamily="2" charset="-122"/>
              </a:rPr>
              <a:t>1</a:t>
            </a:r>
            <a:r>
              <a:rPr lang="en-US" altLang="zh-CN" sz="3200" b="1" dirty="0">
                <a:ea typeface="黑体" pitchFamily="2" charset="-122"/>
              </a:rPr>
              <a:t>S</a:t>
            </a:r>
            <a:r>
              <a:rPr lang="en-US" altLang="zh-CN" sz="2000" b="1" dirty="0">
                <a:ea typeface="黑体" pitchFamily="2" charset="-122"/>
              </a:rPr>
              <a:t>0</a:t>
            </a:r>
            <a:r>
              <a:rPr lang="en-US" altLang="zh-CN" sz="3200" b="1" dirty="0">
                <a:ea typeface="黑体" pitchFamily="2" charset="-122"/>
              </a:rPr>
              <a:t>  = 1001</a:t>
            </a:r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3275856" y="5657875"/>
            <a:ext cx="39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>
            <a:off x="4153470" y="5661248"/>
            <a:ext cx="49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6156176" y="5589240"/>
            <a:ext cx="49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6817766" y="5589240"/>
            <a:ext cx="49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303588" y="188640"/>
            <a:ext cx="5775325" cy="6189365"/>
            <a:chOff x="3303588" y="209848"/>
            <a:chExt cx="5775325" cy="6189365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3848100" y="706438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3849688" y="1065213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4424363" y="1065213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029325" y="103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947025" y="1071563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326188" y="6089650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135438" y="1514475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351338" y="1498600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049963" y="2684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559550" y="1408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8683625" y="6076950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257675" y="231775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07388" y="698500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97263" y="3527425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98850" y="3959225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217988" y="3962400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919538" y="1497013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98925" y="3433763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102350" y="3529013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    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6103938" y="3960813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6721475" y="396398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6907213" y="34353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099050" y="4903788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5861050" y="230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397625" y="7969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7832725" y="2382838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8158163" y="23050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8191500" y="1397000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529513" y="711200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303588" y="2043113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316288" y="1831975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6562725" y="1609725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8270875" y="9842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7516813" y="722313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6230938" y="1397000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4408488" y="6191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297613" y="430213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108450" y="317658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8470900" y="1397000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4137025" y="2895600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619625" y="1511300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826000" y="1503363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13300" y="3148013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6946900" y="31464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389688" y="26812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6880225" y="3206750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7270750" y="39671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5429250" y="48323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5456238" y="4649788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773613" y="4643438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760913" y="4313238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6223000" y="4314825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4059238" y="4313238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6892925" y="4327525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4057650" y="5492750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806825" y="4324350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3806825" y="5730875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3621088" y="430621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379913" y="4313238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4562475" y="43021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5462588" y="5208106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7113588" y="432276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75215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65182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8218488" y="2709863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8916988" y="1822450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7956550" y="6094413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484563" y="6094413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5265738" y="6100763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7450138" y="6100763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4499993" y="209848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4441825" y="392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6372200" y="402506"/>
              <a:ext cx="2880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4340225" y="5700367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5418138" y="54324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5410200" y="45894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7480300" y="56689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4084638" y="28305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6356350" y="31035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8148638" y="19780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auto">
            <a:xfrm>
              <a:off x="8435975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auto">
            <a:xfrm>
              <a:off x="3860800" y="198755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auto">
            <a:xfrm>
              <a:off x="4310063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auto">
            <a:xfrm>
              <a:off x="4584700" y="19812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 Box 96"/>
          <p:cNvSpPr txBox="1">
            <a:spLocks noChangeArrowheads="1"/>
          </p:cNvSpPr>
          <p:nvPr/>
        </p:nvSpPr>
        <p:spPr bwMode="auto">
          <a:xfrm>
            <a:off x="8316416" y="5301208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4" name="Text Box 97"/>
          <p:cNvSpPr txBox="1">
            <a:spLocks noChangeArrowheads="1"/>
          </p:cNvSpPr>
          <p:nvPr/>
        </p:nvSpPr>
        <p:spPr bwMode="auto">
          <a:xfrm>
            <a:off x="157460" y="4217715"/>
            <a:ext cx="1246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M=1:</a:t>
            </a:r>
          </a:p>
        </p:txBody>
      </p:sp>
      <p:sp>
        <p:nvSpPr>
          <p:cNvPr id="95" name="Text Box 98"/>
          <p:cNvSpPr txBox="1">
            <a:spLocks noChangeArrowheads="1"/>
          </p:cNvSpPr>
          <p:nvPr/>
        </p:nvSpPr>
        <p:spPr bwMode="auto">
          <a:xfrm>
            <a:off x="79375" y="2196034"/>
            <a:ext cx="1082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M=0: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179512" y="5009802"/>
            <a:ext cx="1858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F</a:t>
            </a:r>
            <a:r>
              <a:rPr lang="en-US" altLang="zh-CN" sz="32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en-US" altLang="zh-CN" sz="3200" b="1" dirty="0" err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 err="1">
                <a:solidFill>
                  <a:srgbClr val="FF0000"/>
                </a:solidFill>
              </a:rPr>
              <a:t>⊕B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i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07504" y="2996952"/>
            <a:ext cx="1858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F</a:t>
            </a:r>
            <a:r>
              <a:rPr lang="en-US" altLang="zh-CN" sz="32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=A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3200" dirty="0">
                <a:solidFill>
                  <a:srgbClr val="FF0000"/>
                </a:solidFill>
              </a:rPr>
              <a:t>加</a:t>
            </a:r>
            <a:r>
              <a:rPr lang="en-US" altLang="zh-CN" sz="3200" dirty="0">
                <a:solidFill>
                  <a:srgbClr val="FF0000"/>
                </a:solidFill>
              </a:rPr>
              <a:t>B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98" name="Group 104"/>
          <p:cNvGrpSpPr>
            <a:grpSpLocks/>
          </p:cNvGrpSpPr>
          <p:nvPr/>
        </p:nvGrpSpPr>
        <p:grpSpPr bwMode="auto">
          <a:xfrm>
            <a:off x="8316416" y="692696"/>
            <a:ext cx="420688" cy="301624"/>
            <a:chOff x="5284" y="432"/>
            <a:chExt cx="265" cy="190"/>
          </a:xfrm>
        </p:grpSpPr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5300" y="446"/>
              <a:ext cx="24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i-1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flipV="1">
              <a:off x="5284" y="432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7836421" y="617315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8316416" y="5013176"/>
            <a:ext cx="407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" name="Text Box 93"/>
          <p:cNvSpPr txBox="1">
            <a:spLocks noChangeArrowheads="1"/>
          </p:cNvSpPr>
          <p:nvPr/>
        </p:nvSpPr>
        <p:spPr bwMode="auto">
          <a:xfrm>
            <a:off x="3196903" y="2636912"/>
            <a:ext cx="1519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+B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8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05" name="Text Box 94"/>
          <p:cNvSpPr txBox="1">
            <a:spLocks noChangeArrowheads="1"/>
          </p:cNvSpPr>
          <p:nvPr/>
        </p:nvSpPr>
        <p:spPr bwMode="auto">
          <a:xfrm>
            <a:off x="6660232" y="2679303"/>
            <a:ext cx="89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 autoUpdateAnimBg="0"/>
      <p:bldP spid="87" grpId="0" build="p" autoUpdateAnimBg="0"/>
      <p:bldP spid="88" grpId="0" build="p" autoUpdateAnimBg="0"/>
      <p:bldP spid="89" grpId="0" build="p" autoUpdateAnimBg="0"/>
      <p:bldP spid="90" grpId="0" build="p" autoUpdateAnimBg="0"/>
      <p:bldP spid="93" grpId="0" build="p" autoUpdateAnimBg="0"/>
      <p:bldP spid="93" grpId="1" build="allAtOnce"/>
      <p:bldP spid="94" grpId="0" build="p" autoUpdateAnimBg="0"/>
      <p:bldP spid="95" grpId="0" build="p" autoUpdateAnimBg="0"/>
      <p:bldP spid="96" grpId="0"/>
      <p:bldP spid="97" grpId="0"/>
      <p:bldP spid="101" grpId="0" build="p" autoUpdateAnimBg="0"/>
      <p:bldP spid="102" grpId="0" build="p" autoUpdateAnimBg="0"/>
      <p:bldP spid="104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4488" y="212725"/>
            <a:ext cx="3103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多位逻辑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69025" y="234950"/>
            <a:ext cx="2498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P129 </a:t>
            </a:r>
            <a:r>
              <a:rPr lang="zh-CN" altLang="en-US" sz="3200" b="1">
                <a:ea typeface="黑体" pitchFamily="2" charset="-122"/>
              </a:rPr>
              <a:t>图</a:t>
            </a:r>
            <a:r>
              <a:rPr lang="en-US" altLang="zh-CN" sz="3200" b="1">
                <a:ea typeface="黑体" pitchFamily="2" charset="-122"/>
              </a:rPr>
              <a:t>3-27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11150" y="915988"/>
            <a:ext cx="752316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ea typeface="黑体" pitchFamily="2" charset="-122"/>
              </a:rPr>
              <a:t>4</a:t>
            </a:r>
            <a:r>
              <a:rPr lang="zh-CN" altLang="en-US" sz="3200" b="1">
                <a:ea typeface="黑体" pitchFamily="2" charset="-122"/>
              </a:rPr>
              <a:t>位</a:t>
            </a:r>
            <a:r>
              <a:rPr lang="en-US" altLang="zh-CN" sz="3200" b="1">
                <a:ea typeface="黑体" pitchFamily="2" charset="-122"/>
              </a:rPr>
              <a:t>ALU</a:t>
            </a:r>
            <a:r>
              <a:rPr lang="zh-CN" altLang="en-US" sz="3200" b="1">
                <a:ea typeface="黑体" pitchFamily="2" charset="-122"/>
              </a:rPr>
              <a:t>：公用控制逻辑 </a:t>
            </a:r>
            <a:r>
              <a:rPr lang="en-US" altLang="zh-CN" sz="3200" b="1">
                <a:ea typeface="黑体" pitchFamily="2" charset="-122"/>
              </a:rPr>
              <a:t>M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组内并行进位链：初始进位</a:t>
            </a:r>
            <a:r>
              <a:rPr lang="en-US" altLang="zh-CN" sz="3200" b="1">
                <a:ea typeface="黑体" pitchFamily="2" charset="-122"/>
              </a:rPr>
              <a:t>Cn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ea typeface="黑体" pitchFamily="2" charset="-122"/>
              </a:rPr>
              <a:t>                                </a:t>
            </a:r>
            <a:r>
              <a:rPr lang="zh-CN" altLang="en-US" sz="3200" b="1">
                <a:ea typeface="黑体" pitchFamily="2" charset="-122"/>
              </a:rPr>
              <a:t>输出： </a:t>
            </a:r>
            <a:r>
              <a:rPr lang="en-US" altLang="zh-CN" sz="3200" b="1">
                <a:ea typeface="黑体" pitchFamily="2" charset="-122"/>
              </a:rPr>
              <a:t>C</a:t>
            </a:r>
            <a:r>
              <a:rPr lang="en-US" altLang="zh-CN" sz="2000" b="1">
                <a:ea typeface="黑体" pitchFamily="2" charset="-122"/>
              </a:rPr>
              <a:t>n+4</a:t>
            </a:r>
            <a:r>
              <a:rPr lang="zh-CN" altLang="en-US" sz="3200" b="1">
                <a:ea typeface="黑体" pitchFamily="2" charset="-122"/>
              </a:rPr>
              <a:t>、</a:t>
            </a:r>
            <a:r>
              <a:rPr lang="en-US" altLang="zh-CN" sz="3200" b="1">
                <a:ea typeface="黑体" pitchFamily="2" charset="-122"/>
              </a:rPr>
              <a:t>G</a:t>
            </a:r>
            <a:r>
              <a:rPr lang="zh-CN" altLang="en-US" sz="3200" b="1">
                <a:ea typeface="黑体" pitchFamily="2" charset="-122"/>
              </a:rPr>
              <a:t>、</a:t>
            </a:r>
            <a:r>
              <a:rPr lang="en-US" altLang="zh-CN" sz="3200" b="1">
                <a:ea typeface="黑体" pitchFamily="2" charset="-122"/>
              </a:rPr>
              <a:t>P 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符合比较“</a:t>
            </a:r>
            <a:r>
              <a:rPr lang="en-US" altLang="zh-CN" sz="3200" b="1">
                <a:ea typeface="黑体" pitchFamily="2" charset="-122"/>
              </a:rPr>
              <a:t>A=B”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885950" y="233363"/>
            <a:ext cx="4067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（</a:t>
            </a:r>
            <a:r>
              <a:rPr lang="en-US" altLang="zh-CN" sz="3200" b="1">
                <a:ea typeface="黑体" pitchFamily="2" charset="-122"/>
              </a:rPr>
              <a:t>SN74181</a:t>
            </a:r>
            <a:r>
              <a:rPr lang="zh-CN" altLang="en-US" sz="3200" b="1">
                <a:ea typeface="黑体" pitchFamily="2" charset="-122"/>
              </a:rPr>
              <a:t>内部结构）</a:t>
            </a: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6394450" y="2168525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7054850" y="2176463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 l="20110" t="7542" r="20856" b="16618"/>
          <a:stretch>
            <a:fillRect/>
          </a:stretch>
        </p:blipFill>
        <p:spPr bwMode="auto">
          <a:xfrm>
            <a:off x="107504" y="3284983"/>
            <a:ext cx="8953376" cy="355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4181ALUB"/>
          <p:cNvPicPr>
            <a:picLocks noChangeAspect="1" noChangeArrowheads="1"/>
          </p:cNvPicPr>
          <p:nvPr/>
        </p:nvPicPr>
        <p:blipFill>
          <a:blip r:embed="rId2" cstate="print"/>
          <a:srcRect r="49358" b="13637"/>
          <a:stretch>
            <a:fillRect/>
          </a:stretch>
        </p:blipFill>
        <p:spPr bwMode="auto">
          <a:xfrm>
            <a:off x="1720850" y="1149498"/>
            <a:ext cx="6259513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16275" y="5996136"/>
            <a:ext cx="313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SN74181</a:t>
            </a:r>
            <a:r>
              <a:rPr lang="zh-CN" altLang="en-US" b="1">
                <a:ea typeface="黑体" pitchFamily="2" charset="-122"/>
              </a:rPr>
              <a:t>的引脚框图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957263" y="1936898"/>
            <a:ext cx="7183437" cy="379730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45300" y="1546373"/>
            <a:ext cx="1487488" cy="51911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输入端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1250" y="2186136"/>
            <a:ext cx="1487488" cy="51911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输出端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8397" y="188640"/>
            <a:ext cx="3103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folHlink"/>
                </a:solidFill>
                <a:ea typeface="黑体" pitchFamily="2" charset="-122"/>
              </a:rPr>
              <a:t>外部特征：</a:t>
            </a:r>
            <a:endParaRPr lang="zh-CN" altLang="en-US" sz="3200" b="1" dirty="0">
              <a:solidFill>
                <a:schemeClr val="folHlink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 l="7780" t="10591" r="32097" b="22206"/>
          <a:stretch>
            <a:fillRect/>
          </a:stretch>
        </p:blipFill>
        <p:spPr bwMode="auto">
          <a:xfrm>
            <a:off x="2319338" y="3175"/>
            <a:ext cx="679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588" y="9525"/>
            <a:ext cx="2320926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2.  SN74181</a:t>
            </a:r>
            <a:r>
              <a:rPr lang="zh-CN" altLang="en-US" sz="3200" b="1">
                <a:ea typeface="黑体" pitchFamily="2" charset="-122"/>
              </a:rPr>
              <a:t>功能表：</a:t>
            </a:r>
            <a:endParaRPr lang="en-US" altLang="zh-CN" sz="3200" b="1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p130</a:t>
            </a:r>
            <a:r>
              <a:rPr lang="zh-CN" altLang="en-US" sz="3200" b="1">
                <a:ea typeface="黑体" pitchFamily="2" charset="-122"/>
              </a:rPr>
              <a:t>表</a:t>
            </a:r>
            <a:r>
              <a:rPr lang="en-US" altLang="zh-CN" sz="3200" b="1">
                <a:ea typeface="黑体" pitchFamily="2" charset="-122"/>
              </a:rPr>
              <a:t>3-7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46063" y="41275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3. ALU</a:t>
            </a:r>
            <a:r>
              <a:rPr lang="zh-CN" altLang="en-US" sz="3200" b="1">
                <a:ea typeface="黑体" pitchFamily="2" charset="-122"/>
              </a:rPr>
              <a:t>的进位逻辑</a:t>
            </a: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246063" y="739775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2" charset="-122"/>
              </a:rPr>
              <a:t>组间串行进位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488950" y="1347788"/>
            <a:ext cx="8545513" cy="854075"/>
            <a:chOff x="488950" y="1347788"/>
            <a:chExt cx="8545513" cy="854075"/>
          </a:xfrm>
        </p:grpSpPr>
        <p:sp>
          <p:nvSpPr>
            <p:cNvPr id="4" name="Text Box 54"/>
            <p:cNvSpPr txBox="1">
              <a:spLocks noChangeArrowheads="1"/>
            </p:cNvSpPr>
            <p:nvPr/>
          </p:nvSpPr>
          <p:spPr bwMode="auto">
            <a:xfrm>
              <a:off x="8501063" y="1458913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</a:t>
              </a:r>
              <a:endParaRPr lang="en-US" altLang="zh-CN" sz="1600"/>
            </a:p>
          </p:txBody>
        </p:sp>
        <p:sp>
          <p:nvSpPr>
            <p:cNvPr id="5" name="Line 55"/>
            <p:cNvSpPr>
              <a:spLocks noChangeShapeType="1"/>
            </p:cNvSpPr>
            <p:nvPr/>
          </p:nvSpPr>
          <p:spPr bwMode="auto">
            <a:xfrm>
              <a:off x="8566150" y="1855788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6459538" y="1804988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7" name="Text Box 60"/>
            <p:cNvSpPr txBox="1">
              <a:spLocks noChangeArrowheads="1"/>
            </p:cNvSpPr>
            <p:nvPr/>
          </p:nvSpPr>
          <p:spPr bwMode="auto">
            <a:xfrm>
              <a:off x="7312025" y="1638300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/>
                <a:t>SN74181</a:t>
              </a: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5307013" y="1627188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9" name="Text Box 62"/>
            <p:cNvSpPr txBox="1">
              <a:spLocks noChangeArrowheads="1"/>
            </p:cNvSpPr>
            <p:nvPr/>
          </p:nvSpPr>
          <p:spPr bwMode="auto">
            <a:xfrm>
              <a:off x="3302000" y="1630363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1271588" y="1619250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11" name="Text Box 64"/>
            <p:cNvSpPr txBox="1">
              <a:spLocks noChangeArrowheads="1"/>
            </p:cNvSpPr>
            <p:nvPr/>
          </p:nvSpPr>
          <p:spPr bwMode="auto">
            <a:xfrm>
              <a:off x="6729413" y="1358900"/>
              <a:ext cx="706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6542088" y="1836738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4486275" y="1804988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4730750" y="13589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H="1">
              <a:off x="4543425" y="1836738"/>
              <a:ext cx="769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2484438" y="1793875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17" name="Text Box 70"/>
            <p:cNvSpPr txBox="1">
              <a:spLocks noChangeArrowheads="1"/>
            </p:cNvSpPr>
            <p:nvPr/>
          </p:nvSpPr>
          <p:spPr bwMode="auto">
            <a:xfrm>
              <a:off x="2728913" y="1347788"/>
              <a:ext cx="706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H="1">
              <a:off x="2528888" y="1825625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72"/>
            <p:cNvSpPr txBox="1">
              <a:spLocks noChangeArrowheads="1"/>
            </p:cNvSpPr>
            <p:nvPr/>
          </p:nvSpPr>
          <p:spPr bwMode="auto">
            <a:xfrm>
              <a:off x="688975" y="1375941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n+4</a:t>
              </a:r>
              <a:endParaRPr lang="en-US" altLang="zh-CN" sz="1600" dirty="0"/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H="1">
              <a:off x="488950" y="1844824"/>
              <a:ext cx="769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188913" y="2420888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ea typeface="黑体" pitchFamily="2" charset="-122"/>
              </a:rPr>
              <a:t>组间并行进位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953846" y="3104133"/>
            <a:ext cx="7362570" cy="3349203"/>
            <a:chOff x="953846" y="3104133"/>
            <a:chExt cx="7362570" cy="3349203"/>
          </a:xfrm>
        </p:grpSpPr>
        <p:grpSp>
          <p:nvGrpSpPr>
            <p:cNvPr id="91" name="组合 90"/>
            <p:cNvGrpSpPr/>
            <p:nvPr/>
          </p:nvGrpSpPr>
          <p:grpSpPr>
            <a:xfrm>
              <a:off x="953846" y="3104133"/>
              <a:ext cx="7362570" cy="3349203"/>
              <a:chOff x="1101725" y="3212976"/>
              <a:chExt cx="7362570" cy="3349203"/>
            </a:xfrm>
          </p:grpSpPr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1722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3" name="Rectangle 76"/>
              <p:cNvSpPr>
                <a:spLocks noChangeArrowheads="1"/>
              </p:cNvSpPr>
              <p:nvPr/>
            </p:nvSpPr>
            <p:spPr bwMode="auto">
              <a:xfrm>
                <a:off x="3246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4" name="Rectangle 77"/>
              <p:cNvSpPr>
                <a:spLocks noChangeArrowheads="1"/>
              </p:cNvSpPr>
              <p:nvPr/>
            </p:nvSpPr>
            <p:spPr bwMode="auto">
              <a:xfrm>
                <a:off x="4770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5" name="Rectangle 78"/>
              <p:cNvSpPr>
                <a:spLocks noChangeArrowheads="1"/>
              </p:cNvSpPr>
              <p:nvPr/>
            </p:nvSpPr>
            <p:spPr bwMode="auto">
              <a:xfrm>
                <a:off x="63706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6" name="Rectangle 79"/>
              <p:cNvSpPr>
                <a:spLocks noChangeArrowheads="1"/>
              </p:cNvSpPr>
              <p:nvPr/>
            </p:nvSpPr>
            <p:spPr bwMode="auto">
              <a:xfrm>
                <a:off x="1250950" y="3716338"/>
                <a:ext cx="6110288" cy="8286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Ctr="1"/>
              <a:lstStyle/>
              <a:p>
                <a:pPr algn="ctr"/>
                <a:r>
                  <a:rPr lang="en-US" altLang="zh-CN"/>
                  <a:t>SN74182</a:t>
                </a:r>
              </a:p>
            </p:txBody>
          </p:sp>
          <p:sp>
            <p:nvSpPr>
              <p:cNvPr id="27" name="Line 80"/>
              <p:cNvSpPr>
                <a:spLocks noChangeShapeType="1"/>
              </p:cNvSpPr>
              <p:nvPr/>
            </p:nvSpPr>
            <p:spPr bwMode="auto">
              <a:xfrm flipV="1">
                <a:off x="1835696" y="3213795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81"/>
              <p:cNvSpPr>
                <a:spLocks noChangeShapeType="1"/>
              </p:cNvSpPr>
              <p:nvPr/>
            </p:nvSpPr>
            <p:spPr bwMode="auto">
              <a:xfrm flipV="1">
                <a:off x="19510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2"/>
              <p:cNvSpPr>
                <a:spLocks noChangeShapeType="1"/>
              </p:cNvSpPr>
              <p:nvPr/>
            </p:nvSpPr>
            <p:spPr bwMode="auto">
              <a:xfrm flipV="1">
                <a:off x="3322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 flipV="1">
                <a:off x="35004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 flipV="1">
                <a:off x="4846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 flipV="1">
                <a:off x="49990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86"/>
              <p:cNvSpPr>
                <a:spLocks noChangeShapeType="1"/>
              </p:cNvSpPr>
              <p:nvPr/>
            </p:nvSpPr>
            <p:spPr bwMode="auto">
              <a:xfrm flipV="1">
                <a:off x="64468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87"/>
              <p:cNvSpPr>
                <a:spLocks noChangeShapeType="1"/>
              </p:cNvSpPr>
              <p:nvPr/>
            </p:nvSpPr>
            <p:spPr bwMode="auto">
              <a:xfrm flipV="1">
                <a:off x="66881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88"/>
              <p:cNvSpPr>
                <a:spLocks noChangeShapeType="1"/>
              </p:cNvSpPr>
              <p:nvPr/>
            </p:nvSpPr>
            <p:spPr bwMode="auto">
              <a:xfrm flipV="1">
                <a:off x="2408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89"/>
              <p:cNvSpPr>
                <a:spLocks noChangeShapeType="1"/>
              </p:cNvSpPr>
              <p:nvPr/>
            </p:nvSpPr>
            <p:spPr bwMode="auto">
              <a:xfrm flipV="1">
                <a:off x="3932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90"/>
              <p:cNvSpPr>
                <a:spLocks noChangeShapeType="1"/>
              </p:cNvSpPr>
              <p:nvPr/>
            </p:nvSpPr>
            <p:spPr bwMode="auto">
              <a:xfrm flipV="1">
                <a:off x="5456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91"/>
              <p:cNvSpPr>
                <a:spLocks noChangeShapeType="1"/>
              </p:cNvSpPr>
              <p:nvPr/>
            </p:nvSpPr>
            <p:spPr bwMode="auto">
              <a:xfrm flipV="1">
                <a:off x="70564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92"/>
              <p:cNvSpPr>
                <a:spLocks noChangeShapeType="1"/>
              </p:cNvSpPr>
              <p:nvPr/>
            </p:nvSpPr>
            <p:spPr bwMode="auto">
              <a:xfrm flipH="1">
                <a:off x="7361238" y="5383213"/>
                <a:ext cx="990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93"/>
              <p:cNvSpPr>
                <a:spLocks noChangeShapeType="1"/>
              </p:cNvSpPr>
              <p:nvPr/>
            </p:nvSpPr>
            <p:spPr bwMode="auto">
              <a:xfrm>
                <a:off x="7894638" y="4316413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94"/>
              <p:cNvSpPr>
                <a:spLocks noChangeShapeType="1"/>
              </p:cNvSpPr>
              <p:nvPr/>
            </p:nvSpPr>
            <p:spPr bwMode="auto">
              <a:xfrm flipH="1">
                <a:off x="7361238" y="431641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95"/>
              <p:cNvSpPr>
                <a:spLocks noChangeShapeType="1"/>
              </p:cNvSpPr>
              <p:nvPr/>
            </p:nvSpPr>
            <p:spPr bwMode="auto">
              <a:xfrm flipH="1">
                <a:off x="5761038" y="5383213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96"/>
              <p:cNvSpPr>
                <a:spLocks noChangeShapeType="1"/>
              </p:cNvSpPr>
              <p:nvPr/>
            </p:nvSpPr>
            <p:spPr bwMode="auto">
              <a:xfrm flipH="1">
                <a:off x="4160838" y="5383213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97"/>
              <p:cNvSpPr>
                <a:spLocks noChangeShapeType="1"/>
              </p:cNvSpPr>
              <p:nvPr/>
            </p:nvSpPr>
            <p:spPr bwMode="auto">
              <a:xfrm flipH="1">
                <a:off x="2713038" y="5383213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98"/>
              <p:cNvSpPr>
                <a:spLocks noChangeShapeType="1"/>
              </p:cNvSpPr>
              <p:nvPr/>
            </p:nvSpPr>
            <p:spPr bwMode="auto">
              <a:xfrm flipH="1">
                <a:off x="1112838" y="538321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99"/>
              <p:cNvSpPr>
                <a:spLocks noChangeShapeType="1"/>
              </p:cNvSpPr>
              <p:nvPr/>
            </p:nvSpPr>
            <p:spPr bwMode="auto">
              <a:xfrm>
                <a:off x="3017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100"/>
              <p:cNvSpPr>
                <a:spLocks noChangeShapeType="1"/>
              </p:cNvSpPr>
              <p:nvPr/>
            </p:nvSpPr>
            <p:spPr bwMode="auto">
              <a:xfrm>
                <a:off x="4541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01"/>
              <p:cNvSpPr>
                <a:spLocks noChangeShapeType="1"/>
              </p:cNvSpPr>
              <p:nvPr/>
            </p:nvSpPr>
            <p:spPr bwMode="auto">
              <a:xfrm>
                <a:off x="6065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02"/>
              <p:cNvSpPr>
                <a:spLocks noChangeShapeType="1"/>
              </p:cNvSpPr>
              <p:nvPr/>
            </p:nvSpPr>
            <p:spPr bwMode="auto">
              <a:xfrm flipV="1">
                <a:off x="2051718" y="3212976"/>
                <a:ext cx="1" cy="504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103"/>
              <p:cNvSpPr>
                <a:spLocks noChangeShapeType="1"/>
              </p:cNvSpPr>
              <p:nvPr/>
            </p:nvSpPr>
            <p:spPr bwMode="auto">
              <a:xfrm flipV="1">
                <a:off x="1874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04"/>
              <p:cNvSpPr>
                <a:spLocks noChangeShapeType="1"/>
              </p:cNvSpPr>
              <p:nvPr/>
            </p:nvSpPr>
            <p:spPr bwMode="auto">
              <a:xfrm flipV="1">
                <a:off x="2484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05"/>
              <p:cNvSpPr>
                <a:spLocks noChangeShapeType="1"/>
              </p:cNvSpPr>
              <p:nvPr/>
            </p:nvSpPr>
            <p:spPr bwMode="auto">
              <a:xfrm flipV="1">
                <a:off x="3398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06"/>
              <p:cNvSpPr>
                <a:spLocks noChangeShapeType="1"/>
              </p:cNvSpPr>
              <p:nvPr/>
            </p:nvSpPr>
            <p:spPr bwMode="auto">
              <a:xfrm flipV="1">
                <a:off x="4008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07"/>
              <p:cNvSpPr>
                <a:spLocks noChangeShapeType="1"/>
              </p:cNvSpPr>
              <p:nvPr/>
            </p:nvSpPr>
            <p:spPr bwMode="auto">
              <a:xfrm flipV="1">
                <a:off x="4922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08"/>
              <p:cNvSpPr>
                <a:spLocks noChangeShapeType="1"/>
              </p:cNvSpPr>
              <p:nvPr/>
            </p:nvSpPr>
            <p:spPr bwMode="auto">
              <a:xfrm flipV="1">
                <a:off x="5532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09"/>
              <p:cNvSpPr>
                <a:spLocks noChangeShapeType="1"/>
              </p:cNvSpPr>
              <p:nvPr/>
            </p:nvSpPr>
            <p:spPr bwMode="auto">
              <a:xfrm flipV="1">
                <a:off x="65230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10"/>
              <p:cNvSpPr>
                <a:spLocks noChangeShapeType="1"/>
              </p:cNvSpPr>
              <p:nvPr/>
            </p:nvSpPr>
            <p:spPr bwMode="auto">
              <a:xfrm flipV="1">
                <a:off x="71326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Text Box 111"/>
              <p:cNvSpPr txBox="1">
                <a:spLocks noChangeArrowheads="1"/>
              </p:cNvSpPr>
              <p:nvPr/>
            </p:nvSpPr>
            <p:spPr bwMode="auto">
              <a:xfrm>
                <a:off x="8031163" y="5016500"/>
                <a:ext cx="4331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C</a:t>
                </a:r>
                <a:r>
                  <a:rPr lang="en-US" altLang="zh-CN" sz="1200" dirty="0"/>
                  <a:t>0</a:t>
                </a:r>
              </a:p>
            </p:txBody>
          </p:sp>
          <p:sp>
            <p:nvSpPr>
              <p:cNvPr id="59" name="Line 116"/>
              <p:cNvSpPr>
                <a:spLocks noChangeShapeType="1"/>
              </p:cNvSpPr>
              <p:nvPr/>
            </p:nvSpPr>
            <p:spPr bwMode="auto">
              <a:xfrm flipV="1">
                <a:off x="1798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Text Box 117"/>
              <p:cNvSpPr txBox="1">
                <a:spLocks noChangeArrowheads="1"/>
              </p:cNvSpPr>
              <p:nvPr/>
            </p:nvSpPr>
            <p:spPr bwMode="auto">
              <a:xfrm>
                <a:off x="5757863" y="4143375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1" name="Text Box 118"/>
              <p:cNvSpPr txBox="1">
                <a:spLocks noChangeArrowheads="1"/>
              </p:cNvSpPr>
              <p:nvPr/>
            </p:nvSpPr>
            <p:spPr bwMode="auto">
              <a:xfrm>
                <a:off x="4100513" y="41259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2" name="Text Box 119"/>
              <p:cNvSpPr txBox="1">
                <a:spLocks noChangeArrowheads="1"/>
              </p:cNvSpPr>
              <p:nvPr/>
            </p:nvSpPr>
            <p:spPr bwMode="auto">
              <a:xfrm>
                <a:off x="2547938" y="4137025"/>
                <a:ext cx="750887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III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3" name="Text Box 121"/>
              <p:cNvSpPr txBox="1">
                <a:spLocks noChangeArrowheads="1"/>
              </p:cNvSpPr>
              <p:nvPr/>
            </p:nvSpPr>
            <p:spPr bwMode="auto">
              <a:xfrm>
                <a:off x="6502400" y="4171950"/>
                <a:ext cx="42703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1400"/>
                  <a:t>I</a:t>
                </a:r>
              </a:p>
            </p:txBody>
          </p:sp>
          <p:sp>
            <p:nvSpPr>
              <p:cNvPr id="64" name="Text Box 122"/>
              <p:cNvSpPr txBox="1">
                <a:spLocks noChangeArrowheads="1"/>
              </p:cNvSpPr>
              <p:nvPr/>
            </p:nvSpPr>
            <p:spPr bwMode="auto">
              <a:xfrm>
                <a:off x="6135688" y="4186238"/>
                <a:ext cx="38417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1400"/>
                  <a:t>I</a:t>
                </a:r>
              </a:p>
            </p:txBody>
          </p:sp>
          <p:sp>
            <p:nvSpPr>
              <p:cNvPr id="65" name="Line 123"/>
              <p:cNvSpPr>
                <a:spLocks noChangeShapeType="1"/>
              </p:cNvSpPr>
              <p:nvPr/>
            </p:nvSpPr>
            <p:spPr bwMode="auto">
              <a:xfrm>
                <a:off x="6191250" y="4221088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24"/>
              <p:cNvSpPr>
                <a:spLocks noChangeShapeType="1"/>
              </p:cNvSpPr>
              <p:nvPr/>
            </p:nvSpPr>
            <p:spPr bwMode="auto">
              <a:xfrm>
                <a:off x="6586538" y="4213225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Text Box 125"/>
              <p:cNvSpPr txBox="1">
                <a:spLocks noChangeArrowheads="1"/>
              </p:cNvSpPr>
              <p:nvPr/>
            </p:nvSpPr>
            <p:spPr bwMode="auto">
              <a:xfrm>
                <a:off x="2114550" y="3230563"/>
                <a:ext cx="3683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endParaRPr lang="en-US" altLang="zh-CN" sz="1400"/>
              </a:p>
            </p:txBody>
          </p:sp>
          <p:sp>
            <p:nvSpPr>
              <p:cNvPr id="68" name="Text Box 126"/>
              <p:cNvSpPr txBox="1">
                <a:spLocks noChangeArrowheads="1"/>
              </p:cNvSpPr>
              <p:nvPr/>
            </p:nvSpPr>
            <p:spPr bwMode="auto">
              <a:xfrm>
                <a:off x="1455738" y="3244850"/>
                <a:ext cx="325437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endParaRPr lang="en-US" altLang="zh-CN" sz="1400"/>
              </a:p>
            </p:txBody>
          </p:sp>
          <p:sp>
            <p:nvSpPr>
              <p:cNvPr id="69" name="Line 127"/>
              <p:cNvSpPr>
                <a:spLocks noChangeShapeType="1"/>
              </p:cNvSpPr>
              <p:nvPr/>
            </p:nvSpPr>
            <p:spPr bwMode="auto">
              <a:xfrm>
                <a:off x="1511300" y="3308350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28"/>
              <p:cNvSpPr>
                <a:spLocks noChangeShapeType="1"/>
              </p:cNvSpPr>
              <p:nvPr/>
            </p:nvSpPr>
            <p:spPr bwMode="auto">
              <a:xfrm>
                <a:off x="2185988" y="330993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Text Box 130"/>
              <p:cNvSpPr txBox="1">
                <a:spLocks noChangeArrowheads="1"/>
              </p:cNvSpPr>
              <p:nvPr/>
            </p:nvSpPr>
            <p:spPr bwMode="auto">
              <a:xfrm>
                <a:off x="4929188" y="4160838"/>
                <a:ext cx="5080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1400" b="1" i="1"/>
                  <a:t>II</a:t>
                </a:r>
              </a:p>
            </p:txBody>
          </p:sp>
          <p:sp>
            <p:nvSpPr>
              <p:cNvPr id="72" name="Text Box 131"/>
              <p:cNvSpPr txBox="1">
                <a:spLocks noChangeArrowheads="1"/>
              </p:cNvSpPr>
              <p:nvPr/>
            </p:nvSpPr>
            <p:spPr bwMode="auto">
              <a:xfrm>
                <a:off x="4562475" y="4175125"/>
                <a:ext cx="46513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1400" b="1" i="1"/>
                  <a:t>II</a:t>
                </a:r>
              </a:p>
            </p:txBody>
          </p:sp>
          <p:sp>
            <p:nvSpPr>
              <p:cNvPr id="73" name="Line 132"/>
              <p:cNvSpPr>
                <a:spLocks noChangeShapeType="1"/>
              </p:cNvSpPr>
              <p:nvPr/>
            </p:nvSpPr>
            <p:spPr bwMode="auto">
              <a:xfrm>
                <a:off x="4618038" y="422108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133"/>
              <p:cNvSpPr>
                <a:spLocks noChangeShapeType="1"/>
              </p:cNvSpPr>
              <p:nvPr/>
            </p:nvSpPr>
            <p:spPr bwMode="auto">
              <a:xfrm>
                <a:off x="5013325" y="4202113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Text Box 135"/>
              <p:cNvSpPr txBox="1">
                <a:spLocks noChangeArrowheads="1"/>
              </p:cNvSpPr>
              <p:nvPr/>
            </p:nvSpPr>
            <p:spPr bwMode="auto">
              <a:xfrm>
                <a:off x="3394075" y="4137025"/>
                <a:ext cx="5725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2000" b="1" i="1" baseline="-25000"/>
                  <a:t>III</a:t>
                </a:r>
              </a:p>
            </p:txBody>
          </p:sp>
          <p:sp>
            <p:nvSpPr>
              <p:cNvPr id="76" name="Text Box 136"/>
              <p:cNvSpPr txBox="1">
                <a:spLocks noChangeArrowheads="1"/>
              </p:cNvSpPr>
              <p:nvPr/>
            </p:nvSpPr>
            <p:spPr bwMode="auto">
              <a:xfrm>
                <a:off x="3027363" y="4151313"/>
                <a:ext cx="5293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2000" b="1" i="1" baseline="-25000"/>
                  <a:t>III</a:t>
                </a:r>
              </a:p>
            </p:txBody>
          </p:sp>
          <p:sp>
            <p:nvSpPr>
              <p:cNvPr id="77" name="Line 137"/>
              <p:cNvSpPr>
                <a:spLocks noChangeShapeType="1"/>
              </p:cNvSpPr>
              <p:nvPr/>
            </p:nvSpPr>
            <p:spPr bwMode="auto">
              <a:xfrm>
                <a:off x="3082925" y="4221088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138"/>
              <p:cNvSpPr>
                <a:spLocks noChangeShapeType="1"/>
              </p:cNvSpPr>
              <p:nvPr/>
            </p:nvSpPr>
            <p:spPr bwMode="auto">
              <a:xfrm>
                <a:off x="3419872" y="419568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Text Box 139"/>
              <p:cNvSpPr txBox="1">
                <a:spLocks noChangeArrowheads="1"/>
              </p:cNvSpPr>
              <p:nvPr/>
            </p:nvSpPr>
            <p:spPr bwMode="auto">
              <a:xfrm>
                <a:off x="1730375" y="4073525"/>
                <a:ext cx="55175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G</a:t>
                </a:r>
                <a:r>
                  <a:rPr lang="en-US" altLang="zh-CN" sz="2000" b="1" i="1" baseline="-25000" dirty="0"/>
                  <a:t>IV</a:t>
                </a:r>
              </a:p>
            </p:txBody>
          </p:sp>
          <p:sp>
            <p:nvSpPr>
              <p:cNvPr id="80" name="Text Box 140"/>
              <p:cNvSpPr txBox="1">
                <a:spLocks noChangeArrowheads="1"/>
              </p:cNvSpPr>
              <p:nvPr/>
            </p:nvSpPr>
            <p:spPr bwMode="auto">
              <a:xfrm>
                <a:off x="1363663" y="4087813"/>
                <a:ext cx="50847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2000" b="1" i="1" baseline="-25000"/>
                  <a:t>IV</a:t>
                </a:r>
              </a:p>
            </p:txBody>
          </p:sp>
          <p:sp>
            <p:nvSpPr>
              <p:cNvPr id="81" name="Line 141"/>
              <p:cNvSpPr>
                <a:spLocks noChangeShapeType="1"/>
              </p:cNvSpPr>
              <p:nvPr/>
            </p:nvSpPr>
            <p:spPr bwMode="auto">
              <a:xfrm>
                <a:off x="1419225" y="4151313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42"/>
              <p:cNvSpPr>
                <a:spLocks noChangeShapeType="1"/>
              </p:cNvSpPr>
              <p:nvPr/>
            </p:nvSpPr>
            <p:spPr bwMode="auto">
              <a:xfrm>
                <a:off x="1814513" y="4149080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Text Box 133"/>
              <p:cNvSpPr txBox="1">
                <a:spLocks noChangeArrowheads="1"/>
              </p:cNvSpPr>
              <p:nvPr/>
            </p:nvSpPr>
            <p:spPr bwMode="auto">
              <a:xfrm>
                <a:off x="7088188" y="6165304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84" name="Text Box 134"/>
              <p:cNvSpPr txBox="1">
                <a:spLocks noChangeArrowheads="1"/>
              </p:cNvSpPr>
              <p:nvPr/>
            </p:nvSpPr>
            <p:spPr bwMode="auto">
              <a:xfrm>
                <a:off x="4583113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85" name="Text Box 135"/>
              <p:cNvSpPr txBox="1">
                <a:spLocks noChangeArrowheads="1"/>
              </p:cNvSpPr>
              <p:nvPr/>
            </p:nvSpPr>
            <p:spPr bwMode="auto">
              <a:xfrm>
                <a:off x="5381625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86" name="Text Box 136"/>
              <p:cNvSpPr txBox="1">
                <a:spLocks noChangeArrowheads="1"/>
              </p:cNvSpPr>
              <p:nvPr/>
            </p:nvSpPr>
            <p:spPr bwMode="auto">
              <a:xfrm>
                <a:off x="2968625" y="609329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87" name="Text Box 137"/>
              <p:cNvSpPr txBox="1">
                <a:spLocks noChangeArrowheads="1"/>
              </p:cNvSpPr>
              <p:nvPr/>
            </p:nvSpPr>
            <p:spPr bwMode="auto">
              <a:xfrm>
                <a:off x="3767138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88" name="Text Box 138"/>
              <p:cNvSpPr txBox="1">
                <a:spLocks noChangeArrowheads="1"/>
              </p:cNvSpPr>
              <p:nvPr/>
            </p:nvSpPr>
            <p:spPr bwMode="auto">
              <a:xfrm>
                <a:off x="1101725" y="6046788"/>
                <a:ext cx="10477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89" name="Text Box 139"/>
              <p:cNvSpPr txBox="1">
                <a:spLocks noChangeArrowheads="1"/>
              </p:cNvSpPr>
              <p:nvPr/>
            </p:nvSpPr>
            <p:spPr bwMode="auto">
              <a:xfrm>
                <a:off x="2024063" y="6093296"/>
                <a:ext cx="11350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90" name="Text Box 132"/>
              <p:cNvSpPr txBox="1">
                <a:spLocks noChangeArrowheads="1"/>
              </p:cNvSpPr>
              <p:nvPr/>
            </p:nvSpPr>
            <p:spPr bwMode="auto">
              <a:xfrm>
                <a:off x="6165850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</a:t>
                </a:r>
              </a:p>
            </p:txBody>
          </p:sp>
        </p:grpSp>
        <p:cxnSp>
          <p:nvCxnSpPr>
            <p:cNvPr id="93" name="直接连接符 92"/>
            <p:cNvCxnSpPr/>
            <p:nvPr/>
          </p:nvCxnSpPr>
          <p:spPr>
            <a:xfrm>
              <a:off x="971600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403648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907704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339752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886340" y="60425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307755" y="60425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635896" y="606139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067944" y="606139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499992" y="607203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292080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652120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084168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444208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948264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308304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860032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2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40960" cy="467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97152"/>
            <a:ext cx="8640960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42875" y="118373"/>
            <a:ext cx="562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2.4.1  </a:t>
            </a:r>
            <a:r>
              <a:rPr lang="zh-CN" altLang="en-US" sz="36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</a:t>
            </a:r>
            <a:r>
              <a:rPr lang="zh-CN" altLang="en-US" sz="36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位加法单元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27784" y="1989956"/>
            <a:ext cx="3384376" cy="1871092"/>
            <a:chOff x="2627784" y="1989956"/>
            <a:chExt cx="3384376" cy="187109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118322" y="2757763"/>
              <a:ext cx="1930400" cy="33431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72000" anchor="ctr" anchorCtr="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  <a:cs typeface="Times New Roman" pitchFamily="18" charset="0"/>
                </a:rPr>
                <a:t>加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法单元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3464397" y="3094484"/>
              <a:ext cx="0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040659" y="3094484"/>
              <a:ext cx="0" cy="427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16922" y="3094484"/>
              <a:ext cx="0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616922" y="3454846"/>
              <a:ext cx="647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280247" y="3553271"/>
              <a:ext cx="10795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B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251797" y="3546921"/>
              <a:ext cx="1512887" cy="313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200" b="1" dirty="0">
                  <a:latin typeface="Times New Roman" pitchFamily="18" charset="0"/>
                  <a:cs typeface="Times New Roman" pitchFamily="18" charset="0"/>
                </a:rPr>
                <a:t>i-1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446934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607397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05809" y="2296972"/>
              <a:ext cx="719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27784" y="2001069"/>
              <a:ext cx="1512888" cy="31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本位和∑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4323234" y="1989956"/>
              <a:ext cx="16889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本位进位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350838" y="4381500"/>
            <a:ext cx="8154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全加器：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个输入量，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个加数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低位进位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49250" y="5116513"/>
            <a:ext cx="6394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半加器：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个输入量，不考虑进位</a:t>
            </a:r>
          </a:p>
        </p:txBody>
      </p:sp>
      <p:sp>
        <p:nvSpPr>
          <p:cNvPr id="17" name="Text Box 87"/>
          <p:cNvSpPr txBox="1">
            <a:spLocks noChangeArrowheads="1"/>
          </p:cNvSpPr>
          <p:nvPr/>
        </p:nvSpPr>
        <p:spPr bwMode="auto">
          <a:xfrm>
            <a:off x="395536" y="1119749"/>
            <a:ext cx="518006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一位加法单元逻辑框图：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4638675" y="695325"/>
            <a:ext cx="4151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cs typeface="Times New Roman" pitchFamily="18" charset="0"/>
              </a:rPr>
              <a:t>∑</a:t>
            </a:r>
            <a:r>
              <a:rPr lang="en-US" altLang="zh-CN" sz="3200" b="1" i="1" baseline="-25000" dirty="0" err="1"/>
              <a:t>i</a:t>
            </a:r>
            <a:r>
              <a:rPr lang="en-US" altLang="zh-CN" sz="3200" b="1" baseline="-25000" dirty="0"/>
              <a:t>  </a:t>
            </a:r>
            <a:r>
              <a:rPr lang="en-US" altLang="zh-CN" sz="3200" b="1" dirty="0"/>
              <a:t>= ( </a:t>
            </a:r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b="1" i="1" dirty="0"/>
              <a:t> </a:t>
            </a:r>
            <a:r>
              <a:rPr lang="en-US" altLang="zh-CN" sz="3200" dirty="0"/>
              <a:t>⊕ </a:t>
            </a:r>
            <a:r>
              <a:rPr lang="en-US" altLang="zh-CN" sz="3200" b="1" i="1" dirty="0"/>
              <a:t>B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 </a:t>
            </a:r>
            <a:r>
              <a:rPr lang="en-US" altLang="zh-CN" sz="3200" b="1" dirty="0"/>
              <a:t> ) </a:t>
            </a:r>
            <a:r>
              <a:rPr lang="en-US" altLang="zh-CN" sz="3200" dirty="0"/>
              <a:t>⊕ </a:t>
            </a:r>
            <a:r>
              <a:rPr lang="en-US" altLang="zh-CN" sz="3200" b="1" i="1" dirty="0"/>
              <a:t>C</a:t>
            </a:r>
            <a:r>
              <a:rPr lang="en-US" altLang="zh-CN" sz="3200" b="1" i="1" baseline="-25000" dirty="0"/>
              <a:t>i-</a:t>
            </a:r>
            <a:r>
              <a:rPr lang="en-US" altLang="zh-CN" sz="3200" b="1" baseline="-25000" dirty="0"/>
              <a:t>1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1538" y="1322388"/>
            <a:ext cx="429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 err="1"/>
              <a:t>C</a:t>
            </a:r>
            <a:r>
              <a:rPr lang="en-US" altLang="zh-CN" sz="3200" b="1" i="1" baseline="-25000" dirty="0" err="1"/>
              <a:t>i</a:t>
            </a:r>
            <a:r>
              <a:rPr lang="en-US" altLang="zh-CN" sz="3200" b="1" i="1" dirty="0"/>
              <a:t> </a:t>
            </a:r>
            <a:r>
              <a:rPr lang="en-US" altLang="zh-CN" sz="3200" b="1" dirty="0"/>
              <a:t>= </a:t>
            </a:r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b="1" i="1" dirty="0"/>
              <a:t> B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 </a:t>
            </a:r>
            <a:r>
              <a:rPr lang="en-US" altLang="zh-CN" sz="3200" b="1" dirty="0"/>
              <a:t>+ (</a:t>
            </a:r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dirty="0"/>
              <a:t>⊕ </a:t>
            </a:r>
            <a:r>
              <a:rPr lang="en-US" altLang="zh-CN" sz="3200" b="1" i="1" dirty="0"/>
              <a:t>B</a:t>
            </a:r>
            <a:r>
              <a:rPr lang="en-US" altLang="zh-CN" sz="3200" b="1" i="1" baseline="-25000" dirty="0"/>
              <a:t>i</a:t>
            </a:r>
            <a:r>
              <a:rPr lang="en-US" altLang="zh-CN" sz="3200" b="1" dirty="0"/>
              <a:t>) </a:t>
            </a:r>
            <a:r>
              <a:rPr lang="en-US" altLang="zh-CN" sz="3200" b="1" i="1" dirty="0"/>
              <a:t>C</a:t>
            </a:r>
            <a:r>
              <a:rPr lang="en-US" altLang="zh-CN" sz="3200" b="1" i="1" baseline="-25000" dirty="0"/>
              <a:t>i-</a:t>
            </a:r>
            <a:r>
              <a:rPr lang="en-US" altLang="zh-CN" sz="3200" b="1" baseline="-25000" dirty="0"/>
              <a:t>1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4981575" y="3692525"/>
            <a:ext cx="1152525" cy="7694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/>
              <a:t>+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 smtClean="0"/>
              <a:t>     </a:t>
            </a:r>
            <a:endParaRPr lang="en-US" altLang="zh-CN" b="1"/>
          </a:p>
        </p:txBody>
      </p:sp>
      <p:sp>
        <p:nvSpPr>
          <p:cNvPr id="5" name="Line 55"/>
          <p:cNvSpPr>
            <a:spLocks noChangeShapeType="1"/>
          </p:cNvSpPr>
          <p:nvPr/>
        </p:nvSpPr>
        <p:spPr bwMode="auto">
          <a:xfrm>
            <a:off x="4983163" y="40513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5557838" y="40513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5557838" y="33321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6781800" y="4030687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 dirty="0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8077200" y="4041775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/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6999288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>
            <a:off x="7358063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7142163" y="3548063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637338" y="5962650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400" b="1"/>
              <a:t>i </a:t>
            </a:r>
            <a:r>
              <a:rPr lang="en-US" altLang="zh-CN" sz="2000" b="1"/>
              <a:t>      B</a:t>
            </a:r>
            <a:r>
              <a:rPr lang="en-US" altLang="zh-CN" sz="1400" b="1"/>
              <a:t>i</a:t>
            </a:r>
          </a:p>
        </p:txBody>
      </p:sp>
      <p:sp>
        <p:nvSpPr>
          <p:cNvPr id="14" name="Line 64"/>
          <p:cNvSpPr>
            <a:spLocks noChangeShapeType="1"/>
          </p:cNvSpPr>
          <p:nvPr/>
        </p:nvSpPr>
        <p:spPr bwMode="auto">
          <a:xfrm>
            <a:off x="5126038" y="4484688"/>
            <a:ext cx="0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65"/>
          <p:cNvSpPr>
            <a:spLocks noChangeShapeType="1"/>
          </p:cNvSpPr>
          <p:nvPr/>
        </p:nvSpPr>
        <p:spPr bwMode="auto">
          <a:xfrm>
            <a:off x="5341938" y="4484688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>
            <a:off x="5341938" y="5132388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5126038" y="5419725"/>
            <a:ext cx="1871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8582025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>
            <a:off x="5700713" y="448468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5700713" y="4916488"/>
            <a:ext cx="288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1"/>
          <p:cNvSpPr>
            <a:spLocks noChangeShapeType="1"/>
          </p:cNvSpPr>
          <p:nvPr/>
        </p:nvSpPr>
        <p:spPr bwMode="auto">
          <a:xfrm>
            <a:off x="5989638" y="448468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5989638" y="47005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>
            <a:off x="6421438" y="354806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74"/>
          <p:cNvSpPr>
            <a:spLocks noChangeShapeType="1"/>
          </p:cNvSpPr>
          <p:nvPr/>
        </p:nvSpPr>
        <p:spPr bwMode="auto">
          <a:xfrm>
            <a:off x="6421438" y="354806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75"/>
          <p:cNvSpPr>
            <a:spLocks noChangeShapeType="1"/>
          </p:cNvSpPr>
          <p:nvPr/>
        </p:nvSpPr>
        <p:spPr bwMode="auto">
          <a:xfrm>
            <a:off x="8293100" y="448468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6"/>
          <p:cNvSpPr>
            <a:spLocks noChangeShapeType="1"/>
          </p:cNvSpPr>
          <p:nvPr/>
        </p:nvSpPr>
        <p:spPr bwMode="auto">
          <a:xfrm>
            <a:off x="7861300" y="47005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77"/>
          <p:cNvSpPr>
            <a:spLocks noChangeShapeType="1"/>
          </p:cNvSpPr>
          <p:nvPr/>
        </p:nvSpPr>
        <p:spPr bwMode="auto">
          <a:xfrm>
            <a:off x="7861300" y="354806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78"/>
          <p:cNvSpPr>
            <a:spLocks noChangeShapeType="1"/>
          </p:cNvSpPr>
          <p:nvPr/>
        </p:nvSpPr>
        <p:spPr bwMode="auto">
          <a:xfrm>
            <a:off x="7142163" y="354806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79"/>
          <p:cNvSpPr txBox="1">
            <a:spLocks noChangeArrowheads="1"/>
          </p:cNvSpPr>
          <p:nvPr/>
        </p:nvSpPr>
        <p:spPr bwMode="auto">
          <a:xfrm>
            <a:off x="8220075" y="59626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i-1</a:t>
            </a:r>
            <a:endParaRPr lang="en-US" altLang="zh-CN" sz="2000" b="1"/>
          </a:p>
        </p:txBody>
      </p:sp>
      <p:sp>
        <p:nvSpPr>
          <p:cNvPr id="30" name="Text Box 80"/>
          <p:cNvSpPr txBox="1">
            <a:spLocks noChangeArrowheads="1"/>
          </p:cNvSpPr>
          <p:nvPr/>
        </p:nvSpPr>
        <p:spPr bwMode="auto">
          <a:xfrm>
            <a:off x="4951413" y="3170238"/>
            <a:ext cx="7207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1" name="Line 81"/>
          <p:cNvSpPr>
            <a:spLocks noChangeShapeType="1"/>
          </p:cNvSpPr>
          <p:nvPr/>
        </p:nvSpPr>
        <p:spPr bwMode="auto">
          <a:xfrm>
            <a:off x="8437563" y="36909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8015288" y="3201988"/>
            <a:ext cx="9048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cs typeface="Times New Roman" pitchFamily="18" charset="0"/>
              </a:rPr>
              <a:t>∑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200025" y="1163092"/>
            <a:ext cx="26257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全加器真值表：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4689475" y="312738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逻辑表达式：</a:t>
            </a:r>
          </a:p>
        </p:txBody>
      </p:sp>
      <p:sp>
        <p:nvSpPr>
          <p:cNvPr id="35" name="Text Box 87"/>
          <p:cNvSpPr txBox="1">
            <a:spLocks noChangeArrowheads="1"/>
          </p:cNvSpPr>
          <p:nvPr/>
        </p:nvSpPr>
        <p:spPr bwMode="auto">
          <a:xfrm>
            <a:off x="4768850" y="2482850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电路结构：</a:t>
            </a:r>
          </a:p>
        </p:txBody>
      </p:sp>
      <p:sp>
        <p:nvSpPr>
          <p:cNvPr id="36" name="Text Box 87"/>
          <p:cNvSpPr txBox="1">
            <a:spLocks noChangeArrowheads="1"/>
          </p:cNvSpPr>
          <p:nvPr/>
        </p:nvSpPr>
        <p:spPr bwMode="auto">
          <a:xfrm>
            <a:off x="63500" y="1993031"/>
            <a:ext cx="2024063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B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C</a:t>
            </a:r>
            <a:r>
              <a:rPr lang="en-US" altLang="zh-CN" sz="2800" b="1" baseline="-25000" dirty="0"/>
              <a:t>i-1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0    1    0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1    0    0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1    1    1</a:t>
            </a:r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908175" y="1994619"/>
            <a:ext cx="13128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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 C</a:t>
            </a:r>
            <a:r>
              <a:rPr lang="en-US" altLang="zh-CN" sz="2800" b="1" baseline="-25000"/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1    1    </a:t>
            </a:r>
          </a:p>
        </p:txBody>
      </p:sp>
      <p:cxnSp>
        <p:nvCxnSpPr>
          <p:cNvPr id="38" name="直接连接符 2"/>
          <p:cNvCxnSpPr>
            <a:cxnSpLocks noChangeShapeType="1"/>
          </p:cNvCxnSpPr>
          <p:nvPr/>
        </p:nvCxnSpPr>
        <p:spPr bwMode="auto">
          <a:xfrm>
            <a:off x="63500" y="2432769"/>
            <a:ext cx="2762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直接连接符 4"/>
          <p:cNvCxnSpPr>
            <a:cxnSpLocks noChangeShapeType="1"/>
          </p:cNvCxnSpPr>
          <p:nvPr/>
        </p:nvCxnSpPr>
        <p:spPr bwMode="auto">
          <a:xfrm>
            <a:off x="1798638" y="1994619"/>
            <a:ext cx="0" cy="4395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7768" y="44624"/>
            <a:ext cx="708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2.4.2 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加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法器与进位逻辑</a:t>
            </a:r>
            <a:endParaRPr lang="zh-CN" altLang="en-US" sz="3600" b="1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93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黑体" pitchFamily="2" charset="-122"/>
              </a:rPr>
              <a:t>多</a:t>
            </a:r>
            <a:r>
              <a:rPr lang="zh-CN" altLang="en-US" sz="3200" b="1" dirty="0">
                <a:ea typeface="黑体" pitchFamily="2" charset="-122"/>
              </a:rPr>
              <a:t>位全加器同时实现多位二进制数的加法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87338" y="2352675"/>
            <a:ext cx="8763000" cy="2424113"/>
            <a:chOff x="432" y="1824"/>
            <a:chExt cx="5520" cy="1527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81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77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36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2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64" y="2160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∑8</a:t>
              </a:r>
              <a:r>
                <a:rPr lang="en-US" altLang="zh-CN" sz="3200" b="1"/>
                <a:t> </a:t>
              </a:r>
              <a:r>
                <a:rPr lang="en-US" altLang="zh-CN" sz="3200" b="1">
                  <a:ea typeface="幼圆" pitchFamily="49" charset="-122"/>
                </a:rPr>
                <a:t> 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24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∑7</a:t>
              </a:r>
              <a:endParaRPr lang="en-US" altLang="zh-CN" sz="32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408" y="2160"/>
              <a:ext cx="5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2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377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∑1</a:t>
              </a:r>
              <a:endParaRPr lang="en-US" altLang="zh-CN" sz="32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110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465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75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44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40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02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398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48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784" y="235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768" y="2688"/>
              <a:ext cx="48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B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7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7</a:t>
              </a:r>
              <a:r>
                <a:rPr lang="en-US" altLang="zh-CN" sz="3200" b="1"/>
                <a:t>               A</a:t>
              </a:r>
              <a:r>
                <a:rPr lang="en-US" altLang="zh-CN" sz="2800" b="1"/>
                <a:t>2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2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1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1</a:t>
              </a:r>
              <a:r>
                <a:rPr lang="en-US" altLang="zh-CN" sz="3200" b="1"/>
                <a:t> 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280" y="2160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</a:t>
              </a:r>
              <a:r>
                <a:rPr lang="en-US" altLang="zh-CN" sz="2800" b="1"/>
                <a:t>0</a:t>
              </a:r>
              <a:endParaRPr lang="en-US" altLang="zh-CN" sz="3200" b="1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816" y="3024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1                1                          1               1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152" y="3024"/>
              <a:ext cx="48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0                0                          0               0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40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0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07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496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70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11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239713" y="5168900"/>
            <a:ext cx="63103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影响加法器运算速度的主要因素：全加器的速度、</a:t>
            </a: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进位传递速度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826120" y="116632"/>
            <a:ext cx="482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1. </a:t>
            </a:r>
            <a:r>
              <a:rPr lang="zh-CN" altLang="en-US" sz="3200" b="1" dirty="0">
                <a:ea typeface="黑体" pitchFamily="2" charset="-122"/>
              </a:rPr>
              <a:t>进位信号的基本逻辑</a:t>
            </a: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1792288" y="906463"/>
            <a:ext cx="4075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i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 i="1"/>
              <a:t> </a:t>
            </a:r>
            <a:r>
              <a:rPr lang="en-US" altLang="zh-CN" sz="3200" b="1" i="1"/>
              <a:t>B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 </a:t>
            </a:r>
            <a:r>
              <a:rPr lang="en-US" altLang="zh-CN" sz="3200" b="1"/>
              <a:t>+ (</a:t>
            </a:r>
            <a:r>
              <a:rPr lang="en-US" altLang="zh-CN" sz="3200" b="1" i="1"/>
              <a:t>A</a:t>
            </a:r>
            <a:r>
              <a:rPr lang="en-US" altLang="zh-CN" b="1" i="1" baseline="-25000"/>
              <a:t>i</a:t>
            </a:r>
            <a:r>
              <a:rPr lang="en-US" altLang="zh-CN" sz="3200"/>
              <a:t>⊕ </a:t>
            </a:r>
            <a:r>
              <a:rPr lang="en-US" altLang="zh-CN" sz="3200" b="1" i="1"/>
              <a:t>B</a:t>
            </a:r>
            <a:r>
              <a:rPr lang="en-US" altLang="zh-CN" b="1" i="1" baseline="-25000"/>
              <a:t>i</a:t>
            </a:r>
            <a:r>
              <a:rPr lang="en-US" altLang="zh-CN" sz="3200" b="1"/>
              <a:t>)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2254250" y="3263900"/>
            <a:ext cx="256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i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i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3519488" y="2853755"/>
            <a:ext cx="288925" cy="503237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23850" y="3948113"/>
            <a:ext cx="1703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sz="1600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1600" b="1" i="1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3200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endParaRPr lang="en-US" altLang="zh-CN" b="1" baseline="-25000" dirty="0">
              <a:solidFill>
                <a:schemeClr val="folHlink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124075" y="3948113"/>
            <a:ext cx="669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进位产生函数</a:t>
            </a:r>
            <a:r>
              <a:rPr lang="en-US" altLang="zh-CN" sz="3200" b="1"/>
              <a:t>(</a:t>
            </a:r>
            <a:r>
              <a:rPr lang="zh-CN" altLang="en-US" sz="3200" b="1"/>
              <a:t>本地进位、绝对进位</a:t>
            </a:r>
            <a:r>
              <a:rPr lang="en-US" altLang="zh-CN" sz="3200" b="1"/>
              <a:t>)</a:t>
            </a:r>
            <a:endParaRPr lang="en-US" altLang="zh-CN" b="1" baseline="-25000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23850" y="4740275"/>
            <a:ext cx="196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folHlink"/>
                </a:solidFill>
              </a:rPr>
              <a:t>P</a:t>
            </a:r>
            <a:r>
              <a:rPr lang="en-US" altLang="zh-CN" sz="1600" b="1" i="1" dirty="0">
                <a:solidFill>
                  <a:schemeClr val="folHlink"/>
                </a:solidFill>
              </a:rPr>
              <a:t>i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3200" dirty="0" err="1">
                <a:solidFill>
                  <a:schemeClr val="folHlink"/>
                </a:solidFill>
              </a:rPr>
              <a:t>⊕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2339975" y="4740275"/>
            <a:ext cx="5688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进位传递函数</a:t>
            </a:r>
            <a:r>
              <a:rPr lang="en-US" altLang="zh-CN" sz="3200" b="1"/>
              <a:t>(</a:t>
            </a:r>
            <a:r>
              <a:rPr lang="zh-CN" altLang="en-US" sz="3200" b="1"/>
              <a:t>进位传递条件</a:t>
            </a:r>
            <a:r>
              <a:rPr lang="en-US" altLang="zh-CN" sz="3200" b="1"/>
              <a:t>)</a:t>
            </a:r>
            <a:endParaRPr lang="en-US" altLang="zh-CN" b="1" baseline="-25000"/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301625" y="5580063"/>
            <a:ext cx="520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1600" b="1" i="1">
                <a:solidFill>
                  <a:schemeClr val="folHlink"/>
                </a:solidFill>
              </a:rPr>
              <a:t>i  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b="1" i="1" baseline="-25000">
                <a:solidFill>
                  <a:schemeClr val="folHlink"/>
                </a:solidFill>
              </a:rPr>
              <a:t>i-1 </a:t>
            </a:r>
            <a:r>
              <a:rPr lang="zh-CN" altLang="en-US" sz="3200" b="1"/>
              <a:t>为传递进位或条件进位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85938" y="2265363"/>
            <a:ext cx="3948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i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 i="1"/>
              <a:t> </a:t>
            </a:r>
            <a:r>
              <a:rPr lang="en-US" altLang="zh-CN" sz="3200" b="1" i="1"/>
              <a:t>B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 </a:t>
            </a:r>
            <a:r>
              <a:rPr lang="en-US" altLang="zh-CN" sz="3200" b="1"/>
              <a:t>+ (</a:t>
            </a:r>
            <a:r>
              <a:rPr lang="en-US" altLang="zh-CN" sz="3200" b="1" i="1"/>
              <a:t>A</a:t>
            </a:r>
            <a:r>
              <a:rPr lang="en-US" altLang="zh-CN" b="1" i="1" baseline="-25000"/>
              <a:t>i </a:t>
            </a:r>
            <a:r>
              <a:rPr lang="en-US" altLang="zh-CN" sz="3200"/>
              <a:t>+ </a:t>
            </a:r>
            <a:r>
              <a:rPr lang="en-US" altLang="zh-CN" sz="3200" b="1" i="1"/>
              <a:t>B</a:t>
            </a:r>
            <a:r>
              <a:rPr lang="en-US" altLang="zh-CN" b="1" i="1" baseline="-25000"/>
              <a:t>i</a:t>
            </a:r>
            <a:r>
              <a:rPr lang="en-US" altLang="zh-CN" sz="3200" b="1"/>
              <a:t>)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1781175" y="1562100"/>
            <a:ext cx="4075113" cy="579438"/>
            <a:chOff x="1122" y="984"/>
            <a:chExt cx="2567" cy="365"/>
          </a:xfrm>
        </p:grpSpPr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1122" y="984"/>
              <a:ext cx="25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i="1"/>
                <a:t>C</a:t>
              </a:r>
              <a:r>
                <a:rPr lang="en-US" altLang="zh-CN" sz="1600" b="1" i="1"/>
                <a:t>i  </a:t>
              </a:r>
              <a:r>
                <a:rPr lang="en-US" altLang="zh-CN" sz="3200" b="1"/>
                <a:t>=</a:t>
              </a:r>
              <a:r>
                <a:rPr lang="en-US" altLang="zh-CN" b="1"/>
                <a:t> </a:t>
              </a:r>
              <a:r>
                <a:rPr lang="en-US" altLang="zh-CN" sz="3200" b="1" i="1"/>
                <a:t>A</a:t>
              </a:r>
              <a:r>
                <a:rPr lang="en-US" altLang="zh-CN" b="1" i="1" baseline="-25000"/>
                <a:t>i</a:t>
              </a:r>
              <a:r>
                <a:rPr lang="en-US" altLang="zh-CN" b="1" i="1"/>
                <a:t> </a:t>
              </a:r>
              <a:r>
                <a:rPr lang="en-US" altLang="zh-CN" sz="3200" b="1" i="1"/>
                <a:t>B</a:t>
              </a:r>
              <a:r>
                <a:rPr lang="en-US" altLang="zh-CN" b="1" i="1" baseline="-25000"/>
                <a:t>i</a:t>
              </a:r>
              <a:r>
                <a:rPr lang="en-US" altLang="zh-CN" b="1" baseline="-25000"/>
                <a:t> </a:t>
              </a:r>
              <a:r>
                <a:rPr lang="en-US" altLang="zh-CN" sz="3200" b="1"/>
                <a:t>+ (</a:t>
              </a:r>
              <a:r>
                <a:rPr lang="en-US" altLang="zh-CN" sz="3200" b="1" i="1"/>
                <a:t>A</a:t>
              </a:r>
              <a:r>
                <a:rPr lang="en-US" altLang="zh-CN" b="1" i="1" baseline="-25000"/>
                <a:t>i</a:t>
              </a:r>
              <a:r>
                <a:rPr lang="en-US" altLang="zh-CN" sz="3200"/>
                <a:t>⊕ </a:t>
              </a:r>
              <a:r>
                <a:rPr lang="en-US" altLang="zh-CN" sz="3200" b="1" i="1"/>
                <a:t>B</a:t>
              </a:r>
              <a:r>
                <a:rPr lang="en-US" altLang="zh-CN" b="1" i="1" baseline="-25000"/>
                <a:t>i</a:t>
              </a:r>
              <a:r>
                <a:rPr lang="en-US" altLang="zh-CN" sz="3200" b="1"/>
                <a:t>) </a:t>
              </a:r>
              <a:r>
                <a:rPr lang="en-US" altLang="zh-CN" sz="3200" b="1" i="1"/>
                <a:t>C</a:t>
              </a:r>
              <a:r>
                <a:rPr lang="en-US" altLang="zh-CN" b="1" i="1" baseline="-25000"/>
                <a:t>i-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2426" y="1045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2925" y="103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1095375" y="1511300"/>
            <a:ext cx="982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或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1100138" y="2246313"/>
            <a:ext cx="982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6" grpId="0" build="p" autoUpdateAnimBg="0"/>
      <p:bldP spid="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4459" y="116632"/>
            <a:ext cx="266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2. </a:t>
            </a:r>
            <a:r>
              <a:rPr lang="zh-CN" altLang="en-US" sz="3200" b="1" dirty="0">
                <a:ea typeface="黑体" pitchFamily="2" charset="-122"/>
              </a:rPr>
              <a:t>串行进位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4313" y="981075"/>
            <a:ext cx="84248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逐级形成各级进位，每一级进位直接依赖于前一级进位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9850" y="167640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09850" y="232410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2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09850" y="3257550"/>
            <a:ext cx="2733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n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n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n-1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116013" y="4221163"/>
            <a:ext cx="2160587" cy="1544637"/>
            <a:chOff x="703" y="2659"/>
            <a:chExt cx="1361" cy="9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29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156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19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657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20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n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611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n-1</a:t>
              </a: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703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247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03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</p:grp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49713" y="2900363"/>
            <a:ext cx="0" cy="431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653088" y="4581525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1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4213225" y="4221163"/>
            <a:ext cx="1655763" cy="1544637"/>
            <a:chOff x="2654" y="2659"/>
            <a:chExt cx="1043" cy="97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980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10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470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971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2</a:t>
              </a:r>
              <a:r>
                <a:rPr lang="en-US" altLang="zh-CN" sz="2000" b="1"/>
                <a:t>     B</a:t>
              </a:r>
              <a:r>
                <a:rPr lang="en-US" altLang="zh-CN" sz="1400" b="1"/>
                <a:t>2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289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654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198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2</a:t>
              </a:r>
              <a:endParaRPr lang="en-US" altLang="zh-CN" sz="2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54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/>
                <a:t>C</a:t>
              </a:r>
              <a:r>
                <a:rPr lang="en-US" altLang="zh-CN" sz="1400" b="1" dirty="0"/>
                <a:t>2</a:t>
              </a:r>
              <a:endParaRPr lang="en-US" altLang="zh-CN" sz="2000" b="1" dirty="0"/>
            </a:p>
          </p:txBody>
        </p:sp>
      </p:grp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5724525" y="48688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6442075" y="4221163"/>
            <a:ext cx="1657350" cy="1544637"/>
            <a:chOff x="4058" y="2659"/>
            <a:chExt cx="1044" cy="973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067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/>
                <a:t>∑</a:t>
              </a: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194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55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695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58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1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649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4376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285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1</a:t>
              </a:r>
              <a:endParaRPr lang="en-US" altLang="zh-CN" sz="2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492500" y="4868863"/>
            <a:ext cx="3603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39750" y="6005513"/>
            <a:ext cx="813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2" charset="-122"/>
              </a:rPr>
              <a:t>进位信号采取串联结构，元器件较少，运算时间长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autoUpdateAnimBg="0"/>
      <p:bldP spid="18" grpId="0" animBg="1"/>
      <p:bldP spid="19" grpId="0" build="p" autoUpdateAnimBg="0"/>
      <p:bldP spid="19" grpId="1" build="allAtOnce"/>
      <p:bldP spid="29" grpId="0" animBg="1"/>
      <p:bldP spid="39" grpId="0" animBg="1"/>
      <p:bldP spid="4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70483" y="44624"/>
            <a:ext cx="266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3. </a:t>
            </a:r>
            <a:r>
              <a:rPr lang="zh-CN" altLang="en-US" sz="3200" b="1" dirty="0">
                <a:ea typeface="黑体" pitchFamily="2" charset="-122"/>
              </a:rPr>
              <a:t>并行进位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8968" y="912540"/>
            <a:ext cx="8424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2" charset="-122"/>
              </a:rPr>
              <a:t>并行</a:t>
            </a:r>
            <a:r>
              <a:rPr lang="zh-CN" altLang="en-US" sz="3200" b="1">
                <a:ea typeface="黑体" pitchFamily="2" charset="-122"/>
              </a:rPr>
              <a:t>地形成各级进位，各进位之间无依赖关系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80630" y="15602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80630" y="22079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2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b="1" i="1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75918" y="2781028"/>
            <a:ext cx="3582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>
                <a:solidFill>
                  <a:schemeClr val="folHlink"/>
                </a:solidFill>
              </a:rPr>
              <a:t>(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 </a:t>
            </a:r>
            <a:r>
              <a:rPr lang="en-US" altLang="zh-CN" sz="3200" b="1">
                <a:solidFill>
                  <a:schemeClr val="folHlink"/>
                </a:solidFill>
              </a:rPr>
              <a:t>+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r>
              <a:rPr lang="en-US" altLang="zh-CN" sz="3200" b="1">
                <a:solidFill>
                  <a:schemeClr val="folHlink"/>
                </a:solidFill>
              </a:rPr>
              <a:t>)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8455" y="3357290"/>
            <a:ext cx="378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2000" b="1" i="1"/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31418" y="4081190"/>
            <a:ext cx="6059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3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3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>
                <a:solidFill>
                  <a:schemeClr val="folHlink"/>
                </a:solidFill>
              </a:rPr>
              <a:t> </a:t>
            </a:r>
            <a:r>
              <a:rPr lang="en-US" altLang="zh-CN" sz="1600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3200" b="1">
                <a:solidFill>
                  <a:schemeClr val="folHlink"/>
                </a:solidFill>
              </a:rPr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sz="3200" b="1">
              <a:solidFill>
                <a:schemeClr val="folHlink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9193" y="5517878"/>
            <a:ext cx="547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n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n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n</a:t>
            </a:r>
            <a:r>
              <a:rPr lang="en-US" altLang="zh-CN" sz="3200" b="1" i="1"/>
              <a:t>G</a:t>
            </a:r>
            <a:r>
              <a:rPr lang="en-US" altLang="zh-CN" sz="1600" b="1" i="1" baseline="-25000"/>
              <a:t>n-1</a:t>
            </a:r>
            <a:r>
              <a:rPr lang="en-US" altLang="zh-CN" sz="1600" b="1" baseline="-25000"/>
              <a:t>  </a:t>
            </a:r>
            <a:r>
              <a:rPr lang="en-US" altLang="zh-CN" sz="3200" b="1"/>
              <a:t>+ </a:t>
            </a:r>
            <a:r>
              <a:rPr lang="en-US" altLang="zh-CN" sz="3200" b="1" i="1"/>
              <a:t>…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n </a:t>
            </a:r>
            <a:r>
              <a:rPr lang="en-US" altLang="zh-CN" sz="3200" b="1" i="1"/>
              <a:t>…P</a:t>
            </a:r>
            <a:r>
              <a:rPr lang="en-US" altLang="zh-CN" sz="1600" b="1" i="1"/>
              <a:t>1</a:t>
            </a:r>
            <a:r>
              <a:rPr lang="en-US" altLang="zh-CN" sz="3200" b="1" i="1"/>
              <a:t>C</a:t>
            </a:r>
            <a:r>
              <a:rPr lang="en-US" altLang="zh-CN" sz="1600" b="1" i="1"/>
              <a:t>0</a:t>
            </a:r>
            <a:endParaRPr lang="en-US" altLang="zh-CN" sz="1600" b="1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52293" y="472889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 rot="16200000">
            <a:off x="4752020" y="4185083"/>
            <a:ext cx="432051" cy="3960442"/>
          </a:xfrm>
          <a:prstGeom prst="leftBrace">
            <a:avLst>
              <a:gd name="adj1" fmla="val 99967"/>
              <a:gd name="adj2" fmla="val 491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450432" y="6294263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n + 1 </a:t>
            </a:r>
            <a:r>
              <a:rPr lang="zh-CN" altLang="en-US" sz="2800" b="1" dirty="0">
                <a:solidFill>
                  <a:schemeClr val="folHlink"/>
                </a:solidFill>
              </a:rPr>
              <a:t>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2" grpId="0" animBg="1"/>
      <p:bldP spid="13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1479</Words>
  <Application>Microsoft Office PowerPoint</Application>
  <PresentationFormat>全屏显示(4:3)</PresentationFormat>
  <Paragraphs>521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宋体</vt:lpstr>
      <vt:lpstr>幼圆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204</cp:revision>
  <dcterms:created xsi:type="dcterms:W3CDTF">2017-01-15T07:54:50Z</dcterms:created>
  <dcterms:modified xsi:type="dcterms:W3CDTF">2017-08-23T16:39:20Z</dcterms:modified>
</cp:coreProperties>
</file>