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347" r:id="rId2"/>
    <p:sldId id="372" r:id="rId3"/>
    <p:sldId id="348" r:id="rId4"/>
    <p:sldId id="352" r:id="rId5"/>
    <p:sldId id="349" r:id="rId6"/>
    <p:sldId id="353" r:id="rId7"/>
    <p:sldId id="351" r:id="rId8"/>
    <p:sldId id="354" r:id="rId9"/>
    <p:sldId id="355" r:id="rId10"/>
    <p:sldId id="356" r:id="rId11"/>
    <p:sldId id="357" r:id="rId12"/>
    <p:sldId id="359" r:id="rId13"/>
    <p:sldId id="358" r:id="rId14"/>
    <p:sldId id="360" r:id="rId15"/>
    <p:sldId id="361" r:id="rId16"/>
    <p:sldId id="366" r:id="rId17"/>
    <p:sldId id="367" r:id="rId18"/>
    <p:sldId id="362" r:id="rId19"/>
    <p:sldId id="364" r:id="rId20"/>
    <p:sldId id="365" r:id="rId21"/>
    <p:sldId id="368" r:id="rId22"/>
    <p:sldId id="369" r:id="rId23"/>
    <p:sldId id="370" r:id="rId24"/>
    <p:sldId id="371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FF"/>
    <a:srgbClr val="FF6600"/>
    <a:srgbClr val="FF3300"/>
    <a:srgbClr val="3366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CBFC1-1064-4012-861C-427F352FB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CD37B-C829-44BB-808D-5B3A03754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7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E0EA-123E-4C75-953D-82B1A74C2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AFC7-07AB-4FBF-8E15-7F2C67685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0464-34EC-4594-B967-D210120C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60308-9E71-4960-A0EF-0079906D9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A707-4363-4D0B-B737-6BFC93629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86B86-71BF-489F-8C51-0357F50B3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" y="44450"/>
            <a:ext cx="715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8DB6-8657-431C-B328-D77F9FCC9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0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635655A3-BE41-4CC6-86BA-F74D6B2D0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4" r:id="rId7"/>
    <p:sldLayoutId id="2147483739" r:id="rId8"/>
    <p:sldLayoutId id="2147483741" r:id="rId9"/>
    <p:sldLayoutId id="2147483742" r:id="rId10"/>
  </p:sldLayoutIdLst>
  <p:transition spd="med">
    <p:sndAc>
      <p:stSnd>
        <p:snd r:embed="rId12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691680" y="1268760"/>
            <a:ext cx="62635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</a:rPr>
              <a:t>第三章   </a:t>
            </a:r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</a:rPr>
              <a:t>CPU</a:t>
            </a: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</a:rPr>
              <a:t>子系统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411760" y="249463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3.1  </a:t>
            </a:r>
            <a:r>
              <a:rPr lang="zh-CN" altLang="en-US" sz="3600" b="1" smtClean="0"/>
              <a:t>概述</a:t>
            </a:r>
            <a:endParaRPr lang="zh-CN" altLang="en-US" sz="3600" b="1"/>
          </a:p>
        </p:txBody>
      </p:sp>
      <p:sp>
        <p:nvSpPr>
          <p:cNvPr id="75" name="文本框 74"/>
          <p:cNvSpPr txBox="1"/>
          <p:nvPr/>
        </p:nvSpPr>
        <p:spPr>
          <a:xfrm>
            <a:off x="2411760" y="328498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3.2  </a:t>
            </a:r>
            <a:r>
              <a:rPr lang="zh-CN" altLang="en-US" sz="3600" b="1" smtClean="0"/>
              <a:t>指令系统</a:t>
            </a:r>
            <a:endParaRPr lang="zh-CN" altLang="en-US" sz="3600" b="1"/>
          </a:p>
        </p:txBody>
      </p:sp>
      <p:sp>
        <p:nvSpPr>
          <p:cNvPr id="76" name="文本框 75"/>
          <p:cNvSpPr txBox="1"/>
          <p:nvPr/>
        </p:nvSpPr>
        <p:spPr>
          <a:xfrm>
            <a:off x="2411760" y="400506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3.3  CPU</a:t>
            </a:r>
            <a:r>
              <a:rPr lang="zh-CN" altLang="en-US" sz="3600" b="1" smtClean="0"/>
              <a:t>的基本模型</a:t>
            </a:r>
            <a:endParaRPr lang="zh-CN" altLang="en-US" sz="3600" b="1"/>
          </a:p>
        </p:txBody>
      </p:sp>
      <p:sp>
        <p:nvSpPr>
          <p:cNvPr id="77" name="文本框 76"/>
          <p:cNvSpPr txBox="1"/>
          <p:nvPr/>
        </p:nvSpPr>
        <p:spPr>
          <a:xfrm>
            <a:off x="2411760" y="479889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3.4  </a:t>
            </a:r>
            <a:r>
              <a:rPr lang="zh-CN" altLang="en-US" sz="3600" b="1" smtClean="0"/>
              <a:t>组合逻辑控制方式</a:t>
            </a:r>
            <a:endParaRPr lang="zh-CN" altLang="en-US" sz="3600" b="1"/>
          </a:p>
        </p:txBody>
      </p:sp>
      <p:sp>
        <p:nvSpPr>
          <p:cNvPr id="78" name="文本框 77"/>
          <p:cNvSpPr txBox="1"/>
          <p:nvPr/>
        </p:nvSpPr>
        <p:spPr>
          <a:xfrm>
            <a:off x="2411760" y="559098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3.5  </a:t>
            </a:r>
            <a:r>
              <a:rPr lang="zh-CN" altLang="en-US" sz="3600" b="1" smtClean="0"/>
              <a:t>微程序控制方式</a:t>
            </a:r>
            <a:endParaRPr lang="zh-CN" altLang="en-US" sz="36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624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）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程序计数器</a:t>
            </a:r>
            <a:r>
              <a:rPr lang="en-US" altLang="zh-CN" sz="3200" b="1" dirty="0" smtClean="0"/>
              <a:t>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92696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程序计数器（</a:t>
            </a:r>
            <a:r>
              <a:rPr lang="en-US" altLang="zh-CN" sz="2800" b="1" dirty="0" smtClean="0"/>
              <a:t>PC</a:t>
            </a:r>
            <a:r>
              <a:rPr lang="zh-CN" altLang="zh-CN" sz="2800" b="1" dirty="0" smtClean="0"/>
              <a:t>）也称为指令计数器或指令指针，用来指示指令在存储器中的存放位置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6296300" y="1844824"/>
            <a:ext cx="2668188" cy="2880320"/>
            <a:chOff x="4139952" y="1412776"/>
            <a:chExt cx="2468074" cy="2880320"/>
          </a:xfrm>
        </p:grpSpPr>
        <p:sp>
          <p:nvSpPr>
            <p:cNvPr id="9" name="矩形 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顺序指令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转移指令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32040" y="1772816"/>
            <a:ext cx="1368152" cy="821705"/>
            <a:chOff x="2987824" y="2319263"/>
            <a:chExt cx="1368152" cy="821705"/>
          </a:xfrm>
        </p:grpSpPr>
        <p:grpSp>
          <p:nvGrpSpPr>
            <p:cNvPr id="23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1000H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107504" y="206084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当程序顺序执行时，每次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从主存取出一条指令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PC</a:t>
            </a:r>
            <a:r>
              <a:rPr lang="zh-CN" altLang="zh-CN" sz="2800" b="1" dirty="0" smtClean="0"/>
              <a:t>内容就增量计数，指向下一条指令的</a:t>
            </a:r>
            <a:r>
              <a:rPr lang="zh-CN" altLang="en-US" sz="2800" b="1" dirty="0" smtClean="0"/>
              <a:t>地址。</a:t>
            </a:r>
            <a:endParaRPr lang="zh-CN" altLang="en-US" sz="2800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932040" y="2175247"/>
            <a:ext cx="1368152" cy="821705"/>
            <a:chOff x="2987824" y="2319263"/>
            <a:chExt cx="1368152" cy="821705"/>
          </a:xfrm>
        </p:grpSpPr>
        <p:grpSp>
          <p:nvGrpSpPr>
            <p:cNvPr id="37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1001H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1" name="矩形 40"/>
          <p:cNvSpPr/>
          <p:nvPr/>
        </p:nvSpPr>
        <p:spPr>
          <a:xfrm>
            <a:off x="107504" y="4221088"/>
            <a:ext cx="4752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当程序要转移时，将转移地址送入</a:t>
            </a:r>
            <a:r>
              <a:rPr lang="en-US" altLang="zh-CN" sz="2800" b="1" dirty="0" smtClean="0"/>
              <a:t>PC</a:t>
            </a:r>
            <a:r>
              <a:rPr lang="zh-CN" altLang="zh-CN" sz="2800" b="1" dirty="0" smtClean="0"/>
              <a:t>，使</a:t>
            </a:r>
            <a:r>
              <a:rPr lang="en-US" altLang="zh-CN" sz="2800" b="1" dirty="0" smtClean="0"/>
              <a:t>PC</a:t>
            </a:r>
            <a:r>
              <a:rPr lang="zh-CN" altLang="zh-CN" sz="2800" b="1" dirty="0" smtClean="0"/>
              <a:t>指向新的指令地址。</a:t>
            </a:r>
            <a:endParaRPr lang="zh-CN" altLang="en-US" sz="2800" b="1" dirty="0"/>
          </a:p>
        </p:txBody>
      </p:sp>
      <p:sp>
        <p:nvSpPr>
          <p:cNvPr id="43" name="手杖形箭头 42"/>
          <p:cNvSpPr/>
          <p:nvPr/>
        </p:nvSpPr>
        <p:spPr bwMode="auto">
          <a:xfrm flipH="1">
            <a:off x="5364088" y="1628800"/>
            <a:ext cx="2664296" cy="1165856"/>
          </a:xfrm>
          <a:prstGeom prst="uturnArrow">
            <a:avLst>
              <a:gd name="adj1" fmla="val 5392"/>
              <a:gd name="adj2" fmla="val 7620"/>
              <a:gd name="adj3" fmla="val 21435"/>
              <a:gd name="adj4" fmla="val 49098"/>
              <a:gd name="adj5" fmla="val 54615"/>
            </a:avLst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32040" y="3615407"/>
            <a:ext cx="1368152" cy="821705"/>
            <a:chOff x="2987824" y="2319263"/>
            <a:chExt cx="1368152" cy="821705"/>
          </a:xfrm>
        </p:grpSpPr>
        <p:grpSp>
          <p:nvGrpSpPr>
            <p:cNvPr id="4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47" name="矩形 4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XXXX</a:t>
                </a:r>
                <a:r>
                  <a:rPr kumimoji="1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H</a:t>
                </a:r>
                <a:endPara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251520" y="5787261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因此，当现行指令执行完时，</a:t>
            </a:r>
            <a:r>
              <a:rPr lang="en-US" altLang="zh-CN" sz="2800" b="1" dirty="0" smtClean="0"/>
              <a:t>PC</a:t>
            </a:r>
            <a:r>
              <a:rPr lang="zh-CN" altLang="zh-CN" sz="2800" b="1" dirty="0" smtClean="0"/>
              <a:t>中存放的总是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后续指令的地址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41" grpId="0"/>
      <p:bldP spid="43" grpId="0" animBg="1"/>
      <p:bldP spid="43" grpId="1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3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）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程序状态字寄存器</a:t>
            </a:r>
            <a:r>
              <a:rPr lang="en-US" altLang="zh-CN" sz="3200" b="1" dirty="0" smtClean="0"/>
              <a:t>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PSW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908720"/>
            <a:ext cx="81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 dirty="0" smtClean="0"/>
              <a:t>记</a:t>
            </a:r>
            <a:r>
              <a:rPr kumimoji="0" lang="zh-CN" altLang="en-US" sz="2800" b="1" dirty="0"/>
              <a:t>录现行程序的运行状态和指示程序的工作方式。</a:t>
            </a:r>
            <a:endParaRPr kumimoji="0" lang="zh-CN" altLang="en-US" sz="3200" b="1" dirty="0">
              <a:latin typeface="宋体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" y="1772816"/>
            <a:ext cx="88392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32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特征位</a:t>
            </a:r>
          </a:p>
          <a:p>
            <a:pPr algn="just"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2800" b="1" dirty="0">
                <a:latin typeface="宋体" charset="-122"/>
              </a:rPr>
              <a:t>也叫标志位，用来反映当前程序的执行状态。指令执行后，</a:t>
            </a:r>
            <a:r>
              <a:rPr kumimoji="0" lang="en-US" altLang="zh-CN" sz="2800" b="1" dirty="0">
                <a:latin typeface="宋体" charset="-122"/>
              </a:rPr>
              <a:t>CPU</a:t>
            </a:r>
            <a:r>
              <a:rPr kumimoji="0" lang="zh-CN" altLang="en-US" sz="2800" b="1" dirty="0">
                <a:latin typeface="宋体" charset="-122"/>
              </a:rPr>
              <a:t>根据执行结果设置相应特征位，作为决定程序流向的判断依据，常见有5种。另有编程设定位。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84213" y="4508500"/>
            <a:ext cx="8001000" cy="914400"/>
            <a:chOff x="336" y="2640"/>
            <a:chExt cx="5040" cy="57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进位</a:t>
              </a:r>
            </a:p>
            <a:p>
              <a:pPr algn="ctr" eaLnBrk="0" hangingPunct="0"/>
              <a:r>
                <a:rPr kumimoji="0" lang="en-US" altLang="zh-CN" sz="2800" b="1"/>
                <a:t>C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溢出</a:t>
              </a:r>
            </a:p>
            <a:p>
              <a:pPr algn="ctr" eaLnBrk="0" hangingPunct="0"/>
              <a:r>
                <a:rPr kumimoji="0" lang="en-US" altLang="zh-CN" sz="2800" b="1"/>
                <a:t>V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7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零位</a:t>
              </a:r>
            </a:p>
            <a:p>
              <a:pPr algn="ctr" eaLnBrk="0" hangingPunct="0"/>
              <a:r>
                <a:rPr kumimoji="0" lang="en-US" altLang="zh-CN" sz="2800" b="1"/>
                <a:t>Z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9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负位</a:t>
              </a:r>
            </a:p>
            <a:p>
              <a:pPr algn="ctr" eaLnBrk="0" hangingPunct="0"/>
              <a:r>
                <a:rPr kumimoji="0" lang="en-US" altLang="zh-CN" sz="2800" b="1"/>
                <a:t>N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1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奇偶</a:t>
              </a:r>
            </a:p>
            <a:p>
              <a:pPr algn="ctr" eaLnBrk="0" hangingPunct="0"/>
              <a:r>
                <a:rPr kumimoji="0" lang="en-US" altLang="zh-CN" sz="2800" b="1"/>
                <a:t>P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AutoShape 18"/>
          <p:cNvSpPr>
            <a:spLocks/>
          </p:cNvSpPr>
          <p:nvPr/>
        </p:nvSpPr>
        <p:spPr bwMode="auto">
          <a:xfrm rot="5400000">
            <a:off x="3359150" y="3465513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979613" y="5876925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特征位，自动设置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829642"/>
            <a:ext cx="883920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3200" b="1" dirty="0"/>
              <a:t> </a:t>
            </a:r>
            <a:r>
              <a:rPr kumimoji="0" lang="zh-CN" altLang="en-US" sz="3200" b="1" dirty="0">
                <a:solidFill>
                  <a:schemeClr val="tx2"/>
                </a:solidFill>
              </a:rPr>
              <a:t>编程设定位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altLang="zh-CN" sz="2800" b="1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0" lang="en-US" altLang="zh-CN" sz="2800" b="1" dirty="0">
                <a:latin typeface="宋体" charset="-122"/>
              </a:rPr>
              <a:t>PSW</a:t>
            </a:r>
            <a:r>
              <a:rPr kumimoji="0" lang="zh-CN" altLang="en-US" sz="2800" b="1" dirty="0">
                <a:latin typeface="宋体" charset="-122"/>
              </a:rPr>
              <a:t>中某些位或字段由</a:t>
            </a:r>
            <a:r>
              <a:rPr kumimoji="0" lang="en-US" altLang="zh-CN" sz="2800" b="1" dirty="0">
                <a:latin typeface="宋体" charset="-122"/>
              </a:rPr>
              <a:t>CPU</a:t>
            </a:r>
            <a:r>
              <a:rPr kumimoji="0" lang="zh-CN" altLang="en-US" sz="2800" b="1" dirty="0">
                <a:latin typeface="宋体" charset="-122"/>
              </a:rPr>
              <a:t>编程设定，以决定程序的调试、对中断的响应、程序的工作方式等。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2000" y="3090664"/>
            <a:ext cx="6096000" cy="914400"/>
            <a:chOff x="672" y="2400"/>
            <a:chExt cx="3840" cy="57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7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跟踪位</a:t>
              </a:r>
            </a:p>
            <a:p>
              <a:pPr algn="ctr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3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允许中断</a:t>
              </a:r>
            </a:p>
            <a:p>
              <a:pPr algn="ctr" eaLnBrk="0" hangingPunct="0"/>
              <a:r>
                <a:rPr kumimoji="0" lang="en-US" altLang="zh-CN" sz="2800" b="1"/>
                <a:t>I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9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程序优</a:t>
              </a:r>
            </a:p>
            <a:p>
              <a:pPr algn="ctr" eaLnBrk="0" hangingPunct="0"/>
              <a:r>
                <a:rPr kumimoji="0" lang="zh-CN" altLang="en-US" sz="2800" b="1"/>
                <a:t>先级段</a:t>
              </a:r>
              <a:endParaRPr kumimoji="0" lang="en-US" altLang="zh-CN" sz="2800" b="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5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工作方</a:t>
              </a:r>
            </a:p>
            <a:p>
              <a:pPr algn="ctr" eaLnBrk="0" hangingPunct="0"/>
              <a:r>
                <a:rPr kumimoji="0" lang="zh-CN" altLang="en-US" sz="2800" b="1"/>
                <a:t>式字段</a:t>
              </a:r>
              <a:endParaRPr kumimoji="0" lang="en-US" altLang="zh-CN" sz="2800" b="1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4797152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 dirty="0"/>
              <a:t>注意：</a:t>
            </a:r>
            <a:r>
              <a:rPr kumimoji="0" lang="en-US" altLang="zh-CN" sz="3200" b="1" dirty="0">
                <a:solidFill>
                  <a:srgbClr val="FF0000"/>
                </a:solidFill>
              </a:rPr>
              <a:t>IR,PC,PSW</a:t>
            </a:r>
            <a:r>
              <a:rPr kumimoji="0" lang="zh-CN" altLang="en-US" sz="3200" b="1" dirty="0"/>
              <a:t>等寄存器属于控制部件，用来存放控制信息。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7921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4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）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堆栈指针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SP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52284" y="3717032"/>
            <a:ext cx="2668188" cy="2880320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7FFDH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7FFEH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XXXX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88024" y="5445224"/>
            <a:ext cx="1368152" cy="821705"/>
            <a:chOff x="2987824" y="2319263"/>
            <a:chExt cx="1368152" cy="821705"/>
          </a:xfrm>
        </p:grpSpPr>
        <p:grpSp>
          <p:nvGrpSpPr>
            <p:cNvPr id="21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7FFEH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28" name="直接箭头连接符 27"/>
          <p:cNvCxnSpPr/>
          <p:nvPr/>
        </p:nvCxnSpPr>
        <p:spPr bwMode="auto">
          <a:xfrm flipV="1">
            <a:off x="8820472" y="4106689"/>
            <a:ext cx="0" cy="237626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467544" y="818709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在主存储器中划出一段区间作为堆栈区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是一种按“后进先出”存取顺序进行存储的结构。</a:t>
            </a:r>
            <a:endParaRPr lang="en-US" altLang="zh-CN" sz="2800" b="1" dirty="0" smtClean="0"/>
          </a:p>
        </p:txBody>
      </p:sp>
      <p:sp>
        <p:nvSpPr>
          <p:cNvPr id="31" name="矩形 30"/>
          <p:cNvSpPr/>
          <p:nvPr/>
        </p:nvSpPr>
        <p:spPr>
          <a:xfrm>
            <a:off x="539552" y="184482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作为起点的一端固定，称为栈底</a:t>
            </a:r>
            <a:r>
              <a:rPr lang="zh-CN" altLang="en-US" sz="2800" b="1" dirty="0" smtClean="0"/>
              <a:t>；浮动</a:t>
            </a:r>
            <a:r>
              <a:rPr lang="zh-CN" altLang="zh-CN" sz="2800" b="1" dirty="0" smtClean="0"/>
              <a:t>端称为栈顶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323528" y="2564904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设置一个具有加、减计数功能的寄存器作为堆栈指针，命名为</a:t>
            </a:r>
            <a:r>
              <a:rPr lang="en-US" altLang="zh-CN" sz="2800" b="1" dirty="0" smtClean="0"/>
              <a:t>SP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SP</a:t>
            </a:r>
            <a:r>
              <a:rPr lang="zh-CN" altLang="zh-CN" sz="2800" b="1" dirty="0" smtClean="0"/>
              <a:t>中的内容就是栈顶单元地址。</a:t>
            </a:r>
            <a:endParaRPr lang="zh-CN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4077072"/>
            <a:ext cx="441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压栈：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SP=SP-1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，存入数据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788024" y="5085184"/>
            <a:ext cx="1368152" cy="821705"/>
            <a:chOff x="2987824" y="2319263"/>
            <a:chExt cx="1368152" cy="821705"/>
          </a:xfrm>
        </p:grpSpPr>
        <p:grpSp>
          <p:nvGrpSpPr>
            <p:cNvPr id="3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7FFDH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6372200" y="544522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XXXXH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4" y="4797152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出栈：读取数据，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SP=SP+1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449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5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）暂存器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07901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与通用寄存器不同，暂存器没有编号，不能被编程访问，只能</a:t>
            </a:r>
            <a:r>
              <a:rPr lang="en-US" altLang="zh-CN" sz="2800" b="1" dirty="0" smtClean="0"/>
              <a:t>CPU</a:t>
            </a:r>
            <a:r>
              <a:rPr lang="zh-CN" altLang="zh-CN" sz="2800" b="1" dirty="0" smtClean="0"/>
              <a:t>内部专用。设置暂存器的目的是暂存某些中间过程产生的信息。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4205406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</a:rPr>
              <a:t>模型机的特别安排，从主存中读取源操作数地址或源操作数时，就使用暂存器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；从主存中读取目的操作数地址或目的操作数时，以及需要暂存目的地址或运算结果时，就使用暂存器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23030" y="2852936"/>
            <a:ext cx="904954" cy="972524"/>
            <a:chOff x="3523030" y="2852936"/>
            <a:chExt cx="904954" cy="972524"/>
          </a:xfrm>
        </p:grpSpPr>
        <p:sp>
          <p:nvSpPr>
            <p:cNvPr id="5" name="Text Box 115"/>
            <p:cNvSpPr txBox="1">
              <a:spLocks noChangeArrowheads="1"/>
            </p:cNvSpPr>
            <p:nvPr/>
          </p:nvSpPr>
          <p:spPr bwMode="auto">
            <a:xfrm>
              <a:off x="3523030" y="2852936"/>
              <a:ext cx="904954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C</a:t>
              </a:r>
            </a:p>
          </p:txBody>
        </p:sp>
        <p:sp>
          <p:nvSpPr>
            <p:cNvPr id="6" name="Text Box 117"/>
            <p:cNvSpPr txBox="1">
              <a:spLocks noChangeArrowheads="1"/>
            </p:cNvSpPr>
            <p:nvPr/>
          </p:nvSpPr>
          <p:spPr bwMode="auto">
            <a:xfrm>
              <a:off x="3523030" y="3425556"/>
              <a:ext cx="904954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D</a:t>
              </a: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16632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6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）指令寄存器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3" y="836712"/>
            <a:ext cx="7416825" cy="4464050"/>
            <a:chOff x="1300242" y="1341214"/>
            <a:chExt cx="7448471" cy="446405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1300242" y="1341214"/>
              <a:ext cx="7448471" cy="4464050"/>
              <a:chOff x="624" y="48"/>
              <a:chExt cx="5136" cy="3360"/>
            </a:xfrm>
          </p:grpSpPr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2384" y="156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MDR</a:t>
                </a:r>
              </a:p>
            </p:txBody>
          </p:sp>
          <p:sp>
            <p:nvSpPr>
              <p:cNvPr id="5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4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0" name="Text Box 120"/>
          <p:cNvSpPr txBox="1">
            <a:spLocks noChangeArrowheads="1"/>
          </p:cNvSpPr>
          <p:nvPr/>
        </p:nvSpPr>
        <p:spPr bwMode="auto">
          <a:xfrm>
            <a:off x="5364088" y="2956117"/>
            <a:ext cx="901110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IR</a:t>
            </a:r>
          </a:p>
        </p:txBody>
      </p:sp>
      <p:sp>
        <p:nvSpPr>
          <p:cNvPr id="71" name="Text Box 111"/>
          <p:cNvSpPr txBox="1">
            <a:spLocks noChangeArrowheads="1"/>
          </p:cNvSpPr>
          <p:nvPr/>
        </p:nvSpPr>
        <p:spPr bwMode="auto">
          <a:xfrm>
            <a:off x="7482127" y="1916832"/>
            <a:ext cx="690273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 M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053211" y="1268760"/>
            <a:ext cx="2911277" cy="1849392"/>
            <a:chOff x="6205611" y="1435517"/>
            <a:chExt cx="2911277" cy="1849392"/>
          </a:xfrm>
        </p:grpSpPr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H="1">
              <a:off x="6205611" y="1435517"/>
              <a:ext cx="29112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7968840" y="1435517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107"/>
            <p:cNvSpPr>
              <a:spLocks noChangeShapeType="1"/>
            </p:cNvSpPr>
            <p:nvPr/>
          </p:nvSpPr>
          <p:spPr bwMode="auto">
            <a:xfrm>
              <a:off x="6968088" y="1435517"/>
              <a:ext cx="0" cy="1849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108"/>
            <p:cNvSpPr>
              <a:spLocks noChangeShapeType="1"/>
            </p:cNvSpPr>
            <p:nvPr/>
          </p:nvSpPr>
          <p:spPr bwMode="auto">
            <a:xfrm flipH="1">
              <a:off x="6413559" y="3284909"/>
              <a:ext cx="5545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32048" y="1759456"/>
            <a:ext cx="2771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800" b="1" dirty="0" smtClean="0">
                <a:latin typeface="宋体" charset="-122"/>
              </a:rPr>
              <a:t>用来存放正在执行的指令，它的输出包括操作码信息、地址信息等，是产生微命令（控制信号）的主要逻辑依据。</a:t>
            </a:r>
            <a:endParaRPr lang="zh-CN" altLang="en-US" sz="2800" dirty="0"/>
          </a:p>
        </p:txBody>
      </p:sp>
      <p:sp>
        <p:nvSpPr>
          <p:cNvPr id="78" name="矩形 77"/>
          <p:cNvSpPr/>
          <p:nvPr/>
        </p:nvSpPr>
        <p:spPr bwMode="auto">
          <a:xfrm>
            <a:off x="5220072" y="2852936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7" grpId="0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89254" y="981174"/>
            <a:ext cx="4875234" cy="4464050"/>
            <a:chOff x="4089254" y="836712"/>
            <a:chExt cx="4875234" cy="4464050"/>
          </a:xfrm>
        </p:grpSpPr>
        <p:sp>
          <p:nvSpPr>
            <p:cNvPr id="3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24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27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30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32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36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37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5189628" y="1844824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7584" y="116632"/>
            <a:ext cx="4737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7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）地址寄存器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MAR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）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3568" y="1772816"/>
            <a:ext cx="33123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3200" b="1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kumimoji="0" lang="zh-CN" altLang="en-US" sz="3200" b="1" dirty="0" smtClean="0">
                <a:latin typeface="黑体" pitchFamily="49" charset="-122"/>
                <a:ea typeface="黑体" pitchFamily="49" charset="-122"/>
              </a:rPr>
              <a:t>访问主存时，先要找到需要访问的存储单元，因此设置地址寄存器来存放被访问单元的地址。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89254" y="981174"/>
            <a:ext cx="4875234" cy="4464050"/>
            <a:chOff x="4089254" y="836712"/>
            <a:chExt cx="4875234" cy="4464050"/>
          </a:xfrm>
        </p:grpSpPr>
        <p:sp>
          <p:nvSpPr>
            <p:cNvPr id="3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24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27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30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32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36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37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5189628" y="2420888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7584" y="116632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8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）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数据缓冲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寄存器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MBR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）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5576" y="2060848"/>
            <a:ext cx="3240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存放</a:t>
            </a:r>
            <a:r>
              <a:rPr kumimoji="0" lang="en-US" altLang="zh-CN" sz="2800" b="1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与主存之间交换的数据。无论是从主存读出的数据，还是写入主存的数据，都要经过</a:t>
            </a:r>
            <a:r>
              <a:rPr kumimoji="0" lang="en-US" altLang="zh-CN" sz="2800" b="1" dirty="0" smtClean="0">
                <a:latin typeface="黑体" pitchFamily="49" charset="-122"/>
                <a:ea typeface="黑体" pitchFamily="49" charset="-122"/>
              </a:rPr>
              <a:t>MBR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kumimoji="0"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MDR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5864252" y="404664"/>
            <a:ext cx="2668188" cy="2880320"/>
            <a:chOff x="4139952" y="1412776"/>
            <a:chExt cx="2468074" cy="2880320"/>
          </a:xfrm>
        </p:grpSpPr>
        <p:sp>
          <p:nvSpPr>
            <p:cNvPr id="53" name="矩形 5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0000H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0001H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868144" y="3717032"/>
            <a:ext cx="2668188" cy="2880320"/>
            <a:chOff x="4139952" y="1412776"/>
            <a:chExt cx="2468074" cy="2880320"/>
          </a:xfrm>
        </p:grpSpPr>
        <p:sp>
          <p:nvSpPr>
            <p:cNvPr id="70" name="矩形 6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数据空间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 bwMode="auto">
          <a:xfrm>
            <a:off x="4860032" y="216024"/>
            <a:ext cx="3672408" cy="6597352"/>
          </a:xfrm>
          <a:prstGeom prst="rect">
            <a:avLst/>
          </a:prstGeom>
          <a:solidFill>
            <a:schemeClr val="tx1">
              <a:lumMod val="65000"/>
              <a:lumOff val="35000"/>
              <a:alpha val="29000"/>
            </a:schemeClr>
          </a:solidFill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39552" y="1052736"/>
            <a:ext cx="2520280" cy="3096344"/>
            <a:chOff x="1115616" y="836712"/>
            <a:chExt cx="1944216" cy="2880320"/>
          </a:xfrm>
        </p:grpSpPr>
        <p:sp>
          <p:nvSpPr>
            <p:cNvPr id="6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1" name="流程图: 过程 120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流程图: 过程 121"/>
            <p:cNvSpPr/>
            <p:nvPr/>
          </p:nvSpPr>
          <p:spPr bwMode="auto">
            <a:xfrm>
              <a:off x="2145432" y="1573538"/>
              <a:ext cx="914400" cy="937779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solidFill>
                    <a:schemeClr val="tx2"/>
                  </a:solidFill>
                </a:rPr>
                <a:t>I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solidFill>
                    <a:schemeClr val="tx2"/>
                  </a:solidFill>
                </a:rPr>
                <a:t>(MDR)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42832" y="271226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控制信号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59832" y="2780928"/>
            <a:ext cx="1800200" cy="338554"/>
            <a:chOff x="3059832" y="2564904"/>
            <a:chExt cx="1800200" cy="33855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R</a:t>
              </a:r>
              <a:endParaRPr lang="zh-CN" altLang="en-US" sz="1600" b="1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096044" y="858198"/>
            <a:ext cx="1728192" cy="698595"/>
            <a:chOff x="3096044" y="642174"/>
            <a:chExt cx="1728192" cy="698595"/>
          </a:xfrm>
        </p:grpSpPr>
        <p:grpSp>
          <p:nvGrpSpPr>
            <p:cNvPr id="99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88" name="直接连接符 87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96" name="椭圆 95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98" name="直接连接符 97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134" name="TextBox 133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条地址线</a:t>
              </a:r>
              <a:endParaRPr lang="zh-CN" altLang="en-US" sz="1600" b="1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059832" y="1772816"/>
            <a:ext cx="1800200" cy="720080"/>
            <a:chOff x="3059832" y="1556792"/>
            <a:chExt cx="1800200" cy="720080"/>
          </a:xfrm>
        </p:grpSpPr>
        <p:grpSp>
          <p:nvGrpSpPr>
            <p:cNvPr id="100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101" name="直接连接符 10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102" name="直接连接符 10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107" name="椭圆 10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135" name="TextBox 13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n</a:t>
              </a:r>
              <a:r>
                <a:rPr lang="zh-CN" altLang="en-US" sz="1600" b="1" dirty="0" smtClean="0"/>
                <a:t>条数据线</a:t>
              </a:r>
              <a:endParaRPr lang="zh-CN" altLang="en-US" sz="1600" b="1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6605" y="1124744"/>
            <a:ext cx="1171099" cy="461665"/>
            <a:chOff x="736605" y="908720"/>
            <a:chExt cx="1171099" cy="461665"/>
          </a:xfrm>
          <a:solidFill>
            <a:srgbClr val="00B050"/>
          </a:solidFill>
        </p:grpSpPr>
        <p:sp>
          <p:nvSpPr>
            <p:cNvPr id="140" name="TextBox 139"/>
            <p:cNvSpPr txBox="1"/>
            <p:nvPr/>
          </p:nvSpPr>
          <p:spPr>
            <a:xfrm>
              <a:off x="736605" y="908720"/>
              <a:ext cx="595035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PC</a:t>
              </a:r>
              <a:endParaRPr lang="zh-CN" altLang="en-US" b="1" dirty="0"/>
            </a:p>
          </p:txBody>
        </p:sp>
        <p:cxnSp>
          <p:nvCxnSpPr>
            <p:cNvPr id="143" name="直接箭头连接符 142"/>
            <p:cNvCxnSpPr/>
            <p:nvPr/>
          </p:nvCxnSpPr>
          <p:spPr bwMode="auto">
            <a:xfrm>
              <a:off x="1331640" y="1151903"/>
              <a:ext cx="576064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49" name="AutoShape 18"/>
          <p:cNvSpPr>
            <a:spLocks/>
          </p:cNvSpPr>
          <p:nvPr/>
        </p:nvSpPr>
        <p:spPr bwMode="auto">
          <a:xfrm>
            <a:off x="8526175" y="764704"/>
            <a:ext cx="438313" cy="5760640"/>
          </a:xfrm>
          <a:prstGeom prst="rightBrace">
            <a:avLst>
              <a:gd name="adj1" fmla="val 17230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004048" y="1052736"/>
          <a:ext cx="514598" cy="55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052736"/>
                        <a:ext cx="514598" cy="55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AutoShape 18"/>
          <p:cNvSpPr>
            <a:spLocks/>
          </p:cNvSpPr>
          <p:nvPr/>
        </p:nvSpPr>
        <p:spPr bwMode="auto">
          <a:xfrm rot="5400000">
            <a:off x="6611684" y="2685462"/>
            <a:ext cx="271897" cy="1614960"/>
          </a:xfrm>
          <a:prstGeom prst="rightBrace">
            <a:avLst>
              <a:gd name="adj1" fmla="val 172304"/>
              <a:gd name="adj2" fmla="val 50355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004048" y="198884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位</a:t>
            </a:r>
            <a:endParaRPr lang="zh-CN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39552" y="4686235"/>
            <a:ext cx="1633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读取指令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PC=0001H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868144" y="1124744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指令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7" name="流程图: 过程 156"/>
          <p:cNvSpPr/>
          <p:nvPr/>
        </p:nvSpPr>
        <p:spPr bwMode="auto">
          <a:xfrm>
            <a:off x="1874499" y="105273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" name="流程图: 过程 157"/>
          <p:cNvSpPr/>
          <p:nvPr/>
        </p:nvSpPr>
        <p:spPr bwMode="auto">
          <a:xfrm>
            <a:off x="1874499" y="1844824"/>
            <a:ext cx="1185333" cy="1008112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IR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2"/>
                </a:solidFill>
              </a:rPr>
              <a:t>(MDR)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2" name="直接箭头连接符 161"/>
          <p:cNvCxnSpPr/>
          <p:nvPr/>
        </p:nvCxnSpPr>
        <p:spPr bwMode="auto">
          <a:xfrm>
            <a:off x="5076056" y="1340768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3" name="直接箭头连接符 162"/>
          <p:cNvCxnSpPr>
            <a:endCxn id="152" idx="1"/>
          </p:cNvCxnSpPr>
          <p:nvPr/>
        </p:nvCxnSpPr>
        <p:spPr bwMode="auto">
          <a:xfrm flipH="1">
            <a:off x="5004048" y="1442393"/>
            <a:ext cx="1088504" cy="77728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04360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读取指令</a:t>
            </a:r>
            <a:endParaRPr lang="zh-CN" altLang="en-US" sz="28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>
            <a:off x="2771800" y="50405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2771800" y="54868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EMAR</a:t>
            </a:r>
            <a:endParaRPr lang="zh-CN" altLang="en-US" sz="2000" b="1"/>
          </a:p>
        </p:txBody>
      </p:sp>
    </p:spTree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49" grpId="0" animBg="1"/>
      <p:bldP spid="149" grpId="1" animBg="1"/>
      <p:bldP spid="151" grpId="0" animBg="1"/>
      <p:bldP spid="151" grpId="1" animBg="1"/>
      <p:bldP spid="152" grpId="0"/>
      <p:bldP spid="152" grpId="1"/>
      <p:bldP spid="153" grpId="0"/>
      <p:bldP spid="156" grpId="0" animBg="1"/>
      <p:bldP spid="157" grpId="0" animBg="1"/>
      <p:bldP spid="158" grpId="0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508104" y="1268760"/>
            <a:ext cx="2668188" cy="3528392"/>
            <a:chOff x="4139952" y="1412776"/>
            <a:chExt cx="2468074" cy="2880320"/>
          </a:xfrm>
        </p:grpSpPr>
        <p:sp>
          <p:nvSpPr>
            <p:cNvPr id="21" name="矩形 20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数据空间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9552" y="1628800"/>
            <a:ext cx="2520280" cy="3096344"/>
            <a:chOff x="1115616" y="836712"/>
            <a:chExt cx="1944216" cy="2880320"/>
          </a:xfrm>
        </p:grpSpPr>
        <p:sp>
          <p:nvSpPr>
            <p:cNvPr id="39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流程图: 过程 40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流程图: 过程 41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42832" y="271226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控制信号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59832" y="3356992"/>
            <a:ext cx="1800200" cy="338554"/>
            <a:chOff x="3059832" y="2564904"/>
            <a:chExt cx="1800200" cy="33855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R</a:t>
              </a:r>
              <a:endParaRPr lang="zh-CN" altLang="en-US" sz="1600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096044" y="1434262"/>
            <a:ext cx="1728192" cy="698595"/>
            <a:chOff x="3096044" y="642174"/>
            <a:chExt cx="1728192" cy="698595"/>
          </a:xfrm>
        </p:grpSpPr>
        <p:grpSp>
          <p:nvGrpSpPr>
            <p:cNvPr id="51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59" name="椭圆 5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61" name="直接连接符 60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52" name="TextBox 51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条地址线</a:t>
              </a:r>
              <a:endParaRPr lang="zh-CN" altLang="en-US" sz="1600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59832" y="2348880"/>
            <a:ext cx="1800200" cy="720080"/>
            <a:chOff x="3059832" y="1556792"/>
            <a:chExt cx="1800200" cy="720080"/>
          </a:xfrm>
        </p:grpSpPr>
        <p:grpSp>
          <p:nvGrpSpPr>
            <p:cNvPr id="63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8" name="直接连接符 67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9" name="直接连接符 68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70" name="直接连接符 69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71" name="椭圆 70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n</a:t>
              </a:r>
              <a:r>
                <a:rPr lang="zh-CN" altLang="en-US" sz="1600" b="1" dirty="0" smtClean="0"/>
                <a:t>条数据线</a:t>
              </a:r>
              <a:endParaRPr lang="zh-CN" altLang="en-US" sz="1600" b="1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11560" y="1661899"/>
            <a:ext cx="1224136" cy="830997"/>
            <a:chOff x="744239" y="1661899"/>
            <a:chExt cx="1224136" cy="830997"/>
          </a:xfrm>
          <a:solidFill>
            <a:srgbClr val="00B050"/>
          </a:solidFill>
        </p:grpSpPr>
        <p:sp>
          <p:nvSpPr>
            <p:cNvPr id="78" name="TextBox 77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地址</a:t>
              </a:r>
              <a:endParaRPr lang="zh-CN" altLang="en-US" b="1" dirty="0"/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84" name="TextBox 83"/>
          <p:cNvSpPr txBox="1"/>
          <p:nvPr/>
        </p:nvSpPr>
        <p:spPr>
          <a:xfrm>
            <a:off x="539552" y="5478323"/>
            <a:ext cx="2714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读取数据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数据地址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=8000H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6" name="流程图: 过程 85"/>
          <p:cNvSpPr/>
          <p:nvPr/>
        </p:nvSpPr>
        <p:spPr bwMode="auto">
          <a:xfrm>
            <a:off x="1874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流程图: 过程 86"/>
          <p:cNvSpPr/>
          <p:nvPr/>
        </p:nvSpPr>
        <p:spPr bwMode="auto">
          <a:xfrm>
            <a:off x="1874499" y="2482371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4860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4932040" y="1988840"/>
            <a:ext cx="720080" cy="86409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93" name="矩形 92"/>
          <p:cNvSpPr/>
          <p:nvPr/>
        </p:nvSpPr>
        <p:spPr bwMode="auto">
          <a:xfrm>
            <a:off x="4860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4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508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360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读取数据</a:t>
            </a:r>
            <a:endParaRPr lang="zh-CN" altLang="en-US" sz="28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2771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771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EMAR</a:t>
            </a:r>
            <a:endParaRPr lang="zh-CN" altLang="en-US" sz="20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 animBg="1"/>
      <p:bldP spid="87" grpId="0" animBg="1"/>
      <p:bldP spid="94" grpId="0" animBg="1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1701254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395536" y="2492896"/>
            <a:ext cx="2977110" cy="410445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913745" y="3727348"/>
            <a:ext cx="2322551" cy="287000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TextBox 65"/>
          <p:cNvSpPr txBox="1"/>
          <p:nvPr/>
        </p:nvSpPr>
        <p:spPr>
          <a:xfrm>
            <a:off x="1331640" y="60212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运算器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" name="TextBox 66"/>
          <p:cNvSpPr txBox="1"/>
          <p:nvPr/>
        </p:nvSpPr>
        <p:spPr>
          <a:xfrm>
            <a:off x="5336212" y="60212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控制器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861929" y="2276872"/>
            <a:ext cx="2854087" cy="3888772"/>
            <a:chOff x="2009537" y="2068892"/>
            <a:chExt cx="2854087" cy="3888772"/>
          </a:xfrm>
        </p:grpSpPr>
        <p:sp>
          <p:nvSpPr>
            <p:cNvPr id="71" name="Line 87"/>
            <p:cNvSpPr>
              <a:spLocks noChangeShapeType="1"/>
            </p:cNvSpPr>
            <p:nvPr/>
          </p:nvSpPr>
          <p:spPr bwMode="auto">
            <a:xfrm>
              <a:off x="2009537" y="2068892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88"/>
            <p:cNvSpPr>
              <a:spLocks noChangeShapeType="1"/>
            </p:cNvSpPr>
            <p:nvPr/>
          </p:nvSpPr>
          <p:spPr bwMode="auto">
            <a:xfrm>
              <a:off x="4863624" y="2068892"/>
              <a:ext cx="0" cy="38887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07504" y="764704"/>
            <a:ext cx="4312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3.1.1  CPU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的基本组成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383873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8104" y="1268760"/>
            <a:ext cx="2668188" cy="3528392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数据空间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9552" y="1628800"/>
            <a:ext cx="2520280" cy="3096344"/>
            <a:chOff x="1115616" y="836712"/>
            <a:chExt cx="1944216" cy="2880320"/>
          </a:xfrm>
        </p:grpSpPr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2832" y="271226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控制信号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59832" y="3738518"/>
            <a:ext cx="1800200" cy="338554"/>
            <a:chOff x="3059832" y="2946430"/>
            <a:chExt cx="1800200" cy="338554"/>
          </a:xfrm>
        </p:grpSpPr>
        <p:cxnSp>
          <p:nvCxnSpPr>
            <p:cNvPr id="29" name="直接连接符 28"/>
            <p:cNvCxnSpPr/>
            <p:nvPr/>
          </p:nvCxnSpPr>
          <p:spPr bwMode="auto">
            <a:xfrm>
              <a:off x="3059832" y="3212976"/>
              <a:ext cx="1800200" cy="0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707904" y="294643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</a:t>
              </a:r>
              <a:endParaRPr lang="zh-CN" altLang="en-US" sz="16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96044" y="1434262"/>
            <a:ext cx="1728192" cy="698595"/>
            <a:chOff x="3096044" y="642174"/>
            <a:chExt cx="1728192" cy="698595"/>
          </a:xfrm>
        </p:grpSpPr>
        <p:grpSp>
          <p:nvGrpSpPr>
            <p:cNvPr id="32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40" name="椭圆 39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33" name="TextBox 32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条地址线</a:t>
              </a:r>
              <a:endParaRPr lang="zh-CN" altLang="en-US" sz="16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059832" y="2348880"/>
            <a:ext cx="1800200" cy="720080"/>
            <a:chOff x="3059832" y="1556792"/>
            <a:chExt cx="1800200" cy="720080"/>
          </a:xfrm>
        </p:grpSpPr>
        <p:grpSp>
          <p:nvGrpSpPr>
            <p:cNvPr id="44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46" name="直接连接符 45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52" name="椭圆 51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n</a:t>
              </a:r>
              <a:r>
                <a:rPr lang="zh-CN" altLang="en-US" sz="1600" b="1" dirty="0" smtClean="0"/>
                <a:t>条数据线</a:t>
              </a:r>
              <a:endParaRPr lang="zh-CN" altLang="en-US" sz="16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1560" y="1661899"/>
            <a:ext cx="1224136" cy="830997"/>
            <a:chOff x="744239" y="1661899"/>
            <a:chExt cx="1224136" cy="830997"/>
          </a:xfrm>
        </p:grpSpPr>
        <p:sp>
          <p:nvSpPr>
            <p:cNvPr id="56" name="TextBox 55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地址</a:t>
              </a:r>
              <a:endParaRPr lang="zh-CN" altLang="en-US" b="1" dirty="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539552" y="5478323"/>
            <a:ext cx="2714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数据已送入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MDR</a:t>
            </a:r>
          </a:p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数据地址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=8000H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流程图: 过程 58"/>
          <p:cNvSpPr/>
          <p:nvPr/>
        </p:nvSpPr>
        <p:spPr bwMode="auto">
          <a:xfrm>
            <a:off x="1874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流程图: 过程 59"/>
          <p:cNvSpPr/>
          <p:nvPr/>
        </p:nvSpPr>
        <p:spPr bwMode="auto">
          <a:xfrm>
            <a:off x="1874499" y="249289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4860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4860032" y="1916832"/>
            <a:ext cx="1080120" cy="93610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860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3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08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360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存入数据</a:t>
            </a:r>
            <a:endParaRPr lang="zh-CN" altLang="en-US" sz="28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2771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771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EMAR</a:t>
            </a:r>
            <a:endParaRPr lang="zh-CN" altLang="en-US" sz="20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4" grpId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、控制器及控制方式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控制部件的功能主要是负责对指令进行译码，并且发出为完成每条指令所要执行的各种操作的控制信号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（微命令）</a:t>
            </a:r>
            <a:r>
              <a:rPr lang="zh-CN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9" y="3342471"/>
            <a:ext cx="7632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CPU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工作过程中所需的控制信号，既可以单独由组合逻辑电路的方式来产生，也可以单独由微程序的方式来产生，或者综合运用。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因此，有两种控制部件：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组合逻辑控制器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微命令控制器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6632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3.1.2   CPU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的工作原理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36712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的工作过程就是从主存（或缓存）中读取指令，将指令放入指令寄存器（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IR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）。然后对指令译码。把指令分解成一系列的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微操作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，再发出各种相应的控制命令，控制各功能部件执行相关的操作，从而完成一条指令的执行，实现对应的功能。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3851920" y="3501008"/>
            <a:ext cx="432048" cy="2592288"/>
          </a:xfrm>
          <a:prstGeom prst="leftBrace">
            <a:avLst>
              <a:gd name="adj1" fmla="val 42887"/>
              <a:gd name="adj2" fmla="val 49847"/>
            </a:avLst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33569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取指令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6799" y="40770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指令译码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799" y="48691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指令执行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6612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后续阶段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509120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r>
              <a:rPr lang="zh-CN" altLang="en-US" b="1" dirty="0" smtClean="0"/>
              <a:t>的工作过程</a:t>
            </a:r>
            <a:endParaRPr lang="zh-CN" altLang="en-US" b="1" dirty="0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6632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3.1.3   CPU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的指令集类型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85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latin typeface="Arial" charset="0"/>
              </a:rPr>
              <a:t>1</a:t>
            </a:r>
            <a:r>
              <a:rPr kumimoji="0" lang="zh-CN" altLang="en-US" sz="2800" b="1">
                <a:latin typeface="Arial" charset="0"/>
              </a:rPr>
              <a:t>、</a:t>
            </a:r>
            <a:r>
              <a:rPr kumimoji="0" lang="en-US" altLang="zh-CN" sz="2800" b="1">
                <a:latin typeface="Arial" charset="0"/>
              </a:rPr>
              <a:t>CISC</a:t>
            </a:r>
            <a:endParaRPr kumimoji="0" lang="zh-CN" altLang="en-US" sz="2800" b="1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388" y="1853232"/>
            <a:ext cx="8785225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CISC</a:t>
            </a: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Complex Instruction Set Computer,</a:t>
            </a:r>
            <a:r>
              <a:rPr lang="zh-CN" altLang="en-US" sz="2800" b="1" dirty="0">
                <a:solidFill>
                  <a:schemeClr val="tx2"/>
                </a:solidFill>
              </a:rPr>
              <a:t>即复杂指令集计算机）</a:t>
            </a:r>
            <a:r>
              <a:rPr lang="zh-CN" altLang="en-US" sz="2800" b="1" dirty="0"/>
              <a:t>早期的计算机部件比较昂贵，主频低，运算速度慢。为了提高运算速度，不得不将越来越多的复杂指令加入到指令系统中，以提高计算机的处理效率，这就逐步形成复杂指令集计算机体系。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9413" y="764704"/>
            <a:ext cx="885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 dirty="0">
                <a:latin typeface="Arial" charset="0"/>
              </a:rPr>
              <a:t>2</a:t>
            </a:r>
            <a:r>
              <a:rPr kumimoji="0" lang="zh-CN" altLang="en-US" sz="2800" b="1" dirty="0">
                <a:latin typeface="Arial" charset="0"/>
              </a:rPr>
              <a:t>、</a:t>
            </a:r>
            <a:r>
              <a:rPr kumimoji="0" lang="en-US" altLang="zh-CN" sz="2800" b="1" dirty="0" smtClean="0">
                <a:latin typeface="Arial" charset="0"/>
              </a:rPr>
              <a:t>RISC</a:t>
            </a:r>
            <a:endParaRPr kumimoji="0" lang="zh-CN" altLang="en-US" sz="2800" b="1" dirty="0">
              <a:latin typeface="Arial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9388" y="1933947"/>
            <a:ext cx="8683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RISC</a:t>
            </a:r>
            <a:r>
              <a:rPr kumimoji="0" lang="zh-CN" altLang="en-US" sz="2800" b="1" dirty="0" smtClean="0">
                <a:latin typeface="Arial" charset="0"/>
              </a:rPr>
              <a:t> </a:t>
            </a:r>
            <a:r>
              <a:rPr kumimoji="0" lang="zh-CN" altLang="en-US" sz="2800" b="1" dirty="0" smtClean="0">
                <a:solidFill>
                  <a:schemeClr val="tx2"/>
                </a:solidFill>
                <a:latin typeface="Arial" charset="0"/>
              </a:rPr>
              <a:t>（</a:t>
            </a:r>
            <a:r>
              <a:rPr kumimoji="0" lang="en-US" altLang="zh-CN" sz="2800" b="1" dirty="0" smtClean="0">
                <a:solidFill>
                  <a:schemeClr val="tx2"/>
                </a:solidFill>
                <a:latin typeface="Arial" charset="0"/>
              </a:rPr>
              <a:t>Reduced Instruction Set Computer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精</a:t>
            </a:r>
            <a:r>
              <a:rPr lang="zh-CN" altLang="en-US" sz="2800" b="1" dirty="0">
                <a:solidFill>
                  <a:schemeClr val="tx2"/>
                </a:solidFill>
              </a:rPr>
              <a:t>简指令集计算机）</a:t>
            </a:r>
            <a:r>
              <a:rPr lang="zh-CN" altLang="en-US" sz="2800" b="1" dirty="0"/>
              <a:t>是一种执行较少类型计算机指令的微处理器，起源于</a:t>
            </a:r>
            <a:r>
              <a:rPr lang="en-US" altLang="zh-CN" sz="2800" b="1" dirty="0"/>
              <a:t>80</a:t>
            </a:r>
            <a:r>
              <a:rPr lang="zh-CN" altLang="en-US" sz="2800" b="1" dirty="0"/>
              <a:t>年代的</a:t>
            </a:r>
            <a:r>
              <a:rPr lang="en-US" altLang="zh-CN" sz="2800" b="1" dirty="0"/>
              <a:t>MIPS</a:t>
            </a:r>
            <a:r>
              <a:rPr lang="zh-CN" altLang="en-US" sz="2800" b="1" dirty="0"/>
              <a:t>主机（即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机），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机中采用的微处理器统称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处理器。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628800"/>
            <a:ext cx="7772400" cy="4343400"/>
            <a:chOff x="544016" y="1556792"/>
            <a:chExt cx="7772400" cy="4343400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544016" y="1556792"/>
              <a:ext cx="7772400" cy="4343400"/>
              <a:chOff x="144" y="720"/>
              <a:chExt cx="4896" cy="2736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248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92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dirty="0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292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864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V="1">
                <a:off x="1200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436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V="1">
                <a:off x="336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1392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292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1968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816" y="1282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864" y="1891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1200" y="2592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73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 err="1"/>
                  <a:t>Rn</a:t>
                </a:r>
                <a:endParaRPr lang="en-US" altLang="zh-CN" sz="2400" b="1" dirty="0"/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192" y="3168"/>
                <a:ext cx="24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      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</a:t>
                </a:r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2208" y="720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内部总线（单向）</a:t>
                </a: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759916" y="3236913"/>
              <a:ext cx="647700" cy="806450"/>
              <a:chOff x="431" y="1785"/>
              <a:chExt cx="408" cy="508"/>
            </a:xfrm>
          </p:grpSpPr>
          <p:sp>
            <p:nvSpPr>
              <p:cNvPr id="8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9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847478" y="3476633"/>
              <a:ext cx="1081088" cy="350839"/>
              <a:chOff x="1746" y="1936"/>
              <a:chExt cx="681" cy="221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7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827584" y="44624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内部的数据通路结构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7504" y="836712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）单组内总线、分立寄存器结构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99991" y="3861048"/>
            <a:ext cx="1872208" cy="2448272"/>
            <a:chOff x="5436096" y="764705"/>
            <a:chExt cx="2880320" cy="3312368"/>
          </a:xfrm>
        </p:grpSpPr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764705"/>
              <a:ext cx="2808312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" name="组合 25"/>
            <p:cNvGrpSpPr/>
            <p:nvPr/>
          </p:nvGrpSpPr>
          <p:grpSpPr>
            <a:xfrm>
              <a:off x="5436096" y="1544086"/>
              <a:ext cx="2160240" cy="1524874"/>
              <a:chOff x="1691680" y="1760110"/>
              <a:chExt cx="2160240" cy="1524874"/>
            </a:xfrm>
          </p:grpSpPr>
          <p:grpSp>
            <p:nvGrpSpPr>
              <p:cNvPr id="48" name="组合 81"/>
              <p:cNvGrpSpPr/>
              <p:nvPr/>
            </p:nvGrpSpPr>
            <p:grpSpPr>
              <a:xfrm>
                <a:off x="1691680" y="1760110"/>
                <a:ext cx="2160240" cy="1524874"/>
                <a:chOff x="3851920" y="1184046"/>
                <a:chExt cx="2160240" cy="1524874"/>
              </a:xfrm>
            </p:grpSpPr>
            <p:cxnSp>
              <p:nvCxnSpPr>
                <p:cNvPr id="52" name="直接连接符 3"/>
                <p:cNvCxnSpPr/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4"/>
                <p:cNvCxnSpPr/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572000" y="2420888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4067944" y="1268760"/>
                  <a:ext cx="396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851920" y="2132857"/>
                  <a:ext cx="797063" cy="374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364088" y="1184046"/>
                  <a:ext cx="40908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3203848" y="2493204"/>
                <a:ext cx="409086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3131840" y="292494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330000" y="253949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直接箭头连接符 73"/>
          <p:cNvCxnSpPr/>
          <p:nvPr/>
        </p:nvCxnSpPr>
        <p:spPr bwMode="auto">
          <a:xfrm>
            <a:off x="5336095" y="4778490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5552119" y="5445224"/>
            <a:ext cx="288032" cy="50405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flipH="1">
            <a:off x="5984167" y="4653136"/>
            <a:ext cx="360040" cy="57606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637456" y="5064224"/>
            <a:ext cx="838200" cy="381000"/>
            <a:chOff x="780728" y="5210200"/>
            <a:chExt cx="838200" cy="381000"/>
          </a:xfrm>
        </p:grpSpPr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V="1">
              <a:off x="16189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 flipV="1">
              <a:off x="7807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856928" y="5515000"/>
              <a:ext cx="685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995061" y="2079510"/>
            <a:ext cx="6096000" cy="381000"/>
            <a:chOff x="2152328" y="2238400"/>
            <a:chExt cx="6096000" cy="381000"/>
          </a:xfrm>
        </p:grpSpPr>
        <p:sp>
          <p:nvSpPr>
            <p:cNvPr id="85" name="Line 5"/>
            <p:cNvSpPr>
              <a:spLocks noChangeShapeType="1"/>
            </p:cNvSpPr>
            <p:nvPr/>
          </p:nvSpPr>
          <p:spPr bwMode="auto">
            <a:xfrm>
              <a:off x="2152328" y="2238400"/>
              <a:ext cx="609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 flipV="1">
              <a:off x="7186870" y="22384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71600" y="4797152"/>
            <a:ext cx="5256584" cy="1666462"/>
            <a:chOff x="1763688" y="4797152"/>
            <a:chExt cx="5256584" cy="1666462"/>
          </a:xfrm>
        </p:grpSpPr>
        <p:cxnSp>
          <p:nvCxnSpPr>
            <p:cNvPr id="89" name="直接箭头连接符 88"/>
            <p:cNvCxnSpPr/>
            <p:nvPr/>
          </p:nvCxnSpPr>
          <p:spPr bwMode="auto">
            <a:xfrm>
              <a:off x="7020272" y="4797152"/>
              <a:ext cx="0" cy="1666462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1763688" y="6453336"/>
              <a:ext cx="5256584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98" name="Line 19"/>
          <p:cNvSpPr>
            <a:spLocks noChangeShapeType="1"/>
          </p:cNvSpPr>
          <p:nvPr/>
        </p:nvSpPr>
        <p:spPr bwMode="auto">
          <a:xfrm flipV="1">
            <a:off x="4744009" y="299695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020272" y="3861048"/>
            <a:ext cx="1872208" cy="2448272"/>
            <a:chOff x="5436096" y="764705"/>
            <a:chExt cx="2880320" cy="331236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764705"/>
              <a:ext cx="2808312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1" name="组合 25"/>
            <p:cNvGrpSpPr/>
            <p:nvPr/>
          </p:nvGrpSpPr>
          <p:grpSpPr>
            <a:xfrm>
              <a:off x="5436096" y="1544086"/>
              <a:ext cx="2160240" cy="1524874"/>
              <a:chOff x="1691680" y="1760110"/>
              <a:chExt cx="2160240" cy="1524874"/>
            </a:xfrm>
          </p:grpSpPr>
          <p:grpSp>
            <p:nvGrpSpPr>
              <p:cNvPr id="102" name="组合 81"/>
              <p:cNvGrpSpPr/>
              <p:nvPr/>
            </p:nvGrpSpPr>
            <p:grpSpPr>
              <a:xfrm>
                <a:off x="1691680" y="1760110"/>
                <a:ext cx="2160240" cy="1524874"/>
                <a:chOff x="3851920" y="1184046"/>
                <a:chExt cx="2160240" cy="1524874"/>
              </a:xfrm>
            </p:grpSpPr>
            <p:cxnSp>
              <p:nvCxnSpPr>
                <p:cNvPr id="106" name="直接连接符 3"/>
                <p:cNvCxnSpPr/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"/>
                <p:cNvCxnSpPr/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572000" y="2420888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4067944" y="1268760"/>
                  <a:ext cx="396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851920" y="2132857"/>
                  <a:ext cx="797063" cy="374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364088" y="1184046"/>
                  <a:ext cx="40908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3203848" y="2442068"/>
                <a:ext cx="409086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3131840" y="292494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286934" y="2539491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直接箭头连接符 72"/>
          <p:cNvCxnSpPr/>
          <p:nvPr/>
        </p:nvCxnSpPr>
        <p:spPr bwMode="auto">
          <a:xfrm>
            <a:off x="6650901" y="4778490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6660232" y="5407900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>
            <a:off x="7991060" y="4787821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3" name="直接箭头连接符 122"/>
          <p:cNvCxnSpPr>
            <a:endCxn id="29" idx="0"/>
          </p:cNvCxnSpPr>
          <p:nvPr/>
        </p:nvCxnSpPr>
        <p:spPr bwMode="auto">
          <a:xfrm>
            <a:off x="7020272" y="2996952"/>
            <a:ext cx="8856" cy="38444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8" name="Line 11"/>
          <p:cNvSpPr>
            <a:spLocks noChangeShapeType="1"/>
          </p:cNvSpPr>
          <p:nvPr/>
        </p:nvSpPr>
        <p:spPr bwMode="auto">
          <a:xfrm flipV="1">
            <a:off x="4740080" y="208783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9" name="直接箭头连接符 118"/>
          <p:cNvCxnSpPr/>
          <p:nvPr/>
        </p:nvCxnSpPr>
        <p:spPr bwMode="auto">
          <a:xfrm>
            <a:off x="3995936" y="4749208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395536" y="4509120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mtClean="0"/>
              <a:t>选择器</a:t>
            </a:r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1256978" y="3427438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mtClean="0"/>
              <a:t>ALU</a:t>
            </a:r>
            <a:endParaRPr lang="zh-CN" altLang="en-US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1259632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/>
              <a:t>移位器</a:t>
            </a:r>
            <a:endParaRPr lang="zh-CN" altLang="en-US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18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99992" y="2708920"/>
            <a:ext cx="360040" cy="2664296"/>
            <a:chOff x="3851920" y="4509120"/>
            <a:chExt cx="360040" cy="23762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211960" y="4725144"/>
              <a:ext cx="0" cy="21602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851920" y="4509120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851920" y="5986257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835696" y="1916832"/>
            <a:ext cx="5328592" cy="2664445"/>
            <a:chOff x="1835696" y="1844675"/>
            <a:chExt cx="4032448" cy="2160389"/>
          </a:xfrm>
        </p:grpSpPr>
        <p:grpSp>
          <p:nvGrpSpPr>
            <p:cNvPr id="7" name="组合 80"/>
            <p:cNvGrpSpPr/>
            <p:nvPr/>
          </p:nvGrpSpPr>
          <p:grpSpPr>
            <a:xfrm>
              <a:off x="1835696" y="1916832"/>
              <a:ext cx="3960440" cy="720080"/>
              <a:chOff x="-1016" y="1268760"/>
              <a:chExt cx="3960440" cy="720080"/>
            </a:xfrm>
          </p:grpSpPr>
          <p:cxnSp>
            <p:nvCxnSpPr>
              <p:cNvPr id="20" name="直接连接符 4"/>
              <p:cNvCxnSpPr/>
              <p:nvPr/>
            </p:nvCxnSpPr>
            <p:spPr>
              <a:xfrm>
                <a:off x="1691680" y="1268760"/>
                <a:ext cx="0" cy="7200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3"/>
              <p:cNvCxnSpPr/>
              <p:nvPr/>
            </p:nvCxnSpPr>
            <p:spPr>
              <a:xfrm>
                <a:off x="1691680" y="126876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4"/>
              <p:cNvCxnSpPr/>
              <p:nvPr/>
            </p:nvCxnSpPr>
            <p:spPr>
              <a:xfrm flipH="1">
                <a:off x="1691680" y="162880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5"/>
              <p:cNvCxnSpPr/>
              <p:nvPr/>
            </p:nvCxnSpPr>
            <p:spPr>
              <a:xfrm>
                <a:off x="-1016" y="1628800"/>
                <a:ext cx="16926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6"/>
              <p:cNvCxnSpPr/>
              <p:nvPr/>
            </p:nvCxnSpPr>
            <p:spPr>
              <a:xfrm>
                <a:off x="2411760" y="1628800"/>
                <a:ext cx="15476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80"/>
            <p:cNvGrpSpPr/>
            <p:nvPr/>
          </p:nvGrpSpPr>
          <p:grpSpPr>
            <a:xfrm>
              <a:off x="1835696" y="3284984"/>
              <a:ext cx="4032448" cy="720080"/>
              <a:chOff x="-1016" y="1268760"/>
              <a:chExt cx="4032448" cy="720080"/>
            </a:xfrm>
          </p:grpSpPr>
          <p:cxnSp>
            <p:nvCxnSpPr>
              <p:cNvPr id="15" name="直接连接符 4"/>
              <p:cNvCxnSpPr/>
              <p:nvPr/>
            </p:nvCxnSpPr>
            <p:spPr>
              <a:xfrm>
                <a:off x="1691680" y="1268760"/>
                <a:ext cx="0" cy="7200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"/>
              <p:cNvCxnSpPr/>
              <p:nvPr/>
            </p:nvCxnSpPr>
            <p:spPr>
              <a:xfrm>
                <a:off x="1691680" y="126876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4"/>
              <p:cNvCxnSpPr/>
              <p:nvPr/>
            </p:nvCxnSpPr>
            <p:spPr>
              <a:xfrm flipH="1">
                <a:off x="1691680" y="162880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5"/>
              <p:cNvCxnSpPr/>
              <p:nvPr/>
            </p:nvCxnSpPr>
            <p:spPr>
              <a:xfrm>
                <a:off x="-1016" y="1628800"/>
                <a:ext cx="16926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6"/>
              <p:cNvCxnSpPr/>
              <p:nvPr/>
            </p:nvCxnSpPr>
            <p:spPr>
              <a:xfrm>
                <a:off x="2411760" y="1628800"/>
                <a:ext cx="16196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5004048" y="2492896"/>
            <a:ext cx="64770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4" imgW="75960" imgH="164880" progId="Equation.DSMT4">
                    <p:embed/>
                  </p:oleObj>
                </mc:Choice>
                <mc:Fallback>
                  <p:oleObj name="Equation" r:id="rId4" imgW="7596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492896"/>
                          <a:ext cx="647700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1980481" y="2492896"/>
            <a:ext cx="6477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6" imgW="75960" imgH="164880" progId="Equation.DSMT4">
                    <p:embed/>
                  </p:oleObj>
                </mc:Choice>
                <mc:Fallback>
                  <p:oleObj name="Equation" r:id="rId6" imgW="75960" imgH="1648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481" y="2492896"/>
                          <a:ext cx="6477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1922463" y="1844675"/>
            <a:ext cx="4032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7" imgW="177480" imgH="203040" progId="Equation.DSMT4">
                    <p:embed/>
                  </p:oleObj>
                </mc:Choice>
                <mc:Fallback>
                  <p:oleObj name="Equation" r:id="rId7" imgW="17748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3" y="1844675"/>
                          <a:ext cx="40322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5018088" y="1844675"/>
            <a:ext cx="4032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9" imgW="177480" imgH="203040" progId="Equation.DSMT4">
                    <p:embed/>
                  </p:oleObj>
                </mc:Choice>
                <mc:Fallback>
                  <p:oleObj name="Equation" r:id="rId9" imgW="17748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088" y="1844675"/>
                          <a:ext cx="40322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922463" y="3213100"/>
            <a:ext cx="4032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Equation" r:id="rId11" imgW="177480" imgH="203040" progId="Equation.DSMT4">
                    <p:embed/>
                  </p:oleObj>
                </mc:Choice>
                <mc:Fallback>
                  <p:oleObj name="Equation" r:id="rId11" imgW="17748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3" y="3213100"/>
                          <a:ext cx="4032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5018088" y="3213100"/>
            <a:ext cx="4032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Equation" r:id="rId13" imgW="177480" imgH="203040" progId="Equation.DSMT4">
                    <p:embed/>
                  </p:oleObj>
                </mc:Choice>
                <mc:Fallback>
                  <p:oleObj name="Equation" r:id="rId13" imgW="17748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088" y="3213100"/>
                          <a:ext cx="4032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4355976" y="5589240"/>
            <a:ext cx="2016224" cy="360040"/>
            <a:chOff x="3923928" y="5517232"/>
            <a:chExt cx="2016224" cy="360040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923928" y="5877272"/>
              <a:ext cx="864096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788024" y="551723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788024" y="5517232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3491880" y="5445224"/>
            <a:ext cx="2016224" cy="360040"/>
            <a:chOff x="3923928" y="5517232"/>
            <a:chExt cx="2016224" cy="360040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923928" y="5877272"/>
              <a:ext cx="864096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4788024" y="551723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788024" y="5517232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4499992" y="2708920"/>
            <a:ext cx="360040" cy="2664296"/>
            <a:chOff x="3851920" y="4509120"/>
            <a:chExt cx="360040" cy="2376264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4211960" y="4725144"/>
              <a:ext cx="0" cy="21602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51920" y="4509120"/>
              <a:ext cx="360040" cy="2160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851920" y="5986257"/>
              <a:ext cx="360040" cy="2160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乘号 43"/>
          <p:cNvSpPr/>
          <p:nvPr/>
        </p:nvSpPr>
        <p:spPr bwMode="auto">
          <a:xfrm>
            <a:off x="5292080" y="2160849"/>
            <a:ext cx="410344" cy="554360"/>
          </a:xfrm>
          <a:prstGeom prst="mathMultiply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乘号 44"/>
          <p:cNvSpPr/>
          <p:nvPr/>
        </p:nvSpPr>
        <p:spPr bwMode="auto">
          <a:xfrm>
            <a:off x="5364088" y="3842386"/>
            <a:ext cx="410344" cy="554360"/>
          </a:xfrm>
          <a:prstGeom prst="mathMultiply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71800" y="1052736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向三态门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内总线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）单组内总线、集成寄存器结构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1124744"/>
            <a:ext cx="7620000" cy="5334000"/>
            <a:chOff x="408384" y="1335360"/>
            <a:chExt cx="7620000" cy="5334000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08384" y="1335360"/>
              <a:ext cx="7620000" cy="5334000"/>
              <a:chOff x="192" y="816"/>
              <a:chExt cx="4800" cy="336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960" y="1056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V="1">
                <a:off x="2880" y="816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V="1">
                <a:off x="1104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1392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V="1">
                <a:off x="1440" y="8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V="1">
                <a:off x="1392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V="1">
                <a:off x="816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1632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V="1">
                <a:off x="1872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101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104" y="1678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内部总线（双向）</a:t>
                </a:r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40" y="81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1248" cy="100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768" y="3888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R</a:t>
                </a:r>
                <a:r>
                  <a:rPr lang="en-US" altLang="zh-CN" sz="2000" b="1" dirty="0"/>
                  <a:t>0</a:t>
                </a:r>
                <a:endParaRPr lang="en-US" altLang="zh-CN" b="1" dirty="0"/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1200" y="388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err="1"/>
                  <a:t>Rn</a:t>
                </a:r>
                <a:endParaRPr lang="en-US" altLang="zh-CN" b="1" dirty="0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26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通用寄存器组（单口</a:t>
                </a:r>
                <a:r>
                  <a:rPr lang="en-US" altLang="zh-CN" b="1"/>
                  <a:t>RAM</a:t>
                </a:r>
                <a:r>
                  <a:rPr lang="zh-CN" altLang="en-US" b="1"/>
                  <a:t>）</a:t>
                </a:r>
              </a:p>
            </p:txBody>
          </p:sp>
          <p:sp>
            <p:nvSpPr>
              <p:cNvPr id="41" name="AutoShape 43"/>
              <p:cNvSpPr>
                <a:spLocks/>
              </p:cNvSpPr>
              <p:nvPr/>
            </p:nvSpPr>
            <p:spPr bwMode="auto">
              <a:xfrm>
                <a:off x="2160" y="3360"/>
                <a:ext cx="48" cy="672"/>
              </a:xfrm>
              <a:prstGeom prst="rightBrace">
                <a:avLst>
                  <a:gd name="adj1" fmla="val 116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930672" y="2565400"/>
              <a:ext cx="647700" cy="806450"/>
              <a:chOff x="431" y="1785"/>
              <a:chExt cx="408" cy="508"/>
            </a:xfrm>
          </p:grpSpPr>
          <p:sp>
            <p:nvSpPr>
              <p:cNvPr id="9" name="Text Box 52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M S</a:t>
                </a:r>
                <a:r>
                  <a:rPr lang="en-US" altLang="zh-CN" sz="1200" b="1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S</a:t>
                </a: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0" name="Line 53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54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55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3018234" y="2805114"/>
              <a:ext cx="1081088" cy="350837"/>
              <a:chOff x="1746" y="1936"/>
              <a:chExt cx="681" cy="221"/>
            </a:xfrm>
          </p:grpSpPr>
          <p:sp>
            <p:nvSpPr>
              <p:cNvPr id="7" name="Line 58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8" name="Text Box 59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+1</a:t>
                </a:r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5076056" y="2204864"/>
            <a:ext cx="451926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5540463" y="2051556"/>
            <a:ext cx="2448272" cy="1809492"/>
            <a:chOff x="6096649" y="2051556"/>
            <a:chExt cx="2448272" cy="1809492"/>
          </a:xfrm>
        </p:grpSpPr>
        <p:grpSp>
          <p:nvGrpSpPr>
            <p:cNvPr id="46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Line 5"/>
          <p:cNvSpPr>
            <a:spLocks noChangeShapeType="1"/>
          </p:cNvSpPr>
          <p:nvPr/>
        </p:nvSpPr>
        <p:spPr bwMode="auto">
          <a:xfrm>
            <a:off x="251520" y="4477544"/>
            <a:ext cx="609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 flipV="1">
            <a:off x="12421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 flipV="1">
            <a:off x="29185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2232720" y="1124744"/>
            <a:ext cx="2286000" cy="3352800"/>
            <a:chOff x="2232720" y="1124744"/>
            <a:chExt cx="2286000" cy="3352800"/>
          </a:xfrm>
        </p:grpSpPr>
        <p:sp>
          <p:nvSpPr>
            <p:cNvPr id="96" name="Line 11"/>
            <p:cNvSpPr>
              <a:spLocks noChangeShapeType="1"/>
            </p:cNvSpPr>
            <p:nvPr/>
          </p:nvSpPr>
          <p:spPr bwMode="auto">
            <a:xfrm flipV="1">
              <a:off x="4518720" y="1124744"/>
              <a:ext cx="0" cy="3352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2232720" y="1124744"/>
              <a:ext cx="228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V="1">
              <a:off x="2232720" y="1124744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" name="AutoShape 43"/>
          <p:cNvSpPr>
            <a:spLocks/>
          </p:cNvSpPr>
          <p:nvPr/>
        </p:nvSpPr>
        <p:spPr bwMode="auto">
          <a:xfrm>
            <a:off x="8244408" y="1988840"/>
            <a:ext cx="288032" cy="18002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532440" y="2132856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寄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存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器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组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08104" y="20515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0    1   0    1   0    1   0   1    </a:t>
            </a:r>
            <a:endParaRPr lang="zh-CN" altLang="en-US" sz="1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611560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2336304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1475656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mtClean="0"/>
              <a:t>ALU</a:t>
            </a:r>
            <a:endParaRPr lang="zh-CN" altLang="en-US"/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1475656" y="1484784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smtClean="0"/>
              <a:t>移位器</a:t>
            </a:r>
            <a:endParaRPr lang="zh-CN" altLang="en-US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101" grpId="0" animBg="1"/>
      <p:bldP spid="102" grpId="0"/>
      <p:bldP spid="103" grpId="0"/>
      <p:bldP spid="104" grpId="0" animBg="1"/>
      <p:bldP spid="105" grpId="0" animBg="1"/>
      <p:bldP spid="107" grpId="0" animBg="1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340768"/>
            <a:ext cx="5544616" cy="3168352"/>
            <a:chOff x="1403648" y="1124744"/>
            <a:chExt cx="5544616" cy="3168352"/>
          </a:xfrm>
        </p:grpSpPr>
        <p:grpSp>
          <p:nvGrpSpPr>
            <p:cNvPr id="3" name="组合 29"/>
            <p:cNvGrpSpPr/>
            <p:nvPr/>
          </p:nvGrpSpPr>
          <p:grpSpPr>
            <a:xfrm>
              <a:off x="1403648" y="1124744"/>
              <a:ext cx="5544616" cy="1512168"/>
              <a:chOff x="323528" y="1124744"/>
              <a:chExt cx="5544616" cy="1512168"/>
            </a:xfrm>
          </p:grpSpPr>
          <p:grpSp>
            <p:nvGrpSpPr>
              <p:cNvPr id="25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34" name="直接连接符 4"/>
                <p:cNvCxnSpPr/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"/>
                <p:cNvCxnSpPr/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4"/>
                <p:cNvCxnSpPr/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5"/>
                <p:cNvCxnSpPr/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6"/>
                <p:cNvCxnSpPr/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89"/>
              <p:cNvGrpSpPr/>
              <p:nvPr/>
            </p:nvGrpSpPr>
            <p:grpSpPr>
              <a:xfrm>
                <a:off x="1547664" y="1124744"/>
                <a:ext cx="2160240" cy="720080"/>
                <a:chOff x="251520" y="3068960"/>
                <a:chExt cx="2160240" cy="720080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2411760" y="30689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1691680" y="30689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10"/>
                <p:cNvCxnSpPr/>
                <p:nvPr/>
              </p:nvCxnSpPr>
              <p:spPr>
                <a:xfrm>
                  <a:off x="1691680" y="34290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11"/>
                <p:cNvCxnSpPr/>
                <p:nvPr/>
              </p:nvCxnSpPr>
              <p:spPr>
                <a:xfrm>
                  <a:off x="251520" y="342900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707904" y="148478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42798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54766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2"/>
            <p:cNvGrpSpPr/>
            <p:nvPr/>
          </p:nvGrpSpPr>
          <p:grpSpPr>
            <a:xfrm>
              <a:off x="1403648" y="2780928"/>
              <a:ext cx="5544616" cy="1512168"/>
              <a:chOff x="323528" y="1124744"/>
              <a:chExt cx="5544616" cy="1512168"/>
            </a:xfrm>
          </p:grpSpPr>
          <p:grpSp>
            <p:nvGrpSpPr>
              <p:cNvPr id="11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20" name="直接连接符 4"/>
                <p:cNvCxnSpPr/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3"/>
                <p:cNvCxnSpPr/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4"/>
                <p:cNvCxnSpPr/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5"/>
                <p:cNvCxnSpPr/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6"/>
                <p:cNvCxnSpPr/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89"/>
              <p:cNvGrpSpPr/>
              <p:nvPr/>
            </p:nvGrpSpPr>
            <p:grpSpPr>
              <a:xfrm>
                <a:off x="1547664" y="1124744"/>
                <a:ext cx="2160240" cy="720080"/>
                <a:chOff x="251520" y="3068960"/>
                <a:chExt cx="2160240" cy="720080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2411760" y="30689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691680" y="30689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91680" y="34290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51520" y="342900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3707904" y="148478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442798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54766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6228184" y="2708920"/>
            <a:ext cx="648072" cy="597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Equation" r:id="rId4" imgW="75960" imgH="164880" progId="Equation.DSMT4">
                    <p:embed/>
                  </p:oleObj>
                </mc:Choice>
                <mc:Fallback>
                  <p:oleObj name="Equation" r:id="rId4" imgW="7596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708920"/>
                          <a:ext cx="648072" cy="597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1548036" y="2708920"/>
            <a:ext cx="6477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6" imgW="75960" imgH="164880" progId="Equation.DSMT4">
                    <p:embed/>
                  </p:oleObj>
                </mc:Choice>
                <mc:Fallback>
                  <p:oleObj name="Equation" r:id="rId6" imgW="75960" imgH="1648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036" y="2708920"/>
                          <a:ext cx="6477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475656" y="1844824"/>
            <a:ext cx="432048" cy="460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844824"/>
                          <a:ext cx="432048" cy="460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6444456" y="1844824"/>
            <a:ext cx="4318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9" imgW="190440" imgH="203040" progId="Equation.DSMT4">
                    <p:embed/>
                  </p:oleObj>
                </mc:Choice>
                <mc:Fallback>
                  <p:oleObj name="Equation" r:id="rId9" imgW="19044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456" y="1844824"/>
                          <a:ext cx="4318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475656" y="3501008"/>
            <a:ext cx="431800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Equation" r:id="rId10" imgW="190440" imgH="203040" progId="Equation.DSMT4">
                    <p:embed/>
                  </p:oleObj>
                </mc:Choice>
                <mc:Fallback>
                  <p:oleObj name="Equation" r:id="rId10" imgW="19044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501008"/>
                          <a:ext cx="431800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6444456" y="3501008"/>
            <a:ext cx="431800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Equation" r:id="rId12" imgW="190440" imgH="203040" progId="Equation.DSMT4">
                    <p:embed/>
                  </p:oleObj>
                </mc:Choice>
                <mc:Fallback>
                  <p:oleObj name="Equation" r:id="rId12" imgW="19044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456" y="3501008"/>
                          <a:ext cx="431800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3851920" y="2708920"/>
            <a:ext cx="360040" cy="2376264"/>
            <a:chOff x="3419872" y="4869160"/>
            <a:chExt cx="360040" cy="2376264"/>
          </a:xfrm>
        </p:grpSpPr>
        <p:cxnSp>
          <p:nvCxnSpPr>
            <p:cNvPr id="40" name="直接连接符 12"/>
            <p:cNvCxnSpPr/>
            <p:nvPr/>
          </p:nvCxnSpPr>
          <p:spPr>
            <a:xfrm>
              <a:off x="3779912" y="5085184"/>
              <a:ext cx="0" cy="21602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3"/>
            <p:cNvCxnSpPr/>
            <p:nvPr/>
          </p:nvCxnSpPr>
          <p:spPr>
            <a:xfrm>
              <a:off x="3419872" y="4869160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19872" y="6525344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716016" y="1916832"/>
            <a:ext cx="216024" cy="3168352"/>
            <a:chOff x="4283968" y="4869160"/>
            <a:chExt cx="216024" cy="316835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283968" y="5229200"/>
              <a:ext cx="0" cy="28083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4283968" y="4869160"/>
              <a:ext cx="216024" cy="36004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283968" y="6525344"/>
              <a:ext cx="216024" cy="36004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2771800" y="447055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双向三态门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内总线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95936" y="5301208"/>
            <a:ext cx="99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L     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95936" y="5013176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     L</a:t>
            </a:r>
            <a:endParaRPr lang="zh-CN" altLang="en-US" b="1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1907704" y="2492896"/>
            <a:ext cx="5328592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1979712" y="4149080"/>
            <a:ext cx="5328592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H="1">
            <a:off x="3275856" y="1700808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3275856" y="3356992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99592" y="44624"/>
            <a:ext cx="6048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、算术逻辑运算部件（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ALU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）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3529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latin typeface="+mn-ea"/>
                <a:ea typeface="+mn-ea"/>
              </a:rPr>
              <a:t>（</a:t>
            </a:r>
            <a:r>
              <a:rPr lang="en-US" altLang="zh-CN" sz="3200" b="1" dirty="0" smtClean="0">
                <a:latin typeface="+mn-ea"/>
                <a:ea typeface="+mn-ea"/>
              </a:rPr>
              <a:t>1</a:t>
            </a:r>
            <a:r>
              <a:rPr lang="zh-CN" altLang="zh-CN" sz="3200" b="1" dirty="0" smtClean="0">
                <a:latin typeface="+mn-ea"/>
                <a:ea typeface="+mn-ea"/>
              </a:rPr>
              <a:t>）只设置一个</a:t>
            </a:r>
            <a:r>
              <a:rPr lang="en-US" altLang="zh-CN" sz="3200" b="1" dirty="0" smtClean="0">
                <a:latin typeface="+mn-ea"/>
                <a:ea typeface="+mn-ea"/>
              </a:rPr>
              <a:t>ALU</a:t>
            </a:r>
            <a:r>
              <a:rPr lang="zh-CN" altLang="zh-CN" sz="3200" b="1" dirty="0" smtClean="0">
                <a:latin typeface="+mn-ea"/>
                <a:ea typeface="+mn-ea"/>
              </a:rPr>
              <a:t>，因而通过硬件只能实现基本的定点加、减运算和逻辑运算，依靠软件子程序实现定点乘除运算、</a:t>
            </a:r>
            <a:r>
              <a:rPr lang="zh-CN" altLang="zh-CN" sz="3200" b="1" smtClean="0">
                <a:latin typeface="+mn-ea"/>
                <a:ea typeface="+mn-ea"/>
              </a:rPr>
              <a:t>浮点运算；</a:t>
            </a:r>
            <a:endParaRPr lang="en-US" altLang="zh-CN" sz="3200" b="1" smtClean="0">
              <a:latin typeface="+mn-ea"/>
              <a:ea typeface="+mn-ea"/>
            </a:endParaRPr>
          </a:p>
          <a:p>
            <a:endParaRPr lang="en-US" altLang="zh-CN" sz="3200" b="1" dirty="0" smtClean="0">
              <a:latin typeface="+mn-ea"/>
              <a:ea typeface="+mn-ea"/>
            </a:endParaRPr>
          </a:p>
          <a:p>
            <a:r>
              <a:rPr lang="zh-CN" altLang="zh-CN" sz="3200" b="1" dirty="0" smtClean="0">
                <a:latin typeface="+mn-ea"/>
                <a:ea typeface="+mn-ea"/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zh-CN" altLang="zh-CN" sz="3200" b="1" dirty="0" smtClean="0">
                <a:solidFill>
                  <a:schemeClr val="tx2"/>
                </a:solidFill>
                <a:latin typeface="+mn-ea"/>
                <a:ea typeface="+mn-ea"/>
              </a:rPr>
              <a:t>）设置一个</a:t>
            </a:r>
            <a:r>
              <a:rPr lang="en-US" altLang="zh-CN" sz="3200" b="1" dirty="0" smtClean="0">
                <a:solidFill>
                  <a:schemeClr val="tx2"/>
                </a:solidFill>
                <a:latin typeface="+mn-ea"/>
                <a:ea typeface="+mn-ea"/>
              </a:rPr>
              <a:t>ALU</a:t>
            </a:r>
            <a:r>
              <a:rPr lang="zh-CN" altLang="zh-CN" sz="3200" b="1" dirty="0" smtClean="0">
                <a:solidFill>
                  <a:schemeClr val="tx2"/>
                </a:solidFill>
                <a:latin typeface="+mn-ea"/>
                <a:ea typeface="+mn-ea"/>
              </a:rPr>
              <a:t>，同时在硬件级实现定点乘除运算，如设置专门的阵列乘法器和</a:t>
            </a:r>
            <a:r>
              <a:rPr lang="zh-CN" altLang="zh-CN" sz="3200" b="1" smtClean="0">
                <a:solidFill>
                  <a:schemeClr val="tx2"/>
                </a:solidFill>
                <a:latin typeface="+mn-ea"/>
                <a:ea typeface="+mn-ea"/>
              </a:rPr>
              <a:t>除法器；</a:t>
            </a:r>
            <a:endParaRPr lang="en-US" altLang="zh-CN" sz="3200" b="1" smtClean="0">
              <a:solidFill>
                <a:schemeClr val="tx2"/>
              </a:solidFill>
              <a:latin typeface="+mn-ea"/>
              <a:ea typeface="+mn-ea"/>
            </a:endParaRPr>
          </a:p>
          <a:p>
            <a:endParaRPr lang="en-US" altLang="zh-CN" sz="32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zh-CN" sz="3200" b="1" dirty="0" smtClean="0">
                <a:latin typeface="+mn-ea"/>
                <a:ea typeface="+mn-ea"/>
              </a:rPr>
              <a:t>（</a:t>
            </a:r>
            <a:r>
              <a:rPr lang="en-US" altLang="zh-CN" sz="3200" b="1" dirty="0" smtClean="0">
                <a:latin typeface="+mn-ea"/>
                <a:ea typeface="+mn-ea"/>
              </a:rPr>
              <a:t>3</a:t>
            </a:r>
            <a:r>
              <a:rPr lang="zh-CN" altLang="zh-CN" sz="3200" b="1" dirty="0" smtClean="0">
                <a:latin typeface="+mn-ea"/>
                <a:ea typeface="+mn-ea"/>
              </a:rPr>
              <a:t>）设置一个</a:t>
            </a:r>
            <a:r>
              <a:rPr lang="en-US" altLang="zh-CN" sz="3200" b="1" dirty="0" smtClean="0">
                <a:latin typeface="+mn-ea"/>
                <a:ea typeface="+mn-ea"/>
              </a:rPr>
              <a:t>ALU</a:t>
            </a:r>
            <a:r>
              <a:rPr lang="zh-CN" altLang="zh-CN" sz="3200" b="1" dirty="0" smtClean="0">
                <a:latin typeface="+mn-ea"/>
                <a:ea typeface="+mn-ea"/>
              </a:rPr>
              <a:t>，并将定点乘除部件和浮点部件作为基本</a:t>
            </a:r>
            <a:r>
              <a:rPr lang="zh-CN" altLang="zh-CN" sz="3200" b="1" smtClean="0">
                <a:latin typeface="+mn-ea"/>
                <a:ea typeface="+mn-ea"/>
              </a:rPr>
              <a:t>配置；</a:t>
            </a:r>
            <a:endParaRPr lang="en-US" altLang="zh-CN" sz="3200" b="1" smtClean="0">
              <a:latin typeface="+mn-ea"/>
              <a:ea typeface="+mn-ea"/>
            </a:endParaRPr>
          </a:p>
          <a:p>
            <a:endParaRPr lang="en-US" altLang="zh-CN" sz="3200" b="1" dirty="0" smtClean="0">
              <a:latin typeface="+mn-ea"/>
              <a:ea typeface="+mn-ea"/>
            </a:endParaRPr>
          </a:p>
          <a:p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）设置多个运算部件，以实现流水处理，完成复杂的运算操作。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44624"/>
            <a:ext cx="6048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zh-CN" altLang="en-US" sz="32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寄存器组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031" y="1341214"/>
            <a:ext cx="8353425" cy="4464050"/>
            <a:chOff x="395288" y="1341214"/>
            <a:chExt cx="8353425" cy="446405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7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4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5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6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7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9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20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21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4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4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 bwMode="auto">
          <a:xfrm>
            <a:off x="3203848" y="1700808"/>
            <a:ext cx="2880320" cy="4752528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3923928" y="584765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寄存器组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99654"/>
            <a:ext cx="864096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0" lang="zh-CN" altLang="en-US" sz="3200" b="1" dirty="0" smtClean="0">
                <a:latin typeface="+mn-ea"/>
              </a:rPr>
              <a:t>  可编程访问的寄存器</a:t>
            </a:r>
            <a:r>
              <a:rPr kumimoji="0" lang="zh-CN" altLang="en-US" sz="3200" b="1" dirty="0" smtClean="0">
                <a:latin typeface="+mn-ea"/>
                <a:ea typeface="+mn-ea"/>
              </a:rPr>
              <a:t>，在指令系统中为这组寄存器分配了各自的编号。</a:t>
            </a:r>
            <a:endParaRPr kumimoji="0" lang="en-US" altLang="zh-CN" sz="3200" b="1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dirty="0" smtClean="0"/>
              <a:t>    </a:t>
            </a:r>
            <a:r>
              <a:rPr lang="zh-CN" altLang="zh-CN" sz="3200" b="1" dirty="0" smtClean="0"/>
              <a:t>这类寄存器可以提供操作数、运算结果、地址指针、计数器等</a:t>
            </a:r>
            <a:r>
              <a:rPr lang="zh-CN" altLang="en-US" sz="3200" b="1" dirty="0" smtClean="0"/>
              <a:t>等</a:t>
            </a:r>
            <a:r>
              <a:rPr lang="zh-CN" altLang="zh-CN" sz="3200" b="1" dirty="0" smtClean="0"/>
              <a:t>，故称为通用寄存器</a:t>
            </a:r>
            <a:r>
              <a:rPr lang="zh-CN" altLang="en-US" sz="3200" b="1" dirty="0" smtClean="0"/>
              <a:t>。</a:t>
            </a:r>
            <a:endParaRPr kumimoji="0"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6632"/>
            <a:ext cx="3687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kumimoji="0" lang="zh-CN" altLang="en-US" sz="3200" b="1" dirty="0" smtClean="0">
                <a:solidFill>
                  <a:schemeClr val="tx2"/>
                </a:solidFill>
                <a:latin typeface="+mn-ea"/>
              </a:rPr>
              <a:t>（1）通用寄存器组</a:t>
            </a:r>
          </a:p>
        </p:txBody>
      </p:sp>
      <p:sp>
        <p:nvSpPr>
          <p:cNvPr id="4" name="矩形 3"/>
          <p:cNvSpPr/>
          <p:nvPr/>
        </p:nvSpPr>
        <p:spPr>
          <a:xfrm>
            <a:off x="858734" y="3887177"/>
            <a:ext cx="47525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在模型机中</a:t>
            </a:r>
            <a:endParaRPr lang="en-US" altLang="zh-CN" sz="3200" b="1" dirty="0" smtClean="0"/>
          </a:p>
          <a:p>
            <a:r>
              <a:rPr lang="zh-CN" altLang="zh-CN" sz="3200" b="1" dirty="0" smtClean="0"/>
              <a:t>通用寄存器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chemeClr val="tx2"/>
                </a:solidFill>
              </a:rPr>
              <a:t>R0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000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）、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R1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001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）、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    R2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010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）、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R3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011</a:t>
            </a:r>
            <a:r>
              <a:rPr lang="zh-CN" altLang="zh-CN" sz="3200" b="1" dirty="0" smtClean="0">
                <a:solidFill>
                  <a:schemeClr val="tx2"/>
                </a:solidFill>
              </a:rPr>
              <a:t>）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；</a:t>
            </a:r>
            <a:endParaRPr lang="en-US" altLang="zh-CN" sz="3200" b="1" dirty="0" smtClean="0">
              <a:solidFill>
                <a:schemeClr val="tx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763390" y="3964637"/>
            <a:ext cx="904954" cy="2056651"/>
            <a:chOff x="7843510" y="1988840"/>
            <a:chExt cx="904954" cy="2056651"/>
          </a:xfrm>
        </p:grpSpPr>
        <p:sp>
          <p:nvSpPr>
            <p:cNvPr id="5" name="Rectangle 86"/>
            <p:cNvSpPr>
              <a:spLocks noChangeArrowheads="1"/>
            </p:cNvSpPr>
            <p:nvPr/>
          </p:nvSpPr>
          <p:spPr bwMode="auto">
            <a:xfrm>
              <a:off x="7843510" y="3135410"/>
              <a:ext cx="904954" cy="38263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6" name="Text Box 109"/>
            <p:cNvSpPr txBox="1">
              <a:spLocks noChangeArrowheads="1"/>
            </p:cNvSpPr>
            <p:nvPr/>
          </p:nvSpPr>
          <p:spPr bwMode="auto">
            <a:xfrm>
              <a:off x="7843510" y="1988840"/>
              <a:ext cx="904954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R0</a:t>
              </a:r>
            </a:p>
          </p:txBody>
        </p:sp>
        <p:sp>
          <p:nvSpPr>
            <p:cNvPr id="7" name="Text Box 110"/>
            <p:cNvSpPr txBox="1">
              <a:spLocks noChangeArrowheads="1"/>
            </p:cNvSpPr>
            <p:nvPr/>
          </p:nvSpPr>
          <p:spPr bwMode="auto">
            <a:xfrm>
              <a:off x="7843510" y="2561460"/>
              <a:ext cx="904954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R1</a:t>
              </a:r>
            </a:p>
          </p:txBody>
        </p:sp>
        <p:sp>
          <p:nvSpPr>
            <p:cNvPr id="8" name="Text Box 116"/>
            <p:cNvSpPr txBox="1">
              <a:spLocks noChangeArrowheads="1"/>
            </p:cNvSpPr>
            <p:nvPr/>
          </p:nvSpPr>
          <p:spPr bwMode="auto">
            <a:xfrm>
              <a:off x="7843510" y="3645587"/>
              <a:ext cx="904954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R3</a:t>
              </a: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12359</TotalTime>
  <Words>1455</Words>
  <Application>Microsoft Office PowerPoint</Application>
  <PresentationFormat>全屏显示(4:3)</PresentationFormat>
  <Paragraphs>366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仿宋_GB2312</vt:lpstr>
      <vt:lpstr>黑体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fmp</cp:lastModifiedBy>
  <cp:revision>885</cp:revision>
  <dcterms:created xsi:type="dcterms:W3CDTF">2000-11-05T19:40:02Z</dcterms:created>
  <dcterms:modified xsi:type="dcterms:W3CDTF">2017-08-23T09:47:19Z</dcterms:modified>
</cp:coreProperties>
</file>