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52"/>
  </p:notesMasterIdLst>
  <p:handoutMasterIdLst>
    <p:handoutMasterId r:id="rId53"/>
  </p:handoutMasterIdLst>
  <p:sldIdLst>
    <p:sldId id="314" r:id="rId2"/>
    <p:sldId id="365" r:id="rId3"/>
    <p:sldId id="366" r:id="rId4"/>
    <p:sldId id="367" r:id="rId5"/>
    <p:sldId id="340" r:id="rId6"/>
    <p:sldId id="315" r:id="rId7"/>
    <p:sldId id="257" r:id="rId8"/>
    <p:sldId id="323" r:id="rId9"/>
    <p:sldId id="324" r:id="rId10"/>
    <p:sldId id="325" r:id="rId11"/>
    <p:sldId id="327" r:id="rId12"/>
    <p:sldId id="326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9" r:id="rId24"/>
    <p:sldId id="341" r:id="rId25"/>
    <p:sldId id="342" r:id="rId26"/>
    <p:sldId id="343" r:id="rId27"/>
    <p:sldId id="344" r:id="rId28"/>
    <p:sldId id="345" r:id="rId29"/>
    <p:sldId id="346" r:id="rId30"/>
    <p:sldId id="368" r:id="rId31"/>
    <p:sldId id="369" r:id="rId32"/>
    <p:sldId id="347" r:id="rId33"/>
    <p:sldId id="348" r:id="rId34"/>
    <p:sldId id="349" r:id="rId35"/>
    <p:sldId id="370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62" r:id="rId48"/>
    <p:sldId id="363" r:id="rId49"/>
    <p:sldId id="364" r:id="rId50"/>
    <p:sldId id="371" r:id="rId5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3300"/>
    <a:srgbClr val="FF66FF"/>
    <a:srgbClr val="FF6600"/>
    <a:srgbClr val="3366FF"/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0" autoAdjust="0"/>
    <p:restoredTop sz="94689" autoAdjust="0"/>
  </p:normalViewPr>
  <p:slideViewPr>
    <p:cSldViewPr>
      <p:cViewPr varScale="1">
        <p:scale>
          <a:sx n="64" d="100"/>
          <a:sy n="64" d="100"/>
        </p:scale>
        <p:origin x="1336" y="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99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7ACBFC1-1064-4012-861C-427F352FB7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BCD37B-C829-44BB-808D-5B3A037542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373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AE0EA-123E-4C75-953D-82B1A74C21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ndAc>
      <p:stSnd>
        <p:snd r:embed="rId1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E8DB6-8657-431C-B328-D77F9FCC9A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ndAc>
      <p:stSnd>
        <p:snd r:embed="rId1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0AFC7-07AB-4FBF-8E15-7F2C676859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ndAc>
      <p:stSnd>
        <p:snd r:embed="rId1" name="CHIMES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50464-34EC-4594-B967-D210120C31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ndAc>
      <p:stSnd>
        <p:snd r:embed="rId1" name="CHIMES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60308-9E71-4960-A0EF-0079906D9D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ndAc>
      <p:stSnd>
        <p:snd r:embed="rId1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9A707-4363-4D0B-B737-6BFC93629A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ndAc>
      <p:stSnd>
        <p:snd r:embed="rId1" name="CHIMES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86B86-71BF-489F-8C51-0357F50B38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ndAc>
      <p:stSnd>
        <p:snd r:embed="rId1" name="CHIMES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5A9BD-1B49-4B3E-A98B-D2BCE26EEF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ndAc>
      <p:stSnd>
        <p:snd r:embed="rId1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25" y="44450"/>
            <a:ext cx="715963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sndAc>
      <p:stSnd>
        <p:snd r:embed="rId2" name="CHIMES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9765F-6C36-4D69-8C1E-3308470CAD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ndAc>
      <p:stSnd>
        <p:snd r:embed="rId1" name="CHIMES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6980E-3A98-47D3-A227-E8A2D1A064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sndAc>
      <p:stSnd>
        <p:snd r:embed="rId1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72707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708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270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635655A3-BE41-4CC6-86BA-F74D6B2D08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44" r:id="rId7"/>
    <p:sldLayoutId id="2147483739" r:id="rId8"/>
    <p:sldLayoutId id="2147483740" r:id="rId9"/>
    <p:sldLayoutId id="2147483741" r:id="rId10"/>
    <p:sldLayoutId id="2147483742" r:id="rId11"/>
  </p:sldLayoutIdLst>
  <p:transition spd="med">
    <p:sndAc>
      <p:stSnd>
        <p:snd r:embed="rId13" name="CHIMES.WAV"/>
      </p:stSnd>
    </p:sndAc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763241" y="3729226"/>
            <a:ext cx="633715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4800" b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itchFamily="2" charset="-122"/>
                <a:ea typeface="黑体" pitchFamily="2" charset="-122"/>
              </a:rPr>
              <a:t>3.3 </a:t>
            </a:r>
            <a:r>
              <a:rPr lang="en-US" altLang="zh-CN" sz="4800" b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4800" b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itchFamily="2" charset="-122"/>
                <a:ea typeface="黑体" pitchFamily="2" charset="-122"/>
              </a:rPr>
              <a:t>的基本模型</a:t>
            </a:r>
            <a:endParaRPr lang="zh-CN" altLang="en-US" sz="4800" b="1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39552" y="1556792"/>
            <a:ext cx="75596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6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/>
                <a:latin typeface="黑体" pitchFamily="2" charset="-122"/>
                <a:ea typeface="黑体" pitchFamily="2" charset="-122"/>
              </a:rPr>
              <a:t>第三章   </a:t>
            </a:r>
            <a:r>
              <a:rPr lang="en-US" altLang="zh-CN" sz="6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/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6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/>
                <a:latin typeface="黑体" pitchFamily="2" charset="-122"/>
                <a:ea typeface="黑体" pitchFamily="2" charset="-122"/>
              </a:rPr>
              <a:t>子系统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5"/>
          <p:cNvSpPr txBox="1">
            <a:spLocks noChangeArrowheads="1"/>
          </p:cNvSpPr>
          <p:nvPr/>
        </p:nvSpPr>
        <p:spPr bwMode="auto">
          <a:xfrm>
            <a:off x="47625" y="692696"/>
            <a:ext cx="762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寻址方式    </a:t>
            </a:r>
            <a:r>
              <a:rPr lang="zh-CN" altLang="en-US" sz="3200" b="1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 编码  </a:t>
            </a:r>
            <a:r>
              <a:rPr lang="zh-CN" altLang="en-US" sz="3200" b="1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助记符  定义</a:t>
            </a:r>
          </a:p>
        </p:txBody>
      </p:sp>
      <p:sp>
        <p:nvSpPr>
          <p:cNvPr id="10290" name="Text Box 19"/>
          <p:cNvSpPr txBox="1">
            <a:spLocks noChangeArrowheads="1"/>
          </p:cNvSpPr>
          <p:nvPr/>
        </p:nvSpPr>
        <p:spPr bwMode="auto">
          <a:xfrm>
            <a:off x="107950" y="1412776"/>
            <a:ext cx="3375069" cy="58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寄存器间址</a:t>
            </a: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2765425" y="1420713"/>
            <a:ext cx="17684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>
                <a:solidFill>
                  <a:schemeClr val="tx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001</a:t>
            </a:r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3924300" y="1420713"/>
            <a:ext cx="7651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>
                <a:solidFill>
                  <a:schemeClr val="tx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(R)</a:t>
            </a:r>
          </a:p>
        </p:txBody>
      </p:sp>
      <p:sp>
        <p:nvSpPr>
          <p:cNvPr id="10293" name="Text Box 26"/>
          <p:cNvSpPr txBox="1">
            <a:spLocks noChangeArrowheads="1"/>
          </p:cNvSpPr>
          <p:nvPr/>
        </p:nvSpPr>
        <p:spPr bwMode="auto">
          <a:xfrm>
            <a:off x="5364607" y="1421094"/>
            <a:ext cx="370795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寄存器</a:t>
            </a:r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内容为有效地址</a:t>
            </a:r>
          </a:p>
        </p:txBody>
      </p:sp>
      <p:sp>
        <p:nvSpPr>
          <p:cNvPr id="10244" name="Text Box 19"/>
          <p:cNvSpPr txBox="1">
            <a:spLocks noChangeArrowheads="1"/>
          </p:cNvSpPr>
          <p:nvPr/>
        </p:nvSpPr>
        <p:spPr bwMode="auto">
          <a:xfrm>
            <a:off x="468313" y="44450"/>
            <a:ext cx="583187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型：寄存器间接寻址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107504" y="2420888"/>
            <a:ext cx="4248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可指定的寄存器为：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250825" y="3060651"/>
            <a:ext cx="30257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>
                <a:solidFill>
                  <a:schemeClr val="accent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3200" b="1" baseline="-25000">
                <a:solidFill>
                  <a:schemeClr val="accent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3200" b="1">
                <a:solidFill>
                  <a:schemeClr val="accent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3200" b="1">
                <a:solidFill>
                  <a:schemeClr val="accent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3200" b="1" baseline="-25000">
                <a:solidFill>
                  <a:schemeClr val="accent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b="1">
                <a:solidFill>
                  <a:schemeClr val="accent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3200" b="1">
                <a:solidFill>
                  <a:schemeClr val="accent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3200" b="1" baseline="-25000">
                <a:solidFill>
                  <a:schemeClr val="accent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b="1">
                <a:solidFill>
                  <a:schemeClr val="accent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3200" b="1">
                <a:solidFill>
                  <a:schemeClr val="accent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3200" b="1" baseline="-25000">
                <a:solidFill>
                  <a:schemeClr val="accent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zh-CN" altLang="en-US" sz="3200" b="1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107504" y="3933056"/>
            <a:ext cx="352839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例：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MOV  R</a:t>
            </a:r>
            <a:r>
              <a:rPr lang="en-US" altLang="zh-CN" sz="3200" b="1" baseline="-2500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(R</a:t>
            </a:r>
            <a:r>
              <a:rPr lang="en-US" altLang="zh-CN" sz="3200" b="1" baseline="-25000"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56" name="组合 1"/>
          <p:cNvGrpSpPr/>
          <p:nvPr/>
        </p:nvGrpSpPr>
        <p:grpSpPr>
          <a:xfrm>
            <a:off x="2987824" y="4859868"/>
            <a:ext cx="1152128" cy="1809492"/>
            <a:chOff x="6096649" y="2051556"/>
            <a:chExt cx="2448272" cy="1809492"/>
          </a:xfrm>
        </p:grpSpPr>
        <p:grpSp>
          <p:nvGrpSpPr>
            <p:cNvPr id="70" name="组合 64"/>
            <p:cNvGrpSpPr/>
            <p:nvPr/>
          </p:nvGrpSpPr>
          <p:grpSpPr>
            <a:xfrm>
              <a:off x="6096649" y="3491716"/>
              <a:ext cx="2448272" cy="369332"/>
              <a:chOff x="2195736" y="4941168"/>
              <a:chExt cx="2304256" cy="369332"/>
            </a:xfrm>
          </p:grpSpPr>
          <p:sp>
            <p:nvSpPr>
              <p:cNvPr id="108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109" name="直接连接符 108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组合 77"/>
            <p:cNvGrpSpPr/>
            <p:nvPr/>
          </p:nvGrpSpPr>
          <p:grpSpPr>
            <a:xfrm>
              <a:off x="6096649" y="3131676"/>
              <a:ext cx="2448272" cy="369332"/>
              <a:chOff x="2195736" y="4941168"/>
              <a:chExt cx="2304256" cy="369332"/>
            </a:xfrm>
          </p:grpSpPr>
          <p:sp>
            <p:nvSpPr>
              <p:cNvPr id="100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101" name="直接连接符 100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组合 86"/>
            <p:cNvGrpSpPr/>
            <p:nvPr/>
          </p:nvGrpSpPr>
          <p:grpSpPr>
            <a:xfrm>
              <a:off x="6096649" y="2771636"/>
              <a:ext cx="2448272" cy="369332"/>
              <a:chOff x="2195736" y="4941168"/>
              <a:chExt cx="2304256" cy="369332"/>
            </a:xfrm>
          </p:grpSpPr>
          <p:sp>
            <p:nvSpPr>
              <p:cNvPr id="92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93" name="直接连接符 92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组合 95"/>
            <p:cNvGrpSpPr/>
            <p:nvPr/>
          </p:nvGrpSpPr>
          <p:grpSpPr>
            <a:xfrm>
              <a:off x="6096649" y="2411596"/>
              <a:ext cx="2448272" cy="369332"/>
              <a:chOff x="2195736" y="4941168"/>
              <a:chExt cx="2304256" cy="369332"/>
            </a:xfrm>
          </p:grpSpPr>
          <p:sp>
            <p:nvSpPr>
              <p:cNvPr id="84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85" name="直接连接符 84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组合 104"/>
            <p:cNvGrpSpPr/>
            <p:nvPr/>
          </p:nvGrpSpPr>
          <p:grpSpPr>
            <a:xfrm>
              <a:off x="6096649" y="2051556"/>
              <a:ext cx="2448272" cy="369332"/>
              <a:chOff x="2195736" y="4941168"/>
              <a:chExt cx="2304256" cy="369332"/>
            </a:xfrm>
          </p:grpSpPr>
          <p:sp>
            <p:nvSpPr>
              <p:cNvPr id="76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77" name="直接连接符 8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组合 132"/>
          <p:cNvGrpSpPr/>
          <p:nvPr/>
        </p:nvGrpSpPr>
        <p:grpSpPr>
          <a:xfrm>
            <a:off x="6084168" y="3933056"/>
            <a:ext cx="2668188" cy="2880320"/>
            <a:chOff x="4139952" y="1412776"/>
            <a:chExt cx="2468074" cy="2880320"/>
          </a:xfrm>
        </p:grpSpPr>
        <p:sp>
          <p:nvSpPr>
            <p:cNvPr id="134" name="矩形 133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1000H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1001H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</a:rPr>
                <a:t>1002H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2"/>
                  </a:solidFill>
                </a:rPr>
                <a:t>1020H</a:t>
              </a:r>
              <a:endParaRPr lang="zh-CN" altLang="en-US" sz="1800">
                <a:solidFill>
                  <a:schemeClr val="tx2"/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1021H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rgbClr val="0000FF"/>
                  </a:solidFill>
                </a:rPr>
                <a:t>主存储器</a:t>
              </a:r>
              <a:endParaRPr lang="zh-CN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smtClean="0">
                  <a:solidFill>
                    <a:schemeClr val="tx1"/>
                  </a:solidFill>
                </a:rPr>
                <a:t>1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smtClean="0">
                  <a:solidFill>
                    <a:schemeClr val="tx1"/>
                  </a:solidFill>
                </a:rPr>
                <a:t>2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FF0000"/>
                  </a:solidFill>
                </a:rPr>
                <a:t>0010H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1835696" y="4725144"/>
            <a:ext cx="1152128" cy="523220"/>
            <a:chOff x="107504" y="1772816"/>
            <a:chExt cx="1152128" cy="523220"/>
          </a:xfrm>
        </p:grpSpPr>
        <p:sp>
          <p:nvSpPr>
            <p:cNvPr id="151" name="TextBox 150"/>
            <p:cNvSpPr txBox="1"/>
            <p:nvPr/>
          </p:nvSpPr>
          <p:spPr>
            <a:xfrm>
              <a:off x="107504" y="1772816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R</a:t>
              </a:r>
              <a:r>
                <a:rPr lang="en-US" altLang="zh-CN" sz="2800" baseline="-25000" smtClean="0"/>
                <a:t>0</a:t>
              </a:r>
              <a:endParaRPr lang="zh-CN" altLang="en-US" sz="2800" baseline="-25000"/>
            </a:p>
          </p:txBody>
        </p:sp>
        <p:cxnSp>
          <p:nvCxnSpPr>
            <p:cNvPr id="152" name="直接箭头连接符 151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154" name="肘形连接符 153"/>
          <p:cNvCxnSpPr>
            <a:stCxn id="76" idx="3"/>
          </p:cNvCxnSpPr>
          <p:nvPr/>
        </p:nvCxnSpPr>
        <p:spPr bwMode="auto">
          <a:xfrm>
            <a:off x="4139952" y="5044534"/>
            <a:ext cx="1944216" cy="18466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59" name="矩形 158"/>
          <p:cNvSpPr/>
          <p:nvPr/>
        </p:nvSpPr>
        <p:spPr bwMode="auto">
          <a:xfrm>
            <a:off x="2987824" y="4869160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1002H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60" name="组合 159"/>
          <p:cNvGrpSpPr/>
          <p:nvPr/>
        </p:nvGrpSpPr>
        <p:grpSpPr>
          <a:xfrm>
            <a:off x="1835696" y="5138028"/>
            <a:ext cx="1152128" cy="523220"/>
            <a:chOff x="107504" y="1772816"/>
            <a:chExt cx="1152128" cy="523220"/>
          </a:xfrm>
        </p:grpSpPr>
        <p:sp>
          <p:nvSpPr>
            <p:cNvPr id="161" name="TextBox 160"/>
            <p:cNvSpPr txBox="1"/>
            <p:nvPr/>
          </p:nvSpPr>
          <p:spPr>
            <a:xfrm>
              <a:off x="107504" y="1772816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R</a:t>
              </a:r>
              <a:r>
                <a:rPr lang="en-US" altLang="zh-CN" sz="2800" baseline="-25000" smtClean="0"/>
                <a:t>1</a:t>
              </a:r>
              <a:endParaRPr lang="zh-CN" altLang="en-US" sz="2800" baseline="-25000"/>
            </a:p>
          </p:txBody>
        </p:sp>
        <p:cxnSp>
          <p:nvCxnSpPr>
            <p:cNvPr id="162" name="直接箭头连接符 161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163" name="矩形 162"/>
          <p:cNvSpPr/>
          <p:nvPr/>
        </p:nvSpPr>
        <p:spPr bwMode="auto">
          <a:xfrm>
            <a:off x="2987824" y="5229200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0010H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90" grpId="0"/>
      <p:bldP spid="5" grpId="0"/>
      <p:bldP spid="6" grpId="0"/>
      <p:bldP spid="10293" grpId="0"/>
      <p:bldP spid="15" grpId="0"/>
      <p:bldP spid="17" grpId="0"/>
      <p:bldP spid="19" grpId="0"/>
      <p:bldP spid="159" grpId="0" animBg="1"/>
      <p:bldP spid="1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6"/>
          <p:cNvSpPr txBox="1">
            <a:spLocks noChangeArrowheads="1"/>
          </p:cNvSpPr>
          <p:nvPr/>
        </p:nvSpPr>
        <p:spPr bwMode="auto">
          <a:xfrm>
            <a:off x="827906" y="476672"/>
            <a:ext cx="42481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例：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MOV  (R</a:t>
            </a:r>
            <a:r>
              <a:rPr lang="en-US" altLang="zh-CN" sz="3200" b="1" baseline="-25000"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 R</a:t>
            </a:r>
            <a:r>
              <a:rPr lang="en-US" altLang="zh-CN" sz="3200" b="1" baseline="-2500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6" name="组合 1"/>
          <p:cNvGrpSpPr/>
          <p:nvPr/>
        </p:nvGrpSpPr>
        <p:grpSpPr>
          <a:xfrm>
            <a:off x="2267744" y="3347700"/>
            <a:ext cx="1152128" cy="1809492"/>
            <a:chOff x="6096649" y="2051556"/>
            <a:chExt cx="2448272" cy="1809492"/>
          </a:xfrm>
        </p:grpSpPr>
        <p:grpSp>
          <p:nvGrpSpPr>
            <p:cNvPr id="47" name="组合 64"/>
            <p:cNvGrpSpPr/>
            <p:nvPr/>
          </p:nvGrpSpPr>
          <p:grpSpPr>
            <a:xfrm>
              <a:off x="6096649" y="3491716"/>
              <a:ext cx="2448272" cy="369332"/>
              <a:chOff x="2195736" y="4941168"/>
              <a:chExt cx="2304256" cy="369332"/>
            </a:xfrm>
          </p:grpSpPr>
          <p:sp>
            <p:nvSpPr>
              <p:cNvPr id="84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85" name="直接连接符 84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77"/>
            <p:cNvGrpSpPr/>
            <p:nvPr/>
          </p:nvGrpSpPr>
          <p:grpSpPr>
            <a:xfrm>
              <a:off x="6096649" y="3131676"/>
              <a:ext cx="2448272" cy="369332"/>
              <a:chOff x="2195736" y="4941168"/>
              <a:chExt cx="2304256" cy="369332"/>
            </a:xfrm>
          </p:grpSpPr>
          <p:sp>
            <p:nvSpPr>
              <p:cNvPr id="76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77" name="直接连接符 76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组合 86"/>
            <p:cNvGrpSpPr/>
            <p:nvPr/>
          </p:nvGrpSpPr>
          <p:grpSpPr>
            <a:xfrm>
              <a:off x="6096649" y="2771636"/>
              <a:ext cx="2448272" cy="369332"/>
              <a:chOff x="2195736" y="4941168"/>
              <a:chExt cx="2304256" cy="369332"/>
            </a:xfrm>
          </p:grpSpPr>
          <p:sp>
            <p:nvSpPr>
              <p:cNvPr id="68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69" name="直接连接符 68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95"/>
            <p:cNvGrpSpPr/>
            <p:nvPr/>
          </p:nvGrpSpPr>
          <p:grpSpPr>
            <a:xfrm>
              <a:off x="6096649" y="2411596"/>
              <a:ext cx="2448272" cy="369332"/>
              <a:chOff x="2195736" y="4941168"/>
              <a:chExt cx="2304256" cy="369332"/>
            </a:xfrm>
          </p:grpSpPr>
          <p:sp>
            <p:nvSpPr>
              <p:cNvPr id="60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104"/>
            <p:cNvGrpSpPr/>
            <p:nvPr/>
          </p:nvGrpSpPr>
          <p:grpSpPr>
            <a:xfrm>
              <a:off x="6096649" y="2051556"/>
              <a:ext cx="2448272" cy="369332"/>
              <a:chOff x="2195736" y="4941168"/>
              <a:chExt cx="2304256" cy="369332"/>
            </a:xfrm>
          </p:grpSpPr>
          <p:sp>
            <p:nvSpPr>
              <p:cNvPr id="52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53" name="直接连接符 8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组合 91"/>
          <p:cNvGrpSpPr/>
          <p:nvPr/>
        </p:nvGrpSpPr>
        <p:grpSpPr>
          <a:xfrm>
            <a:off x="5364088" y="2420888"/>
            <a:ext cx="2668188" cy="2880320"/>
            <a:chOff x="4139952" y="1412776"/>
            <a:chExt cx="2468074" cy="2880320"/>
          </a:xfrm>
        </p:grpSpPr>
        <p:sp>
          <p:nvSpPr>
            <p:cNvPr id="93" name="矩形 92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1000H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1001H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</a:rPr>
                <a:t>1002H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2"/>
                  </a:solidFill>
                </a:rPr>
                <a:t>1020H</a:t>
              </a:r>
              <a:endParaRPr lang="zh-CN" altLang="en-US" sz="1800">
                <a:solidFill>
                  <a:schemeClr val="tx2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1021H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rgbClr val="0000FF"/>
                  </a:solidFill>
                </a:rPr>
                <a:t>主存储器</a:t>
              </a:r>
              <a:endParaRPr lang="zh-CN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smtClean="0">
                  <a:solidFill>
                    <a:schemeClr val="tx1"/>
                  </a:solidFill>
                </a:rPr>
                <a:t>1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smtClean="0">
                  <a:solidFill>
                    <a:schemeClr val="tx1"/>
                  </a:solidFill>
                </a:rPr>
                <a:t>2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1115616" y="3212976"/>
            <a:ext cx="1152128" cy="523220"/>
            <a:chOff x="107504" y="1772816"/>
            <a:chExt cx="1152128" cy="523220"/>
          </a:xfrm>
        </p:grpSpPr>
        <p:sp>
          <p:nvSpPr>
            <p:cNvPr id="110" name="TextBox 109"/>
            <p:cNvSpPr txBox="1"/>
            <p:nvPr/>
          </p:nvSpPr>
          <p:spPr>
            <a:xfrm>
              <a:off x="107504" y="1772816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R</a:t>
              </a:r>
              <a:r>
                <a:rPr lang="en-US" altLang="zh-CN" sz="2800" baseline="-25000" smtClean="0"/>
                <a:t>0</a:t>
              </a:r>
              <a:endParaRPr lang="zh-CN" altLang="en-US" sz="2800" baseline="-25000"/>
            </a:p>
          </p:txBody>
        </p:sp>
        <p:cxnSp>
          <p:nvCxnSpPr>
            <p:cNvPr id="111" name="直接箭头连接符 110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112" name="肘形连接符 111"/>
          <p:cNvCxnSpPr>
            <a:stCxn id="52" idx="3"/>
          </p:cNvCxnSpPr>
          <p:nvPr/>
        </p:nvCxnSpPr>
        <p:spPr bwMode="auto">
          <a:xfrm>
            <a:off x="3419872" y="3532366"/>
            <a:ext cx="1944216" cy="18466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13" name="矩形 112"/>
          <p:cNvSpPr/>
          <p:nvPr/>
        </p:nvSpPr>
        <p:spPr bwMode="auto">
          <a:xfrm>
            <a:off x="2267744" y="3356992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1002H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1115616" y="3625860"/>
            <a:ext cx="1152128" cy="523220"/>
            <a:chOff x="107504" y="1772816"/>
            <a:chExt cx="1152128" cy="523220"/>
          </a:xfrm>
        </p:grpSpPr>
        <p:sp>
          <p:nvSpPr>
            <p:cNvPr id="115" name="TextBox 114"/>
            <p:cNvSpPr txBox="1"/>
            <p:nvPr/>
          </p:nvSpPr>
          <p:spPr>
            <a:xfrm>
              <a:off x="107504" y="1772816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R</a:t>
              </a:r>
              <a:r>
                <a:rPr lang="en-US" altLang="zh-CN" sz="2800" baseline="-25000" smtClean="0"/>
                <a:t>1</a:t>
              </a:r>
              <a:endParaRPr lang="zh-CN" altLang="en-US" sz="2800" baseline="-25000"/>
            </a:p>
          </p:txBody>
        </p:sp>
        <p:cxnSp>
          <p:nvCxnSpPr>
            <p:cNvPr id="116" name="直接箭头连接符 115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117" name="矩形 116"/>
          <p:cNvSpPr/>
          <p:nvPr/>
        </p:nvSpPr>
        <p:spPr bwMode="auto">
          <a:xfrm>
            <a:off x="2267744" y="3717032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0010H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364088" y="3501008"/>
            <a:ext cx="1790469" cy="36004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</a:rPr>
              <a:t>0010H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107950" y="692696"/>
            <a:ext cx="7620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寻址方式    编码  助记符  定义</a:t>
            </a:r>
          </a:p>
        </p:txBody>
      </p:sp>
      <p:sp>
        <p:nvSpPr>
          <p:cNvPr id="12291" name="Text Box 19"/>
          <p:cNvSpPr txBox="1">
            <a:spLocks noChangeArrowheads="1"/>
          </p:cNvSpPr>
          <p:nvPr/>
        </p:nvSpPr>
        <p:spPr bwMode="auto">
          <a:xfrm>
            <a:off x="468313" y="44450"/>
            <a:ext cx="77040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型：自减型寄存器间址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292" name="组合 56"/>
          <p:cNvGrpSpPr>
            <a:grpSpLocks/>
          </p:cNvGrpSpPr>
          <p:nvPr/>
        </p:nvGrpSpPr>
        <p:grpSpPr bwMode="auto">
          <a:xfrm>
            <a:off x="107950" y="2420888"/>
            <a:ext cx="7272338" cy="593725"/>
            <a:chOff x="107950" y="1547813"/>
            <a:chExt cx="7272362" cy="593725"/>
          </a:xfrm>
        </p:grpSpPr>
        <p:sp>
          <p:nvSpPr>
            <p:cNvPr id="12331" name="Text Box 26"/>
            <p:cNvSpPr txBox="1">
              <a:spLocks noChangeArrowheads="1"/>
            </p:cNvSpPr>
            <p:nvPr/>
          </p:nvSpPr>
          <p:spPr bwMode="auto">
            <a:xfrm>
              <a:off x="107950" y="1557338"/>
              <a:ext cx="4248150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可指定的寄存器：</a:t>
              </a:r>
            </a:p>
          </p:txBody>
        </p:sp>
        <p:sp>
          <p:nvSpPr>
            <p:cNvPr id="59" name="Text Box 19"/>
            <p:cNvSpPr txBox="1">
              <a:spLocks noChangeArrowheads="1"/>
            </p:cNvSpPr>
            <p:nvPr/>
          </p:nvSpPr>
          <p:spPr bwMode="auto">
            <a:xfrm>
              <a:off x="3779850" y="1547813"/>
              <a:ext cx="3600462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3200" b="1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R</a:t>
              </a:r>
              <a:r>
                <a:rPr lang="en-US" altLang="zh-CN" sz="3200" b="1" baseline="-25000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0</a:t>
              </a:r>
              <a:r>
                <a:rPr lang="zh-CN" altLang="en-US" sz="3200" b="1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、</a:t>
              </a:r>
              <a:r>
                <a:rPr lang="en-US" altLang="zh-CN" sz="3200" b="1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R</a:t>
              </a:r>
              <a:r>
                <a:rPr lang="en-US" altLang="zh-CN" sz="3200" b="1" baseline="-25000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1</a:t>
              </a:r>
              <a:r>
                <a:rPr lang="zh-CN" altLang="en-US" sz="3200" b="1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、</a:t>
              </a:r>
              <a:r>
                <a:rPr lang="en-US" altLang="zh-CN" sz="3200" b="1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R</a:t>
              </a:r>
              <a:r>
                <a:rPr lang="en-US" altLang="zh-CN" sz="3200" b="1" baseline="-25000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2</a:t>
              </a:r>
              <a:r>
                <a:rPr lang="zh-CN" altLang="en-US" sz="3200" b="1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、</a:t>
              </a:r>
              <a:r>
                <a:rPr lang="en-US" altLang="zh-CN" sz="3200" b="1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R</a:t>
              </a:r>
              <a:r>
                <a:rPr lang="en-US" altLang="zh-CN" sz="3200" b="1" baseline="-25000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r>
                <a:rPr lang="zh-CN" altLang="en-US" sz="3200" b="1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、</a:t>
              </a:r>
              <a:r>
                <a:rPr lang="en-US" altLang="zh-CN" sz="3200" b="1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SP</a:t>
              </a:r>
              <a:endParaRPr lang="zh-CN" altLang="en-US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12296" name="Text Box 26"/>
          <p:cNvSpPr txBox="1">
            <a:spLocks noChangeArrowheads="1"/>
          </p:cNvSpPr>
          <p:nvPr/>
        </p:nvSpPr>
        <p:spPr bwMode="auto">
          <a:xfrm>
            <a:off x="179512" y="3204840"/>
            <a:ext cx="42497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例：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MOV  R</a:t>
            </a:r>
            <a:r>
              <a:rPr lang="en-US" altLang="zh-CN" sz="3200" b="1" baseline="-2500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-(R</a:t>
            </a:r>
            <a:r>
              <a:rPr lang="en-US" altLang="zh-CN" sz="3200" b="1" baseline="-25000"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8" name="组合 60"/>
          <p:cNvGrpSpPr>
            <a:grpSpLocks/>
          </p:cNvGrpSpPr>
          <p:nvPr/>
        </p:nvGrpSpPr>
        <p:grpSpPr bwMode="auto">
          <a:xfrm>
            <a:off x="107950" y="1332458"/>
            <a:ext cx="8567738" cy="1087438"/>
            <a:chOff x="107950" y="2844800"/>
            <a:chExt cx="8567738" cy="1087244"/>
          </a:xfrm>
        </p:grpSpPr>
        <p:grpSp>
          <p:nvGrpSpPr>
            <p:cNvPr id="12302" name="组合 44"/>
            <p:cNvGrpSpPr>
              <a:grpSpLocks/>
            </p:cNvGrpSpPr>
            <p:nvPr/>
          </p:nvGrpSpPr>
          <p:grpSpPr bwMode="auto">
            <a:xfrm>
              <a:off x="107950" y="2844800"/>
              <a:ext cx="8567738" cy="1085850"/>
              <a:chOff x="107504" y="2268563"/>
              <a:chExt cx="8568952" cy="1085527"/>
            </a:xfrm>
          </p:grpSpPr>
          <p:sp>
            <p:nvSpPr>
              <p:cNvPr id="12304" name="Text Box 19"/>
              <p:cNvSpPr txBox="1">
                <a:spLocks noChangeArrowheads="1"/>
              </p:cNvSpPr>
              <p:nvPr/>
            </p:nvSpPr>
            <p:spPr bwMode="auto">
              <a:xfrm>
                <a:off x="107504" y="2268563"/>
                <a:ext cx="2088081" cy="10768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自减型寄存器间址</a:t>
                </a:r>
              </a:p>
            </p:txBody>
          </p:sp>
          <p:sp>
            <p:nvSpPr>
              <p:cNvPr id="47" name="Text Box 24"/>
              <p:cNvSpPr txBox="1">
                <a:spLocks noChangeArrowheads="1"/>
              </p:cNvSpPr>
              <p:nvPr/>
            </p:nvSpPr>
            <p:spPr bwMode="auto">
              <a:xfrm>
                <a:off x="2627224" y="2276497"/>
                <a:ext cx="1676638" cy="579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3200" b="1">
                    <a:solidFill>
                      <a:schemeClr val="tx2">
                        <a:lumMod val="75000"/>
                      </a:schemeClr>
                    </a:solidFill>
                    <a:latin typeface="黑体" pitchFamily="2" charset="-122"/>
                    <a:ea typeface="黑体" pitchFamily="2" charset="-122"/>
                  </a:rPr>
                  <a:t>010</a:t>
                </a:r>
              </a:p>
            </p:txBody>
          </p:sp>
          <p:sp>
            <p:nvSpPr>
              <p:cNvPr id="48" name="Text Box 25"/>
              <p:cNvSpPr txBox="1">
                <a:spLocks noChangeArrowheads="1"/>
              </p:cNvSpPr>
              <p:nvPr/>
            </p:nvSpPr>
            <p:spPr bwMode="auto">
              <a:xfrm>
                <a:off x="3924395" y="2276497"/>
                <a:ext cx="941521" cy="5855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3200" b="1">
                    <a:solidFill>
                      <a:schemeClr val="tx2">
                        <a:lumMod val="75000"/>
                      </a:schemeClr>
                    </a:solidFill>
                    <a:latin typeface="黑体" pitchFamily="2" charset="-122"/>
                    <a:ea typeface="黑体" pitchFamily="2" charset="-122"/>
                  </a:rPr>
                  <a:t>-(R)</a:t>
                </a:r>
              </a:p>
            </p:txBody>
          </p:sp>
          <p:sp>
            <p:nvSpPr>
              <p:cNvPr id="12307" name="Text Box 26"/>
              <p:cNvSpPr txBox="1">
                <a:spLocks noChangeArrowheads="1"/>
              </p:cNvSpPr>
              <p:nvPr/>
            </p:nvSpPr>
            <p:spPr bwMode="auto">
              <a:xfrm>
                <a:off x="5292080" y="2276872"/>
                <a:ext cx="3384376" cy="1077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 b="1">
                    <a:latin typeface="黑体" pitchFamily="49" charset="-122"/>
                    <a:ea typeface="黑体" pitchFamily="49" charset="-122"/>
                  </a:rPr>
                  <a:t>寄存器的内容减</a:t>
                </a: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1</a:t>
                </a:r>
                <a:r>
                  <a:rPr lang="zh-CN" altLang="en-US" sz="3200" b="1">
                    <a:latin typeface="黑体" pitchFamily="49" charset="-122"/>
                    <a:ea typeface="黑体" pitchFamily="49" charset="-122"/>
                  </a:rPr>
                  <a:t>后作为有效地址</a:t>
                </a:r>
              </a:p>
            </p:txBody>
          </p:sp>
        </p:grpSp>
        <p:sp>
          <p:nvSpPr>
            <p:cNvPr id="60" name="Text Box 25"/>
            <p:cNvSpPr txBox="1">
              <a:spLocks noChangeArrowheads="1"/>
            </p:cNvSpPr>
            <p:nvPr/>
          </p:nvSpPr>
          <p:spPr bwMode="auto">
            <a:xfrm>
              <a:off x="3924300" y="3347948"/>
              <a:ext cx="1223963" cy="58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3200" b="1">
                  <a:solidFill>
                    <a:schemeClr val="tx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-(SP)</a:t>
              </a:r>
            </a:p>
          </p:txBody>
        </p:sp>
      </p:grpSp>
      <p:grpSp>
        <p:nvGrpSpPr>
          <p:cNvPr id="61" name="组合 1"/>
          <p:cNvGrpSpPr/>
          <p:nvPr/>
        </p:nvGrpSpPr>
        <p:grpSpPr>
          <a:xfrm>
            <a:off x="2267744" y="4643844"/>
            <a:ext cx="1152128" cy="1809492"/>
            <a:chOff x="6096649" y="2051556"/>
            <a:chExt cx="2448272" cy="1809492"/>
          </a:xfrm>
        </p:grpSpPr>
        <p:grpSp>
          <p:nvGrpSpPr>
            <p:cNvPr id="63" name="组合 64"/>
            <p:cNvGrpSpPr/>
            <p:nvPr/>
          </p:nvGrpSpPr>
          <p:grpSpPr>
            <a:xfrm>
              <a:off x="6096649" y="3491716"/>
              <a:ext cx="2448272" cy="369332"/>
              <a:chOff x="2195736" y="4941168"/>
              <a:chExt cx="2304256" cy="369332"/>
            </a:xfrm>
          </p:grpSpPr>
          <p:sp>
            <p:nvSpPr>
              <p:cNvPr id="100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101" name="直接连接符 100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组合 77"/>
            <p:cNvGrpSpPr/>
            <p:nvPr/>
          </p:nvGrpSpPr>
          <p:grpSpPr>
            <a:xfrm>
              <a:off x="6096649" y="3131676"/>
              <a:ext cx="2448272" cy="369332"/>
              <a:chOff x="2195736" y="4941168"/>
              <a:chExt cx="2304256" cy="369332"/>
            </a:xfrm>
          </p:grpSpPr>
          <p:sp>
            <p:nvSpPr>
              <p:cNvPr id="92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93" name="直接连接符 92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86"/>
            <p:cNvGrpSpPr/>
            <p:nvPr/>
          </p:nvGrpSpPr>
          <p:grpSpPr>
            <a:xfrm>
              <a:off x="6096649" y="2771636"/>
              <a:ext cx="2448272" cy="369332"/>
              <a:chOff x="2195736" y="4941168"/>
              <a:chExt cx="2304256" cy="369332"/>
            </a:xfrm>
          </p:grpSpPr>
          <p:sp>
            <p:nvSpPr>
              <p:cNvPr id="84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85" name="直接连接符 84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组合 95"/>
            <p:cNvGrpSpPr/>
            <p:nvPr/>
          </p:nvGrpSpPr>
          <p:grpSpPr>
            <a:xfrm>
              <a:off x="6096649" y="2411596"/>
              <a:ext cx="2448272" cy="369332"/>
              <a:chOff x="2195736" y="4941168"/>
              <a:chExt cx="2304256" cy="369332"/>
            </a:xfrm>
          </p:grpSpPr>
          <p:sp>
            <p:nvSpPr>
              <p:cNvPr id="76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77" name="直接连接符 76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组合 104"/>
            <p:cNvGrpSpPr/>
            <p:nvPr/>
          </p:nvGrpSpPr>
          <p:grpSpPr>
            <a:xfrm>
              <a:off x="6096649" y="2051556"/>
              <a:ext cx="2448272" cy="369332"/>
              <a:chOff x="2195736" y="4941168"/>
              <a:chExt cx="2304256" cy="369332"/>
            </a:xfrm>
          </p:grpSpPr>
          <p:sp>
            <p:nvSpPr>
              <p:cNvPr id="68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69" name="直接连接符 8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8" name="组合 107"/>
          <p:cNvGrpSpPr/>
          <p:nvPr/>
        </p:nvGrpSpPr>
        <p:grpSpPr>
          <a:xfrm>
            <a:off x="5364088" y="3717032"/>
            <a:ext cx="2668188" cy="2880320"/>
            <a:chOff x="4139952" y="1412776"/>
            <a:chExt cx="2468074" cy="2880320"/>
          </a:xfrm>
        </p:grpSpPr>
        <p:sp>
          <p:nvSpPr>
            <p:cNvPr id="109" name="矩形 108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1000H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1001H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</a:rPr>
                <a:t>1002H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2"/>
                  </a:solidFill>
                </a:rPr>
                <a:t>1020H</a:t>
              </a:r>
              <a:endParaRPr lang="zh-CN" altLang="en-US" sz="1800">
                <a:solidFill>
                  <a:schemeClr val="tx2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1021H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rgbClr val="0000FF"/>
                  </a:solidFill>
                </a:rPr>
                <a:t>主存储器</a:t>
              </a:r>
              <a:endParaRPr lang="zh-CN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smtClean="0">
                  <a:solidFill>
                    <a:schemeClr val="tx1"/>
                  </a:solidFill>
                </a:rPr>
                <a:t>1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smtClean="0">
                  <a:solidFill>
                    <a:schemeClr val="tx1"/>
                  </a:solidFill>
                </a:rPr>
                <a:t>2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1115616" y="4509120"/>
            <a:ext cx="1152128" cy="523220"/>
            <a:chOff x="107504" y="1772816"/>
            <a:chExt cx="1152128" cy="523220"/>
          </a:xfrm>
        </p:grpSpPr>
        <p:sp>
          <p:nvSpPr>
            <p:cNvPr id="126" name="TextBox 125"/>
            <p:cNvSpPr txBox="1"/>
            <p:nvPr/>
          </p:nvSpPr>
          <p:spPr>
            <a:xfrm>
              <a:off x="107504" y="1772816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R</a:t>
              </a:r>
              <a:r>
                <a:rPr lang="en-US" altLang="zh-CN" sz="2800" baseline="-25000" smtClean="0"/>
                <a:t>0</a:t>
              </a:r>
              <a:endParaRPr lang="zh-CN" altLang="en-US" sz="2800" baseline="-25000"/>
            </a:p>
          </p:txBody>
        </p:sp>
        <p:cxnSp>
          <p:nvCxnSpPr>
            <p:cNvPr id="127" name="直接箭头连接符 126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128" name="肘形连接符 127"/>
          <p:cNvCxnSpPr/>
          <p:nvPr/>
        </p:nvCxnSpPr>
        <p:spPr bwMode="auto">
          <a:xfrm>
            <a:off x="3419872" y="4828510"/>
            <a:ext cx="1944216" cy="18466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29" name="矩形 128"/>
          <p:cNvSpPr/>
          <p:nvPr/>
        </p:nvSpPr>
        <p:spPr bwMode="auto">
          <a:xfrm>
            <a:off x="2267744" y="4653136"/>
            <a:ext cx="1152128" cy="360040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1003H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1115616" y="4922004"/>
            <a:ext cx="1152128" cy="523220"/>
            <a:chOff x="107504" y="1772816"/>
            <a:chExt cx="1152128" cy="523220"/>
          </a:xfrm>
        </p:grpSpPr>
        <p:sp>
          <p:nvSpPr>
            <p:cNvPr id="131" name="TextBox 130"/>
            <p:cNvSpPr txBox="1"/>
            <p:nvPr/>
          </p:nvSpPr>
          <p:spPr>
            <a:xfrm>
              <a:off x="107504" y="1772816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R</a:t>
              </a:r>
              <a:r>
                <a:rPr lang="en-US" altLang="zh-CN" sz="2800" baseline="-25000" smtClean="0"/>
                <a:t>1</a:t>
              </a:r>
              <a:endParaRPr lang="zh-CN" altLang="en-US" sz="2800" baseline="-25000"/>
            </a:p>
          </p:txBody>
        </p:sp>
        <p:cxnSp>
          <p:nvCxnSpPr>
            <p:cNvPr id="132" name="直接箭头连接符 131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133" name="矩形 132"/>
          <p:cNvSpPr/>
          <p:nvPr/>
        </p:nvSpPr>
        <p:spPr bwMode="auto">
          <a:xfrm>
            <a:off x="2267744" y="5013176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0010H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364088" y="4797152"/>
            <a:ext cx="1790469" cy="36004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</a:rPr>
              <a:t>0010H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2267744" y="4653136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1002H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6" name="椭圆 135"/>
          <p:cNvSpPr/>
          <p:nvPr/>
        </p:nvSpPr>
        <p:spPr bwMode="auto">
          <a:xfrm>
            <a:off x="3851920" y="1340768"/>
            <a:ext cx="1368152" cy="626368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7" name="椭圆 136"/>
          <p:cNvSpPr/>
          <p:nvPr/>
        </p:nvSpPr>
        <p:spPr bwMode="auto">
          <a:xfrm>
            <a:off x="3851920" y="1866528"/>
            <a:ext cx="1368152" cy="626368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6" grpId="0"/>
      <p:bldP spid="129" grpId="0" animBg="1"/>
      <p:bldP spid="133" grpId="0" animBg="1"/>
      <p:bldP spid="134" grpId="0" animBg="1"/>
      <p:bldP spid="135" grpId="0" animBg="1"/>
      <p:bldP spid="136" grpId="0" animBg="1"/>
      <p:bldP spid="136" grpId="1" animBg="1"/>
      <p:bldP spid="1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Text Box 26"/>
          <p:cNvSpPr txBox="1">
            <a:spLocks noChangeArrowheads="1"/>
          </p:cNvSpPr>
          <p:nvPr/>
        </p:nvSpPr>
        <p:spPr bwMode="auto">
          <a:xfrm>
            <a:off x="755576" y="332656"/>
            <a:ext cx="42497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例：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MOV  -(SP),PC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6084168" y="340792"/>
            <a:ext cx="2376264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PUSH  PC</a:t>
            </a:r>
            <a:endParaRPr lang="zh-CN" altLang="en-US" sz="3200" b="1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左右箭头 23"/>
          <p:cNvSpPr/>
          <p:nvPr/>
        </p:nvSpPr>
        <p:spPr bwMode="auto">
          <a:xfrm>
            <a:off x="4572000" y="556816"/>
            <a:ext cx="1512168" cy="196600"/>
          </a:xfrm>
          <a:prstGeom prst="leftRightArrow">
            <a:avLst>
              <a:gd name="adj1" fmla="val 50000"/>
              <a:gd name="adj2" fmla="val 70994"/>
            </a:avLst>
          </a:prstGeom>
          <a:solidFill>
            <a:schemeClr val="bg1">
              <a:lumMod val="8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1327748" y="3985900"/>
            <a:ext cx="1152128" cy="523220"/>
            <a:chOff x="107504" y="1772816"/>
            <a:chExt cx="1152128" cy="523220"/>
          </a:xfrm>
        </p:grpSpPr>
        <p:sp>
          <p:nvSpPr>
            <p:cNvPr id="109" name="TextBox 108"/>
            <p:cNvSpPr txBox="1"/>
            <p:nvPr/>
          </p:nvSpPr>
          <p:spPr>
            <a:xfrm>
              <a:off x="107504" y="1772816"/>
              <a:ext cx="585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SP</a:t>
              </a:r>
              <a:endParaRPr lang="zh-CN" altLang="en-US" sz="2800" baseline="-25000"/>
            </a:p>
          </p:txBody>
        </p:sp>
        <p:cxnSp>
          <p:nvCxnSpPr>
            <p:cNvPr id="110" name="直接箭头连接符 109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111" name="肘形连接符 110"/>
          <p:cNvCxnSpPr>
            <a:stCxn id="59" idx="3"/>
          </p:cNvCxnSpPr>
          <p:nvPr/>
        </p:nvCxnSpPr>
        <p:spPr bwMode="auto">
          <a:xfrm flipV="1">
            <a:off x="3632004" y="4085208"/>
            <a:ext cx="1944216" cy="17537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grpSp>
        <p:nvGrpSpPr>
          <p:cNvPr id="113" name="组合 112"/>
          <p:cNvGrpSpPr/>
          <p:nvPr/>
        </p:nvGrpSpPr>
        <p:grpSpPr>
          <a:xfrm>
            <a:off x="1327748" y="5085184"/>
            <a:ext cx="1152128" cy="523220"/>
            <a:chOff x="107504" y="1772816"/>
            <a:chExt cx="1152128" cy="523220"/>
          </a:xfrm>
        </p:grpSpPr>
        <p:sp>
          <p:nvSpPr>
            <p:cNvPr id="114" name="TextBox 113"/>
            <p:cNvSpPr txBox="1"/>
            <p:nvPr/>
          </p:nvSpPr>
          <p:spPr>
            <a:xfrm>
              <a:off x="107504" y="1772816"/>
              <a:ext cx="6238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PC</a:t>
              </a:r>
              <a:endParaRPr lang="zh-CN" altLang="en-US" sz="2800" baseline="-25000"/>
            </a:p>
          </p:txBody>
        </p:sp>
        <p:cxnSp>
          <p:nvCxnSpPr>
            <p:cNvPr id="115" name="直接箭头连接符 114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146" name="组合 145"/>
          <p:cNvGrpSpPr/>
          <p:nvPr/>
        </p:nvGrpSpPr>
        <p:grpSpPr>
          <a:xfrm>
            <a:off x="2479876" y="2618328"/>
            <a:ext cx="1156020" cy="2907040"/>
            <a:chOff x="2479876" y="2618328"/>
            <a:chExt cx="1156020" cy="2907040"/>
          </a:xfrm>
        </p:grpSpPr>
        <p:grpSp>
          <p:nvGrpSpPr>
            <p:cNvPr id="45" name="组合 1"/>
            <p:cNvGrpSpPr/>
            <p:nvPr/>
          </p:nvGrpSpPr>
          <p:grpSpPr>
            <a:xfrm>
              <a:off x="2479876" y="3715876"/>
              <a:ext cx="1152128" cy="1809492"/>
              <a:chOff x="6096649" y="2051556"/>
              <a:chExt cx="2448272" cy="1809492"/>
            </a:xfrm>
          </p:grpSpPr>
          <p:grpSp>
            <p:nvGrpSpPr>
              <p:cNvPr id="46" name="组合 64"/>
              <p:cNvGrpSpPr/>
              <p:nvPr/>
            </p:nvGrpSpPr>
            <p:grpSpPr>
              <a:xfrm>
                <a:off x="6096649" y="349171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8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84" name="直接连接符 83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组合 77"/>
              <p:cNvGrpSpPr/>
              <p:nvPr/>
            </p:nvGrpSpPr>
            <p:grpSpPr>
              <a:xfrm>
                <a:off x="6096649" y="313167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7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76" name="直接连接符 75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组合 86"/>
              <p:cNvGrpSpPr/>
              <p:nvPr/>
            </p:nvGrpSpPr>
            <p:grpSpPr>
              <a:xfrm>
                <a:off x="6096649" y="277163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6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68" name="直接连接符 67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组合 95"/>
              <p:cNvGrpSpPr/>
              <p:nvPr/>
            </p:nvGrpSpPr>
            <p:grpSpPr>
              <a:xfrm>
                <a:off x="6096649" y="241159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5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60" name="直接连接符 59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组合 104"/>
              <p:cNvGrpSpPr/>
              <p:nvPr/>
            </p:nvGrpSpPr>
            <p:grpSpPr>
              <a:xfrm>
                <a:off x="6096649" y="205155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5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52" name="直接连接符 8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2" name="Text Box 5"/>
            <p:cNvSpPr txBox="1">
              <a:spLocks noChangeArrowheads="1"/>
            </p:cNvSpPr>
            <p:nvPr/>
          </p:nvSpPr>
          <p:spPr bwMode="auto">
            <a:xfrm>
              <a:off x="2483768" y="3347700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123" name="直接连接符 122"/>
            <p:cNvCxnSpPr/>
            <p:nvPr/>
          </p:nvCxnSpPr>
          <p:spPr>
            <a:xfrm>
              <a:off x="262778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277180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2915816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3059832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>
              <a:off x="3203848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334786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349188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 Box 5"/>
            <p:cNvSpPr txBox="1">
              <a:spLocks noChangeArrowheads="1"/>
            </p:cNvSpPr>
            <p:nvPr/>
          </p:nvSpPr>
          <p:spPr bwMode="auto">
            <a:xfrm>
              <a:off x="2483768" y="297836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131" name="直接连接符 130"/>
            <p:cNvCxnSpPr/>
            <p:nvPr/>
          </p:nvCxnSpPr>
          <p:spPr>
            <a:xfrm>
              <a:off x="262778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>
              <a:off x="277180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2915816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3059832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3203848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334786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349188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 Box 5"/>
            <p:cNvSpPr txBox="1">
              <a:spLocks noChangeArrowheads="1"/>
            </p:cNvSpPr>
            <p:nvPr/>
          </p:nvSpPr>
          <p:spPr bwMode="auto">
            <a:xfrm>
              <a:off x="2483768" y="261832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139" name="直接连接符 138"/>
            <p:cNvCxnSpPr/>
            <p:nvPr/>
          </p:nvCxnSpPr>
          <p:spPr>
            <a:xfrm>
              <a:off x="262778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277180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2915816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3059832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3203848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334786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349188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组合 146"/>
          <p:cNvGrpSpPr/>
          <p:nvPr/>
        </p:nvGrpSpPr>
        <p:grpSpPr>
          <a:xfrm>
            <a:off x="5580112" y="2924944"/>
            <a:ext cx="2668188" cy="2736304"/>
            <a:chOff x="4139952" y="1412776"/>
            <a:chExt cx="2468074" cy="2880320"/>
          </a:xfrm>
        </p:grpSpPr>
        <p:sp>
          <p:nvSpPr>
            <p:cNvPr id="148" name="矩形 147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3000H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3001H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3002H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4" name="矩形 153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5" name="矩形 154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3FFFH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rgbClr val="FF0000"/>
                  </a:solidFill>
                </a:rPr>
                <a:t>堆栈空间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00B050"/>
                  </a:solidFill>
                </a:rPr>
                <a:t>XXXX</a:t>
              </a:r>
              <a:endParaRPr lang="zh-CN" altLang="en-US" sz="2000" b="1">
                <a:solidFill>
                  <a:srgbClr val="00B050"/>
                </a:solidFill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chemeClr val="tx1"/>
                  </a:solidFill>
                </a:rPr>
                <a:t>堆栈栈底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165" name="矩形 164"/>
          <p:cNvSpPr/>
          <p:nvPr/>
        </p:nvSpPr>
        <p:spPr bwMode="auto">
          <a:xfrm>
            <a:off x="2483768" y="5157192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8000H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2483768" y="4077072"/>
            <a:ext cx="1152128" cy="360040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3001H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69" name="肘形连接符 168"/>
          <p:cNvCxnSpPr>
            <a:endCxn id="158" idx="1"/>
          </p:cNvCxnSpPr>
          <p:nvPr/>
        </p:nvCxnSpPr>
        <p:spPr bwMode="auto">
          <a:xfrm flipV="1">
            <a:off x="3707904" y="3780039"/>
            <a:ext cx="1872208" cy="4410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2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67" name="矩形 166"/>
          <p:cNvSpPr/>
          <p:nvPr/>
        </p:nvSpPr>
        <p:spPr bwMode="auto">
          <a:xfrm>
            <a:off x="2483768" y="4077072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3000H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4" name="矩形 173"/>
          <p:cNvSpPr/>
          <p:nvPr/>
        </p:nvSpPr>
        <p:spPr bwMode="auto">
          <a:xfrm>
            <a:off x="5580112" y="3573016"/>
            <a:ext cx="1800200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>
                <a:solidFill>
                  <a:srgbClr val="FF0000"/>
                </a:solidFill>
              </a:rPr>
              <a:t>8000H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4" grpId="0" animBg="1"/>
      <p:bldP spid="165" grpId="0" animBg="1"/>
      <p:bldP spid="168" grpId="0" animBg="1"/>
      <p:bldP spid="167" grpId="0" animBg="1"/>
      <p:bldP spid="1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5"/>
          <p:cNvSpPr txBox="1">
            <a:spLocks noChangeArrowheads="1"/>
          </p:cNvSpPr>
          <p:nvPr/>
        </p:nvSpPr>
        <p:spPr bwMode="auto">
          <a:xfrm>
            <a:off x="107950" y="977355"/>
            <a:ext cx="7620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寻址方式   编码  助记符  定义</a:t>
            </a:r>
          </a:p>
        </p:txBody>
      </p:sp>
      <p:sp>
        <p:nvSpPr>
          <p:cNvPr id="14339" name="Text Box 19"/>
          <p:cNvSpPr txBox="1">
            <a:spLocks noChangeArrowheads="1"/>
          </p:cNvSpPr>
          <p:nvPr/>
        </p:nvSpPr>
        <p:spPr bwMode="auto">
          <a:xfrm>
            <a:off x="468313" y="44450"/>
            <a:ext cx="683999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型：自增型寄存器间址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4340" name="组合 3"/>
          <p:cNvGrpSpPr>
            <a:grpSpLocks/>
          </p:cNvGrpSpPr>
          <p:nvPr/>
        </p:nvGrpSpPr>
        <p:grpSpPr bwMode="auto">
          <a:xfrm>
            <a:off x="107950" y="4653136"/>
            <a:ext cx="7953375" cy="593725"/>
            <a:chOff x="107950" y="1547813"/>
            <a:chExt cx="7302343" cy="593725"/>
          </a:xfrm>
        </p:grpSpPr>
        <p:sp>
          <p:nvSpPr>
            <p:cNvPr id="14347" name="Text Box 26"/>
            <p:cNvSpPr txBox="1">
              <a:spLocks noChangeArrowheads="1"/>
            </p:cNvSpPr>
            <p:nvPr/>
          </p:nvSpPr>
          <p:spPr bwMode="auto">
            <a:xfrm>
              <a:off x="107950" y="1557338"/>
              <a:ext cx="4248150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可指定的寄存器：</a:t>
              </a:r>
            </a:p>
          </p:txBody>
        </p:sp>
        <p:sp>
          <p:nvSpPr>
            <p:cNvPr id="6" name="Text Box 19"/>
            <p:cNvSpPr txBox="1">
              <a:spLocks noChangeArrowheads="1"/>
            </p:cNvSpPr>
            <p:nvPr/>
          </p:nvSpPr>
          <p:spPr bwMode="auto">
            <a:xfrm>
              <a:off x="3215454" y="1547813"/>
              <a:ext cx="4194839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3200" b="1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R</a:t>
              </a:r>
              <a:r>
                <a:rPr lang="en-US" altLang="zh-CN" sz="3200" b="1" baseline="-25000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0</a:t>
              </a:r>
              <a:r>
                <a:rPr lang="zh-CN" altLang="en-US" sz="3200" b="1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、</a:t>
              </a:r>
              <a:r>
                <a:rPr lang="en-US" altLang="zh-CN" sz="3200" b="1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R</a:t>
              </a:r>
              <a:r>
                <a:rPr lang="en-US" altLang="zh-CN" sz="3200" b="1" baseline="-25000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1</a:t>
              </a:r>
              <a:r>
                <a:rPr lang="zh-CN" altLang="en-US" sz="3200" b="1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、</a:t>
              </a:r>
              <a:r>
                <a:rPr lang="en-US" altLang="zh-CN" sz="3200" b="1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R</a:t>
              </a:r>
              <a:r>
                <a:rPr lang="en-US" altLang="zh-CN" sz="3200" b="1" baseline="-25000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2</a:t>
              </a:r>
              <a:r>
                <a:rPr lang="zh-CN" altLang="en-US" sz="3200" b="1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、</a:t>
              </a:r>
              <a:r>
                <a:rPr lang="en-US" altLang="zh-CN" sz="3200" b="1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R</a:t>
              </a:r>
              <a:r>
                <a:rPr lang="en-US" altLang="zh-CN" sz="3200" b="1" baseline="-25000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r>
                <a:rPr lang="zh-CN" altLang="en-US" sz="3200" b="1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、</a:t>
              </a:r>
              <a:r>
                <a:rPr lang="en-US" altLang="zh-CN" sz="3200" b="1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SP</a:t>
              </a:r>
              <a:r>
                <a:rPr lang="zh-CN" altLang="en-US" sz="3200" b="1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、</a:t>
              </a:r>
              <a:r>
                <a:rPr lang="en-US" altLang="zh-CN" sz="3200" b="1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PC</a:t>
              </a:r>
              <a:endParaRPr lang="zh-CN" altLang="en-US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107950" y="1934964"/>
            <a:ext cx="2087563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立即</a:t>
            </a: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自增型寄存器间址</a:t>
            </a: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2484438" y="1942901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>
                <a:solidFill>
                  <a:schemeClr val="tx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011</a:t>
            </a: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3708400" y="1942901"/>
            <a:ext cx="12287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>
                <a:solidFill>
                  <a:schemeClr val="tx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(R)+</a:t>
            </a: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5291138" y="1942901"/>
            <a:ext cx="3602037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寄存器的内容为有效地址，访问该地址单元后，寄存器的内容加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3708400" y="2420739"/>
            <a:ext cx="1223963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>
                <a:solidFill>
                  <a:schemeClr val="tx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(SP)+</a:t>
            </a: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3713163" y="3014464"/>
            <a:ext cx="122396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>
                <a:solidFill>
                  <a:schemeClr val="tx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(PC)+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0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6"/>
          <p:cNvSpPr txBox="1">
            <a:spLocks noChangeArrowheads="1"/>
          </p:cNvSpPr>
          <p:nvPr/>
        </p:nvSpPr>
        <p:spPr bwMode="auto">
          <a:xfrm>
            <a:off x="179512" y="828576"/>
            <a:ext cx="42497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例：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MOV  R</a:t>
            </a:r>
            <a:r>
              <a:rPr lang="en-US" altLang="zh-CN" sz="3200" b="1" baseline="-2500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(R</a:t>
            </a:r>
            <a:r>
              <a:rPr lang="en-US" altLang="zh-CN" sz="3200" b="1" baseline="-25000"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)+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327748" y="2492896"/>
            <a:ext cx="1152128" cy="523220"/>
            <a:chOff x="107504" y="1772816"/>
            <a:chExt cx="1152128" cy="523220"/>
          </a:xfrm>
        </p:grpSpPr>
        <p:sp>
          <p:nvSpPr>
            <p:cNvPr id="36" name="TextBox 35"/>
            <p:cNvSpPr txBox="1"/>
            <p:nvPr/>
          </p:nvSpPr>
          <p:spPr>
            <a:xfrm>
              <a:off x="107504" y="1772816"/>
              <a:ext cx="6030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R0</a:t>
              </a:r>
              <a:endParaRPr lang="zh-CN" altLang="en-US" sz="2800" baseline="-25000"/>
            </a:p>
          </p:txBody>
        </p:sp>
        <p:cxnSp>
          <p:nvCxnSpPr>
            <p:cNvPr id="37" name="直接箭头连接符 36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38" name="肘形连接符 37"/>
          <p:cNvCxnSpPr>
            <a:endCxn id="134" idx="1"/>
          </p:cNvCxnSpPr>
          <p:nvPr/>
        </p:nvCxnSpPr>
        <p:spPr bwMode="auto">
          <a:xfrm>
            <a:off x="3707904" y="2780928"/>
            <a:ext cx="1872208" cy="97210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grpSp>
        <p:nvGrpSpPr>
          <p:cNvPr id="39" name="组合 38"/>
          <p:cNvGrpSpPr/>
          <p:nvPr/>
        </p:nvGrpSpPr>
        <p:grpSpPr>
          <a:xfrm>
            <a:off x="1331640" y="2924944"/>
            <a:ext cx="1152128" cy="523220"/>
            <a:chOff x="107504" y="1772816"/>
            <a:chExt cx="1152128" cy="523220"/>
          </a:xfrm>
        </p:grpSpPr>
        <p:sp>
          <p:nvSpPr>
            <p:cNvPr id="40" name="TextBox 39"/>
            <p:cNvSpPr txBox="1"/>
            <p:nvPr/>
          </p:nvSpPr>
          <p:spPr>
            <a:xfrm>
              <a:off x="107504" y="1772816"/>
              <a:ext cx="6030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R1</a:t>
              </a:r>
              <a:endParaRPr lang="zh-CN" altLang="en-US" sz="2800" baseline="-25000"/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42" name="组合 41"/>
          <p:cNvGrpSpPr/>
          <p:nvPr/>
        </p:nvGrpSpPr>
        <p:grpSpPr>
          <a:xfrm>
            <a:off x="2479876" y="2618328"/>
            <a:ext cx="1156020" cy="2907040"/>
            <a:chOff x="2479876" y="2618328"/>
            <a:chExt cx="1156020" cy="2907040"/>
          </a:xfrm>
        </p:grpSpPr>
        <p:grpSp>
          <p:nvGrpSpPr>
            <p:cNvPr id="43" name="组合 1"/>
            <p:cNvGrpSpPr/>
            <p:nvPr/>
          </p:nvGrpSpPr>
          <p:grpSpPr>
            <a:xfrm>
              <a:off x="2479876" y="3715876"/>
              <a:ext cx="1152128" cy="1809492"/>
              <a:chOff x="6096649" y="2051556"/>
              <a:chExt cx="2448272" cy="1809492"/>
            </a:xfrm>
          </p:grpSpPr>
          <p:grpSp>
            <p:nvGrpSpPr>
              <p:cNvPr id="68" name="组合 64"/>
              <p:cNvGrpSpPr/>
              <p:nvPr/>
            </p:nvGrpSpPr>
            <p:grpSpPr>
              <a:xfrm>
                <a:off x="6096649" y="349171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06" name="直接连接符 105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组合 77"/>
              <p:cNvGrpSpPr/>
              <p:nvPr/>
            </p:nvGrpSpPr>
            <p:grpSpPr>
              <a:xfrm>
                <a:off x="6096649" y="313167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9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98" name="直接连接符 97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103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组合 86"/>
              <p:cNvGrpSpPr/>
              <p:nvPr/>
            </p:nvGrpSpPr>
            <p:grpSpPr>
              <a:xfrm>
                <a:off x="6096649" y="277163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8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90" name="直接连接符 89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92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组合 95"/>
              <p:cNvGrpSpPr/>
              <p:nvPr/>
            </p:nvGrpSpPr>
            <p:grpSpPr>
              <a:xfrm>
                <a:off x="6096649" y="241159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8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82" name="直接连接符 81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组合 104"/>
              <p:cNvGrpSpPr/>
              <p:nvPr/>
            </p:nvGrpSpPr>
            <p:grpSpPr>
              <a:xfrm>
                <a:off x="6096649" y="205155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7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74" name="直接连接符 8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4" name="Text Box 5"/>
            <p:cNvSpPr txBox="1">
              <a:spLocks noChangeArrowheads="1"/>
            </p:cNvSpPr>
            <p:nvPr/>
          </p:nvSpPr>
          <p:spPr bwMode="auto">
            <a:xfrm>
              <a:off x="2483768" y="3347700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262778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277180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2915816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059832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3203848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334786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349188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 Box 5"/>
            <p:cNvSpPr txBox="1">
              <a:spLocks noChangeArrowheads="1"/>
            </p:cNvSpPr>
            <p:nvPr/>
          </p:nvSpPr>
          <p:spPr bwMode="auto">
            <a:xfrm>
              <a:off x="2483768" y="297836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262778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277180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2915816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3059832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3203848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334786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349188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5"/>
            <p:cNvSpPr txBox="1">
              <a:spLocks noChangeArrowheads="1"/>
            </p:cNvSpPr>
            <p:nvPr/>
          </p:nvSpPr>
          <p:spPr bwMode="auto">
            <a:xfrm>
              <a:off x="2483768" y="261832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262778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277180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2915816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3059832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3203848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334786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349188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12"/>
          <p:cNvGrpSpPr/>
          <p:nvPr/>
        </p:nvGrpSpPr>
        <p:grpSpPr>
          <a:xfrm>
            <a:off x="5580112" y="2924944"/>
            <a:ext cx="2668188" cy="2736304"/>
            <a:chOff x="4139952" y="1412776"/>
            <a:chExt cx="2468074" cy="2880320"/>
          </a:xfrm>
        </p:grpSpPr>
        <p:sp>
          <p:nvSpPr>
            <p:cNvPr id="114" name="矩形 113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1000H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1001H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1002H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rgbClr val="FF0000"/>
                  </a:solidFill>
                </a:rPr>
                <a:t>主存空间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00B050"/>
                  </a:solidFill>
                </a:rPr>
                <a:t>XXXX</a:t>
              </a:r>
              <a:endParaRPr lang="zh-CN" altLang="en-US" sz="2000" b="1">
                <a:solidFill>
                  <a:srgbClr val="00B050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130" name="矩形 129"/>
          <p:cNvSpPr/>
          <p:nvPr/>
        </p:nvSpPr>
        <p:spPr bwMode="auto">
          <a:xfrm>
            <a:off x="2483768" y="2996952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8000H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2483768" y="2636912"/>
            <a:ext cx="1152128" cy="360040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1000H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2483768" y="2636912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1001H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5580112" y="3573016"/>
            <a:ext cx="1800200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>
                <a:solidFill>
                  <a:srgbClr val="FF0000"/>
                </a:solidFill>
              </a:rPr>
              <a:t>8000H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1" grpId="0" animBg="1"/>
      <p:bldP spid="1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ext Box 26"/>
          <p:cNvSpPr txBox="1">
            <a:spLocks noChangeArrowheads="1"/>
          </p:cNvSpPr>
          <p:nvPr/>
        </p:nvSpPr>
        <p:spPr bwMode="auto">
          <a:xfrm>
            <a:off x="179512" y="756568"/>
            <a:ext cx="42497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例：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MOV  PC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(SP)+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6156176" y="764704"/>
            <a:ext cx="17287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POP  PC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左右箭头 23"/>
          <p:cNvSpPr/>
          <p:nvPr/>
        </p:nvSpPr>
        <p:spPr bwMode="auto">
          <a:xfrm>
            <a:off x="4355976" y="908720"/>
            <a:ext cx="1512168" cy="340616"/>
          </a:xfrm>
          <a:prstGeom prst="leftRightArrow">
            <a:avLst>
              <a:gd name="adj1" fmla="val 50000"/>
              <a:gd name="adj2" fmla="val 70994"/>
            </a:avLst>
          </a:prstGeom>
          <a:solidFill>
            <a:schemeClr val="bg1">
              <a:lumMod val="8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327748" y="3985900"/>
            <a:ext cx="1152128" cy="523220"/>
            <a:chOff x="107504" y="1772816"/>
            <a:chExt cx="1152128" cy="523220"/>
          </a:xfrm>
        </p:grpSpPr>
        <p:sp>
          <p:nvSpPr>
            <p:cNvPr id="39" name="TextBox 38"/>
            <p:cNvSpPr txBox="1"/>
            <p:nvPr/>
          </p:nvSpPr>
          <p:spPr>
            <a:xfrm>
              <a:off x="107504" y="1772816"/>
              <a:ext cx="585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SP</a:t>
              </a:r>
              <a:endParaRPr lang="zh-CN" altLang="en-US" sz="2800" baseline="-25000"/>
            </a:p>
          </p:txBody>
        </p:sp>
        <p:cxnSp>
          <p:nvCxnSpPr>
            <p:cNvPr id="40" name="直接箭头连接符 39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41" name="肘形连接符 40"/>
          <p:cNvCxnSpPr>
            <a:stCxn id="84" idx="3"/>
          </p:cNvCxnSpPr>
          <p:nvPr/>
        </p:nvCxnSpPr>
        <p:spPr bwMode="auto">
          <a:xfrm flipV="1">
            <a:off x="3632004" y="4085208"/>
            <a:ext cx="1944216" cy="17537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grpSp>
        <p:nvGrpSpPr>
          <p:cNvPr id="42" name="组合 41"/>
          <p:cNvGrpSpPr/>
          <p:nvPr/>
        </p:nvGrpSpPr>
        <p:grpSpPr>
          <a:xfrm>
            <a:off x="1327748" y="5085184"/>
            <a:ext cx="1152128" cy="523220"/>
            <a:chOff x="107504" y="1772816"/>
            <a:chExt cx="1152128" cy="523220"/>
          </a:xfrm>
        </p:grpSpPr>
        <p:sp>
          <p:nvSpPr>
            <p:cNvPr id="43" name="TextBox 42"/>
            <p:cNvSpPr txBox="1"/>
            <p:nvPr/>
          </p:nvSpPr>
          <p:spPr>
            <a:xfrm>
              <a:off x="107504" y="1772816"/>
              <a:ext cx="6238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PC</a:t>
              </a:r>
              <a:endParaRPr lang="zh-CN" altLang="en-US" sz="2800" baseline="-25000"/>
            </a:p>
          </p:txBody>
        </p:sp>
        <p:cxnSp>
          <p:nvCxnSpPr>
            <p:cNvPr id="44" name="直接箭头连接符 43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45" name="组合 44"/>
          <p:cNvGrpSpPr/>
          <p:nvPr/>
        </p:nvGrpSpPr>
        <p:grpSpPr>
          <a:xfrm>
            <a:off x="2479876" y="2618328"/>
            <a:ext cx="1156020" cy="2907040"/>
            <a:chOff x="2479876" y="2618328"/>
            <a:chExt cx="1156020" cy="2907040"/>
          </a:xfrm>
        </p:grpSpPr>
        <p:grpSp>
          <p:nvGrpSpPr>
            <p:cNvPr id="46" name="组合 1"/>
            <p:cNvGrpSpPr/>
            <p:nvPr/>
          </p:nvGrpSpPr>
          <p:grpSpPr>
            <a:xfrm>
              <a:off x="2479876" y="3715876"/>
              <a:ext cx="1152128" cy="1809492"/>
              <a:chOff x="6096649" y="2051556"/>
              <a:chExt cx="2448272" cy="1809492"/>
            </a:xfrm>
          </p:grpSpPr>
          <p:grpSp>
            <p:nvGrpSpPr>
              <p:cNvPr id="71" name="组合 64"/>
              <p:cNvGrpSpPr/>
              <p:nvPr/>
            </p:nvGrpSpPr>
            <p:grpSpPr>
              <a:xfrm>
                <a:off x="6096649" y="349171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连接符 112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连接符 113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114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组合 77"/>
              <p:cNvGrpSpPr/>
              <p:nvPr/>
            </p:nvGrpSpPr>
            <p:grpSpPr>
              <a:xfrm>
                <a:off x="6096649" y="313167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0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01" name="直接连接符 100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103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连接符 104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105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组合 86"/>
              <p:cNvGrpSpPr/>
              <p:nvPr/>
            </p:nvGrpSpPr>
            <p:grpSpPr>
              <a:xfrm>
                <a:off x="6096649" y="277163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92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93" name="直接连接符 92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组合 95"/>
              <p:cNvGrpSpPr/>
              <p:nvPr/>
            </p:nvGrpSpPr>
            <p:grpSpPr>
              <a:xfrm>
                <a:off x="6096649" y="241159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84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85" name="直接连接符 84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组合 104"/>
              <p:cNvGrpSpPr/>
              <p:nvPr/>
            </p:nvGrpSpPr>
            <p:grpSpPr>
              <a:xfrm>
                <a:off x="6096649" y="205155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76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77" name="直接连接符 8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2483768" y="3347700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262778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277180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2915816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3059832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3203848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334786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349188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 Box 5"/>
            <p:cNvSpPr txBox="1">
              <a:spLocks noChangeArrowheads="1"/>
            </p:cNvSpPr>
            <p:nvPr/>
          </p:nvSpPr>
          <p:spPr bwMode="auto">
            <a:xfrm>
              <a:off x="2483768" y="297836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262778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277180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2915816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3059832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3203848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334786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349188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 Box 5"/>
            <p:cNvSpPr txBox="1">
              <a:spLocks noChangeArrowheads="1"/>
            </p:cNvSpPr>
            <p:nvPr/>
          </p:nvSpPr>
          <p:spPr bwMode="auto">
            <a:xfrm>
              <a:off x="2483768" y="261832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262778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277180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2915816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3059832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3203848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334786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349188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组合 115"/>
          <p:cNvGrpSpPr/>
          <p:nvPr/>
        </p:nvGrpSpPr>
        <p:grpSpPr>
          <a:xfrm>
            <a:off x="5580112" y="2924944"/>
            <a:ext cx="2668188" cy="2736304"/>
            <a:chOff x="4139952" y="1412776"/>
            <a:chExt cx="2468074" cy="2880320"/>
          </a:xfrm>
        </p:grpSpPr>
        <p:sp>
          <p:nvSpPr>
            <p:cNvPr id="117" name="矩形 116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3000H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3001H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3002H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3FFFH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rgbClr val="FF0000"/>
                  </a:solidFill>
                </a:rPr>
                <a:t>堆栈空间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00B050"/>
                  </a:solidFill>
                </a:rPr>
                <a:t>XXXX</a:t>
              </a:r>
              <a:endParaRPr lang="zh-CN" altLang="en-US" sz="2000" b="1">
                <a:solidFill>
                  <a:srgbClr val="00B050"/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chemeClr val="tx1"/>
                  </a:solidFill>
                </a:rPr>
                <a:t>堆栈栈底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133" name="矩形 132"/>
          <p:cNvSpPr/>
          <p:nvPr/>
        </p:nvSpPr>
        <p:spPr bwMode="auto">
          <a:xfrm>
            <a:off x="2483768" y="5157192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8000H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2483768" y="4077072"/>
            <a:ext cx="1152128" cy="360040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3000H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35" name="肘形连接符 134"/>
          <p:cNvCxnSpPr>
            <a:endCxn id="127" idx="1"/>
          </p:cNvCxnSpPr>
          <p:nvPr/>
        </p:nvCxnSpPr>
        <p:spPr bwMode="auto">
          <a:xfrm flipV="1">
            <a:off x="3707904" y="3780039"/>
            <a:ext cx="1872208" cy="4410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2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36" name="矩形 135"/>
          <p:cNvSpPr/>
          <p:nvPr/>
        </p:nvSpPr>
        <p:spPr bwMode="auto">
          <a:xfrm>
            <a:off x="2483768" y="4077072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3001H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5580112" y="3573016"/>
            <a:ext cx="1800200" cy="360040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>
                <a:solidFill>
                  <a:srgbClr val="FF0000"/>
                </a:solidFill>
              </a:rPr>
              <a:t>8000H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animBg="1"/>
      <p:bldP spid="133" grpId="0" animBg="1"/>
      <p:bldP spid="136" grpId="0" animBg="1"/>
      <p:bldP spid="1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683568" y="828001"/>
            <a:ext cx="43924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例：</a:t>
            </a:r>
            <a:r>
              <a:rPr lang="en-US" altLang="zh-CN" sz="3200" b="1" smtClean="0">
                <a:latin typeface="黑体" pitchFamily="49" charset="-122"/>
                <a:ea typeface="黑体" pitchFamily="49" charset="-122"/>
              </a:rPr>
              <a:t>MOV  R1</a:t>
            </a:r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3200" b="1" smtClean="0">
                <a:latin typeface="黑体" pitchFamily="49" charset="-122"/>
                <a:ea typeface="黑体" pitchFamily="49" charset="-122"/>
              </a:rPr>
              <a:t>(PC)+</a:t>
            </a:r>
            <a:endParaRPr lang="zh-CN" altLang="en-US" sz="3200" b="1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187624" y="3121804"/>
            <a:ext cx="1152128" cy="523220"/>
            <a:chOff x="107504" y="1772816"/>
            <a:chExt cx="1152128" cy="523220"/>
          </a:xfrm>
        </p:grpSpPr>
        <p:sp>
          <p:nvSpPr>
            <p:cNvPr id="52" name="TextBox 51"/>
            <p:cNvSpPr txBox="1"/>
            <p:nvPr/>
          </p:nvSpPr>
          <p:spPr>
            <a:xfrm>
              <a:off x="107504" y="1772816"/>
              <a:ext cx="6030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R1</a:t>
              </a:r>
              <a:endParaRPr lang="zh-CN" altLang="en-US" sz="2800" baseline="-25000"/>
            </a:p>
          </p:txBody>
        </p:sp>
        <p:cxnSp>
          <p:nvCxnSpPr>
            <p:cNvPr id="53" name="直接箭头连接符 52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54" name="肘形连接符 53"/>
          <p:cNvCxnSpPr>
            <a:stCxn id="121" idx="3"/>
            <a:endCxn id="139" idx="1"/>
          </p:cNvCxnSpPr>
          <p:nvPr/>
        </p:nvCxnSpPr>
        <p:spPr bwMode="auto">
          <a:xfrm flipV="1">
            <a:off x="3491880" y="3490845"/>
            <a:ext cx="1948108" cy="21187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grpSp>
        <p:nvGrpSpPr>
          <p:cNvPr id="55" name="组合 54"/>
          <p:cNvGrpSpPr/>
          <p:nvPr/>
        </p:nvGrpSpPr>
        <p:grpSpPr>
          <a:xfrm>
            <a:off x="1187624" y="5354052"/>
            <a:ext cx="1152128" cy="523220"/>
            <a:chOff x="107504" y="1772816"/>
            <a:chExt cx="1152128" cy="523220"/>
          </a:xfrm>
        </p:grpSpPr>
        <p:sp>
          <p:nvSpPr>
            <p:cNvPr id="56" name="TextBox 55"/>
            <p:cNvSpPr txBox="1"/>
            <p:nvPr/>
          </p:nvSpPr>
          <p:spPr>
            <a:xfrm>
              <a:off x="107504" y="1772816"/>
              <a:ext cx="6238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PC</a:t>
              </a:r>
              <a:endParaRPr lang="zh-CN" altLang="en-US" sz="2800" baseline="-25000"/>
            </a:p>
          </p:txBody>
        </p:sp>
        <p:cxnSp>
          <p:nvCxnSpPr>
            <p:cNvPr id="57" name="直接箭头连接符 56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58" name="组合 57"/>
          <p:cNvGrpSpPr/>
          <p:nvPr/>
        </p:nvGrpSpPr>
        <p:grpSpPr>
          <a:xfrm>
            <a:off x="2339752" y="2887196"/>
            <a:ext cx="1156020" cy="2907040"/>
            <a:chOff x="2479876" y="2618328"/>
            <a:chExt cx="1156020" cy="2907040"/>
          </a:xfrm>
        </p:grpSpPr>
        <p:grpSp>
          <p:nvGrpSpPr>
            <p:cNvPr id="59" name="组合 1"/>
            <p:cNvGrpSpPr/>
            <p:nvPr/>
          </p:nvGrpSpPr>
          <p:grpSpPr>
            <a:xfrm>
              <a:off x="2479876" y="3715876"/>
              <a:ext cx="1152128" cy="1809492"/>
              <a:chOff x="6096649" y="2051556"/>
              <a:chExt cx="2448272" cy="1809492"/>
            </a:xfrm>
          </p:grpSpPr>
          <p:grpSp>
            <p:nvGrpSpPr>
              <p:cNvPr id="84" name="组合 64"/>
              <p:cNvGrpSpPr/>
              <p:nvPr/>
            </p:nvGrpSpPr>
            <p:grpSpPr>
              <a:xfrm>
                <a:off x="6096649" y="349171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2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22" name="直接连接符 121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连接符 122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连接符 123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连接符 124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组合 77"/>
              <p:cNvGrpSpPr/>
              <p:nvPr/>
            </p:nvGrpSpPr>
            <p:grpSpPr>
              <a:xfrm>
                <a:off x="6096649" y="313167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1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14" name="直接连接符 113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114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连接符 115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116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连接符 118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组合 86"/>
              <p:cNvGrpSpPr/>
              <p:nvPr/>
            </p:nvGrpSpPr>
            <p:grpSpPr>
              <a:xfrm>
                <a:off x="6096649" y="277163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06" name="直接连接符 105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组合 95"/>
              <p:cNvGrpSpPr/>
              <p:nvPr/>
            </p:nvGrpSpPr>
            <p:grpSpPr>
              <a:xfrm>
                <a:off x="6096649" y="241159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9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98" name="直接连接符 97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103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组合 104"/>
              <p:cNvGrpSpPr/>
              <p:nvPr/>
            </p:nvGrpSpPr>
            <p:grpSpPr>
              <a:xfrm>
                <a:off x="6096649" y="205155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8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90" name="直接连接符 8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92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0" name="Text Box 5"/>
            <p:cNvSpPr txBox="1">
              <a:spLocks noChangeArrowheads="1"/>
            </p:cNvSpPr>
            <p:nvPr/>
          </p:nvSpPr>
          <p:spPr bwMode="auto">
            <a:xfrm>
              <a:off x="2483768" y="3347700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262778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277180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2915816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3059832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3203848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334786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349188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 Box 5"/>
            <p:cNvSpPr txBox="1">
              <a:spLocks noChangeArrowheads="1"/>
            </p:cNvSpPr>
            <p:nvPr/>
          </p:nvSpPr>
          <p:spPr bwMode="auto">
            <a:xfrm>
              <a:off x="2483768" y="297836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262778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277180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2915816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3059832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203848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334786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49188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 Box 5"/>
            <p:cNvSpPr txBox="1">
              <a:spLocks noChangeArrowheads="1"/>
            </p:cNvSpPr>
            <p:nvPr/>
          </p:nvSpPr>
          <p:spPr bwMode="auto">
            <a:xfrm>
              <a:off x="2483768" y="261832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77" name="直接连接符 76"/>
            <p:cNvCxnSpPr/>
            <p:nvPr/>
          </p:nvCxnSpPr>
          <p:spPr>
            <a:xfrm>
              <a:off x="262778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277180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2915816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3059832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3203848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334786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349188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组合 128"/>
          <p:cNvGrpSpPr/>
          <p:nvPr/>
        </p:nvGrpSpPr>
        <p:grpSpPr>
          <a:xfrm>
            <a:off x="5439988" y="2977788"/>
            <a:ext cx="3312368" cy="2736304"/>
            <a:chOff x="4139952" y="1412776"/>
            <a:chExt cx="2468074" cy="2880320"/>
          </a:xfrm>
        </p:grpSpPr>
        <p:sp>
          <p:nvSpPr>
            <p:cNvPr id="130" name="矩形 129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8000H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8001H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8002H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8003H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8FFFH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rgbClr val="FF0000"/>
                  </a:solidFill>
                </a:rPr>
                <a:t>程序空间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MOV  R1</a:t>
              </a:r>
              <a:r>
                <a:rPr lang="zh-CN" altLang="en-US" sz="2000" b="1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b="1" smtClean="0">
                  <a:solidFill>
                    <a:schemeClr val="tx1"/>
                  </a:solidFill>
                </a:rPr>
                <a:t>(PC)+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FF0000"/>
                  </a:solidFill>
                </a:rPr>
                <a:t>0010H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INC  R1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147" name="矩形 146"/>
          <p:cNvSpPr/>
          <p:nvPr/>
        </p:nvSpPr>
        <p:spPr bwMode="auto">
          <a:xfrm>
            <a:off x="2343644" y="5426060"/>
            <a:ext cx="1152128" cy="360040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8000H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2343644" y="5426060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8001H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48" name="肘形连接符 147"/>
          <p:cNvCxnSpPr/>
          <p:nvPr/>
        </p:nvCxnSpPr>
        <p:spPr bwMode="auto">
          <a:xfrm flipV="1">
            <a:off x="3567780" y="3841884"/>
            <a:ext cx="1872208" cy="1737193"/>
          </a:xfrm>
          <a:prstGeom prst="bentConnector3">
            <a:avLst>
              <a:gd name="adj1" fmla="val 59087"/>
            </a:avLst>
          </a:prstGeom>
          <a:solidFill>
            <a:schemeClr val="accent1"/>
          </a:solidFill>
          <a:ln w="50800" cap="sq" cmpd="sng" algn="ctr">
            <a:solidFill>
              <a:srgbClr val="FF0000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160" name="肘形连接符 159"/>
          <p:cNvCxnSpPr>
            <a:endCxn id="141" idx="1"/>
          </p:cNvCxnSpPr>
          <p:nvPr/>
        </p:nvCxnSpPr>
        <p:spPr bwMode="auto">
          <a:xfrm flipV="1">
            <a:off x="3639788" y="4174921"/>
            <a:ext cx="1800200" cy="1395155"/>
          </a:xfrm>
          <a:prstGeom prst="bentConnector3">
            <a:avLst>
              <a:gd name="adj1" fmla="val 72444"/>
            </a:avLst>
          </a:prstGeom>
          <a:solidFill>
            <a:schemeClr val="accent1"/>
          </a:solidFill>
          <a:ln w="50800" cap="sq" cmpd="sng" algn="ctr">
            <a:solidFill>
              <a:srgbClr val="7030A0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67" name="矩形 166"/>
          <p:cNvSpPr/>
          <p:nvPr/>
        </p:nvSpPr>
        <p:spPr bwMode="auto">
          <a:xfrm>
            <a:off x="2343644" y="5426060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8002H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2343644" y="3265820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0010H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403648" y="1772816"/>
            <a:ext cx="6163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chemeClr val="tx2"/>
                </a:solidFill>
              </a:rPr>
              <a:t>PC</a:t>
            </a:r>
            <a:r>
              <a:rPr lang="zh-CN" altLang="en-US" b="1" smtClean="0">
                <a:solidFill>
                  <a:schemeClr val="tx2"/>
                </a:solidFill>
              </a:rPr>
              <a:t>的内容随着取指、指令地运行会动态变化</a:t>
            </a:r>
            <a:endParaRPr lang="zh-CN" altLang="en-US" b="1">
              <a:solidFill>
                <a:schemeClr val="tx2"/>
              </a:solidFill>
            </a:endParaRPr>
          </a:p>
        </p:txBody>
      </p:sp>
      <p:sp>
        <p:nvSpPr>
          <p:cNvPr id="171" name="Text Box 26"/>
          <p:cNvSpPr txBox="1">
            <a:spLocks noChangeArrowheads="1"/>
          </p:cNvSpPr>
          <p:nvPr/>
        </p:nvSpPr>
        <p:spPr bwMode="auto">
          <a:xfrm>
            <a:off x="6156176" y="828001"/>
            <a:ext cx="22322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立即寻址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2" name="左右箭头 171"/>
          <p:cNvSpPr/>
          <p:nvPr/>
        </p:nvSpPr>
        <p:spPr bwMode="auto">
          <a:xfrm>
            <a:off x="4644008" y="1000152"/>
            <a:ext cx="1512168" cy="340616"/>
          </a:xfrm>
          <a:prstGeom prst="leftRightArrow">
            <a:avLst>
              <a:gd name="adj1" fmla="val 50000"/>
              <a:gd name="adj2" fmla="val 70994"/>
            </a:avLst>
          </a:prstGeom>
          <a:solidFill>
            <a:schemeClr val="bg1">
              <a:lumMod val="8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67" grpId="0" animBg="1"/>
      <p:bldP spid="168" grpId="0" animBg="1"/>
      <p:bldP spid="171" grpId="0"/>
      <p:bldP spid="17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5"/>
          <p:cNvSpPr txBox="1">
            <a:spLocks noChangeArrowheads="1"/>
          </p:cNvSpPr>
          <p:nvPr/>
        </p:nvSpPr>
        <p:spPr bwMode="auto">
          <a:xfrm>
            <a:off x="107950" y="764704"/>
            <a:ext cx="7620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寻址方式   编码  助记符  定义</a:t>
            </a:r>
          </a:p>
        </p:txBody>
      </p:sp>
      <p:sp>
        <p:nvSpPr>
          <p:cNvPr id="18435" name="Text Box 19"/>
          <p:cNvSpPr txBox="1">
            <a:spLocks noChangeArrowheads="1"/>
          </p:cNvSpPr>
          <p:nvPr/>
        </p:nvSpPr>
        <p:spPr bwMode="auto">
          <a:xfrm>
            <a:off x="468313" y="44450"/>
            <a:ext cx="813613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型：自增型双重间址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8436" name="组合 3"/>
          <p:cNvGrpSpPr>
            <a:grpSpLocks/>
          </p:cNvGrpSpPr>
          <p:nvPr/>
        </p:nvGrpSpPr>
        <p:grpSpPr bwMode="auto">
          <a:xfrm>
            <a:off x="107950" y="5157192"/>
            <a:ext cx="7953375" cy="593725"/>
            <a:chOff x="107950" y="1547813"/>
            <a:chExt cx="7302343" cy="593725"/>
          </a:xfrm>
        </p:grpSpPr>
        <p:sp>
          <p:nvSpPr>
            <p:cNvPr id="18442" name="Text Box 26"/>
            <p:cNvSpPr txBox="1">
              <a:spLocks noChangeArrowheads="1"/>
            </p:cNvSpPr>
            <p:nvPr/>
          </p:nvSpPr>
          <p:spPr bwMode="auto">
            <a:xfrm>
              <a:off x="107950" y="1557338"/>
              <a:ext cx="4248150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可指定的寄存器：</a:t>
              </a:r>
            </a:p>
          </p:txBody>
        </p:sp>
        <p:sp>
          <p:nvSpPr>
            <p:cNvPr id="6" name="Text Box 19"/>
            <p:cNvSpPr txBox="1">
              <a:spLocks noChangeArrowheads="1"/>
            </p:cNvSpPr>
            <p:nvPr/>
          </p:nvSpPr>
          <p:spPr bwMode="auto">
            <a:xfrm>
              <a:off x="3215454" y="1547813"/>
              <a:ext cx="4194839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3200" b="1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R</a:t>
              </a:r>
              <a:r>
                <a:rPr lang="en-US" altLang="zh-CN" sz="3200" b="1" baseline="-25000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0</a:t>
              </a:r>
              <a:r>
                <a:rPr lang="zh-CN" altLang="en-US" sz="3200" b="1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、</a:t>
              </a:r>
              <a:r>
                <a:rPr lang="en-US" altLang="zh-CN" sz="3200" b="1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R</a:t>
              </a:r>
              <a:r>
                <a:rPr lang="en-US" altLang="zh-CN" sz="3200" b="1" baseline="-25000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1</a:t>
              </a:r>
              <a:r>
                <a:rPr lang="zh-CN" altLang="en-US" sz="3200" b="1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、</a:t>
              </a:r>
              <a:r>
                <a:rPr lang="en-US" altLang="zh-CN" sz="3200" b="1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R</a:t>
              </a:r>
              <a:r>
                <a:rPr lang="en-US" altLang="zh-CN" sz="3200" b="1" baseline="-25000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2</a:t>
              </a:r>
              <a:r>
                <a:rPr lang="zh-CN" altLang="en-US" sz="3200" b="1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、</a:t>
              </a:r>
              <a:r>
                <a:rPr lang="en-US" altLang="zh-CN" sz="3200" b="1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R</a:t>
              </a:r>
              <a:r>
                <a:rPr lang="en-US" altLang="zh-CN" sz="3200" b="1" baseline="-25000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r>
                <a:rPr lang="zh-CN" altLang="en-US" sz="3200" b="1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、</a:t>
              </a:r>
              <a:r>
                <a:rPr lang="en-US" altLang="zh-CN" sz="3200" b="1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PC</a:t>
              </a:r>
              <a:endParaRPr lang="zh-CN" altLang="en-US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107950" y="1700808"/>
            <a:ext cx="2087563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直接</a:t>
            </a: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自增型双重间址</a:t>
            </a: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2484438" y="1708745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>
                <a:solidFill>
                  <a:schemeClr val="tx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100</a:t>
            </a: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3635375" y="1708745"/>
            <a:ext cx="12303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>
                <a:solidFill>
                  <a:schemeClr val="tx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@(R)+</a:t>
            </a:r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5291138" y="1708745"/>
            <a:ext cx="360203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寄存器的内容为间接地址，根据该地址访存取得操作数的地址，再次访存读写操作数，然后寄存器的内容加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3635375" y="2780308"/>
            <a:ext cx="14351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>
                <a:solidFill>
                  <a:schemeClr val="tx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@(PC)+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6"/>
          <p:cNvSpPr txBox="1">
            <a:spLocks noChangeArrowheads="1"/>
          </p:cNvSpPr>
          <p:nvPr/>
        </p:nvSpPr>
        <p:spPr bwMode="auto">
          <a:xfrm>
            <a:off x="682303" y="116632"/>
            <a:ext cx="42497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例：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MOV  R</a:t>
            </a:r>
            <a:r>
              <a:rPr lang="en-US" altLang="zh-CN" sz="3200" b="1" baseline="-2500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@(R</a:t>
            </a:r>
            <a:r>
              <a:rPr lang="en-US" altLang="zh-CN" sz="3200" b="1" baseline="-25000"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)+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187624" y="1844824"/>
            <a:ext cx="1152128" cy="523220"/>
            <a:chOff x="107504" y="1772816"/>
            <a:chExt cx="1152128" cy="523220"/>
          </a:xfrm>
        </p:grpSpPr>
        <p:sp>
          <p:nvSpPr>
            <p:cNvPr id="40" name="TextBox 39"/>
            <p:cNvSpPr txBox="1"/>
            <p:nvPr/>
          </p:nvSpPr>
          <p:spPr>
            <a:xfrm>
              <a:off x="107504" y="1772816"/>
              <a:ext cx="6030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R0</a:t>
              </a:r>
              <a:endParaRPr lang="zh-CN" altLang="en-US" sz="2800" baseline="-25000"/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42" name="肘形连接符 41"/>
          <p:cNvCxnSpPr/>
          <p:nvPr/>
        </p:nvCxnSpPr>
        <p:spPr bwMode="auto">
          <a:xfrm>
            <a:off x="3567780" y="2132856"/>
            <a:ext cx="1872208" cy="97210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grpSp>
        <p:nvGrpSpPr>
          <p:cNvPr id="43" name="组合 42"/>
          <p:cNvGrpSpPr/>
          <p:nvPr/>
        </p:nvGrpSpPr>
        <p:grpSpPr>
          <a:xfrm>
            <a:off x="1191516" y="2276872"/>
            <a:ext cx="1152128" cy="523220"/>
            <a:chOff x="107504" y="1772816"/>
            <a:chExt cx="1152128" cy="523220"/>
          </a:xfrm>
        </p:grpSpPr>
        <p:sp>
          <p:nvSpPr>
            <p:cNvPr id="44" name="TextBox 43"/>
            <p:cNvSpPr txBox="1"/>
            <p:nvPr/>
          </p:nvSpPr>
          <p:spPr>
            <a:xfrm>
              <a:off x="107504" y="1772816"/>
              <a:ext cx="6030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R1</a:t>
              </a:r>
              <a:endParaRPr lang="zh-CN" altLang="en-US" sz="2800" baseline="-25000"/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46" name="组合 45"/>
          <p:cNvGrpSpPr/>
          <p:nvPr/>
        </p:nvGrpSpPr>
        <p:grpSpPr>
          <a:xfrm>
            <a:off x="2339752" y="1970256"/>
            <a:ext cx="1156020" cy="2907040"/>
            <a:chOff x="2479876" y="2618328"/>
            <a:chExt cx="1156020" cy="2907040"/>
          </a:xfrm>
        </p:grpSpPr>
        <p:grpSp>
          <p:nvGrpSpPr>
            <p:cNvPr id="47" name="组合 1"/>
            <p:cNvGrpSpPr/>
            <p:nvPr/>
          </p:nvGrpSpPr>
          <p:grpSpPr>
            <a:xfrm>
              <a:off x="2479876" y="3715876"/>
              <a:ext cx="1152128" cy="1809492"/>
              <a:chOff x="6096649" y="2051556"/>
              <a:chExt cx="2448272" cy="1809492"/>
            </a:xfrm>
          </p:grpSpPr>
          <p:grpSp>
            <p:nvGrpSpPr>
              <p:cNvPr id="72" name="组合 64"/>
              <p:cNvGrpSpPr/>
              <p:nvPr/>
            </p:nvGrpSpPr>
            <p:grpSpPr>
              <a:xfrm>
                <a:off x="6096649" y="349171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连接符 112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连接符 113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114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连接符 115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组合 77"/>
              <p:cNvGrpSpPr/>
              <p:nvPr/>
            </p:nvGrpSpPr>
            <p:grpSpPr>
              <a:xfrm>
                <a:off x="6096649" y="313167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02" name="直接连接符 101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103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连接符 104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105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组合 86"/>
              <p:cNvGrpSpPr/>
              <p:nvPr/>
            </p:nvGrpSpPr>
            <p:grpSpPr>
              <a:xfrm>
                <a:off x="6096649" y="277163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9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94" name="直接连接符 93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组合 95"/>
              <p:cNvGrpSpPr/>
              <p:nvPr/>
            </p:nvGrpSpPr>
            <p:grpSpPr>
              <a:xfrm>
                <a:off x="6096649" y="241159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8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86" name="直接连接符 85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组合 104"/>
              <p:cNvGrpSpPr/>
              <p:nvPr/>
            </p:nvGrpSpPr>
            <p:grpSpPr>
              <a:xfrm>
                <a:off x="6096649" y="205155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7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78" name="直接连接符 8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" name="Text Box 5"/>
            <p:cNvSpPr txBox="1">
              <a:spLocks noChangeArrowheads="1"/>
            </p:cNvSpPr>
            <p:nvPr/>
          </p:nvSpPr>
          <p:spPr bwMode="auto">
            <a:xfrm>
              <a:off x="2483768" y="3347700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262778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277180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2915816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3059832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3203848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334786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349188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 Box 5"/>
            <p:cNvSpPr txBox="1">
              <a:spLocks noChangeArrowheads="1"/>
            </p:cNvSpPr>
            <p:nvPr/>
          </p:nvSpPr>
          <p:spPr bwMode="auto">
            <a:xfrm>
              <a:off x="2483768" y="297836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262778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277180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2915816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3059832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3203848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334786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349188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 Box 5"/>
            <p:cNvSpPr txBox="1">
              <a:spLocks noChangeArrowheads="1"/>
            </p:cNvSpPr>
            <p:nvPr/>
          </p:nvSpPr>
          <p:spPr bwMode="auto">
            <a:xfrm>
              <a:off x="2483768" y="261832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>
            <a:xfrm>
              <a:off x="262778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277180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2915816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3059832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3203848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334786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349188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组合 116"/>
          <p:cNvGrpSpPr/>
          <p:nvPr/>
        </p:nvGrpSpPr>
        <p:grpSpPr>
          <a:xfrm>
            <a:off x="5439988" y="2276872"/>
            <a:ext cx="2668188" cy="2736304"/>
            <a:chOff x="4139952" y="1412776"/>
            <a:chExt cx="2468074" cy="2880320"/>
          </a:xfrm>
        </p:grpSpPr>
        <p:sp>
          <p:nvSpPr>
            <p:cNvPr id="118" name="矩形 117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1000H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1001H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1002H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1080H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rgbClr val="FF0000"/>
                  </a:solidFill>
                </a:rPr>
                <a:t>主存空间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1080H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00B050"/>
                  </a:solidFill>
                </a:rPr>
                <a:t>XXXX</a:t>
              </a:r>
              <a:endParaRPr lang="zh-CN" altLang="en-US" sz="2000" b="1">
                <a:solidFill>
                  <a:srgbClr val="00B050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FF0000"/>
                  </a:solidFill>
                </a:rPr>
                <a:t>8000H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134" name="矩形 133"/>
          <p:cNvSpPr/>
          <p:nvPr/>
        </p:nvSpPr>
        <p:spPr bwMode="auto">
          <a:xfrm>
            <a:off x="2343644" y="2348880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8000H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2343644" y="1988840"/>
            <a:ext cx="1152128" cy="360040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1000H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2343644" y="1988840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1001H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38" name="肘形连接符 137"/>
          <p:cNvCxnSpPr/>
          <p:nvPr/>
        </p:nvCxnSpPr>
        <p:spPr bwMode="auto">
          <a:xfrm rot="10800000" flipV="1">
            <a:off x="5439988" y="3212976"/>
            <a:ext cx="12700" cy="1368152"/>
          </a:xfrm>
          <a:prstGeom prst="bentConnector3">
            <a:avLst>
              <a:gd name="adj1" fmla="val 7158144"/>
            </a:avLst>
          </a:prstGeom>
          <a:solidFill>
            <a:schemeClr val="accent1"/>
          </a:solidFill>
          <a:ln w="50800" cap="sq" cmpd="sng" algn="ctr">
            <a:solidFill>
              <a:schemeClr val="tx2"/>
            </a:solidFill>
            <a:prstDash val="solid"/>
            <a:round/>
            <a:headEnd type="none" w="sm" len="sm"/>
            <a:tailEnd type="stealth"/>
          </a:ln>
          <a:effectLst/>
        </p:spPr>
      </p:cxn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5" grpId="0" animBg="1"/>
      <p:bldP spid="1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6"/>
          <p:cNvSpPr txBox="1">
            <a:spLocks noChangeArrowheads="1"/>
          </p:cNvSpPr>
          <p:nvPr/>
        </p:nvSpPr>
        <p:spPr bwMode="auto">
          <a:xfrm>
            <a:off x="920105" y="116632"/>
            <a:ext cx="43719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3.</a:t>
            </a:r>
            <a:r>
              <a:rPr lang="en-US" altLang="zh-CN" sz="3200" b="1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.1 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设计的步骤</a:t>
            </a:r>
          </a:p>
        </p:txBody>
      </p:sp>
      <p:sp>
        <p:nvSpPr>
          <p:cNvPr id="3" name="Text Box 77"/>
          <p:cNvSpPr txBox="1">
            <a:spLocks noChangeArrowheads="1"/>
          </p:cNvSpPr>
          <p:nvPr/>
        </p:nvSpPr>
        <p:spPr bwMode="auto">
          <a:xfrm>
            <a:off x="576263" y="1266577"/>
            <a:ext cx="39909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3000" b="1"/>
              <a:t>1、拟定指令系统</a:t>
            </a:r>
          </a:p>
        </p:txBody>
      </p:sp>
      <p:sp>
        <p:nvSpPr>
          <p:cNvPr id="4" name="Text Box 78"/>
          <p:cNvSpPr txBox="1">
            <a:spLocks noChangeArrowheads="1"/>
          </p:cNvSpPr>
          <p:nvPr/>
        </p:nvSpPr>
        <p:spPr bwMode="auto">
          <a:xfrm>
            <a:off x="827088" y="1877764"/>
            <a:ext cx="54467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zh-CN" altLang="en-US" sz="3000" b="1"/>
              <a:t>指令系统是</a:t>
            </a:r>
            <a:r>
              <a:rPr lang="en-US" altLang="zh-CN" sz="3000" b="1"/>
              <a:t>CPU</a:t>
            </a:r>
            <a:r>
              <a:rPr lang="zh-CN" altLang="en-US" sz="3000" b="1"/>
              <a:t>设计的基础。</a:t>
            </a:r>
          </a:p>
        </p:txBody>
      </p:sp>
      <p:sp>
        <p:nvSpPr>
          <p:cNvPr id="5" name="Text Box 79"/>
          <p:cNvSpPr txBox="1">
            <a:spLocks noChangeArrowheads="1"/>
          </p:cNvSpPr>
          <p:nvPr/>
        </p:nvSpPr>
        <p:spPr bwMode="auto">
          <a:xfrm>
            <a:off x="827584" y="2447677"/>
            <a:ext cx="20859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03400" indent="-1803400" algn="l"/>
            <a:r>
              <a:rPr lang="zh-CN" altLang="en-US" sz="3000" b="1"/>
              <a:t>指令类型、</a:t>
            </a:r>
          </a:p>
        </p:txBody>
      </p:sp>
      <p:sp>
        <p:nvSpPr>
          <p:cNvPr id="6" name="Rectangle 81"/>
          <p:cNvSpPr>
            <a:spLocks noChangeArrowheads="1"/>
          </p:cNvSpPr>
          <p:nvPr/>
        </p:nvSpPr>
        <p:spPr bwMode="auto">
          <a:xfrm>
            <a:off x="6516688" y="2439739"/>
            <a:ext cx="25026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3000" b="1"/>
              <a:t>寻址方式</a:t>
            </a:r>
            <a:r>
              <a:rPr lang="zh-CN" altLang="en-US" sz="3000" b="1" smtClean="0"/>
              <a:t>等。</a:t>
            </a:r>
            <a:endParaRPr lang="zh-CN" altLang="en-US" sz="3000" b="1"/>
          </a:p>
        </p:txBody>
      </p:sp>
      <p:sp>
        <p:nvSpPr>
          <p:cNvPr id="7" name="Rectangle 82"/>
          <p:cNvSpPr>
            <a:spLocks noChangeArrowheads="1"/>
          </p:cNvSpPr>
          <p:nvPr/>
        </p:nvSpPr>
        <p:spPr bwMode="auto">
          <a:xfrm>
            <a:off x="4700588" y="2439739"/>
            <a:ext cx="20970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000" b="1"/>
              <a:t>指令格式、</a:t>
            </a:r>
          </a:p>
        </p:txBody>
      </p:sp>
      <p:sp>
        <p:nvSpPr>
          <p:cNvPr id="8" name="Rectangle 83"/>
          <p:cNvSpPr>
            <a:spLocks noChangeArrowheads="1"/>
          </p:cNvSpPr>
          <p:nvPr/>
        </p:nvSpPr>
        <p:spPr bwMode="auto">
          <a:xfrm>
            <a:off x="2771800" y="2430214"/>
            <a:ext cx="20970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000" b="1"/>
              <a:t>指令功能、</a:t>
            </a:r>
          </a:p>
        </p:txBody>
      </p:sp>
      <p:sp>
        <p:nvSpPr>
          <p:cNvPr id="9" name="Rectangle 84"/>
          <p:cNvSpPr>
            <a:spLocks noChangeArrowheads="1"/>
          </p:cNvSpPr>
          <p:nvPr/>
        </p:nvSpPr>
        <p:spPr bwMode="auto">
          <a:xfrm>
            <a:off x="5753100" y="1890464"/>
            <a:ext cx="27828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3000" b="1"/>
              <a:t>拟定内容包括:</a:t>
            </a:r>
          </a:p>
        </p:txBody>
      </p:sp>
      <p:sp>
        <p:nvSpPr>
          <p:cNvPr id="10" name="Text Box 140"/>
          <p:cNvSpPr txBox="1">
            <a:spLocks noChangeArrowheads="1"/>
          </p:cNvSpPr>
          <p:nvPr/>
        </p:nvSpPr>
        <p:spPr bwMode="auto">
          <a:xfrm>
            <a:off x="581025" y="3704679"/>
            <a:ext cx="39909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3000" b="1"/>
              <a:t>2、确定总体结构</a:t>
            </a:r>
          </a:p>
        </p:txBody>
      </p:sp>
      <p:sp>
        <p:nvSpPr>
          <p:cNvPr id="11" name="Text Box 141"/>
          <p:cNvSpPr txBox="1">
            <a:spLocks noChangeArrowheads="1"/>
          </p:cNvSpPr>
          <p:nvPr/>
        </p:nvSpPr>
        <p:spPr bwMode="auto">
          <a:xfrm>
            <a:off x="811213" y="4171404"/>
            <a:ext cx="36591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3000" b="1"/>
              <a:t>主要包括:</a:t>
            </a:r>
          </a:p>
        </p:txBody>
      </p:sp>
      <p:sp>
        <p:nvSpPr>
          <p:cNvPr id="12" name="Text Box 142"/>
          <p:cNvSpPr txBox="1">
            <a:spLocks noChangeArrowheads="1"/>
          </p:cNvSpPr>
          <p:nvPr/>
        </p:nvSpPr>
        <p:spPr bwMode="auto">
          <a:xfrm>
            <a:off x="1071563" y="4660354"/>
            <a:ext cx="7286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1800" b="1">
                <a:sym typeface="Wingdings" pitchFamily="2" charset="2"/>
              </a:rPr>
              <a:t></a:t>
            </a:r>
            <a:r>
              <a:rPr lang="zh-CN" altLang="en-US" sz="2800" b="1">
                <a:sym typeface="Wingdings" pitchFamily="2" charset="2"/>
              </a:rPr>
              <a:t> </a:t>
            </a:r>
            <a:r>
              <a:rPr lang="zh-CN" altLang="en-US" sz="2900" b="1"/>
              <a:t>设置哪些寄存器以及多少寄存器;</a:t>
            </a:r>
          </a:p>
        </p:txBody>
      </p:sp>
      <p:sp>
        <p:nvSpPr>
          <p:cNvPr id="13" name="Text Box 143"/>
          <p:cNvSpPr txBox="1">
            <a:spLocks noChangeArrowheads="1"/>
          </p:cNvSpPr>
          <p:nvPr/>
        </p:nvSpPr>
        <p:spPr bwMode="auto">
          <a:xfrm>
            <a:off x="1081088" y="5147717"/>
            <a:ext cx="80629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1800" b="1">
                <a:sym typeface="Wingdings" pitchFamily="2" charset="2"/>
              </a:rPr>
              <a:t></a:t>
            </a:r>
            <a:r>
              <a:rPr lang="zh-CN" altLang="en-US" sz="2800" b="1">
                <a:sym typeface="Wingdings" pitchFamily="2" charset="2"/>
              </a:rPr>
              <a:t> </a:t>
            </a:r>
            <a:r>
              <a:rPr lang="zh-CN" altLang="en-US" sz="2900" b="1"/>
              <a:t>采用什么运算部件, 以确定提供什么控制信</a:t>
            </a:r>
            <a:r>
              <a:rPr lang="zh-CN" altLang="en-US" sz="2900" b="1" smtClean="0"/>
              <a:t>号；</a:t>
            </a:r>
            <a:endParaRPr lang="zh-CN" altLang="en-US" sz="2900" b="1"/>
          </a:p>
        </p:txBody>
      </p:sp>
      <p:sp>
        <p:nvSpPr>
          <p:cNvPr id="14" name="Text Box 145"/>
          <p:cNvSpPr txBox="1">
            <a:spLocks noChangeArrowheads="1"/>
          </p:cNvSpPr>
          <p:nvPr/>
        </p:nvSpPr>
        <p:spPr bwMode="auto">
          <a:xfrm>
            <a:off x="1085850" y="5631904"/>
            <a:ext cx="67976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74650" indent="-374650" algn="l"/>
            <a:r>
              <a:rPr lang="zh-CN" altLang="en-US" sz="1800" b="1">
                <a:sym typeface="Wingdings" pitchFamily="2" charset="2"/>
              </a:rPr>
              <a:t></a:t>
            </a:r>
            <a:r>
              <a:rPr lang="zh-CN" altLang="en-US" sz="2800" b="1">
                <a:sym typeface="Wingdings" pitchFamily="2" charset="2"/>
              </a:rPr>
              <a:t> </a:t>
            </a:r>
            <a:r>
              <a:rPr lang="zh-CN" altLang="en-US" sz="2900" b="1"/>
              <a:t>确定信息传送采用什么样的数据通</a:t>
            </a:r>
            <a:r>
              <a:rPr lang="zh-CN" altLang="en-US" sz="2900" b="1" smtClean="0"/>
              <a:t>路。</a:t>
            </a:r>
            <a:endParaRPr lang="zh-CN" altLang="en-US" sz="2900" b="1"/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8" grpId="0" build="p" autoUpdateAnimBg="0"/>
      <p:bldP spid="9" grpId="0" build="p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6"/>
          <p:cNvSpPr txBox="1">
            <a:spLocks noChangeArrowheads="1"/>
          </p:cNvSpPr>
          <p:nvPr/>
        </p:nvSpPr>
        <p:spPr bwMode="auto">
          <a:xfrm>
            <a:off x="898327" y="836712"/>
            <a:ext cx="42497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例：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MOV  R</a:t>
            </a:r>
            <a:r>
              <a:rPr lang="en-US" altLang="zh-CN" sz="3200" b="1" baseline="-2500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3200" b="1" smtClean="0">
                <a:latin typeface="黑体" pitchFamily="49" charset="-122"/>
                <a:ea typeface="黑体" pitchFamily="49" charset="-122"/>
              </a:rPr>
              <a:t>@(PC)+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1187624" y="2871520"/>
            <a:ext cx="1152128" cy="523220"/>
            <a:chOff x="107504" y="1772816"/>
            <a:chExt cx="1152128" cy="523220"/>
          </a:xfrm>
        </p:grpSpPr>
        <p:sp>
          <p:nvSpPr>
            <p:cNvPr id="78" name="TextBox 77"/>
            <p:cNvSpPr txBox="1"/>
            <p:nvPr/>
          </p:nvSpPr>
          <p:spPr>
            <a:xfrm>
              <a:off x="107504" y="1772816"/>
              <a:ext cx="6030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R1</a:t>
              </a:r>
              <a:endParaRPr lang="zh-CN" altLang="en-US" sz="2800" baseline="-25000"/>
            </a:p>
          </p:txBody>
        </p:sp>
        <p:cxnSp>
          <p:nvCxnSpPr>
            <p:cNvPr id="79" name="直接箭头连接符 78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80" name="肘形连接符 79"/>
          <p:cNvCxnSpPr>
            <a:stCxn id="147" idx="3"/>
            <a:endCxn id="165" idx="1"/>
          </p:cNvCxnSpPr>
          <p:nvPr/>
        </p:nvCxnSpPr>
        <p:spPr bwMode="auto">
          <a:xfrm flipV="1">
            <a:off x="3491880" y="3240561"/>
            <a:ext cx="1948108" cy="21187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grpSp>
        <p:nvGrpSpPr>
          <p:cNvPr id="81" name="组合 80"/>
          <p:cNvGrpSpPr/>
          <p:nvPr/>
        </p:nvGrpSpPr>
        <p:grpSpPr>
          <a:xfrm>
            <a:off x="1187624" y="5103768"/>
            <a:ext cx="1152128" cy="523220"/>
            <a:chOff x="107504" y="1772816"/>
            <a:chExt cx="1152128" cy="523220"/>
          </a:xfrm>
        </p:grpSpPr>
        <p:sp>
          <p:nvSpPr>
            <p:cNvPr id="82" name="TextBox 81"/>
            <p:cNvSpPr txBox="1"/>
            <p:nvPr/>
          </p:nvSpPr>
          <p:spPr>
            <a:xfrm>
              <a:off x="107504" y="1772816"/>
              <a:ext cx="6238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PC</a:t>
              </a:r>
              <a:endParaRPr lang="zh-CN" altLang="en-US" sz="2800" baseline="-25000"/>
            </a:p>
          </p:txBody>
        </p:sp>
        <p:cxnSp>
          <p:nvCxnSpPr>
            <p:cNvPr id="83" name="直接箭头连接符 82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84" name="组合 83"/>
          <p:cNvGrpSpPr/>
          <p:nvPr/>
        </p:nvGrpSpPr>
        <p:grpSpPr>
          <a:xfrm>
            <a:off x="2339752" y="2636912"/>
            <a:ext cx="1156020" cy="2907040"/>
            <a:chOff x="2479876" y="2618328"/>
            <a:chExt cx="1156020" cy="2907040"/>
          </a:xfrm>
        </p:grpSpPr>
        <p:grpSp>
          <p:nvGrpSpPr>
            <p:cNvPr id="85" name="组合 1"/>
            <p:cNvGrpSpPr/>
            <p:nvPr/>
          </p:nvGrpSpPr>
          <p:grpSpPr>
            <a:xfrm>
              <a:off x="2479876" y="3715876"/>
              <a:ext cx="1152128" cy="1809492"/>
              <a:chOff x="6096649" y="2051556"/>
              <a:chExt cx="2448272" cy="1809492"/>
            </a:xfrm>
          </p:grpSpPr>
          <p:grpSp>
            <p:nvGrpSpPr>
              <p:cNvPr id="110" name="组合 64"/>
              <p:cNvGrpSpPr/>
              <p:nvPr/>
            </p:nvGrpSpPr>
            <p:grpSpPr>
              <a:xfrm>
                <a:off x="6096649" y="349171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4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48" name="直接连接符 147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接连接符 149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连接符 150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直接连接符 151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接连接符 152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组合 77"/>
              <p:cNvGrpSpPr/>
              <p:nvPr/>
            </p:nvGrpSpPr>
            <p:grpSpPr>
              <a:xfrm>
                <a:off x="6096649" y="313167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3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40" name="直接连接符 139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接连接符 140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接连接符 141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组合 86"/>
              <p:cNvGrpSpPr/>
              <p:nvPr/>
            </p:nvGrpSpPr>
            <p:grpSpPr>
              <a:xfrm>
                <a:off x="6096649" y="277163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3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32" name="直接连接符 131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连接符 132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接连接符 133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接连接符 134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接连接符 135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连接符 136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接连接符 137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组合 95"/>
              <p:cNvGrpSpPr/>
              <p:nvPr/>
            </p:nvGrpSpPr>
            <p:grpSpPr>
              <a:xfrm>
                <a:off x="6096649" y="241159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2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24" name="直接连接符 123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连接符 124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组合 104"/>
              <p:cNvGrpSpPr/>
              <p:nvPr/>
            </p:nvGrpSpPr>
            <p:grpSpPr>
              <a:xfrm>
                <a:off x="6096649" y="205155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1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16" name="直接连接符 8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116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连接符 118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接连接符 120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连接符 121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6" name="Text Box 5"/>
            <p:cNvSpPr txBox="1">
              <a:spLocks noChangeArrowheads="1"/>
            </p:cNvSpPr>
            <p:nvPr/>
          </p:nvSpPr>
          <p:spPr bwMode="auto">
            <a:xfrm>
              <a:off x="2483768" y="3347700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>
            <a:xfrm>
              <a:off x="262778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277180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2915816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3059832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3203848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334786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349188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 Box 5"/>
            <p:cNvSpPr txBox="1">
              <a:spLocks noChangeArrowheads="1"/>
            </p:cNvSpPr>
            <p:nvPr/>
          </p:nvSpPr>
          <p:spPr bwMode="auto">
            <a:xfrm>
              <a:off x="2483768" y="297836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>
            <a:xfrm>
              <a:off x="262778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277180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2915816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3059832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3203848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334786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349188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 Box 5"/>
            <p:cNvSpPr txBox="1">
              <a:spLocks noChangeArrowheads="1"/>
            </p:cNvSpPr>
            <p:nvPr/>
          </p:nvSpPr>
          <p:spPr bwMode="auto">
            <a:xfrm>
              <a:off x="2483768" y="261832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103" name="直接连接符 102"/>
            <p:cNvCxnSpPr/>
            <p:nvPr/>
          </p:nvCxnSpPr>
          <p:spPr>
            <a:xfrm>
              <a:off x="262778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277180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2915816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3059832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3203848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334786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349188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组合 154"/>
          <p:cNvGrpSpPr/>
          <p:nvPr/>
        </p:nvGrpSpPr>
        <p:grpSpPr>
          <a:xfrm>
            <a:off x="5439988" y="2727504"/>
            <a:ext cx="3704012" cy="2736304"/>
            <a:chOff x="4139952" y="1412776"/>
            <a:chExt cx="2468074" cy="2880320"/>
          </a:xfrm>
        </p:grpSpPr>
        <p:sp>
          <p:nvSpPr>
            <p:cNvPr id="156" name="矩形 155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8000H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8001H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8002H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8600H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8FFFH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64" name="矩形 163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chemeClr val="tx1"/>
                  </a:solidFill>
                </a:rPr>
                <a:t>程序空间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MOV  R1</a:t>
              </a:r>
              <a:r>
                <a:rPr lang="zh-CN" altLang="en-US" sz="2000" b="1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b="1" smtClean="0">
                  <a:solidFill>
                    <a:schemeClr val="tx1"/>
                  </a:solidFill>
                </a:rPr>
                <a:t>@(PC)+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2"/>
                  </a:solidFill>
                </a:rPr>
                <a:t>8600H</a:t>
              </a:r>
              <a:endParaRPr lang="zh-CN" alt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…..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68" name="矩形 167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chemeClr val="tx1"/>
                  </a:solidFill>
                </a:rPr>
                <a:t>主存空间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69" name="矩形 168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FF0000"/>
                  </a:solidFill>
                </a:rPr>
                <a:t>0010H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70" name="矩形 169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172" name="矩形 171"/>
          <p:cNvSpPr/>
          <p:nvPr/>
        </p:nvSpPr>
        <p:spPr bwMode="auto">
          <a:xfrm>
            <a:off x="2343644" y="5175776"/>
            <a:ext cx="1152128" cy="360040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8000H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2343644" y="5175776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8001H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74" name="肘形连接符 173"/>
          <p:cNvCxnSpPr/>
          <p:nvPr/>
        </p:nvCxnSpPr>
        <p:spPr bwMode="auto">
          <a:xfrm flipV="1">
            <a:off x="3567780" y="3591600"/>
            <a:ext cx="1872208" cy="1737193"/>
          </a:xfrm>
          <a:prstGeom prst="bentConnector3">
            <a:avLst>
              <a:gd name="adj1" fmla="val 59087"/>
            </a:avLst>
          </a:prstGeom>
          <a:solidFill>
            <a:schemeClr val="accent1"/>
          </a:solidFill>
          <a:ln w="50800" cap="sq" cmpd="sng" algn="ctr">
            <a:solidFill>
              <a:srgbClr val="FF0000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175" name="肘形连接符 174"/>
          <p:cNvCxnSpPr>
            <a:endCxn id="167" idx="1"/>
          </p:cNvCxnSpPr>
          <p:nvPr/>
        </p:nvCxnSpPr>
        <p:spPr bwMode="auto">
          <a:xfrm flipV="1">
            <a:off x="3639788" y="3924637"/>
            <a:ext cx="1800200" cy="139515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rgbClr val="7030A0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76" name="矩形 175"/>
          <p:cNvSpPr/>
          <p:nvPr/>
        </p:nvSpPr>
        <p:spPr bwMode="auto">
          <a:xfrm>
            <a:off x="2343644" y="5175776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8002H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7" name="矩形 176"/>
          <p:cNvSpPr/>
          <p:nvPr/>
        </p:nvSpPr>
        <p:spPr bwMode="auto">
          <a:xfrm>
            <a:off x="2343644" y="3015536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0010H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78" name="肘形连接符 177"/>
          <p:cNvCxnSpPr>
            <a:stCxn id="166" idx="1"/>
            <a:endCxn id="169" idx="1"/>
          </p:cNvCxnSpPr>
          <p:nvPr/>
        </p:nvCxnSpPr>
        <p:spPr bwMode="auto">
          <a:xfrm rot="10800000" flipV="1">
            <a:off x="5439988" y="3582599"/>
            <a:ext cx="12700" cy="1026114"/>
          </a:xfrm>
          <a:prstGeom prst="bentConnector3">
            <a:avLst>
              <a:gd name="adj1" fmla="val 3474418"/>
            </a:avLst>
          </a:prstGeom>
          <a:solidFill>
            <a:schemeClr val="accent1"/>
          </a:solidFill>
          <a:ln w="50800" cap="sq" cmpd="sng" algn="ctr">
            <a:solidFill>
              <a:schemeClr val="tx2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92" name="Text Box 26"/>
          <p:cNvSpPr txBox="1">
            <a:spLocks noChangeArrowheads="1"/>
          </p:cNvSpPr>
          <p:nvPr/>
        </p:nvSpPr>
        <p:spPr bwMode="auto">
          <a:xfrm>
            <a:off x="6660232" y="828001"/>
            <a:ext cx="22322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直接寻址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3" name="左右箭头 192"/>
          <p:cNvSpPr/>
          <p:nvPr/>
        </p:nvSpPr>
        <p:spPr bwMode="auto">
          <a:xfrm>
            <a:off x="5148064" y="1000152"/>
            <a:ext cx="1512168" cy="340616"/>
          </a:xfrm>
          <a:prstGeom prst="leftRightArrow">
            <a:avLst>
              <a:gd name="adj1" fmla="val 50000"/>
              <a:gd name="adj2" fmla="val 70994"/>
            </a:avLst>
          </a:prstGeom>
          <a:solidFill>
            <a:schemeClr val="bg1">
              <a:lumMod val="8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176" grpId="0" animBg="1"/>
      <p:bldP spid="177" grpId="0" animBg="1"/>
      <p:bldP spid="192" grpId="0"/>
      <p:bldP spid="19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07950" y="764704"/>
            <a:ext cx="7620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寻址方式   编码  助记符  定义</a:t>
            </a:r>
          </a:p>
        </p:txBody>
      </p:sp>
      <p:sp>
        <p:nvSpPr>
          <p:cNvPr id="3" name="Text Box 19"/>
          <p:cNvSpPr txBox="1">
            <a:spLocks noChangeArrowheads="1"/>
          </p:cNvSpPr>
          <p:nvPr/>
        </p:nvSpPr>
        <p:spPr bwMode="auto">
          <a:xfrm>
            <a:off x="468313" y="44450"/>
            <a:ext cx="7632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3200" b="1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型：变址寻址</a:t>
            </a:r>
            <a:r>
              <a:rPr lang="en-US" altLang="zh-CN" sz="3200" b="1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相对寻址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07950" y="3843387"/>
            <a:ext cx="7953375" cy="593725"/>
            <a:chOff x="107950" y="1547813"/>
            <a:chExt cx="7302343" cy="593725"/>
          </a:xfrm>
        </p:grpSpPr>
        <p:sp>
          <p:nvSpPr>
            <p:cNvPr id="5" name="Text Box 26"/>
            <p:cNvSpPr txBox="1">
              <a:spLocks noChangeArrowheads="1"/>
            </p:cNvSpPr>
            <p:nvPr/>
          </p:nvSpPr>
          <p:spPr bwMode="auto">
            <a:xfrm>
              <a:off x="107950" y="1557338"/>
              <a:ext cx="4248150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可指定的寄存器：</a:t>
              </a:r>
            </a:p>
          </p:txBody>
        </p:sp>
        <p:sp>
          <p:nvSpPr>
            <p:cNvPr id="6" name="Text Box 19"/>
            <p:cNvSpPr txBox="1">
              <a:spLocks noChangeArrowheads="1"/>
            </p:cNvSpPr>
            <p:nvPr/>
          </p:nvSpPr>
          <p:spPr bwMode="auto">
            <a:xfrm>
              <a:off x="3215454" y="1547813"/>
              <a:ext cx="4194839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3200" b="1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R</a:t>
              </a:r>
              <a:r>
                <a:rPr lang="en-US" altLang="zh-CN" sz="3200" b="1" baseline="-25000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0</a:t>
              </a:r>
              <a:r>
                <a:rPr lang="zh-CN" altLang="en-US" sz="3200" b="1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、</a:t>
              </a:r>
              <a:r>
                <a:rPr lang="en-US" altLang="zh-CN" sz="3200" b="1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R</a:t>
              </a:r>
              <a:r>
                <a:rPr lang="en-US" altLang="zh-CN" sz="3200" b="1" baseline="-25000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1</a:t>
              </a:r>
              <a:r>
                <a:rPr lang="zh-CN" altLang="en-US" sz="3200" b="1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、</a:t>
              </a:r>
              <a:r>
                <a:rPr lang="en-US" altLang="zh-CN" sz="3200" b="1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R</a:t>
              </a:r>
              <a:r>
                <a:rPr lang="en-US" altLang="zh-CN" sz="3200" b="1" baseline="-25000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2</a:t>
              </a:r>
              <a:r>
                <a:rPr lang="zh-CN" altLang="en-US" sz="3200" b="1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、</a:t>
              </a:r>
              <a:r>
                <a:rPr lang="en-US" altLang="zh-CN" sz="3200" b="1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R</a:t>
              </a:r>
              <a:r>
                <a:rPr lang="en-US" altLang="zh-CN" sz="3200" b="1" baseline="-25000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r>
                <a:rPr lang="zh-CN" altLang="en-US" sz="3200" b="1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、</a:t>
              </a:r>
              <a:r>
                <a:rPr lang="en-US" altLang="zh-CN" sz="3200" b="1">
                  <a:solidFill>
                    <a:schemeClr val="accent2">
                      <a:lumMod val="75000"/>
                    </a:schemeClr>
                  </a:solidFill>
                  <a:latin typeface="黑体" pitchFamily="2" charset="-122"/>
                  <a:ea typeface="黑体" pitchFamily="2" charset="-122"/>
                </a:rPr>
                <a:t>PC</a:t>
              </a:r>
              <a:endParaRPr lang="zh-CN" altLang="en-US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107950" y="1866429"/>
            <a:ext cx="208756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变址</a:t>
            </a:r>
            <a:r>
              <a:rPr lang="en-US" altLang="zh-CN" sz="3200" b="1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3200" b="1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相对寻址</a:t>
            </a:r>
            <a:endParaRPr lang="zh-CN" altLang="en-US" sz="3200" b="1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2484438" y="1874366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smtClean="0">
                <a:solidFill>
                  <a:schemeClr val="tx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101</a:t>
            </a:r>
            <a:endParaRPr lang="en-US" altLang="zh-CN" sz="3200" b="1">
              <a:solidFill>
                <a:schemeClr val="tx2">
                  <a:lumMod val="7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3557711" y="1874366"/>
            <a:ext cx="12303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smtClean="0">
                <a:solidFill>
                  <a:schemeClr val="tx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X(R)</a:t>
            </a:r>
            <a:endParaRPr lang="en-US" altLang="zh-CN" sz="3200" b="1">
              <a:solidFill>
                <a:schemeClr val="tx2">
                  <a:lumMod val="7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5291138" y="1874366"/>
            <a:ext cx="360203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寄存器的</a:t>
            </a:r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内容与形式地址之和为有效地址。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3568948" y="2496790"/>
            <a:ext cx="14351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>
                <a:solidFill>
                  <a:schemeClr val="tx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en-US" altLang="zh-CN" sz="3200" b="1" smtClean="0">
                <a:solidFill>
                  <a:schemeClr val="tx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(PC)</a:t>
            </a:r>
            <a:endParaRPr lang="en-US" altLang="zh-CN" sz="3200" b="1">
              <a:solidFill>
                <a:schemeClr val="tx2">
                  <a:lumMod val="7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179512" y="5085184"/>
            <a:ext cx="74888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形式地址存放在紧跟指令的存储单元中。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682948" y="44624"/>
            <a:ext cx="54012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例：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MOV  R</a:t>
            </a:r>
            <a:r>
              <a:rPr lang="en-US" altLang="zh-CN" sz="3200" b="1" baseline="-2500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3200" b="1" smtClean="0">
                <a:latin typeface="黑体" pitchFamily="49" charset="-122"/>
                <a:ea typeface="黑体" pitchFamily="49" charset="-122"/>
              </a:rPr>
              <a:t>X(R0)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187624" y="3985900"/>
            <a:ext cx="1152128" cy="523220"/>
            <a:chOff x="107504" y="1772816"/>
            <a:chExt cx="1152128" cy="523220"/>
          </a:xfrm>
        </p:grpSpPr>
        <p:sp>
          <p:nvSpPr>
            <p:cNvPr id="67" name="TextBox 66"/>
            <p:cNvSpPr txBox="1"/>
            <p:nvPr/>
          </p:nvSpPr>
          <p:spPr>
            <a:xfrm>
              <a:off x="107504" y="1772816"/>
              <a:ext cx="6030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R1</a:t>
              </a:r>
              <a:endParaRPr lang="zh-CN" altLang="en-US" sz="2800" baseline="-25000"/>
            </a:p>
          </p:txBody>
        </p:sp>
        <p:cxnSp>
          <p:nvCxnSpPr>
            <p:cNvPr id="68" name="直接箭头连接符 67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69" name="肘形连接符 68"/>
          <p:cNvCxnSpPr>
            <a:stCxn id="136" idx="3"/>
            <a:endCxn id="154" idx="1"/>
          </p:cNvCxnSpPr>
          <p:nvPr/>
        </p:nvCxnSpPr>
        <p:spPr bwMode="auto">
          <a:xfrm flipV="1">
            <a:off x="3491880" y="4354941"/>
            <a:ext cx="1948108" cy="21187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1187624" y="6218148"/>
            <a:ext cx="1152128" cy="523220"/>
            <a:chOff x="107504" y="1772816"/>
            <a:chExt cx="1152128" cy="523220"/>
          </a:xfrm>
        </p:grpSpPr>
        <p:sp>
          <p:nvSpPr>
            <p:cNvPr id="71" name="TextBox 70"/>
            <p:cNvSpPr txBox="1"/>
            <p:nvPr/>
          </p:nvSpPr>
          <p:spPr>
            <a:xfrm>
              <a:off x="107504" y="1772816"/>
              <a:ext cx="6238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PC</a:t>
              </a:r>
              <a:endParaRPr lang="zh-CN" altLang="en-US" sz="2800" baseline="-25000"/>
            </a:p>
          </p:txBody>
        </p:sp>
        <p:cxnSp>
          <p:nvCxnSpPr>
            <p:cNvPr id="72" name="直接箭头连接符 71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73" name="组合 72"/>
          <p:cNvGrpSpPr/>
          <p:nvPr/>
        </p:nvGrpSpPr>
        <p:grpSpPr>
          <a:xfrm>
            <a:off x="2339752" y="3751292"/>
            <a:ext cx="1156020" cy="2907040"/>
            <a:chOff x="2479876" y="2618328"/>
            <a:chExt cx="1156020" cy="2907040"/>
          </a:xfrm>
        </p:grpSpPr>
        <p:grpSp>
          <p:nvGrpSpPr>
            <p:cNvPr id="74" name="组合 1"/>
            <p:cNvGrpSpPr/>
            <p:nvPr/>
          </p:nvGrpSpPr>
          <p:grpSpPr>
            <a:xfrm>
              <a:off x="2479876" y="3715876"/>
              <a:ext cx="1152128" cy="1809492"/>
              <a:chOff x="6096649" y="2051556"/>
              <a:chExt cx="2448272" cy="1809492"/>
            </a:xfrm>
          </p:grpSpPr>
          <p:grpSp>
            <p:nvGrpSpPr>
              <p:cNvPr id="99" name="组合 64"/>
              <p:cNvGrpSpPr/>
              <p:nvPr/>
            </p:nvGrpSpPr>
            <p:grpSpPr>
              <a:xfrm>
                <a:off x="6096649" y="349171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36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37" name="直接连接符 136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接连接符 137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接连接符 138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接连接符 139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接连接符 140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接连接符 141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组合 77"/>
              <p:cNvGrpSpPr/>
              <p:nvPr/>
            </p:nvGrpSpPr>
            <p:grpSpPr>
              <a:xfrm>
                <a:off x="6096649" y="313167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2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29" name="直接连接符 128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连接符 130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连接符 131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连接符 132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接连接符 133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接连接符 134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组合 86"/>
              <p:cNvGrpSpPr/>
              <p:nvPr/>
            </p:nvGrpSpPr>
            <p:grpSpPr>
              <a:xfrm>
                <a:off x="6096649" y="277163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20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21" name="直接连接符 120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连接符 121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连接符 122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连接符 123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连接符 124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组合 95"/>
              <p:cNvGrpSpPr/>
              <p:nvPr/>
            </p:nvGrpSpPr>
            <p:grpSpPr>
              <a:xfrm>
                <a:off x="6096649" y="241159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12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13" name="直接连接符 112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连接符 113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114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连接符 115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116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连接符 118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组合 104"/>
              <p:cNvGrpSpPr/>
              <p:nvPr/>
            </p:nvGrpSpPr>
            <p:grpSpPr>
              <a:xfrm>
                <a:off x="6096649" y="205155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4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05" name="直接连接符 8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105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5" name="Text Box 5"/>
            <p:cNvSpPr txBox="1">
              <a:spLocks noChangeArrowheads="1"/>
            </p:cNvSpPr>
            <p:nvPr/>
          </p:nvSpPr>
          <p:spPr bwMode="auto">
            <a:xfrm>
              <a:off x="2483768" y="3347700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262778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277180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2915816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3059832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3203848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334786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349188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 Box 5"/>
            <p:cNvSpPr txBox="1">
              <a:spLocks noChangeArrowheads="1"/>
            </p:cNvSpPr>
            <p:nvPr/>
          </p:nvSpPr>
          <p:spPr bwMode="auto">
            <a:xfrm>
              <a:off x="2483768" y="297836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262778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277180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2915816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3059832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3203848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334786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349188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 Box 5"/>
            <p:cNvSpPr txBox="1">
              <a:spLocks noChangeArrowheads="1"/>
            </p:cNvSpPr>
            <p:nvPr/>
          </p:nvSpPr>
          <p:spPr bwMode="auto">
            <a:xfrm>
              <a:off x="2483768" y="261832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92" name="直接连接符 91"/>
            <p:cNvCxnSpPr/>
            <p:nvPr/>
          </p:nvCxnSpPr>
          <p:spPr>
            <a:xfrm>
              <a:off x="262778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277180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2915816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3059832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3203848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334786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349188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组合 143"/>
          <p:cNvGrpSpPr/>
          <p:nvPr/>
        </p:nvGrpSpPr>
        <p:grpSpPr>
          <a:xfrm>
            <a:off x="5439988" y="3841884"/>
            <a:ext cx="3312368" cy="2736304"/>
            <a:chOff x="4139952" y="1412776"/>
            <a:chExt cx="2468074" cy="2880320"/>
          </a:xfrm>
        </p:grpSpPr>
        <p:sp>
          <p:nvSpPr>
            <p:cNvPr id="145" name="矩形 144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8000H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8001H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8002H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8003H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8FFFH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rgbClr val="FF0000"/>
                  </a:solidFill>
                </a:rPr>
                <a:t>程序空间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54" name="矩形 153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MOV  R1</a:t>
              </a:r>
              <a:r>
                <a:rPr lang="zh-CN" altLang="en-US" sz="2000" b="1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b="1" smtClean="0">
                  <a:solidFill>
                    <a:schemeClr val="tx1"/>
                  </a:solidFill>
                </a:rPr>
                <a:t>X(R0)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55" name="矩形 154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FF0000"/>
                  </a:solidFill>
                </a:rPr>
                <a:t>0080H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INC  R1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161" name="矩形 160"/>
          <p:cNvSpPr/>
          <p:nvPr/>
        </p:nvSpPr>
        <p:spPr bwMode="auto">
          <a:xfrm>
            <a:off x="2343644" y="6290156"/>
            <a:ext cx="1152128" cy="360040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8000H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2343644" y="6290156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8001H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63" name="肘形连接符 162"/>
          <p:cNvCxnSpPr/>
          <p:nvPr/>
        </p:nvCxnSpPr>
        <p:spPr bwMode="auto">
          <a:xfrm flipV="1">
            <a:off x="3567780" y="4705980"/>
            <a:ext cx="1872208" cy="1737193"/>
          </a:xfrm>
          <a:prstGeom prst="bentConnector3">
            <a:avLst>
              <a:gd name="adj1" fmla="val 59087"/>
            </a:avLst>
          </a:prstGeom>
          <a:solidFill>
            <a:schemeClr val="accent1"/>
          </a:solidFill>
          <a:ln w="50800" cap="sq" cmpd="sng" algn="ctr">
            <a:solidFill>
              <a:srgbClr val="FF0000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164" name="肘形连接符 163"/>
          <p:cNvCxnSpPr>
            <a:endCxn id="156" idx="1"/>
          </p:cNvCxnSpPr>
          <p:nvPr/>
        </p:nvCxnSpPr>
        <p:spPr bwMode="auto">
          <a:xfrm flipV="1">
            <a:off x="3639788" y="5039017"/>
            <a:ext cx="1800200" cy="1395155"/>
          </a:xfrm>
          <a:prstGeom prst="bentConnector3">
            <a:avLst>
              <a:gd name="adj1" fmla="val 72444"/>
            </a:avLst>
          </a:prstGeom>
          <a:solidFill>
            <a:schemeClr val="accent1"/>
          </a:solidFill>
          <a:ln w="50800" cap="sq" cmpd="sng" algn="ctr">
            <a:solidFill>
              <a:srgbClr val="7030A0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65" name="矩形 164"/>
          <p:cNvSpPr/>
          <p:nvPr/>
        </p:nvSpPr>
        <p:spPr bwMode="auto">
          <a:xfrm>
            <a:off x="2343644" y="6290156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8002H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6" name="矩形 165"/>
          <p:cNvSpPr/>
          <p:nvPr/>
        </p:nvSpPr>
        <p:spPr bwMode="auto">
          <a:xfrm>
            <a:off x="2343644" y="4129916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0010H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67" name="组合 166"/>
          <p:cNvGrpSpPr/>
          <p:nvPr/>
        </p:nvGrpSpPr>
        <p:grpSpPr>
          <a:xfrm>
            <a:off x="1187624" y="3645024"/>
            <a:ext cx="1152128" cy="523220"/>
            <a:chOff x="107504" y="1772816"/>
            <a:chExt cx="1152128" cy="523220"/>
          </a:xfrm>
        </p:grpSpPr>
        <p:sp>
          <p:nvSpPr>
            <p:cNvPr id="168" name="TextBox 167"/>
            <p:cNvSpPr txBox="1"/>
            <p:nvPr/>
          </p:nvSpPr>
          <p:spPr>
            <a:xfrm>
              <a:off x="107504" y="1772816"/>
              <a:ext cx="6030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R0</a:t>
              </a:r>
              <a:endParaRPr lang="zh-CN" altLang="en-US" sz="2800" baseline="-25000"/>
            </a:p>
          </p:txBody>
        </p:sp>
        <p:cxnSp>
          <p:nvCxnSpPr>
            <p:cNvPr id="169" name="直接箭头连接符 168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170" name="组合 169"/>
          <p:cNvGrpSpPr/>
          <p:nvPr/>
        </p:nvGrpSpPr>
        <p:grpSpPr>
          <a:xfrm>
            <a:off x="5868144" y="476672"/>
            <a:ext cx="2668188" cy="2736304"/>
            <a:chOff x="4139952" y="1412776"/>
            <a:chExt cx="2468074" cy="2880320"/>
          </a:xfrm>
        </p:grpSpPr>
        <p:sp>
          <p:nvSpPr>
            <p:cNvPr id="171" name="矩形 170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1000H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1001H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75" name="矩形 174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1002H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77" name="矩形 176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</a:rPr>
                <a:t>1080H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rgbClr val="FF0000"/>
                  </a:solidFill>
                </a:rPr>
                <a:t>主存空间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1080H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82" name="矩形 181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00B050"/>
                  </a:solidFill>
                </a:rPr>
                <a:t>XXXX</a:t>
              </a:r>
              <a:endParaRPr lang="zh-CN" altLang="en-US" sz="2000" b="1">
                <a:solidFill>
                  <a:srgbClr val="00B050"/>
                </a:solidFill>
              </a:endParaRPr>
            </a:p>
          </p:txBody>
        </p:sp>
        <p:sp>
          <p:nvSpPr>
            <p:cNvPr id="183" name="矩形 182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FF0000"/>
                  </a:solidFill>
                </a:rPr>
                <a:t>0010H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86" name="矩形 185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187" name="矩形 186"/>
          <p:cNvSpPr/>
          <p:nvPr/>
        </p:nvSpPr>
        <p:spPr>
          <a:xfrm>
            <a:off x="251520" y="836712"/>
            <a:ext cx="53285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smtClean="0"/>
              <a:t>（</a:t>
            </a:r>
            <a:r>
              <a:rPr lang="en-US" altLang="zh-CN" b="1" smtClean="0"/>
              <a:t>1</a:t>
            </a:r>
            <a:r>
              <a:rPr lang="zh-CN" altLang="en-US" b="1" smtClean="0"/>
              <a:t>）</a:t>
            </a:r>
            <a:r>
              <a:rPr lang="zh-CN" altLang="zh-CN" b="1" smtClean="0"/>
              <a:t>形式地址存放在紧跟指令的存储单元中</a:t>
            </a:r>
            <a:r>
              <a:rPr lang="zh-CN" altLang="en-US" b="1" smtClean="0"/>
              <a:t>；</a:t>
            </a:r>
            <a:endParaRPr lang="en-US" altLang="zh-CN" b="1" smtClean="0"/>
          </a:p>
          <a:p>
            <a:r>
              <a:rPr lang="zh-CN" altLang="en-US" b="1" smtClean="0">
                <a:solidFill>
                  <a:srgbClr val="FF0000"/>
                </a:solidFill>
              </a:rPr>
              <a:t>（</a:t>
            </a:r>
            <a:r>
              <a:rPr lang="en-US" altLang="zh-CN" b="1" smtClean="0">
                <a:solidFill>
                  <a:srgbClr val="FF0000"/>
                </a:solidFill>
              </a:rPr>
              <a:t>2</a:t>
            </a:r>
            <a:r>
              <a:rPr lang="zh-CN" altLang="en-US" b="1" smtClean="0">
                <a:solidFill>
                  <a:srgbClr val="FF0000"/>
                </a:solidFill>
              </a:rPr>
              <a:t>）指令执行访存后，隐含约定需要将（</a:t>
            </a:r>
            <a:r>
              <a:rPr lang="en-US" altLang="zh-CN" b="1" smtClean="0">
                <a:solidFill>
                  <a:srgbClr val="FF0000"/>
                </a:solidFill>
              </a:rPr>
              <a:t>PC</a:t>
            </a:r>
            <a:r>
              <a:rPr lang="zh-CN" altLang="en-US" b="1" smtClean="0">
                <a:solidFill>
                  <a:srgbClr val="FF0000"/>
                </a:solidFill>
              </a:rPr>
              <a:t>）</a:t>
            </a:r>
            <a:r>
              <a:rPr lang="en-US" altLang="zh-CN" b="1" smtClean="0">
                <a:solidFill>
                  <a:srgbClr val="FF0000"/>
                </a:solidFill>
              </a:rPr>
              <a:t>+1</a:t>
            </a:r>
            <a:r>
              <a:rPr lang="zh-CN" altLang="en-US" b="1" smtClean="0">
                <a:solidFill>
                  <a:srgbClr val="FF0000"/>
                </a:solidFill>
              </a:rPr>
              <a:t>。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467544" y="2420888"/>
            <a:ext cx="2329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chemeClr val="tx2"/>
                </a:solidFill>
              </a:rPr>
              <a:t>X=</a:t>
            </a:r>
            <a:r>
              <a:rPr lang="en-US" altLang="zh-CN" b="1" smtClean="0">
                <a:solidFill>
                  <a:srgbClr val="FF0000"/>
                </a:solidFill>
              </a:rPr>
              <a:t>(PC)</a:t>
            </a:r>
            <a:r>
              <a:rPr lang="en-US" altLang="zh-CN" b="1" smtClean="0">
                <a:solidFill>
                  <a:schemeClr val="tx2"/>
                </a:solidFill>
              </a:rPr>
              <a:t>=0080H;</a:t>
            </a:r>
            <a:endParaRPr lang="zh-CN" altLang="en-US" b="1">
              <a:solidFill>
                <a:schemeClr val="tx2"/>
              </a:solidFill>
            </a:endParaRPr>
          </a:p>
        </p:txBody>
      </p:sp>
      <p:sp>
        <p:nvSpPr>
          <p:cNvPr id="189" name="矩形 188"/>
          <p:cNvSpPr/>
          <p:nvPr/>
        </p:nvSpPr>
        <p:spPr bwMode="auto">
          <a:xfrm>
            <a:off x="2339752" y="3717032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1000H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67544" y="2895327"/>
            <a:ext cx="3802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chemeClr val="tx2"/>
                </a:solidFill>
              </a:rPr>
              <a:t>EA=1000H+0080H=1080H;</a:t>
            </a:r>
            <a:endParaRPr lang="zh-CN" altLang="en-US" b="1">
              <a:solidFill>
                <a:schemeClr val="tx2"/>
              </a:solidFill>
            </a:endParaRPr>
          </a:p>
        </p:txBody>
      </p:sp>
      <p:cxnSp>
        <p:nvCxnSpPr>
          <p:cNvPr id="191" name="肘形连接符 190"/>
          <p:cNvCxnSpPr>
            <a:stCxn id="190" idx="3"/>
          </p:cNvCxnSpPr>
          <p:nvPr/>
        </p:nvCxnSpPr>
        <p:spPr bwMode="auto">
          <a:xfrm flipV="1">
            <a:off x="4270188" y="2678428"/>
            <a:ext cx="1597956" cy="4477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93" name="TextBox 192"/>
          <p:cNvSpPr txBox="1"/>
          <p:nvPr/>
        </p:nvSpPr>
        <p:spPr>
          <a:xfrm>
            <a:off x="60597" y="515719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mtClean="0">
                <a:solidFill>
                  <a:srgbClr val="FF0000"/>
                </a:solidFill>
              </a:rPr>
              <a:t>(PC)=(PC)+1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5" grpId="0" animBg="1"/>
      <p:bldP spid="166" grpId="0" animBg="1"/>
      <p:bldP spid="188" grpId="0"/>
      <p:bldP spid="190" grpId="0"/>
      <p:bldP spid="19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51271" y="1052736"/>
            <a:ext cx="7620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寻址方式   编码  助记符  定义</a:t>
            </a:r>
          </a:p>
        </p:txBody>
      </p:sp>
      <p:sp>
        <p:nvSpPr>
          <p:cNvPr id="3" name="Text Box 19"/>
          <p:cNvSpPr txBox="1">
            <a:spLocks noChangeArrowheads="1"/>
          </p:cNvSpPr>
          <p:nvPr/>
        </p:nvSpPr>
        <p:spPr bwMode="auto">
          <a:xfrm>
            <a:off x="468313" y="44450"/>
            <a:ext cx="7632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 smtClean="0"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3200" b="1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型：跳步寻址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251271" y="2060848"/>
            <a:ext cx="20875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跳步寻址</a:t>
            </a:r>
            <a:endParaRPr lang="zh-CN" altLang="en-US" sz="3200" b="1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2627759" y="2068785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smtClean="0">
                <a:solidFill>
                  <a:schemeClr val="tx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110</a:t>
            </a:r>
            <a:endParaRPr lang="en-US" altLang="zh-CN" sz="3200" b="1">
              <a:solidFill>
                <a:schemeClr val="tx2">
                  <a:lumMod val="7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3701032" y="2068785"/>
            <a:ext cx="12303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smtClean="0">
                <a:solidFill>
                  <a:schemeClr val="tx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SKP</a:t>
            </a:r>
            <a:endParaRPr lang="en-US" altLang="zh-CN" sz="3200" b="1">
              <a:solidFill>
                <a:schemeClr val="tx2">
                  <a:lumMod val="7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5434459" y="2068785"/>
            <a:ext cx="36020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执行再下一条指令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251520" y="3501008"/>
            <a:ext cx="74888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现行指令执行后，不是顺序执行下一条指令，而是执行再下一条指令。</a:t>
            </a:r>
            <a:endParaRPr lang="en-US" altLang="zh-CN" sz="3200" b="1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15144" y="0"/>
            <a:ext cx="495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指令操作类型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1587" y="888372"/>
            <a:ext cx="9178925" cy="5719911"/>
            <a:chOff x="1587" y="888372"/>
            <a:chExt cx="9178925" cy="5719911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36512" y="898525"/>
              <a:ext cx="91440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操作码 助记符   含义    操作码 助记符  含义</a:t>
              </a:r>
            </a:p>
          </p:txBody>
        </p:sp>
        <p:sp>
          <p:nvSpPr>
            <p:cNvPr id="4" name="Line 6"/>
            <p:cNvSpPr>
              <a:spLocks noChangeShapeType="1"/>
            </p:cNvSpPr>
            <p:nvPr/>
          </p:nvSpPr>
          <p:spPr bwMode="auto">
            <a:xfrm flipV="1">
              <a:off x="36512" y="1485900"/>
              <a:ext cx="9144000" cy="2222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36512" y="1508125"/>
              <a:ext cx="16764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0000</a:t>
              </a: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1620837" y="1508125"/>
              <a:ext cx="12954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MOV</a:t>
              </a: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3316287" y="1508125"/>
              <a:ext cx="16002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传送</a:t>
              </a: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36512" y="2117725"/>
              <a:ext cx="16764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0001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1620837" y="2117725"/>
              <a:ext cx="12954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ADD</a:t>
              </a: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3316287" y="2117725"/>
              <a:ext cx="16002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加</a:t>
              </a: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92075" y="3282950"/>
              <a:ext cx="16764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0011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1676400" y="3282950"/>
              <a:ext cx="12954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AND</a:t>
              </a: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3295650" y="3282950"/>
              <a:ext cx="16002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与</a:t>
              </a: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87312" y="3919538"/>
              <a:ext cx="1676400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0100</a:t>
              </a: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1671637" y="3919538"/>
              <a:ext cx="1295400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OR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3290887" y="3919538"/>
              <a:ext cx="1600200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或</a:t>
              </a: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92075" y="5875338"/>
              <a:ext cx="1676400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0111</a:t>
              </a: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1655762" y="5876925"/>
              <a:ext cx="12954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NEG</a:t>
              </a: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3295650" y="5875338"/>
              <a:ext cx="1600200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求补</a:t>
              </a: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5186362" y="1504950"/>
              <a:ext cx="16764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1000</a:t>
              </a: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6842125" y="1504950"/>
              <a:ext cx="2232025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INC   </a:t>
              </a:r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加</a:t>
              </a: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1    </a:t>
              </a: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5186362" y="2133600"/>
              <a:ext cx="16764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1001</a:t>
              </a: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5186362" y="2709863"/>
              <a:ext cx="1676400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1010</a:t>
              </a: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52387" y="2706688"/>
              <a:ext cx="1676400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0010</a:t>
              </a: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1600200" y="2706688"/>
              <a:ext cx="1295400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SUB</a:t>
              </a: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3295650" y="2706688"/>
              <a:ext cx="1600200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减</a:t>
              </a: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92075" y="4548188"/>
              <a:ext cx="1676400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0101</a:t>
              </a:r>
            </a:p>
          </p:txBody>
        </p:sp>
        <p:sp>
          <p:nvSpPr>
            <p:cNvPr id="28" name="Text Box 30"/>
            <p:cNvSpPr txBox="1">
              <a:spLocks noChangeArrowheads="1"/>
            </p:cNvSpPr>
            <p:nvPr/>
          </p:nvSpPr>
          <p:spPr bwMode="auto">
            <a:xfrm>
              <a:off x="1676400" y="4548188"/>
              <a:ext cx="1295400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EOR</a:t>
              </a:r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3295650" y="4548188"/>
              <a:ext cx="1600200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异或</a:t>
              </a:r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92075" y="5216525"/>
              <a:ext cx="16764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0110</a:t>
              </a:r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1676400" y="5216525"/>
              <a:ext cx="12954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COM</a:t>
              </a:r>
            </a:p>
          </p:txBody>
        </p:sp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3295650" y="5216525"/>
              <a:ext cx="16002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求反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5187950" y="3282950"/>
              <a:ext cx="16764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1011</a:t>
              </a: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5238750" y="3862388"/>
              <a:ext cx="1676400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1100</a:t>
              </a: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5238750" y="4506913"/>
              <a:ext cx="1676400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1100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6842125" y="2154238"/>
              <a:ext cx="2303462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DEC   </a:t>
              </a:r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减</a:t>
              </a: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1    </a:t>
              </a:r>
            </a:p>
          </p:txBody>
        </p:sp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5237162" y="5226050"/>
              <a:ext cx="16764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1101</a:t>
              </a:r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6840537" y="2706688"/>
              <a:ext cx="2303463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SL   </a:t>
              </a:r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左移    </a:t>
              </a:r>
            </a:p>
          </p:txBody>
        </p:sp>
        <p:sp>
          <p:nvSpPr>
            <p:cNvPr id="39" name="Text Box 41"/>
            <p:cNvSpPr txBox="1">
              <a:spLocks noChangeArrowheads="1"/>
            </p:cNvSpPr>
            <p:nvPr/>
          </p:nvSpPr>
          <p:spPr bwMode="auto">
            <a:xfrm>
              <a:off x="6840537" y="3282950"/>
              <a:ext cx="2303463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SR   </a:t>
              </a:r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右移    </a:t>
              </a:r>
            </a:p>
          </p:txBody>
        </p:sp>
        <p:sp>
          <p:nvSpPr>
            <p:cNvPr id="40" name="Text Box 42"/>
            <p:cNvSpPr txBox="1">
              <a:spLocks noChangeArrowheads="1"/>
            </p:cNvSpPr>
            <p:nvPr/>
          </p:nvSpPr>
          <p:spPr bwMode="auto">
            <a:xfrm>
              <a:off x="6769100" y="3859213"/>
              <a:ext cx="2303462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JMP   </a:t>
              </a:r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转移    </a:t>
              </a:r>
            </a:p>
          </p:txBody>
        </p:sp>
        <p:sp>
          <p:nvSpPr>
            <p:cNvPr id="41" name="Text Box 43"/>
            <p:cNvSpPr txBox="1">
              <a:spLocks noChangeArrowheads="1"/>
            </p:cNvSpPr>
            <p:nvPr/>
          </p:nvSpPr>
          <p:spPr bwMode="auto">
            <a:xfrm>
              <a:off x="6769100" y="4510088"/>
              <a:ext cx="2303462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RST   </a:t>
              </a:r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返回    </a:t>
              </a:r>
            </a:p>
          </p:txBody>
        </p:sp>
        <p:sp>
          <p:nvSpPr>
            <p:cNvPr id="42" name="Text Box 44"/>
            <p:cNvSpPr txBox="1">
              <a:spLocks noChangeArrowheads="1"/>
            </p:cNvSpPr>
            <p:nvPr/>
          </p:nvSpPr>
          <p:spPr bwMode="auto">
            <a:xfrm>
              <a:off x="6769100" y="5226050"/>
              <a:ext cx="2303462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JSR   </a:t>
              </a:r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转子    </a:t>
              </a:r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 flipV="1">
              <a:off x="1587" y="6586058"/>
              <a:ext cx="9144000" cy="2222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4537075" y="908050"/>
              <a:ext cx="0" cy="56896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1438275" y="908050"/>
              <a:ext cx="1587" cy="5689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4679950" y="908050"/>
              <a:ext cx="0" cy="56896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49"/>
            <p:cNvSpPr>
              <a:spLocks noChangeShapeType="1"/>
            </p:cNvSpPr>
            <p:nvPr/>
          </p:nvSpPr>
          <p:spPr bwMode="auto">
            <a:xfrm flipV="1">
              <a:off x="1587" y="888372"/>
              <a:ext cx="9144000" cy="2222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2951162" y="908050"/>
              <a:ext cx="1588" cy="5689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6334125" y="908050"/>
              <a:ext cx="1587" cy="5689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52"/>
            <p:cNvSpPr>
              <a:spLocks noChangeShapeType="1"/>
            </p:cNvSpPr>
            <p:nvPr/>
          </p:nvSpPr>
          <p:spPr bwMode="auto">
            <a:xfrm flipH="1">
              <a:off x="7847012" y="908050"/>
              <a:ext cx="1588" cy="5689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19584" y="185738"/>
            <a:ext cx="3779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+mn-lt"/>
                <a:ea typeface="黑体" pitchFamily="2" charset="-122"/>
              </a:rPr>
              <a:t>(1)</a:t>
            </a:r>
            <a:r>
              <a:rPr lang="zh-CN" altLang="en-US" sz="3600" b="1">
                <a:latin typeface="+mn-lt"/>
                <a:ea typeface="黑体" pitchFamily="2" charset="-122"/>
              </a:rPr>
              <a:t>传送类指令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476821" y="836613"/>
            <a:ext cx="64801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+mn-lt"/>
                <a:ea typeface="黑体" pitchFamily="2" charset="-122"/>
              </a:rPr>
              <a:t>MOV</a:t>
            </a:r>
            <a:r>
              <a:rPr lang="zh-CN" altLang="en-US" sz="3200" b="1">
                <a:solidFill>
                  <a:schemeClr val="tx2"/>
                </a:solidFill>
                <a:latin typeface="+mn-lt"/>
                <a:ea typeface="黑体" pitchFamily="2" charset="-122"/>
              </a:rPr>
              <a:t>： </a:t>
            </a:r>
            <a:r>
              <a:rPr lang="en-US" altLang="zh-CN" sz="3200" b="1" smtClean="0">
                <a:solidFill>
                  <a:schemeClr val="tx2"/>
                </a:solidFill>
                <a:latin typeface="+mn-lt"/>
                <a:ea typeface="黑体" pitchFamily="2" charset="-122"/>
              </a:rPr>
              <a:t>R&lt;-&gt;</a:t>
            </a:r>
            <a:r>
              <a:rPr lang="en-US" altLang="zh-CN" sz="3200" b="1">
                <a:solidFill>
                  <a:schemeClr val="tx2"/>
                </a:solidFill>
                <a:latin typeface="+mn-lt"/>
                <a:ea typeface="黑体" pitchFamily="2" charset="-122"/>
              </a:rPr>
              <a:t>R</a:t>
            </a:r>
            <a:r>
              <a:rPr lang="zh-CN" altLang="en-US" sz="3200" b="1">
                <a:solidFill>
                  <a:schemeClr val="tx2"/>
                </a:solidFill>
                <a:latin typeface="+mn-lt"/>
                <a:ea typeface="黑体" pitchFamily="2" charset="-122"/>
              </a:rPr>
              <a:t>，</a:t>
            </a:r>
            <a:r>
              <a:rPr lang="en-US" altLang="zh-CN" sz="3200" b="1">
                <a:solidFill>
                  <a:schemeClr val="tx2"/>
                </a:solidFill>
                <a:latin typeface="+mn-lt"/>
                <a:ea typeface="黑体" pitchFamily="2" charset="-122"/>
              </a:rPr>
              <a:t>R&lt;-&gt;M</a:t>
            </a:r>
            <a:r>
              <a:rPr lang="zh-CN" altLang="en-US" sz="3200" b="1">
                <a:solidFill>
                  <a:schemeClr val="tx2"/>
                </a:solidFill>
                <a:latin typeface="+mn-lt"/>
                <a:ea typeface="黑体" pitchFamily="2" charset="-122"/>
              </a:rPr>
              <a:t>，</a:t>
            </a:r>
            <a:r>
              <a:rPr lang="en-US" altLang="zh-CN" sz="3200" b="1">
                <a:solidFill>
                  <a:schemeClr val="tx2"/>
                </a:solidFill>
                <a:latin typeface="+mn-lt"/>
                <a:ea typeface="黑体" pitchFamily="2" charset="-122"/>
              </a:rPr>
              <a:t>M&lt;-&gt;M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475234" y="1484313"/>
            <a:ext cx="75612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latin typeface="+mn-lt"/>
                <a:ea typeface="黑体" pitchFamily="2" charset="-122"/>
              </a:rPr>
              <a:t>统一编址，隐式</a:t>
            </a:r>
            <a:r>
              <a:rPr lang="en-US" altLang="zh-CN" sz="3600" b="1">
                <a:solidFill>
                  <a:srgbClr val="FF0000"/>
                </a:solidFill>
                <a:latin typeface="+mn-lt"/>
                <a:ea typeface="黑体" pitchFamily="2" charset="-122"/>
              </a:rPr>
              <a:t>I/O</a:t>
            </a:r>
            <a:r>
              <a:rPr lang="zh-CN" altLang="en-US" sz="3600" b="1">
                <a:solidFill>
                  <a:srgbClr val="FF0000"/>
                </a:solidFill>
                <a:latin typeface="+mn-lt"/>
                <a:ea typeface="黑体" pitchFamily="2" charset="-122"/>
              </a:rPr>
              <a:t>指令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56096" y="2205038"/>
            <a:ext cx="37798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+mn-lt"/>
                <a:ea typeface="黑体" pitchFamily="2" charset="-122"/>
              </a:rPr>
              <a:t>(2)</a:t>
            </a:r>
            <a:r>
              <a:rPr lang="zh-CN" altLang="en-US" sz="3600" b="1">
                <a:latin typeface="+mn-lt"/>
                <a:ea typeface="黑体" pitchFamily="2" charset="-122"/>
              </a:rPr>
              <a:t>双操作数指令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513334" y="2935288"/>
            <a:ext cx="64801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+mn-lt"/>
                <a:ea typeface="黑体" pitchFamily="2" charset="-122"/>
              </a:rPr>
              <a:t>ADD</a:t>
            </a:r>
            <a:r>
              <a:rPr lang="zh-CN" altLang="en-US" sz="3200" b="1">
                <a:solidFill>
                  <a:schemeClr val="tx2"/>
                </a:solidFill>
                <a:latin typeface="+mn-lt"/>
                <a:ea typeface="黑体" pitchFamily="2" charset="-122"/>
              </a:rPr>
              <a:t>，</a:t>
            </a:r>
            <a:r>
              <a:rPr lang="en-US" altLang="zh-CN" sz="3200" b="1">
                <a:solidFill>
                  <a:schemeClr val="tx2"/>
                </a:solidFill>
                <a:latin typeface="+mn-lt"/>
                <a:ea typeface="黑体" pitchFamily="2" charset="-122"/>
              </a:rPr>
              <a:t>SUB</a:t>
            </a:r>
            <a:r>
              <a:rPr lang="zh-CN" altLang="en-US" sz="3200" b="1">
                <a:solidFill>
                  <a:schemeClr val="tx2"/>
                </a:solidFill>
                <a:latin typeface="+mn-lt"/>
                <a:ea typeface="黑体" pitchFamily="2" charset="-122"/>
              </a:rPr>
              <a:t>，</a:t>
            </a:r>
            <a:r>
              <a:rPr lang="en-US" altLang="zh-CN" sz="3200" b="1">
                <a:solidFill>
                  <a:schemeClr val="tx2"/>
                </a:solidFill>
                <a:latin typeface="+mn-lt"/>
                <a:ea typeface="黑体" pitchFamily="2" charset="-122"/>
              </a:rPr>
              <a:t>AND</a:t>
            </a:r>
            <a:r>
              <a:rPr lang="zh-CN" altLang="en-US" sz="3200" b="1">
                <a:solidFill>
                  <a:schemeClr val="tx2"/>
                </a:solidFill>
                <a:latin typeface="+mn-lt"/>
                <a:ea typeface="黑体" pitchFamily="2" charset="-122"/>
              </a:rPr>
              <a:t>，</a:t>
            </a:r>
            <a:r>
              <a:rPr lang="en-US" altLang="zh-CN" sz="3200" b="1">
                <a:solidFill>
                  <a:schemeClr val="tx2"/>
                </a:solidFill>
                <a:latin typeface="+mn-lt"/>
                <a:ea typeface="黑体" pitchFamily="2" charset="-122"/>
              </a:rPr>
              <a:t>OR</a:t>
            </a:r>
            <a:r>
              <a:rPr lang="zh-CN" altLang="en-US" sz="3200" b="1">
                <a:solidFill>
                  <a:schemeClr val="tx2"/>
                </a:solidFill>
                <a:latin typeface="+mn-lt"/>
                <a:ea typeface="黑体" pitchFamily="2" charset="-122"/>
              </a:rPr>
              <a:t>，</a:t>
            </a:r>
            <a:r>
              <a:rPr lang="en-US" altLang="zh-CN" sz="3200" b="1">
                <a:solidFill>
                  <a:schemeClr val="tx2"/>
                </a:solidFill>
                <a:latin typeface="+mn-lt"/>
                <a:ea typeface="黑体" pitchFamily="2" charset="-122"/>
              </a:rPr>
              <a:t>EOR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756096" y="3644900"/>
            <a:ext cx="37798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+mn-lt"/>
                <a:ea typeface="黑体" pitchFamily="2" charset="-122"/>
              </a:rPr>
              <a:t>(3)</a:t>
            </a:r>
            <a:r>
              <a:rPr lang="zh-CN" altLang="en-US" sz="3600" b="1">
                <a:latin typeface="+mn-lt"/>
                <a:ea typeface="黑体" pitchFamily="2" charset="-122"/>
              </a:rPr>
              <a:t>单操作数指令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513334" y="4375150"/>
            <a:ext cx="6480175" cy="102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+mn-lt"/>
                <a:ea typeface="黑体" pitchFamily="2" charset="-122"/>
              </a:rPr>
              <a:t>COM(</a:t>
            </a:r>
            <a:r>
              <a:rPr lang="zh-CN" altLang="en-US" sz="3200" b="1">
                <a:solidFill>
                  <a:schemeClr val="tx2"/>
                </a:solidFill>
                <a:latin typeface="+mn-lt"/>
                <a:ea typeface="黑体" pitchFamily="2" charset="-122"/>
              </a:rPr>
              <a:t>反</a:t>
            </a:r>
            <a:r>
              <a:rPr lang="en-US" altLang="zh-CN" sz="3200" b="1">
                <a:solidFill>
                  <a:schemeClr val="tx2"/>
                </a:solidFill>
                <a:latin typeface="+mn-lt"/>
                <a:ea typeface="黑体" pitchFamily="2" charset="-122"/>
              </a:rPr>
              <a:t>)</a:t>
            </a:r>
            <a:r>
              <a:rPr lang="zh-CN" altLang="en-US" sz="3200" b="1">
                <a:solidFill>
                  <a:schemeClr val="tx2"/>
                </a:solidFill>
                <a:latin typeface="+mn-lt"/>
                <a:ea typeface="黑体" pitchFamily="2" charset="-122"/>
              </a:rPr>
              <a:t>，</a:t>
            </a:r>
            <a:r>
              <a:rPr lang="en-US" altLang="zh-CN" sz="3200" b="1">
                <a:solidFill>
                  <a:schemeClr val="tx2"/>
                </a:solidFill>
                <a:latin typeface="+mn-lt"/>
                <a:ea typeface="黑体" pitchFamily="2" charset="-122"/>
              </a:rPr>
              <a:t>NEG(</a:t>
            </a:r>
            <a:r>
              <a:rPr lang="zh-CN" altLang="en-US" sz="3200" b="1">
                <a:solidFill>
                  <a:schemeClr val="tx2"/>
                </a:solidFill>
                <a:latin typeface="+mn-lt"/>
                <a:ea typeface="黑体" pitchFamily="2" charset="-122"/>
              </a:rPr>
              <a:t>补</a:t>
            </a:r>
            <a:r>
              <a:rPr lang="en-US" altLang="zh-CN" sz="3200" b="1">
                <a:solidFill>
                  <a:schemeClr val="tx2"/>
                </a:solidFill>
                <a:latin typeface="+mn-lt"/>
                <a:ea typeface="黑体" pitchFamily="2" charset="-122"/>
              </a:rPr>
              <a:t>)</a:t>
            </a:r>
            <a:r>
              <a:rPr lang="zh-CN" altLang="en-US" sz="3200" b="1">
                <a:solidFill>
                  <a:schemeClr val="tx2"/>
                </a:solidFill>
                <a:latin typeface="+mn-lt"/>
                <a:ea typeface="黑体" pitchFamily="2" charset="-122"/>
              </a:rPr>
              <a:t>，</a:t>
            </a:r>
            <a:r>
              <a:rPr lang="en-US" altLang="zh-CN" sz="3200" b="1">
                <a:solidFill>
                  <a:schemeClr val="tx2"/>
                </a:solidFill>
                <a:latin typeface="+mn-lt"/>
                <a:ea typeface="黑体" pitchFamily="2" charset="-122"/>
              </a:rPr>
              <a:t>INC</a:t>
            </a:r>
            <a:r>
              <a:rPr lang="zh-CN" altLang="en-US" sz="3200" b="1">
                <a:solidFill>
                  <a:schemeClr val="tx2"/>
                </a:solidFill>
                <a:latin typeface="+mn-lt"/>
                <a:ea typeface="黑体" pitchFamily="2" charset="-122"/>
              </a:rPr>
              <a:t>，</a:t>
            </a:r>
            <a:r>
              <a:rPr lang="en-US" altLang="zh-CN" sz="3200" b="1">
                <a:solidFill>
                  <a:schemeClr val="tx2"/>
                </a:solidFill>
                <a:latin typeface="+mn-lt"/>
                <a:ea typeface="黑体" pitchFamily="2" charset="-122"/>
              </a:rPr>
              <a:t>DEC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+mn-lt"/>
                <a:ea typeface="黑体" pitchFamily="2" charset="-122"/>
              </a:rPr>
              <a:t>SL(</a:t>
            </a:r>
            <a:r>
              <a:rPr lang="zh-CN" altLang="en-US" sz="3200" b="1">
                <a:solidFill>
                  <a:schemeClr val="tx2"/>
                </a:solidFill>
                <a:latin typeface="+mn-lt"/>
                <a:ea typeface="黑体" pitchFamily="2" charset="-122"/>
              </a:rPr>
              <a:t>左移</a:t>
            </a:r>
            <a:r>
              <a:rPr lang="en-US" altLang="zh-CN" sz="3200" b="1">
                <a:solidFill>
                  <a:schemeClr val="tx2"/>
                </a:solidFill>
                <a:latin typeface="+mn-lt"/>
                <a:ea typeface="黑体" pitchFamily="2" charset="-122"/>
              </a:rPr>
              <a:t>)</a:t>
            </a:r>
            <a:r>
              <a:rPr lang="zh-CN" altLang="en-US" sz="3200" b="1">
                <a:solidFill>
                  <a:schemeClr val="tx2"/>
                </a:solidFill>
                <a:latin typeface="+mn-lt"/>
                <a:ea typeface="黑体" pitchFamily="2" charset="-122"/>
              </a:rPr>
              <a:t>，</a:t>
            </a:r>
            <a:r>
              <a:rPr lang="en-US" altLang="zh-CN" sz="3200" b="1">
                <a:solidFill>
                  <a:schemeClr val="tx2"/>
                </a:solidFill>
                <a:latin typeface="+mn-lt"/>
                <a:ea typeface="黑体" pitchFamily="2" charset="-122"/>
              </a:rPr>
              <a:t>SR(</a:t>
            </a:r>
            <a:r>
              <a:rPr lang="zh-CN" altLang="en-US" sz="3200" b="1">
                <a:solidFill>
                  <a:schemeClr val="tx2"/>
                </a:solidFill>
                <a:latin typeface="+mn-lt"/>
                <a:ea typeface="黑体" pitchFamily="2" charset="-122"/>
              </a:rPr>
              <a:t>右移</a:t>
            </a:r>
            <a:r>
              <a:rPr lang="en-US" altLang="zh-CN" sz="3200" b="1">
                <a:solidFill>
                  <a:schemeClr val="tx2"/>
                </a:solidFill>
                <a:latin typeface="+mn-lt"/>
                <a:ea typeface="黑体" pitchFamily="2" charset="-122"/>
              </a:rPr>
              <a:t>)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756096" y="5661025"/>
            <a:ext cx="54721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+mn-lt"/>
                <a:ea typeface="黑体" pitchFamily="2" charset="-122"/>
              </a:rPr>
              <a:t>(4)</a:t>
            </a:r>
            <a:r>
              <a:rPr lang="zh-CN" altLang="en-US" sz="3600" b="1">
                <a:latin typeface="+mn-lt"/>
                <a:ea typeface="黑体" pitchFamily="2" charset="-122"/>
              </a:rPr>
              <a:t>程序控制类指令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075684" y="5724545"/>
            <a:ext cx="33115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+mn-lt"/>
                <a:ea typeface="黑体" pitchFamily="2" charset="-122"/>
              </a:rPr>
              <a:t>JMP, RST, JSR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6" grpId="0" autoUpdateAnimBg="0"/>
      <p:bldP spid="8" grpId="0" autoUpdateAnimBg="0"/>
      <p:bldP spid="1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2819400" y="1429146"/>
            <a:ext cx="54102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0     0  0  0  0 </a:t>
            </a:r>
            <a:r>
              <a:rPr lang="en-US" altLang="zh-CN" sz="3200" b="1">
                <a:ea typeface="黑体" pitchFamily="49" charset="-122"/>
              </a:rPr>
              <a:t>   </a:t>
            </a:r>
          </a:p>
        </p:txBody>
      </p:sp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152400" y="133746"/>
            <a:ext cx="7011988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            5  4  3 2  1  0</a:t>
            </a:r>
            <a:endParaRPr lang="en-US" altLang="zh-CN" sz="3600" b="1">
              <a:ea typeface="黑体" pitchFamily="49" charset="-122"/>
            </a:endParaRPr>
          </a:p>
        </p:txBody>
      </p:sp>
      <p:sp>
        <p:nvSpPr>
          <p:cNvPr id="4" name="AutoShape 25"/>
          <p:cNvSpPr>
            <a:spLocks/>
          </p:cNvSpPr>
          <p:nvPr/>
        </p:nvSpPr>
        <p:spPr bwMode="auto">
          <a:xfrm rot="-5400000">
            <a:off x="1606488" y="873088"/>
            <a:ext cx="216024" cy="1295400"/>
          </a:xfrm>
          <a:prstGeom prst="leftBrace">
            <a:avLst>
              <a:gd name="adj1" fmla="val 70833"/>
              <a:gd name="adj2" fmla="val 50000"/>
            </a:avLst>
          </a:prstGeom>
          <a:solidFill>
            <a:schemeClr val="bg1"/>
          </a:solidFill>
          <a:ln w="28575" cap="sq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838200" y="1581546"/>
            <a:ext cx="23622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转移地址</a:t>
            </a:r>
          </a:p>
        </p:txBody>
      </p:sp>
      <p:sp>
        <p:nvSpPr>
          <p:cNvPr id="6" name="Text Box 28"/>
          <p:cNvSpPr txBox="1">
            <a:spLocks noChangeArrowheads="1"/>
          </p:cNvSpPr>
          <p:nvPr/>
        </p:nvSpPr>
        <p:spPr bwMode="auto">
          <a:xfrm>
            <a:off x="6324600" y="1429146"/>
            <a:ext cx="23622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无条件转</a:t>
            </a:r>
          </a:p>
        </p:txBody>
      </p: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98425" y="743346"/>
            <a:ext cx="6705600" cy="612775"/>
            <a:chOff x="0" y="384"/>
            <a:chExt cx="4224" cy="386"/>
          </a:xfrm>
        </p:grpSpPr>
        <p:sp>
          <p:nvSpPr>
            <p:cNvPr id="8" name="Text Box 30"/>
            <p:cNvSpPr txBox="1">
              <a:spLocks noChangeArrowheads="1"/>
            </p:cNvSpPr>
            <p:nvPr/>
          </p:nvSpPr>
          <p:spPr bwMode="auto">
            <a:xfrm>
              <a:off x="0" y="384"/>
              <a:ext cx="4224" cy="38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JMP  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寄 寻  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方式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    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N′Z′V′C′</a:t>
              </a:r>
            </a:p>
          </p:txBody>
        </p:sp>
        <p:sp>
          <p:nvSpPr>
            <p:cNvPr id="9" name="Line 31"/>
            <p:cNvSpPr>
              <a:spLocks noChangeShapeType="1"/>
            </p:cNvSpPr>
            <p:nvPr/>
          </p:nvSpPr>
          <p:spPr bwMode="auto">
            <a:xfrm>
              <a:off x="624" y="384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32"/>
            <p:cNvSpPr>
              <a:spLocks noChangeShapeType="1"/>
            </p:cNvSpPr>
            <p:nvPr/>
          </p:nvSpPr>
          <p:spPr bwMode="auto">
            <a:xfrm>
              <a:off x="1056" y="384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33"/>
            <p:cNvSpPr>
              <a:spLocks noChangeShapeType="1"/>
            </p:cNvSpPr>
            <p:nvPr/>
          </p:nvSpPr>
          <p:spPr bwMode="auto">
            <a:xfrm>
              <a:off x="1488" y="384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>
              <a:off x="2160" y="384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35"/>
            <p:cNvSpPr>
              <a:spLocks noChangeShapeType="1"/>
            </p:cNvSpPr>
            <p:nvPr/>
          </p:nvSpPr>
          <p:spPr bwMode="auto">
            <a:xfrm>
              <a:off x="2880" y="384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36"/>
            <p:cNvSpPr>
              <a:spLocks noChangeShapeType="1"/>
            </p:cNvSpPr>
            <p:nvPr/>
          </p:nvSpPr>
          <p:spPr bwMode="auto">
            <a:xfrm>
              <a:off x="3264" y="384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37"/>
            <p:cNvSpPr>
              <a:spLocks noChangeShapeType="1"/>
            </p:cNvSpPr>
            <p:nvPr/>
          </p:nvSpPr>
          <p:spPr bwMode="auto">
            <a:xfrm>
              <a:off x="3648" y="384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38"/>
            <p:cNvSpPr>
              <a:spLocks noChangeShapeType="1"/>
            </p:cNvSpPr>
            <p:nvPr/>
          </p:nvSpPr>
          <p:spPr bwMode="auto">
            <a:xfrm>
              <a:off x="2496" y="384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" name="Text Box 41"/>
          <p:cNvSpPr txBox="1">
            <a:spLocks noChangeArrowheads="1"/>
          </p:cNvSpPr>
          <p:nvPr/>
        </p:nvSpPr>
        <p:spPr bwMode="auto">
          <a:xfrm>
            <a:off x="2819400" y="1962546"/>
            <a:ext cx="51054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0     0  0  0  </a:t>
            </a:r>
            <a:r>
              <a:rPr lang="en-US" altLang="zh-CN" sz="3200" b="1" u="sng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1">
                <a:ea typeface="黑体" pitchFamily="49" charset="-122"/>
              </a:rPr>
              <a:t>   </a:t>
            </a:r>
          </a:p>
        </p:txBody>
      </p:sp>
      <p:sp>
        <p:nvSpPr>
          <p:cNvPr id="18" name="Text Box 42"/>
          <p:cNvSpPr txBox="1">
            <a:spLocks noChangeArrowheads="1"/>
          </p:cNvSpPr>
          <p:nvPr/>
        </p:nvSpPr>
        <p:spPr bwMode="auto">
          <a:xfrm>
            <a:off x="6324600" y="1962546"/>
            <a:ext cx="23622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无进位</a:t>
            </a:r>
            <a:r>
              <a:rPr lang="zh-CN" altLang="en-US" sz="3200" b="1">
                <a:ea typeface="黑体" pitchFamily="49" charset="-122"/>
              </a:rPr>
              <a:t>转</a:t>
            </a:r>
          </a:p>
        </p:txBody>
      </p:sp>
      <p:sp>
        <p:nvSpPr>
          <p:cNvPr id="19" name="Text Box 43"/>
          <p:cNvSpPr txBox="1">
            <a:spLocks noChangeArrowheads="1"/>
          </p:cNvSpPr>
          <p:nvPr/>
        </p:nvSpPr>
        <p:spPr bwMode="auto">
          <a:xfrm>
            <a:off x="7924800" y="1962546"/>
            <a:ext cx="13716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(C=0)</a:t>
            </a:r>
            <a:endParaRPr lang="en-US" altLang="zh-CN" sz="3200" b="1">
              <a:ea typeface="黑体" pitchFamily="49" charset="-122"/>
            </a:endParaRPr>
          </a:p>
        </p:txBody>
      </p:sp>
      <p:sp>
        <p:nvSpPr>
          <p:cNvPr id="20" name="Text Box 44"/>
          <p:cNvSpPr txBox="1">
            <a:spLocks noChangeArrowheads="1"/>
          </p:cNvSpPr>
          <p:nvPr/>
        </p:nvSpPr>
        <p:spPr bwMode="auto">
          <a:xfrm>
            <a:off x="2819400" y="2495946"/>
            <a:ext cx="54864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0     0  0  </a:t>
            </a:r>
            <a:r>
              <a:rPr lang="en-US" altLang="zh-CN" sz="3200" b="1" u="sng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  0 </a:t>
            </a:r>
            <a:r>
              <a:rPr lang="en-US" altLang="zh-CN" sz="3200" b="1">
                <a:ea typeface="黑体" pitchFamily="49" charset="-122"/>
              </a:rPr>
              <a:t>   </a:t>
            </a:r>
          </a:p>
        </p:txBody>
      </p:sp>
      <p:sp>
        <p:nvSpPr>
          <p:cNvPr id="21" name="Text Box 45"/>
          <p:cNvSpPr txBox="1">
            <a:spLocks noChangeArrowheads="1"/>
          </p:cNvSpPr>
          <p:nvPr/>
        </p:nvSpPr>
        <p:spPr bwMode="auto">
          <a:xfrm>
            <a:off x="6324600" y="2495946"/>
            <a:ext cx="23622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无溢出</a:t>
            </a:r>
            <a:r>
              <a:rPr lang="zh-CN" altLang="en-US" sz="3200" b="1">
                <a:ea typeface="黑体" pitchFamily="49" charset="-122"/>
              </a:rPr>
              <a:t>转</a:t>
            </a:r>
          </a:p>
        </p:txBody>
      </p:sp>
      <p:sp>
        <p:nvSpPr>
          <p:cNvPr id="22" name="Text Box 46"/>
          <p:cNvSpPr txBox="1">
            <a:spLocks noChangeArrowheads="1"/>
          </p:cNvSpPr>
          <p:nvPr/>
        </p:nvSpPr>
        <p:spPr bwMode="auto">
          <a:xfrm>
            <a:off x="7924800" y="2495946"/>
            <a:ext cx="13716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(V=0)</a:t>
            </a:r>
            <a:endParaRPr lang="en-US" altLang="zh-CN" sz="3200" b="1">
              <a:ea typeface="黑体" pitchFamily="49" charset="-122"/>
            </a:endParaRPr>
          </a:p>
        </p:txBody>
      </p:sp>
      <p:sp>
        <p:nvSpPr>
          <p:cNvPr id="23" name="Text Box 47"/>
          <p:cNvSpPr txBox="1">
            <a:spLocks noChangeArrowheads="1"/>
          </p:cNvSpPr>
          <p:nvPr/>
        </p:nvSpPr>
        <p:spPr bwMode="auto">
          <a:xfrm>
            <a:off x="2819400" y="3029346"/>
            <a:ext cx="51054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0     0  </a:t>
            </a:r>
            <a:r>
              <a:rPr lang="en-US" altLang="zh-CN" sz="3200" b="1" u="sng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  0  0 </a:t>
            </a:r>
            <a:r>
              <a:rPr lang="en-US" altLang="zh-CN" sz="3200" b="1">
                <a:ea typeface="黑体" pitchFamily="49" charset="-122"/>
              </a:rPr>
              <a:t>   </a:t>
            </a:r>
          </a:p>
        </p:txBody>
      </p:sp>
      <p:sp>
        <p:nvSpPr>
          <p:cNvPr id="24" name="Text Box 48"/>
          <p:cNvSpPr txBox="1">
            <a:spLocks noChangeArrowheads="1"/>
          </p:cNvSpPr>
          <p:nvPr/>
        </p:nvSpPr>
        <p:spPr bwMode="auto">
          <a:xfrm>
            <a:off x="6324600" y="3029346"/>
            <a:ext cx="23622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数非零转</a:t>
            </a:r>
          </a:p>
        </p:txBody>
      </p:sp>
      <p:sp>
        <p:nvSpPr>
          <p:cNvPr id="25" name="Text Box 49"/>
          <p:cNvSpPr txBox="1">
            <a:spLocks noChangeArrowheads="1"/>
          </p:cNvSpPr>
          <p:nvPr/>
        </p:nvSpPr>
        <p:spPr bwMode="auto">
          <a:xfrm>
            <a:off x="7924800" y="3029346"/>
            <a:ext cx="13716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(Z=0)</a:t>
            </a:r>
            <a:endParaRPr lang="en-US" altLang="zh-CN" sz="3200" b="1">
              <a:ea typeface="黑体" pitchFamily="49" charset="-122"/>
            </a:endParaRPr>
          </a:p>
        </p:txBody>
      </p:sp>
      <p:sp>
        <p:nvSpPr>
          <p:cNvPr id="26" name="Text Box 50"/>
          <p:cNvSpPr txBox="1">
            <a:spLocks noChangeArrowheads="1"/>
          </p:cNvSpPr>
          <p:nvPr/>
        </p:nvSpPr>
        <p:spPr bwMode="auto">
          <a:xfrm>
            <a:off x="2819400" y="3562746"/>
            <a:ext cx="51816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0     </a:t>
            </a:r>
            <a:r>
              <a:rPr lang="en-US" altLang="zh-CN" sz="3200" b="1" u="sng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  0  0  0 </a:t>
            </a:r>
            <a:r>
              <a:rPr lang="en-US" altLang="zh-CN" sz="3200" b="1">
                <a:ea typeface="黑体" pitchFamily="49" charset="-122"/>
              </a:rPr>
              <a:t>   </a:t>
            </a:r>
          </a:p>
        </p:txBody>
      </p:sp>
      <p:sp>
        <p:nvSpPr>
          <p:cNvPr id="27" name="Text Box 51"/>
          <p:cNvSpPr txBox="1">
            <a:spLocks noChangeArrowheads="1"/>
          </p:cNvSpPr>
          <p:nvPr/>
        </p:nvSpPr>
        <p:spPr bwMode="auto">
          <a:xfrm>
            <a:off x="6324600" y="3562746"/>
            <a:ext cx="23622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数为正转</a:t>
            </a:r>
          </a:p>
        </p:txBody>
      </p:sp>
      <p:sp>
        <p:nvSpPr>
          <p:cNvPr id="28" name="Text Box 52"/>
          <p:cNvSpPr txBox="1">
            <a:spLocks noChangeArrowheads="1"/>
          </p:cNvSpPr>
          <p:nvPr/>
        </p:nvSpPr>
        <p:spPr bwMode="auto">
          <a:xfrm>
            <a:off x="7924800" y="3562746"/>
            <a:ext cx="13716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(N=0)</a:t>
            </a:r>
            <a:endParaRPr lang="en-US" altLang="zh-CN" sz="3200" b="1">
              <a:ea typeface="黑体" pitchFamily="49" charset="-122"/>
            </a:endParaRPr>
          </a:p>
        </p:txBody>
      </p:sp>
      <p:sp>
        <p:nvSpPr>
          <p:cNvPr id="29" name="Text Box 53"/>
          <p:cNvSpPr txBox="1">
            <a:spLocks noChangeArrowheads="1"/>
          </p:cNvSpPr>
          <p:nvPr/>
        </p:nvSpPr>
        <p:spPr bwMode="auto">
          <a:xfrm>
            <a:off x="2819400" y="4126309"/>
            <a:ext cx="388620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     0  0  0 </a:t>
            </a:r>
            <a:r>
              <a:rPr lang="en-US" altLang="zh-CN" sz="3200" b="1">
                <a:ea typeface="黑体" pitchFamily="49" charset="-122"/>
              </a:rPr>
              <a:t>  </a:t>
            </a:r>
            <a:r>
              <a:rPr lang="en-US" altLang="zh-CN" sz="3200" b="1" u="sng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30" name="Text Box 54"/>
          <p:cNvSpPr txBox="1">
            <a:spLocks noChangeArrowheads="1"/>
          </p:cNvSpPr>
          <p:nvPr/>
        </p:nvSpPr>
        <p:spPr bwMode="auto">
          <a:xfrm>
            <a:off x="6324600" y="4096146"/>
            <a:ext cx="23622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有进位</a:t>
            </a:r>
            <a:r>
              <a:rPr lang="zh-CN" altLang="en-US" sz="3200" b="1">
                <a:ea typeface="黑体" pitchFamily="49" charset="-122"/>
              </a:rPr>
              <a:t>转</a:t>
            </a:r>
          </a:p>
        </p:txBody>
      </p:sp>
      <p:sp>
        <p:nvSpPr>
          <p:cNvPr id="31" name="Text Box 55"/>
          <p:cNvSpPr txBox="1">
            <a:spLocks noChangeArrowheads="1"/>
          </p:cNvSpPr>
          <p:nvPr/>
        </p:nvSpPr>
        <p:spPr bwMode="auto">
          <a:xfrm>
            <a:off x="7924800" y="4096146"/>
            <a:ext cx="13716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(C=1)</a:t>
            </a:r>
            <a:endParaRPr lang="en-US" altLang="zh-CN" sz="3200" b="1">
              <a:ea typeface="黑体" pitchFamily="49" charset="-122"/>
            </a:endParaRPr>
          </a:p>
        </p:txBody>
      </p:sp>
      <p:sp>
        <p:nvSpPr>
          <p:cNvPr id="32" name="Text Box 56"/>
          <p:cNvSpPr txBox="1">
            <a:spLocks noChangeArrowheads="1"/>
          </p:cNvSpPr>
          <p:nvPr/>
        </p:nvSpPr>
        <p:spPr bwMode="auto">
          <a:xfrm>
            <a:off x="2819400" y="4629546"/>
            <a:ext cx="38862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     0  0  </a:t>
            </a:r>
            <a:r>
              <a:rPr lang="en-US" altLang="zh-CN" sz="3200" b="1" u="sng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  0</a:t>
            </a:r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33" name="Text Box 57"/>
          <p:cNvSpPr txBox="1">
            <a:spLocks noChangeArrowheads="1"/>
          </p:cNvSpPr>
          <p:nvPr/>
        </p:nvSpPr>
        <p:spPr bwMode="auto">
          <a:xfrm>
            <a:off x="6324600" y="4629546"/>
            <a:ext cx="23622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有溢出</a:t>
            </a:r>
            <a:r>
              <a:rPr lang="zh-CN" altLang="en-US" sz="3200" b="1">
                <a:ea typeface="黑体" pitchFamily="49" charset="-122"/>
              </a:rPr>
              <a:t>转</a:t>
            </a:r>
          </a:p>
        </p:txBody>
      </p:sp>
      <p:sp>
        <p:nvSpPr>
          <p:cNvPr id="34" name="Text Box 58"/>
          <p:cNvSpPr txBox="1">
            <a:spLocks noChangeArrowheads="1"/>
          </p:cNvSpPr>
          <p:nvPr/>
        </p:nvSpPr>
        <p:spPr bwMode="auto">
          <a:xfrm>
            <a:off x="7924800" y="4629546"/>
            <a:ext cx="13716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(V=1)</a:t>
            </a:r>
            <a:endParaRPr lang="en-US" altLang="zh-CN" sz="3200" b="1">
              <a:ea typeface="黑体" pitchFamily="49" charset="-122"/>
            </a:endParaRPr>
          </a:p>
        </p:txBody>
      </p:sp>
      <p:sp>
        <p:nvSpPr>
          <p:cNvPr id="35" name="Text Box 59"/>
          <p:cNvSpPr txBox="1">
            <a:spLocks noChangeArrowheads="1"/>
          </p:cNvSpPr>
          <p:nvPr/>
        </p:nvSpPr>
        <p:spPr bwMode="auto">
          <a:xfrm>
            <a:off x="2819400" y="5162946"/>
            <a:ext cx="38862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     0  </a:t>
            </a:r>
            <a:r>
              <a:rPr lang="en-US" altLang="zh-CN" sz="3200" b="1" u="sng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  0  0</a:t>
            </a:r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36" name="Text Box 60"/>
          <p:cNvSpPr txBox="1">
            <a:spLocks noChangeArrowheads="1"/>
          </p:cNvSpPr>
          <p:nvPr/>
        </p:nvSpPr>
        <p:spPr bwMode="auto">
          <a:xfrm>
            <a:off x="6324600" y="5162946"/>
            <a:ext cx="23622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数为零转</a:t>
            </a:r>
          </a:p>
        </p:txBody>
      </p:sp>
      <p:sp>
        <p:nvSpPr>
          <p:cNvPr id="37" name="Text Box 61"/>
          <p:cNvSpPr txBox="1">
            <a:spLocks noChangeArrowheads="1"/>
          </p:cNvSpPr>
          <p:nvPr/>
        </p:nvSpPr>
        <p:spPr bwMode="auto">
          <a:xfrm>
            <a:off x="7924800" y="5162946"/>
            <a:ext cx="13716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(Z=1)</a:t>
            </a:r>
            <a:endParaRPr lang="en-US" altLang="zh-CN" sz="3200" b="1">
              <a:ea typeface="黑体" pitchFamily="49" charset="-122"/>
            </a:endParaRPr>
          </a:p>
        </p:txBody>
      </p:sp>
      <p:sp>
        <p:nvSpPr>
          <p:cNvPr id="38" name="Text Box 62"/>
          <p:cNvSpPr txBox="1">
            <a:spLocks noChangeArrowheads="1"/>
          </p:cNvSpPr>
          <p:nvPr/>
        </p:nvSpPr>
        <p:spPr bwMode="auto">
          <a:xfrm>
            <a:off x="2819400" y="5696346"/>
            <a:ext cx="38862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     </a:t>
            </a:r>
            <a:r>
              <a:rPr lang="en-US" altLang="zh-CN" sz="3200" b="1" u="sng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  0  0  0</a:t>
            </a:r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6324600" y="5696346"/>
            <a:ext cx="23622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数为负转</a:t>
            </a:r>
          </a:p>
        </p:txBody>
      </p:sp>
      <p:sp>
        <p:nvSpPr>
          <p:cNvPr id="40" name="Text Box 64"/>
          <p:cNvSpPr txBox="1">
            <a:spLocks noChangeArrowheads="1"/>
          </p:cNvSpPr>
          <p:nvPr/>
        </p:nvSpPr>
        <p:spPr bwMode="auto">
          <a:xfrm>
            <a:off x="7924800" y="5696346"/>
            <a:ext cx="13716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(N=1)</a:t>
            </a:r>
            <a:endParaRPr lang="en-US" altLang="zh-CN" sz="3200" b="1">
              <a:ea typeface="黑体" pitchFamily="49" charset="-122"/>
            </a:endParaRPr>
          </a:p>
        </p:txBody>
      </p:sp>
      <p:sp>
        <p:nvSpPr>
          <p:cNvPr id="41" name="Text Box 65"/>
          <p:cNvSpPr txBox="1">
            <a:spLocks noChangeArrowheads="1"/>
          </p:cNvSpPr>
          <p:nvPr/>
        </p:nvSpPr>
        <p:spPr bwMode="auto">
          <a:xfrm>
            <a:off x="0" y="6305946"/>
            <a:ext cx="91440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ea typeface="黑体" pitchFamily="49" charset="-122"/>
              </a:rPr>
              <a:t>条件满足，转向转移地址；否则顺序执行。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nimBg="1"/>
      <p:bldP spid="5" grpId="0" autoUpdateAnimBg="0"/>
      <p:bldP spid="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7" grpId="0" autoUpdateAnimBg="0"/>
      <p:bldP spid="38" grpId="0" autoUpdateAnimBg="0"/>
      <p:bldP spid="39" grpId="0" autoUpdateAnimBg="0"/>
      <p:bldP spid="40" grpId="0" autoUpdateAnimBg="0"/>
      <p:bldP spid="4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3"/>
          <p:cNvSpPr txBox="1">
            <a:spLocks noChangeArrowheads="1"/>
          </p:cNvSpPr>
          <p:nvPr/>
        </p:nvSpPr>
        <p:spPr bwMode="auto">
          <a:xfrm>
            <a:off x="286072" y="5667970"/>
            <a:ext cx="853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隐含约定：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转子时返回地址压栈保存。</a:t>
            </a:r>
          </a:p>
        </p:txBody>
      </p:sp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251520" y="822920"/>
            <a:ext cx="8569325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15  12 11   9  8     6  5         0</a:t>
            </a:r>
            <a:endParaRPr lang="en-US" altLang="zh-CN" sz="3600" b="1">
              <a:solidFill>
                <a:schemeClr val="tx2"/>
              </a:solidFill>
              <a:ea typeface="黑体" pitchFamily="49" charset="-122"/>
            </a:endParaRPr>
          </a:p>
        </p:txBody>
      </p:sp>
      <p:sp>
        <p:nvSpPr>
          <p:cNvPr id="4" name="AutoShape 25"/>
          <p:cNvSpPr>
            <a:spLocks/>
          </p:cNvSpPr>
          <p:nvPr/>
        </p:nvSpPr>
        <p:spPr bwMode="auto">
          <a:xfrm rot="-5400000">
            <a:off x="1958503" y="3598664"/>
            <a:ext cx="160338" cy="1371600"/>
          </a:xfrm>
          <a:prstGeom prst="leftBrace">
            <a:avLst>
              <a:gd name="adj1" fmla="val 71287"/>
              <a:gd name="adj2" fmla="val 50000"/>
            </a:avLst>
          </a:prstGeom>
          <a:noFill/>
          <a:ln w="28575" cap="sq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543247" y="4434483"/>
            <a:ext cx="306070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ea typeface="黑体" pitchFamily="49" charset="-122"/>
              </a:rPr>
              <a:t>子程序入口地址</a:t>
            </a:r>
          </a:p>
        </p:txBody>
      </p: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362272" y="1432520"/>
            <a:ext cx="8077200" cy="617538"/>
            <a:chOff x="0" y="384"/>
            <a:chExt cx="5088" cy="389"/>
          </a:xfrm>
        </p:grpSpPr>
        <p:sp>
          <p:nvSpPr>
            <p:cNvPr id="7" name="Text Box 30"/>
            <p:cNvSpPr txBox="1">
              <a:spLocks noChangeArrowheads="1"/>
            </p:cNvSpPr>
            <p:nvPr/>
          </p:nvSpPr>
          <p:spPr bwMode="auto">
            <a:xfrm>
              <a:off x="0" y="384"/>
              <a:ext cx="5088" cy="38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  RST     SP    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SP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）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+  </a:t>
              </a:r>
            </a:p>
          </p:txBody>
        </p:sp>
        <p:sp>
          <p:nvSpPr>
            <p:cNvPr id="8" name="Line 31"/>
            <p:cNvSpPr>
              <a:spLocks noChangeShapeType="1"/>
            </p:cNvSpPr>
            <p:nvPr/>
          </p:nvSpPr>
          <p:spPr bwMode="auto">
            <a:xfrm>
              <a:off x="912" y="384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32"/>
            <p:cNvSpPr>
              <a:spLocks noChangeShapeType="1"/>
            </p:cNvSpPr>
            <p:nvPr/>
          </p:nvSpPr>
          <p:spPr bwMode="auto">
            <a:xfrm>
              <a:off x="2064" y="384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33"/>
            <p:cNvSpPr>
              <a:spLocks noChangeShapeType="1"/>
            </p:cNvSpPr>
            <p:nvPr/>
          </p:nvSpPr>
          <p:spPr bwMode="auto">
            <a:xfrm>
              <a:off x="3216" y="384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69"/>
          <p:cNvGrpSpPr>
            <a:grpSpLocks/>
          </p:cNvGrpSpPr>
          <p:nvPr/>
        </p:nvGrpSpPr>
        <p:grpSpPr bwMode="auto">
          <a:xfrm>
            <a:off x="362272" y="3489920"/>
            <a:ext cx="6781800" cy="617538"/>
            <a:chOff x="384" y="1200"/>
            <a:chExt cx="4272" cy="389"/>
          </a:xfrm>
        </p:grpSpPr>
        <p:sp>
          <p:nvSpPr>
            <p:cNvPr id="12" name="Text Box 53"/>
            <p:cNvSpPr txBox="1">
              <a:spLocks noChangeArrowheads="1"/>
            </p:cNvSpPr>
            <p:nvPr/>
          </p:nvSpPr>
          <p:spPr bwMode="auto">
            <a:xfrm>
              <a:off x="384" y="1200"/>
              <a:ext cx="4272" cy="38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JSR  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寄 寻  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方式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    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N′Z′V′C′</a:t>
              </a:r>
            </a:p>
          </p:txBody>
        </p:sp>
        <p:sp>
          <p:nvSpPr>
            <p:cNvPr id="13" name="Line 54"/>
            <p:cNvSpPr>
              <a:spLocks noChangeShapeType="1"/>
            </p:cNvSpPr>
            <p:nvPr/>
          </p:nvSpPr>
          <p:spPr bwMode="auto">
            <a:xfrm>
              <a:off x="1008" y="1200"/>
              <a:ext cx="1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55"/>
            <p:cNvSpPr>
              <a:spLocks noChangeShapeType="1"/>
            </p:cNvSpPr>
            <p:nvPr/>
          </p:nvSpPr>
          <p:spPr bwMode="auto">
            <a:xfrm>
              <a:off x="1440" y="1200"/>
              <a:ext cx="1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56"/>
            <p:cNvSpPr>
              <a:spLocks noChangeShapeType="1"/>
            </p:cNvSpPr>
            <p:nvPr/>
          </p:nvSpPr>
          <p:spPr bwMode="auto">
            <a:xfrm>
              <a:off x="1872" y="1200"/>
              <a:ext cx="1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57"/>
            <p:cNvSpPr>
              <a:spLocks noChangeShapeType="1"/>
            </p:cNvSpPr>
            <p:nvPr/>
          </p:nvSpPr>
          <p:spPr bwMode="auto">
            <a:xfrm>
              <a:off x="2544" y="1200"/>
              <a:ext cx="1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58"/>
            <p:cNvSpPr>
              <a:spLocks noChangeShapeType="1"/>
            </p:cNvSpPr>
            <p:nvPr/>
          </p:nvSpPr>
          <p:spPr bwMode="auto">
            <a:xfrm>
              <a:off x="3264" y="1200"/>
              <a:ext cx="1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59"/>
            <p:cNvSpPr>
              <a:spLocks noChangeShapeType="1"/>
            </p:cNvSpPr>
            <p:nvPr/>
          </p:nvSpPr>
          <p:spPr bwMode="auto">
            <a:xfrm>
              <a:off x="3648" y="1200"/>
              <a:ext cx="1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60"/>
            <p:cNvSpPr>
              <a:spLocks noChangeShapeType="1"/>
            </p:cNvSpPr>
            <p:nvPr/>
          </p:nvSpPr>
          <p:spPr bwMode="auto">
            <a:xfrm>
              <a:off x="4032" y="1200"/>
              <a:ext cx="1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61"/>
            <p:cNvSpPr>
              <a:spLocks noChangeShapeType="1"/>
            </p:cNvSpPr>
            <p:nvPr/>
          </p:nvSpPr>
          <p:spPr bwMode="auto">
            <a:xfrm>
              <a:off x="2880" y="1200"/>
              <a:ext cx="1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Text Box 62"/>
          <p:cNvSpPr txBox="1">
            <a:spLocks noChangeArrowheads="1"/>
          </p:cNvSpPr>
          <p:nvPr/>
        </p:nvSpPr>
        <p:spPr bwMode="auto">
          <a:xfrm>
            <a:off x="362272" y="2880320"/>
            <a:ext cx="69151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           5  4 </a:t>
            </a:r>
            <a:r>
              <a:rPr lang="en-US" altLang="zh-CN" sz="3600" b="1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3  2  </a:t>
            </a:r>
            <a:r>
              <a:rPr lang="en-US" altLang="zh-CN"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1  0</a:t>
            </a:r>
            <a:endParaRPr lang="en-US" altLang="zh-CN" sz="3600" b="1">
              <a:solidFill>
                <a:schemeClr val="tx2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nimBg="1"/>
      <p:bldP spid="5" grpId="0" autoUpdateAnimBg="0"/>
      <p:bldP spid="2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36872" y="38100"/>
            <a:ext cx="70754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4000" b="1" smtClean="0">
                <a:latin typeface="黑体" pitchFamily="2" charset="-122"/>
                <a:ea typeface="黑体" pitchFamily="2" charset="-122"/>
              </a:rPr>
              <a:t>3.3.3 </a:t>
            </a:r>
            <a:r>
              <a:rPr lang="en-US" altLang="zh-CN" sz="4000" b="1">
                <a:ea typeface="黑体" pitchFamily="2" charset="-122"/>
              </a:rPr>
              <a:t>CPU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组成和数据通路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96552" y="762000"/>
            <a:ext cx="495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部件设置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6552" y="2025650"/>
            <a:ext cx="6248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可编程寄存器（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位）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6552" y="2714625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通用寄存器：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139752" y="2714625"/>
            <a:ext cx="518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(000)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(001)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139752" y="3324225"/>
            <a:ext cx="518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(010)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(011)</a:t>
            </a: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396552" y="3886200"/>
            <a:ext cx="9144000" cy="2865438"/>
            <a:chOff x="0" y="0"/>
            <a:chExt cx="5760" cy="1805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416" y="0"/>
              <a:ext cx="134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latin typeface="黑体" pitchFamily="49" charset="-122"/>
                  <a:ea typeface="黑体" pitchFamily="49" charset="-122"/>
                </a:rPr>
                <a:t>PC(111)</a:t>
              </a:r>
            </a:p>
          </p:txBody>
        </p:sp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0" y="0"/>
              <a:ext cx="5760" cy="1805"/>
              <a:chOff x="0" y="0"/>
              <a:chExt cx="5760" cy="1805"/>
            </a:xfrm>
          </p:grpSpPr>
          <p:sp>
            <p:nvSpPr>
              <p:cNvPr id="11" name="Text Box 11"/>
              <p:cNvSpPr txBox="1">
                <a:spLocks noChangeArrowheads="1"/>
              </p:cNvSpPr>
              <p:nvPr/>
            </p:nvSpPr>
            <p:spPr bwMode="auto">
              <a:xfrm>
                <a:off x="0" y="672"/>
                <a:ext cx="5760" cy="40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b="1">
                    <a:latin typeface="黑体" pitchFamily="49" charset="-122"/>
                    <a:ea typeface="黑体" pitchFamily="49" charset="-122"/>
                  </a:rPr>
                  <a:t>               4  </a:t>
                </a:r>
                <a:r>
                  <a:rPr lang="en-US" altLang="zh-CN" b="1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en-US" altLang="zh-CN" sz="3600" b="1">
                    <a:latin typeface="黑体" pitchFamily="49" charset="-122"/>
                    <a:ea typeface="黑体" pitchFamily="49" charset="-122"/>
                  </a:rPr>
                  <a:t>3 </a:t>
                </a:r>
                <a:r>
                  <a:rPr lang="en-US" altLang="zh-CN" sz="2000" b="1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en-US" altLang="zh-CN" sz="3600" b="1">
                    <a:latin typeface="黑体" pitchFamily="49" charset="-122"/>
                    <a:ea typeface="黑体" pitchFamily="49" charset="-122"/>
                  </a:rPr>
                  <a:t>2 </a:t>
                </a:r>
                <a:r>
                  <a:rPr lang="en-US" altLang="zh-CN" sz="2000" b="1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en-US" altLang="zh-CN" sz="3600" b="1">
                    <a:latin typeface="黑体" pitchFamily="49" charset="-122"/>
                    <a:ea typeface="黑体" pitchFamily="49" charset="-122"/>
                  </a:rPr>
                  <a:t>1  0</a:t>
                </a:r>
                <a:endParaRPr lang="en-US" altLang="zh-CN" sz="3600" b="1">
                  <a:ea typeface="黑体" pitchFamily="49" charset="-122"/>
                </a:endParaRPr>
              </a:p>
            </p:txBody>
          </p:sp>
          <p:grpSp>
            <p:nvGrpSpPr>
              <p:cNvPr id="12" name="Group 12"/>
              <p:cNvGrpSpPr>
                <a:grpSpLocks/>
              </p:cNvGrpSpPr>
              <p:nvPr/>
            </p:nvGrpSpPr>
            <p:grpSpPr bwMode="auto">
              <a:xfrm>
                <a:off x="0" y="0"/>
                <a:ext cx="5376" cy="1805"/>
                <a:chOff x="0" y="0"/>
                <a:chExt cx="5376" cy="1805"/>
              </a:xfrm>
            </p:grpSpPr>
            <p:sp>
              <p:nvSpPr>
                <p:cNvPr id="1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640" y="1440"/>
                  <a:ext cx="2736" cy="365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 b="1">
                      <a:solidFill>
                        <a:srgbClr val="FF0000"/>
                      </a:solidFill>
                      <a:ea typeface="黑体" pitchFamily="49" charset="-122"/>
                    </a:rPr>
                    <a:t>允许中断（开中断）</a:t>
                  </a:r>
                </a:p>
              </p:txBody>
            </p:sp>
            <p:grpSp>
              <p:nvGrpSpPr>
                <p:cNvPr id="14" name="Group 14"/>
                <p:cNvGrpSpPr>
                  <a:grpSpLocks/>
                </p:cNvGrpSpPr>
                <p:nvPr/>
              </p:nvGrpSpPr>
              <p:grpSpPr bwMode="auto">
                <a:xfrm>
                  <a:off x="144" y="1056"/>
                  <a:ext cx="4176" cy="386"/>
                  <a:chOff x="144" y="1200"/>
                  <a:chExt cx="4176" cy="386"/>
                </a:xfrm>
              </p:grpSpPr>
              <p:sp>
                <p:nvSpPr>
                  <p:cNvPr id="21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" y="1200"/>
                    <a:ext cx="4176" cy="38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3200" b="1">
                        <a:latin typeface="黑体" pitchFamily="49" charset="-122"/>
                        <a:ea typeface="黑体" pitchFamily="49" charset="-122"/>
                      </a:rPr>
                      <a:t>  </a:t>
                    </a:r>
                    <a:r>
                      <a:rPr lang="zh-CN" altLang="en-US" sz="3200" b="1">
                        <a:latin typeface="黑体" pitchFamily="49" charset="-122"/>
                        <a:ea typeface="黑体" pitchFamily="49" charset="-122"/>
                      </a:rPr>
                      <a:t>（可扩展）    </a:t>
                    </a:r>
                    <a:r>
                      <a:rPr lang="en-US" altLang="zh-CN" sz="3200" b="1">
                        <a:latin typeface="黑体" pitchFamily="49" charset="-122"/>
                        <a:ea typeface="黑体" pitchFamily="49" charset="-122"/>
                      </a:rPr>
                      <a:t>I   N  Z  V  C</a:t>
                    </a:r>
                  </a:p>
                </p:txBody>
              </p:sp>
              <p:sp>
                <p:nvSpPr>
                  <p:cNvPr id="2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160" y="1200"/>
                    <a:ext cx="0" cy="38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accent2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1200"/>
                    <a:ext cx="0" cy="38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accent2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3408" y="1200"/>
                    <a:ext cx="0" cy="38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accent2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200"/>
                    <a:ext cx="0" cy="38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accent2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2592" y="1200"/>
                    <a:ext cx="0" cy="38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accent2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1920" cy="4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600" b="1">
                      <a:latin typeface="黑体" pitchFamily="49" charset="-122"/>
                      <a:ea typeface="黑体" pitchFamily="49" charset="-122"/>
                    </a:rPr>
                    <a:t>堆栈指针：</a:t>
                  </a:r>
                </a:p>
              </p:txBody>
            </p:sp>
            <p:sp>
              <p:nvSpPr>
                <p:cNvPr id="1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440" y="0"/>
                  <a:ext cx="1344" cy="4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3600" b="1">
                      <a:latin typeface="黑体" pitchFamily="49" charset="-122"/>
                      <a:ea typeface="黑体" pitchFamily="49" charset="-122"/>
                    </a:rPr>
                    <a:t>SP(100)</a:t>
                  </a:r>
                </a:p>
              </p:txBody>
            </p:sp>
            <p:sp>
              <p:nvSpPr>
                <p:cNvPr id="1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736" y="0"/>
                  <a:ext cx="2112" cy="4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600" b="1">
                      <a:latin typeface="黑体" pitchFamily="49" charset="-122"/>
                      <a:ea typeface="黑体" pitchFamily="49" charset="-122"/>
                    </a:rPr>
                    <a:t>指令计数器：</a:t>
                  </a:r>
                </a:p>
              </p:txBody>
            </p:sp>
            <p:sp>
              <p:nvSpPr>
                <p:cNvPr id="1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0" y="384"/>
                  <a:ext cx="2112" cy="4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600" b="1">
                      <a:latin typeface="黑体" pitchFamily="49" charset="-122"/>
                      <a:ea typeface="黑体" pitchFamily="49" charset="-122"/>
                    </a:rPr>
                    <a:t>程序状态字：</a:t>
                  </a:r>
                </a:p>
              </p:txBody>
            </p:sp>
            <p:sp>
              <p:nvSpPr>
                <p:cNvPr id="1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728" y="384"/>
                  <a:ext cx="1344" cy="4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3600" b="1">
                      <a:latin typeface="黑体" pitchFamily="49" charset="-122"/>
                      <a:ea typeface="黑体" pitchFamily="49" charset="-122"/>
                    </a:rPr>
                    <a:t>PSW(101)</a:t>
                  </a:r>
                </a:p>
              </p:txBody>
            </p:sp>
            <p:sp>
              <p:nvSpPr>
                <p:cNvPr id="20" name="Line 26"/>
                <p:cNvSpPr>
                  <a:spLocks noChangeShapeType="1"/>
                </p:cNvSpPr>
                <p:nvPr/>
              </p:nvSpPr>
              <p:spPr bwMode="auto">
                <a:xfrm>
                  <a:off x="2352" y="1440"/>
                  <a:ext cx="288" cy="192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126677" y="1371600"/>
            <a:ext cx="3173413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）寄存器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2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3"/>
          <p:cNvSpPr txBox="1">
            <a:spLocks noChangeArrowheads="1"/>
          </p:cNvSpPr>
          <p:nvPr/>
        </p:nvSpPr>
        <p:spPr bwMode="auto">
          <a:xfrm>
            <a:off x="35496" y="908720"/>
            <a:ext cx="2667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暂存器</a:t>
            </a: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C</a:t>
            </a:r>
          </a:p>
        </p:txBody>
      </p:sp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987896" y="116632"/>
            <a:ext cx="6248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非编程寄存器（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位）</a:t>
            </a:r>
          </a:p>
        </p:txBody>
      </p:sp>
      <p:sp>
        <p:nvSpPr>
          <p:cNvPr id="4" name="Text Box 34"/>
          <p:cNvSpPr txBox="1">
            <a:spLocks noChangeArrowheads="1"/>
          </p:cNvSpPr>
          <p:nvPr/>
        </p:nvSpPr>
        <p:spPr bwMode="auto">
          <a:xfrm>
            <a:off x="1635696" y="908720"/>
            <a:ext cx="7924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暂存来自主存的源地址或源数据。</a:t>
            </a:r>
          </a:p>
        </p:txBody>
      </p:sp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35496" y="1670720"/>
            <a:ext cx="2667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暂存器</a:t>
            </a: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D</a:t>
            </a: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1635696" y="1670720"/>
            <a:ext cx="7924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暂存来自主存的目的地址或目的数。</a:t>
            </a:r>
          </a:p>
        </p:txBody>
      </p:sp>
      <p:sp>
        <p:nvSpPr>
          <p:cNvPr id="7" name="Text Box 37"/>
          <p:cNvSpPr txBox="1">
            <a:spLocks noChangeArrowheads="1"/>
          </p:cNvSpPr>
          <p:nvPr/>
        </p:nvSpPr>
        <p:spPr bwMode="auto">
          <a:xfrm>
            <a:off x="35496" y="2508920"/>
            <a:ext cx="502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指令寄存器</a:t>
            </a: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IR</a:t>
            </a:r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2854896" y="2508920"/>
            <a:ext cx="4648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存放现行指令。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2051720" y="4551511"/>
            <a:ext cx="1080120" cy="461665"/>
            <a:chOff x="899592" y="4221088"/>
            <a:chExt cx="1080120" cy="461665"/>
          </a:xfrm>
        </p:grpSpPr>
        <p:cxnSp>
          <p:nvCxnSpPr>
            <p:cNvPr id="56" name="直接箭头连接符 55"/>
            <p:cNvCxnSpPr/>
            <p:nvPr/>
          </p:nvCxnSpPr>
          <p:spPr bwMode="auto">
            <a:xfrm>
              <a:off x="899592" y="4653136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2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1187624" y="4221088"/>
              <a:ext cx="612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/>
                <a:t>DB</a:t>
              </a:r>
              <a:endParaRPr lang="zh-CN" altLang="en-US" b="1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167244" y="5373216"/>
            <a:ext cx="699230" cy="936104"/>
            <a:chOff x="2519172" y="5085184"/>
            <a:chExt cx="699230" cy="936104"/>
          </a:xfrm>
        </p:grpSpPr>
        <p:cxnSp>
          <p:nvCxnSpPr>
            <p:cNvPr id="63" name="直接箭头连接符 62"/>
            <p:cNvCxnSpPr/>
            <p:nvPr/>
          </p:nvCxnSpPr>
          <p:spPr bwMode="auto">
            <a:xfrm flipV="1">
              <a:off x="2843808" y="5085184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2519172" y="5559623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FF0000"/>
                  </a:solidFill>
                </a:rPr>
                <a:t>SIR</a:t>
              </a:r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131840" y="3573016"/>
            <a:ext cx="3456384" cy="2016224"/>
            <a:chOff x="3131840" y="3573016"/>
            <a:chExt cx="3456384" cy="2016224"/>
          </a:xfrm>
        </p:grpSpPr>
        <p:grpSp>
          <p:nvGrpSpPr>
            <p:cNvPr id="17" name="Group 78"/>
            <p:cNvGrpSpPr>
              <a:grpSpLocks/>
            </p:cNvGrpSpPr>
            <p:nvPr/>
          </p:nvGrpSpPr>
          <p:grpSpPr bwMode="auto">
            <a:xfrm>
              <a:off x="4067945" y="4005064"/>
              <a:ext cx="1834035" cy="1584176"/>
              <a:chOff x="3784" y="291"/>
              <a:chExt cx="1443" cy="1112"/>
            </a:xfrm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4245" y="506"/>
                <a:ext cx="896" cy="703"/>
              </a:xfrm>
              <a:prstGeom prst="rect">
                <a:avLst/>
              </a:prstGeom>
              <a:solidFill>
                <a:srgbClr val="DDFFFF"/>
              </a:solidFill>
              <a:ln w="25400" cap="sq">
                <a:solidFill>
                  <a:srgbClr val="0034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 Box 8"/>
              <p:cNvSpPr txBox="1">
                <a:spLocks noChangeArrowheads="1"/>
              </p:cNvSpPr>
              <p:nvPr/>
            </p:nvSpPr>
            <p:spPr bwMode="auto">
              <a:xfrm>
                <a:off x="3883" y="701"/>
                <a:ext cx="298" cy="24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S</a:t>
                </a:r>
              </a:p>
            </p:txBody>
          </p:sp>
          <p:sp>
            <p:nvSpPr>
              <p:cNvPr id="22" name="Text Box 10"/>
              <p:cNvSpPr txBox="1">
                <a:spLocks noChangeArrowheads="1"/>
              </p:cNvSpPr>
              <p:nvPr/>
            </p:nvSpPr>
            <p:spPr bwMode="auto">
              <a:xfrm>
                <a:off x="4303" y="918"/>
                <a:ext cx="398" cy="24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D</a:t>
                </a:r>
              </a:p>
            </p:txBody>
          </p:sp>
          <p:sp>
            <p:nvSpPr>
              <p:cNvPr id="23" name="Text Box 11"/>
              <p:cNvSpPr txBox="1">
                <a:spLocks noChangeArrowheads="1"/>
              </p:cNvSpPr>
              <p:nvPr/>
            </p:nvSpPr>
            <p:spPr bwMode="auto">
              <a:xfrm>
                <a:off x="4837" y="928"/>
                <a:ext cx="388" cy="24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C</a:t>
                </a:r>
              </a:p>
            </p:txBody>
          </p:sp>
          <p:sp>
            <p:nvSpPr>
              <p:cNvPr id="24" name="Text Box 12"/>
              <p:cNvSpPr txBox="1">
                <a:spLocks noChangeArrowheads="1"/>
              </p:cNvSpPr>
              <p:nvPr/>
            </p:nvSpPr>
            <p:spPr bwMode="auto">
              <a:xfrm>
                <a:off x="4829" y="445"/>
                <a:ext cx="398" cy="24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Q</a:t>
                </a:r>
              </a:p>
            </p:txBody>
          </p:sp>
          <p:grpSp>
            <p:nvGrpSpPr>
              <p:cNvPr id="25" name="Group 75"/>
              <p:cNvGrpSpPr>
                <a:grpSpLocks/>
              </p:cNvGrpSpPr>
              <p:nvPr/>
            </p:nvGrpSpPr>
            <p:grpSpPr bwMode="auto">
              <a:xfrm>
                <a:off x="4273" y="480"/>
                <a:ext cx="368" cy="247"/>
                <a:chOff x="4281" y="520"/>
                <a:chExt cx="368" cy="247"/>
              </a:xfrm>
            </p:grpSpPr>
            <p:sp>
              <p:nvSpPr>
                <p:cNvPr id="5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281" y="520"/>
                  <a:ext cx="368" cy="247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 b="1"/>
                    <a:t>Q</a:t>
                  </a:r>
                </a:p>
              </p:txBody>
            </p:sp>
            <p:sp>
              <p:nvSpPr>
                <p:cNvPr id="54" name="Line 15"/>
                <p:cNvSpPr>
                  <a:spLocks noChangeShapeType="1"/>
                </p:cNvSpPr>
                <p:nvPr/>
              </p:nvSpPr>
              <p:spPr bwMode="auto">
                <a:xfrm>
                  <a:off x="4359" y="585"/>
                  <a:ext cx="144" cy="0"/>
                </a:xfrm>
                <a:prstGeom prst="line">
                  <a:avLst/>
                </a:prstGeom>
                <a:noFill/>
                <a:ln w="19050" cap="sq">
                  <a:solidFill>
                    <a:srgbClr val="003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sz="2000" b="1"/>
                </a:p>
              </p:txBody>
            </p:sp>
          </p:grpSp>
          <p:sp>
            <p:nvSpPr>
              <p:cNvPr id="26" name="Line 16"/>
              <p:cNvSpPr>
                <a:spLocks noChangeShapeType="1"/>
              </p:cNvSpPr>
              <p:nvPr/>
            </p:nvSpPr>
            <p:spPr bwMode="auto">
              <a:xfrm>
                <a:off x="4971" y="291"/>
                <a:ext cx="0" cy="213"/>
              </a:xfrm>
              <a:prstGeom prst="line">
                <a:avLst/>
              </a:prstGeom>
              <a:noFill/>
              <a:ln w="254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27" name="Line 17"/>
              <p:cNvSpPr>
                <a:spLocks noChangeShapeType="1"/>
              </p:cNvSpPr>
              <p:nvPr/>
            </p:nvSpPr>
            <p:spPr bwMode="auto">
              <a:xfrm>
                <a:off x="4429" y="1213"/>
                <a:ext cx="0" cy="190"/>
              </a:xfrm>
              <a:prstGeom prst="line">
                <a:avLst/>
              </a:prstGeom>
              <a:noFill/>
              <a:ln w="254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28" name="Line 18"/>
              <p:cNvSpPr>
                <a:spLocks noChangeShapeType="1"/>
              </p:cNvSpPr>
              <p:nvPr/>
            </p:nvSpPr>
            <p:spPr bwMode="auto">
              <a:xfrm>
                <a:off x="4991" y="1213"/>
                <a:ext cx="0" cy="190"/>
              </a:xfrm>
              <a:prstGeom prst="line">
                <a:avLst/>
              </a:prstGeom>
              <a:noFill/>
              <a:ln w="254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30" name="Line 21"/>
              <p:cNvSpPr>
                <a:spLocks noChangeShapeType="1"/>
              </p:cNvSpPr>
              <p:nvPr/>
            </p:nvSpPr>
            <p:spPr bwMode="auto">
              <a:xfrm>
                <a:off x="3784" y="948"/>
                <a:ext cx="435" cy="0"/>
              </a:xfrm>
              <a:prstGeom prst="line">
                <a:avLst/>
              </a:prstGeom>
              <a:noFill/>
              <a:ln w="254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</p:grpSp>
        <p:sp>
          <p:nvSpPr>
            <p:cNvPr id="61" name="矩形 60"/>
            <p:cNvSpPr/>
            <p:nvPr/>
          </p:nvSpPr>
          <p:spPr bwMode="auto">
            <a:xfrm>
              <a:off x="3153544" y="4509120"/>
              <a:ext cx="914400" cy="864096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b="1" smtClean="0">
                  <a:latin typeface="+mn-ea"/>
                  <a:ea typeface="+mn-ea"/>
                </a:rPr>
                <a:t> 输入</a:t>
              </a:r>
              <a:endParaRPr lang="en-US" altLang="zh-CN" sz="2000" b="1" smtClean="0">
                <a:latin typeface="+mn-ea"/>
                <a:ea typeface="+mn-ea"/>
              </a:endParaRPr>
            </a:p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三态门</a:t>
              </a: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3131840" y="3573016"/>
              <a:ext cx="3456384" cy="1800200"/>
            </a:xfrm>
            <a:prstGeom prst="rect">
              <a:avLst/>
            </a:prstGeom>
            <a:noFill/>
            <a:ln w="38100" cap="sq" cmpd="sng" algn="ctr">
              <a:solidFill>
                <a:srgbClr val="FF000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139952" y="3687415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/>
                <a:t>IR</a:t>
              </a:r>
              <a:endParaRPr lang="zh-CN" altLang="en-US" b="1"/>
            </a:p>
          </p:txBody>
        </p:sp>
      </p:grpSp>
      <p:sp>
        <p:nvSpPr>
          <p:cNvPr id="72" name="矩形 71"/>
          <p:cNvSpPr/>
          <p:nvPr/>
        </p:nvSpPr>
        <p:spPr bwMode="auto">
          <a:xfrm>
            <a:off x="3153544" y="4509120"/>
            <a:ext cx="914400" cy="864096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smtClean="0">
                <a:latin typeface="+mn-ea"/>
                <a:ea typeface="+mn-ea"/>
              </a:rPr>
              <a:t> 输入</a:t>
            </a:r>
            <a:endParaRPr lang="en-US" altLang="zh-CN" sz="2000" b="1" smtClean="0">
              <a:latin typeface="+mn-ea"/>
              <a:ea typeface="+mn-ea"/>
            </a:endParaRPr>
          </a:p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三态门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5" grpId="0" autoUpdateAnimBg="0"/>
      <p:bldP spid="6" grpId="0" autoUpdateAnimBg="0"/>
      <p:bldP spid="7" grpId="0" autoUpdateAnimBg="0"/>
      <p:bldP spid="10" grpId="0" autoUpdateAnimBg="0"/>
      <p:bldP spid="7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6"/>
          <p:cNvSpPr txBox="1">
            <a:spLocks noChangeArrowheads="1"/>
          </p:cNvSpPr>
          <p:nvPr/>
        </p:nvSpPr>
        <p:spPr bwMode="auto">
          <a:xfrm>
            <a:off x="323528" y="692696"/>
            <a:ext cx="45513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3000" b="1"/>
              <a:t>3、安排</a:t>
            </a:r>
            <a:r>
              <a:rPr lang="en-US" altLang="zh-CN" sz="3000" b="1"/>
              <a:t>CPU</a:t>
            </a:r>
            <a:r>
              <a:rPr lang="zh-CN" altLang="en-US" sz="3000" b="1"/>
              <a:t>的工作时序</a:t>
            </a:r>
          </a:p>
        </p:txBody>
      </p:sp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995041" y="1197521"/>
            <a:ext cx="65754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900" b="1"/>
              <a:t>规定所有的操作完成的时间和时机。</a:t>
            </a:r>
          </a:p>
        </p:txBody>
      </p:sp>
      <p:sp>
        <p:nvSpPr>
          <p:cNvPr id="4" name="Text Box 149"/>
          <p:cNvSpPr txBox="1">
            <a:spLocks noChangeArrowheads="1"/>
          </p:cNvSpPr>
          <p:nvPr/>
        </p:nvSpPr>
        <p:spPr bwMode="auto">
          <a:xfrm>
            <a:off x="1029966" y="1699171"/>
            <a:ext cx="7894637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</a:pPr>
            <a:r>
              <a:rPr lang="zh-CN" altLang="en-US" sz="2000" b="1">
                <a:sym typeface="Wingdings" pitchFamily="2" charset="2"/>
              </a:rPr>
              <a:t> </a:t>
            </a:r>
            <a:r>
              <a:rPr lang="zh-CN" altLang="en-US" sz="2900" b="1"/>
              <a:t>工作周期的长度、包含多少个节拍; </a:t>
            </a:r>
          </a:p>
          <a:p>
            <a:pPr algn="l">
              <a:spcBef>
                <a:spcPct val="5000"/>
              </a:spcBef>
            </a:pPr>
            <a:r>
              <a:rPr lang="zh-CN" altLang="en-US" sz="2000" b="1">
                <a:sym typeface="Wingdings" pitchFamily="2" charset="2"/>
              </a:rPr>
              <a:t>  </a:t>
            </a:r>
            <a:r>
              <a:rPr lang="zh-CN" altLang="en-US" sz="2900" b="1"/>
              <a:t>每条指令需要多少个工作周期;</a:t>
            </a:r>
            <a:endParaRPr lang="en-US" altLang="zh-CN" sz="2900" b="1"/>
          </a:p>
        </p:txBody>
      </p:sp>
      <p:sp>
        <p:nvSpPr>
          <p:cNvPr id="5" name="Text Box 150"/>
          <p:cNvSpPr txBox="1">
            <a:spLocks noChangeArrowheads="1"/>
          </p:cNvSpPr>
          <p:nvPr/>
        </p:nvSpPr>
        <p:spPr bwMode="auto">
          <a:xfrm>
            <a:off x="1044253" y="2681834"/>
            <a:ext cx="78676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 b="1">
                <a:sym typeface="Wingdings" pitchFamily="2" charset="2"/>
              </a:rPr>
              <a:t>  </a:t>
            </a:r>
            <a:r>
              <a:rPr lang="en-US" altLang="zh-CN" sz="2900" b="1"/>
              <a:t>CPU</a:t>
            </a:r>
            <a:r>
              <a:rPr lang="zh-CN" altLang="en-US" sz="2900" b="1"/>
              <a:t>哪一步骤的工作在哪个工作周期完成等。</a:t>
            </a:r>
          </a:p>
        </p:txBody>
      </p:sp>
      <p:sp>
        <p:nvSpPr>
          <p:cNvPr id="6" name="Text Box 151"/>
          <p:cNvSpPr txBox="1">
            <a:spLocks noChangeArrowheads="1"/>
          </p:cNvSpPr>
          <p:nvPr/>
        </p:nvSpPr>
        <p:spPr bwMode="auto">
          <a:xfrm>
            <a:off x="6857678" y="1218159"/>
            <a:ext cx="11969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900" b="1"/>
              <a:t>比如:</a:t>
            </a:r>
          </a:p>
        </p:txBody>
      </p:sp>
      <p:sp>
        <p:nvSpPr>
          <p:cNvPr id="7" name="Text Box 88"/>
          <p:cNvSpPr txBox="1">
            <a:spLocks noChangeArrowheads="1"/>
          </p:cNvSpPr>
          <p:nvPr/>
        </p:nvSpPr>
        <p:spPr bwMode="auto">
          <a:xfrm>
            <a:off x="250825" y="3344936"/>
            <a:ext cx="5994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3000" b="1"/>
              <a:t>4</a:t>
            </a:r>
            <a:r>
              <a:rPr lang="zh-CN" altLang="en-US" sz="3000" b="1" smtClean="0"/>
              <a:t>、拟定指</a:t>
            </a:r>
            <a:r>
              <a:rPr lang="zh-CN" altLang="en-US" sz="3000" b="1"/>
              <a:t>令流程和微命令序列</a:t>
            </a:r>
          </a:p>
        </p:txBody>
      </p:sp>
      <p:sp>
        <p:nvSpPr>
          <p:cNvPr id="8" name="Text Box 90"/>
          <p:cNvSpPr txBox="1">
            <a:spLocks noChangeArrowheads="1"/>
          </p:cNvSpPr>
          <p:nvPr/>
        </p:nvSpPr>
        <p:spPr bwMode="auto">
          <a:xfrm>
            <a:off x="617538" y="3864049"/>
            <a:ext cx="8374062" cy="250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66738" indent="-566738" algn="l"/>
            <a:r>
              <a:rPr lang="zh-CN" altLang="en-US" sz="3000" b="1"/>
              <a:t>(1) 确定指令流程</a:t>
            </a:r>
          </a:p>
          <a:p>
            <a:pPr marL="566738" indent="-566738" algn="l">
              <a:spcBef>
                <a:spcPct val="5000"/>
              </a:spcBef>
            </a:pPr>
            <a:r>
              <a:rPr lang="zh-CN" altLang="en-US" sz="3000" b="1"/>
              <a:t>      </a:t>
            </a:r>
            <a:r>
              <a:rPr lang="zh-CN" altLang="en-US" sz="2900" b="1"/>
              <a:t>将指令每一步操</a:t>
            </a:r>
            <a:r>
              <a:rPr lang="zh-CN" altLang="en-US" sz="2900" b="1" smtClean="0"/>
              <a:t>作以</a:t>
            </a:r>
            <a:r>
              <a:rPr lang="zh-CN" altLang="en-US" sz="2900" b="1"/>
              <a:t>流程图的形式描述出来;</a:t>
            </a:r>
          </a:p>
          <a:p>
            <a:pPr marL="566738" indent="-566738">
              <a:spcBef>
                <a:spcPct val="20000"/>
              </a:spcBef>
            </a:pPr>
            <a:r>
              <a:rPr lang="zh-CN" altLang="en-US" sz="3000" b="1"/>
              <a:t>(2) 拟</a:t>
            </a:r>
            <a:r>
              <a:rPr lang="zh-CN" altLang="en-US" sz="3000" b="1" smtClean="0"/>
              <a:t>定微命令序列</a:t>
            </a:r>
            <a:endParaRPr lang="zh-CN" altLang="en-US" sz="3000" b="1"/>
          </a:p>
          <a:p>
            <a:pPr marL="566738" indent="-566738" algn="l">
              <a:spcBef>
                <a:spcPct val="5000"/>
              </a:spcBef>
            </a:pPr>
            <a:r>
              <a:rPr lang="zh-CN" altLang="en-US" sz="2900" b="1" smtClean="0"/>
              <a:t>      用操</a:t>
            </a:r>
            <a:r>
              <a:rPr lang="zh-CN" altLang="en-US" sz="2900" b="1"/>
              <a:t>作时间表的形式,  </a:t>
            </a:r>
            <a:r>
              <a:rPr lang="zh-CN" altLang="en-US" sz="2900" b="1" smtClean="0"/>
              <a:t>列出每一步操作所需的微</a:t>
            </a:r>
            <a:r>
              <a:rPr lang="zh-CN" altLang="en-US" sz="2900" b="1"/>
              <a:t>命</a:t>
            </a:r>
            <a:r>
              <a:rPr lang="zh-CN" altLang="en-US" sz="2900" b="1" smtClean="0"/>
              <a:t>令及其产生条件。</a:t>
            </a:r>
            <a:endParaRPr lang="en-US" altLang="zh-CN" sz="2900" b="1"/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autoUpdateAnimBg="0"/>
      <p:bldP spid="7" grpId="0" build="p" autoUpdateAnimBg="0"/>
      <p:bldP spid="8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8"/>
          <p:cNvSpPr txBox="1">
            <a:spLocks noChangeArrowheads="1"/>
          </p:cNvSpPr>
          <p:nvPr/>
        </p:nvSpPr>
        <p:spPr bwMode="auto">
          <a:xfrm>
            <a:off x="1003920" y="1010489"/>
            <a:ext cx="502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地址寄存器</a:t>
            </a: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MAR</a:t>
            </a:r>
          </a:p>
        </p:txBody>
      </p:sp>
      <p:sp>
        <p:nvSpPr>
          <p:cNvPr id="3" name="Text Box 39"/>
          <p:cNvSpPr txBox="1">
            <a:spLocks noChangeArrowheads="1"/>
          </p:cNvSpPr>
          <p:nvPr/>
        </p:nvSpPr>
        <p:spPr bwMode="auto">
          <a:xfrm>
            <a:off x="1003920" y="1620089"/>
            <a:ext cx="502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数据寄存器</a:t>
            </a: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MDR</a:t>
            </a:r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3884240" y="1298521"/>
            <a:ext cx="381000" cy="685800"/>
            <a:chOff x="2064" y="3600"/>
            <a:chExt cx="288" cy="480"/>
          </a:xfrm>
        </p:grpSpPr>
        <p:sp>
          <p:nvSpPr>
            <p:cNvPr id="5" name="Line 41"/>
            <p:cNvSpPr>
              <a:spLocks noChangeShapeType="1"/>
            </p:cNvSpPr>
            <p:nvPr/>
          </p:nvSpPr>
          <p:spPr bwMode="auto">
            <a:xfrm>
              <a:off x="2112" y="3600"/>
              <a:ext cx="24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6" name="Line 42"/>
            <p:cNvSpPr>
              <a:spLocks noChangeShapeType="1"/>
            </p:cNvSpPr>
            <p:nvPr/>
          </p:nvSpPr>
          <p:spPr bwMode="auto">
            <a:xfrm flipV="1">
              <a:off x="2064" y="3840"/>
              <a:ext cx="288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200"/>
            </a:p>
          </p:txBody>
        </p:sp>
      </p:grp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4316288" y="1260049"/>
            <a:ext cx="4648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实现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与主存的接口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5436096" y="4479503"/>
            <a:ext cx="1944216" cy="461665"/>
            <a:chOff x="4644008" y="2031231"/>
            <a:chExt cx="1944216" cy="461665"/>
          </a:xfrm>
        </p:grpSpPr>
        <p:sp>
          <p:nvSpPr>
            <p:cNvPr id="18" name="TextBox 17"/>
            <p:cNvSpPr txBox="1"/>
            <p:nvPr/>
          </p:nvSpPr>
          <p:spPr>
            <a:xfrm>
              <a:off x="4716016" y="2031231"/>
              <a:ext cx="18501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mtClean="0"/>
                <a:t>地址总线</a:t>
              </a:r>
              <a:r>
                <a:rPr lang="en-US" altLang="zh-CN" b="1" smtClean="0"/>
                <a:t>AB</a:t>
              </a:r>
              <a:endParaRPr lang="zh-CN" altLang="en-US" b="1"/>
            </a:p>
          </p:txBody>
        </p:sp>
        <p:cxnSp>
          <p:nvCxnSpPr>
            <p:cNvPr id="25" name="直接箭头连接符 24"/>
            <p:cNvCxnSpPr/>
            <p:nvPr/>
          </p:nvCxnSpPr>
          <p:spPr bwMode="auto">
            <a:xfrm>
              <a:off x="4644008" y="2492896"/>
              <a:ext cx="1944216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2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81" name="组合 80"/>
          <p:cNvGrpSpPr/>
          <p:nvPr/>
        </p:nvGrpSpPr>
        <p:grpSpPr>
          <a:xfrm>
            <a:off x="1691680" y="3831431"/>
            <a:ext cx="1112805" cy="461665"/>
            <a:chOff x="899592" y="4191471"/>
            <a:chExt cx="1112805" cy="461665"/>
          </a:xfrm>
        </p:grpSpPr>
        <p:cxnSp>
          <p:nvCxnSpPr>
            <p:cNvPr id="82" name="直接箭头连接符 81"/>
            <p:cNvCxnSpPr/>
            <p:nvPr/>
          </p:nvCxnSpPr>
          <p:spPr bwMode="auto">
            <a:xfrm>
              <a:off x="899592" y="4653136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sp>
          <p:nvSpPr>
            <p:cNvPr id="83" name="TextBox 82"/>
            <p:cNvSpPr txBox="1"/>
            <p:nvPr/>
          </p:nvSpPr>
          <p:spPr>
            <a:xfrm>
              <a:off x="899592" y="4191471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mtClean="0"/>
                <a:t>内总线</a:t>
              </a:r>
              <a:endParaRPr lang="zh-CN" altLang="en-US" b="1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547664" y="4581128"/>
            <a:ext cx="1330814" cy="461665"/>
            <a:chOff x="755576" y="4221088"/>
            <a:chExt cx="1330814" cy="461665"/>
          </a:xfrm>
        </p:grpSpPr>
        <p:cxnSp>
          <p:nvCxnSpPr>
            <p:cNvPr id="85" name="直接箭头连接符 84"/>
            <p:cNvCxnSpPr/>
            <p:nvPr/>
          </p:nvCxnSpPr>
          <p:spPr bwMode="auto">
            <a:xfrm>
              <a:off x="899592" y="4653136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254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755576" y="4221088"/>
              <a:ext cx="1330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/>
                <a:t>CPMAR</a:t>
              </a:r>
              <a:endParaRPr lang="zh-CN" altLang="en-US" b="1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355976" y="5229200"/>
            <a:ext cx="1125629" cy="936104"/>
            <a:chOff x="2282298" y="5085184"/>
            <a:chExt cx="1125629" cy="936104"/>
          </a:xfrm>
        </p:grpSpPr>
        <p:cxnSp>
          <p:nvCxnSpPr>
            <p:cNvPr id="14" name="直接箭头连接符 13"/>
            <p:cNvCxnSpPr/>
            <p:nvPr/>
          </p:nvCxnSpPr>
          <p:spPr bwMode="auto">
            <a:xfrm flipV="1">
              <a:off x="2843808" y="5085184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2282298" y="5559623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FF0000"/>
                  </a:solidFill>
                </a:rPr>
                <a:t>EMAR</a:t>
              </a:r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2915817" y="3284984"/>
            <a:ext cx="2520279" cy="1944216"/>
            <a:chOff x="2915817" y="3284984"/>
            <a:chExt cx="2520279" cy="1944216"/>
          </a:xfrm>
        </p:grpSpPr>
        <p:sp>
          <p:nvSpPr>
            <p:cNvPr id="8" name="矩形 7"/>
            <p:cNvSpPr/>
            <p:nvPr/>
          </p:nvSpPr>
          <p:spPr bwMode="auto">
            <a:xfrm>
              <a:off x="4499992" y="4293096"/>
              <a:ext cx="864096" cy="936104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三态门</a:t>
              </a:r>
              <a:endParaRPr kumimoji="1" lang="en-US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b="1" smtClean="0">
                  <a:latin typeface="+mn-ea"/>
                  <a:ea typeface="+mn-ea"/>
                </a:rPr>
                <a:t> 输出</a:t>
              </a:r>
              <a:endParaRPr kumimoji="1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3059832" y="3284984"/>
              <a:ext cx="2376264" cy="1944216"/>
            </a:xfrm>
            <a:prstGeom prst="rect">
              <a:avLst/>
            </a:prstGeom>
            <a:noFill/>
            <a:ln w="38100" cap="sq" cmpd="sng" algn="ctr">
              <a:solidFill>
                <a:srgbClr val="FF000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64" name="Group 78"/>
            <p:cNvGrpSpPr>
              <a:grpSpLocks/>
            </p:cNvGrpSpPr>
            <p:nvPr/>
          </p:nvGrpSpPr>
          <p:grpSpPr bwMode="auto">
            <a:xfrm rot="5400000">
              <a:off x="3138502" y="3806395"/>
              <a:ext cx="1138805" cy="1584176"/>
              <a:chOff x="4245" y="291"/>
              <a:chExt cx="896" cy="1112"/>
            </a:xfrm>
          </p:grpSpPr>
          <p:sp>
            <p:nvSpPr>
              <p:cNvPr id="65" name="Rectangle 6"/>
              <p:cNvSpPr>
                <a:spLocks noChangeArrowheads="1"/>
              </p:cNvSpPr>
              <p:nvPr/>
            </p:nvSpPr>
            <p:spPr bwMode="auto">
              <a:xfrm>
                <a:off x="4245" y="506"/>
                <a:ext cx="896" cy="703"/>
              </a:xfrm>
              <a:prstGeom prst="rect">
                <a:avLst/>
              </a:prstGeom>
              <a:solidFill>
                <a:srgbClr val="DDFFFF"/>
              </a:solidFill>
              <a:ln w="25400" cap="sq">
                <a:solidFill>
                  <a:srgbClr val="0034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Text Box 10"/>
              <p:cNvSpPr txBox="1">
                <a:spLocks noChangeArrowheads="1"/>
              </p:cNvSpPr>
              <p:nvPr/>
            </p:nvSpPr>
            <p:spPr bwMode="auto">
              <a:xfrm rot="16200000">
                <a:off x="4244" y="886"/>
                <a:ext cx="355" cy="27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D</a:t>
                </a:r>
              </a:p>
            </p:txBody>
          </p:sp>
          <p:sp>
            <p:nvSpPr>
              <p:cNvPr id="69" name="Text Box 11"/>
              <p:cNvSpPr txBox="1">
                <a:spLocks noChangeArrowheads="1"/>
              </p:cNvSpPr>
              <p:nvPr/>
            </p:nvSpPr>
            <p:spPr bwMode="auto">
              <a:xfrm rot="16200000">
                <a:off x="4815" y="913"/>
                <a:ext cx="346" cy="27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C</a:t>
                </a:r>
              </a:p>
            </p:txBody>
          </p:sp>
          <p:sp>
            <p:nvSpPr>
              <p:cNvPr id="70" name="Text Box 12"/>
              <p:cNvSpPr txBox="1">
                <a:spLocks noChangeArrowheads="1"/>
              </p:cNvSpPr>
              <p:nvPr/>
            </p:nvSpPr>
            <p:spPr bwMode="auto">
              <a:xfrm rot="16200000">
                <a:off x="4754" y="430"/>
                <a:ext cx="355" cy="27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Q</a:t>
                </a:r>
              </a:p>
            </p:txBody>
          </p:sp>
          <p:sp>
            <p:nvSpPr>
              <p:cNvPr id="77" name="Text Box 14"/>
              <p:cNvSpPr txBox="1">
                <a:spLocks noChangeArrowheads="1"/>
              </p:cNvSpPr>
              <p:nvPr/>
            </p:nvSpPr>
            <p:spPr bwMode="auto">
              <a:xfrm rot="16200000">
                <a:off x="4293" y="465"/>
                <a:ext cx="328" cy="27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Q</a:t>
                </a:r>
              </a:p>
            </p:txBody>
          </p:sp>
          <p:sp>
            <p:nvSpPr>
              <p:cNvPr id="72" name="Line 16"/>
              <p:cNvSpPr>
                <a:spLocks noChangeShapeType="1"/>
              </p:cNvSpPr>
              <p:nvPr/>
            </p:nvSpPr>
            <p:spPr bwMode="auto">
              <a:xfrm>
                <a:off x="4971" y="291"/>
                <a:ext cx="0" cy="213"/>
              </a:xfrm>
              <a:prstGeom prst="line">
                <a:avLst/>
              </a:prstGeom>
              <a:noFill/>
              <a:ln w="254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73" name="Line 17"/>
              <p:cNvSpPr>
                <a:spLocks noChangeShapeType="1"/>
              </p:cNvSpPr>
              <p:nvPr/>
            </p:nvSpPr>
            <p:spPr bwMode="auto">
              <a:xfrm>
                <a:off x="4429" y="1213"/>
                <a:ext cx="0" cy="190"/>
              </a:xfrm>
              <a:prstGeom prst="line">
                <a:avLst/>
              </a:prstGeom>
              <a:noFill/>
              <a:ln w="254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74" name="Line 18"/>
              <p:cNvSpPr>
                <a:spLocks noChangeShapeType="1"/>
              </p:cNvSpPr>
              <p:nvPr/>
            </p:nvSpPr>
            <p:spPr bwMode="auto">
              <a:xfrm>
                <a:off x="4991" y="1213"/>
                <a:ext cx="0" cy="190"/>
              </a:xfrm>
              <a:prstGeom prst="line">
                <a:avLst/>
              </a:prstGeom>
              <a:noFill/>
              <a:ln w="254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</p:grpSp>
        <p:sp>
          <p:nvSpPr>
            <p:cNvPr id="79" name="Line 15"/>
            <p:cNvSpPr>
              <a:spLocks noChangeShapeType="1"/>
            </p:cNvSpPr>
            <p:nvPr/>
          </p:nvSpPr>
          <p:spPr bwMode="auto">
            <a:xfrm>
              <a:off x="3923928" y="4178556"/>
              <a:ext cx="183022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795571" y="3399383"/>
              <a:ext cx="9204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/>
                <a:t>MAR</a:t>
              </a:r>
              <a:endParaRPr lang="zh-CN" altLang="en-US" b="1"/>
            </a:p>
          </p:txBody>
        </p:sp>
      </p:grp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>
          <a:xfrm>
            <a:off x="7055676" y="2463279"/>
            <a:ext cx="684676" cy="2304256"/>
            <a:chOff x="7812360" y="1124744"/>
            <a:chExt cx="684676" cy="2304256"/>
          </a:xfrm>
        </p:grpSpPr>
        <p:cxnSp>
          <p:nvCxnSpPr>
            <p:cNvPr id="3" name="直接箭头连接符 2"/>
            <p:cNvCxnSpPr/>
            <p:nvPr/>
          </p:nvCxnSpPr>
          <p:spPr bwMode="auto">
            <a:xfrm flipV="1">
              <a:off x="7812360" y="1124744"/>
              <a:ext cx="0" cy="2304256"/>
            </a:xfrm>
            <a:prstGeom prst="straightConnector1">
              <a:avLst/>
            </a:prstGeom>
            <a:solidFill>
              <a:schemeClr val="accent1"/>
            </a:solidFill>
            <a:ln w="76200" cap="sq" cmpd="sng" algn="ctr">
              <a:solidFill>
                <a:schemeClr val="tx2"/>
              </a:solidFill>
              <a:prstDash val="solid"/>
              <a:round/>
              <a:headEnd type="stealth" w="sm" len="sm"/>
              <a:tailEnd type="stealth"/>
            </a:ln>
            <a:effectLst/>
          </p:spPr>
        </p:cxnSp>
        <p:sp>
          <p:nvSpPr>
            <p:cNvPr id="4" name="TextBox 3"/>
            <p:cNvSpPr txBox="1"/>
            <p:nvPr/>
          </p:nvSpPr>
          <p:spPr>
            <a:xfrm>
              <a:off x="7884368" y="2204864"/>
              <a:ext cx="612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/>
                <a:t>DB</a:t>
              </a:r>
              <a:endParaRPr lang="zh-CN" altLang="en-US" b="1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804485" y="4623519"/>
            <a:ext cx="2395207" cy="1037729"/>
            <a:chOff x="5561169" y="3284984"/>
            <a:chExt cx="2395207" cy="1037729"/>
          </a:xfrm>
        </p:grpSpPr>
        <p:cxnSp>
          <p:nvCxnSpPr>
            <p:cNvPr id="6" name="直接箭头连接符 5"/>
            <p:cNvCxnSpPr/>
            <p:nvPr/>
          </p:nvCxnSpPr>
          <p:spPr bwMode="auto">
            <a:xfrm flipV="1">
              <a:off x="6084168" y="3284984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5561169" y="3861048"/>
              <a:ext cx="23952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FF0000"/>
                  </a:solidFill>
                </a:rPr>
                <a:t>SMDR</a:t>
              </a:r>
              <a:r>
                <a:rPr lang="zh-CN" altLang="en-US" b="1" smtClean="0">
                  <a:solidFill>
                    <a:srgbClr val="FF0000"/>
                  </a:solidFill>
                </a:rPr>
                <a:t>（</a:t>
              </a:r>
              <a:r>
                <a:rPr lang="en-US" altLang="zh-CN" b="1" smtClean="0">
                  <a:solidFill>
                    <a:srgbClr val="FF0000"/>
                  </a:solidFill>
                </a:rPr>
                <a:t>Read</a:t>
              </a:r>
              <a:r>
                <a:rPr lang="zh-CN" altLang="en-US" b="1" smtClean="0">
                  <a:solidFill>
                    <a:srgbClr val="FF0000"/>
                  </a:solidFill>
                </a:rPr>
                <a:t>）</a:t>
              </a:r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95736" y="836712"/>
            <a:ext cx="5009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/>
              <a:t>数据寄存器</a:t>
            </a:r>
            <a:r>
              <a:rPr lang="en-US" altLang="zh-CN" sz="2800" b="1" smtClean="0"/>
              <a:t>MDR</a:t>
            </a:r>
            <a:r>
              <a:rPr lang="zh-CN" altLang="en-US" sz="2800" b="1" smtClean="0"/>
              <a:t>数据交换逻辑</a:t>
            </a:r>
            <a:endParaRPr lang="zh-CN" altLang="en-US" sz="2800" b="1"/>
          </a:p>
        </p:txBody>
      </p:sp>
      <p:cxnSp>
        <p:nvCxnSpPr>
          <p:cNvPr id="30" name="直接箭头连接符 29"/>
          <p:cNvCxnSpPr/>
          <p:nvPr/>
        </p:nvCxnSpPr>
        <p:spPr bwMode="auto">
          <a:xfrm flipH="1">
            <a:off x="5903548" y="4047455"/>
            <a:ext cx="1080120" cy="0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>
            <a:off x="5831540" y="3183359"/>
            <a:ext cx="1224136" cy="0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rgbClr val="00B050"/>
            </a:solidFill>
            <a:prstDash val="solid"/>
            <a:round/>
            <a:headEnd type="none" w="sm" len="sm"/>
            <a:tailEnd type="stealth"/>
          </a:ln>
          <a:effectLst/>
        </p:spPr>
      </p:cxnSp>
      <p:grpSp>
        <p:nvGrpSpPr>
          <p:cNvPr id="59" name="组合 58"/>
          <p:cNvGrpSpPr/>
          <p:nvPr/>
        </p:nvGrpSpPr>
        <p:grpSpPr>
          <a:xfrm>
            <a:off x="2375156" y="2463279"/>
            <a:ext cx="3456384" cy="2160240"/>
            <a:chOff x="3131840" y="1124744"/>
            <a:chExt cx="3456384" cy="2160240"/>
          </a:xfrm>
        </p:grpSpPr>
        <p:grpSp>
          <p:nvGrpSpPr>
            <p:cNvPr id="27" name="组合 26"/>
            <p:cNvGrpSpPr/>
            <p:nvPr/>
          </p:nvGrpSpPr>
          <p:grpSpPr>
            <a:xfrm>
              <a:off x="3717765" y="1124744"/>
              <a:ext cx="1862347" cy="2088232"/>
              <a:chOff x="4653869" y="1412776"/>
              <a:chExt cx="1862347" cy="2088232"/>
            </a:xfrm>
          </p:grpSpPr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4653869" y="2204864"/>
                <a:ext cx="1138805" cy="1001507"/>
              </a:xfrm>
              <a:prstGeom prst="rect">
                <a:avLst/>
              </a:prstGeom>
              <a:solidFill>
                <a:srgbClr val="DDFFFF"/>
              </a:solidFill>
              <a:ln w="25400" cap="sq">
                <a:solidFill>
                  <a:srgbClr val="0034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 Box 9"/>
              <p:cNvSpPr txBox="1">
                <a:spLocks noChangeArrowheads="1"/>
              </p:cNvSpPr>
              <p:nvPr/>
            </p:nvSpPr>
            <p:spPr bwMode="auto">
              <a:xfrm>
                <a:off x="5777422" y="2524834"/>
                <a:ext cx="378754" cy="40011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 smtClean="0"/>
                  <a:t>S</a:t>
                </a:r>
                <a:endParaRPr lang="en-US" altLang="zh-CN" sz="2000" b="1"/>
              </a:p>
            </p:txBody>
          </p:sp>
          <p:sp>
            <p:nvSpPr>
              <p:cNvPr id="12" name="Text Box 10"/>
              <p:cNvSpPr txBox="1">
                <a:spLocks noChangeArrowheads="1"/>
              </p:cNvSpPr>
              <p:nvPr/>
            </p:nvSpPr>
            <p:spPr bwMode="auto">
              <a:xfrm>
                <a:off x="4727586" y="2810068"/>
                <a:ext cx="505853" cy="35188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D</a:t>
                </a:r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5406294" y="2824314"/>
                <a:ext cx="493143" cy="35188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C</a:t>
                </a:r>
              </a:p>
            </p:txBody>
          </p:sp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5396126" y="2136223"/>
                <a:ext cx="505853" cy="35188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Q</a:t>
                </a:r>
              </a:p>
            </p:txBody>
          </p:sp>
          <p:grpSp>
            <p:nvGrpSpPr>
              <p:cNvPr id="15" name="Group 75"/>
              <p:cNvGrpSpPr>
                <a:grpSpLocks/>
              </p:cNvGrpSpPr>
              <p:nvPr/>
            </p:nvGrpSpPr>
            <p:grpSpPr bwMode="auto">
              <a:xfrm>
                <a:off x="4689457" y="2186085"/>
                <a:ext cx="467723" cy="351881"/>
                <a:chOff x="4281" y="520"/>
                <a:chExt cx="368" cy="247"/>
              </a:xfrm>
            </p:grpSpPr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281" y="520"/>
                  <a:ext cx="368" cy="247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 b="1"/>
                    <a:t>Q</a:t>
                  </a:r>
                </a:p>
              </p:txBody>
            </p:sp>
            <p:sp>
              <p:nvSpPr>
                <p:cNvPr id="22" name="Line 15"/>
                <p:cNvSpPr>
                  <a:spLocks noChangeShapeType="1"/>
                </p:cNvSpPr>
                <p:nvPr/>
              </p:nvSpPr>
              <p:spPr bwMode="auto">
                <a:xfrm>
                  <a:off x="4359" y="585"/>
                  <a:ext cx="144" cy="0"/>
                </a:xfrm>
                <a:prstGeom prst="line">
                  <a:avLst/>
                </a:prstGeom>
                <a:noFill/>
                <a:ln w="19050" cap="sq">
                  <a:solidFill>
                    <a:srgbClr val="003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sz="2000" b="1"/>
                </a:p>
              </p:txBody>
            </p:sp>
          </p:grp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 flipH="1">
                <a:off x="5576606" y="1412776"/>
                <a:ext cx="3506" cy="807500"/>
              </a:xfrm>
              <a:prstGeom prst="line">
                <a:avLst/>
              </a:prstGeom>
              <a:noFill/>
              <a:ln w="254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>
                <a:off x="4887731" y="3230330"/>
                <a:ext cx="0" cy="270678"/>
              </a:xfrm>
              <a:prstGeom prst="line">
                <a:avLst/>
              </a:prstGeom>
              <a:noFill/>
              <a:ln w="254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5602026" y="3230330"/>
                <a:ext cx="0" cy="270678"/>
              </a:xfrm>
              <a:prstGeom prst="line">
                <a:avLst/>
              </a:prstGeom>
              <a:noFill/>
              <a:ln w="254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5790132" y="2924944"/>
                <a:ext cx="726084" cy="0"/>
              </a:xfrm>
              <a:prstGeom prst="line">
                <a:avLst/>
              </a:prstGeom>
              <a:noFill/>
              <a:ln w="254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</p:grpSp>
        <p:sp>
          <p:nvSpPr>
            <p:cNvPr id="23" name="矩形 22"/>
            <p:cNvSpPr/>
            <p:nvPr/>
          </p:nvSpPr>
          <p:spPr bwMode="auto">
            <a:xfrm>
              <a:off x="5580112" y="2348880"/>
              <a:ext cx="914400" cy="864096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b="1" smtClean="0">
                  <a:latin typeface="+mn-ea"/>
                  <a:ea typeface="+mn-ea"/>
                </a:rPr>
                <a:t> 输入</a:t>
              </a:r>
              <a:endParaRPr lang="en-US" altLang="zh-CN" sz="2000" b="1" smtClean="0">
                <a:latin typeface="+mn-ea"/>
                <a:ea typeface="+mn-ea"/>
              </a:endParaRPr>
            </a:p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三态门</a:t>
              </a: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3131840" y="1268760"/>
              <a:ext cx="3456384" cy="2016224"/>
            </a:xfrm>
            <a:prstGeom prst="rect">
              <a:avLst/>
            </a:prstGeom>
            <a:noFill/>
            <a:ln w="38100" cap="sq" cmpd="sng" algn="ctr">
              <a:solidFill>
                <a:srgbClr val="FF000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5580112" y="1412776"/>
              <a:ext cx="914400" cy="864096"/>
            </a:xfrm>
            <a:prstGeom prst="rect">
              <a:avLst/>
            </a:prstGeom>
            <a:solidFill>
              <a:srgbClr val="00B050"/>
            </a:solidFill>
            <a:ln w="12700" cap="sq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b="1" smtClean="0">
                  <a:latin typeface="+mn-ea"/>
                  <a:ea typeface="+mn-ea"/>
                </a:rPr>
                <a:t> 输出</a:t>
              </a:r>
              <a:endParaRPr lang="en-US" altLang="zh-CN" sz="2000" b="1" smtClean="0">
                <a:latin typeface="+mn-ea"/>
                <a:ea typeface="+mn-ea"/>
              </a:endParaRPr>
            </a:p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三态门</a:t>
              </a:r>
            </a:p>
          </p:txBody>
        </p:sp>
        <p:cxnSp>
          <p:nvCxnSpPr>
            <p:cNvPr id="40" name="直接连接符 39"/>
            <p:cNvCxnSpPr/>
            <p:nvPr/>
          </p:nvCxnSpPr>
          <p:spPr bwMode="auto">
            <a:xfrm>
              <a:off x="4644008" y="1628800"/>
              <a:ext cx="936104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61" name="组合 60"/>
          <p:cNvGrpSpPr/>
          <p:nvPr/>
        </p:nvGrpSpPr>
        <p:grpSpPr>
          <a:xfrm>
            <a:off x="3311260" y="4695527"/>
            <a:ext cx="1330814" cy="965721"/>
            <a:chOff x="4067944" y="3356992"/>
            <a:chExt cx="1330814" cy="965721"/>
          </a:xfrm>
        </p:grpSpPr>
        <p:cxnSp>
          <p:nvCxnSpPr>
            <p:cNvPr id="42" name="直接箭头连接符 41"/>
            <p:cNvCxnSpPr/>
            <p:nvPr/>
          </p:nvCxnSpPr>
          <p:spPr bwMode="auto">
            <a:xfrm flipV="1">
              <a:off x="4644008" y="3356992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254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4067944" y="3861048"/>
              <a:ext cx="1330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CPMDR</a:t>
              </a:r>
              <a:endParaRPr lang="zh-CN" altLang="en-US" b="1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956622" y="1671191"/>
            <a:ext cx="946926" cy="936104"/>
            <a:chOff x="5713306" y="332656"/>
            <a:chExt cx="946926" cy="936104"/>
          </a:xfrm>
        </p:grpSpPr>
        <p:sp>
          <p:nvSpPr>
            <p:cNvPr id="47" name="TextBox 46"/>
            <p:cNvSpPr txBox="1"/>
            <p:nvPr/>
          </p:nvSpPr>
          <p:spPr>
            <a:xfrm>
              <a:off x="5713306" y="332656"/>
              <a:ext cx="946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00B050"/>
                  </a:solidFill>
                </a:rPr>
                <a:t>Write</a:t>
              </a:r>
              <a:endParaRPr lang="zh-CN" altLang="en-US" b="1">
                <a:solidFill>
                  <a:srgbClr val="00B050"/>
                </a:solidFill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 bwMode="auto">
            <a:xfrm flipV="1">
              <a:off x="6156176" y="764704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rgbClr val="00B050"/>
              </a:solidFill>
              <a:prstDash val="solid"/>
              <a:round/>
              <a:headEnd type="stealth" w="sm" len="sm"/>
              <a:tailEnd type="none"/>
            </a:ln>
            <a:effectLst/>
          </p:spPr>
        </p:cxnSp>
      </p:grpSp>
      <p:grpSp>
        <p:nvGrpSpPr>
          <p:cNvPr id="56" name="组合 55"/>
          <p:cNvGrpSpPr/>
          <p:nvPr/>
        </p:nvGrpSpPr>
        <p:grpSpPr>
          <a:xfrm>
            <a:off x="2591180" y="1929606"/>
            <a:ext cx="1402822" cy="461665"/>
            <a:chOff x="1835696" y="2073622"/>
            <a:chExt cx="1402822" cy="461665"/>
          </a:xfrm>
        </p:grpSpPr>
        <p:cxnSp>
          <p:nvCxnSpPr>
            <p:cNvPr id="50" name="直接箭头连接符 49"/>
            <p:cNvCxnSpPr/>
            <p:nvPr/>
          </p:nvCxnSpPr>
          <p:spPr bwMode="auto">
            <a:xfrm flipH="1">
              <a:off x="1835696" y="2535287"/>
              <a:ext cx="129614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1907704" y="2073622"/>
              <a:ext cx="1330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smtClean="0"/>
                <a:t>选择器</a:t>
              </a:r>
              <a:r>
                <a:rPr lang="en-US" altLang="zh-CN" b="1" smtClean="0"/>
                <a:t>B</a:t>
              </a:r>
              <a:endParaRPr lang="zh-CN" altLang="en-US" b="1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052454" y="4695527"/>
            <a:ext cx="1330814" cy="792088"/>
            <a:chOff x="2809138" y="3356992"/>
            <a:chExt cx="1330814" cy="792088"/>
          </a:xfrm>
        </p:grpSpPr>
        <p:cxnSp>
          <p:nvCxnSpPr>
            <p:cNvPr id="51" name="直接箭头连接符 50"/>
            <p:cNvCxnSpPr/>
            <p:nvPr/>
          </p:nvCxnSpPr>
          <p:spPr bwMode="auto">
            <a:xfrm flipV="1">
              <a:off x="3923928" y="3356992"/>
              <a:ext cx="0" cy="792088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rgbClr val="FF33CC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2809138" y="3645024"/>
              <a:ext cx="1330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smtClean="0"/>
                <a:t>内总线</a:t>
              </a:r>
              <a:endParaRPr lang="zh-CN" altLang="en-US" b="1"/>
            </a:p>
          </p:txBody>
        </p:sp>
      </p:grp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363217" y="1898551"/>
            <a:ext cx="3505200" cy="102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SN74181 4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片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SN74182 1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片</a:t>
            </a:r>
          </a:p>
        </p:txBody>
      </p:sp>
      <p:sp>
        <p:nvSpPr>
          <p:cNvPr id="3" name="AutoShape 4"/>
          <p:cNvSpPr>
            <a:spLocks/>
          </p:cNvSpPr>
          <p:nvPr/>
        </p:nvSpPr>
        <p:spPr bwMode="auto">
          <a:xfrm>
            <a:off x="1134617" y="1974751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144017" y="842863"/>
            <a:ext cx="495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(2) 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运算部件设置</a:t>
            </a: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144017" y="1974751"/>
            <a:ext cx="2743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2241105" y="3630513"/>
            <a:ext cx="4038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选择数据来源</a:t>
            </a:r>
          </a:p>
        </p:txBody>
      </p:sp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107504" y="3554313"/>
            <a:ext cx="2895601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选择器</a:t>
            </a:r>
            <a:r>
              <a:rPr lang="en-US" altLang="zh-CN"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A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选择器</a:t>
            </a:r>
            <a:r>
              <a:rPr lang="en-US" altLang="zh-CN"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B</a:t>
            </a:r>
          </a:p>
        </p:txBody>
      </p: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1907730" y="3717826"/>
            <a:ext cx="381000" cy="685800"/>
            <a:chOff x="2064" y="3600"/>
            <a:chExt cx="288" cy="480"/>
          </a:xfrm>
        </p:grpSpPr>
        <p:sp>
          <p:nvSpPr>
            <p:cNvPr id="9" name="Line 30"/>
            <p:cNvSpPr>
              <a:spLocks noChangeShapeType="1"/>
            </p:cNvSpPr>
            <p:nvPr/>
          </p:nvSpPr>
          <p:spPr bwMode="auto">
            <a:xfrm>
              <a:off x="2112" y="3600"/>
              <a:ext cx="24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31"/>
            <p:cNvSpPr>
              <a:spLocks noChangeShapeType="1"/>
            </p:cNvSpPr>
            <p:nvPr/>
          </p:nvSpPr>
          <p:spPr bwMode="auto">
            <a:xfrm flipV="1">
              <a:off x="2064" y="3840"/>
              <a:ext cx="288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" name="Text Box 35"/>
          <p:cNvSpPr txBox="1">
            <a:spLocks noChangeArrowheads="1"/>
          </p:cNvSpPr>
          <p:nvPr/>
        </p:nvSpPr>
        <p:spPr bwMode="auto">
          <a:xfrm>
            <a:off x="144017" y="5379938"/>
            <a:ext cx="2743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移位器</a:t>
            </a:r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1591817" y="5379938"/>
            <a:ext cx="755218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实现</a:t>
            </a:r>
            <a:r>
              <a:rPr lang="zh-CN" altLang="en-US" sz="3600" b="1" smtClean="0">
                <a:latin typeface="黑体" pitchFamily="49" charset="-122"/>
                <a:ea typeface="黑体" pitchFamily="49" charset="-122"/>
              </a:rPr>
              <a:t>直传、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左移、右移、字节交换</a:t>
            </a:r>
          </a:p>
        </p:txBody>
      </p:sp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3573017" y="836513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位）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nimBg="1"/>
      <p:bldP spid="5" grpId="0" autoUpdateAnimBg="0"/>
      <p:bldP spid="6" grpId="0" autoUpdateAnimBg="0"/>
      <p:bldP spid="7" grpId="0" build="p" autoUpdateAnimBg="0"/>
      <p:bldP spid="11" grpId="0" autoUpdateAnimBg="0"/>
      <p:bldP spid="12" grpId="0" autoUpdateAnimBg="0"/>
      <p:bldP spid="1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28600" y="880963"/>
            <a:ext cx="495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总线与数据通路结构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8600" y="1933476"/>
            <a:ext cx="9144000" cy="113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为了使数据传送控制简单、集中，采用以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ALU</a:t>
            </a:r>
            <a:r>
              <a:rPr lang="zh-CN" altLang="en-US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为中心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的总线结构。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3366988"/>
            <a:ext cx="495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）组成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8600" y="4389338"/>
            <a:ext cx="91440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包括四个部分：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ALU</a:t>
            </a:r>
            <a:r>
              <a:rPr lang="zh-CN" altLang="en-US"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部件、寄存器组、内总线、</a:t>
            </a:r>
            <a:r>
              <a:rPr lang="en-US" altLang="zh-CN"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与系统总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线的连接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autoUpdateAnimBg="0"/>
      <p:bldP spid="5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60"/>
          <p:cNvSpPr txBox="1">
            <a:spLocks noChangeArrowheads="1"/>
          </p:cNvSpPr>
          <p:nvPr/>
        </p:nvSpPr>
        <p:spPr bwMode="auto">
          <a:xfrm>
            <a:off x="-162000" y="4221088"/>
            <a:ext cx="3200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）特点</a:t>
            </a:r>
          </a:p>
        </p:txBody>
      </p:sp>
      <p:sp>
        <p:nvSpPr>
          <p:cNvPr id="3" name="Text Box 161"/>
          <p:cNvSpPr txBox="1">
            <a:spLocks noChangeArrowheads="1"/>
          </p:cNvSpPr>
          <p:nvPr/>
        </p:nvSpPr>
        <p:spPr bwMode="auto">
          <a:xfrm>
            <a:off x="66600" y="5085184"/>
            <a:ext cx="731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ALU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为内部数据传送通路的中心；</a:t>
            </a:r>
          </a:p>
        </p:txBody>
      </p:sp>
      <p:sp>
        <p:nvSpPr>
          <p:cNvPr id="4" name="Text Box 162"/>
          <p:cNvSpPr txBox="1">
            <a:spLocks noChangeArrowheads="1"/>
          </p:cNvSpPr>
          <p:nvPr/>
        </p:nvSpPr>
        <p:spPr bwMode="auto">
          <a:xfrm>
            <a:off x="6543600" y="5085184"/>
            <a:ext cx="3276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寄存器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采用</a:t>
            </a:r>
          </a:p>
        </p:txBody>
      </p:sp>
      <p:sp>
        <p:nvSpPr>
          <p:cNvPr id="5" name="Text Box 163"/>
          <p:cNvSpPr txBox="1">
            <a:spLocks noChangeArrowheads="1"/>
          </p:cNvSpPr>
          <p:nvPr/>
        </p:nvSpPr>
        <p:spPr bwMode="auto">
          <a:xfrm>
            <a:off x="2276400" y="5956002"/>
            <a:ext cx="769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内总线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采用单向数据总线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(16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位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；</a:t>
            </a:r>
          </a:p>
        </p:txBody>
      </p:sp>
      <p:sp>
        <p:nvSpPr>
          <p:cNvPr id="6" name="Text Box 164"/>
          <p:cNvSpPr txBox="1">
            <a:spLocks noChangeArrowheads="1"/>
          </p:cNvSpPr>
          <p:nvPr/>
        </p:nvSpPr>
        <p:spPr bwMode="auto">
          <a:xfrm>
            <a:off x="66600" y="5956002"/>
            <a:ext cx="2819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分立结构；</a:t>
            </a:r>
          </a:p>
        </p:txBody>
      </p:sp>
      <p:grpSp>
        <p:nvGrpSpPr>
          <p:cNvPr id="7" name="Group 69"/>
          <p:cNvGrpSpPr>
            <a:grpSpLocks/>
          </p:cNvGrpSpPr>
          <p:nvPr/>
        </p:nvGrpSpPr>
        <p:grpSpPr bwMode="auto">
          <a:xfrm>
            <a:off x="395288" y="-27384"/>
            <a:ext cx="8353425" cy="4464050"/>
            <a:chOff x="0" y="48"/>
            <a:chExt cx="5760" cy="3360"/>
          </a:xfrm>
        </p:grpSpPr>
        <p:sp>
          <p:nvSpPr>
            <p:cNvPr id="8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1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2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3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4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5" name="Line 77"/>
            <p:cNvSpPr>
              <a:spLocks noChangeShapeType="1"/>
            </p:cNvSpPr>
            <p:nvPr/>
          </p:nvSpPr>
          <p:spPr bwMode="auto">
            <a:xfrm flipV="1">
              <a:off x="1008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6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17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18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19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0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21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22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3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4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25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6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7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8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9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0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1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2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3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4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5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6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7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8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9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0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1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2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3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4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5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6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7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48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49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50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51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52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53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54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55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56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57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58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59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60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61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62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3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4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65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66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7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/>
          <p:cNvGrpSpPr/>
          <p:nvPr/>
        </p:nvGrpSpPr>
        <p:grpSpPr>
          <a:xfrm>
            <a:off x="0" y="1196752"/>
            <a:ext cx="8998673" cy="5089526"/>
            <a:chOff x="37823" y="1003771"/>
            <a:chExt cx="8998673" cy="5089526"/>
          </a:xfrm>
        </p:grpSpPr>
        <p:grpSp>
          <p:nvGrpSpPr>
            <p:cNvPr id="2" name="Group 132"/>
            <p:cNvGrpSpPr>
              <a:grpSpLocks/>
            </p:cNvGrpSpPr>
            <p:nvPr/>
          </p:nvGrpSpPr>
          <p:grpSpPr bwMode="auto">
            <a:xfrm>
              <a:off x="619571" y="1003771"/>
              <a:ext cx="8416925" cy="5089526"/>
              <a:chOff x="24" y="129"/>
              <a:chExt cx="5302" cy="3206"/>
            </a:xfrm>
          </p:grpSpPr>
          <p:sp>
            <p:nvSpPr>
              <p:cNvPr id="3" name="Text Box 37"/>
              <p:cNvSpPr txBox="1">
                <a:spLocks noChangeArrowheads="1"/>
              </p:cNvSpPr>
              <p:nvPr/>
            </p:nvSpPr>
            <p:spPr bwMode="auto">
              <a:xfrm>
                <a:off x="1472" y="164"/>
                <a:ext cx="818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/>
                <a:r>
                  <a:rPr lang="zh-CN" altLang="en-US" sz="2400" b="1">
                    <a:solidFill>
                      <a:srgbClr val="004000"/>
                    </a:solidFill>
                  </a:rPr>
                  <a:t>内总线</a:t>
                </a:r>
              </a:p>
            </p:txBody>
          </p:sp>
          <p:sp>
            <p:nvSpPr>
              <p:cNvPr id="4" name="Text Box 3"/>
              <p:cNvSpPr txBox="1">
                <a:spLocks noChangeArrowheads="1"/>
              </p:cNvSpPr>
              <p:nvPr/>
            </p:nvSpPr>
            <p:spPr bwMode="auto">
              <a:xfrm>
                <a:off x="4651" y="129"/>
                <a:ext cx="435" cy="5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/>
                <a:r>
                  <a:rPr lang="en-US" altLang="zh-CN" sz="2400" b="1">
                    <a:solidFill>
                      <a:srgbClr val="004000"/>
                    </a:solidFill>
                  </a:rPr>
                  <a:t>AB</a:t>
                </a:r>
              </a:p>
              <a:p>
                <a:pPr algn="l" eaLnBrk="0" hangingPunct="0">
                  <a:spcBef>
                    <a:spcPct val="5000"/>
                  </a:spcBef>
                </a:pPr>
                <a:r>
                  <a:rPr lang="en-US" altLang="zh-CN" sz="2400" b="1">
                    <a:solidFill>
                      <a:srgbClr val="004000"/>
                    </a:solidFill>
                  </a:rPr>
                  <a:t>DB</a:t>
                </a:r>
              </a:p>
            </p:txBody>
          </p:sp>
          <p:sp>
            <p:nvSpPr>
              <p:cNvPr id="5" name="Line 4"/>
              <p:cNvSpPr>
                <a:spLocks noChangeShapeType="1"/>
              </p:cNvSpPr>
              <p:nvPr/>
            </p:nvSpPr>
            <p:spPr bwMode="auto">
              <a:xfrm flipV="1">
                <a:off x="632" y="1938"/>
                <a:ext cx="0" cy="215"/>
              </a:xfrm>
              <a:prstGeom prst="line">
                <a:avLst/>
              </a:prstGeom>
              <a:noFill/>
              <a:ln w="25400">
                <a:solidFill>
                  <a:srgbClr val="004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" name="Line 5"/>
              <p:cNvSpPr>
                <a:spLocks noChangeShapeType="1"/>
              </p:cNvSpPr>
              <p:nvPr/>
            </p:nvSpPr>
            <p:spPr bwMode="auto">
              <a:xfrm flipV="1">
                <a:off x="944" y="1249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4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" name="Line 6"/>
              <p:cNvSpPr>
                <a:spLocks noChangeShapeType="1"/>
              </p:cNvSpPr>
              <p:nvPr/>
            </p:nvSpPr>
            <p:spPr bwMode="auto">
              <a:xfrm flipV="1">
                <a:off x="1248" y="1938"/>
                <a:ext cx="0" cy="215"/>
              </a:xfrm>
              <a:prstGeom prst="line">
                <a:avLst/>
              </a:prstGeom>
              <a:noFill/>
              <a:ln w="25400">
                <a:solidFill>
                  <a:srgbClr val="004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 flipV="1">
                <a:off x="1018" y="2406"/>
                <a:ext cx="0" cy="220"/>
              </a:xfrm>
              <a:prstGeom prst="line">
                <a:avLst/>
              </a:prstGeom>
              <a:noFill/>
              <a:ln w="22225">
                <a:solidFill>
                  <a:srgbClr val="004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 flipV="1">
                <a:off x="784" y="2406"/>
                <a:ext cx="0" cy="220"/>
              </a:xfrm>
              <a:prstGeom prst="line">
                <a:avLst/>
              </a:prstGeom>
              <a:noFill/>
              <a:ln w="22225">
                <a:solidFill>
                  <a:srgbClr val="004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 flipV="1">
                <a:off x="224" y="2406"/>
                <a:ext cx="0" cy="220"/>
              </a:xfrm>
              <a:prstGeom prst="line">
                <a:avLst/>
              </a:prstGeom>
              <a:noFill/>
              <a:ln w="22225">
                <a:solidFill>
                  <a:srgbClr val="004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 flipV="1">
                <a:off x="1590" y="2414"/>
                <a:ext cx="0" cy="220"/>
              </a:xfrm>
              <a:prstGeom prst="line">
                <a:avLst/>
              </a:prstGeom>
              <a:noFill/>
              <a:ln w="22225">
                <a:solidFill>
                  <a:srgbClr val="004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1"/>
              <p:cNvSpPr txBox="1">
                <a:spLocks noChangeArrowheads="1"/>
              </p:cNvSpPr>
              <p:nvPr/>
            </p:nvSpPr>
            <p:spPr bwMode="auto">
              <a:xfrm>
                <a:off x="24" y="2573"/>
                <a:ext cx="1948" cy="71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zh-CN" altLang="en-US" sz="2400" b="1">
                    <a:solidFill>
                      <a:srgbClr val="004000"/>
                    </a:solidFill>
                    <a:ea typeface="黑体" pitchFamily="2" charset="-122"/>
                  </a:rPr>
                  <a:t>  </a:t>
                </a:r>
                <a:r>
                  <a:rPr lang="en-US" altLang="zh-CN" sz="2400" b="1">
                    <a:solidFill>
                      <a:srgbClr val="004000"/>
                    </a:solidFill>
                    <a:ea typeface="黑体" pitchFamily="2" charset="-122"/>
                  </a:rPr>
                  <a:t>R</a:t>
                </a:r>
                <a:r>
                  <a:rPr lang="en-US" altLang="zh-CN" sz="3000" b="1" baseline="-14000">
                    <a:solidFill>
                      <a:srgbClr val="004000"/>
                    </a:solidFill>
                  </a:rPr>
                  <a:t>0 </a:t>
                </a:r>
                <a:r>
                  <a:rPr lang="en-US" altLang="zh-CN" sz="2400" b="1">
                    <a:solidFill>
                      <a:srgbClr val="004000"/>
                    </a:solidFill>
                    <a:ea typeface="黑体" pitchFamily="2" charset="-122"/>
                  </a:rPr>
                  <a:t>～ R</a:t>
                </a:r>
                <a:r>
                  <a:rPr lang="en-US" altLang="zh-CN" sz="3000" b="1" baseline="-14000">
                    <a:solidFill>
                      <a:srgbClr val="004000"/>
                    </a:solidFill>
                  </a:rPr>
                  <a:t>3</a:t>
                </a:r>
                <a:r>
                  <a:rPr lang="en-US" altLang="zh-CN" sz="2800" b="1">
                    <a:solidFill>
                      <a:srgbClr val="004000"/>
                    </a:solidFill>
                    <a:ea typeface="黑体" pitchFamily="2" charset="-122"/>
                  </a:rPr>
                  <a:t> </a:t>
                </a:r>
                <a:r>
                  <a:rPr lang="en-US" altLang="zh-CN" sz="2400" b="1">
                    <a:solidFill>
                      <a:srgbClr val="004000"/>
                    </a:solidFill>
                    <a:ea typeface="黑体" pitchFamily="2" charset="-122"/>
                  </a:rPr>
                  <a:t>R</a:t>
                </a:r>
                <a:r>
                  <a:rPr lang="en-US" altLang="zh-CN" sz="3000" b="1" baseline="-14000">
                    <a:solidFill>
                      <a:srgbClr val="004000"/>
                    </a:solidFill>
                  </a:rPr>
                  <a:t>0</a:t>
                </a:r>
                <a:r>
                  <a:rPr lang="en-US" altLang="zh-CN" sz="3600" b="1" baseline="-18000">
                    <a:solidFill>
                      <a:srgbClr val="004000"/>
                    </a:solidFill>
                  </a:rPr>
                  <a:t> </a:t>
                </a:r>
                <a:r>
                  <a:rPr lang="en-US" altLang="zh-CN" sz="2800" b="1">
                    <a:solidFill>
                      <a:srgbClr val="004000"/>
                    </a:solidFill>
                    <a:ea typeface="黑体" pitchFamily="2" charset="-122"/>
                  </a:rPr>
                  <a:t>～ </a:t>
                </a:r>
                <a:r>
                  <a:rPr lang="en-US" altLang="zh-CN" sz="2400" b="1">
                    <a:solidFill>
                      <a:srgbClr val="004000"/>
                    </a:solidFill>
                    <a:ea typeface="黑体" pitchFamily="2" charset="-122"/>
                  </a:rPr>
                  <a:t>R</a:t>
                </a:r>
                <a:r>
                  <a:rPr lang="en-US" altLang="zh-CN" sz="3000" b="1" baseline="-14000">
                    <a:solidFill>
                      <a:srgbClr val="004000"/>
                    </a:solidFill>
                  </a:rPr>
                  <a:t>3</a:t>
                </a:r>
              </a:p>
              <a:p>
                <a:pPr algn="l" eaLnBrk="0" hangingPunct="0"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en-US" altLang="zh-CN" sz="2800" b="1">
                    <a:solidFill>
                      <a:srgbClr val="004000"/>
                    </a:solidFill>
                    <a:ea typeface="黑体" pitchFamily="2" charset="-122"/>
                  </a:rPr>
                  <a:t>   </a:t>
                </a:r>
                <a:r>
                  <a:rPr lang="en-US" altLang="zh-CN" sz="2400" b="1">
                    <a:solidFill>
                      <a:srgbClr val="004000"/>
                    </a:solidFill>
                    <a:ea typeface="黑体" pitchFamily="2" charset="-122"/>
                  </a:rPr>
                  <a:t>C     D      C     D</a:t>
                </a:r>
              </a:p>
              <a:p>
                <a:pPr algn="l" eaLnBrk="0" hangingPunct="0"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en-US" altLang="zh-CN" sz="2400" b="1">
                    <a:solidFill>
                      <a:srgbClr val="004000"/>
                    </a:solidFill>
                    <a:ea typeface="黑体" pitchFamily="2" charset="-122"/>
                  </a:rPr>
                  <a:t>  SP  PC   PSW MDR</a:t>
                </a:r>
              </a:p>
            </p:txBody>
          </p:sp>
          <p:sp>
            <p:nvSpPr>
              <p:cNvPr id="13" name="Text Box 12"/>
              <p:cNvSpPr txBox="1">
                <a:spLocks noChangeArrowheads="1"/>
              </p:cNvSpPr>
              <p:nvPr/>
            </p:nvSpPr>
            <p:spPr bwMode="auto">
              <a:xfrm>
                <a:off x="148" y="2150"/>
                <a:ext cx="737" cy="266"/>
              </a:xfrm>
              <a:prstGeom prst="rect">
                <a:avLst/>
              </a:prstGeom>
              <a:solidFill>
                <a:srgbClr val="D9FFFF"/>
              </a:solidFill>
              <a:ln w="25400">
                <a:solidFill>
                  <a:srgbClr val="0040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/>
                <a:r>
                  <a:rPr lang="zh-CN" altLang="en-US" sz="2000" b="1">
                    <a:solidFill>
                      <a:srgbClr val="004000"/>
                    </a:solidFill>
                  </a:rPr>
                  <a:t>选择器</a:t>
                </a:r>
                <a:r>
                  <a:rPr lang="en-US" altLang="zh-CN" sz="2000" b="1">
                    <a:solidFill>
                      <a:srgbClr val="004000"/>
                    </a:solidFill>
                  </a:rPr>
                  <a:t>A</a:t>
                </a:r>
              </a:p>
            </p:txBody>
          </p:sp>
          <p:sp>
            <p:nvSpPr>
              <p:cNvPr id="14" name="Text Box 13"/>
              <p:cNvSpPr txBox="1">
                <a:spLocks noChangeArrowheads="1"/>
              </p:cNvSpPr>
              <p:nvPr/>
            </p:nvSpPr>
            <p:spPr bwMode="auto">
              <a:xfrm>
                <a:off x="584" y="944"/>
                <a:ext cx="756" cy="304"/>
              </a:xfrm>
              <a:prstGeom prst="rect">
                <a:avLst/>
              </a:prstGeom>
              <a:solidFill>
                <a:srgbClr val="D9FFFF"/>
              </a:solidFill>
              <a:ln w="25400">
                <a:solidFill>
                  <a:srgbClr val="0040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zh-CN" altLang="en-US" sz="2400" b="1">
                    <a:solidFill>
                      <a:srgbClr val="004000"/>
                    </a:solidFill>
                  </a:rPr>
                  <a:t>移位器</a:t>
                </a:r>
              </a:p>
            </p:txBody>
          </p:sp>
          <p:sp>
            <p:nvSpPr>
              <p:cNvPr id="15" name="Text Box 14"/>
              <p:cNvSpPr txBox="1">
                <a:spLocks noChangeArrowheads="1"/>
              </p:cNvSpPr>
              <p:nvPr/>
            </p:nvSpPr>
            <p:spPr bwMode="auto">
              <a:xfrm>
                <a:off x="944" y="2150"/>
                <a:ext cx="758" cy="266"/>
              </a:xfrm>
              <a:prstGeom prst="rect">
                <a:avLst/>
              </a:prstGeom>
              <a:solidFill>
                <a:srgbClr val="D9FFFF"/>
              </a:solidFill>
              <a:ln w="25400">
                <a:solidFill>
                  <a:srgbClr val="0040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/>
                <a:r>
                  <a:rPr lang="zh-CN" altLang="en-US" sz="2000" b="1">
                    <a:solidFill>
                      <a:srgbClr val="004000"/>
                    </a:solidFill>
                  </a:rPr>
                  <a:t>选择器</a:t>
                </a:r>
                <a:r>
                  <a:rPr lang="en-US" altLang="zh-CN" sz="2000" b="1">
                    <a:solidFill>
                      <a:srgbClr val="004000"/>
                    </a:solidFill>
                  </a:rPr>
                  <a:t>B</a:t>
                </a:r>
              </a:p>
            </p:txBody>
          </p: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>
                <a:off x="368" y="2542"/>
                <a:ext cx="336" cy="0"/>
              </a:xfrm>
              <a:prstGeom prst="line">
                <a:avLst/>
              </a:prstGeom>
              <a:noFill/>
              <a:ln w="25400">
                <a:solidFill>
                  <a:srgbClr val="004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6"/>
              <p:cNvSpPr>
                <a:spLocks noChangeShapeType="1"/>
              </p:cNvSpPr>
              <p:nvPr/>
            </p:nvSpPr>
            <p:spPr bwMode="auto">
              <a:xfrm>
                <a:off x="1151" y="2558"/>
                <a:ext cx="336" cy="0"/>
              </a:xfrm>
              <a:prstGeom prst="line">
                <a:avLst/>
              </a:prstGeom>
              <a:noFill/>
              <a:ln w="25400">
                <a:solidFill>
                  <a:srgbClr val="004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532" y="1422"/>
                <a:ext cx="510" cy="288"/>
              </a:xfrm>
              <a:prstGeom prst="rect">
                <a:avLst/>
              </a:prstGeom>
              <a:solidFill>
                <a:srgbClr val="D9FFFF"/>
              </a:solidFill>
              <a:ln w="22225">
                <a:solidFill>
                  <a:srgbClr val="004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lnSpc>
                    <a:spcPct val="95000"/>
                  </a:lnSpc>
                  <a:spcBef>
                    <a:spcPct val="0"/>
                  </a:spcBef>
                </a:pPr>
                <a:r>
                  <a:rPr lang="en-US" altLang="zh-CN" sz="2800" b="1" smtClean="0">
                    <a:solidFill>
                      <a:srgbClr val="004000"/>
                    </a:solidFill>
                  </a:rPr>
                  <a:t> R</a:t>
                </a:r>
                <a:r>
                  <a:rPr lang="en-US" altLang="zh-CN" sz="3000" b="1" baseline="-14000" smtClean="0">
                    <a:solidFill>
                      <a:srgbClr val="004000"/>
                    </a:solidFill>
                  </a:rPr>
                  <a:t>2</a:t>
                </a:r>
                <a:endParaRPr lang="en-US" altLang="zh-CN" sz="3000" b="1" baseline="-14000">
                  <a:solidFill>
                    <a:srgbClr val="004000"/>
                  </a:solidFill>
                </a:endParaRPr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 flipH="1">
                <a:off x="3048" y="1590"/>
                <a:ext cx="218" cy="0"/>
              </a:xfrm>
              <a:prstGeom prst="line">
                <a:avLst/>
              </a:prstGeom>
              <a:noFill/>
              <a:ln w="22225">
                <a:solidFill>
                  <a:srgbClr val="004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>
                <a:off x="4240" y="398"/>
                <a:ext cx="1086" cy="0"/>
              </a:xfrm>
              <a:prstGeom prst="line">
                <a:avLst/>
              </a:prstGeom>
              <a:noFill/>
              <a:ln w="38100">
                <a:solidFill>
                  <a:srgbClr val="004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 flipH="1">
                <a:off x="4240" y="614"/>
                <a:ext cx="1086" cy="0"/>
              </a:xfrm>
              <a:prstGeom prst="line">
                <a:avLst/>
              </a:prstGeom>
              <a:noFill/>
              <a:ln w="38100">
                <a:solidFill>
                  <a:srgbClr val="004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28"/>
              <p:cNvSpPr>
                <a:spLocks noChangeShapeType="1"/>
              </p:cNvSpPr>
              <p:nvPr/>
            </p:nvSpPr>
            <p:spPr bwMode="auto">
              <a:xfrm>
                <a:off x="4147" y="794"/>
                <a:ext cx="405" cy="0"/>
              </a:xfrm>
              <a:prstGeom prst="line">
                <a:avLst/>
              </a:prstGeom>
              <a:noFill/>
              <a:ln w="31750">
                <a:solidFill>
                  <a:srgbClr val="004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29"/>
              <p:cNvSpPr>
                <a:spLocks noChangeShapeType="1"/>
              </p:cNvSpPr>
              <p:nvPr/>
            </p:nvSpPr>
            <p:spPr bwMode="auto">
              <a:xfrm flipH="1" flipV="1">
                <a:off x="4549" y="402"/>
                <a:ext cx="1" cy="406"/>
              </a:xfrm>
              <a:prstGeom prst="line">
                <a:avLst/>
              </a:prstGeom>
              <a:noFill/>
              <a:ln w="31750">
                <a:solidFill>
                  <a:srgbClr val="004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30"/>
              <p:cNvSpPr>
                <a:spLocks noChangeShapeType="1"/>
              </p:cNvSpPr>
              <p:nvPr/>
            </p:nvSpPr>
            <p:spPr bwMode="auto">
              <a:xfrm flipH="1">
                <a:off x="4148" y="1298"/>
                <a:ext cx="570" cy="0"/>
              </a:xfrm>
              <a:prstGeom prst="line">
                <a:avLst/>
              </a:prstGeom>
              <a:noFill/>
              <a:ln w="31750">
                <a:solidFill>
                  <a:srgbClr val="004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31"/>
              <p:cNvSpPr>
                <a:spLocks noChangeShapeType="1"/>
              </p:cNvSpPr>
              <p:nvPr/>
            </p:nvSpPr>
            <p:spPr bwMode="auto">
              <a:xfrm flipV="1">
                <a:off x="4715" y="609"/>
                <a:ext cx="0" cy="691"/>
              </a:xfrm>
              <a:prstGeom prst="line">
                <a:avLst/>
              </a:prstGeom>
              <a:noFill/>
              <a:ln w="31750">
                <a:solidFill>
                  <a:srgbClr val="004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Text Box 32"/>
              <p:cNvSpPr txBox="1">
                <a:spLocks noChangeArrowheads="1"/>
              </p:cNvSpPr>
              <p:nvPr/>
            </p:nvSpPr>
            <p:spPr bwMode="auto">
              <a:xfrm>
                <a:off x="2538" y="606"/>
                <a:ext cx="510" cy="314"/>
              </a:xfrm>
              <a:prstGeom prst="rect">
                <a:avLst/>
              </a:prstGeom>
              <a:solidFill>
                <a:srgbClr val="D9FFFF"/>
              </a:solidFill>
              <a:ln w="22225">
                <a:solidFill>
                  <a:srgbClr val="0040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2800" b="1">
                    <a:solidFill>
                      <a:srgbClr val="004000"/>
                    </a:solidFill>
                  </a:rPr>
                  <a:t> </a:t>
                </a:r>
                <a:r>
                  <a:rPr lang="en-US" altLang="zh-CN" sz="2800" b="1">
                    <a:solidFill>
                      <a:srgbClr val="004000"/>
                    </a:solidFill>
                  </a:rPr>
                  <a:t>R</a:t>
                </a:r>
                <a:r>
                  <a:rPr lang="en-US" altLang="zh-CN" sz="3000" b="1" baseline="-14000">
                    <a:solidFill>
                      <a:srgbClr val="004000"/>
                    </a:solidFill>
                  </a:rPr>
                  <a:t>0</a:t>
                </a:r>
              </a:p>
            </p:txBody>
          </p:sp>
          <p:sp>
            <p:nvSpPr>
              <p:cNvPr id="27" name="Text Box 33"/>
              <p:cNvSpPr txBox="1">
                <a:spLocks noChangeArrowheads="1"/>
              </p:cNvSpPr>
              <p:nvPr/>
            </p:nvSpPr>
            <p:spPr bwMode="auto">
              <a:xfrm>
                <a:off x="2531" y="1022"/>
                <a:ext cx="518" cy="314"/>
              </a:xfrm>
              <a:prstGeom prst="rect">
                <a:avLst/>
              </a:prstGeom>
              <a:solidFill>
                <a:srgbClr val="D9FFFF"/>
              </a:solidFill>
              <a:ln w="22225">
                <a:solidFill>
                  <a:srgbClr val="0040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2800" b="1">
                    <a:solidFill>
                      <a:srgbClr val="004000"/>
                    </a:solidFill>
                  </a:rPr>
                  <a:t> </a:t>
                </a:r>
                <a:r>
                  <a:rPr lang="en-US" altLang="zh-CN" sz="2800" b="1">
                    <a:solidFill>
                      <a:srgbClr val="004000"/>
                    </a:solidFill>
                  </a:rPr>
                  <a:t>R</a:t>
                </a:r>
                <a:r>
                  <a:rPr lang="en-US" altLang="zh-CN" sz="3000" b="1" baseline="-14000">
                    <a:solidFill>
                      <a:srgbClr val="004000"/>
                    </a:solidFill>
                  </a:rPr>
                  <a:t>1</a:t>
                </a:r>
              </a:p>
            </p:txBody>
          </p:sp>
          <p:sp>
            <p:nvSpPr>
              <p:cNvPr id="28" name="Text Box 38"/>
              <p:cNvSpPr txBox="1">
                <a:spLocks noChangeArrowheads="1"/>
              </p:cNvSpPr>
              <p:nvPr/>
            </p:nvSpPr>
            <p:spPr bwMode="auto">
              <a:xfrm>
                <a:off x="2531" y="2446"/>
                <a:ext cx="517" cy="314"/>
              </a:xfrm>
              <a:prstGeom prst="rect">
                <a:avLst/>
              </a:prstGeom>
              <a:solidFill>
                <a:srgbClr val="D9FFFF"/>
              </a:solidFill>
              <a:ln w="22225">
                <a:solidFill>
                  <a:srgbClr val="0040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2800" b="1">
                    <a:solidFill>
                      <a:srgbClr val="004000"/>
                    </a:solidFill>
                  </a:rPr>
                  <a:t>  </a:t>
                </a:r>
                <a:r>
                  <a:rPr lang="en-US" altLang="zh-CN" sz="2800" b="1">
                    <a:solidFill>
                      <a:srgbClr val="004000"/>
                    </a:solidFill>
                  </a:rPr>
                  <a:t>C</a:t>
                </a:r>
              </a:p>
            </p:txBody>
          </p:sp>
          <p:sp>
            <p:nvSpPr>
              <p:cNvPr id="29" name="Text Box 39"/>
              <p:cNvSpPr txBox="1">
                <a:spLocks noChangeArrowheads="1"/>
              </p:cNvSpPr>
              <p:nvPr/>
            </p:nvSpPr>
            <p:spPr bwMode="auto">
              <a:xfrm>
                <a:off x="2531" y="1790"/>
                <a:ext cx="517" cy="314"/>
              </a:xfrm>
              <a:prstGeom prst="rect">
                <a:avLst/>
              </a:prstGeom>
              <a:solidFill>
                <a:srgbClr val="D9FFFF"/>
              </a:solidFill>
              <a:ln w="22225">
                <a:solidFill>
                  <a:srgbClr val="0040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2800" b="1">
                    <a:solidFill>
                      <a:srgbClr val="004000"/>
                    </a:solidFill>
                  </a:rPr>
                  <a:t> </a:t>
                </a:r>
                <a:r>
                  <a:rPr lang="en-US" altLang="zh-CN" sz="2800" b="1">
                    <a:solidFill>
                      <a:srgbClr val="004000"/>
                    </a:solidFill>
                  </a:rPr>
                  <a:t>R</a:t>
                </a:r>
                <a:r>
                  <a:rPr lang="en-US" altLang="zh-CN" sz="3000" b="1" baseline="-14000">
                    <a:solidFill>
                      <a:srgbClr val="004000"/>
                    </a:solidFill>
                  </a:rPr>
                  <a:t>3</a:t>
                </a:r>
              </a:p>
            </p:txBody>
          </p:sp>
          <p:sp>
            <p:nvSpPr>
              <p:cNvPr id="30" name="Text Box 40"/>
              <p:cNvSpPr txBox="1">
                <a:spLocks noChangeArrowheads="1"/>
              </p:cNvSpPr>
              <p:nvPr/>
            </p:nvSpPr>
            <p:spPr bwMode="auto">
              <a:xfrm>
                <a:off x="2537" y="2854"/>
                <a:ext cx="511" cy="314"/>
              </a:xfrm>
              <a:prstGeom prst="rect">
                <a:avLst/>
              </a:prstGeom>
              <a:solidFill>
                <a:srgbClr val="D9FFFF"/>
              </a:solidFill>
              <a:ln w="22225">
                <a:solidFill>
                  <a:srgbClr val="0040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2800" b="1">
                    <a:solidFill>
                      <a:srgbClr val="004000"/>
                    </a:solidFill>
                  </a:rPr>
                  <a:t>  </a:t>
                </a:r>
                <a:r>
                  <a:rPr lang="en-US" altLang="zh-CN" sz="2800" b="1">
                    <a:solidFill>
                      <a:srgbClr val="004000"/>
                    </a:solidFill>
                  </a:rPr>
                  <a:t>D</a:t>
                </a:r>
              </a:p>
            </p:txBody>
          </p:sp>
          <p:sp>
            <p:nvSpPr>
              <p:cNvPr id="31" name="Text Box 41"/>
              <p:cNvSpPr txBox="1">
                <a:spLocks noChangeArrowheads="1"/>
              </p:cNvSpPr>
              <p:nvPr/>
            </p:nvSpPr>
            <p:spPr bwMode="auto">
              <a:xfrm>
                <a:off x="3528" y="662"/>
                <a:ext cx="624" cy="291"/>
              </a:xfrm>
              <a:prstGeom prst="rect">
                <a:avLst/>
              </a:prstGeom>
              <a:solidFill>
                <a:srgbClr val="D9FFFF"/>
              </a:solidFill>
              <a:ln w="22225">
                <a:solidFill>
                  <a:srgbClr val="0040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>
                  <a:lnSpc>
                    <a:spcPct val="95000"/>
                  </a:lnSpc>
                  <a:spcBef>
                    <a:spcPct val="0"/>
                  </a:spcBef>
                </a:pPr>
                <a:r>
                  <a:rPr lang="en-US" altLang="zh-CN" sz="2400" b="1">
                    <a:solidFill>
                      <a:srgbClr val="004000"/>
                    </a:solidFill>
                  </a:rPr>
                  <a:t>MAR</a:t>
                </a:r>
              </a:p>
            </p:txBody>
          </p:sp>
          <p:sp>
            <p:nvSpPr>
              <p:cNvPr id="32" name="Text Box 42"/>
              <p:cNvSpPr txBox="1">
                <a:spLocks noChangeArrowheads="1"/>
              </p:cNvSpPr>
              <p:nvPr/>
            </p:nvSpPr>
            <p:spPr bwMode="auto">
              <a:xfrm>
                <a:off x="3528" y="1230"/>
                <a:ext cx="624" cy="291"/>
              </a:xfrm>
              <a:prstGeom prst="rect">
                <a:avLst/>
              </a:prstGeom>
              <a:solidFill>
                <a:srgbClr val="D9FFFF"/>
              </a:solidFill>
              <a:ln w="22225">
                <a:solidFill>
                  <a:srgbClr val="0040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0" hangingPunct="0">
                  <a:lnSpc>
                    <a:spcPct val="95000"/>
                  </a:lnSpc>
                  <a:spcBef>
                    <a:spcPct val="0"/>
                  </a:spcBef>
                </a:pPr>
                <a:r>
                  <a:rPr lang="en-US" altLang="zh-CN" sz="2400" b="1">
                    <a:solidFill>
                      <a:srgbClr val="004000"/>
                    </a:solidFill>
                  </a:rPr>
                  <a:t>MDR</a:t>
                </a:r>
              </a:p>
            </p:txBody>
          </p:sp>
          <p:sp>
            <p:nvSpPr>
              <p:cNvPr id="33" name="Text Box 43"/>
              <p:cNvSpPr txBox="1">
                <a:spLocks noChangeArrowheads="1"/>
              </p:cNvSpPr>
              <p:nvPr/>
            </p:nvSpPr>
            <p:spPr bwMode="auto">
              <a:xfrm>
                <a:off x="3528" y="1934"/>
                <a:ext cx="624" cy="279"/>
              </a:xfrm>
              <a:prstGeom prst="rect">
                <a:avLst/>
              </a:prstGeom>
              <a:solidFill>
                <a:srgbClr val="D9FFFF"/>
              </a:solidFill>
              <a:ln w="22225">
                <a:solidFill>
                  <a:srgbClr val="0040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2400" b="1">
                    <a:solidFill>
                      <a:srgbClr val="004000"/>
                    </a:solidFill>
                  </a:rPr>
                  <a:t> </a:t>
                </a:r>
                <a:r>
                  <a:rPr lang="en-US" altLang="zh-CN" sz="2400" b="1">
                    <a:solidFill>
                      <a:srgbClr val="004000"/>
                    </a:solidFill>
                  </a:rPr>
                  <a:t>IR</a:t>
                </a:r>
              </a:p>
            </p:txBody>
          </p:sp>
          <p:sp>
            <p:nvSpPr>
              <p:cNvPr id="34" name="Text Box 44"/>
              <p:cNvSpPr txBox="1">
                <a:spLocks noChangeArrowheads="1"/>
              </p:cNvSpPr>
              <p:nvPr/>
            </p:nvSpPr>
            <p:spPr bwMode="auto">
              <a:xfrm>
                <a:off x="3528" y="2294"/>
                <a:ext cx="624" cy="291"/>
              </a:xfrm>
              <a:prstGeom prst="rect">
                <a:avLst/>
              </a:prstGeom>
              <a:solidFill>
                <a:srgbClr val="D9FFFF"/>
              </a:solidFill>
              <a:ln w="22225">
                <a:solidFill>
                  <a:srgbClr val="0040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95000"/>
                  </a:lnSpc>
                  <a:spcBef>
                    <a:spcPct val="0"/>
                  </a:spcBef>
                </a:pPr>
                <a:r>
                  <a:rPr lang="zh-CN" altLang="en-US" sz="2400" b="1">
                    <a:solidFill>
                      <a:srgbClr val="004000"/>
                    </a:solidFill>
                  </a:rPr>
                  <a:t> </a:t>
                </a:r>
                <a:r>
                  <a:rPr lang="en-US" altLang="zh-CN" sz="2400" b="1">
                    <a:solidFill>
                      <a:srgbClr val="004000"/>
                    </a:solidFill>
                  </a:rPr>
                  <a:t>PC</a:t>
                </a:r>
              </a:p>
            </p:txBody>
          </p:sp>
          <p:sp>
            <p:nvSpPr>
              <p:cNvPr id="35" name="Text Box 45"/>
              <p:cNvSpPr txBox="1">
                <a:spLocks noChangeArrowheads="1"/>
              </p:cNvSpPr>
              <p:nvPr/>
            </p:nvSpPr>
            <p:spPr bwMode="auto">
              <a:xfrm>
                <a:off x="3528" y="2654"/>
                <a:ext cx="624" cy="291"/>
              </a:xfrm>
              <a:prstGeom prst="rect">
                <a:avLst/>
              </a:prstGeom>
              <a:solidFill>
                <a:srgbClr val="D9FFFF"/>
              </a:solidFill>
              <a:ln w="22225">
                <a:solidFill>
                  <a:srgbClr val="0040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95000"/>
                  </a:lnSpc>
                  <a:spcBef>
                    <a:spcPct val="0"/>
                  </a:spcBef>
                </a:pPr>
                <a:r>
                  <a:rPr lang="zh-CN" altLang="en-US" sz="2400" b="1">
                    <a:solidFill>
                      <a:srgbClr val="004000"/>
                    </a:solidFill>
                  </a:rPr>
                  <a:t> </a:t>
                </a:r>
                <a:r>
                  <a:rPr lang="en-US" altLang="zh-CN" sz="2400" b="1">
                    <a:solidFill>
                      <a:srgbClr val="004000"/>
                    </a:solidFill>
                  </a:rPr>
                  <a:t>SP</a:t>
                </a:r>
              </a:p>
            </p:txBody>
          </p:sp>
          <p:sp>
            <p:nvSpPr>
              <p:cNvPr id="36" name="Text Box 46"/>
              <p:cNvSpPr txBox="1">
                <a:spLocks noChangeArrowheads="1"/>
              </p:cNvSpPr>
              <p:nvPr/>
            </p:nvSpPr>
            <p:spPr bwMode="auto">
              <a:xfrm>
                <a:off x="3528" y="3014"/>
                <a:ext cx="624" cy="291"/>
              </a:xfrm>
              <a:prstGeom prst="rect">
                <a:avLst/>
              </a:prstGeom>
              <a:solidFill>
                <a:srgbClr val="D9FFFF"/>
              </a:solidFill>
              <a:ln w="22225">
                <a:solidFill>
                  <a:srgbClr val="0040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95000"/>
                  </a:lnSpc>
                  <a:spcBef>
                    <a:spcPct val="0"/>
                  </a:spcBef>
                </a:pPr>
                <a:r>
                  <a:rPr lang="en-US" altLang="zh-CN" sz="2400" b="1">
                    <a:solidFill>
                      <a:srgbClr val="004000"/>
                    </a:solidFill>
                  </a:rPr>
                  <a:t>PSW</a:t>
                </a:r>
              </a:p>
            </p:txBody>
          </p:sp>
          <p:sp>
            <p:nvSpPr>
              <p:cNvPr id="38" name="Line 53"/>
              <p:cNvSpPr>
                <a:spLocks noChangeShapeType="1"/>
              </p:cNvSpPr>
              <p:nvPr/>
            </p:nvSpPr>
            <p:spPr bwMode="auto">
              <a:xfrm>
                <a:off x="4954" y="607"/>
                <a:ext cx="0" cy="1406"/>
              </a:xfrm>
              <a:prstGeom prst="line">
                <a:avLst/>
              </a:prstGeom>
              <a:noFill/>
              <a:ln w="31750">
                <a:solidFill>
                  <a:srgbClr val="004000"/>
                </a:solidFill>
                <a:round/>
                <a:headEnd type="oval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54"/>
              <p:cNvSpPr>
                <a:spLocks noChangeShapeType="1"/>
              </p:cNvSpPr>
              <p:nvPr/>
            </p:nvSpPr>
            <p:spPr bwMode="auto">
              <a:xfrm flipH="1">
                <a:off x="4150" y="2006"/>
                <a:ext cx="807" cy="0"/>
              </a:xfrm>
              <a:prstGeom prst="line">
                <a:avLst/>
              </a:prstGeom>
              <a:noFill/>
              <a:ln w="31750">
                <a:solidFill>
                  <a:srgbClr val="004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56"/>
              <p:cNvSpPr>
                <a:spLocks noChangeShapeType="1"/>
              </p:cNvSpPr>
              <p:nvPr/>
            </p:nvSpPr>
            <p:spPr bwMode="auto">
              <a:xfrm flipH="1">
                <a:off x="3044" y="750"/>
                <a:ext cx="218" cy="0"/>
              </a:xfrm>
              <a:prstGeom prst="line">
                <a:avLst/>
              </a:prstGeom>
              <a:noFill/>
              <a:ln w="22225">
                <a:solidFill>
                  <a:srgbClr val="004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57"/>
              <p:cNvSpPr>
                <a:spLocks noChangeShapeType="1"/>
              </p:cNvSpPr>
              <p:nvPr/>
            </p:nvSpPr>
            <p:spPr bwMode="auto">
              <a:xfrm flipH="1">
                <a:off x="3273" y="810"/>
                <a:ext cx="243" cy="0"/>
              </a:xfrm>
              <a:prstGeom prst="line">
                <a:avLst/>
              </a:prstGeom>
              <a:noFill/>
              <a:ln w="22225">
                <a:solidFill>
                  <a:srgbClr val="004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58"/>
              <p:cNvSpPr>
                <a:spLocks noChangeShapeType="1"/>
              </p:cNvSpPr>
              <p:nvPr/>
            </p:nvSpPr>
            <p:spPr bwMode="auto">
              <a:xfrm flipH="1">
                <a:off x="3045" y="1182"/>
                <a:ext cx="218" cy="0"/>
              </a:xfrm>
              <a:prstGeom prst="line">
                <a:avLst/>
              </a:prstGeom>
              <a:noFill/>
              <a:ln w="22225">
                <a:solidFill>
                  <a:srgbClr val="004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59"/>
              <p:cNvSpPr>
                <a:spLocks noChangeShapeType="1"/>
              </p:cNvSpPr>
              <p:nvPr/>
            </p:nvSpPr>
            <p:spPr bwMode="auto">
              <a:xfrm flipH="1">
                <a:off x="3273" y="1371"/>
                <a:ext cx="249" cy="0"/>
              </a:xfrm>
              <a:prstGeom prst="line">
                <a:avLst/>
              </a:prstGeom>
              <a:noFill/>
              <a:ln w="22225">
                <a:solidFill>
                  <a:srgbClr val="004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60"/>
              <p:cNvSpPr>
                <a:spLocks noChangeShapeType="1"/>
              </p:cNvSpPr>
              <p:nvPr/>
            </p:nvSpPr>
            <p:spPr bwMode="auto">
              <a:xfrm flipH="1">
                <a:off x="3045" y="1949"/>
                <a:ext cx="218" cy="0"/>
              </a:xfrm>
              <a:prstGeom prst="line">
                <a:avLst/>
              </a:prstGeom>
              <a:noFill/>
              <a:ln w="22225">
                <a:solidFill>
                  <a:srgbClr val="004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61"/>
              <p:cNvSpPr>
                <a:spLocks noChangeShapeType="1"/>
              </p:cNvSpPr>
              <p:nvPr/>
            </p:nvSpPr>
            <p:spPr bwMode="auto">
              <a:xfrm flipH="1">
                <a:off x="3273" y="2454"/>
                <a:ext cx="249" cy="0"/>
              </a:xfrm>
              <a:prstGeom prst="line">
                <a:avLst/>
              </a:prstGeom>
              <a:noFill/>
              <a:ln w="22225">
                <a:solidFill>
                  <a:srgbClr val="004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62"/>
              <p:cNvSpPr>
                <a:spLocks noChangeShapeType="1"/>
              </p:cNvSpPr>
              <p:nvPr/>
            </p:nvSpPr>
            <p:spPr bwMode="auto">
              <a:xfrm flipH="1">
                <a:off x="3054" y="2611"/>
                <a:ext cx="218" cy="0"/>
              </a:xfrm>
              <a:prstGeom prst="line">
                <a:avLst/>
              </a:prstGeom>
              <a:noFill/>
              <a:ln w="22225">
                <a:solidFill>
                  <a:srgbClr val="004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63"/>
              <p:cNvSpPr>
                <a:spLocks noChangeShapeType="1"/>
              </p:cNvSpPr>
              <p:nvPr/>
            </p:nvSpPr>
            <p:spPr bwMode="auto">
              <a:xfrm flipH="1">
                <a:off x="3282" y="2836"/>
                <a:ext cx="243" cy="0"/>
              </a:xfrm>
              <a:prstGeom prst="line">
                <a:avLst/>
              </a:prstGeom>
              <a:noFill/>
              <a:ln w="22225">
                <a:solidFill>
                  <a:srgbClr val="004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64"/>
              <p:cNvSpPr>
                <a:spLocks noChangeShapeType="1"/>
              </p:cNvSpPr>
              <p:nvPr/>
            </p:nvSpPr>
            <p:spPr bwMode="auto">
              <a:xfrm flipH="1">
                <a:off x="3045" y="3032"/>
                <a:ext cx="218" cy="0"/>
              </a:xfrm>
              <a:prstGeom prst="line">
                <a:avLst/>
              </a:prstGeom>
              <a:noFill/>
              <a:ln w="22225">
                <a:solidFill>
                  <a:srgbClr val="004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65"/>
              <p:cNvSpPr>
                <a:spLocks noChangeShapeType="1"/>
              </p:cNvSpPr>
              <p:nvPr/>
            </p:nvSpPr>
            <p:spPr bwMode="auto">
              <a:xfrm flipH="1">
                <a:off x="3272" y="3154"/>
                <a:ext cx="243" cy="0"/>
              </a:xfrm>
              <a:prstGeom prst="line">
                <a:avLst/>
              </a:prstGeom>
              <a:noFill/>
              <a:ln w="22225">
                <a:solidFill>
                  <a:srgbClr val="004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66"/>
              <p:cNvSpPr>
                <a:spLocks noChangeShapeType="1"/>
              </p:cNvSpPr>
              <p:nvPr/>
            </p:nvSpPr>
            <p:spPr bwMode="auto">
              <a:xfrm>
                <a:off x="419" y="1601"/>
                <a:ext cx="234" cy="0"/>
              </a:xfrm>
              <a:prstGeom prst="line">
                <a:avLst/>
              </a:prstGeom>
              <a:noFill/>
              <a:ln w="22225">
                <a:solidFill>
                  <a:srgbClr val="004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" name="Line 67"/>
              <p:cNvSpPr>
                <a:spLocks noChangeShapeType="1"/>
              </p:cNvSpPr>
              <p:nvPr/>
            </p:nvSpPr>
            <p:spPr bwMode="auto">
              <a:xfrm>
                <a:off x="348" y="1841"/>
                <a:ext cx="188" cy="0"/>
              </a:xfrm>
              <a:prstGeom prst="line">
                <a:avLst/>
              </a:prstGeom>
              <a:noFill/>
              <a:ln w="22225">
                <a:solidFill>
                  <a:srgbClr val="004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" name="Line 68"/>
              <p:cNvSpPr>
                <a:spLocks noChangeShapeType="1"/>
              </p:cNvSpPr>
              <p:nvPr/>
            </p:nvSpPr>
            <p:spPr bwMode="auto">
              <a:xfrm flipH="1" flipV="1">
                <a:off x="1225" y="1633"/>
                <a:ext cx="220" cy="6"/>
              </a:xfrm>
              <a:prstGeom prst="line">
                <a:avLst/>
              </a:prstGeom>
              <a:noFill/>
              <a:ln w="22225">
                <a:solidFill>
                  <a:srgbClr val="004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" name="Freeform 69"/>
              <p:cNvSpPr>
                <a:spLocks/>
              </p:cNvSpPr>
              <p:nvPr/>
            </p:nvSpPr>
            <p:spPr bwMode="auto">
              <a:xfrm>
                <a:off x="500" y="1522"/>
                <a:ext cx="875" cy="423"/>
              </a:xfrm>
              <a:custGeom>
                <a:avLst/>
                <a:gdLst/>
                <a:ahLst/>
                <a:cxnLst>
                  <a:cxn ang="0">
                    <a:pos x="292" y="0"/>
                  </a:cxn>
                  <a:cxn ang="0">
                    <a:pos x="0" y="540"/>
                  </a:cxn>
                  <a:cxn ang="0">
                    <a:pos x="411" y="540"/>
                  </a:cxn>
                  <a:cxn ang="0">
                    <a:pos x="676" y="412"/>
                  </a:cxn>
                  <a:cxn ang="0">
                    <a:pos x="941" y="540"/>
                  </a:cxn>
                  <a:cxn ang="0">
                    <a:pos x="1334" y="540"/>
                  </a:cxn>
                  <a:cxn ang="0">
                    <a:pos x="1042" y="0"/>
                  </a:cxn>
                  <a:cxn ang="0">
                    <a:pos x="292" y="0"/>
                  </a:cxn>
                </a:cxnLst>
                <a:rect l="0" t="0" r="r" b="b"/>
                <a:pathLst>
                  <a:path w="1334" h="540">
                    <a:moveTo>
                      <a:pt x="292" y="0"/>
                    </a:moveTo>
                    <a:lnTo>
                      <a:pt x="0" y="540"/>
                    </a:lnTo>
                    <a:lnTo>
                      <a:pt x="411" y="540"/>
                    </a:lnTo>
                    <a:lnTo>
                      <a:pt x="676" y="412"/>
                    </a:lnTo>
                    <a:lnTo>
                      <a:pt x="941" y="540"/>
                    </a:lnTo>
                    <a:lnTo>
                      <a:pt x="1334" y="540"/>
                    </a:lnTo>
                    <a:lnTo>
                      <a:pt x="1042" y="0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D9FFFF"/>
              </a:solidFill>
              <a:ln w="25400">
                <a:solidFill>
                  <a:srgbClr val="0040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" name="Text Box 70"/>
              <p:cNvSpPr txBox="1">
                <a:spLocks noChangeArrowheads="1"/>
              </p:cNvSpPr>
              <p:nvPr/>
            </p:nvSpPr>
            <p:spPr bwMode="auto">
              <a:xfrm>
                <a:off x="685" y="1543"/>
                <a:ext cx="56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400" b="1">
                    <a:solidFill>
                      <a:srgbClr val="004000"/>
                    </a:solidFill>
                  </a:rPr>
                  <a:t>ALU</a:t>
                </a:r>
                <a:endParaRPr lang="zh-CN" altLang="en-US" sz="2400" b="1">
                  <a:solidFill>
                    <a:srgbClr val="004000"/>
                  </a:solidFill>
                </a:endParaRPr>
              </a:p>
            </p:txBody>
          </p:sp>
          <p:sp>
            <p:nvSpPr>
              <p:cNvPr id="55" name="Text Box 71"/>
              <p:cNvSpPr txBox="1">
                <a:spLocks noChangeArrowheads="1"/>
              </p:cNvSpPr>
              <p:nvPr/>
            </p:nvSpPr>
            <p:spPr bwMode="auto">
              <a:xfrm>
                <a:off x="1414" y="1492"/>
                <a:ext cx="49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400" b="1">
                    <a:solidFill>
                      <a:srgbClr val="004000"/>
                    </a:solidFill>
                  </a:rPr>
                  <a:t>C</a:t>
                </a:r>
                <a:r>
                  <a:rPr lang="en-US" altLang="zh-CN" b="1" baseline="-16000">
                    <a:solidFill>
                      <a:srgbClr val="004000"/>
                    </a:solidFill>
                  </a:rPr>
                  <a:t>0</a:t>
                </a:r>
              </a:p>
            </p:txBody>
          </p:sp>
          <p:sp>
            <p:nvSpPr>
              <p:cNvPr id="56" name="Freeform 77"/>
              <p:cNvSpPr>
                <a:spLocks/>
              </p:cNvSpPr>
              <p:nvPr/>
            </p:nvSpPr>
            <p:spPr bwMode="auto">
              <a:xfrm>
                <a:off x="965" y="457"/>
                <a:ext cx="2302" cy="2875"/>
              </a:xfrm>
              <a:custGeom>
                <a:avLst/>
                <a:gdLst/>
                <a:ahLst/>
                <a:cxnLst>
                  <a:cxn ang="0">
                    <a:pos x="0" y="652"/>
                  </a:cxn>
                  <a:cxn ang="0">
                    <a:pos x="0" y="0"/>
                  </a:cxn>
                  <a:cxn ang="0">
                    <a:pos x="2008" y="0"/>
                  </a:cxn>
                  <a:cxn ang="0">
                    <a:pos x="2008" y="3803"/>
                  </a:cxn>
                </a:cxnLst>
                <a:rect l="0" t="0" r="r" b="b"/>
                <a:pathLst>
                  <a:path w="2008" h="3803">
                    <a:moveTo>
                      <a:pt x="0" y="652"/>
                    </a:moveTo>
                    <a:lnTo>
                      <a:pt x="0" y="0"/>
                    </a:lnTo>
                    <a:lnTo>
                      <a:pt x="2008" y="0"/>
                    </a:lnTo>
                    <a:lnTo>
                      <a:pt x="2008" y="3803"/>
                    </a:lnTo>
                  </a:path>
                </a:pathLst>
              </a:custGeom>
              <a:noFill/>
              <a:ln w="31750">
                <a:solidFill>
                  <a:srgbClr val="004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" name="Rectangle 80"/>
              <p:cNvSpPr>
                <a:spLocks noChangeArrowheads="1"/>
              </p:cNvSpPr>
              <p:nvPr/>
            </p:nvSpPr>
            <p:spPr bwMode="auto">
              <a:xfrm>
                <a:off x="1792" y="624"/>
                <a:ext cx="59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rgbClr val="FF0000"/>
                    </a:solidFill>
                  </a:rPr>
                  <a:t>CPR</a:t>
                </a:r>
                <a:r>
                  <a:rPr lang="en-US" altLang="zh-CN" sz="3000" b="1" baseline="-14000">
                    <a:solidFill>
                      <a:srgbClr val="FF0000"/>
                    </a:solidFill>
                  </a:rPr>
                  <a:t>0</a:t>
                </a:r>
                <a:endParaRPr lang="zh-CN" altLang="en-US" sz="3000" b="1" baseline="-14000">
                  <a:solidFill>
                    <a:srgbClr val="FF0000"/>
                  </a:solidFill>
                </a:endParaRPr>
              </a:p>
            </p:txBody>
          </p:sp>
          <p:sp>
            <p:nvSpPr>
              <p:cNvPr id="58" name="Rectangle 81"/>
              <p:cNvSpPr>
                <a:spLocks noChangeArrowheads="1"/>
              </p:cNvSpPr>
              <p:nvPr/>
            </p:nvSpPr>
            <p:spPr bwMode="auto">
              <a:xfrm>
                <a:off x="1862" y="2430"/>
                <a:ext cx="51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rgbClr val="FF0000"/>
                    </a:solidFill>
                  </a:rPr>
                  <a:t>CPC</a:t>
                </a:r>
                <a:endParaRPr lang="zh-CN" altLang="en-US" b="1" baseline="-1400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Rectangle 82"/>
              <p:cNvSpPr>
                <a:spLocks noChangeArrowheads="1"/>
              </p:cNvSpPr>
              <p:nvPr/>
            </p:nvSpPr>
            <p:spPr bwMode="auto">
              <a:xfrm>
                <a:off x="1854" y="2880"/>
                <a:ext cx="51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rgbClr val="FF0000"/>
                    </a:solidFill>
                  </a:rPr>
                  <a:t>CPD</a:t>
                </a:r>
                <a:endParaRPr lang="zh-CN" altLang="en-US" b="1" baseline="-14000">
                  <a:solidFill>
                    <a:srgbClr val="FF0000"/>
                  </a:solidFill>
                </a:endParaRPr>
              </a:p>
            </p:txBody>
          </p:sp>
          <p:sp>
            <p:nvSpPr>
              <p:cNvPr id="60" name="Line 84"/>
              <p:cNvSpPr>
                <a:spLocks noChangeShapeType="1"/>
              </p:cNvSpPr>
              <p:nvPr/>
            </p:nvSpPr>
            <p:spPr bwMode="auto">
              <a:xfrm flipH="1">
                <a:off x="2351" y="791"/>
                <a:ext cx="175" cy="0"/>
              </a:xfrm>
              <a:prstGeom prst="line">
                <a:avLst/>
              </a:prstGeom>
              <a:noFill/>
              <a:ln w="22225">
                <a:solidFill>
                  <a:srgbClr val="004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Rectangle 85"/>
              <p:cNvSpPr>
                <a:spLocks noChangeArrowheads="1"/>
              </p:cNvSpPr>
              <p:nvPr/>
            </p:nvSpPr>
            <p:spPr bwMode="auto">
              <a:xfrm>
                <a:off x="1770" y="1029"/>
                <a:ext cx="59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rgbClr val="FF0000"/>
                    </a:solidFill>
                  </a:rPr>
                  <a:t>CPR</a:t>
                </a:r>
                <a:r>
                  <a:rPr lang="en-US" altLang="zh-CN" sz="3000" b="1" baseline="-14000">
                    <a:solidFill>
                      <a:srgbClr val="FF0000"/>
                    </a:solidFill>
                  </a:rPr>
                  <a:t>1</a:t>
                </a:r>
                <a:endParaRPr lang="zh-CN" altLang="en-US" sz="3000" b="1" baseline="-14000"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Line 86"/>
              <p:cNvSpPr>
                <a:spLocks noChangeShapeType="1"/>
              </p:cNvSpPr>
              <p:nvPr/>
            </p:nvSpPr>
            <p:spPr bwMode="auto">
              <a:xfrm flipH="1">
                <a:off x="2353" y="1196"/>
                <a:ext cx="175" cy="0"/>
              </a:xfrm>
              <a:prstGeom prst="line">
                <a:avLst/>
              </a:prstGeom>
              <a:noFill/>
              <a:ln w="22225">
                <a:solidFill>
                  <a:srgbClr val="004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Rectangle 87"/>
              <p:cNvSpPr>
                <a:spLocks noChangeArrowheads="1"/>
              </p:cNvSpPr>
              <p:nvPr/>
            </p:nvSpPr>
            <p:spPr bwMode="auto">
              <a:xfrm>
                <a:off x="1793" y="1393"/>
                <a:ext cx="59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rgbClr val="FF0000"/>
                    </a:solidFill>
                  </a:rPr>
                  <a:t>CPR</a:t>
                </a:r>
                <a:r>
                  <a:rPr lang="en-US" altLang="zh-CN" sz="3000" b="1" baseline="-14000">
                    <a:solidFill>
                      <a:srgbClr val="FF0000"/>
                    </a:solidFill>
                  </a:rPr>
                  <a:t>2</a:t>
                </a:r>
                <a:endParaRPr lang="zh-CN" altLang="en-US" sz="3000" b="1" baseline="-1400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Line 88"/>
              <p:cNvSpPr>
                <a:spLocks noChangeShapeType="1"/>
              </p:cNvSpPr>
              <p:nvPr/>
            </p:nvSpPr>
            <p:spPr bwMode="auto">
              <a:xfrm flipH="1">
                <a:off x="2344" y="1560"/>
                <a:ext cx="175" cy="0"/>
              </a:xfrm>
              <a:prstGeom prst="line">
                <a:avLst/>
              </a:prstGeom>
              <a:noFill/>
              <a:ln w="22225">
                <a:solidFill>
                  <a:srgbClr val="004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" name="Rectangle 89"/>
              <p:cNvSpPr>
                <a:spLocks noChangeArrowheads="1"/>
              </p:cNvSpPr>
              <p:nvPr/>
            </p:nvSpPr>
            <p:spPr bwMode="auto">
              <a:xfrm>
                <a:off x="1794" y="1758"/>
                <a:ext cx="59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rgbClr val="FF0000"/>
                    </a:solidFill>
                  </a:rPr>
                  <a:t>CPR</a:t>
                </a:r>
                <a:r>
                  <a:rPr lang="en-US" altLang="zh-CN" sz="3000" b="1" baseline="-14000">
                    <a:solidFill>
                      <a:srgbClr val="FF0000"/>
                    </a:solidFill>
                  </a:rPr>
                  <a:t>3</a:t>
                </a:r>
                <a:endParaRPr lang="zh-CN" altLang="en-US" sz="3000" b="1" baseline="-14000">
                  <a:solidFill>
                    <a:srgbClr val="FF0000"/>
                  </a:solidFill>
                </a:endParaRPr>
              </a:p>
            </p:txBody>
          </p:sp>
          <p:sp>
            <p:nvSpPr>
              <p:cNvPr id="66" name="Line 90"/>
              <p:cNvSpPr>
                <a:spLocks noChangeShapeType="1"/>
              </p:cNvSpPr>
              <p:nvPr/>
            </p:nvSpPr>
            <p:spPr bwMode="auto">
              <a:xfrm flipH="1">
                <a:off x="2353" y="1925"/>
                <a:ext cx="175" cy="0"/>
              </a:xfrm>
              <a:prstGeom prst="line">
                <a:avLst/>
              </a:prstGeom>
              <a:noFill/>
              <a:ln w="22225">
                <a:solidFill>
                  <a:srgbClr val="004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Line 91"/>
              <p:cNvSpPr>
                <a:spLocks noChangeShapeType="1"/>
              </p:cNvSpPr>
              <p:nvPr/>
            </p:nvSpPr>
            <p:spPr bwMode="auto">
              <a:xfrm flipH="1">
                <a:off x="2355" y="2592"/>
                <a:ext cx="175" cy="0"/>
              </a:xfrm>
              <a:prstGeom prst="line">
                <a:avLst/>
              </a:prstGeom>
              <a:noFill/>
              <a:ln w="22225">
                <a:solidFill>
                  <a:srgbClr val="004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Line 93"/>
              <p:cNvSpPr>
                <a:spLocks noChangeShapeType="1"/>
              </p:cNvSpPr>
              <p:nvPr/>
            </p:nvSpPr>
            <p:spPr bwMode="auto">
              <a:xfrm flipH="1">
                <a:off x="2356" y="3017"/>
                <a:ext cx="175" cy="0"/>
              </a:xfrm>
              <a:prstGeom prst="line">
                <a:avLst/>
              </a:prstGeom>
              <a:noFill/>
              <a:ln w="22225">
                <a:solidFill>
                  <a:srgbClr val="004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Freeform 94"/>
              <p:cNvSpPr>
                <a:spLocks/>
              </p:cNvSpPr>
              <p:nvPr/>
            </p:nvSpPr>
            <p:spPr bwMode="auto">
              <a:xfrm flipH="1">
                <a:off x="3972" y="951"/>
                <a:ext cx="102" cy="1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52"/>
                  </a:cxn>
                  <a:cxn ang="0">
                    <a:pos x="288" y="152"/>
                  </a:cxn>
                </a:cxnLst>
                <a:rect l="0" t="0" r="r" b="b"/>
                <a:pathLst>
                  <a:path w="288" h="152">
                    <a:moveTo>
                      <a:pt x="0" y="0"/>
                    </a:moveTo>
                    <a:lnTo>
                      <a:pt x="0" y="152"/>
                    </a:lnTo>
                    <a:lnTo>
                      <a:pt x="288" y="152"/>
                    </a:lnTo>
                  </a:path>
                </a:pathLst>
              </a:custGeom>
              <a:noFill/>
              <a:ln w="22225">
                <a:solidFill>
                  <a:srgbClr val="800000"/>
                </a:solidFill>
                <a:round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" name="Rectangle 95"/>
              <p:cNvSpPr>
                <a:spLocks noChangeArrowheads="1"/>
              </p:cNvSpPr>
              <p:nvPr/>
            </p:nvSpPr>
            <p:spPr bwMode="auto">
              <a:xfrm>
                <a:off x="3243" y="947"/>
                <a:ext cx="771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200" b="1">
                    <a:solidFill>
                      <a:srgbClr val="FF0000"/>
                    </a:solidFill>
                  </a:rPr>
                  <a:t>CPMAR</a:t>
                </a:r>
                <a:endParaRPr lang="zh-CN" altLang="en-US" sz="22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Rectangle 96"/>
              <p:cNvSpPr>
                <a:spLocks noChangeArrowheads="1"/>
              </p:cNvSpPr>
              <p:nvPr/>
            </p:nvSpPr>
            <p:spPr bwMode="auto">
              <a:xfrm>
                <a:off x="3278" y="337"/>
                <a:ext cx="679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300" b="1">
                    <a:solidFill>
                      <a:srgbClr val="FF0000"/>
                    </a:solidFill>
                  </a:rPr>
                  <a:t>EMAR</a:t>
                </a:r>
                <a:endParaRPr lang="zh-CN" altLang="en-US" sz="23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Freeform 97"/>
              <p:cNvSpPr>
                <a:spLocks/>
              </p:cNvSpPr>
              <p:nvPr/>
            </p:nvSpPr>
            <p:spPr bwMode="auto">
              <a:xfrm flipH="1" flipV="1">
                <a:off x="3918" y="487"/>
                <a:ext cx="118" cy="1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52"/>
                  </a:cxn>
                  <a:cxn ang="0">
                    <a:pos x="288" y="152"/>
                  </a:cxn>
                </a:cxnLst>
                <a:rect l="0" t="0" r="r" b="b"/>
                <a:pathLst>
                  <a:path w="288" h="152">
                    <a:moveTo>
                      <a:pt x="0" y="0"/>
                    </a:moveTo>
                    <a:lnTo>
                      <a:pt x="0" y="152"/>
                    </a:lnTo>
                    <a:lnTo>
                      <a:pt x="288" y="152"/>
                    </a:lnTo>
                  </a:path>
                </a:pathLst>
              </a:custGeom>
              <a:noFill/>
              <a:ln w="22225">
                <a:solidFill>
                  <a:srgbClr val="800000"/>
                </a:solidFill>
                <a:round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" name="Rectangle 98"/>
              <p:cNvSpPr>
                <a:spLocks noChangeArrowheads="1"/>
              </p:cNvSpPr>
              <p:nvPr/>
            </p:nvSpPr>
            <p:spPr bwMode="auto">
              <a:xfrm>
                <a:off x="3263" y="1644"/>
                <a:ext cx="771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200" b="1">
                    <a:solidFill>
                      <a:srgbClr val="FF0000"/>
                    </a:solidFill>
                  </a:rPr>
                  <a:t>CPMDR</a:t>
                </a:r>
                <a:endParaRPr lang="zh-CN" altLang="en-US" sz="22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Line 100"/>
              <p:cNvSpPr>
                <a:spLocks noChangeShapeType="1"/>
              </p:cNvSpPr>
              <p:nvPr/>
            </p:nvSpPr>
            <p:spPr bwMode="auto">
              <a:xfrm rot="16200000" flipH="1">
                <a:off x="3536" y="1607"/>
                <a:ext cx="184" cy="0"/>
              </a:xfrm>
              <a:prstGeom prst="line">
                <a:avLst/>
              </a:prstGeom>
              <a:noFill/>
              <a:ln w="22225">
                <a:solidFill>
                  <a:srgbClr val="8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Line 101"/>
              <p:cNvSpPr>
                <a:spLocks noChangeShapeType="1"/>
              </p:cNvSpPr>
              <p:nvPr/>
            </p:nvSpPr>
            <p:spPr bwMode="auto">
              <a:xfrm rot="16200000" flipH="1">
                <a:off x="3999" y="1601"/>
                <a:ext cx="184" cy="0"/>
              </a:xfrm>
              <a:prstGeom prst="line">
                <a:avLst/>
              </a:prstGeom>
              <a:noFill/>
              <a:ln w="22225">
                <a:solidFill>
                  <a:srgbClr val="8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Rectangle 102"/>
              <p:cNvSpPr>
                <a:spLocks noChangeArrowheads="1"/>
              </p:cNvSpPr>
              <p:nvPr/>
            </p:nvSpPr>
            <p:spPr bwMode="auto">
              <a:xfrm>
                <a:off x="3969" y="1644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rgbClr val="FF0000"/>
                    </a:solidFill>
                  </a:rPr>
                  <a:t>W</a:t>
                </a:r>
                <a:endParaRPr lang="zh-CN" altLang="en-US" sz="24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Freeform 103"/>
              <p:cNvSpPr>
                <a:spLocks/>
              </p:cNvSpPr>
              <p:nvPr/>
            </p:nvSpPr>
            <p:spPr bwMode="auto">
              <a:xfrm>
                <a:off x="4157" y="1418"/>
                <a:ext cx="380" cy="1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96" y="0"/>
                  </a:cxn>
                  <a:cxn ang="0">
                    <a:pos x="296" y="110"/>
                  </a:cxn>
                </a:cxnLst>
                <a:rect l="0" t="0" r="r" b="b"/>
                <a:pathLst>
                  <a:path w="296" h="110">
                    <a:moveTo>
                      <a:pt x="0" y="0"/>
                    </a:moveTo>
                    <a:cubicBezTo>
                      <a:pt x="99" y="0"/>
                      <a:pt x="197" y="0"/>
                      <a:pt x="296" y="0"/>
                    </a:cubicBezTo>
                    <a:lnTo>
                      <a:pt x="296" y="110"/>
                    </a:lnTo>
                  </a:path>
                </a:pathLst>
              </a:custGeom>
              <a:noFill/>
              <a:ln w="22225">
                <a:solidFill>
                  <a:srgbClr val="800000"/>
                </a:solidFill>
                <a:round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" name="Rectangle 104"/>
              <p:cNvSpPr>
                <a:spLocks noChangeArrowheads="1"/>
              </p:cNvSpPr>
              <p:nvPr/>
            </p:nvSpPr>
            <p:spPr bwMode="auto">
              <a:xfrm>
                <a:off x="4199" y="1478"/>
                <a:ext cx="68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400" b="1" smtClean="0">
                    <a:solidFill>
                      <a:srgbClr val="FF0000"/>
                    </a:solidFill>
                  </a:rPr>
                  <a:t>SMDR</a:t>
                </a:r>
                <a:endParaRPr lang="zh-CN" altLang="en-US" sz="24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79" name="Line 105"/>
              <p:cNvSpPr>
                <a:spLocks noChangeShapeType="1"/>
              </p:cNvSpPr>
              <p:nvPr/>
            </p:nvSpPr>
            <p:spPr bwMode="auto">
              <a:xfrm rot="10800000" flipH="1">
                <a:off x="4147" y="2154"/>
                <a:ext cx="206" cy="0"/>
              </a:xfrm>
              <a:prstGeom prst="line">
                <a:avLst/>
              </a:prstGeom>
              <a:noFill/>
              <a:ln w="22225">
                <a:solidFill>
                  <a:srgbClr val="8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" name="Rectangle 106"/>
              <p:cNvSpPr>
                <a:spLocks noChangeArrowheads="1"/>
              </p:cNvSpPr>
              <p:nvPr/>
            </p:nvSpPr>
            <p:spPr bwMode="auto">
              <a:xfrm>
                <a:off x="4320" y="1992"/>
                <a:ext cx="43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rgbClr val="FF0000"/>
                    </a:solidFill>
                  </a:rPr>
                  <a:t>SIR</a:t>
                </a:r>
                <a:endParaRPr lang="zh-CN" altLang="en-US" sz="24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Rectangle 107"/>
              <p:cNvSpPr>
                <a:spLocks noChangeArrowheads="1"/>
              </p:cNvSpPr>
              <p:nvPr/>
            </p:nvSpPr>
            <p:spPr bwMode="auto">
              <a:xfrm>
                <a:off x="4315" y="3047"/>
                <a:ext cx="7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rgbClr val="FF0000"/>
                    </a:solidFill>
                  </a:rPr>
                  <a:t>CPPSW</a:t>
                </a:r>
                <a:endParaRPr lang="zh-CN" altLang="en-US" sz="24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82" name="Line 108"/>
              <p:cNvSpPr>
                <a:spLocks noChangeShapeType="1"/>
              </p:cNvSpPr>
              <p:nvPr/>
            </p:nvSpPr>
            <p:spPr bwMode="auto">
              <a:xfrm rot="10800000" flipH="1">
                <a:off x="4151" y="2441"/>
                <a:ext cx="206" cy="0"/>
              </a:xfrm>
              <a:prstGeom prst="line">
                <a:avLst/>
              </a:prstGeom>
              <a:noFill/>
              <a:ln w="22225">
                <a:solidFill>
                  <a:srgbClr val="8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09"/>
              <p:cNvSpPr>
                <a:spLocks noChangeArrowheads="1"/>
              </p:cNvSpPr>
              <p:nvPr/>
            </p:nvSpPr>
            <p:spPr bwMode="auto">
              <a:xfrm>
                <a:off x="4333" y="2282"/>
                <a:ext cx="6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rgbClr val="FF0000"/>
                    </a:solidFill>
                  </a:rPr>
                  <a:t>CPPC</a:t>
                </a:r>
                <a:endParaRPr lang="zh-CN" altLang="en-US" sz="24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84" name="Line 110"/>
              <p:cNvSpPr>
                <a:spLocks noChangeShapeType="1"/>
              </p:cNvSpPr>
              <p:nvPr/>
            </p:nvSpPr>
            <p:spPr bwMode="auto">
              <a:xfrm rot="10800000" flipH="1">
                <a:off x="4153" y="2796"/>
                <a:ext cx="206" cy="0"/>
              </a:xfrm>
              <a:prstGeom prst="line">
                <a:avLst/>
              </a:prstGeom>
              <a:noFill/>
              <a:ln w="22225">
                <a:solidFill>
                  <a:srgbClr val="8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" name="Rectangle 111"/>
              <p:cNvSpPr>
                <a:spLocks noChangeArrowheads="1"/>
              </p:cNvSpPr>
              <p:nvPr/>
            </p:nvSpPr>
            <p:spPr bwMode="auto">
              <a:xfrm>
                <a:off x="4326" y="2665"/>
                <a:ext cx="59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rgbClr val="FF0000"/>
                    </a:solidFill>
                  </a:rPr>
                  <a:t>CPSP</a:t>
                </a:r>
                <a:endParaRPr lang="zh-CN" altLang="en-US" sz="24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86" name="Line 112"/>
              <p:cNvSpPr>
                <a:spLocks noChangeShapeType="1"/>
              </p:cNvSpPr>
              <p:nvPr/>
            </p:nvSpPr>
            <p:spPr bwMode="auto">
              <a:xfrm rot="10800000" flipH="1">
                <a:off x="4148" y="3198"/>
                <a:ext cx="206" cy="0"/>
              </a:xfrm>
              <a:prstGeom prst="line">
                <a:avLst/>
              </a:prstGeom>
              <a:noFill/>
              <a:ln w="22225">
                <a:solidFill>
                  <a:srgbClr val="8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7" name="Rectangle 82"/>
            <p:cNvSpPr>
              <a:spLocks noChangeArrowheads="1"/>
            </p:cNvSpPr>
            <p:nvPr/>
          </p:nvSpPr>
          <p:spPr bwMode="auto">
            <a:xfrm flipH="1">
              <a:off x="90934" y="4166320"/>
              <a:ext cx="80865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b="1" smtClean="0">
                  <a:solidFill>
                    <a:srgbClr val="FF0000"/>
                  </a:solidFill>
                </a:rPr>
                <a:t>→A</a:t>
              </a:r>
              <a:endParaRPr lang="zh-CN" altLang="en-US" b="1" baseline="-14000">
                <a:solidFill>
                  <a:srgbClr val="FF0000"/>
                </a:solidFill>
              </a:endParaRPr>
            </a:p>
          </p:txBody>
        </p:sp>
        <p:sp>
          <p:nvSpPr>
            <p:cNvPr id="88" name="Rectangle 82"/>
            <p:cNvSpPr>
              <a:spLocks noChangeArrowheads="1"/>
            </p:cNvSpPr>
            <p:nvPr/>
          </p:nvSpPr>
          <p:spPr bwMode="auto">
            <a:xfrm>
              <a:off x="3221241" y="4142506"/>
              <a:ext cx="69762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smtClean="0">
                  <a:solidFill>
                    <a:srgbClr val="FF0000"/>
                  </a:solidFill>
                </a:rPr>
                <a:t>B←</a:t>
              </a:r>
              <a:endParaRPr lang="zh-CN" altLang="en-US" b="1" baseline="-14000">
                <a:solidFill>
                  <a:srgbClr val="FF0000"/>
                </a:solidFill>
              </a:endParaRPr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37823" y="3068960"/>
              <a:ext cx="1264571" cy="868561"/>
              <a:chOff x="37823" y="3068960"/>
              <a:chExt cx="1264571" cy="868561"/>
            </a:xfrm>
          </p:grpSpPr>
          <p:sp>
            <p:nvSpPr>
              <p:cNvPr id="89" name="Rectangle 89"/>
              <p:cNvSpPr>
                <a:spLocks noChangeArrowheads="1"/>
              </p:cNvSpPr>
              <p:nvPr/>
            </p:nvSpPr>
            <p:spPr bwMode="auto">
              <a:xfrm>
                <a:off x="827584" y="3068960"/>
                <a:ext cx="47481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2400" b="1" smtClean="0">
                    <a:solidFill>
                      <a:srgbClr val="FF0000"/>
                    </a:solidFill>
                  </a:rPr>
                  <a:t>M</a:t>
                </a:r>
                <a:endParaRPr lang="zh-CN" altLang="en-US" sz="3000" b="1" baseline="-1400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Rectangle 89"/>
              <p:cNvSpPr>
                <a:spLocks noChangeArrowheads="1"/>
              </p:cNvSpPr>
              <p:nvPr/>
            </p:nvSpPr>
            <p:spPr bwMode="auto">
              <a:xfrm>
                <a:off x="37823" y="3475856"/>
                <a:ext cx="1119217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smtClean="0">
                    <a:solidFill>
                      <a:srgbClr val="FF0000"/>
                    </a:solidFill>
                  </a:rPr>
                  <a:t>S</a:t>
                </a:r>
                <a:r>
                  <a:rPr lang="en-US" altLang="zh-CN" b="1" baseline="-25000" smtClean="0">
                    <a:solidFill>
                      <a:srgbClr val="FF0000"/>
                    </a:solidFill>
                  </a:rPr>
                  <a:t>3</a:t>
                </a:r>
                <a:r>
                  <a:rPr lang="en-US" altLang="zh-CN" b="1" smtClean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b="1" smtClean="0">
                    <a:solidFill>
                      <a:srgbClr val="FF0000"/>
                    </a:solidFill>
                  </a:rPr>
                  <a:t>～</a:t>
                </a:r>
                <a:r>
                  <a:rPr lang="en-US" altLang="zh-CN" b="1" smtClean="0">
                    <a:solidFill>
                      <a:srgbClr val="FF0000"/>
                    </a:solidFill>
                  </a:rPr>
                  <a:t>S</a:t>
                </a:r>
                <a:r>
                  <a:rPr lang="en-US" altLang="zh-CN" b="1" baseline="-25000" smtClean="0">
                    <a:solidFill>
                      <a:srgbClr val="FF0000"/>
                    </a:solidFill>
                  </a:rPr>
                  <a:t>0</a:t>
                </a:r>
                <a:endParaRPr lang="zh-CN" altLang="en-US" sz="3000" b="1" baseline="-2500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537324" y="1556792"/>
              <a:ext cx="1082348" cy="1152128"/>
              <a:chOff x="249292" y="1556792"/>
              <a:chExt cx="1082348" cy="1152128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249292" y="1556792"/>
                <a:ext cx="1082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smtClean="0">
                    <a:solidFill>
                      <a:srgbClr val="FF0000"/>
                    </a:solidFill>
                  </a:rPr>
                  <a:t>DM →</a:t>
                </a:r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93308" y="1916832"/>
                <a:ext cx="9291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smtClean="0">
                    <a:solidFill>
                      <a:srgbClr val="FF0000"/>
                    </a:solidFill>
                  </a:rPr>
                  <a:t>SL →</a:t>
                </a:r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93308" y="2247255"/>
                <a:ext cx="8867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smtClean="0">
                    <a:solidFill>
                      <a:srgbClr val="FF0000"/>
                    </a:solidFill>
                  </a:rPr>
                  <a:t>SR→</a:t>
                </a:r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98" name="TextBox 97"/>
          <p:cNvSpPr txBox="1"/>
          <p:nvPr/>
        </p:nvSpPr>
        <p:spPr>
          <a:xfrm>
            <a:off x="539552" y="44624"/>
            <a:ext cx="4511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）模型机微命令设置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4"/>
          <p:cNvSpPr txBox="1">
            <a:spLocks noChangeArrowheads="1"/>
          </p:cNvSpPr>
          <p:nvPr/>
        </p:nvSpPr>
        <p:spPr bwMode="auto">
          <a:xfrm>
            <a:off x="0" y="4926186"/>
            <a:ext cx="37338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与系统总线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的连接通过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MAR</a:t>
            </a:r>
            <a:r>
              <a:rPr lang="zh-CN" altLang="en-US"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MDR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实现。</a:t>
            </a:r>
          </a:p>
        </p:txBody>
      </p:sp>
      <p:sp>
        <p:nvSpPr>
          <p:cNvPr id="3" name="Text Box 75"/>
          <p:cNvSpPr txBox="1">
            <a:spLocks noChangeArrowheads="1"/>
          </p:cNvSpPr>
          <p:nvPr/>
        </p:nvSpPr>
        <p:spPr bwMode="auto">
          <a:xfrm>
            <a:off x="3048000" y="5338936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MDR</a:t>
            </a:r>
          </a:p>
        </p:txBody>
      </p:sp>
      <p:sp>
        <p:nvSpPr>
          <p:cNvPr id="4" name="Text Box 77"/>
          <p:cNvSpPr txBox="1">
            <a:spLocks noChangeArrowheads="1"/>
          </p:cNvSpPr>
          <p:nvPr/>
        </p:nvSpPr>
        <p:spPr bwMode="auto">
          <a:xfrm>
            <a:off x="4267200" y="5034136"/>
            <a:ext cx="198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输入</a:t>
            </a:r>
          </a:p>
        </p:txBody>
      </p: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3886200" y="5491336"/>
            <a:ext cx="381000" cy="457200"/>
            <a:chOff x="2544" y="3648"/>
            <a:chExt cx="240" cy="288"/>
          </a:xfrm>
        </p:grpSpPr>
        <p:sp>
          <p:nvSpPr>
            <p:cNvPr id="6" name="Line 78"/>
            <p:cNvSpPr>
              <a:spLocks noChangeShapeType="1"/>
            </p:cNvSpPr>
            <p:nvPr/>
          </p:nvSpPr>
          <p:spPr bwMode="auto">
            <a:xfrm flipH="1">
              <a:off x="2544" y="3648"/>
              <a:ext cx="24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79"/>
            <p:cNvSpPr>
              <a:spLocks noChangeShapeType="1"/>
            </p:cNvSpPr>
            <p:nvPr/>
          </p:nvSpPr>
          <p:spPr bwMode="auto">
            <a:xfrm>
              <a:off x="2544" y="3792"/>
              <a:ext cx="24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81"/>
          <p:cNvGrpSpPr>
            <a:grpSpLocks/>
          </p:cNvGrpSpPr>
          <p:nvPr/>
        </p:nvGrpSpPr>
        <p:grpSpPr bwMode="auto">
          <a:xfrm>
            <a:off x="5257800" y="5110336"/>
            <a:ext cx="381000" cy="457200"/>
            <a:chOff x="2544" y="3648"/>
            <a:chExt cx="240" cy="288"/>
          </a:xfrm>
        </p:grpSpPr>
        <p:sp>
          <p:nvSpPr>
            <p:cNvPr id="9" name="Line 82"/>
            <p:cNvSpPr>
              <a:spLocks noChangeShapeType="1"/>
            </p:cNvSpPr>
            <p:nvPr/>
          </p:nvSpPr>
          <p:spPr bwMode="auto">
            <a:xfrm flipH="1">
              <a:off x="2544" y="3648"/>
              <a:ext cx="24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83"/>
            <p:cNvSpPr>
              <a:spLocks noChangeShapeType="1"/>
            </p:cNvSpPr>
            <p:nvPr/>
          </p:nvSpPr>
          <p:spPr bwMode="auto">
            <a:xfrm>
              <a:off x="2544" y="3792"/>
              <a:ext cx="24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" name="Text Box 84"/>
          <p:cNvSpPr txBox="1">
            <a:spLocks noChangeArrowheads="1"/>
          </p:cNvSpPr>
          <p:nvPr/>
        </p:nvSpPr>
        <p:spPr bwMode="auto">
          <a:xfrm>
            <a:off x="5638800" y="5567536"/>
            <a:ext cx="3276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输出至</a:t>
            </a: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DB</a:t>
            </a:r>
          </a:p>
        </p:txBody>
      </p:sp>
      <p:sp>
        <p:nvSpPr>
          <p:cNvPr id="12" name="Text Box 85"/>
          <p:cNvSpPr txBox="1">
            <a:spLocks noChangeArrowheads="1"/>
          </p:cNvSpPr>
          <p:nvPr/>
        </p:nvSpPr>
        <p:spPr bwMode="auto">
          <a:xfrm>
            <a:off x="5638800" y="5978699"/>
            <a:ext cx="3276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输出至</a:t>
            </a: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ALU</a:t>
            </a: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门</a:t>
            </a:r>
          </a:p>
        </p:txBody>
      </p:sp>
      <p:sp>
        <p:nvSpPr>
          <p:cNvPr id="13" name="Text Box 86"/>
          <p:cNvSpPr txBox="1">
            <a:spLocks noChangeArrowheads="1"/>
          </p:cNvSpPr>
          <p:nvPr/>
        </p:nvSpPr>
        <p:spPr bwMode="auto">
          <a:xfrm>
            <a:off x="4267200" y="5719936"/>
            <a:ext cx="281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输出</a:t>
            </a:r>
          </a:p>
        </p:txBody>
      </p:sp>
      <p:grpSp>
        <p:nvGrpSpPr>
          <p:cNvPr id="14" name="Group 87"/>
          <p:cNvGrpSpPr>
            <a:grpSpLocks/>
          </p:cNvGrpSpPr>
          <p:nvPr/>
        </p:nvGrpSpPr>
        <p:grpSpPr bwMode="auto">
          <a:xfrm>
            <a:off x="5257800" y="5872336"/>
            <a:ext cx="381000" cy="457200"/>
            <a:chOff x="2544" y="3648"/>
            <a:chExt cx="240" cy="288"/>
          </a:xfrm>
        </p:grpSpPr>
        <p:sp>
          <p:nvSpPr>
            <p:cNvPr id="15" name="Line 88"/>
            <p:cNvSpPr>
              <a:spLocks noChangeShapeType="1"/>
            </p:cNvSpPr>
            <p:nvPr/>
          </p:nvSpPr>
          <p:spPr bwMode="auto">
            <a:xfrm flipH="1">
              <a:off x="2544" y="3648"/>
              <a:ext cx="24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89"/>
            <p:cNvSpPr>
              <a:spLocks noChangeShapeType="1"/>
            </p:cNvSpPr>
            <p:nvPr/>
          </p:nvSpPr>
          <p:spPr bwMode="auto">
            <a:xfrm>
              <a:off x="2544" y="3792"/>
              <a:ext cx="24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" name="Text Box 90"/>
          <p:cNvSpPr txBox="1">
            <a:spLocks noChangeArrowheads="1"/>
          </p:cNvSpPr>
          <p:nvPr/>
        </p:nvSpPr>
        <p:spPr bwMode="auto">
          <a:xfrm>
            <a:off x="5562600" y="4653136"/>
            <a:ext cx="3276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从内总线输入</a:t>
            </a:r>
          </a:p>
        </p:txBody>
      </p:sp>
      <p:sp>
        <p:nvSpPr>
          <p:cNvPr id="18" name="Text Box 91"/>
          <p:cNvSpPr txBox="1">
            <a:spLocks noChangeArrowheads="1"/>
          </p:cNvSpPr>
          <p:nvPr/>
        </p:nvSpPr>
        <p:spPr bwMode="auto">
          <a:xfrm>
            <a:off x="5562600" y="5110336"/>
            <a:ext cx="3276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从</a:t>
            </a: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DB</a:t>
            </a: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输入</a:t>
            </a:r>
          </a:p>
        </p:txBody>
      </p:sp>
      <p:sp>
        <p:nvSpPr>
          <p:cNvPr id="19" name="Text Box 92"/>
          <p:cNvSpPr txBox="1">
            <a:spLocks noChangeArrowheads="1"/>
          </p:cNvSpPr>
          <p:nvPr/>
        </p:nvSpPr>
        <p:spPr bwMode="auto">
          <a:xfrm>
            <a:off x="7924800" y="4653136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打入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20" name="Text Box 93"/>
          <p:cNvSpPr txBox="1">
            <a:spLocks noChangeArrowheads="1"/>
          </p:cNvSpPr>
          <p:nvPr/>
        </p:nvSpPr>
        <p:spPr bwMode="auto">
          <a:xfrm>
            <a:off x="7956376" y="5214143"/>
            <a:ext cx="1187624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置入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grpSp>
        <p:nvGrpSpPr>
          <p:cNvPr id="21" name="Group 69"/>
          <p:cNvGrpSpPr>
            <a:grpSpLocks/>
          </p:cNvGrpSpPr>
          <p:nvPr/>
        </p:nvGrpSpPr>
        <p:grpSpPr bwMode="auto">
          <a:xfrm>
            <a:off x="467047" y="-27384"/>
            <a:ext cx="8353425" cy="4464050"/>
            <a:chOff x="0" y="48"/>
            <a:chExt cx="5760" cy="3360"/>
          </a:xfrm>
        </p:grpSpPr>
        <p:sp>
          <p:nvSpPr>
            <p:cNvPr id="22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3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4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5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6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7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8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9" name="Line 77"/>
            <p:cNvSpPr>
              <a:spLocks noChangeShapeType="1"/>
            </p:cNvSpPr>
            <p:nvPr/>
          </p:nvSpPr>
          <p:spPr bwMode="auto">
            <a:xfrm flipV="1">
              <a:off x="1008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0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31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32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33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4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35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36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7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8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39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0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1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2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3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4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5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6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7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8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9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0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1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2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3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4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5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6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7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8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9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0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1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62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63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64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65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66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67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68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69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70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71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72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73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74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75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76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7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8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79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80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1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82" name="Text Box 118"/>
          <p:cNvSpPr txBox="1">
            <a:spLocks noChangeArrowheads="1"/>
          </p:cNvSpPr>
          <p:nvPr/>
        </p:nvSpPr>
        <p:spPr bwMode="auto">
          <a:xfrm>
            <a:off x="5220072" y="942192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MAR</a:t>
            </a:r>
          </a:p>
        </p:txBody>
      </p:sp>
      <p:sp>
        <p:nvSpPr>
          <p:cNvPr id="83" name="Text Box 119"/>
          <p:cNvSpPr txBox="1">
            <a:spLocks noChangeArrowheads="1"/>
          </p:cNvSpPr>
          <p:nvPr/>
        </p:nvSpPr>
        <p:spPr bwMode="auto">
          <a:xfrm>
            <a:off x="5220072" y="1484784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MDR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/>
      <p:bldP spid="4" grpId="0" autoUpdateAnimBg="0"/>
      <p:bldP spid="11" grpId="0" autoUpdateAnimBg="0"/>
      <p:bldP spid="12" grpId="0" autoUpdateAnimBg="0"/>
      <p:bldP spid="13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82" grpId="0" animBg="1"/>
      <p:bldP spid="8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5"/>
          <p:cNvSpPr txBox="1">
            <a:spLocks noChangeArrowheads="1"/>
          </p:cNvSpPr>
          <p:nvPr/>
        </p:nvSpPr>
        <p:spPr bwMode="auto">
          <a:xfrm>
            <a:off x="170656" y="4581128"/>
            <a:ext cx="480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各类信息传送途径</a:t>
            </a:r>
          </a:p>
        </p:txBody>
      </p:sp>
      <p:sp>
        <p:nvSpPr>
          <p:cNvPr id="3" name="Text Box 83"/>
          <p:cNvSpPr txBox="1">
            <a:spLocks noChangeArrowheads="1"/>
          </p:cNvSpPr>
          <p:nvPr/>
        </p:nvSpPr>
        <p:spPr bwMode="auto">
          <a:xfrm>
            <a:off x="2913856" y="5523954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</a:t>
            </a:r>
          </a:p>
        </p:txBody>
      </p:sp>
      <p:sp>
        <p:nvSpPr>
          <p:cNvPr id="4" name="Text Box 84"/>
          <p:cNvSpPr txBox="1">
            <a:spLocks noChangeArrowheads="1"/>
          </p:cNvSpPr>
          <p:nvPr/>
        </p:nvSpPr>
        <p:spPr bwMode="auto">
          <a:xfrm>
            <a:off x="-134144" y="5523954"/>
            <a:ext cx="373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）指令信息</a:t>
            </a:r>
          </a:p>
        </p:txBody>
      </p:sp>
      <p:sp>
        <p:nvSpPr>
          <p:cNvPr id="5" name="Text Box 91"/>
          <p:cNvSpPr txBox="1">
            <a:spLocks noChangeArrowheads="1"/>
          </p:cNvSpPr>
          <p:nvPr/>
        </p:nvSpPr>
        <p:spPr bwMode="auto">
          <a:xfrm>
            <a:off x="4971256" y="5371554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置入</a:t>
            </a:r>
          </a:p>
        </p:txBody>
      </p:sp>
      <p:sp>
        <p:nvSpPr>
          <p:cNvPr id="6" name="Line 92"/>
          <p:cNvSpPr>
            <a:spLocks noChangeShapeType="1"/>
          </p:cNvSpPr>
          <p:nvPr/>
        </p:nvSpPr>
        <p:spPr bwMode="auto">
          <a:xfrm>
            <a:off x="3447256" y="5904954"/>
            <a:ext cx="838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93"/>
          <p:cNvSpPr txBox="1">
            <a:spLocks noChangeArrowheads="1"/>
          </p:cNvSpPr>
          <p:nvPr/>
        </p:nvSpPr>
        <p:spPr bwMode="auto">
          <a:xfrm>
            <a:off x="4361656" y="5523954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DB</a:t>
            </a:r>
          </a:p>
        </p:txBody>
      </p:sp>
      <p:sp>
        <p:nvSpPr>
          <p:cNvPr id="8" name="Line 94"/>
          <p:cNvSpPr>
            <a:spLocks noChangeShapeType="1"/>
          </p:cNvSpPr>
          <p:nvPr/>
        </p:nvSpPr>
        <p:spPr bwMode="auto">
          <a:xfrm>
            <a:off x="5123656" y="5904954"/>
            <a:ext cx="838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95"/>
          <p:cNvSpPr txBox="1">
            <a:spLocks noChangeArrowheads="1"/>
          </p:cNvSpPr>
          <p:nvPr/>
        </p:nvSpPr>
        <p:spPr bwMode="auto">
          <a:xfrm>
            <a:off x="6038056" y="5523954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IR</a:t>
            </a:r>
          </a:p>
        </p:txBody>
      </p:sp>
      <p:grpSp>
        <p:nvGrpSpPr>
          <p:cNvPr id="10" name="Group 69"/>
          <p:cNvGrpSpPr>
            <a:grpSpLocks/>
          </p:cNvGrpSpPr>
          <p:nvPr/>
        </p:nvGrpSpPr>
        <p:grpSpPr bwMode="auto">
          <a:xfrm>
            <a:off x="539055" y="117078"/>
            <a:ext cx="8353425" cy="4464050"/>
            <a:chOff x="0" y="48"/>
            <a:chExt cx="5760" cy="3360"/>
          </a:xfrm>
        </p:grpSpPr>
        <p:sp>
          <p:nvSpPr>
            <p:cNvPr id="11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2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3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4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5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6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7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8" name="Line 77"/>
            <p:cNvSpPr>
              <a:spLocks noChangeShapeType="1"/>
            </p:cNvSpPr>
            <p:nvPr/>
          </p:nvSpPr>
          <p:spPr bwMode="auto">
            <a:xfrm flipV="1">
              <a:off x="1008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9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20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21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22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3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24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25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6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7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28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9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0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1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2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3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4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5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6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7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8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9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0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1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2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3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4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5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6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7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8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9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0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51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52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53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54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55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56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57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58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59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60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61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62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63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64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65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6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7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68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69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0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71" name="Text Box 111"/>
          <p:cNvSpPr txBox="1">
            <a:spLocks noChangeArrowheads="1"/>
          </p:cNvSpPr>
          <p:nvPr/>
        </p:nvSpPr>
        <p:spPr bwMode="auto">
          <a:xfrm>
            <a:off x="7092280" y="1196752"/>
            <a:ext cx="693218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M</a:t>
            </a:r>
          </a:p>
        </p:txBody>
      </p:sp>
      <p:sp>
        <p:nvSpPr>
          <p:cNvPr id="72" name="Line 99"/>
          <p:cNvSpPr>
            <a:spLocks noChangeShapeType="1"/>
          </p:cNvSpPr>
          <p:nvPr/>
        </p:nvSpPr>
        <p:spPr bwMode="auto">
          <a:xfrm>
            <a:off x="7452320" y="548680"/>
            <a:ext cx="0" cy="63772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000">
              <a:latin typeface="+mn-lt"/>
            </a:endParaRPr>
          </a:p>
        </p:txBody>
      </p:sp>
      <p:sp>
        <p:nvSpPr>
          <p:cNvPr id="73" name="Line 97"/>
          <p:cNvSpPr>
            <a:spLocks noChangeShapeType="1"/>
          </p:cNvSpPr>
          <p:nvPr/>
        </p:nvSpPr>
        <p:spPr bwMode="auto">
          <a:xfrm flipH="1">
            <a:off x="6012160" y="548680"/>
            <a:ext cx="2923699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000">
              <a:latin typeface="+mn-lt"/>
            </a:endParaRPr>
          </a:p>
        </p:txBody>
      </p:sp>
      <p:sp>
        <p:nvSpPr>
          <p:cNvPr id="74" name="Line 107"/>
          <p:cNvSpPr>
            <a:spLocks noChangeShapeType="1"/>
          </p:cNvSpPr>
          <p:nvPr/>
        </p:nvSpPr>
        <p:spPr bwMode="auto">
          <a:xfrm>
            <a:off x="6723704" y="548680"/>
            <a:ext cx="0" cy="184939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000">
              <a:latin typeface="+mn-lt"/>
            </a:endParaRPr>
          </a:p>
        </p:txBody>
      </p:sp>
      <p:sp>
        <p:nvSpPr>
          <p:cNvPr id="75" name="Line 108"/>
          <p:cNvSpPr>
            <a:spLocks noChangeShapeType="1"/>
          </p:cNvSpPr>
          <p:nvPr/>
        </p:nvSpPr>
        <p:spPr bwMode="auto">
          <a:xfrm flipH="1">
            <a:off x="6166809" y="2398072"/>
            <a:ext cx="55689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000">
              <a:latin typeface="+mn-lt"/>
            </a:endParaRPr>
          </a:p>
        </p:txBody>
      </p:sp>
      <p:sp>
        <p:nvSpPr>
          <p:cNvPr id="76" name="Text Box 120"/>
          <p:cNvSpPr txBox="1">
            <a:spLocks noChangeArrowheads="1"/>
          </p:cNvSpPr>
          <p:nvPr/>
        </p:nvSpPr>
        <p:spPr bwMode="auto">
          <a:xfrm>
            <a:off x="5292080" y="2237008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IR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/>
      <p:bldP spid="4" grpId="0" autoUpdateAnimBg="0"/>
      <p:bldP spid="5" grpId="0" autoUpdateAnimBg="0"/>
      <p:bldP spid="6" grpId="0" animBg="1"/>
      <p:bldP spid="7" grpId="0" build="p" autoUpdateAnimBg="0" advAuto="0"/>
      <p:bldP spid="8" grpId="0" animBg="1"/>
      <p:bldP spid="9" grpId="0" build="p" autoUpdateAnimBg="0" advAuto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2"/>
          <p:cNvSpPr txBox="1">
            <a:spLocks noChangeArrowheads="1"/>
          </p:cNvSpPr>
          <p:nvPr/>
        </p:nvSpPr>
        <p:spPr bwMode="auto">
          <a:xfrm>
            <a:off x="0" y="5379938"/>
            <a:ext cx="3733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）指令地址</a:t>
            </a:r>
          </a:p>
        </p:txBody>
      </p:sp>
      <p:sp>
        <p:nvSpPr>
          <p:cNvPr id="3" name="Text Box 71"/>
          <p:cNvSpPr txBox="1">
            <a:spLocks noChangeArrowheads="1"/>
          </p:cNvSpPr>
          <p:nvPr/>
        </p:nvSpPr>
        <p:spPr bwMode="auto">
          <a:xfrm>
            <a:off x="2590800" y="5379938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PC</a:t>
            </a:r>
          </a:p>
        </p:txBody>
      </p:sp>
      <p:sp>
        <p:nvSpPr>
          <p:cNvPr id="4" name="Text Box 73"/>
          <p:cNvSpPr txBox="1">
            <a:spLocks noChangeArrowheads="1"/>
          </p:cNvSpPr>
          <p:nvPr/>
        </p:nvSpPr>
        <p:spPr bwMode="auto">
          <a:xfrm>
            <a:off x="7391400" y="5051325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打入</a:t>
            </a:r>
          </a:p>
        </p:txBody>
      </p:sp>
      <p:sp>
        <p:nvSpPr>
          <p:cNvPr id="5" name="Line 75"/>
          <p:cNvSpPr>
            <a:spLocks noChangeShapeType="1"/>
          </p:cNvSpPr>
          <p:nvPr/>
        </p:nvSpPr>
        <p:spPr bwMode="auto">
          <a:xfrm>
            <a:off x="3200400" y="5760938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76"/>
          <p:cNvSpPr txBox="1">
            <a:spLocks noChangeArrowheads="1"/>
          </p:cNvSpPr>
          <p:nvPr/>
        </p:nvSpPr>
        <p:spPr bwMode="auto">
          <a:xfrm>
            <a:off x="3733800" y="5379938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</a:t>
            </a:r>
          </a:p>
        </p:txBody>
      </p:sp>
      <p:sp>
        <p:nvSpPr>
          <p:cNvPr id="7" name="Line 77"/>
          <p:cNvSpPr>
            <a:spLocks noChangeShapeType="1"/>
          </p:cNvSpPr>
          <p:nvPr/>
        </p:nvSpPr>
        <p:spPr bwMode="auto">
          <a:xfrm>
            <a:off x="4114800" y="5760938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auto">
          <a:xfrm>
            <a:off x="4572000" y="5379938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9" name="Line 124"/>
          <p:cNvSpPr>
            <a:spLocks noChangeShapeType="1"/>
          </p:cNvSpPr>
          <p:nvPr/>
        </p:nvSpPr>
        <p:spPr bwMode="auto">
          <a:xfrm>
            <a:off x="5486400" y="5760938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25"/>
          <p:cNvSpPr txBox="1">
            <a:spLocks noChangeArrowheads="1"/>
          </p:cNvSpPr>
          <p:nvPr/>
        </p:nvSpPr>
        <p:spPr bwMode="auto">
          <a:xfrm>
            <a:off x="5943600" y="5410100"/>
            <a:ext cx="91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移</a:t>
            </a:r>
          </a:p>
        </p:txBody>
      </p:sp>
      <p:sp>
        <p:nvSpPr>
          <p:cNvPr id="11" name="Line 126"/>
          <p:cNvSpPr>
            <a:spLocks noChangeShapeType="1"/>
          </p:cNvSpPr>
          <p:nvPr/>
        </p:nvSpPr>
        <p:spPr bwMode="auto">
          <a:xfrm>
            <a:off x="6553200" y="5760938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27"/>
          <p:cNvSpPr txBox="1">
            <a:spLocks noChangeArrowheads="1"/>
          </p:cNvSpPr>
          <p:nvPr/>
        </p:nvSpPr>
        <p:spPr bwMode="auto">
          <a:xfrm>
            <a:off x="7010400" y="5379938"/>
            <a:ext cx="914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13" name="Line 128"/>
          <p:cNvSpPr>
            <a:spLocks noChangeShapeType="1"/>
          </p:cNvSpPr>
          <p:nvPr/>
        </p:nvSpPr>
        <p:spPr bwMode="auto">
          <a:xfrm>
            <a:off x="7543800" y="5760938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129"/>
          <p:cNvSpPr txBox="1">
            <a:spLocks noChangeArrowheads="1"/>
          </p:cNvSpPr>
          <p:nvPr/>
        </p:nvSpPr>
        <p:spPr bwMode="auto">
          <a:xfrm>
            <a:off x="8001000" y="5379938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MAR</a:t>
            </a:r>
          </a:p>
        </p:txBody>
      </p:sp>
      <p:sp>
        <p:nvSpPr>
          <p:cNvPr id="15" name="Text Box 212"/>
          <p:cNvSpPr txBox="1">
            <a:spLocks noChangeArrowheads="1"/>
          </p:cNvSpPr>
          <p:nvPr/>
        </p:nvSpPr>
        <p:spPr bwMode="auto">
          <a:xfrm>
            <a:off x="-314325" y="4293096"/>
            <a:ext cx="373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）地址信息</a:t>
            </a:r>
          </a:p>
        </p:txBody>
      </p:sp>
      <p:grpSp>
        <p:nvGrpSpPr>
          <p:cNvPr id="16" name="Group 69"/>
          <p:cNvGrpSpPr>
            <a:grpSpLocks/>
          </p:cNvGrpSpPr>
          <p:nvPr/>
        </p:nvGrpSpPr>
        <p:grpSpPr bwMode="auto">
          <a:xfrm>
            <a:off x="539055" y="44624"/>
            <a:ext cx="8353425" cy="4464050"/>
            <a:chOff x="0" y="48"/>
            <a:chExt cx="5760" cy="3360"/>
          </a:xfrm>
        </p:grpSpPr>
        <p:sp>
          <p:nvSpPr>
            <p:cNvPr id="17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8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9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0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1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2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3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4" name="Line 77"/>
            <p:cNvSpPr>
              <a:spLocks noChangeShapeType="1"/>
            </p:cNvSpPr>
            <p:nvPr/>
          </p:nvSpPr>
          <p:spPr bwMode="auto">
            <a:xfrm flipV="1">
              <a:off x="1008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5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</a:t>
              </a:r>
              <a:r>
                <a:rPr lang="en-US" altLang="zh-CN" sz="2000" b="1" smtClean="0">
                  <a:latin typeface="+mn-lt"/>
                  <a:ea typeface="黑体" pitchFamily="2" charset="-122"/>
                </a:rPr>
                <a:t> PC      </a:t>
              </a:r>
              <a:r>
                <a:rPr lang="en-US" altLang="zh-CN" sz="2000" b="1">
                  <a:latin typeface="+mn-lt"/>
                  <a:ea typeface="黑体" pitchFamily="2" charset="-122"/>
                </a:rPr>
                <a:t>PSW  MDR</a:t>
              </a:r>
            </a:p>
          </p:txBody>
        </p:sp>
        <p:sp>
          <p:nvSpPr>
            <p:cNvPr id="26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27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28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9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30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31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2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3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34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5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6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7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8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9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0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1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2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3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4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5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6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7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8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9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0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1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2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3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4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5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6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57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58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59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60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61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62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63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64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65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66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67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68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69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70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71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2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3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74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75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6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77" name="Text Box 118"/>
          <p:cNvSpPr txBox="1">
            <a:spLocks noChangeArrowheads="1"/>
          </p:cNvSpPr>
          <p:nvPr/>
        </p:nvSpPr>
        <p:spPr bwMode="auto">
          <a:xfrm>
            <a:off x="653777" y="1340768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000" b="1" baseline="-25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0</a:t>
            </a:r>
          </a:p>
        </p:txBody>
      </p:sp>
      <p:sp>
        <p:nvSpPr>
          <p:cNvPr id="78" name="Line 119"/>
          <p:cNvSpPr>
            <a:spLocks noChangeShapeType="1"/>
          </p:cNvSpPr>
          <p:nvPr/>
        </p:nvSpPr>
        <p:spPr bwMode="auto">
          <a:xfrm>
            <a:off x="612378" y="1774155"/>
            <a:ext cx="503238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9" name="Text Box 121"/>
          <p:cNvSpPr txBox="1">
            <a:spLocks noChangeArrowheads="1"/>
          </p:cNvSpPr>
          <p:nvPr/>
        </p:nvSpPr>
        <p:spPr bwMode="auto">
          <a:xfrm>
            <a:off x="5292080" y="2669056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PC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59632" y="3789040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>
                <a:solidFill>
                  <a:srgbClr val="FF0000"/>
                </a:solidFill>
                <a:ea typeface="黑体" pitchFamily="2" charset="-122"/>
              </a:rPr>
              <a:t>PC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81" name="Text Box 79"/>
          <p:cNvSpPr txBox="1">
            <a:spLocks noChangeArrowheads="1"/>
          </p:cNvSpPr>
          <p:nvPr/>
        </p:nvSpPr>
        <p:spPr bwMode="auto">
          <a:xfrm>
            <a:off x="827584" y="2276872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A</a:t>
            </a:r>
          </a:p>
        </p:txBody>
      </p:sp>
      <p:sp>
        <p:nvSpPr>
          <p:cNvPr id="82" name="Line 70"/>
          <p:cNvSpPr>
            <a:spLocks noChangeShapeType="1"/>
          </p:cNvSpPr>
          <p:nvPr/>
        </p:nvSpPr>
        <p:spPr bwMode="auto">
          <a:xfrm flipV="1">
            <a:off x="1311762" y="2021783"/>
            <a:ext cx="0" cy="25508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000">
              <a:latin typeface="+mn-lt"/>
            </a:endParaRPr>
          </a:p>
        </p:txBody>
      </p:sp>
      <p:sp>
        <p:nvSpPr>
          <p:cNvPr id="83" name="Text Box 83"/>
          <p:cNvSpPr txBox="1">
            <a:spLocks noChangeArrowheads="1"/>
          </p:cNvSpPr>
          <p:nvPr/>
        </p:nvSpPr>
        <p:spPr bwMode="auto">
          <a:xfrm>
            <a:off x="1187624" y="1588936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84" name="Line 71"/>
          <p:cNvSpPr>
            <a:spLocks noChangeShapeType="1"/>
          </p:cNvSpPr>
          <p:nvPr/>
        </p:nvSpPr>
        <p:spPr bwMode="auto">
          <a:xfrm flipV="1">
            <a:off x="1979712" y="1304361"/>
            <a:ext cx="0" cy="25243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000">
              <a:latin typeface="+mn-lt"/>
            </a:endParaRPr>
          </a:p>
        </p:txBody>
      </p:sp>
      <p:sp>
        <p:nvSpPr>
          <p:cNvPr id="85" name="Text Box 80"/>
          <p:cNvSpPr txBox="1">
            <a:spLocks noChangeArrowheads="1"/>
          </p:cNvSpPr>
          <p:nvPr/>
        </p:nvSpPr>
        <p:spPr bwMode="auto">
          <a:xfrm>
            <a:off x="1442932" y="940864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1979712" y="620688"/>
            <a:ext cx="3312368" cy="576064"/>
            <a:chOff x="1979712" y="620688"/>
            <a:chExt cx="3312368" cy="576064"/>
          </a:xfrm>
        </p:grpSpPr>
        <p:sp>
          <p:nvSpPr>
            <p:cNvPr id="87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8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9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57606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0" name="Line 87"/>
            <p:cNvSpPr>
              <a:spLocks noChangeShapeType="1"/>
            </p:cNvSpPr>
            <p:nvPr/>
          </p:nvSpPr>
          <p:spPr bwMode="auto">
            <a:xfrm>
              <a:off x="4860032" y="1196752"/>
              <a:ext cx="43204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91" name="Text Box 118"/>
          <p:cNvSpPr txBox="1">
            <a:spLocks noChangeArrowheads="1"/>
          </p:cNvSpPr>
          <p:nvPr/>
        </p:nvSpPr>
        <p:spPr bwMode="auto">
          <a:xfrm>
            <a:off x="5251222" y="1014200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MAR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/>
      <p:bldP spid="4" grpId="0" autoUpdateAnimBg="0"/>
      <p:bldP spid="5" grpId="0" animBg="1"/>
      <p:bldP spid="6" grpId="0" build="p" autoUpdateAnimBg="0" advAuto="0"/>
      <p:bldP spid="7" grpId="0" animBg="1"/>
      <p:bldP spid="8" grpId="0" build="p" autoUpdateAnimBg="0" advAuto="0"/>
      <p:bldP spid="9" grpId="0" animBg="1"/>
      <p:bldP spid="10" grpId="0" autoUpdateAnimBg="0"/>
      <p:bldP spid="11" grpId="0" animBg="1"/>
      <p:bldP spid="12" grpId="0" autoUpdateAnimBg="0"/>
      <p:bldP spid="13" grpId="0" animBg="1"/>
      <p:bldP spid="14" grpId="0" build="p" autoUpdateAnimBg="0" advAuto="0"/>
      <p:bldP spid="15" grpId="0" autoUpdateAnimBg="0"/>
      <p:bldP spid="79" grpId="0" animBg="1"/>
      <p:bldP spid="80" grpId="0"/>
      <p:bldP spid="81" grpId="0" animBg="1"/>
      <p:bldP spid="82" grpId="0" animBg="1"/>
      <p:bldP spid="83" grpId="0" animBg="1"/>
      <p:bldP spid="84" grpId="0" animBg="1"/>
      <p:bldP spid="85" grpId="0" animBg="1"/>
      <p:bldP spid="9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6"/>
          <p:cNvSpPr txBox="1">
            <a:spLocks noChangeArrowheads="1"/>
          </p:cNvSpPr>
          <p:nvPr/>
        </p:nvSpPr>
        <p:spPr bwMode="auto">
          <a:xfrm>
            <a:off x="118120" y="4509120"/>
            <a:ext cx="3733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）指令地址加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3" name="Text Box 132"/>
          <p:cNvSpPr txBox="1">
            <a:spLocks noChangeArrowheads="1"/>
          </p:cNvSpPr>
          <p:nvPr/>
        </p:nvSpPr>
        <p:spPr bwMode="auto">
          <a:xfrm>
            <a:off x="1691680" y="5458544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PC</a:t>
            </a:r>
          </a:p>
        </p:txBody>
      </p:sp>
      <p:sp>
        <p:nvSpPr>
          <p:cNvPr id="4" name="Line 134"/>
          <p:cNvSpPr>
            <a:spLocks noChangeShapeType="1"/>
          </p:cNvSpPr>
          <p:nvPr/>
        </p:nvSpPr>
        <p:spPr bwMode="auto">
          <a:xfrm>
            <a:off x="2301280" y="5839544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135"/>
          <p:cNvSpPr txBox="1">
            <a:spLocks noChangeArrowheads="1"/>
          </p:cNvSpPr>
          <p:nvPr/>
        </p:nvSpPr>
        <p:spPr bwMode="auto">
          <a:xfrm>
            <a:off x="2758480" y="5458544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</a:t>
            </a:r>
          </a:p>
        </p:txBody>
      </p:sp>
      <p:sp>
        <p:nvSpPr>
          <p:cNvPr id="6" name="Line 136"/>
          <p:cNvSpPr>
            <a:spLocks noChangeShapeType="1"/>
          </p:cNvSpPr>
          <p:nvPr/>
        </p:nvSpPr>
        <p:spPr bwMode="auto">
          <a:xfrm>
            <a:off x="3139480" y="5839544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37"/>
          <p:cNvSpPr txBox="1">
            <a:spLocks noChangeArrowheads="1"/>
          </p:cNvSpPr>
          <p:nvPr/>
        </p:nvSpPr>
        <p:spPr bwMode="auto">
          <a:xfrm>
            <a:off x="3596680" y="5458544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8" name="Line 138"/>
          <p:cNvSpPr>
            <a:spLocks noChangeShapeType="1"/>
          </p:cNvSpPr>
          <p:nvPr/>
        </p:nvSpPr>
        <p:spPr bwMode="auto">
          <a:xfrm>
            <a:off x="4434880" y="5839544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39"/>
          <p:cNvSpPr txBox="1">
            <a:spLocks noChangeArrowheads="1"/>
          </p:cNvSpPr>
          <p:nvPr/>
        </p:nvSpPr>
        <p:spPr bwMode="auto">
          <a:xfrm>
            <a:off x="4892080" y="5488706"/>
            <a:ext cx="91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移</a:t>
            </a:r>
          </a:p>
        </p:txBody>
      </p:sp>
      <p:sp>
        <p:nvSpPr>
          <p:cNvPr id="10" name="Line 140"/>
          <p:cNvSpPr>
            <a:spLocks noChangeShapeType="1"/>
          </p:cNvSpPr>
          <p:nvPr/>
        </p:nvSpPr>
        <p:spPr bwMode="auto">
          <a:xfrm>
            <a:off x="5425480" y="5839544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41"/>
          <p:cNvSpPr txBox="1">
            <a:spLocks noChangeArrowheads="1"/>
          </p:cNvSpPr>
          <p:nvPr/>
        </p:nvSpPr>
        <p:spPr bwMode="auto">
          <a:xfrm>
            <a:off x="5882680" y="5458544"/>
            <a:ext cx="914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12" name="Line 142"/>
          <p:cNvSpPr>
            <a:spLocks noChangeShapeType="1"/>
          </p:cNvSpPr>
          <p:nvPr/>
        </p:nvSpPr>
        <p:spPr bwMode="auto">
          <a:xfrm>
            <a:off x="6416080" y="5839544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143"/>
          <p:cNvSpPr txBox="1">
            <a:spLocks noChangeArrowheads="1"/>
          </p:cNvSpPr>
          <p:nvPr/>
        </p:nvSpPr>
        <p:spPr bwMode="auto">
          <a:xfrm>
            <a:off x="6873280" y="5458544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PC</a:t>
            </a:r>
          </a:p>
        </p:txBody>
      </p:sp>
      <p:sp>
        <p:nvSpPr>
          <p:cNvPr id="14" name="Text Box 144"/>
          <p:cNvSpPr txBox="1">
            <a:spLocks noChangeArrowheads="1"/>
          </p:cNvSpPr>
          <p:nvPr/>
        </p:nvSpPr>
        <p:spPr bwMode="auto">
          <a:xfrm>
            <a:off x="2758480" y="5883994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</a:t>
            </a:r>
            <a:r>
              <a:rPr lang="en-US" alt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0</a:t>
            </a:r>
            <a:endParaRPr lang="en-US" altLang="zh-CN" sz="36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Line 145"/>
          <p:cNvSpPr>
            <a:spLocks noChangeShapeType="1"/>
          </p:cNvSpPr>
          <p:nvPr/>
        </p:nvSpPr>
        <p:spPr bwMode="auto">
          <a:xfrm flipV="1">
            <a:off x="3368080" y="5991944"/>
            <a:ext cx="38100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50"/>
          <p:cNvSpPr txBox="1">
            <a:spLocks noChangeArrowheads="1"/>
          </p:cNvSpPr>
          <p:nvPr/>
        </p:nvSpPr>
        <p:spPr bwMode="auto">
          <a:xfrm>
            <a:off x="6263680" y="5839544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打入</a:t>
            </a:r>
          </a:p>
        </p:txBody>
      </p:sp>
      <p:grpSp>
        <p:nvGrpSpPr>
          <p:cNvPr id="17" name="Group 69"/>
          <p:cNvGrpSpPr>
            <a:grpSpLocks/>
          </p:cNvGrpSpPr>
          <p:nvPr/>
        </p:nvGrpSpPr>
        <p:grpSpPr bwMode="auto">
          <a:xfrm>
            <a:off x="539055" y="44624"/>
            <a:ext cx="8353425" cy="4464050"/>
            <a:chOff x="0" y="48"/>
            <a:chExt cx="5760" cy="3360"/>
          </a:xfrm>
        </p:grpSpPr>
        <p:sp>
          <p:nvSpPr>
            <p:cNvPr id="18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9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0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1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2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3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4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5" name="Line 77"/>
            <p:cNvSpPr>
              <a:spLocks noChangeShapeType="1"/>
            </p:cNvSpPr>
            <p:nvPr/>
          </p:nvSpPr>
          <p:spPr bwMode="auto">
            <a:xfrm flipV="1">
              <a:off x="1008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6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27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28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29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0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31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32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3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4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35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6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7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8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9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0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1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2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3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4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5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6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7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8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9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0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1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2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3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4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5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6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7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58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59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60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61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62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63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64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65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66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67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68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69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70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71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72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3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4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75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76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7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78" name="Text Box 118"/>
          <p:cNvSpPr txBox="1">
            <a:spLocks noChangeArrowheads="1"/>
          </p:cNvSpPr>
          <p:nvPr/>
        </p:nvSpPr>
        <p:spPr bwMode="auto">
          <a:xfrm>
            <a:off x="509761" y="1340768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000" b="1" baseline="-2500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en-US" altLang="zh-CN" sz="2000" b="1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=1</a:t>
            </a:r>
            <a:endParaRPr lang="en-US" altLang="zh-CN" sz="2000" b="1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9" name="Line 119"/>
          <p:cNvSpPr>
            <a:spLocks noChangeShapeType="1"/>
          </p:cNvSpPr>
          <p:nvPr/>
        </p:nvSpPr>
        <p:spPr bwMode="auto">
          <a:xfrm>
            <a:off x="612378" y="1774155"/>
            <a:ext cx="503238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0" name="Text Box 121"/>
          <p:cNvSpPr txBox="1">
            <a:spLocks noChangeArrowheads="1"/>
          </p:cNvSpPr>
          <p:nvPr/>
        </p:nvSpPr>
        <p:spPr bwMode="auto">
          <a:xfrm>
            <a:off x="5292080" y="2636912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PC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59632" y="3789040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>
                <a:solidFill>
                  <a:srgbClr val="FF0000"/>
                </a:solidFill>
                <a:ea typeface="黑体" pitchFamily="2" charset="-122"/>
              </a:rPr>
              <a:t>PC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82" name="Text Box 79"/>
          <p:cNvSpPr txBox="1">
            <a:spLocks noChangeArrowheads="1"/>
          </p:cNvSpPr>
          <p:nvPr/>
        </p:nvSpPr>
        <p:spPr bwMode="auto">
          <a:xfrm>
            <a:off x="827584" y="2276872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A</a:t>
            </a:r>
          </a:p>
        </p:txBody>
      </p:sp>
      <p:sp>
        <p:nvSpPr>
          <p:cNvPr id="83" name="Line 70"/>
          <p:cNvSpPr>
            <a:spLocks noChangeShapeType="1"/>
          </p:cNvSpPr>
          <p:nvPr/>
        </p:nvSpPr>
        <p:spPr bwMode="auto">
          <a:xfrm flipV="1">
            <a:off x="1331640" y="2021783"/>
            <a:ext cx="0" cy="25508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000">
              <a:latin typeface="+mn-lt"/>
            </a:endParaRPr>
          </a:p>
        </p:txBody>
      </p:sp>
      <p:sp>
        <p:nvSpPr>
          <p:cNvPr id="84" name="Text Box 83"/>
          <p:cNvSpPr txBox="1">
            <a:spLocks noChangeArrowheads="1"/>
          </p:cNvSpPr>
          <p:nvPr/>
        </p:nvSpPr>
        <p:spPr bwMode="auto">
          <a:xfrm>
            <a:off x="1187624" y="1556792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85" name="Text Box 80"/>
          <p:cNvSpPr txBox="1">
            <a:spLocks noChangeArrowheads="1"/>
          </p:cNvSpPr>
          <p:nvPr/>
        </p:nvSpPr>
        <p:spPr bwMode="auto">
          <a:xfrm>
            <a:off x="1442932" y="908720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1979712" y="620688"/>
            <a:ext cx="3312368" cy="2232248"/>
            <a:chOff x="1979712" y="620688"/>
            <a:chExt cx="3312368" cy="2232248"/>
          </a:xfrm>
        </p:grpSpPr>
        <p:sp>
          <p:nvSpPr>
            <p:cNvPr id="87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8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9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0" name="Line 87"/>
            <p:cNvSpPr>
              <a:spLocks noChangeShapeType="1"/>
            </p:cNvSpPr>
            <p:nvPr/>
          </p:nvSpPr>
          <p:spPr bwMode="auto">
            <a:xfrm>
              <a:off x="4860032" y="2852936"/>
              <a:ext cx="43204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animBg="1"/>
      <p:bldP spid="5" grpId="0" build="p" autoUpdateAnimBg="0" advAuto="0"/>
      <p:bldP spid="6" grpId="0" animBg="1"/>
      <p:bldP spid="7" grpId="0" build="p" autoUpdateAnimBg="0" advAuto="0"/>
      <p:bldP spid="8" grpId="0" animBg="1"/>
      <p:bldP spid="9" grpId="0" autoUpdateAnimBg="0"/>
      <p:bldP spid="10" grpId="0" animBg="1"/>
      <p:bldP spid="11" grpId="0" autoUpdateAnimBg="0"/>
      <p:bldP spid="12" grpId="0" animBg="1"/>
      <p:bldP spid="13" grpId="0" build="p" autoUpdateAnimBg="0" advAuto="0"/>
      <p:bldP spid="14" grpId="0" build="p" autoUpdateAnimBg="0"/>
      <p:bldP spid="15" grpId="0" animBg="1"/>
      <p:bldP spid="16" grpId="0" autoUpdateAnimBg="0"/>
      <p:bldP spid="79" grpId="0" animBg="1"/>
      <p:bldP spid="80" grpId="0" animBg="1"/>
      <p:bldP spid="81" grpId="0"/>
      <p:bldP spid="82" grpId="0" animBg="1"/>
      <p:bldP spid="83" grpId="0" animBg="1"/>
      <p:bldP spid="84" grpId="0" animBg="1"/>
      <p:bldP spid="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251520" y="1124694"/>
            <a:ext cx="35020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3000" b="1"/>
              <a:t>5、形成控制逻辑</a:t>
            </a:r>
          </a:p>
        </p:txBody>
      </p:sp>
      <p:sp>
        <p:nvSpPr>
          <p:cNvPr id="3" name="Text Box 43"/>
          <p:cNvSpPr txBox="1">
            <a:spLocks noChangeArrowheads="1"/>
          </p:cNvSpPr>
          <p:nvPr/>
        </p:nvSpPr>
        <p:spPr bwMode="auto">
          <a:xfrm>
            <a:off x="665858" y="1669206"/>
            <a:ext cx="8272462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8925" indent="-288925" algn="l"/>
            <a:r>
              <a:rPr lang="zh-CN" altLang="en-US" sz="2000" b="1">
                <a:sym typeface="Wingdings" pitchFamily="2" charset="2"/>
              </a:rPr>
              <a:t></a:t>
            </a:r>
            <a:r>
              <a:rPr lang="zh-CN" altLang="en-US" sz="2800" b="1">
                <a:sym typeface="Wingdings" pitchFamily="2" charset="2"/>
              </a:rPr>
              <a:t> </a:t>
            </a:r>
            <a:r>
              <a:rPr lang="zh-CN" altLang="en-US" sz="3000" b="1"/>
              <a:t>如果采用组合逻辑设计方法:</a:t>
            </a:r>
          </a:p>
          <a:p>
            <a:pPr marL="288925" indent="-288925" algn="l">
              <a:spcBef>
                <a:spcPct val="0"/>
              </a:spcBef>
            </a:pPr>
            <a:r>
              <a:rPr lang="zh-CN" altLang="en-US" b="1"/>
              <a:t>   </a:t>
            </a:r>
            <a:r>
              <a:rPr lang="zh-CN" altLang="en-US" sz="2900" b="1"/>
              <a:t>根据第4步的工作, 将微命令产生的条件进行综合、简化后形成逻辑表达式,  用逻辑电路予以实现。</a:t>
            </a:r>
            <a:endParaRPr lang="en-US" altLang="zh-CN" sz="2900" b="1"/>
          </a:p>
        </p:txBody>
      </p:sp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721420" y="3231306"/>
            <a:ext cx="8054975" cy="149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8925" indent="-288925" algn="l"/>
            <a:r>
              <a:rPr lang="zh-CN" altLang="en-US" sz="2000" b="1">
                <a:sym typeface="Wingdings" pitchFamily="2" charset="2"/>
              </a:rPr>
              <a:t></a:t>
            </a:r>
            <a:r>
              <a:rPr lang="zh-CN" altLang="en-US" sz="2800" b="1">
                <a:sym typeface="Wingdings" pitchFamily="2" charset="2"/>
              </a:rPr>
              <a:t> </a:t>
            </a:r>
            <a:r>
              <a:rPr lang="zh-CN" altLang="en-US" sz="3000" b="1"/>
              <a:t>如果采用微程序设计方法:</a:t>
            </a:r>
          </a:p>
          <a:p>
            <a:pPr marL="288925" indent="-288925" algn="l">
              <a:spcBef>
                <a:spcPct val="0"/>
              </a:spcBef>
            </a:pPr>
            <a:r>
              <a:rPr lang="zh-CN" altLang="en-US" b="1"/>
              <a:t>   </a:t>
            </a:r>
            <a:r>
              <a:rPr lang="zh-CN" altLang="en-US" sz="3000" b="1"/>
              <a:t>根据第4步的工作, 对微命令进行编码, 形成微指令, 存入控制存储器</a:t>
            </a:r>
            <a:r>
              <a:rPr lang="en-US" altLang="zh-CN" sz="3000" b="1"/>
              <a:t>ROM, </a:t>
            </a:r>
            <a:r>
              <a:rPr lang="zh-CN" altLang="en-US" sz="3000" b="1"/>
              <a:t>作为控制的核心。</a:t>
            </a:r>
            <a:endParaRPr lang="en-US" altLang="zh-CN" sz="3000" b="1"/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2"/>
          <p:cNvSpPr txBox="1">
            <a:spLocks noChangeArrowheads="1"/>
          </p:cNvSpPr>
          <p:nvPr/>
        </p:nvSpPr>
        <p:spPr bwMode="auto">
          <a:xfrm>
            <a:off x="251520" y="4725144"/>
            <a:ext cx="3733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）转移地址</a:t>
            </a:r>
          </a:p>
        </p:txBody>
      </p:sp>
      <p:sp>
        <p:nvSpPr>
          <p:cNvPr id="3" name="Text Box 86"/>
          <p:cNvSpPr txBox="1">
            <a:spLocks noChangeArrowheads="1"/>
          </p:cNvSpPr>
          <p:nvPr/>
        </p:nvSpPr>
        <p:spPr bwMode="auto">
          <a:xfrm>
            <a:off x="137864" y="5525616"/>
            <a:ext cx="373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寄存器寻址：</a:t>
            </a:r>
          </a:p>
        </p:txBody>
      </p:sp>
      <p:sp>
        <p:nvSpPr>
          <p:cNvPr id="4" name="Text Box 71"/>
          <p:cNvSpPr txBox="1">
            <a:spLocks noChangeArrowheads="1"/>
          </p:cNvSpPr>
          <p:nvPr/>
        </p:nvSpPr>
        <p:spPr bwMode="auto">
          <a:xfrm>
            <a:off x="2576264" y="5449416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R0</a:t>
            </a:r>
          </a:p>
        </p:txBody>
      </p:sp>
      <p:sp>
        <p:nvSpPr>
          <p:cNvPr id="5" name="Text Box 73"/>
          <p:cNvSpPr txBox="1">
            <a:spLocks noChangeArrowheads="1"/>
          </p:cNvSpPr>
          <p:nvPr/>
        </p:nvSpPr>
        <p:spPr bwMode="auto">
          <a:xfrm>
            <a:off x="7148264" y="5373216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黑体" pitchFamily="49" charset="-122"/>
              </a:rPr>
              <a:t>打入</a:t>
            </a:r>
          </a:p>
        </p:txBody>
      </p:sp>
      <p:sp>
        <p:nvSpPr>
          <p:cNvPr id="6" name="Line 75"/>
          <p:cNvSpPr>
            <a:spLocks noChangeShapeType="1"/>
          </p:cNvSpPr>
          <p:nvPr/>
        </p:nvSpPr>
        <p:spPr bwMode="auto">
          <a:xfrm>
            <a:off x="3262064" y="583041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76"/>
          <p:cNvSpPr txBox="1">
            <a:spLocks noChangeArrowheads="1"/>
          </p:cNvSpPr>
          <p:nvPr/>
        </p:nvSpPr>
        <p:spPr bwMode="auto">
          <a:xfrm>
            <a:off x="3719264" y="5229200"/>
            <a:ext cx="56470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AB</a:t>
            </a:r>
            <a:endParaRPr lang="en-US" altLang="zh-CN" sz="36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Line 77"/>
          <p:cNvSpPr>
            <a:spLocks noChangeShapeType="1"/>
          </p:cNvSpPr>
          <p:nvPr/>
        </p:nvSpPr>
        <p:spPr bwMode="auto">
          <a:xfrm>
            <a:off x="4100264" y="583041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78"/>
          <p:cNvSpPr txBox="1">
            <a:spLocks noChangeArrowheads="1"/>
          </p:cNvSpPr>
          <p:nvPr/>
        </p:nvSpPr>
        <p:spPr bwMode="auto">
          <a:xfrm>
            <a:off x="4481264" y="5449416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10" name="Line 111"/>
          <p:cNvSpPr>
            <a:spLocks noChangeShapeType="1"/>
          </p:cNvSpPr>
          <p:nvPr/>
        </p:nvSpPr>
        <p:spPr bwMode="auto">
          <a:xfrm>
            <a:off x="5319464" y="583041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12"/>
          <p:cNvSpPr txBox="1">
            <a:spLocks noChangeArrowheads="1"/>
          </p:cNvSpPr>
          <p:nvPr/>
        </p:nvSpPr>
        <p:spPr bwMode="auto">
          <a:xfrm>
            <a:off x="5700464" y="5479579"/>
            <a:ext cx="99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移</a:t>
            </a:r>
          </a:p>
        </p:txBody>
      </p:sp>
      <p:sp>
        <p:nvSpPr>
          <p:cNvPr id="12" name="Line 113"/>
          <p:cNvSpPr>
            <a:spLocks noChangeShapeType="1"/>
          </p:cNvSpPr>
          <p:nvPr/>
        </p:nvSpPr>
        <p:spPr bwMode="auto">
          <a:xfrm>
            <a:off x="6310064" y="583041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114"/>
          <p:cNvSpPr txBox="1">
            <a:spLocks noChangeArrowheads="1"/>
          </p:cNvSpPr>
          <p:nvPr/>
        </p:nvSpPr>
        <p:spPr bwMode="auto">
          <a:xfrm>
            <a:off x="6691064" y="5449416"/>
            <a:ext cx="99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14" name="Line 115"/>
          <p:cNvSpPr>
            <a:spLocks noChangeShapeType="1"/>
          </p:cNvSpPr>
          <p:nvPr/>
        </p:nvSpPr>
        <p:spPr bwMode="auto">
          <a:xfrm>
            <a:off x="7300664" y="5830416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16"/>
          <p:cNvSpPr txBox="1">
            <a:spLocks noChangeArrowheads="1"/>
          </p:cNvSpPr>
          <p:nvPr/>
        </p:nvSpPr>
        <p:spPr bwMode="auto">
          <a:xfrm>
            <a:off x="7910264" y="5417666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PC</a:t>
            </a:r>
          </a:p>
        </p:txBody>
      </p:sp>
      <p:grpSp>
        <p:nvGrpSpPr>
          <p:cNvPr id="16" name="Group 69"/>
          <p:cNvGrpSpPr>
            <a:grpSpLocks/>
          </p:cNvGrpSpPr>
          <p:nvPr/>
        </p:nvGrpSpPr>
        <p:grpSpPr bwMode="auto">
          <a:xfrm>
            <a:off x="539055" y="189086"/>
            <a:ext cx="8353425" cy="4464050"/>
            <a:chOff x="0" y="48"/>
            <a:chExt cx="5760" cy="3360"/>
          </a:xfrm>
        </p:grpSpPr>
        <p:sp>
          <p:nvSpPr>
            <p:cNvPr id="17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8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9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0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1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2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3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4" name="Line 77"/>
            <p:cNvSpPr>
              <a:spLocks noChangeShapeType="1"/>
            </p:cNvSpPr>
            <p:nvPr/>
          </p:nvSpPr>
          <p:spPr bwMode="auto">
            <a:xfrm flipV="1">
              <a:off x="1008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5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26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27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28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9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30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31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2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3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34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5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6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7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8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9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0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1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2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3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4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5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6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7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8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9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0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1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2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3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4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5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6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57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58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59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60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61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62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63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64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65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66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67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68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69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70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71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2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3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74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75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6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77" name="Text Box 109"/>
          <p:cNvSpPr txBox="1">
            <a:spLocks noChangeArrowheads="1"/>
          </p:cNvSpPr>
          <p:nvPr/>
        </p:nvSpPr>
        <p:spPr bwMode="auto">
          <a:xfrm>
            <a:off x="3595038" y="1158216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R0</a:t>
            </a:r>
          </a:p>
        </p:txBody>
      </p:sp>
      <p:sp>
        <p:nvSpPr>
          <p:cNvPr id="78" name="Text Box 79"/>
          <p:cNvSpPr txBox="1">
            <a:spLocks noChangeArrowheads="1"/>
          </p:cNvSpPr>
          <p:nvPr/>
        </p:nvSpPr>
        <p:spPr bwMode="auto">
          <a:xfrm>
            <a:off x="827584" y="2420888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A</a:t>
            </a:r>
          </a:p>
        </p:txBody>
      </p:sp>
      <p:sp>
        <p:nvSpPr>
          <p:cNvPr id="79" name="Text Box 83"/>
          <p:cNvSpPr txBox="1">
            <a:spLocks noChangeArrowheads="1"/>
          </p:cNvSpPr>
          <p:nvPr/>
        </p:nvSpPr>
        <p:spPr bwMode="auto">
          <a:xfrm>
            <a:off x="1187624" y="1700808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80" name="Text Box 80"/>
          <p:cNvSpPr txBox="1">
            <a:spLocks noChangeArrowheads="1"/>
          </p:cNvSpPr>
          <p:nvPr/>
        </p:nvSpPr>
        <p:spPr bwMode="auto">
          <a:xfrm>
            <a:off x="1475656" y="1084880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81" name="组合 80"/>
          <p:cNvGrpSpPr/>
          <p:nvPr/>
        </p:nvGrpSpPr>
        <p:grpSpPr>
          <a:xfrm>
            <a:off x="1979712" y="764704"/>
            <a:ext cx="3312368" cy="2232248"/>
            <a:chOff x="1979712" y="620688"/>
            <a:chExt cx="3312368" cy="2232248"/>
          </a:xfrm>
        </p:grpSpPr>
        <p:sp>
          <p:nvSpPr>
            <p:cNvPr id="82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3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4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5" name="Line 87"/>
            <p:cNvSpPr>
              <a:spLocks noChangeShapeType="1"/>
            </p:cNvSpPr>
            <p:nvPr/>
          </p:nvSpPr>
          <p:spPr bwMode="auto">
            <a:xfrm>
              <a:off x="4860032" y="2852936"/>
              <a:ext cx="43204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86" name="Text Box 121"/>
          <p:cNvSpPr txBox="1">
            <a:spLocks noChangeArrowheads="1"/>
          </p:cNvSpPr>
          <p:nvPr/>
        </p:nvSpPr>
        <p:spPr bwMode="auto">
          <a:xfrm>
            <a:off x="5292080" y="2813072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PC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autoUpdateAnimBg="0"/>
      <p:bldP spid="6" grpId="0" animBg="1"/>
      <p:bldP spid="7" grpId="0" build="p" autoUpdateAnimBg="0" advAuto="0"/>
      <p:bldP spid="8" grpId="0" animBg="1"/>
      <p:bldP spid="9" grpId="0" build="p" autoUpdateAnimBg="0" advAuto="0"/>
      <p:bldP spid="10" grpId="0" animBg="1"/>
      <p:bldP spid="11" grpId="0" build="p" autoUpdateAnimBg="0" advAuto="0"/>
      <p:bldP spid="12" grpId="0" animBg="1"/>
      <p:bldP spid="13" grpId="0" build="p" autoUpdateAnimBg="0" advAuto="0"/>
      <p:bldP spid="14" grpId="0" animBg="1"/>
      <p:bldP spid="15" grpId="0" build="p" autoUpdateAnimBg="0" advAuto="0"/>
      <p:bldP spid="77" grpId="0" animBg="1"/>
      <p:bldP spid="78" grpId="0" animBg="1"/>
      <p:bldP spid="79" grpId="0" animBg="1"/>
      <p:bldP spid="80" grpId="0" animBg="1"/>
      <p:bldP spid="8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2"/>
          <p:cNvSpPr txBox="1">
            <a:spLocks noChangeArrowheads="1"/>
          </p:cNvSpPr>
          <p:nvPr/>
        </p:nvSpPr>
        <p:spPr bwMode="auto">
          <a:xfrm>
            <a:off x="0" y="4577755"/>
            <a:ext cx="3733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）转移地址</a:t>
            </a:r>
          </a:p>
        </p:txBody>
      </p:sp>
      <p:sp>
        <p:nvSpPr>
          <p:cNvPr id="3" name="Text Box 117"/>
          <p:cNvSpPr txBox="1">
            <a:spLocks noChangeArrowheads="1"/>
          </p:cNvSpPr>
          <p:nvPr/>
        </p:nvSpPr>
        <p:spPr bwMode="auto">
          <a:xfrm>
            <a:off x="0" y="5305400"/>
            <a:ext cx="3124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寄存器间址：</a:t>
            </a:r>
          </a:p>
        </p:txBody>
      </p:sp>
      <p:sp>
        <p:nvSpPr>
          <p:cNvPr id="4" name="Text Box 120"/>
          <p:cNvSpPr txBox="1">
            <a:spLocks noChangeArrowheads="1"/>
          </p:cNvSpPr>
          <p:nvPr/>
        </p:nvSpPr>
        <p:spPr bwMode="auto">
          <a:xfrm>
            <a:off x="2438400" y="5305400"/>
            <a:ext cx="838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R1</a:t>
            </a:r>
            <a:endParaRPr lang="en-US" altLang="zh-CN" sz="36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 Box 121"/>
          <p:cNvSpPr txBox="1">
            <a:spLocks noChangeArrowheads="1"/>
          </p:cNvSpPr>
          <p:nvPr/>
        </p:nvSpPr>
        <p:spPr bwMode="auto">
          <a:xfrm>
            <a:off x="7010400" y="5229200"/>
            <a:ext cx="106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黑体" pitchFamily="49" charset="-122"/>
              </a:rPr>
              <a:t>打入</a:t>
            </a:r>
          </a:p>
        </p:txBody>
      </p:sp>
      <p:sp>
        <p:nvSpPr>
          <p:cNvPr id="6" name="Line 122"/>
          <p:cNvSpPr>
            <a:spLocks noChangeShapeType="1"/>
          </p:cNvSpPr>
          <p:nvPr/>
        </p:nvSpPr>
        <p:spPr bwMode="auto">
          <a:xfrm>
            <a:off x="3124200" y="56864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3"/>
          <p:cNvSpPr txBox="1">
            <a:spLocks noChangeArrowheads="1"/>
          </p:cNvSpPr>
          <p:nvPr/>
        </p:nvSpPr>
        <p:spPr bwMode="auto">
          <a:xfrm>
            <a:off x="3581400" y="5305400"/>
            <a:ext cx="838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</a:t>
            </a:r>
          </a:p>
        </p:txBody>
      </p:sp>
      <p:sp>
        <p:nvSpPr>
          <p:cNvPr id="8" name="Line 124"/>
          <p:cNvSpPr>
            <a:spLocks noChangeShapeType="1"/>
          </p:cNvSpPr>
          <p:nvPr/>
        </p:nvSpPr>
        <p:spPr bwMode="auto">
          <a:xfrm>
            <a:off x="3962400" y="56864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25"/>
          <p:cNvSpPr txBox="1">
            <a:spLocks noChangeArrowheads="1"/>
          </p:cNvSpPr>
          <p:nvPr/>
        </p:nvSpPr>
        <p:spPr bwMode="auto">
          <a:xfrm>
            <a:off x="4343400" y="5305400"/>
            <a:ext cx="1143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10" name="Line 126"/>
          <p:cNvSpPr>
            <a:spLocks noChangeShapeType="1"/>
          </p:cNvSpPr>
          <p:nvPr/>
        </p:nvSpPr>
        <p:spPr bwMode="auto">
          <a:xfrm>
            <a:off x="5181600" y="56864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27"/>
          <p:cNvSpPr txBox="1">
            <a:spLocks noChangeArrowheads="1"/>
          </p:cNvSpPr>
          <p:nvPr/>
        </p:nvSpPr>
        <p:spPr bwMode="auto">
          <a:xfrm>
            <a:off x="5562600" y="5335563"/>
            <a:ext cx="99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移</a:t>
            </a:r>
          </a:p>
        </p:txBody>
      </p:sp>
      <p:sp>
        <p:nvSpPr>
          <p:cNvPr id="12" name="Line 128"/>
          <p:cNvSpPr>
            <a:spLocks noChangeShapeType="1"/>
          </p:cNvSpPr>
          <p:nvPr/>
        </p:nvSpPr>
        <p:spPr bwMode="auto">
          <a:xfrm>
            <a:off x="6172200" y="56864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129"/>
          <p:cNvSpPr txBox="1">
            <a:spLocks noChangeArrowheads="1"/>
          </p:cNvSpPr>
          <p:nvPr/>
        </p:nvSpPr>
        <p:spPr bwMode="auto">
          <a:xfrm>
            <a:off x="6553200" y="5305400"/>
            <a:ext cx="99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14" name="Line 130"/>
          <p:cNvSpPr>
            <a:spLocks noChangeShapeType="1"/>
          </p:cNvSpPr>
          <p:nvPr/>
        </p:nvSpPr>
        <p:spPr bwMode="auto">
          <a:xfrm>
            <a:off x="7162800" y="5686400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31"/>
          <p:cNvSpPr txBox="1">
            <a:spLocks noChangeArrowheads="1"/>
          </p:cNvSpPr>
          <p:nvPr/>
        </p:nvSpPr>
        <p:spPr bwMode="auto">
          <a:xfrm>
            <a:off x="7772400" y="5273650"/>
            <a:ext cx="99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MAR</a:t>
            </a:r>
          </a:p>
        </p:txBody>
      </p:sp>
      <p:sp>
        <p:nvSpPr>
          <p:cNvPr id="16" name="Line 132"/>
          <p:cNvSpPr>
            <a:spLocks noChangeShapeType="1"/>
          </p:cNvSpPr>
          <p:nvPr/>
        </p:nvSpPr>
        <p:spPr bwMode="auto">
          <a:xfrm>
            <a:off x="8610600" y="56864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133"/>
          <p:cNvSpPr txBox="1">
            <a:spLocks noChangeArrowheads="1"/>
          </p:cNvSpPr>
          <p:nvPr/>
        </p:nvSpPr>
        <p:spPr bwMode="auto">
          <a:xfrm>
            <a:off x="381000" y="5951021"/>
            <a:ext cx="838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AB</a:t>
            </a:r>
          </a:p>
        </p:txBody>
      </p:sp>
      <p:sp>
        <p:nvSpPr>
          <p:cNvPr id="18" name="Line 134"/>
          <p:cNvSpPr>
            <a:spLocks noChangeShapeType="1"/>
          </p:cNvSpPr>
          <p:nvPr/>
        </p:nvSpPr>
        <p:spPr bwMode="auto">
          <a:xfrm>
            <a:off x="76200" y="6309320"/>
            <a:ext cx="381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35"/>
          <p:cNvSpPr>
            <a:spLocks noChangeShapeType="1"/>
          </p:cNvSpPr>
          <p:nvPr/>
        </p:nvSpPr>
        <p:spPr bwMode="auto">
          <a:xfrm>
            <a:off x="990600" y="630932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36"/>
          <p:cNvSpPr txBox="1">
            <a:spLocks noChangeArrowheads="1"/>
          </p:cNvSpPr>
          <p:nvPr/>
        </p:nvSpPr>
        <p:spPr bwMode="auto">
          <a:xfrm>
            <a:off x="1371600" y="5951021"/>
            <a:ext cx="838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</a:t>
            </a:r>
          </a:p>
        </p:txBody>
      </p:sp>
      <p:sp>
        <p:nvSpPr>
          <p:cNvPr id="21" name="Line 137"/>
          <p:cNvSpPr>
            <a:spLocks noChangeShapeType="1"/>
          </p:cNvSpPr>
          <p:nvPr/>
        </p:nvSpPr>
        <p:spPr bwMode="auto">
          <a:xfrm>
            <a:off x="1828800" y="630932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138"/>
          <p:cNvSpPr txBox="1">
            <a:spLocks noChangeArrowheads="1"/>
          </p:cNvSpPr>
          <p:nvPr/>
        </p:nvSpPr>
        <p:spPr bwMode="auto">
          <a:xfrm>
            <a:off x="2209800" y="5951021"/>
            <a:ext cx="838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DB</a:t>
            </a:r>
          </a:p>
        </p:txBody>
      </p:sp>
      <p:sp>
        <p:nvSpPr>
          <p:cNvPr id="23" name="Line 139"/>
          <p:cNvSpPr>
            <a:spLocks noChangeShapeType="1"/>
          </p:cNvSpPr>
          <p:nvPr/>
        </p:nvSpPr>
        <p:spPr bwMode="auto">
          <a:xfrm>
            <a:off x="2895600" y="6291406"/>
            <a:ext cx="838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140"/>
          <p:cNvSpPr txBox="1">
            <a:spLocks noChangeArrowheads="1"/>
          </p:cNvSpPr>
          <p:nvPr/>
        </p:nvSpPr>
        <p:spPr bwMode="auto">
          <a:xfrm>
            <a:off x="2895600" y="5847655"/>
            <a:ext cx="106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黑体" pitchFamily="49" charset="-122"/>
              </a:rPr>
              <a:t>置入</a:t>
            </a:r>
          </a:p>
        </p:txBody>
      </p: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3657600" y="5951021"/>
            <a:ext cx="99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MDR</a:t>
            </a:r>
          </a:p>
        </p:txBody>
      </p:sp>
      <p:sp>
        <p:nvSpPr>
          <p:cNvPr id="26" name="Line 142"/>
          <p:cNvSpPr>
            <a:spLocks noChangeShapeType="1"/>
          </p:cNvSpPr>
          <p:nvPr/>
        </p:nvSpPr>
        <p:spPr bwMode="auto">
          <a:xfrm>
            <a:off x="4495800" y="629140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143"/>
          <p:cNvSpPr txBox="1">
            <a:spLocks noChangeArrowheads="1"/>
          </p:cNvSpPr>
          <p:nvPr/>
        </p:nvSpPr>
        <p:spPr bwMode="auto">
          <a:xfrm>
            <a:off x="4876800" y="5951021"/>
            <a:ext cx="838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</a:t>
            </a:r>
          </a:p>
        </p:txBody>
      </p:sp>
      <p:sp>
        <p:nvSpPr>
          <p:cNvPr id="28" name="Line 158"/>
          <p:cNvSpPr>
            <a:spLocks noChangeShapeType="1"/>
          </p:cNvSpPr>
          <p:nvPr/>
        </p:nvSpPr>
        <p:spPr bwMode="auto">
          <a:xfrm>
            <a:off x="5257800" y="629140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159"/>
          <p:cNvSpPr txBox="1">
            <a:spLocks noChangeArrowheads="1"/>
          </p:cNvSpPr>
          <p:nvPr/>
        </p:nvSpPr>
        <p:spPr bwMode="auto">
          <a:xfrm>
            <a:off x="6781800" y="5949280"/>
            <a:ext cx="1295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移、</a:t>
            </a:r>
          </a:p>
        </p:txBody>
      </p:sp>
      <p:sp>
        <p:nvSpPr>
          <p:cNvPr id="30" name="Line 160"/>
          <p:cNvSpPr>
            <a:spLocks noChangeShapeType="1"/>
          </p:cNvSpPr>
          <p:nvPr/>
        </p:nvSpPr>
        <p:spPr bwMode="auto">
          <a:xfrm>
            <a:off x="6477000" y="629140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61"/>
          <p:cNvSpPr txBox="1">
            <a:spLocks noChangeArrowheads="1"/>
          </p:cNvSpPr>
          <p:nvPr/>
        </p:nvSpPr>
        <p:spPr bwMode="auto">
          <a:xfrm>
            <a:off x="7391400" y="5940569"/>
            <a:ext cx="838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32" name="Line 162"/>
          <p:cNvSpPr>
            <a:spLocks noChangeShapeType="1"/>
          </p:cNvSpPr>
          <p:nvPr/>
        </p:nvSpPr>
        <p:spPr bwMode="auto">
          <a:xfrm>
            <a:off x="7924800" y="629140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163"/>
          <p:cNvSpPr txBox="1">
            <a:spLocks noChangeArrowheads="1"/>
          </p:cNvSpPr>
          <p:nvPr/>
        </p:nvSpPr>
        <p:spPr bwMode="auto">
          <a:xfrm>
            <a:off x="8305800" y="5951021"/>
            <a:ext cx="838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PC</a:t>
            </a:r>
          </a:p>
        </p:txBody>
      </p:sp>
      <p:sp>
        <p:nvSpPr>
          <p:cNvPr id="34" name="Text Box 164"/>
          <p:cNvSpPr txBox="1">
            <a:spLocks noChangeArrowheads="1"/>
          </p:cNvSpPr>
          <p:nvPr/>
        </p:nvSpPr>
        <p:spPr bwMode="auto">
          <a:xfrm>
            <a:off x="5638800" y="5951021"/>
            <a:ext cx="1143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grpSp>
        <p:nvGrpSpPr>
          <p:cNvPr id="35" name="Group 69"/>
          <p:cNvGrpSpPr>
            <a:grpSpLocks/>
          </p:cNvGrpSpPr>
          <p:nvPr/>
        </p:nvGrpSpPr>
        <p:grpSpPr bwMode="auto">
          <a:xfrm>
            <a:off x="539055" y="117078"/>
            <a:ext cx="8353425" cy="4464050"/>
            <a:chOff x="0" y="48"/>
            <a:chExt cx="5760" cy="3360"/>
          </a:xfrm>
        </p:grpSpPr>
        <p:sp>
          <p:nvSpPr>
            <p:cNvPr id="36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7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8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9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0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1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2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3" name="Line 77"/>
            <p:cNvSpPr>
              <a:spLocks noChangeShapeType="1"/>
            </p:cNvSpPr>
            <p:nvPr/>
          </p:nvSpPr>
          <p:spPr bwMode="auto">
            <a:xfrm flipV="1">
              <a:off x="1008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4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45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46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47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8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49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50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1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2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53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4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5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6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7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8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9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0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1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2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3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5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6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7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8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9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0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1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2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3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4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5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76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77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78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79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80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81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82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83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84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85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86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87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88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89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90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1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2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93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94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5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96" name="Text Box 110"/>
          <p:cNvSpPr txBox="1">
            <a:spLocks noChangeArrowheads="1"/>
          </p:cNvSpPr>
          <p:nvPr/>
        </p:nvSpPr>
        <p:spPr bwMode="auto">
          <a:xfrm>
            <a:off x="3595038" y="1660944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R1</a:t>
            </a:r>
          </a:p>
        </p:txBody>
      </p:sp>
      <p:sp>
        <p:nvSpPr>
          <p:cNvPr id="97" name="Text Box 82"/>
          <p:cNvSpPr txBox="1">
            <a:spLocks noChangeArrowheads="1"/>
          </p:cNvSpPr>
          <p:nvPr/>
        </p:nvSpPr>
        <p:spPr bwMode="auto">
          <a:xfrm>
            <a:off x="2051720" y="2348880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B</a:t>
            </a:r>
          </a:p>
        </p:txBody>
      </p:sp>
      <p:sp>
        <p:nvSpPr>
          <p:cNvPr id="98" name="Text Box 83"/>
          <p:cNvSpPr txBox="1">
            <a:spLocks noChangeArrowheads="1"/>
          </p:cNvSpPr>
          <p:nvPr/>
        </p:nvSpPr>
        <p:spPr bwMode="auto">
          <a:xfrm>
            <a:off x="1187624" y="1628800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99" name="Text Box 80"/>
          <p:cNvSpPr txBox="1">
            <a:spLocks noChangeArrowheads="1"/>
          </p:cNvSpPr>
          <p:nvPr/>
        </p:nvSpPr>
        <p:spPr bwMode="auto">
          <a:xfrm>
            <a:off x="1475656" y="980728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100" name="组合 99"/>
          <p:cNvGrpSpPr/>
          <p:nvPr/>
        </p:nvGrpSpPr>
        <p:grpSpPr>
          <a:xfrm>
            <a:off x="1979712" y="692696"/>
            <a:ext cx="3312368" cy="576064"/>
            <a:chOff x="1979712" y="620688"/>
            <a:chExt cx="3312368" cy="576064"/>
          </a:xfrm>
        </p:grpSpPr>
        <p:sp>
          <p:nvSpPr>
            <p:cNvPr id="101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2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3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57606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4" name="Line 87"/>
            <p:cNvSpPr>
              <a:spLocks noChangeShapeType="1"/>
            </p:cNvSpPr>
            <p:nvPr/>
          </p:nvSpPr>
          <p:spPr bwMode="auto">
            <a:xfrm>
              <a:off x="4860032" y="1196752"/>
              <a:ext cx="43204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105" name="Text Box 118"/>
          <p:cNvSpPr txBox="1">
            <a:spLocks noChangeArrowheads="1"/>
          </p:cNvSpPr>
          <p:nvPr/>
        </p:nvSpPr>
        <p:spPr bwMode="auto">
          <a:xfrm>
            <a:off x="5292080" y="1052736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MAR</a:t>
            </a:r>
          </a:p>
        </p:txBody>
      </p:sp>
      <p:sp>
        <p:nvSpPr>
          <p:cNvPr id="106" name="Line 104"/>
          <p:cNvSpPr>
            <a:spLocks noChangeShapeType="1"/>
          </p:cNvSpPr>
          <p:nvPr/>
        </p:nvSpPr>
        <p:spPr bwMode="auto">
          <a:xfrm flipV="1">
            <a:off x="6372200" y="313506"/>
            <a:ext cx="0" cy="95525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000">
              <a:latin typeface="+mn-lt"/>
            </a:endParaRPr>
          </a:p>
        </p:txBody>
      </p:sp>
      <p:sp>
        <p:nvSpPr>
          <p:cNvPr id="107" name="Line 95"/>
          <p:cNvSpPr>
            <a:spLocks noChangeShapeType="1"/>
          </p:cNvSpPr>
          <p:nvPr/>
        </p:nvSpPr>
        <p:spPr bwMode="auto">
          <a:xfrm>
            <a:off x="6012160" y="332656"/>
            <a:ext cx="2923699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000">
              <a:latin typeface="+mn-lt"/>
            </a:endParaRPr>
          </a:p>
        </p:txBody>
      </p:sp>
      <p:sp>
        <p:nvSpPr>
          <p:cNvPr id="108" name="Line 98"/>
          <p:cNvSpPr>
            <a:spLocks noChangeShapeType="1"/>
          </p:cNvSpPr>
          <p:nvPr/>
        </p:nvSpPr>
        <p:spPr bwMode="auto">
          <a:xfrm>
            <a:off x="7236296" y="301285"/>
            <a:ext cx="0" cy="895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000">
              <a:latin typeface="+mn-lt"/>
            </a:endParaRPr>
          </a:p>
        </p:txBody>
      </p:sp>
      <p:sp>
        <p:nvSpPr>
          <p:cNvPr id="109" name="Text Box 111"/>
          <p:cNvSpPr txBox="1">
            <a:spLocks noChangeArrowheads="1"/>
          </p:cNvSpPr>
          <p:nvPr/>
        </p:nvSpPr>
        <p:spPr bwMode="auto">
          <a:xfrm>
            <a:off x="7092280" y="1196752"/>
            <a:ext cx="693218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M</a:t>
            </a:r>
          </a:p>
        </p:txBody>
      </p:sp>
      <p:sp>
        <p:nvSpPr>
          <p:cNvPr id="110" name="Line 99"/>
          <p:cNvSpPr>
            <a:spLocks noChangeShapeType="1"/>
          </p:cNvSpPr>
          <p:nvPr/>
        </p:nvSpPr>
        <p:spPr bwMode="auto">
          <a:xfrm>
            <a:off x="7452320" y="548680"/>
            <a:ext cx="0" cy="637721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000">
              <a:latin typeface="+mn-lt"/>
            </a:endParaRPr>
          </a:p>
        </p:txBody>
      </p:sp>
      <p:sp>
        <p:nvSpPr>
          <p:cNvPr id="111" name="Line 97"/>
          <p:cNvSpPr>
            <a:spLocks noChangeShapeType="1"/>
          </p:cNvSpPr>
          <p:nvPr/>
        </p:nvSpPr>
        <p:spPr bwMode="auto">
          <a:xfrm flipH="1">
            <a:off x="6012160" y="548680"/>
            <a:ext cx="2923699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000">
              <a:latin typeface="+mn-lt"/>
            </a:endParaRPr>
          </a:p>
        </p:txBody>
      </p:sp>
      <p:sp>
        <p:nvSpPr>
          <p:cNvPr id="112" name="Line 105"/>
          <p:cNvSpPr>
            <a:spLocks noChangeShapeType="1"/>
          </p:cNvSpPr>
          <p:nvPr/>
        </p:nvSpPr>
        <p:spPr bwMode="auto">
          <a:xfrm flipH="1">
            <a:off x="6156176" y="1824123"/>
            <a:ext cx="348059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000">
              <a:latin typeface="+mn-lt"/>
            </a:endParaRPr>
          </a:p>
        </p:txBody>
      </p:sp>
      <p:sp>
        <p:nvSpPr>
          <p:cNvPr id="113" name="Line 106"/>
          <p:cNvSpPr>
            <a:spLocks noChangeShapeType="1"/>
          </p:cNvSpPr>
          <p:nvPr/>
        </p:nvSpPr>
        <p:spPr bwMode="auto">
          <a:xfrm flipV="1">
            <a:off x="6504235" y="548680"/>
            <a:ext cx="0" cy="1276771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000">
              <a:latin typeface="+mn-lt"/>
            </a:endParaRPr>
          </a:p>
        </p:txBody>
      </p:sp>
      <p:sp>
        <p:nvSpPr>
          <p:cNvPr id="114" name="Text Box 119"/>
          <p:cNvSpPr txBox="1">
            <a:spLocks noChangeArrowheads="1"/>
          </p:cNvSpPr>
          <p:nvPr/>
        </p:nvSpPr>
        <p:spPr bwMode="auto">
          <a:xfrm>
            <a:off x="5292080" y="1628800"/>
            <a:ext cx="904954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MDR</a:t>
            </a:r>
          </a:p>
        </p:txBody>
      </p:sp>
      <p:sp>
        <p:nvSpPr>
          <p:cNvPr id="115" name="Text Box 82"/>
          <p:cNvSpPr txBox="1">
            <a:spLocks noChangeArrowheads="1"/>
          </p:cNvSpPr>
          <p:nvPr/>
        </p:nvSpPr>
        <p:spPr bwMode="auto">
          <a:xfrm>
            <a:off x="2051720" y="2348880"/>
            <a:ext cx="974566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B</a:t>
            </a:r>
          </a:p>
        </p:txBody>
      </p:sp>
      <p:sp>
        <p:nvSpPr>
          <p:cNvPr id="116" name="Text Box 83"/>
          <p:cNvSpPr txBox="1">
            <a:spLocks noChangeArrowheads="1"/>
          </p:cNvSpPr>
          <p:nvPr/>
        </p:nvSpPr>
        <p:spPr bwMode="auto">
          <a:xfrm>
            <a:off x="1187624" y="1628800"/>
            <a:ext cx="1528561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117" name="Text Box 80"/>
          <p:cNvSpPr txBox="1">
            <a:spLocks noChangeArrowheads="1"/>
          </p:cNvSpPr>
          <p:nvPr/>
        </p:nvSpPr>
        <p:spPr bwMode="auto">
          <a:xfrm>
            <a:off x="1475656" y="980728"/>
            <a:ext cx="1184852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118" name="组合 117"/>
          <p:cNvGrpSpPr/>
          <p:nvPr/>
        </p:nvGrpSpPr>
        <p:grpSpPr>
          <a:xfrm>
            <a:off x="1979712" y="692696"/>
            <a:ext cx="3312368" cy="2232248"/>
            <a:chOff x="1979712" y="620688"/>
            <a:chExt cx="3312368" cy="2232248"/>
          </a:xfrm>
        </p:grpSpPr>
        <p:sp>
          <p:nvSpPr>
            <p:cNvPr id="119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20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21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22" name="Line 87"/>
            <p:cNvSpPr>
              <a:spLocks noChangeShapeType="1"/>
            </p:cNvSpPr>
            <p:nvPr/>
          </p:nvSpPr>
          <p:spPr bwMode="auto">
            <a:xfrm>
              <a:off x="4860032" y="2852936"/>
              <a:ext cx="432048" cy="0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123" name="Text Box 121"/>
          <p:cNvSpPr txBox="1">
            <a:spLocks noChangeArrowheads="1"/>
          </p:cNvSpPr>
          <p:nvPr/>
        </p:nvSpPr>
        <p:spPr bwMode="auto">
          <a:xfrm>
            <a:off x="5292080" y="2741064"/>
            <a:ext cx="904954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PC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0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000"/>
                            </p:stCondLst>
                            <p:childTnLst>
                              <p:par>
                                <p:cTn id="2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autoUpdateAnimBg="0"/>
      <p:bldP spid="6" grpId="0" animBg="1"/>
      <p:bldP spid="7" grpId="0" build="p" autoUpdateAnimBg="0" advAuto="0"/>
      <p:bldP spid="8" grpId="0" animBg="1"/>
      <p:bldP spid="9" grpId="0" build="p" autoUpdateAnimBg="0" advAuto="0"/>
      <p:bldP spid="10" grpId="0" animBg="1"/>
      <p:bldP spid="11" grpId="0" build="p" autoUpdateAnimBg="0" advAuto="0"/>
      <p:bldP spid="12" grpId="0" animBg="1"/>
      <p:bldP spid="13" grpId="0" build="p" autoUpdateAnimBg="0" advAuto="0"/>
      <p:bldP spid="14" grpId="0" animBg="1"/>
      <p:bldP spid="15" grpId="0" build="p" autoUpdateAnimBg="0" advAuto="0"/>
      <p:bldP spid="16" grpId="0" animBg="1"/>
      <p:bldP spid="17" grpId="0" build="p" autoUpdateAnimBg="0" advAuto="0"/>
      <p:bldP spid="18" grpId="0" animBg="1"/>
      <p:bldP spid="19" grpId="0" animBg="1"/>
      <p:bldP spid="20" grpId="0" build="p" autoUpdateAnimBg="0" advAuto="0"/>
      <p:bldP spid="21" grpId="0" animBg="1"/>
      <p:bldP spid="22" grpId="0" build="p" autoUpdateAnimBg="0" advAuto="0"/>
      <p:bldP spid="23" grpId="0" animBg="1"/>
      <p:bldP spid="24" grpId="0" autoUpdateAnimBg="0"/>
      <p:bldP spid="25" grpId="0" build="p" autoUpdateAnimBg="0" advAuto="0"/>
      <p:bldP spid="26" grpId="0" animBg="1"/>
      <p:bldP spid="27" grpId="0" build="p" autoUpdateAnimBg="0" advAuto="0"/>
      <p:bldP spid="28" grpId="0" animBg="1"/>
      <p:bldP spid="29" grpId="0" build="p" autoUpdateAnimBg="0" advAuto="0"/>
      <p:bldP spid="30" grpId="0" animBg="1"/>
      <p:bldP spid="31" grpId="0" build="p" autoUpdateAnimBg="0" advAuto="0"/>
      <p:bldP spid="32" grpId="0" animBg="1"/>
      <p:bldP spid="33" grpId="0" build="p" autoUpdateAnimBg="0" advAuto="0"/>
      <p:bldP spid="34" grpId="0" build="p" autoUpdateAnimBg="0" advAuto="0"/>
      <p:bldP spid="96" grpId="0" animBg="1"/>
      <p:bldP spid="97" grpId="0" animBg="1"/>
      <p:bldP spid="98" grpId="0" animBg="1"/>
      <p:bldP spid="99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2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1"/>
          <p:cNvSpPr txBox="1">
            <a:spLocks noChangeArrowheads="1"/>
          </p:cNvSpPr>
          <p:nvPr/>
        </p:nvSpPr>
        <p:spPr bwMode="auto">
          <a:xfrm>
            <a:off x="0" y="4653136"/>
            <a:ext cx="3733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）操作数地址</a:t>
            </a:r>
          </a:p>
        </p:txBody>
      </p:sp>
      <p:sp>
        <p:nvSpPr>
          <p:cNvPr id="3" name="Text Box 110"/>
          <p:cNvSpPr txBox="1">
            <a:spLocks noChangeArrowheads="1"/>
          </p:cNvSpPr>
          <p:nvPr/>
        </p:nvSpPr>
        <p:spPr bwMode="auto">
          <a:xfrm>
            <a:off x="129480" y="5665440"/>
            <a:ext cx="3124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寄存器间址：</a:t>
            </a:r>
          </a:p>
        </p:txBody>
      </p:sp>
      <p:sp>
        <p:nvSpPr>
          <p:cNvPr id="4" name="Text Box 111"/>
          <p:cNvSpPr txBox="1">
            <a:spLocks noChangeArrowheads="1"/>
          </p:cNvSpPr>
          <p:nvPr/>
        </p:nvSpPr>
        <p:spPr bwMode="auto">
          <a:xfrm>
            <a:off x="2567880" y="5663852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R3</a:t>
            </a:r>
            <a:endParaRPr lang="en-US" altLang="zh-CN" sz="36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 Box 112"/>
          <p:cNvSpPr txBox="1">
            <a:spLocks noChangeArrowheads="1"/>
          </p:cNvSpPr>
          <p:nvPr/>
        </p:nvSpPr>
        <p:spPr bwMode="auto">
          <a:xfrm>
            <a:off x="7139880" y="558924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黑体" pitchFamily="49" charset="-122"/>
              </a:rPr>
              <a:t>打入</a:t>
            </a:r>
          </a:p>
        </p:txBody>
      </p:sp>
      <p:sp>
        <p:nvSpPr>
          <p:cNvPr id="6" name="Line 113"/>
          <p:cNvSpPr>
            <a:spLocks noChangeShapeType="1"/>
          </p:cNvSpPr>
          <p:nvPr/>
        </p:nvSpPr>
        <p:spPr bwMode="auto">
          <a:xfrm>
            <a:off x="3253680" y="604644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14"/>
          <p:cNvSpPr txBox="1">
            <a:spLocks noChangeArrowheads="1"/>
          </p:cNvSpPr>
          <p:nvPr/>
        </p:nvSpPr>
        <p:spPr bwMode="auto">
          <a:xfrm>
            <a:off x="3710880" y="5373216"/>
            <a:ext cx="50108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AB</a:t>
            </a:r>
            <a:endParaRPr lang="en-US" altLang="zh-CN" sz="36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Line 115"/>
          <p:cNvSpPr>
            <a:spLocks noChangeShapeType="1"/>
          </p:cNvSpPr>
          <p:nvPr/>
        </p:nvSpPr>
        <p:spPr bwMode="auto">
          <a:xfrm>
            <a:off x="4091880" y="604644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16"/>
          <p:cNvSpPr txBox="1">
            <a:spLocks noChangeArrowheads="1"/>
          </p:cNvSpPr>
          <p:nvPr/>
        </p:nvSpPr>
        <p:spPr bwMode="auto">
          <a:xfrm>
            <a:off x="4472880" y="566544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10" name="Line 117"/>
          <p:cNvSpPr>
            <a:spLocks noChangeShapeType="1"/>
          </p:cNvSpPr>
          <p:nvPr/>
        </p:nvSpPr>
        <p:spPr bwMode="auto">
          <a:xfrm>
            <a:off x="5311080" y="604644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18"/>
          <p:cNvSpPr txBox="1">
            <a:spLocks noChangeArrowheads="1"/>
          </p:cNvSpPr>
          <p:nvPr/>
        </p:nvSpPr>
        <p:spPr bwMode="auto">
          <a:xfrm>
            <a:off x="5692080" y="5695602"/>
            <a:ext cx="99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移</a:t>
            </a:r>
          </a:p>
        </p:txBody>
      </p:sp>
      <p:sp>
        <p:nvSpPr>
          <p:cNvPr id="12" name="Line 119"/>
          <p:cNvSpPr>
            <a:spLocks noChangeShapeType="1"/>
          </p:cNvSpPr>
          <p:nvPr/>
        </p:nvSpPr>
        <p:spPr bwMode="auto">
          <a:xfrm>
            <a:off x="6301680" y="604644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120"/>
          <p:cNvSpPr txBox="1">
            <a:spLocks noChangeArrowheads="1"/>
          </p:cNvSpPr>
          <p:nvPr/>
        </p:nvSpPr>
        <p:spPr bwMode="auto">
          <a:xfrm>
            <a:off x="6682680" y="5665440"/>
            <a:ext cx="99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14" name="Line 121"/>
          <p:cNvSpPr>
            <a:spLocks noChangeShapeType="1"/>
          </p:cNvSpPr>
          <p:nvPr/>
        </p:nvSpPr>
        <p:spPr bwMode="auto">
          <a:xfrm>
            <a:off x="7292280" y="6046440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22"/>
          <p:cNvSpPr txBox="1">
            <a:spLocks noChangeArrowheads="1"/>
          </p:cNvSpPr>
          <p:nvPr/>
        </p:nvSpPr>
        <p:spPr bwMode="auto">
          <a:xfrm>
            <a:off x="7901880" y="563369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MAR</a:t>
            </a:r>
          </a:p>
        </p:txBody>
      </p:sp>
      <p:grpSp>
        <p:nvGrpSpPr>
          <p:cNvPr id="16" name="Group 69"/>
          <p:cNvGrpSpPr>
            <a:grpSpLocks/>
          </p:cNvGrpSpPr>
          <p:nvPr/>
        </p:nvGrpSpPr>
        <p:grpSpPr bwMode="auto">
          <a:xfrm>
            <a:off x="539055" y="117078"/>
            <a:ext cx="8353425" cy="4464050"/>
            <a:chOff x="0" y="48"/>
            <a:chExt cx="5760" cy="3360"/>
          </a:xfrm>
        </p:grpSpPr>
        <p:sp>
          <p:nvSpPr>
            <p:cNvPr id="17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8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9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0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1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2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3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4" name="Line 77"/>
            <p:cNvSpPr>
              <a:spLocks noChangeShapeType="1"/>
            </p:cNvSpPr>
            <p:nvPr/>
          </p:nvSpPr>
          <p:spPr bwMode="auto">
            <a:xfrm flipV="1">
              <a:off x="993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5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26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27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28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9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30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31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2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3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34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5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6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7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8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9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0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1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2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3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4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5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6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7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8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9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0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1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2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3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4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5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6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57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58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59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60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61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62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63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64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65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66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67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68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69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70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71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2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3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74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75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6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77" name="Text Box 116"/>
          <p:cNvSpPr txBox="1">
            <a:spLocks noChangeArrowheads="1"/>
          </p:cNvSpPr>
          <p:nvPr/>
        </p:nvSpPr>
        <p:spPr bwMode="auto">
          <a:xfrm>
            <a:off x="3595038" y="2708920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R3</a:t>
            </a:r>
          </a:p>
        </p:txBody>
      </p:sp>
      <p:sp>
        <p:nvSpPr>
          <p:cNvPr id="78" name="Text Box 82"/>
          <p:cNvSpPr txBox="1">
            <a:spLocks noChangeArrowheads="1"/>
          </p:cNvSpPr>
          <p:nvPr/>
        </p:nvSpPr>
        <p:spPr bwMode="auto">
          <a:xfrm>
            <a:off x="2051720" y="2348880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B</a:t>
            </a:r>
          </a:p>
        </p:txBody>
      </p:sp>
      <p:sp>
        <p:nvSpPr>
          <p:cNvPr id="79" name="Text Box 83"/>
          <p:cNvSpPr txBox="1">
            <a:spLocks noChangeArrowheads="1"/>
          </p:cNvSpPr>
          <p:nvPr/>
        </p:nvSpPr>
        <p:spPr bwMode="auto">
          <a:xfrm>
            <a:off x="1187624" y="1628800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80" name="Text Box 80"/>
          <p:cNvSpPr txBox="1">
            <a:spLocks noChangeArrowheads="1"/>
          </p:cNvSpPr>
          <p:nvPr/>
        </p:nvSpPr>
        <p:spPr bwMode="auto">
          <a:xfrm>
            <a:off x="1475656" y="1012872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81" name="组合 80"/>
          <p:cNvGrpSpPr/>
          <p:nvPr/>
        </p:nvGrpSpPr>
        <p:grpSpPr>
          <a:xfrm>
            <a:off x="1979712" y="692696"/>
            <a:ext cx="3312368" cy="576064"/>
            <a:chOff x="1979712" y="620688"/>
            <a:chExt cx="3312368" cy="2232248"/>
          </a:xfrm>
        </p:grpSpPr>
        <p:sp>
          <p:nvSpPr>
            <p:cNvPr id="82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3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4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5" name="Line 87"/>
            <p:cNvSpPr>
              <a:spLocks noChangeShapeType="1"/>
            </p:cNvSpPr>
            <p:nvPr/>
          </p:nvSpPr>
          <p:spPr bwMode="auto">
            <a:xfrm>
              <a:off x="4860032" y="2852936"/>
              <a:ext cx="43204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86" name="Text Box 118"/>
          <p:cNvSpPr txBox="1">
            <a:spLocks noChangeArrowheads="1"/>
          </p:cNvSpPr>
          <p:nvPr/>
        </p:nvSpPr>
        <p:spPr bwMode="auto">
          <a:xfrm>
            <a:off x="5292080" y="1052736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MAR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autoUpdateAnimBg="0"/>
      <p:bldP spid="6" grpId="0" animBg="1"/>
      <p:bldP spid="7" grpId="0" build="p" autoUpdateAnimBg="0" advAuto="0"/>
      <p:bldP spid="8" grpId="0" animBg="1"/>
      <p:bldP spid="9" grpId="0" build="p" autoUpdateAnimBg="0" advAuto="0"/>
      <p:bldP spid="10" grpId="0" animBg="1"/>
      <p:bldP spid="11" grpId="0" build="p" autoUpdateAnimBg="0" advAuto="0"/>
      <p:bldP spid="12" grpId="0" animBg="1"/>
      <p:bldP spid="13" grpId="0" build="p" autoUpdateAnimBg="0" advAuto="0"/>
      <p:bldP spid="14" grpId="0" animBg="1"/>
      <p:bldP spid="15" grpId="0" build="p" autoUpdateAnimBg="0" advAuto="0"/>
      <p:bldP spid="77" grpId="0" animBg="1"/>
      <p:bldP spid="78" grpId="0" animBg="1"/>
      <p:bldP spid="79" grpId="0" animBg="1"/>
      <p:bldP spid="80" grpId="0" animBg="1"/>
      <p:bldP spid="8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1"/>
          <p:cNvSpPr txBox="1">
            <a:spLocks noChangeArrowheads="1"/>
          </p:cNvSpPr>
          <p:nvPr/>
        </p:nvSpPr>
        <p:spPr bwMode="auto">
          <a:xfrm>
            <a:off x="349696" y="4145706"/>
            <a:ext cx="373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变址：</a:t>
            </a:r>
          </a:p>
        </p:txBody>
      </p:sp>
      <p:sp>
        <p:nvSpPr>
          <p:cNvPr id="3" name="Text Box 119"/>
          <p:cNvSpPr txBox="1">
            <a:spLocks noChangeArrowheads="1"/>
          </p:cNvSpPr>
          <p:nvPr/>
        </p:nvSpPr>
        <p:spPr bwMode="auto">
          <a:xfrm>
            <a:off x="349696" y="581880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R0</a:t>
            </a:r>
          </a:p>
        </p:txBody>
      </p:sp>
      <p:sp>
        <p:nvSpPr>
          <p:cNvPr id="4" name="Text Box 96"/>
          <p:cNvSpPr txBox="1">
            <a:spLocks noChangeArrowheads="1"/>
          </p:cNvSpPr>
          <p:nvPr/>
        </p:nvSpPr>
        <p:spPr bwMode="auto">
          <a:xfrm>
            <a:off x="349696" y="489012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PC</a:t>
            </a:r>
          </a:p>
        </p:txBody>
      </p:sp>
      <p:sp>
        <p:nvSpPr>
          <p:cNvPr id="5" name="Line 98"/>
          <p:cNvSpPr>
            <a:spLocks noChangeShapeType="1"/>
          </p:cNvSpPr>
          <p:nvPr/>
        </p:nvSpPr>
        <p:spPr bwMode="auto">
          <a:xfrm>
            <a:off x="959296" y="527112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Text Box 99"/>
          <p:cNvSpPr txBox="1">
            <a:spLocks noChangeArrowheads="1"/>
          </p:cNvSpPr>
          <p:nvPr/>
        </p:nvSpPr>
        <p:spPr bwMode="auto">
          <a:xfrm>
            <a:off x="1492696" y="489012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</a:t>
            </a:r>
          </a:p>
        </p:txBody>
      </p:sp>
      <p:sp>
        <p:nvSpPr>
          <p:cNvPr id="7" name="Line 100"/>
          <p:cNvSpPr>
            <a:spLocks noChangeShapeType="1"/>
          </p:cNvSpPr>
          <p:nvPr/>
        </p:nvSpPr>
        <p:spPr bwMode="auto">
          <a:xfrm>
            <a:off x="1873696" y="527112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Text Box 101"/>
          <p:cNvSpPr txBox="1">
            <a:spLocks noChangeArrowheads="1"/>
          </p:cNvSpPr>
          <p:nvPr/>
        </p:nvSpPr>
        <p:spPr bwMode="auto">
          <a:xfrm>
            <a:off x="2330896" y="489012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9" name="Line 102"/>
          <p:cNvSpPr>
            <a:spLocks noChangeShapeType="1"/>
          </p:cNvSpPr>
          <p:nvPr/>
        </p:nvSpPr>
        <p:spPr bwMode="auto">
          <a:xfrm>
            <a:off x="3245296" y="527112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Text Box 103"/>
          <p:cNvSpPr txBox="1">
            <a:spLocks noChangeArrowheads="1"/>
          </p:cNvSpPr>
          <p:nvPr/>
        </p:nvSpPr>
        <p:spPr bwMode="auto">
          <a:xfrm>
            <a:off x="3702496" y="4920283"/>
            <a:ext cx="914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移</a:t>
            </a:r>
          </a:p>
        </p:txBody>
      </p:sp>
      <p:sp>
        <p:nvSpPr>
          <p:cNvPr id="11" name="Line 104"/>
          <p:cNvSpPr>
            <a:spLocks noChangeShapeType="1"/>
          </p:cNvSpPr>
          <p:nvPr/>
        </p:nvSpPr>
        <p:spPr bwMode="auto">
          <a:xfrm>
            <a:off x="4312096" y="527112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Text Box 105"/>
          <p:cNvSpPr txBox="1">
            <a:spLocks noChangeArrowheads="1"/>
          </p:cNvSpPr>
          <p:nvPr/>
        </p:nvSpPr>
        <p:spPr bwMode="auto">
          <a:xfrm>
            <a:off x="4769296" y="4890120"/>
            <a:ext cx="91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13" name="Line 106"/>
          <p:cNvSpPr>
            <a:spLocks noChangeShapeType="1"/>
          </p:cNvSpPr>
          <p:nvPr/>
        </p:nvSpPr>
        <p:spPr bwMode="auto">
          <a:xfrm>
            <a:off x="5302696" y="527112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Text Box 107"/>
          <p:cNvSpPr txBox="1">
            <a:spLocks noChangeArrowheads="1"/>
          </p:cNvSpPr>
          <p:nvPr/>
        </p:nvSpPr>
        <p:spPr bwMode="auto">
          <a:xfrm>
            <a:off x="5759896" y="489012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MAR</a:t>
            </a:r>
          </a:p>
        </p:txBody>
      </p:sp>
      <p:sp>
        <p:nvSpPr>
          <p:cNvPr id="15" name="Text Box 108"/>
          <p:cNvSpPr txBox="1">
            <a:spLocks noChangeArrowheads="1"/>
          </p:cNvSpPr>
          <p:nvPr/>
        </p:nvSpPr>
        <p:spPr bwMode="auto">
          <a:xfrm>
            <a:off x="7131496" y="489012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AB</a:t>
            </a:r>
          </a:p>
        </p:txBody>
      </p:sp>
      <p:sp>
        <p:nvSpPr>
          <p:cNvPr id="16" name="Line 109"/>
          <p:cNvSpPr>
            <a:spLocks noChangeShapeType="1"/>
          </p:cNvSpPr>
          <p:nvPr/>
        </p:nvSpPr>
        <p:spPr bwMode="auto">
          <a:xfrm>
            <a:off x="6598096" y="527112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Text Box 110"/>
          <p:cNvSpPr txBox="1">
            <a:spLocks noChangeArrowheads="1"/>
          </p:cNvSpPr>
          <p:nvPr/>
        </p:nvSpPr>
        <p:spPr bwMode="auto">
          <a:xfrm>
            <a:off x="349696" y="534732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</a:t>
            </a:r>
          </a:p>
        </p:txBody>
      </p:sp>
      <p:sp>
        <p:nvSpPr>
          <p:cNvPr id="18" name="Line 111"/>
          <p:cNvSpPr>
            <a:spLocks noChangeShapeType="1"/>
          </p:cNvSpPr>
          <p:nvPr/>
        </p:nvSpPr>
        <p:spPr bwMode="auto">
          <a:xfrm>
            <a:off x="730696" y="572832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Text Box 112"/>
          <p:cNvSpPr txBox="1">
            <a:spLocks noChangeArrowheads="1"/>
          </p:cNvSpPr>
          <p:nvPr/>
        </p:nvSpPr>
        <p:spPr bwMode="auto">
          <a:xfrm>
            <a:off x="1264096" y="534732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DB</a:t>
            </a:r>
          </a:p>
        </p:txBody>
      </p:sp>
      <p:sp>
        <p:nvSpPr>
          <p:cNvPr id="20" name="Line 113"/>
          <p:cNvSpPr>
            <a:spLocks noChangeShapeType="1"/>
          </p:cNvSpPr>
          <p:nvPr/>
        </p:nvSpPr>
        <p:spPr bwMode="auto">
          <a:xfrm>
            <a:off x="1873696" y="572832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Text Box 114"/>
          <p:cNvSpPr txBox="1">
            <a:spLocks noChangeArrowheads="1"/>
          </p:cNvSpPr>
          <p:nvPr/>
        </p:nvSpPr>
        <p:spPr bwMode="auto">
          <a:xfrm>
            <a:off x="5836096" y="5423520"/>
            <a:ext cx="91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移</a:t>
            </a:r>
          </a:p>
        </p:txBody>
      </p:sp>
      <p:sp>
        <p:nvSpPr>
          <p:cNvPr id="22" name="Line 115"/>
          <p:cNvSpPr>
            <a:spLocks noChangeShapeType="1"/>
          </p:cNvSpPr>
          <p:nvPr/>
        </p:nvSpPr>
        <p:spPr bwMode="auto">
          <a:xfrm>
            <a:off x="6369496" y="572832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Text Box 116"/>
          <p:cNvSpPr txBox="1">
            <a:spLocks noChangeArrowheads="1"/>
          </p:cNvSpPr>
          <p:nvPr/>
        </p:nvSpPr>
        <p:spPr bwMode="auto">
          <a:xfrm>
            <a:off x="6826696" y="5377483"/>
            <a:ext cx="914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24" name="Line 117"/>
          <p:cNvSpPr>
            <a:spLocks noChangeShapeType="1"/>
          </p:cNvSpPr>
          <p:nvPr/>
        </p:nvSpPr>
        <p:spPr bwMode="auto">
          <a:xfrm>
            <a:off x="7360096" y="572832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Text Box 118"/>
          <p:cNvSpPr txBox="1">
            <a:spLocks noChangeArrowheads="1"/>
          </p:cNvSpPr>
          <p:nvPr/>
        </p:nvSpPr>
        <p:spPr bwMode="auto">
          <a:xfrm>
            <a:off x="7817296" y="534732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</a:t>
            </a:r>
          </a:p>
        </p:txBody>
      </p:sp>
      <p:sp>
        <p:nvSpPr>
          <p:cNvPr id="26" name="Line 132"/>
          <p:cNvSpPr>
            <a:spLocks noChangeShapeType="1"/>
          </p:cNvSpPr>
          <p:nvPr/>
        </p:nvSpPr>
        <p:spPr bwMode="auto">
          <a:xfrm>
            <a:off x="7741096" y="527112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Text Box 133"/>
          <p:cNvSpPr txBox="1">
            <a:spLocks noChangeArrowheads="1"/>
          </p:cNvSpPr>
          <p:nvPr/>
        </p:nvSpPr>
        <p:spPr bwMode="auto">
          <a:xfrm>
            <a:off x="8198296" y="489012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</a:t>
            </a:r>
          </a:p>
        </p:txBody>
      </p:sp>
      <p:sp>
        <p:nvSpPr>
          <p:cNvPr id="28" name="Text Box 145"/>
          <p:cNvSpPr txBox="1">
            <a:spLocks noChangeArrowheads="1"/>
          </p:cNvSpPr>
          <p:nvPr/>
        </p:nvSpPr>
        <p:spPr bwMode="auto">
          <a:xfrm>
            <a:off x="2330896" y="534732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MDR</a:t>
            </a:r>
          </a:p>
        </p:txBody>
      </p:sp>
      <p:sp>
        <p:nvSpPr>
          <p:cNvPr id="29" name="Line 146"/>
          <p:cNvSpPr>
            <a:spLocks noChangeShapeType="1"/>
          </p:cNvSpPr>
          <p:nvPr/>
        </p:nvSpPr>
        <p:spPr bwMode="auto">
          <a:xfrm>
            <a:off x="3169096" y="572832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0" name="Text Box 147"/>
          <p:cNvSpPr txBox="1">
            <a:spLocks noChangeArrowheads="1"/>
          </p:cNvSpPr>
          <p:nvPr/>
        </p:nvSpPr>
        <p:spPr bwMode="auto">
          <a:xfrm>
            <a:off x="3626296" y="534732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</a:t>
            </a:r>
          </a:p>
        </p:txBody>
      </p:sp>
      <p:sp>
        <p:nvSpPr>
          <p:cNvPr id="31" name="Line 148"/>
          <p:cNvSpPr>
            <a:spLocks noChangeShapeType="1"/>
          </p:cNvSpPr>
          <p:nvPr/>
        </p:nvSpPr>
        <p:spPr bwMode="auto">
          <a:xfrm>
            <a:off x="4007296" y="572832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Text Box 149"/>
          <p:cNvSpPr txBox="1">
            <a:spLocks noChangeArrowheads="1"/>
          </p:cNvSpPr>
          <p:nvPr/>
        </p:nvSpPr>
        <p:spPr bwMode="auto">
          <a:xfrm>
            <a:off x="4540696" y="534732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33" name="Line 150"/>
          <p:cNvSpPr>
            <a:spLocks noChangeShapeType="1"/>
          </p:cNvSpPr>
          <p:nvPr/>
        </p:nvSpPr>
        <p:spPr bwMode="auto">
          <a:xfrm>
            <a:off x="5378896" y="572832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4" name="Text Box 154"/>
          <p:cNvSpPr txBox="1">
            <a:spLocks noChangeArrowheads="1"/>
          </p:cNvSpPr>
          <p:nvPr/>
        </p:nvSpPr>
        <p:spPr bwMode="auto">
          <a:xfrm>
            <a:off x="2330896" y="5925170"/>
            <a:ext cx="144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35" name="Text Box 155"/>
          <p:cNvSpPr txBox="1">
            <a:spLocks noChangeArrowheads="1"/>
          </p:cNvSpPr>
          <p:nvPr/>
        </p:nvSpPr>
        <p:spPr bwMode="auto">
          <a:xfrm>
            <a:off x="349696" y="612360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</a:t>
            </a:r>
          </a:p>
        </p:txBody>
      </p:sp>
      <p:sp>
        <p:nvSpPr>
          <p:cNvPr id="36" name="Line 156"/>
          <p:cNvSpPr>
            <a:spLocks noChangeShapeType="1"/>
          </p:cNvSpPr>
          <p:nvPr/>
        </p:nvSpPr>
        <p:spPr bwMode="auto">
          <a:xfrm>
            <a:off x="883096" y="6109320"/>
            <a:ext cx="457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Line 157"/>
          <p:cNvSpPr>
            <a:spLocks noChangeShapeType="1"/>
          </p:cNvSpPr>
          <p:nvPr/>
        </p:nvSpPr>
        <p:spPr bwMode="auto">
          <a:xfrm>
            <a:off x="883096" y="6414120"/>
            <a:ext cx="457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8" name="Text Box 158"/>
          <p:cNvSpPr txBox="1">
            <a:spLocks noChangeArrowheads="1"/>
          </p:cNvSpPr>
          <p:nvPr/>
        </p:nvSpPr>
        <p:spPr bwMode="auto">
          <a:xfrm>
            <a:off x="1264096" y="580452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</a:t>
            </a:r>
          </a:p>
        </p:txBody>
      </p:sp>
      <p:sp>
        <p:nvSpPr>
          <p:cNvPr id="39" name="Text Box 159"/>
          <p:cNvSpPr txBox="1">
            <a:spLocks noChangeArrowheads="1"/>
          </p:cNvSpPr>
          <p:nvPr/>
        </p:nvSpPr>
        <p:spPr bwMode="auto">
          <a:xfrm>
            <a:off x="1264096" y="612360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</a:t>
            </a:r>
          </a:p>
        </p:txBody>
      </p:sp>
      <p:grpSp>
        <p:nvGrpSpPr>
          <p:cNvPr id="40" name="Group 162"/>
          <p:cNvGrpSpPr>
            <a:grpSpLocks/>
          </p:cNvGrpSpPr>
          <p:nvPr/>
        </p:nvGrpSpPr>
        <p:grpSpPr bwMode="auto">
          <a:xfrm>
            <a:off x="1645096" y="6033120"/>
            <a:ext cx="685800" cy="457200"/>
            <a:chOff x="816" y="3984"/>
            <a:chExt cx="432" cy="288"/>
          </a:xfrm>
        </p:grpSpPr>
        <p:sp>
          <p:nvSpPr>
            <p:cNvPr id="41" name="Line 160"/>
            <p:cNvSpPr>
              <a:spLocks noChangeShapeType="1"/>
            </p:cNvSpPr>
            <p:nvPr/>
          </p:nvSpPr>
          <p:spPr bwMode="auto">
            <a:xfrm>
              <a:off x="816" y="3984"/>
              <a:ext cx="432" cy="9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2" name="Line 161"/>
            <p:cNvSpPr>
              <a:spLocks noChangeShapeType="1"/>
            </p:cNvSpPr>
            <p:nvPr/>
          </p:nvSpPr>
          <p:spPr bwMode="auto">
            <a:xfrm flipV="1">
              <a:off x="816" y="4176"/>
              <a:ext cx="432" cy="9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43" name="Line 163"/>
          <p:cNvSpPr>
            <a:spLocks noChangeShapeType="1"/>
          </p:cNvSpPr>
          <p:nvPr/>
        </p:nvSpPr>
        <p:spPr bwMode="auto">
          <a:xfrm>
            <a:off x="3245296" y="6261720"/>
            <a:ext cx="685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4" name="Text Box 164"/>
          <p:cNvSpPr txBox="1">
            <a:spLocks noChangeArrowheads="1"/>
          </p:cNvSpPr>
          <p:nvPr/>
        </p:nvSpPr>
        <p:spPr bwMode="auto">
          <a:xfrm>
            <a:off x="3854896" y="5956920"/>
            <a:ext cx="144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移</a:t>
            </a:r>
          </a:p>
        </p:txBody>
      </p:sp>
      <p:sp>
        <p:nvSpPr>
          <p:cNvPr id="45" name="Line 165"/>
          <p:cNvSpPr>
            <a:spLocks noChangeShapeType="1"/>
          </p:cNvSpPr>
          <p:nvPr/>
        </p:nvSpPr>
        <p:spPr bwMode="auto">
          <a:xfrm>
            <a:off x="4464496" y="6261720"/>
            <a:ext cx="685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6" name="Text Box 166"/>
          <p:cNvSpPr txBox="1">
            <a:spLocks noChangeArrowheads="1"/>
          </p:cNvSpPr>
          <p:nvPr/>
        </p:nvSpPr>
        <p:spPr bwMode="auto">
          <a:xfrm>
            <a:off x="5074096" y="5956920"/>
            <a:ext cx="144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47" name="Line 167"/>
          <p:cNvSpPr>
            <a:spLocks noChangeShapeType="1"/>
          </p:cNvSpPr>
          <p:nvPr/>
        </p:nvSpPr>
        <p:spPr bwMode="auto">
          <a:xfrm>
            <a:off x="5683696" y="6261720"/>
            <a:ext cx="685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8" name="Text Box 168"/>
          <p:cNvSpPr txBox="1">
            <a:spLocks noChangeArrowheads="1"/>
          </p:cNvSpPr>
          <p:nvPr/>
        </p:nvSpPr>
        <p:spPr bwMode="auto">
          <a:xfrm>
            <a:off x="6293296" y="5925170"/>
            <a:ext cx="144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MAR</a:t>
            </a:r>
          </a:p>
        </p:txBody>
      </p:sp>
      <p:grpSp>
        <p:nvGrpSpPr>
          <p:cNvPr id="49" name="Group 69"/>
          <p:cNvGrpSpPr>
            <a:grpSpLocks/>
          </p:cNvGrpSpPr>
          <p:nvPr/>
        </p:nvGrpSpPr>
        <p:grpSpPr bwMode="auto">
          <a:xfrm>
            <a:off x="539055" y="-27384"/>
            <a:ext cx="8353425" cy="4464050"/>
            <a:chOff x="0" y="48"/>
            <a:chExt cx="5760" cy="3360"/>
          </a:xfrm>
        </p:grpSpPr>
        <p:sp>
          <p:nvSpPr>
            <p:cNvPr id="50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1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2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3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4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5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6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7" name="Line 77"/>
            <p:cNvSpPr>
              <a:spLocks noChangeShapeType="1"/>
            </p:cNvSpPr>
            <p:nvPr/>
          </p:nvSpPr>
          <p:spPr bwMode="auto">
            <a:xfrm flipV="1">
              <a:off x="993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8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59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60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61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2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63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64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5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6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67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8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9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0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1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2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3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4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5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6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7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8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9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0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1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2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3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4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5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6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7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8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9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90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91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92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93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94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95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96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97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98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99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100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101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102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103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104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5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6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107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108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9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110" name="Text Box 121"/>
          <p:cNvSpPr txBox="1">
            <a:spLocks noChangeArrowheads="1"/>
          </p:cNvSpPr>
          <p:nvPr/>
        </p:nvSpPr>
        <p:spPr bwMode="auto">
          <a:xfrm>
            <a:off x="5292080" y="2564904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PC</a:t>
            </a:r>
          </a:p>
        </p:txBody>
      </p:sp>
      <p:sp>
        <p:nvSpPr>
          <p:cNvPr id="111" name="Text Box 79"/>
          <p:cNvSpPr txBox="1">
            <a:spLocks noChangeArrowheads="1"/>
          </p:cNvSpPr>
          <p:nvPr/>
        </p:nvSpPr>
        <p:spPr bwMode="auto">
          <a:xfrm>
            <a:off x="827584" y="2204864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A</a:t>
            </a:r>
          </a:p>
        </p:txBody>
      </p:sp>
      <p:sp>
        <p:nvSpPr>
          <p:cNvPr id="112" name="Text Box 83"/>
          <p:cNvSpPr txBox="1">
            <a:spLocks noChangeArrowheads="1"/>
          </p:cNvSpPr>
          <p:nvPr/>
        </p:nvSpPr>
        <p:spPr bwMode="auto">
          <a:xfrm>
            <a:off x="1187624" y="1484784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113" name="Text Box 80"/>
          <p:cNvSpPr txBox="1">
            <a:spLocks noChangeArrowheads="1"/>
          </p:cNvSpPr>
          <p:nvPr/>
        </p:nvSpPr>
        <p:spPr bwMode="auto">
          <a:xfrm>
            <a:off x="1442932" y="836712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114" name="组合 113"/>
          <p:cNvGrpSpPr/>
          <p:nvPr/>
        </p:nvGrpSpPr>
        <p:grpSpPr>
          <a:xfrm>
            <a:off x="1979712" y="548680"/>
            <a:ext cx="3312368" cy="576064"/>
            <a:chOff x="1979712" y="620688"/>
            <a:chExt cx="3312368" cy="2232248"/>
          </a:xfrm>
        </p:grpSpPr>
        <p:sp>
          <p:nvSpPr>
            <p:cNvPr id="115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16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17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18" name="Line 87"/>
            <p:cNvSpPr>
              <a:spLocks noChangeShapeType="1"/>
            </p:cNvSpPr>
            <p:nvPr/>
          </p:nvSpPr>
          <p:spPr bwMode="auto">
            <a:xfrm>
              <a:off x="4860032" y="2852936"/>
              <a:ext cx="43204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119" name="Text Box 118"/>
          <p:cNvSpPr txBox="1">
            <a:spLocks noChangeArrowheads="1"/>
          </p:cNvSpPr>
          <p:nvPr/>
        </p:nvSpPr>
        <p:spPr bwMode="auto">
          <a:xfrm>
            <a:off x="5292080" y="908720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MAR</a:t>
            </a:r>
          </a:p>
        </p:txBody>
      </p:sp>
      <p:grpSp>
        <p:nvGrpSpPr>
          <p:cNvPr id="120" name="组合 119"/>
          <p:cNvGrpSpPr/>
          <p:nvPr/>
        </p:nvGrpSpPr>
        <p:grpSpPr>
          <a:xfrm>
            <a:off x="5940152" y="169490"/>
            <a:ext cx="2923699" cy="955254"/>
            <a:chOff x="6121181" y="317661"/>
            <a:chExt cx="2923699" cy="955254"/>
          </a:xfrm>
        </p:grpSpPr>
        <p:sp>
          <p:nvSpPr>
            <p:cNvPr id="121" name="Line 95"/>
            <p:cNvSpPr>
              <a:spLocks noChangeShapeType="1"/>
            </p:cNvSpPr>
            <p:nvPr/>
          </p:nvSpPr>
          <p:spPr bwMode="auto">
            <a:xfrm>
              <a:off x="6121181" y="317661"/>
              <a:ext cx="29236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22" name="Line 98"/>
            <p:cNvSpPr>
              <a:spLocks noChangeShapeType="1"/>
            </p:cNvSpPr>
            <p:nvPr/>
          </p:nvSpPr>
          <p:spPr bwMode="auto">
            <a:xfrm>
              <a:off x="7374195" y="317661"/>
              <a:ext cx="0" cy="89546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23" name="Line 103"/>
            <p:cNvSpPr>
              <a:spLocks noChangeShapeType="1"/>
            </p:cNvSpPr>
            <p:nvPr/>
          </p:nvSpPr>
          <p:spPr bwMode="auto">
            <a:xfrm>
              <a:off x="6330017" y="1272915"/>
              <a:ext cx="20593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24" name="Line 104"/>
            <p:cNvSpPr>
              <a:spLocks noChangeShapeType="1"/>
            </p:cNvSpPr>
            <p:nvPr/>
          </p:nvSpPr>
          <p:spPr bwMode="auto">
            <a:xfrm flipV="1">
              <a:off x="6538853" y="317661"/>
              <a:ext cx="0" cy="95525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125" name="Text Box 111"/>
          <p:cNvSpPr txBox="1">
            <a:spLocks noChangeArrowheads="1"/>
          </p:cNvSpPr>
          <p:nvPr/>
        </p:nvSpPr>
        <p:spPr bwMode="auto">
          <a:xfrm>
            <a:off x="7092280" y="1052736"/>
            <a:ext cx="693218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M</a:t>
            </a:r>
          </a:p>
        </p:txBody>
      </p:sp>
      <p:grpSp>
        <p:nvGrpSpPr>
          <p:cNvPr id="126" name="组合 125"/>
          <p:cNvGrpSpPr/>
          <p:nvPr/>
        </p:nvGrpSpPr>
        <p:grpSpPr>
          <a:xfrm>
            <a:off x="5940152" y="404664"/>
            <a:ext cx="2923699" cy="637721"/>
            <a:chOff x="6121181" y="571421"/>
            <a:chExt cx="2923699" cy="637721"/>
          </a:xfrm>
        </p:grpSpPr>
        <p:sp>
          <p:nvSpPr>
            <p:cNvPr id="127" name="Line 97"/>
            <p:cNvSpPr>
              <a:spLocks noChangeShapeType="1"/>
            </p:cNvSpPr>
            <p:nvPr/>
          </p:nvSpPr>
          <p:spPr bwMode="auto">
            <a:xfrm flipH="1">
              <a:off x="6121181" y="571421"/>
              <a:ext cx="29236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28" name="Line 99"/>
            <p:cNvSpPr>
              <a:spLocks noChangeShapeType="1"/>
            </p:cNvSpPr>
            <p:nvPr/>
          </p:nvSpPr>
          <p:spPr bwMode="auto">
            <a:xfrm>
              <a:off x="7583031" y="571421"/>
              <a:ext cx="0" cy="637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6168157" y="404664"/>
            <a:ext cx="348059" cy="1276771"/>
            <a:chOff x="6168157" y="404664"/>
            <a:chExt cx="348059" cy="1276771"/>
          </a:xfrm>
        </p:grpSpPr>
        <p:sp>
          <p:nvSpPr>
            <p:cNvPr id="130" name="Line 105"/>
            <p:cNvSpPr>
              <a:spLocks noChangeShapeType="1"/>
            </p:cNvSpPr>
            <p:nvPr/>
          </p:nvSpPr>
          <p:spPr bwMode="auto">
            <a:xfrm flipH="1">
              <a:off x="6168157" y="1680107"/>
              <a:ext cx="3480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31" name="Line 106"/>
            <p:cNvSpPr>
              <a:spLocks noChangeShapeType="1"/>
            </p:cNvSpPr>
            <p:nvPr/>
          </p:nvSpPr>
          <p:spPr bwMode="auto">
            <a:xfrm flipV="1">
              <a:off x="6516216" y="404664"/>
              <a:ext cx="0" cy="12767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132" name="Text Box 119"/>
          <p:cNvSpPr txBox="1">
            <a:spLocks noChangeArrowheads="1"/>
          </p:cNvSpPr>
          <p:nvPr/>
        </p:nvSpPr>
        <p:spPr bwMode="auto">
          <a:xfrm>
            <a:off x="5292080" y="1484784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MDR</a:t>
            </a:r>
          </a:p>
        </p:txBody>
      </p:sp>
      <p:sp>
        <p:nvSpPr>
          <p:cNvPr id="133" name="Text Box 82"/>
          <p:cNvSpPr txBox="1">
            <a:spLocks noChangeArrowheads="1"/>
          </p:cNvSpPr>
          <p:nvPr/>
        </p:nvSpPr>
        <p:spPr bwMode="auto">
          <a:xfrm>
            <a:off x="2051720" y="2204864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B</a:t>
            </a:r>
          </a:p>
        </p:txBody>
      </p:sp>
      <p:grpSp>
        <p:nvGrpSpPr>
          <p:cNvPr id="134" name="组合 133"/>
          <p:cNvGrpSpPr/>
          <p:nvPr/>
        </p:nvGrpSpPr>
        <p:grpSpPr>
          <a:xfrm>
            <a:off x="1979712" y="548680"/>
            <a:ext cx="2880320" cy="2808312"/>
            <a:chOff x="2077953" y="620688"/>
            <a:chExt cx="2880320" cy="2232248"/>
          </a:xfrm>
        </p:grpSpPr>
        <p:sp>
          <p:nvSpPr>
            <p:cNvPr id="135" name="Line 77"/>
            <p:cNvSpPr>
              <a:spLocks noChangeShapeType="1"/>
            </p:cNvSpPr>
            <p:nvPr/>
          </p:nvSpPr>
          <p:spPr bwMode="auto">
            <a:xfrm flipV="1">
              <a:off x="2123728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36" name="Line 87"/>
            <p:cNvSpPr>
              <a:spLocks noChangeShapeType="1"/>
            </p:cNvSpPr>
            <p:nvPr/>
          </p:nvSpPr>
          <p:spPr bwMode="auto">
            <a:xfrm>
              <a:off x="2077953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37" name="Line 87"/>
            <p:cNvSpPr>
              <a:spLocks noChangeShapeType="1"/>
            </p:cNvSpPr>
            <p:nvPr/>
          </p:nvSpPr>
          <p:spPr bwMode="auto">
            <a:xfrm flipV="1">
              <a:off x="4932040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38" name="Line 87"/>
            <p:cNvSpPr>
              <a:spLocks noChangeShapeType="1"/>
            </p:cNvSpPr>
            <p:nvPr/>
          </p:nvSpPr>
          <p:spPr bwMode="auto">
            <a:xfrm flipH="1">
              <a:off x="4552458" y="2852936"/>
              <a:ext cx="405815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139" name="Text Box 115"/>
          <p:cNvSpPr txBox="1">
            <a:spLocks noChangeArrowheads="1"/>
          </p:cNvSpPr>
          <p:nvPr/>
        </p:nvSpPr>
        <p:spPr bwMode="auto">
          <a:xfrm>
            <a:off x="3595038" y="3174440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C</a:t>
            </a:r>
          </a:p>
        </p:txBody>
      </p:sp>
      <p:sp>
        <p:nvSpPr>
          <p:cNvPr id="140" name="Text Box 109"/>
          <p:cNvSpPr txBox="1">
            <a:spLocks noChangeArrowheads="1"/>
          </p:cNvSpPr>
          <p:nvPr/>
        </p:nvSpPr>
        <p:spPr bwMode="auto">
          <a:xfrm>
            <a:off x="3595038" y="908720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R0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000"/>
                            </p:stCondLst>
                            <p:childTnLst>
                              <p:par>
                                <p:cTn id="2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500"/>
                            </p:stCondLst>
                            <p:childTnLst>
                              <p:par>
                                <p:cTn id="2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00"/>
                            </p:stCondLst>
                            <p:childTnLst>
                              <p:par>
                                <p:cTn id="265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000"/>
                            </p:stCondLst>
                            <p:childTnLst>
                              <p:par>
                                <p:cTn id="2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500"/>
                            </p:stCondLst>
                            <p:childTnLst>
                              <p:par>
                                <p:cTn id="282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00"/>
                            </p:stCondLst>
                            <p:childTnLst>
                              <p:par>
                                <p:cTn id="3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000"/>
                            </p:stCondLst>
                            <p:childTnLst>
                              <p:par>
                                <p:cTn id="308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00"/>
                            </p:stCondLst>
                            <p:childTnLst>
                              <p:par>
                                <p:cTn id="3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000"/>
                            </p:stCondLst>
                            <p:childTnLst>
                              <p:par>
                                <p:cTn id="3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34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animBg="1"/>
      <p:bldP spid="6" grpId="0" build="p" autoUpdateAnimBg="0" advAuto="0"/>
      <p:bldP spid="7" grpId="0" animBg="1"/>
      <p:bldP spid="8" grpId="0" build="p" autoUpdateAnimBg="0" advAuto="0"/>
      <p:bldP spid="9" grpId="0" animBg="1"/>
      <p:bldP spid="10" grpId="0" autoUpdateAnimBg="0"/>
      <p:bldP spid="11" grpId="0" animBg="1"/>
      <p:bldP spid="12" grpId="0" autoUpdateAnimBg="0"/>
      <p:bldP spid="13" grpId="0" animBg="1"/>
      <p:bldP spid="14" grpId="0" build="p" autoUpdateAnimBg="0" advAuto="0"/>
      <p:bldP spid="15" grpId="0" build="p" autoUpdateAnimBg="0" advAuto="0"/>
      <p:bldP spid="16" grpId="0" animBg="1"/>
      <p:bldP spid="17" grpId="0" build="p" autoUpdateAnimBg="0"/>
      <p:bldP spid="18" grpId="0" animBg="1"/>
      <p:bldP spid="19" grpId="0" build="p" autoUpdateAnimBg="0" advAuto="0"/>
      <p:bldP spid="20" grpId="0" animBg="1"/>
      <p:bldP spid="21" grpId="0" autoUpdateAnimBg="0"/>
      <p:bldP spid="22" grpId="0" animBg="1"/>
      <p:bldP spid="23" grpId="0" autoUpdateAnimBg="0"/>
      <p:bldP spid="24" grpId="0" animBg="1"/>
      <p:bldP spid="25" grpId="0" build="p" autoUpdateAnimBg="0" advAuto="0"/>
      <p:bldP spid="26" grpId="0" animBg="1"/>
      <p:bldP spid="27" grpId="0" build="p" autoUpdateAnimBg="0" advAuto="0"/>
      <p:bldP spid="28" grpId="0" build="p" autoUpdateAnimBg="0" advAuto="0"/>
      <p:bldP spid="29" grpId="0" animBg="1"/>
      <p:bldP spid="30" grpId="0" build="p" autoUpdateAnimBg="0" advAuto="0"/>
      <p:bldP spid="31" grpId="0" animBg="1"/>
      <p:bldP spid="32" grpId="0" build="p" autoUpdateAnimBg="0" advAuto="0"/>
      <p:bldP spid="33" grpId="0" animBg="1"/>
      <p:bldP spid="34" grpId="0" build="p" autoUpdateAnimBg="0" advAuto="0"/>
      <p:bldP spid="35" grpId="0" build="p" autoUpdateAnimBg="0"/>
      <p:bldP spid="36" grpId="0" animBg="1"/>
      <p:bldP spid="37" grpId="0" animBg="1"/>
      <p:bldP spid="38" grpId="0" build="p" autoUpdateAnimBg="0" advAuto="0"/>
      <p:bldP spid="39" grpId="0" build="p" autoUpdateAnimBg="0" advAuto="0"/>
      <p:bldP spid="43" grpId="0" animBg="1"/>
      <p:bldP spid="44" grpId="0" build="p" autoUpdateAnimBg="0" advAuto="0"/>
      <p:bldP spid="45" grpId="0" animBg="1"/>
      <p:bldP spid="46" grpId="0" build="p" autoUpdateAnimBg="0" advAuto="0"/>
      <p:bldP spid="47" grpId="0" animBg="1"/>
      <p:bldP spid="48" grpId="0" build="p" autoUpdateAnimBg="0" advAuto="0"/>
      <p:bldP spid="110" grpId="0" animBg="1"/>
      <p:bldP spid="110" grpId="1" animBg="1"/>
      <p:bldP spid="111" grpId="0" animBg="1"/>
      <p:bldP spid="111" grpId="1" animBg="1"/>
      <p:bldP spid="111" grpId="2" animBg="1"/>
      <p:bldP spid="112" grpId="0" animBg="1"/>
      <p:bldP spid="112" grpId="1" animBg="1"/>
      <p:bldP spid="112" grpId="2" animBg="1"/>
      <p:bldP spid="112" grpId="3" animBg="1"/>
      <p:bldP spid="112" grpId="4" animBg="1"/>
      <p:bldP spid="113" grpId="0" animBg="1"/>
      <p:bldP spid="113" grpId="1" animBg="1"/>
      <p:bldP spid="113" grpId="2" animBg="1"/>
      <p:bldP spid="113" grpId="3" animBg="1"/>
      <p:bldP spid="113" grpId="4" animBg="1"/>
      <p:bldP spid="119" grpId="0" animBg="1"/>
      <p:bldP spid="119" grpId="1" animBg="1"/>
      <p:bldP spid="119" grpId="2" animBg="1"/>
      <p:bldP spid="125" grpId="0" animBg="1"/>
      <p:bldP spid="125" grpId="1" animBg="1"/>
      <p:bldP spid="132" grpId="0" animBg="1"/>
      <p:bldP spid="132" grpId="1" animBg="1"/>
      <p:bldP spid="133" grpId="0" animBg="1"/>
      <p:bldP spid="133" grpId="1" animBg="1"/>
      <p:bldP spid="133" grpId="2" animBg="1"/>
      <p:bldP spid="139" grpId="0" animBg="1"/>
      <p:bldP spid="14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1"/>
          <p:cNvSpPr txBox="1">
            <a:spLocks noChangeArrowheads="1"/>
          </p:cNvSpPr>
          <p:nvPr/>
        </p:nvSpPr>
        <p:spPr bwMode="auto">
          <a:xfrm>
            <a:off x="74240" y="4644425"/>
            <a:ext cx="62979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）数据</a:t>
            </a:r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信息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Group 155"/>
          <p:cNvGrpSpPr>
            <a:grpSpLocks/>
          </p:cNvGrpSpPr>
          <p:nvPr/>
        </p:nvGrpSpPr>
        <p:grpSpPr bwMode="auto">
          <a:xfrm>
            <a:off x="230832" y="5417666"/>
            <a:ext cx="2438400" cy="641350"/>
            <a:chOff x="0" y="3340"/>
            <a:chExt cx="1536" cy="404"/>
          </a:xfrm>
        </p:grpSpPr>
        <p:sp>
          <p:nvSpPr>
            <p:cNvPr id="4" name="Text Box 74"/>
            <p:cNvSpPr txBox="1">
              <a:spLocks noChangeArrowheads="1"/>
            </p:cNvSpPr>
            <p:nvPr/>
          </p:nvSpPr>
          <p:spPr bwMode="auto">
            <a:xfrm>
              <a:off x="0" y="3360"/>
              <a:ext cx="6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）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R</a:t>
              </a:r>
            </a:p>
          </p:txBody>
        </p:sp>
        <p:sp>
          <p:nvSpPr>
            <p:cNvPr id="5" name="Text Box 98"/>
            <p:cNvSpPr txBox="1">
              <a:spLocks noChangeArrowheads="1"/>
            </p:cNvSpPr>
            <p:nvPr/>
          </p:nvSpPr>
          <p:spPr bwMode="auto">
            <a:xfrm>
              <a:off x="864" y="3340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latin typeface="黑体" pitchFamily="49" charset="-122"/>
                  <a:ea typeface="黑体" pitchFamily="49" charset="-122"/>
                </a:rPr>
                <a:t>R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：</a:t>
              </a:r>
            </a:p>
          </p:txBody>
        </p:sp>
        <p:sp>
          <p:nvSpPr>
            <p:cNvPr id="6" name="Line 100"/>
            <p:cNvSpPr>
              <a:spLocks noChangeShapeType="1"/>
            </p:cNvSpPr>
            <p:nvPr/>
          </p:nvSpPr>
          <p:spPr bwMode="auto">
            <a:xfrm>
              <a:off x="624" y="3552"/>
              <a:ext cx="2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 Box 111"/>
          <p:cNvSpPr txBox="1">
            <a:spLocks noChangeArrowheads="1"/>
          </p:cNvSpPr>
          <p:nvPr/>
        </p:nvSpPr>
        <p:spPr bwMode="auto">
          <a:xfrm>
            <a:off x="2135832" y="5449416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R0</a:t>
            </a:r>
          </a:p>
        </p:txBody>
      </p:sp>
      <p:sp>
        <p:nvSpPr>
          <p:cNvPr id="8" name="Text Box 112"/>
          <p:cNvSpPr txBox="1">
            <a:spLocks noChangeArrowheads="1"/>
          </p:cNvSpPr>
          <p:nvPr/>
        </p:nvSpPr>
        <p:spPr bwMode="auto">
          <a:xfrm>
            <a:off x="6707832" y="5373216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黑体" pitchFamily="49" charset="-122"/>
              </a:rPr>
              <a:t>打入</a:t>
            </a:r>
          </a:p>
        </p:txBody>
      </p:sp>
      <p:sp>
        <p:nvSpPr>
          <p:cNvPr id="9" name="Line 113"/>
          <p:cNvSpPr>
            <a:spLocks noChangeShapeType="1"/>
          </p:cNvSpPr>
          <p:nvPr/>
        </p:nvSpPr>
        <p:spPr bwMode="auto">
          <a:xfrm>
            <a:off x="2821632" y="583041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14"/>
          <p:cNvSpPr txBox="1">
            <a:spLocks noChangeArrowheads="1"/>
          </p:cNvSpPr>
          <p:nvPr/>
        </p:nvSpPr>
        <p:spPr bwMode="auto">
          <a:xfrm>
            <a:off x="3278832" y="5180999"/>
            <a:ext cx="57308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AB</a:t>
            </a:r>
            <a:endParaRPr lang="en-US" altLang="zh-CN" sz="36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Line 115"/>
          <p:cNvSpPr>
            <a:spLocks noChangeShapeType="1"/>
          </p:cNvSpPr>
          <p:nvPr/>
        </p:nvSpPr>
        <p:spPr bwMode="auto">
          <a:xfrm>
            <a:off x="3659832" y="583041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16"/>
          <p:cNvSpPr txBox="1">
            <a:spLocks noChangeArrowheads="1"/>
          </p:cNvSpPr>
          <p:nvPr/>
        </p:nvSpPr>
        <p:spPr bwMode="auto">
          <a:xfrm>
            <a:off x="4040832" y="5449416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13" name="Line 117"/>
          <p:cNvSpPr>
            <a:spLocks noChangeShapeType="1"/>
          </p:cNvSpPr>
          <p:nvPr/>
        </p:nvSpPr>
        <p:spPr bwMode="auto">
          <a:xfrm>
            <a:off x="4879032" y="583041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118"/>
          <p:cNvSpPr txBox="1">
            <a:spLocks noChangeArrowheads="1"/>
          </p:cNvSpPr>
          <p:nvPr/>
        </p:nvSpPr>
        <p:spPr bwMode="auto">
          <a:xfrm>
            <a:off x="5260032" y="5479579"/>
            <a:ext cx="99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移</a:t>
            </a:r>
          </a:p>
        </p:txBody>
      </p:sp>
      <p:sp>
        <p:nvSpPr>
          <p:cNvPr id="15" name="Line 119"/>
          <p:cNvSpPr>
            <a:spLocks noChangeShapeType="1"/>
          </p:cNvSpPr>
          <p:nvPr/>
        </p:nvSpPr>
        <p:spPr bwMode="auto">
          <a:xfrm>
            <a:off x="5869632" y="583041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20"/>
          <p:cNvSpPr txBox="1">
            <a:spLocks noChangeArrowheads="1"/>
          </p:cNvSpPr>
          <p:nvPr/>
        </p:nvSpPr>
        <p:spPr bwMode="auto">
          <a:xfrm>
            <a:off x="6250632" y="5449416"/>
            <a:ext cx="99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17" name="Line 121"/>
          <p:cNvSpPr>
            <a:spLocks noChangeShapeType="1"/>
          </p:cNvSpPr>
          <p:nvPr/>
        </p:nvSpPr>
        <p:spPr bwMode="auto">
          <a:xfrm>
            <a:off x="6860232" y="5830416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122"/>
          <p:cNvSpPr txBox="1">
            <a:spLocks noChangeArrowheads="1"/>
          </p:cNvSpPr>
          <p:nvPr/>
        </p:nvSpPr>
        <p:spPr bwMode="auto">
          <a:xfrm>
            <a:off x="7469832" y="5417666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R1</a:t>
            </a:r>
          </a:p>
        </p:txBody>
      </p:sp>
      <p:grpSp>
        <p:nvGrpSpPr>
          <p:cNvPr id="19" name="Group 69"/>
          <p:cNvGrpSpPr>
            <a:grpSpLocks/>
          </p:cNvGrpSpPr>
          <p:nvPr/>
        </p:nvGrpSpPr>
        <p:grpSpPr bwMode="auto">
          <a:xfrm>
            <a:off x="539055" y="117078"/>
            <a:ext cx="8353425" cy="4464050"/>
            <a:chOff x="0" y="48"/>
            <a:chExt cx="5760" cy="3360"/>
          </a:xfrm>
        </p:grpSpPr>
        <p:sp>
          <p:nvSpPr>
            <p:cNvPr id="20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1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2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3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4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5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6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7" name="Line 77"/>
            <p:cNvSpPr>
              <a:spLocks noChangeShapeType="1"/>
            </p:cNvSpPr>
            <p:nvPr/>
          </p:nvSpPr>
          <p:spPr bwMode="auto">
            <a:xfrm flipV="1">
              <a:off x="993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8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29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30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31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2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33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34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5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6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37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8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9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0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1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2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3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4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5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6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7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8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9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0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1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2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3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4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5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6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7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8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9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60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61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62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63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64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65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66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67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68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69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70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71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72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73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74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5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6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77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78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9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80" name="Text Box 109"/>
          <p:cNvSpPr txBox="1">
            <a:spLocks noChangeArrowheads="1"/>
          </p:cNvSpPr>
          <p:nvPr/>
        </p:nvSpPr>
        <p:spPr bwMode="auto">
          <a:xfrm>
            <a:off x="3635896" y="1086208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R0</a:t>
            </a:r>
          </a:p>
        </p:txBody>
      </p:sp>
      <p:sp>
        <p:nvSpPr>
          <p:cNvPr id="81" name="Text Box 79"/>
          <p:cNvSpPr txBox="1">
            <a:spLocks noChangeArrowheads="1"/>
          </p:cNvSpPr>
          <p:nvPr/>
        </p:nvSpPr>
        <p:spPr bwMode="auto">
          <a:xfrm>
            <a:off x="827584" y="2348880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A</a:t>
            </a:r>
          </a:p>
        </p:txBody>
      </p:sp>
      <p:sp>
        <p:nvSpPr>
          <p:cNvPr id="82" name="Text Box 83"/>
          <p:cNvSpPr txBox="1">
            <a:spLocks noChangeArrowheads="1"/>
          </p:cNvSpPr>
          <p:nvPr/>
        </p:nvSpPr>
        <p:spPr bwMode="auto">
          <a:xfrm>
            <a:off x="1187624" y="1628800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83" name="Text Box 80"/>
          <p:cNvSpPr txBox="1">
            <a:spLocks noChangeArrowheads="1"/>
          </p:cNvSpPr>
          <p:nvPr/>
        </p:nvSpPr>
        <p:spPr bwMode="auto">
          <a:xfrm>
            <a:off x="1442932" y="1012872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1979712" y="692696"/>
            <a:ext cx="2880320" cy="1152128"/>
            <a:chOff x="1979712" y="620688"/>
            <a:chExt cx="2880320" cy="2232248"/>
          </a:xfrm>
        </p:grpSpPr>
        <p:sp>
          <p:nvSpPr>
            <p:cNvPr id="85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6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7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8" name="Line 87"/>
            <p:cNvSpPr>
              <a:spLocks noChangeShapeType="1"/>
            </p:cNvSpPr>
            <p:nvPr/>
          </p:nvSpPr>
          <p:spPr bwMode="auto">
            <a:xfrm flipH="1">
              <a:off x="4499992" y="2852936"/>
              <a:ext cx="36004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89" name="Text Box 110"/>
          <p:cNvSpPr txBox="1">
            <a:spLocks noChangeArrowheads="1"/>
          </p:cNvSpPr>
          <p:nvPr/>
        </p:nvSpPr>
        <p:spPr bwMode="auto">
          <a:xfrm>
            <a:off x="3635896" y="1628800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R1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8" grpId="0" autoUpdateAnimBg="0"/>
      <p:bldP spid="9" grpId="0" animBg="1"/>
      <p:bldP spid="10" grpId="0" build="p" autoUpdateAnimBg="0" advAuto="0"/>
      <p:bldP spid="11" grpId="0" animBg="1"/>
      <p:bldP spid="12" grpId="0" build="p" autoUpdateAnimBg="0" advAuto="0"/>
      <p:bldP spid="13" grpId="0" animBg="1"/>
      <p:bldP spid="14" grpId="0" build="p" autoUpdateAnimBg="0" advAuto="0"/>
      <p:bldP spid="15" grpId="0" animBg="1"/>
      <p:bldP spid="16" grpId="0" build="p" autoUpdateAnimBg="0" advAuto="0"/>
      <p:bldP spid="17" grpId="0" animBg="1"/>
      <p:bldP spid="18" grpId="0" build="p" autoUpdateAnimBg="0" advAuto="0"/>
      <p:bldP spid="80" grpId="0" animBg="1"/>
      <p:bldP spid="81" grpId="0" animBg="1"/>
      <p:bldP spid="82" grpId="0" animBg="1"/>
      <p:bldP spid="83" grpId="0" animBg="1"/>
      <p:bldP spid="8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1"/>
          <p:cNvSpPr txBox="1">
            <a:spLocks noChangeArrowheads="1"/>
          </p:cNvSpPr>
          <p:nvPr/>
        </p:nvSpPr>
        <p:spPr bwMode="auto">
          <a:xfrm>
            <a:off x="-228600" y="4876800"/>
            <a:ext cx="373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）数据信息</a:t>
            </a:r>
          </a:p>
        </p:txBody>
      </p:sp>
      <p:sp>
        <p:nvSpPr>
          <p:cNvPr id="3" name="Text Box 124"/>
          <p:cNvSpPr txBox="1">
            <a:spLocks noChangeArrowheads="1"/>
          </p:cNvSpPr>
          <p:nvPr/>
        </p:nvSpPr>
        <p:spPr bwMode="auto">
          <a:xfrm>
            <a:off x="7495728" y="5791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DB</a:t>
            </a:r>
          </a:p>
        </p:txBody>
      </p:sp>
      <p:sp>
        <p:nvSpPr>
          <p:cNvPr id="4" name="Line 125"/>
          <p:cNvSpPr>
            <a:spLocks noChangeShapeType="1"/>
          </p:cNvSpPr>
          <p:nvPr/>
        </p:nvSpPr>
        <p:spPr bwMode="auto">
          <a:xfrm>
            <a:off x="7190928" y="6172200"/>
            <a:ext cx="381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126"/>
          <p:cNvSpPr>
            <a:spLocks noChangeShapeType="1"/>
          </p:cNvSpPr>
          <p:nvPr/>
        </p:nvSpPr>
        <p:spPr bwMode="auto">
          <a:xfrm>
            <a:off x="8105328" y="61722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127"/>
          <p:cNvSpPr txBox="1">
            <a:spLocks noChangeArrowheads="1"/>
          </p:cNvSpPr>
          <p:nvPr/>
        </p:nvSpPr>
        <p:spPr bwMode="auto">
          <a:xfrm>
            <a:off x="8486328" y="5791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</a:t>
            </a:r>
          </a:p>
        </p:txBody>
      </p:sp>
      <p:grpSp>
        <p:nvGrpSpPr>
          <p:cNvPr id="7" name="Group 160"/>
          <p:cNvGrpSpPr>
            <a:grpSpLocks/>
          </p:cNvGrpSpPr>
          <p:nvPr/>
        </p:nvGrpSpPr>
        <p:grpSpPr bwMode="auto">
          <a:xfrm>
            <a:off x="104328" y="5759450"/>
            <a:ext cx="2438400" cy="641350"/>
            <a:chOff x="0" y="3340"/>
            <a:chExt cx="1536" cy="404"/>
          </a:xfrm>
        </p:grpSpPr>
        <p:sp>
          <p:nvSpPr>
            <p:cNvPr id="8" name="Text Box 161"/>
            <p:cNvSpPr txBox="1">
              <a:spLocks noChangeArrowheads="1"/>
            </p:cNvSpPr>
            <p:nvPr/>
          </p:nvSpPr>
          <p:spPr bwMode="auto">
            <a:xfrm>
              <a:off x="0" y="3360"/>
              <a:ext cx="6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）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R</a:t>
              </a:r>
            </a:p>
          </p:txBody>
        </p:sp>
        <p:sp>
          <p:nvSpPr>
            <p:cNvPr id="9" name="Text Box 162"/>
            <p:cNvSpPr txBox="1">
              <a:spLocks noChangeArrowheads="1"/>
            </p:cNvSpPr>
            <p:nvPr/>
          </p:nvSpPr>
          <p:spPr bwMode="auto">
            <a:xfrm>
              <a:off x="864" y="3340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latin typeface="黑体" pitchFamily="49" charset="-122"/>
                  <a:ea typeface="黑体" pitchFamily="49" charset="-122"/>
                </a:rPr>
                <a:t>M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：</a:t>
              </a:r>
            </a:p>
          </p:txBody>
        </p:sp>
        <p:sp>
          <p:nvSpPr>
            <p:cNvPr id="10" name="Line 163"/>
            <p:cNvSpPr>
              <a:spLocks noChangeShapeType="1"/>
            </p:cNvSpPr>
            <p:nvPr/>
          </p:nvSpPr>
          <p:spPr bwMode="auto">
            <a:xfrm>
              <a:off x="624" y="3552"/>
              <a:ext cx="2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" name="Text Box 166"/>
          <p:cNvSpPr txBox="1">
            <a:spLocks noChangeArrowheads="1"/>
          </p:cNvSpPr>
          <p:nvPr/>
        </p:nvSpPr>
        <p:spPr bwMode="auto">
          <a:xfrm>
            <a:off x="2009328" y="5791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R0</a:t>
            </a:r>
          </a:p>
        </p:txBody>
      </p:sp>
      <p:sp>
        <p:nvSpPr>
          <p:cNvPr id="12" name="Line 168"/>
          <p:cNvSpPr>
            <a:spLocks noChangeShapeType="1"/>
          </p:cNvSpPr>
          <p:nvPr/>
        </p:nvSpPr>
        <p:spPr bwMode="auto">
          <a:xfrm>
            <a:off x="2695128" y="61722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169"/>
          <p:cNvSpPr txBox="1">
            <a:spLocks noChangeArrowheads="1"/>
          </p:cNvSpPr>
          <p:nvPr/>
        </p:nvSpPr>
        <p:spPr bwMode="auto">
          <a:xfrm>
            <a:off x="3152328" y="5517232"/>
            <a:ext cx="55557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AB</a:t>
            </a:r>
            <a:endParaRPr lang="en-US" altLang="zh-CN" sz="36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Line 170"/>
          <p:cNvSpPr>
            <a:spLocks noChangeShapeType="1"/>
          </p:cNvSpPr>
          <p:nvPr/>
        </p:nvSpPr>
        <p:spPr bwMode="auto">
          <a:xfrm>
            <a:off x="3533328" y="61722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71"/>
          <p:cNvSpPr txBox="1">
            <a:spLocks noChangeArrowheads="1"/>
          </p:cNvSpPr>
          <p:nvPr/>
        </p:nvSpPr>
        <p:spPr bwMode="auto">
          <a:xfrm>
            <a:off x="3914328" y="57912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16" name="Line 172"/>
          <p:cNvSpPr>
            <a:spLocks noChangeShapeType="1"/>
          </p:cNvSpPr>
          <p:nvPr/>
        </p:nvSpPr>
        <p:spPr bwMode="auto">
          <a:xfrm>
            <a:off x="4752528" y="61722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173"/>
          <p:cNvSpPr txBox="1">
            <a:spLocks noChangeArrowheads="1"/>
          </p:cNvSpPr>
          <p:nvPr/>
        </p:nvSpPr>
        <p:spPr bwMode="auto">
          <a:xfrm>
            <a:off x="5133528" y="5821363"/>
            <a:ext cx="99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18" name="Line 176"/>
          <p:cNvSpPr>
            <a:spLocks noChangeShapeType="1"/>
          </p:cNvSpPr>
          <p:nvPr/>
        </p:nvSpPr>
        <p:spPr bwMode="auto">
          <a:xfrm>
            <a:off x="5743128" y="6172200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77"/>
          <p:cNvSpPr txBox="1">
            <a:spLocks noChangeArrowheads="1"/>
          </p:cNvSpPr>
          <p:nvPr/>
        </p:nvSpPr>
        <p:spPr bwMode="auto">
          <a:xfrm>
            <a:off x="6352728" y="579120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MDR</a:t>
            </a:r>
          </a:p>
        </p:txBody>
      </p:sp>
      <p:grpSp>
        <p:nvGrpSpPr>
          <p:cNvPr id="20" name="Group 69"/>
          <p:cNvGrpSpPr>
            <a:grpSpLocks/>
          </p:cNvGrpSpPr>
          <p:nvPr/>
        </p:nvGrpSpPr>
        <p:grpSpPr bwMode="auto">
          <a:xfrm>
            <a:off x="539055" y="117078"/>
            <a:ext cx="8353425" cy="4464050"/>
            <a:chOff x="0" y="48"/>
            <a:chExt cx="5760" cy="3360"/>
          </a:xfrm>
        </p:grpSpPr>
        <p:sp>
          <p:nvSpPr>
            <p:cNvPr id="21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2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3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4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5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6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7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8" name="Line 77"/>
            <p:cNvSpPr>
              <a:spLocks noChangeShapeType="1"/>
            </p:cNvSpPr>
            <p:nvPr/>
          </p:nvSpPr>
          <p:spPr bwMode="auto">
            <a:xfrm flipV="1">
              <a:off x="993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9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30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31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32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3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34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35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6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7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38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9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0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1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2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3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4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5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6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7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8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9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0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1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2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3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4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5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6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7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8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9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0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61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62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63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64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65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66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67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68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69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70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71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72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73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74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75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6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7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78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79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0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5968781" y="559031"/>
            <a:ext cx="2923699" cy="637721"/>
            <a:chOff x="6121181" y="571421"/>
            <a:chExt cx="2923699" cy="637721"/>
          </a:xfrm>
        </p:grpSpPr>
        <p:sp>
          <p:nvSpPr>
            <p:cNvPr id="82" name="Line 97"/>
            <p:cNvSpPr>
              <a:spLocks noChangeShapeType="1"/>
            </p:cNvSpPr>
            <p:nvPr/>
          </p:nvSpPr>
          <p:spPr bwMode="auto">
            <a:xfrm flipH="1">
              <a:off x="6121181" y="571421"/>
              <a:ext cx="29236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3" name="Line 99"/>
            <p:cNvSpPr>
              <a:spLocks noChangeShapeType="1"/>
            </p:cNvSpPr>
            <p:nvPr/>
          </p:nvSpPr>
          <p:spPr bwMode="auto">
            <a:xfrm>
              <a:off x="7583031" y="571421"/>
              <a:ext cx="0" cy="637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84" name="Text Box 109"/>
          <p:cNvSpPr txBox="1">
            <a:spLocks noChangeArrowheads="1"/>
          </p:cNvSpPr>
          <p:nvPr/>
        </p:nvSpPr>
        <p:spPr bwMode="auto">
          <a:xfrm>
            <a:off x="3595038" y="1052736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R0</a:t>
            </a:r>
          </a:p>
        </p:txBody>
      </p:sp>
      <p:sp>
        <p:nvSpPr>
          <p:cNvPr id="85" name="Text Box 79"/>
          <p:cNvSpPr txBox="1">
            <a:spLocks noChangeArrowheads="1"/>
          </p:cNvSpPr>
          <p:nvPr/>
        </p:nvSpPr>
        <p:spPr bwMode="auto">
          <a:xfrm>
            <a:off x="827584" y="2348880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A</a:t>
            </a:r>
          </a:p>
        </p:txBody>
      </p:sp>
      <p:sp>
        <p:nvSpPr>
          <p:cNvPr id="86" name="Text Box 83"/>
          <p:cNvSpPr txBox="1">
            <a:spLocks noChangeArrowheads="1"/>
          </p:cNvSpPr>
          <p:nvPr/>
        </p:nvSpPr>
        <p:spPr bwMode="auto">
          <a:xfrm>
            <a:off x="1187624" y="1628800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87" name="Text Box 80"/>
          <p:cNvSpPr txBox="1">
            <a:spLocks noChangeArrowheads="1"/>
          </p:cNvSpPr>
          <p:nvPr/>
        </p:nvSpPr>
        <p:spPr bwMode="auto">
          <a:xfrm>
            <a:off x="1475656" y="1012872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1979712" y="692696"/>
            <a:ext cx="3312368" cy="1152128"/>
            <a:chOff x="1979712" y="620688"/>
            <a:chExt cx="3312368" cy="2232248"/>
          </a:xfrm>
        </p:grpSpPr>
        <p:sp>
          <p:nvSpPr>
            <p:cNvPr id="89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0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1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2" name="Line 87"/>
            <p:cNvSpPr>
              <a:spLocks noChangeShapeType="1"/>
            </p:cNvSpPr>
            <p:nvPr/>
          </p:nvSpPr>
          <p:spPr bwMode="auto">
            <a:xfrm>
              <a:off x="4860032" y="2852936"/>
              <a:ext cx="43204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93" name="Text Box 119"/>
          <p:cNvSpPr txBox="1">
            <a:spLocks noChangeArrowheads="1"/>
          </p:cNvSpPr>
          <p:nvPr/>
        </p:nvSpPr>
        <p:spPr bwMode="auto">
          <a:xfrm>
            <a:off x="5292080" y="1628800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MDR</a:t>
            </a:r>
          </a:p>
        </p:txBody>
      </p:sp>
      <p:grpSp>
        <p:nvGrpSpPr>
          <p:cNvPr id="94" name="组合 93"/>
          <p:cNvGrpSpPr/>
          <p:nvPr/>
        </p:nvGrpSpPr>
        <p:grpSpPr>
          <a:xfrm>
            <a:off x="6168157" y="568053"/>
            <a:ext cx="348059" cy="1276771"/>
            <a:chOff x="6168157" y="404664"/>
            <a:chExt cx="348059" cy="1276771"/>
          </a:xfrm>
        </p:grpSpPr>
        <p:sp>
          <p:nvSpPr>
            <p:cNvPr id="95" name="Line 105"/>
            <p:cNvSpPr>
              <a:spLocks noChangeShapeType="1"/>
            </p:cNvSpPr>
            <p:nvPr/>
          </p:nvSpPr>
          <p:spPr bwMode="auto">
            <a:xfrm flipH="1">
              <a:off x="6168157" y="1680107"/>
              <a:ext cx="3480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6" name="Line 106"/>
            <p:cNvSpPr>
              <a:spLocks noChangeShapeType="1"/>
            </p:cNvSpPr>
            <p:nvPr/>
          </p:nvSpPr>
          <p:spPr bwMode="auto">
            <a:xfrm flipV="1">
              <a:off x="6516216" y="404664"/>
              <a:ext cx="0" cy="12767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97" name="Text Box 111"/>
          <p:cNvSpPr txBox="1">
            <a:spLocks noChangeArrowheads="1"/>
          </p:cNvSpPr>
          <p:nvPr/>
        </p:nvSpPr>
        <p:spPr bwMode="auto">
          <a:xfrm>
            <a:off x="7092280" y="1196752"/>
            <a:ext cx="693218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M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0"/>
      <p:bldP spid="4" grpId="0" animBg="1"/>
      <p:bldP spid="5" grpId="0" animBg="1"/>
      <p:bldP spid="6" grpId="0" build="p" autoUpdateAnimBg="0" advAuto="0"/>
      <p:bldP spid="11" grpId="0" build="p" autoUpdateAnimBg="0"/>
      <p:bldP spid="12" grpId="0" animBg="1"/>
      <p:bldP spid="13" grpId="0" build="p" autoUpdateAnimBg="0" advAuto="0"/>
      <p:bldP spid="14" grpId="0" animBg="1"/>
      <p:bldP spid="15" grpId="0" build="p" autoUpdateAnimBg="0" advAuto="0"/>
      <p:bldP spid="16" grpId="0" animBg="1"/>
      <p:bldP spid="17" grpId="0" build="p" autoUpdateAnimBg="0" advAuto="0"/>
      <p:bldP spid="18" grpId="0" animBg="1"/>
      <p:bldP spid="19" grpId="0" build="p" autoUpdateAnimBg="0" advAuto="0"/>
      <p:bldP spid="84" grpId="0" animBg="1"/>
      <p:bldP spid="85" grpId="0" animBg="1"/>
      <p:bldP spid="86" grpId="0" animBg="1"/>
      <p:bldP spid="87" grpId="0" animBg="1"/>
      <p:bldP spid="93" grpId="0" animBg="1"/>
      <p:bldP spid="9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28"/>
          <p:cNvSpPr>
            <a:spLocks noChangeShapeType="1"/>
          </p:cNvSpPr>
          <p:nvPr/>
        </p:nvSpPr>
        <p:spPr bwMode="auto">
          <a:xfrm>
            <a:off x="2398712" y="600199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Text Box 129"/>
          <p:cNvSpPr txBox="1">
            <a:spLocks noChangeArrowheads="1"/>
          </p:cNvSpPr>
          <p:nvPr/>
        </p:nvSpPr>
        <p:spPr bwMode="auto">
          <a:xfrm>
            <a:off x="2779712" y="558924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DB</a:t>
            </a:r>
          </a:p>
        </p:txBody>
      </p:sp>
      <p:sp>
        <p:nvSpPr>
          <p:cNvPr id="4" name="Line 130"/>
          <p:cNvSpPr>
            <a:spLocks noChangeShapeType="1"/>
          </p:cNvSpPr>
          <p:nvPr/>
        </p:nvSpPr>
        <p:spPr bwMode="auto">
          <a:xfrm>
            <a:off x="3389312" y="600199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132"/>
          <p:cNvSpPr txBox="1">
            <a:spLocks noChangeArrowheads="1"/>
          </p:cNvSpPr>
          <p:nvPr/>
        </p:nvSpPr>
        <p:spPr bwMode="auto">
          <a:xfrm>
            <a:off x="3770312" y="558924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MDR</a:t>
            </a:r>
          </a:p>
        </p:txBody>
      </p:sp>
      <p:sp>
        <p:nvSpPr>
          <p:cNvPr id="6" name="Line 133"/>
          <p:cNvSpPr>
            <a:spLocks noChangeShapeType="1"/>
          </p:cNvSpPr>
          <p:nvPr/>
        </p:nvSpPr>
        <p:spPr bwMode="auto">
          <a:xfrm>
            <a:off x="4532312" y="600199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34"/>
          <p:cNvSpPr txBox="1">
            <a:spLocks noChangeArrowheads="1"/>
          </p:cNvSpPr>
          <p:nvPr/>
        </p:nvSpPr>
        <p:spPr bwMode="auto">
          <a:xfrm>
            <a:off x="4913312" y="558924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</a:t>
            </a:r>
          </a:p>
        </p:txBody>
      </p:sp>
      <p:sp>
        <p:nvSpPr>
          <p:cNvPr id="8" name="Line 148"/>
          <p:cNvSpPr>
            <a:spLocks noChangeShapeType="1"/>
          </p:cNvSpPr>
          <p:nvPr/>
        </p:nvSpPr>
        <p:spPr bwMode="auto">
          <a:xfrm>
            <a:off x="5294312" y="600199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49"/>
          <p:cNvSpPr txBox="1">
            <a:spLocks noChangeArrowheads="1"/>
          </p:cNvSpPr>
          <p:nvPr/>
        </p:nvSpPr>
        <p:spPr bwMode="auto">
          <a:xfrm>
            <a:off x="6818312" y="5651153"/>
            <a:ext cx="129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移、</a:t>
            </a:r>
          </a:p>
        </p:txBody>
      </p:sp>
      <p:sp>
        <p:nvSpPr>
          <p:cNvPr id="10" name="Line 150"/>
          <p:cNvSpPr>
            <a:spLocks noChangeShapeType="1"/>
          </p:cNvSpPr>
          <p:nvPr/>
        </p:nvSpPr>
        <p:spPr bwMode="auto">
          <a:xfrm>
            <a:off x="6513512" y="600199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51"/>
          <p:cNvSpPr txBox="1">
            <a:spLocks noChangeArrowheads="1"/>
          </p:cNvSpPr>
          <p:nvPr/>
        </p:nvSpPr>
        <p:spPr bwMode="auto">
          <a:xfrm>
            <a:off x="7427912" y="5651153"/>
            <a:ext cx="838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12" name="Line 152"/>
          <p:cNvSpPr>
            <a:spLocks noChangeShapeType="1"/>
          </p:cNvSpPr>
          <p:nvPr/>
        </p:nvSpPr>
        <p:spPr bwMode="auto">
          <a:xfrm>
            <a:off x="7961312" y="600199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153"/>
          <p:cNvSpPr txBox="1">
            <a:spLocks noChangeArrowheads="1"/>
          </p:cNvSpPr>
          <p:nvPr/>
        </p:nvSpPr>
        <p:spPr bwMode="auto">
          <a:xfrm>
            <a:off x="8342312" y="558924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R2</a:t>
            </a:r>
          </a:p>
        </p:txBody>
      </p:sp>
      <p:sp>
        <p:nvSpPr>
          <p:cNvPr id="14" name="Text Box 154"/>
          <p:cNvSpPr txBox="1">
            <a:spLocks noChangeArrowheads="1"/>
          </p:cNvSpPr>
          <p:nvPr/>
        </p:nvSpPr>
        <p:spPr bwMode="auto">
          <a:xfrm>
            <a:off x="5675312" y="558924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grpSp>
        <p:nvGrpSpPr>
          <p:cNvPr id="15" name="Group 179"/>
          <p:cNvGrpSpPr>
            <a:grpSpLocks/>
          </p:cNvGrpSpPr>
          <p:nvPr/>
        </p:nvGrpSpPr>
        <p:grpSpPr bwMode="auto">
          <a:xfrm>
            <a:off x="36512" y="5589240"/>
            <a:ext cx="2438400" cy="641350"/>
            <a:chOff x="0" y="3340"/>
            <a:chExt cx="1536" cy="404"/>
          </a:xfrm>
        </p:grpSpPr>
        <p:sp>
          <p:nvSpPr>
            <p:cNvPr id="16" name="Text Box 180"/>
            <p:cNvSpPr txBox="1">
              <a:spLocks noChangeArrowheads="1"/>
            </p:cNvSpPr>
            <p:nvPr/>
          </p:nvSpPr>
          <p:spPr bwMode="auto">
            <a:xfrm>
              <a:off x="0" y="3360"/>
              <a:ext cx="6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）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M</a:t>
              </a:r>
            </a:p>
          </p:txBody>
        </p:sp>
        <p:sp>
          <p:nvSpPr>
            <p:cNvPr id="17" name="Text Box 181"/>
            <p:cNvSpPr txBox="1">
              <a:spLocks noChangeArrowheads="1"/>
            </p:cNvSpPr>
            <p:nvPr/>
          </p:nvSpPr>
          <p:spPr bwMode="auto">
            <a:xfrm>
              <a:off x="864" y="3340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latin typeface="黑体" pitchFamily="49" charset="-122"/>
                  <a:ea typeface="黑体" pitchFamily="49" charset="-122"/>
                </a:rPr>
                <a:t>R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：</a:t>
              </a:r>
            </a:p>
          </p:txBody>
        </p:sp>
        <p:sp>
          <p:nvSpPr>
            <p:cNvPr id="18" name="Line 182"/>
            <p:cNvSpPr>
              <a:spLocks noChangeShapeType="1"/>
            </p:cNvSpPr>
            <p:nvPr/>
          </p:nvSpPr>
          <p:spPr bwMode="auto">
            <a:xfrm>
              <a:off x="624" y="3552"/>
              <a:ext cx="2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" name="Text Box 186"/>
          <p:cNvSpPr txBox="1">
            <a:spLocks noChangeArrowheads="1"/>
          </p:cNvSpPr>
          <p:nvPr/>
        </p:nvSpPr>
        <p:spPr bwMode="auto">
          <a:xfrm>
            <a:off x="1941512" y="558924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</a:t>
            </a:r>
          </a:p>
        </p:txBody>
      </p:sp>
      <p:grpSp>
        <p:nvGrpSpPr>
          <p:cNvPr id="20" name="Group 69"/>
          <p:cNvGrpSpPr>
            <a:grpSpLocks/>
          </p:cNvGrpSpPr>
          <p:nvPr/>
        </p:nvGrpSpPr>
        <p:grpSpPr bwMode="auto">
          <a:xfrm>
            <a:off x="539055" y="117078"/>
            <a:ext cx="8353425" cy="4464050"/>
            <a:chOff x="0" y="48"/>
            <a:chExt cx="5760" cy="3360"/>
          </a:xfrm>
        </p:grpSpPr>
        <p:sp>
          <p:nvSpPr>
            <p:cNvPr id="21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2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3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4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5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6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7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8" name="Line 77"/>
            <p:cNvSpPr>
              <a:spLocks noChangeShapeType="1"/>
            </p:cNvSpPr>
            <p:nvPr/>
          </p:nvSpPr>
          <p:spPr bwMode="auto">
            <a:xfrm flipV="1">
              <a:off x="993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9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30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31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32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3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34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35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6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7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38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9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0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1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2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3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4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5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6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7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8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9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0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1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2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3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4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5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6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7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8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9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0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61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62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63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64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65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66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67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68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69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70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71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72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73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74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75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6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7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78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79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0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81" name="Text Box 111"/>
          <p:cNvSpPr txBox="1">
            <a:spLocks noChangeArrowheads="1"/>
          </p:cNvSpPr>
          <p:nvPr/>
        </p:nvSpPr>
        <p:spPr bwMode="auto">
          <a:xfrm>
            <a:off x="7092280" y="1196752"/>
            <a:ext cx="693218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M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5968781" y="559031"/>
            <a:ext cx="2923699" cy="637721"/>
            <a:chOff x="6121181" y="571421"/>
            <a:chExt cx="2923699" cy="637721"/>
          </a:xfrm>
        </p:grpSpPr>
        <p:sp>
          <p:nvSpPr>
            <p:cNvPr id="83" name="Line 97"/>
            <p:cNvSpPr>
              <a:spLocks noChangeShapeType="1"/>
            </p:cNvSpPr>
            <p:nvPr/>
          </p:nvSpPr>
          <p:spPr bwMode="auto">
            <a:xfrm flipH="1">
              <a:off x="6121181" y="571421"/>
              <a:ext cx="29236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4" name="Line 99"/>
            <p:cNvSpPr>
              <a:spLocks noChangeShapeType="1"/>
            </p:cNvSpPr>
            <p:nvPr/>
          </p:nvSpPr>
          <p:spPr bwMode="auto">
            <a:xfrm>
              <a:off x="7583031" y="571421"/>
              <a:ext cx="0" cy="637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6168157" y="568053"/>
            <a:ext cx="348059" cy="1276771"/>
            <a:chOff x="6168157" y="404664"/>
            <a:chExt cx="348059" cy="1276771"/>
          </a:xfrm>
        </p:grpSpPr>
        <p:sp>
          <p:nvSpPr>
            <p:cNvPr id="86" name="Line 105"/>
            <p:cNvSpPr>
              <a:spLocks noChangeShapeType="1"/>
            </p:cNvSpPr>
            <p:nvPr/>
          </p:nvSpPr>
          <p:spPr bwMode="auto">
            <a:xfrm flipH="1">
              <a:off x="6168157" y="1680107"/>
              <a:ext cx="3480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7" name="Line 106"/>
            <p:cNvSpPr>
              <a:spLocks noChangeShapeType="1"/>
            </p:cNvSpPr>
            <p:nvPr/>
          </p:nvSpPr>
          <p:spPr bwMode="auto">
            <a:xfrm flipV="1">
              <a:off x="6516216" y="404664"/>
              <a:ext cx="0" cy="12767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88" name="Text Box 119"/>
          <p:cNvSpPr txBox="1">
            <a:spLocks noChangeArrowheads="1"/>
          </p:cNvSpPr>
          <p:nvPr/>
        </p:nvSpPr>
        <p:spPr bwMode="auto">
          <a:xfrm>
            <a:off x="5292080" y="1628800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MDR</a:t>
            </a:r>
          </a:p>
        </p:txBody>
      </p:sp>
      <p:sp>
        <p:nvSpPr>
          <p:cNvPr id="89" name="Text Box 82"/>
          <p:cNvSpPr txBox="1">
            <a:spLocks noChangeArrowheads="1"/>
          </p:cNvSpPr>
          <p:nvPr/>
        </p:nvSpPr>
        <p:spPr bwMode="auto">
          <a:xfrm>
            <a:off x="2051720" y="2348880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B</a:t>
            </a:r>
          </a:p>
        </p:txBody>
      </p:sp>
      <p:sp>
        <p:nvSpPr>
          <p:cNvPr id="90" name="Text Box 83"/>
          <p:cNvSpPr txBox="1">
            <a:spLocks noChangeArrowheads="1"/>
          </p:cNvSpPr>
          <p:nvPr/>
        </p:nvSpPr>
        <p:spPr bwMode="auto">
          <a:xfrm>
            <a:off x="1187624" y="1628800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91" name="Text Box 80"/>
          <p:cNvSpPr txBox="1">
            <a:spLocks noChangeArrowheads="1"/>
          </p:cNvSpPr>
          <p:nvPr/>
        </p:nvSpPr>
        <p:spPr bwMode="auto">
          <a:xfrm>
            <a:off x="1475656" y="1012872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1979712" y="692696"/>
            <a:ext cx="2880320" cy="1728192"/>
            <a:chOff x="1979712" y="620688"/>
            <a:chExt cx="2880320" cy="2232248"/>
          </a:xfrm>
        </p:grpSpPr>
        <p:sp>
          <p:nvSpPr>
            <p:cNvPr id="93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4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5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6" name="Line 87"/>
            <p:cNvSpPr>
              <a:spLocks noChangeShapeType="1"/>
            </p:cNvSpPr>
            <p:nvPr/>
          </p:nvSpPr>
          <p:spPr bwMode="auto">
            <a:xfrm flipH="1">
              <a:off x="4499992" y="2852936"/>
              <a:ext cx="36004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97" name="Rectangle 86"/>
          <p:cNvSpPr>
            <a:spLocks noChangeArrowheads="1"/>
          </p:cNvSpPr>
          <p:nvPr/>
        </p:nvSpPr>
        <p:spPr bwMode="auto">
          <a:xfrm>
            <a:off x="3595038" y="2254279"/>
            <a:ext cx="904954" cy="382633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b="1">
                <a:latin typeface="+mn-lt"/>
              </a:rPr>
              <a:t>R2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utoUpdateAnimBg="0" advAuto="0"/>
      <p:bldP spid="4" grpId="0" animBg="1"/>
      <p:bldP spid="5" grpId="0" build="p" autoUpdateAnimBg="0" advAuto="0"/>
      <p:bldP spid="6" grpId="0" animBg="1"/>
      <p:bldP spid="7" grpId="0" build="p" autoUpdateAnimBg="0" advAuto="0"/>
      <p:bldP spid="8" grpId="0" animBg="1"/>
      <p:bldP spid="9" grpId="0" build="p" autoUpdateAnimBg="0" advAuto="0"/>
      <p:bldP spid="10" grpId="0" animBg="1"/>
      <p:bldP spid="11" grpId="0" build="p" autoUpdateAnimBg="0" advAuto="0"/>
      <p:bldP spid="12" grpId="0" animBg="1"/>
      <p:bldP spid="13" grpId="0" build="p" autoUpdateAnimBg="0" advAuto="0"/>
      <p:bldP spid="14" grpId="0" build="p" autoUpdateAnimBg="0" advAuto="0"/>
      <p:bldP spid="19" grpId="0" build="p" autoUpdateAnimBg="0"/>
      <p:bldP spid="81" grpId="0" animBg="1"/>
      <p:bldP spid="88" grpId="0" animBg="1"/>
      <p:bldP spid="89" grpId="0" animBg="1"/>
      <p:bldP spid="90" grpId="0" animBg="1"/>
      <p:bldP spid="91" grpId="0" animBg="1"/>
      <p:bldP spid="9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0" y="4801344"/>
            <a:ext cx="2438400" cy="641350"/>
            <a:chOff x="0" y="3340"/>
            <a:chExt cx="1536" cy="404"/>
          </a:xfrm>
        </p:grpSpPr>
        <p:sp>
          <p:nvSpPr>
            <p:cNvPr id="3" name="Text Box 96"/>
            <p:cNvSpPr txBox="1">
              <a:spLocks noChangeArrowheads="1"/>
            </p:cNvSpPr>
            <p:nvPr/>
          </p:nvSpPr>
          <p:spPr bwMode="auto">
            <a:xfrm>
              <a:off x="0" y="3360"/>
              <a:ext cx="6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4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）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M</a:t>
              </a:r>
            </a:p>
          </p:txBody>
        </p:sp>
        <p:sp>
          <p:nvSpPr>
            <p:cNvPr id="4" name="Text Box 97"/>
            <p:cNvSpPr txBox="1">
              <a:spLocks noChangeArrowheads="1"/>
            </p:cNvSpPr>
            <p:nvPr/>
          </p:nvSpPr>
          <p:spPr bwMode="auto">
            <a:xfrm>
              <a:off x="864" y="3340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latin typeface="黑体" pitchFamily="49" charset="-122"/>
                  <a:ea typeface="黑体" pitchFamily="49" charset="-122"/>
                </a:rPr>
                <a:t>M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：</a:t>
              </a:r>
            </a:p>
          </p:txBody>
        </p:sp>
        <p:sp>
          <p:nvSpPr>
            <p:cNvPr id="5" name="Line 98"/>
            <p:cNvSpPr>
              <a:spLocks noChangeShapeType="1"/>
            </p:cNvSpPr>
            <p:nvPr/>
          </p:nvSpPr>
          <p:spPr bwMode="auto">
            <a:xfrm>
              <a:off x="624" y="3552"/>
              <a:ext cx="2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" name="Text Box 99"/>
          <p:cNvSpPr txBox="1">
            <a:spLocks noChangeArrowheads="1"/>
          </p:cNvSpPr>
          <p:nvPr/>
        </p:nvSpPr>
        <p:spPr bwMode="auto">
          <a:xfrm>
            <a:off x="1905000" y="4801344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</a:t>
            </a:r>
            <a:r>
              <a:rPr lang="en-US" altLang="zh-CN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zh-CN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源</a:t>
            </a:r>
            <a:r>
              <a:rPr lang="en-US" altLang="zh-CN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36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 Box 100"/>
          <p:cNvSpPr txBox="1">
            <a:spLocks noChangeArrowheads="1"/>
          </p:cNvSpPr>
          <p:nvPr/>
        </p:nvSpPr>
        <p:spPr bwMode="auto">
          <a:xfrm>
            <a:off x="7467600" y="4725144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黑体" pitchFamily="49" charset="-122"/>
              </a:rPr>
              <a:t>打入</a:t>
            </a:r>
          </a:p>
        </p:txBody>
      </p:sp>
      <p:sp>
        <p:nvSpPr>
          <p:cNvPr id="8" name="Line 101"/>
          <p:cNvSpPr>
            <a:spLocks noChangeShapeType="1"/>
          </p:cNvSpPr>
          <p:nvPr/>
        </p:nvSpPr>
        <p:spPr bwMode="auto">
          <a:xfrm>
            <a:off x="3124200" y="5182344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02"/>
          <p:cNvSpPr txBox="1">
            <a:spLocks noChangeArrowheads="1"/>
          </p:cNvSpPr>
          <p:nvPr/>
        </p:nvSpPr>
        <p:spPr bwMode="auto">
          <a:xfrm>
            <a:off x="3581400" y="4801344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DB</a:t>
            </a:r>
          </a:p>
        </p:txBody>
      </p:sp>
      <p:sp>
        <p:nvSpPr>
          <p:cNvPr id="10" name="Line 103"/>
          <p:cNvSpPr>
            <a:spLocks noChangeShapeType="1"/>
          </p:cNvSpPr>
          <p:nvPr/>
        </p:nvSpPr>
        <p:spPr bwMode="auto">
          <a:xfrm>
            <a:off x="4191000" y="5182344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04"/>
          <p:cNvSpPr txBox="1">
            <a:spLocks noChangeArrowheads="1"/>
          </p:cNvSpPr>
          <p:nvPr/>
        </p:nvSpPr>
        <p:spPr bwMode="auto">
          <a:xfrm>
            <a:off x="4572000" y="4801344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MDR</a:t>
            </a:r>
          </a:p>
        </p:txBody>
      </p:sp>
      <p:sp>
        <p:nvSpPr>
          <p:cNvPr id="12" name="Line 105"/>
          <p:cNvSpPr>
            <a:spLocks noChangeShapeType="1"/>
          </p:cNvSpPr>
          <p:nvPr/>
        </p:nvSpPr>
        <p:spPr bwMode="auto">
          <a:xfrm>
            <a:off x="5410200" y="5182344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108"/>
          <p:cNvSpPr txBox="1">
            <a:spLocks noChangeArrowheads="1"/>
          </p:cNvSpPr>
          <p:nvPr/>
        </p:nvSpPr>
        <p:spPr bwMode="auto">
          <a:xfrm>
            <a:off x="7010400" y="4801344"/>
            <a:ext cx="99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14" name="Line 109"/>
          <p:cNvSpPr>
            <a:spLocks noChangeShapeType="1"/>
          </p:cNvSpPr>
          <p:nvPr/>
        </p:nvSpPr>
        <p:spPr bwMode="auto">
          <a:xfrm>
            <a:off x="7543800" y="5182344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10"/>
          <p:cNvSpPr txBox="1">
            <a:spLocks noChangeArrowheads="1"/>
          </p:cNvSpPr>
          <p:nvPr/>
        </p:nvSpPr>
        <p:spPr bwMode="auto">
          <a:xfrm>
            <a:off x="8153400" y="4801344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</a:t>
            </a:r>
          </a:p>
        </p:txBody>
      </p:sp>
      <p:sp>
        <p:nvSpPr>
          <p:cNvPr id="16" name="Text Box 161"/>
          <p:cNvSpPr txBox="1">
            <a:spLocks noChangeArrowheads="1"/>
          </p:cNvSpPr>
          <p:nvPr/>
        </p:nvSpPr>
        <p:spPr bwMode="auto">
          <a:xfrm>
            <a:off x="5791200" y="4801344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17" name="Line 162"/>
          <p:cNvSpPr>
            <a:spLocks noChangeShapeType="1"/>
          </p:cNvSpPr>
          <p:nvPr/>
        </p:nvSpPr>
        <p:spPr bwMode="auto">
          <a:xfrm>
            <a:off x="6629400" y="5182344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164"/>
          <p:cNvSpPr txBox="1">
            <a:spLocks noChangeArrowheads="1"/>
          </p:cNvSpPr>
          <p:nvPr/>
        </p:nvSpPr>
        <p:spPr bwMode="auto">
          <a:xfrm>
            <a:off x="-76200" y="5881464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计算目的地址</a:t>
            </a:r>
            <a:r>
              <a:rPr lang="en-US" alt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19" name="Text Box 111"/>
          <p:cNvSpPr txBox="1">
            <a:spLocks noChangeArrowheads="1"/>
          </p:cNvSpPr>
          <p:nvPr/>
        </p:nvSpPr>
        <p:spPr bwMode="auto">
          <a:xfrm>
            <a:off x="6553200" y="5805264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DB</a:t>
            </a:r>
          </a:p>
        </p:txBody>
      </p:sp>
      <p:sp>
        <p:nvSpPr>
          <p:cNvPr id="20" name="Line 112"/>
          <p:cNvSpPr>
            <a:spLocks noChangeShapeType="1"/>
          </p:cNvSpPr>
          <p:nvPr/>
        </p:nvSpPr>
        <p:spPr bwMode="auto">
          <a:xfrm>
            <a:off x="6248400" y="6186264"/>
            <a:ext cx="381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13"/>
          <p:cNvSpPr>
            <a:spLocks noChangeShapeType="1"/>
          </p:cNvSpPr>
          <p:nvPr/>
        </p:nvSpPr>
        <p:spPr bwMode="auto">
          <a:xfrm>
            <a:off x="7162800" y="6186264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114"/>
          <p:cNvSpPr txBox="1">
            <a:spLocks noChangeArrowheads="1"/>
          </p:cNvSpPr>
          <p:nvPr/>
        </p:nvSpPr>
        <p:spPr bwMode="auto">
          <a:xfrm>
            <a:off x="7543800" y="5805264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</a:t>
            </a:r>
          </a:p>
        </p:txBody>
      </p:sp>
      <p:sp>
        <p:nvSpPr>
          <p:cNvPr id="23" name="Text Box 141"/>
          <p:cNvSpPr txBox="1">
            <a:spLocks noChangeArrowheads="1"/>
          </p:cNvSpPr>
          <p:nvPr/>
        </p:nvSpPr>
        <p:spPr bwMode="auto">
          <a:xfrm>
            <a:off x="2590800" y="5805264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</a:t>
            </a:r>
          </a:p>
        </p:txBody>
      </p:sp>
      <p:sp>
        <p:nvSpPr>
          <p:cNvPr id="24" name="Line 145"/>
          <p:cNvSpPr>
            <a:spLocks noChangeShapeType="1"/>
          </p:cNvSpPr>
          <p:nvPr/>
        </p:nvSpPr>
        <p:spPr bwMode="auto">
          <a:xfrm>
            <a:off x="2971800" y="6186264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146"/>
          <p:cNvSpPr txBox="1">
            <a:spLocks noChangeArrowheads="1"/>
          </p:cNvSpPr>
          <p:nvPr/>
        </p:nvSpPr>
        <p:spPr bwMode="auto">
          <a:xfrm>
            <a:off x="3352800" y="5805264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26" name="Line 147"/>
          <p:cNvSpPr>
            <a:spLocks noChangeShapeType="1"/>
          </p:cNvSpPr>
          <p:nvPr/>
        </p:nvSpPr>
        <p:spPr bwMode="auto">
          <a:xfrm>
            <a:off x="4191000" y="6186264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148"/>
          <p:cNvSpPr txBox="1">
            <a:spLocks noChangeArrowheads="1"/>
          </p:cNvSpPr>
          <p:nvPr/>
        </p:nvSpPr>
        <p:spPr bwMode="auto">
          <a:xfrm>
            <a:off x="4495800" y="5835427"/>
            <a:ext cx="99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28" name="Line 149"/>
          <p:cNvSpPr>
            <a:spLocks noChangeShapeType="1"/>
          </p:cNvSpPr>
          <p:nvPr/>
        </p:nvSpPr>
        <p:spPr bwMode="auto">
          <a:xfrm>
            <a:off x="5029200" y="6186264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150"/>
          <p:cNvSpPr txBox="1">
            <a:spLocks noChangeArrowheads="1"/>
          </p:cNvSpPr>
          <p:nvPr/>
        </p:nvSpPr>
        <p:spPr bwMode="auto">
          <a:xfrm>
            <a:off x="5410200" y="5805264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MDR</a:t>
            </a:r>
          </a:p>
        </p:txBody>
      </p:sp>
      <p:sp>
        <p:nvSpPr>
          <p:cNvPr id="30" name="Text Box 165"/>
          <p:cNvSpPr txBox="1">
            <a:spLocks noChangeArrowheads="1"/>
          </p:cNvSpPr>
          <p:nvPr/>
        </p:nvSpPr>
        <p:spPr bwMode="auto">
          <a:xfrm>
            <a:off x="7772400" y="5877272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目的</a:t>
            </a:r>
            <a:r>
              <a:rPr lang="en-US" alt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grpSp>
        <p:nvGrpSpPr>
          <p:cNvPr id="31" name="Group 69"/>
          <p:cNvGrpSpPr>
            <a:grpSpLocks/>
          </p:cNvGrpSpPr>
          <p:nvPr/>
        </p:nvGrpSpPr>
        <p:grpSpPr bwMode="auto">
          <a:xfrm>
            <a:off x="539055" y="117078"/>
            <a:ext cx="8353425" cy="4464050"/>
            <a:chOff x="0" y="48"/>
            <a:chExt cx="5760" cy="3360"/>
          </a:xfrm>
        </p:grpSpPr>
        <p:sp>
          <p:nvSpPr>
            <p:cNvPr id="32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3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4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5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6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7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8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9" name="Line 77"/>
            <p:cNvSpPr>
              <a:spLocks noChangeShapeType="1"/>
            </p:cNvSpPr>
            <p:nvPr/>
          </p:nvSpPr>
          <p:spPr bwMode="auto">
            <a:xfrm flipV="1">
              <a:off x="993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0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41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42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43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4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45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46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7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8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49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0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1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2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3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4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5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6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7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8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9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0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1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2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3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4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5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6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7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8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9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0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1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72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73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74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75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76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77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78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79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80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81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82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83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84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85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86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7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8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89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90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1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92" name="Text Box 111"/>
          <p:cNvSpPr txBox="1">
            <a:spLocks noChangeArrowheads="1"/>
          </p:cNvSpPr>
          <p:nvPr/>
        </p:nvSpPr>
        <p:spPr bwMode="auto">
          <a:xfrm>
            <a:off x="7092280" y="1196752"/>
            <a:ext cx="693218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M</a:t>
            </a:r>
          </a:p>
        </p:txBody>
      </p:sp>
      <p:grpSp>
        <p:nvGrpSpPr>
          <p:cNvPr id="93" name="组合 92"/>
          <p:cNvGrpSpPr/>
          <p:nvPr/>
        </p:nvGrpSpPr>
        <p:grpSpPr>
          <a:xfrm>
            <a:off x="5968781" y="559031"/>
            <a:ext cx="2923699" cy="637721"/>
            <a:chOff x="6121181" y="571421"/>
            <a:chExt cx="2923699" cy="637721"/>
          </a:xfrm>
        </p:grpSpPr>
        <p:sp>
          <p:nvSpPr>
            <p:cNvPr id="94" name="Line 97"/>
            <p:cNvSpPr>
              <a:spLocks noChangeShapeType="1"/>
            </p:cNvSpPr>
            <p:nvPr/>
          </p:nvSpPr>
          <p:spPr bwMode="auto">
            <a:xfrm flipH="1">
              <a:off x="6121181" y="571421"/>
              <a:ext cx="29236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5" name="Line 99"/>
            <p:cNvSpPr>
              <a:spLocks noChangeShapeType="1"/>
            </p:cNvSpPr>
            <p:nvPr/>
          </p:nvSpPr>
          <p:spPr bwMode="auto">
            <a:xfrm>
              <a:off x="7583031" y="571421"/>
              <a:ext cx="0" cy="637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6168157" y="568053"/>
            <a:ext cx="348059" cy="1276771"/>
            <a:chOff x="6168157" y="404664"/>
            <a:chExt cx="348059" cy="1276771"/>
          </a:xfrm>
        </p:grpSpPr>
        <p:sp>
          <p:nvSpPr>
            <p:cNvPr id="97" name="Line 105"/>
            <p:cNvSpPr>
              <a:spLocks noChangeShapeType="1"/>
            </p:cNvSpPr>
            <p:nvPr/>
          </p:nvSpPr>
          <p:spPr bwMode="auto">
            <a:xfrm flipH="1">
              <a:off x="6168157" y="1680107"/>
              <a:ext cx="3480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8" name="Line 106"/>
            <p:cNvSpPr>
              <a:spLocks noChangeShapeType="1"/>
            </p:cNvSpPr>
            <p:nvPr/>
          </p:nvSpPr>
          <p:spPr bwMode="auto">
            <a:xfrm flipV="1">
              <a:off x="6516216" y="404664"/>
              <a:ext cx="0" cy="12767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99" name="Text Box 119"/>
          <p:cNvSpPr txBox="1">
            <a:spLocks noChangeArrowheads="1"/>
          </p:cNvSpPr>
          <p:nvPr/>
        </p:nvSpPr>
        <p:spPr bwMode="auto">
          <a:xfrm>
            <a:off x="5292080" y="1628800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MDR</a:t>
            </a:r>
          </a:p>
        </p:txBody>
      </p:sp>
      <p:sp>
        <p:nvSpPr>
          <p:cNvPr id="100" name="Text Box 82"/>
          <p:cNvSpPr txBox="1">
            <a:spLocks noChangeArrowheads="1"/>
          </p:cNvSpPr>
          <p:nvPr/>
        </p:nvSpPr>
        <p:spPr bwMode="auto">
          <a:xfrm>
            <a:off x="2051720" y="2348880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B</a:t>
            </a:r>
          </a:p>
        </p:txBody>
      </p:sp>
      <p:sp>
        <p:nvSpPr>
          <p:cNvPr id="101" name="Text Box 83"/>
          <p:cNvSpPr txBox="1">
            <a:spLocks noChangeArrowheads="1"/>
          </p:cNvSpPr>
          <p:nvPr/>
        </p:nvSpPr>
        <p:spPr bwMode="auto">
          <a:xfrm>
            <a:off x="1187624" y="1628800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102" name="Text Box 80"/>
          <p:cNvSpPr txBox="1">
            <a:spLocks noChangeArrowheads="1"/>
          </p:cNvSpPr>
          <p:nvPr/>
        </p:nvSpPr>
        <p:spPr bwMode="auto">
          <a:xfrm>
            <a:off x="1475656" y="1012872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1979712" y="692696"/>
            <a:ext cx="2880320" cy="2808312"/>
            <a:chOff x="2077953" y="620688"/>
            <a:chExt cx="2880320" cy="2232248"/>
          </a:xfrm>
        </p:grpSpPr>
        <p:sp>
          <p:nvSpPr>
            <p:cNvPr id="104" name="Line 77"/>
            <p:cNvSpPr>
              <a:spLocks noChangeShapeType="1"/>
            </p:cNvSpPr>
            <p:nvPr/>
          </p:nvSpPr>
          <p:spPr bwMode="auto">
            <a:xfrm flipV="1">
              <a:off x="2123728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5" name="Line 87"/>
            <p:cNvSpPr>
              <a:spLocks noChangeShapeType="1"/>
            </p:cNvSpPr>
            <p:nvPr/>
          </p:nvSpPr>
          <p:spPr bwMode="auto">
            <a:xfrm>
              <a:off x="2077953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6" name="Line 87"/>
            <p:cNvSpPr>
              <a:spLocks noChangeShapeType="1"/>
            </p:cNvSpPr>
            <p:nvPr/>
          </p:nvSpPr>
          <p:spPr bwMode="auto">
            <a:xfrm flipV="1">
              <a:off x="4932040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7" name="Line 87"/>
            <p:cNvSpPr>
              <a:spLocks noChangeShapeType="1"/>
            </p:cNvSpPr>
            <p:nvPr/>
          </p:nvSpPr>
          <p:spPr bwMode="auto">
            <a:xfrm flipH="1">
              <a:off x="4552458" y="2852936"/>
              <a:ext cx="405815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108" name="Text Box 115"/>
          <p:cNvSpPr txBox="1">
            <a:spLocks noChangeArrowheads="1"/>
          </p:cNvSpPr>
          <p:nvPr/>
        </p:nvSpPr>
        <p:spPr bwMode="auto">
          <a:xfrm>
            <a:off x="3595038" y="3318456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C</a:t>
            </a:r>
          </a:p>
        </p:txBody>
      </p:sp>
      <p:sp>
        <p:nvSpPr>
          <p:cNvPr id="109" name="Text Box 79"/>
          <p:cNvSpPr txBox="1">
            <a:spLocks noChangeArrowheads="1"/>
          </p:cNvSpPr>
          <p:nvPr/>
        </p:nvSpPr>
        <p:spPr bwMode="auto">
          <a:xfrm>
            <a:off x="827584" y="2348880"/>
            <a:ext cx="974566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A</a:t>
            </a:r>
          </a:p>
        </p:txBody>
      </p:sp>
      <p:sp>
        <p:nvSpPr>
          <p:cNvPr id="110" name="Text Box 83"/>
          <p:cNvSpPr txBox="1">
            <a:spLocks noChangeArrowheads="1"/>
          </p:cNvSpPr>
          <p:nvPr/>
        </p:nvSpPr>
        <p:spPr bwMode="auto">
          <a:xfrm>
            <a:off x="1187624" y="1628800"/>
            <a:ext cx="1528561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111" name="Text Box 80"/>
          <p:cNvSpPr txBox="1">
            <a:spLocks noChangeArrowheads="1"/>
          </p:cNvSpPr>
          <p:nvPr/>
        </p:nvSpPr>
        <p:spPr bwMode="auto">
          <a:xfrm>
            <a:off x="1475656" y="1012872"/>
            <a:ext cx="1184852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112" name="组合 111"/>
          <p:cNvGrpSpPr/>
          <p:nvPr/>
        </p:nvGrpSpPr>
        <p:grpSpPr>
          <a:xfrm>
            <a:off x="1979712" y="692696"/>
            <a:ext cx="3303983" cy="1152128"/>
            <a:chOff x="2077953" y="620688"/>
            <a:chExt cx="3303983" cy="2232248"/>
          </a:xfrm>
        </p:grpSpPr>
        <p:sp>
          <p:nvSpPr>
            <p:cNvPr id="113" name="Line 77"/>
            <p:cNvSpPr>
              <a:spLocks noChangeShapeType="1"/>
            </p:cNvSpPr>
            <p:nvPr/>
          </p:nvSpPr>
          <p:spPr bwMode="auto">
            <a:xfrm flipV="1">
              <a:off x="2123728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14" name="Line 87"/>
            <p:cNvSpPr>
              <a:spLocks noChangeShapeType="1"/>
            </p:cNvSpPr>
            <p:nvPr/>
          </p:nvSpPr>
          <p:spPr bwMode="auto">
            <a:xfrm>
              <a:off x="2077953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15" name="Line 87"/>
            <p:cNvSpPr>
              <a:spLocks noChangeShapeType="1"/>
            </p:cNvSpPr>
            <p:nvPr/>
          </p:nvSpPr>
          <p:spPr bwMode="auto">
            <a:xfrm flipV="1">
              <a:off x="4932040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16" name="Line 87"/>
            <p:cNvSpPr>
              <a:spLocks noChangeShapeType="1"/>
            </p:cNvSpPr>
            <p:nvPr/>
          </p:nvSpPr>
          <p:spPr bwMode="auto">
            <a:xfrm flipV="1">
              <a:off x="4949889" y="2846272"/>
              <a:ext cx="432047" cy="0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117" name="Text Box 119"/>
          <p:cNvSpPr txBox="1">
            <a:spLocks noChangeArrowheads="1"/>
          </p:cNvSpPr>
          <p:nvPr/>
        </p:nvSpPr>
        <p:spPr bwMode="auto">
          <a:xfrm>
            <a:off x="5292080" y="1628800"/>
            <a:ext cx="904954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MDR</a:t>
            </a:r>
          </a:p>
        </p:txBody>
      </p:sp>
      <p:sp>
        <p:nvSpPr>
          <p:cNvPr id="118" name="Text Box 111"/>
          <p:cNvSpPr txBox="1">
            <a:spLocks noChangeArrowheads="1"/>
          </p:cNvSpPr>
          <p:nvPr/>
        </p:nvSpPr>
        <p:spPr bwMode="auto">
          <a:xfrm>
            <a:off x="7092280" y="1196752"/>
            <a:ext cx="693218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M</a:t>
            </a:r>
          </a:p>
        </p:txBody>
      </p:sp>
      <p:grpSp>
        <p:nvGrpSpPr>
          <p:cNvPr id="125" name="组合 124"/>
          <p:cNvGrpSpPr/>
          <p:nvPr/>
        </p:nvGrpSpPr>
        <p:grpSpPr>
          <a:xfrm>
            <a:off x="5968781" y="548680"/>
            <a:ext cx="2923699" cy="1285793"/>
            <a:chOff x="6121181" y="711431"/>
            <a:chExt cx="2923699" cy="1285793"/>
          </a:xfrm>
        </p:grpSpPr>
        <p:grpSp>
          <p:nvGrpSpPr>
            <p:cNvPr id="119" name="组合 118"/>
            <p:cNvGrpSpPr/>
            <p:nvPr/>
          </p:nvGrpSpPr>
          <p:grpSpPr>
            <a:xfrm>
              <a:off x="6121181" y="711431"/>
              <a:ext cx="2923699" cy="637721"/>
              <a:chOff x="6121181" y="571421"/>
              <a:chExt cx="2923699" cy="637721"/>
            </a:xfrm>
          </p:grpSpPr>
          <p:sp>
            <p:nvSpPr>
              <p:cNvPr id="120" name="Line 97"/>
              <p:cNvSpPr>
                <a:spLocks noChangeShapeType="1"/>
              </p:cNvSpPr>
              <p:nvPr/>
            </p:nvSpPr>
            <p:spPr bwMode="auto">
              <a:xfrm flipH="1">
                <a:off x="6121181" y="571421"/>
                <a:ext cx="2923699" cy="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21" name="Line 99"/>
              <p:cNvSpPr>
                <a:spLocks noChangeShapeType="1"/>
              </p:cNvSpPr>
              <p:nvPr/>
            </p:nvSpPr>
            <p:spPr bwMode="auto">
              <a:xfrm>
                <a:off x="7583031" y="571421"/>
                <a:ext cx="0" cy="637721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6320557" y="720453"/>
              <a:ext cx="348059" cy="1276771"/>
              <a:chOff x="6168157" y="404664"/>
              <a:chExt cx="348059" cy="1276771"/>
            </a:xfrm>
          </p:grpSpPr>
          <p:sp>
            <p:nvSpPr>
              <p:cNvPr id="123" name="Line 105"/>
              <p:cNvSpPr>
                <a:spLocks noChangeShapeType="1"/>
              </p:cNvSpPr>
              <p:nvPr/>
            </p:nvSpPr>
            <p:spPr bwMode="auto">
              <a:xfrm flipH="1">
                <a:off x="6168157" y="1680107"/>
                <a:ext cx="348059" cy="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24" name="Line 106"/>
              <p:cNvSpPr>
                <a:spLocks noChangeShapeType="1"/>
              </p:cNvSpPr>
              <p:nvPr/>
            </p:nvSpPr>
            <p:spPr bwMode="auto">
              <a:xfrm flipV="1">
                <a:off x="6516216" y="404664"/>
                <a:ext cx="0" cy="1276771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</p:grpSp>
      </p:grp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autoUpdateAnimBg="0"/>
      <p:bldP spid="8" grpId="0" animBg="1"/>
      <p:bldP spid="9" grpId="0" build="p" autoUpdateAnimBg="0" advAuto="0"/>
      <p:bldP spid="10" grpId="0" animBg="1"/>
      <p:bldP spid="11" grpId="0" build="p" autoUpdateAnimBg="0" advAuto="0"/>
      <p:bldP spid="12" grpId="0" animBg="1"/>
      <p:bldP spid="13" grpId="0" build="p" autoUpdateAnimBg="0" advAuto="0"/>
      <p:bldP spid="14" grpId="0" animBg="1"/>
      <p:bldP spid="15" grpId="0" build="p" autoUpdateAnimBg="0" advAuto="0"/>
      <p:bldP spid="16" grpId="0" build="p" autoUpdateAnimBg="0" advAuto="0"/>
      <p:bldP spid="17" grpId="0" animBg="1"/>
      <p:bldP spid="18" grpId="0" build="p" autoUpdateAnimBg="0"/>
      <p:bldP spid="19" grpId="0"/>
      <p:bldP spid="20" grpId="0" animBg="1"/>
      <p:bldP spid="21" grpId="0" animBg="1"/>
      <p:bldP spid="22" grpId="0"/>
      <p:bldP spid="23" grpId="0" build="p" autoUpdateAnimBg="0"/>
      <p:bldP spid="24" grpId="0" animBg="1"/>
      <p:bldP spid="25" grpId="0" build="p" autoUpdateAnimBg="0" advAuto="0"/>
      <p:bldP spid="26" grpId="0" animBg="1"/>
      <p:bldP spid="27" grpId="0" build="p" autoUpdateAnimBg="0" advAuto="0"/>
      <p:bldP spid="28" grpId="0" animBg="1"/>
      <p:bldP spid="29" grpId="0"/>
      <p:bldP spid="30" grpId="0"/>
      <p:bldP spid="92" grpId="0" animBg="1"/>
      <p:bldP spid="99" grpId="0" animBg="1"/>
      <p:bldP spid="100" grpId="0" animBg="1"/>
      <p:bldP spid="101" grpId="0" animBg="1"/>
      <p:bldP spid="102" grpId="0" animBg="1"/>
      <p:bldP spid="108" grpId="0" animBg="1"/>
      <p:bldP spid="109" grpId="0" animBg="1"/>
      <p:bldP spid="110" grpId="1" animBg="1"/>
      <p:bldP spid="111" grpId="1" animBg="1"/>
      <p:bldP spid="117" grpId="0" animBg="1"/>
      <p:bldP spid="11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6"/>
          <p:cNvSpPr txBox="1">
            <a:spLocks noChangeArrowheads="1"/>
          </p:cNvSpPr>
          <p:nvPr/>
        </p:nvSpPr>
        <p:spPr bwMode="auto">
          <a:xfrm>
            <a:off x="2209800" y="5523954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R0</a:t>
            </a:r>
          </a:p>
        </p:txBody>
      </p:sp>
      <p:sp>
        <p:nvSpPr>
          <p:cNvPr id="3" name="Line 117"/>
          <p:cNvSpPr>
            <a:spLocks noChangeShapeType="1"/>
          </p:cNvSpPr>
          <p:nvPr/>
        </p:nvSpPr>
        <p:spPr bwMode="auto">
          <a:xfrm>
            <a:off x="2895600" y="5936704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Text Box 118"/>
          <p:cNvSpPr txBox="1">
            <a:spLocks noChangeArrowheads="1"/>
          </p:cNvSpPr>
          <p:nvPr/>
        </p:nvSpPr>
        <p:spPr bwMode="auto">
          <a:xfrm>
            <a:off x="5410200" y="5523954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MDR</a:t>
            </a:r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4114800" y="5936704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128"/>
          <p:cNvSpPr>
            <a:spLocks noChangeShapeType="1"/>
          </p:cNvSpPr>
          <p:nvPr/>
        </p:nvSpPr>
        <p:spPr bwMode="auto">
          <a:xfrm>
            <a:off x="5029200" y="5936704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9"/>
          <p:cNvSpPr txBox="1">
            <a:spLocks noChangeArrowheads="1"/>
          </p:cNvSpPr>
          <p:nvPr/>
        </p:nvSpPr>
        <p:spPr bwMode="auto">
          <a:xfrm>
            <a:off x="6629400" y="5523954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DB</a:t>
            </a:r>
          </a:p>
        </p:txBody>
      </p:sp>
      <p:sp>
        <p:nvSpPr>
          <p:cNvPr id="8" name="Line 130"/>
          <p:cNvSpPr>
            <a:spLocks noChangeShapeType="1"/>
          </p:cNvSpPr>
          <p:nvPr/>
        </p:nvSpPr>
        <p:spPr bwMode="auto">
          <a:xfrm>
            <a:off x="6248400" y="5936704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31"/>
          <p:cNvSpPr txBox="1">
            <a:spLocks noChangeArrowheads="1"/>
          </p:cNvSpPr>
          <p:nvPr/>
        </p:nvSpPr>
        <p:spPr bwMode="auto">
          <a:xfrm>
            <a:off x="4495800" y="5585867"/>
            <a:ext cx="838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10" name="Line 132"/>
          <p:cNvSpPr>
            <a:spLocks noChangeShapeType="1"/>
          </p:cNvSpPr>
          <p:nvPr/>
        </p:nvSpPr>
        <p:spPr bwMode="auto">
          <a:xfrm>
            <a:off x="7239000" y="5936704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33"/>
          <p:cNvSpPr txBox="1">
            <a:spLocks noChangeArrowheads="1"/>
          </p:cNvSpPr>
          <p:nvPr/>
        </p:nvSpPr>
        <p:spPr bwMode="auto">
          <a:xfrm>
            <a:off x="7620000" y="5523954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I/O</a:t>
            </a:r>
          </a:p>
        </p:txBody>
      </p:sp>
      <p:sp>
        <p:nvSpPr>
          <p:cNvPr id="12" name="Text Box 134"/>
          <p:cNvSpPr txBox="1">
            <a:spLocks noChangeArrowheads="1"/>
          </p:cNvSpPr>
          <p:nvPr/>
        </p:nvSpPr>
        <p:spPr bwMode="auto">
          <a:xfrm>
            <a:off x="3276600" y="5523954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grpSp>
        <p:nvGrpSpPr>
          <p:cNvPr id="13" name="Group 171"/>
          <p:cNvGrpSpPr>
            <a:grpSpLocks/>
          </p:cNvGrpSpPr>
          <p:nvPr/>
        </p:nvGrpSpPr>
        <p:grpSpPr bwMode="auto">
          <a:xfrm>
            <a:off x="0" y="5523954"/>
            <a:ext cx="2667000" cy="641350"/>
            <a:chOff x="0" y="3916"/>
            <a:chExt cx="1680" cy="404"/>
          </a:xfrm>
        </p:grpSpPr>
        <p:sp>
          <p:nvSpPr>
            <p:cNvPr id="14" name="Text Box 153"/>
            <p:cNvSpPr txBox="1">
              <a:spLocks noChangeArrowheads="1"/>
            </p:cNvSpPr>
            <p:nvPr/>
          </p:nvSpPr>
          <p:spPr bwMode="auto">
            <a:xfrm>
              <a:off x="0" y="3936"/>
              <a:ext cx="6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5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）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R</a:t>
              </a:r>
            </a:p>
          </p:txBody>
        </p:sp>
        <p:sp>
          <p:nvSpPr>
            <p:cNvPr id="15" name="Text Box 154"/>
            <p:cNvSpPr txBox="1">
              <a:spLocks noChangeArrowheads="1"/>
            </p:cNvSpPr>
            <p:nvPr/>
          </p:nvSpPr>
          <p:spPr bwMode="auto">
            <a:xfrm>
              <a:off x="768" y="3916"/>
              <a:ext cx="91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latin typeface="黑体" pitchFamily="49" charset="-122"/>
                  <a:ea typeface="黑体" pitchFamily="49" charset="-122"/>
                </a:rPr>
                <a:t>I/O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：</a:t>
              </a:r>
            </a:p>
          </p:txBody>
        </p:sp>
        <p:sp>
          <p:nvSpPr>
            <p:cNvPr id="16" name="Line 155"/>
            <p:cNvSpPr>
              <a:spLocks noChangeShapeType="1"/>
            </p:cNvSpPr>
            <p:nvPr/>
          </p:nvSpPr>
          <p:spPr bwMode="auto">
            <a:xfrm>
              <a:off x="624" y="4128"/>
              <a:ext cx="24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69"/>
          <p:cNvGrpSpPr>
            <a:grpSpLocks/>
          </p:cNvGrpSpPr>
          <p:nvPr/>
        </p:nvGrpSpPr>
        <p:grpSpPr bwMode="auto">
          <a:xfrm>
            <a:off x="539055" y="117078"/>
            <a:ext cx="8353425" cy="4464050"/>
            <a:chOff x="0" y="48"/>
            <a:chExt cx="5760" cy="3360"/>
          </a:xfrm>
        </p:grpSpPr>
        <p:sp>
          <p:nvSpPr>
            <p:cNvPr id="18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9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0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1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2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3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4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5" name="Line 77"/>
            <p:cNvSpPr>
              <a:spLocks noChangeShapeType="1"/>
            </p:cNvSpPr>
            <p:nvPr/>
          </p:nvSpPr>
          <p:spPr bwMode="auto">
            <a:xfrm flipV="1">
              <a:off x="993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6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27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28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29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0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31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32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3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4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35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6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7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8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9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0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1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2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3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4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5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6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7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8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9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0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1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2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3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4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5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6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7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58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59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60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61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62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63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64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65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66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67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68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69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70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71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72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3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4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75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76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7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78" name="Text Box 109"/>
          <p:cNvSpPr txBox="1">
            <a:spLocks noChangeArrowheads="1"/>
          </p:cNvSpPr>
          <p:nvPr/>
        </p:nvSpPr>
        <p:spPr bwMode="auto">
          <a:xfrm>
            <a:off x="3635896" y="1086208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R0</a:t>
            </a:r>
          </a:p>
        </p:txBody>
      </p:sp>
      <p:sp>
        <p:nvSpPr>
          <p:cNvPr id="79" name="Text Box 79"/>
          <p:cNvSpPr txBox="1">
            <a:spLocks noChangeArrowheads="1"/>
          </p:cNvSpPr>
          <p:nvPr/>
        </p:nvSpPr>
        <p:spPr bwMode="auto">
          <a:xfrm>
            <a:off x="827584" y="2348880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A</a:t>
            </a:r>
          </a:p>
        </p:txBody>
      </p:sp>
      <p:sp>
        <p:nvSpPr>
          <p:cNvPr id="80" name="Text Box 83"/>
          <p:cNvSpPr txBox="1">
            <a:spLocks noChangeArrowheads="1"/>
          </p:cNvSpPr>
          <p:nvPr/>
        </p:nvSpPr>
        <p:spPr bwMode="auto">
          <a:xfrm>
            <a:off x="1187624" y="1628800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81" name="Text Box 80"/>
          <p:cNvSpPr txBox="1">
            <a:spLocks noChangeArrowheads="1"/>
          </p:cNvSpPr>
          <p:nvPr/>
        </p:nvSpPr>
        <p:spPr bwMode="auto">
          <a:xfrm>
            <a:off x="1475656" y="1012872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1979712" y="692696"/>
            <a:ext cx="3312368" cy="1152128"/>
            <a:chOff x="1979712" y="620688"/>
            <a:chExt cx="3312368" cy="2232248"/>
          </a:xfrm>
        </p:grpSpPr>
        <p:sp>
          <p:nvSpPr>
            <p:cNvPr id="83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4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5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6" name="Line 87"/>
            <p:cNvSpPr>
              <a:spLocks noChangeShapeType="1"/>
            </p:cNvSpPr>
            <p:nvPr/>
          </p:nvSpPr>
          <p:spPr bwMode="auto">
            <a:xfrm>
              <a:off x="4860032" y="2852936"/>
              <a:ext cx="43204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87" name="Text Box 119"/>
          <p:cNvSpPr txBox="1">
            <a:spLocks noChangeArrowheads="1"/>
          </p:cNvSpPr>
          <p:nvPr/>
        </p:nvSpPr>
        <p:spPr bwMode="auto">
          <a:xfrm>
            <a:off x="5292080" y="1628800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MDR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6168157" y="568053"/>
            <a:ext cx="348059" cy="1276771"/>
            <a:chOff x="6168157" y="404664"/>
            <a:chExt cx="348059" cy="1276771"/>
          </a:xfrm>
        </p:grpSpPr>
        <p:sp>
          <p:nvSpPr>
            <p:cNvPr id="89" name="Line 105"/>
            <p:cNvSpPr>
              <a:spLocks noChangeShapeType="1"/>
            </p:cNvSpPr>
            <p:nvPr/>
          </p:nvSpPr>
          <p:spPr bwMode="auto">
            <a:xfrm flipH="1">
              <a:off x="6168157" y="1680107"/>
              <a:ext cx="3480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0" name="Line 106"/>
            <p:cNvSpPr>
              <a:spLocks noChangeShapeType="1"/>
            </p:cNvSpPr>
            <p:nvPr/>
          </p:nvSpPr>
          <p:spPr bwMode="auto">
            <a:xfrm flipV="1">
              <a:off x="6516216" y="404664"/>
              <a:ext cx="0" cy="12767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5968781" y="559031"/>
            <a:ext cx="2923699" cy="637721"/>
            <a:chOff x="6121181" y="571421"/>
            <a:chExt cx="2923699" cy="637721"/>
          </a:xfrm>
        </p:grpSpPr>
        <p:sp>
          <p:nvSpPr>
            <p:cNvPr id="92" name="Line 97"/>
            <p:cNvSpPr>
              <a:spLocks noChangeShapeType="1"/>
            </p:cNvSpPr>
            <p:nvPr/>
          </p:nvSpPr>
          <p:spPr bwMode="auto">
            <a:xfrm flipH="1">
              <a:off x="6121181" y="571421"/>
              <a:ext cx="29236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3" name="Line 99"/>
            <p:cNvSpPr>
              <a:spLocks noChangeShapeType="1"/>
            </p:cNvSpPr>
            <p:nvPr/>
          </p:nvSpPr>
          <p:spPr bwMode="auto">
            <a:xfrm>
              <a:off x="8324800" y="571421"/>
              <a:ext cx="0" cy="637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94" name="Text Box 112"/>
          <p:cNvSpPr txBox="1">
            <a:spLocks noChangeArrowheads="1"/>
          </p:cNvSpPr>
          <p:nvPr/>
        </p:nvSpPr>
        <p:spPr bwMode="auto">
          <a:xfrm>
            <a:off x="7905933" y="1196752"/>
            <a:ext cx="626507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I/O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nimBg="1"/>
      <p:bldP spid="4" grpId="0" build="p" autoUpdateAnimBg="0" advAuto="0"/>
      <p:bldP spid="5" grpId="0" animBg="1"/>
      <p:bldP spid="6" grpId="0" animBg="1"/>
      <p:bldP spid="7" grpId="0" build="p" autoUpdateAnimBg="0" advAuto="0"/>
      <p:bldP spid="8" grpId="0" animBg="1"/>
      <p:bldP spid="9" grpId="0" build="p" autoUpdateAnimBg="0" advAuto="0"/>
      <p:bldP spid="10" grpId="0" animBg="1"/>
      <p:bldP spid="11" grpId="0" build="p" autoUpdateAnimBg="0" advAuto="0"/>
      <p:bldP spid="12" grpId="0" build="p" autoUpdateAnimBg="0" advAuto="0"/>
      <p:bldP spid="78" grpId="0" animBg="1"/>
      <p:bldP spid="79" grpId="0" animBg="1"/>
      <p:bldP spid="80" grpId="0" animBg="1"/>
      <p:bldP spid="81" grpId="0" animBg="1"/>
      <p:bldP spid="87" grpId="0" animBg="1"/>
      <p:bldP spid="9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1"/>
          <p:cNvSpPr txBox="1">
            <a:spLocks noChangeArrowheads="1"/>
          </p:cNvSpPr>
          <p:nvPr/>
        </p:nvSpPr>
        <p:spPr bwMode="auto">
          <a:xfrm>
            <a:off x="3657600" y="5235922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DB</a:t>
            </a:r>
          </a:p>
        </p:txBody>
      </p:sp>
      <p:grpSp>
        <p:nvGrpSpPr>
          <p:cNvPr id="6" name="Group 154"/>
          <p:cNvGrpSpPr>
            <a:grpSpLocks/>
          </p:cNvGrpSpPr>
          <p:nvPr/>
        </p:nvGrpSpPr>
        <p:grpSpPr bwMode="auto">
          <a:xfrm>
            <a:off x="0" y="5235922"/>
            <a:ext cx="2819400" cy="641350"/>
            <a:chOff x="0" y="3312"/>
            <a:chExt cx="1776" cy="404"/>
          </a:xfrm>
        </p:grpSpPr>
        <p:sp>
          <p:nvSpPr>
            <p:cNvPr id="7" name="Text Box 119"/>
            <p:cNvSpPr txBox="1">
              <a:spLocks noChangeArrowheads="1"/>
            </p:cNvSpPr>
            <p:nvPr/>
          </p:nvSpPr>
          <p:spPr bwMode="auto">
            <a:xfrm>
              <a:off x="0" y="3312"/>
              <a:ext cx="11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latin typeface="黑体" pitchFamily="49" charset="-122"/>
                  <a:ea typeface="黑体" pitchFamily="49" charset="-122"/>
                </a:rPr>
                <a:t>6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）</a:t>
              </a:r>
              <a:r>
                <a:rPr lang="en-US" altLang="zh-CN" sz="3600" b="1">
                  <a:latin typeface="黑体" pitchFamily="49" charset="-122"/>
                  <a:ea typeface="黑体" pitchFamily="49" charset="-122"/>
                </a:rPr>
                <a:t>I/O</a:t>
              </a:r>
            </a:p>
          </p:txBody>
        </p:sp>
        <p:sp>
          <p:nvSpPr>
            <p:cNvPr id="8" name="Text Box 120"/>
            <p:cNvSpPr txBox="1">
              <a:spLocks noChangeArrowheads="1"/>
            </p:cNvSpPr>
            <p:nvPr/>
          </p:nvSpPr>
          <p:spPr bwMode="auto">
            <a:xfrm>
              <a:off x="1200" y="3312"/>
              <a:ext cx="57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latin typeface="黑体" pitchFamily="49" charset="-122"/>
                  <a:ea typeface="黑体" pitchFamily="49" charset="-122"/>
                </a:rPr>
                <a:t>R</a:t>
              </a:r>
            </a:p>
          </p:txBody>
        </p:sp>
        <p:sp>
          <p:nvSpPr>
            <p:cNvPr id="9" name="Line 121"/>
            <p:cNvSpPr>
              <a:spLocks noChangeShapeType="1"/>
            </p:cNvSpPr>
            <p:nvPr/>
          </p:nvSpPr>
          <p:spPr bwMode="auto">
            <a:xfrm>
              <a:off x="1008" y="3552"/>
              <a:ext cx="24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Text Box 124"/>
          <p:cNvSpPr txBox="1">
            <a:spLocks noChangeArrowheads="1"/>
          </p:cNvSpPr>
          <p:nvPr/>
        </p:nvSpPr>
        <p:spPr bwMode="auto">
          <a:xfrm>
            <a:off x="7467600" y="5159722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黑体" pitchFamily="49" charset="-122"/>
              </a:rPr>
              <a:t>打入</a:t>
            </a:r>
          </a:p>
        </p:txBody>
      </p:sp>
      <p:sp>
        <p:nvSpPr>
          <p:cNvPr id="11" name="Text Box 126"/>
          <p:cNvSpPr txBox="1">
            <a:spLocks noChangeArrowheads="1"/>
          </p:cNvSpPr>
          <p:nvPr/>
        </p:nvSpPr>
        <p:spPr bwMode="auto">
          <a:xfrm>
            <a:off x="2438400" y="5235922"/>
            <a:ext cx="121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I/O</a:t>
            </a:r>
          </a:p>
        </p:txBody>
      </p:sp>
      <p:sp>
        <p:nvSpPr>
          <p:cNvPr id="12" name="Line 127"/>
          <p:cNvSpPr>
            <a:spLocks noChangeShapeType="1"/>
          </p:cNvSpPr>
          <p:nvPr/>
        </p:nvSpPr>
        <p:spPr bwMode="auto">
          <a:xfrm>
            <a:off x="3276600" y="5616922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128"/>
          <p:cNvSpPr txBox="1">
            <a:spLocks noChangeArrowheads="1"/>
          </p:cNvSpPr>
          <p:nvPr/>
        </p:nvSpPr>
        <p:spPr bwMode="auto">
          <a:xfrm>
            <a:off x="4648200" y="5235922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MDR</a:t>
            </a:r>
          </a:p>
        </p:txBody>
      </p:sp>
      <p:sp>
        <p:nvSpPr>
          <p:cNvPr id="14" name="Line 129"/>
          <p:cNvSpPr>
            <a:spLocks noChangeShapeType="1"/>
          </p:cNvSpPr>
          <p:nvPr/>
        </p:nvSpPr>
        <p:spPr bwMode="auto">
          <a:xfrm>
            <a:off x="5486400" y="5616922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30"/>
          <p:cNvSpPr txBox="1">
            <a:spLocks noChangeArrowheads="1"/>
          </p:cNvSpPr>
          <p:nvPr/>
        </p:nvSpPr>
        <p:spPr bwMode="auto">
          <a:xfrm>
            <a:off x="7086600" y="5235922"/>
            <a:ext cx="99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16" name="Line 131"/>
          <p:cNvSpPr>
            <a:spLocks noChangeShapeType="1"/>
          </p:cNvSpPr>
          <p:nvPr/>
        </p:nvSpPr>
        <p:spPr bwMode="auto">
          <a:xfrm>
            <a:off x="7620000" y="5616922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132"/>
          <p:cNvSpPr txBox="1">
            <a:spLocks noChangeArrowheads="1"/>
          </p:cNvSpPr>
          <p:nvPr/>
        </p:nvSpPr>
        <p:spPr bwMode="auto">
          <a:xfrm>
            <a:off x="8153400" y="5235922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R0</a:t>
            </a:r>
          </a:p>
        </p:txBody>
      </p:sp>
      <p:sp>
        <p:nvSpPr>
          <p:cNvPr id="18" name="Text Box 133"/>
          <p:cNvSpPr txBox="1">
            <a:spLocks noChangeArrowheads="1"/>
          </p:cNvSpPr>
          <p:nvPr/>
        </p:nvSpPr>
        <p:spPr bwMode="auto">
          <a:xfrm>
            <a:off x="5867400" y="5235922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19" name="Line 134"/>
          <p:cNvSpPr>
            <a:spLocks noChangeShapeType="1"/>
          </p:cNvSpPr>
          <p:nvPr/>
        </p:nvSpPr>
        <p:spPr bwMode="auto">
          <a:xfrm>
            <a:off x="6705600" y="5616922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56"/>
          <p:cNvSpPr>
            <a:spLocks noChangeShapeType="1"/>
          </p:cNvSpPr>
          <p:nvPr/>
        </p:nvSpPr>
        <p:spPr bwMode="auto">
          <a:xfrm>
            <a:off x="4267200" y="5616922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" name="Group 69"/>
          <p:cNvGrpSpPr>
            <a:grpSpLocks/>
          </p:cNvGrpSpPr>
          <p:nvPr/>
        </p:nvGrpSpPr>
        <p:grpSpPr bwMode="auto">
          <a:xfrm>
            <a:off x="539055" y="117078"/>
            <a:ext cx="8353425" cy="4464050"/>
            <a:chOff x="0" y="48"/>
            <a:chExt cx="5760" cy="3360"/>
          </a:xfrm>
        </p:grpSpPr>
        <p:sp>
          <p:nvSpPr>
            <p:cNvPr id="29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0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1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2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3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4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5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6" name="Line 77"/>
            <p:cNvSpPr>
              <a:spLocks noChangeShapeType="1"/>
            </p:cNvSpPr>
            <p:nvPr/>
          </p:nvSpPr>
          <p:spPr bwMode="auto">
            <a:xfrm flipV="1">
              <a:off x="993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7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38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39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40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1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42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43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4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5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46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7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8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9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0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1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2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3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4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5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6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7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8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9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0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1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2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3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4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5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6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7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8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69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70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71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72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73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74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75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76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77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78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79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80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81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82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83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4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5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86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87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8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89" name="Text Box 112"/>
          <p:cNvSpPr txBox="1">
            <a:spLocks noChangeArrowheads="1"/>
          </p:cNvSpPr>
          <p:nvPr/>
        </p:nvSpPr>
        <p:spPr bwMode="auto">
          <a:xfrm>
            <a:off x="7905933" y="1196752"/>
            <a:ext cx="626507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I/O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5968781" y="559031"/>
            <a:ext cx="2923699" cy="637721"/>
            <a:chOff x="6121181" y="571421"/>
            <a:chExt cx="2923699" cy="637721"/>
          </a:xfrm>
        </p:grpSpPr>
        <p:sp>
          <p:nvSpPr>
            <p:cNvPr id="91" name="Line 97"/>
            <p:cNvSpPr>
              <a:spLocks noChangeShapeType="1"/>
            </p:cNvSpPr>
            <p:nvPr/>
          </p:nvSpPr>
          <p:spPr bwMode="auto">
            <a:xfrm flipH="1">
              <a:off x="6121181" y="571421"/>
              <a:ext cx="29236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2" name="Line 99"/>
            <p:cNvSpPr>
              <a:spLocks noChangeShapeType="1"/>
            </p:cNvSpPr>
            <p:nvPr/>
          </p:nvSpPr>
          <p:spPr bwMode="auto">
            <a:xfrm>
              <a:off x="8324800" y="571421"/>
              <a:ext cx="0" cy="637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6168157" y="568053"/>
            <a:ext cx="348059" cy="1276771"/>
            <a:chOff x="6168157" y="404664"/>
            <a:chExt cx="348059" cy="1276771"/>
          </a:xfrm>
        </p:grpSpPr>
        <p:sp>
          <p:nvSpPr>
            <p:cNvPr id="94" name="Line 105"/>
            <p:cNvSpPr>
              <a:spLocks noChangeShapeType="1"/>
            </p:cNvSpPr>
            <p:nvPr/>
          </p:nvSpPr>
          <p:spPr bwMode="auto">
            <a:xfrm flipH="1">
              <a:off x="6168157" y="1680107"/>
              <a:ext cx="3480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5" name="Line 106"/>
            <p:cNvSpPr>
              <a:spLocks noChangeShapeType="1"/>
            </p:cNvSpPr>
            <p:nvPr/>
          </p:nvSpPr>
          <p:spPr bwMode="auto">
            <a:xfrm flipV="1">
              <a:off x="6516216" y="404664"/>
              <a:ext cx="0" cy="12767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96" name="Text Box 119"/>
          <p:cNvSpPr txBox="1">
            <a:spLocks noChangeArrowheads="1"/>
          </p:cNvSpPr>
          <p:nvPr/>
        </p:nvSpPr>
        <p:spPr bwMode="auto">
          <a:xfrm>
            <a:off x="5292080" y="1628800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MDR</a:t>
            </a:r>
          </a:p>
        </p:txBody>
      </p:sp>
      <p:sp>
        <p:nvSpPr>
          <p:cNvPr id="97" name="Text Box 82"/>
          <p:cNvSpPr txBox="1">
            <a:spLocks noChangeArrowheads="1"/>
          </p:cNvSpPr>
          <p:nvPr/>
        </p:nvSpPr>
        <p:spPr bwMode="auto">
          <a:xfrm>
            <a:off x="2051720" y="2348880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B</a:t>
            </a:r>
          </a:p>
        </p:txBody>
      </p:sp>
      <p:sp>
        <p:nvSpPr>
          <p:cNvPr id="98" name="Text Box 83"/>
          <p:cNvSpPr txBox="1">
            <a:spLocks noChangeArrowheads="1"/>
          </p:cNvSpPr>
          <p:nvPr/>
        </p:nvSpPr>
        <p:spPr bwMode="auto">
          <a:xfrm>
            <a:off x="1187624" y="1628800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99" name="Text Box 80"/>
          <p:cNvSpPr txBox="1">
            <a:spLocks noChangeArrowheads="1"/>
          </p:cNvSpPr>
          <p:nvPr/>
        </p:nvSpPr>
        <p:spPr bwMode="auto">
          <a:xfrm>
            <a:off x="1475656" y="1012872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100" name="组合 99"/>
          <p:cNvGrpSpPr/>
          <p:nvPr/>
        </p:nvGrpSpPr>
        <p:grpSpPr>
          <a:xfrm>
            <a:off x="1979712" y="692696"/>
            <a:ext cx="2880320" cy="576064"/>
            <a:chOff x="1979712" y="620688"/>
            <a:chExt cx="2880320" cy="2232248"/>
          </a:xfrm>
        </p:grpSpPr>
        <p:sp>
          <p:nvSpPr>
            <p:cNvPr id="101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2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3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4" name="Line 87"/>
            <p:cNvSpPr>
              <a:spLocks noChangeShapeType="1"/>
            </p:cNvSpPr>
            <p:nvPr/>
          </p:nvSpPr>
          <p:spPr bwMode="auto">
            <a:xfrm flipH="1">
              <a:off x="4499992" y="2852936"/>
              <a:ext cx="36004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105" name="Text Box 109"/>
          <p:cNvSpPr txBox="1">
            <a:spLocks noChangeArrowheads="1"/>
          </p:cNvSpPr>
          <p:nvPr/>
        </p:nvSpPr>
        <p:spPr bwMode="auto">
          <a:xfrm>
            <a:off x="3635896" y="1086208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R0</a:t>
            </a: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0"/>
      <p:bldP spid="10" grpId="0" autoUpdateAnimBg="0"/>
      <p:bldP spid="11" grpId="0" build="p" autoUpdateAnimBg="0"/>
      <p:bldP spid="12" grpId="0" animBg="1"/>
      <p:bldP spid="13" grpId="0" build="p" autoUpdateAnimBg="0" advAuto="0"/>
      <p:bldP spid="14" grpId="0" animBg="1"/>
      <p:bldP spid="15" grpId="0" build="p" autoUpdateAnimBg="0" advAuto="0"/>
      <p:bldP spid="16" grpId="0" animBg="1"/>
      <p:bldP spid="17" grpId="0" build="p" autoUpdateAnimBg="0" advAuto="0"/>
      <p:bldP spid="18" grpId="0" build="p" autoUpdateAnimBg="0" advAuto="0"/>
      <p:bldP spid="19" grpId="0" animBg="1"/>
      <p:bldP spid="20" grpId="0" animBg="1"/>
      <p:bldP spid="89" grpId="0" animBg="1"/>
      <p:bldP spid="96" grpId="0" animBg="1"/>
      <p:bldP spid="97" grpId="0" animBg="1"/>
      <p:bldP spid="98" grpId="0" animBg="1"/>
      <p:bldP spid="99" grpId="0" animBg="1"/>
      <p:bldP spid="10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5288" y="1484784"/>
            <a:ext cx="8353425" cy="4464050"/>
            <a:chOff x="395288" y="1341214"/>
            <a:chExt cx="8353425" cy="4464050"/>
          </a:xfrm>
        </p:grpSpPr>
        <p:grpSp>
          <p:nvGrpSpPr>
            <p:cNvPr id="3" name="Group 69"/>
            <p:cNvGrpSpPr>
              <a:grpSpLocks/>
            </p:cNvGrpSpPr>
            <p:nvPr/>
          </p:nvGrpSpPr>
          <p:grpSpPr bwMode="auto">
            <a:xfrm>
              <a:off x="395288" y="1341214"/>
              <a:ext cx="8353425" cy="4464050"/>
              <a:chOff x="0" y="48"/>
              <a:chExt cx="5760" cy="3360"/>
            </a:xfrm>
          </p:grpSpPr>
          <p:sp>
            <p:nvSpPr>
              <p:cNvPr id="5" name="Line 70"/>
              <p:cNvSpPr>
                <a:spLocks noChangeShapeType="1"/>
              </p:cNvSpPr>
              <p:nvPr/>
            </p:nvSpPr>
            <p:spPr bwMode="auto">
              <a:xfrm flipV="1">
                <a:off x="528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" name="Line 71"/>
              <p:cNvSpPr>
                <a:spLocks noChangeShapeType="1"/>
              </p:cNvSpPr>
              <p:nvPr/>
            </p:nvSpPr>
            <p:spPr bwMode="auto">
              <a:xfrm flipV="1">
                <a:off x="1008" y="1007"/>
                <a:ext cx="0" cy="1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" name="Line 72"/>
              <p:cNvSpPr>
                <a:spLocks noChangeShapeType="1"/>
              </p:cNvSpPr>
              <p:nvPr/>
            </p:nvSpPr>
            <p:spPr bwMode="auto">
              <a:xfrm flipV="1">
                <a:off x="1344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8" name="Line 73"/>
              <p:cNvSpPr>
                <a:spLocks noChangeShapeType="1"/>
              </p:cNvSpPr>
              <p:nvPr/>
            </p:nvSpPr>
            <p:spPr bwMode="auto">
              <a:xfrm flipV="1">
                <a:off x="1152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9" name="Line 74"/>
              <p:cNvSpPr>
                <a:spLocks noChangeShapeType="1"/>
              </p:cNvSpPr>
              <p:nvPr/>
            </p:nvSpPr>
            <p:spPr bwMode="auto">
              <a:xfrm flipV="1">
                <a:off x="768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" name="Line 75"/>
              <p:cNvSpPr>
                <a:spLocks noChangeShapeType="1"/>
              </p:cNvSpPr>
              <p:nvPr/>
            </p:nvSpPr>
            <p:spPr bwMode="auto">
              <a:xfrm flipV="1">
                <a:off x="288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1" name="Line 76"/>
              <p:cNvSpPr>
                <a:spLocks noChangeShapeType="1"/>
              </p:cNvSpPr>
              <p:nvPr/>
            </p:nvSpPr>
            <p:spPr bwMode="auto">
              <a:xfrm flipV="1">
                <a:off x="1632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2" name="Line 77"/>
              <p:cNvSpPr>
                <a:spLocks noChangeShapeType="1"/>
              </p:cNvSpPr>
              <p:nvPr/>
            </p:nvSpPr>
            <p:spPr bwMode="auto">
              <a:xfrm flipV="1">
                <a:off x="1008" y="481"/>
                <a:ext cx="0" cy="2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3" name="Text Box 78"/>
              <p:cNvSpPr txBox="1">
                <a:spLocks noChangeArrowheads="1"/>
              </p:cNvSpPr>
              <p:nvPr/>
            </p:nvSpPr>
            <p:spPr bwMode="auto">
              <a:xfrm>
                <a:off x="0" y="2449"/>
                <a:ext cx="2064" cy="71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  <a:ea typeface="黑体" pitchFamily="2" charset="-122"/>
                  </a:rPr>
                  <a:t>     R0~R3          </a:t>
                </a:r>
                <a:r>
                  <a:rPr lang="en-US" altLang="zh-CN" sz="2000" b="1" err="1">
                    <a:latin typeface="+mn-lt"/>
                    <a:ea typeface="黑体" pitchFamily="2" charset="-122"/>
                  </a:rPr>
                  <a:t>R0~R3</a:t>
                </a:r>
                <a:endParaRPr lang="en-US" altLang="zh-CN" sz="2000" b="1">
                  <a:latin typeface="+mn-lt"/>
                  <a:ea typeface="黑体" pitchFamily="2" charset="-122"/>
                </a:endParaRP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  <a:ea typeface="黑体" pitchFamily="2" charset="-122"/>
                  </a:rPr>
                  <a:t>     C     D           C     D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  <a:ea typeface="黑体" pitchFamily="2" charset="-122"/>
                  </a:rPr>
                  <a:t>     SP  PC      PSW  MDR</a:t>
                </a:r>
              </a:p>
            </p:txBody>
          </p:sp>
          <p:sp>
            <p:nvSpPr>
              <p:cNvPr id="14" name="Text Box 79"/>
              <p:cNvSpPr txBox="1">
                <a:spLocks noChangeArrowheads="1"/>
              </p:cNvSpPr>
              <p:nvPr/>
            </p:nvSpPr>
            <p:spPr bwMode="auto">
              <a:xfrm>
                <a:off x="192" y="1728"/>
                <a:ext cx="672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A</a:t>
                </a:r>
              </a:p>
            </p:txBody>
          </p:sp>
          <p:sp>
            <p:nvSpPr>
              <p:cNvPr id="15" name="Text Box 80"/>
              <p:cNvSpPr txBox="1">
                <a:spLocks noChangeArrowheads="1"/>
              </p:cNvSpPr>
              <p:nvPr/>
            </p:nvSpPr>
            <p:spPr bwMode="auto">
              <a:xfrm>
                <a:off x="624" y="720"/>
                <a:ext cx="817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2000" b="1">
                    <a:latin typeface="+mn-lt"/>
                  </a:rPr>
                  <a:t>移位器</a:t>
                </a:r>
              </a:p>
            </p:txBody>
          </p:sp>
          <p:sp>
            <p:nvSpPr>
              <p:cNvPr id="16" name="Line 81"/>
              <p:cNvSpPr>
                <a:spLocks noChangeShapeType="1"/>
              </p:cNvSpPr>
              <p:nvPr/>
            </p:nvSpPr>
            <p:spPr bwMode="auto">
              <a:xfrm>
                <a:off x="624" y="1200"/>
                <a:ext cx="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7" name="Text Box 82"/>
              <p:cNvSpPr txBox="1">
                <a:spLocks noChangeArrowheads="1"/>
              </p:cNvSpPr>
              <p:nvPr/>
            </p:nvSpPr>
            <p:spPr bwMode="auto">
              <a:xfrm>
                <a:off x="1056" y="1728"/>
                <a:ext cx="672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B</a:t>
                </a:r>
              </a:p>
            </p:txBody>
          </p:sp>
          <p:sp>
            <p:nvSpPr>
              <p:cNvPr id="18" name="Text Box 83"/>
              <p:cNvSpPr txBox="1">
                <a:spLocks noChangeArrowheads="1"/>
              </p:cNvSpPr>
              <p:nvPr/>
            </p:nvSpPr>
            <p:spPr bwMode="auto">
              <a:xfrm>
                <a:off x="432" y="1200"/>
                <a:ext cx="105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  <a:ea typeface="黑体" pitchFamily="2" charset="-122"/>
                  </a:rPr>
                  <a:t>  ALU</a:t>
                </a:r>
              </a:p>
            </p:txBody>
          </p:sp>
          <p:sp>
            <p:nvSpPr>
              <p:cNvPr id="19" name="Line 84"/>
              <p:cNvSpPr>
                <a:spLocks noChangeShapeType="1"/>
              </p:cNvSpPr>
              <p:nvPr/>
            </p:nvSpPr>
            <p:spPr bwMode="auto">
              <a:xfrm>
                <a:off x="384" y="225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0" name="Line 85"/>
              <p:cNvSpPr>
                <a:spLocks noChangeShapeType="1"/>
              </p:cNvSpPr>
              <p:nvPr/>
            </p:nvSpPr>
            <p:spPr bwMode="auto">
              <a:xfrm>
                <a:off x="1248" y="225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1" name="Rectangle 86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624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CN" sz="2000" b="1">
                    <a:latin typeface="+mn-lt"/>
                  </a:rPr>
                  <a:t>R2</a:t>
                </a:r>
              </a:p>
            </p:txBody>
          </p:sp>
          <p:sp>
            <p:nvSpPr>
              <p:cNvPr id="22" name="Line 87"/>
              <p:cNvSpPr>
                <a:spLocks noChangeShapeType="1"/>
              </p:cNvSpPr>
              <p:nvPr/>
            </p:nvSpPr>
            <p:spPr bwMode="auto">
              <a:xfrm>
                <a:off x="1008" y="481"/>
                <a:ext cx="196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3" name="Line 88"/>
              <p:cNvSpPr>
                <a:spLocks noChangeShapeType="1"/>
              </p:cNvSpPr>
              <p:nvPr/>
            </p:nvSpPr>
            <p:spPr bwMode="auto">
              <a:xfrm>
                <a:off x="2976" y="481"/>
                <a:ext cx="0" cy="2927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4" name="Line 89"/>
              <p:cNvSpPr>
                <a:spLocks noChangeShapeType="1"/>
              </p:cNvSpPr>
              <p:nvPr/>
            </p:nvSpPr>
            <p:spPr bwMode="auto">
              <a:xfrm flipH="1">
                <a:off x="2736" y="912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5" name="Line 90"/>
              <p:cNvSpPr>
                <a:spLocks noChangeShapeType="1"/>
              </p:cNvSpPr>
              <p:nvPr/>
            </p:nvSpPr>
            <p:spPr bwMode="auto">
              <a:xfrm flipH="1">
                <a:off x="2736" y="1344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6" name="Line 91"/>
              <p:cNvSpPr>
                <a:spLocks noChangeShapeType="1"/>
              </p:cNvSpPr>
              <p:nvPr/>
            </p:nvSpPr>
            <p:spPr bwMode="auto">
              <a:xfrm flipH="1">
                <a:off x="2736" y="177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7" name="Line 92"/>
              <p:cNvSpPr>
                <a:spLocks noChangeShapeType="1"/>
              </p:cNvSpPr>
              <p:nvPr/>
            </p:nvSpPr>
            <p:spPr bwMode="auto">
              <a:xfrm flipH="1">
                <a:off x="2736" y="2161"/>
                <a:ext cx="4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8" name="Line 93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9" name="Line 94"/>
              <p:cNvSpPr>
                <a:spLocks noChangeShapeType="1"/>
              </p:cNvSpPr>
              <p:nvPr/>
            </p:nvSpPr>
            <p:spPr bwMode="auto">
              <a:xfrm flipH="1">
                <a:off x="2736" y="3024"/>
                <a:ext cx="4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0" name="Line 95"/>
              <p:cNvSpPr>
                <a:spLocks noChangeShapeType="1"/>
              </p:cNvSpPr>
              <p:nvPr/>
            </p:nvSpPr>
            <p:spPr bwMode="auto">
              <a:xfrm>
                <a:off x="3744" y="193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1" name="Line 96"/>
              <p:cNvSpPr>
                <a:spLocks noChangeShapeType="1"/>
              </p:cNvSpPr>
              <p:nvPr/>
            </p:nvSpPr>
            <p:spPr bwMode="auto">
              <a:xfrm>
                <a:off x="3744" y="576"/>
                <a:ext cx="2016" cy="0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2" name="Line 97"/>
              <p:cNvSpPr>
                <a:spLocks noChangeShapeType="1"/>
              </p:cNvSpPr>
              <p:nvPr/>
            </p:nvSpPr>
            <p:spPr bwMode="auto">
              <a:xfrm flipH="1">
                <a:off x="3744" y="384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3" name="Line 98"/>
              <p:cNvSpPr>
                <a:spLocks noChangeShapeType="1"/>
              </p:cNvSpPr>
              <p:nvPr/>
            </p:nvSpPr>
            <p:spPr bwMode="auto">
              <a:xfrm>
                <a:off x="4816" y="193"/>
                <a:ext cx="0" cy="67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4" name="Line 99"/>
              <p:cNvSpPr>
                <a:spLocks noChangeShapeType="1"/>
              </p:cNvSpPr>
              <p:nvPr/>
            </p:nvSpPr>
            <p:spPr bwMode="auto">
              <a:xfrm>
                <a:off x="4965" y="38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5" name="Line 100"/>
              <p:cNvSpPr>
                <a:spLocks noChangeShapeType="1"/>
              </p:cNvSpPr>
              <p:nvPr/>
            </p:nvSpPr>
            <p:spPr bwMode="auto">
              <a:xfrm>
                <a:off x="5412" y="193"/>
                <a:ext cx="0" cy="67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6" name="Line 101"/>
              <p:cNvSpPr>
                <a:spLocks noChangeShapeType="1"/>
              </p:cNvSpPr>
              <p:nvPr/>
            </p:nvSpPr>
            <p:spPr bwMode="auto">
              <a:xfrm>
                <a:off x="5114" y="57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7" name="Line 102"/>
              <p:cNvSpPr>
                <a:spLocks noChangeShapeType="1"/>
              </p:cNvSpPr>
              <p:nvPr/>
            </p:nvSpPr>
            <p:spPr bwMode="auto">
              <a:xfrm>
                <a:off x="5710" y="57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8" name="Line 103"/>
              <p:cNvSpPr>
                <a:spLocks noChangeShapeType="1"/>
              </p:cNvSpPr>
              <p:nvPr/>
            </p:nvSpPr>
            <p:spPr bwMode="auto">
              <a:xfrm>
                <a:off x="3888" y="912"/>
                <a:ext cx="14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9" name="Line 104"/>
              <p:cNvSpPr>
                <a:spLocks noChangeShapeType="1"/>
              </p:cNvSpPr>
              <p:nvPr/>
            </p:nvSpPr>
            <p:spPr bwMode="auto">
              <a:xfrm flipV="1">
                <a:off x="4032" y="193"/>
                <a:ext cx="0" cy="719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0" name="Line 105"/>
              <p:cNvSpPr>
                <a:spLocks noChangeShapeType="1"/>
              </p:cNvSpPr>
              <p:nvPr/>
            </p:nvSpPr>
            <p:spPr bwMode="auto">
              <a:xfrm flipH="1">
                <a:off x="3888" y="134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1" name="Line 106"/>
              <p:cNvSpPr>
                <a:spLocks noChangeShapeType="1"/>
              </p:cNvSpPr>
              <p:nvPr/>
            </p:nvSpPr>
            <p:spPr bwMode="auto">
              <a:xfrm flipV="1">
                <a:off x="4128" y="384"/>
                <a:ext cx="0" cy="96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" name="Line 107"/>
              <p:cNvSpPr>
                <a:spLocks noChangeShapeType="1"/>
              </p:cNvSpPr>
              <p:nvPr/>
            </p:nvSpPr>
            <p:spPr bwMode="auto">
              <a:xfrm>
                <a:off x="4272" y="384"/>
                <a:ext cx="0" cy="13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3" name="Line 108"/>
              <p:cNvSpPr>
                <a:spLocks noChangeShapeType="1"/>
              </p:cNvSpPr>
              <p:nvPr/>
            </p:nvSpPr>
            <p:spPr bwMode="auto">
              <a:xfrm flipH="1">
                <a:off x="3888" y="177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4" name="Text Box 109"/>
              <p:cNvSpPr txBox="1">
                <a:spLocks noChangeArrowheads="1"/>
              </p:cNvSpPr>
              <p:nvPr/>
            </p:nvSpPr>
            <p:spPr bwMode="auto">
              <a:xfrm>
                <a:off x="2112" y="76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 R0</a:t>
                </a:r>
              </a:p>
            </p:txBody>
          </p:sp>
          <p:sp>
            <p:nvSpPr>
              <p:cNvPr id="45" name="Text Box 110"/>
              <p:cNvSpPr txBox="1">
                <a:spLocks noChangeArrowheads="1"/>
              </p:cNvSpPr>
              <p:nvPr/>
            </p:nvSpPr>
            <p:spPr bwMode="auto">
              <a:xfrm>
                <a:off x="2112" y="120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 R1</a:t>
                </a:r>
              </a:p>
            </p:txBody>
          </p:sp>
          <p:sp>
            <p:nvSpPr>
              <p:cNvPr id="46" name="Text Box 111"/>
              <p:cNvSpPr txBox="1">
                <a:spLocks noChangeArrowheads="1"/>
              </p:cNvSpPr>
              <p:nvPr/>
            </p:nvSpPr>
            <p:spPr bwMode="auto">
              <a:xfrm>
                <a:off x="4736" y="864"/>
                <a:ext cx="478" cy="301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 M</a:t>
                </a:r>
              </a:p>
            </p:txBody>
          </p:sp>
          <p:sp>
            <p:nvSpPr>
              <p:cNvPr id="47" name="Text Box 112"/>
              <p:cNvSpPr txBox="1">
                <a:spLocks noChangeArrowheads="1"/>
              </p:cNvSpPr>
              <p:nvPr/>
            </p:nvSpPr>
            <p:spPr bwMode="auto">
              <a:xfrm>
                <a:off x="5328" y="864"/>
                <a:ext cx="432" cy="30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I/O</a:t>
                </a:r>
              </a:p>
            </p:txBody>
          </p:sp>
          <p:sp>
            <p:nvSpPr>
              <p:cNvPr id="48" name="Text Box 113"/>
              <p:cNvSpPr txBox="1">
                <a:spLocks noChangeArrowheads="1"/>
              </p:cNvSpPr>
              <p:nvPr/>
            </p:nvSpPr>
            <p:spPr bwMode="auto">
              <a:xfrm>
                <a:off x="3361" y="432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CB</a:t>
                </a:r>
              </a:p>
            </p:txBody>
          </p:sp>
          <p:sp>
            <p:nvSpPr>
              <p:cNvPr id="49" name="Text Box 114"/>
              <p:cNvSpPr txBox="1">
                <a:spLocks noChangeArrowheads="1"/>
              </p:cNvSpPr>
              <p:nvPr/>
            </p:nvSpPr>
            <p:spPr bwMode="auto">
              <a:xfrm>
                <a:off x="1441" y="144"/>
                <a:ext cx="1007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2000" b="1">
                    <a:latin typeface="+mn-lt"/>
                    <a:ea typeface="黑体" pitchFamily="2" charset="-122"/>
                  </a:rPr>
                  <a:t>内总线</a:t>
                </a:r>
              </a:p>
            </p:txBody>
          </p:sp>
          <p:sp>
            <p:nvSpPr>
              <p:cNvPr id="50" name="Text Box 115"/>
              <p:cNvSpPr txBox="1">
                <a:spLocks noChangeArrowheads="1"/>
              </p:cNvSpPr>
              <p:nvPr/>
            </p:nvSpPr>
            <p:spPr bwMode="auto">
              <a:xfrm>
                <a:off x="2112" y="244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C</a:t>
                </a:r>
              </a:p>
            </p:txBody>
          </p:sp>
          <p:sp>
            <p:nvSpPr>
              <p:cNvPr id="51" name="Text Box 116"/>
              <p:cNvSpPr txBox="1">
                <a:spLocks noChangeArrowheads="1"/>
              </p:cNvSpPr>
              <p:nvPr/>
            </p:nvSpPr>
            <p:spPr bwMode="auto">
              <a:xfrm>
                <a:off x="2112" y="2016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R3</a:t>
                </a:r>
              </a:p>
            </p:txBody>
          </p:sp>
          <p:sp>
            <p:nvSpPr>
              <p:cNvPr id="52" name="Text Box 117"/>
              <p:cNvSpPr txBox="1">
                <a:spLocks noChangeArrowheads="1"/>
              </p:cNvSpPr>
              <p:nvPr/>
            </p:nvSpPr>
            <p:spPr bwMode="auto">
              <a:xfrm>
                <a:off x="2112" y="288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D</a:t>
                </a:r>
              </a:p>
            </p:txBody>
          </p:sp>
          <p:sp>
            <p:nvSpPr>
              <p:cNvPr id="53" name="Text Box 118"/>
              <p:cNvSpPr txBox="1">
                <a:spLocks noChangeArrowheads="1"/>
              </p:cNvSpPr>
              <p:nvPr/>
            </p:nvSpPr>
            <p:spPr bwMode="auto">
              <a:xfrm>
                <a:off x="3264" y="76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MAR</a:t>
                </a:r>
              </a:p>
            </p:txBody>
          </p:sp>
          <p:sp>
            <p:nvSpPr>
              <p:cNvPr id="54" name="Text Box 119"/>
              <p:cNvSpPr txBox="1">
                <a:spLocks noChangeArrowheads="1"/>
              </p:cNvSpPr>
              <p:nvPr/>
            </p:nvSpPr>
            <p:spPr bwMode="auto">
              <a:xfrm>
                <a:off x="3264" y="120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MDR</a:t>
                </a:r>
              </a:p>
            </p:txBody>
          </p:sp>
          <p:sp>
            <p:nvSpPr>
              <p:cNvPr id="55" name="Text Box 120"/>
              <p:cNvSpPr txBox="1">
                <a:spLocks noChangeArrowheads="1"/>
              </p:cNvSpPr>
              <p:nvPr/>
            </p:nvSpPr>
            <p:spPr bwMode="auto">
              <a:xfrm>
                <a:off x="3264" y="1632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IR</a:t>
                </a:r>
              </a:p>
            </p:txBody>
          </p:sp>
          <p:sp>
            <p:nvSpPr>
              <p:cNvPr id="56" name="Text Box 121"/>
              <p:cNvSpPr txBox="1">
                <a:spLocks noChangeArrowheads="1"/>
              </p:cNvSpPr>
              <p:nvPr/>
            </p:nvSpPr>
            <p:spPr bwMode="auto">
              <a:xfrm>
                <a:off x="3264" y="2016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 PC</a:t>
                </a:r>
              </a:p>
            </p:txBody>
          </p:sp>
          <p:sp>
            <p:nvSpPr>
              <p:cNvPr id="57" name="Text Box 122"/>
              <p:cNvSpPr txBox="1">
                <a:spLocks noChangeArrowheads="1"/>
              </p:cNvSpPr>
              <p:nvPr/>
            </p:nvSpPr>
            <p:spPr bwMode="auto">
              <a:xfrm>
                <a:off x="3264" y="244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SP</a:t>
                </a:r>
              </a:p>
            </p:txBody>
          </p:sp>
          <p:sp>
            <p:nvSpPr>
              <p:cNvPr id="58" name="Text Box 123"/>
              <p:cNvSpPr txBox="1">
                <a:spLocks noChangeArrowheads="1"/>
              </p:cNvSpPr>
              <p:nvPr/>
            </p:nvSpPr>
            <p:spPr bwMode="auto">
              <a:xfrm>
                <a:off x="3264" y="288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PSW</a:t>
                </a:r>
              </a:p>
            </p:txBody>
          </p:sp>
          <p:sp>
            <p:nvSpPr>
              <p:cNvPr id="59" name="Line 124"/>
              <p:cNvSpPr>
                <a:spLocks noChangeShapeType="1"/>
              </p:cNvSpPr>
              <p:nvPr/>
            </p:nvSpPr>
            <p:spPr bwMode="auto">
              <a:xfrm rot="-5400000">
                <a:off x="5664" y="91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0" name="Line 125"/>
              <p:cNvSpPr>
                <a:spLocks noChangeShapeType="1"/>
              </p:cNvSpPr>
              <p:nvPr/>
            </p:nvSpPr>
            <p:spPr bwMode="auto">
              <a:xfrm>
                <a:off x="5561" y="38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1" name="Text Box 126"/>
              <p:cNvSpPr txBox="1">
                <a:spLocks noChangeArrowheads="1"/>
              </p:cNvSpPr>
              <p:nvPr/>
            </p:nvSpPr>
            <p:spPr bwMode="auto">
              <a:xfrm>
                <a:off x="3361" y="48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AB</a:t>
                </a:r>
              </a:p>
            </p:txBody>
          </p:sp>
          <p:sp>
            <p:nvSpPr>
              <p:cNvPr id="62" name="Text Box 127"/>
              <p:cNvSpPr txBox="1">
                <a:spLocks noChangeArrowheads="1"/>
              </p:cNvSpPr>
              <p:nvPr/>
            </p:nvSpPr>
            <p:spPr bwMode="auto">
              <a:xfrm>
                <a:off x="3361" y="240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DB</a:t>
                </a:r>
              </a:p>
            </p:txBody>
          </p:sp>
          <p:sp>
            <p:nvSpPr>
              <p:cNvPr id="63" name="Line 128"/>
              <p:cNvSpPr>
                <a:spLocks noChangeShapeType="1"/>
              </p:cNvSpPr>
              <p:nvPr/>
            </p:nvSpPr>
            <p:spPr bwMode="auto">
              <a:xfrm>
                <a:off x="4416" y="576"/>
                <a:ext cx="0" cy="1392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stealth" w="lg" len="lg"/>
                <a:tailEnd type="stealth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4" name="Text Box 129"/>
              <p:cNvSpPr txBox="1">
                <a:spLocks noChangeArrowheads="1"/>
              </p:cNvSpPr>
              <p:nvPr/>
            </p:nvSpPr>
            <p:spPr bwMode="auto">
              <a:xfrm>
                <a:off x="4072" y="1968"/>
                <a:ext cx="589" cy="533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2000" b="1">
                    <a:latin typeface="+mn-lt"/>
                    <a:ea typeface="黑体" pitchFamily="2" charset="-122"/>
                  </a:rPr>
                  <a:t>控制逻辑 </a:t>
                </a:r>
              </a:p>
            </p:txBody>
          </p:sp>
        </p:grpSp>
        <p:sp>
          <p:nvSpPr>
            <p:cNvPr id="4" name="Text Box 129"/>
            <p:cNvSpPr txBox="1">
              <a:spLocks noChangeArrowheads="1"/>
            </p:cNvSpPr>
            <p:nvPr/>
          </p:nvSpPr>
          <p:spPr bwMode="auto">
            <a:xfrm>
              <a:off x="6300192" y="4809346"/>
              <a:ext cx="854196" cy="707886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 smtClean="0">
                  <a:latin typeface="+mn-lt"/>
                  <a:ea typeface="黑体" pitchFamily="2" charset="-122"/>
                </a:rPr>
                <a:t>时序系统 </a:t>
              </a:r>
              <a:endParaRPr lang="zh-CN" altLang="en-US" sz="2000" b="1">
                <a:latin typeface="+mn-lt"/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539055" y="117078"/>
            <a:ext cx="8353425" cy="4464050"/>
            <a:chOff x="0" y="48"/>
            <a:chExt cx="5760" cy="3360"/>
          </a:xfrm>
        </p:grpSpPr>
        <p:sp>
          <p:nvSpPr>
            <p:cNvPr id="3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" name="Line 77"/>
            <p:cNvSpPr>
              <a:spLocks noChangeShapeType="1"/>
            </p:cNvSpPr>
            <p:nvPr/>
          </p:nvSpPr>
          <p:spPr bwMode="auto">
            <a:xfrm flipV="1">
              <a:off x="1008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1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12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13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14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5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16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17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8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9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20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1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2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3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4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5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6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7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8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9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0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1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2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3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4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5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6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7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8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9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0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1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2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43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44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45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46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47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48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49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50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51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52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53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54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55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56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57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8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9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60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61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2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63" name="Text Box 101"/>
          <p:cNvSpPr txBox="1">
            <a:spLocks noChangeArrowheads="1"/>
          </p:cNvSpPr>
          <p:nvPr/>
        </p:nvSpPr>
        <p:spPr bwMode="auto">
          <a:xfrm>
            <a:off x="5966792" y="5301208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DB</a:t>
            </a:r>
          </a:p>
        </p:txBody>
      </p:sp>
      <p:sp>
        <p:nvSpPr>
          <p:cNvPr id="64" name="Text Box 113"/>
          <p:cNvSpPr txBox="1">
            <a:spLocks noChangeArrowheads="1"/>
          </p:cNvSpPr>
          <p:nvPr/>
        </p:nvSpPr>
        <p:spPr bwMode="auto">
          <a:xfrm>
            <a:off x="2690192" y="5301208"/>
            <a:ext cx="236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DMA</a:t>
            </a:r>
            <a:r>
              <a:rPr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方式：</a:t>
            </a:r>
          </a:p>
        </p:txBody>
      </p:sp>
      <p:sp>
        <p:nvSpPr>
          <p:cNvPr id="65" name="Text Box 115"/>
          <p:cNvSpPr txBox="1">
            <a:spLocks noChangeArrowheads="1"/>
          </p:cNvSpPr>
          <p:nvPr/>
        </p:nvSpPr>
        <p:spPr bwMode="auto">
          <a:xfrm>
            <a:off x="4518992" y="5301208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I/O</a:t>
            </a:r>
          </a:p>
        </p:txBody>
      </p:sp>
      <p:grpSp>
        <p:nvGrpSpPr>
          <p:cNvPr id="66" name="Group 162"/>
          <p:cNvGrpSpPr>
            <a:grpSpLocks/>
          </p:cNvGrpSpPr>
          <p:nvPr/>
        </p:nvGrpSpPr>
        <p:grpSpPr bwMode="auto">
          <a:xfrm>
            <a:off x="175592" y="5301208"/>
            <a:ext cx="2819400" cy="641350"/>
            <a:chOff x="0" y="3648"/>
            <a:chExt cx="1776" cy="404"/>
          </a:xfrm>
        </p:grpSpPr>
        <p:sp>
          <p:nvSpPr>
            <p:cNvPr id="67" name="Text Box 159"/>
            <p:cNvSpPr txBox="1">
              <a:spLocks noChangeArrowheads="1"/>
            </p:cNvSpPr>
            <p:nvPr/>
          </p:nvSpPr>
          <p:spPr bwMode="auto">
            <a:xfrm>
              <a:off x="0" y="3648"/>
              <a:ext cx="11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latin typeface="黑体" pitchFamily="49" charset="-122"/>
                  <a:ea typeface="黑体" pitchFamily="49" charset="-122"/>
                </a:rPr>
                <a:t>7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）</a:t>
              </a:r>
              <a:r>
                <a:rPr lang="en-US" altLang="zh-CN" sz="3600" b="1">
                  <a:latin typeface="黑体" pitchFamily="49" charset="-122"/>
                  <a:ea typeface="黑体" pitchFamily="49" charset="-122"/>
                </a:rPr>
                <a:t>I/O</a:t>
              </a:r>
            </a:p>
          </p:txBody>
        </p:sp>
        <p:sp>
          <p:nvSpPr>
            <p:cNvPr id="68" name="Text Box 160"/>
            <p:cNvSpPr txBox="1">
              <a:spLocks noChangeArrowheads="1"/>
            </p:cNvSpPr>
            <p:nvPr/>
          </p:nvSpPr>
          <p:spPr bwMode="auto">
            <a:xfrm>
              <a:off x="1200" y="3648"/>
              <a:ext cx="57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latin typeface="黑体" pitchFamily="49" charset="-122"/>
                  <a:ea typeface="黑体" pitchFamily="49" charset="-122"/>
                </a:rPr>
                <a:t>M</a:t>
              </a:r>
            </a:p>
          </p:txBody>
        </p:sp>
        <p:sp>
          <p:nvSpPr>
            <p:cNvPr id="69" name="Line 161"/>
            <p:cNvSpPr>
              <a:spLocks noChangeShapeType="1"/>
            </p:cNvSpPr>
            <p:nvPr/>
          </p:nvSpPr>
          <p:spPr bwMode="auto">
            <a:xfrm>
              <a:off x="960" y="3888"/>
              <a:ext cx="2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0" name="Line 163"/>
          <p:cNvSpPr>
            <a:spLocks noChangeShapeType="1"/>
          </p:cNvSpPr>
          <p:nvPr/>
        </p:nvSpPr>
        <p:spPr bwMode="auto">
          <a:xfrm>
            <a:off x="5433392" y="5682208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Line 164"/>
          <p:cNvSpPr>
            <a:spLocks noChangeShapeType="1"/>
          </p:cNvSpPr>
          <p:nvPr/>
        </p:nvSpPr>
        <p:spPr bwMode="auto">
          <a:xfrm>
            <a:off x="6652592" y="5682208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Text Box 165"/>
          <p:cNvSpPr txBox="1">
            <a:spLocks noChangeArrowheads="1"/>
          </p:cNvSpPr>
          <p:nvPr/>
        </p:nvSpPr>
        <p:spPr bwMode="auto">
          <a:xfrm>
            <a:off x="7109792" y="5301208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</a:t>
            </a:r>
          </a:p>
        </p:txBody>
      </p:sp>
      <p:sp>
        <p:nvSpPr>
          <p:cNvPr id="73" name="Text Box 112"/>
          <p:cNvSpPr txBox="1">
            <a:spLocks noChangeArrowheads="1"/>
          </p:cNvSpPr>
          <p:nvPr/>
        </p:nvSpPr>
        <p:spPr bwMode="auto">
          <a:xfrm>
            <a:off x="7905933" y="1196752"/>
            <a:ext cx="626507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I/O</a:t>
            </a:r>
          </a:p>
        </p:txBody>
      </p:sp>
      <p:sp>
        <p:nvSpPr>
          <p:cNvPr id="74" name="Text Box 111"/>
          <p:cNvSpPr txBox="1">
            <a:spLocks noChangeArrowheads="1"/>
          </p:cNvSpPr>
          <p:nvPr/>
        </p:nvSpPr>
        <p:spPr bwMode="auto">
          <a:xfrm>
            <a:off x="7092280" y="1196752"/>
            <a:ext cx="693218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M</a:t>
            </a:r>
          </a:p>
        </p:txBody>
      </p:sp>
      <p:grpSp>
        <p:nvGrpSpPr>
          <p:cNvPr id="81" name="组合 80"/>
          <p:cNvGrpSpPr/>
          <p:nvPr/>
        </p:nvGrpSpPr>
        <p:grpSpPr>
          <a:xfrm>
            <a:off x="7452320" y="548680"/>
            <a:ext cx="767180" cy="637721"/>
            <a:chOff x="7583031" y="715883"/>
            <a:chExt cx="767180" cy="637721"/>
          </a:xfrm>
        </p:grpSpPr>
        <p:sp>
          <p:nvSpPr>
            <p:cNvPr id="75" name="Line 125"/>
            <p:cNvSpPr>
              <a:spLocks noChangeShapeType="1"/>
            </p:cNvSpPr>
            <p:nvPr/>
          </p:nvSpPr>
          <p:spPr bwMode="auto">
            <a:xfrm>
              <a:off x="8350211" y="715883"/>
              <a:ext cx="0" cy="637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6" name="Line 99"/>
            <p:cNvSpPr>
              <a:spLocks noChangeShapeType="1"/>
            </p:cNvSpPr>
            <p:nvPr/>
          </p:nvSpPr>
          <p:spPr bwMode="auto">
            <a:xfrm>
              <a:off x="7583031" y="715883"/>
              <a:ext cx="0" cy="637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 bwMode="auto">
            <a:xfrm>
              <a:off x="7583031" y="754430"/>
              <a:ext cx="767180" cy="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8115674"/>
      </p:ext>
    </p:extLst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p" autoUpdateAnimBg="0" advAuto="0"/>
      <p:bldP spid="64" grpId="0" build="p" autoUpdateAnimBg="0"/>
      <p:bldP spid="65" grpId="0" build="p" autoUpdateAnimBg="0"/>
      <p:bldP spid="70" grpId="0" animBg="1"/>
      <p:bldP spid="71" grpId="0" animBg="1"/>
      <p:bldP spid="72" grpId="0" build="p" autoUpdateAnimBg="0" advAuto="0"/>
      <p:bldP spid="73" grpId="0" animBg="1"/>
      <p:bldP spid="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47477" y="44450"/>
            <a:ext cx="702086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smtClean="0">
                <a:ea typeface="黑体" pitchFamily="49" charset="-122"/>
              </a:rPr>
              <a:t>3.3.2</a:t>
            </a:r>
            <a:r>
              <a:rPr lang="en-US" altLang="zh-CN" sz="3600" b="1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模型机的</a:t>
            </a:r>
            <a:r>
              <a:rPr lang="zh-CN" altLang="en-US" sz="3600" b="1" smtClean="0">
                <a:latin typeface="黑体" pitchFamily="49" charset="-122"/>
                <a:ea typeface="黑体" pitchFamily="49" charset="-122"/>
              </a:rPr>
              <a:t>指令系统</a:t>
            </a:r>
            <a:endParaRPr lang="zh-CN" altLang="en-US" sz="36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179388" y="836712"/>
            <a:ext cx="495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 指令格式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494061" y="3717925"/>
            <a:ext cx="4094163" cy="20875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600" b="1">
                <a:solidFill>
                  <a:schemeClr val="accent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双操作数指令格式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3600" b="1">
                <a:solidFill>
                  <a:schemeClr val="accent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单操作数指令格式</a:t>
            </a:r>
            <a:endParaRPr lang="en-US" altLang="zh-CN" sz="3600" b="1">
              <a:solidFill>
                <a:schemeClr val="accent2">
                  <a:lumMod val="7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3600" b="1">
                <a:solidFill>
                  <a:schemeClr val="accent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转移指令格式</a:t>
            </a:r>
          </a:p>
        </p:txBody>
      </p:sp>
      <p:sp>
        <p:nvSpPr>
          <p:cNvPr id="12" name="AutoShape 6"/>
          <p:cNvSpPr>
            <a:spLocks/>
          </p:cNvSpPr>
          <p:nvPr/>
        </p:nvSpPr>
        <p:spPr bwMode="auto">
          <a:xfrm>
            <a:off x="2195611" y="3927475"/>
            <a:ext cx="200025" cy="1728788"/>
          </a:xfrm>
          <a:prstGeom prst="leftBrace">
            <a:avLst>
              <a:gd name="adj1" fmla="val 5005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5496" y="1556792"/>
            <a:ext cx="45881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smtClean="0">
                <a:latin typeface="黑体" pitchFamily="49" charset="-122"/>
                <a:ea typeface="黑体" pitchFamily="49" charset="-122"/>
              </a:rPr>
              <a:t>定长指令格式：</a:t>
            </a:r>
            <a:r>
              <a:rPr lang="en-US" altLang="zh-CN" sz="36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sz="3600" b="1" smtClean="0">
                <a:latin typeface="黑体" pitchFamily="49" charset="-122"/>
                <a:ea typeface="黑体" pitchFamily="49" charset="-122"/>
              </a:rPr>
              <a:t>位</a:t>
            </a:r>
            <a:r>
              <a:rPr lang="en-US" altLang="zh-CN" sz="3600" b="1" smtClean="0">
                <a:latin typeface="黑体" pitchFamily="49" charset="-122"/>
                <a:ea typeface="黑体" pitchFamily="49" charset="-122"/>
              </a:rPr>
              <a:t>,</a:t>
            </a:r>
            <a:endParaRPr lang="zh-CN" altLang="en-US" sz="3600"/>
          </a:p>
        </p:txBody>
      </p:sp>
      <p:sp>
        <p:nvSpPr>
          <p:cNvPr id="44" name="矩形 43"/>
          <p:cNvSpPr/>
          <p:nvPr/>
        </p:nvSpPr>
        <p:spPr>
          <a:xfrm>
            <a:off x="4644008" y="1556792"/>
            <a:ext cx="41232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smtClean="0">
                <a:latin typeface="黑体" pitchFamily="49" charset="-122"/>
                <a:ea typeface="黑体" pitchFamily="49" charset="-122"/>
              </a:rPr>
              <a:t>采用寄存器型寻址</a:t>
            </a:r>
            <a:r>
              <a:rPr lang="en-US" altLang="zh-CN" sz="3600" b="1" smtClean="0">
                <a:latin typeface="黑体" pitchFamily="49" charset="-122"/>
                <a:ea typeface="黑体" pitchFamily="49" charset="-122"/>
              </a:rPr>
              <a:t>,</a:t>
            </a:r>
            <a:endParaRPr lang="zh-CN" altLang="en-US" sz="3600"/>
          </a:p>
        </p:txBody>
      </p:sp>
      <p:sp>
        <p:nvSpPr>
          <p:cNvPr id="45" name="矩形 44"/>
          <p:cNvSpPr/>
          <p:nvPr/>
        </p:nvSpPr>
        <p:spPr>
          <a:xfrm>
            <a:off x="35496" y="2276872"/>
            <a:ext cx="8964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smtClean="0">
                <a:latin typeface="黑体" pitchFamily="49" charset="-122"/>
                <a:ea typeface="黑体" pitchFamily="49" charset="-122"/>
              </a:rPr>
              <a:t>指令中给出寄存器号，所有寄存器都是</a:t>
            </a:r>
            <a:r>
              <a:rPr lang="en-US" altLang="zh-CN" sz="36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sz="3600" b="1" smtClean="0">
                <a:latin typeface="黑体" pitchFamily="49" charset="-122"/>
                <a:ea typeface="黑体" pitchFamily="49" charset="-122"/>
              </a:rPr>
              <a:t>位。</a:t>
            </a:r>
            <a:endParaRPr lang="zh-CN" altLang="en-US" sz="3600"/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6"/>
          <p:cNvSpPr txBox="1">
            <a:spLocks noChangeArrowheads="1"/>
          </p:cNvSpPr>
          <p:nvPr/>
        </p:nvSpPr>
        <p:spPr bwMode="auto">
          <a:xfrm>
            <a:off x="914400" y="0"/>
            <a:ext cx="495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双操作数指令格式：</a:t>
            </a:r>
          </a:p>
        </p:txBody>
      </p:sp>
      <p:sp>
        <p:nvSpPr>
          <p:cNvPr id="10256" name="AutoShape 16"/>
          <p:cNvSpPr>
            <a:spLocks/>
          </p:cNvSpPr>
          <p:nvPr/>
        </p:nvSpPr>
        <p:spPr bwMode="auto">
          <a:xfrm rot="-5400000">
            <a:off x="3276600" y="152400"/>
            <a:ext cx="228600" cy="3276600"/>
          </a:xfrm>
          <a:prstGeom prst="leftBrace">
            <a:avLst>
              <a:gd name="adj1" fmla="val 119444"/>
              <a:gd name="adj2" fmla="val 50000"/>
            </a:avLst>
          </a:prstGeom>
          <a:noFill/>
          <a:ln w="28575" cap="sq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609600" y="2819400"/>
            <a:ext cx="85344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600" b="1">
                <a:solidFill>
                  <a:schemeClr val="tx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4         6            3       3</a:t>
            </a:r>
            <a:endParaRPr lang="en-US" altLang="zh-CN" sz="3600" b="1">
              <a:solidFill>
                <a:schemeClr val="tx2">
                  <a:lumMod val="75000"/>
                </a:schemeClr>
              </a:solidFill>
              <a:ea typeface="黑体" pitchFamily="2" charset="-122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76200" y="990600"/>
            <a:ext cx="8915400" cy="612775"/>
            <a:chOff x="96" y="720"/>
            <a:chExt cx="5616" cy="386"/>
          </a:xfrm>
        </p:grpSpPr>
        <p:sp>
          <p:nvSpPr>
            <p:cNvPr id="8226" name="Text Box 5"/>
            <p:cNvSpPr txBox="1">
              <a:spLocks noChangeArrowheads="1"/>
            </p:cNvSpPr>
            <p:nvPr/>
          </p:nvSpPr>
          <p:spPr bwMode="auto">
            <a:xfrm>
              <a:off x="96" y="720"/>
              <a:ext cx="5616" cy="3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操作码 寄存器号 寻址方式 寄存器号 寻址方式</a:t>
              </a:r>
            </a:p>
          </p:txBody>
        </p:sp>
        <p:sp>
          <p:nvSpPr>
            <p:cNvPr id="7203" name="Line 21"/>
            <p:cNvSpPr>
              <a:spLocks noChangeShapeType="1"/>
            </p:cNvSpPr>
            <p:nvPr/>
          </p:nvSpPr>
          <p:spPr bwMode="auto">
            <a:xfrm>
              <a:off x="1008" y="720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4" name="Line 22"/>
            <p:cNvSpPr>
              <a:spLocks noChangeShapeType="1"/>
            </p:cNvSpPr>
            <p:nvPr/>
          </p:nvSpPr>
          <p:spPr bwMode="auto">
            <a:xfrm>
              <a:off x="2160" y="720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5" name="Line 23"/>
            <p:cNvSpPr>
              <a:spLocks noChangeShapeType="1"/>
            </p:cNvSpPr>
            <p:nvPr/>
          </p:nvSpPr>
          <p:spPr bwMode="auto">
            <a:xfrm>
              <a:off x="3312" y="720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6" name="Line 24"/>
            <p:cNvSpPr>
              <a:spLocks noChangeShapeType="1"/>
            </p:cNvSpPr>
            <p:nvPr/>
          </p:nvSpPr>
          <p:spPr bwMode="auto">
            <a:xfrm>
              <a:off x="4464" y="720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2590800" y="1828800"/>
            <a:ext cx="22098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ea typeface="黑体" pitchFamily="49" charset="-122"/>
              </a:rPr>
              <a:t>目的地址</a:t>
            </a:r>
          </a:p>
        </p:txBody>
      </p:sp>
      <p:sp>
        <p:nvSpPr>
          <p:cNvPr id="10267" name="AutoShape 27"/>
          <p:cNvSpPr>
            <a:spLocks/>
          </p:cNvSpPr>
          <p:nvPr/>
        </p:nvSpPr>
        <p:spPr bwMode="auto">
          <a:xfrm rot="-5400000">
            <a:off x="6934200" y="152400"/>
            <a:ext cx="228600" cy="3276600"/>
          </a:xfrm>
          <a:prstGeom prst="leftBrace">
            <a:avLst>
              <a:gd name="adj1" fmla="val 119444"/>
              <a:gd name="adj2" fmla="val 50000"/>
            </a:avLst>
          </a:prstGeom>
          <a:noFill/>
          <a:ln w="28575" cap="sq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8" name="Text Box 28"/>
          <p:cNvSpPr txBox="1">
            <a:spLocks noChangeArrowheads="1"/>
          </p:cNvSpPr>
          <p:nvPr/>
        </p:nvSpPr>
        <p:spPr bwMode="auto">
          <a:xfrm>
            <a:off x="6324600" y="1828800"/>
            <a:ext cx="19812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ea typeface="黑体" pitchFamily="49" charset="-122"/>
              </a:rPr>
              <a:t>源地址</a:t>
            </a:r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914400" y="2362200"/>
            <a:ext cx="495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单操作数指令格式：</a:t>
            </a: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76200" y="3352800"/>
            <a:ext cx="8915400" cy="612775"/>
            <a:chOff x="144" y="2352"/>
            <a:chExt cx="5616" cy="386"/>
          </a:xfrm>
        </p:grpSpPr>
        <p:sp>
          <p:nvSpPr>
            <p:cNvPr id="7198" name="Text Box 31"/>
            <p:cNvSpPr txBox="1">
              <a:spLocks noChangeArrowheads="1"/>
            </p:cNvSpPr>
            <p:nvPr/>
          </p:nvSpPr>
          <p:spPr bwMode="auto">
            <a:xfrm>
              <a:off x="144" y="2352"/>
              <a:ext cx="5616" cy="3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操作码   （可扩展）      寄存器号 寻址方式</a:t>
              </a:r>
            </a:p>
          </p:txBody>
        </p:sp>
        <p:sp>
          <p:nvSpPr>
            <p:cNvPr id="7199" name="Line 32"/>
            <p:cNvSpPr>
              <a:spLocks noChangeShapeType="1"/>
            </p:cNvSpPr>
            <p:nvPr/>
          </p:nvSpPr>
          <p:spPr bwMode="auto">
            <a:xfrm>
              <a:off x="1056" y="2352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0" name="Line 34"/>
            <p:cNvSpPr>
              <a:spLocks noChangeShapeType="1"/>
            </p:cNvSpPr>
            <p:nvPr/>
          </p:nvSpPr>
          <p:spPr bwMode="auto">
            <a:xfrm>
              <a:off x="3360" y="2352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1" name="Line 35"/>
            <p:cNvSpPr>
              <a:spLocks noChangeShapeType="1"/>
            </p:cNvSpPr>
            <p:nvPr/>
          </p:nvSpPr>
          <p:spPr bwMode="auto">
            <a:xfrm>
              <a:off x="4512" y="2352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609600" y="457200"/>
            <a:ext cx="85344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600" b="1">
                <a:solidFill>
                  <a:schemeClr val="tx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4      3       3       3       3</a:t>
            </a:r>
            <a:endParaRPr lang="en-US" altLang="zh-CN" sz="3600" b="1">
              <a:solidFill>
                <a:schemeClr val="tx2">
                  <a:lumMod val="75000"/>
                </a:schemeClr>
              </a:solidFill>
              <a:ea typeface="黑体" pitchFamily="2" charset="-122"/>
            </a:endParaRPr>
          </a:p>
        </p:txBody>
      </p:sp>
      <p:sp>
        <p:nvSpPr>
          <p:cNvPr id="10278" name="AutoShape 38"/>
          <p:cNvSpPr>
            <a:spLocks/>
          </p:cNvSpPr>
          <p:nvPr/>
        </p:nvSpPr>
        <p:spPr bwMode="auto">
          <a:xfrm rot="-5400000">
            <a:off x="6858000" y="2514600"/>
            <a:ext cx="228600" cy="3276600"/>
          </a:xfrm>
          <a:prstGeom prst="leftBrace">
            <a:avLst>
              <a:gd name="adj1" fmla="val 119444"/>
              <a:gd name="adj2" fmla="val 50000"/>
            </a:avLst>
          </a:prstGeom>
          <a:noFill/>
          <a:ln w="28575" cap="sq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9" name="Text Box 39"/>
          <p:cNvSpPr txBox="1">
            <a:spLocks noChangeArrowheads="1"/>
          </p:cNvSpPr>
          <p:nvPr/>
        </p:nvSpPr>
        <p:spPr bwMode="auto">
          <a:xfrm>
            <a:off x="6096000" y="4191000"/>
            <a:ext cx="23622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ea typeface="黑体" pitchFamily="49" charset="-122"/>
              </a:rPr>
              <a:t>目的地址</a:t>
            </a:r>
          </a:p>
        </p:txBody>
      </p:sp>
      <p:sp>
        <p:nvSpPr>
          <p:cNvPr id="10280" name="Text Box 40"/>
          <p:cNvSpPr txBox="1">
            <a:spLocks noChangeArrowheads="1"/>
          </p:cNvSpPr>
          <p:nvPr/>
        </p:nvSpPr>
        <p:spPr bwMode="auto">
          <a:xfrm>
            <a:off x="987425" y="4343400"/>
            <a:ext cx="495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转移指令格式：</a:t>
            </a:r>
          </a:p>
        </p:txBody>
      </p:sp>
      <p:sp>
        <p:nvSpPr>
          <p:cNvPr id="10287" name="Text Box 47"/>
          <p:cNvSpPr txBox="1">
            <a:spLocks noChangeArrowheads="1"/>
          </p:cNvSpPr>
          <p:nvPr/>
        </p:nvSpPr>
        <p:spPr bwMode="auto">
          <a:xfrm>
            <a:off x="0" y="4876800"/>
            <a:ext cx="91440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600" b="1">
                <a:solidFill>
                  <a:schemeClr val="tx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15  12 11    9 8     6 5  4 3  2  1  0</a:t>
            </a:r>
            <a:endParaRPr lang="en-US" altLang="zh-CN" sz="3600" b="1">
              <a:solidFill>
                <a:schemeClr val="tx2">
                  <a:lumMod val="75000"/>
                </a:schemeClr>
              </a:solidFill>
              <a:ea typeface="黑体" pitchFamily="2" charset="-122"/>
            </a:endParaRPr>
          </a:p>
        </p:txBody>
      </p:sp>
      <p:sp>
        <p:nvSpPr>
          <p:cNvPr id="10292" name="AutoShape 52"/>
          <p:cNvSpPr>
            <a:spLocks/>
          </p:cNvSpPr>
          <p:nvPr/>
        </p:nvSpPr>
        <p:spPr bwMode="auto">
          <a:xfrm rot="-5400000">
            <a:off x="3200400" y="4572000"/>
            <a:ext cx="228600" cy="3276600"/>
          </a:xfrm>
          <a:prstGeom prst="leftBrace">
            <a:avLst>
              <a:gd name="adj1" fmla="val 119444"/>
              <a:gd name="adj2" fmla="val 50000"/>
            </a:avLst>
          </a:prstGeom>
          <a:noFill/>
          <a:ln w="28575" cap="sq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3" name="Text Box 53"/>
          <p:cNvSpPr txBox="1">
            <a:spLocks noChangeArrowheads="1"/>
          </p:cNvSpPr>
          <p:nvPr/>
        </p:nvSpPr>
        <p:spPr bwMode="auto">
          <a:xfrm>
            <a:off x="2362200" y="6278563"/>
            <a:ext cx="236220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ea typeface="黑体" pitchFamily="49" charset="-122"/>
              </a:rPr>
              <a:t>转移地址</a:t>
            </a:r>
          </a:p>
        </p:txBody>
      </p:sp>
      <p:sp>
        <p:nvSpPr>
          <p:cNvPr id="10294" name="AutoShape 54"/>
          <p:cNvSpPr>
            <a:spLocks/>
          </p:cNvSpPr>
          <p:nvPr/>
        </p:nvSpPr>
        <p:spPr bwMode="auto">
          <a:xfrm rot="-5400000">
            <a:off x="6858000" y="4572000"/>
            <a:ext cx="228600" cy="3276600"/>
          </a:xfrm>
          <a:prstGeom prst="leftBrace">
            <a:avLst>
              <a:gd name="adj1" fmla="val 119444"/>
              <a:gd name="adj2" fmla="val 50000"/>
            </a:avLst>
          </a:prstGeom>
          <a:noFill/>
          <a:ln w="28575" cap="sq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5" name="Text Box 55"/>
          <p:cNvSpPr txBox="1">
            <a:spLocks noChangeArrowheads="1"/>
          </p:cNvSpPr>
          <p:nvPr/>
        </p:nvSpPr>
        <p:spPr bwMode="auto">
          <a:xfrm>
            <a:off x="5943600" y="6278563"/>
            <a:ext cx="236220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ea typeface="黑体" pitchFamily="49" charset="-122"/>
              </a:rPr>
              <a:t>转移条件</a:t>
            </a:r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76200" y="5410200"/>
            <a:ext cx="8915400" cy="612775"/>
            <a:chOff x="48" y="3408"/>
            <a:chExt cx="5616" cy="386"/>
          </a:xfrm>
        </p:grpSpPr>
        <p:sp>
          <p:nvSpPr>
            <p:cNvPr id="7189" name="Text Box 42"/>
            <p:cNvSpPr txBox="1">
              <a:spLocks noChangeArrowheads="1"/>
            </p:cNvSpPr>
            <p:nvPr/>
          </p:nvSpPr>
          <p:spPr bwMode="auto">
            <a:xfrm>
              <a:off x="48" y="3408"/>
              <a:ext cx="5616" cy="3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操作码 寄存器号 寻址方式 </a:t>
              </a:r>
              <a:r>
                <a:rPr lang="zh-CN" altLang="en-US" sz="2800" b="1">
                  <a:latin typeface="黑体" pitchFamily="2" charset="-122"/>
                  <a:ea typeface="黑体" pitchFamily="2" charset="-122"/>
                </a:rPr>
                <a:t>方式</a:t>
              </a:r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   </a:t>
              </a: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N  Z  V  C</a:t>
              </a:r>
            </a:p>
          </p:txBody>
        </p:sp>
        <p:sp>
          <p:nvSpPr>
            <p:cNvPr id="7190" name="Line 43"/>
            <p:cNvSpPr>
              <a:spLocks noChangeShapeType="1"/>
            </p:cNvSpPr>
            <p:nvPr/>
          </p:nvSpPr>
          <p:spPr bwMode="auto">
            <a:xfrm>
              <a:off x="960" y="3408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1" name="Line 44"/>
            <p:cNvSpPr>
              <a:spLocks noChangeShapeType="1"/>
            </p:cNvSpPr>
            <p:nvPr/>
          </p:nvSpPr>
          <p:spPr bwMode="auto">
            <a:xfrm>
              <a:off x="2112" y="3408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2" name="Line 45"/>
            <p:cNvSpPr>
              <a:spLocks noChangeShapeType="1"/>
            </p:cNvSpPr>
            <p:nvPr/>
          </p:nvSpPr>
          <p:spPr bwMode="auto">
            <a:xfrm>
              <a:off x="3264" y="3408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3" name="Line 46"/>
            <p:cNvSpPr>
              <a:spLocks noChangeShapeType="1"/>
            </p:cNvSpPr>
            <p:nvPr/>
          </p:nvSpPr>
          <p:spPr bwMode="auto">
            <a:xfrm>
              <a:off x="3787" y="3408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4" name="Line 48"/>
            <p:cNvSpPr>
              <a:spLocks noChangeShapeType="1"/>
            </p:cNvSpPr>
            <p:nvPr/>
          </p:nvSpPr>
          <p:spPr bwMode="auto">
            <a:xfrm>
              <a:off x="4422" y="3408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5" name="Line 49"/>
            <p:cNvSpPr>
              <a:spLocks noChangeShapeType="1"/>
            </p:cNvSpPr>
            <p:nvPr/>
          </p:nvSpPr>
          <p:spPr bwMode="auto">
            <a:xfrm>
              <a:off x="4830" y="3408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6" name="Line 50"/>
            <p:cNvSpPr>
              <a:spLocks noChangeShapeType="1"/>
            </p:cNvSpPr>
            <p:nvPr/>
          </p:nvSpPr>
          <p:spPr bwMode="auto">
            <a:xfrm>
              <a:off x="5239" y="3409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7" name="Line 56"/>
            <p:cNvSpPr>
              <a:spLocks noChangeShapeType="1"/>
            </p:cNvSpPr>
            <p:nvPr/>
          </p:nvSpPr>
          <p:spPr bwMode="auto">
            <a:xfrm>
              <a:off x="4059" y="3408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6" grpId="0" animBg="1"/>
      <p:bldP spid="10258" grpId="0" autoUpdateAnimBg="0"/>
      <p:bldP spid="10266" grpId="0" autoUpdateAnimBg="0"/>
      <p:bldP spid="10267" grpId="0" animBg="1"/>
      <p:bldP spid="10268" grpId="0" autoUpdateAnimBg="0"/>
      <p:bldP spid="10269" grpId="0" autoUpdateAnimBg="0"/>
      <p:bldP spid="10277" grpId="0" autoUpdateAnimBg="0"/>
      <p:bldP spid="10278" grpId="0" animBg="1"/>
      <p:bldP spid="10279" grpId="0" autoUpdateAnimBg="0"/>
      <p:bldP spid="10280" grpId="0" autoUpdateAnimBg="0"/>
      <p:bldP spid="10287" grpId="0" autoUpdateAnimBg="0"/>
      <p:bldP spid="10292" grpId="0" animBg="1"/>
      <p:bldP spid="10293" grpId="0" autoUpdateAnimBg="0"/>
      <p:bldP spid="10294" grpId="0" animBg="1"/>
      <p:bldP spid="1029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6"/>
          <p:cNvSpPr txBox="1">
            <a:spLocks noChangeArrowheads="1"/>
          </p:cNvSpPr>
          <p:nvPr/>
        </p:nvSpPr>
        <p:spPr bwMode="auto">
          <a:xfrm>
            <a:off x="842963" y="35913"/>
            <a:ext cx="4953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寻址方式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0" y="2916233"/>
            <a:ext cx="838835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3200" b="1">
                <a:ea typeface="黑体" pitchFamily="49" charset="-122"/>
              </a:rPr>
              <a:t>可编程访问的寄存器（</a:t>
            </a:r>
            <a:r>
              <a:rPr lang="en-US" altLang="zh-CN" sz="3200" b="1">
                <a:ea typeface="黑体" pitchFamily="49" charset="-122"/>
              </a:rPr>
              <a:t>3</a:t>
            </a:r>
            <a:r>
              <a:rPr lang="zh-CN" altLang="en-US" sz="3200" b="1">
                <a:ea typeface="黑体" pitchFamily="49" charset="-122"/>
              </a:rPr>
              <a:t>位编号）：</a:t>
            </a:r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71438" y="3740547"/>
            <a:ext cx="8893175" cy="300082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ct val="50000"/>
              </a:spcBef>
              <a:defRPr/>
            </a:pPr>
            <a:r>
              <a:rPr lang="zh-CN" altLang="en-US" sz="3200" b="1">
                <a:ea typeface="黑体" pitchFamily="2" charset="-122"/>
              </a:rPr>
              <a:t>通用寄存器</a:t>
            </a:r>
            <a:r>
              <a:rPr lang="en-US" altLang="zh-CN" sz="3200" b="1">
                <a:ea typeface="黑体" pitchFamily="2" charset="-122"/>
              </a:rPr>
              <a:t>:</a:t>
            </a:r>
          </a:p>
          <a:p>
            <a:pPr>
              <a:lnSpc>
                <a:spcPts val="3000"/>
              </a:lnSpc>
              <a:spcBef>
                <a:spcPct val="50000"/>
              </a:spcBef>
              <a:defRPr/>
            </a:pPr>
            <a:r>
              <a:rPr lang="en-US" altLang="zh-CN" sz="3200" b="1">
                <a:solidFill>
                  <a:schemeClr val="accent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 R</a:t>
            </a:r>
            <a:r>
              <a:rPr lang="en-US" altLang="zh-CN" sz="3200" b="1" baseline="-25000">
                <a:solidFill>
                  <a:schemeClr val="accent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en-US" altLang="zh-CN" sz="3200" b="1">
                <a:solidFill>
                  <a:schemeClr val="accent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(000)</a:t>
            </a:r>
            <a:r>
              <a:rPr lang="zh-CN" altLang="en-US" sz="3200" b="1">
                <a:solidFill>
                  <a:schemeClr val="accent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3200" b="1">
                <a:solidFill>
                  <a:schemeClr val="accent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3200" b="1" baseline="-25000">
                <a:solidFill>
                  <a:schemeClr val="accent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3200" b="1">
                <a:solidFill>
                  <a:schemeClr val="accent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(001)</a:t>
            </a:r>
            <a:r>
              <a:rPr lang="zh-CN" altLang="en-US" sz="3200" b="1">
                <a:solidFill>
                  <a:schemeClr val="accent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3200" b="1">
                <a:solidFill>
                  <a:schemeClr val="accent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 R</a:t>
            </a:r>
            <a:r>
              <a:rPr lang="en-US" altLang="zh-CN" sz="3200" b="1" baseline="-25000">
                <a:solidFill>
                  <a:schemeClr val="accent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3200" b="1">
                <a:solidFill>
                  <a:schemeClr val="accent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(010)</a:t>
            </a:r>
            <a:r>
              <a:rPr lang="zh-CN" altLang="en-US" sz="3200" b="1">
                <a:solidFill>
                  <a:schemeClr val="accent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3200" b="1">
                <a:solidFill>
                  <a:schemeClr val="accent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 R</a:t>
            </a:r>
            <a:r>
              <a:rPr lang="en-US" altLang="zh-CN" sz="3200" b="1" baseline="-25000">
                <a:solidFill>
                  <a:schemeClr val="accent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3200" b="1">
                <a:solidFill>
                  <a:schemeClr val="accent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(011)</a:t>
            </a:r>
          </a:p>
          <a:p>
            <a:pPr>
              <a:lnSpc>
                <a:spcPts val="3000"/>
              </a:lnSpc>
              <a:spcBef>
                <a:spcPct val="50000"/>
              </a:spcBef>
              <a:defRPr/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堆栈指针：</a:t>
            </a:r>
            <a:r>
              <a:rPr lang="en-US" altLang="zh-CN" sz="3200" b="1">
                <a:solidFill>
                  <a:schemeClr val="accent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SP</a:t>
            </a:r>
            <a:r>
              <a:rPr lang="zh-CN" altLang="en-US" sz="3200" b="1">
                <a:solidFill>
                  <a:schemeClr val="accent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200" b="1">
                <a:solidFill>
                  <a:schemeClr val="accent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100</a:t>
            </a:r>
            <a:r>
              <a:rPr lang="zh-CN" altLang="en-US" sz="3200" b="1">
                <a:solidFill>
                  <a:schemeClr val="accent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）</a:t>
            </a:r>
            <a:endParaRPr lang="en-US" altLang="zh-CN" sz="3200" b="1">
              <a:latin typeface="黑体" pitchFamily="2" charset="-122"/>
              <a:ea typeface="黑体" pitchFamily="2" charset="-122"/>
            </a:endParaRPr>
          </a:p>
          <a:p>
            <a:pPr>
              <a:lnSpc>
                <a:spcPts val="3000"/>
              </a:lnSpc>
              <a:spcBef>
                <a:spcPct val="50000"/>
              </a:spcBef>
              <a:defRPr/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程序状态字：</a:t>
            </a:r>
            <a:r>
              <a:rPr lang="en-US" altLang="zh-CN" sz="3200" b="1">
                <a:solidFill>
                  <a:schemeClr val="accent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PSW</a:t>
            </a:r>
            <a:r>
              <a:rPr lang="zh-CN" altLang="en-US" sz="3200" b="1">
                <a:solidFill>
                  <a:schemeClr val="accent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200" b="1">
                <a:solidFill>
                  <a:schemeClr val="accent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101</a:t>
            </a:r>
            <a:r>
              <a:rPr lang="zh-CN" altLang="en-US" sz="3200" b="1">
                <a:solidFill>
                  <a:schemeClr val="accent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）</a:t>
            </a:r>
            <a:endParaRPr lang="en-US" altLang="zh-CN" sz="3200" b="1">
              <a:solidFill>
                <a:schemeClr val="accent2">
                  <a:lumMod val="7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ts val="3000"/>
              </a:lnSpc>
              <a:spcBef>
                <a:spcPct val="50000"/>
              </a:spcBef>
              <a:defRPr/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指令计数器：</a:t>
            </a:r>
            <a:r>
              <a:rPr lang="en-US" altLang="zh-CN" sz="3200" b="1">
                <a:solidFill>
                  <a:schemeClr val="accent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PC</a:t>
            </a:r>
            <a:r>
              <a:rPr lang="zh-CN" altLang="en-US" sz="3200" b="1">
                <a:solidFill>
                  <a:schemeClr val="accent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200" b="1">
                <a:solidFill>
                  <a:schemeClr val="accent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111</a:t>
            </a:r>
            <a:r>
              <a:rPr lang="zh-CN" altLang="en-US" sz="3200" b="1">
                <a:solidFill>
                  <a:schemeClr val="accent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）</a:t>
            </a:r>
            <a:endParaRPr lang="en-US" altLang="zh-CN" sz="3200" b="1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8197" name="Group 25"/>
          <p:cNvGrpSpPr>
            <a:grpSpLocks/>
          </p:cNvGrpSpPr>
          <p:nvPr/>
        </p:nvGrpSpPr>
        <p:grpSpPr bwMode="auto">
          <a:xfrm>
            <a:off x="76200" y="1366763"/>
            <a:ext cx="8915400" cy="609600"/>
            <a:chOff x="96" y="720"/>
            <a:chExt cx="5616" cy="384"/>
          </a:xfrm>
        </p:grpSpPr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96" y="720"/>
              <a:ext cx="5616" cy="3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操作码 </a:t>
              </a:r>
              <a:r>
                <a:rPr lang="zh-CN" altLang="en-US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寄存器号</a:t>
              </a:r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 寻址方式 </a:t>
              </a:r>
              <a:r>
                <a:rPr lang="zh-CN" altLang="en-US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寄存器号</a:t>
              </a:r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 寻址方式</a:t>
              </a:r>
            </a:p>
          </p:txBody>
        </p:sp>
        <p:sp>
          <p:nvSpPr>
            <p:cNvPr id="8199" name="Line 21"/>
            <p:cNvSpPr>
              <a:spLocks noChangeShapeType="1"/>
            </p:cNvSpPr>
            <p:nvPr/>
          </p:nvSpPr>
          <p:spPr bwMode="auto">
            <a:xfrm>
              <a:off x="1008" y="720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8200" name="Line 22"/>
            <p:cNvSpPr>
              <a:spLocks noChangeShapeType="1"/>
            </p:cNvSpPr>
            <p:nvPr/>
          </p:nvSpPr>
          <p:spPr bwMode="auto">
            <a:xfrm>
              <a:off x="2160" y="720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8201" name="Line 23"/>
            <p:cNvSpPr>
              <a:spLocks noChangeShapeType="1"/>
            </p:cNvSpPr>
            <p:nvPr/>
          </p:nvSpPr>
          <p:spPr bwMode="auto">
            <a:xfrm>
              <a:off x="3312" y="720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8202" name="Line 24"/>
            <p:cNvSpPr>
              <a:spLocks noChangeShapeType="1"/>
            </p:cNvSpPr>
            <p:nvPr/>
          </p:nvSpPr>
          <p:spPr bwMode="auto">
            <a:xfrm>
              <a:off x="4464" y="720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200"/>
            </a:p>
          </p:txBody>
        </p:sp>
      </p:grpSp>
      <p:sp>
        <p:nvSpPr>
          <p:cNvPr id="11" name="AutoShape 16"/>
          <p:cNvSpPr>
            <a:spLocks/>
          </p:cNvSpPr>
          <p:nvPr/>
        </p:nvSpPr>
        <p:spPr bwMode="auto">
          <a:xfrm rot="-5400000">
            <a:off x="3276600" y="524272"/>
            <a:ext cx="228600" cy="3276600"/>
          </a:xfrm>
          <a:prstGeom prst="leftBrace">
            <a:avLst>
              <a:gd name="adj1" fmla="val 119444"/>
              <a:gd name="adj2" fmla="val 50000"/>
            </a:avLst>
          </a:prstGeom>
          <a:noFill/>
          <a:ln w="28575" cap="sq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13" name="AutoShape 27"/>
          <p:cNvSpPr>
            <a:spLocks/>
          </p:cNvSpPr>
          <p:nvPr/>
        </p:nvSpPr>
        <p:spPr bwMode="auto">
          <a:xfrm rot="-5400000">
            <a:off x="6934200" y="524272"/>
            <a:ext cx="228600" cy="3276600"/>
          </a:xfrm>
          <a:prstGeom prst="leftBrace">
            <a:avLst>
              <a:gd name="adj1" fmla="val 119444"/>
              <a:gd name="adj2" fmla="val 50000"/>
            </a:avLst>
          </a:prstGeom>
          <a:noFill/>
          <a:ln w="28575" cap="sq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14" name="矩形 13"/>
          <p:cNvSpPr/>
          <p:nvPr/>
        </p:nvSpPr>
        <p:spPr>
          <a:xfrm>
            <a:off x="2771800" y="611977"/>
            <a:ext cx="63642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特点：</a:t>
            </a:r>
            <a:r>
              <a:rPr lang="zh-CN" altLang="zh-CN" sz="3200" b="1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指令中直接给出寄存器编号</a:t>
            </a:r>
            <a:endParaRPr lang="zh-CN" altLang="en-US" sz="3200" b="1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88224" y="22768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源地址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43808" y="2348880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目的地址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 animBg="1"/>
      <p:bldP spid="13" grpId="0" animBg="1"/>
      <p:bldP spid="14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肘形连接符 119"/>
          <p:cNvCxnSpPr>
            <a:stCxn id="98" idx="1"/>
            <a:endCxn id="66" idx="1"/>
          </p:cNvCxnSpPr>
          <p:nvPr/>
        </p:nvCxnSpPr>
        <p:spPr bwMode="auto">
          <a:xfrm rot="10800000" flipV="1">
            <a:off x="6804248" y="4833156"/>
            <a:ext cx="12700" cy="355394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50800" cap="sq" cmpd="sng" algn="ctr">
            <a:solidFill>
              <a:srgbClr val="00B050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07950" y="980728"/>
            <a:ext cx="762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寻址方式    编码  助记符  定义</a:t>
            </a:r>
          </a:p>
        </p:txBody>
      </p:sp>
      <p:sp>
        <p:nvSpPr>
          <p:cNvPr id="9247" name="Text Box 19"/>
          <p:cNvSpPr txBox="1">
            <a:spLocks noChangeArrowheads="1"/>
          </p:cNvSpPr>
          <p:nvPr/>
        </p:nvSpPr>
        <p:spPr bwMode="auto">
          <a:xfrm>
            <a:off x="107951" y="1692499"/>
            <a:ext cx="244782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寄存器直接寻址</a:t>
            </a:r>
            <a:endParaRPr lang="zh-CN" altLang="en-US" sz="3200" b="1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2627313" y="1700436"/>
            <a:ext cx="100858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>
                <a:solidFill>
                  <a:schemeClr val="tx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000</a:t>
            </a: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4140200" y="1700436"/>
            <a:ext cx="725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>
                <a:solidFill>
                  <a:schemeClr val="tx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R</a:t>
            </a:r>
          </a:p>
        </p:txBody>
      </p:sp>
      <p:sp>
        <p:nvSpPr>
          <p:cNvPr id="9250" name="Text Box 26"/>
          <p:cNvSpPr txBox="1">
            <a:spLocks noChangeArrowheads="1"/>
          </p:cNvSpPr>
          <p:nvPr/>
        </p:nvSpPr>
        <p:spPr bwMode="auto">
          <a:xfrm>
            <a:off x="5291791" y="1700803"/>
            <a:ext cx="338389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寄存器</a:t>
            </a:r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内容为操作数</a:t>
            </a:r>
          </a:p>
        </p:txBody>
      </p:sp>
      <p:sp>
        <p:nvSpPr>
          <p:cNvPr id="9220" name="Text Box 19"/>
          <p:cNvSpPr txBox="1">
            <a:spLocks noChangeArrowheads="1"/>
          </p:cNvSpPr>
          <p:nvPr/>
        </p:nvSpPr>
        <p:spPr bwMode="auto">
          <a:xfrm>
            <a:off x="509042" y="36488"/>
            <a:ext cx="67992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型：寄存器直接寻址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179388" y="3285232"/>
            <a:ext cx="4248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可指定的寄存器为：</a:t>
            </a:r>
          </a:p>
        </p:txBody>
      </p:sp>
      <p:grpSp>
        <p:nvGrpSpPr>
          <p:cNvPr id="7" name="组合 17"/>
          <p:cNvGrpSpPr>
            <a:grpSpLocks/>
          </p:cNvGrpSpPr>
          <p:nvPr/>
        </p:nvGrpSpPr>
        <p:grpSpPr bwMode="auto">
          <a:xfrm>
            <a:off x="250825" y="3924995"/>
            <a:ext cx="6049963" cy="587375"/>
            <a:chOff x="251520" y="3636313"/>
            <a:chExt cx="6048672" cy="588148"/>
          </a:xfrm>
        </p:grpSpPr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251520" y="3636313"/>
              <a:ext cx="3025129" cy="584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3200" b="1">
                  <a:solidFill>
                    <a:schemeClr val="tx2"/>
                  </a:solidFill>
                  <a:latin typeface="黑体" pitchFamily="2" charset="-122"/>
                  <a:ea typeface="黑体" pitchFamily="2" charset="-122"/>
                </a:rPr>
                <a:t>R</a:t>
              </a:r>
              <a:r>
                <a:rPr lang="en-US" altLang="zh-CN" sz="3200" b="1" baseline="-25000">
                  <a:solidFill>
                    <a:schemeClr val="tx2"/>
                  </a:solidFill>
                  <a:latin typeface="黑体" pitchFamily="2" charset="-122"/>
                  <a:ea typeface="黑体" pitchFamily="2" charset="-122"/>
                </a:rPr>
                <a:t>0</a:t>
              </a:r>
              <a:r>
                <a:rPr lang="zh-CN" altLang="en-US" sz="3200" b="1">
                  <a:solidFill>
                    <a:schemeClr val="tx2"/>
                  </a:solidFill>
                  <a:latin typeface="黑体" pitchFamily="2" charset="-122"/>
                  <a:ea typeface="黑体" pitchFamily="2" charset="-122"/>
                </a:rPr>
                <a:t>、</a:t>
              </a:r>
              <a:r>
                <a:rPr lang="en-US" altLang="zh-CN" sz="3200" b="1">
                  <a:solidFill>
                    <a:schemeClr val="tx2"/>
                  </a:solidFill>
                  <a:latin typeface="黑体" pitchFamily="2" charset="-122"/>
                  <a:ea typeface="黑体" pitchFamily="2" charset="-122"/>
                </a:rPr>
                <a:t>R</a:t>
              </a:r>
              <a:r>
                <a:rPr lang="en-US" altLang="zh-CN" sz="3200" b="1" baseline="-25000">
                  <a:solidFill>
                    <a:schemeClr val="tx2"/>
                  </a:solidFill>
                  <a:latin typeface="黑体" pitchFamily="2" charset="-122"/>
                  <a:ea typeface="黑体" pitchFamily="2" charset="-122"/>
                </a:rPr>
                <a:t>1</a:t>
              </a:r>
              <a:r>
                <a:rPr lang="zh-CN" altLang="en-US" sz="3200" b="1">
                  <a:solidFill>
                    <a:schemeClr val="tx2"/>
                  </a:solidFill>
                  <a:latin typeface="黑体" pitchFamily="2" charset="-122"/>
                  <a:ea typeface="黑体" pitchFamily="2" charset="-122"/>
                </a:rPr>
                <a:t>、</a:t>
              </a:r>
              <a:r>
                <a:rPr lang="en-US" altLang="zh-CN" sz="3200" b="1">
                  <a:solidFill>
                    <a:schemeClr val="tx2"/>
                  </a:solidFill>
                  <a:latin typeface="黑体" pitchFamily="2" charset="-122"/>
                  <a:ea typeface="黑体" pitchFamily="2" charset="-122"/>
                </a:rPr>
                <a:t>R</a:t>
              </a:r>
              <a:r>
                <a:rPr lang="en-US" altLang="zh-CN" sz="3200" b="1" baseline="-25000">
                  <a:solidFill>
                    <a:schemeClr val="tx2"/>
                  </a:solidFill>
                  <a:latin typeface="黑体" pitchFamily="2" charset="-122"/>
                  <a:ea typeface="黑体" pitchFamily="2" charset="-122"/>
                </a:rPr>
                <a:t>2</a:t>
              </a:r>
              <a:r>
                <a:rPr lang="zh-CN" altLang="en-US" sz="3200" b="1">
                  <a:solidFill>
                    <a:schemeClr val="tx2"/>
                  </a:solidFill>
                  <a:latin typeface="黑体" pitchFamily="2" charset="-122"/>
                  <a:ea typeface="黑体" pitchFamily="2" charset="-122"/>
                </a:rPr>
                <a:t>、</a:t>
              </a:r>
              <a:r>
                <a:rPr lang="en-US" altLang="zh-CN" sz="3200" b="1">
                  <a:solidFill>
                    <a:schemeClr val="tx2"/>
                  </a:solidFill>
                  <a:latin typeface="黑体" pitchFamily="2" charset="-122"/>
                  <a:ea typeface="黑体" pitchFamily="2" charset="-122"/>
                </a:rPr>
                <a:t>R</a:t>
              </a:r>
              <a:r>
                <a:rPr lang="en-US" altLang="zh-CN" sz="3200" b="1" baseline="-25000">
                  <a:solidFill>
                    <a:schemeClr val="tx2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32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241" name="Text Box 19"/>
            <p:cNvSpPr txBox="1">
              <a:spLocks noChangeArrowheads="1"/>
            </p:cNvSpPr>
            <p:nvPr/>
          </p:nvSpPr>
          <p:spPr bwMode="auto">
            <a:xfrm>
              <a:off x="3099792" y="3645024"/>
              <a:ext cx="3200400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rPr>
                <a:t>、</a:t>
              </a:r>
              <a:r>
                <a:rPr lang="en-US" altLang="zh-CN" sz="3200" b="1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rPr>
                <a:t>SP</a:t>
              </a:r>
              <a:r>
                <a:rPr lang="zh-CN" altLang="en-US" sz="3200" b="1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rPr>
                <a:t>、</a:t>
              </a:r>
              <a:r>
                <a:rPr lang="en-US" altLang="zh-CN" sz="3200" b="1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rPr>
                <a:t>PSW</a:t>
              </a:r>
              <a:r>
                <a:rPr lang="zh-CN" altLang="en-US" sz="3200" b="1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rPr>
                <a:t>、</a:t>
              </a:r>
              <a:r>
                <a:rPr lang="en-US" altLang="zh-CN" sz="3200" b="1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rPr>
                <a:t>PC</a:t>
              </a:r>
              <a:endPara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250825" y="4932978"/>
            <a:ext cx="42497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例：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MOV  R</a:t>
            </a:r>
            <a:r>
              <a:rPr lang="en-US" altLang="zh-CN" sz="3200" b="1" baseline="-2500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sz="3200" b="1" baseline="-25000"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1" baseline="-2500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6804248" y="3925505"/>
            <a:ext cx="1728192" cy="2527831"/>
            <a:chOff x="1691680" y="982469"/>
            <a:chExt cx="1728192" cy="2527831"/>
          </a:xfrm>
        </p:grpSpPr>
        <p:grpSp>
          <p:nvGrpSpPr>
            <p:cNvPr id="49" name="组合 1"/>
            <p:cNvGrpSpPr/>
            <p:nvPr/>
          </p:nvGrpSpPr>
          <p:grpSpPr>
            <a:xfrm>
              <a:off x="1691680" y="1700808"/>
              <a:ext cx="1728192" cy="1809492"/>
              <a:chOff x="6096649" y="2051556"/>
              <a:chExt cx="2448272" cy="1809492"/>
            </a:xfrm>
          </p:grpSpPr>
          <p:grpSp>
            <p:nvGrpSpPr>
              <p:cNvPr id="53" name="组合 64"/>
              <p:cNvGrpSpPr/>
              <p:nvPr/>
            </p:nvGrpSpPr>
            <p:grpSpPr>
              <a:xfrm>
                <a:off x="6096649" y="349171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90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91" name="直接连接符 90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92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组合 77"/>
              <p:cNvGrpSpPr/>
              <p:nvPr/>
            </p:nvGrpSpPr>
            <p:grpSpPr>
              <a:xfrm>
                <a:off x="6096649" y="313167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82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83" name="直接连接符 82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组合 86"/>
              <p:cNvGrpSpPr/>
              <p:nvPr/>
            </p:nvGrpSpPr>
            <p:grpSpPr>
              <a:xfrm>
                <a:off x="6096649" y="277163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74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75" name="直接连接符 74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组合 95"/>
              <p:cNvGrpSpPr/>
              <p:nvPr/>
            </p:nvGrpSpPr>
            <p:grpSpPr>
              <a:xfrm>
                <a:off x="6096649" y="241159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66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67" name="直接连接符 66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组合 104"/>
              <p:cNvGrpSpPr/>
              <p:nvPr/>
            </p:nvGrpSpPr>
            <p:grpSpPr>
              <a:xfrm>
                <a:off x="6096649" y="205155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5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59" name="直接连接符 8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/>
            <p:cNvSpPr txBox="1"/>
            <p:nvPr/>
          </p:nvSpPr>
          <p:spPr>
            <a:xfrm>
              <a:off x="2079822" y="982469"/>
              <a:ext cx="11240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smtClean="0"/>
                <a:t>CPU</a:t>
              </a:r>
              <a:r>
                <a:rPr lang="zh-CN" altLang="en-US" sz="1800" b="1" smtClean="0"/>
                <a:t>内部</a:t>
              </a:r>
              <a:endParaRPr lang="en-US" altLang="zh-CN" sz="1800" b="1" smtClean="0"/>
            </a:p>
            <a:p>
              <a:r>
                <a:rPr lang="zh-CN" altLang="en-US" sz="1800" b="1" smtClean="0"/>
                <a:t>寄存器组</a:t>
              </a:r>
              <a:endParaRPr lang="zh-CN" altLang="en-US" sz="1800" b="1"/>
            </a:p>
          </p:txBody>
        </p:sp>
      </p:grpSp>
      <p:sp>
        <p:nvSpPr>
          <p:cNvPr id="98" name="矩形 97"/>
          <p:cNvSpPr/>
          <p:nvPr/>
        </p:nvSpPr>
        <p:spPr bwMode="auto">
          <a:xfrm>
            <a:off x="6804248" y="4653136"/>
            <a:ext cx="1728192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1000H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6804248" y="5013176"/>
            <a:ext cx="1728192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1000H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28" name="组合 127"/>
          <p:cNvGrpSpPr/>
          <p:nvPr/>
        </p:nvGrpSpPr>
        <p:grpSpPr>
          <a:xfrm>
            <a:off x="5580112" y="4509120"/>
            <a:ext cx="1152128" cy="523220"/>
            <a:chOff x="107504" y="1772816"/>
            <a:chExt cx="1152128" cy="523220"/>
          </a:xfrm>
        </p:grpSpPr>
        <p:sp>
          <p:nvSpPr>
            <p:cNvPr id="129" name="TextBox 128"/>
            <p:cNvSpPr txBox="1"/>
            <p:nvPr/>
          </p:nvSpPr>
          <p:spPr>
            <a:xfrm>
              <a:off x="107504" y="1772816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R</a:t>
              </a:r>
              <a:r>
                <a:rPr lang="en-US" altLang="zh-CN" sz="2800" baseline="-25000" smtClean="0"/>
                <a:t>0</a:t>
              </a:r>
              <a:endParaRPr lang="zh-CN" altLang="en-US" sz="2800" baseline="-25000"/>
            </a:p>
          </p:txBody>
        </p:sp>
        <p:cxnSp>
          <p:nvCxnSpPr>
            <p:cNvPr id="130" name="直接箭头连接符 129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131" name="组合 130"/>
          <p:cNvGrpSpPr/>
          <p:nvPr/>
        </p:nvGrpSpPr>
        <p:grpSpPr>
          <a:xfrm>
            <a:off x="5580112" y="4922004"/>
            <a:ext cx="1152128" cy="523220"/>
            <a:chOff x="107504" y="1772816"/>
            <a:chExt cx="1152128" cy="523220"/>
          </a:xfrm>
        </p:grpSpPr>
        <p:sp>
          <p:nvSpPr>
            <p:cNvPr id="132" name="TextBox 131"/>
            <p:cNvSpPr txBox="1"/>
            <p:nvPr/>
          </p:nvSpPr>
          <p:spPr>
            <a:xfrm>
              <a:off x="107504" y="1772816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R</a:t>
              </a:r>
              <a:r>
                <a:rPr lang="en-US" altLang="zh-CN" sz="2800" baseline="-25000" smtClean="0"/>
                <a:t>1</a:t>
              </a:r>
              <a:endParaRPr lang="zh-CN" altLang="en-US" sz="2800" baseline="-25000"/>
            </a:p>
          </p:txBody>
        </p:sp>
        <p:cxnSp>
          <p:nvCxnSpPr>
            <p:cNvPr id="133" name="直接箭头连接符 132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</p:spTree>
  </p:cSld>
  <p:clrMapOvr>
    <a:masterClrMapping/>
  </p:clrMapOvr>
  <p:transition spd="med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247" grpId="0"/>
      <p:bldP spid="4" grpId="0"/>
      <p:bldP spid="5" grpId="0"/>
      <p:bldP spid="9250" grpId="0"/>
      <p:bldP spid="16" grpId="0"/>
      <p:bldP spid="19" grpId="0"/>
      <p:bldP spid="98" grpId="0" animBg="1"/>
      <p:bldP spid="127" grpId="0" animBg="1"/>
    </p:bld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aring 1">
    <a:dk1>
      <a:srgbClr val="000000"/>
    </a:dk1>
    <a:lt1>
      <a:srgbClr val="FFFFFF"/>
    </a:lt1>
    <a:dk2>
      <a:srgbClr val="0000FF"/>
    </a:dk2>
    <a:lt2>
      <a:srgbClr val="FFCC66"/>
    </a:lt2>
    <a:accent1>
      <a:srgbClr val="00FFFF"/>
    </a:accent1>
    <a:accent2>
      <a:srgbClr val="3366FF"/>
    </a:accent2>
    <a:accent3>
      <a:srgbClr val="AAAAFF"/>
    </a:accent3>
    <a:accent4>
      <a:srgbClr val="DADADA"/>
    </a:accent4>
    <a:accent5>
      <a:srgbClr val="AAFFFF"/>
    </a:accent5>
    <a:accent6>
      <a:srgbClr val="2D5CE7"/>
    </a:accent6>
    <a:hlink>
      <a:srgbClr val="FF0033"/>
    </a:hlink>
    <a:folHlink>
      <a:srgbClr val="FFFF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12922</TotalTime>
  <Words>2968</Words>
  <Application>Microsoft Office PowerPoint</Application>
  <PresentationFormat>全屏显示(4:3)</PresentationFormat>
  <Paragraphs>1233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7" baseType="lpstr">
      <vt:lpstr>仿宋_GB2312</vt:lpstr>
      <vt:lpstr>黑体</vt:lpstr>
      <vt:lpstr>宋体</vt:lpstr>
      <vt:lpstr>Arial</vt:lpstr>
      <vt:lpstr>Times New Roman</vt:lpstr>
      <vt:lpstr>Wingdings</vt:lpstr>
      <vt:lpstr>Soaring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001</dc:creator>
  <cp:lastModifiedBy>fmp</cp:lastModifiedBy>
  <cp:revision>941</cp:revision>
  <dcterms:created xsi:type="dcterms:W3CDTF">2000-11-05T19:40:02Z</dcterms:created>
  <dcterms:modified xsi:type="dcterms:W3CDTF">2017-07-17T15:27:49Z</dcterms:modified>
</cp:coreProperties>
</file>