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77" r:id="rId3"/>
    <p:sldId id="27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18" r:id="rId16"/>
    <p:sldId id="294" r:id="rId17"/>
    <p:sldId id="295" r:id="rId18"/>
    <p:sldId id="296" r:id="rId19"/>
    <p:sldId id="31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3.4  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组合逻辑控制方式</a:t>
            </a:r>
            <a:r>
              <a:rPr lang="en-US" altLang="zh-CN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913161" y="908720"/>
            <a:ext cx="48910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组合逻辑控制器原理图: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80988" y="1662013"/>
            <a:ext cx="8459787" cy="4359275"/>
            <a:chOff x="121" y="787"/>
            <a:chExt cx="5329" cy="27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541" y="1455"/>
              <a:ext cx="672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35" y="1593"/>
              <a:ext cx="1152" cy="897"/>
            </a:xfrm>
            <a:prstGeom prst="rect">
              <a:avLst/>
            </a:prstGeom>
            <a:solidFill>
              <a:srgbClr val="D9FFFF"/>
            </a:solidFill>
            <a:ln w="2857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41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270" y="967"/>
              <a:ext cx="1417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/>
                <a:t>微命令序列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1" y="1660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6" y="1344"/>
              <a:ext cx="102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I/O</a:t>
              </a:r>
              <a:r>
                <a:rPr lang="zh-CN" altLang="en-US" sz="2800" b="1"/>
                <a:t>状态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1" y="1727"/>
              <a:ext cx="127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控制台信息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2" y="2076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运行状态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61" y="1616"/>
              <a:ext cx="388" cy="77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译码器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487" y="1728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487" y="2224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64" y="1772"/>
              <a:ext cx="34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400" b="1"/>
                <a:t>…...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1" y="2729"/>
              <a:ext cx="816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PSW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914" y="2480"/>
              <a:ext cx="0" cy="23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372" y="2737"/>
              <a:ext cx="1134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latin typeface="宋体" charset="-122"/>
                </a:rPr>
                <a:t> 时</a:t>
              </a:r>
              <a:r>
                <a:rPr lang="zh-CN" altLang="en-US" sz="2800" b="1" smtClean="0">
                  <a:latin typeface="宋体" charset="-122"/>
                </a:rPr>
                <a:t>序系统</a:t>
              </a: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791" y="2801"/>
              <a:ext cx="1648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a typeface="黑体" pitchFamily="2" charset="-122"/>
                </a:rPr>
                <a:t>IR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038" y="1635"/>
              <a:ext cx="0" cy="24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446" y="1475"/>
              <a:ext cx="29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055" y="2384"/>
              <a:ext cx="0" cy="40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82" y="2067"/>
              <a:ext cx="868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flipV="1">
              <a:off x="3647" y="3137"/>
              <a:ext cx="0" cy="39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030" y="1075"/>
              <a:ext cx="0" cy="222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639" y="3195"/>
              <a:ext cx="132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来自</a:t>
              </a:r>
              <a:r>
                <a:rPr lang="zh-CN" altLang="en-US" sz="2800" b="1"/>
                <a:t>存贮器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538" y="1745"/>
              <a:ext cx="902" cy="6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  <a:p>
              <a:pPr>
                <a:spcBef>
                  <a:spcPct val="15000"/>
                </a:spcBef>
              </a:pPr>
              <a:r>
                <a:rPr lang="zh-CN" altLang="zh-CN" sz="2800" b="1"/>
                <a:t>或</a:t>
              </a:r>
              <a:r>
                <a:rPr lang="en-US" altLang="zh-CN" sz="2800" b="1"/>
                <a:t>ALU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4720" y="1297"/>
              <a:ext cx="419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900" b="1"/>
                <a:t>+1</a:t>
              </a:r>
              <a:endParaRPr lang="zh-CN" altLang="en-US" sz="2900" b="1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755" y="787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633" y="2404"/>
              <a:ext cx="677" cy="324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0" y="0"/>
                </a:cxn>
                <a:cxn ang="0">
                  <a:pos x="657" y="0"/>
                </a:cxn>
              </a:cxnLst>
              <a:rect l="0" t="0" r="r" b="b"/>
              <a:pathLst>
                <a:path w="657" h="465">
                  <a:moveTo>
                    <a:pt x="0" y="465"/>
                  </a:moveTo>
                  <a:lnTo>
                    <a:pt x="0" y="0"/>
                  </a:lnTo>
                  <a:lnTo>
                    <a:pt x="657" y="0"/>
                  </a:lnTo>
                </a:path>
              </a:pathLst>
            </a:custGeom>
            <a:noFill/>
            <a:ln w="25400" cmpd="sng">
              <a:solidFill>
                <a:srgbClr val="004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361" y="2039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3632" y="1307"/>
              <a:ext cx="816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800" b="1">
                  <a:ea typeface="黑体" pitchFamily="2" charset="-122"/>
                </a:rPr>
                <a:t>PC</a:t>
              </a:r>
              <a:endParaRPr lang="zh-CN" altLang="en-US" sz="2800" b="1">
                <a:ea typeface="黑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3521" y="1883"/>
              <a:ext cx="1053" cy="33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地址形成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 flipV="1">
              <a:off x="4035" y="2225"/>
              <a:ext cx="0" cy="569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07" y="1699"/>
              <a:ext cx="816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微命令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发生器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43808" y="5373216"/>
            <a:ext cx="906017" cy="955268"/>
            <a:chOff x="2555776" y="5373216"/>
            <a:chExt cx="906017" cy="95526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3059832" y="5373216"/>
              <a:ext cx="0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55776" y="580526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启停</a:t>
              </a:r>
              <a:endParaRPr lang="zh-CN" altLang="en-US" sz="2800" b="1"/>
            </a:p>
          </p:txBody>
        </p:sp>
      </p:grp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267744" y="4745022"/>
            <a:ext cx="1800225" cy="501650"/>
          </a:xfrm>
          <a:prstGeom prst="rect">
            <a:avLst/>
          </a:prstGeom>
          <a:solidFill>
            <a:srgbClr val="FF0000"/>
          </a:solidFill>
          <a:ln w="25400" cap="sq">
            <a:solidFill>
              <a:srgbClr val="004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latin typeface="宋体" charset="-122"/>
              </a:rPr>
              <a:t> 时</a:t>
            </a:r>
            <a:r>
              <a:rPr lang="zh-CN" altLang="en-US" sz="2800" b="1" smtClean="0">
                <a:latin typeface="宋体" charset="-122"/>
              </a:rPr>
              <a:t>序系统</a:t>
            </a:r>
            <a:endParaRPr lang="zh-CN" altLang="en-US" sz="2800" b="1">
              <a:latin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347864" y="4293096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7864" y="2492896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364088" y="544522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364088" y="436510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347864" y="2492896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364088" y="544522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8233" y="2636912"/>
            <a:ext cx="83820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一次从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读出，并经数据通路传送的操作；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一次数据通路传送操作；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一次向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写入的操作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97024" y="116632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、时钟周期</a:t>
            </a:r>
            <a:r>
              <a:rPr lang="en-US" altLang="zh-CN" sz="3200" b="1">
                <a:solidFill>
                  <a:srgbClr val="0000FF"/>
                </a:solidFill>
              </a:rPr>
              <a:t>T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节拍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357883" y="2879676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2" y="1484784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模型机以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访存时间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作为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一步操作时间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，设置为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1us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51520" y="764704"/>
            <a:ext cx="345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时钟周期长度</a:t>
            </a:r>
            <a:endParaRPr lang="zh-CN" altLang="en-US" sz="32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7883" y="4653261"/>
            <a:ext cx="878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时钟周期数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934145" y="5281911"/>
            <a:ext cx="701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一个工作周期内的时钟数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可变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;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934145" y="5932786"/>
            <a:ext cx="4392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计数器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控制节拍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数。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43400" y="1945605"/>
            <a:ext cx="4622800" cy="18923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由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r>
              <a:rPr lang="zh-CN" altLang="en-US" sz="2800" b="1">
                <a:solidFill>
                  <a:srgbClr val="0000FF"/>
                </a:solidFill>
              </a:rPr>
              <a:t>触发器构成计数器, 通过译码器产生节拍信号。状态变化的条件是</a:t>
            </a:r>
            <a:r>
              <a:rPr lang="en-US" altLang="zh-CN" sz="2800" b="1" smtClean="0">
                <a:solidFill>
                  <a:srgbClr val="0000FF"/>
                </a:solidFill>
              </a:rPr>
              <a:t>T+1=1</a:t>
            </a:r>
            <a:r>
              <a:rPr lang="zh-CN" altLang="en-US" sz="2800" b="1" smtClean="0">
                <a:solidFill>
                  <a:srgbClr val="0000FF"/>
                </a:solidFill>
              </a:rPr>
              <a:t>，并</a:t>
            </a:r>
            <a:r>
              <a:rPr lang="zh-CN" altLang="en-US" sz="2800" b="1">
                <a:solidFill>
                  <a:srgbClr val="0000FF"/>
                </a:solidFill>
              </a:rPr>
              <a:t>且有计数脉冲</a:t>
            </a:r>
            <a:r>
              <a:rPr lang="en-US" altLang="zh-CN" sz="2800" b="1" smtClean="0">
                <a:solidFill>
                  <a:srgbClr val="0000FF"/>
                </a:solidFill>
              </a:rPr>
              <a:t>CPT</a:t>
            </a:r>
            <a:r>
              <a:rPr lang="zh-CN" altLang="en-US" sz="2800" b="1" smtClean="0">
                <a:solidFill>
                  <a:srgbClr val="0000FF"/>
                </a:solidFill>
              </a:rPr>
              <a:t>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125"/>
          <p:cNvSpPr txBox="1">
            <a:spLocks noChangeArrowheads="1"/>
          </p:cNvSpPr>
          <p:nvPr/>
        </p:nvSpPr>
        <p:spPr bwMode="auto">
          <a:xfrm>
            <a:off x="539552" y="5096100"/>
            <a:ext cx="7968183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 smtClean="0"/>
              <a:t> </a:t>
            </a:r>
            <a:r>
              <a:rPr lang="zh-CN" altLang="en-US" sz="2800" b="1"/>
              <a:t>如果1个工作周期需要更多的节拍, 如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4</a:t>
            </a:r>
            <a:r>
              <a:rPr lang="en-US" altLang="zh-CN" sz="2800" b="1" baseline="-18000"/>
              <a:t> </a:t>
            </a:r>
            <a:r>
              <a:rPr lang="zh-CN" altLang="en-US" sz="2800" b="1"/>
              <a:t>、</a:t>
            </a:r>
            <a:r>
              <a:rPr lang="en-US" altLang="zh-CN" sz="2800" b="1" baseline="-18000"/>
              <a:t> 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5</a:t>
            </a:r>
            <a:r>
              <a:rPr lang="zh-CN" altLang="en-US" sz="2800" b="1"/>
              <a:t>等, </a:t>
            </a:r>
            <a:r>
              <a:rPr lang="zh-CN" altLang="en-US" sz="2800" b="1" smtClean="0"/>
              <a:t>则需要</a:t>
            </a:r>
            <a:r>
              <a:rPr lang="zh-CN" altLang="en-US" sz="2800" b="1"/>
              <a:t>增加计数器的长度。</a:t>
            </a:r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6350" y="1180430"/>
            <a:ext cx="4346576" cy="3433763"/>
            <a:chOff x="4" y="228"/>
            <a:chExt cx="2738" cy="216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" y="2093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CPT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3" y="1800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 smtClean="0"/>
                <a:t>T+1=0</a:t>
              </a:r>
              <a:endParaRPr lang="en-US" altLang="zh-CN" sz="25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0" y="1305"/>
              <a:ext cx="574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0</a:t>
              </a:r>
              <a:r>
                <a:rPr lang="en-US" altLang="zh-CN" sz="2500" b="1"/>
                <a:t>   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54" y="761"/>
              <a:ext cx="1813" cy="288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500" b="1"/>
                <a:t>     2 </a:t>
              </a:r>
              <a:r>
                <a:rPr lang="zh-CN" altLang="en-US" sz="2500" b="1">
                  <a:cs typeface="Times New Roman" pitchFamily="18" charset="0"/>
                </a:rPr>
                <a:t>– </a:t>
              </a:r>
              <a:r>
                <a:rPr lang="zh-CN" altLang="en-US" sz="2500" b="1"/>
                <a:t>4译码器</a:t>
              </a:r>
              <a:endParaRPr lang="en-US" altLang="zh-CN" sz="25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083" y="1053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066" y="1048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17" y="1843"/>
              <a:ext cx="1470" cy="399"/>
            </a:xfrm>
            <a:custGeom>
              <a:avLst/>
              <a:gdLst/>
              <a:ahLst/>
              <a:cxnLst>
                <a:cxn ang="0">
                  <a:pos x="0" y="394"/>
                </a:cxn>
                <a:cxn ang="0">
                  <a:pos x="1344" y="394"/>
                </a:cxn>
                <a:cxn ang="0">
                  <a:pos x="1344" y="0"/>
                </a:cxn>
              </a:cxnLst>
              <a:rect l="0" t="0" r="r" b="b"/>
              <a:pathLst>
                <a:path w="1344" h="394">
                  <a:moveTo>
                    <a:pt x="0" y="394"/>
                  </a:moveTo>
                  <a:lnTo>
                    <a:pt x="1344" y="394"/>
                  </a:lnTo>
                  <a:lnTo>
                    <a:pt x="1344" y="0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07" y="1560"/>
              <a:ext cx="1343" cy="496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475" y="0"/>
                </a:cxn>
                <a:cxn ang="0">
                  <a:pos x="1475" y="516"/>
                </a:cxn>
                <a:cxn ang="0">
                  <a:pos x="0" y="516"/>
                </a:cxn>
              </a:cxnLst>
              <a:rect l="0" t="0" r="r" b="b"/>
              <a:pathLst>
                <a:path w="1687" h="516">
                  <a:moveTo>
                    <a:pt x="1687" y="0"/>
                  </a:moveTo>
                  <a:lnTo>
                    <a:pt x="1475" y="0"/>
                  </a:lnTo>
                  <a:lnTo>
                    <a:pt x="1475" y="516"/>
                  </a:lnTo>
                  <a:lnTo>
                    <a:pt x="0" y="516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69" y="1584"/>
              <a:ext cx="143" cy="461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11" y="0"/>
                </a:cxn>
                <a:cxn ang="0">
                  <a:pos x="0" y="0"/>
                </a:cxn>
                <a:cxn ang="0">
                  <a:pos x="0" y="444"/>
                </a:cxn>
              </a:cxnLst>
              <a:rect l="0" t="0" r="r" b="b"/>
              <a:pathLst>
                <a:path w="263" h="444">
                  <a:moveTo>
                    <a:pt x="263" y="0"/>
                  </a:moveTo>
                  <a:cubicBezTo>
                    <a:pt x="212" y="0"/>
                    <a:pt x="162" y="0"/>
                    <a:pt x="111" y="0"/>
                  </a:cubicBezTo>
                  <a:lnTo>
                    <a:pt x="0" y="0"/>
                  </a:lnTo>
                  <a:lnTo>
                    <a:pt x="0" y="444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none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58" y="1205"/>
              <a:ext cx="711" cy="743"/>
            </a:xfrm>
            <a:custGeom>
              <a:avLst/>
              <a:gdLst/>
              <a:ahLst/>
              <a:cxnLst>
                <a:cxn ang="0">
                  <a:pos x="828" y="0"/>
                </a:cxn>
                <a:cxn ang="0">
                  <a:pos x="323" y="0"/>
                </a:cxn>
                <a:cxn ang="0">
                  <a:pos x="323" y="1091"/>
                </a:cxn>
                <a:cxn ang="0">
                  <a:pos x="0" y="1091"/>
                </a:cxn>
                <a:cxn ang="0">
                  <a:pos x="0" y="818"/>
                </a:cxn>
              </a:cxnLst>
              <a:rect l="0" t="0" r="r" b="b"/>
              <a:pathLst>
                <a:path w="828" h="1091">
                  <a:moveTo>
                    <a:pt x="828" y="0"/>
                  </a:moveTo>
                  <a:lnTo>
                    <a:pt x="323" y="0"/>
                  </a:lnTo>
                  <a:lnTo>
                    <a:pt x="323" y="1091"/>
                  </a:lnTo>
                  <a:lnTo>
                    <a:pt x="0" y="1091"/>
                  </a:lnTo>
                  <a:lnTo>
                    <a:pt x="0" y="818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894" y="1301"/>
              <a:ext cx="576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859" y="49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864" y="496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387" y="50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2382" y="495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696" y="228"/>
              <a:ext cx="19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T</a:t>
              </a:r>
              <a:r>
                <a:rPr lang="en-US" altLang="zh-CN" sz="3200" b="1" baseline="-14000"/>
                <a:t>3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2</a:t>
              </a:r>
              <a:r>
                <a:rPr lang="en-US" altLang="zh-CN" sz="2800" b="1" baseline="-25000"/>
                <a:t>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1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0</a:t>
              </a:r>
              <a:endParaRPr lang="zh-CN" altLang="en-US" sz="2800" b="1" baseline="-1400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38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00</a:t>
              </a:r>
              <a:endParaRPr lang="zh-CN" altLang="en-US" sz="2400" b="1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857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11</a:t>
              </a:r>
              <a:endParaRPr lang="zh-CN" altLang="en-US" sz="2400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36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10</a:t>
              </a:r>
              <a:endParaRPr lang="zh-CN" altLang="en-US" sz="2400" b="1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857" y="51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01</a:t>
              </a:r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019" y="1836"/>
              <a:ext cx="0" cy="399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380" y="1858"/>
              <a:ext cx="0" cy="193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50" y="2045"/>
              <a:ext cx="63" cy="63"/>
            </a:xfrm>
            <a:prstGeom prst="ellips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260" y="2066"/>
              <a:ext cx="48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600" b="1" smtClean="0"/>
                <a:t>T+1</a:t>
              </a:r>
              <a:endParaRPr lang="zh-CN" altLang="en-US" sz="2600" b="1"/>
            </a:p>
          </p:txBody>
        </p:sp>
        <p:sp>
          <p:nvSpPr>
            <p:cNvPr id="29" name="Text Box 126"/>
            <p:cNvSpPr txBox="1">
              <a:spLocks noChangeArrowheads="1"/>
            </p:cNvSpPr>
            <p:nvPr/>
          </p:nvSpPr>
          <p:spPr bwMode="auto">
            <a:xfrm>
              <a:off x="664" y="1336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  <p:sp>
          <p:nvSpPr>
            <p:cNvPr id="30" name="Text Box 127"/>
            <p:cNvSpPr txBox="1">
              <a:spLocks noChangeArrowheads="1"/>
            </p:cNvSpPr>
            <p:nvPr/>
          </p:nvSpPr>
          <p:spPr bwMode="auto">
            <a:xfrm>
              <a:off x="1728" y="1320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4624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工作周期与节拍时序关系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Freeform 31"/>
          <p:cNvSpPr>
            <a:spLocks/>
          </p:cNvSpPr>
          <p:nvPr/>
        </p:nvSpPr>
        <p:spPr bwMode="auto">
          <a:xfrm>
            <a:off x="831850" y="2170212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Freeform 32"/>
          <p:cNvSpPr>
            <a:spLocks/>
          </p:cNvSpPr>
          <p:nvPr/>
        </p:nvSpPr>
        <p:spPr bwMode="auto">
          <a:xfrm>
            <a:off x="804863" y="288935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Freeform 33"/>
          <p:cNvSpPr>
            <a:spLocks/>
          </p:cNvSpPr>
          <p:nvPr/>
        </p:nvSpPr>
        <p:spPr bwMode="auto">
          <a:xfrm>
            <a:off x="827088" y="3611662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82575" y="1522512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smtClean="0"/>
              <a:t>CPT</a:t>
            </a:r>
            <a:endParaRPr lang="en-US" altLang="zh-CN" sz="2200" b="1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74650" y="225276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374650" y="304175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374650" y="376406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31850" y="1446312"/>
            <a:ext cx="8077200" cy="4114800"/>
            <a:chOff x="384" y="1008"/>
            <a:chExt cx="5088" cy="2592"/>
          </a:xfrm>
        </p:grpSpPr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1217613" y="5013176"/>
            <a:ext cx="7315200" cy="841375"/>
            <a:chOff x="624" y="3744"/>
            <a:chExt cx="4608" cy="530"/>
          </a:xfrm>
        </p:grpSpPr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Line 72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3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75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76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77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78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430" y="4020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</a:t>
              </a:r>
              <a:r>
                <a:rPr lang="zh-CN" altLang="en-US" sz="2000" b="1" smtClean="0"/>
                <a:t>期</a:t>
              </a:r>
              <a:r>
                <a:rPr lang="en-US" altLang="zh-CN" sz="2000" b="1" smtClean="0"/>
                <a:t>1</a:t>
              </a:r>
              <a:endParaRPr lang="zh-CN" altLang="en-US" sz="2000" b="1"/>
            </a:p>
          </p:txBody>
        </p:sp>
        <p:sp>
          <p:nvSpPr>
            <p:cNvPr id="45" name="Line 80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81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3734" y="4022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</a:t>
              </a:r>
              <a:r>
                <a:rPr lang="zh-CN" altLang="en-US" sz="2000" b="1" smtClean="0"/>
                <a:t>期</a:t>
              </a:r>
              <a:r>
                <a:rPr lang="en-US" altLang="zh-CN" sz="2000" b="1" smtClean="0"/>
                <a:t>2</a:t>
              </a:r>
              <a:endParaRPr lang="zh-CN" altLang="en-US" sz="2000" b="1"/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768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49" name="Text Box 84"/>
            <p:cNvSpPr txBox="1">
              <a:spLocks noChangeArrowheads="1"/>
            </p:cNvSpPr>
            <p:nvPr/>
          </p:nvSpPr>
          <p:spPr bwMode="auto">
            <a:xfrm>
              <a:off x="135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0" name="Text Box 85"/>
            <p:cNvSpPr txBox="1">
              <a:spLocks noChangeArrowheads="1"/>
            </p:cNvSpPr>
            <p:nvPr/>
          </p:nvSpPr>
          <p:spPr bwMode="auto">
            <a:xfrm>
              <a:off x="193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1" name="Text Box 86"/>
            <p:cNvSpPr txBox="1">
              <a:spLocks noChangeArrowheads="1"/>
            </p:cNvSpPr>
            <p:nvPr/>
          </p:nvSpPr>
          <p:spPr bwMode="auto">
            <a:xfrm>
              <a:off x="2509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sp>
          <p:nvSpPr>
            <p:cNvPr id="52" name="Text Box 87"/>
            <p:cNvSpPr txBox="1">
              <a:spLocks noChangeArrowheads="1"/>
            </p:cNvSpPr>
            <p:nvPr/>
          </p:nvSpPr>
          <p:spPr bwMode="auto">
            <a:xfrm>
              <a:off x="3072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53" name="Text Box 88"/>
            <p:cNvSpPr txBox="1">
              <a:spLocks noChangeArrowheads="1"/>
            </p:cNvSpPr>
            <p:nvPr/>
          </p:nvSpPr>
          <p:spPr bwMode="auto">
            <a:xfrm>
              <a:off x="3661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4" name="Text Box 89"/>
            <p:cNvSpPr txBox="1">
              <a:spLocks noChangeArrowheads="1"/>
            </p:cNvSpPr>
            <p:nvPr/>
          </p:nvSpPr>
          <p:spPr bwMode="auto">
            <a:xfrm>
              <a:off x="423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481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</p:grpSp>
      <p:sp>
        <p:nvSpPr>
          <p:cNvPr id="56" name="Freeform 91"/>
          <p:cNvSpPr>
            <a:spLocks/>
          </p:cNvSpPr>
          <p:nvPr/>
        </p:nvSpPr>
        <p:spPr bwMode="auto">
          <a:xfrm>
            <a:off x="830263" y="433397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358775" y="4448275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56" grpId="0" animBg="1"/>
      <p:bldP spid="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349250" y="2308497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每个时钟周期结束时设置一个脉冲。</a:t>
            </a: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34938" y="760685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、工作脉冲 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28688" y="3362597"/>
            <a:ext cx="3886200" cy="381000"/>
            <a:chOff x="1200" y="2256"/>
            <a:chExt cx="2448" cy="24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928688" y="4332560"/>
            <a:ext cx="3886200" cy="381000"/>
            <a:chOff x="1200" y="2640"/>
            <a:chExt cx="2448" cy="240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3290888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528888" y="3300685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1µS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1690688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395288" y="3316560"/>
            <a:ext cx="762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395288" y="4332560"/>
            <a:ext cx="762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</a:t>
            </a: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H="1">
            <a:off x="4052888" y="3784872"/>
            <a:ext cx="14287" cy="5159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 flipH="1">
            <a:off x="2909888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1157288" y="4789760"/>
            <a:ext cx="2362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打入寄存器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4052888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4357688" y="4789760"/>
            <a:ext cx="2743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进行时序转换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3892550" y="6089922"/>
            <a:ext cx="5216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  </a:t>
            </a:r>
            <a:r>
              <a:rPr lang="zh-CN" altLang="en-US" sz="3200" b="1">
                <a:ea typeface="黑体" pitchFamily="2" charset="-122"/>
              </a:rPr>
              <a:t>工作周期状</a:t>
            </a:r>
            <a:r>
              <a:rPr lang="zh-CN" altLang="en-US" sz="3200" b="1" smtClean="0">
                <a:ea typeface="黑体" pitchFamily="2" charset="-122"/>
              </a:rPr>
              <a:t>态转换）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3925068" y="5513660"/>
            <a:ext cx="4751388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（时钟周期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3200" b="1">
                <a:ea typeface="黑体" pitchFamily="2" charset="-122"/>
              </a:rPr>
              <a:t>计数</a:t>
            </a:r>
            <a:r>
              <a:rPr lang="en-US" altLang="zh-CN" sz="3200" b="1">
                <a:ea typeface="黑体" pitchFamily="2" charset="-122"/>
              </a:rPr>
              <a:t>/</a:t>
            </a:r>
            <a:r>
              <a:rPr lang="zh-CN" altLang="en-US" sz="3200" b="1">
                <a:ea typeface="黑体" pitchFamily="2" charset="-122"/>
              </a:rPr>
              <a:t>清除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349250" y="1552847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同步定时脉冲控制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定时操作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6" grpId="0" animBg="1"/>
      <p:bldP spid="17" grpId="0" build="p" autoUpdateAnimBg="0"/>
      <p:bldP spid="18" grpId="0" animBg="1"/>
      <p:bldP spid="19" grpId="0" autoUpdateAnimBg="0"/>
      <p:bldP spid="20" grpId="0" autoUpdateAnimBg="0"/>
      <p:bldP spid="21" grpId="0" animBg="1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autoUpdateAnimBg="0"/>
      <p:bldP spid="27" grpId="0" autoUpdateAnimBg="0"/>
      <p:bldP spid="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1"/>
          <p:cNvSpPr>
            <a:spLocks/>
          </p:cNvSpPr>
          <p:nvPr/>
        </p:nvSpPr>
        <p:spPr bwMode="auto">
          <a:xfrm>
            <a:off x="831850" y="198884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Freeform 32"/>
          <p:cNvSpPr>
            <a:spLocks/>
          </p:cNvSpPr>
          <p:nvPr/>
        </p:nvSpPr>
        <p:spPr bwMode="auto">
          <a:xfrm>
            <a:off x="804863" y="2707978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Freeform 33"/>
          <p:cNvSpPr>
            <a:spLocks/>
          </p:cNvSpPr>
          <p:nvPr/>
        </p:nvSpPr>
        <p:spPr bwMode="auto">
          <a:xfrm>
            <a:off x="827088" y="343029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25778" y="5230361"/>
            <a:ext cx="3577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smtClean="0"/>
              <a:t>P</a:t>
            </a:r>
            <a:endParaRPr lang="en-US" altLang="zh-CN" sz="2200" b="1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74650" y="20713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374650" y="286037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74650" y="35826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455240" y="5180125"/>
            <a:ext cx="8077200" cy="428368"/>
            <a:chOff x="384" y="1964"/>
            <a:chExt cx="5088" cy="292"/>
          </a:xfrm>
        </p:grpSpPr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212850" y="233265"/>
            <a:ext cx="7319963" cy="5052394"/>
            <a:chOff x="624" y="56"/>
            <a:chExt cx="4611" cy="3796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1180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2339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55" name="Freeform 91"/>
          <p:cNvSpPr>
            <a:spLocks/>
          </p:cNvSpPr>
          <p:nvPr/>
        </p:nvSpPr>
        <p:spPr bwMode="auto">
          <a:xfrm>
            <a:off x="830263" y="4152603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6" name="Text Box 92"/>
          <p:cNvSpPr txBox="1">
            <a:spLocks noChangeArrowheads="1"/>
          </p:cNvSpPr>
          <p:nvPr/>
        </p:nvSpPr>
        <p:spPr bwMode="auto">
          <a:xfrm>
            <a:off x="358775" y="4266903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>
            <a:off x="1217615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4875220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3808418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 rot="10800000">
            <a:off x="1217615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3" name="Text Box 79"/>
          <p:cNvSpPr txBox="1">
            <a:spLocks noChangeArrowheads="1"/>
          </p:cNvSpPr>
          <p:nvPr/>
        </p:nvSpPr>
        <p:spPr bwMode="auto">
          <a:xfrm>
            <a:off x="2339752" y="626790"/>
            <a:ext cx="1443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源</a:t>
            </a:r>
            <a:r>
              <a:rPr lang="zh-CN" altLang="en-US" sz="2000" b="1" smtClean="0">
                <a:solidFill>
                  <a:srgbClr val="FF0000"/>
                </a:solidFill>
              </a:rPr>
              <a:t>周期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smtClean="0">
                <a:solidFill>
                  <a:srgbClr val="FF0000"/>
                </a:solidFill>
              </a:rPr>
              <a:t>ST)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7" name="Text Box 83"/>
          <p:cNvSpPr txBox="1">
            <a:spLocks noChangeArrowheads="1"/>
          </p:cNvSpPr>
          <p:nvPr/>
        </p:nvSpPr>
        <p:spPr bwMode="auto">
          <a:xfrm>
            <a:off x="144621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0</a:t>
            </a:r>
          </a:p>
        </p:txBody>
      </p:sp>
      <p:sp>
        <p:nvSpPr>
          <p:cNvPr id="48" name="Text Box 84"/>
          <p:cNvSpPr txBox="1">
            <a:spLocks noChangeArrowheads="1"/>
          </p:cNvSpPr>
          <p:nvPr/>
        </p:nvSpPr>
        <p:spPr bwMode="auto">
          <a:xfrm>
            <a:off x="2381254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1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329565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2</a:t>
            </a:r>
          </a:p>
        </p:txBody>
      </p:sp>
      <p:sp>
        <p:nvSpPr>
          <p:cNvPr id="50" name="Text Box 86"/>
          <p:cNvSpPr txBox="1">
            <a:spLocks noChangeArrowheads="1"/>
          </p:cNvSpPr>
          <p:nvPr/>
        </p:nvSpPr>
        <p:spPr bwMode="auto">
          <a:xfrm>
            <a:off x="4210056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3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75987" y="188640"/>
            <a:ext cx="8333063" cy="504056"/>
            <a:chOff x="575987" y="620688"/>
            <a:chExt cx="8333063" cy="504056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575987" y="1124744"/>
              <a:ext cx="636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212850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212850" y="620688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867275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867275" y="1124744"/>
              <a:ext cx="40417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60112" y="980728"/>
            <a:ext cx="8348938" cy="936104"/>
            <a:chOff x="560112" y="1141645"/>
            <a:chExt cx="8348938" cy="936104"/>
          </a:xfrm>
        </p:grpSpPr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5789621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6704022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7618423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8532824" y="1217845"/>
              <a:ext cx="0" cy="630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7466023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 rot="10800000">
              <a:off x="4875220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Text Box 82"/>
            <p:cNvSpPr txBox="1">
              <a:spLocks noChangeArrowheads="1"/>
            </p:cNvSpPr>
            <p:nvPr/>
          </p:nvSpPr>
          <p:spPr bwMode="auto">
            <a:xfrm>
              <a:off x="5796136" y="1677639"/>
              <a:ext cx="17443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</a:rPr>
                <a:t>目的</a:t>
              </a:r>
              <a:r>
                <a:rPr lang="zh-CN" altLang="en-US" sz="2000" b="1" smtClean="0">
                  <a:solidFill>
                    <a:srgbClr val="0000FF"/>
                  </a:solidFill>
                </a:rPr>
                <a:t>周期</a:t>
              </a:r>
              <a:r>
                <a:rPr lang="en-US" altLang="zh-CN" sz="2000" b="1" smtClean="0">
                  <a:solidFill>
                    <a:srgbClr val="0000FF"/>
                  </a:solidFill>
                </a:rPr>
                <a:t>(DT)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51" name="Text Box 87"/>
            <p:cNvSpPr txBox="1">
              <a:spLocks noChangeArrowheads="1"/>
            </p:cNvSpPr>
            <p:nvPr/>
          </p:nvSpPr>
          <p:spPr bwMode="auto">
            <a:xfrm>
              <a:off x="510382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52" name="Text Box 88"/>
            <p:cNvSpPr txBox="1">
              <a:spLocks noChangeArrowheads="1"/>
            </p:cNvSpPr>
            <p:nvPr/>
          </p:nvSpPr>
          <p:spPr bwMode="auto">
            <a:xfrm>
              <a:off x="6038858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3" name="Text Box 89"/>
            <p:cNvSpPr txBox="1">
              <a:spLocks noChangeArrowheads="1"/>
            </p:cNvSpPr>
            <p:nvPr/>
          </p:nvSpPr>
          <p:spPr bwMode="auto">
            <a:xfrm>
              <a:off x="695326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4" name="Text Box 90"/>
            <p:cNvSpPr txBox="1">
              <a:spLocks noChangeArrowheads="1"/>
            </p:cNvSpPr>
            <p:nvPr/>
          </p:nvSpPr>
          <p:spPr bwMode="auto">
            <a:xfrm>
              <a:off x="7867661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60112" y="1717709"/>
              <a:ext cx="43063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866459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866459" y="1213653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532440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520884" y="1717709"/>
              <a:ext cx="3881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1"/>
          <p:cNvGrpSpPr>
            <a:grpSpLocks/>
          </p:cNvGrpSpPr>
          <p:nvPr/>
        </p:nvGrpSpPr>
        <p:grpSpPr bwMode="auto">
          <a:xfrm flipV="1">
            <a:off x="455240" y="6021287"/>
            <a:ext cx="8077200" cy="437493"/>
            <a:chOff x="384" y="1964"/>
            <a:chExt cx="5088" cy="292"/>
          </a:xfrm>
        </p:grpSpPr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7" name="Freeform 44"/>
            <p:cNvSpPr>
              <a:spLocks/>
            </p:cNvSpPr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0" name="Freeform 47"/>
            <p:cNvSpPr>
              <a:spLocks/>
            </p:cNvSpPr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2" name="Freeform 49"/>
            <p:cNvSpPr>
              <a:spLocks/>
            </p:cNvSpPr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3" name="Freeform 50"/>
            <p:cNvSpPr>
              <a:spLocks/>
            </p:cNvSpPr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95536" y="6094457"/>
            <a:ext cx="357790" cy="430887"/>
            <a:chOff x="395536" y="6094457"/>
            <a:chExt cx="357790" cy="430887"/>
          </a:xfrm>
        </p:grpSpPr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395536" y="6094457"/>
              <a:ext cx="3577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 smtClean="0"/>
                <a:t>P</a:t>
              </a:r>
              <a:endParaRPr lang="en-US" altLang="zh-CN" sz="2200" b="1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67544" y="6165304"/>
              <a:ext cx="1792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连接符 100"/>
          <p:cNvCxnSpPr>
            <a:endCxn id="86" idx="3"/>
          </p:cNvCxnSpPr>
          <p:nvPr/>
        </p:nvCxnSpPr>
        <p:spPr>
          <a:xfrm>
            <a:off x="2095500" y="1980252"/>
            <a:ext cx="36140" cy="447852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51015" y="1988840"/>
            <a:ext cx="0" cy="359394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053206" y="2707978"/>
            <a:ext cx="6626" cy="375939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958010" y="3430290"/>
            <a:ext cx="2058" cy="30950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4860032" y="692696"/>
            <a:ext cx="18798" cy="577467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475656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打入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0517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节拍切换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8519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周期切换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593566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 指令流程与操作时间表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5250" y="1412875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拟定指令流程：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74713" y="2060575"/>
            <a:ext cx="72977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确定指令执行的具体步骤，即各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工作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周期中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每一节拍完成的具体操作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寄存器传送级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，用流程图表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示。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71438" y="4076476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拟定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操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作时间表：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803275" y="4727351"/>
            <a:ext cx="79819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列出每一步操作所需的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微命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令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（微操作控制信号）序列及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产生条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件。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34008" y="44624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、取指周期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FT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691680" y="603920"/>
            <a:ext cx="7235825" cy="6188968"/>
            <a:chOff x="1691680" y="603920"/>
            <a:chExt cx="7235825" cy="618896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3212505" y="925488"/>
              <a:ext cx="1676400" cy="437043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FT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050705" y="13064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双</a:t>
              </a: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4050705" y="603920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4050705" y="1382688"/>
              <a:ext cx="0" cy="381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221905" y="1763688"/>
              <a:ext cx="3886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840905" y="13064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单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6031905" y="13064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转</a:t>
              </a: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050705" y="1763688"/>
              <a:ext cx="0" cy="457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4126905" y="1763688"/>
              <a:ext cx="914400" cy="519113"/>
              <a:chOff x="3168" y="1440"/>
              <a:chExt cx="576" cy="327"/>
            </a:xfrm>
          </p:grpSpPr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SR</a:t>
                </a:r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212505" y="22208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ST</a:t>
              </a:r>
            </a:p>
          </p:txBody>
        </p: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4126905" y="2830488"/>
              <a:ext cx="914400" cy="519113"/>
              <a:chOff x="3168" y="1440"/>
              <a:chExt cx="576" cy="327"/>
            </a:xfrm>
          </p:grpSpPr>
          <p:sp>
            <p:nvSpPr>
              <p:cNvPr id="17" name="Text Box 3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sp>
            <p:nvSpPr>
              <p:cNvPr id="18" name="Line 33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H="1">
              <a:off x="4050705" y="2678088"/>
              <a:ext cx="0" cy="60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3212505" y="32876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DT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3212505" y="40496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ET</a:t>
              </a: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H="1">
              <a:off x="4050705" y="37448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 flipH="1">
              <a:off x="4050705" y="45068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3212505" y="58022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DMAT</a:t>
              </a: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 flipH="1">
              <a:off x="4050705" y="54974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5193705" y="5157192"/>
              <a:ext cx="1600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2831505" y="4811688"/>
              <a:ext cx="2438400" cy="685800"/>
              <a:chOff x="1344" y="3024"/>
              <a:chExt cx="1536" cy="432"/>
            </a:xfrm>
          </p:grpSpPr>
          <p:sp>
            <p:nvSpPr>
              <p:cNvPr id="28" name="AutoShape 46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1536" cy="432"/>
              </a:xfrm>
              <a:prstGeom prst="flowChartDecision">
                <a:avLst/>
              </a:prstGeom>
              <a:solidFill>
                <a:srgbClr val="5EE5FC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Text Box 47"/>
              <p:cNvSpPr txBox="1">
                <a:spLocks noChangeArrowheads="1"/>
              </p:cNvSpPr>
              <p:nvPr/>
            </p:nvSpPr>
            <p:spPr bwMode="auto">
              <a:xfrm>
                <a:off x="1584" y="3072"/>
                <a:ext cx="124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DMA</a:t>
                </a:r>
                <a:r>
                  <a:rPr lang="zh-CN" altLang="en-US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请求？</a:t>
                </a:r>
              </a:p>
            </p:txBody>
          </p:sp>
        </p:grp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5574705" y="5335488"/>
              <a:ext cx="2438400" cy="685800"/>
              <a:chOff x="3072" y="3312"/>
              <a:chExt cx="1536" cy="432"/>
            </a:xfrm>
          </p:grpSpPr>
          <p:sp>
            <p:nvSpPr>
              <p:cNvPr id="31" name="AutoShape 49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1536" cy="432"/>
              </a:xfrm>
              <a:prstGeom prst="flowChartDecision">
                <a:avLst/>
              </a:prstGeom>
              <a:solidFill>
                <a:srgbClr val="5EE5FC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Text Box 50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24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中断请求？</a:t>
                </a:r>
              </a:p>
            </p:txBody>
          </p:sp>
        </p:grp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H="1">
              <a:off x="6793905" y="5148808"/>
              <a:ext cx="0" cy="152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031905" y="6216094"/>
              <a:ext cx="1676400" cy="432000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b" anchorCtr="1">
              <a:no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IT</a:t>
              </a:r>
              <a:endPara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flipH="1">
              <a:off x="6804248" y="6021288"/>
              <a:ext cx="0" cy="1565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>
              <a:off x="6793905" y="6792888"/>
              <a:ext cx="2133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 flipH="1" flipV="1">
              <a:off x="6793905" y="6640488"/>
              <a:ext cx="0" cy="152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050705" y="62594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>
              <a:off x="1993305" y="6564288"/>
              <a:ext cx="2057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0" name="Line 58"/>
            <p:cNvSpPr>
              <a:spLocks noChangeShapeType="1"/>
            </p:cNvSpPr>
            <p:nvPr/>
          </p:nvSpPr>
          <p:spPr bwMode="auto">
            <a:xfrm flipV="1">
              <a:off x="1993305" y="4659288"/>
              <a:ext cx="0" cy="1905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1" name="Line 59"/>
            <p:cNvSpPr>
              <a:spLocks noChangeShapeType="1"/>
            </p:cNvSpPr>
            <p:nvPr/>
          </p:nvSpPr>
          <p:spPr bwMode="auto">
            <a:xfrm>
              <a:off x="1993305" y="4659288"/>
              <a:ext cx="2057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 flipV="1">
              <a:off x="8927505" y="773088"/>
              <a:ext cx="0" cy="6019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4050705" y="773088"/>
              <a:ext cx="48768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2245718" y="3871888"/>
              <a:ext cx="172878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6108105" y="1763688"/>
              <a:ext cx="0" cy="2133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4050705" y="3897288"/>
              <a:ext cx="2057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>
              <a:off x="2221905" y="1763688"/>
              <a:ext cx="0" cy="1066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221905" y="2830488"/>
              <a:ext cx="18288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1691680" y="3028926"/>
              <a:ext cx="914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DR</a:t>
              </a:r>
            </a:p>
          </p:txBody>
        </p:sp>
        <p:sp>
          <p:nvSpPr>
            <p:cNvPr id="50" name="Text Box 73"/>
            <p:cNvSpPr txBox="1">
              <a:spLocks noChangeArrowheads="1"/>
            </p:cNvSpPr>
            <p:nvPr/>
          </p:nvSpPr>
          <p:spPr bwMode="auto">
            <a:xfrm>
              <a:off x="4126905" y="5345088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Y</a:t>
              </a:r>
            </a:p>
          </p:txBody>
        </p:sp>
        <p:sp>
          <p:nvSpPr>
            <p:cNvPr id="51" name="Text Box 74"/>
            <p:cNvSpPr txBox="1">
              <a:spLocks noChangeArrowheads="1"/>
            </p:cNvSpPr>
            <p:nvPr/>
          </p:nvSpPr>
          <p:spPr bwMode="auto">
            <a:xfrm>
              <a:off x="5193705" y="4659288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52" name="Line 75"/>
            <p:cNvSpPr>
              <a:spLocks noChangeShapeType="1"/>
            </p:cNvSpPr>
            <p:nvPr/>
          </p:nvSpPr>
          <p:spPr bwMode="auto">
            <a:xfrm>
              <a:off x="8013105" y="5681126"/>
              <a:ext cx="914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3" name="Text Box 76"/>
            <p:cNvSpPr txBox="1">
              <a:spLocks noChangeArrowheads="1"/>
            </p:cNvSpPr>
            <p:nvPr/>
          </p:nvSpPr>
          <p:spPr bwMode="auto">
            <a:xfrm>
              <a:off x="7022505" y="5790207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Y</a:t>
              </a:r>
            </a:p>
          </p:txBody>
        </p: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7936905" y="5116488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2219838" y="2865413"/>
              <a:ext cx="0" cy="10064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6" name="Text Box 84"/>
            <p:cNvSpPr txBox="1">
              <a:spLocks noChangeArrowheads="1"/>
            </p:cNvSpPr>
            <p:nvPr/>
          </p:nvSpPr>
          <p:spPr bwMode="auto">
            <a:xfrm>
              <a:off x="4549180" y="1316013"/>
              <a:ext cx="13096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SR</a:t>
              </a: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·</a:t>
              </a: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DR</a:t>
              </a:r>
            </a:p>
          </p:txBody>
        </p:sp>
        <p:grpSp>
          <p:nvGrpSpPr>
            <p:cNvPr id="57" name="Group 31"/>
            <p:cNvGrpSpPr>
              <a:grpSpLocks/>
            </p:cNvGrpSpPr>
            <p:nvPr/>
          </p:nvGrpSpPr>
          <p:grpSpPr bwMode="auto">
            <a:xfrm>
              <a:off x="2375893" y="2381226"/>
              <a:ext cx="914400" cy="519112"/>
              <a:chOff x="3168" y="1440"/>
              <a:chExt cx="576" cy="327"/>
            </a:xfrm>
          </p:grpSpPr>
          <p:sp>
            <p:nvSpPr>
              <p:cNvPr id="58" name="Text Box 3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4058005" y="116632"/>
            <a:ext cx="8855" cy="80047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67944" y="764704"/>
            <a:ext cx="4876800" cy="6019800"/>
            <a:chOff x="4203105" y="925488"/>
            <a:chExt cx="4876800" cy="6019800"/>
          </a:xfrm>
        </p:grpSpPr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6946305" y="6945288"/>
              <a:ext cx="2133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9079905" y="925488"/>
              <a:ext cx="0" cy="60198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203105" y="925488"/>
              <a:ext cx="4876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7996132" y="5681126"/>
            <a:ext cx="914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20072" y="5148808"/>
            <a:ext cx="1600200" cy="152400"/>
            <a:chOff x="5220072" y="4869160"/>
            <a:chExt cx="1600200" cy="152400"/>
          </a:xfrm>
        </p:grpSpPr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5220072" y="4869160"/>
              <a:ext cx="16002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3" name="Line 51"/>
            <p:cNvSpPr>
              <a:spLocks noChangeShapeType="1"/>
            </p:cNvSpPr>
            <p:nvPr/>
          </p:nvSpPr>
          <p:spPr bwMode="auto">
            <a:xfrm flipH="1">
              <a:off x="6804248" y="4869160"/>
              <a:ext cx="0" cy="1524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211960" y="188640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①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028384" y="63720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16416" y="52292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12160" y="47251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④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5" grpId="0"/>
      <p:bldP spid="76" grpId="1"/>
      <p:bldP spid="77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18767" y="2166938"/>
            <a:ext cx="24574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初始化置入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99592" y="116632"/>
            <a:ext cx="4643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进入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FT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的方式与条件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811142" y="3824288"/>
            <a:ext cx="300121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运行过程打入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FT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031929" y="2598738"/>
            <a:ext cx="1524000" cy="579437"/>
            <a:chOff x="3504" y="3216"/>
            <a:chExt cx="960" cy="365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  FT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696" y="340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5955729" y="3208338"/>
            <a:ext cx="1447800" cy="304800"/>
            <a:chOff x="3456" y="3648"/>
            <a:chExt cx="912" cy="192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456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364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648" y="364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12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128" y="384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889304" y="2598738"/>
            <a:ext cx="1163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CPFT</a:t>
            </a: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813104" y="3208338"/>
            <a:ext cx="1143000" cy="304800"/>
            <a:chOff x="4752" y="3648"/>
            <a:chExt cx="720" cy="192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040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5040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2" y="3648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5232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232" y="364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8575104" y="3284538"/>
            <a:ext cx="5334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5"/>
          <p:cNvSpPr>
            <a:spLocks/>
          </p:cNvSpPr>
          <p:nvPr/>
        </p:nvSpPr>
        <p:spPr bwMode="auto">
          <a:xfrm flipH="1">
            <a:off x="2145729" y="2060575"/>
            <a:ext cx="180975" cy="684213"/>
          </a:xfrm>
          <a:prstGeom prst="leftBrace">
            <a:avLst>
              <a:gd name="adj1" fmla="val 31506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18529" y="1916113"/>
            <a:ext cx="18827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上电初始化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43929" y="2492375"/>
            <a:ext cx="18827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复位初始化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02629" y="5553075"/>
            <a:ext cx="16922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1-&gt; FT =</a:t>
            </a: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1642492" y="5553075"/>
            <a:ext cx="3384550" cy="387350"/>
            <a:chOff x="1202" y="3732"/>
            <a:chExt cx="2132" cy="244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202" y="3732"/>
              <a:ext cx="213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ET(1-&gt; DMAT.1-&gt;IT) +</a:t>
              </a: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551" y="3748"/>
              <a:ext cx="757" cy="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471" y="3748"/>
              <a:ext cx="409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5517232" y="1238845"/>
            <a:ext cx="1143000" cy="461963"/>
            <a:chOff x="1632" y="2928"/>
            <a:chExt cx="720" cy="291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632" y="2928"/>
              <a:ext cx="72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总清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1680" y="292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8027417" y="11588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5512817" y="798513"/>
            <a:ext cx="3522662" cy="1905000"/>
            <a:chOff x="3292" y="1706"/>
            <a:chExt cx="2219" cy="1200"/>
          </a:xfrm>
        </p:grpSpPr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868" y="1946"/>
              <a:ext cx="1248" cy="720"/>
            </a:xfrm>
            <a:prstGeom prst="rect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4300" y="2138"/>
              <a:ext cx="6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FT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868" y="2090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S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924" y="2090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R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916" y="237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D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799" y="237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740" y="189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Q</a:t>
              </a: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923" y="216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4876" y="170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4060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924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3292" y="228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3772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116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5193" y="2296"/>
              <a:ext cx="31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4959" y="216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AutoShape 54"/>
          <p:cNvSpPr>
            <a:spLocks/>
          </p:cNvSpPr>
          <p:nvPr/>
        </p:nvSpPr>
        <p:spPr bwMode="auto">
          <a:xfrm>
            <a:off x="59185" y="2060848"/>
            <a:ext cx="336351" cy="2448271"/>
          </a:xfrm>
          <a:prstGeom prst="leftBrace">
            <a:avLst>
              <a:gd name="adj1" fmla="val 53060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5603304" y="5553075"/>
            <a:ext cx="3384550" cy="387350"/>
            <a:chOff x="1678" y="4050"/>
            <a:chExt cx="2132" cy="244"/>
          </a:xfrm>
        </p:grpSpPr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1678" y="4050"/>
              <a:ext cx="213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DMAT(1-&gt;DMAT.1-&gt;IT )</a:t>
              </a: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2290" y="4065"/>
              <a:ext cx="590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061" y="4065"/>
              <a:ext cx="409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</p:grp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4811142" y="5553075"/>
            <a:ext cx="16922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IT +</a:t>
            </a: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7505129" y="57943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FT</a:t>
            </a:r>
          </a:p>
        </p:txBody>
      </p:sp>
      <p:sp>
        <p:nvSpPr>
          <p:cNvPr id="58" name="AutoShape 69"/>
          <p:cNvSpPr>
            <a:spLocks/>
          </p:cNvSpPr>
          <p:nvPr/>
        </p:nvSpPr>
        <p:spPr bwMode="auto">
          <a:xfrm flipH="1">
            <a:off x="4631753" y="3284538"/>
            <a:ext cx="250825" cy="1296590"/>
          </a:xfrm>
          <a:prstGeom prst="leftBrace">
            <a:avLst>
              <a:gd name="adj1" fmla="val 38291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420117" y="3176588"/>
            <a:ext cx="36703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ET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结束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无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和中断请求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347092" y="3789363"/>
            <a:ext cx="37798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IT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结束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进入中断服务程序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383604" y="4376738"/>
            <a:ext cx="460851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结束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无新的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和中断请求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14" grpId="0" autoUpdateAnimBg="0"/>
      <p:bldP spid="21" grpId="0" animBg="1"/>
      <p:bldP spid="22" grpId="0" animBg="1"/>
      <p:bldP spid="23" grpId="0" autoUpdateAnimBg="0"/>
      <p:bldP spid="24" grpId="0" autoUpdateAnimBg="0"/>
      <p:bldP spid="25" grpId="0" autoUpdateAnimBg="0"/>
      <p:bldP spid="33" grpId="0"/>
      <p:bldP spid="33" grpId="1"/>
      <p:bldP spid="33" grpId="2"/>
      <p:bldP spid="51" grpId="0" animBg="1"/>
      <p:bldP spid="56" grpId="0" autoUpdateAnimBg="0"/>
      <p:bldP spid="57" grpId="0"/>
      <p:bldP spid="58" grpId="0" animBg="1"/>
      <p:bldP spid="59" grpId="0" autoUpdateAnimBg="0"/>
      <p:bldP spid="60" grpId="0" autoUpdateAnimBg="0"/>
      <p:bldP spid="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22575" y="6370339"/>
            <a:ext cx="1905000" cy="227013"/>
            <a:chOff x="2002" y="3676"/>
            <a:chExt cx="1344" cy="192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002" y="3868"/>
              <a:ext cx="28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2285" y="367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285" y="3676"/>
              <a:ext cx="707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992" y="367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992" y="3868"/>
              <a:ext cx="354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308850" y="4462164"/>
            <a:ext cx="1143000" cy="269875"/>
            <a:chOff x="4878" y="2526"/>
            <a:chExt cx="720" cy="192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166" y="2718"/>
              <a:ext cx="19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5166" y="252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878" y="2526"/>
              <a:ext cx="28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358" y="252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5358" y="2526"/>
              <a:ext cx="240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094663" y="4585989"/>
            <a:ext cx="322262" cy="384175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triangle" w="sm" len="med"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0271" y="693761"/>
            <a:ext cx="1208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1905471" y="1166837"/>
            <a:ext cx="2111375" cy="461963"/>
            <a:chOff x="1194" y="766"/>
            <a:chExt cx="1330" cy="291"/>
          </a:xfrm>
        </p:grpSpPr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PC+1    PC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grpSp>
        <p:nvGrpSpPr>
          <p:cNvPr id="19" name="Group 101"/>
          <p:cNvGrpSpPr>
            <a:grpSpLocks/>
          </p:cNvGrpSpPr>
          <p:nvPr/>
        </p:nvGrpSpPr>
        <p:grpSpPr bwMode="auto">
          <a:xfrm>
            <a:off x="1905471" y="769962"/>
            <a:ext cx="1536700" cy="461963"/>
            <a:chOff x="1194" y="516"/>
            <a:chExt cx="968" cy="29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34963" y="1753652"/>
            <a:ext cx="3176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(3) 操作时间表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00088" y="2564904"/>
            <a:ext cx="111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627784" y="2204864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（按序发出）</a:t>
            </a:r>
            <a:endParaRPr lang="en-US" altLang="zh-CN" sz="2800" b="1" smtClean="0"/>
          </a:p>
          <a:p>
            <a:r>
              <a:rPr lang="zh-CN" altLang="en-US" sz="2800" b="1" smtClean="0"/>
              <a:t>电</a:t>
            </a:r>
            <a:r>
              <a:rPr lang="zh-CN" altLang="en-US" sz="2800" b="1"/>
              <a:t>位型微命</a:t>
            </a:r>
            <a:r>
              <a:rPr lang="zh-CN" altLang="en-US" sz="2800" b="1" smtClean="0"/>
              <a:t>令</a:t>
            </a:r>
            <a:endParaRPr lang="zh-CN" altLang="en-US" sz="2800" b="1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92750" y="2204864"/>
            <a:ext cx="27749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（同时发出）</a:t>
            </a:r>
            <a:endParaRPr lang="en-US" altLang="zh-CN" sz="2800" b="1" smtClean="0"/>
          </a:p>
          <a:p>
            <a:r>
              <a:rPr lang="zh-CN" altLang="en-US" sz="2800" b="1" smtClean="0"/>
              <a:t>脉</a:t>
            </a:r>
            <a:r>
              <a:rPr lang="zh-CN" altLang="en-US" sz="2800" b="1"/>
              <a:t>冲型微命令</a:t>
            </a:r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2397125" y="2827039"/>
            <a:ext cx="0" cy="36068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5434013" y="2755602"/>
            <a:ext cx="0" cy="36131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400300" y="3198514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EMAR,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922713" y="3217564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R,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470400" y="3201689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SIR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471738" y="4522489"/>
            <a:ext cx="2460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smtClean="0"/>
              <a:t>DM</a:t>
            </a:r>
            <a:r>
              <a:rPr lang="zh-CN" altLang="en-US" sz="2800" b="1" smtClean="0"/>
              <a:t>（直传）</a:t>
            </a:r>
            <a:endParaRPr lang="en-US" altLang="zh-CN" sz="2800" b="1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5492750" y="3595389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CPPC</a:t>
            </a:r>
          </a:p>
        </p:txBody>
      </p:sp>
      <p:grpSp>
        <p:nvGrpSpPr>
          <p:cNvPr id="33" name="Group 50"/>
          <p:cNvGrpSpPr>
            <a:grpSpLocks/>
          </p:cNvGrpSpPr>
          <p:nvPr/>
        </p:nvGrpSpPr>
        <p:grpSpPr bwMode="auto">
          <a:xfrm>
            <a:off x="7308850" y="3645024"/>
            <a:ext cx="1143000" cy="269875"/>
            <a:chOff x="4878" y="2238"/>
            <a:chExt cx="720" cy="192"/>
          </a:xfrm>
        </p:grpSpPr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V="1">
              <a:off x="5166" y="2238"/>
              <a:ext cx="19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5166" y="2238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 flipV="1">
              <a:off x="4878" y="2430"/>
              <a:ext cx="28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V="1">
              <a:off x="5358" y="2238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 flipV="1">
              <a:off x="5358" y="2430"/>
              <a:ext cx="240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020050" y="4941589"/>
            <a:ext cx="99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转换  </a:t>
            </a:r>
          </a:p>
        </p:txBody>
      </p:sp>
      <p:grpSp>
        <p:nvGrpSpPr>
          <p:cNvPr id="40" name="Group 124"/>
          <p:cNvGrpSpPr>
            <a:grpSpLocks/>
          </p:cNvGrpSpPr>
          <p:nvPr/>
        </p:nvGrpSpPr>
        <p:grpSpPr bwMode="auto">
          <a:xfrm>
            <a:off x="5492551" y="4035927"/>
            <a:ext cx="1755775" cy="523876"/>
            <a:chOff x="3460" y="2218"/>
            <a:chExt cx="1106" cy="330"/>
          </a:xfrm>
        </p:grpSpPr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460" y="2218"/>
              <a:ext cx="11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CPFT(P)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150" y="228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3" name="Group 120"/>
          <p:cNvGrpSpPr>
            <a:grpSpLocks/>
          </p:cNvGrpSpPr>
          <p:nvPr/>
        </p:nvGrpSpPr>
        <p:grpSpPr bwMode="auto">
          <a:xfrm>
            <a:off x="5492750" y="5884574"/>
            <a:ext cx="1793875" cy="523876"/>
            <a:chOff x="3460" y="3382"/>
            <a:chExt cx="1130" cy="330"/>
          </a:xfrm>
        </p:grpSpPr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460" y="3382"/>
              <a:ext cx="11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CPT (P)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4105" y="3444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6" name="Group 121"/>
          <p:cNvGrpSpPr>
            <a:grpSpLocks/>
          </p:cNvGrpSpPr>
          <p:nvPr/>
        </p:nvGrpSpPr>
        <p:grpSpPr bwMode="auto">
          <a:xfrm>
            <a:off x="5492750" y="5417849"/>
            <a:ext cx="1947863" cy="523876"/>
            <a:chOff x="3460" y="3088"/>
            <a:chExt cx="1227" cy="330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3460" y="3088"/>
              <a:ext cx="12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CPET(P)</a:t>
              </a: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4195" y="315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5492750" y="4951122"/>
            <a:ext cx="1889125" cy="523876"/>
            <a:chOff x="3460" y="2794"/>
            <a:chExt cx="1190" cy="330"/>
          </a:xfrm>
        </p:grpSpPr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3460" y="2794"/>
              <a:ext cx="11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CPDT(P)</a:t>
              </a:r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4195" y="2867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2" name="Group 123"/>
          <p:cNvGrpSpPr>
            <a:grpSpLocks/>
          </p:cNvGrpSpPr>
          <p:nvPr/>
        </p:nvGrpSpPr>
        <p:grpSpPr bwMode="auto">
          <a:xfrm>
            <a:off x="5492750" y="4487571"/>
            <a:ext cx="1806575" cy="523876"/>
            <a:chOff x="3460" y="2502"/>
            <a:chExt cx="1138" cy="330"/>
          </a:xfrm>
        </p:grpSpPr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3460" y="2502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CPST(P)</a:t>
              </a: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4150" y="2565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33846" y="185761"/>
            <a:ext cx="241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(2) 取指流程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2499196" y="192111"/>
            <a:ext cx="4737100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(FT0</a:t>
            </a:r>
            <a:r>
              <a:rPr lang="zh-CN" altLang="en-US" sz="2800" b="1"/>
              <a:t>:取指周期</a:t>
            </a:r>
            <a:r>
              <a:rPr lang="en-US" altLang="zh-CN" sz="2800" b="1"/>
              <a:t>FT</a:t>
            </a:r>
            <a:r>
              <a:rPr lang="zh-CN" altLang="en-US" sz="2800" b="1"/>
              <a:t>的</a:t>
            </a:r>
            <a:r>
              <a:rPr lang="en-US" altLang="zh-CN" sz="2800" b="1"/>
              <a:t>T</a:t>
            </a:r>
            <a:r>
              <a:rPr lang="en-US" altLang="zh-CN" sz="2800" b="1" baseline="-12000"/>
              <a:t>0</a:t>
            </a:r>
            <a:r>
              <a:rPr lang="zh-CN" altLang="en-US" sz="2800" b="1"/>
              <a:t>节拍)</a:t>
            </a:r>
          </a:p>
        </p:txBody>
      </p:sp>
      <p:grpSp>
        <p:nvGrpSpPr>
          <p:cNvPr id="57" name="Group 111"/>
          <p:cNvGrpSpPr>
            <a:grpSpLocks/>
          </p:cNvGrpSpPr>
          <p:nvPr/>
        </p:nvGrpSpPr>
        <p:grpSpPr bwMode="auto">
          <a:xfrm>
            <a:off x="2474912" y="4076402"/>
            <a:ext cx="3249215" cy="523875"/>
            <a:chOff x="1559" y="2259"/>
            <a:chExt cx="1600" cy="330"/>
          </a:xfrm>
        </p:grpSpPr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1559" y="2259"/>
              <a:ext cx="16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3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2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1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0</a:t>
              </a:r>
              <a:r>
                <a:rPr lang="en-US" altLang="zh-CN" sz="2800" b="1" smtClean="0"/>
                <a:t>MC</a:t>
              </a:r>
              <a:r>
                <a:rPr lang="en-US" altLang="zh-CN" sz="2800" b="1" baseline="-12000" smtClean="0"/>
                <a:t>0</a:t>
              </a:r>
              <a:r>
                <a:rPr lang="zh-CN" altLang="en-US" b="1" smtClean="0">
                  <a:solidFill>
                    <a:srgbClr val="FF0000"/>
                  </a:solidFill>
                </a:rPr>
                <a:t>（</a:t>
              </a:r>
              <a:r>
                <a:rPr lang="en-US" altLang="zh-CN" b="1" smtClean="0">
                  <a:solidFill>
                    <a:srgbClr val="FF0000"/>
                  </a:solidFill>
                </a:rPr>
                <a:t>A+1</a:t>
              </a:r>
              <a:r>
                <a:rPr lang="zh-CN" altLang="en-US" b="1" smtClean="0">
                  <a:solidFill>
                    <a:srgbClr val="FF0000"/>
                  </a:solidFill>
                </a:rPr>
                <a:t>）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1741" y="2327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0" name="Line 80"/>
            <p:cNvSpPr>
              <a:spLocks noChangeShapeType="1"/>
            </p:cNvSpPr>
            <p:nvPr/>
          </p:nvSpPr>
          <p:spPr bwMode="auto">
            <a:xfrm>
              <a:off x="2202" y="2329"/>
              <a:ext cx="2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1918" y="2329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62" name="Text Box 83"/>
          <p:cNvSpPr txBox="1">
            <a:spLocks noChangeArrowheads="1"/>
          </p:cNvSpPr>
          <p:nvPr/>
        </p:nvSpPr>
        <p:spPr bwMode="auto">
          <a:xfrm>
            <a:off x="3679825" y="490348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(逻辑式1)</a:t>
            </a:r>
          </a:p>
        </p:txBody>
      </p:sp>
      <p:sp>
        <p:nvSpPr>
          <p:cNvPr id="63" name="Text Box 84"/>
          <p:cNvSpPr txBox="1">
            <a:spLocks noChangeArrowheads="1"/>
          </p:cNvSpPr>
          <p:nvPr/>
        </p:nvSpPr>
        <p:spPr bwMode="auto">
          <a:xfrm>
            <a:off x="3689350" y="5382914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(逻辑式2)</a:t>
            </a:r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3683000" y="583058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(逻辑式3)</a:t>
            </a:r>
          </a:p>
        </p:txBody>
      </p:sp>
      <p:grpSp>
        <p:nvGrpSpPr>
          <p:cNvPr id="65" name="Group 103"/>
          <p:cNvGrpSpPr>
            <a:grpSpLocks/>
          </p:cNvGrpSpPr>
          <p:nvPr/>
        </p:nvGrpSpPr>
        <p:grpSpPr bwMode="auto">
          <a:xfrm>
            <a:off x="384175" y="3227090"/>
            <a:ext cx="1536700" cy="461963"/>
            <a:chOff x="1194" y="516"/>
            <a:chExt cx="968" cy="291"/>
          </a:xfrm>
        </p:grpSpPr>
        <p:sp>
          <p:nvSpPr>
            <p:cNvPr id="66" name="Text Box 104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68" name="Group 106"/>
          <p:cNvGrpSpPr>
            <a:grpSpLocks/>
          </p:cNvGrpSpPr>
          <p:nvPr/>
        </p:nvGrpSpPr>
        <p:grpSpPr bwMode="auto">
          <a:xfrm>
            <a:off x="358775" y="3674765"/>
            <a:ext cx="2111375" cy="461963"/>
            <a:chOff x="1194" y="766"/>
            <a:chExt cx="1330" cy="291"/>
          </a:xfrm>
        </p:grpSpPr>
        <p:sp>
          <p:nvSpPr>
            <p:cNvPr id="69" name="Text Box 107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71" name="Group 110"/>
          <p:cNvGrpSpPr>
            <a:grpSpLocks/>
          </p:cNvGrpSpPr>
          <p:nvPr/>
        </p:nvGrpSpPr>
        <p:grpSpPr bwMode="auto">
          <a:xfrm>
            <a:off x="2449513" y="3631902"/>
            <a:ext cx="1712912" cy="533400"/>
            <a:chOff x="1543" y="1987"/>
            <a:chExt cx="1079" cy="336"/>
          </a:xfrm>
        </p:grpSpPr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1543" y="1987"/>
              <a:ext cx="107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    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73" name="Line 109"/>
            <p:cNvSpPr>
              <a:spLocks noChangeShapeType="1"/>
            </p:cNvSpPr>
            <p:nvPr/>
          </p:nvSpPr>
          <p:spPr bwMode="auto">
            <a:xfrm>
              <a:off x="1936" y="2160"/>
              <a:ext cx="199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4" name="Group 116"/>
          <p:cNvGrpSpPr>
            <a:grpSpLocks/>
          </p:cNvGrpSpPr>
          <p:nvPr/>
        </p:nvGrpSpPr>
        <p:grpSpPr bwMode="auto">
          <a:xfrm>
            <a:off x="2479675" y="4925714"/>
            <a:ext cx="1233488" cy="533400"/>
            <a:chOff x="1562" y="2794"/>
            <a:chExt cx="777" cy="336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1562" y="2794"/>
              <a:ext cx="7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ST</a:t>
              </a:r>
            </a:p>
          </p:txBody>
        </p:sp>
        <p:sp>
          <p:nvSpPr>
            <p:cNvPr id="76" name="Line 112"/>
            <p:cNvSpPr>
              <a:spLocks noChangeShapeType="1"/>
            </p:cNvSpPr>
            <p:nvPr/>
          </p:nvSpPr>
          <p:spPr bwMode="auto">
            <a:xfrm>
              <a:off x="1728" y="2976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7" name="Group 118"/>
          <p:cNvGrpSpPr>
            <a:grpSpLocks/>
          </p:cNvGrpSpPr>
          <p:nvPr/>
        </p:nvGrpSpPr>
        <p:grpSpPr bwMode="auto">
          <a:xfrm>
            <a:off x="2479675" y="5798839"/>
            <a:ext cx="1220788" cy="533400"/>
            <a:chOff x="1562" y="3344"/>
            <a:chExt cx="769" cy="336"/>
          </a:xfrm>
        </p:grpSpPr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1562" y="3344"/>
              <a:ext cx="7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ET</a:t>
              </a:r>
            </a:p>
          </p:txBody>
        </p:sp>
        <p:sp>
          <p:nvSpPr>
            <p:cNvPr id="79" name="Line 114"/>
            <p:cNvSpPr>
              <a:spLocks noChangeShapeType="1"/>
            </p:cNvSpPr>
            <p:nvPr/>
          </p:nvSpPr>
          <p:spPr bwMode="auto">
            <a:xfrm>
              <a:off x="1728" y="3504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80" name="Group 117"/>
          <p:cNvGrpSpPr>
            <a:grpSpLocks/>
          </p:cNvGrpSpPr>
          <p:nvPr/>
        </p:nvGrpSpPr>
        <p:grpSpPr bwMode="auto">
          <a:xfrm>
            <a:off x="2479675" y="5363864"/>
            <a:ext cx="1182688" cy="533400"/>
            <a:chOff x="1562" y="3070"/>
            <a:chExt cx="745" cy="336"/>
          </a:xfrm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562" y="3070"/>
              <a:ext cx="7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DT</a:t>
              </a:r>
            </a:p>
          </p:txBody>
        </p: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1728" y="3248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build="p" autoUpdateAnimBg="0"/>
      <p:bldP spid="39" grpId="0" build="p" autoUpdateAnimBg="0" advAuto="0"/>
      <p:bldP spid="56" grpId="0" autoUpdateAnimBg="0"/>
      <p:bldP spid="62" grpId="0" build="p" autoUpdateAnimBg="0" advAuto="0"/>
      <p:bldP spid="63" grpId="0" build="p" autoUpdateAnimBg="0" advAuto="0"/>
      <p:bldP spid="6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3373" y="188640"/>
            <a:ext cx="5730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对上述操作时间表的说明: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4325" y="908720"/>
            <a:ext cx="85725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ct val="95000"/>
              </a:lnSpc>
            </a:pPr>
            <a:r>
              <a:rPr lang="zh-CN" altLang="en-US" sz="2800" b="1"/>
              <a:t>(1) </a:t>
            </a:r>
            <a:r>
              <a:rPr lang="en-US" altLang="zh-CN" sz="2800" b="1"/>
              <a:t>FT</a:t>
            </a:r>
            <a:r>
              <a:rPr lang="zh-CN" altLang="en-US" sz="2800" b="1"/>
              <a:t>结束后,  信号</a:t>
            </a:r>
            <a:r>
              <a:rPr lang="en-US" altLang="zh-CN" sz="2800" b="1"/>
              <a:t>“1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ST”、“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DT”、“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ET”</a:t>
            </a:r>
            <a:r>
              <a:rPr lang="zh-CN" altLang="en-US" sz="2800" b="1"/>
              <a:t>仅有一个有效(为“1”</a:t>
            </a:r>
            <a:r>
              <a:rPr lang="en-US" altLang="zh-CN" sz="2800" b="1"/>
              <a:t>), </a:t>
            </a:r>
            <a:r>
              <a:rPr lang="zh-CN" altLang="en-US" sz="2800" b="1"/>
              <a:t>因此, 即使脉冲</a:t>
            </a:r>
            <a:r>
              <a:rPr lang="en-US" altLang="zh-CN" sz="2800" b="1"/>
              <a:t>CPST、 CPDT、 CPET</a:t>
            </a:r>
            <a:r>
              <a:rPr lang="zh-CN" altLang="en-US" sz="2800" b="1"/>
              <a:t>都产生, 也只有一个工作周期触发器置为“1”, 并进入相应周期。	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738" y="3501008"/>
            <a:ext cx="84661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/>
            <a:r>
              <a:rPr lang="zh-CN" altLang="en-US" sz="2800" b="1"/>
              <a:t>(2) 发出了</a:t>
            </a:r>
            <a:r>
              <a:rPr lang="en-US" altLang="zh-CN" sz="2800" b="1"/>
              <a:t>CPFT</a:t>
            </a:r>
            <a:r>
              <a:rPr lang="zh-CN" altLang="en-US" sz="2800" b="1"/>
              <a:t>脉冲, 但是不产生</a:t>
            </a:r>
            <a:r>
              <a:rPr lang="en-US" altLang="zh-CN" sz="2800" b="1"/>
              <a:t>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FT”</a:t>
            </a:r>
            <a:r>
              <a:rPr lang="zh-CN" altLang="en-US" sz="2800" b="1"/>
              <a:t>有效信号</a:t>
            </a:r>
            <a:r>
              <a:rPr lang="en-US" altLang="zh-CN" sz="2800" b="1"/>
              <a:t>, </a:t>
            </a:r>
            <a:r>
              <a:rPr lang="zh-CN" altLang="en-US" sz="2800" b="1"/>
              <a:t>即</a:t>
            </a:r>
            <a:r>
              <a:rPr lang="en-US" altLang="zh-CN" sz="2800" b="1"/>
              <a:t>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FT”=0, </a:t>
            </a:r>
            <a:r>
              <a:rPr lang="zh-CN" altLang="en-US" sz="2800" b="1"/>
              <a:t>脉冲</a:t>
            </a:r>
            <a:r>
              <a:rPr lang="en-US" altLang="zh-CN" sz="2800" b="1"/>
              <a:t>CPFT</a:t>
            </a:r>
            <a:r>
              <a:rPr lang="zh-CN" altLang="en-US" sz="2800" b="1"/>
              <a:t>使取指周期触发器由“1”变为“0”状态, 从而结束取指周期。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5600" y="5224164"/>
            <a:ext cx="8788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/>
            <a:r>
              <a:rPr lang="zh-CN" altLang="en-US" sz="2800" b="1"/>
              <a:t>(3) </a:t>
            </a:r>
            <a:r>
              <a:rPr lang="en-US" altLang="zh-CN" sz="2800" b="1"/>
              <a:t>FT</a:t>
            </a:r>
            <a:r>
              <a:rPr lang="zh-CN" altLang="en-US" sz="2800" b="1"/>
              <a:t>结束以后进入其它工作周期, 并从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0</a:t>
            </a:r>
            <a:r>
              <a:rPr lang="zh-CN" altLang="en-US" sz="2800" b="1"/>
              <a:t>开始。虽然也发出了</a:t>
            </a:r>
            <a:r>
              <a:rPr lang="en-US" altLang="zh-CN" sz="2800" b="1"/>
              <a:t>CPT</a:t>
            </a:r>
            <a:r>
              <a:rPr lang="zh-CN" altLang="en-US" sz="2800" b="1"/>
              <a:t>信号, 但让“</a:t>
            </a:r>
            <a:r>
              <a:rPr lang="en-US" altLang="zh-CN" sz="2800" b="1"/>
              <a:t>T+1”= 0, </a:t>
            </a:r>
            <a:r>
              <a:rPr lang="zh-CN" altLang="en-US" sz="2800" b="1"/>
              <a:t>时钟周期计数器不计数, 仍然维持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0</a:t>
            </a:r>
            <a:r>
              <a:rPr lang="zh-CN" altLang="en-US" sz="2800" b="1"/>
              <a:t>节拍。</a:t>
            </a:r>
            <a:endParaRPr lang="en-US" altLang="zh-CN" sz="2800" b="1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042988" y="2708920"/>
            <a:ext cx="7588250" cy="519113"/>
            <a:chOff x="657" y="1522"/>
            <a:chExt cx="4780" cy="327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4083" y="1593"/>
              <a:ext cx="263" cy="0"/>
            </a:xfrm>
            <a:prstGeom prst="line">
              <a:avLst/>
            </a:prstGeom>
            <a:noFill/>
            <a:ln w="25400">
              <a:solidFill>
                <a:srgbClr val="78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57" y="1522"/>
              <a:ext cx="47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solidFill>
                    <a:srgbClr val="780000"/>
                  </a:solidFill>
                </a:rPr>
                <a:t>(比如: </a:t>
              </a:r>
              <a:r>
                <a:rPr lang="en-US" altLang="zh-CN" sz="2800" b="1">
                  <a:solidFill>
                    <a:srgbClr val="780000"/>
                  </a:solidFill>
                </a:rPr>
                <a:t>1</a:t>
              </a:r>
              <a:r>
                <a:rPr lang="en-US" altLang="zh-CN" sz="2800" b="1">
                  <a:solidFill>
                    <a:srgbClr val="780000"/>
                  </a:solidFill>
                  <a:ea typeface="MingLiU" pitchFamily="49" charset="-12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780000"/>
                  </a:solidFill>
                </a:rPr>
                <a:t>ST=FT</a:t>
              </a:r>
              <a:r>
                <a:rPr lang="en-US" altLang="zh-CN" sz="2800" b="1">
                  <a:solidFill>
                    <a:srgbClr val="780000"/>
                  </a:solidFill>
                  <a:cs typeface="Times New Roman" pitchFamily="18" charset="0"/>
                </a:rPr>
                <a:t>• </a:t>
              </a:r>
              <a:r>
                <a:rPr lang="en-US" altLang="zh-CN" sz="2800" b="1">
                  <a:solidFill>
                    <a:srgbClr val="780000"/>
                  </a:solidFill>
                </a:rPr>
                <a:t>(</a:t>
              </a:r>
              <a:r>
                <a:rPr lang="zh-CN" altLang="en-US" sz="2800" b="1">
                  <a:solidFill>
                    <a:srgbClr val="780000"/>
                  </a:solidFill>
                </a:rPr>
                <a:t>双操作数指令</a:t>
              </a:r>
              <a:r>
                <a:rPr lang="en-US" altLang="zh-CN" sz="2800" b="1">
                  <a:solidFill>
                    <a:srgbClr val="780000"/>
                  </a:solidFill>
                  <a:cs typeface="Times New Roman" pitchFamily="18" charset="0"/>
                </a:rPr>
                <a:t>• SR+ · · · · · ·</a:t>
              </a:r>
              <a:r>
                <a:rPr lang="zh-CN" altLang="en-US" sz="2800" b="1">
                  <a:solidFill>
                    <a:srgbClr val="780000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593566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 smtClean="0">
                <a:solidFill>
                  <a:srgbClr val="004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en-US" altLang="zh-CN" sz="3200" b="1" smtClean="0">
                <a:solidFill>
                  <a:srgbClr val="004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smtClean="0">
                <a:solidFill>
                  <a:srgbClr val="004000"/>
                </a:solidFill>
                <a:latin typeface="黑体" pitchFamily="49" charset="-122"/>
                <a:ea typeface="黑体" pitchFamily="49" charset="-122"/>
              </a:rPr>
              <a:t>.1 </a:t>
            </a:r>
            <a:r>
              <a:rPr lang="zh-CN" altLang="en-US" sz="3200" b="1">
                <a:solidFill>
                  <a:srgbClr val="004000"/>
                </a:solidFill>
                <a:latin typeface="黑体" pitchFamily="49" charset="-122"/>
                <a:ea typeface="黑体" pitchFamily="49" charset="-122"/>
              </a:rPr>
              <a:t>组合逻辑控制器时序系统</a:t>
            </a:r>
            <a:endParaRPr lang="en-US" altLang="zh-CN" sz="3200" b="1">
              <a:solidFill>
                <a:srgbClr val="004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8500" y="1052736"/>
            <a:ext cx="19292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 algn="l">
              <a:spcBef>
                <a:spcPct val="15000"/>
              </a:spcBef>
            </a:pPr>
            <a:r>
              <a:rPr lang="zh-CN" altLang="en-US" sz="2900" b="1">
                <a:solidFill>
                  <a:srgbClr val="990000"/>
                </a:solidFill>
              </a:rPr>
              <a:t>时序系统:</a:t>
            </a:r>
            <a:r>
              <a:rPr lang="zh-CN" altLang="en-US" sz="2900" b="1">
                <a:solidFill>
                  <a:srgbClr val="004000"/>
                </a:solidFill>
              </a:rPr>
              <a:t> </a:t>
            </a:r>
            <a:endParaRPr lang="zh-CN" altLang="en-US" sz="2800" b="1">
              <a:solidFill>
                <a:srgbClr val="004000"/>
              </a:solidFill>
              <a:cs typeface="Times New Roman" pitchFamily="18" charset="0"/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706438" y="1073423"/>
            <a:ext cx="82042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/>
              <a:t>                   即时序信号与操作的关系</a:t>
            </a:r>
            <a:r>
              <a:rPr lang="zh-CN" altLang="en-US" sz="2800" b="1">
                <a:cs typeface="Times New Roman" pitchFamily="18" charset="0"/>
              </a:rPr>
              <a:t>, </a:t>
            </a:r>
            <a:r>
              <a:rPr lang="zh-CN" altLang="en-US" sz="2800" b="1"/>
              <a:t>用于规定各项操作所需时间和时机</a:t>
            </a:r>
            <a:r>
              <a:rPr lang="zh-CN" altLang="en-US" sz="2800" b="1" smtClean="0"/>
              <a:t>。</a:t>
            </a:r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46263" y="2901776"/>
            <a:ext cx="186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工作周期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35388" y="2912889"/>
            <a:ext cx="182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时钟周期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29263" y="2908126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工作脉冲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5325" y="3660725"/>
            <a:ext cx="483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三者之间的关系如下图所示: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7813" y="5276552"/>
            <a:ext cx="2028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指令周期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808788" y="4520902"/>
            <a:ext cx="2433637" cy="1644650"/>
            <a:chOff x="4289" y="2072"/>
            <a:chExt cx="1533" cy="1036"/>
          </a:xfrm>
        </p:grpSpPr>
        <p:sp>
          <p:nvSpPr>
            <p:cNvPr id="15" name="AutoShape 34"/>
            <p:cNvSpPr>
              <a:spLocks/>
            </p:cNvSpPr>
            <p:nvPr/>
          </p:nvSpPr>
          <p:spPr bwMode="auto">
            <a:xfrm>
              <a:off x="4289" y="2236"/>
              <a:ext cx="121" cy="749"/>
            </a:xfrm>
            <a:prstGeom prst="leftBrace">
              <a:avLst>
                <a:gd name="adj1" fmla="val 51584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411" y="2356"/>
              <a:ext cx="141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工作脉冲2</a:t>
              </a: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4415" y="2781"/>
              <a:ext cx="125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4816" y="2626"/>
              <a:ext cx="388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...</a:t>
              </a:r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4411" y="2072"/>
              <a:ext cx="127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工作脉冲1</a:t>
              </a: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860550" y="4563765"/>
            <a:ext cx="2211388" cy="2033587"/>
            <a:chOff x="1180" y="2235"/>
            <a:chExt cx="1393" cy="1281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315" y="2235"/>
              <a:ext cx="125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307" y="2672"/>
              <a:ext cx="118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i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289" y="3189"/>
              <a:ext cx="12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n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761" y="2940"/>
              <a:ext cx="361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sp>
          <p:nvSpPr>
            <p:cNvPr id="25" name="AutoShape 28"/>
            <p:cNvSpPr>
              <a:spLocks/>
            </p:cNvSpPr>
            <p:nvPr/>
          </p:nvSpPr>
          <p:spPr bwMode="auto">
            <a:xfrm>
              <a:off x="1180" y="2357"/>
              <a:ext cx="149" cy="1025"/>
            </a:xfrm>
            <a:prstGeom prst="leftBrace">
              <a:avLst>
                <a:gd name="adj1" fmla="val 57327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3778250" y="4484390"/>
            <a:ext cx="3335338" cy="1982787"/>
            <a:chOff x="2388" y="2185"/>
            <a:chExt cx="2101" cy="1249"/>
          </a:xfrm>
        </p:grpSpPr>
        <p:sp>
          <p:nvSpPr>
            <p:cNvPr id="28" name="AutoShape 29"/>
            <p:cNvSpPr>
              <a:spLocks/>
            </p:cNvSpPr>
            <p:nvPr/>
          </p:nvSpPr>
          <p:spPr bwMode="auto">
            <a:xfrm>
              <a:off x="2388" y="2355"/>
              <a:ext cx="148" cy="958"/>
            </a:xfrm>
            <a:prstGeom prst="leftBrace">
              <a:avLst>
                <a:gd name="adj1" fmla="val 53941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057" y="2851"/>
              <a:ext cx="361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2519" y="2185"/>
              <a:ext cx="1838" cy="342"/>
              <a:chOff x="2631" y="2001"/>
              <a:chExt cx="1838" cy="342"/>
            </a:xfrm>
          </p:grpSpPr>
          <p:sp>
            <p:nvSpPr>
              <p:cNvPr id="43" name="Text Box 30"/>
              <p:cNvSpPr txBox="1">
                <a:spLocks noChangeArrowheads="1"/>
              </p:cNvSpPr>
              <p:nvPr/>
            </p:nvSpPr>
            <p:spPr bwMode="auto">
              <a:xfrm>
                <a:off x="2631" y="2016"/>
                <a:ext cx="146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时钟周期1</a:t>
                </a: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3673" y="2001"/>
                <a:ext cx="79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(节拍1)</a:t>
                </a:r>
              </a:p>
            </p:txBody>
          </p:sp>
        </p:grpSp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2519" y="2588"/>
              <a:ext cx="1896" cy="338"/>
              <a:chOff x="2559" y="2540"/>
              <a:chExt cx="1896" cy="338"/>
            </a:xfrm>
          </p:grpSpPr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551"/>
                <a:ext cx="140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3608" y="2540"/>
                <a:ext cx="84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i)</a:t>
                </a:r>
              </a:p>
            </p:txBody>
          </p:sp>
        </p:grp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2490" y="3105"/>
              <a:ext cx="1999" cy="329"/>
              <a:chOff x="2546" y="3177"/>
              <a:chExt cx="1999" cy="329"/>
            </a:xfrm>
          </p:grpSpPr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2546" y="3179"/>
                <a:ext cx="15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36" name="Text Box 40"/>
              <p:cNvSpPr txBox="1">
                <a:spLocks noChangeArrowheads="1"/>
              </p:cNvSpPr>
              <p:nvPr/>
            </p:nvSpPr>
            <p:spPr bwMode="auto">
              <a:xfrm>
                <a:off x="3669" y="3177"/>
                <a:ext cx="87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m)</a:t>
                </a:r>
              </a:p>
            </p:txBody>
          </p:sp>
        </p:grpSp>
      </p:grp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683568" y="2060848"/>
            <a:ext cx="8204200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 smtClean="0">
                <a:sym typeface="Wingdings" pitchFamily="2" charset="2"/>
              </a:rPr>
              <a:t>本</a:t>
            </a:r>
            <a:r>
              <a:rPr lang="zh-CN" altLang="en-US" sz="2800" b="1">
                <a:sym typeface="Wingdings" pitchFamily="2" charset="2"/>
              </a:rPr>
              <a:t>模型机</a:t>
            </a:r>
            <a:r>
              <a:rPr lang="zh-CN" altLang="en-US" sz="2800" b="1"/>
              <a:t>采用三级时序系统: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35" grpId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294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2、传送指令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755576" y="4221088"/>
            <a:ext cx="36384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(1)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指令流程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95363" y="1470794"/>
            <a:ext cx="227806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符号标识: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58628" y="1412776"/>
            <a:ext cx="5933852" cy="2628412"/>
            <a:chOff x="2771800" y="1399356"/>
            <a:chExt cx="5357788" cy="2628412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774950" y="1399356"/>
              <a:ext cx="5354638" cy="2628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SR: </a:t>
              </a:r>
              <a:r>
                <a:rPr lang="zh-CN" altLang="en-US" sz="3200" b="1" smtClean="0">
                  <a:latin typeface="黑体" pitchFamily="49" charset="-122"/>
                  <a:ea typeface="黑体" pitchFamily="49" charset="-122"/>
                </a:rPr>
                <a:t>源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操作数寄存器寻址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DR: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目的操作数寄存器寻</a:t>
              </a:r>
              <a:r>
                <a:rPr lang="zh-CN" altLang="en-US" sz="3200" b="1" smtClean="0">
                  <a:latin typeface="黑体" pitchFamily="49" charset="-122"/>
                  <a:ea typeface="黑体" pitchFamily="49" charset="-122"/>
                </a:rPr>
                <a:t>址</a:t>
              </a:r>
              <a:endParaRPr lang="en-US" altLang="zh-CN" sz="3200" b="1" smtClean="0"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3200" b="1" smtClean="0">
                  <a:latin typeface="黑体" pitchFamily="49" charset="-122"/>
                  <a:ea typeface="黑体" pitchFamily="49" charset="-122"/>
                </a:rPr>
                <a:t>  : </a:t>
              </a:r>
              <a:r>
                <a:rPr lang="zh-CN" altLang="en-US" sz="3200" b="1" smtClean="0">
                  <a:latin typeface="黑体" pitchFamily="49" charset="-122"/>
                  <a:ea typeface="黑体" pitchFamily="49" charset="-122"/>
                </a:rPr>
                <a:t>源操作数非寄存器寻址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3200" b="1" smtClean="0">
                  <a:latin typeface="黑体" pitchFamily="49" charset="-122"/>
                  <a:ea typeface="黑体" pitchFamily="49" charset="-122"/>
                </a:rPr>
                <a:t>  : </a:t>
              </a:r>
              <a:r>
                <a:rPr lang="zh-CN" altLang="en-US" sz="3200" b="1" smtClean="0">
                  <a:latin typeface="黑体" pitchFamily="49" charset="-122"/>
                  <a:ea typeface="黑体" pitchFamily="49" charset="-122"/>
                </a:rPr>
                <a:t>目的操作数非寄存器寻址</a:t>
              </a:r>
              <a:endParaRPr lang="en-US" altLang="zh-CN" sz="3200" b="1" smtClean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71800" y="2420888"/>
              <a:ext cx="598241" cy="584775"/>
              <a:chOff x="4362648" y="3851756"/>
              <a:chExt cx="598241" cy="58477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62648" y="3851756"/>
                <a:ext cx="5982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smtClean="0">
                    <a:latin typeface="黑体" pitchFamily="49" charset="-122"/>
                    <a:ea typeface="黑体" pitchFamily="49" charset="-122"/>
                  </a:rPr>
                  <a:t>SR</a:t>
                </a:r>
                <a:endParaRPr lang="zh-CN" altLang="en-US" sz="320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454027" y="3933056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71800" y="2996952"/>
              <a:ext cx="598241" cy="584775"/>
              <a:chOff x="4362648" y="3851756"/>
              <a:chExt cx="598241" cy="5847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362648" y="3851756"/>
                <a:ext cx="5982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smtClean="0">
                    <a:latin typeface="黑体" pitchFamily="49" charset="-122"/>
                    <a:ea typeface="黑体" pitchFamily="49" charset="-122"/>
                  </a:rPr>
                  <a:t>DR</a:t>
                </a:r>
                <a:endParaRPr lang="zh-CN" altLang="en-US" sz="320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4454027" y="3933056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-25400" y="197123"/>
            <a:ext cx="9126538" cy="6472237"/>
            <a:chOff x="-16" y="11"/>
            <a:chExt cx="5749" cy="4077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35" y="57"/>
              <a:ext cx="4813" cy="1558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66" y="23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71" y="243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49" y="234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7" y="222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757" y="225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87" y="60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100" y="66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207" y="56"/>
              <a:ext cx="0" cy="16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133" y="6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4" y="36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980" y="24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91" y="12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246" y="1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41" y="24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154" y="2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987" y="44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136" y="441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219" y="42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109" y="44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68" y="524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577" y="521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755" y="501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22" y="508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675" y="503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217" y="70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775" y="782"/>
              <a:ext cx="80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45" y="714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751" y="780"/>
              <a:ext cx="81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99" y="786"/>
              <a:ext cx="82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146" y="98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742" y="1061"/>
              <a:ext cx="817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700" y="1065"/>
              <a:ext cx="100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C+ R</a:t>
              </a:r>
              <a:r>
                <a:rPr lang="en-US" altLang="zh-CN" sz="1400" b="1"/>
                <a:t>i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145" y="126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605" y="1347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706" y="1344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2859" y="1618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40" y="1711"/>
              <a:ext cx="4805" cy="1240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" y="218"/>
              <a:ext cx="495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ST0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ST1</a:t>
              </a:r>
            </a:p>
            <a:p>
              <a:pPr>
                <a:spcBef>
                  <a:spcPct val="75000"/>
                </a:spcBef>
              </a:pPr>
              <a:r>
                <a:rPr lang="en-US" altLang="zh-CN" sz="1800" b="1"/>
                <a:t>ST2 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ST3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ST4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038" y="1715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2151" y="172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3210" y="1717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4134" y="1714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75" y="1699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1047" y="167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142" y="166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228" y="167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143" y="1670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5134" y="167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671" y="1892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532" y="1897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828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37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4637" y="189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217" y="2093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828" y="2169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4131" y="208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734" y="2157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652" y="2158"/>
              <a:ext cx="798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V="1">
              <a:off x="4127" y="2366"/>
              <a:ext cx="0" cy="7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3296" y="2432"/>
              <a:ext cx="123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MAR</a:t>
              </a: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4634" y="2413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D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4625" y="2683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D+ R</a:t>
              </a:r>
              <a:r>
                <a:rPr lang="en-US" altLang="zh-CN" sz="1400" b="1"/>
                <a:t>j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817" y="2952"/>
              <a:ext cx="0" cy="8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-16" y="1870"/>
              <a:ext cx="495" cy="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DT1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DT2 </a:t>
              </a:r>
            </a:p>
            <a:p>
              <a:pPr>
                <a:spcBef>
                  <a:spcPct val="55000"/>
                </a:spcBef>
              </a:pPr>
              <a:r>
                <a:rPr lang="en-US" altLang="zh-CN" sz="1800" b="1"/>
                <a:t>DT3</a:t>
              </a: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855" y="3028"/>
              <a:ext cx="4131" cy="771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2208" y="3063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3648" y="3068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545" y="3231"/>
              <a:ext cx="627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1775" y="323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800" b="1"/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3347" y="3234"/>
              <a:ext cx="582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4" name="Text Box 76"/>
            <p:cNvSpPr txBox="1">
              <a:spLocks noChangeArrowheads="1"/>
            </p:cNvSpPr>
            <p:nvPr/>
          </p:nvSpPr>
          <p:spPr bwMode="auto">
            <a:xfrm>
              <a:off x="4541" y="3196"/>
              <a:ext cx="735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600" b="1"/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855" y="3051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6" name="Text Box 79"/>
            <p:cNvSpPr txBox="1">
              <a:spLocks noChangeArrowheads="1"/>
            </p:cNvSpPr>
            <p:nvPr/>
          </p:nvSpPr>
          <p:spPr bwMode="auto">
            <a:xfrm>
              <a:off x="2184" y="30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2457" y="309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3675" y="303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32" y="308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4962" y="3009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5235" y="3056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>
              <a:off x="5025" y="3054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V="1">
              <a:off x="2208" y="3450"/>
              <a:ext cx="0" cy="9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9"/>
            <p:cNvSpPr txBox="1">
              <a:spLocks noChangeArrowheads="1"/>
            </p:cNvSpPr>
            <p:nvPr/>
          </p:nvSpPr>
          <p:spPr bwMode="auto">
            <a:xfrm>
              <a:off x="1763" y="3522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4532" y="347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 flipV="1">
              <a:off x="2204" y="372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648" y="3438"/>
              <a:ext cx="0" cy="363"/>
            </a:xfrm>
            <a:prstGeom prst="line">
              <a:avLst/>
            </a:prstGeom>
            <a:noFill/>
            <a:ln w="95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93"/>
            <p:cNvSpPr txBox="1">
              <a:spLocks noChangeArrowheads="1"/>
            </p:cNvSpPr>
            <p:nvPr/>
          </p:nvSpPr>
          <p:spPr bwMode="auto">
            <a:xfrm>
              <a:off x="2468" y="3890"/>
              <a:ext cx="816" cy="198"/>
            </a:xfrm>
            <a:prstGeom prst="rect">
              <a:avLst/>
            </a:prstGeom>
            <a:solidFill>
              <a:srgbClr val="5EE5FC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9" y="3216"/>
              <a:ext cx="495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ET1</a:t>
              </a:r>
            </a:p>
            <a:p>
              <a:pPr>
                <a:spcBef>
                  <a:spcPct val="85000"/>
                </a:spcBef>
              </a:pPr>
              <a:r>
                <a:rPr lang="en-US" altLang="zh-CN" sz="1800" b="1"/>
                <a:t>ET2 </a:t>
              </a:r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2895" y="3797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1" name="Text Box 5"/>
          <p:cNvSpPr txBox="1">
            <a:spLocks noChangeArrowheads="1"/>
          </p:cNvSpPr>
          <p:nvPr/>
        </p:nvSpPr>
        <p:spPr bwMode="auto">
          <a:xfrm>
            <a:off x="2483768" y="558619"/>
            <a:ext cx="1809750" cy="300037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800" b="1"/>
              <a:t>R</a:t>
            </a:r>
            <a:r>
              <a:rPr lang="en-US" altLang="zh-CN" sz="1400" b="1"/>
              <a:t>i</a:t>
            </a:r>
            <a:r>
              <a:rPr lang="en-US" altLang="zh-CN" sz="1800" b="1">
                <a:cs typeface="Times New Roman" pitchFamily="18" charset="0"/>
              </a:rPr>
              <a:t>–</a:t>
            </a:r>
            <a:r>
              <a:rPr lang="en-US" altLang="zh-CN" sz="1800" b="1"/>
              <a:t>1</a:t>
            </a:r>
            <a:r>
              <a:rPr lang="en-US" altLang="zh-CN" sz="1800" b="1">
                <a:sym typeface="Symbol" pitchFamily="18" charset="2"/>
              </a:rPr>
              <a:t> </a:t>
            </a:r>
            <a:r>
              <a:rPr lang="en-US" altLang="zh-CN" sz="1800" b="1"/>
              <a:t>R</a:t>
            </a:r>
            <a:r>
              <a:rPr lang="en-US" altLang="zh-CN" sz="1400" b="1"/>
              <a:t>i,</a:t>
            </a:r>
            <a:r>
              <a:rPr lang="en-US" altLang="zh-CN" sz="1800" b="1">
                <a:sym typeface="Symbol" pitchFamily="18" charset="2"/>
              </a:rPr>
              <a:t> MAR</a:t>
            </a:r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755576" y="1026443"/>
            <a:ext cx="1538288" cy="314325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M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MDR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C</a:t>
            </a:r>
          </a:p>
        </p:txBody>
      </p:sp>
      <p:sp>
        <p:nvSpPr>
          <p:cNvPr id="93" name="Text Box 37"/>
          <p:cNvSpPr txBox="1">
            <a:spLocks noChangeArrowheads="1"/>
          </p:cNvSpPr>
          <p:nvPr/>
        </p:nvSpPr>
        <p:spPr bwMode="auto">
          <a:xfrm>
            <a:off x="5734067" y="2316997"/>
            <a:ext cx="1581150" cy="300037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800" b="1"/>
              <a:t>M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/>
              <a:t>MDR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C</a:t>
            </a:r>
          </a:p>
        </p:txBody>
      </p:sp>
      <p:sp>
        <p:nvSpPr>
          <p:cNvPr id="94" name="Text Box 93"/>
          <p:cNvSpPr txBox="1">
            <a:spLocks noChangeArrowheads="1"/>
          </p:cNvSpPr>
          <p:nvPr/>
        </p:nvSpPr>
        <p:spPr bwMode="auto">
          <a:xfrm>
            <a:off x="3923928" y="6351511"/>
            <a:ext cx="1295400" cy="314325"/>
          </a:xfrm>
          <a:prstGeom prst="rect">
            <a:avLst/>
          </a:prstGeom>
          <a:solidFill>
            <a:srgbClr val="FF000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PC</a:t>
            </a:r>
            <a:r>
              <a:rPr lang="en-US" altLang="zh-CN" sz="1800" b="1">
                <a:sym typeface="Symbol" pitchFamily="18" charset="2"/>
              </a:rPr>
              <a:t>MAR</a:t>
            </a: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16621" y="1077318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FT0: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46646" y="548680"/>
            <a:ext cx="3886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 </a:t>
            </a:r>
            <a:r>
              <a:rPr lang="en-US" altLang="zh-CN" sz="3000" b="1"/>
              <a:t>MOV R</a:t>
            </a:r>
            <a:r>
              <a:rPr lang="en-US" altLang="zh-CN" sz="3000" b="1" baseline="-14000"/>
              <a:t>1</a:t>
            </a:r>
            <a:r>
              <a:rPr lang="en-US" altLang="zh-CN" sz="3000" b="1" baseline="-18000"/>
              <a:t> </a:t>
            </a:r>
            <a:r>
              <a:rPr lang="en-US" altLang="zh-CN" sz="3000" b="1"/>
              <a:t>,  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 ;</a:t>
            </a:r>
            <a:endParaRPr lang="zh-CN" altLang="en-US" sz="30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16621" y="1502768"/>
            <a:ext cx="1130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988196" y="1572619"/>
            <a:ext cx="1885950" cy="461963"/>
            <a:chOff x="1621" y="837"/>
            <a:chExt cx="1188" cy="29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21" y="837"/>
              <a:ext cx="11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2000"/>
                <a:t>0</a:t>
              </a:r>
              <a:r>
                <a:rPr lang="en-US" altLang="zh-CN" sz="3000" b="1"/>
                <a:t>      R</a:t>
              </a:r>
              <a:r>
                <a:rPr lang="en-US" altLang="zh-CN" sz="3000" b="1" baseline="-12000"/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70" y="981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72321" y="2010770"/>
            <a:ext cx="2332037" cy="461963"/>
            <a:chOff x="1611" y="1153"/>
            <a:chExt cx="1469" cy="291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11" y="1153"/>
              <a:ext cx="14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      MAR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023" y="1297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6621" y="1947268"/>
            <a:ext cx="12715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988196" y="1143994"/>
            <a:ext cx="3795712" cy="474663"/>
            <a:chOff x="1621" y="527"/>
            <a:chExt cx="2391" cy="299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621" y="527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IR,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915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581" y="535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200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2835796" y="1244005"/>
            <a:ext cx="0" cy="12017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6118746" y="4136727"/>
            <a:ext cx="21256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754583" y="2901652"/>
            <a:ext cx="4522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MOV  (R</a:t>
            </a:r>
            <a:r>
              <a:rPr lang="en-US" altLang="zh-CN" sz="3000" b="1" baseline="-14000"/>
              <a:t>1</a:t>
            </a:r>
            <a:r>
              <a:rPr lang="en-US" altLang="zh-CN" sz="3000" b="1"/>
              <a:t>),  (R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);</a:t>
            </a:r>
            <a:endParaRPr lang="zh-CN" altLang="en-US" sz="3000" b="1"/>
          </a:p>
        </p:txBody>
      </p: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1718196" y="3373140"/>
            <a:ext cx="5046662" cy="554038"/>
            <a:chOff x="941" y="588"/>
            <a:chExt cx="3179" cy="349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941" y="588"/>
              <a:ext cx="92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FT0:</a:t>
              </a: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665" y="636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IR,</a:t>
              </a: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1983" y="78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2628" y="636"/>
              <a:ext cx="14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  PC</a:t>
              </a: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>
              <a:off x="3289" y="77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718196" y="3811289"/>
            <a:ext cx="1054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ST0:</a:t>
            </a:r>
          </a:p>
        </p:txBody>
      </p:sp>
      <p:grpSp>
        <p:nvGrpSpPr>
          <p:cNvPr id="27" name="Group 45"/>
          <p:cNvGrpSpPr>
            <a:grpSpLocks/>
          </p:cNvGrpSpPr>
          <p:nvPr/>
        </p:nvGrpSpPr>
        <p:grpSpPr bwMode="auto">
          <a:xfrm>
            <a:off x="2911996" y="3887491"/>
            <a:ext cx="2271712" cy="461963"/>
            <a:chOff x="1693" y="920"/>
            <a:chExt cx="1431" cy="291"/>
          </a:xfrm>
        </p:grpSpPr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1693" y="920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0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2056" y="10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1718196" y="4249439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ST1:</a:t>
            </a:r>
          </a:p>
        </p:txBody>
      </p: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2911996" y="4312941"/>
            <a:ext cx="2832100" cy="461963"/>
            <a:chOff x="1693" y="1220"/>
            <a:chExt cx="1784" cy="291"/>
          </a:xfrm>
        </p:grpSpPr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1693" y="1220"/>
              <a:ext cx="1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MDR     C</a:t>
              </a: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>
              <a:off x="2009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2947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5" name="Line 53"/>
          <p:cNvSpPr>
            <a:spLocks noChangeShapeType="1"/>
          </p:cNvSpPr>
          <p:nvPr/>
        </p:nvSpPr>
        <p:spPr bwMode="auto">
          <a:xfrm flipV="1">
            <a:off x="5652021" y="4457402"/>
            <a:ext cx="508000" cy="714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718196" y="4703464"/>
            <a:ext cx="1143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DT0:</a:t>
            </a:r>
          </a:p>
        </p:txBody>
      </p:sp>
      <p:grpSp>
        <p:nvGrpSpPr>
          <p:cNvPr id="37" name="Group 55"/>
          <p:cNvGrpSpPr>
            <a:grpSpLocks/>
          </p:cNvGrpSpPr>
          <p:nvPr/>
        </p:nvGrpSpPr>
        <p:grpSpPr bwMode="auto">
          <a:xfrm>
            <a:off x="2911996" y="4766967"/>
            <a:ext cx="2103437" cy="461963"/>
            <a:chOff x="1693" y="1514"/>
            <a:chExt cx="1325" cy="291"/>
          </a:xfrm>
        </p:grpSpPr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1693" y="151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1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>
              <a:off x="2044" y="1658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0" name="Line 58"/>
          <p:cNvSpPr>
            <a:spLocks noChangeShapeType="1"/>
          </p:cNvSpPr>
          <p:nvPr/>
        </p:nvSpPr>
        <p:spPr bwMode="auto">
          <a:xfrm flipV="1">
            <a:off x="4899546" y="4871739"/>
            <a:ext cx="839787" cy="114300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5652021" y="4619327"/>
            <a:ext cx="1752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1718196" y="51416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2911996" y="5205117"/>
            <a:ext cx="2055812" cy="461963"/>
            <a:chOff x="1693" y="1830"/>
            <a:chExt cx="1295" cy="291"/>
          </a:xfrm>
        </p:grpSpPr>
        <p:sp>
          <p:nvSpPr>
            <p:cNvPr id="44" name="Text Box 62"/>
            <p:cNvSpPr txBox="1">
              <a:spLocks noChangeArrowheads="1"/>
            </p:cNvSpPr>
            <p:nvPr/>
          </p:nvSpPr>
          <p:spPr bwMode="auto">
            <a:xfrm>
              <a:off x="1693" y="1830"/>
              <a:ext cx="1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C      MDR</a:t>
              </a: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953" y="1966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1718196" y="557976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47" name="Group 65"/>
          <p:cNvGrpSpPr>
            <a:grpSpLocks/>
          </p:cNvGrpSpPr>
          <p:nvPr/>
        </p:nvGrpSpPr>
        <p:grpSpPr bwMode="auto">
          <a:xfrm>
            <a:off x="2911996" y="5643268"/>
            <a:ext cx="2159000" cy="461963"/>
            <a:chOff x="1693" y="2130"/>
            <a:chExt cx="1360" cy="291"/>
          </a:xfrm>
        </p:grpSpPr>
        <p:sp>
          <p:nvSpPr>
            <p:cNvPr id="48" name="Text Box 66"/>
            <p:cNvSpPr txBox="1">
              <a:spLocks noChangeArrowheads="1"/>
            </p:cNvSpPr>
            <p:nvPr/>
          </p:nvSpPr>
          <p:spPr bwMode="auto">
            <a:xfrm>
              <a:off x="1693" y="2130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MDR      M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33" y="2274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1718196" y="60179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ET2:</a:t>
            </a:r>
          </a:p>
        </p:txBody>
      </p: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2911996" y="6081418"/>
            <a:ext cx="2252662" cy="461963"/>
            <a:chOff x="1693" y="2430"/>
            <a:chExt cx="1419" cy="291"/>
          </a:xfrm>
        </p:grpSpPr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1693" y="2430"/>
              <a:ext cx="1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     MAR</a:t>
              </a: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2084" y="2566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4" name="Line 72"/>
          <p:cNvSpPr>
            <a:spLocks noChangeShapeType="1"/>
          </p:cNvSpPr>
          <p:nvPr/>
        </p:nvSpPr>
        <p:spPr bwMode="auto">
          <a:xfrm>
            <a:off x="2784996" y="3560464"/>
            <a:ext cx="0" cy="303688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1" grpId="0" build="p" autoUpdateAnimBg="0"/>
      <p:bldP spid="17" grpId="0" animBg="1"/>
      <p:bldP spid="18" grpId="0" build="p" autoUpdateAnimBg="0" advAuto="0"/>
      <p:bldP spid="19" grpId="0" build="p" autoUpdateAnimBg="0"/>
      <p:bldP spid="26" grpId="0" build="p" autoUpdateAnimBg="0"/>
      <p:bldP spid="30" grpId="0" build="p" autoUpdateAnimBg="0"/>
      <p:bldP spid="35" grpId="0" animBg="1"/>
      <p:bldP spid="36" grpId="0" build="p" autoUpdateAnimBg="0"/>
      <p:bldP spid="40" grpId="0" animBg="1"/>
      <p:bldP spid="41" grpId="0" build="p" autoUpdateAnimBg="0" advAuto="0"/>
      <p:bldP spid="42" grpId="0" build="p" autoUpdateAnimBg="0"/>
      <p:bldP spid="46" grpId="0" build="p" autoUpdateAnimBg="0"/>
      <p:bldP spid="50" grpId="0" build="p" autoUpdateAnimBg="0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804025" y="682649"/>
            <a:ext cx="2100263" cy="433388"/>
            <a:chOff x="4286" y="254"/>
            <a:chExt cx="1323" cy="27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286" y="254"/>
              <a:ext cx="132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886" y="380"/>
              <a:ext cx="249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063" y="320699"/>
            <a:ext cx="445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例3: </a:t>
            </a:r>
            <a:r>
              <a:rPr lang="en-US" altLang="zh-CN" sz="2800" b="1"/>
              <a:t>MOV X(R</a:t>
            </a:r>
            <a:r>
              <a:rPr lang="en-US" altLang="zh-CN" sz="2800" b="1" baseline="-12000"/>
              <a:t>1</a:t>
            </a:r>
            <a:r>
              <a:rPr lang="en-US" altLang="zh-CN" sz="2800" b="1"/>
              <a:t>),  X(R</a:t>
            </a:r>
            <a:r>
              <a:rPr lang="en-US" altLang="zh-CN" sz="2800" b="1" baseline="-12000"/>
              <a:t>0</a:t>
            </a:r>
            <a:r>
              <a:rPr lang="en-US" altLang="zh-CN" sz="2800" b="1"/>
              <a:t>) ;</a:t>
            </a:r>
            <a:endParaRPr lang="zh-CN" altLang="en-US" sz="2800" b="1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51525" y="282599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6804025" y="307999"/>
            <a:ext cx="1892300" cy="433388"/>
            <a:chOff x="4286" y="18"/>
            <a:chExt cx="1192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286" y="18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 IR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74" y="162"/>
              <a:ext cx="26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73863" y="390549"/>
            <a:ext cx="0" cy="658813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272213" y="1624037"/>
            <a:ext cx="2579687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取源操作数, 暂存于</a:t>
            </a:r>
            <a:r>
              <a:rPr lang="en-US" altLang="zh-CN" sz="2800" b="1"/>
              <a:t>C, </a:t>
            </a:r>
            <a:r>
              <a:rPr lang="zh-CN" altLang="en-US" sz="2800" b="1"/>
              <a:t>需5个</a:t>
            </a:r>
            <a:r>
              <a:rPr lang="en-US" altLang="zh-CN" sz="2800" b="1"/>
              <a:t>T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56125" y="1195412"/>
            <a:ext cx="1503363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源变址位移量</a:t>
            </a:r>
          </a:p>
        </p:txBody>
      </p: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1576388" y="1827609"/>
            <a:ext cx="2171700" cy="449263"/>
            <a:chOff x="1017" y="992"/>
            <a:chExt cx="1368" cy="283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17" y="992"/>
              <a:ext cx="13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rgbClr val="FF0000"/>
                  </a:solidFill>
                </a:rPr>
                <a:t>PC+1     PC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41" y="112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8313" y="850924"/>
            <a:ext cx="113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1563688" y="914425"/>
            <a:ext cx="2276475" cy="449263"/>
            <a:chOff x="1017" y="432"/>
            <a:chExt cx="1434" cy="283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17" y="432"/>
              <a:ext cx="143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416" y="570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8313" y="34417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1576388" y="1371625"/>
            <a:ext cx="2692400" cy="449263"/>
            <a:chOff x="1017" y="720"/>
            <a:chExt cx="1696" cy="283"/>
          </a:xfrm>
        </p:grpSpPr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017" y="720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330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162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173538" y="1600224"/>
            <a:ext cx="392112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68313" y="30353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1576388" y="4813329"/>
            <a:ext cx="2106612" cy="449263"/>
            <a:chOff x="1017" y="3024"/>
            <a:chExt cx="1327" cy="283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017" y="3024"/>
              <a:ext cx="132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      MDR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268" y="3168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481513" y="2582887"/>
            <a:ext cx="1909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68313" y="4749824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186238" y="2882924"/>
            <a:ext cx="338137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1563688" y="2222526"/>
            <a:ext cx="2678112" cy="449263"/>
            <a:chOff x="1009" y="1272"/>
            <a:chExt cx="1687" cy="283"/>
          </a:xfrm>
        </p:grpSpPr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009" y="1272"/>
              <a:ext cx="168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C+R</a:t>
              </a:r>
              <a:r>
                <a:rPr lang="en-US" altLang="zh-CN" sz="2800" b="1" baseline="-14000"/>
                <a:t>0</a:t>
              </a:r>
              <a:r>
                <a:rPr lang="en-US" altLang="zh-CN" sz="2800" b="1"/>
                <a:t>      MAR</a:t>
              </a: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665" y="1408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68313" y="51689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1576388" y="5232430"/>
            <a:ext cx="2178050" cy="449263"/>
            <a:chOff x="1017" y="3304"/>
            <a:chExt cx="1372" cy="283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017" y="3304"/>
              <a:ext cx="137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MDR     M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632" y="344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68313" y="55626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41" name="Group 101"/>
          <p:cNvGrpSpPr>
            <a:grpSpLocks/>
          </p:cNvGrpSpPr>
          <p:nvPr/>
        </p:nvGrpSpPr>
        <p:grpSpPr bwMode="auto">
          <a:xfrm>
            <a:off x="1563688" y="5664230"/>
            <a:ext cx="2220912" cy="449263"/>
            <a:chOff x="1017" y="3584"/>
            <a:chExt cx="1399" cy="283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017" y="3584"/>
              <a:ext cx="139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405" y="3728"/>
              <a:ext cx="25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4" name="Group 94"/>
          <p:cNvGrpSpPr>
            <a:grpSpLocks/>
          </p:cNvGrpSpPr>
          <p:nvPr/>
        </p:nvGrpSpPr>
        <p:grpSpPr bwMode="auto">
          <a:xfrm>
            <a:off x="1576388" y="2667027"/>
            <a:ext cx="2844800" cy="449263"/>
            <a:chOff x="1017" y="1576"/>
            <a:chExt cx="1792" cy="283"/>
          </a:xfrm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1017" y="1576"/>
              <a:ext cx="17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313" y="1722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70" y="1714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468313" y="13081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468313" y="1727224"/>
            <a:ext cx="1073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68313" y="2159024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68313" y="2603524"/>
            <a:ext cx="1031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ST4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52" name="Group 95"/>
          <p:cNvGrpSpPr>
            <a:grpSpLocks/>
          </p:cNvGrpSpPr>
          <p:nvPr/>
        </p:nvGrpSpPr>
        <p:grpSpPr bwMode="auto">
          <a:xfrm>
            <a:off x="1576388" y="3111527"/>
            <a:ext cx="2225675" cy="449263"/>
            <a:chOff x="1017" y="1856"/>
            <a:chExt cx="1402" cy="283"/>
          </a:xfrm>
        </p:grpSpPr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1017" y="1856"/>
              <a:ext cx="140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427" y="1986"/>
              <a:ext cx="26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5" name="Group 97"/>
          <p:cNvGrpSpPr>
            <a:grpSpLocks/>
          </p:cNvGrpSpPr>
          <p:nvPr/>
        </p:nvGrpSpPr>
        <p:grpSpPr bwMode="auto">
          <a:xfrm>
            <a:off x="1563688" y="3925916"/>
            <a:ext cx="2692400" cy="449263"/>
            <a:chOff x="1009" y="2433"/>
            <a:chExt cx="1696" cy="283"/>
          </a:xfrm>
        </p:grpSpPr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1009" y="2433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D</a:t>
              </a: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1307" y="2587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135" y="257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9" name="Group 96"/>
          <p:cNvGrpSpPr>
            <a:grpSpLocks/>
          </p:cNvGrpSpPr>
          <p:nvPr/>
        </p:nvGrpSpPr>
        <p:grpSpPr bwMode="auto">
          <a:xfrm>
            <a:off x="1576388" y="3495703"/>
            <a:ext cx="2122487" cy="449263"/>
            <a:chOff x="1017" y="2146"/>
            <a:chExt cx="1337" cy="283"/>
          </a:xfrm>
        </p:grpSpPr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017" y="2146"/>
              <a:ext cx="133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657" y="2284"/>
              <a:ext cx="23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468313" y="38735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468313" y="43180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64" name="Group 98"/>
          <p:cNvGrpSpPr>
            <a:grpSpLocks/>
          </p:cNvGrpSpPr>
          <p:nvPr/>
        </p:nvGrpSpPr>
        <p:grpSpPr bwMode="auto">
          <a:xfrm>
            <a:off x="1576388" y="4372004"/>
            <a:ext cx="2517775" cy="449263"/>
            <a:chOff x="1017" y="2746"/>
            <a:chExt cx="1586" cy="283"/>
          </a:xfrm>
        </p:grpSpPr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1017" y="2746"/>
              <a:ext cx="158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D+R</a:t>
              </a:r>
              <a:r>
                <a:rPr lang="en-US" altLang="zh-CN" sz="2800" b="1" baseline="-14000"/>
                <a:t>1</a:t>
              </a:r>
              <a:r>
                <a:rPr lang="en-US" altLang="zh-CN" sz="2800" b="1"/>
                <a:t>     MAR</a:t>
              </a: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645" y="289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4049713" y="4619649"/>
            <a:ext cx="395287" cy="1588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4384675" y="4422799"/>
            <a:ext cx="17002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69" name="AutoShape 70"/>
          <p:cNvSpPr>
            <a:spLocks/>
          </p:cNvSpPr>
          <p:nvPr/>
        </p:nvSpPr>
        <p:spPr bwMode="auto">
          <a:xfrm>
            <a:off x="6091238" y="1104924"/>
            <a:ext cx="169862" cy="1824038"/>
          </a:xfrm>
          <a:prstGeom prst="rightBrace">
            <a:avLst>
              <a:gd name="adj1" fmla="val 89486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0" name="AutoShape 71"/>
          <p:cNvSpPr>
            <a:spLocks/>
          </p:cNvSpPr>
          <p:nvPr/>
        </p:nvSpPr>
        <p:spPr bwMode="auto">
          <a:xfrm>
            <a:off x="6069013" y="3251224"/>
            <a:ext cx="153987" cy="1549400"/>
          </a:xfrm>
          <a:prstGeom prst="rightBrace">
            <a:avLst>
              <a:gd name="adj1" fmla="val 83849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6210300" y="3657624"/>
            <a:ext cx="2781300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取目的地址, 暂存于</a:t>
            </a:r>
            <a:r>
              <a:rPr lang="en-US" altLang="zh-CN" sz="2800" b="1"/>
              <a:t>MAR, </a:t>
            </a:r>
            <a:r>
              <a:rPr lang="zh-CN" altLang="en-US" sz="2800" b="1"/>
              <a:t>需4个</a:t>
            </a:r>
            <a:r>
              <a:rPr lang="en-US" altLang="zh-CN" sz="2800" b="1"/>
              <a:t>T</a:t>
            </a:r>
          </a:p>
        </p:txBody>
      </p:sp>
      <p:sp>
        <p:nvSpPr>
          <p:cNvPr id="72" name="AutoShape 73"/>
          <p:cNvSpPr>
            <a:spLocks/>
          </p:cNvSpPr>
          <p:nvPr/>
        </p:nvSpPr>
        <p:spPr bwMode="auto">
          <a:xfrm>
            <a:off x="6078538" y="5051449"/>
            <a:ext cx="168275" cy="1073150"/>
          </a:xfrm>
          <a:prstGeom prst="rightBrace">
            <a:avLst>
              <a:gd name="adj1" fmla="val 53145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6232525" y="5130824"/>
            <a:ext cx="2568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源操作数送存储器, 需3个</a:t>
            </a:r>
            <a:r>
              <a:rPr lang="en-US" altLang="zh-CN" sz="2800" b="1"/>
              <a:t>T</a:t>
            </a:r>
            <a:endParaRPr lang="zh-CN" altLang="en-US" sz="2800" b="1"/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4414838" y="3676674"/>
            <a:ext cx="171767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目的变址位移量</a:t>
            </a: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>
            <a:off x="4162425" y="4135462"/>
            <a:ext cx="360363" cy="1587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1476375" y="976337"/>
            <a:ext cx="0" cy="5260975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10" grpId="0" animBg="1"/>
      <p:bldP spid="11" grpId="0" autoUpdateAnimBg="0"/>
      <p:bldP spid="12" grpId="0" build="p" autoUpdateAnimBg="0" advAuto="0"/>
      <p:bldP spid="16" grpId="0" build="p" autoUpdateAnimBg="0"/>
      <p:bldP spid="20" grpId="0" build="p" autoUpdateAnimBg="0"/>
      <p:bldP spid="25" grpId="0" animBg="1"/>
      <p:bldP spid="26" grpId="0" build="p" autoUpdateAnimBg="0"/>
      <p:bldP spid="30" grpId="0" build="p" autoUpdateAnimBg="0" advAuto="0"/>
      <p:bldP spid="31" grpId="0" build="p" autoUpdateAnimBg="0"/>
      <p:bldP spid="32" grpId="0" animBg="1"/>
      <p:bldP spid="36" grpId="0" build="p" autoUpdateAnimBg="0"/>
      <p:bldP spid="40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62" grpId="0" build="p" autoUpdateAnimBg="0"/>
      <p:bldP spid="63" grpId="0" build="p" autoUpdateAnimBg="0"/>
      <p:bldP spid="67" grpId="0" animBg="1"/>
      <p:bldP spid="68" grpId="0" build="p" autoUpdateAnimBg="0" advAuto="0"/>
      <p:bldP spid="69" grpId="0" animBg="1"/>
      <p:bldP spid="70" grpId="0" animBg="1"/>
      <p:bldP spid="71" grpId="0" build="p" autoUpdateAnimBg="0" advAuto="0"/>
      <p:bldP spid="72" grpId="0" animBg="1"/>
      <p:bldP spid="73" grpId="0" autoUpdateAnimBg="0"/>
      <p:bldP spid="74" grpId="0" build="p" autoUpdateAnimBg="0" advAuto="0"/>
      <p:bldP spid="75" grpId="0" animBg="1"/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931863" y="836712"/>
            <a:ext cx="283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注: 寄存器编码</a:t>
            </a:r>
          </a:p>
        </p:txBody>
      </p: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1608138" y="1233587"/>
            <a:ext cx="6786562" cy="1011237"/>
            <a:chOff x="989" y="747"/>
            <a:chExt cx="4619" cy="737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009" y="747"/>
              <a:ext cx="459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R</a:t>
              </a:r>
              <a:r>
                <a:rPr lang="en-US" altLang="zh-CN" sz="2800" b="1" baseline="-12000"/>
                <a:t>0</a:t>
              </a:r>
              <a:r>
                <a:rPr lang="en-US" altLang="zh-CN" sz="2800" b="1"/>
                <a:t> (000)、R</a:t>
              </a:r>
              <a:r>
                <a:rPr lang="en-US" altLang="zh-CN" sz="2800" b="1" baseline="-12000"/>
                <a:t>1</a:t>
              </a:r>
              <a:r>
                <a:rPr lang="en-US" altLang="zh-CN" sz="2800" b="1"/>
                <a:t> (001) 、R</a:t>
              </a:r>
              <a:r>
                <a:rPr lang="en-US" altLang="zh-CN" sz="2800" b="1" baseline="-12000"/>
                <a:t>2</a:t>
              </a:r>
              <a:r>
                <a:rPr lang="en-US" altLang="zh-CN" sz="2800" b="1"/>
                <a:t> (010)、R</a:t>
              </a:r>
              <a:r>
                <a:rPr lang="en-US" altLang="zh-CN" sz="2800" b="1" baseline="-12000"/>
                <a:t>3</a:t>
              </a:r>
              <a:r>
                <a:rPr lang="en-US" altLang="zh-CN" sz="2800" b="1"/>
                <a:t> (011)</a:t>
              </a: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989" y="1095"/>
              <a:ext cx="3853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SP (100)、PSW (101)、PC (111) </a:t>
              </a:r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974725" y="2251174"/>
            <a:ext cx="2859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传送指令格式:</a:t>
            </a:r>
          </a:p>
        </p:txBody>
      </p:sp>
      <p:grpSp>
        <p:nvGrpSpPr>
          <p:cNvPr id="36" name="Group 46"/>
          <p:cNvGrpSpPr>
            <a:grpSpLocks/>
          </p:cNvGrpSpPr>
          <p:nvPr/>
        </p:nvGrpSpPr>
        <p:grpSpPr bwMode="auto">
          <a:xfrm>
            <a:off x="317500" y="2870299"/>
            <a:ext cx="8594725" cy="1787525"/>
            <a:chOff x="200" y="1722"/>
            <a:chExt cx="5414" cy="1126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00" y="2032"/>
              <a:ext cx="5399" cy="330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   操作码     寄存器号    寻址方式   寄存器号  寻址方式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300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397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488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4562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18" y="1722"/>
              <a:ext cx="539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smtClean="0">
                  <a:ea typeface="MingLiU" pitchFamily="49" charset="-120"/>
                </a:rPr>
                <a:t>  IR</a:t>
              </a:r>
              <a:r>
                <a:rPr lang="en-US" altLang="zh-CN" sz="2400" b="1" baseline="-14000" smtClean="0">
                  <a:ea typeface="MingLiU" pitchFamily="49" charset="-120"/>
                </a:rPr>
                <a:t>15 </a:t>
              </a:r>
              <a:r>
                <a:rPr lang="en-US" altLang="zh-CN" sz="2400" b="1" baseline="-14000">
                  <a:ea typeface="Batang" pitchFamily="18" charset="-127"/>
                </a:rPr>
                <a:t>∼</a:t>
              </a:r>
              <a:r>
                <a:rPr lang="en-US" altLang="zh-CN" sz="2400" b="1" baseline="-14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12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baseline="-25000"/>
                <a:t> </a:t>
              </a:r>
              <a:r>
                <a:rPr lang="en-US" altLang="zh-CN" sz="2400" b="1" baseline="-25000" smtClean="0"/>
                <a:t>   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11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10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9   </a:t>
              </a:r>
              <a:r>
                <a:rPr lang="en-US" altLang="zh-CN" sz="2400" b="1" baseline="-25000" smtClean="0">
                  <a:ea typeface="MingLiU" pitchFamily="49" charset="-120"/>
                </a:rPr>
                <a:t>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8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7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6    </a:t>
              </a:r>
              <a:r>
                <a:rPr lang="en-US" altLang="zh-CN" sz="2400" b="1" baseline="-25000" smtClean="0">
                  <a:ea typeface="MingLiU" pitchFamily="49" charset="-120"/>
                </a:rPr>
                <a:t>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5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4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3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baseline="-25000" smtClean="0">
                  <a:ea typeface="MingLiU" pitchFamily="49" charset="-120"/>
                </a:rPr>
                <a:t>   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2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1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0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endParaRPr lang="zh-CN" altLang="en-US" sz="2400" b="1" baseline="-25000">
                <a:ea typeface="MingLiU" pitchFamily="49" charset="-120"/>
              </a:endParaRPr>
            </a:p>
          </p:txBody>
        </p:sp>
        <p:sp>
          <p:nvSpPr>
            <p:cNvPr id="43" name="AutoShape 19"/>
            <p:cNvSpPr>
              <a:spLocks/>
            </p:cNvSpPr>
            <p:nvPr/>
          </p:nvSpPr>
          <p:spPr bwMode="auto">
            <a:xfrm rot="-5400000">
              <a:off x="677" y="1945"/>
              <a:ext cx="129" cy="1078"/>
            </a:xfrm>
            <a:prstGeom prst="leftBrace">
              <a:avLst>
                <a:gd name="adj1" fmla="val 69638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549" y="2521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4位</a:t>
              </a:r>
            </a:p>
          </p:txBody>
        </p:sp>
        <p:sp>
          <p:nvSpPr>
            <p:cNvPr id="45" name="AutoShape 22"/>
            <p:cNvSpPr>
              <a:spLocks/>
            </p:cNvSpPr>
            <p:nvPr/>
          </p:nvSpPr>
          <p:spPr bwMode="auto">
            <a:xfrm rot="-5400000">
              <a:off x="1786" y="1976"/>
              <a:ext cx="129" cy="1030"/>
            </a:xfrm>
            <a:prstGeom prst="leftBrace">
              <a:avLst>
                <a:gd name="adj1" fmla="val 66537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1666" y="2520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47" name="AutoShape 25"/>
            <p:cNvSpPr>
              <a:spLocks/>
            </p:cNvSpPr>
            <p:nvPr/>
          </p:nvSpPr>
          <p:spPr bwMode="auto">
            <a:xfrm rot="-5400000">
              <a:off x="2875" y="1976"/>
              <a:ext cx="129" cy="1036"/>
            </a:xfrm>
            <a:prstGeom prst="leftBrace">
              <a:avLst>
                <a:gd name="adj1" fmla="val 66925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2768" y="2515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49" name="AutoShape 28"/>
            <p:cNvSpPr>
              <a:spLocks/>
            </p:cNvSpPr>
            <p:nvPr/>
          </p:nvSpPr>
          <p:spPr bwMode="auto">
            <a:xfrm rot="-5400000">
              <a:off x="5016" y="1997"/>
              <a:ext cx="129" cy="988"/>
            </a:xfrm>
            <a:prstGeom prst="leftBrace">
              <a:avLst>
                <a:gd name="adj1" fmla="val 63824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885" y="2520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51" name="AutoShape 31"/>
            <p:cNvSpPr>
              <a:spLocks/>
            </p:cNvSpPr>
            <p:nvPr/>
          </p:nvSpPr>
          <p:spPr bwMode="auto">
            <a:xfrm rot="-5400000">
              <a:off x="3954" y="1988"/>
              <a:ext cx="129" cy="1020"/>
            </a:xfrm>
            <a:prstGeom prst="leftBrace">
              <a:avLst>
                <a:gd name="adj1" fmla="val 65891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3879" y="2519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39862" y="116632"/>
            <a:ext cx="2940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操作时间表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635000" y="6002124"/>
            <a:ext cx="7605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MOV</a:t>
            </a:r>
            <a:r>
              <a:rPr lang="zh-CN" altLang="en-US" sz="2800" b="1"/>
              <a:t>指令操作时间表3-12(仅</a:t>
            </a:r>
            <a:r>
              <a:rPr lang="en-US" altLang="zh-CN" sz="2800" b="1"/>
              <a:t>ST0</a:t>
            </a:r>
            <a:r>
              <a:rPr lang="zh-CN" altLang="en-US" sz="2800" b="1"/>
              <a:t>和</a:t>
            </a:r>
            <a:r>
              <a:rPr lang="en-US" altLang="zh-CN" sz="2800" b="1"/>
              <a:t>ST1):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683568" y="5085184"/>
            <a:ext cx="7605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smtClean="0"/>
              <a:t>X</a:t>
            </a:r>
            <a:r>
              <a:rPr lang="zh-CN" altLang="en-US" sz="2800" b="1" smtClean="0"/>
              <a:t>是变址方式标志，即寻址方式字段代码为</a:t>
            </a:r>
            <a:r>
              <a:rPr lang="en-US" altLang="zh-CN" sz="2800" b="1" smtClean="0"/>
              <a:t>101</a:t>
            </a:r>
            <a:r>
              <a:rPr lang="zh-CN" altLang="en-US" sz="2800" b="1" smtClean="0"/>
              <a:t>；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5" grpId="0" autoUpdateAnimBg="0"/>
      <p:bldP spid="53" grpId="0" build="p" autoUpdateAnimBg="0"/>
      <p:bldP spid="54" grpId="0" build="p" autoUpdateAnimBg="0"/>
      <p:bldP spid="5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85738" y="1175915"/>
            <a:ext cx="8812212" cy="4413325"/>
            <a:chOff x="185738" y="527844"/>
            <a:chExt cx="8812212" cy="4413325"/>
          </a:xfrm>
        </p:grpSpPr>
        <p:sp>
          <p:nvSpPr>
            <p:cNvPr id="2" name="Text Box 58"/>
            <p:cNvSpPr txBox="1">
              <a:spLocks noChangeArrowheads="1"/>
            </p:cNvSpPr>
            <p:nvPr/>
          </p:nvSpPr>
          <p:spPr bwMode="auto">
            <a:xfrm>
              <a:off x="185738" y="527844"/>
              <a:ext cx="8794750" cy="4401205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20000"/>
                </a:spcBef>
                <a:tabLst>
                  <a:tab pos="952500" algn="l"/>
                </a:tabLst>
              </a:pPr>
              <a:r>
                <a:rPr lang="en-US" altLang="zh-CN" sz="2800" b="1" smtClean="0"/>
                <a:t>ST</a:t>
              </a:r>
              <a:r>
                <a:rPr lang="en-US" altLang="zh-CN" sz="2800" b="1" baseline="-14000" smtClean="0"/>
                <a:t>0</a:t>
              </a:r>
              <a:r>
                <a:rPr lang="en-US" altLang="zh-CN" sz="2800" b="1" baseline="-18000" smtClean="0"/>
                <a:t> </a:t>
              </a:r>
              <a:r>
                <a:rPr lang="en-US" altLang="zh-CN" sz="2800" b="1" baseline="-25000" smtClean="0"/>
                <a:t>   </a:t>
              </a:r>
              <a:r>
                <a:rPr lang="en-US" altLang="zh-CN" sz="2800" b="1" smtClean="0"/>
                <a:t>R</a:t>
              </a:r>
              <a:r>
                <a:rPr lang="en-US" altLang="zh-CN" sz="2800" b="1" baseline="-14000" smtClean="0"/>
                <a:t>0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R</a:t>
              </a:r>
              <a:r>
                <a:rPr lang="en-US" altLang="zh-CN" sz="2800" b="1" baseline="-14000"/>
                <a:t>1</a:t>
              </a:r>
              <a:r>
                <a:rPr lang="en-US" altLang="zh-CN" sz="2800" b="1">
                  <a:ea typeface="MingLiU" pitchFamily="49" charset="-120"/>
                </a:rPr>
                <a:t>→A 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2</a:t>
              </a:r>
              <a:r>
                <a:rPr lang="en-US" altLang="zh-CN" sz="2800" b="1">
                  <a:ea typeface="MingLiU" pitchFamily="49" charset="-120"/>
                </a:rPr>
                <a:t>→A 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3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SP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S</a:t>
              </a:r>
              <a:r>
                <a:rPr lang="en-US" altLang="zh-CN" sz="2800" b="1" baseline="-18000"/>
                <a:t>3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2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1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0</a:t>
              </a:r>
              <a:r>
                <a:rPr lang="en-US" altLang="zh-CN" sz="2800" b="1">
                  <a:ea typeface="MingLiU" pitchFamily="49" charset="-120"/>
                </a:rPr>
                <a:t>M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DM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</a:t>
              </a:r>
              <a:r>
                <a:rPr lang="en-US" altLang="zh-CN" sz="2800" b="1" smtClean="0"/>
                <a:t>T+1</a:t>
              </a:r>
            </a:p>
          </p:txBody>
        </p:sp>
        <p:sp>
          <p:nvSpPr>
            <p:cNvPr id="3" name="Rectangle 68"/>
            <p:cNvSpPr>
              <a:spLocks noChangeArrowheads="1"/>
            </p:cNvSpPr>
            <p:nvPr/>
          </p:nvSpPr>
          <p:spPr bwMode="auto">
            <a:xfrm>
              <a:off x="2084388" y="2713831"/>
              <a:ext cx="26276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2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+ 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" name="Rectangle 65"/>
            <p:cNvSpPr>
              <a:spLocks noChangeArrowheads="1"/>
            </p:cNvSpPr>
            <p:nvPr/>
          </p:nvSpPr>
          <p:spPr bwMode="auto">
            <a:xfrm>
              <a:off x="2092325" y="1862931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5" name="Line 66"/>
            <p:cNvSpPr>
              <a:spLocks noChangeShapeType="1"/>
            </p:cNvSpPr>
            <p:nvPr/>
          </p:nvSpPr>
          <p:spPr bwMode="auto">
            <a:xfrm>
              <a:off x="2427288" y="1940719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956050" y="1940719"/>
              <a:ext cx="273050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2074863" y="2289969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2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8" name="Line 70"/>
            <p:cNvSpPr>
              <a:spLocks noChangeShapeType="1"/>
            </p:cNvSpPr>
            <p:nvPr/>
          </p:nvSpPr>
          <p:spPr bwMode="auto">
            <a:xfrm>
              <a:off x="2927350" y="2355056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3454400" y="2355056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>
              <a:off x="3923928" y="2355056"/>
              <a:ext cx="26987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2752725" y="3159919"/>
              <a:ext cx="109537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[–(R)]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2963863" y="3229769"/>
              <a:ext cx="650875" cy="0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>
              <a:off x="4630738" y="529431"/>
              <a:ext cx="13270" cy="4411737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5427662" y="527845"/>
              <a:ext cx="8433" cy="4413324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99593" y="527845"/>
              <a:ext cx="44970" cy="441332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4632325" y="1268761"/>
              <a:ext cx="43656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5508104" y="1311425"/>
              <a:ext cx="155733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CPMAR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4833938" y="2140744"/>
              <a:ext cx="4095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P</a:t>
              </a:r>
              <a:endParaRPr lang="zh-CN" altLang="en-US" sz="2800" b="1"/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5497513" y="1772817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0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0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 baseline="-25000"/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5503863" y="2257709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1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1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503863" y="2761765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2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6000"/>
                <a:t>2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5491163" y="3265821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3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3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472113" y="3769877"/>
              <a:ext cx="351512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CPSP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SP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 baseline="-25000"/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5486400" y="4273932"/>
              <a:ext cx="17854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CPT   </a:t>
              </a:r>
              <a:r>
                <a:rPr lang="en-US" altLang="zh-CN" sz="2800" b="1">
                  <a:ea typeface="MingLiU" pitchFamily="49" charset="-120"/>
                </a:rPr>
                <a:t>[ </a:t>
              </a:r>
              <a:r>
                <a:rPr lang="en-US" altLang="zh-CN" sz="2800" b="1"/>
                <a:t>P </a:t>
              </a:r>
              <a:r>
                <a:rPr lang="en-US" altLang="zh-CN" sz="2800" b="1">
                  <a:ea typeface="MingLiU" pitchFamily="49" charset="-120"/>
                </a:rPr>
                <a:t>]</a:t>
              </a:r>
              <a:endParaRPr lang="zh-CN" altLang="en-US" sz="2800" b="1"/>
            </a:p>
          </p:txBody>
        </p:sp>
        <p:sp>
          <p:nvSpPr>
            <p:cNvPr id="25" name="Line 88"/>
            <p:cNvSpPr>
              <a:spLocks noChangeShapeType="1"/>
            </p:cNvSpPr>
            <p:nvPr/>
          </p:nvSpPr>
          <p:spPr bwMode="auto">
            <a:xfrm>
              <a:off x="6743476" y="4365105"/>
              <a:ext cx="204788" cy="0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85838" y="3563141"/>
              <a:ext cx="3205162" cy="549274"/>
              <a:chOff x="621" y="2015"/>
              <a:chExt cx="2019" cy="346"/>
            </a:xfrm>
          </p:grpSpPr>
          <p:sp>
            <p:nvSpPr>
              <p:cNvPr id="27" name="Rectangle 95"/>
              <p:cNvSpPr>
                <a:spLocks noChangeArrowheads="1"/>
              </p:cNvSpPr>
              <p:nvPr/>
            </p:nvSpPr>
            <p:spPr bwMode="auto">
              <a:xfrm>
                <a:off x="1950" y="2015"/>
                <a:ext cx="6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>
                    <a:ea typeface="MingLiU" pitchFamily="49" charset="-120"/>
                  </a:rPr>
                  <a:t>[–(R)]</a:t>
                </a:r>
                <a:endParaRPr lang="zh-CN" altLang="en-US" sz="2800" b="1">
                  <a:ea typeface="MingLiU" pitchFamily="49" charset="-120"/>
                </a:endParaRPr>
              </a:p>
            </p:txBody>
          </p:sp>
          <p:sp>
            <p:nvSpPr>
              <p:cNvPr id="28" name="Rectangle 89"/>
              <p:cNvSpPr>
                <a:spLocks noChangeArrowheads="1"/>
              </p:cNvSpPr>
              <p:nvPr/>
            </p:nvSpPr>
            <p:spPr bwMode="auto">
              <a:xfrm>
                <a:off x="621" y="2031"/>
                <a:ext cx="14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3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2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1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0</a:t>
                </a:r>
                <a:r>
                  <a:rPr lang="en-US" altLang="zh-CN" sz="2800" b="1">
                    <a:ea typeface="MingLiU" pitchFamily="49" charset="-120"/>
                  </a:rPr>
                  <a:t>M</a:t>
                </a:r>
                <a:r>
                  <a:rPr lang="en-US" altLang="zh-CN" sz="2800" b="1"/>
                  <a:t>C</a:t>
                </a:r>
                <a:r>
                  <a:rPr lang="en-US" altLang="zh-CN" sz="2800" b="1" baseline="-14000"/>
                  <a:t>0</a:t>
                </a:r>
                <a:endParaRPr lang="zh-CN" altLang="en-US" sz="2800" b="1" baseline="-14000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>
                <a:off x="888" y="2099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1292" y="209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1" name="Line 92"/>
              <p:cNvSpPr>
                <a:spLocks noChangeShapeType="1"/>
              </p:cNvSpPr>
              <p:nvPr/>
            </p:nvSpPr>
            <p:spPr bwMode="auto">
              <a:xfrm>
                <a:off x="687" y="209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2" name="Line 93"/>
              <p:cNvSpPr>
                <a:spLocks noChangeShapeType="1"/>
              </p:cNvSpPr>
              <p:nvPr/>
            </p:nvSpPr>
            <p:spPr bwMode="auto">
              <a:xfrm>
                <a:off x="1066" y="2098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3" name="Line 94"/>
              <p:cNvSpPr>
                <a:spLocks noChangeShapeType="1"/>
              </p:cNvSpPr>
              <p:nvPr/>
            </p:nvSpPr>
            <p:spPr bwMode="auto">
              <a:xfrm>
                <a:off x="1724" y="2093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4" name="Line 96"/>
              <p:cNvSpPr>
                <a:spLocks noChangeShapeType="1"/>
              </p:cNvSpPr>
              <p:nvPr/>
            </p:nvSpPr>
            <p:spPr bwMode="auto">
              <a:xfrm>
                <a:off x="1474" y="2094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2101850" y="532606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2436813" y="610394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2962275" y="608806"/>
              <a:ext cx="33178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3478213" y="610394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3923928" y="610394"/>
              <a:ext cx="2778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0" name="Rectangle 97"/>
            <p:cNvSpPr>
              <a:spLocks noChangeArrowheads="1"/>
            </p:cNvSpPr>
            <p:nvPr/>
          </p:nvSpPr>
          <p:spPr bwMode="auto">
            <a:xfrm>
              <a:off x="2095500" y="956469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2417763" y="1053306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2943225" y="1053306"/>
              <a:ext cx="33178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3959225" y="1045369"/>
              <a:ext cx="273050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4" name="Rectangle 101"/>
            <p:cNvSpPr>
              <a:spLocks noChangeArrowheads="1"/>
            </p:cNvSpPr>
            <p:nvPr/>
          </p:nvSpPr>
          <p:spPr bwMode="auto">
            <a:xfrm>
              <a:off x="2101850" y="1410494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2436813" y="1512094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3490913" y="1512094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3978275" y="1512094"/>
              <a:ext cx="26987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50" name="Text Box 129"/>
          <p:cNvSpPr txBox="1">
            <a:spLocks noChangeArrowheads="1"/>
          </p:cNvSpPr>
          <p:nvPr/>
        </p:nvSpPr>
        <p:spPr bwMode="auto">
          <a:xfrm>
            <a:off x="3717032" y="6294264"/>
            <a:ext cx="4455368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非自减型寻址, 直接输</a:t>
            </a:r>
            <a:r>
              <a:rPr lang="zh-CN" altLang="en-US" sz="2800" b="1" smtClean="0">
                <a:solidFill>
                  <a:srgbClr val="800000"/>
                </a:solidFill>
              </a:rPr>
              <a:t>出</a:t>
            </a:r>
            <a:r>
              <a:rPr lang="en-US" altLang="zh-CN" sz="2800" b="1" smtClean="0">
                <a:solidFill>
                  <a:srgbClr val="800000"/>
                </a:solidFill>
              </a:rPr>
              <a:t>:A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sp>
        <p:nvSpPr>
          <p:cNvPr id="52" name="Text Box 131"/>
          <p:cNvSpPr txBox="1">
            <a:spLocks noChangeArrowheads="1"/>
          </p:cNvSpPr>
          <p:nvPr/>
        </p:nvSpPr>
        <p:spPr bwMode="auto">
          <a:xfrm>
            <a:off x="4165600" y="5733256"/>
            <a:ext cx="49784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自减型寻址, 做减1操</a:t>
            </a:r>
            <a:r>
              <a:rPr lang="zh-CN" altLang="en-US" sz="2800" b="1" smtClean="0">
                <a:solidFill>
                  <a:srgbClr val="800000"/>
                </a:solidFill>
              </a:rPr>
              <a:t>作</a:t>
            </a:r>
            <a:r>
              <a:rPr lang="en-US" altLang="zh-CN" sz="2800" b="1" smtClean="0">
                <a:solidFill>
                  <a:srgbClr val="800000"/>
                </a:solidFill>
              </a:rPr>
              <a:t>:A-1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cxnSp>
        <p:nvCxnSpPr>
          <p:cNvPr id="58" name="形状 57"/>
          <p:cNvCxnSpPr>
            <a:endCxn id="50" idx="1"/>
          </p:cNvCxnSpPr>
          <p:nvPr/>
        </p:nvCxnSpPr>
        <p:spPr>
          <a:xfrm rot="16200000" flipH="1">
            <a:off x="2222067" y="5058854"/>
            <a:ext cx="2332731" cy="657200"/>
          </a:xfrm>
          <a:prstGeom prst="curvedConnector2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形状 60"/>
          <p:cNvCxnSpPr>
            <a:stCxn id="27" idx="2"/>
            <a:endCxn id="52" idx="1"/>
          </p:cNvCxnSpPr>
          <p:nvPr/>
        </p:nvCxnSpPr>
        <p:spPr>
          <a:xfrm rot="16200000" flipH="1">
            <a:off x="3273212" y="5100424"/>
            <a:ext cx="1262488" cy="522287"/>
          </a:xfrm>
          <a:prstGeom prst="curvedConnector2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7664" y="6630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电位型微命令</a:t>
            </a:r>
            <a:endParaRPr lang="zh-CN" altLang="en-US" sz="2400" b="1"/>
          </a:p>
        </p:txBody>
      </p:sp>
      <p:sp>
        <p:nvSpPr>
          <p:cNvPr id="64" name="TextBox 63"/>
          <p:cNvSpPr txBox="1"/>
          <p:nvPr/>
        </p:nvSpPr>
        <p:spPr>
          <a:xfrm>
            <a:off x="5915433" y="6630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脉冲型微命令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613" y="332656"/>
            <a:ext cx="8686800" cy="4608511"/>
          </a:xfrm>
          <a:prstGeom prst="rect">
            <a:avLst/>
          </a:prstGeom>
          <a:noFill/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ST</a:t>
            </a:r>
            <a:r>
              <a:rPr lang="en-US" altLang="zh-CN" sz="2800" b="1" baseline="-14000"/>
              <a:t>1</a:t>
            </a:r>
            <a:r>
              <a:rPr lang="en-US" altLang="zh-CN" sz="2800" b="1" baseline="-25000"/>
              <a:t> </a:t>
            </a:r>
            <a:r>
              <a:rPr lang="en-US" altLang="zh-CN" sz="2800" b="1" baseline="-25000" smtClean="0"/>
              <a:t>    </a:t>
            </a:r>
            <a:r>
              <a:rPr lang="en-US" altLang="zh-CN" sz="2800" b="1" smtClean="0"/>
              <a:t>EMAR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 smtClean="0"/>
              <a:t>          R </a:t>
            </a:r>
          </a:p>
          <a:p>
            <a:pPr>
              <a:spcBef>
                <a:spcPct val="20000"/>
              </a:spcBef>
              <a:tabLst>
                <a:tab pos="952500" algn="l"/>
              </a:tabLst>
            </a:pPr>
            <a:r>
              <a:rPr lang="en-US" altLang="zh-CN" sz="2800" b="1" smtClean="0"/>
              <a:t>          SMDR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MDR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baseline="-25000"/>
              <a:t> </a:t>
            </a:r>
            <a:r>
              <a:rPr lang="en-US" altLang="zh-CN" sz="2800" b="1">
                <a:ea typeface="MingLiU" pitchFamily="49" charset="-120"/>
              </a:rPr>
              <a:t>B</a:t>
            </a:r>
          </a:p>
          <a:p>
            <a:pPr>
              <a:spcBef>
                <a:spcPct val="10000"/>
              </a:spcBef>
              <a:tabLst>
                <a:tab pos="952500" algn="l"/>
              </a:tabLst>
            </a:pPr>
            <a:r>
              <a:rPr lang="en-US" altLang="zh-CN" sz="2800" b="1"/>
              <a:t>          </a:t>
            </a:r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DM</a:t>
            </a:r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ST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DT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ET</a:t>
            </a:r>
            <a:endParaRPr lang="en-US" altLang="zh-CN" sz="2800" b="1"/>
          </a:p>
          <a:p>
            <a:pPr>
              <a:spcBef>
                <a:spcPct val="20000"/>
              </a:spcBef>
              <a:tabLst>
                <a:tab pos="952500" algn="l"/>
              </a:tabLst>
            </a:pPr>
            <a:r>
              <a:rPr lang="en-US" altLang="zh-CN" sz="2800" b="1"/>
              <a:t>          T+1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41400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54100" y="2173561"/>
            <a:ext cx="2553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3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2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1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0</a:t>
            </a:r>
            <a:r>
              <a:rPr lang="en-US" altLang="zh-CN" sz="2800" b="1" smtClean="0">
                <a:ea typeface="MingLiU" pitchFamily="49" charset="-120"/>
              </a:rPr>
              <a:t>M   </a:t>
            </a:r>
            <a:r>
              <a:rPr lang="en-US" altLang="zh-CN" sz="2800" b="1" smtClean="0">
                <a:solidFill>
                  <a:srgbClr val="FF0000"/>
                </a:solidFill>
                <a:ea typeface="MingLiU" pitchFamily="49" charset="-120"/>
              </a:rPr>
              <a:t>(B)</a:t>
            </a:r>
            <a:endParaRPr lang="zh-CN" altLang="en-US" sz="2800" b="1">
              <a:solidFill>
                <a:srgbClr val="FF0000"/>
              </a:solidFill>
              <a:ea typeface="MingLiU" pitchFamily="49" charset="-12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503363" y="2256111"/>
            <a:ext cx="1730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123728" y="2249761"/>
            <a:ext cx="1730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55838" y="2924944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486025" y="2996952"/>
            <a:ext cx="15192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65363" y="3413943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298950" y="3501008"/>
            <a:ext cx="457200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11960" y="3429000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DR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259013" y="3845991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197350" y="3861048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DR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278063" y="4365104"/>
            <a:ext cx="2055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2495550" y="4437112"/>
            <a:ext cx="147478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5029200" y="2327548"/>
            <a:ext cx="3860800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167313" y="2376760"/>
            <a:ext cx="4042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P</a:t>
            </a:r>
            <a:endParaRPr lang="zh-CN" altLang="en-US" sz="2800" b="1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764213" y="2386285"/>
            <a:ext cx="923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CPC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5768975" y="2830785"/>
            <a:ext cx="180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CPST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7048971" y="2924944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762625" y="3335610"/>
            <a:ext cx="1865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CPDT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092280" y="3429000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756275" y="3837260"/>
            <a:ext cx="184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CPET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7118350" y="3933056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5757863" y="4281760"/>
            <a:ext cx="1605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6842125" y="4365104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4105672" y="5015185"/>
            <a:ext cx="615553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solidFill>
                  <a:srgbClr val="CCFFFF"/>
                </a:solidFill>
              </a:rPr>
              <a:t>...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655763" y="5137423"/>
            <a:ext cx="7272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如果不是</a:t>
            </a:r>
            <a:r>
              <a:rPr lang="zh-CN" altLang="en-US" sz="2800" b="1" u="sng">
                <a:solidFill>
                  <a:srgbClr val="000099"/>
                </a:solidFill>
              </a:rPr>
              <a:t>寄存器间址</a:t>
            </a:r>
            <a:r>
              <a:rPr lang="zh-CN" altLang="en-US" sz="2800" b="1">
                <a:solidFill>
                  <a:srgbClr val="000099"/>
                </a:solidFill>
              </a:rPr>
              <a:t>或</a:t>
            </a:r>
            <a:r>
              <a:rPr lang="zh-CN" altLang="en-US" sz="2800" b="1" u="sng">
                <a:solidFill>
                  <a:srgbClr val="000099"/>
                </a:solidFill>
              </a:rPr>
              <a:t>自减型寄存器间址,</a:t>
            </a:r>
            <a:r>
              <a:rPr lang="zh-CN" altLang="en-US" sz="2800" b="1">
                <a:solidFill>
                  <a:srgbClr val="000099"/>
                </a:solidFill>
              </a:rPr>
              <a:t>则需要延长</a:t>
            </a:r>
            <a:r>
              <a:rPr lang="en-US" altLang="zh-CN" sz="2800" b="1">
                <a:solidFill>
                  <a:srgbClr val="000099"/>
                </a:solidFill>
              </a:rPr>
              <a:t>ST(</a:t>
            </a:r>
            <a:r>
              <a:rPr lang="zh-CN" altLang="en-US" sz="2800" b="1">
                <a:solidFill>
                  <a:srgbClr val="000099"/>
                </a:solidFill>
              </a:rPr>
              <a:t>继续</a:t>
            </a:r>
            <a:r>
              <a:rPr lang="en-US" altLang="zh-CN" sz="2800" b="1">
                <a:solidFill>
                  <a:srgbClr val="000099"/>
                </a:solidFill>
              </a:rPr>
              <a:t>ST</a:t>
            </a:r>
            <a:r>
              <a:rPr lang="zh-CN" altLang="en-US" sz="2800" b="1">
                <a:solidFill>
                  <a:srgbClr val="000099"/>
                </a:solidFill>
              </a:rPr>
              <a:t>周期), 否则进入</a:t>
            </a:r>
            <a:r>
              <a:rPr lang="en-US" altLang="zh-CN" sz="2800" b="1">
                <a:solidFill>
                  <a:srgbClr val="000099"/>
                </a:solidFill>
              </a:rPr>
              <a:t>DT</a:t>
            </a:r>
            <a:r>
              <a:rPr lang="zh-CN" altLang="en-US" sz="2800" b="1">
                <a:solidFill>
                  <a:srgbClr val="000099"/>
                </a:solidFill>
              </a:rPr>
              <a:t>或</a:t>
            </a:r>
            <a:r>
              <a:rPr lang="en-US" altLang="zh-CN" sz="2800" b="1">
                <a:solidFill>
                  <a:srgbClr val="000099"/>
                </a:solidFill>
              </a:rPr>
              <a:t>ET。</a:t>
            </a: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1673225" y="6120085"/>
            <a:ext cx="2226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运算器输出</a:t>
            </a:r>
            <a:r>
              <a:rPr lang="en-US" altLang="zh-CN" sz="2800" b="1">
                <a:solidFill>
                  <a:srgbClr val="000099"/>
                </a:solidFill>
                <a:ea typeface="MingLiU" pitchFamily="49" charset="-120"/>
              </a:rPr>
              <a:t>B</a:t>
            </a:r>
            <a:endParaRPr lang="zh-CN" altLang="en-US" sz="2800" b="1">
              <a:solidFill>
                <a:srgbClr val="000099"/>
              </a:solidFill>
              <a:ea typeface="MingLiU" pitchFamily="49" charset="-120"/>
            </a:endParaRPr>
          </a:p>
        </p:txBody>
      </p: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277813" y="2446611"/>
            <a:ext cx="1250950" cy="4014788"/>
            <a:chOff x="167" y="858"/>
            <a:chExt cx="852" cy="2649"/>
          </a:xfrm>
        </p:grpSpPr>
        <p:sp>
          <p:nvSpPr>
            <p:cNvPr id="37" name="Arc 61"/>
            <p:cNvSpPr>
              <a:spLocks/>
            </p:cNvSpPr>
            <p:nvPr/>
          </p:nvSpPr>
          <p:spPr bwMode="auto">
            <a:xfrm rot="21396982" flipH="1">
              <a:off x="167" y="858"/>
              <a:ext cx="573" cy="1233"/>
            </a:xfrm>
            <a:custGeom>
              <a:avLst/>
              <a:gdLst>
                <a:gd name="T0" fmla="*/ 0 w 21600"/>
                <a:gd name="T1" fmla="*/ 0 h 21600"/>
                <a:gd name="T2" fmla="*/ 573 w 21600"/>
                <a:gd name="T3" fmla="*/ 1233 h 21600"/>
                <a:gd name="T4" fmla="*/ 0 w 21600"/>
                <a:gd name="T5" fmla="*/ 123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Arc 62"/>
            <p:cNvSpPr>
              <a:spLocks/>
            </p:cNvSpPr>
            <p:nvPr/>
          </p:nvSpPr>
          <p:spPr bwMode="auto">
            <a:xfrm rot="15540119" flipH="1">
              <a:off x="-59" y="2430"/>
              <a:ext cx="1471" cy="684"/>
            </a:xfrm>
            <a:custGeom>
              <a:avLst/>
              <a:gdLst>
                <a:gd name="T0" fmla="*/ 0 w 21600"/>
                <a:gd name="T1" fmla="*/ 0 h 21600"/>
                <a:gd name="T2" fmla="*/ 1471 w 21600"/>
                <a:gd name="T3" fmla="*/ 684 h 21600"/>
                <a:gd name="T4" fmla="*/ 0 w 21600"/>
                <a:gd name="T5" fmla="*/ 68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4" name="Group 66"/>
          <p:cNvGrpSpPr>
            <a:grpSpLocks/>
          </p:cNvGrpSpPr>
          <p:nvPr/>
        </p:nvGrpSpPr>
        <p:grpSpPr bwMode="auto">
          <a:xfrm>
            <a:off x="476250" y="3389586"/>
            <a:ext cx="1119187" cy="2197100"/>
            <a:chOff x="276" y="1452"/>
            <a:chExt cx="753" cy="1432"/>
          </a:xfrm>
        </p:grpSpPr>
        <p:sp>
          <p:nvSpPr>
            <p:cNvPr id="35" name="Arc 64"/>
            <p:cNvSpPr>
              <a:spLocks/>
            </p:cNvSpPr>
            <p:nvPr/>
          </p:nvSpPr>
          <p:spPr bwMode="auto">
            <a:xfrm rot="20831756" flipH="1">
              <a:off x="276" y="1452"/>
              <a:ext cx="527" cy="563"/>
            </a:xfrm>
            <a:custGeom>
              <a:avLst/>
              <a:gdLst>
                <a:gd name="T0" fmla="*/ 0 w 21600"/>
                <a:gd name="T1" fmla="*/ 0 h 21600"/>
                <a:gd name="T2" fmla="*/ 527 w 21600"/>
                <a:gd name="T3" fmla="*/ 563 h 21600"/>
                <a:gd name="T4" fmla="*/ 0 w 21600"/>
                <a:gd name="T5" fmla="*/ 5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Arc 65"/>
            <p:cNvSpPr>
              <a:spLocks/>
            </p:cNvSpPr>
            <p:nvPr/>
          </p:nvSpPr>
          <p:spPr bwMode="auto">
            <a:xfrm rot="15540119" flipH="1">
              <a:off x="259" y="2115"/>
              <a:ext cx="925" cy="614"/>
            </a:xfrm>
            <a:custGeom>
              <a:avLst/>
              <a:gdLst>
                <a:gd name="T0" fmla="*/ 0 w 21600"/>
                <a:gd name="T1" fmla="*/ 0 h 21600"/>
                <a:gd name="T2" fmla="*/ 925 w 21600"/>
                <a:gd name="T3" fmla="*/ 614 h 21600"/>
                <a:gd name="T4" fmla="*/ 0 w 21600"/>
                <a:gd name="T5" fmla="*/ 61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5023926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5724128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3" name="Arc 65"/>
          <p:cNvSpPr>
            <a:spLocks/>
          </p:cNvSpPr>
          <p:nvPr/>
        </p:nvSpPr>
        <p:spPr bwMode="auto">
          <a:xfrm rot="16200000" flipH="1">
            <a:off x="2236771" y="4165886"/>
            <a:ext cx="3110512" cy="1320372"/>
          </a:xfrm>
          <a:custGeom>
            <a:avLst/>
            <a:gdLst>
              <a:gd name="T0" fmla="*/ 0 w 21600"/>
              <a:gd name="T1" fmla="*/ 0 h 21600"/>
              <a:gd name="T2" fmla="*/ 925 w 21600"/>
              <a:gd name="T3" fmla="*/ 614 h 21600"/>
              <a:gd name="T4" fmla="*/ 0 w 21600"/>
              <a:gd name="T5" fmla="*/ 61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361332" y="6093296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>
                <a:solidFill>
                  <a:srgbClr val="7030A0"/>
                </a:solidFill>
              </a:rPr>
              <a:t>逻辑或符号</a:t>
            </a:r>
            <a:endParaRPr lang="zh-CN" altLang="en-US" sz="2800" b="1">
              <a:solidFill>
                <a:srgbClr val="7030A0"/>
              </a:solidFill>
              <a:ea typeface="MingLiU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3" grpId="0" animBg="1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515" y="1355873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FT0:</a:t>
            </a:r>
          </a:p>
        </p:txBody>
      </p: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956815" y="1419374"/>
            <a:ext cx="1506538" cy="449263"/>
            <a:chOff x="576" y="506"/>
            <a:chExt cx="949" cy="28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76" y="506"/>
              <a:ext cx="94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 IR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63" y="63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9740" y="847873"/>
            <a:ext cx="414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00" b="1"/>
              <a:t>例: </a:t>
            </a:r>
            <a:r>
              <a:rPr lang="en-US" altLang="zh-CN" sz="2900" b="1"/>
              <a:t>MOV (R</a:t>
            </a:r>
            <a:r>
              <a:rPr lang="en-US" altLang="zh-CN" sz="3200" b="1" baseline="-12000"/>
              <a:t>1</a:t>
            </a:r>
            <a:r>
              <a:rPr lang="en-US" altLang="zh-CN" sz="2900" b="1"/>
              <a:t>),  (SP)+ ;</a:t>
            </a:r>
            <a:endParaRPr lang="zh-CN" altLang="en-US" sz="2900" b="1"/>
          </a:p>
        </p:txBody>
      </p: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886965" y="2746523"/>
            <a:ext cx="1885950" cy="433388"/>
            <a:chOff x="548" y="1342"/>
            <a:chExt cx="1188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48" y="1342"/>
              <a:ext cx="11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SP 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6" y="1478"/>
              <a:ext cx="206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842515" y="3273573"/>
            <a:ext cx="2174875" cy="420688"/>
            <a:chOff x="504" y="1666"/>
            <a:chExt cx="1370" cy="2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04" y="1666"/>
              <a:ext cx="1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M   MDR 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7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44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147"/>
          <p:cNvGrpSpPr>
            <a:grpSpLocks/>
          </p:cNvGrpSpPr>
          <p:nvPr/>
        </p:nvGrpSpPr>
        <p:grpSpPr bwMode="auto">
          <a:xfrm>
            <a:off x="956815" y="1889274"/>
            <a:ext cx="1997075" cy="449263"/>
            <a:chOff x="576" y="794"/>
            <a:chExt cx="1258" cy="283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76" y="794"/>
              <a:ext cx="125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95" y="920"/>
              <a:ext cx="20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909440" y="1551136"/>
            <a:ext cx="0" cy="49022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33640" y="1813073"/>
            <a:ext cx="1368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CPPC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2415" y="2676673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20" name="Group 161"/>
          <p:cNvGrpSpPr>
            <a:grpSpLocks/>
          </p:cNvGrpSpPr>
          <p:nvPr/>
        </p:nvGrpSpPr>
        <p:grpSpPr bwMode="auto">
          <a:xfrm>
            <a:off x="893315" y="4111773"/>
            <a:ext cx="1824038" cy="433388"/>
            <a:chOff x="536" y="2194"/>
            <a:chExt cx="1149" cy="273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36" y="2194"/>
              <a:ext cx="114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SP+1    SP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097" y="2320"/>
              <a:ext cx="20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47540" y="3168798"/>
            <a:ext cx="131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179440" y="31687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R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535040" y="3181498"/>
            <a:ext cx="12906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SMDR</a:t>
            </a:r>
          </a:p>
        </p:txBody>
      </p: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5665340" y="3232298"/>
            <a:ext cx="1847850" cy="433388"/>
            <a:chOff x="3542" y="1640"/>
            <a:chExt cx="1164" cy="273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42" y="1640"/>
              <a:ext cx="1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B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48" y="1776"/>
              <a:ext cx="18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224265" y="3162448"/>
            <a:ext cx="1301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B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297415" y="3165623"/>
            <a:ext cx="102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985640" y="3562498"/>
            <a:ext cx="103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CPC</a:t>
            </a:r>
          </a:p>
        </p:txBody>
      </p:sp>
      <p:grpSp>
        <p:nvGrpSpPr>
          <p:cNvPr id="32" name="Group 162"/>
          <p:cNvGrpSpPr>
            <a:grpSpLocks/>
          </p:cNvGrpSpPr>
          <p:nvPr/>
        </p:nvGrpSpPr>
        <p:grpSpPr bwMode="auto">
          <a:xfrm>
            <a:off x="2947540" y="4095898"/>
            <a:ext cx="1295400" cy="433388"/>
            <a:chOff x="1830" y="2184"/>
            <a:chExt cx="816" cy="273"/>
          </a:xfrm>
        </p:grpSpPr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830" y="2184"/>
              <a:ext cx="81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SP    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156" y="2316"/>
              <a:ext cx="16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128640" y="4019698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A+1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966840" y="40323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741540" y="4032398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CPSP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957065" y="1393973"/>
            <a:ext cx="14906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EMAR</a:t>
            </a:r>
          </a:p>
        </p:txBody>
      </p:sp>
      <p:grpSp>
        <p:nvGrpSpPr>
          <p:cNvPr id="39" name="Group 148"/>
          <p:cNvGrpSpPr>
            <a:grpSpLocks/>
          </p:cNvGrpSpPr>
          <p:nvPr/>
        </p:nvGrpSpPr>
        <p:grpSpPr bwMode="auto">
          <a:xfrm>
            <a:off x="2985640" y="1889273"/>
            <a:ext cx="1409700" cy="420688"/>
            <a:chOff x="1878" y="786"/>
            <a:chExt cx="888" cy="265"/>
          </a:xfrm>
        </p:grpSpPr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878" y="786"/>
              <a:ext cx="88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PC    A</a:t>
              </a: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242" y="91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312790" y="1813073"/>
            <a:ext cx="1066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A+1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63590" y="1393973"/>
            <a:ext cx="842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R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928740" y="13939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SIR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189090" y="18130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DM</a:t>
            </a:r>
          </a:p>
        </p:txBody>
      </p:sp>
      <p:grpSp>
        <p:nvGrpSpPr>
          <p:cNvPr id="46" name="Group 149"/>
          <p:cNvGrpSpPr>
            <a:grpSpLocks/>
          </p:cNvGrpSpPr>
          <p:nvPr/>
        </p:nvGrpSpPr>
        <p:grpSpPr bwMode="auto">
          <a:xfrm>
            <a:off x="7297290" y="1876573"/>
            <a:ext cx="1295400" cy="420688"/>
            <a:chOff x="4570" y="778"/>
            <a:chExt cx="816" cy="265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70" y="778"/>
              <a:ext cx="8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ST</a:t>
              </a: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4748" y="89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4565203" y="2521098"/>
            <a:ext cx="61912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0" name="Group 150"/>
          <p:cNvGrpSpPr>
            <a:grpSpLocks/>
          </p:cNvGrpSpPr>
          <p:nvPr/>
        </p:nvGrpSpPr>
        <p:grpSpPr bwMode="auto">
          <a:xfrm>
            <a:off x="2985640" y="2244873"/>
            <a:ext cx="1527175" cy="503238"/>
            <a:chOff x="1878" y="1018"/>
            <a:chExt cx="994" cy="317"/>
          </a:xfrm>
        </p:grpSpPr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1878" y="1018"/>
              <a:ext cx="99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</a:rPr>
                <a:t>CPFT(P)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619" y="1084"/>
              <a:ext cx="11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3" name="Group 157"/>
          <p:cNvGrpSpPr>
            <a:grpSpLocks/>
          </p:cNvGrpSpPr>
          <p:nvPr/>
        </p:nvGrpSpPr>
        <p:grpSpPr bwMode="auto">
          <a:xfrm>
            <a:off x="5233540" y="2232173"/>
            <a:ext cx="3057525" cy="515938"/>
            <a:chOff x="3270" y="1010"/>
            <a:chExt cx="1926" cy="325"/>
          </a:xfrm>
        </p:grpSpPr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270" y="1010"/>
              <a:ext cx="10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3990" y="1080"/>
              <a:ext cx="10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4265" y="1018"/>
              <a:ext cx="93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4834" y="1084"/>
              <a:ext cx="12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106540" y="2695723"/>
            <a:ext cx="9271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DM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5805040" y="2692548"/>
            <a:ext cx="1604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CPMAR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4033390" y="2708423"/>
            <a:ext cx="121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A</a:t>
            </a:r>
          </a:p>
        </p:txBody>
      </p:sp>
      <p:grpSp>
        <p:nvGrpSpPr>
          <p:cNvPr id="61" name="Group 153"/>
          <p:cNvGrpSpPr>
            <a:grpSpLocks/>
          </p:cNvGrpSpPr>
          <p:nvPr/>
        </p:nvGrpSpPr>
        <p:grpSpPr bwMode="auto">
          <a:xfrm>
            <a:off x="2960240" y="2746523"/>
            <a:ext cx="1376363" cy="433388"/>
            <a:chOff x="1846" y="1350"/>
            <a:chExt cx="867" cy="273"/>
          </a:xfrm>
        </p:grpSpPr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1846" y="1350"/>
              <a:ext cx="86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SP</a:t>
              </a:r>
              <a:r>
                <a:rPr lang="en-US" altLang="zh-CN" sz="28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A</a:t>
              </a: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2193" y="1494"/>
              <a:ext cx="17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7186165" y="2689373"/>
            <a:ext cx="81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5" name="Group 155"/>
          <p:cNvGrpSpPr>
            <a:grpSpLocks/>
          </p:cNvGrpSpPr>
          <p:nvPr/>
        </p:nvGrpSpPr>
        <p:grpSpPr bwMode="auto">
          <a:xfrm>
            <a:off x="7875140" y="2665561"/>
            <a:ext cx="1325562" cy="503238"/>
            <a:chOff x="4989" y="1284"/>
            <a:chExt cx="835" cy="317"/>
          </a:xfrm>
        </p:grpSpPr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4989" y="1284"/>
              <a:ext cx="83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5553" y="1342"/>
              <a:ext cx="13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3811140" y="3562498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9" name="Group 158"/>
          <p:cNvGrpSpPr>
            <a:grpSpLocks/>
          </p:cNvGrpSpPr>
          <p:nvPr/>
        </p:nvGrpSpPr>
        <p:grpSpPr bwMode="auto">
          <a:xfrm>
            <a:off x="4598540" y="3549798"/>
            <a:ext cx="1354138" cy="519113"/>
            <a:chOff x="2870" y="1840"/>
            <a:chExt cx="853" cy="327"/>
          </a:xfrm>
        </p:grpSpPr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2870" y="1840"/>
              <a:ext cx="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3436" y="1902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42415" y="3194198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42415" y="4029223"/>
            <a:ext cx="114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ST2:</a:t>
            </a:r>
          </a:p>
        </p:txBody>
      </p:sp>
      <p:grpSp>
        <p:nvGrpSpPr>
          <p:cNvPr id="74" name="Group 163"/>
          <p:cNvGrpSpPr>
            <a:grpSpLocks/>
          </p:cNvGrpSpPr>
          <p:nvPr/>
        </p:nvGrpSpPr>
        <p:grpSpPr bwMode="auto">
          <a:xfrm>
            <a:off x="6808340" y="4095898"/>
            <a:ext cx="1244600" cy="433388"/>
            <a:chOff x="4262" y="2184"/>
            <a:chExt cx="784" cy="273"/>
          </a:xfrm>
        </p:grpSpPr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4262" y="2184"/>
              <a:ext cx="78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DT</a:t>
              </a: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4430" y="2320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7" name="Group 177"/>
          <p:cNvGrpSpPr>
            <a:grpSpLocks/>
          </p:cNvGrpSpPr>
          <p:nvPr/>
        </p:nvGrpSpPr>
        <p:grpSpPr bwMode="auto">
          <a:xfrm>
            <a:off x="2960240" y="4451498"/>
            <a:ext cx="1576388" cy="519113"/>
            <a:chOff x="1838" y="2392"/>
            <a:chExt cx="993" cy="327"/>
          </a:xfrm>
        </p:grpSpPr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1838" y="2392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2569" y="2454"/>
              <a:ext cx="12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0" name="Line 82"/>
          <p:cNvSpPr>
            <a:spLocks noChangeShapeType="1"/>
          </p:cNvSpPr>
          <p:nvPr/>
        </p:nvSpPr>
        <p:spPr bwMode="auto">
          <a:xfrm>
            <a:off x="4542978" y="4721373"/>
            <a:ext cx="72707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1" name="Group 179"/>
          <p:cNvGrpSpPr>
            <a:grpSpLocks/>
          </p:cNvGrpSpPr>
          <p:nvPr/>
        </p:nvGrpSpPr>
        <p:grpSpPr bwMode="auto">
          <a:xfrm>
            <a:off x="5255765" y="4438798"/>
            <a:ext cx="1500188" cy="519113"/>
            <a:chOff x="3284" y="2384"/>
            <a:chExt cx="945" cy="327"/>
          </a:xfrm>
        </p:grpSpPr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3284" y="2384"/>
              <a:ext cx="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016" y="2446"/>
              <a:ext cx="13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" name="Group 178"/>
          <p:cNvGrpSpPr>
            <a:grpSpLocks/>
          </p:cNvGrpSpPr>
          <p:nvPr/>
        </p:nvGrpSpPr>
        <p:grpSpPr bwMode="auto">
          <a:xfrm>
            <a:off x="6824215" y="4438798"/>
            <a:ext cx="1311275" cy="519113"/>
            <a:chOff x="4272" y="2384"/>
            <a:chExt cx="826" cy="327"/>
          </a:xfrm>
        </p:grpSpPr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4272" y="2384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4850" y="2446"/>
              <a:ext cx="134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42415" y="4915048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8" name="Group 167"/>
          <p:cNvGrpSpPr>
            <a:grpSpLocks/>
          </p:cNvGrpSpPr>
          <p:nvPr/>
        </p:nvGrpSpPr>
        <p:grpSpPr bwMode="auto">
          <a:xfrm>
            <a:off x="906015" y="4997598"/>
            <a:ext cx="1997075" cy="433388"/>
            <a:chOff x="544" y="2752"/>
            <a:chExt cx="1258" cy="273"/>
          </a:xfrm>
        </p:grpSpPr>
        <p:sp>
          <p:nvSpPr>
            <p:cNvPr id="89" name="Text Box 91"/>
            <p:cNvSpPr txBox="1">
              <a:spLocks noChangeArrowheads="1"/>
            </p:cNvSpPr>
            <p:nvPr/>
          </p:nvSpPr>
          <p:spPr bwMode="auto">
            <a:xfrm>
              <a:off x="544" y="2752"/>
              <a:ext cx="12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/>
                <a:t>1</a:t>
              </a:r>
              <a:r>
                <a:rPr lang="en-US" altLang="zh-CN" sz="2800" b="1" baseline="-18000"/>
                <a:t>  </a:t>
              </a:r>
              <a:r>
                <a:rPr lang="en-US" altLang="zh-CN" sz="2800" b="1">
                  <a:ea typeface="黑体" pitchFamily="2" charset="-122"/>
                </a:rPr>
                <a:t>    MAR</a:t>
              </a:r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887" y="2896"/>
              <a:ext cx="22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1" name="Text Box 93"/>
          <p:cNvSpPr txBox="1">
            <a:spLocks noChangeArrowheads="1"/>
          </p:cNvSpPr>
          <p:nvPr/>
        </p:nvSpPr>
        <p:spPr bwMode="auto">
          <a:xfrm>
            <a:off x="5309740" y="495949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6097140" y="4959498"/>
            <a:ext cx="155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4141340" y="4959498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94" name="Group 168"/>
          <p:cNvGrpSpPr>
            <a:grpSpLocks/>
          </p:cNvGrpSpPr>
          <p:nvPr/>
        </p:nvGrpSpPr>
        <p:grpSpPr bwMode="auto">
          <a:xfrm>
            <a:off x="2985640" y="4997598"/>
            <a:ext cx="1349375" cy="433388"/>
            <a:chOff x="1854" y="2752"/>
            <a:chExt cx="850" cy="273"/>
          </a:xfrm>
        </p:grpSpPr>
        <p:sp>
          <p:nvSpPr>
            <p:cNvPr id="95" name="Text Box 97"/>
            <p:cNvSpPr txBox="1">
              <a:spLocks noChangeArrowheads="1"/>
            </p:cNvSpPr>
            <p:nvPr/>
          </p:nvSpPr>
          <p:spPr bwMode="auto">
            <a:xfrm>
              <a:off x="1854" y="2752"/>
              <a:ext cx="85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800" b="1" baseline="-14000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   A</a:t>
              </a: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2186" y="2896"/>
              <a:ext cx="17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7" name="Text Box 99"/>
          <p:cNvSpPr txBox="1">
            <a:spLocks noChangeArrowheads="1"/>
          </p:cNvSpPr>
          <p:nvPr/>
        </p:nvSpPr>
        <p:spPr bwMode="auto">
          <a:xfrm>
            <a:off x="7062340" y="5840561"/>
            <a:ext cx="1125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98" name="Group 169"/>
          <p:cNvGrpSpPr>
            <a:grpSpLocks/>
          </p:cNvGrpSpPr>
          <p:nvPr/>
        </p:nvGrpSpPr>
        <p:grpSpPr bwMode="auto">
          <a:xfrm>
            <a:off x="7621140" y="5010298"/>
            <a:ext cx="1358900" cy="433388"/>
            <a:chOff x="4774" y="2760"/>
            <a:chExt cx="856" cy="273"/>
          </a:xfrm>
        </p:grpSpPr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774" y="2760"/>
              <a:ext cx="8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ET</a:t>
              </a:r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>
              <a:off x="4966" y="290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1" name="Group 180"/>
          <p:cNvGrpSpPr>
            <a:grpSpLocks/>
          </p:cNvGrpSpPr>
          <p:nvPr/>
        </p:nvGrpSpPr>
        <p:grpSpPr bwMode="auto">
          <a:xfrm>
            <a:off x="2985640" y="5378598"/>
            <a:ext cx="5326063" cy="519113"/>
            <a:chOff x="1854" y="2976"/>
            <a:chExt cx="3355" cy="327"/>
          </a:xfrm>
        </p:grpSpPr>
        <p:sp>
          <p:nvSpPr>
            <p:cNvPr id="102" name="Text Box 107"/>
            <p:cNvSpPr txBox="1">
              <a:spLocks noChangeArrowheads="1"/>
            </p:cNvSpPr>
            <p:nvPr/>
          </p:nvSpPr>
          <p:spPr bwMode="auto">
            <a:xfrm>
              <a:off x="1854" y="2976"/>
              <a:ext cx="9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3" name="Line 108"/>
            <p:cNvSpPr>
              <a:spLocks noChangeShapeType="1"/>
            </p:cNvSpPr>
            <p:nvPr/>
          </p:nvSpPr>
          <p:spPr bwMode="auto">
            <a:xfrm>
              <a:off x="2586" y="3038"/>
              <a:ext cx="11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>
              <a:off x="2846" y="3164"/>
              <a:ext cx="435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4366" y="2976"/>
              <a:ext cx="8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6" name="Line 102"/>
            <p:cNvSpPr>
              <a:spLocks noChangeShapeType="1"/>
            </p:cNvSpPr>
            <p:nvPr/>
          </p:nvSpPr>
          <p:spPr bwMode="auto">
            <a:xfrm>
              <a:off x="4949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Text Box 111"/>
            <p:cNvSpPr txBox="1">
              <a:spLocks noChangeArrowheads="1"/>
            </p:cNvSpPr>
            <p:nvPr/>
          </p:nvSpPr>
          <p:spPr bwMode="auto">
            <a:xfrm>
              <a:off x="3310" y="2976"/>
              <a:ext cx="9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4048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42415" y="5840561"/>
            <a:ext cx="123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110" name="Group 173"/>
          <p:cNvGrpSpPr>
            <a:grpSpLocks/>
          </p:cNvGrpSpPr>
          <p:nvPr/>
        </p:nvGrpSpPr>
        <p:grpSpPr bwMode="auto">
          <a:xfrm>
            <a:off x="925065" y="5921523"/>
            <a:ext cx="1817688" cy="433388"/>
            <a:chOff x="556" y="3334"/>
            <a:chExt cx="1145" cy="273"/>
          </a:xfrm>
        </p:grpSpPr>
        <p:sp>
          <p:nvSpPr>
            <p:cNvPr id="111" name="Text Box 115"/>
            <p:cNvSpPr txBox="1">
              <a:spLocks noChangeArrowheads="1"/>
            </p:cNvSpPr>
            <p:nvPr/>
          </p:nvSpPr>
          <p:spPr bwMode="auto">
            <a:xfrm>
              <a:off x="556" y="3334"/>
              <a:ext cx="114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  MDR</a:t>
              </a:r>
            </a:p>
          </p:txBody>
        </p:sp>
        <p:sp>
          <p:nvSpPr>
            <p:cNvPr id="112" name="Line 116"/>
            <p:cNvSpPr>
              <a:spLocks noChangeShapeType="1"/>
            </p:cNvSpPr>
            <p:nvPr/>
          </p:nvSpPr>
          <p:spPr bwMode="auto">
            <a:xfrm>
              <a:off x="791" y="3458"/>
              <a:ext cx="24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3" name="Group 174"/>
          <p:cNvGrpSpPr>
            <a:grpSpLocks/>
          </p:cNvGrpSpPr>
          <p:nvPr/>
        </p:nvGrpSpPr>
        <p:grpSpPr bwMode="auto">
          <a:xfrm>
            <a:off x="2947540" y="5911998"/>
            <a:ext cx="1009650" cy="433388"/>
            <a:chOff x="1830" y="3328"/>
            <a:chExt cx="636" cy="273"/>
          </a:xfrm>
        </p:grpSpPr>
        <p:sp>
          <p:nvSpPr>
            <p:cNvPr id="114" name="Text Box 118"/>
            <p:cNvSpPr txBox="1">
              <a:spLocks noChangeArrowheads="1"/>
            </p:cNvSpPr>
            <p:nvPr/>
          </p:nvSpPr>
          <p:spPr bwMode="auto">
            <a:xfrm>
              <a:off x="1830" y="3328"/>
              <a:ext cx="63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B</a:t>
              </a:r>
            </a:p>
          </p:txBody>
        </p:sp>
        <p:sp>
          <p:nvSpPr>
            <p:cNvPr id="115" name="Line 119"/>
            <p:cNvSpPr>
              <a:spLocks noChangeShapeType="1"/>
            </p:cNvSpPr>
            <p:nvPr/>
          </p:nvSpPr>
          <p:spPr bwMode="auto">
            <a:xfrm>
              <a:off x="2051" y="3472"/>
              <a:ext cx="17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6" name="Text Box 120"/>
          <p:cNvSpPr txBox="1">
            <a:spLocks noChangeArrowheads="1"/>
          </p:cNvSpPr>
          <p:nvPr/>
        </p:nvSpPr>
        <p:spPr bwMode="auto">
          <a:xfrm>
            <a:off x="3861940" y="5853261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B</a:t>
            </a:r>
          </a:p>
        </p:txBody>
      </p:sp>
      <p:sp>
        <p:nvSpPr>
          <p:cNvPr id="117" name="Text Box 121"/>
          <p:cNvSpPr txBox="1">
            <a:spLocks noChangeArrowheads="1"/>
          </p:cNvSpPr>
          <p:nvPr/>
        </p:nvSpPr>
        <p:spPr bwMode="auto">
          <a:xfrm>
            <a:off x="4992240" y="585643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18" name="Text Box 122"/>
          <p:cNvSpPr txBox="1">
            <a:spLocks noChangeArrowheads="1"/>
          </p:cNvSpPr>
          <p:nvPr/>
        </p:nvSpPr>
        <p:spPr bwMode="auto">
          <a:xfrm>
            <a:off x="5652640" y="5856436"/>
            <a:ext cx="162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CPMDR</a:t>
            </a:r>
          </a:p>
        </p:txBody>
      </p:sp>
      <p:grpSp>
        <p:nvGrpSpPr>
          <p:cNvPr id="119" name="Group 181"/>
          <p:cNvGrpSpPr>
            <a:grpSpLocks/>
          </p:cNvGrpSpPr>
          <p:nvPr/>
        </p:nvGrpSpPr>
        <p:grpSpPr bwMode="auto">
          <a:xfrm>
            <a:off x="7751315" y="5840561"/>
            <a:ext cx="1460500" cy="519112"/>
            <a:chOff x="4856" y="3267"/>
            <a:chExt cx="920" cy="327"/>
          </a:xfrm>
        </p:grpSpPr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4856" y="3267"/>
              <a:ext cx="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21" name="Line 125"/>
            <p:cNvSpPr>
              <a:spLocks noChangeShapeType="1"/>
            </p:cNvSpPr>
            <p:nvPr/>
          </p:nvSpPr>
          <p:spPr bwMode="auto">
            <a:xfrm>
              <a:off x="5423" y="3337"/>
              <a:ext cx="13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17" grpId="0" animBg="1"/>
      <p:bldP spid="18" grpId="0" build="p" autoUpdateAnimBg="0"/>
      <p:bldP spid="19" grpId="0" build="p" autoUpdateAnimBg="0"/>
      <p:bldP spid="23" grpId="0" build="p" autoUpdateAnimBg="0"/>
      <p:bldP spid="24" grpId="0" build="p" autoUpdateAnimBg="0"/>
      <p:bldP spid="25" grpId="0" build="p" autoUpdateAnimBg="0"/>
      <p:bldP spid="29" grpId="0" build="p" autoUpdateAnimBg="0"/>
      <p:bldP spid="30" grpId="0" build="p" autoUpdateAnimBg="0"/>
      <p:bldP spid="31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49" grpId="0" animBg="1"/>
      <p:bldP spid="58" grpId="0" build="p" autoUpdateAnimBg="0"/>
      <p:bldP spid="59" grpId="0" build="p" autoUpdateAnimBg="0"/>
      <p:bldP spid="60" grpId="0" build="p" autoUpdateAnimBg="0"/>
      <p:bldP spid="64" grpId="0" build="p" autoUpdateAnimBg="0"/>
      <p:bldP spid="68" grpId="0" build="p" autoUpdateAnimBg="0"/>
      <p:bldP spid="72" grpId="0" build="p" autoUpdateAnimBg="0"/>
      <p:bldP spid="73" grpId="0" build="p" autoUpdateAnimBg="0"/>
      <p:bldP spid="80" grpId="0" animBg="1"/>
      <p:bldP spid="87" grpId="0" build="p" autoUpdateAnimBg="0"/>
      <p:bldP spid="91" grpId="0" build="p" autoUpdateAnimBg="0"/>
      <p:bldP spid="92" grpId="0" build="p" autoUpdateAnimBg="0"/>
      <p:bldP spid="93" grpId="0" build="p" autoUpdateAnimBg="0"/>
      <p:bldP spid="97" grpId="0" build="p" autoUpdateAnimBg="0"/>
      <p:bldP spid="109" grpId="0" build="p" autoUpdateAnimBg="0"/>
      <p:bldP spid="116" grpId="0" build="p" autoUpdateAnimBg="0"/>
      <p:bldP spid="117" grpId="0" build="p" autoUpdateAnimBg="0"/>
      <p:bldP spid="11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504" y="2279699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71104" y="2368599"/>
            <a:ext cx="1916112" cy="433388"/>
            <a:chOff x="559" y="1416"/>
            <a:chExt cx="1207" cy="27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59" y="1416"/>
              <a:ext cx="120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华文新魏" pitchFamily="2" charset="-122"/>
                </a:rPr>
                <a:t>MDR  </a:t>
              </a:r>
              <a:r>
                <a:rPr lang="en-US" altLang="zh-CN" sz="2400" b="1">
                  <a:ea typeface="华文新魏" pitchFamily="2" charset="-122"/>
                </a:rPr>
                <a:t>   </a:t>
              </a:r>
              <a:r>
                <a:rPr lang="en-US" altLang="zh-CN" sz="2800" b="1">
                  <a:ea typeface="华文新魏" pitchFamily="2" charset="-122"/>
                </a:rPr>
                <a:t>M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170" y="1553"/>
              <a:ext cx="20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971104" y="2921049"/>
            <a:ext cx="2008187" cy="433388"/>
            <a:chOff x="559" y="1796"/>
            <a:chExt cx="1265" cy="273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59" y="1796"/>
              <a:ext cx="126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36" y="1924"/>
              <a:ext cx="21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95154" y="771574"/>
            <a:ext cx="0" cy="30162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504" y="2844849"/>
            <a:ext cx="105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01504" y="2317799"/>
            <a:ext cx="139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15954" y="2336849"/>
            <a:ext cx="560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W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19204" y="2330499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5682804" y="2317799"/>
            <a:ext cx="1444625" cy="519113"/>
            <a:chOff x="3559" y="1248"/>
            <a:chExt cx="910" cy="32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59" y="1248"/>
              <a:ext cx="9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41" y="1312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65304" y="2844849"/>
            <a:ext cx="93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01904" y="2844849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71504" y="2857549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2926904" y="2921049"/>
            <a:ext cx="1362075" cy="433388"/>
            <a:chOff x="1887" y="1796"/>
            <a:chExt cx="858" cy="273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87" y="1796"/>
              <a:ext cx="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PC     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06" y="1932"/>
              <a:ext cx="20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7676704" y="2895649"/>
            <a:ext cx="1309687" cy="433388"/>
            <a:chOff x="4935" y="1796"/>
            <a:chExt cx="825" cy="273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935" y="1796"/>
              <a:ext cx="82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FT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111" y="193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6" name="Group 106"/>
          <p:cNvGrpSpPr>
            <a:grpSpLocks/>
          </p:cNvGrpSpPr>
          <p:nvPr/>
        </p:nvGrpSpPr>
        <p:grpSpPr bwMode="auto">
          <a:xfrm>
            <a:off x="2914204" y="3289349"/>
            <a:ext cx="1676400" cy="519113"/>
            <a:chOff x="1895" y="2036"/>
            <a:chExt cx="1056" cy="327"/>
          </a:xfrm>
        </p:grpSpPr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95" y="20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13" y="2098"/>
              <a:ext cx="131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42979" y="3589387"/>
            <a:ext cx="762000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0" name="Group 107"/>
          <p:cNvGrpSpPr>
            <a:grpSpLocks/>
          </p:cNvGrpSpPr>
          <p:nvPr/>
        </p:nvGrpSpPr>
        <p:grpSpPr bwMode="auto">
          <a:xfrm>
            <a:off x="5431979" y="3289349"/>
            <a:ext cx="1549400" cy="519113"/>
            <a:chOff x="3465" y="2044"/>
            <a:chExt cx="976" cy="327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465" y="2044"/>
              <a:ext cx="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91" y="2106"/>
              <a:ext cx="13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3" name="Group 108"/>
          <p:cNvGrpSpPr>
            <a:grpSpLocks/>
          </p:cNvGrpSpPr>
          <p:nvPr/>
        </p:nvGrpSpPr>
        <p:grpSpPr bwMode="auto">
          <a:xfrm>
            <a:off x="7117904" y="3289349"/>
            <a:ext cx="1492250" cy="519113"/>
            <a:chOff x="4527" y="2044"/>
            <a:chExt cx="940" cy="327"/>
          </a:xfrm>
        </p:grpSpPr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527" y="2044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5103" y="2114"/>
              <a:ext cx="127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493766" y="2759124"/>
            <a:ext cx="1062038" cy="13239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424041" y="4003724"/>
            <a:ext cx="345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向</a:t>
            </a:r>
            <a:r>
              <a:rPr lang="en-US" altLang="zh-CN" sz="2800" b="1">
                <a:solidFill>
                  <a:srgbClr val="000099"/>
                </a:solidFill>
              </a:rPr>
              <a:t>DB</a:t>
            </a:r>
            <a:r>
              <a:rPr lang="zh-CN" altLang="en-US" sz="2800" b="1">
                <a:solidFill>
                  <a:srgbClr val="000099"/>
                </a:solidFill>
              </a:rPr>
              <a:t>输出</a:t>
            </a:r>
            <a:r>
              <a:rPr lang="en-US" altLang="zh-CN" sz="2800" b="1">
                <a:solidFill>
                  <a:srgbClr val="000099"/>
                </a:solidFill>
              </a:rPr>
              <a:t>MDR</a:t>
            </a:r>
            <a:r>
              <a:rPr lang="zh-CN" altLang="en-US" sz="2800" b="1">
                <a:solidFill>
                  <a:srgbClr val="000099"/>
                </a:solidFill>
              </a:rPr>
              <a:t>内容</a:t>
            </a:r>
          </a:p>
        </p:txBody>
      </p:sp>
      <p:grpSp>
        <p:nvGrpSpPr>
          <p:cNvPr id="38" name="Group 110"/>
          <p:cNvGrpSpPr>
            <a:grpSpLocks/>
          </p:cNvGrpSpPr>
          <p:nvPr/>
        </p:nvGrpSpPr>
        <p:grpSpPr bwMode="auto">
          <a:xfrm>
            <a:off x="134491" y="668387"/>
            <a:ext cx="9029700" cy="1501775"/>
            <a:chOff x="64" y="209"/>
            <a:chExt cx="5688" cy="946"/>
          </a:xfrm>
        </p:grpSpPr>
        <p:grpSp>
          <p:nvGrpSpPr>
            <p:cNvPr id="39" name="Group 88"/>
            <p:cNvGrpSpPr>
              <a:grpSpLocks/>
            </p:cNvGrpSpPr>
            <p:nvPr/>
          </p:nvGrpSpPr>
          <p:grpSpPr bwMode="auto">
            <a:xfrm>
              <a:off x="72" y="209"/>
              <a:ext cx="1712" cy="336"/>
              <a:chOff x="0" y="273"/>
              <a:chExt cx="1784" cy="336"/>
            </a:xfrm>
          </p:grpSpPr>
          <p:sp>
            <p:nvSpPr>
              <p:cNvPr id="72" name="Text Box 39"/>
              <p:cNvSpPr txBox="1">
                <a:spLocks noChangeArrowheads="1"/>
              </p:cNvSpPr>
              <p:nvPr/>
            </p:nvSpPr>
            <p:spPr bwMode="auto">
              <a:xfrm>
                <a:off x="0" y="273"/>
                <a:ext cx="72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ea typeface="黑体" pitchFamily="2" charset="-122"/>
                  </a:rPr>
                  <a:t>DT0</a:t>
                </a:r>
                <a:r>
                  <a:rPr lang="en-US" altLang="zh-CN" sz="2900" b="1">
                    <a:ea typeface="黑体" pitchFamily="2" charset="-122"/>
                  </a:rPr>
                  <a:t>:</a:t>
                </a:r>
              </a:p>
            </p:txBody>
          </p:sp>
          <p:sp>
            <p:nvSpPr>
              <p:cNvPr id="73" name="Text Box 41"/>
              <p:cNvSpPr txBox="1">
                <a:spLocks noChangeArrowheads="1"/>
              </p:cNvSpPr>
              <p:nvPr/>
            </p:nvSpPr>
            <p:spPr bwMode="auto">
              <a:xfrm>
                <a:off x="560" y="313"/>
                <a:ext cx="1224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b="1">
                    <a:ea typeface="黑体" pitchFamily="2" charset="-122"/>
                  </a:rPr>
                  <a:t>R</a:t>
                </a:r>
                <a:r>
                  <a:rPr lang="en-US" altLang="zh-CN" sz="3200" b="1" baseline="-12000">
                    <a:ea typeface="黑体" pitchFamily="2" charset="-122"/>
                  </a:rPr>
                  <a:t>1</a:t>
                </a:r>
                <a:r>
                  <a:rPr lang="en-US" altLang="zh-CN" sz="2900" b="1" baseline="-18000">
                    <a:ea typeface="黑体" pitchFamily="2" charset="-122"/>
                  </a:rPr>
                  <a:t>       </a:t>
                </a:r>
                <a:r>
                  <a:rPr lang="en-US" altLang="zh-CN" sz="2800" b="1">
                    <a:ea typeface="黑体" pitchFamily="2" charset="-122"/>
                  </a:rPr>
                  <a:t>MAR</a:t>
                </a:r>
              </a:p>
            </p:txBody>
          </p:sp>
          <p:sp>
            <p:nvSpPr>
              <p:cNvPr id="74" name="Line 42"/>
              <p:cNvSpPr>
                <a:spLocks noChangeShapeType="1"/>
              </p:cNvSpPr>
              <p:nvPr/>
            </p:nvSpPr>
            <p:spPr bwMode="auto">
              <a:xfrm>
                <a:off x="910" y="457"/>
                <a:ext cx="229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3342" y="225"/>
              <a:ext cx="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DM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3822" y="21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CPMAR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598" y="233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输出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4470" y="828"/>
              <a:ext cx="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T+1</a:t>
              </a:r>
            </a:p>
          </p:txBody>
        </p:sp>
        <p:grpSp>
          <p:nvGrpSpPr>
            <p:cNvPr id="44" name="Group 94"/>
            <p:cNvGrpSpPr>
              <a:grpSpLocks/>
            </p:cNvGrpSpPr>
            <p:nvPr/>
          </p:nvGrpSpPr>
          <p:grpSpPr bwMode="auto">
            <a:xfrm>
              <a:off x="4382" y="497"/>
              <a:ext cx="920" cy="327"/>
              <a:chOff x="4462" y="553"/>
              <a:chExt cx="920" cy="327"/>
            </a:xfrm>
          </p:grpSpPr>
          <p:sp>
            <p:nvSpPr>
              <p:cNvPr id="70" name="Text Box 51"/>
              <p:cNvSpPr txBox="1">
                <a:spLocks noChangeArrowheads="1"/>
              </p:cNvSpPr>
              <p:nvPr/>
            </p:nvSpPr>
            <p:spPr bwMode="auto">
              <a:xfrm>
                <a:off x="4462" y="553"/>
                <a:ext cx="9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>
                <a:off x="5036" y="607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5" name="Group 92"/>
            <p:cNvGrpSpPr>
              <a:grpSpLocks/>
            </p:cNvGrpSpPr>
            <p:nvPr/>
          </p:nvGrpSpPr>
          <p:grpSpPr bwMode="auto">
            <a:xfrm>
              <a:off x="4766" y="241"/>
              <a:ext cx="776" cy="283"/>
              <a:chOff x="4918" y="313"/>
              <a:chExt cx="776" cy="283"/>
            </a:xfrm>
          </p:grpSpPr>
          <p:sp>
            <p:nvSpPr>
              <p:cNvPr id="68" name="Text Box 54"/>
              <p:cNvSpPr txBox="1">
                <a:spLocks noChangeArrowheads="1"/>
              </p:cNvSpPr>
              <p:nvPr/>
            </p:nvSpPr>
            <p:spPr bwMode="auto">
              <a:xfrm>
                <a:off x="4918" y="313"/>
                <a:ext cx="776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900" b="1">
                    <a:solidFill>
                      <a:srgbClr val="0000FF"/>
                    </a:solidFill>
                    <a:ea typeface="黑体" pitchFamily="2" charset="-122"/>
                  </a:rPr>
                  <a:t>1    </a:t>
                </a:r>
                <a:r>
                  <a:rPr lang="en-US" altLang="zh-CN" sz="2900" b="1">
                    <a:solidFill>
                      <a:srgbClr val="0000FF"/>
                    </a:solidFill>
                    <a:ea typeface="黑体" pitchFamily="2" charset="-122"/>
                  </a:rPr>
                  <a:t>ET</a:t>
                </a:r>
              </a:p>
            </p:txBody>
          </p:sp>
          <p:sp>
            <p:nvSpPr>
              <p:cNvPr id="69" name="Line 55"/>
              <p:cNvSpPr>
                <a:spLocks noChangeShapeType="1"/>
              </p:cNvSpPr>
              <p:nvPr/>
            </p:nvSpPr>
            <p:spPr bwMode="auto">
              <a:xfrm>
                <a:off x="5102" y="457"/>
                <a:ext cx="192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1854" y="249"/>
              <a:ext cx="8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900" b="1" baseline="-18000">
                  <a:ea typeface="黑体" pitchFamily="2" charset="-122"/>
                </a:rPr>
                <a:t>   </a:t>
              </a:r>
              <a:r>
                <a:rPr lang="en-US" altLang="zh-CN" sz="2900" b="1"/>
                <a:t> </a:t>
              </a:r>
              <a:r>
                <a:rPr lang="en-US" altLang="zh-CN" sz="2900" b="1" smtClean="0"/>
                <a:t> A</a:t>
              </a:r>
              <a:endParaRPr lang="en-US" altLang="zh-CN" sz="29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90" y="393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8" name="Group 93"/>
            <p:cNvGrpSpPr>
              <a:grpSpLocks/>
            </p:cNvGrpSpPr>
            <p:nvPr/>
          </p:nvGrpSpPr>
          <p:grpSpPr bwMode="auto">
            <a:xfrm>
              <a:off x="1838" y="505"/>
              <a:ext cx="1040" cy="327"/>
              <a:chOff x="1878" y="569"/>
              <a:chExt cx="1040" cy="327"/>
            </a:xfrm>
          </p:grpSpPr>
          <p:sp>
            <p:nvSpPr>
              <p:cNvPr id="66" name="Text Box 57"/>
              <p:cNvSpPr txBox="1">
                <a:spLocks noChangeArrowheads="1"/>
              </p:cNvSpPr>
              <p:nvPr/>
            </p:nvSpPr>
            <p:spPr bwMode="auto">
              <a:xfrm>
                <a:off x="1878" y="569"/>
                <a:ext cx="10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CPFT(P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>
                <a:off x="2588" y="623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2846" y="689"/>
              <a:ext cx="480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50" name="Group 95"/>
            <p:cNvGrpSpPr>
              <a:grpSpLocks/>
            </p:cNvGrpSpPr>
            <p:nvPr/>
          </p:nvGrpSpPr>
          <p:grpSpPr bwMode="auto">
            <a:xfrm>
              <a:off x="3342" y="505"/>
              <a:ext cx="1049" cy="327"/>
              <a:chOff x="3374" y="569"/>
              <a:chExt cx="1049" cy="327"/>
            </a:xfrm>
          </p:grpSpPr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3374" y="569"/>
                <a:ext cx="104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CPET(P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4098" y="623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1" name="Group 90"/>
            <p:cNvGrpSpPr>
              <a:grpSpLocks/>
            </p:cNvGrpSpPr>
            <p:nvPr/>
          </p:nvGrpSpPr>
          <p:grpSpPr bwMode="auto">
            <a:xfrm>
              <a:off x="64" y="796"/>
              <a:ext cx="1836" cy="336"/>
              <a:chOff x="0" y="860"/>
              <a:chExt cx="1836" cy="336"/>
            </a:xfrm>
          </p:grpSpPr>
          <p:sp>
            <p:nvSpPr>
              <p:cNvPr id="61" name="Text Box 63"/>
              <p:cNvSpPr txBox="1">
                <a:spLocks noChangeArrowheads="1"/>
              </p:cNvSpPr>
              <p:nvPr/>
            </p:nvSpPr>
            <p:spPr bwMode="auto">
              <a:xfrm>
                <a:off x="0" y="860"/>
                <a:ext cx="64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900" b="1">
                    <a:ea typeface="黑体" pitchFamily="2" charset="-122"/>
                  </a:rPr>
                  <a:t>ET0:</a:t>
                </a:r>
              </a:p>
            </p:txBody>
          </p:sp>
          <p:sp>
            <p:nvSpPr>
              <p:cNvPr id="62" name="Text Box 65"/>
              <p:cNvSpPr txBox="1">
                <a:spLocks noChangeArrowheads="1"/>
              </p:cNvSpPr>
              <p:nvPr/>
            </p:nvSpPr>
            <p:spPr bwMode="auto">
              <a:xfrm>
                <a:off x="564" y="913"/>
                <a:ext cx="1272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900" b="1">
                    <a:ea typeface="黑体" pitchFamily="2" charset="-122"/>
                  </a:rPr>
                  <a:t>C   </a:t>
                </a:r>
                <a:r>
                  <a:rPr lang="en-US" altLang="zh-CN" sz="2900" b="1" smtClean="0">
                    <a:ea typeface="黑体" pitchFamily="2" charset="-122"/>
                  </a:rPr>
                  <a:t>  MDR</a:t>
                </a:r>
                <a:endParaRPr lang="en-US" altLang="zh-CN" sz="2900" b="1">
                  <a:ea typeface="黑体" pitchFamily="2" charset="-122"/>
                </a:endParaRPr>
              </a:p>
            </p:txBody>
          </p:sp>
          <p:sp>
            <p:nvSpPr>
              <p:cNvPr id="63" name="Line 66"/>
              <p:cNvSpPr>
                <a:spLocks noChangeShapeType="1"/>
              </p:cNvSpPr>
              <p:nvPr/>
            </p:nvSpPr>
            <p:spPr bwMode="auto">
              <a:xfrm>
                <a:off x="830" y="1049"/>
                <a:ext cx="229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2" name="Group 96"/>
            <p:cNvGrpSpPr>
              <a:grpSpLocks/>
            </p:cNvGrpSpPr>
            <p:nvPr/>
          </p:nvGrpSpPr>
          <p:grpSpPr bwMode="auto">
            <a:xfrm>
              <a:off x="1830" y="857"/>
              <a:ext cx="696" cy="273"/>
              <a:chOff x="1870" y="921"/>
              <a:chExt cx="696" cy="273"/>
            </a:xfrm>
          </p:grpSpPr>
          <p:sp>
            <p:nvSpPr>
              <p:cNvPr id="59" name="Text Box 68"/>
              <p:cNvSpPr txBox="1">
                <a:spLocks noChangeArrowheads="1"/>
              </p:cNvSpPr>
              <p:nvPr/>
            </p:nvSpPr>
            <p:spPr bwMode="auto">
              <a:xfrm>
                <a:off x="1870" y="921"/>
                <a:ext cx="69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b="1">
                    <a:ea typeface="黑体" pitchFamily="2" charset="-122"/>
                  </a:rPr>
                  <a:t>C    B</a:t>
                </a:r>
              </a:p>
            </p:txBody>
          </p:sp>
          <p:sp>
            <p:nvSpPr>
              <p:cNvPr id="60" name="Line 69"/>
              <p:cNvSpPr>
                <a:spLocks noChangeShapeType="1"/>
              </p:cNvSpPr>
              <p:nvPr/>
            </p:nvSpPr>
            <p:spPr bwMode="auto">
              <a:xfrm>
                <a:off x="2110" y="1057"/>
                <a:ext cx="192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2446" y="820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输出</a:t>
              </a:r>
              <a:r>
                <a:rPr lang="en-US" altLang="zh-CN" sz="2800" b="1">
                  <a:ea typeface="黑体" pitchFamily="2" charset="-122"/>
                </a:rPr>
                <a:t>B</a:t>
              </a: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3150" y="828"/>
              <a:ext cx="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DM</a:t>
              </a: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3574" y="828"/>
              <a:ext cx="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CPMDR</a:t>
              </a:r>
            </a:p>
          </p:txBody>
        </p: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4886" y="828"/>
              <a:ext cx="866" cy="327"/>
              <a:chOff x="4894" y="860"/>
              <a:chExt cx="866" cy="327"/>
            </a:xfrm>
          </p:grpSpPr>
          <p:sp>
            <p:nvSpPr>
              <p:cNvPr id="57" name="Text Box 74"/>
              <p:cNvSpPr txBox="1">
                <a:spLocks noChangeArrowheads="1"/>
              </p:cNvSpPr>
              <p:nvPr/>
            </p:nvSpPr>
            <p:spPr bwMode="auto">
              <a:xfrm>
                <a:off x="4894" y="860"/>
                <a:ext cx="8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58" name="Line 75"/>
              <p:cNvSpPr>
                <a:spLocks noChangeShapeType="1"/>
              </p:cNvSpPr>
              <p:nvPr/>
            </p:nvSpPr>
            <p:spPr bwMode="auto">
              <a:xfrm>
                <a:off x="5468" y="922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75" name="Text Box 139"/>
          <p:cNvSpPr txBox="1">
            <a:spLocks noChangeArrowheads="1"/>
          </p:cNvSpPr>
          <p:nvPr/>
        </p:nvSpPr>
        <p:spPr bwMode="auto">
          <a:xfrm>
            <a:off x="0" y="4005064"/>
            <a:ext cx="547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时序切换微命令小结：</a:t>
            </a:r>
          </a:p>
        </p:txBody>
      </p:sp>
      <p:sp>
        <p:nvSpPr>
          <p:cNvPr id="76" name="Text Box 140"/>
          <p:cNvSpPr txBox="1">
            <a:spLocks noChangeArrowheads="1"/>
          </p:cNvSpPr>
          <p:nvPr/>
        </p:nvSpPr>
        <p:spPr bwMode="auto">
          <a:xfrm>
            <a:off x="358775" y="5337919"/>
            <a:ext cx="716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每一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节拍结束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时都发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CPT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 </a:t>
            </a:r>
          </a:p>
        </p:txBody>
      </p:sp>
      <p:sp>
        <p:nvSpPr>
          <p:cNvPr id="77" name="Text Box 141"/>
          <p:cNvSpPr txBox="1">
            <a:spLocks noChangeArrowheads="1"/>
          </p:cNvSpPr>
          <p:nvPr/>
        </p:nvSpPr>
        <p:spPr bwMode="auto">
          <a:xfrm>
            <a:off x="358775" y="5982444"/>
            <a:ext cx="8785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工作周期结束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发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CPT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CPFT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CPST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CPDT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CPET</a:t>
            </a:r>
          </a:p>
        </p:txBody>
      </p:sp>
      <p:sp>
        <p:nvSpPr>
          <p:cNvPr id="78" name="Text Box 140"/>
          <p:cNvSpPr txBox="1">
            <a:spLocks noChangeArrowheads="1"/>
          </p:cNvSpPr>
          <p:nvPr/>
        </p:nvSpPr>
        <p:spPr bwMode="auto">
          <a:xfrm>
            <a:off x="323528" y="47251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每一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节拍结束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时发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T+1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工作周期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状态标志； 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7" grpId="0" build="p" autoUpdateAnimBg="0"/>
      <p:bldP spid="18" grpId="0" build="p" autoUpdateAnimBg="0"/>
      <p:bldP spid="19" grpId="0" build="p" autoUpdateAnimBg="0"/>
      <p:bldP spid="29" grpId="0" animBg="1"/>
      <p:bldP spid="36" grpId="0" animBg="1"/>
      <p:bldP spid="37" grpId="0" build="p" autoUpdateAnimBg="0" advAuto="0"/>
      <p:bldP spid="75" grpId="0"/>
      <p:bldP spid="76" grpId="0"/>
      <p:bldP spid="77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81831" y="195263"/>
            <a:ext cx="31861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3、双操作数指令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695921"/>
            <a:ext cx="403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例: </a:t>
            </a:r>
            <a:r>
              <a:rPr lang="en-US" altLang="zh-CN" sz="3000" b="1"/>
              <a:t>ADD  X(R1), (PC)</a:t>
            </a:r>
            <a:r>
              <a:rPr lang="en-US" altLang="zh-CN" sz="3000" b="1">
                <a:sym typeface="Symbol" pitchFamily="18" charset="2"/>
              </a:rPr>
              <a:t></a:t>
            </a:r>
            <a:r>
              <a:rPr lang="en-US" altLang="zh-CN" sz="3000" b="1"/>
              <a:t>;</a:t>
            </a:r>
            <a:endParaRPr lang="zh-CN" altLang="en-US" sz="3000" b="1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93800" y="2318221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ST0: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051050" y="2384899"/>
            <a:ext cx="2095500" cy="449263"/>
            <a:chOff x="644" y="1737"/>
            <a:chExt cx="1320" cy="283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644" y="1737"/>
              <a:ext cx="13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028" y="1881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93800" y="2775421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ST1: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1050" y="2829400"/>
            <a:ext cx="2527300" cy="449263"/>
            <a:chOff x="580" y="2049"/>
            <a:chExt cx="1592" cy="283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80" y="2049"/>
              <a:ext cx="15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88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64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93800" y="3245321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ST2: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2063750" y="3312000"/>
            <a:ext cx="2044700" cy="449263"/>
            <a:chOff x="580" y="2337"/>
            <a:chExt cx="1288" cy="283"/>
          </a:xfrm>
        </p:grpSpPr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80" y="2337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180" y="248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206500" y="3727921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DT0:</a:t>
            </a:r>
          </a:p>
        </p:txBody>
      </p: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2063750" y="3794601"/>
            <a:ext cx="2108200" cy="449263"/>
            <a:chOff x="484" y="2801"/>
            <a:chExt cx="1328" cy="283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4" y="2801"/>
              <a:ext cx="13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876" y="294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212850" y="4175596"/>
            <a:ext cx="1028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DT1:</a:t>
            </a:r>
          </a:p>
        </p:txBody>
      </p: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2127250" y="4683601"/>
            <a:ext cx="2489200" cy="449263"/>
            <a:chOff x="1340" y="2657"/>
            <a:chExt cx="1568" cy="283"/>
          </a:xfrm>
        </p:grpSpPr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40" y="2657"/>
              <a:ext cx="15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636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412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1212850" y="4620096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DT2:</a:t>
            </a:r>
          </a:p>
        </p:txBody>
      </p:sp>
      <p:grpSp>
        <p:nvGrpSpPr>
          <p:cNvPr id="27" name="Group 93"/>
          <p:cNvGrpSpPr>
            <a:grpSpLocks/>
          </p:cNvGrpSpPr>
          <p:nvPr/>
        </p:nvGrpSpPr>
        <p:grpSpPr bwMode="auto">
          <a:xfrm>
            <a:off x="2152650" y="4239100"/>
            <a:ext cx="2032000" cy="449263"/>
            <a:chOff x="1356" y="2353"/>
            <a:chExt cx="1280" cy="283"/>
          </a:xfrm>
        </p:grpSpPr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356" y="2353"/>
              <a:ext cx="128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1972" y="249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212850" y="5089996"/>
            <a:ext cx="120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DT3:</a:t>
            </a:r>
          </a:p>
        </p:txBody>
      </p: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127250" y="5153501"/>
            <a:ext cx="2425700" cy="449263"/>
            <a:chOff x="1356" y="2969"/>
            <a:chExt cx="1528" cy="283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1356" y="2969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D+R1    MAR</a:t>
              </a:r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1988" y="3121"/>
              <a:ext cx="22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1212850" y="5559896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DT4:</a:t>
            </a:r>
          </a:p>
        </p:txBody>
      </p:sp>
      <p:grpSp>
        <p:nvGrpSpPr>
          <p:cNvPr id="35" name="Group 96"/>
          <p:cNvGrpSpPr>
            <a:grpSpLocks/>
          </p:cNvGrpSpPr>
          <p:nvPr/>
        </p:nvGrpSpPr>
        <p:grpSpPr bwMode="auto">
          <a:xfrm>
            <a:off x="2152650" y="5623402"/>
            <a:ext cx="2425700" cy="449263"/>
            <a:chOff x="1356" y="3257"/>
            <a:chExt cx="1528" cy="283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356" y="3257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MDR    D</a:t>
              </a:r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1628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2380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4921250" y="2321396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ET0:</a:t>
            </a:r>
          </a:p>
        </p:txBody>
      </p:sp>
      <p:grpSp>
        <p:nvGrpSpPr>
          <p:cNvPr id="40" name="Group 98"/>
          <p:cNvGrpSpPr>
            <a:grpSpLocks/>
          </p:cNvGrpSpPr>
          <p:nvPr/>
        </p:nvGrpSpPr>
        <p:grpSpPr bwMode="auto">
          <a:xfrm>
            <a:off x="5848350" y="2384898"/>
            <a:ext cx="2311400" cy="449263"/>
            <a:chOff x="3780" y="1185"/>
            <a:chExt cx="1456" cy="283"/>
          </a:xfrm>
        </p:grpSpPr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3780" y="1185"/>
              <a:ext cx="14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C+D    MDR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4332" y="1329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4921250" y="2765896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ET1:</a:t>
            </a:r>
          </a:p>
        </p:txBody>
      </p:sp>
      <p:grpSp>
        <p:nvGrpSpPr>
          <p:cNvPr id="44" name="Group 99"/>
          <p:cNvGrpSpPr>
            <a:grpSpLocks/>
          </p:cNvGrpSpPr>
          <p:nvPr/>
        </p:nvGrpSpPr>
        <p:grpSpPr bwMode="auto">
          <a:xfrm>
            <a:off x="5848350" y="2829399"/>
            <a:ext cx="1905000" cy="449263"/>
            <a:chOff x="3780" y="1473"/>
            <a:chExt cx="1200" cy="283"/>
          </a:xfrm>
        </p:grpSpPr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3780" y="1473"/>
              <a:ext cx="12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412" y="1617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4921250" y="3235796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ET2:</a:t>
            </a:r>
          </a:p>
        </p:txBody>
      </p:sp>
      <p:grpSp>
        <p:nvGrpSpPr>
          <p:cNvPr id="48" name="Group 100"/>
          <p:cNvGrpSpPr>
            <a:grpSpLocks/>
          </p:cNvGrpSpPr>
          <p:nvPr/>
        </p:nvGrpSpPr>
        <p:grpSpPr bwMode="auto">
          <a:xfrm>
            <a:off x="5848350" y="3299299"/>
            <a:ext cx="2044700" cy="449263"/>
            <a:chOff x="3780" y="1761"/>
            <a:chExt cx="1288" cy="283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3780" y="1761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</a:t>
              </a:r>
              <a:r>
                <a:rPr lang="en-US" altLang="zh-CN" sz="24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164" y="190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4572000" y="1759422"/>
            <a:ext cx="4691063" cy="554038"/>
            <a:chOff x="2888" y="879"/>
            <a:chExt cx="2955" cy="349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888" y="879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3466" y="935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765" y="1079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4392" y="928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5020" y="1056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966788" y="908720"/>
            <a:ext cx="3333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latin typeface="+mn-ea"/>
              </a:rPr>
              <a:t>操作流程见教材</a:t>
            </a:r>
            <a:r>
              <a:rPr lang="en-US" altLang="zh-CN" sz="3000" b="1">
                <a:latin typeface="+mn-ea"/>
              </a:rPr>
              <a:t>。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5594350" y="4975696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偏移量</a:t>
            </a:r>
          </a:p>
        </p:txBody>
      </p:sp>
      <p:sp>
        <p:nvSpPr>
          <p:cNvPr id="59" name="Freeform 69"/>
          <p:cNvSpPr>
            <a:spLocks/>
          </p:cNvSpPr>
          <p:nvPr/>
        </p:nvSpPr>
        <p:spPr bwMode="auto">
          <a:xfrm flipV="1">
            <a:off x="4427538" y="5028083"/>
            <a:ext cx="1204912" cy="2651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5564188" y="5409083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目的数地址</a:t>
            </a:r>
          </a:p>
        </p:txBody>
      </p: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4813300" y="2434108"/>
            <a:ext cx="0" cy="217170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2" name="Freeform 97"/>
          <p:cNvSpPr>
            <a:spLocks/>
          </p:cNvSpPr>
          <p:nvPr/>
        </p:nvSpPr>
        <p:spPr bwMode="auto">
          <a:xfrm flipV="1">
            <a:off x="4389438" y="5396383"/>
            <a:ext cx="1255712" cy="3159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8" grpId="0" build="p" autoUpdateAnimBg="0"/>
      <p:bldP spid="13" grpId="0" build="p" autoUpdateAnimBg="0"/>
      <p:bldP spid="17" grpId="0" build="p" autoUpdateAnimBg="0"/>
      <p:bldP spid="21" grpId="0" build="p" autoUpdateAnimBg="0"/>
      <p:bldP spid="26" grpId="0" build="p" autoUpdateAnimBg="0"/>
      <p:bldP spid="30" grpId="0" build="p" autoUpdateAnimBg="0"/>
      <p:bldP spid="34" grpId="0" build="p" autoUpdateAnimBg="0"/>
      <p:bldP spid="39" grpId="0" build="p" autoUpdateAnimBg="0"/>
      <p:bldP spid="43" grpId="0" build="p" autoUpdateAnimBg="0"/>
      <p:bldP spid="47" grpId="0" build="p" autoUpdateAnimBg="0"/>
      <p:bldP spid="57" grpId="0" build="p" autoUpdateAnimBg="0"/>
      <p:bldP spid="58" grpId="0" build="p" autoUpdateAnimBg="0" advAuto="0"/>
      <p:bldP spid="59" grpId="0" animBg="1"/>
      <p:bldP spid="60" grpId="0" build="p" autoUpdateAnimBg="0" advAuto="0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4624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、工作周期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71550" y="764704"/>
            <a:ext cx="6111875" cy="76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3200" b="1"/>
              <a:t>模型机定义以下六个工作周期: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900113" y="1844824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取指周期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(FT)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092575" y="2924944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用于指令正常执行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900113" y="2564904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源周期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(ST)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900113" y="3284984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目的周期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(DT)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900113" y="4022378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执行周期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(ET)</a:t>
            </a:r>
          </a:p>
        </p:txBody>
      </p:sp>
      <p:sp>
        <p:nvSpPr>
          <p:cNvPr id="19" name="AutoShape 30"/>
          <p:cNvSpPr>
            <a:spLocks/>
          </p:cNvSpPr>
          <p:nvPr/>
        </p:nvSpPr>
        <p:spPr bwMode="auto">
          <a:xfrm>
            <a:off x="3779911" y="2132856"/>
            <a:ext cx="217413" cy="2270522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58838" y="5661248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中断周期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(IT)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900113" y="4797152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周期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(DMAT)</a:t>
            </a:r>
          </a:p>
        </p:txBody>
      </p:sp>
      <p:sp>
        <p:nvSpPr>
          <p:cNvPr id="22" name="AutoShape 33"/>
          <p:cNvSpPr>
            <a:spLocks/>
          </p:cNvSpPr>
          <p:nvPr/>
        </p:nvSpPr>
        <p:spPr bwMode="auto">
          <a:xfrm>
            <a:off x="3779911" y="5119464"/>
            <a:ext cx="217413" cy="104584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075113" y="536984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用于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传送控制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utoUpdateAnimBg="0"/>
      <p:bldP spid="21" grpId="0" autoUpdateAnimBg="0"/>
      <p:bldP spid="22" grpId="0" animBg="1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903164" y="116632"/>
            <a:ext cx="345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4、单操作数指令</a:t>
            </a: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1070322" y="2077034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</a:t>
            </a:r>
            <a:r>
              <a:rPr lang="en-US" altLang="zh-CN" sz="2800" b="1">
                <a:ea typeface="黑体" pitchFamily="2" charset="-122"/>
              </a:rPr>
              <a:t>COM   – (R0) ;</a:t>
            </a:r>
            <a:endParaRPr lang="zh-CN" altLang="en-US" sz="2800" b="1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1897409" y="3070809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7" name="Group 58"/>
          <p:cNvGrpSpPr>
            <a:grpSpLocks/>
          </p:cNvGrpSpPr>
          <p:nvPr/>
        </p:nvGrpSpPr>
        <p:grpSpPr bwMode="auto">
          <a:xfrm>
            <a:off x="3199159" y="3167650"/>
            <a:ext cx="3714750" cy="436563"/>
            <a:chOff x="1882" y="1545"/>
            <a:chExt cx="2340" cy="275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882" y="1545"/>
              <a:ext cx="165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R0 – 1     R0</a:t>
              </a:r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53" y="169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3098" y="1545"/>
              <a:ext cx="1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、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91" name="Text Box 14"/>
          <p:cNvSpPr txBox="1">
            <a:spLocks noChangeArrowheads="1"/>
          </p:cNvSpPr>
          <p:nvPr/>
        </p:nvSpPr>
        <p:spPr bwMode="auto">
          <a:xfrm>
            <a:off x="1897409" y="3559759"/>
            <a:ext cx="119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DT1:</a:t>
            </a:r>
          </a:p>
        </p:txBody>
      </p:sp>
      <p:grpSp>
        <p:nvGrpSpPr>
          <p:cNvPr id="92" name="Group 59"/>
          <p:cNvGrpSpPr>
            <a:grpSpLocks/>
          </p:cNvGrpSpPr>
          <p:nvPr/>
        </p:nvGrpSpPr>
        <p:grpSpPr bwMode="auto">
          <a:xfrm>
            <a:off x="3148359" y="3640725"/>
            <a:ext cx="2857500" cy="436563"/>
            <a:chOff x="1850" y="1859"/>
            <a:chExt cx="1800" cy="275"/>
          </a:xfrm>
        </p:grpSpPr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1850" y="1859"/>
              <a:ext cx="180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     MDR       D</a:t>
              </a:r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2148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3007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6" name="Text Box 19"/>
          <p:cNvSpPr txBox="1">
            <a:spLocks noChangeArrowheads="1"/>
          </p:cNvSpPr>
          <p:nvPr/>
        </p:nvSpPr>
        <p:spPr bwMode="auto">
          <a:xfrm>
            <a:off x="1897409" y="4051884"/>
            <a:ext cx="1225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897409" y="4540834"/>
            <a:ext cx="116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98" name="Group 62"/>
          <p:cNvGrpSpPr>
            <a:grpSpLocks/>
          </p:cNvGrpSpPr>
          <p:nvPr/>
        </p:nvGrpSpPr>
        <p:grpSpPr bwMode="auto">
          <a:xfrm>
            <a:off x="3148359" y="4637677"/>
            <a:ext cx="2317750" cy="436563"/>
            <a:chOff x="1850" y="2495"/>
            <a:chExt cx="1460" cy="275"/>
          </a:xfrm>
        </p:grpSpPr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1850" y="2495"/>
              <a:ext cx="14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</a:t>
              </a:r>
              <a:r>
                <a:rPr lang="en-US" altLang="zh-CN" sz="2800" b="1" smtClean="0">
                  <a:ea typeface="黑体" pitchFamily="2" charset="-122"/>
                </a:rPr>
                <a:t>     </a:t>
              </a: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>
              <a:off x="2527" y="264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1897409" y="5015497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grpSp>
        <p:nvGrpSpPr>
          <p:cNvPr id="102" name="Group 63"/>
          <p:cNvGrpSpPr>
            <a:grpSpLocks/>
          </p:cNvGrpSpPr>
          <p:nvPr/>
        </p:nvGrpSpPr>
        <p:grpSpPr bwMode="auto">
          <a:xfrm>
            <a:off x="3148359" y="5091702"/>
            <a:ext cx="2190750" cy="436563"/>
            <a:chOff x="1850" y="2781"/>
            <a:chExt cx="1380" cy="275"/>
          </a:xfrm>
        </p:grpSpPr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1850" y="2781"/>
              <a:ext cx="138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PC  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104" name="Line 27"/>
            <p:cNvSpPr>
              <a:spLocks noChangeShapeType="1"/>
            </p:cNvSpPr>
            <p:nvPr/>
          </p:nvSpPr>
          <p:spPr bwMode="auto">
            <a:xfrm>
              <a:off x="2256" y="2913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05" name="Group 57"/>
          <p:cNvGrpSpPr>
            <a:grpSpLocks/>
          </p:cNvGrpSpPr>
          <p:nvPr/>
        </p:nvGrpSpPr>
        <p:grpSpPr bwMode="auto">
          <a:xfrm>
            <a:off x="1929159" y="2586624"/>
            <a:ext cx="5091113" cy="554038"/>
            <a:chOff x="1082" y="1155"/>
            <a:chExt cx="3207" cy="349"/>
          </a:xfrm>
        </p:grpSpPr>
        <p:sp>
          <p:nvSpPr>
            <p:cNvPr id="106" name="Text Box 3"/>
            <p:cNvSpPr txBox="1">
              <a:spLocks noChangeArrowheads="1"/>
            </p:cNvSpPr>
            <p:nvPr/>
          </p:nvSpPr>
          <p:spPr bwMode="auto">
            <a:xfrm>
              <a:off x="1082" y="1155"/>
              <a:ext cx="7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7" name="Text Box 5"/>
            <p:cNvSpPr txBox="1">
              <a:spLocks noChangeArrowheads="1"/>
            </p:cNvSpPr>
            <p:nvPr/>
          </p:nvSpPr>
          <p:spPr bwMode="auto">
            <a:xfrm>
              <a:off x="1870" y="1203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2198" y="134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9" name="Text Box 29"/>
            <p:cNvSpPr txBox="1">
              <a:spLocks noChangeArrowheads="1"/>
            </p:cNvSpPr>
            <p:nvPr/>
          </p:nvSpPr>
          <p:spPr bwMode="auto">
            <a:xfrm>
              <a:off x="2819" y="1213"/>
              <a:ext cx="1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PC</a:t>
              </a: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3479" y="1349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11" name="Group 67"/>
          <p:cNvGrpSpPr>
            <a:grpSpLocks/>
          </p:cNvGrpSpPr>
          <p:nvPr/>
        </p:nvGrpSpPr>
        <p:grpSpPr bwMode="auto">
          <a:xfrm>
            <a:off x="3148359" y="4148726"/>
            <a:ext cx="1935163" cy="436563"/>
            <a:chOff x="1850" y="2131"/>
            <a:chExt cx="1219" cy="275"/>
          </a:xfrm>
        </p:grpSpPr>
        <p:sp>
          <p:nvSpPr>
            <p:cNvPr id="112" name="Text Box 32"/>
            <p:cNvSpPr txBox="1">
              <a:spLocks noChangeArrowheads="1"/>
            </p:cNvSpPr>
            <p:nvPr/>
          </p:nvSpPr>
          <p:spPr bwMode="auto">
            <a:xfrm>
              <a:off x="1850" y="2131"/>
              <a:ext cx="121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D      MDR</a:t>
              </a:r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2138" y="2275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1908" y="2151"/>
              <a:ext cx="14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15" name="Line 35"/>
          <p:cNvSpPr>
            <a:spLocks noChangeShapeType="1"/>
          </p:cNvSpPr>
          <p:nvPr/>
        </p:nvSpPr>
        <p:spPr bwMode="auto">
          <a:xfrm>
            <a:off x="3026122" y="2770772"/>
            <a:ext cx="0" cy="2916237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6" name="Text Box 36"/>
          <p:cNvSpPr txBox="1">
            <a:spLocks noChangeArrowheads="1"/>
          </p:cNvSpPr>
          <p:nvPr/>
        </p:nvSpPr>
        <p:spPr bwMode="auto">
          <a:xfrm>
            <a:off x="1113184" y="980728"/>
            <a:ext cx="3511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操作流程见教材。</a:t>
            </a:r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>
            <a:off x="2597497" y="4532897"/>
            <a:ext cx="700087" cy="1306512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18" name="Group 66"/>
          <p:cNvGrpSpPr>
            <a:grpSpLocks/>
          </p:cNvGrpSpPr>
          <p:nvPr/>
        </p:nvGrpSpPr>
        <p:grpSpPr bwMode="auto">
          <a:xfrm>
            <a:off x="1868834" y="5785448"/>
            <a:ext cx="2620963" cy="554039"/>
            <a:chOff x="1044" y="3162"/>
            <a:chExt cx="1651" cy="349"/>
          </a:xfrm>
        </p:grpSpPr>
        <p:sp>
          <p:nvSpPr>
            <p:cNvPr id="119" name="Text Box 39"/>
            <p:cNvSpPr txBox="1">
              <a:spLocks noChangeArrowheads="1"/>
            </p:cNvSpPr>
            <p:nvPr/>
          </p:nvSpPr>
          <p:spPr bwMode="auto">
            <a:xfrm>
              <a:off x="1044" y="3162"/>
              <a:ext cx="165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3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2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1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0</a:t>
              </a:r>
              <a:r>
                <a:rPr lang="en-US" altLang="zh-CN" sz="3000" b="1">
                  <a:solidFill>
                    <a:srgbClr val="000099"/>
                  </a:solidFill>
                </a:rPr>
                <a:t>MC</a:t>
              </a:r>
            </a:p>
          </p:txBody>
        </p:sp>
        <p:sp>
          <p:nvSpPr>
            <p:cNvPr id="120" name="Line 41"/>
            <p:cNvSpPr>
              <a:spLocks noChangeShapeType="1"/>
            </p:cNvSpPr>
            <p:nvPr/>
          </p:nvSpPr>
          <p:spPr bwMode="auto">
            <a:xfrm flipV="1">
              <a:off x="135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 flipV="1">
              <a:off x="1560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 flipV="1">
              <a:off x="1762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2202" y="3234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4" name="Line 64"/>
            <p:cNvSpPr>
              <a:spLocks noChangeShapeType="1"/>
            </p:cNvSpPr>
            <p:nvPr/>
          </p:nvSpPr>
          <p:spPr bwMode="auto">
            <a:xfrm flipV="1">
              <a:off x="111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91" grpId="0" build="p" autoUpdateAnimBg="0"/>
      <p:bldP spid="96" grpId="0" build="p" autoUpdateAnimBg="0"/>
      <p:bldP spid="97" grpId="0" build="p" autoUpdateAnimBg="0"/>
      <p:bldP spid="101" grpId="0" build="p" autoUpdateAnimBg="0"/>
      <p:bldP spid="115" grpId="0" animBg="1"/>
      <p:bldP spid="116" grpId="0" autoUpdateAnimBg="0"/>
      <p:bldP spid="1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840234" y="116632"/>
            <a:ext cx="3587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5、转移-返回指令</a:t>
            </a:r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614363" y="1849338"/>
            <a:ext cx="838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无条件转移</a:t>
            </a:r>
          </a:p>
        </p:txBody>
      </p:sp>
      <p:sp>
        <p:nvSpPr>
          <p:cNvPr id="4" name="AutoShape 69"/>
          <p:cNvSpPr>
            <a:spLocks/>
          </p:cNvSpPr>
          <p:nvPr/>
        </p:nvSpPr>
        <p:spPr bwMode="auto">
          <a:xfrm>
            <a:off x="1168400" y="1598513"/>
            <a:ext cx="260350" cy="2724150"/>
          </a:xfrm>
          <a:prstGeom prst="leftBrace">
            <a:avLst>
              <a:gd name="adj1" fmla="val 87195"/>
              <a:gd name="adj2" fmla="val 50000"/>
            </a:avLst>
          </a:prstGeom>
          <a:noFill/>
          <a:ln w="2540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439863" y="13857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SKP</a:t>
            </a:r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1549400" y="18747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R</a:t>
            </a:r>
          </a:p>
        </p:txBody>
      </p:sp>
      <p:sp>
        <p:nvSpPr>
          <p:cNvPr id="7" name="Text Box 72"/>
          <p:cNvSpPr txBox="1">
            <a:spLocks noChangeArrowheads="1"/>
          </p:cNvSpPr>
          <p:nvPr/>
        </p:nvSpPr>
        <p:spPr bwMode="auto">
          <a:xfrm>
            <a:off x="1401763" y="2373213"/>
            <a:ext cx="82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</a:t>
            </a:r>
          </a:p>
        </p:txBody>
      </p:sp>
      <p:sp>
        <p:nvSpPr>
          <p:cNvPr id="8" name="Text Box 73"/>
          <p:cNvSpPr txBox="1">
            <a:spLocks noChangeArrowheads="1"/>
          </p:cNvSpPr>
          <p:nvPr/>
        </p:nvSpPr>
        <p:spPr bwMode="auto">
          <a:xfrm>
            <a:off x="1387475" y="2906613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R)+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2686050" y="2906613"/>
            <a:ext cx="613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取转移地址, 修改</a:t>
            </a:r>
            <a:r>
              <a:rPr lang="en-US" altLang="zh-CN" sz="2800" b="1"/>
              <a:t>R。</a:t>
            </a:r>
          </a:p>
        </p:txBody>
      </p:sp>
      <p:sp>
        <p:nvSpPr>
          <p:cNvPr id="10" name="Text Box 75"/>
          <p:cNvSpPr txBox="1">
            <a:spLocks noChangeArrowheads="1"/>
          </p:cNvSpPr>
          <p:nvPr/>
        </p:nvSpPr>
        <p:spPr bwMode="auto">
          <a:xfrm>
            <a:off x="1374775" y="3424138"/>
            <a:ext cx="1303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SP)+</a:t>
            </a:r>
          </a:p>
        </p:txBody>
      </p: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1397000" y="3954363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X(PC)</a:t>
            </a: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2700338" y="1354038"/>
            <a:ext cx="349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执行再下条指令。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686050" y="1874738"/>
            <a:ext cx="381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en-US" altLang="zh-CN" sz="2800" b="1"/>
              <a:t>R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2686050" y="2389088"/>
            <a:ext cx="5153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5" name="Text Box 80"/>
          <p:cNvSpPr txBox="1">
            <a:spLocks noChangeArrowheads="1"/>
          </p:cNvSpPr>
          <p:nvPr/>
        </p:nvSpPr>
        <p:spPr bwMode="auto">
          <a:xfrm>
            <a:off x="2686050" y="3440013"/>
            <a:ext cx="5145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从堆栈取返回地址, 修改</a:t>
            </a:r>
            <a:r>
              <a:rPr lang="en-US" altLang="zh-CN" sz="2800" b="1"/>
              <a:t>SP。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2686050" y="3970238"/>
            <a:ext cx="6381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以</a:t>
            </a:r>
            <a:r>
              <a:rPr lang="en-US" altLang="zh-CN" sz="2800" b="1" smtClean="0"/>
              <a:t>PC</a:t>
            </a:r>
            <a:r>
              <a:rPr lang="zh-CN" altLang="en-US" sz="2800" b="1" smtClean="0"/>
              <a:t>内容</a:t>
            </a:r>
            <a:r>
              <a:rPr lang="zh-CN" altLang="en-US" sz="2800" b="1"/>
              <a:t>为基准+偏移量作转移地址。</a:t>
            </a:r>
          </a:p>
        </p:txBody>
      </p:sp>
      <p:sp>
        <p:nvSpPr>
          <p:cNvPr id="17" name="Text Box 82"/>
          <p:cNvSpPr txBox="1">
            <a:spLocks noChangeArrowheads="1"/>
          </p:cNvSpPr>
          <p:nvPr/>
        </p:nvSpPr>
        <p:spPr bwMode="auto">
          <a:xfrm>
            <a:off x="7458075" y="3408263"/>
            <a:ext cx="138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RST)</a:t>
            </a:r>
          </a:p>
        </p:txBody>
      </p:sp>
      <p:sp>
        <p:nvSpPr>
          <p:cNvPr id="18" name="Text Box 83"/>
          <p:cNvSpPr txBox="1">
            <a:spLocks noChangeArrowheads="1"/>
          </p:cNvSpPr>
          <p:nvPr/>
        </p:nvSpPr>
        <p:spPr bwMode="auto">
          <a:xfrm>
            <a:off x="1039813" y="4898925"/>
            <a:ext cx="4110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操作流程见教材。</a:t>
            </a:r>
          </a:p>
        </p:txBody>
      </p:sp>
      <p:sp>
        <p:nvSpPr>
          <p:cNvPr id="19" name="Line 84"/>
          <p:cNvSpPr>
            <a:spLocks noChangeShapeType="1"/>
          </p:cNvSpPr>
          <p:nvPr/>
        </p:nvSpPr>
        <p:spPr bwMode="auto">
          <a:xfrm flipH="1">
            <a:off x="7478713" y="3833713"/>
            <a:ext cx="531812" cy="984250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85"/>
          <p:cNvSpPr>
            <a:spLocks noChangeArrowheads="1"/>
          </p:cNvSpPr>
          <p:nvPr/>
        </p:nvSpPr>
        <p:spPr bwMode="auto">
          <a:xfrm>
            <a:off x="5411788" y="4825900"/>
            <a:ext cx="382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寻址方式固定为(</a:t>
            </a:r>
            <a:r>
              <a:rPr lang="en-US" altLang="zh-CN" sz="2800" b="1"/>
              <a:t>SP)+</a:t>
            </a:r>
            <a:endParaRPr lang="zh-CN" altLang="en-US" sz="2800" b="1"/>
          </a:p>
        </p:txBody>
      </p:sp>
      <p:sp>
        <p:nvSpPr>
          <p:cNvPr id="21" name="Text Box 87"/>
          <p:cNvSpPr txBox="1">
            <a:spLocks noChangeArrowheads="1"/>
          </p:cNvSpPr>
          <p:nvPr/>
        </p:nvSpPr>
        <p:spPr bwMode="auto">
          <a:xfrm>
            <a:off x="1130300" y="5472013"/>
            <a:ext cx="5913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PC</a:t>
            </a:r>
            <a:r>
              <a:rPr lang="zh-CN" altLang="en-US" sz="2800" b="1"/>
              <a:t>型寻址和非</a:t>
            </a:r>
            <a:r>
              <a:rPr lang="en-US" altLang="zh-CN" sz="2800" b="1"/>
              <a:t>PC</a:t>
            </a:r>
            <a:r>
              <a:rPr lang="zh-CN" altLang="en-US" sz="2800" b="1"/>
              <a:t>型寻址说明: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utoUpdateAnimBg="0"/>
      <p:bldP spid="19" grpId="0" animBg="1"/>
      <p:bldP spid="20" grpId="0" autoUpdateAnimBg="0"/>
      <p:bldP spid="21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4500" y="397793"/>
            <a:ext cx="848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针对转移不成功时, 如何决定后继指令的地址: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1350" y="885155"/>
            <a:ext cx="8286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0988" indent="-280988"/>
            <a:r>
              <a:rPr lang="zh-CN" altLang="en-US" sz="2800" b="1">
                <a:sym typeface="Wingdings" pitchFamily="2" charset="2"/>
              </a:rPr>
              <a:t> 转移指令的地址字段所指明的寄存器不是</a:t>
            </a:r>
            <a:r>
              <a:rPr lang="en-US" altLang="zh-CN" sz="2800" b="1">
                <a:sym typeface="Wingdings" pitchFamily="2" charset="2"/>
              </a:rPr>
              <a:t>PC, </a:t>
            </a:r>
            <a:r>
              <a:rPr lang="zh-CN" altLang="en-US" sz="2800" b="1">
                <a:sym typeface="Wingdings" pitchFamily="2" charset="2"/>
              </a:rPr>
              <a:t>即为非</a:t>
            </a:r>
            <a:r>
              <a:rPr lang="en-US" altLang="zh-CN" sz="2800" b="1">
                <a:sym typeface="Wingdings" pitchFamily="2" charset="2"/>
              </a:rPr>
              <a:t>PC</a:t>
            </a:r>
            <a:r>
              <a:rPr lang="zh-CN" altLang="en-US" sz="2800" b="1">
                <a:sym typeface="Wingdings" pitchFamily="2" charset="2"/>
              </a:rPr>
              <a:t>型寻址—</a:t>
            </a:r>
            <a:endParaRPr lang="zh-CN" altLang="en-US" sz="2800" b="1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790950" y="1351883"/>
            <a:ext cx="1203325" cy="523876"/>
            <a:chOff x="2388" y="768"/>
            <a:chExt cx="758" cy="33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88" y="768"/>
              <a:ext cx="7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437" y="830"/>
              <a:ext cx="30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16000" y="1815430"/>
            <a:ext cx="835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则</a:t>
            </a:r>
            <a:r>
              <a:rPr lang="zh-CN" altLang="en-US" sz="2800" b="1" u="sng"/>
              <a:t>后继指令</a:t>
            </a:r>
            <a:r>
              <a:rPr lang="zh-CN" altLang="en-US" sz="2800" b="1"/>
              <a:t>存放在当前转移指令之后的地址单</a:t>
            </a:r>
            <a:r>
              <a:rPr lang="zh-CN" altLang="en-US" sz="2800" b="1" smtClean="0"/>
              <a:t>元；</a:t>
            </a:r>
            <a:endParaRPr lang="en-US" altLang="zh-CN" sz="2800" b="1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05025" y="2236118"/>
            <a:ext cx="581025" cy="1797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24" name="组合 23"/>
          <p:cNvGrpSpPr/>
          <p:nvPr/>
        </p:nvGrpSpPr>
        <p:grpSpPr>
          <a:xfrm>
            <a:off x="1522413" y="3946043"/>
            <a:ext cx="2898775" cy="2147253"/>
            <a:chOff x="1522413" y="3716313"/>
            <a:chExt cx="2898775" cy="2147253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595293" y="3716313"/>
              <a:ext cx="955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......</a:t>
              </a:r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522413" y="3788699"/>
              <a:ext cx="2898775" cy="2074867"/>
              <a:chOff x="959" y="2327"/>
              <a:chExt cx="1826" cy="1307"/>
            </a:xfrm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959" y="2327"/>
                <a:ext cx="1815" cy="130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2800" b="1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条件转移指令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后继指令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69" y="2748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969" y="3061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979" y="3370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1625" y="3264"/>
                <a:ext cx="63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......</a:t>
                </a:r>
              </a:p>
            </p:txBody>
          </p:sp>
        </p:grp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41350" y="2309143"/>
            <a:ext cx="82867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4175" indent="-384175"/>
            <a:r>
              <a:rPr lang="zh-CN" altLang="en-US" sz="2800" b="1">
                <a:sym typeface="Wingdings" pitchFamily="2" charset="2"/>
              </a:rPr>
              <a:t> 转移指令的地址字段所指明的寄存器是</a:t>
            </a:r>
            <a:r>
              <a:rPr lang="en-US" altLang="zh-CN" sz="2800" b="1">
                <a:sym typeface="Wingdings" pitchFamily="2" charset="2"/>
              </a:rPr>
              <a:t>PC, </a:t>
            </a:r>
            <a:r>
              <a:rPr lang="zh-CN" altLang="en-US" sz="2800" b="1">
                <a:sym typeface="Wingdings" pitchFamily="2" charset="2"/>
              </a:rPr>
              <a:t>即为</a:t>
            </a:r>
            <a:r>
              <a:rPr lang="en-US" altLang="zh-CN" sz="2800" b="1">
                <a:sym typeface="Wingdings" pitchFamily="2" charset="2"/>
              </a:rPr>
              <a:t>PC</a:t>
            </a:r>
            <a:r>
              <a:rPr lang="zh-CN" altLang="en-US" sz="2800" b="1">
                <a:sym typeface="Wingdings" pitchFamily="2" charset="2"/>
              </a:rPr>
              <a:t>型寻址— </a:t>
            </a:r>
            <a:r>
              <a:rPr lang="en-US" altLang="zh-CN" sz="2800" b="1"/>
              <a:t>PC, </a:t>
            </a:r>
            <a:r>
              <a:rPr lang="zh-CN" altLang="en-US" sz="2800" b="1"/>
              <a:t>转移指令之后的地址存放转移地址, 后继指令位于再下一个单元, 即</a:t>
            </a:r>
            <a:r>
              <a:rPr lang="en-US" altLang="zh-CN" sz="2800" b="1"/>
              <a:t>: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60232" y="3573016"/>
            <a:ext cx="0" cy="50405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25" name="组合 24"/>
          <p:cNvGrpSpPr/>
          <p:nvPr/>
        </p:nvGrpSpPr>
        <p:grpSpPr>
          <a:xfrm>
            <a:off x="5029200" y="3915693"/>
            <a:ext cx="2881313" cy="1998662"/>
            <a:chOff x="5029200" y="3915693"/>
            <a:chExt cx="2881313" cy="1998662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6105525" y="3915693"/>
              <a:ext cx="1463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......</a:t>
              </a:r>
            </a:p>
          </p:txBody>
        </p:sp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5029200" y="4077618"/>
              <a:ext cx="2881313" cy="1836737"/>
              <a:chOff x="3168" y="2485"/>
              <a:chExt cx="1815" cy="1157"/>
            </a:xfrm>
          </p:grpSpPr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2485"/>
                <a:ext cx="1815" cy="115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条件转移指令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转移地址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后继指令</a:t>
                </a: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3170" y="2749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>
                <a:off x="3170" y="3046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172" y="3334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utoUpdateAnimBg="0"/>
      <p:bldP spid="8" grpId="0" animBg="1"/>
      <p:bldP spid="16" grpId="0" build="p" autoUpdateAnimBg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805113" y="3013995"/>
            <a:ext cx="2146300" cy="461963"/>
            <a:chOff x="1767" y="1426"/>
            <a:chExt cx="1352" cy="29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767" y="1426"/>
              <a:ext cx="13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SP+1     SP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383" y="1562"/>
              <a:ext cx="238" cy="0"/>
            </a:xfrm>
            <a:prstGeom prst="line">
              <a:avLst/>
            </a:prstGeom>
            <a:noFill/>
            <a:ln w="2857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809875" y="2528219"/>
            <a:ext cx="2908300" cy="461963"/>
            <a:chOff x="1770" y="1136"/>
            <a:chExt cx="1832" cy="29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0" y="1136"/>
              <a:ext cx="1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 PC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058" y="128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06" y="1272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14513" y="2918742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ET2：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825750" y="2039268"/>
            <a:ext cx="2184400" cy="461963"/>
            <a:chOff x="1780" y="820"/>
            <a:chExt cx="1376" cy="291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80" y="820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SP     MAR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8" y="956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19275" y="2420267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ET1：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38150" y="986755"/>
            <a:ext cx="3363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</a:t>
            </a:r>
            <a:r>
              <a:rPr lang="en-US" altLang="zh-CN" sz="3000" b="1"/>
              <a:t>RST (SP)+ ;</a:t>
            </a:r>
            <a:endParaRPr lang="zh-CN" altLang="en-US" sz="3000" b="1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835150" y="1480468"/>
            <a:ext cx="4406900" cy="554038"/>
            <a:chOff x="1156" y="460"/>
            <a:chExt cx="2776" cy="349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56" y="460"/>
              <a:ext cx="7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FT0：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764" y="516"/>
              <a:ext cx="1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054" y="652"/>
              <a:ext cx="24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616" y="516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257" y="660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835150" y="1937667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ET0：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540375" y="2540917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81013" y="3506117"/>
            <a:ext cx="3289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JMP  X(PC) ;</a:t>
            </a:r>
            <a:endParaRPr lang="zh-CN" altLang="en-US" sz="3000" b="1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798638" y="4028405"/>
            <a:ext cx="1155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FT0:</a:t>
            </a:r>
          </a:p>
        </p:txBody>
      </p: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2789238" y="4104609"/>
            <a:ext cx="3581400" cy="474663"/>
            <a:chOff x="1757" y="2113"/>
            <a:chExt cx="2256" cy="299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757" y="2113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045" y="2257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45" y="2121"/>
              <a:ext cx="1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277" y="226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798638" y="4485605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ET0: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2789238" y="4561809"/>
            <a:ext cx="2070100" cy="461963"/>
            <a:chOff x="1757" y="2401"/>
            <a:chExt cx="1304" cy="291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141" y="254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1798638" y="4942805"/>
            <a:ext cx="111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ET1:</a:t>
            </a: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2789238" y="5019010"/>
            <a:ext cx="2667000" cy="461963"/>
            <a:chOff x="1757" y="2689"/>
            <a:chExt cx="1680" cy="291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1757" y="2689"/>
              <a:ext cx="16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2045" y="2833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2861" y="283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5305425" y="5001542"/>
            <a:ext cx="536575" cy="150813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5781675" y="4660230"/>
            <a:ext cx="1371600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位移量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798638" y="5400005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ET2: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2789238" y="5476210"/>
            <a:ext cx="2362200" cy="461963"/>
            <a:chOff x="1757" y="2977"/>
            <a:chExt cx="1488" cy="291"/>
          </a:xfrm>
        </p:grpSpPr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757" y="2977"/>
              <a:ext cx="1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PC+C     PC</a:t>
              </a: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2501" y="312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4872038" y="5476205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3" grpId="0" build="p" autoUpdateAnimBg="0"/>
      <p:bldP spid="14" grpId="0" build="p" autoUpdateAnimBg="0"/>
      <p:bldP spid="21" grpId="0" build="p" autoUpdateAnimBg="0"/>
      <p:bldP spid="22" grpId="0" build="p" autoUpdateAnimBg="0" advAuto="0"/>
      <p:bldP spid="23" grpId="0" build="p" autoUpdateAnimBg="0"/>
      <p:bldP spid="24" grpId="0" autoUpdateAnimBg="0"/>
      <p:bldP spid="30" grpId="0" build="p" autoUpdateAnimBg="0"/>
      <p:bldP spid="34" grpId="0" build="p" autoUpdateAnimBg="0"/>
      <p:bldP spid="39" grpId="0" animBg="1"/>
      <p:bldP spid="40" grpId="0" build="p" autoUpdateAnimBg="0" advAuto="0"/>
      <p:bldP spid="41" grpId="0" build="p" autoUpdateAnimBg="0"/>
      <p:bldP spid="4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028353"/>
            <a:ext cx="316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无条件转子: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5125" y="996603"/>
            <a:ext cx="83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90925" y="980728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R)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06925" y="980728"/>
            <a:ext cx="1162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R)+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50125" y="980728"/>
            <a:ext cx="13033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SP)+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51525" y="980728"/>
            <a:ext cx="1397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PC)+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39950" y="1685578"/>
            <a:ext cx="206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</a:t>
            </a:r>
            <a:r>
              <a:rPr lang="en-US" altLang="zh-CN" sz="2800" b="1"/>
              <a:t>R</a:t>
            </a:r>
            <a:r>
              <a:rPr lang="zh-CN" altLang="en-US" sz="2800" b="1"/>
              <a:t>中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75110" y="116632"/>
            <a:ext cx="2544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6、转子指令</a:t>
            </a:r>
            <a:endParaRPr lang="en-US" altLang="zh-CN" sz="2800" b="1"/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16200000">
            <a:off x="5187157" y="44896"/>
            <a:ext cx="152400" cy="3052763"/>
          </a:xfrm>
          <a:prstGeom prst="leftBrace">
            <a:avLst>
              <a:gd name="adj1" fmla="val 166927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24350" y="1700808"/>
            <a:ext cx="272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</a:t>
            </a:r>
            <a:r>
              <a:rPr lang="en-US" altLang="zh-CN" sz="2800" b="1"/>
              <a:t>M</a:t>
            </a:r>
            <a:r>
              <a:rPr lang="zh-CN" altLang="en-US" sz="2800" b="1"/>
              <a:t>中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48450" y="1676053"/>
            <a:ext cx="280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入口在堆栈中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05150" y="1453803"/>
            <a:ext cx="0" cy="287338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859713" y="1456978"/>
            <a:ext cx="0" cy="287338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4054475" y="5462165"/>
            <a:ext cx="2019300" cy="461963"/>
            <a:chOff x="2554" y="3139"/>
            <a:chExt cx="1272" cy="291"/>
          </a:xfrm>
        </p:grpSpPr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554" y="3139"/>
              <a:ext cx="1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194" y="328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962275" y="4014359"/>
            <a:ext cx="1104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4054475" y="5004964"/>
            <a:ext cx="2120900" cy="461963"/>
            <a:chOff x="2554" y="2851"/>
            <a:chExt cx="1336" cy="291"/>
          </a:xfrm>
        </p:grpSpPr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2554" y="2851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MDR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938" y="299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4213" y="2410984"/>
            <a:ext cx="84470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在</a:t>
            </a:r>
            <a:r>
              <a:rPr lang="en-US" altLang="zh-CN" sz="2800" b="1"/>
              <a:t>ST</a:t>
            </a:r>
            <a:r>
              <a:rPr lang="zh-CN" altLang="en-US" sz="2800" b="1"/>
              <a:t>形成子程序入口;  在</a:t>
            </a:r>
            <a:r>
              <a:rPr lang="en-US" altLang="zh-CN" sz="2800" b="1"/>
              <a:t>ET</a:t>
            </a:r>
            <a:r>
              <a:rPr lang="zh-CN" altLang="en-US" sz="2800" b="1"/>
              <a:t>保存返回地址, 并转入子程序入口。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962275" y="3557159"/>
            <a:ext cx="1054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4054475" y="4547764"/>
            <a:ext cx="3209925" cy="461963"/>
            <a:chOff x="2554" y="2563"/>
            <a:chExt cx="2022" cy="291"/>
          </a:xfrm>
        </p:grpSpPr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554" y="2563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SP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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1    SP</a:t>
              </a: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3146" y="270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626" y="2563"/>
              <a:ext cx="9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6550" y="3519059"/>
            <a:ext cx="2662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 </a:t>
            </a:r>
            <a:r>
              <a:rPr lang="en-US" altLang="zh-CN" sz="2800" b="1">
                <a:ea typeface="黑体" pitchFamily="2" charset="-122"/>
              </a:rPr>
              <a:t>JSR (R2);</a:t>
            </a:r>
            <a:endParaRPr lang="zh-CN" altLang="en-US" sz="2800" b="1"/>
          </a:p>
        </p:txBody>
      </p:sp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2962275" y="3061861"/>
            <a:ext cx="4775200" cy="554038"/>
            <a:chOff x="1866" y="1627"/>
            <a:chExt cx="3008" cy="349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866" y="1627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554" y="1667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IR，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842" y="1811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498" y="1675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138" y="1819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962275" y="4471559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36" name="Group 67"/>
          <p:cNvGrpSpPr>
            <a:grpSpLocks/>
          </p:cNvGrpSpPr>
          <p:nvPr/>
        </p:nvGrpSpPr>
        <p:grpSpPr bwMode="auto">
          <a:xfrm>
            <a:off x="4054475" y="3633363"/>
            <a:ext cx="2095500" cy="461963"/>
            <a:chOff x="2554" y="1987"/>
            <a:chExt cx="1320" cy="291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554" y="1987"/>
              <a:ext cx="1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R2    MAR</a:t>
              </a: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930" y="2131"/>
              <a:ext cx="22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962275" y="4928759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40" name="Group 68"/>
          <p:cNvGrpSpPr>
            <a:grpSpLocks/>
          </p:cNvGrpSpPr>
          <p:nvPr/>
        </p:nvGrpSpPr>
        <p:grpSpPr bwMode="auto">
          <a:xfrm>
            <a:off x="4054475" y="4090563"/>
            <a:ext cx="2641600" cy="461963"/>
            <a:chOff x="2554" y="2275"/>
            <a:chExt cx="1664" cy="291"/>
          </a:xfrm>
        </p:grpSpPr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2554" y="2275"/>
              <a:ext cx="16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842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3658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6546850" y="4068334"/>
            <a:ext cx="390525" cy="1349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838950" y="3728609"/>
            <a:ext cx="2178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子程序入口</a:t>
            </a:r>
          </a:p>
        </p:txBody>
      </p:sp>
      <p:grpSp>
        <p:nvGrpSpPr>
          <p:cNvPr id="46" name="Group 72"/>
          <p:cNvGrpSpPr>
            <a:grpSpLocks/>
          </p:cNvGrpSpPr>
          <p:nvPr/>
        </p:nvGrpSpPr>
        <p:grpSpPr bwMode="auto">
          <a:xfrm>
            <a:off x="4054475" y="5944765"/>
            <a:ext cx="2870200" cy="461963"/>
            <a:chOff x="2554" y="3443"/>
            <a:chExt cx="1808" cy="291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554" y="3443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C     PC</a:t>
              </a: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2818" y="358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354" y="3443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50" name="AutoShape 52"/>
          <p:cNvSpPr>
            <a:spLocks/>
          </p:cNvSpPr>
          <p:nvPr/>
        </p:nvSpPr>
        <p:spPr bwMode="auto">
          <a:xfrm flipH="1">
            <a:off x="7210425" y="4700159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407275" y="4738259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返回地址压栈</a:t>
            </a: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2962275" y="5385959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2962275" y="5843159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ET3: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18" grpId="0" build="p" autoUpdateAnimBg="0"/>
      <p:bldP spid="22" grpId="0" autoUpdateAnimBg="0"/>
      <p:bldP spid="23" grpId="0" build="p" autoUpdateAnimBg="0"/>
      <p:bldP spid="28" grpId="0" build="p" autoUpdateAnimBg="0"/>
      <p:bldP spid="35" grpId="0" build="p" autoUpdateAnimBg="0"/>
      <p:bldP spid="39" grpId="0" build="p" autoUpdateAnimBg="0"/>
      <p:bldP spid="44" grpId="0" animBg="1"/>
      <p:bldP spid="45" grpId="0" autoUpdateAnimBg="0"/>
      <p:bldP spid="50" grpId="0" animBg="1"/>
      <p:bldP spid="51" grpId="0" autoUpdateAnimBg="0"/>
      <p:bldP spid="52" grpId="0" build="p" autoUpdateAnimBg="0"/>
      <p:bldP spid="5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1452" y="116632"/>
            <a:ext cx="3238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7、中断周期 </a:t>
            </a:r>
            <a:r>
              <a:rPr lang="en-US" altLang="zh-CN" sz="2800" b="1"/>
              <a:t>IT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35225" y="1543075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09813" y="3987825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63688" y="3181375"/>
            <a:ext cx="304482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41588" y="2360637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279775" y="2046312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287713" y="2843237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0650" y="2286025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295650" y="3660800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9075" y="2970237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12988" y="4805387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303588" y="4476775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84213" y="315756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81575" y="3413150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69925" y="3919562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49288" y="478157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797550" y="3468712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895975" y="4325962"/>
            <a:ext cx="2674938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入口地址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308850" y="3962425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92688" y="4425975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300913" y="5273700"/>
            <a:ext cx="0" cy="409575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143500" y="5451500"/>
            <a:ext cx="3778250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057775" y="5718200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48400" y="5684862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 flipV="1">
            <a:off x="7581900" y="2419375"/>
            <a:ext cx="663575" cy="10239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 sz="2800" b="1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324475" y="1566887"/>
            <a:ext cx="3819525" cy="956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以便访问中断向量表, 得到服务程序入口地址</a:t>
            </a:r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3314700" y="3192487"/>
            <a:ext cx="4000500" cy="2362200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build="p" autoUpdateAnimBg="0" advAuto="0"/>
      <p:bldP spid="10" grpId="0" animBg="1"/>
      <p:bldP spid="11" grpId="0" animBg="1"/>
      <p:bldP spid="12" grpId="0" animBg="1" autoUpdateAnimBg="0"/>
      <p:bldP spid="13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nimBg="1" autoUpdateAnimBg="0"/>
      <p:bldP spid="19" grpId="0" animBg="1" autoUpdateAnimBg="0"/>
      <p:bldP spid="20" grpId="0" animBg="1"/>
      <p:bldP spid="21" grpId="0" autoUpdateAnimBg="0"/>
      <p:bldP spid="22" grpId="0" animBg="1"/>
      <p:bldP spid="23" grpId="0" animBg="1"/>
      <p:bldP spid="24" grpId="0" autoUpdateAnimBg="0"/>
      <p:bldP spid="25" grpId="0" animBg="1" autoUpdateAnimBg="0"/>
      <p:bldP spid="26" grpId="0" animBg="1"/>
      <p:bldP spid="27" grpId="0" autoUpdateAnimBg="0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332057"/>
            <a:ext cx="4953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组合逻辑控制方式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16632"/>
            <a:ext cx="7524328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3.4.3  </a:t>
            </a:r>
            <a:r>
              <a:rPr lang="zh-CN" altLang="en-US" sz="3200" b="1">
                <a:ea typeface="黑体" pitchFamily="2" charset="-122"/>
              </a:rPr>
              <a:t>组合逻辑控制方式的优缺点及应用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8" y="2636912"/>
            <a:ext cx="8820472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  综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合化简产生微命令的条件，形成逻辑式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，用组合逻辑电路实现；</a:t>
            </a:r>
          </a:p>
          <a:p>
            <a:pPr algn="just">
              <a:spcBef>
                <a:spcPct val="50000"/>
              </a:spcBef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  执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行指令时，由组合逻辑电路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微命令发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生器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在相应时间发出所需微命令，控制有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关操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1698521"/>
            <a:ext cx="7391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●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产生微命令的速度较快。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528" y="936521"/>
            <a:ext cx="31242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优缺点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528" y="2765321"/>
            <a:ext cx="9144000" cy="4370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●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设计不规整，设计效率较低；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3528" y="3603521"/>
            <a:ext cx="8610600" cy="4370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●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不易修改、扩展指令系统功能。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4746521"/>
            <a:ext cx="31242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应用场合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23528" y="5508521"/>
            <a:ext cx="8915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用于高速计算机，或小规模计算机。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0200" y="620688"/>
            <a:ext cx="3871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①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取指周期 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FT</a:t>
            </a:r>
            <a:endParaRPr lang="zh-CN" altLang="en-US" sz="3000" b="1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25500" y="1323405"/>
            <a:ext cx="79946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周期内, 完成从内存取指令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IR</a:t>
            </a:r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然后修改</a:t>
            </a:r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值(</a:t>
            </a:r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PC+1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PC</a:t>
            </a:r>
            <a:r>
              <a:rPr lang="en-US" altLang="zh-CN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);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47713" y="2258442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本阶段的操作与指令类型无关。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82638" y="2807717"/>
            <a:ext cx="83613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结束后, 按</a:t>
            </a:r>
            <a:r>
              <a:rPr lang="zh-CN" altLang="en-US" sz="3000" b="1" u="sng">
                <a:latin typeface="黑体" pitchFamily="49" charset="-122"/>
                <a:ea typeface="黑体" pitchFamily="49" charset="-122"/>
              </a:rPr>
              <a:t>操作码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000" b="1" u="sng">
                <a:latin typeface="黑体" pitchFamily="49" charset="-122"/>
                <a:ea typeface="黑体" pitchFamily="49" charset="-122"/>
              </a:rPr>
              <a:t>寻址方式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转相应工作周期。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4813" y="3645024"/>
            <a:ext cx="63531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②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源周期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操作对象为源操作数) 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ST</a:t>
            </a:r>
            <a:endParaRPr lang="zh-CN" altLang="en-US" sz="30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22325" y="4413597"/>
            <a:ext cx="81010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当为</a:t>
            </a:r>
            <a:r>
              <a:rPr lang="zh-CN" altLang="en-US" sz="3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zh-CN" altLang="en-US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寄存器寻址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时(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操作数在主存中</a:t>
            </a:r>
            <a:r>
              <a:rPr lang="en-US" altLang="zh-CN" sz="3000" b="1" smtClean="0">
                <a:latin typeface="黑体" pitchFamily="49" charset="-122"/>
                <a:ea typeface="黑体" pitchFamily="49" charset="-122"/>
              </a:rPr>
              <a:t>),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000" b="1" smtClean="0">
                <a:latin typeface="黑体" pitchFamily="49" charset="-122"/>
                <a:ea typeface="黑体" pitchFamily="49" charset="-122"/>
              </a:rPr>
              <a:t>ST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中,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按指令指定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的寻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址方式, 形成源操作数地址并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读取源操作数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将其存入暂存器</a:t>
            </a:r>
            <a:r>
              <a:rPr lang="en-US" altLang="zh-CN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3577763"/>
            <a:ext cx="31162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④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执行周期 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ET</a:t>
            </a:r>
            <a:endParaRPr lang="zh-CN" altLang="en-US" sz="30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63600" y="4356184"/>
            <a:ext cx="2181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主要完成:</a:t>
            </a:r>
            <a:endParaRPr lang="en-US" altLang="zh-CN" sz="30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7750" y="4857834"/>
            <a:ext cx="809625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0988" indent="-280988"/>
            <a:r>
              <a:rPr lang="zh-CN" altLang="en-US" sz="3000" b="1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依据</a:t>
            </a:r>
            <a:r>
              <a:rPr lang="en-US" altLang="zh-CN" sz="3000" b="1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IR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中的操作码，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指令</a:t>
            </a:r>
            <a:r>
              <a:rPr lang="zh-CN" altLang="en-US" sz="3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指定功能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(如传送、运算、取转移地址送入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等)</a:t>
            </a:r>
          </a:p>
          <a:p>
            <a:pPr marL="280988" indent="-280988">
              <a:spcBef>
                <a:spcPct val="10000"/>
              </a:spcBef>
            </a:pPr>
            <a:r>
              <a:rPr lang="zh-CN" altLang="en-US" sz="3000" b="1">
                <a:latin typeface="黑体" pitchFamily="49" charset="-122"/>
                <a:ea typeface="黑体" pitchFamily="49" charset="-122"/>
                <a:sym typeface="Wingdings" pitchFamily="2" charset="2"/>
              </a:rPr>
              <a:t> </a:t>
            </a:r>
            <a:r>
              <a:rPr lang="zh-CN" altLang="en-US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后续地址</a:t>
            </a:r>
            <a:r>
              <a:rPr lang="zh-CN" altLang="en-US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zh-CN" altLang="en-US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altLang="zh-CN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  <a:endParaRPr lang="zh-CN" altLang="en-US" sz="3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38" y="836712"/>
            <a:ext cx="73961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③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目的周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期 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DT</a:t>
            </a:r>
            <a:endParaRPr lang="zh-CN" altLang="en-US" sz="30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38200" y="1677848"/>
            <a:ext cx="82169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当为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非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寄存器寻址时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, 在</a:t>
            </a:r>
            <a:r>
              <a:rPr lang="en-US" altLang="zh-CN" sz="3000" b="1" smtClean="0">
                <a:latin typeface="黑体" pitchFamily="49" charset="-122"/>
                <a:ea typeface="黑体" pitchFamily="49" charset="-122"/>
              </a:rPr>
              <a:t>DT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中,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按指令指定的目的寻址方式</a:t>
            </a:r>
            <a:r>
              <a:rPr lang="zh-CN" altLang="en-US" sz="3000" b="1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读取目的地址(</a:t>
            </a:r>
            <a:r>
              <a:rPr lang="zh-CN" altLang="en-US" sz="3000" b="1">
                <a:latin typeface="黑体" pitchFamily="49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en-US" altLang="zh-CN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或目的操作数(</a:t>
            </a:r>
            <a:r>
              <a:rPr lang="zh-CN" altLang="en-US" sz="3000" b="1">
                <a:latin typeface="黑体" pitchFamily="49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zh-CN" altLang="en-US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000" b="1">
                <a:latin typeface="黑体" pitchFamily="49" charset="-122"/>
                <a:ea typeface="黑体" pitchFamily="49" charset="-122"/>
              </a:rPr>
              <a:t>)。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298950" y="5815097"/>
            <a:ext cx="434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latin typeface="黑体" pitchFamily="49" charset="-122"/>
                <a:ea typeface="黑体" pitchFamily="49" charset="-122"/>
              </a:rPr>
              <a:t>(顺序地址或转移地址)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uiExpand="1" build="p" autoUpdateAnimBg="0"/>
      <p:bldP spid="5" grpId="0" build="p" autoUpdateAnimBg="0"/>
      <p:bldP spid="6" grpId="0" build="p" autoUpdateAnimBg="0"/>
      <p:bldP spid="7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125" y="620688"/>
            <a:ext cx="4389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⑤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中断周期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IT</a:t>
            </a:r>
            <a:endParaRPr lang="zh-CN" altLang="en-US" sz="2800" b="1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00113" y="2006576"/>
            <a:ext cx="824388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关中断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保存断点和</a:t>
            </a:r>
            <a:r>
              <a:rPr lang="en-US" altLang="zh-CN" sz="2800" b="1" u="sng">
                <a:latin typeface="黑体" pitchFamily="49" charset="-122"/>
                <a:ea typeface="黑体" pitchFamily="49" charset="-122"/>
              </a:rPr>
              <a:t>PSW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寻找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中断服务程序入口地址并转入中断服务程序。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1538" y="1100113"/>
            <a:ext cx="80121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响应中断请求后, 直到执行中断服务程序前的一段时间。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71638" y="2409801"/>
            <a:ext cx="284162" cy="601662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60850" y="2927326"/>
            <a:ext cx="43783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以便返回主程序并继续执行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894138" y="2411388"/>
            <a:ext cx="555625" cy="585788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06450" y="2932088"/>
            <a:ext cx="3505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执行中断服务程序前,  不响应新的中断请求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9975" y="3846488"/>
            <a:ext cx="7591425" cy="468313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6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中断周期内的工作由硬件自动完成(非指令来完成</a:t>
            </a:r>
            <a:r>
              <a:rPr lang="en-US" altLang="zh-CN" sz="26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43225" y="1547788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>
                <a:latin typeface="黑体" pitchFamily="49" charset="-122"/>
                <a:ea typeface="黑体" pitchFamily="49" charset="-122"/>
              </a:rPr>
              <a:t>包括以下工作: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09575" y="4565550"/>
            <a:ext cx="5091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⑥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周期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DMAT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30263" y="5017988"/>
            <a:ext cx="75739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29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900" b="1">
                <a:latin typeface="黑体" pitchFamily="49" charset="-122"/>
                <a:ea typeface="黑体" pitchFamily="49" charset="-122"/>
              </a:rPr>
              <a:t>响应</a:t>
            </a:r>
            <a:r>
              <a:rPr lang="en-US" altLang="zh-CN" sz="2900" b="1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900" b="1">
                <a:latin typeface="黑体" pitchFamily="49" charset="-122"/>
                <a:ea typeface="黑体" pitchFamily="49" charset="-122"/>
              </a:rPr>
              <a:t>请求后, 到传送完一次数据。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38225" y="5532338"/>
            <a:ext cx="6840538" cy="488950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altLang="zh-CN" sz="26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DMAT</a:t>
            </a:r>
            <a:r>
              <a:rPr lang="zh-CN" altLang="en-US" sz="26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内的工作由</a:t>
            </a:r>
            <a:r>
              <a:rPr lang="en-US" altLang="zh-CN" sz="26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6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控制器硬件自动完成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 autoUpdateAnimBg="0"/>
      <p:bldP spid="10" grpId="0" autoUpdateAnimBg="0"/>
      <p:bldP spid="11" grpId="0" build="p" autoUpdateAnimBg="0"/>
      <p:bldP spid="12" grpId="0" build="p" autoUpdateAnimBg="0"/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7"/>
          <p:cNvGrpSpPr>
            <a:grpSpLocks/>
          </p:cNvGrpSpPr>
          <p:nvPr/>
        </p:nvGrpSpPr>
        <p:grpSpPr bwMode="auto">
          <a:xfrm>
            <a:off x="2185864" y="5862216"/>
            <a:ext cx="3754288" cy="519112"/>
            <a:chOff x="1008" y="3683"/>
            <a:chExt cx="4608" cy="327"/>
          </a:xfrm>
        </p:grpSpPr>
        <p:sp>
          <p:nvSpPr>
            <p:cNvPr id="3" name="Text Box 553"/>
            <p:cNvSpPr txBox="1">
              <a:spLocks noChangeArrowheads="1"/>
            </p:cNvSpPr>
            <p:nvPr/>
          </p:nvSpPr>
          <p:spPr bwMode="auto">
            <a:xfrm>
              <a:off x="2125" y="3683"/>
              <a:ext cx="243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</a:rPr>
                <a:t>指令周期</a:t>
              </a:r>
            </a:p>
          </p:txBody>
        </p:sp>
        <p:sp>
          <p:nvSpPr>
            <p:cNvPr id="4" name="Line 554"/>
            <p:cNvSpPr>
              <a:spLocks noChangeShapeType="1"/>
            </p:cNvSpPr>
            <p:nvPr/>
          </p:nvSpPr>
          <p:spPr bwMode="auto">
            <a:xfrm flipV="1">
              <a:off x="1008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555"/>
            <p:cNvSpPr>
              <a:spLocks noChangeShapeType="1"/>
            </p:cNvSpPr>
            <p:nvPr/>
          </p:nvSpPr>
          <p:spPr bwMode="auto">
            <a:xfrm flipV="1">
              <a:off x="5616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56"/>
            <p:cNvSpPr>
              <a:spLocks noChangeShapeType="1"/>
            </p:cNvSpPr>
            <p:nvPr/>
          </p:nvSpPr>
          <p:spPr bwMode="auto">
            <a:xfrm>
              <a:off x="4025" y="3854"/>
              <a:ext cx="1582" cy="0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57"/>
            <p:cNvSpPr>
              <a:spLocks noChangeShapeType="1"/>
            </p:cNvSpPr>
            <p:nvPr/>
          </p:nvSpPr>
          <p:spPr bwMode="auto">
            <a:xfrm flipV="1">
              <a:off x="1008" y="3854"/>
              <a:ext cx="1161" cy="7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43608" y="44624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指令周期与工作周期时序关系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0" y="1869976"/>
            <a:ext cx="8676456" cy="766936"/>
            <a:chOff x="0" y="1869976"/>
            <a:chExt cx="8676456" cy="766936"/>
          </a:xfrm>
        </p:grpSpPr>
        <p:sp>
          <p:nvSpPr>
            <p:cNvPr id="13" name="Text Box 567"/>
            <p:cNvSpPr txBox="1">
              <a:spLocks noChangeArrowheads="1"/>
            </p:cNvSpPr>
            <p:nvPr/>
          </p:nvSpPr>
          <p:spPr bwMode="auto">
            <a:xfrm>
              <a:off x="2286000" y="2147962"/>
              <a:ext cx="13716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取指</a:t>
              </a:r>
            </a:p>
          </p:txBody>
        </p:sp>
        <p:sp>
          <p:nvSpPr>
            <p:cNvPr id="17" name="Text Box 599"/>
            <p:cNvSpPr txBox="1">
              <a:spLocks noChangeArrowheads="1"/>
            </p:cNvSpPr>
            <p:nvPr/>
          </p:nvSpPr>
          <p:spPr bwMode="auto">
            <a:xfrm>
              <a:off x="0" y="1869976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83568" y="2168323"/>
              <a:ext cx="7992888" cy="252565"/>
              <a:chOff x="611560" y="620688"/>
              <a:chExt cx="7992888" cy="252565"/>
            </a:xfrm>
          </p:grpSpPr>
          <p:sp>
            <p:nvSpPr>
              <p:cNvPr id="76" name="Line 635"/>
              <p:cNvSpPr>
                <a:spLocks noChangeShapeType="1"/>
              </p:cNvSpPr>
              <p:nvPr/>
            </p:nvSpPr>
            <p:spPr bwMode="auto">
              <a:xfrm flipV="1">
                <a:off x="611560" y="873253"/>
                <a:ext cx="1502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Line 637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Line 639"/>
              <p:cNvSpPr>
                <a:spLocks noChangeShapeType="1"/>
              </p:cNvSpPr>
              <p:nvPr/>
            </p:nvSpPr>
            <p:spPr bwMode="auto">
              <a:xfrm flipV="1">
                <a:off x="3059832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Line 640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Line 641"/>
              <p:cNvSpPr>
                <a:spLocks noChangeShapeType="1"/>
              </p:cNvSpPr>
              <p:nvPr/>
            </p:nvSpPr>
            <p:spPr bwMode="auto">
              <a:xfrm>
                <a:off x="3059832" y="873252"/>
                <a:ext cx="5544616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0" y="2780928"/>
            <a:ext cx="8676456" cy="679822"/>
            <a:chOff x="0" y="2780928"/>
            <a:chExt cx="8676456" cy="679822"/>
          </a:xfrm>
        </p:grpSpPr>
        <p:sp>
          <p:nvSpPr>
            <p:cNvPr id="15" name="Text Box 569"/>
            <p:cNvSpPr txBox="1">
              <a:spLocks noChangeArrowheads="1"/>
            </p:cNvSpPr>
            <p:nvPr/>
          </p:nvSpPr>
          <p:spPr bwMode="auto">
            <a:xfrm>
              <a:off x="3131840" y="2971800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smtClean="0"/>
                <a:t>取源</a:t>
              </a:r>
              <a:endParaRPr lang="zh-CN" altLang="en-US" sz="2600" b="1"/>
            </a:p>
          </p:txBody>
        </p:sp>
        <p:sp>
          <p:nvSpPr>
            <p:cNvPr id="39" name="Text Box 632"/>
            <p:cNvSpPr txBox="1">
              <a:spLocks noChangeArrowheads="1"/>
            </p:cNvSpPr>
            <p:nvPr/>
          </p:nvSpPr>
          <p:spPr bwMode="auto">
            <a:xfrm>
              <a:off x="0" y="2780928"/>
              <a:ext cx="2590800" cy="4887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工作周期2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83568" y="3007267"/>
              <a:ext cx="7992888" cy="252565"/>
              <a:chOff x="611560" y="1196752"/>
              <a:chExt cx="7992888" cy="252565"/>
            </a:xfrm>
          </p:grpSpPr>
          <p:sp>
            <p:nvSpPr>
              <p:cNvPr id="83" name="Line 635"/>
              <p:cNvSpPr>
                <a:spLocks noChangeShapeType="1"/>
              </p:cNvSpPr>
              <p:nvPr/>
            </p:nvSpPr>
            <p:spPr bwMode="auto">
              <a:xfrm flipV="1">
                <a:off x="611560" y="1449317"/>
                <a:ext cx="2438400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4" name="Line 637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5" name="Line 639"/>
              <p:cNvSpPr>
                <a:spLocks noChangeShapeType="1"/>
              </p:cNvSpPr>
              <p:nvPr/>
            </p:nvSpPr>
            <p:spPr bwMode="auto">
              <a:xfrm flipV="1">
                <a:off x="3995936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6" name="Line 640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7" name="Line 641"/>
              <p:cNvSpPr>
                <a:spLocks noChangeShapeType="1"/>
              </p:cNvSpPr>
              <p:nvPr/>
            </p:nvSpPr>
            <p:spPr bwMode="auto">
              <a:xfrm flipV="1">
                <a:off x="3995936" y="1449317"/>
                <a:ext cx="4608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0" y="3660064"/>
            <a:ext cx="8676456" cy="705040"/>
            <a:chOff x="0" y="3660064"/>
            <a:chExt cx="8676456" cy="705040"/>
          </a:xfrm>
        </p:grpSpPr>
        <p:sp>
          <p:nvSpPr>
            <p:cNvPr id="28" name="Text Box 621"/>
            <p:cNvSpPr txBox="1">
              <a:spLocks noChangeArrowheads="1"/>
            </p:cNvSpPr>
            <p:nvPr/>
          </p:nvSpPr>
          <p:spPr bwMode="auto">
            <a:xfrm>
              <a:off x="0" y="3660064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工作周期3</a:t>
              </a:r>
            </a:p>
          </p:txBody>
        </p:sp>
        <p:sp>
          <p:nvSpPr>
            <p:cNvPr id="81" name="Text Box 569"/>
            <p:cNvSpPr txBox="1">
              <a:spLocks noChangeArrowheads="1"/>
            </p:cNvSpPr>
            <p:nvPr/>
          </p:nvSpPr>
          <p:spPr bwMode="auto">
            <a:xfrm>
              <a:off x="4114031" y="3876154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smtClean="0"/>
                <a:t>目的</a:t>
              </a:r>
              <a:endParaRPr lang="zh-CN" altLang="en-US" sz="2600" b="1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611560" y="3896515"/>
              <a:ext cx="8064896" cy="252565"/>
              <a:chOff x="611560" y="2240331"/>
              <a:chExt cx="8064896" cy="252565"/>
            </a:xfrm>
          </p:grpSpPr>
          <p:sp>
            <p:nvSpPr>
              <p:cNvPr id="91" name="Line 635"/>
              <p:cNvSpPr>
                <a:spLocks noChangeShapeType="1"/>
              </p:cNvSpPr>
              <p:nvPr/>
            </p:nvSpPr>
            <p:spPr bwMode="auto">
              <a:xfrm flipV="1">
                <a:off x="611560" y="2492896"/>
                <a:ext cx="3446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" name="Line 637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3" name="Line 639"/>
              <p:cNvSpPr>
                <a:spLocks noChangeShapeType="1"/>
              </p:cNvSpPr>
              <p:nvPr/>
            </p:nvSpPr>
            <p:spPr bwMode="auto">
              <a:xfrm flipV="1">
                <a:off x="5004048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4" name="Line 640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5" name="Line 641"/>
              <p:cNvSpPr>
                <a:spLocks noChangeShapeType="1"/>
              </p:cNvSpPr>
              <p:nvPr/>
            </p:nvSpPr>
            <p:spPr bwMode="auto">
              <a:xfrm flipV="1">
                <a:off x="5004048" y="2492896"/>
                <a:ext cx="36724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5496" y="4653136"/>
            <a:ext cx="8568952" cy="648072"/>
            <a:chOff x="35496" y="4653136"/>
            <a:chExt cx="8568952" cy="648072"/>
          </a:xfrm>
        </p:grpSpPr>
        <p:sp>
          <p:nvSpPr>
            <p:cNvPr id="14" name="Text Box 568"/>
            <p:cNvSpPr txBox="1">
              <a:spLocks noChangeArrowheads="1"/>
            </p:cNvSpPr>
            <p:nvPr/>
          </p:nvSpPr>
          <p:spPr bwMode="auto">
            <a:xfrm>
              <a:off x="5076056" y="4812258"/>
              <a:ext cx="9144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执行</a:t>
              </a:r>
            </a:p>
          </p:txBody>
        </p:sp>
        <p:sp>
          <p:nvSpPr>
            <p:cNvPr id="88" name="Text Box 621"/>
            <p:cNvSpPr txBox="1">
              <a:spLocks noChangeArrowheads="1"/>
            </p:cNvSpPr>
            <p:nvPr/>
          </p:nvSpPr>
          <p:spPr bwMode="auto">
            <a:xfrm>
              <a:off x="35496" y="4653136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</a:t>
              </a:r>
              <a:r>
                <a:rPr lang="zh-CN" altLang="en-US" sz="2600" b="1" smtClean="0"/>
                <a:t>周期</a:t>
              </a:r>
              <a:r>
                <a:rPr lang="en-US" altLang="zh-CN" sz="2600" b="1" smtClean="0"/>
                <a:t>4</a:t>
              </a:r>
              <a:endParaRPr lang="zh-CN" altLang="en-US" sz="2600" b="1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11560" y="4832619"/>
              <a:ext cx="7992888" cy="252565"/>
              <a:chOff x="611560" y="2960411"/>
              <a:chExt cx="7992888" cy="252565"/>
            </a:xfrm>
          </p:grpSpPr>
          <p:sp>
            <p:nvSpPr>
              <p:cNvPr id="97" name="Line 635"/>
              <p:cNvSpPr>
                <a:spLocks noChangeShapeType="1"/>
              </p:cNvSpPr>
              <p:nvPr/>
            </p:nvSpPr>
            <p:spPr bwMode="auto">
              <a:xfrm flipV="1">
                <a:off x="611560" y="3212976"/>
                <a:ext cx="438261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8" name="Line 637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9" name="Line 639"/>
              <p:cNvSpPr>
                <a:spLocks noChangeShapeType="1"/>
              </p:cNvSpPr>
              <p:nvPr/>
            </p:nvSpPr>
            <p:spPr bwMode="auto">
              <a:xfrm flipV="1">
                <a:off x="5940152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0" name="Line 640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1" name="Line 641"/>
              <p:cNvSpPr>
                <a:spLocks noChangeShapeType="1"/>
              </p:cNvSpPr>
              <p:nvPr/>
            </p:nvSpPr>
            <p:spPr bwMode="auto">
              <a:xfrm flipV="1">
                <a:off x="5940152" y="3212976"/>
                <a:ext cx="2664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1593750" y="1412776"/>
            <a:ext cx="5636190" cy="3384376"/>
            <a:chOff x="1593750" y="1412776"/>
            <a:chExt cx="5636190" cy="3384376"/>
          </a:xfrm>
        </p:grpSpPr>
        <p:sp>
          <p:nvSpPr>
            <p:cNvPr id="8" name="Text Box 558"/>
            <p:cNvSpPr txBox="1">
              <a:spLocks noChangeArrowheads="1"/>
            </p:cNvSpPr>
            <p:nvPr/>
          </p:nvSpPr>
          <p:spPr bwMode="auto">
            <a:xfrm>
              <a:off x="3267540" y="1412776"/>
              <a:ext cx="3962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控制不</a:t>
              </a:r>
              <a:r>
                <a:rPr lang="zh-CN" altLang="en-US" sz="2400" b="1" smtClean="0"/>
                <a:t>同工作阶</a:t>
              </a:r>
              <a:r>
                <a:rPr lang="zh-CN" altLang="en-US" sz="2400" b="1"/>
                <a:t>段操作时间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593750" y="1648517"/>
              <a:ext cx="1689003" cy="3148635"/>
              <a:chOff x="1593750" y="1653951"/>
              <a:chExt cx="1689003" cy="3148635"/>
            </a:xfrm>
          </p:grpSpPr>
          <p:sp>
            <p:nvSpPr>
              <p:cNvPr id="12" name="Line 566"/>
              <p:cNvSpPr>
                <a:spLocks noChangeShapeType="1"/>
              </p:cNvSpPr>
              <p:nvPr/>
            </p:nvSpPr>
            <p:spPr bwMode="auto">
              <a:xfrm flipH="1">
                <a:off x="1593751" y="1653952"/>
                <a:ext cx="1682105" cy="2054371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Line 566"/>
              <p:cNvSpPr>
                <a:spLocks noChangeShapeType="1"/>
              </p:cNvSpPr>
              <p:nvPr/>
            </p:nvSpPr>
            <p:spPr bwMode="auto">
              <a:xfrm flipH="1">
                <a:off x="1693831" y="1653952"/>
                <a:ext cx="1588922" cy="3148634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7" name="Line 564"/>
              <p:cNvSpPr>
                <a:spLocks noChangeShapeType="1"/>
              </p:cNvSpPr>
              <p:nvPr/>
            </p:nvSpPr>
            <p:spPr bwMode="auto">
              <a:xfrm flipV="1">
                <a:off x="1693830" y="1653951"/>
                <a:ext cx="1582026" cy="432532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8" name="Line 565"/>
              <p:cNvSpPr>
                <a:spLocks noChangeShapeType="1"/>
              </p:cNvSpPr>
              <p:nvPr/>
            </p:nvSpPr>
            <p:spPr bwMode="auto">
              <a:xfrm flipH="1">
                <a:off x="1593750" y="1653952"/>
                <a:ext cx="1682106" cy="1317846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145925" y="116632"/>
            <a:ext cx="491648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smtClean="0"/>
              <a:t>                                     各</a:t>
            </a:r>
            <a:r>
              <a:rPr lang="zh-CN" altLang="en-US" sz="2000" b="1"/>
              <a:t>工作周期转换流程</a:t>
            </a:r>
            <a:r>
              <a:rPr lang="en-US" altLang="zh-CN" sz="2000" b="1"/>
              <a:t>: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单:单操作数指令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双:双操作数指令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转:转移指</a:t>
            </a:r>
            <a:r>
              <a:rPr lang="zh-CN" altLang="en-US" sz="2000" b="1" smtClean="0">
                <a:solidFill>
                  <a:srgbClr val="000099"/>
                </a:solidFill>
              </a:rPr>
              <a:t>令</a:t>
            </a:r>
            <a:endParaRPr lang="en-US" altLang="zh-CN" sz="2000" b="1" smtClean="0">
              <a:solidFill>
                <a:srgbClr val="000099"/>
              </a:solidFill>
            </a:endParaRP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3212505" y="925488"/>
            <a:ext cx="1676400" cy="437043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FT</a:t>
            </a: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4050705" y="13064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双</a:t>
            </a: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4050705" y="6206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4050705" y="138268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2221905" y="1763688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1840905" y="13064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单</a:t>
            </a: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6031905" y="13064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转</a:t>
            </a:r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 flipH="1">
            <a:off x="4050705" y="176368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11" name="Group 29"/>
          <p:cNvGrpSpPr>
            <a:grpSpLocks/>
          </p:cNvGrpSpPr>
          <p:nvPr/>
        </p:nvGrpSpPr>
        <p:grpSpPr bwMode="auto">
          <a:xfrm>
            <a:off x="4126905" y="1763688"/>
            <a:ext cx="914400" cy="519113"/>
            <a:chOff x="3168" y="1440"/>
            <a:chExt cx="576" cy="327"/>
          </a:xfrm>
        </p:grpSpPr>
        <p:sp>
          <p:nvSpPr>
            <p:cNvPr id="112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SR</a:t>
              </a:r>
            </a:p>
          </p:txBody>
        </p:sp>
        <p:sp>
          <p:nvSpPr>
            <p:cNvPr id="113" name="Line 28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3212505" y="2220888"/>
            <a:ext cx="1676400" cy="437043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ST</a:t>
            </a:r>
          </a:p>
        </p:txBody>
      </p:sp>
      <p:grpSp>
        <p:nvGrpSpPr>
          <p:cNvPr id="115" name="Group 31"/>
          <p:cNvGrpSpPr>
            <a:grpSpLocks/>
          </p:cNvGrpSpPr>
          <p:nvPr/>
        </p:nvGrpSpPr>
        <p:grpSpPr bwMode="auto">
          <a:xfrm>
            <a:off x="4126905" y="2830488"/>
            <a:ext cx="914400" cy="519113"/>
            <a:chOff x="3168" y="1440"/>
            <a:chExt cx="576" cy="327"/>
          </a:xfrm>
        </p:grpSpPr>
        <p:sp>
          <p:nvSpPr>
            <p:cNvPr id="116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DR</a:t>
              </a:r>
            </a:p>
          </p:txBody>
        </p:sp>
        <p:sp>
          <p:nvSpPr>
            <p:cNvPr id="117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18" name="Line 34"/>
          <p:cNvSpPr>
            <a:spLocks noChangeShapeType="1"/>
          </p:cNvSpPr>
          <p:nvPr/>
        </p:nvSpPr>
        <p:spPr bwMode="auto">
          <a:xfrm flipH="1">
            <a:off x="4050705" y="2678088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9" name="Text Box 35"/>
          <p:cNvSpPr txBox="1">
            <a:spLocks noChangeArrowheads="1"/>
          </p:cNvSpPr>
          <p:nvPr/>
        </p:nvSpPr>
        <p:spPr bwMode="auto">
          <a:xfrm>
            <a:off x="3212505" y="3287688"/>
            <a:ext cx="1676400" cy="437043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DT</a:t>
            </a:r>
          </a:p>
        </p:txBody>
      </p:sp>
      <p:sp>
        <p:nvSpPr>
          <p:cNvPr id="120" name="Text Box 36"/>
          <p:cNvSpPr txBox="1">
            <a:spLocks noChangeArrowheads="1"/>
          </p:cNvSpPr>
          <p:nvPr/>
        </p:nvSpPr>
        <p:spPr bwMode="auto">
          <a:xfrm>
            <a:off x="3212505" y="4049688"/>
            <a:ext cx="1676400" cy="437043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ET</a:t>
            </a:r>
          </a:p>
        </p:txBody>
      </p:sp>
      <p:sp>
        <p:nvSpPr>
          <p:cNvPr id="121" name="Line 37"/>
          <p:cNvSpPr>
            <a:spLocks noChangeShapeType="1"/>
          </p:cNvSpPr>
          <p:nvPr/>
        </p:nvSpPr>
        <p:spPr bwMode="auto">
          <a:xfrm flipH="1">
            <a:off x="4050705" y="37448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 flipH="1">
            <a:off x="4050705" y="45068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3" name="Text Box 42"/>
          <p:cNvSpPr txBox="1">
            <a:spLocks noChangeArrowheads="1"/>
          </p:cNvSpPr>
          <p:nvPr/>
        </p:nvSpPr>
        <p:spPr bwMode="auto">
          <a:xfrm>
            <a:off x="3212505" y="5802288"/>
            <a:ext cx="1676400" cy="437043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DMAT</a:t>
            </a:r>
          </a:p>
        </p:txBody>
      </p:sp>
      <p:sp>
        <p:nvSpPr>
          <p:cNvPr id="124" name="Line 43"/>
          <p:cNvSpPr>
            <a:spLocks noChangeShapeType="1"/>
          </p:cNvSpPr>
          <p:nvPr/>
        </p:nvSpPr>
        <p:spPr bwMode="auto">
          <a:xfrm flipH="1">
            <a:off x="4050705" y="5497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5" name="Line 44"/>
          <p:cNvSpPr>
            <a:spLocks noChangeShapeType="1"/>
          </p:cNvSpPr>
          <p:nvPr/>
        </p:nvSpPr>
        <p:spPr bwMode="auto">
          <a:xfrm>
            <a:off x="5193705" y="5157192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26" name="Group 78"/>
          <p:cNvGrpSpPr>
            <a:grpSpLocks/>
          </p:cNvGrpSpPr>
          <p:nvPr/>
        </p:nvGrpSpPr>
        <p:grpSpPr bwMode="auto">
          <a:xfrm>
            <a:off x="2831505" y="4811688"/>
            <a:ext cx="2438400" cy="685800"/>
            <a:chOff x="1344" y="3024"/>
            <a:chExt cx="1536" cy="432"/>
          </a:xfrm>
        </p:grpSpPr>
        <p:sp>
          <p:nvSpPr>
            <p:cNvPr id="127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请求？</a:t>
              </a:r>
            </a:p>
          </p:txBody>
        </p:sp>
      </p:grpSp>
      <p:grpSp>
        <p:nvGrpSpPr>
          <p:cNvPr id="129" name="Group 79"/>
          <p:cNvGrpSpPr>
            <a:grpSpLocks/>
          </p:cNvGrpSpPr>
          <p:nvPr/>
        </p:nvGrpSpPr>
        <p:grpSpPr bwMode="auto">
          <a:xfrm>
            <a:off x="5574705" y="5335488"/>
            <a:ext cx="2438400" cy="685800"/>
            <a:chOff x="3072" y="3312"/>
            <a:chExt cx="1536" cy="432"/>
          </a:xfrm>
        </p:grpSpPr>
        <p:sp>
          <p:nvSpPr>
            <p:cNvPr id="130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中断请求？</a:t>
              </a:r>
            </a:p>
          </p:txBody>
        </p:sp>
      </p:grpSp>
      <p:sp>
        <p:nvSpPr>
          <p:cNvPr id="132" name="Line 51"/>
          <p:cNvSpPr>
            <a:spLocks noChangeShapeType="1"/>
          </p:cNvSpPr>
          <p:nvPr/>
        </p:nvSpPr>
        <p:spPr bwMode="auto">
          <a:xfrm flipH="1">
            <a:off x="6793905" y="514880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3" name="Text Box 52"/>
          <p:cNvSpPr txBox="1">
            <a:spLocks noChangeArrowheads="1"/>
          </p:cNvSpPr>
          <p:nvPr/>
        </p:nvSpPr>
        <p:spPr bwMode="auto">
          <a:xfrm>
            <a:off x="6031905" y="6216094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IT</a:t>
            </a:r>
            <a:endParaRPr lang="en-US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Line 53"/>
          <p:cNvSpPr>
            <a:spLocks noChangeShapeType="1"/>
          </p:cNvSpPr>
          <p:nvPr/>
        </p:nvSpPr>
        <p:spPr bwMode="auto">
          <a:xfrm flipH="1">
            <a:off x="6804248" y="6021288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6793905" y="6792888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 flipH="1" flipV="1">
            <a:off x="6793905" y="664048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 flipH="1">
            <a:off x="4050705" y="6259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1993305" y="6564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 flipV="1">
            <a:off x="1993305" y="4659288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0" name="Line 59"/>
          <p:cNvSpPr>
            <a:spLocks noChangeShapeType="1"/>
          </p:cNvSpPr>
          <p:nvPr/>
        </p:nvSpPr>
        <p:spPr bwMode="auto">
          <a:xfrm>
            <a:off x="1993305" y="4659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V="1">
            <a:off x="8927505" y="773088"/>
            <a:ext cx="0" cy="6019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050705" y="773088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3" name="Line 62"/>
          <p:cNvSpPr>
            <a:spLocks noChangeShapeType="1"/>
          </p:cNvSpPr>
          <p:nvPr/>
        </p:nvSpPr>
        <p:spPr bwMode="auto">
          <a:xfrm>
            <a:off x="2245718" y="3871888"/>
            <a:ext cx="17287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4" name="Line 63"/>
          <p:cNvSpPr>
            <a:spLocks noChangeShapeType="1"/>
          </p:cNvSpPr>
          <p:nvPr/>
        </p:nvSpPr>
        <p:spPr bwMode="auto">
          <a:xfrm>
            <a:off x="6108105" y="1763688"/>
            <a:ext cx="0" cy="2133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5" name="Line 64"/>
          <p:cNvSpPr>
            <a:spLocks noChangeShapeType="1"/>
          </p:cNvSpPr>
          <p:nvPr/>
        </p:nvSpPr>
        <p:spPr bwMode="auto">
          <a:xfrm>
            <a:off x="4050705" y="3897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6" name="Line 65"/>
          <p:cNvSpPr>
            <a:spLocks noChangeShapeType="1"/>
          </p:cNvSpPr>
          <p:nvPr/>
        </p:nvSpPr>
        <p:spPr bwMode="auto">
          <a:xfrm>
            <a:off x="2221905" y="1763688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7" name="Line 66"/>
          <p:cNvSpPr>
            <a:spLocks noChangeShapeType="1"/>
          </p:cNvSpPr>
          <p:nvPr/>
        </p:nvSpPr>
        <p:spPr bwMode="auto">
          <a:xfrm>
            <a:off x="2221905" y="2830488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8" name="Text Box 71"/>
          <p:cNvSpPr txBox="1">
            <a:spLocks noChangeArrowheads="1"/>
          </p:cNvSpPr>
          <p:nvPr/>
        </p:nvSpPr>
        <p:spPr bwMode="auto">
          <a:xfrm>
            <a:off x="1691680" y="302892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DR</a:t>
            </a:r>
          </a:p>
        </p:txBody>
      </p:sp>
      <p:sp>
        <p:nvSpPr>
          <p:cNvPr id="149" name="Text Box 73"/>
          <p:cNvSpPr txBox="1">
            <a:spLocks noChangeArrowheads="1"/>
          </p:cNvSpPr>
          <p:nvPr/>
        </p:nvSpPr>
        <p:spPr bwMode="auto">
          <a:xfrm>
            <a:off x="4126905" y="53450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150" name="Text Box 74"/>
          <p:cNvSpPr txBox="1">
            <a:spLocks noChangeArrowheads="1"/>
          </p:cNvSpPr>
          <p:nvPr/>
        </p:nvSpPr>
        <p:spPr bwMode="auto">
          <a:xfrm>
            <a:off x="5193705" y="46592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51" name="Line 75"/>
          <p:cNvSpPr>
            <a:spLocks noChangeShapeType="1"/>
          </p:cNvSpPr>
          <p:nvPr/>
        </p:nvSpPr>
        <p:spPr bwMode="auto">
          <a:xfrm>
            <a:off x="8013105" y="567118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2" name="Text Box 76"/>
          <p:cNvSpPr txBox="1">
            <a:spLocks noChangeArrowheads="1"/>
          </p:cNvSpPr>
          <p:nvPr/>
        </p:nvSpPr>
        <p:spPr bwMode="auto">
          <a:xfrm>
            <a:off x="7022505" y="579020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153" name="Text Box 77"/>
          <p:cNvSpPr txBox="1">
            <a:spLocks noChangeArrowheads="1"/>
          </p:cNvSpPr>
          <p:nvPr/>
        </p:nvSpPr>
        <p:spPr bwMode="auto">
          <a:xfrm>
            <a:off x="7936905" y="52141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54" name="Line 80"/>
          <p:cNvSpPr>
            <a:spLocks noChangeShapeType="1"/>
          </p:cNvSpPr>
          <p:nvPr/>
        </p:nvSpPr>
        <p:spPr bwMode="auto">
          <a:xfrm>
            <a:off x="2219838" y="2865413"/>
            <a:ext cx="0" cy="10064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5" name="Text Box 84"/>
          <p:cNvSpPr txBox="1">
            <a:spLocks noChangeArrowheads="1"/>
          </p:cNvSpPr>
          <p:nvPr/>
        </p:nvSpPr>
        <p:spPr bwMode="auto">
          <a:xfrm>
            <a:off x="4549180" y="1316013"/>
            <a:ext cx="130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SR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·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DR</a:t>
            </a:r>
          </a:p>
        </p:txBody>
      </p:sp>
      <p:grpSp>
        <p:nvGrpSpPr>
          <p:cNvPr id="156" name="Group 31"/>
          <p:cNvGrpSpPr>
            <a:grpSpLocks/>
          </p:cNvGrpSpPr>
          <p:nvPr/>
        </p:nvGrpSpPr>
        <p:grpSpPr bwMode="auto">
          <a:xfrm>
            <a:off x="2375893" y="2381226"/>
            <a:ext cx="914400" cy="519112"/>
            <a:chOff x="3168" y="1440"/>
            <a:chExt cx="576" cy="327"/>
          </a:xfrm>
        </p:grpSpPr>
        <p:sp>
          <p:nvSpPr>
            <p:cNvPr id="157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DR</a:t>
              </a:r>
            </a:p>
          </p:txBody>
        </p:sp>
        <p:sp>
          <p:nvSpPr>
            <p:cNvPr id="158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9" name="Rectangle 2"/>
          <p:cNvSpPr>
            <a:spLocks noChangeArrowheads="1"/>
          </p:cNvSpPr>
          <p:nvPr/>
        </p:nvSpPr>
        <p:spPr bwMode="auto">
          <a:xfrm>
            <a:off x="179512" y="1484784"/>
            <a:ext cx="25202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smtClean="0">
                <a:solidFill>
                  <a:srgbClr val="000099"/>
                </a:solidFill>
              </a:rPr>
              <a:t>SR,DR:</a:t>
            </a:r>
          </a:p>
          <a:p>
            <a:pPr>
              <a:spcBef>
                <a:spcPct val="10000"/>
              </a:spcBef>
            </a:pPr>
            <a:r>
              <a:rPr lang="zh-CN" altLang="en-US" sz="2000" b="1" smtClean="0">
                <a:solidFill>
                  <a:srgbClr val="000099"/>
                </a:solidFill>
              </a:rPr>
              <a:t>寄存器寻址</a:t>
            </a:r>
            <a:endParaRPr lang="en-US" altLang="zh-CN" sz="2000" b="1" smtClean="0">
              <a:solidFill>
                <a:srgbClr val="000099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sz="2000" b="1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 autoUpdateAnimBg="0"/>
      <p:bldP spid="104" grpId="0" autoUpdateAnimBg="0"/>
      <p:bldP spid="105" grpId="0" animBg="1"/>
      <p:bldP spid="106" grpId="0" animBg="1"/>
      <p:bldP spid="107" grpId="0" animBg="1"/>
      <p:bldP spid="108" grpId="0" autoUpdateAnimBg="0"/>
      <p:bldP spid="109" grpId="0" autoUpdateAnimBg="0"/>
      <p:bldP spid="110" grpId="0" animBg="1"/>
      <p:bldP spid="114" grpId="0" animBg="1" autoUpdateAnimBg="0"/>
      <p:bldP spid="118" grpId="0" animBg="1"/>
      <p:bldP spid="119" grpId="0" animBg="1" autoUpdateAnimBg="0"/>
      <p:bldP spid="120" grpId="0" animBg="1" autoUpdateAnimBg="0"/>
      <p:bldP spid="121" grpId="0" animBg="1"/>
      <p:bldP spid="122" grpId="0" animBg="1"/>
      <p:bldP spid="123" grpId="0" animBg="1" autoUpdateAnimBg="0"/>
      <p:bldP spid="124" grpId="0" animBg="1"/>
      <p:bldP spid="125" grpId="0" animBg="1"/>
      <p:bldP spid="132" grpId="0" animBg="1"/>
      <p:bldP spid="133" grpId="0" animBg="1" autoUpdateAnimBg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utoUpdateAnimBg="0"/>
      <p:bldP spid="149" grpId="0" autoUpdateAnimBg="0"/>
      <p:bldP spid="150" grpId="0" autoUpdateAnimBg="0"/>
      <p:bldP spid="151" grpId="0" animBg="1"/>
      <p:bldP spid="152" grpId="0" autoUpdateAnimBg="0"/>
      <p:bldP spid="153" grpId="0" autoUpdateAnimBg="0"/>
      <p:bldP spid="154" grpId="0" animBg="1"/>
      <p:bldP spid="1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6388" y="827806"/>
            <a:ext cx="548798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为表示系统工作周期, 设置6个触发器分别作为各周期状态标志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5670550" y="1016719"/>
            <a:ext cx="198438" cy="711200"/>
          </a:xfrm>
          <a:prstGeom prst="leftBrace">
            <a:avLst>
              <a:gd name="adj1" fmla="val 29867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84863" y="821456"/>
            <a:ext cx="33067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1 工作周期开始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94388" y="1335806"/>
            <a:ext cx="3160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0 工作周期结束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7975" y="1783481"/>
            <a:ext cx="86550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在整个指令周期中, 任何时候必须、且只能有一个工作周期状态标志为“1”。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93688" y="2751856"/>
            <a:ext cx="8850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b="1"/>
              <a:t>   </a:t>
            </a:r>
            <a:r>
              <a:rPr lang="en-US" altLang="zh-CN" sz="2600" b="1"/>
              <a:t>FT                  ST                  DT                  ET       IT   DMAT</a:t>
            </a:r>
          </a:p>
        </p:txBody>
      </p: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138113" y="3155081"/>
            <a:ext cx="2217737" cy="2365375"/>
            <a:chOff x="87" y="1818"/>
            <a:chExt cx="1397" cy="1490"/>
          </a:xfrm>
        </p:grpSpPr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40" y="1995"/>
              <a:ext cx="594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 flipV="1">
              <a:off x="486" y="1818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454" y="2571"/>
              <a:ext cx="0" cy="4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2" name="Group 105"/>
            <p:cNvGrpSpPr>
              <a:grpSpLocks/>
            </p:cNvGrpSpPr>
            <p:nvPr/>
          </p:nvGrpSpPr>
          <p:grpSpPr bwMode="auto">
            <a:xfrm>
              <a:off x="87" y="2961"/>
              <a:ext cx="760" cy="347"/>
              <a:chOff x="31" y="3009"/>
              <a:chExt cx="760" cy="347"/>
            </a:xfrm>
          </p:grpSpPr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1" y="3009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8" name="Line 43"/>
              <p:cNvSpPr>
                <a:spLocks noChangeShapeType="1"/>
              </p:cNvSpPr>
              <p:nvPr/>
            </p:nvSpPr>
            <p:spPr bwMode="auto">
              <a:xfrm>
                <a:off x="193" y="3183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389" y="3029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FT</a:t>
                </a:r>
                <a:endParaRPr lang="zh-CN" altLang="en-US" sz="2800" b="1"/>
              </a:p>
            </p:txBody>
          </p:sp>
        </p:grp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 flipV="1">
              <a:off x="811" y="2571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467" y="2663"/>
              <a:ext cx="1017" cy="308"/>
              <a:chOff x="467" y="2751"/>
              <a:chExt cx="1017" cy="308"/>
            </a:xfrm>
          </p:grpSpPr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467" y="2751"/>
                <a:ext cx="101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CPFT(P)</a:t>
                </a:r>
              </a:p>
            </p:txBody>
          </p:sp>
          <p:sp>
            <p:nvSpPr>
              <p:cNvPr id="16" name="Line 54"/>
              <p:cNvSpPr>
                <a:spLocks noChangeShapeType="1"/>
              </p:cNvSpPr>
              <p:nvPr/>
            </p:nvSpPr>
            <p:spPr bwMode="auto">
              <a:xfrm>
                <a:off x="1134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20" name="Group 110"/>
          <p:cNvGrpSpPr>
            <a:grpSpLocks/>
          </p:cNvGrpSpPr>
          <p:nvPr/>
        </p:nvGrpSpPr>
        <p:grpSpPr bwMode="auto">
          <a:xfrm>
            <a:off x="2076450" y="3174131"/>
            <a:ext cx="2243138" cy="2324100"/>
            <a:chOff x="1332" y="1830"/>
            <a:chExt cx="1413" cy="1464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621" y="2003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1763" y="1830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083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736" y="2574"/>
              <a:ext cx="0" cy="44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5" name="Group 107"/>
            <p:cNvGrpSpPr>
              <a:grpSpLocks/>
            </p:cNvGrpSpPr>
            <p:nvPr/>
          </p:nvGrpSpPr>
          <p:grpSpPr bwMode="auto">
            <a:xfrm>
              <a:off x="1332" y="2947"/>
              <a:ext cx="748" cy="347"/>
              <a:chOff x="1332" y="2947"/>
              <a:chExt cx="748" cy="347"/>
            </a:xfrm>
          </p:grpSpPr>
          <p:sp>
            <p:nvSpPr>
              <p:cNvPr id="29" name="Text Box 46"/>
              <p:cNvSpPr txBox="1">
                <a:spLocks noChangeArrowheads="1"/>
              </p:cNvSpPr>
              <p:nvPr/>
            </p:nvSpPr>
            <p:spPr bwMode="auto">
              <a:xfrm>
                <a:off x="1332" y="2947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1494" y="31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Rectangle 48"/>
              <p:cNvSpPr>
                <a:spLocks noChangeArrowheads="1"/>
              </p:cNvSpPr>
              <p:nvPr/>
            </p:nvSpPr>
            <p:spPr bwMode="auto">
              <a:xfrm>
                <a:off x="1690" y="2967"/>
                <a:ext cx="3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ST</a:t>
                </a:r>
                <a:endParaRPr lang="zh-CN" altLang="en-US" sz="2800" b="1"/>
              </a:p>
            </p:txBody>
          </p:sp>
        </p:grpSp>
        <p:grpSp>
          <p:nvGrpSpPr>
            <p:cNvPr id="26" name="Group 101"/>
            <p:cNvGrpSpPr>
              <a:grpSpLocks/>
            </p:cNvGrpSpPr>
            <p:nvPr/>
          </p:nvGrpSpPr>
          <p:grpSpPr bwMode="auto">
            <a:xfrm>
              <a:off x="1786" y="2677"/>
              <a:ext cx="959" cy="308"/>
              <a:chOff x="1762" y="2749"/>
              <a:chExt cx="959" cy="308"/>
            </a:xfrm>
          </p:grpSpPr>
          <p:sp>
            <p:nvSpPr>
              <p:cNvPr id="27" name="Text Box 57"/>
              <p:cNvSpPr txBox="1">
                <a:spLocks noChangeArrowheads="1"/>
              </p:cNvSpPr>
              <p:nvPr/>
            </p:nvSpPr>
            <p:spPr bwMode="auto">
              <a:xfrm>
                <a:off x="1762" y="2749"/>
                <a:ext cx="95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CPST(P)</a:t>
                </a:r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>
                <a:off x="2429" y="2807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2" name="Group 111"/>
          <p:cNvGrpSpPr>
            <a:grpSpLocks/>
          </p:cNvGrpSpPr>
          <p:nvPr/>
        </p:nvGrpSpPr>
        <p:grpSpPr bwMode="auto">
          <a:xfrm>
            <a:off x="4149725" y="3193181"/>
            <a:ext cx="2106613" cy="2290763"/>
            <a:chOff x="2654" y="1842"/>
            <a:chExt cx="1327" cy="1443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2862" y="2009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2995" y="1842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3319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976" y="2585"/>
              <a:ext cx="0" cy="45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7" name="Group 106"/>
            <p:cNvGrpSpPr>
              <a:grpSpLocks/>
            </p:cNvGrpSpPr>
            <p:nvPr/>
          </p:nvGrpSpPr>
          <p:grpSpPr bwMode="auto">
            <a:xfrm>
              <a:off x="2654" y="2954"/>
              <a:ext cx="793" cy="331"/>
              <a:chOff x="2550" y="3058"/>
              <a:chExt cx="793" cy="331"/>
            </a:xfrm>
          </p:grpSpPr>
          <p:sp>
            <p:nvSpPr>
              <p:cNvPr id="41" name="Text Box 50"/>
              <p:cNvSpPr txBox="1">
                <a:spLocks noChangeArrowheads="1"/>
              </p:cNvSpPr>
              <p:nvPr/>
            </p:nvSpPr>
            <p:spPr bwMode="auto">
              <a:xfrm>
                <a:off x="2550" y="3058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>
                <a:off x="2712" y="32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" name="Rectangle 52"/>
              <p:cNvSpPr>
                <a:spLocks noChangeArrowheads="1"/>
              </p:cNvSpPr>
              <p:nvPr/>
            </p:nvSpPr>
            <p:spPr bwMode="auto">
              <a:xfrm>
                <a:off x="2916" y="3062"/>
                <a:ext cx="4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DT</a:t>
                </a:r>
                <a:endParaRPr lang="zh-CN" altLang="en-US" sz="2800" b="1"/>
              </a:p>
            </p:txBody>
          </p:sp>
        </p:grp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3010" y="2661"/>
              <a:ext cx="971" cy="309"/>
              <a:chOff x="3010" y="2749"/>
              <a:chExt cx="971" cy="309"/>
            </a:xfrm>
          </p:grpSpPr>
          <p:sp>
            <p:nvSpPr>
              <p:cNvPr id="39" name="Text Box 60"/>
              <p:cNvSpPr txBox="1">
                <a:spLocks noChangeArrowheads="1"/>
              </p:cNvSpPr>
              <p:nvPr/>
            </p:nvSpPr>
            <p:spPr bwMode="auto">
              <a:xfrm>
                <a:off x="3010" y="2749"/>
                <a:ext cx="971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CPDT(P)</a:t>
                </a:r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37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44" name="Group 112"/>
          <p:cNvGrpSpPr>
            <a:grpSpLocks/>
          </p:cNvGrpSpPr>
          <p:nvPr/>
        </p:nvGrpSpPr>
        <p:grpSpPr bwMode="auto">
          <a:xfrm>
            <a:off x="6105525" y="3183656"/>
            <a:ext cx="2495550" cy="2325688"/>
            <a:chOff x="3878" y="1836"/>
            <a:chExt cx="1572" cy="1465"/>
          </a:xfrm>
        </p:grpSpPr>
        <p:sp>
          <p:nvSpPr>
            <p:cNvPr id="45" name="Text Box 67"/>
            <p:cNvSpPr txBox="1">
              <a:spLocks noChangeArrowheads="1"/>
            </p:cNvSpPr>
            <p:nvPr/>
          </p:nvSpPr>
          <p:spPr bwMode="auto">
            <a:xfrm>
              <a:off x="4070" y="2006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V="1">
              <a:off x="4203" y="1836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 flipV="1">
              <a:off x="4543" y="2574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4200" y="2587"/>
              <a:ext cx="0" cy="46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49" name="Group 108"/>
            <p:cNvGrpSpPr>
              <a:grpSpLocks/>
            </p:cNvGrpSpPr>
            <p:nvPr/>
          </p:nvGrpSpPr>
          <p:grpSpPr bwMode="auto">
            <a:xfrm>
              <a:off x="3878" y="2962"/>
              <a:ext cx="780" cy="339"/>
              <a:chOff x="3758" y="3074"/>
              <a:chExt cx="780" cy="339"/>
            </a:xfrm>
          </p:grpSpPr>
          <p:sp>
            <p:nvSpPr>
              <p:cNvPr id="54" name="Text Box 72"/>
              <p:cNvSpPr txBox="1">
                <a:spLocks noChangeArrowheads="1"/>
              </p:cNvSpPr>
              <p:nvPr/>
            </p:nvSpPr>
            <p:spPr bwMode="auto">
              <a:xfrm>
                <a:off x="3758" y="3074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55" name="Line 73"/>
              <p:cNvSpPr>
                <a:spLocks noChangeShapeType="1"/>
              </p:cNvSpPr>
              <p:nvPr/>
            </p:nvSpPr>
            <p:spPr bwMode="auto">
              <a:xfrm>
                <a:off x="3936" y="3255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6" name="Rectangle 74"/>
              <p:cNvSpPr>
                <a:spLocks noChangeArrowheads="1"/>
              </p:cNvSpPr>
              <p:nvPr/>
            </p:nvSpPr>
            <p:spPr bwMode="auto">
              <a:xfrm>
                <a:off x="4124" y="3086"/>
                <a:ext cx="4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ET</a:t>
                </a:r>
                <a:endParaRPr lang="zh-CN" altLang="en-US" sz="2800" b="1"/>
              </a:p>
            </p:txBody>
          </p:sp>
        </p:grpSp>
        <p:grpSp>
          <p:nvGrpSpPr>
            <p:cNvPr id="50" name="Group 103"/>
            <p:cNvGrpSpPr>
              <a:grpSpLocks/>
            </p:cNvGrpSpPr>
            <p:nvPr/>
          </p:nvGrpSpPr>
          <p:grpSpPr bwMode="auto">
            <a:xfrm>
              <a:off x="4234" y="2661"/>
              <a:ext cx="953" cy="308"/>
              <a:chOff x="4226" y="2749"/>
              <a:chExt cx="953" cy="308"/>
            </a:xfrm>
          </p:grpSpPr>
          <p:sp>
            <p:nvSpPr>
              <p:cNvPr id="52" name="Text Box 76"/>
              <p:cNvSpPr txBox="1">
                <a:spLocks noChangeArrowheads="1"/>
              </p:cNvSpPr>
              <p:nvPr/>
            </p:nvSpPr>
            <p:spPr bwMode="auto">
              <a:xfrm>
                <a:off x="4226" y="2749"/>
                <a:ext cx="95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CPET(P)</a:t>
                </a:r>
              </a:p>
            </p:txBody>
          </p:sp>
          <p:sp>
            <p:nvSpPr>
              <p:cNvPr id="53" name="Line 77"/>
              <p:cNvSpPr>
                <a:spLocks noChangeShapeType="1"/>
              </p:cNvSpPr>
              <p:nvPr/>
            </p:nvSpPr>
            <p:spPr bwMode="auto">
              <a:xfrm>
                <a:off x="49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51" name="Text Box 78"/>
            <p:cNvSpPr txBox="1">
              <a:spLocks noChangeArrowheads="1"/>
            </p:cNvSpPr>
            <p:nvPr/>
          </p:nvSpPr>
          <p:spPr bwMode="auto">
            <a:xfrm>
              <a:off x="4903" y="2119"/>
              <a:ext cx="5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…..</a:t>
              </a:r>
            </a:p>
          </p:txBody>
        </p:sp>
      </p:grpSp>
      <p:sp>
        <p:nvSpPr>
          <p:cNvPr id="57" name="Text Box 113"/>
          <p:cNvSpPr txBox="1">
            <a:spLocks noChangeArrowheads="1"/>
          </p:cNvSpPr>
          <p:nvPr/>
        </p:nvSpPr>
        <p:spPr bwMode="auto">
          <a:xfrm>
            <a:off x="469900" y="5550619"/>
            <a:ext cx="7848600" cy="98488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900" b="1">
                <a:solidFill>
                  <a:srgbClr val="000099"/>
                </a:solidFill>
              </a:rPr>
              <a:t>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FT</a:t>
            </a:r>
            <a:r>
              <a:rPr lang="en-US" altLang="zh-CN" sz="2900" b="1">
                <a:solidFill>
                  <a:srgbClr val="000099"/>
                </a:solidFill>
              </a:rPr>
              <a:t>”、</a:t>
            </a:r>
            <a:r>
              <a:rPr lang="zh-CN" altLang="en-US" sz="2900" b="1">
                <a:solidFill>
                  <a:srgbClr val="000099"/>
                </a:solidFill>
              </a:rPr>
              <a:t>“1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ST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DT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ET</a:t>
            </a:r>
            <a:r>
              <a:rPr lang="en-US" altLang="zh-CN" sz="2900" b="1">
                <a:solidFill>
                  <a:srgbClr val="000099"/>
                </a:solidFill>
              </a:rPr>
              <a:t>”</a:t>
            </a:r>
            <a:r>
              <a:rPr lang="zh-CN" altLang="en-US" sz="2900" b="1">
                <a:solidFill>
                  <a:srgbClr val="000099"/>
                </a:solidFill>
              </a:rPr>
              <a:t>即为工作周期状态标</a:t>
            </a:r>
            <a:r>
              <a:rPr lang="zh-CN" altLang="en-US" sz="2900" b="1" smtClean="0">
                <a:solidFill>
                  <a:srgbClr val="000099"/>
                </a:solidFill>
              </a:rPr>
              <a:t>志。</a:t>
            </a:r>
            <a:endParaRPr lang="en-US" altLang="zh-CN" sz="29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57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2976</Words>
  <Application>Microsoft Office PowerPoint</Application>
  <PresentationFormat>全屏显示(4:3)</PresentationFormat>
  <Paragraphs>778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Batang</vt:lpstr>
      <vt:lpstr>MingLiU</vt:lpstr>
      <vt:lpstr>黑体</vt:lpstr>
      <vt:lpstr>华文新魏</vt:lpstr>
      <vt:lpstr>宋体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275</cp:revision>
  <dcterms:created xsi:type="dcterms:W3CDTF">2017-01-15T07:54:50Z</dcterms:created>
  <dcterms:modified xsi:type="dcterms:W3CDTF">2017-08-24T07:15:08Z</dcterms:modified>
</cp:coreProperties>
</file>