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1"/>
  </p:notesMasterIdLst>
  <p:handoutMasterIdLst>
    <p:handoutMasterId r:id="rId32"/>
  </p:handoutMasterIdLst>
  <p:sldIdLst>
    <p:sldId id="278" r:id="rId3"/>
    <p:sldId id="305" r:id="rId4"/>
    <p:sldId id="279" r:id="rId5"/>
    <p:sldId id="280" r:id="rId6"/>
    <p:sldId id="281" r:id="rId7"/>
    <p:sldId id="282" r:id="rId8"/>
    <p:sldId id="283" r:id="rId9"/>
    <p:sldId id="284" r:id="rId10"/>
    <p:sldId id="285" r:id="rId11"/>
    <p:sldId id="286" r:id="rId12"/>
    <p:sldId id="287" r:id="rId13"/>
    <p:sldId id="304" r:id="rId14"/>
    <p:sldId id="289" r:id="rId15"/>
    <p:sldId id="290" r:id="rId16"/>
    <p:sldId id="291" r:id="rId17"/>
    <p:sldId id="292" r:id="rId18"/>
    <p:sldId id="306" r:id="rId19"/>
    <p:sldId id="293" r:id="rId20"/>
    <p:sldId id="301" r:id="rId21"/>
    <p:sldId id="302" r:id="rId22"/>
    <p:sldId id="303" r:id="rId23"/>
    <p:sldId id="294" r:id="rId24"/>
    <p:sldId id="295" r:id="rId25"/>
    <p:sldId id="296" r:id="rId26"/>
    <p:sldId id="297" r:id="rId27"/>
    <p:sldId id="298" r:id="rId28"/>
    <p:sldId id="299" r:id="rId29"/>
    <p:sldId id="300"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460"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9EF621-2FA7-4D82-B1F5-F4453AAEEB20}" type="datetimeFigureOut">
              <a:rPr lang="zh-CN" altLang="en-US" smtClean="0"/>
              <a:pPr/>
              <a:t>2017/8/24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8A30EB-9F3D-48B7-A767-0B3956421BB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8CBBD-3C27-499C-A42A-8E50B2D588E8}" type="datetimeFigureOut">
              <a:rPr lang="zh-CN" altLang="en-US" smtClean="0"/>
              <a:pPr/>
              <a:t>2017/8/24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F073A4-FF0A-445A-A3D9-21E3B1F6790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estc">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srcRect/>
          <a:stretch>
            <a:fillRect/>
          </a:stretch>
        </p:blipFill>
        <p:spPr bwMode="auto">
          <a:xfrm>
            <a:off x="38969" y="51195"/>
            <a:ext cx="788615" cy="713509"/>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C7748E-314A-4332-A808-614A9DA0F03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240E5-BA70-490E-9935-316F179738A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timing>
    <p:tnLst>
      <p:par>
        <p:cTn id="1" dur="indefinite" restart="never" nodeType="tmRoot"/>
      </p:par>
    </p:tnLst>
  </p:timing>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604765" y="2628201"/>
            <a:ext cx="2327275" cy="584775"/>
          </a:xfrm>
          <a:prstGeom prst="rect">
            <a:avLst/>
          </a:prstGeom>
          <a:noFill/>
          <a:ln w="9525">
            <a:noFill/>
            <a:miter lim="800000"/>
            <a:headEnd/>
            <a:tailEnd/>
          </a:ln>
          <a:effectLst/>
        </p:spPr>
        <p:txBody>
          <a:bodyPr>
            <a:spAutoFit/>
          </a:bodyPr>
          <a:lstStyle/>
          <a:p>
            <a:pPr>
              <a:spcBef>
                <a:spcPct val="50000"/>
              </a:spcBef>
            </a:pPr>
            <a:r>
              <a:rPr lang="zh-CN" altLang="en-US" sz="3200" b="1"/>
              <a:t>4.1  概述</a:t>
            </a:r>
          </a:p>
        </p:txBody>
      </p:sp>
      <p:sp>
        <p:nvSpPr>
          <p:cNvPr id="2" name="文本框 1"/>
          <p:cNvSpPr txBox="1"/>
          <p:nvPr/>
        </p:nvSpPr>
        <p:spPr>
          <a:xfrm>
            <a:off x="1979712" y="1268760"/>
            <a:ext cx="5442516" cy="830997"/>
          </a:xfrm>
          <a:prstGeom prst="rect">
            <a:avLst/>
          </a:prstGeom>
          <a:noFill/>
        </p:spPr>
        <p:txBody>
          <a:bodyPr wrap="none" rtlCol="0">
            <a:spAutoFit/>
          </a:bodyPr>
          <a:lstStyle/>
          <a:p>
            <a:r>
              <a:rPr lang="zh-CN" altLang="en-US" sz="4800" b="1" smtClean="0">
                <a:solidFill>
                  <a:srgbClr val="0000FF"/>
                </a:solidFill>
              </a:rPr>
              <a:t>第四章  存储子系统</a:t>
            </a:r>
            <a:endParaRPr lang="zh-CN" altLang="en-US" sz="4800" b="1">
              <a:solidFill>
                <a:srgbClr val="0000FF"/>
              </a:solidFill>
            </a:endParaRPr>
          </a:p>
        </p:txBody>
      </p:sp>
      <p:sp>
        <p:nvSpPr>
          <p:cNvPr id="32" name="Text Box 2"/>
          <p:cNvSpPr txBox="1">
            <a:spLocks noChangeArrowheads="1"/>
          </p:cNvSpPr>
          <p:nvPr/>
        </p:nvSpPr>
        <p:spPr bwMode="auto">
          <a:xfrm>
            <a:off x="2627784" y="3420289"/>
            <a:ext cx="4680520" cy="584775"/>
          </a:xfrm>
          <a:prstGeom prst="rect">
            <a:avLst/>
          </a:prstGeom>
          <a:noFill/>
          <a:ln w="9525">
            <a:noFill/>
            <a:miter lim="800000"/>
            <a:headEnd/>
            <a:tailEnd/>
          </a:ln>
          <a:effectLst/>
        </p:spPr>
        <p:txBody>
          <a:bodyPr wrap="square">
            <a:spAutoFit/>
          </a:bodyPr>
          <a:lstStyle/>
          <a:p>
            <a:pPr>
              <a:spcBef>
                <a:spcPct val="50000"/>
              </a:spcBef>
            </a:pPr>
            <a:r>
              <a:rPr lang="zh-CN" altLang="en-US" sz="3200" b="1"/>
              <a:t>4</a:t>
            </a:r>
            <a:r>
              <a:rPr lang="zh-CN" altLang="en-US" sz="3200" b="1" smtClean="0"/>
              <a:t>.</a:t>
            </a:r>
            <a:r>
              <a:rPr lang="en-US" altLang="zh-CN" sz="3200" b="1" smtClean="0"/>
              <a:t>2</a:t>
            </a:r>
            <a:r>
              <a:rPr lang="zh-CN" altLang="en-US" sz="3200" b="1" smtClean="0"/>
              <a:t>  半导体存储原理</a:t>
            </a:r>
            <a:endParaRPr lang="zh-CN" altLang="en-US" sz="3200" b="1"/>
          </a:p>
        </p:txBody>
      </p:sp>
      <p:sp>
        <p:nvSpPr>
          <p:cNvPr id="33" name="Text Box 2"/>
          <p:cNvSpPr txBox="1">
            <a:spLocks noChangeArrowheads="1"/>
          </p:cNvSpPr>
          <p:nvPr/>
        </p:nvSpPr>
        <p:spPr bwMode="auto">
          <a:xfrm>
            <a:off x="2627784" y="4221088"/>
            <a:ext cx="3960440" cy="584775"/>
          </a:xfrm>
          <a:prstGeom prst="rect">
            <a:avLst/>
          </a:prstGeom>
          <a:noFill/>
          <a:ln w="9525">
            <a:noFill/>
            <a:miter lim="800000"/>
            <a:headEnd/>
            <a:tailEnd/>
          </a:ln>
          <a:effectLst/>
        </p:spPr>
        <p:txBody>
          <a:bodyPr wrap="square">
            <a:spAutoFit/>
          </a:bodyPr>
          <a:lstStyle/>
          <a:p>
            <a:pPr>
              <a:spcBef>
                <a:spcPct val="50000"/>
              </a:spcBef>
            </a:pPr>
            <a:r>
              <a:rPr lang="zh-CN" altLang="en-US" sz="3200" b="1"/>
              <a:t>4</a:t>
            </a:r>
            <a:r>
              <a:rPr lang="zh-CN" altLang="en-US" sz="3200" b="1" smtClean="0"/>
              <a:t>.</a:t>
            </a:r>
            <a:r>
              <a:rPr lang="en-US" altLang="zh-CN" sz="3200" b="1" smtClean="0"/>
              <a:t>3</a:t>
            </a:r>
            <a:r>
              <a:rPr lang="zh-CN" altLang="en-US" sz="3200" b="1" smtClean="0"/>
              <a:t>  主存储器的组织</a:t>
            </a:r>
            <a:endParaRPr lang="zh-CN" altLang="en-US" sz="3200" b="1"/>
          </a:p>
        </p:txBody>
      </p:sp>
      <p:sp>
        <p:nvSpPr>
          <p:cNvPr id="34" name="Text Box 2"/>
          <p:cNvSpPr txBox="1">
            <a:spLocks noChangeArrowheads="1"/>
          </p:cNvSpPr>
          <p:nvPr/>
        </p:nvSpPr>
        <p:spPr bwMode="auto">
          <a:xfrm>
            <a:off x="2627784" y="5004465"/>
            <a:ext cx="4320480" cy="584775"/>
          </a:xfrm>
          <a:prstGeom prst="rect">
            <a:avLst/>
          </a:prstGeom>
          <a:noFill/>
          <a:ln w="9525">
            <a:noFill/>
            <a:miter lim="800000"/>
            <a:headEnd/>
            <a:tailEnd/>
          </a:ln>
          <a:effectLst/>
        </p:spPr>
        <p:txBody>
          <a:bodyPr wrap="square">
            <a:spAutoFit/>
          </a:bodyPr>
          <a:lstStyle/>
          <a:p>
            <a:pPr>
              <a:spcBef>
                <a:spcPct val="50000"/>
              </a:spcBef>
            </a:pPr>
            <a:r>
              <a:rPr lang="zh-CN" altLang="en-US" sz="3200" b="1"/>
              <a:t>4</a:t>
            </a:r>
            <a:r>
              <a:rPr lang="zh-CN" altLang="en-US" sz="3200" b="1" smtClean="0"/>
              <a:t>.</a:t>
            </a:r>
            <a:r>
              <a:rPr lang="en-US" altLang="zh-CN" sz="3200" b="1" smtClean="0"/>
              <a:t>4</a:t>
            </a:r>
            <a:r>
              <a:rPr lang="zh-CN" altLang="en-US" sz="3200" b="1" smtClean="0"/>
              <a:t>  磁表面存储原理</a:t>
            </a:r>
            <a:endParaRPr lang="zh-CN" altLang="en-US" sz="3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2" grpId="0" autoUpdateAnimBg="0"/>
      <p:bldP spid="33" grpId="0" autoUpdateAnimBg="0"/>
      <p:bldP spid="3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7"/>
          <p:cNvSpPr txBox="1">
            <a:spLocks noChangeArrowheads="1"/>
          </p:cNvSpPr>
          <p:nvPr/>
        </p:nvSpPr>
        <p:spPr bwMode="auto">
          <a:xfrm>
            <a:off x="827584" y="116632"/>
            <a:ext cx="3587750" cy="584775"/>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sz="3200" b="1"/>
              <a:t>4.2  半导体存储器</a:t>
            </a:r>
          </a:p>
        </p:txBody>
      </p:sp>
      <p:sp>
        <p:nvSpPr>
          <p:cNvPr id="3" name="Text Box 38"/>
          <p:cNvSpPr txBox="1">
            <a:spLocks noChangeArrowheads="1"/>
          </p:cNvSpPr>
          <p:nvPr/>
        </p:nvSpPr>
        <p:spPr bwMode="auto">
          <a:xfrm>
            <a:off x="755650" y="1052736"/>
            <a:ext cx="3048000" cy="549275"/>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sz="3000" b="1"/>
              <a:t>存储信息原理:</a:t>
            </a:r>
          </a:p>
        </p:txBody>
      </p:sp>
      <p:sp>
        <p:nvSpPr>
          <p:cNvPr id="4" name="Text Box 39"/>
          <p:cNvSpPr txBox="1">
            <a:spLocks noChangeArrowheads="1"/>
          </p:cNvSpPr>
          <p:nvPr/>
        </p:nvSpPr>
        <p:spPr bwMode="auto">
          <a:xfrm>
            <a:off x="776288" y="1869604"/>
            <a:ext cx="7408862" cy="538609"/>
          </a:xfrm>
          <a:prstGeom prst="rect">
            <a:avLst/>
          </a:prstGeom>
          <a:noFill/>
          <a:ln w="9525">
            <a:noFill/>
            <a:miter lim="800000"/>
            <a:headEnd/>
            <a:tailEnd/>
          </a:ln>
          <a:effectLst/>
        </p:spPr>
        <p:txBody>
          <a:bodyPr>
            <a:spAutoFit/>
          </a:bodyPr>
          <a:lstStyle/>
          <a:p>
            <a:pPr>
              <a:spcBef>
                <a:spcPct val="50000"/>
              </a:spcBef>
            </a:pPr>
            <a:r>
              <a:rPr lang="zh-CN" altLang="en-US" sz="2000" b="1">
                <a:sym typeface="Wingdings 3" pitchFamily="18" charset="2"/>
              </a:rPr>
              <a:t></a:t>
            </a:r>
            <a:r>
              <a:rPr lang="zh-CN" altLang="en-US" b="1">
                <a:sym typeface="Wingdings 3" pitchFamily="18" charset="2"/>
              </a:rPr>
              <a:t> </a:t>
            </a:r>
            <a:r>
              <a:rPr lang="zh-CN" altLang="en-US" sz="2900" b="1"/>
              <a:t>静态存储器</a:t>
            </a:r>
            <a:r>
              <a:rPr lang="en-US" altLang="zh-CN" sz="2900" b="1"/>
              <a:t>SRAM</a:t>
            </a:r>
            <a:r>
              <a:rPr lang="zh-CN" altLang="en-US" sz="2900" b="1"/>
              <a:t>(双极型/静态</a:t>
            </a:r>
            <a:r>
              <a:rPr lang="en-US" altLang="zh-CN" sz="2900" b="1"/>
              <a:t>MOS</a:t>
            </a:r>
            <a:r>
              <a:rPr lang="zh-CN" altLang="en-US" sz="2900" b="1"/>
              <a:t>型)</a:t>
            </a:r>
            <a:endParaRPr lang="en-US" altLang="zh-CN" sz="2900" b="1"/>
          </a:p>
        </p:txBody>
      </p:sp>
      <p:sp>
        <p:nvSpPr>
          <p:cNvPr id="5" name="Text Box 40"/>
          <p:cNvSpPr txBox="1">
            <a:spLocks noChangeArrowheads="1"/>
          </p:cNvSpPr>
          <p:nvPr/>
        </p:nvSpPr>
        <p:spPr bwMode="auto">
          <a:xfrm>
            <a:off x="758825" y="3665438"/>
            <a:ext cx="6369050" cy="553998"/>
          </a:xfrm>
          <a:prstGeom prst="rect">
            <a:avLst/>
          </a:prstGeom>
          <a:noFill/>
          <a:ln w="9525">
            <a:noFill/>
            <a:miter lim="800000"/>
            <a:headEnd/>
            <a:tailEnd/>
          </a:ln>
          <a:effectLst/>
        </p:spPr>
        <p:txBody>
          <a:bodyPr>
            <a:spAutoFit/>
          </a:bodyPr>
          <a:lstStyle/>
          <a:p>
            <a:pPr>
              <a:spcBef>
                <a:spcPct val="50000"/>
              </a:spcBef>
            </a:pPr>
            <a:r>
              <a:rPr lang="zh-CN" altLang="en-US" sz="2000" b="1">
                <a:sym typeface="Wingdings 3" pitchFamily="18" charset="2"/>
              </a:rPr>
              <a:t></a:t>
            </a:r>
            <a:r>
              <a:rPr lang="zh-CN" altLang="en-US" b="1">
                <a:sym typeface="Wingdings 3" pitchFamily="18" charset="2"/>
              </a:rPr>
              <a:t> </a:t>
            </a:r>
            <a:r>
              <a:rPr lang="zh-CN" altLang="en-US" sz="3000" b="1"/>
              <a:t>动态存储器</a:t>
            </a:r>
            <a:r>
              <a:rPr lang="en-US" altLang="zh-CN" sz="3000" b="1"/>
              <a:t>DRAM </a:t>
            </a:r>
            <a:r>
              <a:rPr lang="zh-CN" altLang="en-US" sz="3000" b="1"/>
              <a:t>(动态</a:t>
            </a:r>
            <a:r>
              <a:rPr lang="en-US" altLang="zh-CN" sz="3000" b="1"/>
              <a:t>MOS</a:t>
            </a:r>
            <a:r>
              <a:rPr lang="zh-CN" altLang="en-US" sz="3000" b="1"/>
              <a:t>型)</a:t>
            </a:r>
            <a:endParaRPr lang="en-US" altLang="zh-CN" sz="3000" b="1"/>
          </a:p>
        </p:txBody>
      </p:sp>
      <p:sp>
        <p:nvSpPr>
          <p:cNvPr id="6" name="Text Box 41"/>
          <p:cNvSpPr txBox="1">
            <a:spLocks noChangeArrowheads="1"/>
          </p:cNvSpPr>
          <p:nvPr/>
        </p:nvSpPr>
        <p:spPr bwMode="auto">
          <a:xfrm>
            <a:off x="1077913" y="2363317"/>
            <a:ext cx="7900987" cy="984885"/>
          </a:xfrm>
          <a:prstGeom prst="rect">
            <a:avLst/>
          </a:prstGeom>
          <a:noFill/>
          <a:ln w="9525">
            <a:noFill/>
            <a:miter lim="800000"/>
            <a:headEnd/>
            <a:tailEnd/>
          </a:ln>
          <a:effectLst/>
        </p:spPr>
        <p:txBody>
          <a:bodyPr>
            <a:spAutoFit/>
          </a:bodyPr>
          <a:lstStyle/>
          <a:p>
            <a:r>
              <a:rPr lang="zh-CN" altLang="en-US" sz="2900" b="1"/>
              <a:t>依靠双稳态电路内部交叉反馈机制来存储信息。速度快, 功耗较大, 适合于作</a:t>
            </a:r>
            <a:r>
              <a:rPr lang="en-US" altLang="zh-CN" sz="2900" b="1"/>
              <a:t>Cache。</a:t>
            </a:r>
            <a:endParaRPr lang="zh-CN" altLang="en-US" sz="2900" b="1"/>
          </a:p>
        </p:txBody>
      </p:sp>
      <p:sp>
        <p:nvSpPr>
          <p:cNvPr id="7" name="Text Box 42"/>
          <p:cNvSpPr txBox="1">
            <a:spLocks noChangeArrowheads="1"/>
          </p:cNvSpPr>
          <p:nvPr/>
        </p:nvSpPr>
        <p:spPr bwMode="auto">
          <a:xfrm>
            <a:off x="985838" y="4154388"/>
            <a:ext cx="8212137" cy="1063625"/>
          </a:xfrm>
          <a:prstGeom prst="rect">
            <a:avLst/>
          </a:prstGeom>
          <a:noFill/>
          <a:ln w="9525">
            <a:noFill/>
            <a:miter lim="800000"/>
            <a:headEnd/>
            <a:tailEnd/>
          </a:ln>
          <a:effectLst/>
        </p:spPr>
        <p:txBody>
          <a:bodyPr>
            <a:spAutoFit/>
          </a:bodyPr>
          <a:lstStyle/>
          <a:p>
            <a:pPr marL="193675" indent="-193675">
              <a:lnSpc>
                <a:spcPct val="110000"/>
              </a:lnSpc>
            </a:pPr>
            <a:r>
              <a:rPr lang="zh-CN" altLang="en-US" sz="2900" b="1"/>
              <a:t>  依靠电容存储电荷的原理存储信息。</a:t>
            </a:r>
          </a:p>
          <a:p>
            <a:pPr marL="193675" indent="-193675">
              <a:lnSpc>
                <a:spcPct val="110000"/>
              </a:lnSpc>
            </a:pPr>
            <a:r>
              <a:rPr lang="zh-CN" altLang="en-US" sz="2900" b="1"/>
              <a:t>  功耗较小, 容量大,  </a:t>
            </a:r>
            <a:r>
              <a:rPr lang="zh-CN" altLang="en-US" sz="2900" b="1" u="sng"/>
              <a:t>速度较快</a:t>
            </a:r>
            <a:r>
              <a:rPr lang="zh-CN" altLang="en-US" sz="2900" b="1"/>
              <a:t>, 适合于作主存。</a:t>
            </a:r>
          </a:p>
        </p:txBody>
      </p:sp>
      <p:sp>
        <p:nvSpPr>
          <p:cNvPr id="8" name="Line 43"/>
          <p:cNvSpPr>
            <a:spLocks noChangeShapeType="1"/>
          </p:cNvSpPr>
          <p:nvPr/>
        </p:nvSpPr>
        <p:spPr bwMode="auto">
          <a:xfrm>
            <a:off x="5153025" y="5127526"/>
            <a:ext cx="80963" cy="368300"/>
          </a:xfrm>
          <a:prstGeom prst="line">
            <a:avLst/>
          </a:prstGeom>
          <a:noFill/>
          <a:ln w="22225">
            <a:solidFill>
              <a:srgbClr val="000099"/>
            </a:solidFill>
            <a:round/>
            <a:headEnd/>
            <a:tailEnd type="triangle" w="med" len="med"/>
          </a:ln>
          <a:effectLst/>
        </p:spPr>
        <p:txBody>
          <a:bodyPr wrap="none"/>
          <a:lstStyle/>
          <a:p>
            <a:endParaRPr lang="zh-CN" altLang="en-US" b="1"/>
          </a:p>
        </p:txBody>
      </p:sp>
      <p:sp>
        <p:nvSpPr>
          <p:cNvPr id="9" name="Text Box 44"/>
          <p:cNvSpPr txBox="1">
            <a:spLocks noChangeArrowheads="1"/>
          </p:cNvSpPr>
          <p:nvPr/>
        </p:nvSpPr>
        <p:spPr bwMode="auto">
          <a:xfrm>
            <a:off x="4052888" y="5472013"/>
            <a:ext cx="4889500" cy="549275"/>
          </a:xfrm>
          <a:prstGeom prst="rect">
            <a:avLst/>
          </a:prstGeom>
          <a:noFill/>
          <a:ln w="9525">
            <a:noFill/>
            <a:miter lim="800000"/>
            <a:headEnd/>
            <a:tailEnd/>
          </a:ln>
          <a:effectLst/>
        </p:spPr>
        <p:txBody>
          <a:bodyPr>
            <a:spAutoFit/>
          </a:bodyPr>
          <a:lstStyle/>
          <a:p>
            <a:pPr>
              <a:spcBef>
                <a:spcPct val="50000"/>
              </a:spcBef>
            </a:pPr>
            <a:r>
              <a:rPr lang="zh-CN" altLang="en-US" sz="3000" b="1">
                <a:solidFill>
                  <a:srgbClr val="0000FF"/>
                </a:solidFill>
              </a:rPr>
              <a:t>较静态存储器慢, 比外存快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500"/>
                                        <p:tgtEl>
                                          <p:spTgt spid="8"/>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autoUpdateAnimBg="0"/>
      <p:bldP spid="4" grpId="0" autoUpdateAnimBg="0"/>
      <p:bldP spid="5" grpId="0" autoUpdateAnimBg="0"/>
      <p:bldP spid="6" grpId="0" autoUpdateAnimBg="0"/>
      <p:bldP spid="7" grpId="0" autoUpdateAnimBg="0"/>
      <p:bldP spid="8" grpId="0" animBg="1"/>
      <p:bldP spid="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62"/>
          <p:cNvSpPr txBox="1">
            <a:spLocks noChangeArrowheads="1"/>
          </p:cNvSpPr>
          <p:nvPr/>
        </p:nvSpPr>
        <p:spPr bwMode="auto">
          <a:xfrm>
            <a:off x="899592" y="116632"/>
            <a:ext cx="7416824" cy="584775"/>
          </a:xfrm>
          <a:prstGeom prst="rect">
            <a:avLst/>
          </a:prstGeom>
          <a:noFill/>
          <a:ln w="9525">
            <a:noFill/>
            <a:miter lim="800000"/>
            <a:headEnd/>
            <a:tailEnd/>
          </a:ln>
          <a:effectLst/>
        </p:spPr>
        <p:txBody>
          <a:bodyPr wrap="square">
            <a:spAutoFit/>
          </a:bodyPr>
          <a:lstStyle/>
          <a:p>
            <a:pPr>
              <a:spcBef>
                <a:spcPct val="50000"/>
              </a:spcBef>
            </a:pPr>
            <a:r>
              <a:rPr lang="zh-CN" altLang="en-US" sz="3200" b="1"/>
              <a:t>4.2.1</a:t>
            </a:r>
            <a:r>
              <a:rPr lang="zh-CN" altLang="en-US" sz="3200" b="1">
                <a:latin typeface="宋体" charset="-122"/>
              </a:rPr>
              <a:t> 静态</a:t>
            </a:r>
            <a:r>
              <a:rPr lang="en-US" altLang="zh-CN" sz="3200" b="1"/>
              <a:t>MOS</a:t>
            </a:r>
            <a:r>
              <a:rPr lang="zh-CN" altLang="en-US" sz="3200" b="1">
                <a:latin typeface="宋体" charset="-122"/>
              </a:rPr>
              <a:t>存储单元与存储芯片</a:t>
            </a:r>
          </a:p>
        </p:txBody>
      </p:sp>
      <p:sp>
        <p:nvSpPr>
          <p:cNvPr id="3" name="Text Box 163"/>
          <p:cNvSpPr txBox="1">
            <a:spLocks noChangeArrowheads="1"/>
          </p:cNvSpPr>
          <p:nvPr/>
        </p:nvSpPr>
        <p:spPr bwMode="auto">
          <a:xfrm>
            <a:off x="496888" y="980728"/>
            <a:ext cx="3451225" cy="549275"/>
          </a:xfrm>
          <a:prstGeom prst="rect">
            <a:avLst/>
          </a:prstGeom>
          <a:noFill/>
          <a:ln w="9525">
            <a:noFill/>
            <a:miter lim="800000"/>
            <a:headEnd/>
            <a:tailEnd/>
          </a:ln>
          <a:effectLst/>
        </p:spPr>
        <p:txBody>
          <a:bodyPr>
            <a:spAutoFit/>
          </a:bodyPr>
          <a:lstStyle/>
          <a:p>
            <a:pPr>
              <a:spcBef>
                <a:spcPct val="50000"/>
              </a:spcBef>
            </a:pPr>
            <a:r>
              <a:rPr lang="zh-CN" altLang="en-US" sz="3000" b="1"/>
              <a:t>1、六管静态单元</a:t>
            </a:r>
          </a:p>
        </p:txBody>
      </p:sp>
      <p:sp>
        <p:nvSpPr>
          <p:cNvPr id="4" name="Text Box 164"/>
          <p:cNvSpPr txBox="1">
            <a:spLocks noChangeArrowheads="1"/>
          </p:cNvSpPr>
          <p:nvPr/>
        </p:nvSpPr>
        <p:spPr bwMode="auto">
          <a:xfrm>
            <a:off x="501650" y="1832768"/>
            <a:ext cx="2011363" cy="549275"/>
          </a:xfrm>
          <a:prstGeom prst="rect">
            <a:avLst/>
          </a:prstGeom>
          <a:noFill/>
          <a:ln w="9525">
            <a:noFill/>
            <a:miter lim="800000"/>
            <a:headEnd/>
            <a:tailEnd/>
          </a:ln>
          <a:effectLst/>
        </p:spPr>
        <p:txBody>
          <a:bodyPr>
            <a:spAutoFit/>
          </a:bodyPr>
          <a:lstStyle/>
          <a:p>
            <a:pPr>
              <a:spcBef>
                <a:spcPct val="50000"/>
              </a:spcBef>
            </a:pPr>
            <a:r>
              <a:rPr lang="zh-CN" altLang="en-US" sz="3000" b="1"/>
              <a:t>(1) 组成</a:t>
            </a:r>
          </a:p>
        </p:txBody>
      </p:sp>
      <p:sp>
        <p:nvSpPr>
          <p:cNvPr id="5" name="Text Box 165"/>
          <p:cNvSpPr txBox="1">
            <a:spLocks noChangeArrowheads="1"/>
          </p:cNvSpPr>
          <p:nvPr/>
        </p:nvSpPr>
        <p:spPr bwMode="auto">
          <a:xfrm>
            <a:off x="193675" y="3231356"/>
            <a:ext cx="3813175" cy="519112"/>
          </a:xfrm>
          <a:prstGeom prst="rect">
            <a:avLst/>
          </a:prstGeom>
          <a:noFill/>
          <a:ln w="9525">
            <a:noFill/>
            <a:miter lim="800000"/>
            <a:headEnd/>
            <a:tailEnd/>
          </a:ln>
          <a:effectLst/>
        </p:spPr>
        <p:txBody>
          <a:bodyPr>
            <a:spAutoFit/>
          </a:bodyPr>
          <a:lstStyle/>
          <a:p>
            <a:r>
              <a:rPr lang="en-US" altLang="zh-CN" sz="2800" b="1"/>
              <a:t>T1、T3: MOS</a:t>
            </a:r>
            <a:r>
              <a:rPr lang="zh-CN" altLang="en-US" sz="2800" b="1"/>
              <a:t>反相器</a:t>
            </a:r>
          </a:p>
        </p:txBody>
      </p:sp>
      <p:sp>
        <p:nvSpPr>
          <p:cNvPr id="6" name="Text Box 166"/>
          <p:cNvSpPr txBox="1">
            <a:spLocks noChangeArrowheads="1"/>
          </p:cNvSpPr>
          <p:nvPr/>
        </p:nvSpPr>
        <p:spPr bwMode="auto">
          <a:xfrm>
            <a:off x="1366838" y="2553493"/>
            <a:ext cx="1739900" cy="519113"/>
          </a:xfrm>
          <a:prstGeom prst="rect">
            <a:avLst/>
          </a:prstGeom>
          <a:noFill/>
          <a:ln w="9525">
            <a:noFill/>
            <a:miter lim="800000"/>
            <a:headEnd/>
            <a:tailEnd/>
          </a:ln>
          <a:effectLst/>
        </p:spPr>
        <p:txBody>
          <a:bodyPr>
            <a:spAutoFit/>
          </a:bodyPr>
          <a:lstStyle/>
          <a:p>
            <a:pPr>
              <a:spcBef>
                <a:spcPct val="50000"/>
              </a:spcBef>
            </a:pPr>
            <a:r>
              <a:rPr lang="zh-CN" altLang="en-US" sz="2800" b="1"/>
              <a:t>触发器</a:t>
            </a:r>
          </a:p>
        </p:txBody>
      </p:sp>
      <p:sp>
        <p:nvSpPr>
          <p:cNvPr id="7" name="Text Box 167"/>
          <p:cNvSpPr txBox="1">
            <a:spLocks noChangeArrowheads="1"/>
          </p:cNvSpPr>
          <p:nvPr/>
        </p:nvSpPr>
        <p:spPr bwMode="auto">
          <a:xfrm>
            <a:off x="207963" y="3690143"/>
            <a:ext cx="4419600" cy="519113"/>
          </a:xfrm>
          <a:prstGeom prst="rect">
            <a:avLst/>
          </a:prstGeom>
          <a:noFill/>
          <a:ln w="9525">
            <a:noFill/>
            <a:miter lim="800000"/>
            <a:headEnd/>
            <a:tailEnd/>
          </a:ln>
          <a:effectLst/>
        </p:spPr>
        <p:txBody>
          <a:bodyPr>
            <a:spAutoFit/>
          </a:bodyPr>
          <a:lstStyle/>
          <a:p>
            <a:r>
              <a:rPr lang="en-US" altLang="zh-CN" sz="2800" b="1"/>
              <a:t>T2、T4: MOS</a:t>
            </a:r>
            <a:r>
              <a:rPr lang="zh-CN" altLang="en-US" sz="2800" b="1"/>
              <a:t>反相器</a:t>
            </a:r>
          </a:p>
        </p:txBody>
      </p:sp>
      <p:sp>
        <p:nvSpPr>
          <p:cNvPr id="8" name="AutoShape 168"/>
          <p:cNvSpPr>
            <a:spLocks/>
          </p:cNvSpPr>
          <p:nvPr/>
        </p:nvSpPr>
        <p:spPr bwMode="auto">
          <a:xfrm rot="16200000" flipH="1" flipV="1">
            <a:off x="1784350" y="1632743"/>
            <a:ext cx="239713" cy="3116263"/>
          </a:xfrm>
          <a:prstGeom prst="leftBrace">
            <a:avLst>
              <a:gd name="adj1" fmla="val 108333"/>
              <a:gd name="adj2" fmla="val 50000"/>
            </a:avLst>
          </a:prstGeom>
          <a:noFill/>
          <a:ln w="22225">
            <a:solidFill>
              <a:srgbClr val="004400"/>
            </a:solidFill>
            <a:round/>
            <a:headEnd/>
            <a:tailEnd/>
          </a:ln>
          <a:effectLst/>
        </p:spPr>
        <p:txBody>
          <a:bodyPr wrap="none" anchor="ctr"/>
          <a:lstStyle/>
          <a:p>
            <a:endParaRPr lang="zh-CN" altLang="en-US" b="1"/>
          </a:p>
        </p:txBody>
      </p:sp>
      <p:sp>
        <p:nvSpPr>
          <p:cNvPr id="9" name="Text Box 169"/>
          <p:cNvSpPr txBox="1">
            <a:spLocks noChangeArrowheads="1"/>
          </p:cNvSpPr>
          <p:nvPr/>
        </p:nvSpPr>
        <p:spPr bwMode="auto">
          <a:xfrm>
            <a:off x="211138" y="4248943"/>
            <a:ext cx="3886200" cy="519113"/>
          </a:xfrm>
          <a:prstGeom prst="rect">
            <a:avLst/>
          </a:prstGeom>
          <a:noFill/>
          <a:ln w="9525">
            <a:noFill/>
            <a:miter lim="800000"/>
            <a:headEnd/>
            <a:tailEnd/>
          </a:ln>
          <a:effectLst/>
        </p:spPr>
        <p:txBody>
          <a:bodyPr>
            <a:spAutoFit/>
          </a:bodyPr>
          <a:lstStyle/>
          <a:p>
            <a:r>
              <a:rPr lang="en-US" altLang="zh-CN" sz="2800" b="1"/>
              <a:t>T5、T6: </a:t>
            </a:r>
            <a:r>
              <a:rPr lang="zh-CN" altLang="en-US" sz="2800" b="1"/>
              <a:t>控制门管</a:t>
            </a:r>
          </a:p>
        </p:txBody>
      </p:sp>
      <p:sp>
        <p:nvSpPr>
          <p:cNvPr id="10" name="Text Box 170"/>
          <p:cNvSpPr txBox="1">
            <a:spLocks noChangeArrowheads="1"/>
          </p:cNvSpPr>
          <p:nvPr/>
        </p:nvSpPr>
        <p:spPr bwMode="auto">
          <a:xfrm>
            <a:off x="254000" y="4706143"/>
            <a:ext cx="4632325" cy="519113"/>
          </a:xfrm>
          <a:prstGeom prst="rect">
            <a:avLst/>
          </a:prstGeom>
          <a:noFill/>
          <a:ln w="9525">
            <a:noFill/>
            <a:miter lim="800000"/>
            <a:headEnd/>
            <a:tailEnd/>
          </a:ln>
          <a:effectLst/>
        </p:spPr>
        <p:txBody>
          <a:bodyPr>
            <a:spAutoFit/>
          </a:bodyPr>
          <a:lstStyle/>
          <a:p>
            <a:r>
              <a:rPr lang="en-US" altLang="zh-CN" sz="2800" b="1"/>
              <a:t>Z:  </a:t>
            </a:r>
            <a:r>
              <a:rPr lang="zh-CN" altLang="en-US" sz="2800" b="1"/>
              <a:t>字线, 选择存储单元</a:t>
            </a:r>
          </a:p>
        </p:txBody>
      </p:sp>
      <p:grpSp>
        <p:nvGrpSpPr>
          <p:cNvPr id="11" name="Group 267"/>
          <p:cNvGrpSpPr>
            <a:grpSpLocks/>
          </p:cNvGrpSpPr>
          <p:nvPr/>
        </p:nvGrpSpPr>
        <p:grpSpPr bwMode="auto">
          <a:xfrm>
            <a:off x="304800" y="5214143"/>
            <a:ext cx="4914900" cy="519113"/>
            <a:chOff x="192" y="2968"/>
            <a:chExt cx="3096" cy="327"/>
          </a:xfrm>
        </p:grpSpPr>
        <p:sp>
          <p:nvSpPr>
            <p:cNvPr id="12" name="Text Box 172"/>
            <p:cNvSpPr txBox="1">
              <a:spLocks noChangeArrowheads="1"/>
            </p:cNvSpPr>
            <p:nvPr/>
          </p:nvSpPr>
          <p:spPr bwMode="auto">
            <a:xfrm>
              <a:off x="192" y="2968"/>
              <a:ext cx="3096" cy="327"/>
            </a:xfrm>
            <a:prstGeom prst="rect">
              <a:avLst/>
            </a:prstGeom>
            <a:noFill/>
            <a:ln w="12700" cap="sq">
              <a:noFill/>
              <a:miter lim="800000"/>
              <a:headEnd type="none" w="sm" len="sm"/>
              <a:tailEnd type="none" w="sm" len="sm"/>
            </a:ln>
            <a:effectLst/>
          </p:spPr>
          <p:txBody>
            <a:bodyPr>
              <a:spAutoFit/>
            </a:bodyPr>
            <a:lstStyle/>
            <a:p>
              <a:r>
                <a:rPr lang="en-US" altLang="zh-CN" sz="2800" b="1"/>
                <a:t>W、W:  </a:t>
              </a:r>
              <a:r>
                <a:rPr lang="zh-CN" altLang="en-US" sz="2800" b="1"/>
                <a:t>位线, 完成读/写操作</a:t>
              </a:r>
              <a:endParaRPr lang="en-US" altLang="zh-CN" sz="2800" b="1"/>
            </a:p>
          </p:txBody>
        </p:sp>
        <p:sp>
          <p:nvSpPr>
            <p:cNvPr id="13" name="Line 173"/>
            <p:cNvSpPr>
              <a:spLocks noChangeShapeType="1"/>
            </p:cNvSpPr>
            <p:nvPr/>
          </p:nvSpPr>
          <p:spPr bwMode="auto">
            <a:xfrm>
              <a:off x="270" y="3027"/>
              <a:ext cx="194" cy="0"/>
            </a:xfrm>
            <a:prstGeom prst="line">
              <a:avLst/>
            </a:prstGeom>
            <a:noFill/>
            <a:ln w="22225" cap="sq">
              <a:solidFill>
                <a:srgbClr val="004400"/>
              </a:solidFill>
              <a:round/>
              <a:headEnd type="none" w="sm" len="sm"/>
              <a:tailEnd type="none" w="sm" len="sm"/>
            </a:ln>
            <a:effectLst/>
          </p:spPr>
          <p:txBody>
            <a:bodyPr wrap="none" anchor="ctr"/>
            <a:lstStyle/>
            <a:p>
              <a:endParaRPr lang="zh-CN" altLang="en-US" b="1"/>
            </a:p>
          </p:txBody>
        </p:sp>
      </p:grpSp>
      <p:grpSp>
        <p:nvGrpSpPr>
          <p:cNvPr id="14" name="Group 266"/>
          <p:cNvGrpSpPr>
            <a:grpSpLocks/>
          </p:cNvGrpSpPr>
          <p:nvPr/>
        </p:nvGrpSpPr>
        <p:grpSpPr bwMode="auto">
          <a:xfrm>
            <a:off x="4483100" y="836712"/>
            <a:ext cx="4392613" cy="3598862"/>
            <a:chOff x="2824" y="589"/>
            <a:chExt cx="2767" cy="2267"/>
          </a:xfrm>
        </p:grpSpPr>
        <p:sp>
          <p:nvSpPr>
            <p:cNvPr id="15" name="Text Box 175"/>
            <p:cNvSpPr txBox="1">
              <a:spLocks noChangeArrowheads="1"/>
            </p:cNvSpPr>
            <p:nvPr/>
          </p:nvSpPr>
          <p:spPr bwMode="auto">
            <a:xfrm>
              <a:off x="4057" y="589"/>
              <a:ext cx="572" cy="317"/>
            </a:xfrm>
            <a:prstGeom prst="rect">
              <a:avLst/>
            </a:prstGeom>
            <a:noFill/>
            <a:ln w="9525">
              <a:noFill/>
              <a:miter lim="800000"/>
              <a:headEnd/>
              <a:tailEnd/>
            </a:ln>
            <a:effectLst/>
          </p:spPr>
          <p:txBody>
            <a:bodyPr>
              <a:spAutoFit/>
            </a:bodyPr>
            <a:lstStyle/>
            <a:p>
              <a:pPr>
                <a:spcBef>
                  <a:spcPct val="50000"/>
                </a:spcBef>
              </a:pPr>
              <a:r>
                <a:rPr lang="en-US" altLang="zh-CN" sz="2700" b="1">
                  <a:ea typeface="黑体" pitchFamily="2" charset="-122"/>
                </a:rPr>
                <a:t>Vcc</a:t>
              </a:r>
            </a:p>
          </p:txBody>
        </p:sp>
        <p:sp>
          <p:nvSpPr>
            <p:cNvPr id="16" name="Text Box 176"/>
            <p:cNvSpPr txBox="1">
              <a:spLocks noChangeArrowheads="1"/>
            </p:cNvSpPr>
            <p:nvPr/>
          </p:nvSpPr>
          <p:spPr bwMode="auto">
            <a:xfrm>
              <a:off x="3336" y="1302"/>
              <a:ext cx="408" cy="317"/>
            </a:xfrm>
            <a:prstGeom prst="rect">
              <a:avLst/>
            </a:prstGeom>
            <a:noFill/>
            <a:ln w="9525">
              <a:noFill/>
              <a:miter lim="800000"/>
              <a:headEnd/>
              <a:tailEnd/>
            </a:ln>
            <a:effectLst/>
          </p:spPr>
          <p:txBody>
            <a:bodyPr>
              <a:spAutoFit/>
            </a:bodyPr>
            <a:lstStyle/>
            <a:p>
              <a:pPr>
                <a:spcBef>
                  <a:spcPct val="50000"/>
                </a:spcBef>
              </a:pPr>
              <a:r>
                <a:rPr lang="en-US" altLang="zh-CN" sz="2700" b="1">
                  <a:ea typeface="黑体" pitchFamily="2" charset="-122"/>
                </a:rPr>
                <a:t>T3</a:t>
              </a:r>
            </a:p>
          </p:txBody>
        </p:sp>
        <p:sp>
          <p:nvSpPr>
            <p:cNvPr id="17" name="Line 177"/>
            <p:cNvSpPr>
              <a:spLocks noChangeShapeType="1"/>
            </p:cNvSpPr>
            <p:nvPr/>
          </p:nvSpPr>
          <p:spPr bwMode="auto">
            <a:xfrm>
              <a:off x="3702" y="1170"/>
              <a:ext cx="0" cy="221"/>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18" name="Line 178"/>
            <p:cNvSpPr>
              <a:spLocks noChangeShapeType="1"/>
            </p:cNvSpPr>
            <p:nvPr/>
          </p:nvSpPr>
          <p:spPr bwMode="auto">
            <a:xfrm>
              <a:off x="3702" y="1391"/>
              <a:ext cx="118"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19" name="Line 179"/>
            <p:cNvSpPr>
              <a:spLocks noChangeShapeType="1"/>
            </p:cNvSpPr>
            <p:nvPr/>
          </p:nvSpPr>
          <p:spPr bwMode="auto">
            <a:xfrm>
              <a:off x="3702" y="1523"/>
              <a:ext cx="118"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20" name="Line 180"/>
            <p:cNvSpPr>
              <a:spLocks noChangeShapeType="1"/>
            </p:cNvSpPr>
            <p:nvPr/>
          </p:nvSpPr>
          <p:spPr bwMode="auto">
            <a:xfrm>
              <a:off x="3842" y="1347"/>
              <a:ext cx="0" cy="22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21" name="Line 181"/>
            <p:cNvSpPr>
              <a:spLocks noChangeShapeType="1"/>
            </p:cNvSpPr>
            <p:nvPr/>
          </p:nvSpPr>
          <p:spPr bwMode="auto">
            <a:xfrm>
              <a:off x="3702" y="1523"/>
              <a:ext cx="0" cy="221"/>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22" name="Line 182"/>
            <p:cNvSpPr>
              <a:spLocks noChangeShapeType="1"/>
            </p:cNvSpPr>
            <p:nvPr/>
          </p:nvSpPr>
          <p:spPr bwMode="auto">
            <a:xfrm>
              <a:off x="3923" y="1391"/>
              <a:ext cx="0" cy="132"/>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23" name="Line 183"/>
            <p:cNvSpPr>
              <a:spLocks noChangeShapeType="1"/>
            </p:cNvSpPr>
            <p:nvPr/>
          </p:nvSpPr>
          <p:spPr bwMode="auto">
            <a:xfrm>
              <a:off x="3923" y="1463"/>
              <a:ext cx="594"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24" name="Text Box 184"/>
            <p:cNvSpPr txBox="1">
              <a:spLocks noChangeArrowheads="1"/>
            </p:cNvSpPr>
            <p:nvPr/>
          </p:nvSpPr>
          <p:spPr bwMode="auto">
            <a:xfrm>
              <a:off x="3346" y="1904"/>
              <a:ext cx="408" cy="317"/>
            </a:xfrm>
            <a:prstGeom prst="rect">
              <a:avLst/>
            </a:prstGeom>
            <a:noFill/>
            <a:ln w="9525">
              <a:noFill/>
              <a:miter lim="800000"/>
              <a:headEnd/>
              <a:tailEnd/>
            </a:ln>
            <a:effectLst/>
          </p:spPr>
          <p:txBody>
            <a:bodyPr>
              <a:spAutoFit/>
            </a:bodyPr>
            <a:lstStyle/>
            <a:p>
              <a:pPr>
                <a:spcBef>
                  <a:spcPct val="50000"/>
                </a:spcBef>
              </a:pPr>
              <a:r>
                <a:rPr lang="en-US" altLang="zh-CN" sz="2700" b="1">
                  <a:ea typeface="黑体" pitchFamily="2" charset="-122"/>
                </a:rPr>
                <a:t>T1</a:t>
              </a:r>
            </a:p>
          </p:txBody>
        </p:sp>
        <p:sp>
          <p:nvSpPr>
            <p:cNvPr id="25" name="Line 185"/>
            <p:cNvSpPr>
              <a:spLocks noChangeShapeType="1"/>
            </p:cNvSpPr>
            <p:nvPr/>
          </p:nvSpPr>
          <p:spPr bwMode="auto">
            <a:xfrm>
              <a:off x="3702" y="1744"/>
              <a:ext cx="0" cy="271"/>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26" name="Line 186"/>
            <p:cNvSpPr>
              <a:spLocks noChangeShapeType="1"/>
            </p:cNvSpPr>
            <p:nvPr/>
          </p:nvSpPr>
          <p:spPr bwMode="auto">
            <a:xfrm>
              <a:off x="3702" y="2021"/>
              <a:ext cx="118"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27" name="Line 187"/>
            <p:cNvSpPr>
              <a:spLocks noChangeShapeType="1"/>
            </p:cNvSpPr>
            <p:nvPr/>
          </p:nvSpPr>
          <p:spPr bwMode="auto">
            <a:xfrm>
              <a:off x="3702" y="2137"/>
              <a:ext cx="118"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28" name="Line 188"/>
            <p:cNvSpPr>
              <a:spLocks noChangeShapeType="1"/>
            </p:cNvSpPr>
            <p:nvPr/>
          </p:nvSpPr>
          <p:spPr bwMode="auto">
            <a:xfrm>
              <a:off x="3834" y="1961"/>
              <a:ext cx="0" cy="22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29" name="Line 189"/>
            <p:cNvSpPr>
              <a:spLocks noChangeShapeType="1"/>
            </p:cNvSpPr>
            <p:nvPr/>
          </p:nvSpPr>
          <p:spPr bwMode="auto">
            <a:xfrm>
              <a:off x="3702" y="2153"/>
              <a:ext cx="0" cy="175"/>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30" name="Line 190"/>
            <p:cNvSpPr>
              <a:spLocks noChangeShapeType="1"/>
            </p:cNvSpPr>
            <p:nvPr/>
          </p:nvSpPr>
          <p:spPr bwMode="auto">
            <a:xfrm>
              <a:off x="3915" y="2005"/>
              <a:ext cx="0" cy="132"/>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31" name="Line 191"/>
            <p:cNvSpPr>
              <a:spLocks noChangeShapeType="1"/>
            </p:cNvSpPr>
            <p:nvPr/>
          </p:nvSpPr>
          <p:spPr bwMode="auto">
            <a:xfrm>
              <a:off x="3931" y="2069"/>
              <a:ext cx="141"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32" name="Line 192"/>
            <p:cNvSpPr>
              <a:spLocks noChangeShapeType="1"/>
            </p:cNvSpPr>
            <p:nvPr/>
          </p:nvSpPr>
          <p:spPr bwMode="auto">
            <a:xfrm>
              <a:off x="3621" y="2334"/>
              <a:ext cx="163" cy="0"/>
            </a:xfrm>
            <a:prstGeom prst="line">
              <a:avLst/>
            </a:prstGeom>
            <a:noFill/>
            <a:ln w="19050" cap="sq">
              <a:solidFill>
                <a:srgbClr val="004400"/>
              </a:solidFill>
              <a:round/>
              <a:headEnd type="none" w="sm" len="sm"/>
              <a:tailEnd type="none" w="sm" len="sm"/>
            </a:ln>
            <a:effectLst/>
          </p:spPr>
          <p:txBody>
            <a:bodyPr wrap="none" anchor="ctr"/>
            <a:lstStyle/>
            <a:p>
              <a:endParaRPr lang="zh-CN" altLang="en-US" b="1"/>
            </a:p>
          </p:txBody>
        </p:sp>
        <p:sp>
          <p:nvSpPr>
            <p:cNvPr id="33" name="Line 193"/>
            <p:cNvSpPr>
              <a:spLocks noChangeShapeType="1"/>
            </p:cNvSpPr>
            <p:nvPr/>
          </p:nvSpPr>
          <p:spPr bwMode="auto">
            <a:xfrm>
              <a:off x="3296" y="1744"/>
              <a:ext cx="397"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34" name="Text Box 194"/>
            <p:cNvSpPr txBox="1">
              <a:spLocks noChangeArrowheads="1"/>
            </p:cNvSpPr>
            <p:nvPr/>
          </p:nvSpPr>
          <p:spPr bwMode="auto">
            <a:xfrm flipH="1">
              <a:off x="4696" y="1302"/>
              <a:ext cx="408" cy="317"/>
            </a:xfrm>
            <a:prstGeom prst="rect">
              <a:avLst/>
            </a:prstGeom>
            <a:noFill/>
            <a:ln w="9525">
              <a:noFill/>
              <a:miter lim="800000"/>
              <a:headEnd/>
              <a:tailEnd/>
            </a:ln>
            <a:effectLst/>
          </p:spPr>
          <p:txBody>
            <a:bodyPr>
              <a:spAutoFit/>
            </a:bodyPr>
            <a:lstStyle/>
            <a:p>
              <a:pPr>
                <a:spcBef>
                  <a:spcPct val="50000"/>
                </a:spcBef>
              </a:pPr>
              <a:r>
                <a:rPr lang="en-US" altLang="zh-CN" sz="2700" b="1">
                  <a:ea typeface="黑体" pitchFamily="2" charset="-122"/>
                </a:rPr>
                <a:t>T4</a:t>
              </a:r>
            </a:p>
          </p:txBody>
        </p:sp>
        <p:sp>
          <p:nvSpPr>
            <p:cNvPr id="35" name="Line 195"/>
            <p:cNvSpPr>
              <a:spLocks noChangeShapeType="1"/>
            </p:cNvSpPr>
            <p:nvPr/>
          </p:nvSpPr>
          <p:spPr bwMode="auto">
            <a:xfrm flipH="1">
              <a:off x="4725" y="1170"/>
              <a:ext cx="0" cy="221"/>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36" name="Line 196"/>
            <p:cNvSpPr>
              <a:spLocks noChangeShapeType="1"/>
            </p:cNvSpPr>
            <p:nvPr/>
          </p:nvSpPr>
          <p:spPr bwMode="auto">
            <a:xfrm flipH="1">
              <a:off x="4601" y="1391"/>
              <a:ext cx="118"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37" name="Line 197"/>
            <p:cNvSpPr>
              <a:spLocks noChangeShapeType="1"/>
            </p:cNvSpPr>
            <p:nvPr/>
          </p:nvSpPr>
          <p:spPr bwMode="auto">
            <a:xfrm flipH="1">
              <a:off x="4601" y="1523"/>
              <a:ext cx="118"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38" name="Line 198"/>
            <p:cNvSpPr>
              <a:spLocks noChangeShapeType="1"/>
            </p:cNvSpPr>
            <p:nvPr/>
          </p:nvSpPr>
          <p:spPr bwMode="auto">
            <a:xfrm flipH="1">
              <a:off x="4601" y="1347"/>
              <a:ext cx="0" cy="22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39" name="Line 199"/>
            <p:cNvSpPr>
              <a:spLocks noChangeShapeType="1"/>
            </p:cNvSpPr>
            <p:nvPr/>
          </p:nvSpPr>
          <p:spPr bwMode="auto">
            <a:xfrm flipH="1">
              <a:off x="4725" y="1523"/>
              <a:ext cx="0" cy="221"/>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40" name="Line 200"/>
            <p:cNvSpPr>
              <a:spLocks noChangeShapeType="1"/>
            </p:cNvSpPr>
            <p:nvPr/>
          </p:nvSpPr>
          <p:spPr bwMode="auto">
            <a:xfrm flipH="1">
              <a:off x="4520" y="1391"/>
              <a:ext cx="0" cy="132"/>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41" name="Text Box 202"/>
            <p:cNvSpPr txBox="1">
              <a:spLocks noChangeArrowheads="1"/>
            </p:cNvSpPr>
            <p:nvPr/>
          </p:nvSpPr>
          <p:spPr bwMode="auto">
            <a:xfrm flipH="1">
              <a:off x="4711" y="1895"/>
              <a:ext cx="409" cy="317"/>
            </a:xfrm>
            <a:prstGeom prst="rect">
              <a:avLst/>
            </a:prstGeom>
            <a:noFill/>
            <a:ln w="9525">
              <a:noFill/>
              <a:miter lim="800000"/>
              <a:headEnd/>
              <a:tailEnd/>
            </a:ln>
            <a:effectLst/>
          </p:spPr>
          <p:txBody>
            <a:bodyPr>
              <a:spAutoFit/>
            </a:bodyPr>
            <a:lstStyle/>
            <a:p>
              <a:pPr>
                <a:spcBef>
                  <a:spcPct val="50000"/>
                </a:spcBef>
              </a:pPr>
              <a:r>
                <a:rPr lang="en-US" altLang="zh-CN" sz="2700" b="1">
                  <a:ea typeface="黑体" pitchFamily="2" charset="-122"/>
                </a:rPr>
                <a:t>T2</a:t>
              </a:r>
            </a:p>
          </p:txBody>
        </p:sp>
        <p:sp>
          <p:nvSpPr>
            <p:cNvPr id="42" name="Line 203"/>
            <p:cNvSpPr>
              <a:spLocks noChangeShapeType="1"/>
            </p:cNvSpPr>
            <p:nvPr/>
          </p:nvSpPr>
          <p:spPr bwMode="auto">
            <a:xfrm flipH="1">
              <a:off x="4725" y="1744"/>
              <a:ext cx="0" cy="272"/>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43" name="Line 204"/>
            <p:cNvSpPr>
              <a:spLocks noChangeShapeType="1"/>
            </p:cNvSpPr>
            <p:nvPr/>
          </p:nvSpPr>
          <p:spPr bwMode="auto">
            <a:xfrm flipH="1">
              <a:off x="4601" y="2013"/>
              <a:ext cx="118"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44" name="Line 205"/>
            <p:cNvSpPr>
              <a:spLocks noChangeShapeType="1"/>
            </p:cNvSpPr>
            <p:nvPr/>
          </p:nvSpPr>
          <p:spPr bwMode="auto">
            <a:xfrm flipH="1">
              <a:off x="4601" y="2113"/>
              <a:ext cx="118"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45" name="Line 206"/>
            <p:cNvSpPr>
              <a:spLocks noChangeShapeType="1"/>
            </p:cNvSpPr>
            <p:nvPr/>
          </p:nvSpPr>
          <p:spPr bwMode="auto">
            <a:xfrm flipH="1">
              <a:off x="4601" y="1945"/>
              <a:ext cx="0" cy="22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46" name="Line 207"/>
            <p:cNvSpPr>
              <a:spLocks noChangeShapeType="1"/>
            </p:cNvSpPr>
            <p:nvPr/>
          </p:nvSpPr>
          <p:spPr bwMode="auto">
            <a:xfrm flipH="1">
              <a:off x="4725" y="2129"/>
              <a:ext cx="0" cy="221"/>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47" name="Line 208"/>
            <p:cNvSpPr>
              <a:spLocks noChangeShapeType="1"/>
            </p:cNvSpPr>
            <p:nvPr/>
          </p:nvSpPr>
          <p:spPr bwMode="auto">
            <a:xfrm flipH="1">
              <a:off x="4520" y="1997"/>
              <a:ext cx="0" cy="132"/>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48" name="Line 209"/>
            <p:cNvSpPr>
              <a:spLocks noChangeShapeType="1"/>
            </p:cNvSpPr>
            <p:nvPr/>
          </p:nvSpPr>
          <p:spPr bwMode="auto">
            <a:xfrm flipH="1">
              <a:off x="4356" y="2061"/>
              <a:ext cx="164"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49" name="Line 210"/>
            <p:cNvSpPr>
              <a:spLocks noChangeShapeType="1"/>
            </p:cNvSpPr>
            <p:nvPr/>
          </p:nvSpPr>
          <p:spPr bwMode="auto">
            <a:xfrm flipH="1">
              <a:off x="4643" y="2358"/>
              <a:ext cx="164" cy="0"/>
            </a:xfrm>
            <a:prstGeom prst="line">
              <a:avLst/>
            </a:prstGeom>
            <a:noFill/>
            <a:ln w="19050" cap="sq">
              <a:solidFill>
                <a:srgbClr val="004400"/>
              </a:solidFill>
              <a:round/>
              <a:headEnd type="none" w="sm" len="sm"/>
              <a:tailEnd type="none" w="sm" len="sm"/>
            </a:ln>
            <a:effectLst/>
          </p:spPr>
          <p:txBody>
            <a:bodyPr wrap="none" anchor="ctr"/>
            <a:lstStyle/>
            <a:p>
              <a:endParaRPr lang="zh-CN" altLang="en-US" b="1"/>
            </a:p>
          </p:txBody>
        </p:sp>
        <p:sp>
          <p:nvSpPr>
            <p:cNvPr id="50" name="Line 211"/>
            <p:cNvSpPr>
              <a:spLocks noChangeShapeType="1"/>
            </p:cNvSpPr>
            <p:nvPr/>
          </p:nvSpPr>
          <p:spPr bwMode="auto">
            <a:xfrm flipH="1">
              <a:off x="4725" y="1744"/>
              <a:ext cx="397"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51" name="Line 212"/>
            <p:cNvSpPr>
              <a:spLocks noChangeShapeType="1"/>
            </p:cNvSpPr>
            <p:nvPr/>
          </p:nvSpPr>
          <p:spPr bwMode="auto">
            <a:xfrm>
              <a:off x="3702" y="1744"/>
              <a:ext cx="409"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52" name="Line 213"/>
            <p:cNvSpPr>
              <a:spLocks noChangeShapeType="1"/>
            </p:cNvSpPr>
            <p:nvPr/>
          </p:nvSpPr>
          <p:spPr bwMode="auto">
            <a:xfrm>
              <a:off x="4111" y="1743"/>
              <a:ext cx="237" cy="309"/>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53" name="Line 214"/>
            <p:cNvSpPr>
              <a:spLocks noChangeShapeType="1"/>
            </p:cNvSpPr>
            <p:nvPr/>
          </p:nvSpPr>
          <p:spPr bwMode="auto">
            <a:xfrm flipV="1">
              <a:off x="4079" y="1742"/>
              <a:ext cx="253" cy="319"/>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54" name="Line 215"/>
            <p:cNvSpPr>
              <a:spLocks noChangeShapeType="1"/>
            </p:cNvSpPr>
            <p:nvPr/>
          </p:nvSpPr>
          <p:spPr bwMode="auto">
            <a:xfrm>
              <a:off x="4340" y="1744"/>
              <a:ext cx="409"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55" name="Line 216"/>
            <p:cNvSpPr>
              <a:spLocks noChangeShapeType="1"/>
            </p:cNvSpPr>
            <p:nvPr/>
          </p:nvSpPr>
          <p:spPr bwMode="auto">
            <a:xfrm>
              <a:off x="3702" y="1170"/>
              <a:ext cx="1018"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56" name="Line 218"/>
            <p:cNvSpPr>
              <a:spLocks noChangeShapeType="1"/>
            </p:cNvSpPr>
            <p:nvPr/>
          </p:nvSpPr>
          <p:spPr bwMode="auto">
            <a:xfrm>
              <a:off x="4226" y="860"/>
              <a:ext cx="0" cy="603"/>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57" name="Line 219"/>
            <p:cNvSpPr>
              <a:spLocks noChangeShapeType="1"/>
            </p:cNvSpPr>
            <p:nvPr/>
          </p:nvSpPr>
          <p:spPr bwMode="auto">
            <a:xfrm>
              <a:off x="3289" y="1744"/>
              <a:ext cx="0" cy="132"/>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58" name="Line 220"/>
            <p:cNvSpPr>
              <a:spLocks noChangeShapeType="1"/>
            </p:cNvSpPr>
            <p:nvPr/>
          </p:nvSpPr>
          <p:spPr bwMode="auto">
            <a:xfrm>
              <a:off x="3158" y="1744"/>
              <a:ext cx="0" cy="132"/>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59" name="Line 221"/>
            <p:cNvSpPr>
              <a:spLocks noChangeShapeType="1"/>
            </p:cNvSpPr>
            <p:nvPr/>
          </p:nvSpPr>
          <p:spPr bwMode="auto">
            <a:xfrm>
              <a:off x="2994" y="1744"/>
              <a:ext cx="159"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60" name="Line 222"/>
            <p:cNvSpPr>
              <a:spLocks noChangeShapeType="1"/>
            </p:cNvSpPr>
            <p:nvPr/>
          </p:nvSpPr>
          <p:spPr bwMode="auto">
            <a:xfrm>
              <a:off x="3075" y="1876"/>
              <a:ext cx="286"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61" name="Line 223"/>
            <p:cNvSpPr>
              <a:spLocks noChangeShapeType="1"/>
            </p:cNvSpPr>
            <p:nvPr/>
          </p:nvSpPr>
          <p:spPr bwMode="auto">
            <a:xfrm>
              <a:off x="3157" y="1921"/>
              <a:ext cx="122"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62" name="Line 224"/>
            <p:cNvSpPr>
              <a:spLocks noChangeShapeType="1"/>
            </p:cNvSpPr>
            <p:nvPr/>
          </p:nvSpPr>
          <p:spPr bwMode="auto">
            <a:xfrm>
              <a:off x="3214" y="1930"/>
              <a:ext cx="0" cy="574"/>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63" name="Text Box 225"/>
            <p:cNvSpPr txBox="1">
              <a:spLocks noChangeArrowheads="1"/>
            </p:cNvSpPr>
            <p:nvPr/>
          </p:nvSpPr>
          <p:spPr bwMode="auto">
            <a:xfrm>
              <a:off x="2994" y="1441"/>
              <a:ext cx="380" cy="317"/>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700" b="1">
                  <a:ea typeface="黑体" pitchFamily="2" charset="-122"/>
                </a:rPr>
                <a:t>T5</a:t>
              </a:r>
            </a:p>
          </p:txBody>
        </p:sp>
        <p:sp>
          <p:nvSpPr>
            <p:cNvPr id="64" name="Line 226"/>
            <p:cNvSpPr>
              <a:spLocks noChangeShapeType="1"/>
            </p:cNvSpPr>
            <p:nvPr/>
          </p:nvSpPr>
          <p:spPr bwMode="auto">
            <a:xfrm>
              <a:off x="5263" y="1753"/>
              <a:ext cx="0" cy="114"/>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65" name="Line 227"/>
            <p:cNvSpPr>
              <a:spLocks noChangeShapeType="1"/>
            </p:cNvSpPr>
            <p:nvPr/>
          </p:nvSpPr>
          <p:spPr bwMode="auto">
            <a:xfrm>
              <a:off x="5137" y="1744"/>
              <a:ext cx="0" cy="132"/>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66" name="Line 228"/>
            <p:cNvSpPr>
              <a:spLocks noChangeShapeType="1"/>
            </p:cNvSpPr>
            <p:nvPr/>
          </p:nvSpPr>
          <p:spPr bwMode="auto">
            <a:xfrm flipV="1">
              <a:off x="5263" y="1742"/>
              <a:ext cx="161"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67" name="Line 229"/>
            <p:cNvSpPr>
              <a:spLocks noChangeShapeType="1"/>
            </p:cNvSpPr>
            <p:nvPr/>
          </p:nvSpPr>
          <p:spPr bwMode="auto">
            <a:xfrm>
              <a:off x="5072" y="1876"/>
              <a:ext cx="240"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68" name="Line 230"/>
            <p:cNvSpPr>
              <a:spLocks noChangeShapeType="1"/>
            </p:cNvSpPr>
            <p:nvPr/>
          </p:nvSpPr>
          <p:spPr bwMode="auto">
            <a:xfrm>
              <a:off x="5138" y="1921"/>
              <a:ext cx="122"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69" name="Line 231"/>
            <p:cNvSpPr>
              <a:spLocks noChangeShapeType="1"/>
            </p:cNvSpPr>
            <p:nvPr/>
          </p:nvSpPr>
          <p:spPr bwMode="auto">
            <a:xfrm>
              <a:off x="5202" y="1930"/>
              <a:ext cx="0" cy="574"/>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70" name="Text Box 232"/>
            <p:cNvSpPr txBox="1">
              <a:spLocks noChangeArrowheads="1"/>
            </p:cNvSpPr>
            <p:nvPr/>
          </p:nvSpPr>
          <p:spPr bwMode="auto">
            <a:xfrm>
              <a:off x="5019" y="1412"/>
              <a:ext cx="416" cy="317"/>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700" b="1">
                  <a:ea typeface="黑体" pitchFamily="2" charset="-122"/>
                </a:rPr>
                <a:t>T6</a:t>
              </a:r>
            </a:p>
          </p:txBody>
        </p:sp>
        <p:sp>
          <p:nvSpPr>
            <p:cNvPr id="71" name="Line 233"/>
            <p:cNvSpPr>
              <a:spLocks noChangeShapeType="1"/>
            </p:cNvSpPr>
            <p:nvPr/>
          </p:nvSpPr>
          <p:spPr bwMode="auto">
            <a:xfrm>
              <a:off x="3213" y="2504"/>
              <a:ext cx="1975"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72" name="Line 234"/>
            <p:cNvSpPr>
              <a:spLocks noChangeShapeType="1"/>
            </p:cNvSpPr>
            <p:nvPr/>
          </p:nvSpPr>
          <p:spPr bwMode="auto">
            <a:xfrm>
              <a:off x="4234" y="2513"/>
              <a:ext cx="0" cy="202"/>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73" name="Line 235"/>
            <p:cNvSpPr>
              <a:spLocks noChangeShapeType="1"/>
            </p:cNvSpPr>
            <p:nvPr/>
          </p:nvSpPr>
          <p:spPr bwMode="auto">
            <a:xfrm>
              <a:off x="3376" y="2715"/>
              <a:ext cx="1716"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74" name="Text Box 236"/>
            <p:cNvSpPr txBox="1">
              <a:spLocks noChangeArrowheads="1"/>
            </p:cNvSpPr>
            <p:nvPr/>
          </p:nvSpPr>
          <p:spPr bwMode="auto">
            <a:xfrm>
              <a:off x="5027" y="2539"/>
              <a:ext cx="354" cy="317"/>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700" b="1">
                  <a:ea typeface="黑体" pitchFamily="2" charset="-122"/>
                </a:rPr>
                <a:t>Z</a:t>
              </a:r>
            </a:p>
          </p:txBody>
        </p:sp>
        <p:sp>
          <p:nvSpPr>
            <p:cNvPr id="75" name="Line 237"/>
            <p:cNvSpPr>
              <a:spLocks noChangeShapeType="1"/>
            </p:cNvSpPr>
            <p:nvPr/>
          </p:nvSpPr>
          <p:spPr bwMode="auto">
            <a:xfrm>
              <a:off x="2991" y="1170"/>
              <a:ext cx="0" cy="1369"/>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76" name="Line 238"/>
            <p:cNvSpPr>
              <a:spLocks noChangeShapeType="1"/>
            </p:cNvSpPr>
            <p:nvPr/>
          </p:nvSpPr>
          <p:spPr bwMode="auto">
            <a:xfrm>
              <a:off x="5433" y="1199"/>
              <a:ext cx="0" cy="1368"/>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grpSp>
          <p:nvGrpSpPr>
            <p:cNvPr id="77" name="Group 263"/>
            <p:cNvGrpSpPr>
              <a:grpSpLocks/>
            </p:cNvGrpSpPr>
            <p:nvPr/>
          </p:nvGrpSpPr>
          <p:grpSpPr bwMode="auto">
            <a:xfrm>
              <a:off x="2824" y="890"/>
              <a:ext cx="413" cy="317"/>
              <a:chOff x="2736" y="890"/>
              <a:chExt cx="413" cy="317"/>
            </a:xfrm>
          </p:grpSpPr>
          <p:sp>
            <p:nvSpPr>
              <p:cNvPr id="82" name="Text Box 240"/>
              <p:cNvSpPr txBox="1">
                <a:spLocks noChangeArrowheads="1"/>
              </p:cNvSpPr>
              <p:nvPr/>
            </p:nvSpPr>
            <p:spPr bwMode="auto">
              <a:xfrm>
                <a:off x="2736" y="890"/>
                <a:ext cx="413" cy="317"/>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700" b="1">
                    <a:ea typeface="黑体" pitchFamily="2" charset="-122"/>
                  </a:rPr>
                  <a:t>W</a:t>
                </a:r>
              </a:p>
            </p:txBody>
          </p:sp>
          <p:sp>
            <p:nvSpPr>
              <p:cNvPr id="83" name="Line 241"/>
              <p:cNvSpPr>
                <a:spLocks noChangeShapeType="1"/>
              </p:cNvSpPr>
              <p:nvPr/>
            </p:nvSpPr>
            <p:spPr bwMode="auto">
              <a:xfrm>
                <a:off x="2805" y="951"/>
                <a:ext cx="195" cy="0"/>
              </a:xfrm>
              <a:prstGeom prst="line">
                <a:avLst/>
              </a:prstGeom>
              <a:noFill/>
              <a:ln w="22225" cap="sq">
                <a:solidFill>
                  <a:srgbClr val="004400"/>
                </a:solidFill>
                <a:round/>
                <a:headEnd type="none" w="sm" len="sm"/>
                <a:tailEnd type="none" w="sm" len="sm"/>
              </a:ln>
              <a:effectLst/>
            </p:spPr>
            <p:txBody>
              <a:bodyPr wrap="none" anchor="ctr"/>
              <a:lstStyle/>
              <a:p>
                <a:endParaRPr lang="zh-CN" altLang="en-US" b="1"/>
              </a:p>
            </p:txBody>
          </p:sp>
        </p:grpSp>
        <p:sp>
          <p:nvSpPr>
            <p:cNvPr id="78" name="Text Box 242"/>
            <p:cNvSpPr txBox="1">
              <a:spLocks noChangeArrowheads="1"/>
            </p:cNvSpPr>
            <p:nvPr/>
          </p:nvSpPr>
          <p:spPr bwMode="auto">
            <a:xfrm>
              <a:off x="5275" y="908"/>
              <a:ext cx="316" cy="317"/>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700" b="1">
                  <a:ea typeface="黑体" pitchFamily="2" charset="-122"/>
                </a:rPr>
                <a:t>W</a:t>
              </a:r>
            </a:p>
          </p:txBody>
        </p:sp>
        <p:sp>
          <p:nvSpPr>
            <p:cNvPr id="79" name="Oval 243"/>
            <p:cNvSpPr>
              <a:spLocks noChangeArrowheads="1"/>
            </p:cNvSpPr>
            <p:nvPr/>
          </p:nvSpPr>
          <p:spPr bwMode="auto">
            <a:xfrm>
              <a:off x="4185" y="1126"/>
              <a:ext cx="79" cy="79"/>
            </a:xfrm>
            <a:prstGeom prst="ellipse">
              <a:avLst/>
            </a:prstGeom>
            <a:solidFill>
              <a:srgbClr val="004400"/>
            </a:solidFill>
            <a:ln w="12700" cap="sq">
              <a:noFill/>
              <a:round/>
              <a:headEnd type="none" w="sm" len="sm"/>
              <a:tailEnd type="none" w="sm" len="sm"/>
            </a:ln>
            <a:effectLst/>
          </p:spPr>
          <p:txBody>
            <a:bodyPr wrap="none" anchor="ctr"/>
            <a:lstStyle/>
            <a:p>
              <a:endParaRPr lang="zh-CN" altLang="en-US" b="1"/>
            </a:p>
          </p:txBody>
        </p:sp>
        <p:sp>
          <p:nvSpPr>
            <p:cNvPr id="80" name="Oval 244"/>
            <p:cNvSpPr>
              <a:spLocks noChangeArrowheads="1"/>
            </p:cNvSpPr>
            <p:nvPr/>
          </p:nvSpPr>
          <p:spPr bwMode="auto">
            <a:xfrm>
              <a:off x="3662" y="1700"/>
              <a:ext cx="79" cy="79"/>
            </a:xfrm>
            <a:prstGeom prst="ellipse">
              <a:avLst/>
            </a:prstGeom>
            <a:solidFill>
              <a:srgbClr val="004400"/>
            </a:solidFill>
            <a:ln w="28575" cap="sq">
              <a:noFill/>
              <a:round/>
              <a:headEnd type="none" w="sm" len="sm"/>
              <a:tailEnd type="none" w="sm" len="sm"/>
            </a:ln>
            <a:effectLst/>
          </p:spPr>
          <p:txBody>
            <a:bodyPr wrap="none" anchor="ctr"/>
            <a:lstStyle/>
            <a:p>
              <a:pPr algn="ctr"/>
              <a:endParaRPr lang="zh-CN" altLang="en-US" b="1"/>
            </a:p>
          </p:txBody>
        </p:sp>
        <p:sp>
          <p:nvSpPr>
            <p:cNvPr id="81" name="Oval 245"/>
            <p:cNvSpPr>
              <a:spLocks noChangeArrowheads="1"/>
            </p:cNvSpPr>
            <p:nvPr/>
          </p:nvSpPr>
          <p:spPr bwMode="auto">
            <a:xfrm>
              <a:off x="4684" y="1700"/>
              <a:ext cx="79" cy="79"/>
            </a:xfrm>
            <a:prstGeom prst="ellipse">
              <a:avLst/>
            </a:prstGeom>
            <a:solidFill>
              <a:srgbClr val="004400"/>
            </a:solidFill>
            <a:ln w="28575" cap="sq">
              <a:noFill/>
              <a:round/>
              <a:headEnd type="none" w="sm" len="sm"/>
              <a:tailEnd type="none" w="sm" len="sm"/>
            </a:ln>
            <a:effectLst/>
          </p:spPr>
          <p:txBody>
            <a:bodyPr wrap="none" anchor="ctr"/>
            <a:lstStyle/>
            <a:p>
              <a:endParaRPr lang="zh-CN" altLang="en-US" b="1"/>
            </a:p>
          </p:txBody>
        </p:sp>
      </p:grpSp>
      <p:grpSp>
        <p:nvGrpSpPr>
          <p:cNvPr id="91" name="组合 90"/>
          <p:cNvGrpSpPr/>
          <p:nvPr/>
        </p:nvGrpSpPr>
        <p:grpSpPr>
          <a:xfrm>
            <a:off x="5786412" y="4771231"/>
            <a:ext cx="585788" cy="962025"/>
            <a:chOff x="5724128" y="4627215"/>
            <a:chExt cx="585788" cy="962025"/>
          </a:xfrm>
        </p:grpSpPr>
        <p:sp>
          <p:nvSpPr>
            <p:cNvPr id="84" name="Line 203"/>
            <p:cNvSpPr>
              <a:spLocks noChangeShapeType="1"/>
            </p:cNvSpPr>
            <p:nvPr/>
          </p:nvSpPr>
          <p:spPr bwMode="auto">
            <a:xfrm flipH="1">
              <a:off x="6309916" y="4627215"/>
              <a:ext cx="0" cy="43180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85" name="Line 204"/>
            <p:cNvSpPr>
              <a:spLocks noChangeShapeType="1"/>
            </p:cNvSpPr>
            <p:nvPr/>
          </p:nvSpPr>
          <p:spPr bwMode="auto">
            <a:xfrm flipH="1">
              <a:off x="6113066" y="5054253"/>
              <a:ext cx="187325"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86" name="Line 206"/>
            <p:cNvSpPr>
              <a:spLocks noChangeShapeType="1"/>
            </p:cNvSpPr>
            <p:nvPr/>
          </p:nvSpPr>
          <p:spPr bwMode="auto">
            <a:xfrm flipH="1">
              <a:off x="6113066" y="4946303"/>
              <a:ext cx="0" cy="34925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87" name="Line 207"/>
            <p:cNvSpPr>
              <a:spLocks noChangeShapeType="1"/>
            </p:cNvSpPr>
            <p:nvPr/>
          </p:nvSpPr>
          <p:spPr bwMode="auto">
            <a:xfrm flipH="1">
              <a:off x="6309916" y="5238403"/>
              <a:ext cx="0" cy="350837"/>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88" name="Line 208"/>
            <p:cNvSpPr>
              <a:spLocks noChangeShapeType="1"/>
            </p:cNvSpPr>
            <p:nvPr/>
          </p:nvSpPr>
          <p:spPr bwMode="auto">
            <a:xfrm flipH="1">
              <a:off x="5984478" y="5028853"/>
              <a:ext cx="0" cy="20955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89" name="Line 209"/>
            <p:cNvSpPr>
              <a:spLocks noChangeShapeType="1"/>
            </p:cNvSpPr>
            <p:nvPr/>
          </p:nvSpPr>
          <p:spPr bwMode="auto">
            <a:xfrm flipH="1">
              <a:off x="5724128" y="5130453"/>
              <a:ext cx="260350"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90" name="Line 205"/>
            <p:cNvSpPr>
              <a:spLocks noChangeShapeType="1"/>
            </p:cNvSpPr>
            <p:nvPr/>
          </p:nvSpPr>
          <p:spPr bwMode="auto">
            <a:xfrm flipH="1">
              <a:off x="6112867" y="5229200"/>
              <a:ext cx="187325"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grpSp>
      <p:grpSp>
        <p:nvGrpSpPr>
          <p:cNvPr id="99" name="组合 98"/>
          <p:cNvGrpSpPr/>
          <p:nvPr/>
        </p:nvGrpSpPr>
        <p:grpSpPr>
          <a:xfrm>
            <a:off x="7201694" y="4725144"/>
            <a:ext cx="614883" cy="1152128"/>
            <a:chOff x="7201694" y="4725144"/>
            <a:chExt cx="614883" cy="1152128"/>
          </a:xfrm>
        </p:grpSpPr>
        <p:sp>
          <p:nvSpPr>
            <p:cNvPr id="92" name="Line 203"/>
            <p:cNvSpPr>
              <a:spLocks noChangeShapeType="1"/>
            </p:cNvSpPr>
            <p:nvPr/>
          </p:nvSpPr>
          <p:spPr bwMode="auto">
            <a:xfrm flipH="1">
              <a:off x="7812360" y="4725144"/>
              <a:ext cx="0" cy="431800"/>
            </a:xfrm>
            <a:prstGeom prst="line">
              <a:avLst/>
            </a:prstGeom>
            <a:noFill/>
            <a:ln w="28575" cap="sq">
              <a:solidFill>
                <a:srgbClr val="004400"/>
              </a:solidFill>
              <a:round/>
              <a:headEnd type="none" w="sm" len="sm"/>
              <a:tailEnd type="oval" w="sm" len="sm"/>
            </a:ln>
            <a:effectLst/>
          </p:spPr>
          <p:txBody>
            <a:bodyPr wrap="none" anchor="ctr"/>
            <a:lstStyle/>
            <a:p>
              <a:endParaRPr lang="zh-CN" altLang="en-US" b="1"/>
            </a:p>
          </p:txBody>
        </p:sp>
        <p:sp>
          <p:nvSpPr>
            <p:cNvPr id="93" name="Line 207"/>
            <p:cNvSpPr>
              <a:spLocks noChangeShapeType="1"/>
            </p:cNvSpPr>
            <p:nvPr/>
          </p:nvSpPr>
          <p:spPr bwMode="auto">
            <a:xfrm flipH="1">
              <a:off x="7812360" y="5526435"/>
              <a:ext cx="0" cy="350837"/>
            </a:xfrm>
            <a:prstGeom prst="line">
              <a:avLst/>
            </a:prstGeom>
            <a:noFill/>
            <a:ln w="28575" cap="sq">
              <a:solidFill>
                <a:srgbClr val="004400"/>
              </a:solidFill>
              <a:round/>
              <a:headEnd type="oval" w="sm" len="sm"/>
              <a:tailEnd type="none" w="sm" len="sm"/>
            </a:ln>
            <a:effectLst/>
          </p:spPr>
          <p:txBody>
            <a:bodyPr wrap="none" anchor="ctr"/>
            <a:lstStyle/>
            <a:p>
              <a:endParaRPr lang="zh-CN" altLang="en-US" b="1"/>
            </a:p>
          </p:txBody>
        </p:sp>
        <p:sp>
          <p:nvSpPr>
            <p:cNvPr id="94" name="Line 209"/>
            <p:cNvSpPr>
              <a:spLocks noChangeShapeType="1"/>
            </p:cNvSpPr>
            <p:nvPr/>
          </p:nvSpPr>
          <p:spPr bwMode="auto">
            <a:xfrm flipH="1">
              <a:off x="7201694" y="5373216"/>
              <a:ext cx="466650" cy="0"/>
            </a:xfrm>
            <a:prstGeom prst="line">
              <a:avLst/>
            </a:prstGeom>
            <a:noFill/>
            <a:ln w="28575" cap="sq">
              <a:solidFill>
                <a:srgbClr val="004400"/>
              </a:solidFill>
              <a:round/>
              <a:headEnd type="stealth" w="sm" len="sm"/>
              <a:tailEnd type="none" w="sm" len="sm"/>
            </a:ln>
            <a:effectLst/>
          </p:spPr>
          <p:txBody>
            <a:bodyPr wrap="none" anchor="ctr"/>
            <a:lstStyle/>
            <a:p>
              <a:endParaRPr lang="zh-CN" altLang="en-US" b="1"/>
            </a:p>
          </p:txBody>
        </p:sp>
        <p:sp>
          <p:nvSpPr>
            <p:cNvPr id="95" name="Line 209"/>
            <p:cNvSpPr>
              <a:spLocks noChangeShapeType="1"/>
            </p:cNvSpPr>
            <p:nvPr/>
          </p:nvSpPr>
          <p:spPr bwMode="auto">
            <a:xfrm flipH="1" flipV="1">
              <a:off x="7628235" y="5157192"/>
              <a:ext cx="188342" cy="36004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grpSp>
      <p:grpSp>
        <p:nvGrpSpPr>
          <p:cNvPr id="98" name="组合 97"/>
          <p:cNvGrpSpPr/>
          <p:nvPr/>
        </p:nvGrpSpPr>
        <p:grpSpPr>
          <a:xfrm>
            <a:off x="7236296" y="5157192"/>
            <a:ext cx="576063" cy="432048"/>
            <a:chOff x="7236296" y="5157192"/>
            <a:chExt cx="576063" cy="432048"/>
          </a:xfrm>
        </p:grpSpPr>
        <p:sp>
          <p:nvSpPr>
            <p:cNvPr id="96" name="Line 209"/>
            <p:cNvSpPr>
              <a:spLocks noChangeShapeType="1"/>
            </p:cNvSpPr>
            <p:nvPr/>
          </p:nvSpPr>
          <p:spPr bwMode="auto">
            <a:xfrm flipH="1">
              <a:off x="7236296" y="5373216"/>
              <a:ext cx="466650" cy="0"/>
            </a:xfrm>
            <a:prstGeom prst="line">
              <a:avLst/>
            </a:prstGeom>
            <a:noFill/>
            <a:ln w="28575" cap="sq">
              <a:solidFill>
                <a:srgbClr val="FF0000"/>
              </a:solidFill>
              <a:round/>
              <a:headEnd type="stealth" w="sm" len="sm"/>
              <a:tailEnd type="none" w="sm" len="sm"/>
            </a:ln>
            <a:effectLst/>
          </p:spPr>
          <p:txBody>
            <a:bodyPr wrap="none" anchor="ctr"/>
            <a:lstStyle/>
            <a:p>
              <a:endParaRPr lang="zh-CN" altLang="en-US" b="1"/>
            </a:p>
          </p:txBody>
        </p:sp>
        <p:sp>
          <p:nvSpPr>
            <p:cNvPr id="97" name="Line 209"/>
            <p:cNvSpPr>
              <a:spLocks noChangeShapeType="1"/>
            </p:cNvSpPr>
            <p:nvPr/>
          </p:nvSpPr>
          <p:spPr bwMode="auto">
            <a:xfrm flipH="1" flipV="1">
              <a:off x="7812358" y="5157192"/>
              <a:ext cx="1" cy="432048"/>
            </a:xfrm>
            <a:prstGeom prst="line">
              <a:avLst/>
            </a:prstGeom>
            <a:noFill/>
            <a:ln w="28575" cap="sq">
              <a:solidFill>
                <a:srgbClr val="FF0000"/>
              </a:solidFill>
              <a:round/>
              <a:headEnd type="none" w="sm" len="sm"/>
              <a:tailEnd type="none" w="sm" len="sm"/>
            </a:ln>
            <a:effectLst/>
          </p:spPr>
          <p:txBody>
            <a:bodyPr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wipe(left)">
                                      <p:cBhvr>
                                        <p:cTn id="28" dur="500"/>
                                        <p:tgtEl>
                                          <p:spTgt spid="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Effect transition="in" filter="wipe(left)">
                                      <p:cBhvr>
                                        <p:cTn id="33" dur="500"/>
                                        <p:tgtEl>
                                          <p:spTgt spid="7">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500"/>
                                        <p:tgtEl>
                                          <p:spTgt spid="8"/>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
                                            <p:txEl>
                                              <p:pRg st="0" end="0"/>
                                            </p:txEl>
                                          </p:spTgt>
                                        </p:tgtEl>
                                        <p:attrNameLst>
                                          <p:attrName>style.visibility</p:attrName>
                                        </p:attrNameLst>
                                      </p:cBhvr>
                                      <p:to>
                                        <p:strVal val="visible"/>
                                      </p:to>
                                    </p:set>
                                    <p:animEffect transition="in" filter="wipe(left)">
                                      <p:cBhvr>
                                        <p:cTn id="47" dur="500"/>
                                        <p:tgtEl>
                                          <p:spTgt spid="9">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xEl>
                                              <p:pRg st="0" end="0"/>
                                            </p:txEl>
                                          </p:spTgt>
                                        </p:tgtEl>
                                        <p:attrNameLst>
                                          <p:attrName>style.visibility</p:attrName>
                                        </p:attrNameLst>
                                      </p:cBhvr>
                                      <p:to>
                                        <p:strVal val="visible"/>
                                      </p:to>
                                    </p:set>
                                    <p:animEffect transition="in" filter="wipe(left)">
                                      <p:cBhvr>
                                        <p:cTn id="52" dur="500"/>
                                        <p:tgtEl>
                                          <p:spTgt spid="10">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23" presetClass="entr" presetSubtype="16" fill="hold" nodeType="clickEffect">
                                  <p:stCondLst>
                                    <p:cond delay="0"/>
                                  </p:stCondLst>
                                  <p:childTnLst>
                                    <p:set>
                                      <p:cBhvr>
                                        <p:cTn id="61" dur="1" fill="hold">
                                          <p:stCondLst>
                                            <p:cond delay="0"/>
                                          </p:stCondLst>
                                        </p:cTn>
                                        <p:tgtEl>
                                          <p:spTgt spid="91"/>
                                        </p:tgtEl>
                                        <p:attrNameLst>
                                          <p:attrName>style.visibility</p:attrName>
                                        </p:attrNameLst>
                                      </p:cBhvr>
                                      <p:to>
                                        <p:strVal val="visible"/>
                                      </p:to>
                                    </p:set>
                                    <p:anim calcmode="lin" valueType="num">
                                      <p:cBhvr>
                                        <p:cTn id="62" dur="500" fill="hold"/>
                                        <p:tgtEl>
                                          <p:spTgt spid="91"/>
                                        </p:tgtEl>
                                        <p:attrNameLst>
                                          <p:attrName>ppt_w</p:attrName>
                                        </p:attrNameLst>
                                      </p:cBhvr>
                                      <p:tavLst>
                                        <p:tav tm="0">
                                          <p:val>
                                            <p:fltVal val="0"/>
                                          </p:val>
                                        </p:tav>
                                        <p:tav tm="100000">
                                          <p:val>
                                            <p:strVal val="#ppt_w"/>
                                          </p:val>
                                        </p:tav>
                                      </p:tavLst>
                                    </p:anim>
                                    <p:anim calcmode="lin" valueType="num">
                                      <p:cBhvr>
                                        <p:cTn id="63" dur="500" fill="hold"/>
                                        <p:tgtEl>
                                          <p:spTgt spid="91"/>
                                        </p:tgtEl>
                                        <p:attrNameLst>
                                          <p:attrName>ppt_h</p:attrName>
                                        </p:attrNameLst>
                                      </p:cBhvr>
                                      <p:tavLst>
                                        <p:tav tm="0">
                                          <p:val>
                                            <p:fltVal val="0"/>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23" presetClass="entr" presetSubtype="16" fill="hold" nodeType="clickEffect">
                                  <p:stCondLst>
                                    <p:cond delay="0"/>
                                  </p:stCondLst>
                                  <p:childTnLst>
                                    <p:set>
                                      <p:cBhvr>
                                        <p:cTn id="67" dur="1" fill="hold">
                                          <p:stCondLst>
                                            <p:cond delay="0"/>
                                          </p:stCondLst>
                                        </p:cTn>
                                        <p:tgtEl>
                                          <p:spTgt spid="99"/>
                                        </p:tgtEl>
                                        <p:attrNameLst>
                                          <p:attrName>style.visibility</p:attrName>
                                        </p:attrNameLst>
                                      </p:cBhvr>
                                      <p:to>
                                        <p:strVal val="visible"/>
                                      </p:to>
                                    </p:set>
                                    <p:anim calcmode="lin" valueType="num">
                                      <p:cBhvr>
                                        <p:cTn id="68" dur="500" fill="hold"/>
                                        <p:tgtEl>
                                          <p:spTgt spid="99"/>
                                        </p:tgtEl>
                                        <p:attrNameLst>
                                          <p:attrName>ppt_w</p:attrName>
                                        </p:attrNameLst>
                                      </p:cBhvr>
                                      <p:tavLst>
                                        <p:tav tm="0">
                                          <p:val>
                                            <p:fltVal val="0"/>
                                          </p:val>
                                        </p:tav>
                                        <p:tav tm="100000">
                                          <p:val>
                                            <p:strVal val="#ppt_w"/>
                                          </p:val>
                                        </p:tav>
                                      </p:tavLst>
                                    </p:anim>
                                    <p:anim calcmode="lin" valueType="num">
                                      <p:cBhvr>
                                        <p:cTn id="69" dur="500" fill="hold"/>
                                        <p:tgtEl>
                                          <p:spTgt spid="99"/>
                                        </p:tgtEl>
                                        <p:attrNameLst>
                                          <p:attrName>ppt_h</p:attrName>
                                        </p:attrNameLst>
                                      </p:cBhvr>
                                      <p:tavLst>
                                        <p:tav tm="0">
                                          <p:val>
                                            <p:fltVal val="0"/>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98"/>
                                        </p:tgtEl>
                                        <p:attrNameLst>
                                          <p:attrName>style.visibility</p:attrName>
                                        </p:attrNameLst>
                                      </p:cBhvr>
                                      <p:to>
                                        <p:strVal val="visible"/>
                                      </p:to>
                                    </p:set>
                                    <p:animEffect transition="in" filter="wipe(left)">
                                      <p:cBhvr>
                                        <p:cTn id="74" dur="500"/>
                                        <p:tgtEl>
                                          <p:spTgt spid="98"/>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P spid="5" grpId="0" build="p" autoUpdateAnimBg="0"/>
      <p:bldP spid="6" grpId="0" autoUpdateAnimBg="0"/>
      <p:bldP spid="7" grpId="0" build="p" autoUpdateAnimBg="0"/>
      <p:bldP spid="8" grpId="0" animBg="1"/>
      <p:bldP spid="9" grpId="0" build="p" autoUpdateAnimBg="0"/>
      <p:bldP spid="10"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9"/>
          <p:cNvSpPr txBox="1">
            <a:spLocks noChangeArrowheads="1"/>
          </p:cNvSpPr>
          <p:nvPr/>
        </p:nvSpPr>
        <p:spPr bwMode="auto">
          <a:xfrm>
            <a:off x="323528" y="44624"/>
            <a:ext cx="3292475" cy="549275"/>
          </a:xfrm>
          <a:prstGeom prst="rect">
            <a:avLst/>
          </a:prstGeom>
          <a:noFill/>
          <a:ln w="9525">
            <a:noFill/>
            <a:miter lim="800000"/>
            <a:headEnd/>
            <a:tailEnd/>
          </a:ln>
          <a:effectLst/>
        </p:spPr>
        <p:txBody>
          <a:bodyPr>
            <a:spAutoFit/>
          </a:bodyPr>
          <a:lstStyle/>
          <a:p>
            <a:r>
              <a:rPr lang="zh-CN" altLang="en-US" sz="3000" b="1"/>
              <a:t>(2) 状态定义</a:t>
            </a:r>
          </a:p>
        </p:txBody>
      </p:sp>
      <p:sp>
        <p:nvSpPr>
          <p:cNvPr id="3" name="Text Box 60"/>
          <p:cNvSpPr txBox="1">
            <a:spLocks noChangeArrowheads="1"/>
          </p:cNvSpPr>
          <p:nvPr/>
        </p:nvSpPr>
        <p:spPr bwMode="auto">
          <a:xfrm>
            <a:off x="2123728" y="1268760"/>
            <a:ext cx="5400600" cy="523220"/>
          </a:xfrm>
          <a:prstGeom prst="rect">
            <a:avLst/>
          </a:prstGeom>
          <a:noFill/>
          <a:ln w="9525">
            <a:noFill/>
            <a:miter lim="800000"/>
            <a:headEnd/>
            <a:tailEnd/>
          </a:ln>
          <a:effectLst/>
        </p:spPr>
        <p:txBody>
          <a:bodyPr wrap="square">
            <a:spAutoFit/>
          </a:bodyPr>
          <a:lstStyle/>
          <a:p>
            <a:r>
              <a:rPr lang="zh-CN" altLang="en-US" sz="2800" b="1"/>
              <a:t>“0”:  </a:t>
            </a:r>
            <a:r>
              <a:rPr lang="en-US" altLang="zh-CN" sz="2800" b="1"/>
              <a:t>T1</a:t>
            </a:r>
            <a:r>
              <a:rPr lang="zh-CN" altLang="en-US" sz="2800" b="1"/>
              <a:t>导通, </a:t>
            </a:r>
            <a:r>
              <a:rPr lang="en-US" altLang="zh-CN" sz="2800" b="1"/>
              <a:t>T2</a:t>
            </a:r>
            <a:r>
              <a:rPr lang="zh-CN" altLang="en-US" sz="2800" b="1"/>
              <a:t>截</a:t>
            </a:r>
            <a:r>
              <a:rPr lang="zh-CN" altLang="en-US" sz="2800" b="1" smtClean="0"/>
              <a:t>止</a:t>
            </a:r>
            <a:r>
              <a:rPr lang="en-US" altLang="zh-CN" sz="2800" b="1" smtClean="0"/>
              <a:t>(A=0,B=1)</a:t>
            </a:r>
            <a:r>
              <a:rPr lang="zh-CN" altLang="en-US" sz="2800" b="1" smtClean="0"/>
              <a:t>。</a:t>
            </a:r>
            <a:endParaRPr lang="zh-CN" altLang="en-US" sz="2800" b="1"/>
          </a:p>
        </p:txBody>
      </p:sp>
      <p:sp>
        <p:nvSpPr>
          <p:cNvPr id="4" name="Text Box 61"/>
          <p:cNvSpPr txBox="1">
            <a:spLocks noChangeArrowheads="1"/>
          </p:cNvSpPr>
          <p:nvPr/>
        </p:nvSpPr>
        <p:spPr bwMode="auto">
          <a:xfrm>
            <a:off x="2120875" y="692696"/>
            <a:ext cx="5403453" cy="523220"/>
          </a:xfrm>
          <a:prstGeom prst="rect">
            <a:avLst/>
          </a:prstGeom>
          <a:noFill/>
          <a:ln w="9525">
            <a:noFill/>
            <a:miter lim="800000"/>
            <a:headEnd/>
            <a:tailEnd/>
          </a:ln>
          <a:effectLst/>
        </p:spPr>
        <p:txBody>
          <a:bodyPr wrap="square">
            <a:spAutoFit/>
          </a:bodyPr>
          <a:lstStyle/>
          <a:p>
            <a:r>
              <a:rPr lang="zh-CN" altLang="en-US" sz="2800" b="1"/>
              <a:t>“1”:  </a:t>
            </a:r>
            <a:r>
              <a:rPr lang="en-US" altLang="zh-CN" sz="2800" b="1"/>
              <a:t>T1</a:t>
            </a:r>
            <a:r>
              <a:rPr lang="zh-CN" altLang="en-US" sz="2800" b="1"/>
              <a:t>截止, </a:t>
            </a:r>
            <a:r>
              <a:rPr lang="en-US" altLang="zh-CN" sz="2800" b="1"/>
              <a:t>T2</a:t>
            </a:r>
            <a:r>
              <a:rPr lang="zh-CN" altLang="en-US" sz="2800" b="1"/>
              <a:t>导</a:t>
            </a:r>
            <a:r>
              <a:rPr lang="zh-CN" altLang="en-US" sz="2800" b="1" smtClean="0"/>
              <a:t>通</a:t>
            </a:r>
            <a:r>
              <a:rPr lang="en-US" altLang="zh-CN" sz="2800" b="1" smtClean="0"/>
              <a:t>(A=1,B=0);</a:t>
            </a:r>
            <a:endParaRPr lang="zh-CN" altLang="en-US" sz="2800" b="1"/>
          </a:p>
        </p:txBody>
      </p:sp>
      <p:sp>
        <p:nvSpPr>
          <p:cNvPr id="5" name="Text Box 62"/>
          <p:cNvSpPr txBox="1">
            <a:spLocks noChangeArrowheads="1"/>
          </p:cNvSpPr>
          <p:nvPr/>
        </p:nvSpPr>
        <p:spPr bwMode="auto">
          <a:xfrm>
            <a:off x="373063" y="1648371"/>
            <a:ext cx="2114550" cy="549275"/>
          </a:xfrm>
          <a:prstGeom prst="rect">
            <a:avLst/>
          </a:prstGeom>
          <a:noFill/>
          <a:ln w="9525">
            <a:noFill/>
            <a:miter lim="800000"/>
            <a:headEnd/>
            <a:tailEnd/>
          </a:ln>
          <a:effectLst/>
        </p:spPr>
        <p:txBody>
          <a:bodyPr>
            <a:spAutoFit/>
          </a:bodyPr>
          <a:lstStyle/>
          <a:p>
            <a:pPr>
              <a:spcBef>
                <a:spcPct val="50000"/>
              </a:spcBef>
            </a:pPr>
            <a:r>
              <a:rPr lang="zh-CN" altLang="en-US" sz="3000" b="1"/>
              <a:t>(3) </a:t>
            </a:r>
            <a:r>
              <a:rPr lang="zh-CN" altLang="en-US" sz="3000" b="1">
                <a:latin typeface="宋体" charset="-122"/>
              </a:rPr>
              <a:t>工作</a:t>
            </a:r>
          </a:p>
        </p:txBody>
      </p:sp>
      <p:sp>
        <p:nvSpPr>
          <p:cNvPr id="6" name="Text Box 63"/>
          <p:cNvSpPr txBox="1">
            <a:spLocks noChangeArrowheads="1"/>
          </p:cNvSpPr>
          <p:nvPr/>
        </p:nvSpPr>
        <p:spPr bwMode="auto">
          <a:xfrm>
            <a:off x="914400" y="2142083"/>
            <a:ext cx="8035925" cy="519113"/>
          </a:xfrm>
          <a:prstGeom prst="rect">
            <a:avLst/>
          </a:prstGeom>
          <a:noFill/>
          <a:ln w="9525">
            <a:noFill/>
            <a:miter lim="800000"/>
            <a:headEnd/>
            <a:tailEnd/>
          </a:ln>
          <a:effectLst/>
        </p:spPr>
        <p:txBody>
          <a:bodyPr>
            <a:spAutoFit/>
          </a:bodyPr>
          <a:lstStyle/>
          <a:p>
            <a:pPr>
              <a:spcBef>
                <a:spcPct val="50000"/>
              </a:spcBef>
            </a:pPr>
            <a:r>
              <a:rPr lang="zh-CN" altLang="en-US" sz="2800" b="1">
                <a:solidFill>
                  <a:srgbClr val="0000FF"/>
                </a:solidFill>
              </a:rPr>
              <a:t>字线</a:t>
            </a:r>
            <a:r>
              <a:rPr lang="en-US" altLang="zh-CN" sz="2800" b="1">
                <a:solidFill>
                  <a:srgbClr val="0000FF"/>
                </a:solidFill>
              </a:rPr>
              <a:t>Z</a:t>
            </a:r>
            <a:r>
              <a:rPr lang="en-US" altLang="zh-CN" sz="2800" b="1"/>
              <a:t>: </a:t>
            </a:r>
            <a:r>
              <a:rPr lang="zh-CN" altLang="en-US" sz="2800" b="1"/>
              <a:t>加高电平, </a:t>
            </a:r>
            <a:r>
              <a:rPr lang="en-US" altLang="zh-CN" sz="2800" b="1"/>
              <a:t>T5、T6</a:t>
            </a:r>
            <a:r>
              <a:rPr lang="zh-CN" altLang="en-US" sz="2800" b="1"/>
              <a:t>导通, 选中该单元。</a:t>
            </a:r>
          </a:p>
        </p:txBody>
      </p:sp>
      <p:grpSp>
        <p:nvGrpSpPr>
          <p:cNvPr id="7" name="Group 169"/>
          <p:cNvGrpSpPr>
            <a:grpSpLocks/>
          </p:cNvGrpSpPr>
          <p:nvPr/>
        </p:nvGrpSpPr>
        <p:grpSpPr bwMode="auto">
          <a:xfrm>
            <a:off x="958850" y="2618333"/>
            <a:ext cx="7391400" cy="519113"/>
            <a:chOff x="604" y="1408"/>
            <a:chExt cx="4656" cy="327"/>
          </a:xfrm>
        </p:grpSpPr>
        <p:sp>
          <p:nvSpPr>
            <p:cNvPr id="8" name="Text Box 65"/>
            <p:cNvSpPr txBox="1">
              <a:spLocks noChangeArrowheads="1"/>
            </p:cNvSpPr>
            <p:nvPr/>
          </p:nvSpPr>
          <p:spPr bwMode="auto">
            <a:xfrm>
              <a:off x="604" y="1408"/>
              <a:ext cx="4656" cy="327"/>
            </a:xfrm>
            <a:prstGeom prst="rect">
              <a:avLst/>
            </a:prstGeom>
            <a:noFill/>
            <a:ln w="9525">
              <a:noFill/>
              <a:miter lim="800000"/>
              <a:headEnd/>
              <a:tailEnd/>
            </a:ln>
            <a:effectLst/>
          </p:spPr>
          <p:txBody>
            <a:bodyPr>
              <a:spAutoFit/>
            </a:bodyPr>
            <a:lstStyle/>
            <a:p>
              <a:pPr marL="1042988" indent="-1042988">
                <a:spcBef>
                  <a:spcPct val="50000"/>
                </a:spcBef>
              </a:pPr>
              <a:r>
                <a:rPr lang="zh-CN" altLang="en-US" sz="2800" b="1">
                  <a:solidFill>
                    <a:srgbClr val="FF0000"/>
                  </a:solidFill>
                </a:rPr>
                <a:t>写入</a:t>
              </a:r>
              <a:r>
                <a:rPr lang="zh-CN" altLang="en-US" sz="2800" b="1"/>
                <a:t>:  在</a:t>
              </a:r>
              <a:r>
                <a:rPr lang="en-US" altLang="zh-CN" sz="2800" b="1"/>
                <a:t>W、W</a:t>
              </a:r>
              <a:r>
                <a:rPr lang="zh-CN" altLang="en-US" sz="2800" b="1"/>
                <a:t>上分别加高电平、低电平, 写1</a:t>
              </a:r>
            </a:p>
          </p:txBody>
        </p:sp>
        <p:sp>
          <p:nvSpPr>
            <p:cNvPr id="9" name="Line 66"/>
            <p:cNvSpPr>
              <a:spLocks noChangeShapeType="1"/>
            </p:cNvSpPr>
            <p:nvPr/>
          </p:nvSpPr>
          <p:spPr bwMode="auto">
            <a:xfrm>
              <a:off x="1538" y="1463"/>
              <a:ext cx="205" cy="0"/>
            </a:xfrm>
            <a:prstGeom prst="line">
              <a:avLst/>
            </a:prstGeom>
            <a:noFill/>
            <a:ln w="22225" cap="sq">
              <a:solidFill>
                <a:srgbClr val="004400"/>
              </a:solidFill>
              <a:round/>
              <a:headEnd type="none" w="sm" len="sm"/>
              <a:tailEnd type="none" w="sm" len="sm"/>
            </a:ln>
            <a:effectLst/>
          </p:spPr>
          <p:txBody>
            <a:bodyPr wrap="none" anchor="ctr"/>
            <a:lstStyle/>
            <a:p>
              <a:endParaRPr lang="zh-CN" altLang="en-US" b="1"/>
            </a:p>
          </p:txBody>
        </p:sp>
      </p:grpSp>
      <p:grpSp>
        <p:nvGrpSpPr>
          <p:cNvPr id="10" name="Group 176"/>
          <p:cNvGrpSpPr>
            <a:grpSpLocks/>
          </p:cNvGrpSpPr>
          <p:nvPr/>
        </p:nvGrpSpPr>
        <p:grpSpPr bwMode="auto">
          <a:xfrm>
            <a:off x="1978025" y="3091408"/>
            <a:ext cx="6505575" cy="519113"/>
            <a:chOff x="1246" y="1634"/>
            <a:chExt cx="4098" cy="327"/>
          </a:xfrm>
        </p:grpSpPr>
        <p:sp>
          <p:nvSpPr>
            <p:cNvPr id="11" name="Text Box 68"/>
            <p:cNvSpPr txBox="1">
              <a:spLocks noChangeArrowheads="1"/>
            </p:cNvSpPr>
            <p:nvPr/>
          </p:nvSpPr>
          <p:spPr bwMode="auto">
            <a:xfrm>
              <a:off x="1246" y="1634"/>
              <a:ext cx="4098" cy="327"/>
            </a:xfrm>
            <a:prstGeom prst="rect">
              <a:avLst/>
            </a:prstGeom>
            <a:noFill/>
            <a:ln w="9525">
              <a:noFill/>
              <a:miter lim="800000"/>
              <a:headEnd/>
              <a:tailEnd/>
            </a:ln>
            <a:effectLst/>
          </p:spPr>
          <p:txBody>
            <a:bodyPr>
              <a:spAutoFit/>
            </a:bodyPr>
            <a:lstStyle/>
            <a:p>
              <a:pPr>
                <a:spcBef>
                  <a:spcPct val="50000"/>
                </a:spcBef>
              </a:pPr>
              <a:r>
                <a:rPr lang="zh-CN" altLang="en-US" sz="2800" b="1"/>
                <a:t>在</a:t>
              </a:r>
              <a:r>
                <a:rPr lang="en-US" altLang="zh-CN" sz="2800" b="1"/>
                <a:t>W、W</a:t>
              </a:r>
              <a:r>
                <a:rPr lang="zh-CN" altLang="en-US" sz="2800" b="1"/>
                <a:t>上分别加低电平、高电平, 写0</a:t>
              </a:r>
            </a:p>
          </p:txBody>
        </p:sp>
        <p:sp>
          <p:nvSpPr>
            <p:cNvPr id="12" name="Line 69"/>
            <p:cNvSpPr>
              <a:spLocks noChangeShapeType="1"/>
            </p:cNvSpPr>
            <p:nvPr/>
          </p:nvSpPr>
          <p:spPr bwMode="auto">
            <a:xfrm>
              <a:off x="1552" y="1691"/>
              <a:ext cx="199" cy="0"/>
            </a:xfrm>
            <a:prstGeom prst="line">
              <a:avLst/>
            </a:prstGeom>
            <a:noFill/>
            <a:ln w="22225" cap="sq">
              <a:solidFill>
                <a:srgbClr val="004400"/>
              </a:solidFill>
              <a:round/>
              <a:headEnd type="none" w="sm" len="sm"/>
              <a:tailEnd type="none" w="sm" len="sm"/>
            </a:ln>
            <a:effectLst/>
          </p:spPr>
          <p:txBody>
            <a:bodyPr wrap="none" anchor="ctr"/>
            <a:lstStyle/>
            <a:p>
              <a:endParaRPr lang="zh-CN" altLang="en-US" b="1"/>
            </a:p>
          </p:txBody>
        </p:sp>
      </p:grpSp>
      <p:grpSp>
        <p:nvGrpSpPr>
          <p:cNvPr id="13" name="组合 12"/>
          <p:cNvGrpSpPr/>
          <p:nvPr/>
        </p:nvGrpSpPr>
        <p:grpSpPr>
          <a:xfrm>
            <a:off x="2617788" y="3571131"/>
            <a:ext cx="4262437" cy="3170237"/>
            <a:chOff x="2617788" y="3508921"/>
            <a:chExt cx="4262437" cy="3170237"/>
          </a:xfrm>
        </p:grpSpPr>
        <p:grpSp>
          <p:nvGrpSpPr>
            <p:cNvPr id="14" name="Group 175"/>
            <p:cNvGrpSpPr>
              <a:grpSpLocks/>
            </p:cNvGrpSpPr>
            <p:nvPr/>
          </p:nvGrpSpPr>
          <p:grpSpPr bwMode="auto">
            <a:xfrm>
              <a:off x="2617788" y="3508921"/>
              <a:ext cx="4262437" cy="3170237"/>
              <a:chOff x="1649" y="1969"/>
              <a:chExt cx="2685" cy="1997"/>
            </a:xfrm>
          </p:grpSpPr>
          <p:sp>
            <p:nvSpPr>
              <p:cNvPr id="17" name="Text Box 71"/>
              <p:cNvSpPr txBox="1">
                <a:spLocks noChangeArrowheads="1"/>
              </p:cNvSpPr>
              <p:nvPr/>
            </p:nvSpPr>
            <p:spPr bwMode="auto">
              <a:xfrm>
                <a:off x="2829" y="1969"/>
                <a:ext cx="577" cy="308"/>
              </a:xfrm>
              <a:prstGeom prst="rect">
                <a:avLst/>
              </a:prstGeom>
              <a:noFill/>
              <a:ln w="9525">
                <a:noFill/>
                <a:miter lim="800000"/>
                <a:headEnd/>
                <a:tailEnd/>
              </a:ln>
              <a:effectLst/>
            </p:spPr>
            <p:txBody>
              <a:bodyPr>
                <a:spAutoFit/>
              </a:bodyPr>
              <a:lstStyle/>
              <a:p>
                <a:pPr>
                  <a:spcBef>
                    <a:spcPct val="50000"/>
                  </a:spcBef>
                </a:pPr>
                <a:r>
                  <a:rPr lang="en-US" altLang="zh-CN" sz="2600" b="1">
                    <a:ea typeface="黑体" pitchFamily="2" charset="-122"/>
                  </a:rPr>
                  <a:t>Vcc</a:t>
                </a:r>
              </a:p>
            </p:txBody>
          </p:sp>
          <p:grpSp>
            <p:nvGrpSpPr>
              <p:cNvPr id="18" name="Group 174"/>
              <p:cNvGrpSpPr>
                <a:grpSpLocks/>
              </p:cNvGrpSpPr>
              <p:nvPr/>
            </p:nvGrpSpPr>
            <p:grpSpPr bwMode="auto">
              <a:xfrm>
                <a:off x="1649" y="2183"/>
                <a:ext cx="2685" cy="1783"/>
                <a:chOff x="1649" y="2199"/>
                <a:chExt cx="2685" cy="1783"/>
              </a:xfrm>
            </p:grpSpPr>
            <p:sp>
              <p:nvSpPr>
                <p:cNvPr id="19" name="Text Box 72"/>
                <p:cNvSpPr txBox="1">
                  <a:spLocks noChangeArrowheads="1"/>
                </p:cNvSpPr>
                <p:nvPr/>
              </p:nvSpPr>
              <p:spPr bwMode="auto">
                <a:xfrm>
                  <a:off x="2155" y="2544"/>
                  <a:ext cx="412" cy="308"/>
                </a:xfrm>
                <a:prstGeom prst="rect">
                  <a:avLst/>
                </a:prstGeom>
                <a:noFill/>
                <a:ln w="9525">
                  <a:noFill/>
                  <a:miter lim="800000"/>
                  <a:headEnd/>
                  <a:tailEnd/>
                </a:ln>
                <a:effectLst/>
              </p:spPr>
              <p:txBody>
                <a:bodyPr>
                  <a:spAutoFit/>
                </a:bodyPr>
                <a:lstStyle/>
                <a:p>
                  <a:pPr>
                    <a:spcBef>
                      <a:spcPct val="50000"/>
                    </a:spcBef>
                  </a:pPr>
                  <a:r>
                    <a:rPr lang="en-US" altLang="zh-CN" sz="2600" b="1">
                      <a:ea typeface="黑体" pitchFamily="2" charset="-122"/>
                    </a:rPr>
                    <a:t>T3</a:t>
                  </a:r>
                </a:p>
              </p:txBody>
            </p:sp>
            <p:sp>
              <p:nvSpPr>
                <p:cNvPr id="20" name="Line 73"/>
                <p:cNvSpPr>
                  <a:spLocks noChangeShapeType="1"/>
                </p:cNvSpPr>
                <p:nvPr/>
              </p:nvSpPr>
              <p:spPr bwMode="auto">
                <a:xfrm>
                  <a:off x="2497" y="2477"/>
                  <a:ext cx="0" cy="166"/>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1" name="Line 74"/>
                <p:cNvSpPr>
                  <a:spLocks noChangeShapeType="1"/>
                </p:cNvSpPr>
                <p:nvPr/>
              </p:nvSpPr>
              <p:spPr bwMode="auto">
                <a:xfrm>
                  <a:off x="2497" y="2659"/>
                  <a:ext cx="166"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2" name="Line 75"/>
                <p:cNvSpPr>
                  <a:spLocks noChangeShapeType="1"/>
                </p:cNvSpPr>
                <p:nvPr/>
              </p:nvSpPr>
              <p:spPr bwMode="auto">
                <a:xfrm>
                  <a:off x="2497" y="2751"/>
                  <a:ext cx="166"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3" name="Line 76"/>
                <p:cNvSpPr>
                  <a:spLocks noChangeShapeType="1"/>
                </p:cNvSpPr>
                <p:nvPr/>
              </p:nvSpPr>
              <p:spPr bwMode="auto">
                <a:xfrm>
                  <a:off x="2663" y="2602"/>
                  <a:ext cx="0" cy="184"/>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4" name="Line 77"/>
                <p:cNvSpPr>
                  <a:spLocks noChangeShapeType="1"/>
                </p:cNvSpPr>
                <p:nvPr/>
              </p:nvSpPr>
              <p:spPr bwMode="auto">
                <a:xfrm>
                  <a:off x="2497" y="2759"/>
                  <a:ext cx="0" cy="184"/>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5" name="Line 78"/>
                <p:cNvSpPr>
                  <a:spLocks noChangeShapeType="1"/>
                </p:cNvSpPr>
                <p:nvPr/>
              </p:nvSpPr>
              <p:spPr bwMode="auto">
                <a:xfrm>
                  <a:off x="2745" y="2627"/>
                  <a:ext cx="0" cy="124"/>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6" name="Line 79"/>
                <p:cNvSpPr>
                  <a:spLocks noChangeShapeType="1"/>
                </p:cNvSpPr>
                <p:nvPr/>
              </p:nvSpPr>
              <p:spPr bwMode="auto">
                <a:xfrm>
                  <a:off x="2745" y="2710"/>
                  <a:ext cx="165"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7" name="Text Box 80"/>
                <p:cNvSpPr txBox="1">
                  <a:spLocks noChangeArrowheads="1"/>
                </p:cNvSpPr>
                <p:nvPr/>
              </p:nvSpPr>
              <p:spPr bwMode="auto">
                <a:xfrm>
                  <a:off x="2183" y="3073"/>
                  <a:ext cx="412" cy="308"/>
                </a:xfrm>
                <a:prstGeom prst="rect">
                  <a:avLst/>
                </a:prstGeom>
                <a:noFill/>
                <a:ln w="9525">
                  <a:noFill/>
                  <a:miter lim="800000"/>
                  <a:headEnd/>
                  <a:tailEnd/>
                </a:ln>
                <a:effectLst/>
              </p:spPr>
              <p:txBody>
                <a:bodyPr>
                  <a:spAutoFit/>
                </a:bodyPr>
                <a:lstStyle/>
                <a:p>
                  <a:pPr>
                    <a:spcBef>
                      <a:spcPct val="50000"/>
                    </a:spcBef>
                  </a:pPr>
                  <a:r>
                    <a:rPr lang="en-US" altLang="zh-CN" sz="2600" b="1">
                      <a:ea typeface="黑体" pitchFamily="2" charset="-122"/>
                    </a:rPr>
                    <a:t>T1</a:t>
                  </a:r>
                </a:p>
              </p:txBody>
            </p:sp>
            <p:sp>
              <p:nvSpPr>
                <p:cNvPr id="28" name="Line 81"/>
                <p:cNvSpPr>
                  <a:spLocks noChangeShapeType="1"/>
                </p:cNvSpPr>
                <p:nvPr/>
              </p:nvSpPr>
              <p:spPr bwMode="auto">
                <a:xfrm>
                  <a:off x="2497" y="2958"/>
                  <a:ext cx="0" cy="209"/>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9" name="Line 82"/>
                <p:cNvSpPr>
                  <a:spLocks noChangeShapeType="1"/>
                </p:cNvSpPr>
                <p:nvPr/>
              </p:nvSpPr>
              <p:spPr bwMode="auto">
                <a:xfrm>
                  <a:off x="2497" y="3167"/>
                  <a:ext cx="166"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30" name="Line 83"/>
                <p:cNvSpPr>
                  <a:spLocks noChangeShapeType="1"/>
                </p:cNvSpPr>
                <p:nvPr/>
              </p:nvSpPr>
              <p:spPr bwMode="auto">
                <a:xfrm>
                  <a:off x="2497" y="3291"/>
                  <a:ext cx="166"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31" name="Line 84"/>
                <p:cNvSpPr>
                  <a:spLocks noChangeShapeType="1"/>
                </p:cNvSpPr>
                <p:nvPr/>
              </p:nvSpPr>
              <p:spPr bwMode="auto">
                <a:xfrm>
                  <a:off x="2663" y="3126"/>
                  <a:ext cx="0" cy="206"/>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32" name="Line 85"/>
                <p:cNvSpPr>
                  <a:spLocks noChangeShapeType="1"/>
                </p:cNvSpPr>
                <p:nvPr/>
              </p:nvSpPr>
              <p:spPr bwMode="auto">
                <a:xfrm>
                  <a:off x="2497" y="3299"/>
                  <a:ext cx="0" cy="198"/>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33" name="Line 86"/>
                <p:cNvSpPr>
                  <a:spLocks noChangeShapeType="1"/>
                </p:cNvSpPr>
                <p:nvPr/>
              </p:nvSpPr>
              <p:spPr bwMode="auto">
                <a:xfrm>
                  <a:off x="2745" y="3167"/>
                  <a:ext cx="0" cy="124"/>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34" name="Line 87"/>
                <p:cNvSpPr>
                  <a:spLocks noChangeShapeType="1"/>
                </p:cNvSpPr>
                <p:nvPr/>
              </p:nvSpPr>
              <p:spPr bwMode="auto">
                <a:xfrm>
                  <a:off x="2745" y="3241"/>
                  <a:ext cx="165"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35" name="Line 88"/>
                <p:cNvSpPr>
                  <a:spLocks noChangeShapeType="1"/>
                </p:cNvSpPr>
                <p:nvPr/>
              </p:nvSpPr>
              <p:spPr bwMode="auto">
                <a:xfrm>
                  <a:off x="2424" y="3508"/>
                  <a:ext cx="164" cy="0"/>
                </a:xfrm>
                <a:prstGeom prst="line">
                  <a:avLst/>
                </a:prstGeom>
                <a:noFill/>
                <a:ln w="19050" cap="sq">
                  <a:solidFill>
                    <a:srgbClr val="004400"/>
                  </a:solidFill>
                  <a:round/>
                  <a:headEnd type="none" w="sm" len="sm"/>
                  <a:tailEnd type="none" w="sm" len="sm"/>
                </a:ln>
                <a:effectLst/>
              </p:spPr>
              <p:txBody>
                <a:bodyPr wrap="none" anchor="ctr"/>
                <a:lstStyle/>
                <a:p>
                  <a:endParaRPr lang="zh-CN" altLang="en-US" b="1"/>
                </a:p>
              </p:txBody>
            </p:sp>
            <p:sp>
              <p:nvSpPr>
                <p:cNvPr id="36" name="Line 89"/>
                <p:cNvSpPr>
                  <a:spLocks noChangeShapeType="1"/>
                </p:cNvSpPr>
                <p:nvPr/>
              </p:nvSpPr>
              <p:spPr bwMode="auto">
                <a:xfrm>
                  <a:off x="2099" y="2958"/>
                  <a:ext cx="374"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37" name="Text Box 90"/>
                <p:cNvSpPr txBox="1">
                  <a:spLocks noChangeArrowheads="1"/>
                </p:cNvSpPr>
                <p:nvPr/>
              </p:nvSpPr>
              <p:spPr bwMode="auto">
                <a:xfrm flipH="1">
                  <a:off x="3541" y="2544"/>
                  <a:ext cx="412" cy="308"/>
                </a:xfrm>
                <a:prstGeom prst="rect">
                  <a:avLst/>
                </a:prstGeom>
                <a:noFill/>
                <a:ln w="9525">
                  <a:noFill/>
                  <a:miter lim="800000"/>
                  <a:headEnd/>
                  <a:tailEnd/>
                </a:ln>
                <a:effectLst/>
              </p:spPr>
              <p:txBody>
                <a:bodyPr>
                  <a:spAutoFit/>
                </a:bodyPr>
                <a:lstStyle/>
                <a:p>
                  <a:pPr>
                    <a:spcBef>
                      <a:spcPct val="50000"/>
                    </a:spcBef>
                  </a:pPr>
                  <a:r>
                    <a:rPr lang="en-US" altLang="zh-CN" sz="2600" b="1">
                      <a:ea typeface="黑体" pitchFamily="2" charset="-122"/>
                    </a:rPr>
                    <a:t>T4</a:t>
                  </a:r>
                </a:p>
              </p:txBody>
            </p:sp>
            <p:sp>
              <p:nvSpPr>
                <p:cNvPr id="38" name="Line 91"/>
                <p:cNvSpPr>
                  <a:spLocks noChangeShapeType="1"/>
                </p:cNvSpPr>
                <p:nvPr/>
              </p:nvSpPr>
              <p:spPr bwMode="auto">
                <a:xfrm flipH="1">
                  <a:off x="3571" y="2461"/>
                  <a:ext cx="0" cy="166"/>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39" name="Line 92"/>
                <p:cNvSpPr>
                  <a:spLocks noChangeShapeType="1"/>
                </p:cNvSpPr>
                <p:nvPr/>
              </p:nvSpPr>
              <p:spPr bwMode="auto">
                <a:xfrm flipH="1">
                  <a:off x="3405" y="2643"/>
                  <a:ext cx="166"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40" name="Line 93"/>
                <p:cNvSpPr>
                  <a:spLocks noChangeShapeType="1"/>
                </p:cNvSpPr>
                <p:nvPr/>
              </p:nvSpPr>
              <p:spPr bwMode="auto">
                <a:xfrm flipH="1">
                  <a:off x="3405" y="2751"/>
                  <a:ext cx="166"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41" name="Line 94"/>
                <p:cNvSpPr>
                  <a:spLocks noChangeShapeType="1"/>
                </p:cNvSpPr>
                <p:nvPr/>
              </p:nvSpPr>
              <p:spPr bwMode="auto">
                <a:xfrm flipH="1">
                  <a:off x="3405" y="2594"/>
                  <a:ext cx="0" cy="184"/>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42" name="Line 95"/>
                <p:cNvSpPr>
                  <a:spLocks noChangeShapeType="1"/>
                </p:cNvSpPr>
                <p:nvPr/>
              </p:nvSpPr>
              <p:spPr bwMode="auto">
                <a:xfrm flipH="1">
                  <a:off x="3571" y="2759"/>
                  <a:ext cx="0" cy="184"/>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43" name="Line 96"/>
                <p:cNvSpPr>
                  <a:spLocks noChangeShapeType="1"/>
                </p:cNvSpPr>
                <p:nvPr/>
              </p:nvSpPr>
              <p:spPr bwMode="auto">
                <a:xfrm flipH="1">
                  <a:off x="3323" y="2627"/>
                  <a:ext cx="0" cy="124"/>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44" name="Line 97"/>
                <p:cNvSpPr>
                  <a:spLocks noChangeShapeType="1"/>
                </p:cNvSpPr>
                <p:nvPr/>
              </p:nvSpPr>
              <p:spPr bwMode="auto">
                <a:xfrm flipH="1">
                  <a:off x="3158" y="2710"/>
                  <a:ext cx="165"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45" name="Text Box 98"/>
                <p:cNvSpPr txBox="1">
                  <a:spLocks noChangeArrowheads="1"/>
                </p:cNvSpPr>
                <p:nvPr/>
              </p:nvSpPr>
              <p:spPr bwMode="auto">
                <a:xfrm flipH="1">
                  <a:off x="3560" y="3087"/>
                  <a:ext cx="413" cy="308"/>
                </a:xfrm>
                <a:prstGeom prst="rect">
                  <a:avLst/>
                </a:prstGeom>
                <a:noFill/>
                <a:ln w="9525">
                  <a:noFill/>
                  <a:miter lim="800000"/>
                  <a:headEnd/>
                  <a:tailEnd/>
                </a:ln>
                <a:effectLst/>
              </p:spPr>
              <p:txBody>
                <a:bodyPr>
                  <a:spAutoFit/>
                </a:bodyPr>
                <a:lstStyle/>
                <a:p>
                  <a:pPr>
                    <a:spcBef>
                      <a:spcPct val="50000"/>
                    </a:spcBef>
                  </a:pPr>
                  <a:r>
                    <a:rPr lang="en-US" altLang="zh-CN" sz="2600" b="1">
                      <a:ea typeface="黑体" pitchFamily="2" charset="-122"/>
                    </a:rPr>
                    <a:t>T2</a:t>
                  </a:r>
                </a:p>
              </p:txBody>
            </p:sp>
            <p:sp>
              <p:nvSpPr>
                <p:cNvPr id="46" name="Line 99"/>
                <p:cNvSpPr>
                  <a:spLocks noChangeShapeType="1"/>
                </p:cNvSpPr>
                <p:nvPr/>
              </p:nvSpPr>
              <p:spPr bwMode="auto">
                <a:xfrm flipH="1">
                  <a:off x="3571" y="2958"/>
                  <a:ext cx="0" cy="209"/>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47" name="Line 100"/>
                <p:cNvSpPr>
                  <a:spLocks noChangeShapeType="1"/>
                </p:cNvSpPr>
                <p:nvPr/>
              </p:nvSpPr>
              <p:spPr bwMode="auto">
                <a:xfrm flipH="1">
                  <a:off x="3405" y="3167"/>
                  <a:ext cx="166"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48" name="Line 101"/>
                <p:cNvSpPr>
                  <a:spLocks noChangeShapeType="1"/>
                </p:cNvSpPr>
                <p:nvPr/>
              </p:nvSpPr>
              <p:spPr bwMode="auto">
                <a:xfrm flipH="1">
                  <a:off x="3405" y="3291"/>
                  <a:ext cx="166"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49" name="Line 102"/>
                <p:cNvSpPr>
                  <a:spLocks noChangeShapeType="1"/>
                </p:cNvSpPr>
                <p:nvPr/>
              </p:nvSpPr>
              <p:spPr bwMode="auto">
                <a:xfrm flipH="1">
                  <a:off x="3405" y="3126"/>
                  <a:ext cx="0" cy="206"/>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50" name="Line 103"/>
                <p:cNvSpPr>
                  <a:spLocks noChangeShapeType="1"/>
                </p:cNvSpPr>
                <p:nvPr/>
              </p:nvSpPr>
              <p:spPr bwMode="auto">
                <a:xfrm flipH="1">
                  <a:off x="3571" y="3291"/>
                  <a:ext cx="0" cy="208"/>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51" name="Line 104"/>
                <p:cNvSpPr>
                  <a:spLocks noChangeShapeType="1"/>
                </p:cNvSpPr>
                <p:nvPr/>
              </p:nvSpPr>
              <p:spPr bwMode="auto">
                <a:xfrm flipH="1">
                  <a:off x="3323" y="3167"/>
                  <a:ext cx="0" cy="124"/>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52" name="Line 105"/>
                <p:cNvSpPr>
                  <a:spLocks noChangeShapeType="1"/>
                </p:cNvSpPr>
                <p:nvPr/>
              </p:nvSpPr>
              <p:spPr bwMode="auto">
                <a:xfrm flipH="1">
                  <a:off x="3158" y="3241"/>
                  <a:ext cx="165"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53" name="Line 106"/>
                <p:cNvSpPr>
                  <a:spLocks noChangeShapeType="1"/>
                </p:cNvSpPr>
                <p:nvPr/>
              </p:nvSpPr>
              <p:spPr bwMode="auto">
                <a:xfrm flipH="1">
                  <a:off x="3480" y="3499"/>
                  <a:ext cx="165" cy="0"/>
                </a:xfrm>
                <a:prstGeom prst="line">
                  <a:avLst/>
                </a:prstGeom>
                <a:noFill/>
                <a:ln w="19050" cap="sq">
                  <a:solidFill>
                    <a:srgbClr val="004400"/>
                  </a:solidFill>
                  <a:round/>
                  <a:headEnd type="none" w="sm" len="sm"/>
                  <a:tailEnd type="none" w="sm" len="sm"/>
                </a:ln>
                <a:effectLst/>
              </p:spPr>
              <p:txBody>
                <a:bodyPr wrap="none" anchor="ctr"/>
                <a:lstStyle/>
                <a:p>
                  <a:endParaRPr lang="zh-CN" altLang="en-US" b="1"/>
                </a:p>
              </p:txBody>
            </p:sp>
            <p:sp>
              <p:nvSpPr>
                <p:cNvPr id="54" name="Line 107"/>
                <p:cNvSpPr>
                  <a:spLocks noChangeShapeType="1"/>
                </p:cNvSpPr>
                <p:nvPr/>
              </p:nvSpPr>
              <p:spPr bwMode="auto">
                <a:xfrm flipH="1">
                  <a:off x="3571" y="2958"/>
                  <a:ext cx="379"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55" name="Line 108"/>
                <p:cNvSpPr>
                  <a:spLocks noChangeShapeType="1"/>
                </p:cNvSpPr>
                <p:nvPr/>
              </p:nvSpPr>
              <p:spPr bwMode="auto">
                <a:xfrm>
                  <a:off x="2497" y="2958"/>
                  <a:ext cx="413"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56" name="Line 109"/>
                <p:cNvSpPr>
                  <a:spLocks noChangeShapeType="1"/>
                </p:cNvSpPr>
                <p:nvPr/>
              </p:nvSpPr>
              <p:spPr bwMode="auto">
                <a:xfrm>
                  <a:off x="2910" y="2958"/>
                  <a:ext cx="248" cy="274"/>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57" name="Line 110"/>
                <p:cNvSpPr>
                  <a:spLocks noChangeShapeType="1"/>
                </p:cNvSpPr>
                <p:nvPr/>
              </p:nvSpPr>
              <p:spPr bwMode="auto">
                <a:xfrm flipV="1">
                  <a:off x="2910" y="2958"/>
                  <a:ext cx="248" cy="274"/>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58" name="Line 111"/>
                <p:cNvSpPr>
                  <a:spLocks noChangeShapeType="1"/>
                </p:cNvSpPr>
                <p:nvPr/>
              </p:nvSpPr>
              <p:spPr bwMode="auto">
                <a:xfrm>
                  <a:off x="3158" y="2958"/>
                  <a:ext cx="413"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59" name="Line 112"/>
                <p:cNvSpPr>
                  <a:spLocks noChangeShapeType="1"/>
                </p:cNvSpPr>
                <p:nvPr/>
              </p:nvSpPr>
              <p:spPr bwMode="auto">
                <a:xfrm>
                  <a:off x="2497" y="2461"/>
                  <a:ext cx="1074"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60" name="Line 113"/>
                <p:cNvSpPr>
                  <a:spLocks noChangeShapeType="1"/>
                </p:cNvSpPr>
                <p:nvPr/>
              </p:nvSpPr>
              <p:spPr bwMode="auto">
                <a:xfrm>
                  <a:off x="2910" y="2710"/>
                  <a:ext cx="248"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61" name="Line 114"/>
                <p:cNvSpPr>
                  <a:spLocks noChangeShapeType="1"/>
                </p:cNvSpPr>
                <p:nvPr/>
              </p:nvSpPr>
              <p:spPr bwMode="auto">
                <a:xfrm>
                  <a:off x="3034" y="2259"/>
                  <a:ext cx="0" cy="438"/>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62" name="Line 115"/>
                <p:cNvSpPr>
                  <a:spLocks noChangeShapeType="1"/>
                </p:cNvSpPr>
                <p:nvPr/>
              </p:nvSpPr>
              <p:spPr bwMode="auto">
                <a:xfrm>
                  <a:off x="2083" y="2958"/>
                  <a:ext cx="0" cy="118"/>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63" name="Line 116"/>
                <p:cNvSpPr>
                  <a:spLocks noChangeShapeType="1"/>
                </p:cNvSpPr>
                <p:nvPr/>
              </p:nvSpPr>
              <p:spPr bwMode="auto">
                <a:xfrm>
                  <a:off x="1959" y="2958"/>
                  <a:ext cx="0" cy="118"/>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64" name="Line 117"/>
                <p:cNvSpPr>
                  <a:spLocks noChangeShapeType="1"/>
                </p:cNvSpPr>
                <p:nvPr/>
              </p:nvSpPr>
              <p:spPr bwMode="auto">
                <a:xfrm>
                  <a:off x="1804" y="2958"/>
                  <a:ext cx="156"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65" name="Line 118"/>
                <p:cNvSpPr>
                  <a:spLocks noChangeShapeType="1"/>
                </p:cNvSpPr>
                <p:nvPr/>
              </p:nvSpPr>
              <p:spPr bwMode="auto">
                <a:xfrm>
                  <a:off x="1891" y="3084"/>
                  <a:ext cx="249"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66" name="Line 119"/>
                <p:cNvSpPr>
                  <a:spLocks noChangeShapeType="1"/>
                </p:cNvSpPr>
                <p:nvPr/>
              </p:nvSpPr>
              <p:spPr bwMode="auto">
                <a:xfrm>
                  <a:off x="1934" y="3134"/>
                  <a:ext cx="123"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67" name="Line 120"/>
                <p:cNvSpPr>
                  <a:spLocks noChangeShapeType="1"/>
                </p:cNvSpPr>
                <p:nvPr/>
              </p:nvSpPr>
              <p:spPr bwMode="auto">
                <a:xfrm>
                  <a:off x="1996" y="3134"/>
                  <a:ext cx="0" cy="540"/>
                </a:xfrm>
                <a:prstGeom prst="line">
                  <a:avLst/>
                </a:prstGeom>
                <a:noFill/>
                <a:ln w="25400" cap="sq">
                  <a:solidFill>
                    <a:srgbClr val="0000FF"/>
                  </a:solidFill>
                  <a:round/>
                  <a:headEnd type="none" w="sm" len="sm"/>
                  <a:tailEnd type="none" w="sm" len="sm"/>
                </a:ln>
                <a:effectLst/>
              </p:spPr>
              <p:txBody>
                <a:bodyPr wrap="none" anchor="ctr"/>
                <a:lstStyle/>
                <a:p>
                  <a:endParaRPr lang="zh-CN" altLang="en-US" b="1"/>
                </a:p>
              </p:txBody>
            </p:sp>
            <p:sp>
              <p:nvSpPr>
                <p:cNvPr id="68" name="Text Box 121"/>
                <p:cNvSpPr txBox="1">
                  <a:spLocks noChangeArrowheads="1"/>
                </p:cNvSpPr>
                <p:nvPr/>
              </p:nvSpPr>
              <p:spPr bwMode="auto">
                <a:xfrm>
                  <a:off x="1810" y="2693"/>
                  <a:ext cx="384" cy="31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600" b="1">
                      <a:ea typeface="黑体" pitchFamily="2" charset="-122"/>
                    </a:rPr>
                    <a:t>T5</a:t>
                  </a:r>
                </a:p>
              </p:txBody>
            </p:sp>
            <p:sp>
              <p:nvSpPr>
                <p:cNvPr id="69" name="Line 122"/>
                <p:cNvSpPr>
                  <a:spLocks noChangeShapeType="1"/>
                </p:cNvSpPr>
                <p:nvPr/>
              </p:nvSpPr>
              <p:spPr bwMode="auto">
                <a:xfrm>
                  <a:off x="4069" y="2967"/>
                  <a:ext cx="0" cy="108"/>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70" name="Line 123"/>
                <p:cNvSpPr>
                  <a:spLocks noChangeShapeType="1"/>
                </p:cNvSpPr>
                <p:nvPr/>
              </p:nvSpPr>
              <p:spPr bwMode="auto">
                <a:xfrm>
                  <a:off x="3950" y="2959"/>
                  <a:ext cx="0" cy="125"/>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71" name="Line 124"/>
                <p:cNvSpPr>
                  <a:spLocks noChangeShapeType="1"/>
                </p:cNvSpPr>
                <p:nvPr/>
              </p:nvSpPr>
              <p:spPr bwMode="auto">
                <a:xfrm flipV="1">
                  <a:off x="4069" y="2958"/>
                  <a:ext cx="141"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72" name="Line 125"/>
                <p:cNvSpPr>
                  <a:spLocks noChangeShapeType="1"/>
                </p:cNvSpPr>
                <p:nvPr/>
              </p:nvSpPr>
              <p:spPr bwMode="auto">
                <a:xfrm>
                  <a:off x="3892" y="3084"/>
                  <a:ext cx="243"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73" name="Line 126"/>
                <p:cNvSpPr>
                  <a:spLocks noChangeShapeType="1"/>
                </p:cNvSpPr>
                <p:nvPr/>
              </p:nvSpPr>
              <p:spPr bwMode="auto">
                <a:xfrm>
                  <a:off x="3951" y="3134"/>
                  <a:ext cx="123"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74" name="Line 127"/>
                <p:cNvSpPr>
                  <a:spLocks noChangeShapeType="1"/>
                </p:cNvSpPr>
                <p:nvPr/>
              </p:nvSpPr>
              <p:spPr bwMode="auto">
                <a:xfrm>
                  <a:off x="4016" y="3134"/>
                  <a:ext cx="0" cy="540"/>
                </a:xfrm>
                <a:prstGeom prst="line">
                  <a:avLst/>
                </a:prstGeom>
                <a:noFill/>
                <a:ln w="25400" cap="sq">
                  <a:solidFill>
                    <a:srgbClr val="0000FF"/>
                  </a:solidFill>
                  <a:round/>
                  <a:headEnd type="none" w="sm" len="sm"/>
                  <a:tailEnd type="none" w="sm" len="sm"/>
                </a:ln>
                <a:effectLst/>
              </p:spPr>
              <p:txBody>
                <a:bodyPr wrap="none" anchor="ctr"/>
                <a:lstStyle/>
                <a:p>
                  <a:endParaRPr lang="zh-CN" altLang="en-US" b="1"/>
                </a:p>
              </p:txBody>
            </p:sp>
            <p:sp>
              <p:nvSpPr>
                <p:cNvPr id="75" name="Text Box 128"/>
                <p:cNvSpPr txBox="1">
                  <a:spLocks noChangeArrowheads="1"/>
                </p:cNvSpPr>
                <p:nvPr/>
              </p:nvSpPr>
              <p:spPr bwMode="auto">
                <a:xfrm>
                  <a:off x="3855" y="2687"/>
                  <a:ext cx="420" cy="30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600" b="1">
                      <a:ea typeface="黑体" pitchFamily="2" charset="-122"/>
                    </a:rPr>
                    <a:t>T6</a:t>
                  </a:r>
                </a:p>
              </p:txBody>
            </p:sp>
            <p:sp>
              <p:nvSpPr>
                <p:cNvPr id="76" name="Line 129"/>
                <p:cNvSpPr>
                  <a:spLocks noChangeShapeType="1"/>
                </p:cNvSpPr>
                <p:nvPr/>
              </p:nvSpPr>
              <p:spPr bwMode="auto">
                <a:xfrm>
                  <a:off x="1995" y="3674"/>
                  <a:ext cx="2040" cy="0"/>
                </a:xfrm>
                <a:prstGeom prst="line">
                  <a:avLst/>
                </a:prstGeom>
                <a:noFill/>
                <a:ln w="25400" cap="sq">
                  <a:solidFill>
                    <a:srgbClr val="0000FF"/>
                  </a:solidFill>
                  <a:round/>
                  <a:headEnd type="none" w="sm" len="sm"/>
                  <a:tailEnd type="none" w="sm" len="sm"/>
                </a:ln>
                <a:effectLst/>
              </p:spPr>
              <p:txBody>
                <a:bodyPr wrap="none" anchor="ctr"/>
                <a:lstStyle/>
                <a:p>
                  <a:endParaRPr lang="zh-CN" altLang="en-US" b="1"/>
                </a:p>
              </p:txBody>
            </p:sp>
            <p:sp>
              <p:nvSpPr>
                <p:cNvPr id="77" name="Line 130"/>
                <p:cNvSpPr>
                  <a:spLocks noChangeShapeType="1"/>
                </p:cNvSpPr>
                <p:nvPr/>
              </p:nvSpPr>
              <p:spPr bwMode="auto">
                <a:xfrm>
                  <a:off x="3034" y="3681"/>
                  <a:ext cx="0" cy="145"/>
                </a:xfrm>
                <a:prstGeom prst="line">
                  <a:avLst/>
                </a:prstGeom>
                <a:noFill/>
                <a:ln w="25400" cap="sq">
                  <a:solidFill>
                    <a:srgbClr val="0000FF"/>
                  </a:solidFill>
                  <a:round/>
                  <a:headEnd type="none" w="sm" len="sm"/>
                  <a:tailEnd type="none" w="sm" len="sm"/>
                </a:ln>
                <a:effectLst/>
              </p:spPr>
              <p:txBody>
                <a:bodyPr wrap="none" anchor="ctr"/>
                <a:lstStyle/>
                <a:p>
                  <a:endParaRPr lang="zh-CN" altLang="en-US" b="1"/>
                </a:p>
              </p:txBody>
            </p:sp>
            <p:sp>
              <p:nvSpPr>
                <p:cNvPr id="78" name="Line 131"/>
                <p:cNvSpPr>
                  <a:spLocks noChangeShapeType="1"/>
                </p:cNvSpPr>
                <p:nvPr/>
              </p:nvSpPr>
              <p:spPr bwMode="auto">
                <a:xfrm>
                  <a:off x="2168" y="3831"/>
                  <a:ext cx="1733" cy="0"/>
                </a:xfrm>
                <a:prstGeom prst="line">
                  <a:avLst/>
                </a:prstGeom>
                <a:noFill/>
                <a:ln w="25400" cap="sq">
                  <a:solidFill>
                    <a:srgbClr val="0000FF"/>
                  </a:solidFill>
                  <a:round/>
                  <a:headEnd type="none" w="sm" len="sm"/>
                  <a:tailEnd type="none" w="sm" len="sm"/>
                </a:ln>
                <a:effectLst/>
              </p:spPr>
              <p:txBody>
                <a:bodyPr wrap="none" anchor="ctr"/>
                <a:lstStyle/>
                <a:p>
                  <a:endParaRPr lang="zh-CN" altLang="en-US" b="1"/>
                </a:p>
              </p:txBody>
            </p:sp>
            <p:sp>
              <p:nvSpPr>
                <p:cNvPr id="79" name="Text Box 132"/>
                <p:cNvSpPr txBox="1">
                  <a:spLocks noChangeArrowheads="1"/>
                </p:cNvSpPr>
                <p:nvPr/>
              </p:nvSpPr>
              <p:spPr bwMode="auto">
                <a:xfrm>
                  <a:off x="3892" y="3674"/>
                  <a:ext cx="357" cy="30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600" b="1">
                      <a:solidFill>
                        <a:srgbClr val="0000FF"/>
                      </a:solidFill>
                      <a:ea typeface="黑体" pitchFamily="2" charset="-122"/>
                    </a:rPr>
                    <a:t>Z</a:t>
                  </a:r>
                </a:p>
              </p:txBody>
            </p:sp>
            <p:sp>
              <p:nvSpPr>
                <p:cNvPr id="80" name="Line 133"/>
                <p:cNvSpPr>
                  <a:spLocks noChangeShapeType="1"/>
                </p:cNvSpPr>
                <p:nvPr/>
              </p:nvSpPr>
              <p:spPr bwMode="auto">
                <a:xfrm>
                  <a:off x="1794" y="2453"/>
                  <a:ext cx="0" cy="1246"/>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81" name="Line 134"/>
                <p:cNvSpPr>
                  <a:spLocks noChangeShapeType="1"/>
                </p:cNvSpPr>
                <p:nvPr/>
              </p:nvSpPr>
              <p:spPr bwMode="auto">
                <a:xfrm>
                  <a:off x="4223" y="2490"/>
                  <a:ext cx="0" cy="1242"/>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grpSp>
              <p:nvGrpSpPr>
                <p:cNvPr id="82" name="Group 172"/>
                <p:cNvGrpSpPr>
                  <a:grpSpLocks/>
                </p:cNvGrpSpPr>
                <p:nvPr/>
              </p:nvGrpSpPr>
              <p:grpSpPr bwMode="auto">
                <a:xfrm>
                  <a:off x="1649" y="2199"/>
                  <a:ext cx="417" cy="308"/>
                  <a:chOff x="1585" y="2199"/>
                  <a:chExt cx="417" cy="308"/>
                </a:xfrm>
              </p:grpSpPr>
              <p:sp>
                <p:nvSpPr>
                  <p:cNvPr id="87" name="Text Box 136"/>
                  <p:cNvSpPr txBox="1">
                    <a:spLocks noChangeArrowheads="1"/>
                  </p:cNvSpPr>
                  <p:nvPr/>
                </p:nvSpPr>
                <p:spPr bwMode="auto">
                  <a:xfrm>
                    <a:off x="1585" y="2199"/>
                    <a:ext cx="417" cy="30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600" b="1">
                        <a:ea typeface="黑体" pitchFamily="2" charset="-122"/>
                      </a:rPr>
                      <a:t>W</a:t>
                    </a:r>
                  </a:p>
                </p:txBody>
              </p:sp>
              <p:sp>
                <p:nvSpPr>
                  <p:cNvPr id="88" name="Line 137"/>
                  <p:cNvSpPr>
                    <a:spLocks noChangeShapeType="1"/>
                  </p:cNvSpPr>
                  <p:nvPr/>
                </p:nvSpPr>
                <p:spPr bwMode="auto">
                  <a:xfrm>
                    <a:off x="1647" y="2248"/>
                    <a:ext cx="190"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grpSp>
            <p:sp>
              <p:nvSpPr>
                <p:cNvPr id="83" name="Text Box 138"/>
                <p:cNvSpPr txBox="1">
                  <a:spLocks noChangeArrowheads="1"/>
                </p:cNvSpPr>
                <p:nvPr/>
              </p:nvSpPr>
              <p:spPr bwMode="auto">
                <a:xfrm>
                  <a:off x="4056" y="2216"/>
                  <a:ext cx="278" cy="30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600" b="1">
                      <a:ea typeface="黑体" pitchFamily="2" charset="-122"/>
                    </a:rPr>
                    <a:t>W</a:t>
                  </a:r>
                </a:p>
              </p:txBody>
            </p:sp>
            <p:sp>
              <p:nvSpPr>
                <p:cNvPr id="84" name="Oval 139"/>
                <p:cNvSpPr>
                  <a:spLocks noChangeArrowheads="1"/>
                </p:cNvSpPr>
                <p:nvPr/>
              </p:nvSpPr>
              <p:spPr bwMode="auto">
                <a:xfrm>
                  <a:off x="2993" y="2426"/>
                  <a:ext cx="83" cy="82"/>
                </a:xfrm>
                <a:prstGeom prst="ellipse">
                  <a:avLst/>
                </a:prstGeom>
                <a:solidFill>
                  <a:srgbClr val="004400"/>
                </a:solidFill>
                <a:ln w="25400" cap="sq">
                  <a:noFill/>
                  <a:round/>
                  <a:headEnd type="none" w="sm" len="sm"/>
                  <a:tailEnd type="none" w="sm" len="sm"/>
                </a:ln>
                <a:effectLst/>
              </p:spPr>
              <p:txBody>
                <a:bodyPr wrap="none" anchor="ctr"/>
                <a:lstStyle/>
                <a:p>
                  <a:endParaRPr lang="zh-CN" altLang="en-US" b="1"/>
                </a:p>
              </p:txBody>
            </p:sp>
            <p:sp>
              <p:nvSpPr>
                <p:cNvPr id="85" name="Oval 140"/>
                <p:cNvSpPr>
                  <a:spLocks noChangeArrowheads="1"/>
                </p:cNvSpPr>
                <p:nvPr/>
              </p:nvSpPr>
              <p:spPr bwMode="auto">
                <a:xfrm>
                  <a:off x="2457" y="2917"/>
                  <a:ext cx="82" cy="83"/>
                </a:xfrm>
                <a:prstGeom prst="ellipse">
                  <a:avLst/>
                </a:prstGeom>
                <a:solidFill>
                  <a:srgbClr val="004400"/>
                </a:solidFill>
                <a:ln w="25400" cap="sq">
                  <a:noFill/>
                  <a:round/>
                  <a:headEnd type="none" w="sm" len="sm"/>
                  <a:tailEnd type="none" w="sm" len="sm"/>
                </a:ln>
                <a:effectLst/>
              </p:spPr>
              <p:txBody>
                <a:bodyPr wrap="none" anchor="ctr"/>
                <a:lstStyle/>
                <a:p>
                  <a:endParaRPr lang="zh-CN" altLang="en-US" b="1"/>
                </a:p>
              </p:txBody>
            </p:sp>
            <p:sp>
              <p:nvSpPr>
                <p:cNvPr id="86" name="Oval 141"/>
                <p:cNvSpPr>
                  <a:spLocks noChangeArrowheads="1"/>
                </p:cNvSpPr>
                <p:nvPr/>
              </p:nvSpPr>
              <p:spPr bwMode="auto">
                <a:xfrm>
                  <a:off x="3529" y="2917"/>
                  <a:ext cx="83" cy="83"/>
                </a:xfrm>
                <a:prstGeom prst="ellipse">
                  <a:avLst/>
                </a:prstGeom>
                <a:solidFill>
                  <a:srgbClr val="004400"/>
                </a:solidFill>
                <a:ln w="12700" cap="sq">
                  <a:noFill/>
                  <a:round/>
                  <a:headEnd type="none" w="sm" len="sm"/>
                  <a:tailEnd type="none" w="sm" len="sm"/>
                </a:ln>
                <a:effectLst/>
              </p:spPr>
              <p:txBody>
                <a:bodyPr wrap="none" anchor="ctr"/>
                <a:lstStyle/>
                <a:p>
                  <a:endParaRPr lang="zh-CN" altLang="en-US" b="1"/>
                </a:p>
              </p:txBody>
            </p:sp>
          </p:grpSp>
        </p:grpSp>
        <p:sp>
          <p:nvSpPr>
            <p:cNvPr id="15" name="Text Box 132"/>
            <p:cNvSpPr txBox="1">
              <a:spLocks noChangeArrowheads="1"/>
            </p:cNvSpPr>
            <p:nvPr/>
          </p:nvSpPr>
          <p:spPr bwMode="auto">
            <a:xfrm>
              <a:off x="3923928" y="4653136"/>
              <a:ext cx="566737" cy="4889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600" b="1">
                  <a:solidFill>
                    <a:srgbClr val="FF0000"/>
                  </a:solidFill>
                  <a:ea typeface="黑体" pitchFamily="2" charset="-122"/>
                </a:rPr>
                <a:t>A</a:t>
              </a:r>
            </a:p>
          </p:txBody>
        </p:sp>
        <p:sp>
          <p:nvSpPr>
            <p:cNvPr id="16" name="Text Box 132"/>
            <p:cNvSpPr txBox="1">
              <a:spLocks noChangeArrowheads="1"/>
            </p:cNvSpPr>
            <p:nvPr/>
          </p:nvSpPr>
          <p:spPr bwMode="auto">
            <a:xfrm>
              <a:off x="5301407" y="4653136"/>
              <a:ext cx="566737" cy="4889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600" b="1" smtClean="0">
                  <a:solidFill>
                    <a:srgbClr val="FF0000"/>
                  </a:solidFill>
                  <a:ea typeface="黑体" pitchFamily="2" charset="-122"/>
                </a:rPr>
                <a:t>B</a:t>
              </a:r>
              <a:endParaRPr lang="en-US" altLang="zh-CN" sz="2600" b="1">
                <a:solidFill>
                  <a:srgbClr val="FF0000"/>
                </a:solidFill>
                <a:ea typeface="黑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wipe(left)">
                                      <p:cBhvr>
                                        <p:cTn id="21" dur="5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wipe(left)">
                                      <p:cBhvr>
                                        <p:cTn id="26" dur="500"/>
                                        <p:tgtEl>
                                          <p:spTgt spid="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wipe(left)">
                                      <p:cBhvr>
                                        <p:cTn id="31" dur="500"/>
                                        <p:tgtEl>
                                          <p:spTgt spid="6">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P spid="5" grpId="0" build="p" autoUpdateAnimBg="0"/>
      <p:bldP spid="6"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组合 87"/>
          <p:cNvGrpSpPr/>
          <p:nvPr/>
        </p:nvGrpSpPr>
        <p:grpSpPr>
          <a:xfrm>
            <a:off x="2123728" y="1844824"/>
            <a:ext cx="3897312" cy="3306762"/>
            <a:chOff x="5170488" y="1754609"/>
            <a:chExt cx="3897312" cy="3306762"/>
          </a:xfrm>
        </p:grpSpPr>
        <p:grpSp>
          <p:nvGrpSpPr>
            <p:cNvPr id="12" name="Group 215"/>
            <p:cNvGrpSpPr>
              <a:grpSpLocks/>
            </p:cNvGrpSpPr>
            <p:nvPr/>
          </p:nvGrpSpPr>
          <p:grpSpPr bwMode="auto">
            <a:xfrm>
              <a:off x="5170488" y="1754609"/>
              <a:ext cx="3897312" cy="3306762"/>
              <a:chOff x="3183" y="831"/>
              <a:chExt cx="2501" cy="2083"/>
            </a:xfrm>
          </p:grpSpPr>
          <p:sp>
            <p:nvSpPr>
              <p:cNvPr id="13" name="Text Box 122"/>
              <p:cNvSpPr txBox="1">
                <a:spLocks noChangeArrowheads="1"/>
              </p:cNvSpPr>
              <p:nvPr/>
            </p:nvSpPr>
            <p:spPr bwMode="auto">
              <a:xfrm>
                <a:off x="4235" y="831"/>
                <a:ext cx="577" cy="308"/>
              </a:xfrm>
              <a:prstGeom prst="rect">
                <a:avLst/>
              </a:prstGeom>
              <a:noFill/>
              <a:ln w="9525">
                <a:noFill/>
                <a:miter lim="800000"/>
                <a:headEnd/>
                <a:tailEnd/>
              </a:ln>
              <a:effectLst/>
            </p:spPr>
            <p:txBody>
              <a:bodyPr>
                <a:spAutoFit/>
              </a:bodyPr>
              <a:lstStyle/>
              <a:p>
                <a:pPr>
                  <a:spcBef>
                    <a:spcPct val="50000"/>
                  </a:spcBef>
                </a:pPr>
                <a:r>
                  <a:rPr lang="en-US" altLang="zh-CN" sz="2600" b="1">
                    <a:ea typeface="黑体" pitchFamily="2" charset="-122"/>
                  </a:rPr>
                  <a:t>Vcc</a:t>
                </a:r>
              </a:p>
            </p:txBody>
          </p:sp>
          <p:grpSp>
            <p:nvGrpSpPr>
              <p:cNvPr id="14" name="Group 214"/>
              <p:cNvGrpSpPr>
                <a:grpSpLocks/>
              </p:cNvGrpSpPr>
              <p:nvPr/>
            </p:nvGrpSpPr>
            <p:grpSpPr bwMode="auto">
              <a:xfrm>
                <a:off x="3183" y="1105"/>
                <a:ext cx="2501" cy="1809"/>
                <a:chOff x="3119" y="1105"/>
                <a:chExt cx="2501" cy="1809"/>
              </a:xfrm>
            </p:grpSpPr>
            <p:sp>
              <p:nvSpPr>
                <p:cNvPr id="15" name="Text Box 124"/>
                <p:cNvSpPr txBox="1">
                  <a:spLocks noChangeArrowheads="1"/>
                </p:cNvSpPr>
                <p:nvPr/>
              </p:nvSpPr>
              <p:spPr bwMode="auto">
                <a:xfrm>
                  <a:off x="3577" y="1456"/>
                  <a:ext cx="412" cy="308"/>
                </a:xfrm>
                <a:prstGeom prst="rect">
                  <a:avLst/>
                </a:prstGeom>
                <a:noFill/>
                <a:ln w="9525">
                  <a:noFill/>
                  <a:miter lim="800000"/>
                  <a:headEnd/>
                  <a:tailEnd/>
                </a:ln>
                <a:effectLst/>
              </p:spPr>
              <p:txBody>
                <a:bodyPr>
                  <a:spAutoFit/>
                </a:bodyPr>
                <a:lstStyle/>
                <a:p>
                  <a:pPr>
                    <a:spcBef>
                      <a:spcPct val="50000"/>
                    </a:spcBef>
                  </a:pPr>
                  <a:r>
                    <a:rPr lang="en-US" altLang="zh-CN" sz="2600" b="1">
                      <a:ea typeface="黑体" pitchFamily="2" charset="-122"/>
                    </a:rPr>
                    <a:t>T3</a:t>
                  </a:r>
                </a:p>
              </p:txBody>
            </p:sp>
            <p:sp>
              <p:nvSpPr>
                <p:cNvPr id="16" name="Line 125"/>
                <p:cNvSpPr>
                  <a:spLocks noChangeShapeType="1"/>
                </p:cNvSpPr>
                <p:nvPr/>
              </p:nvSpPr>
              <p:spPr bwMode="auto">
                <a:xfrm>
                  <a:off x="3919" y="1396"/>
                  <a:ext cx="0" cy="168"/>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17" name="Line 126"/>
                <p:cNvSpPr>
                  <a:spLocks noChangeShapeType="1"/>
                </p:cNvSpPr>
                <p:nvPr/>
              </p:nvSpPr>
              <p:spPr bwMode="auto">
                <a:xfrm>
                  <a:off x="3919" y="1573"/>
                  <a:ext cx="136"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18" name="Line 127"/>
                <p:cNvSpPr>
                  <a:spLocks noChangeShapeType="1"/>
                </p:cNvSpPr>
                <p:nvPr/>
              </p:nvSpPr>
              <p:spPr bwMode="auto">
                <a:xfrm>
                  <a:off x="3919" y="1659"/>
                  <a:ext cx="136"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19" name="Line 128"/>
                <p:cNvSpPr>
                  <a:spLocks noChangeShapeType="1"/>
                </p:cNvSpPr>
                <p:nvPr/>
              </p:nvSpPr>
              <p:spPr bwMode="auto">
                <a:xfrm>
                  <a:off x="4061" y="1531"/>
                  <a:ext cx="0" cy="181"/>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0" name="Line 129"/>
                <p:cNvSpPr>
                  <a:spLocks noChangeShapeType="1"/>
                </p:cNvSpPr>
                <p:nvPr/>
              </p:nvSpPr>
              <p:spPr bwMode="auto">
                <a:xfrm>
                  <a:off x="3919" y="1659"/>
                  <a:ext cx="0" cy="211"/>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21" name="Line 130"/>
                <p:cNvSpPr>
                  <a:spLocks noChangeShapeType="1"/>
                </p:cNvSpPr>
                <p:nvPr/>
              </p:nvSpPr>
              <p:spPr bwMode="auto">
                <a:xfrm>
                  <a:off x="4127" y="1549"/>
                  <a:ext cx="0" cy="126"/>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2" name="Line 131"/>
                <p:cNvSpPr>
                  <a:spLocks noChangeShapeType="1"/>
                </p:cNvSpPr>
                <p:nvPr/>
              </p:nvSpPr>
              <p:spPr bwMode="auto">
                <a:xfrm>
                  <a:off x="4135" y="1617"/>
                  <a:ext cx="499"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3" name="Text Box 132"/>
                <p:cNvSpPr txBox="1">
                  <a:spLocks noChangeArrowheads="1"/>
                </p:cNvSpPr>
                <p:nvPr/>
              </p:nvSpPr>
              <p:spPr bwMode="auto">
                <a:xfrm>
                  <a:off x="3509" y="2018"/>
                  <a:ext cx="412" cy="308"/>
                </a:xfrm>
                <a:prstGeom prst="rect">
                  <a:avLst/>
                </a:prstGeom>
                <a:noFill/>
                <a:ln w="9525">
                  <a:noFill/>
                  <a:miter lim="800000"/>
                  <a:headEnd/>
                  <a:tailEnd/>
                </a:ln>
                <a:effectLst/>
              </p:spPr>
              <p:txBody>
                <a:bodyPr>
                  <a:spAutoFit/>
                </a:bodyPr>
                <a:lstStyle/>
                <a:p>
                  <a:pPr>
                    <a:spcBef>
                      <a:spcPct val="50000"/>
                    </a:spcBef>
                  </a:pPr>
                  <a:r>
                    <a:rPr lang="en-US" altLang="zh-CN" sz="2600" b="1">
                      <a:ea typeface="黑体" pitchFamily="2" charset="-122"/>
                    </a:rPr>
                    <a:t>T1</a:t>
                  </a:r>
                </a:p>
              </p:txBody>
            </p:sp>
            <p:sp>
              <p:nvSpPr>
                <p:cNvPr id="24" name="Line 133"/>
                <p:cNvSpPr>
                  <a:spLocks noChangeShapeType="1"/>
                </p:cNvSpPr>
                <p:nvPr/>
              </p:nvSpPr>
              <p:spPr bwMode="auto">
                <a:xfrm>
                  <a:off x="3919" y="1926"/>
                  <a:ext cx="0" cy="211"/>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25" name="Line 134"/>
                <p:cNvSpPr>
                  <a:spLocks noChangeShapeType="1"/>
                </p:cNvSpPr>
                <p:nvPr/>
              </p:nvSpPr>
              <p:spPr bwMode="auto">
                <a:xfrm>
                  <a:off x="3919" y="2137"/>
                  <a:ext cx="125"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6" name="Line 135"/>
                <p:cNvSpPr>
                  <a:spLocks noChangeShapeType="1"/>
                </p:cNvSpPr>
                <p:nvPr/>
              </p:nvSpPr>
              <p:spPr bwMode="auto">
                <a:xfrm>
                  <a:off x="3919" y="2223"/>
                  <a:ext cx="125"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7" name="Line 136"/>
                <p:cNvSpPr>
                  <a:spLocks noChangeShapeType="1"/>
                </p:cNvSpPr>
                <p:nvPr/>
              </p:nvSpPr>
              <p:spPr bwMode="auto">
                <a:xfrm>
                  <a:off x="4061" y="2079"/>
                  <a:ext cx="0" cy="188"/>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8" name="Line 137"/>
                <p:cNvSpPr>
                  <a:spLocks noChangeShapeType="1"/>
                </p:cNvSpPr>
                <p:nvPr/>
              </p:nvSpPr>
              <p:spPr bwMode="auto">
                <a:xfrm>
                  <a:off x="3919" y="2224"/>
                  <a:ext cx="0" cy="201"/>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9" name="Line 138"/>
                <p:cNvSpPr>
                  <a:spLocks noChangeShapeType="1"/>
                </p:cNvSpPr>
                <p:nvPr/>
              </p:nvSpPr>
              <p:spPr bwMode="auto">
                <a:xfrm>
                  <a:off x="4135" y="2113"/>
                  <a:ext cx="0" cy="126"/>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30" name="Line 139"/>
                <p:cNvSpPr>
                  <a:spLocks noChangeShapeType="1"/>
                </p:cNvSpPr>
                <p:nvPr/>
              </p:nvSpPr>
              <p:spPr bwMode="auto">
                <a:xfrm>
                  <a:off x="4143" y="2181"/>
                  <a:ext cx="136"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31" name="Line 140"/>
                <p:cNvSpPr>
                  <a:spLocks noChangeShapeType="1"/>
                </p:cNvSpPr>
                <p:nvPr/>
              </p:nvSpPr>
              <p:spPr bwMode="auto">
                <a:xfrm>
                  <a:off x="3854" y="2436"/>
                  <a:ext cx="164"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32" name="Line 141"/>
                <p:cNvSpPr>
                  <a:spLocks noChangeShapeType="1"/>
                </p:cNvSpPr>
                <p:nvPr/>
              </p:nvSpPr>
              <p:spPr bwMode="auto">
                <a:xfrm>
                  <a:off x="3561" y="1878"/>
                  <a:ext cx="338"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33" name="Text Box 142"/>
                <p:cNvSpPr txBox="1">
                  <a:spLocks noChangeArrowheads="1"/>
                </p:cNvSpPr>
                <p:nvPr/>
              </p:nvSpPr>
              <p:spPr bwMode="auto">
                <a:xfrm flipH="1">
                  <a:off x="4843" y="1456"/>
                  <a:ext cx="412" cy="308"/>
                </a:xfrm>
                <a:prstGeom prst="rect">
                  <a:avLst/>
                </a:prstGeom>
                <a:noFill/>
                <a:ln w="9525">
                  <a:noFill/>
                  <a:miter lim="800000"/>
                  <a:headEnd/>
                  <a:tailEnd/>
                </a:ln>
                <a:effectLst/>
              </p:spPr>
              <p:txBody>
                <a:bodyPr>
                  <a:spAutoFit/>
                </a:bodyPr>
                <a:lstStyle/>
                <a:p>
                  <a:pPr>
                    <a:spcBef>
                      <a:spcPct val="50000"/>
                    </a:spcBef>
                  </a:pPr>
                  <a:r>
                    <a:rPr lang="en-US" altLang="zh-CN" sz="2600" b="1">
                      <a:ea typeface="黑体" pitchFamily="2" charset="-122"/>
                    </a:rPr>
                    <a:t>T4</a:t>
                  </a:r>
                </a:p>
              </p:txBody>
            </p:sp>
            <p:sp>
              <p:nvSpPr>
                <p:cNvPr id="34" name="Line 143"/>
                <p:cNvSpPr>
                  <a:spLocks noChangeShapeType="1"/>
                </p:cNvSpPr>
                <p:nvPr/>
              </p:nvSpPr>
              <p:spPr bwMode="auto">
                <a:xfrm flipH="1">
                  <a:off x="4865" y="1388"/>
                  <a:ext cx="0" cy="163"/>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35" name="Line 144"/>
                <p:cNvSpPr>
                  <a:spLocks noChangeShapeType="1"/>
                </p:cNvSpPr>
                <p:nvPr/>
              </p:nvSpPr>
              <p:spPr bwMode="auto">
                <a:xfrm flipH="1">
                  <a:off x="4723" y="1557"/>
                  <a:ext cx="143"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36" name="Line 145"/>
                <p:cNvSpPr>
                  <a:spLocks noChangeShapeType="1"/>
                </p:cNvSpPr>
                <p:nvPr/>
              </p:nvSpPr>
              <p:spPr bwMode="auto">
                <a:xfrm flipH="1">
                  <a:off x="4723" y="1651"/>
                  <a:ext cx="143"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37" name="Line 146"/>
                <p:cNvSpPr>
                  <a:spLocks noChangeShapeType="1"/>
                </p:cNvSpPr>
                <p:nvPr/>
              </p:nvSpPr>
              <p:spPr bwMode="auto">
                <a:xfrm flipH="1">
                  <a:off x="4723" y="1515"/>
                  <a:ext cx="0" cy="181"/>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38" name="Line 147"/>
                <p:cNvSpPr>
                  <a:spLocks noChangeShapeType="1"/>
                </p:cNvSpPr>
                <p:nvPr/>
              </p:nvSpPr>
              <p:spPr bwMode="auto">
                <a:xfrm flipH="1">
                  <a:off x="4865" y="1667"/>
                  <a:ext cx="0" cy="211"/>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39" name="Line 148"/>
                <p:cNvSpPr>
                  <a:spLocks noChangeShapeType="1"/>
                </p:cNvSpPr>
                <p:nvPr/>
              </p:nvSpPr>
              <p:spPr bwMode="auto">
                <a:xfrm flipH="1">
                  <a:off x="4641" y="1541"/>
                  <a:ext cx="0" cy="126"/>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40" name="Text Box 150"/>
                <p:cNvSpPr txBox="1">
                  <a:spLocks noChangeArrowheads="1"/>
                </p:cNvSpPr>
                <p:nvPr/>
              </p:nvSpPr>
              <p:spPr bwMode="auto">
                <a:xfrm flipH="1">
                  <a:off x="4879" y="2007"/>
                  <a:ext cx="413" cy="308"/>
                </a:xfrm>
                <a:prstGeom prst="rect">
                  <a:avLst/>
                </a:prstGeom>
                <a:noFill/>
                <a:ln w="9525">
                  <a:noFill/>
                  <a:miter lim="800000"/>
                  <a:headEnd/>
                  <a:tailEnd/>
                </a:ln>
                <a:effectLst/>
              </p:spPr>
              <p:txBody>
                <a:bodyPr>
                  <a:spAutoFit/>
                </a:bodyPr>
                <a:lstStyle/>
                <a:p>
                  <a:pPr>
                    <a:spcBef>
                      <a:spcPct val="50000"/>
                    </a:spcBef>
                  </a:pPr>
                  <a:r>
                    <a:rPr lang="en-US" altLang="zh-CN" sz="2600" b="1">
                      <a:ea typeface="黑体" pitchFamily="2" charset="-122"/>
                    </a:rPr>
                    <a:t>T2</a:t>
                  </a:r>
                </a:p>
              </p:txBody>
            </p:sp>
            <p:sp>
              <p:nvSpPr>
                <p:cNvPr id="41" name="Line 151"/>
                <p:cNvSpPr>
                  <a:spLocks noChangeShapeType="1"/>
                </p:cNvSpPr>
                <p:nvPr/>
              </p:nvSpPr>
              <p:spPr bwMode="auto">
                <a:xfrm flipH="1">
                  <a:off x="4865" y="1886"/>
                  <a:ext cx="0" cy="234"/>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42" name="Line 152"/>
                <p:cNvSpPr>
                  <a:spLocks noChangeShapeType="1"/>
                </p:cNvSpPr>
                <p:nvPr/>
              </p:nvSpPr>
              <p:spPr bwMode="auto">
                <a:xfrm flipH="1">
                  <a:off x="4723" y="2129"/>
                  <a:ext cx="143"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43" name="Line 153"/>
                <p:cNvSpPr>
                  <a:spLocks noChangeShapeType="1"/>
                </p:cNvSpPr>
                <p:nvPr/>
              </p:nvSpPr>
              <p:spPr bwMode="auto">
                <a:xfrm flipH="1">
                  <a:off x="4723" y="2215"/>
                  <a:ext cx="143"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44" name="Line 154"/>
                <p:cNvSpPr>
                  <a:spLocks noChangeShapeType="1"/>
                </p:cNvSpPr>
                <p:nvPr/>
              </p:nvSpPr>
              <p:spPr bwMode="auto">
                <a:xfrm flipH="1">
                  <a:off x="4723" y="2071"/>
                  <a:ext cx="0" cy="188"/>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45" name="Line 155"/>
                <p:cNvSpPr>
                  <a:spLocks noChangeShapeType="1"/>
                </p:cNvSpPr>
                <p:nvPr/>
              </p:nvSpPr>
              <p:spPr bwMode="auto">
                <a:xfrm flipH="1">
                  <a:off x="4873" y="2215"/>
                  <a:ext cx="0" cy="212"/>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46" name="Line 156"/>
                <p:cNvSpPr>
                  <a:spLocks noChangeShapeType="1"/>
                </p:cNvSpPr>
                <p:nvPr/>
              </p:nvSpPr>
              <p:spPr bwMode="auto">
                <a:xfrm flipH="1">
                  <a:off x="4641" y="2113"/>
                  <a:ext cx="0" cy="126"/>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47" name="Line 157"/>
                <p:cNvSpPr>
                  <a:spLocks noChangeShapeType="1"/>
                </p:cNvSpPr>
                <p:nvPr/>
              </p:nvSpPr>
              <p:spPr bwMode="auto">
                <a:xfrm flipH="1">
                  <a:off x="4500" y="2181"/>
                  <a:ext cx="136"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48" name="Line 158"/>
                <p:cNvSpPr>
                  <a:spLocks noChangeShapeType="1"/>
                </p:cNvSpPr>
                <p:nvPr/>
              </p:nvSpPr>
              <p:spPr bwMode="auto">
                <a:xfrm flipH="1">
                  <a:off x="4790" y="2427"/>
                  <a:ext cx="165"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49" name="Line 159"/>
                <p:cNvSpPr>
                  <a:spLocks noChangeShapeType="1"/>
                </p:cNvSpPr>
                <p:nvPr/>
              </p:nvSpPr>
              <p:spPr bwMode="auto">
                <a:xfrm flipH="1">
                  <a:off x="4913" y="1878"/>
                  <a:ext cx="338"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50" name="Line 160"/>
                <p:cNvSpPr>
                  <a:spLocks noChangeShapeType="1"/>
                </p:cNvSpPr>
                <p:nvPr/>
              </p:nvSpPr>
              <p:spPr bwMode="auto">
                <a:xfrm>
                  <a:off x="3959" y="1878"/>
                  <a:ext cx="277"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51" name="Line 161"/>
                <p:cNvSpPr>
                  <a:spLocks noChangeShapeType="1"/>
                </p:cNvSpPr>
                <p:nvPr/>
              </p:nvSpPr>
              <p:spPr bwMode="auto">
                <a:xfrm>
                  <a:off x="4252" y="1878"/>
                  <a:ext cx="248" cy="295"/>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52" name="Line 162"/>
                <p:cNvSpPr>
                  <a:spLocks noChangeShapeType="1"/>
                </p:cNvSpPr>
                <p:nvPr/>
              </p:nvSpPr>
              <p:spPr bwMode="auto">
                <a:xfrm flipV="1">
                  <a:off x="4276" y="1878"/>
                  <a:ext cx="248" cy="295"/>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53" name="Line 163"/>
                <p:cNvSpPr>
                  <a:spLocks noChangeShapeType="1"/>
                </p:cNvSpPr>
                <p:nvPr/>
              </p:nvSpPr>
              <p:spPr bwMode="auto">
                <a:xfrm>
                  <a:off x="4540" y="1878"/>
                  <a:ext cx="277"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54" name="Line 164"/>
                <p:cNvSpPr>
                  <a:spLocks noChangeShapeType="1"/>
                </p:cNvSpPr>
                <p:nvPr/>
              </p:nvSpPr>
              <p:spPr bwMode="auto">
                <a:xfrm>
                  <a:off x="3911" y="1387"/>
                  <a:ext cx="939"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55" name="Line 166"/>
                <p:cNvSpPr>
                  <a:spLocks noChangeShapeType="1"/>
                </p:cNvSpPr>
                <p:nvPr/>
              </p:nvSpPr>
              <p:spPr bwMode="auto">
                <a:xfrm>
                  <a:off x="4392" y="1150"/>
                  <a:ext cx="0" cy="467"/>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56" name="Line 168"/>
                <p:cNvSpPr>
                  <a:spLocks noChangeShapeType="1"/>
                </p:cNvSpPr>
                <p:nvPr/>
              </p:nvSpPr>
              <p:spPr bwMode="auto">
                <a:xfrm>
                  <a:off x="3545" y="1878"/>
                  <a:ext cx="0" cy="118"/>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57" name="Line 169"/>
                <p:cNvSpPr>
                  <a:spLocks noChangeShapeType="1"/>
                </p:cNvSpPr>
                <p:nvPr/>
              </p:nvSpPr>
              <p:spPr bwMode="auto">
                <a:xfrm>
                  <a:off x="3437" y="1878"/>
                  <a:ext cx="0" cy="118"/>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58" name="Line 170"/>
                <p:cNvSpPr>
                  <a:spLocks noChangeShapeType="1"/>
                </p:cNvSpPr>
                <p:nvPr/>
              </p:nvSpPr>
              <p:spPr bwMode="auto">
                <a:xfrm>
                  <a:off x="3290" y="1878"/>
                  <a:ext cx="129"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59" name="Line 171"/>
                <p:cNvSpPr>
                  <a:spLocks noChangeShapeType="1"/>
                </p:cNvSpPr>
                <p:nvPr/>
              </p:nvSpPr>
              <p:spPr bwMode="auto">
                <a:xfrm>
                  <a:off x="3385" y="2004"/>
                  <a:ext cx="204"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60" name="Line 172"/>
                <p:cNvSpPr>
                  <a:spLocks noChangeShapeType="1"/>
                </p:cNvSpPr>
                <p:nvPr/>
              </p:nvSpPr>
              <p:spPr bwMode="auto">
                <a:xfrm>
                  <a:off x="3428" y="2047"/>
                  <a:ext cx="123"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61" name="Line 173"/>
                <p:cNvSpPr>
                  <a:spLocks noChangeShapeType="1"/>
                </p:cNvSpPr>
                <p:nvPr/>
              </p:nvSpPr>
              <p:spPr bwMode="auto">
                <a:xfrm>
                  <a:off x="3490" y="2056"/>
                  <a:ext cx="0" cy="549"/>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62" name="Text Box 174"/>
                <p:cNvSpPr txBox="1">
                  <a:spLocks noChangeArrowheads="1"/>
                </p:cNvSpPr>
                <p:nvPr/>
              </p:nvSpPr>
              <p:spPr bwMode="auto">
                <a:xfrm>
                  <a:off x="3304" y="1614"/>
                  <a:ext cx="384" cy="30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600" b="1">
                      <a:ea typeface="黑体" pitchFamily="2" charset="-122"/>
                    </a:rPr>
                    <a:t>T5</a:t>
                  </a:r>
                </a:p>
              </p:txBody>
            </p:sp>
            <p:sp>
              <p:nvSpPr>
                <p:cNvPr id="63" name="Line 176"/>
                <p:cNvSpPr>
                  <a:spLocks noChangeShapeType="1"/>
                </p:cNvSpPr>
                <p:nvPr/>
              </p:nvSpPr>
              <p:spPr bwMode="auto">
                <a:xfrm>
                  <a:off x="5363" y="1887"/>
                  <a:ext cx="0" cy="108"/>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64" name="Line 177"/>
                <p:cNvSpPr>
                  <a:spLocks noChangeShapeType="1"/>
                </p:cNvSpPr>
                <p:nvPr/>
              </p:nvSpPr>
              <p:spPr bwMode="auto">
                <a:xfrm>
                  <a:off x="5268" y="1878"/>
                  <a:ext cx="0" cy="126"/>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65" name="Line 178"/>
                <p:cNvSpPr>
                  <a:spLocks noChangeShapeType="1"/>
                </p:cNvSpPr>
                <p:nvPr/>
              </p:nvSpPr>
              <p:spPr bwMode="auto">
                <a:xfrm flipV="1">
                  <a:off x="5363" y="1877"/>
                  <a:ext cx="141"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66" name="Line 179"/>
                <p:cNvSpPr>
                  <a:spLocks noChangeShapeType="1"/>
                </p:cNvSpPr>
                <p:nvPr/>
              </p:nvSpPr>
              <p:spPr bwMode="auto">
                <a:xfrm>
                  <a:off x="5218" y="2004"/>
                  <a:ext cx="204"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67" name="Line 180"/>
                <p:cNvSpPr>
                  <a:spLocks noChangeShapeType="1"/>
                </p:cNvSpPr>
                <p:nvPr/>
              </p:nvSpPr>
              <p:spPr bwMode="auto">
                <a:xfrm>
                  <a:off x="5261" y="2047"/>
                  <a:ext cx="123"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68" name="Line 181"/>
                <p:cNvSpPr>
                  <a:spLocks noChangeShapeType="1"/>
                </p:cNvSpPr>
                <p:nvPr/>
              </p:nvSpPr>
              <p:spPr bwMode="auto">
                <a:xfrm>
                  <a:off x="5326" y="2056"/>
                  <a:ext cx="0" cy="549"/>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69" name="Text Box 182"/>
                <p:cNvSpPr txBox="1">
                  <a:spLocks noChangeArrowheads="1"/>
                </p:cNvSpPr>
                <p:nvPr/>
              </p:nvSpPr>
              <p:spPr bwMode="auto">
                <a:xfrm>
                  <a:off x="5125" y="1617"/>
                  <a:ext cx="420" cy="30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600" b="1">
                      <a:ea typeface="黑体" pitchFamily="2" charset="-122"/>
                    </a:rPr>
                    <a:t>T6</a:t>
                  </a:r>
                </a:p>
              </p:txBody>
            </p:sp>
            <p:sp>
              <p:nvSpPr>
                <p:cNvPr id="70" name="Line 183"/>
                <p:cNvSpPr>
                  <a:spLocks noChangeShapeType="1"/>
                </p:cNvSpPr>
                <p:nvPr/>
              </p:nvSpPr>
              <p:spPr bwMode="auto">
                <a:xfrm>
                  <a:off x="3489" y="2605"/>
                  <a:ext cx="1825"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71" name="Line 184"/>
                <p:cNvSpPr>
                  <a:spLocks noChangeShapeType="1"/>
                </p:cNvSpPr>
                <p:nvPr/>
              </p:nvSpPr>
              <p:spPr bwMode="auto">
                <a:xfrm>
                  <a:off x="4376" y="2613"/>
                  <a:ext cx="0" cy="147"/>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72" name="Line 185"/>
                <p:cNvSpPr>
                  <a:spLocks noChangeShapeType="1"/>
                </p:cNvSpPr>
                <p:nvPr/>
              </p:nvSpPr>
              <p:spPr bwMode="auto">
                <a:xfrm>
                  <a:off x="3510" y="2774"/>
                  <a:ext cx="1733"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73" name="Text Box 186"/>
                <p:cNvSpPr txBox="1">
                  <a:spLocks noChangeArrowheads="1"/>
                </p:cNvSpPr>
                <p:nvPr/>
              </p:nvSpPr>
              <p:spPr bwMode="auto">
                <a:xfrm>
                  <a:off x="5234" y="2606"/>
                  <a:ext cx="357" cy="30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600" b="1">
                      <a:ea typeface="黑体" pitchFamily="2" charset="-122"/>
                    </a:rPr>
                    <a:t>Z</a:t>
                  </a:r>
                </a:p>
              </p:txBody>
            </p:sp>
            <p:sp>
              <p:nvSpPr>
                <p:cNvPr id="74" name="Line 187"/>
                <p:cNvSpPr>
                  <a:spLocks noChangeShapeType="1"/>
                </p:cNvSpPr>
                <p:nvPr/>
              </p:nvSpPr>
              <p:spPr bwMode="auto">
                <a:xfrm>
                  <a:off x="3288" y="1364"/>
                  <a:ext cx="0" cy="1267"/>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75" name="Line 188"/>
                <p:cNvSpPr>
                  <a:spLocks noChangeShapeType="1"/>
                </p:cNvSpPr>
                <p:nvPr/>
              </p:nvSpPr>
              <p:spPr bwMode="auto">
                <a:xfrm>
                  <a:off x="5501" y="1401"/>
                  <a:ext cx="0" cy="1264"/>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grpSp>
              <p:nvGrpSpPr>
                <p:cNvPr id="76" name="Group 210"/>
                <p:cNvGrpSpPr>
                  <a:grpSpLocks/>
                </p:cNvGrpSpPr>
                <p:nvPr/>
              </p:nvGrpSpPr>
              <p:grpSpPr bwMode="auto">
                <a:xfrm>
                  <a:off x="3119" y="1105"/>
                  <a:ext cx="417" cy="308"/>
                  <a:chOff x="2927" y="1105"/>
                  <a:chExt cx="417" cy="308"/>
                </a:xfrm>
              </p:grpSpPr>
              <p:sp>
                <p:nvSpPr>
                  <p:cNvPr id="81" name="Text Box 190"/>
                  <p:cNvSpPr txBox="1">
                    <a:spLocks noChangeArrowheads="1"/>
                  </p:cNvSpPr>
                  <p:nvPr/>
                </p:nvSpPr>
                <p:spPr bwMode="auto">
                  <a:xfrm>
                    <a:off x="2927" y="1105"/>
                    <a:ext cx="417" cy="30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600" b="1">
                        <a:ea typeface="黑体" pitchFamily="2" charset="-122"/>
                      </a:rPr>
                      <a:t>W</a:t>
                    </a:r>
                  </a:p>
                </p:txBody>
              </p:sp>
              <p:sp>
                <p:nvSpPr>
                  <p:cNvPr id="82" name="Line 191"/>
                  <p:cNvSpPr>
                    <a:spLocks noChangeShapeType="1"/>
                  </p:cNvSpPr>
                  <p:nvPr/>
                </p:nvSpPr>
                <p:spPr bwMode="auto">
                  <a:xfrm>
                    <a:off x="2989" y="1147"/>
                    <a:ext cx="190"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grpSp>
            <p:sp>
              <p:nvSpPr>
                <p:cNvPr id="77" name="Text Box 192"/>
                <p:cNvSpPr txBox="1">
                  <a:spLocks noChangeArrowheads="1"/>
                </p:cNvSpPr>
                <p:nvPr/>
              </p:nvSpPr>
              <p:spPr bwMode="auto">
                <a:xfrm>
                  <a:off x="5342" y="1123"/>
                  <a:ext cx="278" cy="30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600" b="1">
                      <a:ea typeface="黑体" pitchFamily="2" charset="-122"/>
                    </a:rPr>
                    <a:t>W</a:t>
                  </a:r>
                </a:p>
              </p:txBody>
            </p:sp>
            <p:sp>
              <p:nvSpPr>
                <p:cNvPr id="78" name="Oval 193"/>
                <p:cNvSpPr>
                  <a:spLocks noChangeArrowheads="1"/>
                </p:cNvSpPr>
                <p:nvPr/>
              </p:nvSpPr>
              <p:spPr bwMode="auto">
                <a:xfrm>
                  <a:off x="4359" y="1335"/>
                  <a:ext cx="83" cy="84"/>
                </a:xfrm>
                <a:prstGeom prst="ellipse">
                  <a:avLst/>
                </a:prstGeom>
                <a:solidFill>
                  <a:srgbClr val="004400"/>
                </a:solidFill>
                <a:ln w="25400" cap="sq">
                  <a:noFill/>
                  <a:round/>
                  <a:headEnd type="none" w="sm" len="sm"/>
                  <a:tailEnd type="none" w="sm" len="sm"/>
                </a:ln>
                <a:effectLst/>
              </p:spPr>
              <p:txBody>
                <a:bodyPr wrap="none" anchor="ctr"/>
                <a:lstStyle/>
                <a:p>
                  <a:endParaRPr lang="zh-CN" altLang="en-US" b="1"/>
                </a:p>
              </p:txBody>
            </p:sp>
            <p:sp>
              <p:nvSpPr>
                <p:cNvPr id="79" name="Oval 194"/>
                <p:cNvSpPr>
                  <a:spLocks noChangeArrowheads="1"/>
                </p:cNvSpPr>
                <p:nvPr/>
              </p:nvSpPr>
              <p:spPr bwMode="auto">
                <a:xfrm>
                  <a:off x="3879" y="1836"/>
                  <a:ext cx="82" cy="84"/>
                </a:xfrm>
                <a:prstGeom prst="ellipse">
                  <a:avLst/>
                </a:prstGeom>
                <a:solidFill>
                  <a:srgbClr val="004400"/>
                </a:solidFill>
                <a:ln w="12700" cap="sq">
                  <a:noFill/>
                  <a:round/>
                  <a:headEnd type="none" w="sm" len="sm"/>
                  <a:tailEnd type="none" w="sm" len="sm"/>
                </a:ln>
                <a:effectLst/>
              </p:spPr>
              <p:txBody>
                <a:bodyPr wrap="none" anchor="ctr"/>
                <a:lstStyle/>
                <a:p>
                  <a:endParaRPr lang="zh-CN" altLang="en-US" b="1"/>
                </a:p>
              </p:txBody>
            </p:sp>
            <p:sp>
              <p:nvSpPr>
                <p:cNvPr id="80" name="Oval 195"/>
                <p:cNvSpPr>
                  <a:spLocks noChangeArrowheads="1"/>
                </p:cNvSpPr>
                <p:nvPr/>
              </p:nvSpPr>
              <p:spPr bwMode="auto">
                <a:xfrm>
                  <a:off x="4815" y="1836"/>
                  <a:ext cx="83" cy="84"/>
                </a:xfrm>
                <a:prstGeom prst="ellipse">
                  <a:avLst/>
                </a:prstGeom>
                <a:solidFill>
                  <a:srgbClr val="004400"/>
                </a:solidFill>
                <a:ln w="12700" cap="sq">
                  <a:noFill/>
                  <a:round/>
                  <a:headEnd type="none" w="sm" len="sm"/>
                  <a:tailEnd type="none" w="sm" len="sm"/>
                </a:ln>
                <a:effectLst/>
              </p:spPr>
              <p:txBody>
                <a:bodyPr wrap="none" anchor="ctr"/>
                <a:lstStyle/>
                <a:p>
                  <a:endParaRPr lang="zh-CN" altLang="en-US" b="1"/>
                </a:p>
              </p:txBody>
            </p:sp>
          </p:grpSp>
        </p:grpSp>
        <p:sp>
          <p:nvSpPr>
            <p:cNvPr id="86" name="Text Box 132"/>
            <p:cNvSpPr txBox="1">
              <a:spLocks noChangeArrowheads="1"/>
            </p:cNvSpPr>
            <p:nvPr/>
          </p:nvSpPr>
          <p:spPr bwMode="auto">
            <a:xfrm>
              <a:off x="6381527" y="3012058"/>
              <a:ext cx="566737" cy="4889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600" b="1">
                  <a:solidFill>
                    <a:srgbClr val="FF0000"/>
                  </a:solidFill>
                  <a:ea typeface="黑体" pitchFamily="2" charset="-122"/>
                </a:rPr>
                <a:t>A</a:t>
              </a:r>
            </a:p>
          </p:txBody>
        </p:sp>
        <p:sp>
          <p:nvSpPr>
            <p:cNvPr id="87" name="Text Box 132"/>
            <p:cNvSpPr txBox="1">
              <a:spLocks noChangeArrowheads="1"/>
            </p:cNvSpPr>
            <p:nvPr/>
          </p:nvSpPr>
          <p:spPr bwMode="auto">
            <a:xfrm>
              <a:off x="7533655" y="3012058"/>
              <a:ext cx="566737" cy="4889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600" b="1" smtClean="0">
                  <a:solidFill>
                    <a:srgbClr val="FF0000"/>
                  </a:solidFill>
                  <a:ea typeface="黑体" pitchFamily="2" charset="-122"/>
                </a:rPr>
                <a:t>B</a:t>
              </a:r>
              <a:endParaRPr lang="en-US" altLang="zh-CN" sz="2600" b="1">
                <a:solidFill>
                  <a:srgbClr val="FF0000"/>
                </a:solidFill>
                <a:ea typeface="黑体" pitchFamily="2" charset="-122"/>
              </a:endParaRPr>
            </a:p>
          </p:txBody>
        </p:sp>
      </p:grpSp>
      <p:grpSp>
        <p:nvGrpSpPr>
          <p:cNvPr id="90" name="组合 89"/>
          <p:cNvGrpSpPr/>
          <p:nvPr/>
        </p:nvGrpSpPr>
        <p:grpSpPr>
          <a:xfrm>
            <a:off x="179512" y="836712"/>
            <a:ext cx="8289552" cy="544765"/>
            <a:chOff x="179512" y="836712"/>
            <a:chExt cx="8289552" cy="544765"/>
          </a:xfrm>
        </p:grpSpPr>
        <p:sp>
          <p:nvSpPr>
            <p:cNvPr id="2" name="Text Box 105"/>
            <p:cNvSpPr txBox="1">
              <a:spLocks noChangeArrowheads="1"/>
            </p:cNvSpPr>
            <p:nvPr/>
          </p:nvSpPr>
          <p:spPr bwMode="auto">
            <a:xfrm>
              <a:off x="179512" y="836712"/>
              <a:ext cx="8289552" cy="544765"/>
            </a:xfrm>
            <a:prstGeom prst="rect">
              <a:avLst/>
            </a:prstGeom>
            <a:noFill/>
            <a:ln w="9525">
              <a:noFill/>
              <a:miter lim="800000"/>
              <a:headEnd/>
              <a:tailEnd/>
            </a:ln>
            <a:effectLst/>
          </p:spPr>
          <p:txBody>
            <a:bodyPr wrap="square">
              <a:spAutoFit/>
            </a:bodyPr>
            <a:lstStyle/>
            <a:p>
              <a:pPr>
                <a:lnSpc>
                  <a:spcPct val="105000"/>
                </a:lnSpc>
                <a:spcBef>
                  <a:spcPct val="50000"/>
                </a:spcBef>
              </a:pPr>
              <a:r>
                <a:rPr lang="zh-CN" altLang="en-US" sz="2800" b="1"/>
                <a:t>原信息为“1</a:t>
              </a:r>
              <a:r>
                <a:rPr lang="zh-CN" altLang="en-US" sz="2800" b="1" smtClean="0"/>
                <a:t>”(</a:t>
              </a:r>
              <a:r>
                <a:rPr lang="en-US" altLang="zh-CN" sz="2800" b="1" smtClean="0"/>
                <a:t>A=1</a:t>
              </a:r>
              <a:r>
                <a:rPr lang="zh-CN" altLang="en-US" sz="2800" b="1" smtClean="0"/>
                <a:t>，</a:t>
              </a:r>
              <a:r>
                <a:rPr lang="en-US" altLang="zh-CN" sz="2800" b="1" smtClean="0"/>
                <a:t>B=0</a:t>
              </a:r>
              <a:r>
                <a:rPr lang="zh-CN" altLang="en-US" sz="2800" b="1" smtClean="0"/>
                <a:t>), </a:t>
              </a:r>
              <a:r>
                <a:rPr lang="zh-CN" altLang="en-US" sz="2800" b="1"/>
                <a:t>则</a:t>
              </a:r>
              <a:r>
                <a:rPr lang="en-US" altLang="zh-CN" sz="2800" b="1" smtClean="0"/>
                <a:t>W=1</a:t>
              </a:r>
              <a:r>
                <a:rPr lang="zh-CN" altLang="en-US" sz="2800" b="1" smtClean="0"/>
                <a:t>，</a:t>
              </a:r>
              <a:r>
                <a:rPr lang="en-US" altLang="zh-CN" sz="2800" b="1" smtClean="0"/>
                <a:t> W=0</a:t>
              </a:r>
              <a:r>
                <a:rPr lang="zh-CN" altLang="en-US" sz="2800" b="1" smtClean="0"/>
                <a:t>。</a:t>
              </a:r>
              <a:endParaRPr lang="zh-CN" altLang="en-US" sz="2800" b="1">
                <a:ea typeface="黑体" pitchFamily="2" charset="-122"/>
              </a:endParaRPr>
            </a:p>
          </p:txBody>
        </p:sp>
        <p:sp>
          <p:nvSpPr>
            <p:cNvPr id="89" name="Line 112"/>
            <p:cNvSpPr>
              <a:spLocks noChangeShapeType="1"/>
            </p:cNvSpPr>
            <p:nvPr/>
          </p:nvSpPr>
          <p:spPr bwMode="auto">
            <a:xfrm>
              <a:off x="5004048" y="908720"/>
              <a:ext cx="288032" cy="0"/>
            </a:xfrm>
            <a:prstGeom prst="line">
              <a:avLst/>
            </a:prstGeom>
            <a:noFill/>
            <a:ln w="22225">
              <a:solidFill>
                <a:srgbClr val="004400"/>
              </a:solidFill>
              <a:round/>
              <a:headEnd/>
              <a:tailEnd/>
            </a:ln>
            <a:effectLst/>
          </p:spPr>
          <p:txBody>
            <a:bodyPr wrap="none"/>
            <a:lstStyle/>
            <a:p>
              <a:endParaRPr lang="zh-CN" altLang="en-US" b="1"/>
            </a:p>
          </p:txBody>
        </p:sp>
      </p:grpSp>
      <p:sp>
        <p:nvSpPr>
          <p:cNvPr id="91" name="TextBox 90"/>
          <p:cNvSpPr txBox="1"/>
          <p:nvPr/>
        </p:nvSpPr>
        <p:spPr>
          <a:xfrm>
            <a:off x="899592" y="116632"/>
            <a:ext cx="1266693" cy="523220"/>
          </a:xfrm>
          <a:prstGeom prst="rect">
            <a:avLst/>
          </a:prstGeom>
          <a:noFill/>
        </p:spPr>
        <p:txBody>
          <a:bodyPr wrap="none" rtlCol="0">
            <a:spAutoFit/>
          </a:bodyPr>
          <a:lstStyle/>
          <a:p>
            <a:r>
              <a:rPr lang="zh-CN" altLang="en-US" sz="2800" b="1" smtClean="0">
                <a:solidFill>
                  <a:srgbClr val="FF0000"/>
                </a:solidFill>
              </a:rPr>
              <a:t>读出：</a:t>
            </a:r>
            <a:endParaRPr lang="zh-CN" altLang="en-US" sz="2800" b="1">
              <a:solidFill>
                <a:srgbClr val="FF0000"/>
              </a:solidFill>
            </a:endParaRPr>
          </a:p>
        </p:txBody>
      </p:sp>
      <p:grpSp>
        <p:nvGrpSpPr>
          <p:cNvPr id="93" name="组合 92"/>
          <p:cNvGrpSpPr/>
          <p:nvPr/>
        </p:nvGrpSpPr>
        <p:grpSpPr>
          <a:xfrm>
            <a:off x="179512" y="5589240"/>
            <a:ext cx="8329240" cy="544765"/>
            <a:chOff x="203200" y="5522292"/>
            <a:chExt cx="8329240" cy="544765"/>
          </a:xfrm>
        </p:grpSpPr>
        <p:sp>
          <p:nvSpPr>
            <p:cNvPr id="8" name="Text Box 111"/>
            <p:cNvSpPr txBox="1">
              <a:spLocks noChangeArrowheads="1"/>
            </p:cNvSpPr>
            <p:nvPr/>
          </p:nvSpPr>
          <p:spPr bwMode="auto">
            <a:xfrm>
              <a:off x="203200" y="5522292"/>
              <a:ext cx="8329240" cy="544765"/>
            </a:xfrm>
            <a:prstGeom prst="rect">
              <a:avLst/>
            </a:prstGeom>
            <a:noFill/>
            <a:ln w="9525">
              <a:noFill/>
              <a:miter lim="800000"/>
              <a:headEnd/>
              <a:tailEnd/>
            </a:ln>
            <a:effectLst/>
          </p:spPr>
          <p:txBody>
            <a:bodyPr wrap="square">
              <a:spAutoFit/>
            </a:bodyPr>
            <a:lstStyle/>
            <a:p>
              <a:pPr>
                <a:lnSpc>
                  <a:spcPct val="105000"/>
                </a:lnSpc>
                <a:spcBef>
                  <a:spcPct val="50000"/>
                </a:spcBef>
              </a:pPr>
              <a:r>
                <a:rPr lang="zh-CN" altLang="en-US" sz="2800" b="1"/>
                <a:t>原信息为“0</a:t>
              </a:r>
              <a:r>
                <a:rPr lang="zh-CN" altLang="en-US" sz="2800" b="1" smtClean="0"/>
                <a:t>”(</a:t>
              </a:r>
              <a:r>
                <a:rPr lang="en-US" altLang="zh-CN" sz="2800" b="1" smtClean="0"/>
                <a:t>A=0</a:t>
              </a:r>
              <a:r>
                <a:rPr lang="zh-CN" altLang="en-US" sz="2800" b="1" smtClean="0"/>
                <a:t>，</a:t>
              </a:r>
              <a:r>
                <a:rPr lang="en-US" altLang="zh-CN" sz="2800" b="1" smtClean="0"/>
                <a:t>B=1</a:t>
              </a:r>
              <a:r>
                <a:rPr lang="zh-CN" altLang="en-US" sz="2800" b="1" smtClean="0"/>
                <a:t>),则</a:t>
              </a:r>
              <a:r>
                <a:rPr lang="en-US" altLang="zh-CN" sz="2800" b="1" smtClean="0"/>
                <a:t>W=0</a:t>
              </a:r>
              <a:r>
                <a:rPr lang="zh-CN" altLang="en-US" sz="2800" b="1" smtClean="0"/>
                <a:t>，</a:t>
              </a:r>
              <a:r>
                <a:rPr lang="en-US" altLang="zh-CN" sz="2800" b="1" smtClean="0"/>
                <a:t> W=1</a:t>
              </a:r>
              <a:r>
                <a:rPr lang="zh-CN" altLang="en-US" sz="2800" b="1" smtClean="0"/>
                <a:t>。</a:t>
              </a:r>
              <a:endParaRPr lang="zh-CN" altLang="en-US" sz="2800" b="1" smtClean="0">
                <a:ea typeface="黑体" pitchFamily="2" charset="-122"/>
              </a:endParaRPr>
            </a:p>
          </p:txBody>
        </p:sp>
        <p:sp>
          <p:nvSpPr>
            <p:cNvPr id="92" name="Line 112"/>
            <p:cNvSpPr>
              <a:spLocks noChangeShapeType="1"/>
            </p:cNvSpPr>
            <p:nvPr/>
          </p:nvSpPr>
          <p:spPr bwMode="auto">
            <a:xfrm>
              <a:off x="4932040" y="5589240"/>
              <a:ext cx="288032" cy="0"/>
            </a:xfrm>
            <a:prstGeom prst="line">
              <a:avLst/>
            </a:prstGeom>
            <a:noFill/>
            <a:ln w="22225">
              <a:solidFill>
                <a:srgbClr val="004400"/>
              </a:solidFill>
              <a:round/>
              <a:headEnd/>
              <a:tailEnd/>
            </a:ln>
            <a:effectLst/>
          </p:spPr>
          <p:txBody>
            <a:bodyPr wrap="none"/>
            <a:lstStyle/>
            <a:p>
              <a:endParaRPr lang="zh-CN" altLang="en-US" b="1"/>
            </a:p>
          </p:txBody>
        </p:sp>
      </p:grpSp>
      <p:sp>
        <p:nvSpPr>
          <p:cNvPr id="94" name="Text Box 63"/>
          <p:cNvSpPr txBox="1">
            <a:spLocks noChangeArrowheads="1"/>
          </p:cNvSpPr>
          <p:nvPr/>
        </p:nvSpPr>
        <p:spPr bwMode="auto">
          <a:xfrm>
            <a:off x="1936675" y="116632"/>
            <a:ext cx="7207325" cy="519113"/>
          </a:xfrm>
          <a:prstGeom prst="rect">
            <a:avLst/>
          </a:prstGeom>
          <a:noFill/>
          <a:ln w="9525">
            <a:noFill/>
            <a:miter lim="800000"/>
            <a:headEnd/>
            <a:tailEnd/>
          </a:ln>
          <a:effectLst/>
        </p:spPr>
        <p:txBody>
          <a:bodyPr wrap="square">
            <a:spAutoFit/>
          </a:bodyPr>
          <a:lstStyle/>
          <a:p>
            <a:pPr>
              <a:spcBef>
                <a:spcPct val="50000"/>
              </a:spcBef>
            </a:pPr>
            <a:r>
              <a:rPr lang="zh-CN" altLang="en-US" sz="2800" b="1">
                <a:solidFill>
                  <a:srgbClr val="0000FF"/>
                </a:solidFill>
              </a:rPr>
              <a:t>字线</a:t>
            </a:r>
            <a:r>
              <a:rPr lang="en-US" altLang="zh-CN" sz="2800" b="1" smtClean="0">
                <a:solidFill>
                  <a:srgbClr val="0000FF"/>
                </a:solidFill>
              </a:rPr>
              <a:t>Z</a:t>
            </a:r>
            <a:r>
              <a:rPr lang="zh-CN" altLang="en-US" sz="2800" b="1" smtClean="0"/>
              <a:t>加</a:t>
            </a:r>
            <a:r>
              <a:rPr lang="zh-CN" altLang="en-US" sz="2800" b="1"/>
              <a:t>高电平, </a:t>
            </a:r>
            <a:r>
              <a:rPr lang="en-US" altLang="zh-CN" sz="2800" b="1"/>
              <a:t>T5、T6</a:t>
            </a:r>
            <a:r>
              <a:rPr lang="zh-CN" altLang="en-US" sz="2800" b="1"/>
              <a:t>导通, 选中该单元。</a:t>
            </a:r>
          </a:p>
        </p:txBody>
      </p:sp>
      <p:grpSp>
        <p:nvGrpSpPr>
          <p:cNvPr id="101" name="组合 100"/>
          <p:cNvGrpSpPr/>
          <p:nvPr/>
        </p:nvGrpSpPr>
        <p:grpSpPr>
          <a:xfrm>
            <a:off x="2699792" y="3789040"/>
            <a:ext cx="2862599" cy="1139825"/>
            <a:chOff x="2852700" y="3941911"/>
            <a:chExt cx="2862599" cy="1139825"/>
          </a:xfrm>
        </p:grpSpPr>
        <p:sp>
          <p:nvSpPr>
            <p:cNvPr id="96" name="Line 173"/>
            <p:cNvSpPr>
              <a:spLocks noChangeShapeType="1"/>
            </p:cNvSpPr>
            <p:nvPr/>
          </p:nvSpPr>
          <p:spPr bwMode="auto">
            <a:xfrm>
              <a:off x="2854258" y="3941911"/>
              <a:ext cx="0" cy="871537"/>
            </a:xfrm>
            <a:prstGeom prst="line">
              <a:avLst/>
            </a:prstGeom>
            <a:noFill/>
            <a:ln w="28575" cap="sq">
              <a:solidFill>
                <a:srgbClr val="FF0000"/>
              </a:solidFill>
              <a:round/>
              <a:headEnd type="none" w="sm" len="sm"/>
              <a:tailEnd type="none" w="sm" len="sm"/>
            </a:ln>
            <a:effectLst/>
          </p:spPr>
          <p:txBody>
            <a:bodyPr wrap="none" anchor="ctr"/>
            <a:lstStyle/>
            <a:p>
              <a:endParaRPr lang="zh-CN" altLang="en-US" b="1"/>
            </a:p>
          </p:txBody>
        </p:sp>
        <p:sp>
          <p:nvSpPr>
            <p:cNvPr id="97" name="Line 181"/>
            <p:cNvSpPr>
              <a:spLocks noChangeShapeType="1"/>
            </p:cNvSpPr>
            <p:nvPr/>
          </p:nvSpPr>
          <p:spPr bwMode="auto">
            <a:xfrm>
              <a:off x="5715299" y="3941911"/>
              <a:ext cx="0" cy="871537"/>
            </a:xfrm>
            <a:prstGeom prst="line">
              <a:avLst/>
            </a:prstGeom>
            <a:noFill/>
            <a:ln w="28575" cap="sq">
              <a:solidFill>
                <a:srgbClr val="FF0000"/>
              </a:solidFill>
              <a:round/>
              <a:headEnd type="none" w="sm" len="sm"/>
              <a:tailEnd type="none" w="sm" len="sm"/>
            </a:ln>
            <a:effectLst/>
          </p:spPr>
          <p:txBody>
            <a:bodyPr wrap="none" anchor="ctr"/>
            <a:lstStyle/>
            <a:p>
              <a:endParaRPr lang="zh-CN" altLang="en-US" b="1"/>
            </a:p>
          </p:txBody>
        </p:sp>
        <p:sp>
          <p:nvSpPr>
            <p:cNvPr id="98" name="Line 183"/>
            <p:cNvSpPr>
              <a:spLocks noChangeShapeType="1"/>
            </p:cNvSpPr>
            <p:nvPr/>
          </p:nvSpPr>
          <p:spPr bwMode="auto">
            <a:xfrm>
              <a:off x="2852700" y="4813449"/>
              <a:ext cx="2843900" cy="0"/>
            </a:xfrm>
            <a:prstGeom prst="line">
              <a:avLst/>
            </a:prstGeom>
            <a:noFill/>
            <a:ln w="28575" cap="sq">
              <a:solidFill>
                <a:srgbClr val="FF0000"/>
              </a:solidFill>
              <a:round/>
              <a:headEnd type="none" w="sm" len="sm"/>
              <a:tailEnd type="none" w="sm" len="sm"/>
            </a:ln>
            <a:effectLst/>
          </p:spPr>
          <p:txBody>
            <a:bodyPr wrap="none" anchor="ctr"/>
            <a:lstStyle/>
            <a:p>
              <a:endParaRPr lang="zh-CN" altLang="en-US" b="1"/>
            </a:p>
          </p:txBody>
        </p:sp>
        <p:sp>
          <p:nvSpPr>
            <p:cNvPr id="99" name="Line 184"/>
            <p:cNvSpPr>
              <a:spLocks noChangeShapeType="1"/>
            </p:cNvSpPr>
            <p:nvPr/>
          </p:nvSpPr>
          <p:spPr bwMode="auto">
            <a:xfrm>
              <a:off x="4234913" y="4826149"/>
              <a:ext cx="0" cy="233362"/>
            </a:xfrm>
            <a:prstGeom prst="line">
              <a:avLst/>
            </a:prstGeom>
            <a:noFill/>
            <a:ln w="25400" cap="sq">
              <a:solidFill>
                <a:srgbClr val="FF0000"/>
              </a:solidFill>
              <a:round/>
              <a:headEnd type="none" w="sm" len="sm"/>
              <a:tailEnd type="none" w="sm" len="sm"/>
            </a:ln>
            <a:effectLst/>
          </p:spPr>
          <p:txBody>
            <a:bodyPr wrap="none" anchor="ctr"/>
            <a:lstStyle/>
            <a:p>
              <a:endParaRPr lang="zh-CN" altLang="en-US" b="1"/>
            </a:p>
          </p:txBody>
        </p:sp>
        <p:sp>
          <p:nvSpPr>
            <p:cNvPr id="100" name="Line 185"/>
            <p:cNvSpPr>
              <a:spLocks noChangeShapeType="1"/>
            </p:cNvSpPr>
            <p:nvPr/>
          </p:nvSpPr>
          <p:spPr bwMode="auto">
            <a:xfrm>
              <a:off x="2885424" y="5081736"/>
              <a:ext cx="2700536" cy="0"/>
            </a:xfrm>
            <a:prstGeom prst="line">
              <a:avLst/>
            </a:prstGeom>
            <a:noFill/>
            <a:ln w="28575" cap="sq">
              <a:solidFill>
                <a:srgbClr val="FF0000"/>
              </a:solidFill>
              <a:round/>
              <a:headEnd type="none" w="sm" len="sm"/>
              <a:tailEnd type="none" w="sm" len="sm"/>
            </a:ln>
            <a:effectLst/>
          </p:spPr>
          <p:txBody>
            <a:bodyPr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500" fill="hold"/>
                                        <p:tgtEl>
                                          <p:spTgt spid="88"/>
                                        </p:tgtEl>
                                        <p:attrNameLst>
                                          <p:attrName>ppt_w</p:attrName>
                                        </p:attrNameLst>
                                      </p:cBhvr>
                                      <p:tavLst>
                                        <p:tav tm="0">
                                          <p:val>
                                            <p:fltVal val="0"/>
                                          </p:val>
                                        </p:tav>
                                        <p:tav tm="100000">
                                          <p:val>
                                            <p:strVal val="#ppt_w"/>
                                          </p:val>
                                        </p:tav>
                                      </p:tavLst>
                                    </p:anim>
                                    <p:anim calcmode="lin" valueType="num">
                                      <p:cBhvr>
                                        <p:cTn id="8" dur="500" fill="hold"/>
                                        <p:tgtEl>
                                          <p:spTgt spid="8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4">
                                            <p:txEl>
                                              <p:pRg st="0" end="0"/>
                                            </p:txEl>
                                          </p:spTgt>
                                        </p:tgtEl>
                                        <p:attrNameLst>
                                          <p:attrName>style.visibility</p:attrName>
                                        </p:attrNameLst>
                                      </p:cBhvr>
                                      <p:to>
                                        <p:strVal val="visible"/>
                                      </p:to>
                                    </p:set>
                                    <p:animEffect transition="in" filter="wipe(left)">
                                      <p:cBhvr>
                                        <p:cTn id="13" dur="500"/>
                                        <p:tgtEl>
                                          <p:spTgt spid="9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01"/>
                                        </p:tgtEl>
                                        <p:attrNameLst>
                                          <p:attrName>style.visibility</p:attrName>
                                        </p:attrNameLst>
                                      </p:cBhvr>
                                      <p:to>
                                        <p:strVal val="visible"/>
                                      </p:to>
                                    </p:set>
                                    <p:animEffect transition="in" filter="wipe(down)">
                                      <p:cBhvr>
                                        <p:cTn id="18" dur="500"/>
                                        <p:tgtEl>
                                          <p:spTgt spid="101"/>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4" fill="hold" nodeType="clickEffect">
                                  <p:stCondLst>
                                    <p:cond delay="0"/>
                                  </p:stCondLst>
                                  <p:childTnLst>
                                    <p:set>
                                      <p:cBhvr>
                                        <p:cTn id="22" dur="1" fill="hold">
                                          <p:stCondLst>
                                            <p:cond delay="0"/>
                                          </p:stCondLst>
                                        </p:cTn>
                                        <p:tgtEl>
                                          <p:spTgt spid="90"/>
                                        </p:tgtEl>
                                        <p:attrNameLst>
                                          <p:attrName>style.visibility</p:attrName>
                                        </p:attrNameLst>
                                      </p:cBhvr>
                                      <p:to>
                                        <p:strVal val="visible"/>
                                      </p:to>
                                    </p:set>
                                    <p:anim calcmode="lin" valueType="num">
                                      <p:cBhvr>
                                        <p:cTn id="23" dur="500" fill="hold"/>
                                        <p:tgtEl>
                                          <p:spTgt spid="90"/>
                                        </p:tgtEl>
                                        <p:attrNameLst>
                                          <p:attrName>ppt_x</p:attrName>
                                        </p:attrNameLst>
                                      </p:cBhvr>
                                      <p:tavLst>
                                        <p:tav tm="0">
                                          <p:val>
                                            <p:strVal val="#ppt_x"/>
                                          </p:val>
                                        </p:tav>
                                        <p:tav tm="100000">
                                          <p:val>
                                            <p:strVal val="#ppt_x"/>
                                          </p:val>
                                        </p:tav>
                                      </p:tavLst>
                                    </p:anim>
                                    <p:anim calcmode="lin" valueType="num">
                                      <p:cBhvr>
                                        <p:cTn id="24" dur="500" fill="hold"/>
                                        <p:tgtEl>
                                          <p:spTgt spid="90"/>
                                        </p:tgtEl>
                                        <p:attrNameLst>
                                          <p:attrName>ppt_y</p:attrName>
                                        </p:attrNameLst>
                                      </p:cBhvr>
                                      <p:tavLst>
                                        <p:tav tm="0">
                                          <p:val>
                                            <p:strVal val="#ppt_y+#ppt_h/2"/>
                                          </p:val>
                                        </p:tav>
                                        <p:tav tm="100000">
                                          <p:val>
                                            <p:strVal val="#ppt_y"/>
                                          </p:val>
                                        </p:tav>
                                      </p:tavLst>
                                    </p:anim>
                                    <p:anim calcmode="lin" valueType="num">
                                      <p:cBhvr>
                                        <p:cTn id="25" dur="500" fill="hold"/>
                                        <p:tgtEl>
                                          <p:spTgt spid="90"/>
                                        </p:tgtEl>
                                        <p:attrNameLst>
                                          <p:attrName>ppt_w</p:attrName>
                                        </p:attrNameLst>
                                      </p:cBhvr>
                                      <p:tavLst>
                                        <p:tav tm="0">
                                          <p:val>
                                            <p:strVal val="#ppt_w"/>
                                          </p:val>
                                        </p:tav>
                                        <p:tav tm="100000">
                                          <p:val>
                                            <p:strVal val="#ppt_w"/>
                                          </p:val>
                                        </p:tav>
                                      </p:tavLst>
                                    </p:anim>
                                    <p:anim calcmode="lin" valueType="num">
                                      <p:cBhvr>
                                        <p:cTn id="26" dur="500" fill="hold"/>
                                        <p:tgtEl>
                                          <p:spTgt spid="90"/>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93"/>
                                        </p:tgtEl>
                                        <p:attrNameLst>
                                          <p:attrName>style.visibility</p:attrName>
                                        </p:attrNameLst>
                                      </p:cBhvr>
                                      <p:to>
                                        <p:strVal val="visible"/>
                                      </p:to>
                                    </p:set>
                                    <p:anim calcmode="lin" valueType="num">
                                      <p:cBhvr>
                                        <p:cTn id="31" dur="500" fill="hold"/>
                                        <p:tgtEl>
                                          <p:spTgt spid="93"/>
                                        </p:tgtEl>
                                        <p:attrNameLst>
                                          <p:attrName>ppt_w</p:attrName>
                                        </p:attrNameLst>
                                      </p:cBhvr>
                                      <p:tavLst>
                                        <p:tav tm="0">
                                          <p:val>
                                            <p:fltVal val="0"/>
                                          </p:val>
                                        </p:tav>
                                        <p:tav tm="100000">
                                          <p:val>
                                            <p:strVal val="#ppt_w"/>
                                          </p:val>
                                        </p:tav>
                                      </p:tavLst>
                                    </p:anim>
                                    <p:anim calcmode="lin" valueType="num">
                                      <p:cBhvr>
                                        <p:cTn id="32" dur="500" fill="hold"/>
                                        <p:tgtEl>
                                          <p:spTgt spid="9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9"/>
          <p:cNvSpPr txBox="1">
            <a:spLocks noChangeArrowheads="1"/>
          </p:cNvSpPr>
          <p:nvPr/>
        </p:nvSpPr>
        <p:spPr bwMode="auto">
          <a:xfrm>
            <a:off x="251520" y="2620069"/>
            <a:ext cx="5126037" cy="1384995"/>
          </a:xfrm>
          <a:prstGeom prst="rect">
            <a:avLst/>
          </a:prstGeom>
          <a:noFill/>
          <a:ln w="9525">
            <a:noFill/>
            <a:miter lim="800000"/>
            <a:headEnd/>
            <a:tailEnd/>
          </a:ln>
          <a:effectLst/>
        </p:spPr>
        <p:txBody>
          <a:bodyPr>
            <a:spAutoFit/>
          </a:bodyPr>
          <a:lstStyle/>
          <a:p>
            <a:pPr>
              <a:spcBef>
                <a:spcPct val="15000"/>
              </a:spcBef>
            </a:pPr>
            <a:r>
              <a:rPr lang="zh-CN" altLang="en-US" sz="2800" b="1"/>
              <a:t>只</a:t>
            </a:r>
            <a:r>
              <a:rPr lang="zh-CN" altLang="en-US" sz="2800" b="1" smtClean="0"/>
              <a:t>要</a:t>
            </a:r>
            <a:r>
              <a:rPr lang="en-US" altLang="zh-CN" sz="2800" b="1" smtClean="0">
                <a:ea typeface="黑体" pitchFamily="2" charset="-122"/>
              </a:rPr>
              <a:t>Vcc</a:t>
            </a:r>
            <a:r>
              <a:rPr lang="zh-CN" altLang="en-US" sz="2800" b="1" smtClean="0"/>
              <a:t>电</a:t>
            </a:r>
            <a:r>
              <a:rPr lang="zh-CN" altLang="en-US" sz="2800" b="1"/>
              <a:t>源正常, 保证</a:t>
            </a:r>
            <a:r>
              <a:rPr lang="zh-CN" altLang="en-US" sz="2800" b="1" smtClean="0"/>
              <a:t>向电路供电, </a:t>
            </a:r>
            <a:r>
              <a:rPr lang="zh-CN" altLang="en-US" sz="2800" b="1"/>
              <a:t>便能维</a:t>
            </a:r>
            <a:r>
              <a:rPr lang="zh-CN" altLang="en-US" sz="2800" b="1" smtClean="0"/>
              <a:t>持存储信息不</a:t>
            </a:r>
            <a:r>
              <a:rPr lang="zh-CN" altLang="en-US" sz="2800" b="1"/>
              <a:t>变。所以称为</a:t>
            </a:r>
            <a:r>
              <a:rPr lang="zh-CN" altLang="en-US" sz="2800" b="1" u="sng">
                <a:solidFill>
                  <a:srgbClr val="0000FF"/>
                </a:solidFill>
              </a:rPr>
              <a:t>静</a:t>
            </a:r>
            <a:r>
              <a:rPr lang="zh-CN" altLang="en-US" sz="2800" b="1" u="sng" smtClean="0">
                <a:solidFill>
                  <a:srgbClr val="0000FF"/>
                </a:solidFill>
              </a:rPr>
              <a:t>态易失</a:t>
            </a:r>
            <a:r>
              <a:rPr lang="zh-CN" altLang="en-US" sz="2800" b="1" u="sng" smtClean="0">
                <a:solidFill>
                  <a:srgbClr val="0000FF"/>
                </a:solidFill>
                <a:latin typeface="宋体" charset="-122"/>
              </a:rPr>
              <a:t>存</a:t>
            </a:r>
            <a:r>
              <a:rPr lang="zh-CN" altLang="en-US" sz="2800" b="1" u="sng">
                <a:solidFill>
                  <a:srgbClr val="0000FF"/>
                </a:solidFill>
                <a:latin typeface="宋体" charset="-122"/>
              </a:rPr>
              <a:t>储单</a:t>
            </a:r>
            <a:r>
              <a:rPr lang="zh-CN" altLang="en-US" sz="2800" b="1" u="sng" smtClean="0">
                <a:solidFill>
                  <a:srgbClr val="0000FF"/>
                </a:solidFill>
                <a:latin typeface="宋体" charset="-122"/>
              </a:rPr>
              <a:t>元</a:t>
            </a:r>
            <a:endParaRPr lang="zh-CN" altLang="en-US" sz="2800" b="1">
              <a:solidFill>
                <a:srgbClr val="0000FF"/>
              </a:solidFill>
            </a:endParaRPr>
          </a:p>
        </p:txBody>
      </p:sp>
      <p:sp>
        <p:nvSpPr>
          <p:cNvPr id="3" name="Text Box 50"/>
          <p:cNvSpPr txBox="1">
            <a:spLocks noChangeArrowheads="1"/>
          </p:cNvSpPr>
          <p:nvPr/>
        </p:nvSpPr>
        <p:spPr bwMode="auto">
          <a:xfrm>
            <a:off x="1108075" y="4926111"/>
            <a:ext cx="7248525" cy="519113"/>
          </a:xfrm>
          <a:prstGeom prst="rect">
            <a:avLst/>
          </a:prstGeom>
          <a:noFill/>
          <a:ln w="9525">
            <a:noFill/>
            <a:miter lim="800000"/>
            <a:headEnd/>
            <a:tailEnd/>
          </a:ln>
          <a:effectLst/>
        </p:spPr>
        <p:txBody>
          <a:bodyPr>
            <a:spAutoFit/>
          </a:bodyPr>
          <a:lstStyle/>
          <a:p>
            <a:pPr>
              <a:spcBef>
                <a:spcPct val="15000"/>
              </a:spcBef>
            </a:pPr>
            <a:r>
              <a:rPr lang="zh-CN" altLang="en-US" sz="2800" b="1"/>
              <a:t>静态单元是非破坏性读出, 读出后不需重写。</a:t>
            </a:r>
          </a:p>
        </p:txBody>
      </p:sp>
      <p:sp>
        <p:nvSpPr>
          <p:cNvPr id="4" name="Text Box 51"/>
          <p:cNvSpPr txBox="1">
            <a:spLocks noChangeArrowheads="1"/>
          </p:cNvSpPr>
          <p:nvPr/>
        </p:nvSpPr>
        <p:spPr bwMode="auto">
          <a:xfrm>
            <a:off x="827584" y="116632"/>
            <a:ext cx="2081212" cy="549275"/>
          </a:xfrm>
          <a:prstGeom prst="rect">
            <a:avLst/>
          </a:prstGeom>
          <a:noFill/>
          <a:ln w="9525">
            <a:noFill/>
            <a:miter lim="800000"/>
            <a:headEnd/>
            <a:tailEnd/>
          </a:ln>
          <a:effectLst/>
        </p:spPr>
        <p:txBody>
          <a:bodyPr>
            <a:spAutoFit/>
          </a:bodyPr>
          <a:lstStyle/>
          <a:p>
            <a:pPr>
              <a:spcBef>
                <a:spcPct val="50000"/>
              </a:spcBef>
            </a:pPr>
            <a:r>
              <a:rPr lang="zh-CN" altLang="en-US" sz="3000" b="1"/>
              <a:t>(4) 保持</a:t>
            </a:r>
          </a:p>
        </p:txBody>
      </p:sp>
      <p:sp>
        <p:nvSpPr>
          <p:cNvPr id="5" name="Text Box 52"/>
          <p:cNvSpPr txBox="1">
            <a:spLocks noChangeArrowheads="1"/>
          </p:cNvSpPr>
          <p:nvPr/>
        </p:nvSpPr>
        <p:spPr bwMode="auto">
          <a:xfrm>
            <a:off x="395536" y="908720"/>
            <a:ext cx="4773613" cy="946150"/>
          </a:xfrm>
          <a:prstGeom prst="rect">
            <a:avLst/>
          </a:prstGeom>
          <a:noFill/>
          <a:ln w="9525">
            <a:noFill/>
            <a:miter lim="800000"/>
            <a:headEnd/>
            <a:tailEnd/>
          </a:ln>
          <a:effectLst/>
        </p:spPr>
        <p:txBody>
          <a:bodyPr>
            <a:spAutoFit/>
          </a:bodyPr>
          <a:lstStyle/>
          <a:p>
            <a:pPr marL="476250" indent="-476250">
              <a:spcBef>
                <a:spcPct val="50000"/>
              </a:spcBef>
            </a:pPr>
            <a:r>
              <a:rPr lang="en-US" altLang="zh-CN" sz="2800" b="1"/>
              <a:t>Z: </a:t>
            </a:r>
            <a:r>
              <a:rPr lang="zh-CN" altLang="en-US" sz="2800" b="1"/>
              <a:t>加低电平,  </a:t>
            </a:r>
            <a:r>
              <a:rPr lang="en-US" altLang="zh-CN" sz="2800" b="1"/>
              <a:t>T5、T6</a:t>
            </a:r>
            <a:r>
              <a:rPr lang="zh-CN" altLang="en-US" sz="2800" b="1"/>
              <a:t>截止, 该单元未选中, 保持原状态。</a:t>
            </a:r>
          </a:p>
        </p:txBody>
      </p:sp>
      <p:sp>
        <p:nvSpPr>
          <p:cNvPr id="6" name="Text Box 54"/>
          <p:cNvSpPr txBox="1">
            <a:spLocks noChangeArrowheads="1"/>
          </p:cNvSpPr>
          <p:nvPr/>
        </p:nvSpPr>
        <p:spPr bwMode="auto">
          <a:xfrm>
            <a:off x="454025" y="5924698"/>
            <a:ext cx="8337550" cy="528638"/>
          </a:xfrm>
          <a:prstGeom prst="rect">
            <a:avLst/>
          </a:prstGeom>
          <a:solidFill>
            <a:srgbClr val="DDFFFF"/>
          </a:solidFill>
          <a:ln w="9525">
            <a:solidFill>
              <a:srgbClr val="CCECFF"/>
            </a:solidFill>
            <a:miter lim="800000"/>
            <a:headEnd/>
            <a:tailEnd/>
          </a:ln>
          <a:effectLst>
            <a:outerShdw dist="107763" dir="18900000" algn="ctr" rotWithShape="0">
              <a:schemeClr val="bg2"/>
            </a:outerShdw>
          </a:effectLst>
        </p:spPr>
        <p:txBody>
          <a:bodyPr>
            <a:spAutoFit/>
          </a:bodyPr>
          <a:lstStyle/>
          <a:p>
            <a:pPr algn="ctr">
              <a:spcBef>
                <a:spcPct val="50000"/>
              </a:spcBef>
            </a:pPr>
            <a:r>
              <a:rPr lang="zh-CN" altLang="en-US" sz="2800" b="1">
                <a:latin typeface="华文新魏" pitchFamily="2" charset="-122"/>
                <a:ea typeface="华文新魏" pitchFamily="2" charset="-122"/>
              </a:rPr>
              <a:t>上述存放</a:t>
            </a:r>
            <a:r>
              <a:rPr lang="zh-CN" altLang="en-US" sz="2800" b="1">
                <a:ea typeface="华文新魏" pitchFamily="2" charset="-122"/>
              </a:rPr>
              <a:t>1</a:t>
            </a:r>
            <a:r>
              <a:rPr lang="zh-CN" altLang="en-US" sz="2800" b="1">
                <a:latin typeface="华文新魏" pitchFamily="2" charset="-122"/>
                <a:ea typeface="华文新魏" pitchFamily="2" charset="-122"/>
              </a:rPr>
              <a:t>位二进制信息的存储电路称为一个位单元</a:t>
            </a:r>
          </a:p>
        </p:txBody>
      </p:sp>
      <p:grpSp>
        <p:nvGrpSpPr>
          <p:cNvPr id="7" name="Group 138"/>
          <p:cNvGrpSpPr>
            <a:grpSpLocks/>
          </p:cNvGrpSpPr>
          <p:nvPr/>
        </p:nvGrpSpPr>
        <p:grpSpPr bwMode="auto">
          <a:xfrm>
            <a:off x="5457825" y="1418555"/>
            <a:ext cx="3711575" cy="3243262"/>
            <a:chOff x="3438" y="399"/>
            <a:chExt cx="2338" cy="2043"/>
          </a:xfrm>
        </p:grpSpPr>
        <p:sp>
          <p:nvSpPr>
            <p:cNvPr id="8" name="Text Box 68"/>
            <p:cNvSpPr txBox="1">
              <a:spLocks noChangeArrowheads="1"/>
            </p:cNvSpPr>
            <p:nvPr/>
          </p:nvSpPr>
          <p:spPr bwMode="auto">
            <a:xfrm>
              <a:off x="4387" y="399"/>
              <a:ext cx="520" cy="308"/>
            </a:xfrm>
            <a:prstGeom prst="rect">
              <a:avLst/>
            </a:prstGeom>
            <a:noFill/>
            <a:ln w="9525">
              <a:noFill/>
              <a:miter lim="800000"/>
              <a:headEnd/>
              <a:tailEnd/>
            </a:ln>
            <a:effectLst/>
          </p:spPr>
          <p:txBody>
            <a:bodyPr>
              <a:spAutoFit/>
            </a:bodyPr>
            <a:lstStyle/>
            <a:p>
              <a:pPr>
                <a:spcBef>
                  <a:spcPct val="50000"/>
                </a:spcBef>
              </a:pPr>
              <a:r>
                <a:rPr lang="en-US" altLang="zh-CN" sz="2600" b="1">
                  <a:ea typeface="黑体" pitchFamily="2" charset="-122"/>
                </a:rPr>
                <a:t>Vcc</a:t>
              </a:r>
            </a:p>
          </p:txBody>
        </p:sp>
        <p:sp>
          <p:nvSpPr>
            <p:cNvPr id="9" name="Text Box 70"/>
            <p:cNvSpPr txBox="1">
              <a:spLocks noChangeArrowheads="1"/>
            </p:cNvSpPr>
            <p:nvPr/>
          </p:nvSpPr>
          <p:spPr bwMode="auto">
            <a:xfrm>
              <a:off x="3827" y="984"/>
              <a:ext cx="371" cy="308"/>
            </a:xfrm>
            <a:prstGeom prst="rect">
              <a:avLst/>
            </a:prstGeom>
            <a:noFill/>
            <a:ln w="9525">
              <a:noFill/>
              <a:miter lim="800000"/>
              <a:headEnd/>
              <a:tailEnd/>
            </a:ln>
            <a:effectLst/>
          </p:spPr>
          <p:txBody>
            <a:bodyPr>
              <a:spAutoFit/>
            </a:bodyPr>
            <a:lstStyle/>
            <a:p>
              <a:pPr>
                <a:spcBef>
                  <a:spcPct val="50000"/>
                </a:spcBef>
              </a:pPr>
              <a:r>
                <a:rPr lang="en-US" altLang="zh-CN" sz="2600" b="1">
                  <a:ea typeface="黑体" pitchFamily="2" charset="-122"/>
                </a:rPr>
                <a:t>T3</a:t>
              </a:r>
            </a:p>
          </p:txBody>
        </p:sp>
        <p:sp>
          <p:nvSpPr>
            <p:cNvPr id="10" name="Line 71"/>
            <p:cNvSpPr>
              <a:spLocks noChangeShapeType="1"/>
            </p:cNvSpPr>
            <p:nvPr/>
          </p:nvSpPr>
          <p:spPr bwMode="auto">
            <a:xfrm>
              <a:off x="4159" y="924"/>
              <a:ext cx="0" cy="168"/>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11" name="Line 72"/>
            <p:cNvSpPr>
              <a:spLocks noChangeShapeType="1"/>
            </p:cNvSpPr>
            <p:nvPr/>
          </p:nvSpPr>
          <p:spPr bwMode="auto">
            <a:xfrm>
              <a:off x="4159" y="1101"/>
              <a:ext cx="123"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12" name="Line 73"/>
            <p:cNvSpPr>
              <a:spLocks noChangeShapeType="1"/>
            </p:cNvSpPr>
            <p:nvPr/>
          </p:nvSpPr>
          <p:spPr bwMode="auto">
            <a:xfrm>
              <a:off x="4159" y="1187"/>
              <a:ext cx="123"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13" name="Line 74"/>
            <p:cNvSpPr>
              <a:spLocks noChangeShapeType="1"/>
            </p:cNvSpPr>
            <p:nvPr/>
          </p:nvSpPr>
          <p:spPr bwMode="auto">
            <a:xfrm>
              <a:off x="4287" y="1059"/>
              <a:ext cx="0" cy="181"/>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14" name="Line 75"/>
            <p:cNvSpPr>
              <a:spLocks noChangeShapeType="1"/>
            </p:cNvSpPr>
            <p:nvPr/>
          </p:nvSpPr>
          <p:spPr bwMode="auto">
            <a:xfrm>
              <a:off x="4159" y="1187"/>
              <a:ext cx="0" cy="211"/>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15" name="Line 76"/>
            <p:cNvSpPr>
              <a:spLocks noChangeShapeType="1"/>
            </p:cNvSpPr>
            <p:nvPr/>
          </p:nvSpPr>
          <p:spPr bwMode="auto">
            <a:xfrm>
              <a:off x="4347" y="1077"/>
              <a:ext cx="0" cy="126"/>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16" name="Line 77"/>
            <p:cNvSpPr>
              <a:spLocks noChangeShapeType="1"/>
            </p:cNvSpPr>
            <p:nvPr/>
          </p:nvSpPr>
          <p:spPr bwMode="auto">
            <a:xfrm>
              <a:off x="4354" y="1145"/>
              <a:ext cx="450"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17" name="Text Box 78"/>
            <p:cNvSpPr txBox="1">
              <a:spLocks noChangeArrowheads="1"/>
            </p:cNvSpPr>
            <p:nvPr/>
          </p:nvSpPr>
          <p:spPr bwMode="auto">
            <a:xfrm>
              <a:off x="3822" y="1546"/>
              <a:ext cx="371" cy="308"/>
            </a:xfrm>
            <a:prstGeom prst="rect">
              <a:avLst/>
            </a:prstGeom>
            <a:noFill/>
            <a:ln w="9525">
              <a:noFill/>
              <a:miter lim="800000"/>
              <a:headEnd/>
              <a:tailEnd/>
            </a:ln>
            <a:effectLst/>
          </p:spPr>
          <p:txBody>
            <a:bodyPr>
              <a:spAutoFit/>
            </a:bodyPr>
            <a:lstStyle/>
            <a:p>
              <a:pPr>
                <a:spcBef>
                  <a:spcPct val="50000"/>
                </a:spcBef>
              </a:pPr>
              <a:r>
                <a:rPr lang="en-US" altLang="zh-CN" sz="2600" b="1">
                  <a:ea typeface="黑体" pitchFamily="2" charset="-122"/>
                </a:rPr>
                <a:t>T1</a:t>
              </a:r>
            </a:p>
          </p:txBody>
        </p:sp>
        <p:sp>
          <p:nvSpPr>
            <p:cNvPr id="18" name="Line 79"/>
            <p:cNvSpPr>
              <a:spLocks noChangeShapeType="1"/>
            </p:cNvSpPr>
            <p:nvPr/>
          </p:nvSpPr>
          <p:spPr bwMode="auto">
            <a:xfrm>
              <a:off x="4159" y="1446"/>
              <a:ext cx="0" cy="211"/>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19" name="Line 80"/>
            <p:cNvSpPr>
              <a:spLocks noChangeShapeType="1"/>
            </p:cNvSpPr>
            <p:nvPr/>
          </p:nvSpPr>
          <p:spPr bwMode="auto">
            <a:xfrm>
              <a:off x="4159" y="1665"/>
              <a:ext cx="113"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0" name="Line 81"/>
            <p:cNvSpPr>
              <a:spLocks noChangeShapeType="1"/>
            </p:cNvSpPr>
            <p:nvPr/>
          </p:nvSpPr>
          <p:spPr bwMode="auto">
            <a:xfrm>
              <a:off x="4159" y="1751"/>
              <a:ext cx="113"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1" name="Line 82"/>
            <p:cNvSpPr>
              <a:spLocks noChangeShapeType="1"/>
            </p:cNvSpPr>
            <p:nvPr/>
          </p:nvSpPr>
          <p:spPr bwMode="auto">
            <a:xfrm>
              <a:off x="4287" y="1607"/>
              <a:ext cx="0" cy="188"/>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2" name="Line 83"/>
            <p:cNvSpPr>
              <a:spLocks noChangeShapeType="1"/>
            </p:cNvSpPr>
            <p:nvPr/>
          </p:nvSpPr>
          <p:spPr bwMode="auto">
            <a:xfrm>
              <a:off x="4159" y="1752"/>
              <a:ext cx="0" cy="201"/>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3" name="Line 84"/>
            <p:cNvSpPr>
              <a:spLocks noChangeShapeType="1"/>
            </p:cNvSpPr>
            <p:nvPr/>
          </p:nvSpPr>
          <p:spPr bwMode="auto">
            <a:xfrm>
              <a:off x="4354" y="1641"/>
              <a:ext cx="0" cy="126"/>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4" name="Line 85"/>
            <p:cNvSpPr>
              <a:spLocks noChangeShapeType="1"/>
            </p:cNvSpPr>
            <p:nvPr/>
          </p:nvSpPr>
          <p:spPr bwMode="auto">
            <a:xfrm>
              <a:off x="4361" y="1709"/>
              <a:ext cx="123"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5" name="Line 86"/>
            <p:cNvSpPr>
              <a:spLocks noChangeShapeType="1"/>
            </p:cNvSpPr>
            <p:nvPr/>
          </p:nvSpPr>
          <p:spPr bwMode="auto">
            <a:xfrm>
              <a:off x="4101" y="1964"/>
              <a:ext cx="148"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6" name="Line 87"/>
            <p:cNvSpPr>
              <a:spLocks noChangeShapeType="1"/>
            </p:cNvSpPr>
            <p:nvPr/>
          </p:nvSpPr>
          <p:spPr bwMode="auto">
            <a:xfrm>
              <a:off x="3837" y="1406"/>
              <a:ext cx="304"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27" name="Text Box 88"/>
            <p:cNvSpPr txBox="1">
              <a:spLocks noChangeArrowheads="1"/>
            </p:cNvSpPr>
            <p:nvPr/>
          </p:nvSpPr>
          <p:spPr bwMode="auto">
            <a:xfrm flipH="1">
              <a:off x="4992" y="984"/>
              <a:ext cx="372" cy="308"/>
            </a:xfrm>
            <a:prstGeom prst="rect">
              <a:avLst/>
            </a:prstGeom>
            <a:noFill/>
            <a:ln w="9525">
              <a:noFill/>
              <a:miter lim="800000"/>
              <a:headEnd/>
              <a:tailEnd/>
            </a:ln>
            <a:effectLst/>
          </p:spPr>
          <p:txBody>
            <a:bodyPr>
              <a:spAutoFit/>
            </a:bodyPr>
            <a:lstStyle/>
            <a:p>
              <a:pPr>
                <a:spcBef>
                  <a:spcPct val="50000"/>
                </a:spcBef>
              </a:pPr>
              <a:r>
                <a:rPr lang="en-US" altLang="zh-CN" sz="2600" b="1">
                  <a:ea typeface="黑体" pitchFamily="2" charset="-122"/>
                </a:rPr>
                <a:t>T4</a:t>
              </a:r>
            </a:p>
          </p:txBody>
        </p:sp>
        <p:sp>
          <p:nvSpPr>
            <p:cNvPr id="28" name="Line 89"/>
            <p:cNvSpPr>
              <a:spLocks noChangeShapeType="1"/>
            </p:cNvSpPr>
            <p:nvPr/>
          </p:nvSpPr>
          <p:spPr bwMode="auto">
            <a:xfrm flipH="1">
              <a:off x="5012" y="916"/>
              <a:ext cx="0" cy="163"/>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29" name="Line 90"/>
            <p:cNvSpPr>
              <a:spLocks noChangeShapeType="1"/>
            </p:cNvSpPr>
            <p:nvPr/>
          </p:nvSpPr>
          <p:spPr bwMode="auto">
            <a:xfrm flipH="1">
              <a:off x="4884" y="1085"/>
              <a:ext cx="122"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30" name="Line 91"/>
            <p:cNvSpPr>
              <a:spLocks noChangeShapeType="1"/>
            </p:cNvSpPr>
            <p:nvPr/>
          </p:nvSpPr>
          <p:spPr bwMode="auto">
            <a:xfrm flipH="1">
              <a:off x="4884" y="1179"/>
              <a:ext cx="122"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31" name="Line 92"/>
            <p:cNvSpPr>
              <a:spLocks noChangeShapeType="1"/>
            </p:cNvSpPr>
            <p:nvPr/>
          </p:nvSpPr>
          <p:spPr bwMode="auto">
            <a:xfrm flipH="1">
              <a:off x="4884" y="1043"/>
              <a:ext cx="0" cy="181"/>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32" name="Line 93"/>
            <p:cNvSpPr>
              <a:spLocks noChangeShapeType="1"/>
            </p:cNvSpPr>
            <p:nvPr/>
          </p:nvSpPr>
          <p:spPr bwMode="auto">
            <a:xfrm flipH="1">
              <a:off x="5012" y="1195"/>
              <a:ext cx="0" cy="211"/>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33" name="Line 94"/>
            <p:cNvSpPr>
              <a:spLocks noChangeShapeType="1"/>
            </p:cNvSpPr>
            <p:nvPr/>
          </p:nvSpPr>
          <p:spPr bwMode="auto">
            <a:xfrm flipH="1">
              <a:off x="4810" y="1069"/>
              <a:ext cx="0" cy="126"/>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34" name="Text Box 95"/>
            <p:cNvSpPr txBox="1">
              <a:spLocks noChangeArrowheads="1"/>
            </p:cNvSpPr>
            <p:nvPr/>
          </p:nvSpPr>
          <p:spPr bwMode="auto">
            <a:xfrm flipH="1">
              <a:off x="4985" y="1535"/>
              <a:ext cx="372" cy="308"/>
            </a:xfrm>
            <a:prstGeom prst="rect">
              <a:avLst/>
            </a:prstGeom>
            <a:noFill/>
            <a:ln w="9525">
              <a:noFill/>
              <a:miter lim="800000"/>
              <a:headEnd/>
              <a:tailEnd/>
            </a:ln>
            <a:effectLst/>
          </p:spPr>
          <p:txBody>
            <a:bodyPr>
              <a:spAutoFit/>
            </a:bodyPr>
            <a:lstStyle/>
            <a:p>
              <a:pPr>
                <a:spcBef>
                  <a:spcPct val="50000"/>
                </a:spcBef>
              </a:pPr>
              <a:r>
                <a:rPr lang="en-US" altLang="zh-CN" sz="2600" b="1">
                  <a:ea typeface="黑体" pitchFamily="2" charset="-122"/>
                </a:rPr>
                <a:t>T2</a:t>
              </a:r>
            </a:p>
          </p:txBody>
        </p:sp>
        <p:sp>
          <p:nvSpPr>
            <p:cNvPr id="35" name="Line 96"/>
            <p:cNvSpPr>
              <a:spLocks noChangeShapeType="1"/>
            </p:cNvSpPr>
            <p:nvPr/>
          </p:nvSpPr>
          <p:spPr bwMode="auto">
            <a:xfrm flipH="1">
              <a:off x="5012" y="1414"/>
              <a:ext cx="0" cy="234"/>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36" name="Line 97"/>
            <p:cNvSpPr>
              <a:spLocks noChangeShapeType="1"/>
            </p:cNvSpPr>
            <p:nvPr/>
          </p:nvSpPr>
          <p:spPr bwMode="auto">
            <a:xfrm flipH="1">
              <a:off x="4884" y="1657"/>
              <a:ext cx="125"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37" name="Line 98"/>
            <p:cNvSpPr>
              <a:spLocks noChangeShapeType="1"/>
            </p:cNvSpPr>
            <p:nvPr/>
          </p:nvSpPr>
          <p:spPr bwMode="auto">
            <a:xfrm flipH="1">
              <a:off x="4884" y="1743"/>
              <a:ext cx="129"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38" name="Line 99"/>
            <p:cNvSpPr>
              <a:spLocks noChangeShapeType="1"/>
            </p:cNvSpPr>
            <p:nvPr/>
          </p:nvSpPr>
          <p:spPr bwMode="auto">
            <a:xfrm flipH="1">
              <a:off x="4884" y="1599"/>
              <a:ext cx="0" cy="188"/>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39" name="Line 100"/>
            <p:cNvSpPr>
              <a:spLocks noChangeShapeType="1"/>
            </p:cNvSpPr>
            <p:nvPr/>
          </p:nvSpPr>
          <p:spPr bwMode="auto">
            <a:xfrm flipH="1">
              <a:off x="5019" y="1743"/>
              <a:ext cx="0" cy="212"/>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40" name="Line 101"/>
            <p:cNvSpPr>
              <a:spLocks noChangeShapeType="1"/>
            </p:cNvSpPr>
            <p:nvPr/>
          </p:nvSpPr>
          <p:spPr bwMode="auto">
            <a:xfrm flipH="1">
              <a:off x="4810" y="1641"/>
              <a:ext cx="0" cy="126"/>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41" name="Line 102"/>
            <p:cNvSpPr>
              <a:spLocks noChangeShapeType="1"/>
            </p:cNvSpPr>
            <p:nvPr/>
          </p:nvSpPr>
          <p:spPr bwMode="auto">
            <a:xfrm flipH="1">
              <a:off x="4683" y="1709"/>
              <a:ext cx="123"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42" name="Line 103"/>
            <p:cNvSpPr>
              <a:spLocks noChangeShapeType="1"/>
            </p:cNvSpPr>
            <p:nvPr/>
          </p:nvSpPr>
          <p:spPr bwMode="auto">
            <a:xfrm flipH="1">
              <a:off x="4945" y="1955"/>
              <a:ext cx="148"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43" name="Line 104"/>
            <p:cNvSpPr>
              <a:spLocks noChangeShapeType="1"/>
            </p:cNvSpPr>
            <p:nvPr/>
          </p:nvSpPr>
          <p:spPr bwMode="auto">
            <a:xfrm flipH="1">
              <a:off x="5032" y="1406"/>
              <a:ext cx="304"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44" name="Line 105"/>
            <p:cNvSpPr>
              <a:spLocks noChangeShapeType="1"/>
            </p:cNvSpPr>
            <p:nvPr/>
          </p:nvSpPr>
          <p:spPr bwMode="auto">
            <a:xfrm>
              <a:off x="4203" y="1406"/>
              <a:ext cx="250"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45" name="Line 106"/>
            <p:cNvSpPr>
              <a:spLocks noChangeShapeType="1"/>
            </p:cNvSpPr>
            <p:nvPr/>
          </p:nvSpPr>
          <p:spPr bwMode="auto">
            <a:xfrm>
              <a:off x="4460" y="1406"/>
              <a:ext cx="223" cy="295"/>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46" name="Line 107"/>
            <p:cNvSpPr>
              <a:spLocks noChangeShapeType="1"/>
            </p:cNvSpPr>
            <p:nvPr/>
          </p:nvSpPr>
          <p:spPr bwMode="auto">
            <a:xfrm flipV="1">
              <a:off x="4481" y="1406"/>
              <a:ext cx="224" cy="295"/>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47" name="Line 108"/>
            <p:cNvSpPr>
              <a:spLocks noChangeShapeType="1"/>
            </p:cNvSpPr>
            <p:nvPr/>
          </p:nvSpPr>
          <p:spPr bwMode="auto">
            <a:xfrm>
              <a:off x="4719" y="1406"/>
              <a:ext cx="250"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48" name="Line 109"/>
            <p:cNvSpPr>
              <a:spLocks noChangeShapeType="1"/>
            </p:cNvSpPr>
            <p:nvPr/>
          </p:nvSpPr>
          <p:spPr bwMode="auto">
            <a:xfrm>
              <a:off x="4152" y="915"/>
              <a:ext cx="847"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49" name="Line 110"/>
            <p:cNvSpPr>
              <a:spLocks noChangeShapeType="1"/>
            </p:cNvSpPr>
            <p:nvPr/>
          </p:nvSpPr>
          <p:spPr bwMode="auto">
            <a:xfrm>
              <a:off x="4586" y="678"/>
              <a:ext cx="0" cy="467"/>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50" name="Line 111"/>
            <p:cNvSpPr>
              <a:spLocks noChangeShapeType="1"/>
            </p:cNvSpPr>
            <p:nvPr/>
          </p:nvSpPr>
          <p:spPr bwMode="auto">
            <a:xfrm>
              <a:off x="3822" y="1406"/>
              <a:ext cx="0" cy="118"/>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51" name="Line 112"/>
            <p:cNvSpPr>
              <a:spLocks noChangeShapeType="1"/>
            </p:cNvSpPr>
            <p:nvPr/>
          </p:nvSpPr>
          <p:spPr bwMode="auto">
            <a:xfrm>
              <a:off x="3725" y="1406"/>
              <a:ext cx="0" cy="118"/>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52" name="Line 113"/>
            <p:cNvSpPr>
              <a:spLocks noChangeShapeType="1"/>
            </p:cNvSpPr>
            <p:nvPr/>
          </p:nvSpPr>
          <p:spPr bwMode="auto">
            <a:xfrm>
              <a:off x="3592" y="1406"/>
              <a:ext cx="116"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53" name="Line 114"/>
            <p:cNvSpPr>
              <a:spLocks noChangeShapeType="1"/>
            </p:cNvSpPr>
            <p:nvPr/>
          </p:nvSpPr>
          <p:spPr bwMode="auto">
            <a:xfrm>
              <a:off x="3678" y="1532"/>
              <a:ext cx="184"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54" name="Line 115"/>
            <p:cNvSpPr>
              <a:spLocks noChangeShapeType="1"/>
            </p:cNvSpPr>
            <p:nvPr/>
          </p:nvSpPr>
          <p:spPr bwMode="auto">
            <a:xfrm>
              <a:off x="3717" y="1575"/>
              <a:ext cx="111"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55" name="Line 116"/>
            <p:cNvSpPr>
              <a:spLocks noChangeShapeType="1"/>
            </p:cNvSpPr>
            <p:nvPr/>
          </p:nvSpPr>
          <p:spPr bwMode="auto">
            <a:xfrm>
              <a:off x="3773" y="1584"/>
              <a:ext cx="0" cy="549"/>
            </a:xfrm>
            <a:prstGeom prst="line">
              <a:avLst/>
            </a:prstGeom>
            <a:noFill/>
            <a:ln w="28575" cap="sq">
              <a:solidFill>
                <a:schemeClr val="tx1"/>
              </a:solidFill>
              <a:round/>
              <a:headEnd type="none" w="sm" len="sm"/>
              <a:tailEnd type="none" w="sm" len="sm"/>
            </a:ln>
            <a:effectLst/>
          </p:spPr>
          <p:txBody>
            <a:bodyPr wrap="none" anchor="ctr"/>
            <a:lstStyle/>
            <a:p>
              <a:endParaRPr lang="zh-CN" altLang="en-US" b="1"/>
            </a:p>
          </p:txBody>
        </p:sp>
        <p:sp>
          <p:nvSpPr>
            <p:cNvPr id="56" name="Text Box 117"/>
            <p:cNvSpPr txBox="1">
              <a:spLocks noChangeArrowheads="1"/>
            </p:cNvSpPr>
            <p:nvPr/>
          </p:nvSpPr>
          <p:spPr bwMode="auto">
            <a:xfrm>
              <a:off x="3589" y="1142"/>
              <a:ext cx="454" cy="30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600" b="1">
                  <a:ea typeface="黑体" pitchFamily="2" charset="-122"/>
                </a:rPr>
                <a:t>T5</a:t>
              </a:r>
            </a:p>
          </p:txBody>
        </p:sp>
        <p:sp>
          <p:nvSpPr>
            <p:cNvPr id="57" name="Line 118"/>
            <p:cNvSpPr>
              <a:spLocks noChangeShapeType="1"/>
            </p:cNvSpPr>
            <p:nvPr/>
          </p:nvSpPr>
          <p:spPr bwMode="auto">
            <a:xfrm>
              <a:off x="5461" y="1415"/>
              <a:ext cx="0" cy="108"/>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58" name="Line 119"/>
            <p:cNvSpPr>
              <a:spLocks noChangeShapeType="1"/>
            </p:cNvSpPr>
            <p:nvPr/>
          </p:nvSpPr>
          <p:spPr bwMode="auto">
            <a:xfrm>
              <a:off x="5352" y="1406"/>
              <a:ext cx="0" cy="126"/>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59" name="Line 120"/>
            <p:cNvSpPr>
              <a:spLocks noChangeShapeType="1"/>
            </p:cNvSpPr>
            <p:nvPr/>
          </p:nvSpPr>
          <p:spPr bwMode="auto">
            <a:xfrm flipV="1">
              <a:off x="5461" y="1405"/>
              <a:ext cx="127"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60" name="Line 121"/>
            <p:cNvSpPr>
              <a:spLocks noChangeShapeType="1"/>
            </p:cNvSpPr>
            <p:nvPr/>
          </p:nvSpPr>
          <p:spPr bwMode="auto">
            <a:xfrm>
              <a:off x="5331" y="1532"/>
              <a:ext cx="183"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61" name="Line 122"/>
            <p:cNvSpPr>
              <a:spLocks noChangeShapeType="1"/>
            </p:cNvSpPr>
            <p:nvPr/>
          </p:nvSpPr>
          <p:spPr bwMode="auto">
            <a:xfrm>
              <a:off x="5369" y="1575"/>
              <a:ext cx="111"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62" name="Line 123"/>
            <p:cNvSpPr>
              <a:spLocks noChangeShapeType="1"/>
            </p:cNvSpPr>
            <p:nvPr/>
          </p:nvSpPr>
          <p:spPr bwMode="auto">
            <a:xfrm>
              <a:off x="5428" y="1584"/>
              <a:ext cx="0" cy="549"/>
            </a:xfrm>
            <a:prstGeom prst="line">
              <a:avLst/>
            </a:prstGeom>
            <a:noFill/>
            <a:ln w="28575" cap="sq">
              <a:solidFill>
                <a:schemeClr val="tx1"/>
              </a:solidFill>
              <a:round/>
              <a:headEnd type="none" w="sm" len="sm"/>
              <a:tailEnd type="none" w="sm" len="sm"/>
            </a:ln>
            <a:effectLst/>
          </p:spPr>
          <p:txBody>
            <a:bodyPr wrap="none" anchor="ctr"/>
            <a:lstStyle/>
            <a:p>
              <a:endParaRPr lang="zh-CN" altLang="en-US" b="1"/>
            </a:p>
          </p:txBody>
        </p:sp>
        <p:sp>
          <p:nvSpPr>
            <p:cNvPr id="63" name="Text Box 124"/>
            <p:cNvSpPr txBox="1">
              <a:spLocks noChangeArrowheads="1"/>
            </p:cNvSpPr>
            <p:nvPr/>
          </p:nvSpPr>
          <p:spPr bwMode="auto">
            <a:xfrm>
              <a:off x="5223" y="1121"/>
              <a:ext cx="378" cy="30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600" b="1">
                  <a:ea typeface="黑体" pitchFamily="2" charset="-122"/>
                </a:rPr>
                <a:t>T6</a:t>
              </a:r>
            </a:p>
          </p:txBody>
        </p:sp>
        <p:sp>
          <p:nvSpPr>
            <p:cNvPr id="64" name="Line 125"/>
            <p:cNvSpPr>
              <a:spLocks noChangeShapeType="1"/>
            </p:cNvSpPr>
            <p:nvPr/>
          </p:nvSpPr>
          <p:spPr bwMode="auto">
            <a:xfrm>
              <a:off x="3772" y="2133"/>
              <a:ext cx="1645" cy="0"/>
            </a:xfrm>
            <a:prstGeom prst="line">
              <a:avLst/>
            </a:prstGeom>
            <a:noFill/>
            <a:ln w="28575" cap="sq">
              <a:solidFill>
                <a:schemeClr val="tx1"/>
              </a:solidFill>
              <a:round/>
              <a:headEnd type="none" w="sm" len="sm"/>
              <a:tailEnd type="none" w="sm" len="sm"/>
            </a:ln>
            <a:effectLst/>
          </p:spPr>
          <p:txBody>
            <a:bodyPr wrap="none" anchor="ctr"/>
            <a:lstStyle/>
            <a:p>
              <a:endParaRPr lang="zh-CN" altLang="en-US" b="1"/>
            </a:p>
          </p:txBody>
        </p:sp>
        <p:sp>
          <p:nvSpPr>
            <p:cNvPr id="65" name="Line 126"/>
            <p:cNvSpPr>
              <a:spLocks noChangeShapeType="1"/>
            </p:cNvSpPr>
            <p:nvPr/>
          </p:nvSpPr>
          <p:spPr bwMode="auto">
            <a:xfrm>
              <a:off x="4571" y="2141"/>
              <a:ext cx="0" cy="147"/>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66" name="Line 127"/>
            <p:cNvSpPr>
              <a:spLocks noChangeShapeType="1"/>
            </p:cNvSpPr>
            <p:nvPr/>
          </p:nvSpPr>
          <p:spPr bwMode="auto">
            <a:xfrm>
              <a:off x="3791" y="2300"/>
              <a:ext cx="1562"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67" name="Text Box 128"/>
            <p:cNvSpPr txBox="1">
              <a:spLocks noChangeArrowheads="1"/>
            </p:cNvSpPr>
            <p:nvPr/>
          </p:nvSpPr>
          <p:spPr bwMode="auto">
            <a:xfrm>
              <a:off x="5345" y="2134"/>
              <a:ext cx="322" cy="30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600" b="1">
                  <a:solidFill>
                    <a:srgbClr val="FF0000"/>
                  </a:solidFill>
                  <a:ea typeface="黑体" pitchFamily="2" charset="-122"/>
                </a:rPr>
                <a:t>Z</a:t>
              </a:r>
            </a:p>
          </p:txBody>
        </p:sp>
        <p:sp>
          <p:nvSpPr>
            <p:cNvPr id="68" name="Line 129"/>
            <p:cNvSpPr>
              <a:spLocks noChangeShapeType="1"/>
            </p:cNvSpPr>
            <p:nvPr/>
          </p:nvSpPr>
          <p:spPr bwMode="auto">
            <a:xfrm>
              <a:off x="3590" y="892"/>
              <a:ext cx="0" cy="1267"/>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69" name="Line 130"/>
            <p:cNvSpPr>
              <a:spLocks noChangeShapeType="1"/>
            </p:cNvSpPr>
            <p:nvPr/>
          </p:nvSpPr>
          <p:spPr bwMode="auto">
            <a:xfrm>
              <a:off x="5586" y="929"/>
              <a:ext cx="0" cy="1264"/>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grpSp>
          <p:nvGrpSpPr>
            <p:cNvPr id="70" name="Group 131"/>
            <p:cNvGrpSpPr>
              <a:grpSpLocks/>
            </p:cNvGrpSpPr>
            <p:nvPr/>
          </p:nvGrpSpPr>
          <p:grpSpPr bwMode="auto">
            <a:xfrm>
              <a:off x="3438" y="633"/>
              <a:ext cx="376" cy="308"/>
              <a:chOff x="2927" y="1105"/>
              <a:chExt cx="417" cy="308"/>
            </a:xfrm>
          </p:grpSpPr>
          <p:sp>
            <p:nvSpPr>
              <p:cNvPr id="75" name="Text Box 132"/>
              <p:cNvSpPr txBox="1">
                <a:spLocks noChangeArrowheads="1"/>
              </p:cNvSpPr>
              <p:nvPr/>
            </p:nvSpPr>
            <p:spPr bwMode="auto">
              <a:xfrm>
                <a:off x="2927" y="1105"/>
                <a:ext cx="417" cy="30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600" b="1">
                    <a:ea typeface="黑体" pitchFamily="2" charset="-122"/>
                  </a:rPr>
                  <a:t>W</a:t>
                </a:r>
              </a:p>
            </p:txBody>
          </p:sp>
          <p:sp>
            <p:nvSpPr>
              <p:cNvPr id="76" name="Line 133"/>
              <p:cNvSpPr>
                <a:spLocks noChangeShapeType="1"/>
              </p:cNvSpPr>
              <p:nvPr/>
            </p:nvSpPr>
            <p:spPr bwMode="auto">
              <a:xfrm>
                <a:off x="2989" y="1147"/>
                <a:ext cx="190"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grpSp>
        <p:sp>
          <p:nvSpPr>
            <p:cNvPr id="71" name="Text Box 134"/>
            <p:cNvSpPr txBox="1">
              <a:spLocks noChangeArrowheads="1"/>
            </p:cNvSpPr>
            <p:nvPr/>
          </p:nvSpPr>
          <p:spPr bwMode="auto">
            <a:xfrm>
              <a:off x="5426" y="651"/>
              <a:ext cx="350" cy="30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600" b="1">
                  <a:ea typeface="黑体" pitchFamily="2" charset="-122"/>
                </a:rPr>
                <a:t>W</a:t>
              </a:r>
            </a:p>
          </p:txBody>
        </p:sp>
        <p:sp>
          <p:nvSpPr>
            <p:cNvPr id="72" name="Oval 135"/>
            <p:cNvSpPr>
              <a:spLocks noChangeArrowheads="1"/>
            </p:cNvSpPr>
            <p:nvPr/>
          </p:nvSpPr>
          <p:spPr bwMode="auto">
            <a:xfrm>
              <a:off x="4548" y="879"/>
              <a:ext cx="75" cy="84"/>
            </a:xfrm>
            <a:prstGeom prst="ellipse">
              <a:avLst/>
            </a:prstGeom>
            <a:solidFill>
              <a:srgbClr val="004400"/>
            </a:solidFill>
            <a:ln w="25400" cap="sq">
              <a:noFill/>
              <a:round/>
              <a:headEnd type="none" w="sm" len="sm"/>
              <a:tailEnd type="none" w="sm" len="sm"/>
            </a:ln>
            <a:effectLst/>
          </p:spPr>
          <p:txBody>
            <a:bodyPr wrap="none" anchor="ctr"/>
            <a:lstStyle/>
            <a:p>
              <a:endParaRPr lang="zh-CN" altLang="en-US" b="1"/>
            </a:p>
          </p:txBody>
        </p:sp>
        <p:sp>
          <p:nvSpPr>
            <p:cNvPr id="73" name="Oval 136"/>
            <p:cNvSpPr>
              <a:spLocks noChangeArrowheads="1"/>
            </p:cNvSpPr>
            <p:nvPr/>
          </p:nvSpPr>
          <p:spPr bwMode="auto">
            <a:xfrm>
              <a:off x="4123" y="1364"/>
              <a:ext cx="74" cy="84"/>
            </a:xfrm>
            <a:prstGeom prst="ellipse">
              <a:avLst/>
            </a:prstGeom>
            <a:solidFill>
              <a:srgbClr val="004400"/>
            </a:solidFill>
            <a:ln w="12700" cap="sq">
              <a:noFill/>
              <a:round/>
              <a:headEnd type="none" w="sm" len="sm"/>
              <a:tailEnd type="none" w="sm" len="sm"/>
            </a:ln>
            <a:effectLst/>
          </p:spPr>
          <p:txBody>
            <a:bodyPr wrap="none" anchor="ctr"/>
            <a:lstStyle/>
            <a:p>
              <a:endParaRPr lang="zh-CN" altLang="en-US" b="1"/>
            </a:p>
          </p:txBody>
        </p:sp>
        <p:sp>
          <p:nvSpPr>
            <p:cNvPr id="74" name="Oval 137"/>
            <p:cNvSpPr>
              <a:spLocks noChangeArrowheads="1"/>
            </p:cNvSpPr>
            <p:nvPr/>
          </p:nvSpPr>
          <p:spPr bwMode="auto">
            <a:xfrm>
              <a:off x="4967" y="1364"/>
              <a:ext cx="75" cy="84"/>
            </a:xfrm>
            <a:prstGeom prst="ellipse">
              <a:avLst/>
            </a:prstGeom>
            <a:solidFill>
              <a:srgbClr val="004400"/>
            </a:solidFill>
            <a:ln w="12700" cap="sq">
              <a:noFill/>
              <a:round/>
              <a:headEnd type="none" w="sm" len="sm"/>
              <a:tailEnd type="none" w="sm" len="sm"/>
            </a:ln>
            <a:effectLst/>
          </p:spPr>
          <p:txBody>
            <a:bodyPr wrap="none" anchor="ctr"/>
            <a:lstStyle/>
            <a:p>
              <a:endParaRPr lang="zh-CN" altLang="en-US" b="1"/>
            </a:p>
          </p:txBody>
        </p:sp>
      </p:grpSp>
      <p:sp>
        <p:nvSpPr>
          <p:cNvPr id="78" name="Text Box 132"/>
          <p:cNvSpPr txBox="1">
            <a:spLocks noChangeArrowheads="1"/>
          </p:cNvSpPr>
          <p:nvPr/>
        </p:nvSpPr>
        <p:spPr bwMode="auto">
          <a:xfrm>
            <a:off x="6597551" y="2636912"/>
            <a:ext cx="566737" cy="4889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600" b="1">
                <a:solidFill>
                  <a:srgbClr val="FF0000"/>
                </a:solidFill>
                <a:ea typeface="黑体" pitchFamily="2" charset="-122"/>
              </a:rPr>
              <a:t>A</a:t>
            </a:r>
          </a:p>
        </p:txBody>
      </p:sp>
      <p:sp>
        <p:nvSpPr>
          <p:cNvPr id="79" name="Text Box 132"/>
          <p:cNvSpPr txBox="1">
            <a:spLocks noChangeArrowheads="1"/>
          </p:cNvSpPr>
          <p:nvPr/>
        </p:nvSpPr>
        <p:spPr bwMode="auto">
          <a:xfrm>
            <a:off x="7573764" y="2636912"/>
            <a:ext cx="566737" cy="4889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600" b="1" smtClean="0">
                <a:solidFill>
                  <a:srgbClr val="FF0000"/>
                </a:solidFill>
                <a:ea typeface="黑体" pitchFamily="2" charset="-122"/>
              </a:rPr>
              <a:t>B</a:t>
            </a:r>
            <a:endParaRPr lang="en-US" altLang="zh-CN" sz="2600" b="1">
              <a:solidFill>
                <a:srgbClr val="FF0000"/>
              </a:solidFill>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left)">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autoUpdateAnimBg="0"/>
      <p:bldP spid="5" grpId="0" autoUpdateAnimBg="0"/>
      <p:bldP spid="6"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138808" y="44624"/>
            <a:ext cx="3505200" cy="565150"/>
          </a:xfrm>
          <a:prstGeom prst="rect">
            <a:avLst/>
          </a:prstGeom>
          <a:noFill/>
          <a:ln w="9525">
            <a:noFill/>
            <a:miter lim="800000"/>
            <a:headEnd/>
            <a:tailEnd/>
          </a:ln>
          <a:effectLst/>
        </p:spPr>
        <p:txBody>
          <a:bodyPr>
            <a:spAutoFit/>
          </a:bodyPr>
          <a:lstStyle/>
          <a:p>
            <a:pPr>
              <a:spcBef>
                <a:spcPct val="50000"/>
              </a:spcBef>
            </a:pPr>
            <a:r>
              <a:rPr lang="zh-CN" altLang="en-US" sz="3100" b="1"/>
              <a:t>2. 存储芯片例</a:t>
            </a:r>
            <a:endParaRPr lang="en-US" altLang="zh-CN" sz="3100" b="1"/>
          </a:p>
        </p:txBody>
      </p:sp>
      <p:sp>
        <p:nvSpPr>
          <p:cNvPr id="3" name="Text Box 3"/>
          <p:cNvSpPr txBox="1">
            <a:spLocks noChangeArrowheads="1"/>
          </p:cNvSpPr>
          <p:nvPr/>
        </p:nvSpPr>
        <p:spPr bwMode="auto">
          <a:xfrm>
            <a:off x="825500" y="908720"/>
            <a:ext cx="4473575" cy="5334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900" b="1"/>
              <a:t>SRAM</a:t>
            </a:r>
            <a:r>
              <a:rPr lang="zh-CN" altLang="zh-CN" sz="2900" b="1"/>
              <a:t>芯片2114</a:t>
            </a:r>
            <a:r>
              <a:rPr lang="zh-CN" altLang="en-US" sz="2900" b="1"/>
              <a:t> (</a:t>
            </a:r>
            <a:r>
              <a:rPr lang="zh-CN" altLang="zh-CN" sz="2900" b="1"/>
              <a:t>1</a:t>
            </a:r>
            <a:r>
              <a:rPr lang="en-US" altLang="zh-CN" sz="2900" b="1"/>
              <a:t>K</a:t>
            </a:r>
            <a:r>
              <a:rPr lang="en-US" altLang="zh-CN" sz="2900" b="1">
                <a:sym typeface="Symbol" pitchFamily="18" charset="2"/>
              </a:rPr>
              <a:t></a:t>
            </a:r>
            <a:r>
              <a:rPr lang="en-US" altLang="zh-CN" sz="2900" b="1"/>
              <a:t>4</a:t>
            </a:r>
            <a:r>
              <a:rPr lang="zh-CN" altLang="en-US" sz="2900" b="1"/>
              <a:t>位)</a:t>
            </a:r>
          </a:p>
        </p:txBody>
      </p:sp>
      <p:sp>
        <p:nvSpPr>
          <p:cNvPr id="4" name="Text Box 4"/>
          <p:cNvSpPr txBox="1">
            <a:spLocks noChangeArrowheads="1"/>
          </p:cNvSpPr>
          <p:nvPr/>
        </p:nvSpPr>
        <p:spPr bwMode="auto">
          <a:xfrm>
            <a:off x="542925" y="1781770"/>
            <a:ext cx="2470150" cy="549275"/>
          </a:xfrm>
          <a:prstGeom prst="rect">
            <a:avLst/>
          </a:prstGeom>
          <a:noFill/>
          <a:ln w="9525">
            <a:noFill/>
            <a:miter lim="800000"/>
            <a:headEnd/>
            <a:tailEnd/>
          </a:ln>
          <a:effectLst/>
        </p:spPr>
        <p:txBody>
          <a:bodyPr>
            <a:spAutoFit/>
          </a:bodyPr>
          <a:lstStyle/>
          <a:p>
            <a:pPr>
              <a:spcBef>
                <a:spcPct val="50000"/>
              </a:spcBef>
            </a:pPr>
            <a:r>
              <a:rPr lang="zh-CN" altLang="en-US" sz="3000" b="1"/>
              <a:t>(1) 外特性</a:t>
            </a:r>
          </a:p>
        </p:txBody>
      </p:sp>
      <p:sp>
        <p:nvSpPr>
          <p:cNvPr id="5" name="Text Box 27"/>
          <p:cNvSpPr txBox="1">
            <a:spLocks noChangeArrowheads="1"/>
          </p:cNvSpPr>
          <p:nvPr/>
        </p:nvSpPr>
        <p:spPr bwMode="auto">
          <a:xfrm>
            <a:off x="684213" y="2400895"/>
            <a:ext cx="3335337" cy="946150"/>
          </a:xfrm>
          <a:prstGeom prst="rect">
            <a:avLst/>
          </a:prstGeom>
          <a:noFill/>
          <a:ln w="9525">
            <a:noFill/>
            <a:miter lim="800000"/>
            <a:headEnd/>
            <a:tailEnd/>
          </a:ln>
          <a:effectLst/>
        </p:spPr>
        <p:txBody>
          <a:bodyPr>
            <a:spAutoFit/>
          </a:bodyPr>
          <a:lstStyle/>
          <a:p>
            <a:pPr>
              <a:spcBef>
                <a:spcPct val="50000"/>
              </a:spcBef>
            </a:pPr>
            <a:r>
              <a:rPr lang="zh-CN" altLang="en-US" sz="2800" b="1">
                <a:sym typeface="Symbol" pitchFamily="18" charset="2"/>
              </a:rPr>
              <a:t> </a:t>
            </a:r>
            <a:r>
              <a:rPr lang="zh-CN" altLang="en-US" sz="2800" b="1"/>
              <a:t>地址引脚: </a:t>
            </a:r>
          </a:p>
          <a:p>
            <a:r>
              <a:rPr lang="en-US" altLang="zh-CN" sz="2800" b="1"/>
              <a:t>   A</a:t>
            </a:r>
            <a:r>
              <a:rPr lang="en-US" altLang="zh-CN" sz="2600" b="1"/>
              <a:t>9</a:t>
            </a:r>
            <a:r>
              <a:rPr lang="en-US" altLang="zh-CN" sz="2800" b="1"/>
              <a:t>～A</a:t>
            </a:r>
            <a:r>
              <a:rPr lang="en-US" altLang="zh-CN" sz="2600" b="1"/>
              <a:t>0</a:t>
            </a:r>
            <a:r>
              <a:rPr lang="en-US" altLang="zh-CN" sz="2800" b="1"/>
              <a:t> (</a:t>
            </a:r>
            <a:r>
              <a:rPr lang="zh-CN" altLang="en-US" sz="2800" b="1"/>
              <a:t>输入)</a:t>
            </a:r>
          </a:p>
        </p:txBody>
      </p:sp>
      <p:sp>
        <p:nvSpPr>
          <p:cNvPr id="6" name="Text Box 28"/>
          <p:cNvSpPr txBox="1">
            <a:spLocks noChangeArrowheads="1"/>
          </p:cNvSpPr>
          <p:nvPr/>
        </p:nvSpPr>
        <p:spPr bwMode="auto">
          <a:xfrm>
            <a:off x="701675" y="3315295"/>
            <a:ext cx="3881438" cy="946150"/>
          </a:xfrm>
          <a:prstGeom prst="rect">
            <a:avLst/>
          </a:prstGeom>
          <a:noFill/>
          <a:ln w="9525">
            <a:noFill/>
            <a:miter lim="800000"/>
            <a:headEnd/>
            <a:tailEnd/>
          </a:ln>
          <a:effectLst/>
        </p:spPr>
        <p:txBody>
          <a:bodyPr>
            <a:spAutoFit/>
          </a:bodyPr>
          <a:lstStyle/>
          <a:p>
            <a:pPr>
              <a:spcBef>
                <a:spcPct val="50000"/>
              </a:spcBef>
            </a:pPr>
            <a:r>
              <a:rPr lang="zh-CN" altLang="en-US" sz="2800" b="1">
                <a:sym typeface="Symbol" pitchFamily="18" charset="2"/>
              </a:rPr>
              <a:t> </a:t>
            </a:r>
            <a:r>
              <a:rPr lang="zh-CN" altLang="en-US" sz="2800" b="1"/>
              <a:t>数据引脚: </a:t>
            </a:r>
          </a:p>
          <a:p>
            <a:r>
              <a:rPr lang="en-US" altLang="zh-CN" sz="2800" b="1"/>
              <a:t>    D</a:t>
            </a:r>
            <a:r>
              <a:rPr lang="en-US" altLang="zh-CN" sz="2600" b="1"/>
              <a:t>3</a:t>
            </a:r>
            <a:r>
              <a:rPr lang="en-US" altLang="zh-CN" sz="2800" b="1"/>
              <a:t>～D</a:t>
            </a:r>
            <a:r>
              <a:rPr lang="en-US" altLang="zh-CN" sz="2600" b="1"/>
              <a:t>0</a:t>
            </a:r>
            <a:r>
              <a:rPr lang="en-US" altLang="zh-CN" sz="2800" b="1"/>
              <a:t> (</a:t>
            </a:r>
            <a:r>
              <a:rPr lang="zh-CN" altLang="en-US" sz="2800" b="1"/>
              <a:t>输入/输出)</a:t>
            </a:r>
          </a:p>
        </p:txBody>
      </p:sp>
      <p:sp>
        <p:nvSpPr>
          <p:cNvPr id="7" name="Text Box 29"/>
          <p:cNvSpPr txBox="1">
            <a:spLocks noChangeArrowheads="1"/>
          </p:cNvSpPr>
          <p:nvPr/>
        </p:nvSpPr>
        <p:spPr bwMode="auto">
          <a:xfrm>
            <a:off x="709613" y="4236045"/>
            <a:ext cx="2178050" cy="519113"/>
          </a:xfrm>
          <a:prstGeom prst="rect">
            <a:avLst/>
          </a:prstGeom>
          <a:noFill/>
          <a:ln w="9525">
            <a:noFill/>
            <a:miter lim="800000"/>
            <a:headEnd/>
            <a:tailEnd/>
          </a:ln>
          <a:effectLst/>
        </p:spPr>
        <p:txBody>
          <a:bodyPr>
            <a:spAutoFit/>
          </a:bodyPr>
          <a:lstStyle/>
          <a:p>
            <a:pPr>
              <a:spcBef>
                <a:spcPct val="50000"/>
              </a:spcBef>
            </a:pPr>
            <a:r>
              <a:rPr lang="zh-CN" altLang="en-US" sz="2800" b="1">
                <a:sym typeface="Symbol" pitchFamily="18" charset="2"/>
              </a:rPr>
              <a:t> </a:t>
            </a:r>
            <a:r>
              <a:rPr lang="zh-CN" altLang="en-US" sz="2800" b="1"/>
              <a:t>电源、地</a:t>
            </a:r>
          </a:p>
        </p:txBody>
      </p:sp>
      <p:sp>
        <p:nvSpPr>
          <p:cNvPr id="8" name="Text Box 38"/>
          <p:cNvSpPr txBox="1">
            <a:spLocks noChangeArrowheads="1"/>
          </p:cNvSpPr>
          <p:nvPr/>
        </p:nvSpPr>
        <p:spPr bwMode="auto">
          <a:xfrm>
            <a:off x="736600" y="5088533"/>
            <a:ext cx="1752600" cy="519112"/>
          </a:xfrm>
          <a:prstGeom prst="rect">
            <a:avLst/>
          </a:prstGeom>
          <a:noFill/>
          <a:ln w="9525">
            <a:noFill/>
            <a:miter lim="800000"/>
            <a:headEnd/>
            <a:tailEnd/>
          </a:ln>
          <a:effectLst/>
        </p:spPr>
        <p:txBody>
          <a:bodyPr>
            <a:spAutoFit/>
          </a:bodyPr>
          <a:lstStyle/>
          <a:p>
            <a:pPr>
              <a:spcBef>
                <a:spcPct val="50000"/>
              </a:spcBef>
            </a:pPr>
            <a:r>
              <a:rPr lang="zh-CN" altLang="en-US" sz="2800" b="1">
                <a:sym typeface="Symbol" pitchFamily="18" charset="2"/>
              </a:rPr>
              <a:t> </a:t>
            </a:r>
            <a:r>
              <a:rPr lang="zh-CN" altLang="en-US" sz="2800" b="1"/>
              <a:t>控制端:</a:t>
            </a:r>
          </a:p>
        </p:txBody>
      </p:sp>
      <p:sp>
        <p:nvSpPr>
          <p:cNvPr id="9" name="AutoShape 39"/>
          <p:cNvSpPr>
            <a:spLocks/>
          </p:cNvSpPr>
          <p:nvPr/>
        </p:nvSpPr>
        <p:spPr bwMode="auto">
          <a:xfrm>
            <a:off x="2365375" y="4847233"/>
            <a:ext cx="203200" cy="1096962"/>
          </a:xfrm>
          <a:prstGeom prst="leftBrace">
            <a:avLst>
              <a:gd name="adj1" fmla="val 44987"/>
              <a:gd name="adj2" fmla="val 50000"/>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10" name="AutoShape 40"/>
          <p:cNvSpPr>
            <a:spLocks/>
          </p:cNvSpPr>
          <p:nvPr/>
        </p:nvSpPr>
        <p:spPr bwMode="auto">
          <a:xfrm>
            <a:off x="3852863" y="4628158"/>
            <a:ext cx="168275" cy="593725"/>
          </a:xfrm>
          <a:prstGeom prst="leftBrace">
            <a:avLst>
              <a:gd name="adj1" fmla="val 29403"/>
              <a:gd name="adj2" fmla="val 50000"/>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11" name="Text Box 41"/>
          <p:cNvSpPr txBox="1">
            <a:spLocks noChangeArrowheads="1"/>
          </p:cNvSpPr>
          <p:nvPr/>
        </p:nvSpPr>
        <p:spPr bwMode="auto">
          <a:xfrm>
            <a:off x="4006850" y="4439245"/>
            <a:ext cx="2470150" cy="519113"/>
          </a:xfrm>
          <a:prstGeom prst="rect">
            <a:avLst/>
          </a:prstGeom>
          <a:noFill/>
          <a:ln w="9525">
            <a:noFill/>
            <a:miter lim="800000"/>
            <a:headEnd/>
            <a:tailEnd/>
          </a:ln>
          <a:effectLst/>
        </p:spPr>
        <p:txBody>
          <a:bodyPr>
            <a:spAutoFit/>
          </a:bodyPr>
          <a:lstStyle/>
          <a:p>
            <a:pPr>
              <a:spcBef>
                <a:spcPct val="50000"/>
              </a:spcBef>
            </a:pPr>
            <a:r>
              <a:rPr lang="zh-CN" altLang="en-US" sz="2800" b="1"/>
              <a:t>= 0 选中芯片</a:t>
            </a:r>
          </a:p>
        </p:txBody>
      </p:sp>
      <p:sp>
        <p:nvSpPr>
          <p:cNvPr id="12" name="Text Box 42"/>
          <p:cNvSpPr txBox="1">
            <a:spLocks noChangeArrowheads="1"/>
          </p:cNvSpPr>
          <p:nvPr/>
        </p:nvSpPr>
        <p:spPr bwMode="auto">
          <a:xfrm>
            <a:off x="4008438" y="4890095"/>
            <a:ext cx="3144837" cy="519113"/>
          </a:xfrm>
          <a:prstGeom prst="rect">
            <a:avLst/>
          </a:prstGeom>
          <a:noFill/>
          <a:ln w="9525">
            <a:noFill/>
            <a:miter lim="800000"/>
            <a:headEnd/>
            <a:tailEnd/>
          </a:ln>
          <a:effectLst/>
        </p:spPr>
        <p:txBody>
          <a:bodyPr>
            <a:spAutoFit/>
          </a:bodyPr>
          <a:lstStyle/>
          <a:p>
            <a:pPr>
              <a:spcBef>
                <a:spcPct val="50000"/>
              </a:spcBef>
            </a:pPr>
            <a:r>
              <a:rPr lang="zh-CN" altLang="en-US" sz="2800" b="1"/>
              <a:t>= 1 未选中芯片</a:t>
            </a:r>
          </a:p>
        </p:txBody>
      </p:sp>
      <p:grpSp>
        <p:nvGrpSpPr>
          <p:cNvPr id="13" name="Group 68"/>
          <p:cNvGrpSpPr>
            <a:grpSpLocks/>
          </p:cNvGrpSpPr>
          <p:nvPr/>
        </p:nvGrpSpPr>
        <p:grpSpPr bwMode="auto">
          <a:xfrm>
            <a:off x="2506663" y="4675783"/>
            <a:ext cx="1457325" cy="519112"/>
            <a:chOff x="1483" y="2667"/>
            <a:chExt cx="918" cy="327"/>
          </a:xfrm>
        </p:grpSpPr>
        <p:sp>
          <p:nvSpPr>
            <p:cNvPr id="14" name="Text Box 44"/>
            <p:cNvSpPr txBox="1">
              <a:spLocks noChangeArrowheads="1"/>
            </p:cNvSpPr>
            <p:nvPr/>
          </p:nvSpPr>
          <p:spPr bwMode="auto">
            <a:xfrm>
              <a:off x="1483" y="2667"/>
              <a:ext cx="918" cy="327"/>
            </a:xfrm>
            <a:prstGeom prst="rect">
              <a:avLst/>
            </a:prstGeom>
            <a:noFill/>
            <a:ln w="9525">
              <a:noFill/>
              <a:miter lim="800000"/>
              <a:headEnd/>
              <a:tailEnd/>
            </a:ln>
            <a:effectLst/>
          </p:spPr>
          <p:txBody>
            <a:bodyPr>
              <a:spAutoFit/>
            </a:bodyPr>
            <a:lstStyle/>
            <a:p>
              <a:pPr>
                <a:spcBef>
                  <a:spcPct val="50000"/>
                </a:spcBef>
              </a:pPr>
              <a:r>
                <a:rPr lang="zh-CN" altLang="en-US" sz="2800" b="1"/>
                <a:t>片选</a:t>
              </a:r>
              <a:r>
                <a:rPr lang="en-US" altLang="zh-CN" sz="2800" b="1"/>
                <a:t>CS</a:t>
              </a:r>
            </a:p>
          </p:txBody>
        </p:sp>
        <p:sp>
          <p:nvSpPr>
            <p:cNvPr id="15" name="Line 45"/>
            <p:cNvSpPr>
              <a:spLocks noChangeShapeType="1"/>
            </p:cNvSpPr>
            <p:nvPr/>
          </p:nvSpPr>
          <p:spPr bwMode="auto">
            <a:xfrm>
              <a:off x="2033" y="2725"/>
              <a:ext cx="222"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grpSp>
      <p:grpSp>
        <p:nvGrpSpPr>
          <p:cNvPr id="16" name="Group 69"/>
          <p:cNvGrpSpPr>
            <a:grpSpLocks/>
          </p:cNvGrpSpPr>
          <p:nvPr/>
        </p:nvGrpSpPr>
        <p:grpSpPr bwMode="auto">
          <a:xfrm>
            <a:off x="2493963" y="5607645"/>
            <a:ext cx="2114550" cy="519113"/>
            <a:chOff x="983" y="3579"/>
            <a:chExt cx="1332" cy="327"/>
          </a:xfrm>
        </p:grpSpPr>
        <p:sp>
          <p:nvSpPr>
            <p:cNvPr id="17" name="Text Box 47"/>
            <p:cNvSpPr txBox="1">
              <a:spLocks noChangeArrowheads="1"/>
            </p:cNvSpPr>
            <p:nvPr/>
          </p:nvSpPr>
          <p:spPr bwMode="auto">
            <a:xfrm>
              <a:off x="983" y="3579"/>
              <a:ext cx="1332" cy="327"/>
            </a:xfrm>
            <a:prstGeom prst="rect">
              <a:avLst/>
            </a:prstGeom>
            <a:noFill/>
            <a:ln w="9525">
              <a:noFill/>
              <a:miter lim="800000"/>
              <a:headEnd/>
              <a:tailEnd/>
            </a:ln>
            <a:effectLst/>
          </p:spPr>
          <p:txBody>
            <a:bodyPr>
              <a:spAutoFit/>
            </a:bodyPr>
            <a:lstStyle/>
            <a:p>
              <a:pPr>
                <a:spcBef>
                  <a:spcPct val="50000"/>
                </a:spcBef>
              </a:pPr>
              <a:r>
                <a:rPr lang="zh-CN" altLang="en-US" sz="2800" b="1"/>
                <a:t>写使能</a:t>
              </a:r>
              <a:r>
                <a:rPr lang="en-US" altLang="zh-CN" sz="2800" b="1"/>
                <a:t>WE</a:t>
              </a:r>
            </a:p>
          </p:txBody>
        </p:sp>
        <p:sp>
          <p:nvSpPr>
            <p:cNvPr id="18" name="Line 48"/>
            <p:cNvSpPr>
              <a:spLocks noChangeShapeType="1"/>
            </p:cNvSpPr>
            <p:nvPr/>
          </p:nvSpPr>
          <p:spPr bwMode="auto">
            <a:xfrm>
              <a:off x="1736" y="3630"/>
              <a:ext cx="341"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grpSp>
      <p:sp>
        <p:nvSpPr>
          <p:cNvPr id="19" name="AutoShape 49"/>
          <p:cNvSpPr>
            <a:spLocks/>
          </p:cNvSpPr>
          <p:nvPr/>
        </p:nvSpPr>
        <p:spPr bwMode="auto">
          <a:xfrm>
            <a:off x="4319588" y="5599708"/>
            <a:ext cx="168275" cy="536575"/>
          </a:xfrm>
          <a:prstGeom prst="leftBrace">
            <a:avLst>
              <a:gd name="adj1" fmla="val 26572"/>
              <a:gd name="adj2" fmla="val 50000"/>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0" name="Text Box 50"/>
          <p:cNvSpPr txBox="1">
            <a:spLocks noChangeArrowheads="1"/>
          </p:cNvSpPr>
          <p:nvPr/>
        </p:nvSpPr>
        <p:spPr bwMode="auto">
          <a:xfrm>
            <a:off x="4524375" y="5379045"/>
            <a:ext cx="1450975" cy="519113"/>
          </a:xfrm>
          <a:prstGeom prst="rect">
            <a:avLst/>
          </a:prstGeom>
          <a:noFill/>
          <a:ln w="9525">
            <a:noFill/>
            <a:miter lim="800000"/>
            <a:headEnd/>
            <a:tailEnd/>
          </a:ln>
          <a:effectLst/>
        </p:spPr>
        <p:txBody>
          <a:bodyPr>
            <a:spAutoFit/>
          </a:bodyPr>
          <a:lstStyle/>
          <a:p>
            <a:pPr>
              <a:spcBef>
                <a:spcPct val="50000"/>
              </a:spcBef>
            </a:pPr>
            <a:r>
              <a:rPr lang="zh-CN" altLang="en-US" sz="2800" b="1"/>
              <a:t>= 0 写</a:t>
            </a:r>
          </a:p>
        </p:txBody>
      </p:sp>
      <p:sp>
        <p:nvSpPr>
          <p:cNvPr id="21" name="Text Box 51"/>
          <p:cNvSpPr txBox="1">
            <a:spLocks noChangeArrowheads="1"/>
          </p:cNvSpPr>
          <p:nvPr/>
        </p:nvSpPr>
        <p:spPr bwMode="auto">
          <a:xfrm>
            <a:off x="4538663" y="5790208"/>
            <a:ext cx="1484312" cy="519112"/>
          </a:xfrm>
          <a:prstGeom prst="rect">
            <a:avLst/>
          </a:prstGeom>
          <a:noFill/>
          <a:ln w="9525">
            <a:noFill/>
            <a:miter lim="800000"/>
            <a:headEnd/>
            <a:tailEnd/>
          </a:ln>
          <a:effectLst/>
        </p:spPr>
        <p:txBody>
          <a:bodyPr>
            <a:spAutoFit/>
          </a:bodyPr>
          <a:lstStyle/>
          <a:p>
            <a:pPr>
              <a:spcBef>
                <a:spcPct val="50000"/>
              </a:spcBef>
            </a:pPr>
            <a:r>
              <a:rPr lang="zh-CN" altLang="en-US" sz="2800" b="1"/>
              <a:t>= 1 读</a:t>
            </a:r>
          </a:p>
        </p:txBody>
      </p:sp>
      <p:grpSp>
        <p:nvGrpSpPr>
          <p:cNvPr id="22" name="Group 73"/>
          <p:cNvGrpSpPr>
            <a:grpSpLocks/>
          </p:cNvGrpSpPr>
          <p:nvPr/>
        </p:nvGrpSpPr>
        <p:grpSpPr bwMode="auto">
          <a:xfrm>
            <a:off x="4424363" y="1788120"/>
            <a:ext cx="4918075" cy="2147888"/>
            <a:chOff x="2787" y="744"/>
            <a:chExt cx="3098" cy="1353"/>
          </a:xfrm>
        </p:grpSpPr>
        <p:sp>
          <p:nvSpPr>
            <p:cNvPr id="23" name="Text Box 16"/>
            <p:cNvSpPr txBox="1">
              <a:spLocks noChangeArrowheads="1"/>
            </p:cNvSpPr>
            <p:nvPr/>
          </p:nvSpPr>
          <p:spPr bwMode="auto">
            <a:xfrm>
              <a:off x="2799" y="1789"/>
              <a:ext cx="3041" cy="308"/>
            </a:xfrm>
            <a:prstGeom prst="rect">
              <a:avLst/>
            </a:prstGeom>
            <a:noFill/>
            <a:ln w="9525">
              <a:noFill/>
              <a:miter lim="800000"/>
              <a:headEnd/>
              <a:tailEnd/>
            </a:ln>
            <a:effectLst/>
          </p:spPr>
          <p:txBody>
            <a:bodyPr>
              <a:spAutoFit/>
            </a:bodyPr>
            <a:lstStyle/>
            <a:p>
              <a:pPr>
                <a:spcBef>
                  <a:spcPct val="50000"/>
                </a:spcBef>
              </a:pPr>
              <a:r>
                <a:rPr lang="en-US" altLang="zh-CN" sz="2600" b="1">
                  <a:ea typeface="黑体" pitchFamily="2" charset="-122"/>
                </a:rPr>
                <a:t>A</a:t>
              </a:r>
              <a:r>
                <a:rPr lang="en-US" altLang="zh-CN" sz="2400" b="1">
                  <a:ea typeface="黑体" pitchFamily="2" charset="-122"/>
                </a:rPr>
                <a:t>6</a:t>
              </a:r>
              <a:r>
                <a:rPr lang="en-US" altLang="zh-CN" sz="2000" b="1">
                  <a:ea typeface="黑体" pitchFamily="2" charset="-122"/>
                </a:rPr>
                <a:t>  </a:t>
              </a:r>
              <a:r>
                <a:rPr lang="en-US" altLang="zh-CN" sz="2600" b="1">
                  <a:ea typeface="黑体" pitchFamily="2" charset="-122"/>
                </a:rPr>
                <a:t>A</a:t>
              </a:r>
              <a:r>
                <a:rPr lang="en-US" altLang="zh-CN" sz="2400" b="1">
                  <a:ea typeface="黑体" pitchFamily="2" charset="-122"/>
                </a:rPr>
                <a:t>5</a:t>
              </a:r>
              <a:r>
                <a:rPr lang="en-US" altLang="zh-CN" sz="2000" b="1">
                  <a:ea typeface="黑体" pitchFamily="2" charset="-122"/>
                </a:rPr>
                <a:t> </a:t>
              </a:r>
              <a:r>
                <a:rPr lang="en-US" altLang="zh-CN" sz="2600" b="1">
                  <a:ea typeface="黑体" pitchFamily="2" charset="-122"/>
                </a:rPr>
                <a:t>A</a:t>
              </a:r>
              <a:r>
                <a:rPr lang="en-US" altLang="zh-CN" sz="2400" b="1">
                  <a:ea typeface="黑体" pitchFamily="2" charset="-122"/>
                </a:rPr>
                <a:t>4</a:t>
              </a:r>
              <a:r>
                <a:rPr lang="en-US" altLang="zh-CN" sz="2000" b="1">
                  <a:ea typeface="黑体" pitchFamily="2" charset="-122"/>
                </a:rPr>
                <a:t> </a:t>
              </a:r>
              <a:r>
                <a:rPr lang="en-US" altLang="zh-CN" sz="2600" b="1">
                  <a:ea typeface="黑体" pitchFamily="2" charset="-122"/>
                </a:rPr>
                <a:t>A</a:t>
              </a:r>
              <a:r>
                <a:rPr lang="en-US" altLang="zh-CN" sz="2400" b="1">
                  <a:ea typeface="黑体" pitchFamily="2" charset="-122"/>
                </a:rPr>
                <a:t>3</a:t>
              </a:r>
              <a:r>
                <a:rPr lang="en-US" altLang="zh-CN" sz="2000" b="1">
                  <a:ea typeface="黑体" pitchFamily="2" charset="-122"/>
                </a:rPr>
                <a:t> </a:t>
              </a:r>
              <a:r>
                <a:rPr lang="en-US" altLang="zh-CN" sz="2600" b="1">
                  <a:ea typeface="黑体" pitchFamily="2" charset="-122"/>
                </a:rPr>
                <a:t>A</a:t>
              </a:r>
              <a:r>
                <a:rPr lang="en-US" altLang="zh-CN" sz="2400" b="1">
                  <a:ea typeface="黑体" pitchFamily="2" charset="-122"/>
                </a:rPr>
                <a:t>0</a:t>
              </a:r>
              <a:r>
                <a:rPr lang="en-US" altLang="zh-CN" sz="2000" b="1">
                  <a:ea typeface="黑体" pitchFamily="2" charset="-122"/>
                </a:rPr>
                <a:t> </a:t>
              </a:r>
              <a:r>
                <a:rPr lang="en-US" altLang="zh-CN" sz="2600" b="1">
                  <a:ea typeface="黑体" pitchFamily="2" charset="-122"/>
                </a:rPr>
                <a:t>A</a:t>
              </a:r>
              <a:r>
                <a:rPr lang="en-US" altLang="zh-CN" sz="2400" b="1">
                  <a:ea typeface="黑体" pitchFamily="2" charset="-122"/>
                </a:rPr>
                <a:t>1</a:t>
              </a:r>
              <a:r>
                <a:rPr lang="en-US" altLang="zh-CN" sz="2000" b="1">
                  <a:ea typeface="黑体" pitchFamily="2" charset="-122"/>
                </a:rPr>
                <a:t> </a:t>
              </a:r>
              <a:r>
                <a:rPr lang="en-US" altLang="zh-CN" sz="2600" b="1">
                  <a:ea typeface="黑体" pitchFamily="2" charset="-122"/>
                </a:rPr>
                <a:t>A</a:t>
              </a:r>
              <a:r>
                <a:rPr lang="en-US" altLang="zh-CN" sz="2400" b="1">
                  <a:ea typeface="黑体" pitchFamily="2" charset="-122"/>
                </a:rPr>
                <a:t>2</a:t>
              </a:r>
              <a:r>
                <a:rPr lang="en-US" altLang="zh-CN" sz="2000" b="1">
                  <a:ea typeface="黑体" pitchFamily="2" charset="-122"/>
                </a:rPr>
                <a:t> </a:t>
              </a:r>
              <a:r>
                <a:rPr lang="en-US" altLang="zh-CN" sz="2600" b="1">
                  <a:ea typeface="黑体" pitchFamily="2" charset="-122"/>
                </a:rPr>
                <a:t>CS</a:t>
              </a:r>
              <a:r>
                <a:rPr lang="en-US" altLang="zh-CN" sz="2000" b="1">
                  <a:ea typeface="黑体" pitchFamily="2" charset="-122"/>
                </a:rPr>
                <a:t> </a:t>
              </a:r>
              <a:r>
                <a:rPr lang="en-US" altLang="zh-CN" sz="2400" b="1">
                  <a:ea typeface="黑体" pitchFamily="2" charset="-122"/>
                </a:rPr>
                <a:t>GND</a:t>
              </a:r>
            </a:p>
          </p:txBody>
        </p:sp>
        <p:sp>
          <p:nvSpPr>
            <p:cNvPr id="24" name="Line 6"/>
            <p:cNvSpPr>
              <a:spLocks noChangeShapeType="1"/>
            </p:cNvSpPr>
            <p:nvPr/>
          </p:nvSpPr>
          <p:spPr bwMode="auto">
            <a:xfrm>
              <a:off x="4200" y="1006"/>
              <a:ext cx="0" cy="808"/>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5" name="Line 7"/>
            <p:cNvSpPr>
              <a:spLocks noChangeShapeType="1"/>
            </p:cNvSpPr>
            <p:nvPr/>
          </p:nvSpPr>
          <p:spPr bwMode="auto">
            <a:xfrm>
              <a:off x="4479" y="1016"/>
              <a:ext cx="0" cy="784"/>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6" name="Line 8"/>
            <p:cNvSpPr>
              <a:spLocks noChangeShapeType="1"/>
            </p:cNvSpPr>
            <p:nvPr/>
          </p:nvSpPr>
          <p:spPr bwMode="auto">
            <a:xfrm>
              <a:off x="4755" y="1016"/>
              <a:ext cx="0" cy="784"/>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7" name="Line 9"/>
            <p:cNvSpPr>
              <a:spLocks noChangeShapeType="1"/>
            </p:cNvSpPr>
            <p:nvPr/>
          </p:nvSpPr>
          <p:spPr bwMode="auto">
            <a:xfrm>
              <a:off x="5035" y="1016"/>
              <a:ext cx="0" cy="784"/>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8" name="Line 10"/>
            <p:cNvSpPr>
              <a:spLocks noChangeShapeType="1"/>
            </p:cNvSpPr>
            <p:nvPr/>
          </p:nvSpPr>
          <p:spPr bwMode="auto">
            <a:xfrm>
              <a:off x="5365" y="1016"/>
              <a:ext cx="0" cy="784"/>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9" name="Line 11"/>
            <p:cNvSpPr>
              <a:spLocks noChangeShapeType="1"/>
            </p:cNvSpPr>
            <p:nvPr/>
          </p:nvSpPr>
          <p:spPr bwMode="auto">
            <a:xfrm>
              <a:off x="3908" y="1016"/>
              <a:ext cx="0" cy="784"/>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30" name="Line 12"/>
            <p:cNvSpPr>
              <a:spLocks noChangeShapeType="1"/>
            </p:cNvSpPr>
            <p:nvPr/>
          </p:nvSpPr>
          <p:spPr bwMode="auto">
            <a:xfrm>
              <a:off x="3602" y="1016"/>
              <a:ext cx="0" cy="784"/>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31" name="Line 13"/>
            <p:cNvSpPr>
              <a:spLocks noChangeShapeType="1"/>
            </p:cNvSpPr>
            <p:nvPr/>
          </p:nvSpPr>
          <p:spPr bwMode="auto">
            <a:xfrm>
              <a:off x="3283" y="1007"/>
              <a:ext cx="0" cy="784"/>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32" name="Line 14"/>
            <p:cNvSpPr>
              <a:spLocks noChangeShapeType="1"/>
            </p:cNvSpPr>
            <p:nvPr/>
          </p:nvSpPr>
          <p:spPr bwMode="auto">
            <a:xfrm>
              <a:off x="2955" y="1016"/>
              <a:ext cx="0" cy="784"/>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33" name="Line 17"/>
            <p:cNvSpPr>
              <a:spLocks noChangeShapeType="1"/>
            </p:cNvSpPr>
            <p:nvPr/>
          </p:nvSpPr>
          <p:spPr bwMode="auto">
            <a:xfrm>
              <a:off x="5212" y="1851"/>
              <a:ext cx="363" cy="0"/>
            </a:xfrm>
            <a:prstGeom prst="line">
              <a:avLst/>
            </a:prstGeom>
            <a:noFill/>
            <a:ln w="22225" cap="sq">
              <a:solidFill>
                <a:srgbClr val="004400"/>
              </a:solidFill>
              <a:round/>
              <a:headEnd type="none" w="sm" len="sm"/>
              <a:tailEnd type="none" w="sm" len="sm"/>
            </a:ln>
            <a:effectLst/>
          </p:spPr>
          <p:txBody>
            <a:bodyPr wrap="none" anchor="ctr"/>
            <a:lstStyle/>
            <a:p>
              <a:endParaRPr lang="zh-CN" altLang="en-US" b="1"/>
            </a:p>
          </p:txBody>
        </p:sp>
        <p:sp>
          <p:nvSpPr>
            <p:cNvPr id="34" name="Text Box 19"/>
            <p:cNvSpPr txBox="1">
              <a:spLocks noChangeArrowheads="1"/>
            </p:cNvSpPr>
            <p:nvPr/>
          </p:nvSpPr>
          <p:spPr bwMode="auto">
            <a:xfrm>
              <a:off x="2787" y="744"/>
              <a:ext cx="3098" cy="308"/>
            </a:xfrm>
            <a:prstGeom prst="rect">
              <a:avLst/>
            </a:prstGeom>
            <a:noFill/>
            <a:ln w="9525">
              <a:noFill/>
              <a:miter lim="800000"/>
              <a:headEnd/>
              <a:tailEnd/>
            </a:ln>
            <a:effectLst/>
          </p:spPr>
          <p:txBody>
            <a:bodyPr>
              <a:spAutoFit/>
            </a:bodyPr>
            <a:lstStyle/>
            <a:p>
              <a:pPr>
                <a:spcBef>
                  <a:spcPct val="50000"/>
                </a:spcBef>
              </a:pPr>
              <a:r>
                <a:rPr lang="en-US" altLang="zh-CN" sz="2600" b="1">
                  <a:ea typeface="黑体" pitchFamily="2" charset="-122"/>
                </a:rPr>
                <a:t>V</a:t>
              </a:r>
              <a:r>
                <a:rPr lang="en-US" altLang="zh-CN" sz="2400" b="1">
                  <a:ea typeface="黑体" pitchFamily="2" charset="-122"/>
                </a:rPr>
                <a:t>cc</a:t>
              </a:r>
              <a:r>
                <a:rPr lang="en-US" altLang="zh-CN" sz="2000" b="1">
                  <a:ea typeface="黑体" pitchFamily="2" charset="-122"/>
                </a:rPr>
                <a:t> </a:t>
              </a:r>
              <a:r>
                <a:rPr lang="en-US" altLang="zh-CN" sz="2600" b="1">
                  <a:ea typeface="黑体" pitchFamily="2" charset="-122"/>
                </a:rPr>
                <a:t>A</a:t>
              </a:r>
              <a:r>
                <a:rPr lang="en-US" altLang="zh-CN" sz="2400" b="1">
                  <a:ea typeface="黑体" pitchFamily="2" charset="-122"/>
                </a:rPr>
                <a:t>7</a:t>
              </a:r>
              <a:r>
                <a:rPr lang="en-US" altLang="zh-CN" sz="2000" b="1">
                  <a:ea typeface="黑体" pitchFamily="2" charset="-122"/>
                </a:rPr>
                <a:t> </a:t>
              </a:r>
              <a:r>
                <a:rPr lang="en-US" altLang="zh-CN" sz="2600" b="1">
                  <a:ea typeface="黑体" pitchFamily="2" charset="-122"/>
                </a:rPr>
                <a:t>A</a:t>
              </a:r>
              <a:r>
                <a:rPr lang="en-US" altLang="zh-CN" sz="2400" b="1">
                  <a:ea typeface="黑体" pitchFamily="2" charset="-122"/>
                </a:rPr>
                <a:t>8</a:t>
              </a:r>
              <a:r>
                <a:rPr lang="en-US" altLang="zh-CN" sz="2000" b="1">
                  <a:ea typeface="黑体" pitchFamily="2" charset="-122"/>
                </a:rPr>
                <a:t> </a:t>
              </a:r>
              <a:r>
                <a:rPr lang="en-US" altLang="zh-CN" sz="2600" b="1">
                  <a:ea typeface="黑体" pitchFamily="2" charset="-122"/>
                </a:rPr>
                <a:t>A</a:t>
              </a:r>
              <a:r>
                <a:rPr lang="en-US" altLang="zh-CN" sz="2400" b="1">
                  <a:ea typeface="黑体" pitchFamily="2" charset="-122"/>
                </a:rPr>
                <a:t>9</a:t>
              </a:r>
              <a:r>
                <a:rPr lang="en-US" altLang="zh-CN" sz="2000" b="1">
                  <a:ea typeface="黑体" pitchFamily="2" charset="-122"/>
                </a:rPr>
                <a:t> </a:t>
              </a:r>
              <a:r>
                <a:rPr lang="en-US" altLang="zh-CN" sz="2600" b="1">
                  <a:ea typeface="黑体" pitchFamily="2" charset="-122"/>
                </a:rPr>
                <a:t>D</a:t>
              </a:r>
              <a:r>
                <a:rPr lang="en-US" altLang="zh-CN" sz="2400" b="1">
                  <a:ea typeface="黑体" pitchFamily="2" charset="-122"/>
                </a:rPr>
                <a:t>0</a:t>
              </a:r>
              <a:r>
                <a:rPr lang="en-US" altLang="zh-CN" sz="2000" b="1">
                  <a:ea typeface="黑体" pitchFamily="2" charset="-122"/>
                </a:rPr>
                <a:t> </a:t>
              </a:r>
              <a:r>
                <a:rPr lang="en-US" altLang="zh-CN" sz="2600" b="1">
                  <a:ea typeface="黑体" pitchFamily="2" charset="-122"/>
                </a:rPr>
                <a:t>D</a:t>
              </a:r>
              <a:r>
                <a:rPr lang="en-US" altLang="zh-CN" sz="2400" b="1">
                  <a:ea typeface="黑体" pitchFamily="2" charset="-122"/>
                </a:rPr>
                <a:t>1</a:t>
              </a:r>
              <a:r>
                <a:rPr lang="en-US" altLang="zh-CN" sz="2000" b="1">
                  <a:ea typeface="黑体" pitchFamily="2" charset="-122"/>
                </a:rPr>
                <a:t> </a:t>
              </a:r>
              <a:r>
                <a:rPr lang="en-US" altLang="zh-CN" sz="2600" b="1">
                  <a:ea typeface="黑体" pitchFamily="2" charset="-122"/>
                </a:rPr>
                <a:t>D</a:t>
              </a:r>
              <a:r>
                <a:rPr lang="en-US" altLang="zh-CN" sz="2400" b="1">
                  <a:ea typeface="黑体" pitchFamily="2" charset="-122"/>
                </a:rPr>
                <a:t>2</a:t>
              </a:r>
              <a:r>
                <a:rPr lang="en-US" altLang="zh-CN" sz="2000" b="1">
                  <a:ea typeface="黑体" pitchFamily="2" charset="-122"/>
                </a:rPr>
                <a:t> </a:t>
              </a:r>
              <a:r>
                <a:rPr lang="en-US" altLang="zh-CN" sz="2600" b="1">
                  <a:ea typeface="黑体" pitchFamily="2" charset="-122"/>
                </a:rPr>
                <a:t>D</a:t>
              </a:r>
              <a:r>
                <a:rPr lang="en-US" altLang="zh-CN" sz="2400" b="1">
                  <a:ea typeface="黑体" pitchFamily="2" charset="-122"/>
                </a:rPr>
                <a:t>3</a:t>
              </a:r>
              <a:r>
                <a:rPr lang="en-US" altLang="zh-CN" sz="2000" b="1">
                  <a:ea typeface="黑体" pitchFamily="2" charset="-122"/>
                </a:rPr>
                <a:t> </a:t>
              </a:r>
              <a:r>
                <a:rPr lang="en-US" altLang="zh-CN" sz="2600" b="1">
                  <a:ea typeface="黑体" pitchFamily="2" charset="-122"/>
                </a:rPr>
                <a:t>WE</a:t>
              </a:r>
            </a:p>
          </p:txBody>
        </p:sp>
        <p:sp>
          <p:nvSpPr>
            <p:cNvPr id="35" name="Line 20"/>
            <p:cNvSpPr>
              <a:spLocks noChangeShapeType="1"/>
            </p:cNvSpPr>
            <p:nvPr/>
          </p:nvSpPr>
          <p:spPr bwMode="auto">
            <a:xfrm>
              <a:off x="5219" y="800"/>
              <a:ext cx="313" cy="0"/>
            </a:xfrm>
            <a:prstGeom prst="line">
              <a:avLst/>
            </a:prstGeom>
            <a:noFill/>
            <a:ln w="22225" cap="sq">
              <a:solidFill>
                <a:srgbClr val="004400"/>
              </a:solidFill>
              <a:round/>
              <a:headEnd type="none" w="sm" len="sm"/>
              <a:tailEnd type="none" w="sm" len="sm"/>
            </a:ln>
            <a:effectLst/>
          </p:spPr>
          <p:txBody>
            <a:bodyPr wrap="none" anchor="ctr"/>
            <a:lstStyle/>
            <a:p>
              <a:endParaRPr lang="zh-CN" altLang="en-US" b="1"/>
            </a:p>
          </p:txBody>
        </p:sp>
        <p:sp>
          <p:nvSpPr>
            <p:cNvPr id="36" name="Rectangle 21"/>
            <p:cNvSpPr>
              <a:spLocks noChangeArrowheads="1"/>
            </p:cNvSpPr>
            <p:nvPr/>
          </p:nvSpPr>
          <p:spPr bwMode="auto">
            <a:xfrm>
              <a:off x="2844" y="1156"/>
              <a:ext cx="2684" cy="499"/>
            </a:xfrm>
            <a:prstGeom prst="rect">
              <a:avLst/>
            </a:prstGeom>
            <a:solidFill>
              <a:srgbClr val="DDFFFF"/>
            </a:solidFill>
            <a:ln w="25400" cap="sq">
              <a:solidFill>
                <a:srgbClr val="004400"/>
              </a:solidFill>
              <a:miter lim="800000"/>
              <a:headEnd type="none" w="sm" len="sm"/>
              <a:tailEnd type="none" w="sm" len="sm"/>
            </a:ln>
            <a:effectLst/>
          </p:spPr>
          <p:txBody>
            <a:bodyPr wrap="none" anchor="ctr"/>
            <a:lstStyle/>
            <a:p>
              <a:endParaRPr lang="zh-CN" altLang="en-US" b="1">
                <a:solidFill>
                  <a:srgbClr val="0000FF"/>
                </a:solidFill>
              </a:endParaRPr>
            </a:p>
          </p:txBody>
        </p:sp>
        <p:sp>
          <p:nvSpPr>
            <p:cNvPr id="37" name="Text Box 22"/>
            <p:cNvSpPr txBox="1">
              <a:spLocks noChangeArrowheads="1"/>
            </p:cNvSpPr>
            <p:nvPr/>
          </p:nvSpPr>
          <p:spPr bwMode="auto">
            <a:xfrm>
              <a:off x="3612" y="1252"/>
              <a:ext cx="1680" cy="308"/>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sz="2600" b="1">
                  <a:solidFill>
                    <a:srgbClr val="0000FF"/>
                  </a:solidFill>
                  <a:ea typeface="黑体" pitchFamily="2" charset="-122"/>
                </a:rPr>
                <a:t>2114 (1</a:t>
              </a:r>
              <a:r>
                <a:rPr lang="en-US" altLang="zh-CN" sz="2600" b="1">
                  <a:solidFill>
                    <a:srgbClr val="0000FF"/>
                  </a:solidFill>
                  <a:ea typeface="黑体" pitchFamily="2" charset="-122"/>
                </a:rPr>
                <a:t>K</a:t>
              </a:r>
              <a:r>
                <a:rPr lang="en-US" altLang="zh-CN" sz="2600" b="1">
                  <a:solidFill>
                    <a:srgbClr val="0000FF"/>
                  </a:solidFill>
                  <a:ea typeface="黑体" pitchFamily="2" charset="-122"/>
                  <a:sym typeface="Symbol" pitchFamily="18" charset="2"/>
                </a:rPr>
                <a:t></a:t>
              </a:r>
              <a:r>
                <a:rPr lang="en-US" altLang="zh-CN" sz="2600" b="1">
                  <a:solidFill>
                    <a:srgbClr val="0000FF"/>
                  </a:solidFill>
                  <a:ea typeface="黑体" pitchFamily="2" charset="-122"/>
                </a:rPr>
                <a:t>4)</a:t>
              </a:r>
            </a:p>
          </p:txBody>
        </p:sp>
        <p:sp>
          <p:nvSpPr>
            <p:cNvPr id="38" name="Text Box 23"/>
            <p:cNvSpPr txBox="1">
              <a:spLocks noChangeArrowheads="1"/>
            </p:cNvSpPr>
            <p:nvPr/>
          </p:nvSpPr>
          <p:spPr bwMode="auto">
            <a:xfrm>
              <a:off x="2868" y="1390"/>
              <a:ext cx="301" cy="288"/>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sz="2400" b="1">
                  <a:ea typeface="黑体" pitchFamily="2" charset="-122"/>
                </a:rPr>
                <a:t>1</a:t>
              </a:r>
            </a:p>
          </p:txBody>
        </p:sp>
        <p:sp>
          <p:nvSpPr>
            <p:cNvPr id="39" name="Text Box 24"/>
            <p:cNvSpPr txBox="1">
              <a:spLocks noChangeArrowheads="1"/>
            </p:cNvSpPr>
            <p:nvPr/>
          </p:nvSpPr>
          <p:spPr bwMode="auto">
            <a:xfrm>
              <a:off x="5266" y="1396"/>
              <a:ext cx="288" cy="288"/>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sz="2400" b="1">
                  <a:ea typeface="黑体" pitchFamily="2" charset="-122"/>
                </a:rPr>
                <a:t>9</a:t>
              </a:r>
            </a:p>
          </p:txBody>
        </p:sp>
        <p:sp>
          <p:nvSpPr>
            <p:cNvPr id="40" name="Text Box 25"/>
            <p:cNvSpPr txBox="1">
              <a:spLocks noChangeArrowheads="1"/>
            </p:cNvSpPr>
            <p:nvPr/>
          </p:nvSpPr>
          <p:spPr bwMode="auto">
            <a:xfrm>
              <a:off x="5225" y="1108"/>
              <a:ext cx="432" cy="288"/>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sz="2400" b="1">
                  <a:ea typeface="黑体" pitchFamily="2" charset="-122"/>
                </a:rPr>
                <a:t>10</a:t>
              </a:r>
            </a:p>
          </p:txBody>
        </p:sp>
        <p:sp>
          <p:nvSpPr>
            <p:cNvPr id="41" name="Text Box 26"/>
            <p:cNvSpPr txBox="1">
              <a:spLocks noChangeArrowheads="1"/>
            </p:cNvSpPr>
            <p:nvPr/>
          </p:nvSpPr>
          <p:spPr bwMode="auto">
            <a:xfrm>
              <a:off x="2820" y="1108"/>
              <a:ext cx="432" cy="288"/>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sz="2400" b="1">
                  <a:ea typeface="黑体" pitchFamily="2" charset="-122"/>
                </a:rPr>
                <a:t>18</a:t>
              </a:r>
            </a:p>
          </p:txBody>
        </p:sp>
        <p:sp>
          <p:nvSpPr>
            <p:cNvPr id="42" name="Line 72"/>
            <p:cNvSpPr>
              <a:spLocks noChangeShapeType="1"/>
            </p:cNvSpPr>
            <p:nvPr/>
          </p:nvSpPr>
          <p:spPr bwMode="auto">
            <a:xfrm>
              <a:off x="4913" y="1847"/>
              <a:ext cx="227" cy="0"/>
            </a:xfrm>
            <a:prstGeom prst="line">
              <a:avLst/>
            </a:prstGeom>
            <a:noFill/>
            <a:ln w="22225" cap="sq">
              <a:solidFill>
                <a:srgbClr val="004400"/>
              </a:solidFill>
              <a:round/>
              <a:headEnd type="none" w="sm" len="sm"/>
              <a:tailEnd type="none" w="sm" len="sm"/>
            </a:ln>
            <a:effectLst/>
          </p:spPr>
          <p:txBody>
            <a:bodyPr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wipe(left)">
                                      <p:cBhvr>
                                        <p:cTn id="37" dur="500"/>
                                        <p:tgtEl>
                                          <p:spTgt spid="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wipe(left)">
                                      <p:cBhvr>
                                        <p:cTn id="42" dur="500"/>
                                        <p:tgtEl>
                                          <p:spTgt spid="8">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up)">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
                                            <p:txEl>
                                              <p:pRg st="0" end="0"/>
                                            </p:txEl>
                                          </p:spTgt>
                                        </p:tgtEl>
                                        <p:attrNameLst>
                                          <p:attrName>style.visibility</p:attrName>
                                        </p:attrNameLst>
                                      </p:cBhvr>
                                      <p:to>
                                        <p:strVal val="visible"/>
                                      </p:to>
                                    </p:set>
                                    <p:animEffect transition="in" filter="wipe(left)">
                                      <p:cBhvr>
                                        <p:cTn id="62" dur="500"/>
                                        <p:tgtEl>
                                          <p:spTgt spid="11">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2">
                                            <p:txEl>
                                              <p:pRg st="0" end="0"/>
                                            </p:txEl>
                                          </p:spTgt>
                                        </p:tgtEl>
                                        <p:attrNameLst>
                                          <p:attrName>style.visibility</p:attrName>
                                        </p:attrNameLst>
                                      </p:cBhvr>
                                      <p:to>
                                        <p:strVal val="visible"/>
                                      </p:to>
                                    </p:set>
                                    <p:animEffect transition="in" filter="wipe(left)">
                                      <p:cBhvr>
                                        <p:cTn id="67" dur="500"/>
                                        <p:tgtEl>
                                          <p:spTgt spid="12">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wipe(left)">
                                      <p:cBhvr>
                                        <p:cTn id="72" dur="50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wipe(up)">
                                      <p:cBhvr>
                                        <p:cTn id="77" dur="5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0">
                                            <p:txEl>
                                              <p:pRg st="0" end="0"/>
                                            </p:txEl>
                                          </p:spTgt>
                                        </p:tgtEl>
                                        <p:attrNameLst>
                                          <p:attrName>style.visibility</p:attrName>
                                        </p:attrNameLst>
                                      </p:cBhvr>
                                      <p:to>
                                        <p:strVal val="visible"/>
                                      </p:to>
                                    </p:set>
                                    <p:animEffect transition="in" filter="wipe(left)">
                                      <p:cBhvr>
                                        <p:cTn id="82" dur="500"/>
                                        <p:tgtEl>
                                          <p:spTgt spid="20">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1">
                                            <p:txEl>
                                              <p:pRg st="0" end="0"/>
                                            </p:txEl>
                                          </p:spTgt>
                                        </p:tgtEl>
                                        <p:attrNameLst>
                                          <p:attrName>style.visibility</p:attrName>
                                        </p:attrNameLst>
                                      </p:cBhvr>
                                      <p:to>
                                        <p:strVal val="visible"/>
                                      </p:to>
                                    </p:set>
                                    <p:animEffect transition="in" filter="wipe(left)">
                                      <p:cBhvr>
                                        <p:cTn id="8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P spid="5" grpId="0" autoUpdateAnimBg="0"/>
      <p:bldP spid="6" grpId="0" autoUpdateAnimBg="0"/>
      <p:bldP spid="7" grpId="0" build="p" autoUpdateAnimBg="0"/>
      <p:bldP spid="8" grpId="0" build="p" autoUpdateAnimBg="0"/>
      <p:bldP spid="9" grpId="0" animBg="1"/>
      <p:bldP spid="10" grpId="0" animBg="1"/>
      <p:bldP spid="11" grpId="0" build="p" autoUpdateAnimBg="0"/>
      <p:bldP spid="12" grpId="0" build="p" autoUpdateAnimBg="0"/>
      <p:bldP spid="19" grpId="0" animBg="1"/>
      <p:bldP spid="20" grpId="0" build="p" autoUpdateAnimBg="0"/>
      <p:bldP spid="2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27038" y="620688"/>
            <a:ext cx="4054475" cy="549275"/>
          </a:xfrm>
          <a:prstGeom prst="rect">
            <a:avLst/>
          </a:prstGeom>
          <a:noFill/>
          <a:ln w="9525">
            <a:noFill/>
            <a:miter lim="800000"/>
            <a:headEnd/>
            <a:tailEnd/>
          </a:ln>
          <a:effectLst/>
        </p:spPr>
        <p:txBody>
          <a:bodyPr>
            <a:spAutoFit/>
          </a:bodyPr>
          <a:lstStyle/>
          <a:p>
            <a:pPr>
              <a:spcBef>
                <a:spcPct val="50000"/>
              </a:spcBef>
            </a:pPr>
            <a:r>
              <a:rPr lang="zh-CN" altLang="en-US" sz="3000" b="1"/>
              <a:t>(2) 内部寻址逻辑</a:t>
            </a:r>
          </a:p>
        </p:txBody>
      </p:sp>
      <p:sp>
        <p:nvSpPr>
          <p:cNvPr id="3" name="Text Box 17"/>
          <p:cNvSpPr txBox="1">
            <a:spLocks noChangeArrowheads="1"/>
          </p:cNvSpPr>
          <p:nvPr/>
        </p:nvSpPr>
        <p:spPr bwMode="auto">
          <a:xfrm>
            <a:off x="1062038" y="1268760"/>
            <a:ext cx="8018462" cy="984885"/>
          </a:xfrm>
          <a:prstGeom prst="rect">
            <a:avLst/>
          </a:prstGeom>
          <a:noFill/>
          <a:ln w="9525">
            <a:noFill/>
            <a:miter lim="800000"/>
            <a:headEnd/>
            <a:tailEnd/>
          </a:ln>
          <a:effectLst/>
        </p:spPr>
        <p:txBody>
          <a:bodyPr>
            <a:spAutoFit/>
          </a:bodyPr>
          <a:lstStyle/>
          <a:p>
            <a:pPr>
              <a:spcBef>
                <a:spcPct val="50000"/>
              </a:spcBef>
            </a:pPr>
            <a:r>
              <a:rPr lang="zh-CN" altLang="en-US" sz="2900" b="1"/>
              <a:t>寻址空间1</a:t>
            </a:r>
            <a:r>
              <a:rPr lang="en-US" altLang="zh-CN" sz="2900" b="1"/>
              <a:t>K,  </a:t>
            </a:r>
            <a:r>
              <a:rPr lang="zh-CN" altLang="en-US" sz="2900" b="1"/>
              <a:t>存储芯片共1</a:t>
            </a:r>
            <a:r>
              <a:rPr lang="en-US" altLang="zh-CN" sz="2900" b="1"/>
              <a:t>K</a:t>
            </a:r>
            <a:r>
              <a:rPr lang="en-US" altLang="zh-CN" sz="2900" b="1">
                <a:sym typeface="Symbol" pitchFamily="18" charset="2"/>
              </a:rPr>
              <a:t></a:t>
            </a:r>
            <a:r>
              <a:rPr lang="en-US" altLang="zh-CN" sz="2900" b="1"/>
              <a:t>4</a:t>
            </a:r>
            <a:r>
              <a:rPr lang="zh-CN" altLang="en-US" sz="2900" b="1"/>
              <a:t>个位单元, 被分成4个位平面(按矩阵排列), 每个平面1</a:t>
            </a:r>
            <a:r>
              <a:rPr lang="en-US" altLang="zh-CN" sz="2900" b="1"/>
              <a:t>K</a:t>
            </a:r>
            <a:r>
              <a:rPr lang="en-US" altLang="zh-CN" sz="1600" b="1"/>
              <a:t> </a:t>
            </a:r>
            <a:r>
              <a:rPr lang="en-US" altLang="zh-CN" sz="2900" b="1">
                <a:sym typeface="Symbol" pitchFamily="18" charset="2"/>
              </a:rPr>
              <a:t></a:t>
            </a:r>
            <a:r>
              <a:rPr lang="en-US" altLang="zh-CN" sz="2900" b="1"/>
              <a:t>1</a:t>
            </a:r>
            <a:r>
              <a:rPr lang="zh-CN" altLang="en-US" sz="2900" b="1"/>
              <a:t>位。</a:t>
            </a:r>
          </a:p>
        </p:txBody>
      </p:sp>
      <p:sp>
        <p:nvSpPr>
          <p:cNvPr id="4" name="Text Box 19"/>
          <p:cNvSpPr txBox="1">
            <a:spLocks noChangeArrowheads="1"/>
          </p:cNvSpPr>
          <p:nvPr/>
        </p:nvSpPr>
        <p:spPr bwMode="auto">
          <a:xfrm>
            <a:off x="1020763" y="2276872"/>
            <a:ext cx="5237162" cy="533400"/>
          </a:xfrm>
          <a:prstGeom prst="rect">
            <a:avLst/>
          </a:prstGeom>
          <a:noFill/>
          <a:ln w="9525">
            <a:noFill/>
            <a:miter lim="800000"/>
            <a:headEnd/>
            <a:tailEnd/>
          </a:ln>
          <a:effectLst/>
        </p:spPr>
        <p:txBody>
          <a:bodyPr>
            <a:spAutoFit/>
          </a:bodyPr>
          <a:lstStyle/>
          <a:p>
            <a:pPr>
              <a:spcBef>
                <a:spcPct val="50000"/>
              </a:spcBef>
            </a:pPr>
            <a:r>
              <a:rPr lang="zh-CN" altLang="en-US" sz="2900" b="1"/>
              <a:t>每平面矩阵排成64行</a:t>
            </a:r>
            <a:r>
              <a:rPr lang="en-US" altLang="zh-CN" sz="2900" b="1">
                <a:sym typeface="Symbol" pitchFamily="18" charset="2"/>
              </a:rPr>
              <a:t></a:t>
            </a:r>
            <a:r>
              <a:rPr lang="zh-CN" altLang="en-US" sz="2900" b="1"/>
              <a:t>16列。</a:t>
            </a:r>
          </a:p>
        </p:txBody>
      </p:sp>
      <p:grpSp>
        <p:nvGrpSpPr>
          <p:cNvPr id="5" name="Group 93"/>
          <p:cNvGrpSpPr>
            <a:grpSpLocks/>
          </p:cNvGrpSpPr>
          <p:nvPr/>
        </p:nvGrpSpPr>
        <p:grpSpPr bwMode="auto">
          <a:xfrm>
            <a:off x="3033713" y="2744043"/>
            <a:ext cx="5530850" cy="717550"/>
            <a:chOff x="1911" y="1257"/>
            <a:chExt cx="3484" cy="452"/>
          </a:xfrm>
        </p:grpSpPr>
        <p:sp>
          <p:nvSpPr>
            <p:cNvPr id="6" name="Text Box 70"/>
            <p:cNvSpPr txBox="1">
              <a:spLocks noChangeArrowheads="1"/>
            </p:cNvSpPr>
            <p:nvPr/>
          </p:nvSpPr>
          <p:spPr bwMode="auto">
            <a:xfrm>
              <a:off x="1911" y="1257"/>
              <a:ext cx="366" cy="327"/>
            </a:xfrm>
            <a:prstGeom prst="rect">
              <a:avLst/>
            </a:prstGeom>
            <a:noFill/>
            <a:ln w="9525">
              <a:noFill/>
              <a:miter lim="800000"/>
              <a:headEnd/>
              <a:tailEnd/>
            </a:ln>
            <a:effectLst/>
          </p:spPr>
          <p:txBody>
            <a:bodyPr>
              <a:spAutoFit/>
            </a:bodyPr>
            <a:lstStyle/>
            <a:p>
              <a:pPr>
                <a:spcBef>
                  <a:spcPct val="50000"/>
                </a:spcBef>
              </a:pPr>
              <a:r>
                <a:rPr lang="en-US" altLang="zh-CN" sz="2800" b="1"/>
                <a:t>D</a:t>
              </a:r>
              <a:r>
                <a:rPr lang="en-US" altLang="zh-CN" b="1" baseline="-12000"/>
                <a:t>3</a:t>
              </a:r>
            </a:p>
          </p:txBody>
        </p:sp>
        <p:sp>
          <p:nvSpPr>
            <p:cNvPr id="7" name="Line 71"/>
            <p:cNvSpPr>
              <a:spLocks noChangeShapeType="1"/>
            </p:cNvSpPr>
            <p:nvPr/>
          </p:nvSpPr>
          <p:spPr bwMode="auto">
            <a:xfrm>
              <a:off x="2095" y="1534"/>
              <a:ext cx="0" cy="175"/>
            </a:xfrm>
            <a:prstGeom prst="line">
              <a:avLst/>
            </a:prstGeom>
            <a:noFill/>
            <a:ln w="19050">
              <a:solidFill>
                <a:srgbClr val="004400"/>
              </a:solidFill>
              <a:round/>
              <a:headEnd type="triangle" w="med" len="med"/>
              <a:tailEnd/>
            </a:ln>
            <a:effectLst/>
          </p:spPr>
          <p:txBody>
            <a:bodyPr wrap="none"/>
            <a:lstStyle/>
            <a:p>
              <a:endParaRPr lang="zh-CN" altLang="en-US" b="1"/>
            </a:p>
          </p:txBody>
        </p:sp>
        <p:sp>
          <p:nvSpPr>
            <p:cNvPr id="8" name="Text Box 72"/>
            <p:cNvSpPr txBox="1">
              <a:spLocks noChangeArrowheads="1"/>
            </p:cNvSpPr>
            <p:nvPr/>
          </p:nvSpPr>
          <p:spPr bwMode="auto">
            <a:xfrm>
              <a:off x="3027" y="1258"/>
              <a:ext cx="366" cy="327"/>
            </a:xfrm>
            <a:prstGeom prst="rect">
              <a:avLst/>
            </a:prstGeom>
            <a:noFill/>
            <a:ln w="9525">
              <a:noFill/>
              <a:miter lim="800000"/>
              <a:headEnd/>
              <a:tailEnd/>
            </a:ln>
            <a:effectLst/>
          </p:spPr>
          <p:txBody>
            <a:bodyPr>
              <a:spAutoFit/>
            </a:bodyPr>
            <a:lstStyle/>
            <a:p>
              <a:pPr>
                <a:spcBef>
                  <a:spcPct val="50000"/>
                </a:spcBef>
              </a:pPr>
              <a:r>
                <a:rPr lang="en-US" altLang="zh-CN" sz="2800" b="1"/>
                <a:t>D</a:t>
              </a:r>
              <a:r>
                <a:rPr lang="en-US" altLang="zh-CN" b="1" baseline="-12000"/>
                <a:t>2</a:t>
              </a:r>
            </a:p>
          </p:txBody>
        </p:sp>
        <p:sp>
          <p:nvSpPr>
            <p:cNvPr id="9" name="Line 73"/>
            <p:cNvSpPr>
              <a:spLocks noChangeShapeType="1"/>
            </p:cNvSpPr>
            <p:nvPr/>
          </p:nvSpPr>
          <p:spPr bwMode="auto">
            <a:xfrm>
              <a:off x="4203" y="1534"/>
              <a:ext cx="0" cy="175"/>
            </a:xfrm>
            <a:prstGeom prst="line">
              <a:avLst/>
            </a:prstGeom>
            <a:noFill/>
            <a:ln w="19050">
              <a:solidFill>
                <a:srgbClr val="004400"/>
              </a:solidFill>
              <a:round/>
              <a:headEnd type="triangle" w="med" len="med"/>
              <a:tailEnd/>
            </a:ln>
            <a:effectLst/>
          </p:spPr>
          <p:txBody>
            <a:bodyPr wrap="none"/>
            <a:lstStyle/>
            <a:p>
              <a:endParaRPr lang="zh-CN" altLang="en-US" b="1"/>
            </a:p>
          </p:txBody>
        </p:sp>
        <p:sp>
          <p:nvSpPr>
            <p:cNvPr id="10" name="Line 74"/>
            <p:cNvSpPr>
              <a:spLocks noChangeShapeType="1"/>
            </p:cNvSpPr>
            <p:nvPr/>
          </p:nvSpPr>
          <p:spPr bwMode="auto">
            <a:xfrm>
              <a:off x="5197" y="1534"/>
              <a:ext cx="0" cy="175"/>
            </a:xfrm>
            <a:prstGeom prst="line">
              <a:avLst/>
            </a:prstGeom>
            <a:noFill/>
            <a:ln w="19050">
              <a:solidFill>
                <a:srgbClr val="004400"/>
              </a:solidFill>
              <a:round/>
              <a:headEnd type="triangle" w="med" len="med"/>
              <a:tailEnd/>
            </a:ln>
            <a:effectLst/>
          </p:spPr>
          <p:txBody>
            <a:bodyPr wrap="none"/>
            <a:lstStyle/>
            <a:p>
              <a:endParaRPr lang="zh-CN" altLang="en-US" b="1"/>
            </a:p>
          </p:txBody>
        </p:sp>
        <p:sp>
          <p:nvSpPr>
            <p:cNvPr id="11" name="Text Box 75"/>
            <p:cNvSpPr txBox="1">
              <a:spLocks noChangeArrowheads="1"/>
            </p:cNvSpPr>
            <p:nvPr/>
          </p:nvSpPr>
          <p:spPr bwMode="auto">
            <a:xfrm>
              <a:off x="4058" y="1258"/>
              <a:ext cx="366" cy="327"/>
            </a:xfrm>
            <a:prstGeom prst="rect">
              <a:avLst/>
            </a:prstGeom>
            <a:noFill/>
            <a:ln w="9525">
              <a:noFill/>
              <a:miter lim="800000"/>
              <a:headEnd/>
              <a:tailEnd/>
            </a:ln>
            <a:effectLst/>
          </p:spPr>
          <p:txBody>
            <a:bodyPr>
              <a:spAutoFit/>
            </a:bodyPr>
            <a:lstStyle/>
            <a:p>
              <a:pPr>
                <a:spcBef>
                  <a:spcPct val="50000"/>
                </a:spcBef>
              </a:pPr>
              <a:r>
                <a:rPr lang="en-US" altLang="zh-CN" sz="2800" b="1"/>
                <a:t>D</a:t>
              </a:r>
              <a:r>
                <a:rPr lang="en-US" altLang="zh-CN" b="1" baseline="-12000"/>
                <a:t>1</a:t>
              </a:r>
            </a:p>
          </p:txBody>
        </p:sp>
        <p:sp>
          <p:nvSpPr>
            <p:cNvPr id="12" name="Line 76"/>
            <p:cNvSpPr>
              <a:spLocks noChangeShapeType="1"/>
            </p:cNvSpPr>
            <p:nvPr/>
          </p:nvSpPr>
          <p:spPr bwMode="auto">
            <a:xfrm>
              <a:off x="3183" y="1534"/>
              <a:ext cx="0" cy="175"/>
            </a:xfrm>
            <a:prstGeom prst="line">
              <a:avLst/>
            </a:prstGeom>
            <a:noFill/>
            <a:ln w="19050">
              <a:solidFill>
                <a:srgbClr val="004400"/>
              </a:solidFill>
              <a:round/>
              <a:headEnd type="triangle" w="med" len="med"/>
              <a:tailEnd/>
            </a:ln>
            <a:effectLst/>
          </p:spPr>
          <p:txBody>
            <a:bodyPr wrap="none"/>
            <a:lstStyle/>
            <a:p>
              <a:endParaRPr lang="zh-CN" altLang="en-US" b="1"/>
            </a:p>
          </p:txBody>
        </p:sp>
        <p:sp>
          <p:nvSpPr>
            <p:cNvPr id="13" name="Text Box 77"/>
            <p:cNvSpPr txBox="1">
              <a:spLocks noChangeArrowheads="1"/>
            </p:cNvSpPr>
            <p:nvPr/>
          </p:nvSpPr>
          <p:spPr bwMode="auto">
            <a:xfrm>
              <a:off x="5029" y="1258"/>
              <a:ext cx="366" cy="327"/>
            </a:xfrm>
            <a:prstGeom prst="rect">
              <a:avLst/>
            </a:prstGeom>
            <a:noFill/>
            <a:ln w="9525">
              <a:noFill/>
              <a:miter lim="800000"/>
              <a:headEnd/>
              <a:tailEnd/>
            </a:ln>
            <a:effectLst/>
          </p:spPr>
          <p:txBody>
            <a:bodyPr>
              <a:spAutoFit/>
            </a:bodyPr>
            <a:lstStyle/>
            <a:p>
              <a:pPr>
                <a:spcBef>
                  <a:spcPct val="50000"/>
                </a:spcBef>
              </a:pPr>
              <a:r>
                <a:rPr lang="en-US" altLang="zh-CN" sz="2800" b="1"/>
                <a:t>D</a:t>
              </a:r>
              <a:r>
                <a:rPr lang="en-US" altLang="zh-CN" b="1" baseline="-12000"/>
                <a:t>0</a:t>
              </a:r>
            </a:p>
          </p:txBody>
        </p:sp>
      </p:grpSp>
      <p:grpSp>
        <p:nvGrpSpPr>
          <p:cNvPr id="14" name="Group 96"/>
          <p:cNvGrpSpPr>
            <a:grpSpLocks/>
          </p:cNvGrpSpPr>
          <p:nvPr/>
        </p:nvGrpSpPr>
        <p:grpSpPr bwMode="auto">
          <a:xfrm>
            <a:off x="508000" y="3069482"/>
            <a:ext cx="8415339" cy="3678239"/>
            <a:chOff x="320" y="1462"/>
            <a:chExt cx="5301" cy="2317"/>
          </a:xfrm>
        </p:grpSpPr>
        <p:sp>
          <p:nvSpPr>
            <p:cNvPr id="15" name="Text Box 21"/>
            <p:cNvSpPr txBox="1">
              <a:spLocks noChangeArrowheads="1"/>
            </p:cNvSpPr>
            <p:nvPr/>
          </p:nvSpPr>
          <p:spPr bwMode="auto">
            <a:xfrm>
              <a:off x="1220" y="1725"/>
              <a:ext cx="417" cy="308"/>
            </a:xfrm>
            <a:prstGeom prst="rect">
              <a:avLst/>
            </a:prstGeom>
            <a:noFill/>
            <a:ln w="9525">
              <a:noFill/>
              <a:miter lim="800000"/>
              <a:headEnd/>
              <a:tailEnd/>
            </a:ln>
            <a:effectLst/>
          </p:spPr>
          <p:txBody>
            <a:bodyPr>
              <a:spAutoFit/>
            </a:bodyPr>
            <a:lstStyle/>
            <a:p>
              <a:pPr>
                <a:spcBef>
                  <a:spcPct val="50000"/>
                </a:spcBef>
              </a:pPr>
              <a:r>
                <a:rPr lang="en-US" altLang="zh-CN" sz="2600" b="1"/>
                <a:t>X</a:t>
              </a:r>
              <a:r>
                <a:rPr lang="en-US" altLang="zh-CN" sz="2400" b="1"/>
                <a:t>0</a:t>
              </a:r>
            </a:p>
          </p:txBody>
        </p:sp>
        <p:sp>
          <p:nvSpPr>
            <p:cNvPr id="16" name="Text Box 22"/>
            <p:cNvSpPr txBox="1">
              <a:spLocks noChangeArrowheads="1"/>
            </p:cNvSpPr>
            <p:nvPr/>
          </p:nvSpPr>
          <p:spPr bwMode="auto">
            <a:xfrm>
              <a:off x="824" y="1866"/>
              <a:ext cx="388" cy="831"/>
            </a:xfrm>
            <a:prstGeom prst="rect">
              <a:avLst/>
            </a:prstGeom>
            <a:solidFill>
              <a:srgbClr val="DDFFFF"/>
            </a:solidFill>
            <a:ln w="25400" cap="sq">
              <a:solidFill>
                <a:srgbClr val="004400"/>
              </a:solidFill>
              <a:miter lim="800000"/>
              <a:headEnd type="none" w="sm" len="sm"/>
              <a:tailEnd type="none" w="sm" len="sm"/>
            </a:ln>
            <a:effectLst/>
          </p:spPr>
          <p:txBody>
            <a:bodyPr vert="eaVert">
              <a:spAutoFit/>
            </a:bodyPr>
            <a:lstStyle/>
            <a:p>
              <a:pPr>
                <a:spcBef>
                  <a:spcPct val="50000"/>
                </a:spcBef>
              </a:pPr>
              <a:r>
                <a:rPr lang="zh-CN" altLang="en-US" sz="2800" b="1">
                  <a:ea typeface="黑体" pitchFamily="2" charset="-122"/>
                </a:rPr>
                <a:t> </a:t>
              </a:r>
              <a:r>
                <a:rPr lang="zh-CN" altLang="en-US" sz="2800" b="1"/>
                <a:t>行译码</a:t>
              </a:r>
            </a:p>
          </p:txBody>
        </p:sp>
        <p:grpSp>
          <p:nvGrpSpPr>
            <p:cNvPr id="17" name="Group 23"/>
            <p:cNvGrpSpPr>
              <a:grpSpLocks/>
            </p:cNvGrpSpPr>
            <p:nvPr/>
          </p:nvGrpSpPr>
          <p:grpSpPr bwMode="auto">
            <a:xfrm>
              <a:off x="663" y="1922"/>
              <a:ext cx="127" cy="742"/>
              <a:chOff x="483" y="1490"/>
              <a:chExt cx="240" cy="821"/>
            </a:xfrm>
          </p:grpSpPr>
          <p:sp>
            <p:nvSpPr>
              <p:cNvPr id="58" name="Line 24"/>
              <p:cNvSpPr>
                <a:spLocks noChangeShapeType="1"/>
              </p:cNvSpPr>
              <p:nvPr/>
            </p:nvSpPr>
            <p:spPr bwMode="auto">
              <a:xfrm>
                <a:off x="483" y="1490"/>
                <a:ext cx="240"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59" name="Line 25"/>
              <p:cNvSpPr>
                <a:spLocks noChangeShapeType="1"/>
              </p:cNvSpPr>
              <p:nvPr/>
            </p:nvSpPr>
            <p:spPr bwMode="auto">
              <a:xfrm>
                <a:off x="483" y="1654"/>
                <a:ext cx="240"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60" name="Line 26"/>
              <p:cNvSpPr>
                <a:spLocks noChangeShapeType="1"/>
              </p:cNvSpPr>
              <p:nvPr/>
            </p:nvSpPr>
            <p:spPr bwMode="auto">
              <a:xfrm>
                <a:off x="483" y="1818"/>
                <a:ext cx="240"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61" name="Line 27"/>
              <p:cNvSpPr>
                <a:spLocks noChangeShapeType="1"/>
              </p:cNvSpPr>
              <p:nvPr/>
            </p:nvSpPr>
            <p:spPr bwMode="auto">
              <a:xfrm>
                <a:off x="483" y="1983"/>
                <a:ext cx="240"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62" name="Line 28"/>
              <p:cNvSpPr>
                <a:spLocks noChangeShapeType="1"/>
              </p:cNvSpPr>
              <p:nvPr/>
            </p:nvSpPr>
            <p:spPr bwMode="auto">
              <a:xfrm>
                <a:off x="483" y="2157"/>
                <a:ext cx="240"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63" name="Line 29"/>
              <p:cNvSpPr>
                <a:spLocks noChangeShapeType="1"/>
              </p:cNvSpPr>
              <p:nvPr/>
            </p:nvSpPr>
            <p:spPr bwMode="auto">
              <a:xfrm>
                <a:off x="483" y="2311"/>
                <a:ext cx="240"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grpSp>
        <p:sp>
          <p:nvSpPr>
            <p:cNvPr id="18" name="Text Box 30"/>
            <p:cNvSpPr txBox="1">
              <a:spLocks noChangeArrowheads="1"/>
            </p:cNvSpPr>
            <p:nvPr/>
          </p:nvSpPr>
          <p:spPr bwMode="auto">
            <a:xfrm>
              <a:off x="320" y="1462"/>
              <a:ext cx="409" cy="1464"/>
            </a:xfrm>
            <a:prstGeom prst="rect">
              <a:avLst/>
            </a:prstGeom>
            <a:noFill/>
            <a:ln w="12700" cap="sq">
              <a:noFill/>
              <a:miter lim="800000"/>
              <a:headEnd type="none" w="sm" len="sm"/>
              <a:tailEnd type="none" w="sm" len="sm"/>
            </a:ln>
            <a:effectLst/>
          </p:spPr>
          <p:txBody>
            <a:bodyPr vert="wordArtVertRtl" wrap="square">
              <a:spAutoFit/>
            </a:bodyPr>
            <a:lstStyle/>
            <a:p>
              <a:pPr>
                <a:spcBef>
                  <a:spcPct val="50000"/>
                </a:spcBef>
              </a:pPr>
              <a:r>
                <a:rPr lang="zh-CN" altLang="en-US" sz="2800" b="1"/>
                <a:t>6位行地址</a:t>
              </a:r>
            </a:p>
          </p:txBody>
        </p:sp>
        <p:sp>
          <p:nvSpPr>
            <p:cNvPr id="19" name="Line 31"/>
            <p:cNvSpPr>
              <a:spLocks noChangeShapeType="1"/>
            </p:cNvSpPr>
            <p:nvPr/>
          </p:nvSpPr>
          <p:spPr bwMode="auto">
            <a:xfrm>
              <a:off x="1452" y="2075"/>
              <a:ext cx="0" cy="161"/>
            </a:xfrm>
            <a:prstGeom prst="line">
              <a:avLst/>
            </a:prstGeom>
            <a:noFill/>
            <a:ln w="28575">
              <a:solidFill>
                <a:srgbClr val="004400"/>
              </a:solidFill>
              <a:prstDash val="sysDot"/>
              <a:round/>
              <a:headEnd type="none" w="sm" len="sm"/>
              <a:tailEnd type="none" w="sm" len="sm"/>
            </a:ln>
            <a:effectLst/>
          </p:spPr>
          <p:txBody>
            <a:bodyPr wrap="none" anchor="ctr"/>
            <a:lstStyle/>
            <a:p>
              <a:endParaRPr lang="zh-CN" altLang="en-US" b="1"/>
            </a:p>
          </p:txBody>
        </p:sp>
        <p:sp>
          <p:nvSpPr>
            <p:cNvPr id="20" name="Text Box 32"/>
            <p:cNvSpPr txBox="1">
              <a:spLocks noChangeArrowheads="1"/>
            </p:cNvSpPr>
            <p:nvPr/>
          </p:nvSpPr>
          <p:spPr bwMode="auto">
            <a:xfrm>
              <a:off x="1220" y="2163"/>
              <a:ext cx="528" cy="308"/>
            </a:xfrm>
            <a:prstGeom prst="rect">
              <a:avLst/>
            </a:prstGeom>
            <a:noFill/>
            <a:ln w="9525">
              <a:noFill/>
              <a:miter lim="800000"/>
              <a:headEnd/>
              <a:tailEnd/>
            </a:ln>
            <a:effectLst/>
          </p:spPr>
          <p:txBody>
            <a:bodyPr>
              <a:spAutoFit/>
            </a:bodyPr>
            <a:lstStyle/>
            <a:p>
              <a:pPr>
                <a:spcBef>
                  <a:spcPct val="50000"/>
                </a:spcBef>
              </a:pPr>
              <a:r>
                <a:rPr lang="en-US" altLang="zh-CN" sz="2600" b="1"/>
                <a:t>X</a:t>
              </a:r>
              <a:r>
                <a:rPr lang="en-US" altLang="zh-CN" sz="2400" b="1"/>
                <a:t>63</a:t>
              </a:r>
            </a:p>
          </p:txBody>
        </p:sp>
        <p:sp>
          <p:nvSpPr>
            <p:cNvPr id="21" name="Text Box 33"/>
            <p:cNvSpPr txBox="1">
              <a:spLocks noChangeArrowheads="1"/>
            </p:cNvSpPr>
            <p:nvPr/>
          </p:nvSpPr>
          <p:spPr bwMode="auto">
            <a:xfrm>
              <a:off x="1593" y="3025"/>
              <a:ext cx="1008" cy="316"/>
            </a:xfrm>
            <a:prstGeom prst="rect">
              <a:avLst/>
            </a:prstGeom>
            <a:solidFill>
              <a:srgbClr val="DDFFFF"/>
            </a:solidFill>
            <a:ln w="28575" cap="sq">
              <a:solidFill>
                <a:srgbClr val="004400"/>
              </a:solidFill>
              <a:miter lim="800000"/>
              <a:headEnd type="none" w="sm" len="sm"/>
              <a:tailEnd type="none" w="sm" len="sm"/>
            </a:ln>
            <a:effectLst/>
          </p:spPr>
          <p:txBody>
            <a:bodyPr>
              <a:spAutoFit/>
            </a:bodyPr>
            <a:lstStyle/>
            <a:p>
              <a:pPr>
                <a:lnSpc>
                  <a:spcPct val="95000"/>
                </a:lnSpc>
                <a:spcBef>
                  <a:spcPct val="50000"/>
                </a:spcBef>
              </a:pPr>
              <a:r>
                <a:rPr lang="zh-CN" altLang="en-US" sz="2800" b="1"/>
                <a:t> </a:t>
              </a:r>
              <a:r>
                <a:rPr lang="zh-CN" altLang="en-US" sz="2800" b="1">
                  <a:latin typeface="宋体" charset="-122"/>
                </a:rPr>
                <a:t>列译码</a:t>
              </a:r>
            </a:p>
          </p:txBody>
        </p:sp>
        <p:grpSp>
          <p:nvGrpSpPr>
            <p:cNvPr id="22" name="Group 80"/>
            <p:cNvGrpSpPr>
              <a:grpSpLocks/>
            </p:cNvGrpSpPr>
            <p:nvPr/>
          </p:nvGrpSpPr>
          <p:grpSpPr bwMode="auto">
            <a:xfrm>
              <a:off x="1794" y="3362"/>
              <a:ext cx="576" cy="125"/>
              <a:chOff x="1758" y="3927"/>
              <a:chExt cx="576" cy="288"/>
            </a:xfrm>
          </p:grpSpPr>
          <p:sp>
            <p:nvSpPr>
              <p:cNvPr id="54" name="Line 35"/>
              <p:cNvSpPr>
                <a:spLocks noChangeShapeType="1"/>
              </p:cNvSpPr>
              <p:nvPr/>
            </p:nvSpPr>
            <p:spPr bwMode="auto">
              <a:xfrm>
                <a:off x="1758" y="3927"/>
                <a:ext cx="0" cy="288"/>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55" name="Line 36"/>
              <p:cNvSpPr>
                <a:spLocks noChangeShapeType="1"/>
              </p:cNvSpPr>
              <p:nvPr/>
            </p:nvSpPr>
            <p:spPr bwMode="auto">
              <a:xfrm>
                <a:off x="1950" y="3927"/>
                <a:ext cx="0" cy="288"/>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56" name="Line 37"/>
              <p:cNvSpPr>
                <a:spLocks noChangeShapeType="1"/>
              </p:cNvSpPr>
              <p:nvPr/>
            </p:nvSpPr>
            <p:spPr bwMode="auto">
              <a:xfrm>
                <a:off x="2142" y="3927"/>
                <a:ext cx="0" cy="288"/>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57" name="Line 38"/>
              <p:cNvSpPr>
                <a:spLocks noChangeShapeType="1"/>
              </p:cNvSpPr>
              <p:nvPr/>
            </p:nvSpPr>
            <p:spPr bwMode="auto">
              <a:xfrm>
                <a:off x="2334" y="3927"/>
                <a:ext cx="0" cy="288"/>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grpSp>
        <p:sp>
          <p:nvSpPr>
            <p:cNvPr id="23" name="Text Box 39"/>
            <p:cNvSpPr txBox="1">
              <a:spLocks noChangeArrowheads="1"/>
            </p:cNvSpPr>
            <p:nvPr/>
          </p:nvSpPr>
          <p:spPr bwMode="auto">
            <a:xfrm>
              <a:off x="1502" y="2742"/>
              <a:ext cx="528" cy="308"/>
            </a:xfrm>
            <a:prstGeom prst="rect">
              <a:avLst/>
            </a:prstGeom>
            <a:noFill/>
            <a:ln w="9525">
              <a:noFill/>
              <a:miter lim="800000"/>
              <a:headEnd/>
              <a:tailEnd/>
            </a:ln>
            <a:effectLst/>
          </p:spPr>
          <p:txBody>
            <a:bodyPr>
              <a:spAutoFit/>
            </a:bodyPr>
            <a:lstStyle/>
            <a:p>
              <a:pPr>
                <a:spcBef>
                  <a:spcPct val="50000"/>
                </a:spcBef>
              </a:pPr>
              <a:r>
                <a:rPr lang="en-US" altLang="zh-CN" sz="2600" b="1"/>
                <a:t>Y</a:t>
              </a:r>
              <a:r>
                <a:rPr lang="en-US" altLang="zh-CN" sz="2400" b="1"/>
                <a:t>0</a:t>
              </a:r>
            </a:p>
          </p:txBody>
        </p:sp>
        <p:sp>
          <p:nvSpPr>
            <p:cNvPr id="24" name="Text Box 40"/>
            <p:cNvSpPr txBox="1">
              <a:spLocks noChangeArrowheads="1"/>
            </p:cNvSpPr>
            <p:nvPr/>
          </p:nvSpPr>
          <p:spPr bwMode="auto">
            <a:xfrm>
              <a:off x="2308" y="2750"/>
              <a:ext cx="528" cy="308"/>
            </a:xfrm>
            <a:prstGeom prst="rect">
              <a:avLst/>
            </a:prstGeom>
            <a:noFill/>
            <a:ln w="9525">
              <a:noFill/>
              <a:miter lim="800000"/>
              <a:headEnd/>
              <a:tailEnd/>
            </a:ln>
            <a:effectLst/>
          </p:spPr>
          <p:txBody>
            <a:bodyPr>
              <a:spAutoFit/>
            </a:bodyPr>
            <a:lstStyle/>
            <a:p>
              <a:pPr>
                <a:spcBef>
                  <a:spcPct val="50000"/>
                </a:spcBef>
              </a:pPr>
              <a:r>
                <a:rPr lang="en-US" altLang="zh-CN" sz="2600" b="1"/>
                <a:t>Y</a:t>
              </a:r>
              <a:r>
                <a:rPr lang="en-US" altLang="zh-CN" sz="2400" b="1"/>
                <a:t>15</a:t>
              </a:r>
            </a:p>
          </p:txBody>
        </p:sp>
        <p:sp>
          <p:nvSpPr>
            <p:cNvPr id="25" name="Line 41"/>
            <p:cNvSpPr>
              <a:spLocks noChangeShapeType="1"/>
            </p:cNvSpPr>
            <p:nvPr/>
          </p:nvSpPr>
          <p:spPr bwMode="auto">
            <a:xfrm>
              <a:off x="1916" y="2894"/>
              <a:ext cx="336" cy="0"/>
            </a:xfrm>
            <a:prstGeom prst="line">
              <a:avLst/>
            </a:prstGeom>
            <a:noFill/>
            <a:ln w="28575">
              <a:solidFill>
                <a:srgbClr val="004400"/>
              </a:solidFill>
              <a:prstDash val="sysDot"/>
              <a:round/>
              <a:headEnd type="none" w="sm" len="sm"/>
              <a:tailEnd type="none" w="sm" len="sm"/>
            </a:ln>
            <a:effectLst/>
          </p:spPr>
          <p:txBody>
            <a:bodyPr wrap="none" anchor="ctr"/>
            <a:lstStyle/>
            <a:p>
              <a:endParaRPr lang="zh-CN" altLang="en-US" b="1"/>
            </a:p>
          </p:txBody>
        </p:sp>
        <p:sp>
          <p:nvSpPr>
            <p:cNvPr id="26" name="Line 42"/>
            <p:cNvSpPr>
              <a:spLocks noChangeShapeType="1"/>
            </p:cNvSpPr>
            <p:nvPr/>
          </p:nvSpPr>
          <p:spPr bwMode="auto">
            <a:xfrm>
              <a:off x="1849" y="2610"/>
              <a:ext cx="3739"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27" name="Line 43"/>
            <p:cNvSpPr>
              <a:spLocks noChangeShapeType="1"/>
            </p:cNvSpPr>
            <p:nvPr/>
          </p:nvSpPr>
          <p:spPr bwMode="auto">
            <a:xfrm>
              <a:off x="2339" y="2755"/>
              <a:ext cx="3269"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28" name="Line 44"/>
            <p:cNvSpPr>
              <a:spLocks noChangeShapeType="1"/>
            </p:cNvSpPr>
            <p:nvPr/>
          </p:nvSpPr>
          <p:spPr bwMode="auto">
            <a:xfrm>
              <a:off x="3014" y="2647"/>
              <a:ext cx="338" cy="79"/>
            </a:xfrm>
            <a:prstGeom prst="line">
              <a:avLst/>
            </a:prstGeom>
            <a:noFill/>
            <a:ln w="28575">
              <a:solidFill>
                <a:srgbClr val="004400"/>
              </a:solidFill>
              <a:prstDash val="sysDot"/>
              <a:round/>
              <a:headEnd type="none" w="sm" len="sm"/>
              <a:tailEnd type="none" w="sm" len="sm"/>
            </a:ln>
            <a:effectLst/>
          </p:spPr>
          <p:txBody>
            <a:bodyPr wrap="none" anchor="ctr"/>
            <a:lstStyle/>
            <a:p>
              <a:endParaRPr lang="zh-CN" altLang="en-US" b="1"/>
            </a:p>
          </p:txBody>
        </p:sp>
        <p:sp>
          <p:nvSpPr>
            <p:cNvPr id="29" name="Line 45"/>
            <p:cNvSpPr>
              <a:spLocks noChangeShapeType="1"/>
            </p:cNvSpPr>
            <p:nvPr/>
          </p:nvSpPr>
          <p:spPr bwMode="auto">
            <a:xfrm>
              <a:off x="4022" y="2640"/>
              <a:ext cx="338" cy="79"/>
            </a:xfrm>
            <a:prstGeom prst="line">
              <a:avLst/>
            </a:prstGeom>
            <a:noFill/>
            <a:ln w="28575">
              <a:solidFill>
                <a:srgbClr val="004400"/>
              </a:solidFill>
              <a:prstDash val="sysDot"/>
              <a:round/>
              <a:headEnd type="none" w="sm" len="sm"/>
              <a:tailEnd type="none" w="sm" len="sm"/>
            </a:ln>
            <a:effectLst/>
          </p:spPr>
          <p:txBody>
            <a:bodyPr wrap="none" anchor="ctr"/>
            <a:lstStyle/>
            <a:p>
              <a:endParaRPr lang="zh-CN" altLang="en-US" b="1"/>
            </a:p>
          </p:txBody>
        </p:sp>
        <p:sp>
          <p:nvSpPr>
            <p:cNvPr id="30" name="Line 46"/>
            <p:cNvSpPr>
              <a:spLocks noChangeShapeType="1"/>
            </p:cNvSpPr>
            <p:nvPr/>
          </p:nvSpPr>
          <p:spPr bwMode="auto">
            <a:xfrm>
              <a:off x="4812" y="2648"/>
              <a:ext cx="315" cy="79"/>
            </a:xfrm>
            <a:prstGeom prst="line">
              <a:avLst/>
            </a:prstGeom>
            <a:noFill/>
            <a:ln w="28575">
              <a:solidFill>
                <a:srgbClr val="004400"/>
              </a:solidFill>
              <a:prstDash val="sysDot"/>
              <a:round/>
              <a:headEnd type="none" w="sm" len="sm"/>
              <a:tailEnd type="none" w="sm" len="sm"/>
            </a:ln>
            <a:effectLst/>
          </p:spPr>
          <p:txBody>
            <a:bodyPr wrap="none" anchor="ctr"/>
            <a:lstStyle/>
            <a:p>
              <a:endParaRPr lang="zh-CN" altLang="en-US" b="1"/>
            </a:p>
          </p:txBody>
        </p:sp>
        <p:sp>
          <p:nvSpPr>
            <p:cNvPr id="31" name="Text Box 47"/>
            <p:cNvSpPr txBox="1">
              <a:spLocks noChangeArrowheads="1"/>
            </p:cNvSpPr>
            <p:nvPr/>
          </p:nvSpPr>
          <p:spPr bwMode="auto">
            <a:xfrm>
              <a:off x="1541" y="3449"/>
              <a:ext cx="1248" cy="330"/>
            </a:xfrm>
            <a:prstGeom prst="rect">
              <a:avLst/>
            </a:prstGeom>
            <a:noFill/>
            <a:ln w="9525">
              <a:noFill/>
              <a:miter lim="800000"/>
              <a:headEnd/>
              <a:tailEnd/>
            </a:ln>
            <a:effectLst/>
          </p:spPr>
          <p:txBody>
            <a:bodyPr>
              <a:spAutoFit/>
            </a:bodyPr>
            <a:lstStyle/>
            <a:p>
              <a:pPr>
                <a:spcBef>
                  <a:spcPct val="50000"/>
                </a:spcBef>
              </a:pPr>
              <a:r>
                <a:rPr lang="zh-CN" altLang="en-US" sz="2800" b="1">
                  <a:latin typeface="宋体" charset="-122"/>
                </a:rPr>
                <a:t>4位列地址</a:t>
              </a:r>
            </a:p>
          </p:txBody>
        </p:sp>
        <p:sp>
          <p:nvSpPr>
            <p:cNvPr id="32" name="Rectangle 48"/>
            <p:cNvSpPr>
              <a:spLocks noChangeArrowheads="1"/>
            </p:cNvSpPr>
            <p:nvPr/>
          </p:nvSpPr>
          <p:spPr bwMode="auto">
            <a:xfrm>
              <a:off x="1753" y="1912"/>
              <a:ext cx="720" cy="608"/>
            </a:xfrm>
            <a:prstGeom prst="rect">
              <a:avLst/>
            </a:prstGeom>
            <a:solidFill>
              <a:srgbClr val="FFFFCC"/>
            </a:solidFill>
            <a:ln w="28575" cap="sq">
              <a:solidFill>
                <a:srgbClr val="004400"/>
              </a:solidFill>
              <a:miter lim="800000"/>
              <a:headEnd type="none" w="sm" len="sm"/>
              <a:tailEnd type="none" w="sm" len="sm"/>
            </a:ln>
            <a:effectLst/>
          </p:spPr>
          <p:txBody>
            <a:bodyPr wrap="none" anchor="ctr"/>
            <a:lstStyle/>
            <a:p>
              <a:endParaRPr lang="zh-CN" altLang="en-US" b="1"/>
            </a:p>
          </p:txBody>
        </p:sp>
        <p:sp>
          <p:nvSpPr>
            <p:cNvPr id="33" name="Text Box 49"/>
            <p:cNvSpPr txBox="1">
              <a:spLocks noChangeArrowheads="1"/>
            </p:cNvSpPr>
            <p:nvPr/>
          </p:nvSpPr>
          <p:spPr bwMode="auto">
            <a:xfrm>
              <a:off x="1723" y="1649"/>
              <a:ext cx="904" cy="308"/>
            </a:xfrm>
            <a:prstGeom prst="rect">
              <a:avLst/>
            </a:prstGeom>
            <a:noFill/>
            <a:ln w="9525">
              <a:noFill/>
              <a:miter lim="800000"/>
              <a:headEnd/>
              <a:tailEnd/>
            </a:ln>
            <a:effectLst/>
          </p:spPr>
          <p:txBody>
            <a:bodyPr>
              <a:spAutoFit/>
            </a:bodyPr>
            <a:lstStyle/>
            <a:p>
              <a:pPr>
                <a:spcBef>
                  <a:spcPct val="50000"/>
                </a:spcBef>
              </a:pPr>
              <a:r>
                <a:rPr lang="zh-CN" altLang="en-US" sz="2600" b="1"/>
                <a:t>64 </a:t>
              </a:r>
              <a:r>
                <a:rPr lang="en-US" altLang="zh-CN" sz="2600" b="1">
                  <a:sym typeface="Symbol" pitchFamily="18" charset="2"/>
                </a:rPr>
                <a:t></a:t>
              </a:r>
              <a:r>
                <a:rPr lang="zh-CN" altLang="en-US" sz="2600" b="1"/>
                <a:t>16</a:t>
              </a:r>
            </a:p>
          </p:txBody>
        </p:sp>
        <p:sp>
          <p:nvSpPr>
            <p:cNvPr id="34" name="Rectangle 50"/>
            <p:cNvSpPr>
              <a:spLocks noChangeArrowheads="1"/>
            </p:cNvSpPr>
            <p:nvPr/>
          </p:nvSpPr>
          <p:spPr bwMode="auto">
            <a:xfrm>
              <a:off x="2822" y="1902"/>
              <a:ext cx="720" cy="617"/>
            </a:xfrm>
            <a:prstGeom prst="rect">
              <a:avLst/>
            </a:prstGeom>
            <a:solidFill>
              <a:srgbClr val="FFFFCC"/>
            </a:solidFill>
            <a:ln w="28575" cap="sq">
              <a:solidFill>
                <a:srgbClr val="004400"/>
              </a:solidFill>
              <a:miter lim="800000"/>
              <a:headEnd type="none" w="sm" len="sm"/>
              <a:tailEnd type="none" w="sm" len="sm"/>
            </a:ln>
            <a:effectLst/>
          </p:spPr>
          <p:txBody>
            <a:bodyPr wrap="none" anchor="ctr"/>
            <a:lstStyle/>
            <a:p>
              <a:endParaRPr lang="zh-CN" altLang="en-US" b="1"/>
            </a:p>
          </p:txBody>
        </p:sp>
        <p:sp>
          <p:nvSpPr>
            <p:cNvPr id="35" name="Text Box 51"/>
            <p:cNvSpPr txBox="1">
              <a:spLocks noChangeArrowheads="1"/>
            </p:cNvSpPr>
            <p:nvPr/>
          </p:nvSpPr>
          <p:spPr bwMode="auto">
            <a:xfrm>
              <a:off x="2792" y="1639"/>
              <a:ext cx="915" cy="308"/>
            </a:xfrm>
            <a:prstGeom prst="rect">
              <a:avLst/>
            </a:prstGeom>
            <a:noFill/>
            <a:ln w="9525">
              <a:noFill/>
              <a:miter lim="800000"/>
              <a:headEnd/>
              <a:tailEnd/>
            </a:ln>
            <a:effectLst/>
          </p:spPr>
          <p:txBody>
            <a:bodyPr>
              <a:spAutoFit/>
            </a:bodyPr>
            <a:lstStyle/>
            <a:p>
              <a:pPr>
                <a:spcBef>
                  <a:spcPct val="50000"/>
                </a:spcBef>
              </a:pPr>
              <a:r>
                <a:rPr lang="zh-CN" altLang="en-US" sz="2600" b="1"/>
                <a:t>64 </a:t>
              </a:r>
              <a:r>
                <a:rPr lang="en-US" altLang="zh-CN" sz="2600" b="1">
                  <a:sym typeface="Symbol" pitchFamily="18" charset="2"/>
                </a:rPr>
                <a:t></a:t>
              </a:r>
              <a:r>
                <a:rPr lang="zh-CN" altLang="en-US" sz="2600" b="1"/>
                <a:t>16</a:t>
              </a:r>
            </a:p>
          </p:txBody>
        </p:sp>
        <p:sp>
          <p:nvSpPr>
            <p:cNvPr id="36" name="Rectangle 52"/>
            <p:cNvSpPr>
              <a:spLocks noChangeArrowheads="1"/>
            </p:cNvSpPr>
            <p:nvPr/>
          </p:nvSpPr>
          <p:spPr bwMode="auto">
            <a:xfrm>
              <a:off x="3830" y="1912"/>
              <a:ext cx="720" cy="606"/>
            </a:xfrm>
            <a:prstGeom prst="rect">
              <a:avLst/>
            </a:prstGeom>
            <a:solidFill>
              <a:srgbClr val="FFFFCC"/>
            </a:solidFill>
            <a:ln w="28575" cap="sq">
              <a:solidFill>
                <a:srgbClr val="004400"/>
              </a:solidFill>
              <a:miter lim="800000"/>
              <a:headEnd type="none" w="sm" len="sm"/>
              <a:tailEnd type="none" w="sm" len="sm"/>
            </a:ln>
            <a:effectLst/>
          </p:spPr>
          <p:txBody>
            <a:bodyPr wrap="none" anchor="ctr"/>
            <a:lstStyle/>
            <a:p>
              <a:endParaRPr lang="zh-CN" altLang="en-US" b="1"/>
            </a:p>
          </p:txBody>
        </p:sp>
        <p:sp>
          <p:nvSpPr>
            <p:cNvPr id="37" name="Text Box 53"/>
            <p:cNvSpPr txBox="1">
              <a:spLocks noChangeArrowheads="1"/>
            </p:cNvSpPr>
            <p:nvPr/>
          </p:nvSpPr>
          <p:spPr bwMode="auto">
            <a:xfrm>
              <a:off x="3819" y="1649"/>
              <a:ext cx="874" cy="308"/>
            </a:xfrm>
            <a:prstGeom prst="rect">
              <a:avLst/>
            </a:prstGeom>
            <a:noFill/>
            <a:ln w="9525">
              <a:noFill/>
              <a:miter lim="800000"/>
              <a:headEnd/>
              <a:tailEnd/>
            </a:ln>
            <a:effectLst/>
          </p:spPr>
          <p:txBody>
            <a:bodyPr>
              <a:spAutoFit/>
            </a:bodyPr>
            <a:lstStyle/>
            <a:p>
              <a:pPr>
                <a:spcBef>
                  <a:spcPct val="50000"/>
                </a:spcBef>
              </a:pPr>
              <a:r>
                <a:rPr lang="zh-CN" altLang="en-US" sz="2600" b="1"/>
                <a:t>64 </a:t>
              </a:r>
              <a:r>
                <a:rPr lang="en-US" altLang="zh-CN" sz="2600" b="1">
                  <a:sym typeface="Symbol" pitchFamily="18" charset="2"/>
                </a:rPr>
                <a:t></a:t>
              </a:r>
              <a:r>
                <a:rPr lang="zh-CN" altLang="en-US" sz="2600" b="1"/>
                <a:t>16</a:t>
              </a:r>
            </a:p>
          </p:txBody>
        </p:sp>
        <p:sp>
          <p:nvSpPr>
            <p:cNvPr id="38" name="Rectangle 54"/>
            <p:cNvSpPr>
              <a:spLocks noChangeArrowheads="1"/>
            </p:cNvSpPr>
            <p:nvPr/>
          </p:nvSpPr>
          <p:spPr bwMode="auto">
            <a:xfrm>
              <a:off x="4819" y="1912"/>
              <a:ext cx="720" cy="608"/>
            </a:xfrm>
            <a:prstGeom prst="rect">
              <a:avLst/>
            </a:prstGeom>
            <a:solidFill>
              <a:srgbClr val="FFFFCC"/>
            </a:solidFill>
            <a:ln w="28575" cap="sq">
              <a:solidFill>
                <a:srgbClr val="004400"/>
              </a:solidFill>
              <a:miter lim="800000"/>
              <a:headEnd type="none" w="sm" len="sm"/>
              <a:tailEnd type="none" w="sm" len="sm"/>
            </a:ln>
            <a:effectLst/>
          </p:spPr>
          <p:txBody>
            <a:bodyPr wrap="none" anchor="ctr"/>
            <a:lstStyle/>
            <a:p>
              <a:endParaRPr lang="zh-CN" altLang="en-US" b="1"/>
            </a:p>
          </p:txBody>
        </p:sp>
        <p:sp>
          <p:nvSpPr>
            <p:cNvPr id="39" name="Text Box 55"/>
            <p:cNvSpPr txBox="1">
              <a:spLocks noChangeArrowheads="1"/>
            </p:cNvSpPr>
            <p:nvPr/>
          </p:nvSpPr>
          <p:spPr bwMode="auto">
            <a:xfrm>
              <a:off x="4808" y="1649"/>
              <a:ext cx="813" cy="308"/>
            </a:xfrm>
            <a:prstGeom prst="rect">
              <a:avLst/>
            </a:prstGeom>
            <a:noFill/>
            <a:ln w="9525">
              <a:noFill/>
              <a:miter lim="800000"/>
              <a:headEnd/>
              <a:tailEnd/>
            </a:ln>
            <a:effectLst/>
          </p:spPr>
          <p:txBody>
            <a:bodyPr>
              <a:spAutoFit/>
            </a:bodyPr>
            <a:lstStyle/>
            <a:p>
              <a:pPr>
                <a:spcBef>
                  <a:spcPct val="50000"/>
                </a:spcBef>
              </a:pPr>
              <a:r>
                <a:rPr lang="zh-CN" altLang="en-US" sz="2600" b="1"/>
                <a:t>64 </a:t>
              </a:r>
              <a:r>
                <a:rPr lang="en-US" altLang="zh-CN" sz="2600" b="1">
                  <a:sym typeface="Symbol" pitchFamily="18" charset="2"/>
                </a:rPr>
                <a:t></a:t>
              </a:r>
              <a:r>
                <a:rPr lang="zh-CN" altLang="en-US" sz="2600" b="1"/>
                <a:t>16</a:t>
              </a:r>
            </a:p>
          </p:txBody>
        </p:sp>
        <p:sp>
          <p:nvSpPr>
            <p:cNvPr id="40" name="Text Box 56"/>
            <p:cNvSpPr txBox="1">
              <a:spLocks noChangeArrowheads="1"/>
            </p:cNvSpPr>
            <p:nvPr/>
          </p:nvSpPr>
          <p:spPr bwMode="auto">
            <a:xfrm>
              <a:off x="1897" y="2104"/>
              <a:ext cx="480" cy="327"/>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sz="2800" b="1"/>
                <a:t>1</a:t>
              </a:r>
              <a:r>
                <a:rPr lang="en-US" altLang="zh-CN" sz="2800" b="1"/>
                <a:t>K</a:t>
              </a:r>
            </a:p>
          </p:txBody>
        </p:sp>
        <p:sp>
          <p:nvSpPr>
            <p:cNvPr id="41" name="Text Box 57"/>
            <p:cNvSpPr txBox="1">
              <a:spLocks noChangeArrowheads="1"/>
            </p:cNvSpPr>
            <p:nvPr/>
          </p:nvSpPr>
          <p:spPr bwMode="auto">
            <a:xfrm>
              <a:off x="2966" y="2095"/>
              <a:ext cx="480" cy="330"/>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sz="2800" b="1"/>
                <a:t>1</a:t>
              </a:r>
              <a:r>
                <a:rPr lang="en-US" altLang="zh-CN" sz="2800" b="1"/>
                <a:t>K</a:t>
              </a:r>
            </a:p>
          </p:txBody>
        </p:sp>
        <p:sp>
          <p:nvSpPr>
            <p:cNvPr id="42" name="Text Box 58"/>
            <p:cNvSpPr txBox="1">
              <a:spLocks noChangeArrowheads="1"/>
            </p:cNvSpPr>
            <p:nvPr/>
          </p:nvSpPr>
          <p:spPr bwMode="auto">
            <a:xfrm>
              <a:off x="3985" y="2115"/>
              <a:ext cx="480" cy="327"/>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sz="2800" b="1"/>
                <a:t>1</a:t>
              </a:r>
              <a:r>
                <a:rPr lang="en-US" altLang="zh-CN" sz="2800" b="1"/>
                <a:t>K</a:t>
              </a:r>
            </a:p>
          </p:txBody>
        </p:sp>
        <p:sp>
          <p:nvSpPr>
            <p:cNvPr id="43" name="Text Box 59"/>
            <p:cNvSpPr txBox="1">
              <a:spLocks noChangeArrowheads="1"/>
            </p:cNvSpPr>
            <p:nvPr/>
          </p:nvSpPr>
          <p:spPr bwMode="auto">
            <a:xfrm>
              <a:off x="4983" y="2104"/>
              <a:ext cx="480" cy="327"/>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sz="2800" b="1"/>
                <a:t>1</a:t>
              </a:r>
              <a:r>
                <a:rPr lang="en-US" altLang="zh-CN" sz="2800" b="1"/>
                <a:t>K</a:t>
              </a:r>
            </a:p>
          </p:txBody>
        </p:sp>
        <p:sp>
          <p:nvSpPr>
            <p:cNvPr id="44" name="Line 60"/>
            <p:cNvSpPr>
              <a:spLocks noChangeShapeType="1"/>
            </p:cNvSpPr>
            <p:nvPr/>
          </p:nvSpPr>
          <p:spPr bwMode="auto">
            <a:xfrm>
              <a:off x="1212" y="2013"/>
              <a:ext cx="4318"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45" name="Line 61"/>
            <p:cNvSpPr>
              <a:spLocks noChangeShapeType="1"/>
            </p:cNvSpPr>
            <p:nvPr/>
          </p:nvSpPr>
          <p:spPr bwMode="auto">
            <a:xfrm>
              <a:off x="1212" y="2429"/>
              <a:ext cx="4318"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46" name="Line 62"/>
            <p:cNvSpPr>
              <a:spLocks noChangeShapeType="1"/>
            </p:cNvSpPr>
            <p:nvPr/>
          </p:nvSpPr>
          <p:spPr bwMode="auto">
            <a:xfrm>
              <a:off x="1849" y="1917"/>
              <a:ext cx="0" cy="1106"/>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47" name="Line 63"/>
            <p:cNvSpPr>
              <a:spLocks noChangeShapeType="1"/>
            </p:cNvSpPr>
            <p:nvPr/>
          </p:nvSpPr>
          <p:spPr bwMode="auto">
            <a:xfrm>
              <a:off x="2918" y="1902"/>
              <a:ext cx="0" cy="703"/>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48" name="Line 66"/>
            <p:cNvSpPr>
              <a:spLocks noChangeShapeType="1"/>
            </p:cNvSpPr>
            <p:nvPr/>
          </p:nvSpPr>
          <p:spPr bwMode="auto">
            <a:xfrm>
              <a:off x="2329" y="1912"/>
              <a:ext cx="0" cy="1111"/>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49" name="Line 67"/>
            <p:cNvSpPr>
              <a:spLocks noChangeShapeType="1"/>
            </p:cNvSpPr>
            <p:nvPr/>
          </p:nvSpPr>
          <p:spPr bwMode="auto">
            <a:xfrm>
              <a:off x="3446" y="1902"/>
              <a:ext cx="0" cy="832"/>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50" name="Line 68"/>
            <p:cNvSpPr>
              <a:spLocks noChangeShapeType="1"/>
            </p:cNvSpPr>
            <p:nvPr/>
          </p:nvSpPr>
          <p:spPr bwMode="auto">
            <a:xfrm flipH="1">
              <a:off x="4446" y="1921"/>
              <a:ext cx="0" cy="824"/>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51" name="Line 69"/>
            <p:cNvSpPr>
              <a:spLocks noChangeShapeType="1"/>
            </p:cNvSpPr>
            <p:nvPr/>
          </p:nvSpPr>
          <p:spPr bwMode="auto">
            <a:xfrm>
              <a:off x="5423" y="1912"/>
              <a:ext cx="0" cy="843"/>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52" name="Line 78"/>
            <p:cNvSpPr>
              <a:spLocks noChangeShapeType="1"/>
            </p:cNvSpPr>
            <p:nvPr/>
          </p:nvSpPr>
          <p:spPr bwMode="auto">
            <a:xfrm>
              <a:off x="3943" y="1912"/>
              <a:ext cx="0" cy="694"/>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53" name="Line 79"/>
            <p:cNvSpPr>
              <a:spLocks noChangeShapeType="1"/>
            </p:cNvSpPr>
            <p:nvPr/>
          </p:nvSpPr>
          <p:spPr bwMode="auto">
            <a:xfrm>
              <a:off x="4948" y="1917"/>
              <a:ext cx="0" cy="694"/>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5"/>
          <p:cNvSpPr txBox="1">
            <a:spLocks noChangeArrowheads="1"/>
          </p:cNvSpPr>
          <p:nvPr/>
        </p:nvSpPr>
        <p:spPr bwMode="auto">
          <a:xfrm>
            <a:off x="5885191" y="1896691"/>
            <a:ext cx="760413" cy="609600"/>
          </a:xfrm>
          <a:prstGeom prst="rect">
            <a:avLst/>
          </a:prstGeom>
          <a:noFill/>
          <a:ln w="9525">
            <a:noFill/>
            <a:miter lim="800000"/>
            <a:headEnd/>
            <a:tailEnd/>
          </a:ln>
          <a:effectLst/>
        </p:spPr>
        <p:txBody>
          <a:bodyPr>
            <a:spAutoFit/>
          </a:bodyPr>
          <a:lstStyle/>
          <a:p>
            <a:pPr>
              <a:spcBef>
                <a:spcPct val="50000"/>
              </a:spcBef>
            </a:pPr>
            <a:r>
              <a:rPr lang="en-US" altLang="zh-CN" sz="2000" b="1"/>
              <a:t>__</a:t>
            </a:r>
          </a:p>
          <a:p>
            <a:pPr>
              <a:lnSpc>
                <a:spcPct val="20000"/>
              </a:lnSpc>
              <a:spcBef>
                <a:spcPct val="50000"/>
              </a:spcBef>
            </a:pPr>
            <a:r>
              <a:rPr lang="en-US" altLang="zh-CN" sz="2000" b="1"/>
              <a:t>CS</a:t>
            </a:r>
          </a:p>
        </p:txBody>
      </p:sp>
      <p:sp>
        <p:nvSpPr>
          <p:cNvPr id="11" name="Rectangle 21"/>
          <p:cNvSpPr>
            <a:spLocks noChangeArrowheads="1"/>
          </p:cNvSpPr>
          <p:nvPr/>
        </p:nvSpPr>
        <p:spPr bwMode="auto">
          <a:xfrm>
            <a:off x="4227514" y="2333029"/>
            <a:ext cx="887413" cy="725488"/>
          </a:xfrm>
          <a:prstGeom prst="rect">
            <a:avLst/>
          </a:prstGeom>
          <a:solidFill>
            <a:schemeClr val="bg1"/>
          </a:solidFill>
          <a:ln w="9525">
            <a:solidFill>
              <a:schemeClr val="tx1"/>
            </a:solidFill>
            <a:miter lim="800000"/>
            <a:headEnd/>
            <a:tailEnd/>
          </a:ln>
          <a:effectLst/>
        </p:spPr>
        <p:txBody>
          <a:bodyPr wrap="none" anchor="ctr"/>
          <a:lstStyle/>
          <a:p>
            <a:pPr eaLnBrk="1" hangingPunct="1"/>
            <a:endParaRPr lang="zh-CN" altLang="en-US"/>
          </a:p>
        </p:txBody>
      </p:sp>
      <p:sp>
        <p:nvSpPr>
          <p:cNvPr id="12" name="Rectangle 22"/>
          <p:cNvSpPr>
            <a:spLocks noChangeArrowheads="1"/>
          </p:cNvSpPr>
          <p:nvPr/>
        </p:nvSpPr>
        <p:spPr bwMode="auto">
          <a:xfrm>
            <a:off x="3721102" y="2479079"/>
            <a:ext cx="887413" cy="723900"/>
          </a:xfrm>
          <a:prstGeom prst="rect">
            <a:avLst/>
          </a:prstGeom>
          <a:solidFill>
            <a:schemeClr val="bg1"/>
          </a:solidFill>
          <a:ln w="9525">
            <a:solidFill>
              <a:schemeClr val="tx1"/>
            </a:solidFill>
            <a:miter lim="800000"/>
            <a:headEnd/>
            <a:tailEnd/>
          </a:ln>
          <a:effectLst/>
        </p:spPr>
        <p:txBody>
          <a:bodyPr wrap="none" anchor="ctr"/>
          <a:lstStyle/>
          <a:p>
            <a:pPr eaLnBrk="1" hangingPunct="1"/>
            <a:endParaRPr lang="zh-CN" altLang="en-US"/>
          </a:p>
        </p:txBody>
      </p:sp>
      <p:sp>
        <p:nvSpPr>
          <p:cNvPr id="13" name="Rectangle 23"/>
          <p:cNvSpPr>
            <a:spLocks noChangeArrowheads="1"/>
          </p:cNvSpPr>
          <p:nvPr/>
        </p:nvSpPr>
        <p:spPr bwMode="auto">
          <a:xfrm>
            <a:off x="3213101" y="2623542"/>
            <a:ext cx="887413" cy="723900"/>
          </a:xfrm>
          <a:prstGeom prst="rect">
            <a:avLst/>
          </a:prstGeom>
          <a:solidFill>
            <a:schemeClr val="bg1"/>
          </a:solidFill>
          <a:ln w="9525">
            <a:solidFill>
              <a:schemeClr val="tx1"/>
            </a:solidFill>
            <a:miter lim="800000"/>
            <a:headEnd/>
            <a:tailEnd/>
          </a:ln>
          <a:effectLst/>
        </p:spPr>
        <p:txBody>
          <a:bodyPr wrap="none" anchor="ctr"/>
          <a:lstStyle/>
          <a:p>
            <a:pPr eaLnBrk="1" hangingPunct="1"/>
            <a:endParaRPr lang="zh-CN" altLang="en-US"/>
          </a:p>
        </p:txBody>
      </p:sp>
      <p:sp>
        <p:nvSpPr>
          <p:cNvPr id="14" name="Rectangle 24"/>
          <p:cNvSpPr>
            <a:spLocks noChangeArrowheads="1"/>
          </p:cNvSpPr>
          <p:nvPr/>
        </p:nvSpPr>
        <p:spPr bwMode="auto">
          <a:xfrm>
            <a:off x="2706689" y="2768004"/>
            <a:ext cx="887413" cy="725488"/>
          </a:xfrm>
          <a:prstGeom prst="rect">
            <a:avLst/>
          </a:prstGeom>
          <a:solidFill>
            <a:schemeClr val="bg1"/>
          </a:solidFill>
          <a:ln w="9525">
            <a:solidFill>
              <a:schemeClr val="tx1"/>
            </a:solidFill>
            <a:miter lim="800000"/>
            <a:headEnd/>
            <a:tailEnd/>
          </a:ln>
          <a:effectLst/>
        </p:spPr>
        <p:txBody>
          <a:bodyPr wrap="none" anchor="ctr"/>
          <a:lstStyle/>
          <a:p>
            <a:pPr eaLnBrk="1" hangingPunct="1"/>
            <a:endParaRPr lang="zh-CN" altLang="en-US"/>
          </a:p>
        </p:txBody>
      </p:sp>
      <p:sp>
        <p:nvSpPr>
          <p:cNvPr id="15" name="Line 25"/>
          <p:cNvSpPr>
            <a:spLocks noChangeShapeType="1"/>
          </p:cNvSpPr>
          <p:nvPr/>
        </p:nvSpPr>
        <p:spPr bwMode="auto">
          <a:xfrm>
            <a:off x="1946276" y="2914054"/>
            <a:ext cx="760413" cy="0"/>
          </a:xfrm>
          <a:prstGeom prst="line">
            <a:avLst/>
          </a:prstGeom>
          <a:noFill/>
          <a:ln w="19050">
            <a:solidFill>
              <a:schemeClr val="tx1"/>
            </a:solidFill>
            <a:round/>
            <a:headEnd/>
            <a:tailEnd type="stealth" w="sm" len="lg"/>
          </a:ln>
          <a:effectLst/>
        </p:spPr>
        <p:txBody>
          <a:bodyPr wrap="none" anchor="ctr"/>
          <a:lstStyle/>
          <a:p>
            <a:endParaRPr lang="zh-CN" altLang="en-US"/>
          </a:p>
        </p:txBody>
      </p:sp>
      <p:sp>
        <p:nvSpPr>
          <p:cNvPr id="16" name="Line 26"/>
          <p:cNvSpPr>
            <a:spLocks noChangeShapeType="1"/>
          </p:cNvSpPr>
          <p:nvPr/>
        </p:nvSpPr>
        <p:spPr bwMode="auto">
          <a:xfrm>
            <a:off x="1946276" y="3347442"/>
            <a:ext cx="760413" cy="0"/>
          </a:xfrm>
          <a:prstGeom prst="line">
            <a:avLst/>
          </a:prstGeom>
          <a:noFill/>
          <a:ln w="19050">
            <a:solidFill>
              <a:schemeClr val="tx1"/>
            </a:solidFill>
            <a:round/>
            <a:headEnd/>
            <a:tailEnd type="stealth" w="sm" len="lg"/>
          </a:ln>
          <a:effectLst/>
        </p:spPr>
        <p:txBody>
          <a:bodyPr wrap="none" anchor="ctr"/>
          <a:lstStyle/>
          <a:p>
            <a:endParaRPr lang="zh-CN" altLang="en-US"/>
          </a:p>
        </p:txBody>
      </p:sp>
      <p:sp>
        <p:nvSpPr>
          <p:cNvPr id="21" name="Line 31"/>
          <p:cNvSpPr>
            <a:spLocks noChangeShapeType="1"/>
          </p:cNvSpPr>
          <p:nvPr/>
        </p:nvSpPr>
        <p:spPr bwMode="auto">
          <a:xfrm>
            <a:off x="1946276" y="4507904"/>
            <a:ext cx="5451476" cy="0"/>
          </a:xfrm>
          <a:prstGeom prst="line">
            <a:avLst/>
          </a:prstGeom>
          <a:noFill/>
          <a:ln w="19050">
            <a:solidFill>
              <a:schemeClr val="tx1"/>
            </a:solidFill>
            <a:round/>
            <a:headEnd/>
            <a:tailEnd/>
          </a:ln>
          <a:effectLst/>
        </p:spPr>
        <p:txBody>
          <a:bodyPr wrap="none" anchor="ctr"/>
          <a:lstStyle/>
          <a:p>
            <a:endParaRPr lang="zh-CN" altLang="en-US"/>
          </a:p>
        </p:txBody>
      </p:sp>
      <p:sp>
        <p:nvSpPr>
          <p:cNvPr id="22" name="Line 32"/>
          <p:cNvSpPr>
            <a:spLocks noChangeShapeType="1"/>
          </p:cNvSpPr>
          <p:nvPr/>
        </p:nvSpPr>
        <p:spPr bwMode="auto">
          <a:xfrm>
            <a:off x="1946276" y="4652367"/>
            <a:ext cx="5451476" cy="0"/>
          </a:xfrm>
          <a:prstGeom prst="line">
            <a:avLst/>
          </a:prstGeom>
          <a:noFill/>
          <a:ln w="19050">
            <a:solidFill>
              <a:schemeClr val="tx1"/>
            </a:solidFill>
            <a:round/>
            <a:headEnd/>
            <a:tailEnd/>
          </a:ln>
          <a:effectLst/>
        </p:spPr>
        <p:txBody>
          <a:bodyPr wrap="none" anchor="ctr"/>
          <a:lstStyle/>
          <a:p>
            <a:endParaRPr lang="zh-CN" altLang="en-US"/>
          </a:p>
        </p:txBody>
      </p:sp>
      <p:sp>
        <p:nvSpPr>
          <p:cNvPr id="23" name="Line 33"/>
          <p:cNvSpPr>
            <a:spLocks noChangeShapeType="1"/>
          </p:cNvSpPr>
          <p:nvPr/>
        </p:nvSpPr>
        <p:spPr bwMode="auto">
          <a:xfrm>
            <a:off x="1946276" y="4796829"/>
            <a:ext cx="5451476" cy="0"/>
          </a:xfrm>
          <a:prstGeom prst="line">
            <a:avLst/>
          </a:prstGeom>
          <a:noFill/>
          <a:ln w="19050">
            <a:solidFill>
              <a:schemeClr val="tx1"/>
            </a:solidFill>
            <a:round/>
            <a:headEnd/>
            <a:tailEnd/>
          </a:ln>
          <a:effectLst/>
        </p:spPr>
        <p:txBody>
          <a:bodyPr wrap="none" anchor="ctr"/>
          <a:lstStyle/>
          <a:p>
            <a:endParaRPr lang="zh-CN" altLang="en-US"/>
          </a:p>
        </p:txBody>
      </p:sp>
      <p:sp>
        <p:nvSpPr>
          <p:cNvPr id="24" name="Line 34"/>
          <p:cNvSpPr>
            <a:spLocks noChangeShapeType="1"/>
          </p:cNvSpPr>
          <p:nvPr/>
        </p:nvSpPr>
        <p:spPr bwMode="auto">
          <a:xfrm>
            <a:off x="1946276" y="4941292"/>
            <a:ext cx="5451476" cy="0"/>
          </a:xfrm>
          <a:prstGeom prst="line">
            <a:avLst/>
          </a:prstGeom>
          <a:noFill/>
          <a:ln w="19050">
            <a:solidFill>
              <a:schemeClr val="tx1"/>
            </a:solidFill>
            <a:round/>
            <a:headEnd/>
            <a:tailEnd/>
          </a:ln>
          <a:effectLst/>
        </p:spPr>
        <p:txBody>
          <a:bodyPr wrap="none" anchor="ctr"/>
          <a:lstStyle/>
          <a:p>
            <a:endParaRPr lang="zh-CN" altLang="en-US"/>
          </a:p>
        </p:txBody>
      </p:sp>
      <p:sp>
        <p:nvSpPr>
          <p:cNvPr id="25" name="Line 35"/>
          <p:cNvSpPr>
            <a:spLocks noChangeShapeType="1"/>
          </p:cNvSpPr>
          <p:nvPr/>
        </p:nvSpPr>
        <p:spPr bwMode="auto">
          <a:xfrm flipV="1">
            <a:off x="3594102" y="2356841"/>
            <a:ext cx="2038351" cy="557213"/>
          </a:xfrm>
          <a:prstGeom prst="line">
            <a:avLst/>
          </a:prstGeom>
          <a:noFill/>
          <a:ln w="19050">
            <a:solidFill>
              <a:schemeClr val="tx1"/>
            </a:solidFill>
            <a:round/>
            <a:headEnd/>
            <a:tailEnd/>
          </a:ln>
          <a:effectLst/>
        </p:spPr>
        <p:txBody>
          <a:bodyPr wrap="none" anchor="ctr"/>
          <a:lstStyle/>
          <a:p>
            <a:endParaRPr lang="zh-CN" altLang="en-US"/>
          </a:p>
        </p:txBody>
      </p:sp>
      <p:sp>
        <p:nvSpPr>
          <p:cNvPr id="26" name="Line 36"/>
          <p:cNvSpPr>
            <a:spLocks noChangeShapeType="1"/>
          </p:cNvSpPr>
          <p:nvPr/>
        </p:nvSpPr>
        <p:spPr bwMode="auto">
          <a:xfrm flipV="1">
            <a:off x="3594102" y="2483842"/>
            <a:ext cx="2122487" cy="574674"/>
          </a:xfrm>
          <a:prstGeom prst="line">
            <a:avLst/>
          </a:prstGeom>
          <a:noFill/>
          <a:ln w="19050">
            <a:solidFill>
              <a:schemeClr val="tx1"/>
            </a:solidFill>
            <a:round/>
            <a:headEnd/>
            <a:tailEnd/>
          </a:ln>
          <a:effectLst/>
        </p:spPr>
        <p:txBody>
          <a:bodyPr wrap="none" anchor="ctr"/>
          <a:lstStyle/>
          <a:p>
            <a:endParaRPr lang="zh-CN" altLang="en-US"/>
          </a:p>
        </p:txBody>
      </p:sp>
      <p:sp>
        <p:nvSpPr>
          <p:cNvPr id="27" name="Line 37"/>
          <p:cNvSpPr>
            <a:spLocks noChangeShapeType="1"/>
          </p:cNvSpPr>
          <p:nvPr/>
        </p:nvSpPr>
        <p:spPr bwMode="auto">
          <a:xfrm>
            <a:off x="5650241" y="2350716"/>
            <a:ext cx="254000" cy="0"/>
          </a:xfrm>
          <a:prstGeom prst="line">
            <a:avLst/>
          </a:prstGeom>
          <a:noFill/>
          <a:ln w="19050">
            <a:solidFill>
              <a:schemeClr val="tx1"/>
            </a:solidFill>
            <a:round/>
            <a:headEnd/>
            <a:tailEnd/>
          </a:ln>
          <a:effectLst/>
        </p:spPr>
        <p:txBody>
          <a:bodyPr wrap="none" anchor="ctr"/>
          <a:lstStyle/>
          <a:p>
            <a:endParaRPr lang="zh-CN" altLang="en-US"/>
          </a:p>
        </p:txBody>
      </p:sp>
      <p:sp>
        <p:nvSpPr>
          <p:cNvPr id="28" name="Line 38"/>
          <p:cNvSpPr>
            <a:spLocks noChangeShapeType="1"/>
          </p:cNvSpPr>
          <p:nvPr/>
        </p:nvSpPr>
        <p:spPr bwMode="auto">
          <a:xfrm>
            <a:off x="5650241" y="2495178"/>
            <a:ext cx="254000" cy="0"/>
          </a:xfrm>
          <a:prstGeom prst="line">
            <a:avLst/>
          </a:prstGeom>
          <a:noFill/>
          <a:ln w="19050">
            <a:solidFill>
              <a:schemeClr val="tx1"/>
            </a:solidFill>
            <a:round/>
            <a:headEnd/>
            <a:tailEnd/>
          </a:ln>
          <a:effectLst/>
        </p:spPr>
        <p:txBody>
          <a:bodyPr wrap="none" anchor="ctr"/>
          <a:lstStyle/>
          <a:p>
            <a:endParaRPr lang="zh-CN" altLang="en-US"/>
          </a:p>
        </p:txBody>
      </p:sp>
      <p:sp>
        <p:nvSpPr>
          <p:cNvPr id="29" name="Line 39"/>
          <p:cNvSpPr>
            <a:spLocks noChangeShapeType="1"/>
          </p:cNvSpPr>
          <p:nvPr/>
        </p:nvSpPr>
        <p:spPr bwMode="auto">
          <a:xfrm flipV="1">
            <a:off x="1930401" y="1863129"/>
            <a:ext cx="3470276" cy="1050925"/>
          </a:xfrm>
          <a:prstGeom prst="line">
            <a:avLst/>
          </a:prstGeom>
          <a:noFill/>
          <a:ln w="19050">
            <a:solidFill>
              <a:schemeClr val="tx1"/>
            </a:solidFill>
            <a:round/>
            <a:headEnd/>
            <a:tailEnd/>
          </a:ln>
          <a:effectLst/>
        </p:spPr>
        <p:txBody>
          <a:bodyPr wrap="none" anchor="ctr"/>
          <a:lstStyle/>
          <a:p>
            <a:endParaRPr lang="zh-CN" altLang="en-US"/>
          </a:p>
        </p:txBody>
      </p:sp>
      <p:sp>
        <p:nvSpPr>
          <p:cNvPr id="33" name="Line 43"/>
          <p:cNvSpPr>
            <a:spLocks noChangeShapeType="1"/>
          </p:cNvSpPr>
          <p:nvPr/>
        </p:nvSpPr>
        <p:spPr bwMode="auto">
          <a:xfrm>
            <a:off x="2532064" y="2731492"/>
            <a:ext cx="681038" cy="0"/>
          </a:xfrm>
          <a:prstGeom prst="line">
            <a:avLst/>
          </a:prstGeom>
          <a:noFill/>
          <a:ln w="19050">
            <a:solidFill>
              <a:schemeClr val="tx1"/>
            </a:solidFill>
            <a:round/>
            <a:headEnd/>
            <a:tailEnd/>
          </a:ln>
          <a:effectLst/>
        </p:spPr>
        <p:txBody>
          <a:bodyPr wrap="none" anchor="ctr"/>
          <a:lstStyle/>
          <a:p>
            <a:endParaRPr lang="zh-CN" altLang="en-US"/>
          </a:p>
        </p:txBody>
      </p:sp>
      <p:sp>
        <p:nvSpPr>
          <p:cNvPr id="34" name="Line 44"/>
          <p:cNvSpPr>
            <a:spLocks noChangeShapeType="1"/>
          </p:cNvSpPr>
          <p:nvPr/>
        </p:nvSpPr>
        <p:spPr bwMode="auto">
          <a:xfrm>
            <a:off x="2992439" y="2587029"/>
            <a:ext cx="728663" cy="0"/>
          </a:xfrm>
          <a:prstGeom prst="line">
            <a:avLst/>
          </a:prstGeom>
          <a:noFill/>
          <a:ln w="19050">
            <a:solidFill>
              <a:schemeClr val="tx1"/>
            </a:solidFill>
            <a:round/>
            <a:headEnd/>
            <a:tailEnd/>
          </a:ln>
          <a:effectLst/>
        </p:spPr>
        <p:txBody>
          <a:bodyPr wrap="none" anchor="ctr"/>
          <a:lstStyle/>
          <a:p>
            <a:endParaRPr lang="zh-CN" altLang="en-US"/>
          </a:p>
        </p:txBody>
      </p:sp>
      <p:sp>
        <p:nvSpPr>
          <p:cNvPr id="35" name="Line 45"/>
          <p:cNvSpPr>
            <a:spLocks noChangeShapeType="1"/>
          </p:cNvSpPr>
          <p:nvPr/>
        </p:nvSpPr>
        <p:spPr bwMode="auto">
          <a:xfrm>
            <a:off x="3482977" y="2442567"/>
            <a:ext cx="747713" cy="0"/>
          </a:xfrm>
          <a:prstGeom prst="line">
            <a:avLst/>
          </a:prstGeom>
          <a:noFill/>
          <a:ln w="19050">
            <a:solidFill>
              <a:schemeClr val="tx1"/>
            </a:solidFill>
            <a:round/>
            <a:headEnd/>
            <a:tailEnd/>
          </a:ln>
          <a:effectLst/>
        </p:spPr>
        <p:txBody>
          <a:bodyPr wrap="none" anchor="ctr"/>
          <a:lstStyle/>
          <a:p>
            <a:endParaRPr lang="zh-CN" altLang="en-US"/>
          </a:p>
        </p:txBody>
      </p:sp>
      <p:sp>
        <p:nvSpPr>
          <p:cNvPr id="36" name="Line 46"/>
          <p:cNvSpPr>
            <a:spLocks noChangeShapeType="1"/>
          </p:cNvSpPr>
          <p:nvPr/>
        </p:nvSpPr>
        <p:spPr bwMode="auto">
          <a:xfrm>
            <a:off x="3975102" y="2298104"/>
            <a:ext cx="760413" cy="0"/>
          </a:xfrm>
          <a:prstGeom prst="line">
            <a:avLst/>
          </a:prstGeom>
          <a:noFill/>
          <a:ln w="19050">
            <a:solidFill>
              <a:schemeClr val="tx1"/>
            </a:solidFill>
            <a:round/>
            <a:headEnd/>
            <a:tailEnd/>
          </a:ln>
          <a:effectLst/>
        </p:spPr>
        <p:txBody>
          <a:bodyPr wrap="none" anchor="ctr"/>
          <a:lstStyle/>
          <a:p>
            <a:endParaRPr lang="zh-CN" altLang="en-US"/>
          </a:p>
        </p:txBody>
      </p:sp>
      <p:sp>
        <p:nvSpPr>
          <p:cNvPr id="37" name="Text Box 47"/>
          <p:cNvSpPr txBox="1">
            <a:spLocks noChangeArrowheads="1"/>
          </p:cNvSpPr>
          <p:nvPr/>
        </p:nvSpPr>
        <p:spPr bwMode="auto">
          <a:xfrm>
            <a:off x="1501776" y="2492896"/>
            <a:ext cx="1395413" cy="396875"/>
          </a:xfrm>
          <a:prstGeom prst="rect">
            <a:avLst/>
          </a:prstGeom>
          <a:noFill/>
          <a:ln w="9525">
            <a:noFill/>
            <a:miter lim="800000"/>
            <a:headEnd/>
            <a:tailEnd/>
          </a:ln>
          <a:effectLst/>
        </p:spPr>
        <p:txBody>
          <a:bodyPr>
            <a:spAutoFit/>
          </a:bodyPr>
          <a:lstStyle/>
          <a:p>
            <a:pPr>
              <a:spcBef>
                <a:spcPct val="50000"/>
              </a:spcBef>
            </a:pPr>
            <a:r>
              <a:rPr lang="en-US" altLang="zh-CN" sz="2000" b="1"/>
              <a:t>A</a:t>
            </a:r>
            <a:r>
              <a:rPr lang="en-US" altLang="zh-CN" sz="2000" b="1" baseline="-10000"/>
              <a:t>0</a:t>
            </a:r>
            <a:endParaRPr lang="en-US" altLang="zh-CN" sz="2000" b="1"/>
          </a:p>
        </p:txBody>
      </p:sp>
      <p:sp>
        <p:nvSpPr>
          <p:cNvPr id="38" name="Text Box 48"/>
          <p:cNvSpPr txBox="1">
            <a:spLocks noChangeArrowheads="1"/>
          </p:cNvSpPr>
          <p:nvPr/>
        </p:nvSpPr>
        <p:spPr bwMode="auto">
          <a:xfrm>
            <a:off x="1454151" y="3112492"/>
            <a:ext cx="1395413" cy="396875"/>
          </a:xfrm>
          <a:prstGeom prst="rect">
            <a:avLst/>
          </a:prstGeom>
          <a:noFill/>
          <a:ln w="9525">
            <a:noFill/>
            <a:miter lim="800000"/>
            <a:headEnd/>
            <a:tailEnd/>
          </a:ln>
          <a:effectLst/>
        </p:spPr>
        <p:txBody>
          <a:bodyPr>
            <a:spAutoFit/>
          </a:bodyPr>
          <a:lstStyle/>
          <a:p>
            <a:pPr>
              <a:spcBef>
                <a:spcPct val="50000"/>
              </a:spcBef>
            </a:pPr>
            <a:r>
              <a:rPr lang="en-US" altLang="zh-CN" sz="2000" b="1" smtClean="0"/>
              <a:t>A9</a:t>
            </a:r>
            <a:endParaRPr lang="en-US" altLang="zh-CN" sz="2000" b="1"/>
          </a:p>
        </p:txBody>
      </p:sp>
      <p:sp>
        <p:nvSpPr>
          <p:cNvPr id="39" name="Text Box 49"/>
          <p:cNvSpPr txBox="1">
            <a:spLocks noChangeArrowheads="1"/>
          </p:cNvSpPr>
          <p:nvPr/>
        </p:nvSpPr>
        <p:spPr bwMode="auto">
          <a:xfrm>
            <a:off x="1517651" y="4112245"/>
            <a:ext cx="1395413" cy="396875"/>
          </a:xfrm>
          <a:prstGeom prst="rect">
            <a:avLst/>
          </a:prstGeom>
          <a:noFill/>
          <a:ln w="9525">
            <a:noFill/>
            <a:miter lim="800000"/>
            <a:headEnd/>
            <a:tailEnd/>
          </a:ln>
          <a:effectLst/>
        </p:spPr>
        <p:txBody>
          <a:bodyPr>
            <a:spAutoFit/>
          </a:bodyPr>
          <a:lstStyle/>
          <a:p>
            <a:pPr>
              <a:spcBef>
                <a:spcPct val="50000"/>
              </a:spcBef>
            </a:pPr>
            <a:r>
              <a:rPr lang="en-US" altLang="zh-CN" sz="2000" b="1"/>
              <a:t>D</a:t>
            </a:r>
            <a:r>
              <a:rPr lang="en-US" altLang="zh-CN" sz="2000" b="1" baseline="-10000"/>
              <a:t>0</a:t>
            </a:r>
            <a:endParaRPr lang="en-US" altLang="zh-CN" sz="2000" b="1"/>
          </a:p>
        </p:txBody>
      </p:sp>
      <p:sp>
        <p:nvSpPr>
          <p:cNvPr id="40" name="Text Box 50"/>
          <p:cNvSpPr txBox="1">
            <a:spLocks noChangeArrowheads="1"/>
          </p:cNvSpPr>
          <p:nvPr/>
        </p:nvSpPr>
        <p:spPr bwMode="auto">
          <a:xfrm>
            <a:off x="1533526" y="4760317"/>
            <a:ext cx="1395413" cy="396875"/>
          </a:xfrm>
          <a:prstGeom prst="rect">
            <a:avLst/>
          </a:prstGeom>
          <a:noFill/>
          <a:ln w="9525">
            <a:noFill/>
            <a:miter lim="800000"/>
            <a:headEnd/>
            <a:tailEnd/>
          </a:ln>
          <a:effectLst/>
        </p:spPr>
        <p:txBody>
          <a:bodyPr>
            <a:spAutoFit/>
          </a:bodyPr>
          <a:lstStyle/>
          <a:p>
            <a:pPr>
              <a:spcBef>
                <a:spcPct val="50000"/>
              </a:spcBef>
            </a:pPr>
            <a:r>
              <a:rPr lang="en-US" altLang="zh-CN" sz="2000" b="1" smtClean="0"/>
              <a:t>D</a:t>
            </a:r>
            <a:r>
              <a:rPr lang="en-US" altLang="zh-CN" sz="2000" b="1" baseline="-10000"/>
              <a:t>3</a:t>
            </a:r>
            <a:endParaRPr lang="en-US" altLang="zh-CN" sz="2000" b="1"/>
          </a:p>
        </p:txBody>
      </p:sp>
      <p:sp>
        <p:nvSpPr>
          <p:cNvPr id="41" name="Text Box 51"/>
          <p:cNvSpPr txBox="1">
            <a:spLocks noChangeArrowheads="1"/>
          </p:cNvSpPr>
          <p:nvPr/>
        </p:nvSpPr>
        <p:spPr bwMode="auto">
          <a:xfrm>
            <a:off x="5850266" y="2171328"/>
            <a:ext cx="760413" cy="609600"/>
          </a:xfrm>
          <a:prstGeom prst="rect">
            <a:avLst/>
          </a:prstGeom>
          <a:noFill/>
          <a:ln w="9525">
            <a:noFill/>
            <a:miter lim="800000"/>
            <a:headEnd/>
            <a:tailEnd/>
          </a:ln>
          <a:effectLst/>
        </p:spPr>
        <p:txBody>
          <a:bodyPr>
            <a:spAutoFit/>
          </a:bodyPr>
          <a:lstStyle/>
          <a:p>
            <a:pPr>
              <a:spcBef>
                <a:spcPct val="50000"/>
              </a:spcBef>
            </a:pPr>
            <a:r>
              <a:rPr lang="en-US" altLang="zh-CN" sz="2000" b="1"/>
              <a:t>___</a:t>
            </a:r>
          </a:p>
          <a:p>
            <a:pPr>
              <a:lnSpc>
                <a:spcPct val="20000"/>
              </a:lnSpc>
              <a:spcBef>
                <a:spcPct val="50000"/>
              </a:spcBef>
            </a:pPr>
            <a:r>
              <a:rPr lang="en-US" altLang="zh-CN" sz="2000" b="1"/>
              <a:t>WE</a:t>
            </a:r>
          </a:p>
        </p:txBody>
      </p:sp>
      <p:sp>
        <p:nvSpPr>
          <p:cNvPr id="42" name="Text Box 52"/>
          <p:cNvSpPr txBox="1">
            <a:spLocks noChangeArrowheads="1"/>
          </p:cNvSpPr>
          <p:nvPr/>
        </p:nvSpPr>
        <p:spPr bwMode="auto">
          <a:xfrm>
            <a:off x="2690814" y="2914054"/>
            <a:ext cx="1252538" cy="396875"/>
          </a:xfrm>
          <a:prstGeom prst="rect">
            <a:avLst/>
          </a:prstGeom>
          <a:noFill/>
          <a:ln w="9525">
            <a:noFill/>
            <a:miter lim="800000"/>
            <a:headEnd/>
            <a:tailEnd/>
          </a:ln>
          <a:effectLst/>
        </p:spPr>
        <p:txBody>
          <a:bodyPr>
            <a:spAutoFit/>
          </a:bodyPr>
          <a:lstStyle/>
          <a:p>
            <a:pPr>
              <a:spcBef>
                <a:spcPct val="50000"/>
              </a:spcBef>
            </a:pPr>
            <a:r>
              <a:rPr lang="en-US" altLang="zh-CN" sz="2000"/>
              <a:t>1</a:t>
            </a:r>
            <a:r>
              <a:rPr lang="en-US" altLang="zh-CN" sz="2000" smtClean="0"/>
              <a:t>K×1</a:t>
            </a:r>
            <a:endParaRPr lang="en-US" altLang="zh-CN" sz="2000"/>
          </a:p>
        </p:txBody>
      </p:sp>
      <p:sp>
        <p:nvSpPr>
          <p:cNvPr id="43" name="Text Box 53"/>
          <p:cNvSpPr txBox="1">
            <a:spLocks noChangeArrowheads="1"/>
          </p:cNvSpPr>
          <p:nvPr/>
        </p:nvSpPr>
        <p:spPr bwMode="auto">
          <a:xfrm>
            <a:off x="3290889" y="2677517"/>
            <a:ext cx="306388" cy="396875"/>
          </a:xfrm>
          <a:prstGeom prst="rect">
            <a:avLst/>
          </a:prstGeom>
          <a:noFill/>
          <a:ln w="9525">
            <a:noFill/>
            <a:miter lim="800000"/>
            <a:headEnd/>
            <a:tailEnd/>
          </a:ln>
          <a:effectLst/>
        </p:spPr>
        <p:txBody>
          <a:bodyPr>
            <a:spAutoFit/>
          </a:bodyPr>
          <a:lstStyle/>
          <a:p>
            <a:pPr>
              <a:spcBef>
                <a:spcPct val="50000"/>
              </a:spcBef>
            </a:pPr>
            <a:r>
              <a:rPr lang="en-US" altLang="zh-CN" sz="2000"/>
              <a:t>1</a:t>
            </a:r>
          </a:p>
        </p:txBody>
      </p:sp>
      <p:sp>
        <p:nvSpPr>
          <p:cNvPr id="44" name="Text Box 54"/>
          <p:cNvSpPr txBox="1">
            <a:spLocks noChangeArrowheads="1"/>
          </p:cNvSpPr>
          <p:nvPr/>
        </p:nvSpPr>
        <p:spPr bwMode="auto">
          <a:xfrm>
            <a:off x="3781427" y="2533054"/>
            <a:ext cx="306388" cy="396875"/>
          </a:xfrm>
          <a:prstGeom prst="rect">
            <a:avLst/>
          </a:prstGeom>
          <a:noFill/>
          <a:ln w="9525">
            <a:noFill/>
            <a:miter lim="800000"/>
            <a:headEnd/>
            <a:tailEnd/>
          </a:ln>
          <a:effectLst/>
        </p:spPr>
        <p:txBody>
          <a:bodyPr>
            <a:spAutoFit/>
          </a:bodyPr>
          <a:lstStyle/>
          <a:p>
            <a:pPr>
              <a:spcBef>
                <a:spcPct val="50000"/>
              </a:spcBef>
            </a:pPr>
            <a:r>
              <a:rPr lang="en-US" altLang="zh-CN" sz="2000"/>
              <a:t>2</a:t>
            </a:r>
          </a:p>
        </p:txBody>
      </p:sp>
      <p:sp>
        <p:nvSpPr>
          <p:cNvPr id="45" name="Text Box 55"/>
          <p:cNvSpPr txBox="1">
            <a:spLocks noChangeArrowheads="1"/>
          </p:cNvSpPr>
          <p:nvPr/>
        </p:nvSpPr>
        <p:spPr bwMode="auto">
          <a:xfrm>
            <a:off x="4273552" y="2388592"/>
            <a:ext cx="306388" cy="396875"/>
          </a:xfrm>
          <a:prstGeom prst="rect">
            <a:avLst/>
          </a:prstGeom>
          <a:noFill/>
          <a:ln w="9525">
            <a:noFill/>
            <a:miter lim="800000"/>
            <a:headEnd/>
            <a:tailEnd/>
          </a:ln>
          <a:effectLst/>
        </p:spPr>
        <p:txBody>
          <a:bodyPr>
            <a:spAutoFit/>
          </a:bodyPr>
          <a:lstStyle/>
          <a:p>
            <a:pPr>
              <a:spcBef>
                <a:spcPct val="50000"/>
              </a:spcBef>
            </a:pPr>
            <a:r>
              <a:rPr lang="en-US" altLang="zh-CN" sz="2000"/>
              <a:t>3</a:t>
            </a:r>
          </a:p>
        </p:txBody>
      </p:sp>
      <p:sp>
        <p:nvSpPr>
          <p:cNvPr id="46" name="Text Box 56"/>
          <p:cNvSpPr txBox="1">
            <a:spLocks noChangeArrowheads="1"/>
          </p:cNvSpPr>
          <p:nvPr/>
        </p:nvSpPr>
        <p:spPr bwMode="auto">
          <a:xfrm>
            <a:off x="4764089" y="2242542"/>
            <a:ext cx="306388" cy="396875"/>
          </a:xfrm>
          <a:prstGeom prst="rect">
            <a:avLst/>
          </a:prstGeom>
          <a:noFill/>
          <a:ln w="9525">
            <a:noFill/>
            <a:miter lim="800000"/>
            <a:headEnd/>
            <a:tailEnd/>
          </a:ln>
          <a:effectLst/>
        </p:spPr>
        <p:txBody>
          <a:bodyPr>
            <a:spAutoFit/>
          </a:bodyPr>
          <a:lstStyle/>
          <a:p>
            <a:pPr>
              <a:spcBef>
                <a:spcPct val="50000"/>
              </a:spcBef>
            </a:pPr>
            <a:r>
              <a:rPr lang="en-US" altLang="zh-CN" sz="2000"/>
              <a:t>4</a:t>
            </a:r>
          </a:p>
        </p:txBody>
      </p:sp>
      <p:sp>
        <p:nvSpPr>
          <p:cNvPr id="51" name="Text Box 61"/>
          <p:cNvSpPr txBox="1">
            <a:spLocks noChangeArrowheads="1"/>
          </p:cNvSpPr>
          <p:nvPr/>
        </p:nvSpPr>
        <p:spPr bwMode="auto">
          <a:xfrm>
            <a:off x="3181351" y="3185517"/>
            <a:ext cx="809625" cy="396875"/>
          </a:xfrm>
          <a:prstGeom prst="rect">
            <a:avLst/>
          </a:prstGeom>
          <a:noFill/>
          <a:ln w="9525">
            <a:noFill/>
            <a:miter lim="800000"/>
            <a:headEnd/>
            <a:tailEnd/>
          </a:ln>
          <a:effectLst/>
        </p:spPr>
        <p:txBody>
          <a:bodyPr>
            <a:spAutoFit/>
          </a:bodyPr>
          <a:lstStyle/>
          <a:p>
            <a:pPr>
              <a:spcBef>
                <a:spcPct val="50000"/>
              </a:spcBef>
            </a:pPr>
            <a:r>
              <a:rPr lang="en-US" altLang="zh-CN" sz="2000"/>
              <a:t>I/O</a:t>
            </a:r>
          </a:p>
        </p:txBody>
      </p:sp>
      <p:sp>
        <p:nvSpPr>
          <p:cNvPr id="52" name="Text Box 62"/>
          <p:cNvSpPr txBox="1">
            <a:spLocks noChangeArrowheads="1"/>
          </p:cNvSpPr>
          <p:nvPr/>
        </p:nvSpPr>
        <p:spPr bwMode="auto">
          <a:xfrm>
            <a:off x="3689352" y="3039467"/>
            <a:ext cx="808038" cy="396875"/>
          </a:xfrm>
          <a:prstGeom prst="rect">
            <a:avLst/>
          </a:prstGeom>
          <a:noFill/>
          <a:ln w="9525">
            <a:noFill/>
            <a:miter lim="800000"/>
            <a:headEnd/>
            <a:tailEnd/>
          </a:ln>
          <a:effectLst/>
        </p:spPr>
        <p:txBody>
          <a:bodyPr>
            <a:spAutoFit/>
          </a:bodyPr>
          <a:lstStyle/>
          <a:p>
            <a:pPr>
              <a:spcBef>
                <a:spcPct val="50000"/>
              </a:spcBef>
            </a:pPr>
            <a:r>
              <a:rPr lang="en-US" altLang="zh-CN" sz="2000"/>
              <a:t>I/O</a:t>
            </a:r>
          </a:p>
        </p:txBody>
      </p:sp>
      <p:sp>
        <p:nvSpPr>
          <p:cNvPr id="53" name="Text Box 63"/>
          <p:cNvSpPr txBox="1">
            <a:spLocks noChangeArrowheads="1"/>
          </p:cNvSpPr>
          <p:nvPr/>
        </p:nvSpPr>
        <p:spPr bwMode="auto">
          <a:xfrm>
            <a:off x="4195764" y="2895004"/>
            <a:ext cx="808038" cy="396875"/>
          </a:xfrm>
          <a:prstGeom prst="rect">
            <a:avLst/>
          </a:prstGeom>
          <a:noFill/>
          <a:ln w="9525">
            <a:noFill/>
            <a:miter lim="800000"/>
            <a:headEnd/>
            <a:tailEnd/>
          </a:ln>
          <a:effectLst/>
        </p:spPr>
        <p:txBody>
          <a:bodyPr>
            <a:spAutoFit/>
          </a:bodyPr>
          <a:lstStyle/>
          <a:p>
            <a:pPr>
              <a:spcBef>
                <a:spcPct val="50000"/>
              </a:spcBef>
            </a:pPr>
            <a:r>
              <a:rPr lang="en-US" altLang="zh-CN" sz="2000"/>
              <a:t>I/O</a:t>
            </a:r>
          </a:p>
        </p:txBody>
      </p:sp>
      <p:sp>
        <p:nvSpPr>
          <p:cNvPr id="54" name="Text Box 64"/>
          <p:cNvSpPr txBox="1">
            <a:spLocks noChangeArrowheads="1"/>
          </p:cNvSpPr>
          <p:nvPr/>
        </p:nvSpPr>
        <p:spPr bwMode="auto">
          <a:xfrm>
            <a:off x="4719639" y="2750542"/>
            <a:ext cx="808038" cy="396875"/>
          </a:xfrm>
          <a:prstGeom prst="rect">
            <a:avLst/>
          </a:prstGeom>
          <a:noFill/>
          <a:ln w="9525">
            <a:noFill/>
            <a:miter lim="800000"/>
            <a:headEnd/>
            <a:tailEnd/>
          </a:ln>
          <a:effectLst/>
        </p:spPr>
        <p:txBody>
          <a:bodyPr>
            <a:spAutoFit/>
          </a:bodyPr>
          <a:lstStyle/>
          <a:p>
            <a:pPr>
              <a:spcBef>
                <a:spcPct val="50000"/>
              </a:spcBef>
            </a:pPr>
            <a:r>
              <a:rPr lang="en-US" altLang="zh-CN" sz="2000"/>
              <a:t>I/O</a:t>
            </a:r>
          </a:p>
        </p:txBody>
      </p:sp>
      <p:sp>
        <p:nvSpPr>
          <p:cNvPr id="63" name="Text Box 73"/>
          <p:cNvSpPr txBox="1">
            <a:spLocks noChangeArrowheads="1"/>
          </p:cNvSpPr>
          <p:nvPr/>
        </p:nvSpPr>
        <p:spPr bwMode="auto">
          <a:xfrm>
            <a:off x="4840289" y="3995142"/>
            <a:ext cx="379413" cy="701675"/>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64" name="Text Box 74"/>
          <p:cNvSpPr txBox="1">
            <a:spLocks noChangeArrowheads="1"/>
          </p:cNvSpPr>
          <p:nvPr/>
        </p:nvSpPr>
        <p:spPr bwMode="auto">
          <a:xfrm>
            <a:off x="4332289" y="4141192"/>
            <a:ext cx="381000" cy="701675"/>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65" name="Text Box 75"/>
          <p:cNvSpPr txBox="1">
            <a:spLocks noChangeArrowheads="1"/>
          </p:cNvSpPr>
          <p:nvPr/>
        </p:nvSpPr>
        <p:spPr bwMode="auto">
          <a:xfrm>
            <a:off x="3825877" y="4285654"/>
            <a:ext cx="379413" cy="701675"/>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66" name="Text Box 76"/>
          <p:cNvSpPr txBox="1">
            <a:spLocks noChangeArrowheads="1"/>
          </p:cNvSpPr>
          <p:nvPr/>
        </p:nvSpPr>
        <p:spPr bwMode="auto">
          <a:xfrm>
            <a:off x="3317876" y="4430117"/>
            <a:ext cx="381000" cy="701675"/>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67" name="Text Box 77"/>
          <p:cNvSpPr txBox="1">
            <a:spLocks noChangeArrowheads="1"/>
          </p:cNvSpPr>
          <p:nvPr/>
        </p:nvSpPr>
        <p:spPr bwMode="auto">
          <a:xfrm>
            <a:off x="3952877" y="2437804"/>
            <a:ext cx="379413" cy="701675"/>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74" name="Text Box 84"/>
          <p:cNvSpPr txBox="1">
            <a:spLocks noChangeArrowheads="1"/>
          </p:cNvSpPr>
          <p:nvPr/>
        </p:nvSpPr>
        <p:spPr bwMode="auto">
          <a:xfrm>
            <a:off x="3444877" y="2583854"/>
            <a:ext cx="381000" cy="701675"/>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75" name="Text Box 85"/>
          <p:cNvSpPr txBox="1">
            <a:spLocks noChangeArrowheads="1"/>
          </p:cNvSpPr>
          <p:nvPr/>
        </p:nvSpPr>
        <p:spPr bwMode="auto">
          <a:xfrm>
            <a:off x="4451352" y="2101254"/>
            <a:ext cx="381000" cy="701675"/>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78" name="Text Box 88"/>
          <p:cNvSpPr txBox="1">
            <a:spLocks noChangeArrowheads="1"/>
          </p:cNvSpPr>
          <p:nvPr/>
        </p:nvSpPr>
        <p:spPr bwMode="auto">
          <a:xfrm>
            <a:off x="3444877" y="2413992"/>
            <a:ext cx="381000" cy="701675"/>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79" name="Text Box 89"/>
          <p:cNvSpPr txBox="1">
            <a:spLocks noChangeArrowheads="1"/>
          </p:cNvSpPr>
          <p:nvPr/>
        </p:nvSpPr>
        <p:spPr bwMode="auto">
          <a:xfrm>
            <a:off x="3952877" y="2277467"/>
            <a:ext cx="379413" cy="701675"/>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80" name="Text Box 90"/>
          <p:cNvSpPr txBox="1">
            <a:spLocks noChangeArrowheads="1"/>
          </p:cNvSpPr>
          <p:nvPr/>
        </p:nvSpPr>
        <p:spPr bwMode="auto">
          <a:xfrm>
            <a:off x="4459289" y="2285404"/>
            <a:ext cx="381000" cy="701675"/>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81" name="Text Box 91"/>
          <p:cNvSpPr txBox="1">
            <a:spLocks noChangeArrowheads="1"/>
          </p:cNvSpPr>
          <p:nvPr/>
        </p:nvSpPr>
        <p:spPr bwMode="auto">
          <a:xfrm>
            <a:off x="1541464" y="2780928"/>
            <a:ext cx="611188" cy="633413"/>
          </a:xfrm>
          <a:prstGeom prst="rect">
            <a:avLst/>
          </a:prstGeom>
          <a:noFill/>
          <a:ln w="9525">
            <a:noFill/>
            <a:miter lim="800000"/>
            <a:headEnd/>
            <a:tailEnd/>
          </a:ln>
          <a:effectLst/>
        </p:spPr>
        <p:txBody>
          <a:bodyPr vert="eaVert">
            <a:spAutoFit/>
          </a:bodyPr>
          <a:lstStyle/>
          <a:p>
            <a:pPr>
              <a:spcBef>
                <a:spcPct val="50000"/>
              </a:spcBef>
            </a:pPr>
            <a:r>
              <a:rPr lang="zh-CN" altLang="zh-CN" sz="2800"/>
              <a:t>…</a:t>
            </a:r>
            <a:endParaRPr lang="en-US" altLang="zh-CN" sz="2800"/>
          </a:p>
        </p:txBody>
      </p:sp>
      <p:sp>
        <p:nvSpPr>
          <p:cNvPr id="82" name="Text Box 92"/>
          <p:cNvSpPr txBox="1">
            <a:spLocks noChangeArrowheads="1"/>
          </p:cNvSpPr>
          <p:nvPr/>
        </p:nvSpPr>
        <p:spPr bwMode="auto">
          <a:xfrm>
            <a:off x="1573214" y="4451771"/>
            <a:ext cx="611188" cy="633413"/>
          </a:xfrm>
          <a:prstGeom prst="rect">
            <a:avLst/>
          </a:prstGeom>
          <a:noFill/>
          <a:ln w="9525">
            <a:noFill/>
            <a:miter lim="800000"/>
            <a:headEnd/>
            <a:tailEnd/>
          </a:ln>
          <a:effectLst/>
        </p:spPr>
        <p:txBody>
          <a:bodyPr vert="eaVert">
            <a:spAutoFit/>
          </a:bodyPr>
          <a:lstStyle/>
          <a:p>
            <a:pPr>
              <a:spcBef>
                <a:spcPct val="50000"/>
              </a:spcBef>
            </a:pPr>
            <a:r>
              <a:rPr lang="zh-CN" altLang="zh-CN" sz="2800"/>
              <a:t>…</a:t>
            </a:r>
            <a:endParaRPr lang="en-US" altLang="zh-CN" sz="2800"/>
          </a:p>
        </p:txBody>
      </p:sp>
      <p:sp>
        <p:nvSpPr>
          <p:cNvPr id="83" name="Text Box 93"/>
          <p:cNvSpPr txBox="1">
            <a:spLocks noChangeArrowheads="1"/>
          </p:cNvSpPr>
          <p:nvPr/>
        </p:nvSpPr>
        <p:spPr bwMode="auto">
          <a:xfrm>
            <a:off x="971551" y="2587029"/>
            <a:ext cx="488950" cy="1177925"/>
          </a:xfrm>
          <a:prstGeom prst="rect">
            <a:avLst/>
          </a:prstGeom>
          <a:noFill/>
          <a:ln w="9525">
            <a:noFill/>
            <a:miter lim="800000"/>
            <a:headEnd/>
            <a:tailEnd/>
          </a:ln>
          <a:effectLst/>
        </p:spPr>
        <p:txBody>
          <a:bodyPr vert="eaVert">
            <a:spAutoFit/>
          </a:bodyPr>
          <a:lstStyle/>
          <a:p>
            <a:pPr>
              <a:spcBef>
                <a:spcPct val="50000"/>
              </a:spcBef>
            </a:pPr>
            <a:r>
              <a:rPr lang="zh-CN" altLang="en-US" sz="2000" b="1"/>
              <a:t>地址总线</a:t>
            </a:r>
          </a:p>
        </p:txBody>
      </p:sp>
      <p:sp>
        <p:nvSpPr>
          <p:cNvPr id="84" name="Text Box 94"/>
          <p:cNvSpPr txBox="1">
            <a:spLocks noChangeArrowheads="1"/>
          </p:cNvSpPr>
          <p:nvPr/>
        </p:nvSpPr>
        <p:spPr bwMode="auto">
          <a:xfrm>
            <a:off x="971551" y="4123283"/>
            <a:ext cx="488950" cy="1177925"/>
          </a:xfrm>
          <a:prstGeom prst="rect">
            <a:avLst/>
          </a:prstGeom>
          <a:noFill/>
          <a:ln w="9525">
            <a:noFill/>
            <a:miter lim="800000"/>
            <a:headEnd/>
            <a:tailEnd/>
          </a:ln>
          <a:effectLst/>
        </p:spPr>
        <p:txBody>
          <a:bodyPr vert="eaVert">
            <a:spAutoFit/>
          </a:bodyPr>
          <a:lstStyle/>
          <a:p>
            <a:pPr>
              <a:spcBef>
                <a:spcPct val="50000"/>
              </a:spcBef>
            </a:pPr>
            <a:r>
              <a:rPr lang="zh-CN" altLang="en-US" sz="2000" b="1"/>
              <a:t>数据总线</a:t>
            </a:r>
          </a:p>
        </p:txBody>
      </p:sp>
      <p:sp>
        <p:nvSpPr>
          <p:cNvPr id="89" name="Line 99"/>
          <p:cNvSpPr>
            <a:spLocks noChangeShapeType="1"/>
          </p:cNvSpPr>
          <p:nvPr/>
        </p:nvSpPr>
        <p:spPr bwMode="auto">
          <a:xfrm flipV="1">
            <a:off x="4979989" y="3058517"/>
            <a:ext cx="0" cy="1430338"/>
          </a:xfrm>
          <a:prstGeom prst="line">
            <a:avLst/>
          </a:prstGeom>
          <a:noFill/>
          <a:ln w="19050">
            <a:solidFill>
              <a:schemeClr val="tx1"/>
            </a:solidFill>
            <a:round/>
            <a:headEnd/>
            <a:tailEnd/>
          </a:ln>
        </p:spPr>
        <p:txBody>
          <a:bodyPr wrap="none" anchor="ctr"/>
          <a:lstStyle/>
          <a:p>
            <a:endParaRPr lang="zh-CN" altLang="en-US"/>
          </a:p>
        </p:txBody>
      </p:sp>
      <p:sp>
        <p:nvSpPr>
          <p:cNvPr id="90" name="Line 100"/>
          <p:cNvSpPr>
            <a:spLocks noChangeShapeType="1"/>
          </p:cNvSpPr>
          <p:nvPr/>
        </p:nvSpPr>
        <p:spPr bwMode="auto">
          <a:xfrm flipV="1">
            <a:off x="4473577" y="3202979"/>
            <a:ext cx="0" cy="1430338"/>
          </a:xfrm>
          <a:prstGeom prst="line">
            <a:avLst/>
          </a:prstGeom>
          <a:noFill/>
          <a:ln w="19050">
            <a:solidFill>
              <a:schemeClr val="tx1"/>
            </a:solidFill>
            <a:round/>
            <a:headEnd/>
            <a:tailEnd/>
          </a:ln>
        </p:spPr>
        <p:txBody>
          <a:bodyPr wrap="none" anchor="ctr"/>
          <a:lstStyle/>
          <a:p>
            <a:endParaRPr lang="zh-CN" altLang="en-US"/>
          </a:p>
        </p:txBody>
      </p:sp>
      <p:sp>
        <p:nvSpPr>
          <p:cNvPr id="91" name="Line 101"/>
          <p:cNvSpPr>
            <a:spLocks noChangeShapeType="1"/>
          </p:cNvSpPr>
          <p:nvPr/>
        </p:nvSpPr>
        <p:spPr bwMode="auto">
          <a:xfrm flipV="1">
            <a:off x="3967164" y="3347442"/>
            <a:ext cx="0" cy="1466850"/>
          </a:xfrm>
          <a:prstGeom prst="line">
            <a:avLst/>
          </a:prstGeom>
          <a:noFill/>
          <a:ln w="19050">
            <a:solidFill>
              <a:schemeClr val="tx1"/>
            </a:solidFill>
            <a:round/>
            <a:headEnd/>
            <a:tailEnd/>
          </a:ln>
        </p:spPr>
        <p:txBody>
          <a:bodyPr wrap="none" anchor="ctr"/>
          <a:lstStyle/>
          <a:p>
            <a:endParaRPr lang="zh-CN" altLang="en-US"/>
          </a:p>
        </p:txBody>
      </p:sp>
      <p:sp>
        <p:nvSpPr>
          <p:cNvPr id="92" name="Line 102"/>
          <p:cNvSpPr>
            <a:spLocks noChangeShapeType="1"/>
          </p:cNvSpPr>
          <p:nvPr/>
        </p:nvSpPr>
        <p:spPr bwMode="auto">
          <a:xfrm flipV="1">
            <a:off x="3459164" y="3493492"/>
            <a:ext cx="0" cy="1447800"/>
          </a:xfrm>
          <a:prstGeom prst="line">
            <a:avLst/>
          </a:prstGeom>
          <a:noFill/>
          <a:ln w="19050">
            <a:solidFill>
              <a:schemeClr val="tx1"/>
            </a:solidFill>
            <a:round/>
            <a:headEnd/>
            <a:tailEnd/>
          </a:ln>
        </p:spPr>
        <p:txBody>
          <a:bodyPr wrap="none" anchor="ctr"/>
          <a:lstStyle/>
          <a:p>
            <a:endParaRPr lang="zh-CN" altLang="en-US"/>
          </a:p>
        </p:txBody>
      </p:sp>
      <p:sp>
        <p:nvSpPr>
          <p:cNvPr id="4" name="Line 39"/>
          <p:cNvSpPr>
            <a:spLocks noChangeShapeType="1"/>
          </p:cNvSpPr>
          <p:nvPr/>
        </p:nvSpPr>
        <p:spPr bwMode="auto">
          <a:xfrm flipV="1">
            <a:off x="1907704" y="3158529"/>
            <a:ext cx="689000" cy="186829"/>
          </a:xfrm>
          <a:prstGeom prst="line">
            <a:avLst/>
          </a:prstGeom>
          <a:noFill/>
          <a:ln w="19050">
            <a:solidFill>
              <a:schemeClr val="tx1"/>
            </a:solidFill>
            <a:prstDash val="sysDot"/>
            <a:round/>
            <a:headEnd/>
            <a:tailEnd/>
          </a:ln>
          <a:effectLst/>
        </p:spPr>
        <p:txBody>
          <a:bodyPr wrap="none" anchor="ctr"/>
          <a:lstStyle/>
          <a:p>
            <a:endParaRPr lang="zh-CN" altLang="en-US"/>
          </a:p>
        </p:txBody>
      </p:sp>
    </p:spTree>
    <p:extLst>
      <p:ext uri="{BB962C8B-B14F-4D97-AF65-F5344CB8AC3E}">
        <p14:creationId xmlns:p14="http://schemas.microsoft.com/office/powerpoint/2010/main" val="1492505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58738" y="836712"/>
            <a:ext cx="2735262" cy="549275"/>
          </a:xfrm>
          <a:prstGeom prst="rect">
            <a:avLst/>
          </a:prstGeom>
          <a:noFill/>
          <a:ln w="9525">
            <a:noFill/>
            <a:miter lim="800000"/>
            <a:headEnd/>
            <a:tailEnd/>
          </a:ln>
          <a:effectLst/>
        </p:spPr>
        <p:txBody>
          <a:bodyPr>
            <a:spAutoFit/>
          </a:bodyPr>
          <a:lstStyle/>
          <a:p>
            <a:pPr>
              <a:spcBef>
                <a:spcPct val="50000"/>
              </a:spcBef>
            </a:pPr>
            <a:r>
              <a:rPr lang="zh-CN" altLang="en-US" sz="3000" b="1"/>
              <a:t>读写过程控制:</a:t>
            </a:r>
          </a:p>
        </p:txBody>
      </p:sp>
      <p:sp>
        <p:nvSpPr>
          <p:cNvPr id="3" name="Line 96"/>
          <p:cNvSpPr>
            <a:spLocks noChangeShapeType="1"/>
          </p:cNvSpPr>
          <p:nvPr/>
        </p:nvSpPr>
        <p:spPr bwMode="auto">
          <a:xfrm flipH="1">
            <a:off x="6810375" y="2061741"/>
            <a:ext cx="622300" cy="612775"/>
          </a:xfrm>
          <a:prstGeom prst="line">
            <a:avLst/>
          </a:prstGeom>
          <a:noFill/>
          <a:ln w="19050">
            <a:solidFill>
              <a:srgbClr val="0000FF"/>
            </a:solidFill>
            <a:prstDash val="dash"/>
            <a:round/>
            <a:headEnd/>
            <a:tailEnd type="triangle" w="med" len="med"/>
          </a:ln>
          <a:effectLst/>
        </p:spPr>
        <p:txBody>
          <a:bodyPr wrap="none"/>
          <a:lstStyle/>
          <a:p>
            <a:endParaRPr lang="zh-CN" altLang="en-US" b="1"/>
          </a:p>
        </p:txBody>
      </p:sp>
      <p:sp>
        <p:nvSpPr>
          <p:cNvPr id="4" name="Text Box 97"/>
          <p:cNvSpPr txBox="1">
            <a:spLocks noChangeArrowheads="1"/>
          </p:cNvSpPr>
          <p:nvPr/>
        </p:nvSpPr>
        <p:spPr bwMode="auto">
          <a:xfrm>
            <a:off x="7321550" y="1685503"/>
            <a:ext cx="1050925" cy="503238"/>
          </a:xfrm>
          <a:prstGeom prst="rect">
            <a:avLst/>
          </a:prstGeom>
          <a:noFill/>
          <a:ln w="9525">
            <a:noFill/>
            <a:miter lim="800000"/>
            <a:headEnd/>
            <a:tailEnd/>
          </a:ln>
          <a:effectLst/>
        </p:spPr>
        <p:txBody>
          <a:bodyPr>
            <a:spAutoFit/>
          </a:bodyPr>
          <a:lstStyle/>
          <a:p>
            <a:pPr>
              <a:spcBef>
                <a:spcPct val="50000"/>
              </a:spcBef>
            </a:pPr>
            <a:r>
              <a:rPr lang="zh-CN" altLang="en-US" sz="2700" b="1">
                <a:solidFill>
                  <a:srgbClr val="0000FF"/>
                </a:solidFill>
              </a:rPr>
              <a:t>字线</a:t>
            </a:r>
          </a:p>
        </p:txBody>
      </p:sp>
      <p:sp>
        <p:nvSpPr>
          <p:cNvPr id="5" name="Text Box 99"/>
          <p:cNvSpPr txBox="1">
            <a:spLocks noChangeArrowheads="1"/>
          </p:cNvSpPr>
          <p:nvPr/>
        </p:nvSpPr>
        <p:spPr bwMode="auto">
          <a:xfrm>
            <a:off x="7910513" y="2168103"/>
            <a:ext cx="1050925" cy="923330"/>
          </a:xfrm>
          <a:prstGeom prst="rect">
            <a:avLst/>
          </a:prstGeom>
          <a:noFill/>
          <a:ln w="9525">
            <a:noFill/>
            <a:miter lim="800000"/>
            <a:headEnd/>
            <a:tailEnd/>
          </a:ln>
          <a:effectLst/>
        </p:spPr>
        <p:txBody>
          <a:bodyPr>
            <a:spAutoFit/>
          </a:bodyPr>
          <a:lstStyle/>
          <a:p>
            <a:pPr>
              <a:spcBef>
                <a:spcPct val="50000"/>
              </a:spcBef>
            </a:pPr>
            <a:r>
              <a:rPr lang="zh-CN" altLang="en-US" sz="2700" b="1" smtClean="0">
                <a:solidFill>
                  <a:srgbClr val="0000FF"/>
                </a:solidFill>
              </a:rPr>
              <a:t>位线选择</a:t>
            </a:r>
            <a:endParaRPr lang="zh-CN" altLang="en-US" sz="2700" b="1">
              <a:solidFill>
                <a:srgbClr val="0000FF"/>
              </a:solidFill>
            </a:endParaRPr>
          </a:p>
        </p:txBody>
      </p:sp>
      <p:grpSp>
        <p:nvGrpSpPr>
          <p:cNvPr id="6" name="Group 118"/>
          <p:cNvGrpSpPr>
            <a:grpSpLocks/>
          </p:cNvGrpSpPr>
          <p:nvPr/>
        </p:nvGrpSpPr>
        <p:grpSpPr bwMode="auto">
          <a:xfrm>
            <a:off x="134938" y="1436266"/>
            <a:ext cx="8821737" cy="4945062"/>
            <a:chOff x="69" y="329"/>
            <a:chExt cx="5557" cy="3115"/>
          </a:xfrm>
        </p:grpSpPr>
        <p:sp>
          <p:nvSpPr>
            <p:cNvPr id="7" name="Line 5"/>
            <p:cNvSpPr>
              <a:spLocks noChangeShapeType="1"/>
            </p:cNvSpPr>
            <p:nvPr/>
          </p:nvSpPr>
          <p:spPr bwMode="auto">
            <a:xfrm>
              <a:off x="1846" y="1153"/>
              <a:ext cx="2496" cy="0"/>
            </a:xfrm>
            <a:prstGeom prst="line">
              <a:avLst/>
            </a:prstGeom>
            <a:noFill/>
            <a:ln w="31750" cap="sq">
              <a:solidFill>
                <a:srgbClr val="004400"/>
              </a:solidFill>
              <a:round/>
              <a:headEnd type="none" w="sm" len="sm"/>
              <a:tailEnd type="none" w="sm" len="sm"/>
            </a:ln>
            <a:effectLst/>
          </p:spPr>
          <p:txBody>
            <a:bodyPr wrap="none" anchor="ctr"/>
            <a:lstStyle/>
            <a:p>
              <a:endParaRPr lang="zh-CN" altLang="en-US" b="1"/>
            </a:p>
          </p:txBody>
        </p:sp>
        <p:sp>
          <p:nvSpPr>
            <p:cNvPr id="8" name="Text Box 6"/>
            <p:cNvSpPr txBox="1">
              <a:spLocks noChangeArrowheads="1"/>
            </p:cNvSpPr>
            <p:nvPr/>
          </p:nvSpPr>
          <p:spPr bwMode="auto">
            <a:xfrm>
              <a:off x="1459" y="938"/>
              <a:ext cx="528" cy="327"/>
            </a:xfrm>
            <a:prstGeom prst="rect">
              <a:avLst/>
            </a:prstGeom>
            <a:noFill/>
            <a:ln w="9525">
              <a:noFill/>
              <a:miter lim="800000"/>
              <a:headEnd/>
              <a:tailEnd/>
            </a:ln>
            <a:effectLst/>
          </p:spPr>
          <p:txBody>
            <a:bodyPr>
              <a:spAutoFit/>
            </a:bodyPr>
            <a:lstStyle/>
            <a:p>
              <a:pPr>
                <a:spcBef>
                  <a:spcPct val="50000"/>
                </a:spcBef>
              </a:pPr>
              <a:r>
                <a:rPr lang="en-US" altLang="zh-CN" sz="2800" b="1">
                  <a:ea typeface="黑体" pitchFamily="2" charset="-122"/>
                </a:rPr>
                <a:t>X</a:t>
              </a:r>
              <a:r>
                <a:rPr lang="en-US" altLang="zh-CN" sz="2500" b="1">
                  <a:ea typeface="黑体" pitchFamily="2" charset="-122"/>
                </a:rPr>
                <a:t>i</a:t>
              </a:r>
            </a:p>
          </p:txBody>
        </p:sp>
        <p:sp>
          <p:nvSpPr>
            <p:cNvPr id="9" name="Line 7"/>
            <p:cNvSpPr>
              <a:spLocks noChangeShapeType="1"/>
            </p:cNvSpPr>
            <p:nvPr/>
          </p:nvSpPr>
          <p:spPr bwMode="auto">
            <a:xfrm>
              <a:off x="2102" y="591"/>
              <a:ext cx="0" cy="846"/>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10" name="Line 8"/>
            <p:cNvSpPr>
              <a:spLocks noChangeShapeType="1"/>
            </p:cNvSpPr>
            <p:nvPr/>
          </p:nvSpPr>
          <p:spPr bwMode="auto">
            <a:xfrm>
              <a:off x="2830" y="598"/>
              <a:ext cx="0" cy="839"/>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11" name="Rectangle 9"/>
            <p:cNvSpPr>
              <a:spLocks noChangeArrowheads="1"/>
            </p:cNvSpPr>
            <p:nvPr/>
          </p:nvSpPr>
          <p:spPr bwMode="auto">
            <a:xfrm>
              <a:off x="2238" y="769"/>
              <a:ext cx="432" cy="240"/>
            </a:xfrm>
            <a:prstGeom prst="rect">
              <a:avLst/>
            </a:prstGeom>
            <a:solidFill>
              <a:srgbClr val="FFFFCC"/>
            </a:solidFill>
            <a:ln w="28575" cap="sq">
              <a:solidFill>
                <a:srgbClr val="004400"/>
              </a:solidFill>
              <a:miter lim="800000"/>
              <a:headEnd type="none" w="sm" len="sm"/>
              <a:tailEnd type="none" w="sm" len="sm"/>
            </a:ln>
            <a:effectLst/>
          </p:spPr>
          <p:txBody>
            <a:bodyPr wrap="none" anchor="ctr"/>
            <a:lstStyle/>
            <a:p>
              <a:endParaRPr lang="zh-CN" altLang="en-US" b="1"/>
            </a:p>
          </p:txBody>
        </p:sp>
        <p:sp>
          <p:nvSpPr>
            <p:cNvPr id="12" name="Line 10"/>
            <p:cNvSpPr>
              <a:spLocks noChangeShapeType="1"/>
            </p:cNvSpPr>
            <p:nvPr/>
          </p:nvSpPr>
          <p:spPr bwMode="auto">
            <a:xfrm>
              <a:off x="2102" y="896"/>
              <a:ext cx="136"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13" name="Line 11"/>
            <p:cNvSpPr>
              <a:spLocks noChangeShapeType="1"/>
            </p:cNvSpPr>
            <p:nvPr/>
          </p:nvSpPr>
          <p:spPr bwMode="auto">
            <a:xfrm>
              <a:off x="2670" y="895"/>
              <a:ext cx="159"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14" name="Line 12"/>
            <p:cNvSpPr>
              <a:spLocks noChangeShapeType="1"/>
            </p:cNvSpPr>
            <p:nvPr/>
          </p:nvSpPr>
          <p:spPr bwMode="auto">
            <a:xfrm>
              <a:off x="2443" y="1028"/>
              <a:ext cx="0" cy="124"/>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15" name="Text Box 13"/>
            <p:cNvSpPr txBox="1">
              <a:spLocks noChangeArrowheads="1"/>
            </p:cNvSpPr>
            <p:nvPr/>
          </p:nvSpPr>
          <p:spPr bwMode="auto">
            <a:xfrm>
              <a:off x="1942" y="1730"/>
              <a:ext cx="2287" cy="349"/>
            </a:xfrm>
            <a:prstGeom prst="rect">
              <a:avLst/>
            </a:prstGeom>
            <a:solidFill>
              <a:srgbClr val="DDFFFF"/>
            </a:solidFill>
            <a:ln w="28575" cap="sq">
              <a:solidFill>
                <a:srgbClr val="004400"/>
              </a:solidFill>
              <a:miter lim="800000"/>
              <a:headEnd type="none" w="sm" len="sm"/>
              <a:tailEnd type="none" w="sm" len="sm"/>
            </a:ln>
            <a:effectLst/>
          </p:spPr>
          <p:txBody>
            <a:bodyPr>
              <a:spAutoFit/>
            </a:bodyPr>
            <a:lstStyle/>
            <a:p>
              <a:pPr>
                <a:spcBef>
                  <a:spcPct val="50000"/>
                </a:spcBef>
              </a:pPr>
              <a:r>
                <a:rPr lang="zh-CN" altLang="en-US" sz="3000" b="1">
                  <a:latin typeface="宋体" charset="-122"/>
                </a:rPr>
                <a:t>    读/写线路</a:t>
              </a:r>
            </a:p>
          </p:txBody>
        </p:sp>
        <p:sp>
          <p:nvSpPr>
            <p:cNvPr id="16" name="Line 14"/>
            <p:cNvSpPr>
              <a:spLocks noChangeShapeType="1"/>
            </p:cNvSpPr>
            <p:nvPr/>
          </p:nvSpPr>
          <p:spPr bwMode="auto">
            <a:xfrm>
              <a:off x="3261" y="1442"/>
              <a:ext cx="192"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17" name="Line 15"/>
            <p:cNvSpPr>
              <a:spLocks noChangeShapeType="1"/>
            </p:cNvSpPr>
            <p:nvPr/>
          </p:nvSpPr>
          <p:spPr bwMode="auto">
            <a:xfrm>
              <a:off x="3261" y="1538"/>
              <a:ext cx="192"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18" name="Line 16"/>
            <p:cNvSpPr>
              <a:spLocks noChangeShapeType="1"/>
            </p:cNvSpPr>
            <p:nvPr/>
          </p:nvSpPr>
          <p:spPr bwMode="auto">
            <a:xfrm>
              <a:off x="3837" y="1442"/>
              <a:ext cx="192"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19" name="Line 17"/>
            <p:cNvSpPr>
              <a:spLocks noChangeShapeType="1"/>
            </p:cNvSpPr>
            <p:nvPr/>
          </p:nvSpPr>
          <p:spPr bwMode="auto">
            <a:xfrm>
              <a:off x="3837" y="1538"/>
              <a:ext cx="192"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20" name="Line 18"/>
            <p:cNvSpPr>
              <a:spLocks noChangeShapeType="1"/>
            </p:cNvSpPr>
            <p:nvPr/>
          </p:nvSpPr>
          <p:spPr bwMode="auto">
            <a:xfrm>
              <a:off x="3453" y="1394"/>
              <a:ext cx="0" cy="218"/>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21" name="Line 19"/>
            <p:cNvSpPr>
              <a:spLocks noChangeShapeType="1"/>
            </p:cNvSpPr>
            <p:nvPr/>
          </p:nvSpPr>
          <p:spPr bwMode="auto">
            <a:xfrm>
              <a:off x="3837" y="1394"/>
              <a:ext cx="0" cy="218"/>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22" name="Line 20"/>
            <p:cNvSpPr>
              <a:spLocks noChangeShapeType="1"/>
            </p:cNvSpPr>
            <p:nvPr/>
          </p:nvSpPr>
          <p:spPr bwMode="auto">
            <a:xfrm>
              <a:off x="3533" y="1434"/>
              <a:ext cx="0" cy="144"/>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23" name="Line 21"/>
            <p:cNvSpPr>
              <a:spLocks noChangeShapeType="1"/>
            </p:cNvSpPr>
            <p:nvPr/>
          </p:nvSpPr>
          <p:spPr bwMode="auto">
            <a:xfrm>
              <a:off x="3741" y="1434"/>
              <a:ext cx="0" cy="144"/>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24" name="Line 22"/>
            <p:cNvSpPr>
              <a:spLocks noChangeShapeType="1"/>
            </p:cNvSpPr>
            <p:nvPr/>
          </p:nvSpPr>
          <p:spPr bwMode="auto">
            <a:xfrm>
              <a:off x="3549" y="1514"/>
              <a:ext cx="192"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25" name="Line 23"/>
            <p:cNvSpPr>
              <a:spLocks noChangeShapeType="1"/>
            </p:cNvSpPr>
            <p:nvPr/>
          </p:nvSpPr>
          <p:spPr bwMode="auto">
            <a:xfrm>
              <a:off x="3261" y="1538"/>
              <a:ext cx="0" cy="192"/>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26" name="Line 24"/>
            <p:cNvSpPr>
              <a:spLocks noChangeShapeType="1"/>
            </p:cNvSpPr>
            <p:nvPr/>
          </p:nvSpPr>
          <p:spPr bwMode="auto">
            <a:xfrm>
              <a:off x="4029" y="1538"/>
              <a:ext cx="0" cy="192"/>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27" name="Rectangle 25"/>
            <p:cNvSpPr>
              <a:spLocks noChangeArrowheads="1"/>
            </p:cNvSpPr>
            <p:nvPr/>
          </p:nvSpPr>
          <p:spPr bwMode="auto">
            <a:xfrm>
              <a:off x="3437" y="751"/>
              <a:ext cx="432" cy="240"/>
            </a:xfrm>
            <a:prstGeom prst="rect">
              <a:avLst/>
            </a:prstGeom>
            <a:solidFill>
              <a:srgbClr val="FFFFCC"/>
            </a:solidFill>
            <a:ln w="28575" cap="sq">
              <a:solidFill>
                <a:srgbClr val="004400"/>
              </a:solidFill>
              <a:miter lim="800000"/>
              <a:headEnd type="none" w="sm" len="sm"/>
              <a:tailEnd type="none" w="sm" len="sm"/>
            </a:ln>
            <a:effectLst/>
          </p:spPr>
          <p:txBody>
            <a:bodyPr wrap="none" anchor="ctr"/>
            <a:lstStyle/>
            <a:p>
              <a:endParaRPr lang="zh-CN" altLang="en-US" b="1"/>
            </a:p>
          </p:txBody>
        </p:sp>
        <p:sp>
          <p:nvSpPr>
            <p:cNvPr id="28" name="Line 26"/>
            <p:cNvSpPr>
              <a:spLocks noChangeShapeType="1"/>
            </p:cNvSpPr>
            <p:nvPr/>
          </p:nvSpPr>
          <p:spPr bwMode="auto">
            <a:xfrm>
              <a:off x="3277" y="904"/>
              <a:ext cx="144"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9" name="Line 27"/>
            <p:cNvSpPr>
              <a:spLocks noChangeShapeType="1"/>
            </p:cNvSpPr>
            <p:nvPr/>
          </p:nvSpPr>
          <p:spPr bwMode="auto">
            <a:xfrm>
              <a:off x="3861" y="904"/>
              <a:ext cx="159"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30" name="Line 28"/>
            <p:cNvSpPr>
              <a:spLocks noChangeShapeType="1"/>
            </p:cNvSpPr>
            <p:nvPr/>
          </p:nvSpPr>
          <p:spPr bwMode="auto">
            <a:xfrm>
              <a:off x="3637" y="1000"/>
              <a:ext cx="0" cy="144"/>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31" name="Line 29"/>
            <p:cNvSpPr>
              <a:spLocks noChangeShapeType="1"/>
            </p:cNvSpPr>
            <p:nvPr/>
          </p:nvSpPr>
          <p:spPr bwMode="auto">
            <a:xfrm>
              <a:off x="3261" y="599"/>
              <a:ext cx="0" cy="839"/>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32" name="Line 30"/>
            <p:cNvSpPr>
              <a:spLocks noChangeShapeType="1"/>
            </p:cNvSpPr>
            <p:nvPr/>
          </p:nvSpPr>
          <p:spPr bwMode="auto">
            <a:xfrm>
              <a:off x="2102" y="1442"/>
              <a:ext cx="170"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33" name="Line 31"/>
            <p:cNvSpPr>
              <a:spLocks noChangeShapeType="1"/>
            </p:cNvSpPr>
            <p:nvPr/>
          </p:nvSpPr>
          <p:spPr bwMode="auto">
            <a:xfrm>
              <a:off x="2110" y="1538"/>
              <a:ext cx="159"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34" name="Line 32"/>
            <p:cNvSpPr>
              <a:spLocks noChangeShapeType="1"/>
            </p:cNvSpPr>
            <p:nvPr/>
          </p:nvSpPr>
          <p:spPr bwMode="auto">
            <a:xfrm>
              <a:off x="2662" y="1442"/>
              <a:ext cx="170"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35" name="Line 33"/>
            <p:cNvSpPr>
              <a:spLocks noChangeShapeType="1"/>
            </p:cNvSpPr>
            <p:nvPr/>
          </p:nvSpPr>
          <p:spPr bwMode="auto">
            <a:xfrm>
              <a:off x="2662" y="1538"/>
              <a:ext cx="170"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36" name="Line 34"/>
            <p:cNvSpPr>
              <a:spLocks noChangeShapeType="1"/>
            </p:cNvSpPr>
            <p:nvPr/>
          </p:nvSpPr>
          <p:spPr bwMode="auto">
            <a:xfrm>
              <a:off x="2278" y="1394"/>
              <a:ext cx="0" cy="218"/>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37" name="Line 35"/>
            <p:cNvSpPr>
              <a:spLocks noChangeShapeType="1"/>
            </p:cNvSpPr>
            <p:nvPr/>
          </p:nvSpPr>
          <p:spPr bwMode="auto">
            <a:xfrm>
              <a:off x="2662" y="1394"/>
              <a:ext cx="0" cy="218"/>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38" name="Line 36"/>
            <p:cNvSpPr>
              <a:spLocks noChangeShapeType="1"/>
            </p:cNvSpPr>
            <p:nvPr/>
          </p:nvSpPr>
          <p:spPr bwMode="auto">
            <a:xfrm>
              <a:off x="2374" y="1434"/>
              <a:ext cx="0" cy="144"/>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39" name="Line 37"/>
            <p:cNvSpPr>
              <a:spLocks noChangeShapeType="1"/>
            </p:cNvSpPr>
            <p:nvPr/>
          </p:nvSpPr>
          <p:spPr bwMode="auto">
            <a:xfrm>
              <a:off x="2566" y="1434"/>
              <a:ext cx="0" cy="144"/>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40" name="Line 38"/>
            <p:cNvSpPr>
              <a:spLocks noChangeShapeType="1"/>
            </p:cNvSpPr>
            <p:nvPr/>
          </p:nvSpPr>
          <p:spPr bwMode="auto">
            <a:xfrm>
              <a:off x="2374" y="1514"/>
              <a:ext cx="192" cy="0"/>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41" name="Line 39"/>
            <p:cNvSpPr>
              <a:spLocks noChangeShapeType="1"/>
            </p:cNvSpPr>
            <p:nvPr/>
          </p:nvSpPr>
          <p:spPr bwMode="auto">
            <a:xfrm>
              <a:off x="2102" y="1538"/>
              <a:ext cx="0" cy="192"/>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42" name="Line 40"/>
            <p:cNvSpPr>
              <a:spLocks noChangeShapeType="1"/>
            </p:cNvSpPr>
            <p:nvPr/>
          </p:nvSpPr>
          <p:spPr bwMode="auto">
            <a:xfrm>
              <a:off x="2838" y="1538"/>
              <a:ext cx="0" cy="192"/>
            </a:xfrm>
            <a:prstGeom prst="line">
              <a:avLst/>
            </a:prstGeom>
            <a:noFill/>
            <a:ln w="28575" cap="sq">
              <a:solidFill>
                <a:srgbClr val="004400"/>
              </a:solidFill>
              <a:round/>
              <a:headEnd type="none" w="sm" len="sm"/>
              <a:tailEnd type="none" w="sm" len="sm"/>
            </a:ln>
            <a:effectLst/>
          </p:spPr>
          <p:txBody>
            <a:bodyPr wrap="none" anchor="ctr"/>
            <a:lstStyle/>
            <a:p>
              <a:endParaRPr lang="zh-CN" altLang="en-US" b="1"/>
            </a:p>
          </p:txBody>
        </p:sp>
        <p:sp>
          <p:nvSpPr>
            <p:cNvPr id="43" name="Line 41"/>
            <p:cNvSpPr>
              <a:spLocks noChangeShapeType="1"/>
            </p:cNvSpPr>
            <p:nvPr/>
          </p:nvSpPr>
          <p:spPr bwMode="auto">
            <a:xfrm>
              <a:off x="4028" y="591"/>
              <a:ext cx="1" cy="839"/>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44" name="Line 42"/>
            <p:cNvSpPr>
              <a:spLocks noChangeShapeType="1"/>
            </p:cNvSpPr>
            <p:nvPr/>
          </p:nvSpPr>
          <p:spPr bwMode="auto">
            <a:xfrm>
              <a:off x="2456" y="524"/>
              <a:ext cx="0" cy="147"/>
            </a:xfrm>
            <a:prstGeom prst="line">
              <a:avLst/>
            </a:prstGeom>
            <a:noFill/>
            <a:ln w="28575">
              <a:solidFill>
                <a:srgbClr val="004400"/>
              </a:solidFill>
              <a:prstDash val="sysDot"/>
              <a:round/>
              <a:headEnd type="none" w="sm" len="sm"/>
              <a:tailEnd type="none" w="sm" len="sm"/>
            </a:ln>
            <a:effectLst/>
          </p:spPr>
          <p:txBody>
            <a:bodyPr wrap="none" anchor="ctr"/>
            <a:lstStyle/>
            <a:p>
              <a:endParaRPr lang="zh-CN" altLang="en-US" b="1"/>
            </a:p>
          </p:txBody>
        </p:sp>
        <p:sp>
          <p:nvSpPr>
            <p:cNvPr id="45" name="Line 43"/>
            <p:cNvSpPr>
              <a:spLocks noChangeShapeType="1"/>
            </p:cNvSpPr>
            <p:nvPr/>
          </p:nvSpPr>
          <p:spPr bwMode="auto">
            <a:xfrm>
              <a:off x="3634" y="564"/>
              <a:ext cx="0" cy="147"/>
            </a:xfrm>
            <a:prstGeom prst="line">
              <a:avLst/>
            </a:prstGeom>
            <a:noFill/>
            <a:ln w="28575">
              <a:solidFill>
                <a:srgbClr val="004400"/>
              </a:solidFill>
              <a:prstDash val="sysDot"/>
              <a:round/>
              <a:headEnd type="none" w="sm" len="sm"/>
              <a:tailEnd type="none" w="sm" len="sm"/>
            </a:ln>
            <a:effectLst/>
          </p:spPr>
          <p:txBody>
            <a:bodyPr wrap="none" anchor="ctr"/>
            <a:lstStyle/>
            <a:p>
              <a:endParaRPr lang="zh-CN" altLang="en-US" b="1"/>
            </a:p>
          </p:txBody>
        </p:sp>
        <p:sp>
          <p:nvSpPr>
            <p:cNvPr id="46" name="Line 44"/>
            <p:cNvSpPr>
              <a:spLocks noChangeShapeType="1"/>
            </p:cNvSpPr>
            <p:nvPr/>
          </p:nvSpPr>
          <p:spPr bwMode="auto">
            <a:xfrm>
              <a:off x="2457" y="1234"/>
              <a:ext cx="0" cy="147"/>
            </a:xfrm>
            <a:prstGeom prst="line">
              <a:avLst/>
            </a:prstGeom>
            <a:noFill/>
            <a:ln w="28575">
              <a:solidFill>
                <a:srgbClr val="004400"/>
              </a:solidFill>
              <a:prstDash val="sysDot"/>
              <a:round/>
              <a:headEnd type="none" w="sm" len="sm"/>
              <a:tailEnd type="none" w="sm" len="sm"/>
            </a:ln>
            <a:effectLst/>
          </p:spPr>
          <p:txBody>
            <a:bodyPr wrap="none" anchor="ctr"/>
            <a:lstStyle/>
            <a:p>
              <a:endParaRPr lang="zh-CN" altLang="en-US" b="1"/>
            </a:p>
          </p:txBody>
        </p:sp>
        <p:sp>
          <p:nvSpPr>
            <p:cNvPr id="47" name="Line 45"/>
            <p:cNvSpPr>
              <a:spLocks noChangeShapeType="1"/>
            </p:cNvSpPr>
            <p:nvPr/>
          </p:nvSpPr>
          <p:spPr bwMode="auto">
            <a:xfrm>
              <a:off x="3645" y="1225"/>
              <a:ext cx="0" cy="147"/>
            </a:xfrm>
            <a:prstGeom prst="line">
              <a:avLst/>
            </a:prstGeom>
            <a:noFill/>
            <a:ln w="28575">
              <a:solidFill>
                <a:srgbClr val="004400"/>
              </a:solidFill>
              <a:prstDash val="sysDot"/>
              <a:round/>
              <a:headEnd type="none" w="sm" len="sm"/>
              <a:tailEnd type="none" w="sm" len="sm"/>
            </a:ln>
            <a:effectLst/>
          </p:spPr>
          <p:txBody>
            <a:bodyPr wrap="none" anchor="ctr"/>
            <a:lstStyle/>
            <a:p>
              <a:endParaRPr lang="zh-CN" altLang="en-US" b="1"/>
            </a:p>
          </p:txBody>
        </p:sp>
        <p:sp>
          <p:nvSpPr>
            <p:cNvPr id="48" name="Line 46"/>
            <p:cNvSpPr>
              <a:spLocks noChangeShapeType="1"/>
            </p:cNvSpPr>
            <p:nvPr/>
          </p:nvSpPr>
          <p:spPr bwMode="auto">
            <a:xfrm>
              <a:off x="2460" y="1516"/>
              <a:ext cx="0" cy="768"/>
            </a:xfrm>
            <a:prstGeom prst="line">
              <a:avLst/>
            </a:prstGeom>
            <a:noFill/>
            <a:ln w="31750" cap="sq">
              <a:solidFill>
                <a:srgbClr val="004400"/>
              </a:solidFill>
              <a:round/>
              <a:headEnd type="none" w="sm" len="sm"/>
              <a:tailEnd type="none" w="sm" len="sm"/>
            </a:ln>
            <a:effectLst/>
          </p:spPr>
          <p:txBody>
            <a:bodyPr wrap="none" anchor="ctr"/>
            <a:lstStyle/>
            <a:p>
              <a:endParaRPr lang="zh-CN" altLang="en-US" b="1"/>
            </a:p>
          </p:txBody>
        </p:sp>
        <p:sp>
          <p:nvSpPr>
            <p:cNvPr id="49" name="Text Box 47"/>
            <p:cNvSpPr txBox="1">
              <a:spLocks noChangeArrowheads="1"/>
            </p:cNvSpPr>
            <p:nvPr/>
          </p:nvSpPr>
          <p:spPr bwMode="auto">
            <a:xfrm>
              <a:off x="2152" y="2066"/>
              <a:ext cx="528" cy="298"/>
            </a:xfrm>
            <a:prstGeom prst="rect">
              <a:avLst/>
            </a:prstGeom>
            <a:noFill/>
            <a:ln w="9525">
              <a:noFill/>
              <a:miter lim="800000"/>
              <a:headEnd/>
              <a:tailEnd/>
            </a:ln>
            <a:effectLst/>
          </p:spPr>
          <p:txBody>
            <a:bodyPr>
              <a:spAutoFit/>
            </a:bodyPr>
            <a:lstStyle/>
            <a:p>
              <a:pPr>
                <a:spcBef>
                  <a:spcPct val="50000"/>
                </a:spcBef>
              </a:pPr>
              <a:r>
                <a:rPr lang="en-US" altLang="zh-CN" sz="2500" b="1">
                  <a:ea typeface="黑体" pitchFamily="2" charset="-122"/>
                </a:rPr>
                <a:t>Yi</a:t>
              </a:r>
            </a:p>
          </p:txBody>
        </p:sp>
        <p:sp>
          <p:nvSpPr>
            <p:cNvPr id="50" name="Line 48"/>
            <p:cNvSpPr>
              <a:spLocks noChangeShapeType="1"/>
            </p:cNvSpPr>
            <p:nvPr/>
          </p:nvSpPr>
          <p:spPr bwMode="auto">
            <a:xfrm>
              <a:off x="3639" y="1517"/>
              <a:ext cx="0" cy="768"/>
            </a:xfrm>
            <a:prstGeom prst="line">
              <a:avLst/>
            </a:prstGeom>
            <a:noFill/>
            <a:ln w="31750" cap="sq">
              <a:solidFill>
                <a:srgbClr val="004400"/>
              </a:solidFill>
              <a:round/>
              <a:headEnd type="none" w="sm" len="sm"/>
              <a:tailEnd type="none" w="sm" len="sm"/>
            </a:ln>
            <a:effectLst/>
          </p:spPr>
          <p:txBody>
            <a:bodyPr wrap="none" anchor="ctr"/>
            <a:lstStyle/>
            <a:p>
              <a:endParaRPr lang="zh-CN" altLang="en-US" b="1"/>
            </a:p>
          </p:txBody>
        </p:sp>
        <p:sp>
          <p:nvSpPr>
            <p:cNvPr id="51" name="Line 49"/>
            <p:cNvSpPr>
              <a:spLocks noChangeShapeType="1"/>
            </p:cNvSpPr>
            <p:nvPr/>
          </p:nvSpPr>
          <p:spPr bwMode="auto">
            <a:xfrm>
              <a:off x="1660" y="662"/>
              <a:ext cx="0" cy="192"/>
            </a:xfrm>
            <a:prstGeom prst="line">
              <a:avLst/>
            </a:prstGeom>
            <a:noFill/>
            <a:ln w="28575">
              <a:solidFill>
                <a:schemeClr val="tx1"/>
              </a:solidFill>
              <a:prstDash val="sysDot"/>
              <a:round/>
              <a:headEnd type="none" w="sm" len="sm"/>
              <a:tailEnd type="none" w="sm" len="sm"/>
            </a:ln>
            <a:effectLst/>
          </p:spPr>
          <p:txBody>
            <a:bodyPr wrap="none" anchor="ctr"/>
            <a:lstStyle/>
            <a:p>
              <a:endParaRPr lang="zh-CN" altLang="en-US" b="1"/>
            </a:p>
          </p:txBody>
        </p:sp>
        <p:sp>
          <p:nvSpPr>
            <p:cNvPr id="52" name="Line 50"/>
            <p:cNvSpPr>
              <a:spLocks noChangeShapeType="1"/>
            </p:cNvSpPr>
            <p:nvPr/>
          </p:nvSpPr>
          <p:spPr bwMode="auto">
            <a:xfrm>
              <a:off x="1633" y="1259"/>
              <a:ext cx="0" cy="170"/>
            </a:xfrm>
            <a:prstGeom prst="line">
              <a:avLst/>
            </a:prstGeom>
            <a:noFill/>
            <a:ln w="28575">
              <a:solidFill>
                <a:srgbClr val="004400"/>
              </a:solidFill>
              <a:prstDash val="sysDot"/>
              <a:round/>
              <a:headEnd type="none" w="sm" len="sm"/>
              <a:tailEnd type="none" w="sm" len="sm"/>
            </a:ln>
            <a:effectLst/>
          </p:spPr>
          <p:txBody>
            <a:bodyPr wrap="none" anchor="ctr"/>
            <a:lstStyle/>
            <a:p>
              <a:endParaRPr lang="zh-CN" altLang="en-US" b="1"/>
            </a:p>
          </p:txBody>
        </p:sp>
        <p:sp>
          <p:nvSpPr>
            <p:cNvPr id="53" name="Line 51"/>
            <p:cNvSpPr>
              <a:spLocks noChangeShapeType="1"/>
            </p:cNvSpPr>
            <p:nvPr/>
          </p:nvSpPr>
          <p:spPr bwMode="auto">
            <a:xfrm>
              <a:off x="4122" y="863"/>
              <a:ext cx="243" cy="0"/>
            </a:xfrm>
            <a:prstGeom prst="line">
              <a:avLst/>
            </a:prstGeom>
            <a:noFill/>
            <a:ln w="28575">
              <a:solidFill>
                <a:schemeClr val="tx1"/>
              </a:solidFill>
              <a:prstDash val="sysDot"/>
              <a:round/>
              <a:headEnd type="none" w="sm" len="sm"/>
              <a:tailEnd type="none" w="sm" len="sm"/>
            </a:ln>
            <a:effectLst/>
          </p:spPr>
          <p:txBody>
            <a:bodyPr wrap="none" anchor="ctr"/>
            <a:lstStyle/>
            <a:p>
              <a:endParaRPr lang="zh-CN" altLang="en-US" b="1"/>
            </a:p>
          </p:txBody>
        </p:sp>
        <p:sp>
          <p:nvSpPr>
            <p:cNvPr id="54" name="Line 52"/>
            <p:cNvSpPr>
              <a:spLocks noChangeShapeType="1"/>
            </p:cNvSpPr>
            <p:nvPr/>
          </p:nvSpPr>
          <p:spPr bwMode="auto">
            <a:xfrm>
              <a:off x="4131" y="1493"/>
              <a:ext cx="243" cy="0"/>
            </a:xfrm>
            <a:prstGeom prst="line">
              <a:avLst/>
            </a:prstGeom>
            <a:noFill/>
            <a:ln w="28575">
              <a:solidFill>
                <a:schemeClr val="tx1"/>
              </a:solidFill>
              <a:prstDash val="sysDot"/>
              <a:round/>
              <a:headEnd type="none" w="sm" len="sm"/>
              <a:tailEnd type="none" w="sm" len="sm"/>
            </a:ln>
            <a:effectLst/>
          </p:spPr>
          <p:txBody>
            <a:bodyPr wrap="none" anchor="ctr"/>
            <a:lstStyle/>
            <a:p>
              <a:endParaRPr lang="zh-CN" altLang="en-US" b="1"/>
            </a:p>
          </p:txBody>
        </p:sp>
        <p:sp>
          <p:nvSpPr>
            <p:cNvPr id="55" name="Text Box 53"/>
            <p:cNvSpPr txBox="1">
              <a:spLocks noChangeArrowheads="1"/>
            </p:cNvSpPr>
            <p:nvPr/>
          </p:nvSpPr>
          <p:spPr bwMode="auto">
            <a:xfrm>
              <a:off x="2675" y="329"/>
              <a:ext cx="432" cy="29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500" b="1">
                  <a:ea typeface="黑体" pitchFamily="2" charset="-122"/>
                </a:rPr>
                <a:t>W</a:t>
              </a:r>
            </a:p>
          </p:txBody>
        </p:sp>
        <p:grpSp>
          <p:nvGrpSpPr>
            <p:cNvPr id="56" name="Group 112"/>
            <p:cNvGrpSpPr>
              <a:grpSpLocks/>
            </p:cNvGrpSpPr>
            <p:nvPr/>
          </p:nvGrpSpPr>
          <p:grpSpPr bwMode="auto">
            <a:xfrm>
              <a:off x="1949" y="345"/>
              <a:ext cx="432" cy="298"/>
              <a:chOff x="1917" y="233"/>
              <a:chExt cx="432" cy="298"/>
            </a:xfrm>
          </p:grpSpPr>
          <p:sp>
            <p:nvSpPr>
              <p:cNvPr id="92" name="Text Box 54"/>
              <p:cNvSpPr txBox="1">
                <a:spLocks noChangeArrowheads="1"/>
              </p:cNvSpPr>
              <p:nvPr/>
            </p:nvSpPr>
            <p:spPr bwMode="auto">
              <a:xfrm>
                <a:off x="1917" y="233"/>
                <a:ext cx="432" cy="29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500" b="1">
                    <a:ea typeface="黑体" pitchFamily="2" charset="-122"/>
                  </a:rPr>
                  <a:t>W</a:t>
                </a:r>
              </a:p>
            </p:txBody>
          </p:sp>
          <p:sp>
            <p:nvSpPr>
              <p:cNvPr id="93" name="Line 55"/>
              <p:cNvSpPr>
                <a:spLocks noChangeShapeType="1"/>
              </p:cNvSpPr>
              <p:nvPr/>
            </p:nvSpPr>
            <p:spPr bwMode="auto">
              <a:xfrm>
                <a:off x="1985" y="281"/>
                <a:ext cx="181"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grpSp>
        <p:grpSp>
          <p:nvGrpSpPr>
            <p:cNvPr id="57" name="Group 113"/>
            <p:cNvGrpSpPr>
              <a:grpSpLocks/>
            </p:cNvGrpSpPr>
            <p:nvPr/>
          </p:nvGrpSpPr>
          <p:grpSpPr bwMode="auto">
            <a:xfrm>
              <a:off x="3105" y="359"/>
              <a:ext cx="432" cy="298"/>
              <a:chOff x="3105" y="247"/>
              <a:chExt cx="432" cy="298"/>
            </a:xfrm>
          </p:grpSpPr>
          <p:sp>
            <p:nvSpPr>
              <p:cNvPr id="90" name="Text Box 56"/>
              <p:cNvSpPr txBox="1">
                <a:spLocks noChangeArrowheads="1"/>
              </p:cNvSpPr>
              <p:nvPr/>
            </p:nvSpPr>
            <p:spPr bwMode="auto">
              <a:xfrm>
                <a:off x="3105" y="247"/>
                <a:ext cx="432" cy="29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500" b="1">
                    <a:ea typeface="黑体" pitchFamily="2" charset="-122"/>
                  </a:rPr>
                  <a:t>W</a:t>
                </a:r>
              </a:p>
            </p:txBody>
          </p:sp>
          <p:sp>
            <p:nvSpPr>
              <p:cNvPr id="91" name="Line 57"/>
              <p:cNvSpPr>
                <a:spLocks noChangeShapeType="1"/>
              </p:cNvSpPr>
              <p:nvPr/>
            </p:nvSpPr>
            <p:spPr bwMode="auto">
              <a:xfrm>
                <a:off x="3172" y="304"/>
                <a:ext cx="181"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grpSp>
        <p:sp>
          <p:nvSpPr>
            <p:cNvPr id="58" name="Text Box 58"/>
            <p:cNvSpPr txBox="1">
              <a:spLocks noChangeArrowheads="1"/>
            </p:cNvSpPr>
            <p:nvPr/>
          </p:nvSpPr>
          <p:spPr bwMode="auto">
            <a:xfrm>
              <a:off x="3875" y="336"/>
              <a:ext cx="432" cy="29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500" b="1">
                  <a:ea typeface="黑体" pitchFamily="2" charset="-122"/>
                </a:rPr>
                <a:t>W</a:t>
              </a:r>
            </a:p>
          </p:txBody>
        </p:sp>
        <p:sp>
          <p:nvSpPr>
            <p:cNvPr id="59" name="Text Box 60"/>
            <p:cNvSpPr txBox="1">
              <a:spLocks noChangeArrowheads="1"/>
            </p:cNvSpPr>
            <p:nvPr/>
          </p:nvSpPr>
          <p:spPr bwMode="auto">
            <a:xfrm>
              <a:off x="4501" y="1537"/>
              <a:ext cx="636" cy="808"/>
            </a:xfrm>
            <a:prstGeom prst="rect">
              <a:avLst/>
            </a:prstGeom>
            <a:noFill/>
            <a:ln w="19050">
              <a:solidFill>
                <a:srgbClr val="004400"/>
              </a:solidFill>
              <a:miter lim="800000"/>
              <a:headEnd/>
              <a:tailEnd/>
            </a:ln>
            <a:effectLst/>
          </p:spPr>
          <p:txBody>
            <a:bodyPr>
              <a:spAutoFit/>
            </a:bodyPr>
            <a:lstStyle/>
            <a:p>
              <a:pPr>
                <a:lnSpc>
                  <a:spcPct val="95000"/>
                </a:lnSpc>
                <a:spcBef>
                  <a:spcPct val="50000"/>
                </a:spcBef>
              </a:pPr>
              <a:r>
                <a:rPr lang="zh-CN" altLang="en-US" sz="2700" b="1"/>
                <a:t>数据输出缓冲</a:t>
              </a:r>
            </a:p>
          </p:txBody>
        </p:sp>
        <p:grpSp>
          <p:nvGrpSpPr>
            <p:cNvPr id="60" name="Group 61"/>
            <p:cNvGrpSpPr>
              <a:grpSpLocks/>
            </p:cNvGrpSpPr>
            <p:nvPr/>
          </p:nvGrpSpPr>
          <p:grpSpPr bwMode="auto">
            <a:xfrm>
              <a:off x="4231" y="1747"/>
              <a:ext cx="258" cy="307"/>
              <a:chOff x="1359" y="2011"/>
              <a:chExt cx="258" cy="307"/>
            </a:xfrm>
          </p:grpSpPr>
          <p:sp>
            <p:nvSpPr>
              <p:cNvPr id="86" name="Line 62"/>
              <p:cNvSpPr>
                <a:spLocks noChangeShapeType="1"/>
              </p:cNvSpPr>
              <p:nvPr/>
            </p:nvSpPr>
            <p:spPr bwMode="auto">
              <a:xfrm>
                <a:off x="1364" y="2011"/>
                <a:ext cx="253" cy="0"/>
              </a:xfrm>
              <a:prstGeom prst="line">
                <a:avLst/>
              </a:prstGeom>
              <a:noFill/>
              <a:ln w="19050">
                <a:solidFill>
                  <a:srgbClr val="004400"/>
                </a:solidFill>
                <a:round/>
                <a:headEnd/>
                <a:tailEnd type="triangle" w="med" len="med"/>
              </a:ln>
              <a:effectLst/>
            </p:spPr>
            <p:txBody>
              <a:bodyPr wrap="none"/>
              <a:lstStyle/>
              <a:p>
                <a:endParaRPr lang="zh-CN" altLang="en-US" b="1"/>
              </a:p>
            </p:txBody>
          </p:sp>
          <p:sp>
            <p:nvSpPr>
              <p:cNvPr id="87" name="Line 63"/>
              <p:cNvSpPr>
                <a:spLocks noChangeShapeType="1"/>
              </p:cNvSpPr>
              <p:nvPr/>
            </p:nvSpPr>
            <p:spPr bwMode="auto">
              <a:xfrm>
                <a:off x="1359" y="2118"/>
                <a:ext cx="253" cy="0"/>
              </a:xfrm>
              <a:prstGeom prst="line">
                <a:avLst/>
              </a:prstGeom>
              <a:noFill/>
              <a:ln w="19050">
                <a:solidFill>
                  <a:srgbClr val="004400"/>
                </a:solidFill>
                <a:round/>
                <a:headEnd/>
                <a:tailEnd type="triangle" w="med" len="med"/>
              </a:ln>
              <a:effectLst/>
            </p:spPr>
            <p:txBody>
              <a:bodyPr wrap="none"/>
              <a:lstStyle/>
              <a:p>
                <a:endParaRPr lang="zh-CN" altLang="en-US" b="1"/>
              </a:p>
            </p:txBody>
          </p:sp>
          <p:sp>
            <p:nvSpPr>
              <p:cNvPr id="88" name="Line 64"/>
              <p:cNvSpPr>
                <a:spLocks noChangeShapeType="1"/>
              </p:cNvSpPr>
              <p:nvPr/>
            </p:nvSpPr>
            <p:spPr bwMode="auto">
              <a:xfrm>
                <a:off x="1363" y="2224"/>
                <a:ext cx="253" cy="0"/>
              </a:xfrm>
              <a:prstGeom prst="line">
                <a:avLst/>
              </a:prstGeom>
              <a:noFill/>
              <a:ln w="19050">
                <a:solidFill>
                  <a:srgbClr val="004400"/>
                </a:solidFill>
                <a:round/>
                <a:headEnd/>
                <a:tailEnd type="triangle" w="med" len="med"/>
              </a:ln>
              <a:effectLst/>
            </p:spPr>
            <p:txBody>
              <a:bodyPr wrap="none"/>
              <a:lstStyle/>
              <a:p>
                <a:endParaRPr lang="zh-CN" altLang="en-US" b="1"/>
              </a:p>
            </p:txBody>
          </p:sp>
          <p:sp>
            <p:nvSpPr>
              <p:cNvPr id="89" name="Line 65"/>
              <p:cNvSpPr>
                <a:spLocks noChangeShapeType="1"/>
              </p:cNvSpPr>
              <p:nvPr/>
            </p:nvSpPr>
            <p:spPr bwMode="auto">
              <a:xfrm>
                <a:off x="1359" y="2318"/>
                <a:ext cx="253" cy="0"/>
              </a:xfrm>
              <a:prstGeom prst="line">
                <a:avLst/>
              </a:prstGeom>
              <a:noFill/>
              <a:ln w="19050">
                <a:solidFill>
                  <a:srgbClr val="004400"/>
                </a:solidFill>
                <a:round/>
                <a:headEnd/>
                <a:tailEnd type="triangle" w="med" len="med"/>
              </a:ln>
              <a:effectLst/>
            </p:spPr>
            <p:txBody>
              <a:bodyPr wrap="none"/>
              <a:lstStyle/>
              <a:p>
                <a:endParaRPr lang="zh-CN" altLang="en-US" b="1"/>
              </a:p>
            </p:txBody>
          </p:sp>
        </p:grpSp>
        <p:sp>
          <p:nvSpPr>
            <p:cNvPr id="61" name="Text Box 70"/>
            <p:cNvSpPr txBox="1">
              <a:spLocks noChangeArrowheads="1"/>
            </p:cNvSpPr>
            <p:nvPr/>
          </p:nvSpPr>
          <p:spPr bwMode="auto">
            <a:xfrm>
              <a:off x="1036" y="1563"/>
              <a:ext cx="636" cy="796"/>
            </a:xfrm>
            <a:prstGeom prst="rect">
              <a:avLst/>
            </a:prstGeom>
            <a:noFill/>
            <a:ln w="19050">
              <a:solidFill>
                <a:srgbClr val="004400"/>
              </a:solidFill>
              <a:miter lim="800000"/>
              <a:headEnd/>
              <a:tailEnd/>
            </a:ln>
            <a:effectLst/>
          </p:spPr>
          <p:txBody>
            <a:bodyPr>
              <a:spAutoFit/>
            </a:bodyPr>
            <a:lstStyle/>
            <a:p>
              <a:pPr>
                <a:lnSpc>
                  <a:spcPct val="90000"/>
                </a:lnSpc>
                <a:spcBef>
                  <a:spcPct val="50000"/>
                </a:spcBef>
              </a:pPr>
              <a:r>
                <a:rPr lang="zh-CN" altLang="en-US" sz="2800" b="1"/>
                <a:t>数据输入缓冲</a:t>
              </a:r>
            </a:p>
          </p:txBody>
        </p:sp>
        <p:sp>
          <p:nvSpPr>
            <p:cNvPr id="62" name="Line 72"/>
            <p:cNvSpPr>
              <a:spLocks noChangeShapeType="1"/>
            </p:cNvSpPr>
            <p:nvPr/>
          </p:nvSpPr>
          <p:spPr bwMode="auto">
            <a:xfrm>
              <a:off x="394" y="1662"/>
              <a:ext cx="639" cy="0"/>
            </a:xfrm>
            <a:prstGeom prst="line">
              <a:avLst/>
            </a:prstGeom>
            <a:noFill/>
            <a:ln w="19050">
              <a:solidFill>
                <a:srgbClr val="004400"/>
              </a:solidFill>
              <a:round/>
              <a:headEnd type="triangle" w="med" len="med"/>
              <a:tailEnd type="triangle" w="med" len="med"/>
            </a:ln>
            <a:effectLst/>
          </p:spPr>
          <p:txBody>
            <a:bodyPr wrap="none"/>
            <a:lstStyle/>
            <a:p>
              <a:endParaRPr lang="zh-CN" altLang="en-US" b="1"/>
            </a:p>
          </p:txBody>
        </p:sp>
        <p:sp>
          <p:nvSpPr>
            <p:cNvPr id="63" name="Line 73"/>
            <p:cNvSpPr>
              <a:spLocks noChangeShapeType="1"/>
            </p:cNvSpPr>
            <p:nvPr/>
          </p:nvSpPr>
          <p:spPr bwMode="auto">
            <a:xfrm>
              <a:off x="396" y="2029"/>
              <a:ext cx="639" cy="0"/>
            </a:xfrm>
            <a:prstGeom prst="line">
              <a:avLst/>
            </a:prstGeom>
            <a:noFill/>
            <a:ln w="19050">
              <a:solidFill>
                <a:srgbClr val="004400"/>
              </a:solidFill>
              <a:round/>
              <a:headEnd type="triangle" w="med" len="med"/>
              <a:tailEnd type="triangle" w="med" len="med"/>
            </a:ln>
            <a:effectLst/>
          </p:spPr>
          <p:txBody>
            <a:bodyPr wrap="none"/>
            <a:lstStyle/>
            <a:p>
              <a:endParaRPr lang="zh-CN" altLang="en-US" b="1"/>
            </a:p>
          </p:txBody>
        </p:sp>
        <p:sp>
          <p:nvSpPr>
            <p:cNvPr id="64" name="Line 74"/>
            <p:cNvSpPr>
              <a:spLocks noChangeShapeType="1"/>
            </p:cNvSpPr>
            <p:nvPr/>
          </p:nvSpPr>
          <p:spPr bwMode="auto">
            <a:xfrm>
              <a:off x="393" y="1846"/>
              <a:ext cx="639" cy="0"/>
            </a:xfrm>
            <a:prstGeom prst="line">
              <a:avLst/>
            </a:prstGeom>
            <a:noFill/>
            <a:ln w="19050">
              <a:solidFill>
                <a:srgbClr val="004400"/>
              </a:solidFill>
              <a:round/>
              <a:headEnd type="triangle" w="med" len="med"/>
              <a:tailEnd type="triangle" w="med" len="med"/>
            </a:ln>
            <a:effectLst/>
          </p:spPr>
          <p:txBody>
            <a:bodyPr wrap="none"/>
            <a:lstStyle/>
            <a:p>
              <a:endParaRPr lang="zh-CN" altLang="en-US" b="1"/>
            </a:p>
          </p:txBody>
        </p:sp>
        <p:sp>
          <p:nvSpPr>
            <p:cNvPr id="65" name="Line 75"/>
            <p:cNvSpPr>
              <a:spLocks noChangeShapeType="1"/>
            </p:cNvSpPr>
            <p:nvPr/>
          </p:nvSpPr>
          <p:spPr bwMode="auto">
            <a:xfrm>
              <a:off x="395" y="2261"/>
              <a:ext cx="639" cy="0"/>
            </a:xfrm>
            <a:prstGeom prst="line">
              <a:avLst/>
            </a:prstGeom>
            <a:noFill/>
            <a:ln w="19050">
              <a:solidFill>
                <a:srgbClr val="004400"/>
              </a:solidFill>
              <a:round/>
              <a:headEnd type="triangle" w="med" len="med"/>
              <a:tailEnd type="triangle" w="med" len="med"/>
            </a:ln>
            <a:effectLst/>
          </p:spPr>
          <p:txBody>
            <a:bodyPr wrap="none"/>
            <a:lstStyle/>
            <a:p>
              <a:endParaRPr lang="zh-CN" altLang="en-US" b="1"/>
            </a:p>
          </p:txBody>
        </p:sp>
        <p:sp>
          <p:nvSpPr>
            <p:cNvPr id="66" name="Line 76"/>
            <p:cNvSpPr>
              <a:spLocks noChangeShapeType="1"/>
            </p:cNvSpPr>
            <p:nvPr/>
          </p:nvSpPr>
          <p:spPr bwMode="auto">
            <a:xfrm>
              <a:off x="1672" y="1762"/>
              <a:ext cx="253" cy="0"/>
            </a:xfrm>
            <a:prstGeom prst="line">
              <a:avLst/>
            </a:prstGeom>
            <a:noFill/>
            <a:ln w="19050">
              <a:solidFill>
                <a:srgbClr val="004400"/>
              </a:solidFill>
              <a:round/>
              <a:headEnd/>
              <a:tailEnd type="triangle" w="med" len="med"/>
            </a:ln>
            <a:effectLst/>
          </p:spPr>
          <p:txBody>
            <a:bodyPr wrap="none"/>
            <a:lstStyle/>
            <a:p>
              <a:endParaRPr lang="zh-CN" altLang="en-US" b="1"/>
            </a:p>
          </p:txBody>
        </p:sp>
        <p:sp>
          <p:nvSpPr>
            <p:cNvPr id="67" name="Line 77"/>
            <p:cNvSpPr>
              <a:spLocks noChangeShapeType="1"/>
            </p:cNvSpPr>
            <p:nvPr/>
          </p:nvSpPr>
          <p:spPr bwMode="auto">
            <a:xfrm>
              <a:off x="1677" y="1853"/>
              <a:ext cx="253" cy="0"/>
            </a:xfrm>
            <a:prstGeom prst="line">
              <a:avLst/>
            </a:prstGeom>
            <a:noFill/>
            <a:ln w="19050">
              <a:solidFill>
                <a:srgbClr val="004400"/>
              </a:solidFill>
              <a:round/>
              <a:headEnd/>
              <a:tailEnd type="triangle" w="med" len="med"/>
            </a:ln>
            <a:effectLst/>
          </p:spPr>
          <p:txBody>
            <a:bodyPr wrap="none"/>
            <a:lstStyle/>
            <a:p>
              <a:endParaRPr lang="zh-CN" altLang="en-US" b="1"/>
            </a:p>
          </p:txBody>
        </p:sp>
        <p:sp>
          <p:nvSpPr>
            <p:cNvPr id="68" name="Line 78"/>
            <p:cNvSpPr>
              <a:spLocks noChangeShapeType="1"/>
            </p:cNvSpPr>
            <p:nvPr/>
          </p:nvSpPr>
          <p:spPr bwMode="auto">
            <a:xfrm>
              <a:off x="1679" y="1959"/>
              <a:ext cx="253" cy="0"/>
            </a:xfrm>
            <a:prstGeom prst="line">
              <a:avLst/>
            </a:prstGeom>
            <a:noFill/>
            <a:ln w="19050">
              <a:solidFill>
                <a:srgbClr val="004400"/>
              </a:solidFill>
              <a:round/>
              <a:headEnd/>
              <a:tailEnd type="triangle" w="med" len="med"/>
            </a:ln>
            <a:effectLst/>
          </p:spPr>
          <p:txBody>
            <a:bodyPr wrap="none"/>
            <a:lstStyle/>
            <a:p>
              <a:endParaRPr lang="zh-CN" altLang="en-US" b="1"/>
            </a:p>
          </p:txBody>
        </p:sp>
        <p:sp>
          <p:nvSpPr>
            <p:cNvPr id="69" name="Line 79"/>
            <p:cNvSpPr>
              <a:spLocks noChangeShapeType="1"/>
            </p:cNvSpPr>
            <p:nvPr/>
          </p:nvSpPr>
          <p:spPr bwMode="auto">
            <a:xfrm>
              <a:off x="1677" y="2053"/>
              <a:ext cx="253" cy="0"/>
            </a:xfrm>
            <a:prstGeom prst="line">
              <a:avLst/>
            </a:prstGeom>
            <a:noFill/>
            <a:ln w="19050">
              <a:solidFill>
                <a:srgbClr val="004400"/>
              </a:solidFill>
              <a:round/>
              <a:headEnd/>
              <a:tailEnd type="triangle" w="med" len="med"/>
            </a:ln>
            <a:effectLst/>
          </p:spPr>
          <p:txBody>
            <a:bodyPr wrap="none"/>
            <a:lstStyle/>
            <a:p>
              <a:endParaRPr lang="zh-CN" altLang="en-US" b="1"/>
            </a:p>
          </p:txBody>
        </p:sp>
        <p:sp>
          <p:nvSpPr>
            <p:cNvPr id="70" name="Text Box 80"/>
            <p:cNvSpPr txBox="1">
              <a:spLocks noChangeArrowheads="1"/>
            </p:cNvSpPr>
            <p:nvPr/>
          </p:nvSpPr>
          <p:spPr bwMode="auto">
            <a:xfrm>
              <a:off x="69" y="1510"/>
              <a:ext cx="454" cy="896"/>
            </a:xfrm>
            <a:prstGeom prst="rect">
              <a:avLst/>
            </a:prstGeom>
            <a:noFill/>
            <a:ln w="9525">
              <a:noFill/>
              <a:miter lim="800000"/>
              <a:headEnd/>
              <a:tailEnd/>
            </a:ln>
            <a:effectLst/>
          </p:spPr>
          <p:txBody>
            <a:bodyPr>
              <a:spAutoFit/>
            </a:bodyPr>
            <a:lstStyle/>
            <a:p>
              <a:pPr>
                <a:lnSpc>
                  <a:spcPct val="90000"/>
                </a:lnSpc>
                <a:spcBef>
                  <a:spcPct val="50000"/>
                </a:spcBef>
              </a:pPr>
              <a:r>
                <a:rPr lang="en-US" altLang="zh-CN" sz="2400" b="1"/>
                <a:t>D0D1D2D3</a:t>
              </a:r>
            </a:p>
          </p:txBody>
        </p:sp>
        <p:sp>
          <p:nvSpPr>
            <p:cNvPr id="71" name="Text Box 82"/>
            <p:cNvSpPr txBox="1">
              <a:spLocks noChangeArrowheads="1"/>
            </p:cNvSpPr>
            <p:nvPr/>
          </p:nvSpPr>
          <p:spPr bwMode="auto">
            <a:xfrm>
              <a:off x="797" y="2854"/>
              <a:ext cx="647" cy="554"/>
            </a:xfrm>
            <a:prstGeom prst="rect">
              <a:avLst/>
            </a:prstGeom>
            <a:noFill/>
            <a:ln w="19050">
              <a:solidFill>
                <a:srgbClr val="004400"/>
              </a:solidFill>
              <a:miter lim="800000"/>
              <a:headEnd/>
              <a:tailEnd/>
            </a:ln>
            <a:effectLst/>
          </p:spPr>
          <p:txBody>
            <a:bodyPr>
              <a:spAutoFit/>
            </a:bodyPr>
            <a:lstStyle/>
            <a:p>
              <a:pPr>
                <a:lnSpc>
                  <a:spcPct val="90000"/>
                </a:lnSpc>
                <a:spcBef>
                  <a:spcPct val="50000"/>
                </a:spcBef>
              </a:pPr>
              <a:r>
                <a:rPr lang="zh-CN" altLang="en-US" sz="2800" b="1"/>
                <a:t>控制电路</a:t>
              </a:r>
            </a:p>
          </p:txBody>
        </p:sp>
        <p:sp>
          <p:nvSpPr>
            <p:cNvPr id="72" name="Line 83"/>
            <p:cNvSpPr>
              <a:spLocks noChangeShapeType="1"/>
            </p:cNvSpPr>
            <p:nvPr/>
          </p:nvSpPr>
          <p:spPr bwMode="auto">
            <a:xfrm>
              <a:off x="571" y="2979"/>
              <a:ext cx="224" cy="0"/>
            </a:xfrm>
            <a:prstGeom prst="line">
              <a:avLst/>
            </a:prstGeom>
            <a:noFill/>
            <a:ln w="19050">
              <a:solidFill>
                <a:srgbClr val="004400"/>
              </a:solidFill>
              <a:round/>
              <a:headEnd/>
              <a:tailEnd/>
            </a:ln>
            <a:effectLst/>
          </p:spPr>
          <p:txBody>
            <a:bodyPr wrap="none"/>
            <a:lstStyle/>
            <a:p>
              <a:endParaRPr lang="zh-CN" altLang="en-US" b="1"/>
            </a:p>
          </p:txBody>
        </p:sp>
        <p:sp>
          <p:nvSpPr>
            <p:cNvPr id="73" name="Line 84"/>
            <p:cNvSpPr>
              <a:spLocks noChangeShapeType="1"/>
            </p:cNvSpPr>
            <p:nvPr/>
          </p:nvSpPr>
          <p:spPr bwMode="auto">
            <a:xfrm>
              <a:off x="568" y="3275"/>
              <a:ext cx="224" cy="0"/>
            </a:xfrm>
            <a:prstGeom prst="line">
              <a:avLst/>
            </a:prstGeom>
            <a:noFill/>
            <a:ln w="19050">
              <a:solidFill>
                <a:srgbClr val="004400"/>
              </a:solidFill>
              <a:round/>
              <a:headEnd/>
              <a:tailEnd/>
            </a:ln>
            <a:effectLst/>
          </p:spPr>
          <p:txBody>
            <a:bodyPr wrap="none"/>
            <a:lstStyle/>
            <a:p>
              <a:endParaRPr lang="zh-CN" altLang="en-US" b="1"/>
            </a:p>
          </p:txBody>
        </p:sp>
        <p:grpSp>
          <p:nvGrpSpPr>
            <p:cNvPr id="74" name="Group 110"/>
            <p:cNvGrpSpPr>
              <a:grpSpLocks/>
            </p:cNvGrpSpPr>
            <p:nvPr/>
          </p:nvGrpSpPr>
          <p:grpSpPr bwMode="auto">
            <a:xfrm>
              <a:off x="197" y="2816"/>
              <a:ext cx="403" cy="327"/>
              <a:chOff x="101" y="3048"/>
              <a:chExt cx="403" cy="327"/>
            </a:xfrm>
          </p:grpSpPr>
          <p:sp>
            <p:nvSpPr>
              <p:cNvPr id="84" name="Rectangle 86"/>
              <p:cNvSpPr>
                <a:spLocks noChangeArrowheads="1"/>
              </p:cNvSpPr>
              <p:nvPr/>
            </p:nvSpPr>
            <p:spPr bwMode="auto">
              <a:xfrm>
                <a:off x="101" y="3048"/>
                <a:ext cx="403" cy="327"/>
              </a:xfrm>
              <a:prstGeom prst="rect">
                <a:avLst/>
              </a:prstGeom>
              <a:noFill/>
              <a:ln w="9525">
                <a:noFill/>
                <a:miter lim="800000"/>
                <a:headEnd/>
                <a:tailEnd/>
              </a:ln>
              <a:effectLst/>
            </p:spPr>
            <p:txBody>
              <a:bodyPr wrap="none">
                <a:spAutoFit/>
              </a:bodyPr>
              <a:lstStyle/>
              <a:p>
                <a:r>
                  <a:rPr lang="en-US" altLang="zh-CN" sz="2800" b="1"/>
                  <a:t>CS</a:t>
                </a:r>
                <a:endParaRPr lang="zh-CN" altLang="en-US" sz="2800" b="1"/>
              </a:p>
            </p:txBody>
          </p:sp>
          <p:sp>
            <p:nvSpPr>
              <p:cNvPr id="85" name="Line 87"/>
              <p:cNvSpPr>
                <a:spLocks noChangeShapeType="1"/>
              </p:cNvSpPr>
              <p:nvPr/>
            </p:nvSpPr>
            <p:spPr bwMode="auto">
              <a:xfrm>
                <a:off x="179" y="3110"/>
                <a:ext cx="254" cy="0"/>
              </a:xfrm>
              <a:prstGeom prst="line">
                <a:avLst/>
              </a:prstGeom>
              <a:noFill/>
              <a:ln w="25400">
                <a:solidFill>
                  <a:srgbClr val="004400"/>
                </a:solidFill>
                <a:round/>
                <a:headEnd/>
                <a:tailEnd/>
              </a:ln>
              <a:effectLst/>
            </p:spPr>
            <p:txBody>
              <a:bodyPr wrap="none"/>
              <a:lstStyle/>
              <a:p>
                <a:endParaRPr lang="zh-CN" altLang="en-US" b="1"/>
              </a:p>
            </p:txBody>
          </p:sp>
        </p:grpSp>
        <p:grpSp>
          <p:nvGrpSpPr>
            <p:cNvPr id="75" name="Group 111"/>
            <p:cNvGrpSpPr>
              <a:grpSpLocks/>
            </p:cNvGrpSpPr>
            <p:nvPr/>
          </p:nvGrpSpPr>
          <p:grpSpPr bwMode="auto">
            <a:xfrm>
              <a:off x="127" y="3117"/>
              <a:ext cx="656" cy="327"/>
              <a:chOff x="39" y="3373"/>
              <a:chExt cx="656" cy="327"/>
            </a:xfrm>
          </p:grpSpPr>
          <p:sp>
            <p:nvSpPr>
              <p:cNvPr id="82" name="Text Box 89"/>
              <p:cNvSpPr txBox="1">
                <a:spLocks noChangeArrowheads="1"/>
              </p:cNvSpPr>
              <p:nvPr/>
            </p:nvSpPr>
            <p:spPr bwMode="auto">
              <a:xfrm>
                <a:off x="39" y="3373"/>
                <a:ext cx="656" cy="327"/>
              </a:xfrm>
              <a:prstGeom prst="rect">
                <a:avLst/>
              </a:prstGeom>
              <a:noFill/>
              <a:ln w="9525">
                <a:noFill/>
                <a:miter lim="800000"/>
                <a:headEnd/>
                <a:tailEnd/>
              </a:ln>
              <a:effectLst/>
            </p:spPr>
            <p:txBody>
              <a:bodyPr>
                <a:spAutoFit/>
              </a:bodyPr>
              <a:lstStyle/>
              <a:p>
                <a:pPr>
                  <a:spcBef>
                    <a:spcPct val="50000"/>
                  </a:spcBef>
                </a:pPr>
                <a:r>
                  <a:rPr lang="en-US" altLang="zh-CN" sz="2800" b="1"/>
                  <a:t>WE</a:t>
                </a:r>
              </a:p>
            </p:txBody>
          </p:sp>
          <p:sp>
            <p:nvSpPr>
              <p:cNvPr id="83" name="Line 90"/>
              <p:cNvSpPr>
                <a:spLocks noChangeShapeType="1"/>
              </p:cNvSpPr>
              <p:nvPr/>
            </p:nvSpPr>
            <p:spPr bwMode="auto">
              <a:xfrm>
                <a:off x="115" y="3432"/>
                <a:ext cx="340" cy="0"/>
              </a:xfrm>
              <a:prstGeom prst="line">
                <a:avLst/>
              </a:prstGeom>
              <a:noFill/>
              <a:ln w="25400">
                <a:solidFill>
                  <a:srgbClr val="004400"/>
                </a:solidFill>
                <a:round/>
                <a:headEnd/>
                <a:tailEnd/>
              </a:ln>
              <a:effectLst/>
            </p:spPr>
            <p:txBody>
              <a:bodyPr wrap="none"/>
              <a:lstStyle/>
              <a:p>
                <a:endParaRPr lang="zh-CN" altLang="en-US" b="1"/>
              </a:p>
            </p:txBody>
          </p:sp>
        </p:grpSp>
        <p:sp>
          <p:nvSpPr>
            <p:cNvPr id="76" name="Freeform 91"/>
            <p:cNvSpPr>
              <a:spLocks/>
            </p:cNvSpPr>
            <p:nvPr/>
          </p:nvSpPr>
          <p:spPr bwMode="auto">
            <a:xfrm>
              <a:off x="1443" y="2373"/>
              <a:ext cx="120" cy="593"/>
            </a:xfrm>
            <a:custGeom>
              <a:avLst/>
              <a:gdLst/>
              <a:ahLst/>
              <a:cxnLst>
                <a:cxn ang="0">
                  <a:pos x="0" y="778"/>
                </a:cxn>
                <a:cxn ang="0">
                  <a:pos x="111" y="778"/>
                </a:cxn>
                <a:cxn ang="0">
                  <a:pos x="111" y="0"/>
                </a:cxn>
              </a:cxnLst>
              <a:rect l="0" t="0" r="r" b="b"/>
              <a:pathLst>
                <a:path w="111" h="778">
                  <a:moveTo>
                    <a:pt x="0" y="778"/>
                  </a:moveTo>
                  <a:lnTo>
                    <a:pt x="111" y="778"/>
                  </a:lnTo>
                  <a:lnTo>
                    <a:pt x="111" y="0"/>
                  </a:lnTo>
                </a:path>
              </a:pathLst>
            </a:custGeom>
            <a:noFill/>
            <a:ln w="19050" cmpd="sng">
              <a:solidFill>
                <a:srgbClr val="004400"/>
              </a:solidFill>
              <a:round/>
              <a:headEnd/>
              <a:tailEnd/>
            </a:ln>
            <a:effectLst/>
          </p:spPr>
          <p:txBody>
            <a:bodyPr wrap="none"/>
            <a:lstStyle/>
            <a:p>
              <a:endParaRPr lang="zh-CN" altLang="en-US" b="1"/>
            </a:p>
          </p:txBody>
        </p:sp>
        <p:sp>
          <p:nvSpPr>
            <p:cNvPr id="77" name="Freeform 92"/>
            <p:cNvSpPr>
              <a:spLocks/>
            </p:cNvSpPr>
            <p:nvPr/>
          </p:nvSpPr>
          <p:spPr bwMode="auto">
            <a:xfrm>
              <a:off x="1443" y="2346"/>
              <a:ext cx="3386" cy="918"/>
            </a:xfrm>
            <a:custGeom>
              <a:avLst/>
              <a:gdLst/>
              <a:ahLst/>
              <a:cxnLst>
                <a:cxn ang="0">
                  <a:pos x="0" y="1021"/>
                </a:cxn>
                <a:cxn ang="0">
                  <a:pos x="3386" y="1021"/>
                </a:cxn>
                <a:cxn ang="0">
                  <a:pos x="3386" y="0"/>
                </a:cxn>
              </a:cxnLst>
              <a:rect l="0" t="0" r="r" b="b"/>
              <a:pathLst>
                <a:path w="3386" h="1021">
                  <a:moveTo>
                    <a:pt x="0" y="1021"/>
                  </a:moveTo>
                  <a:lnTo>
                    <a:pt x="3386" y="1021"/>
                  </a:lnTo>
                  <a:lnTo>
                    <a:pt x="3386" y="0"/>
                  </a:lnTo>
                </a:path>
              </a:pathLst>
            </a:custGeom>
            <a:noFill/>
            <a:ln w="19050" cmpd="sng">
              <a:solidFill>
                <a:srgbClr val="004400"/>
              </a:solidFill>
              <a:round/>
              <a:headEnd/>
              <a:tailEnd/>
            </a:ln>
            <a:effectLst/>
          </p:spPr>
          <p:txBody>
            <a:bodyPr wrap="none"/>
            <a:lstStyle/>
            <a:p>
              <a:endParaRPr lang="zh-CN" altLang="en-US" b="1"/>
            </a:p>
          </p:txBody>
        </p:sp>
        <p:sp>
          <p:nvSpPr>
            <p:cNvPr id="78" name="Freeform 114"/>
            <p:cNvSpPr>
              <a:spLocks/>
            </p:cNvSpPr>
            <p:nvPr/>
          </p:nvSpPr>
          <p:spPr bwMode="auto">
            <a:xfrm>
              <a:off x="592" y="1639"/>
              <a:ext cx="5034" cy="1086"/>
            </a:xfrm>
            <a:custGeom>
              <a:avLst/>
              <a:gdLst/>
              <a:ahLst/>
              <a:cxnLst>
                <a:cxn ang="0">
                  <a:pos x="4550" y="0"/>
                </a:cxn>
                <a:cxn ang="0">
                  <a:pos x="5034" y="0"/>
                </a:cxn>
                <a:cxn ang="0">
                  <a:pos x="5034" y="1086"/>
                </a:cxn>
                <a:cxn ang="0">
                  <a:pos x="0" y="1086"/>
                </a:cxn>
                <a:cxn ang="0">
                  <a:pos x="0" y="25"/>
                </a:cxn>
              </a:cxnLst>
              <a:rect l="0" t="0" r="r" b="b"/>
              <a:pathLst>
                <a:path w="5034" h="1086">
                  <a:moveTo>
                    <a:pt x="4550" y="0"/>
                  </a:moveTo>
                  <a:lnTo>
                    <a:pt x="5034" y="0"/>
                  </a:lnTo>
                  <a:lnTo>
                    <a:pt x="5034" y="1086"/>
                  </a:lnTo>
                  <a:lnTo>
                    <a:pt x="0" y="1086"/>
                  </a:lnTo>
                  <a:lnTo>
                    <a:pt x="0" y="25"/>
                  </a:lnTo>
                </a:path>
              </a:pathLst>
            </a:custGeom>
            <a:noFill/>
            <a:ln w="19050">
              <a:solidFill>
                <a:srgbClr val="004400"/>
              </a:solidFill>
              <a:round/>
              <a:headEnd/>
              <a:tailEnd type="triangle" w="med" len="med"/>
            </a:ln>
            <a:effectLst/>
          </p:spPr>
          <p:txBody>
            <a:bodyPr wrap="none"/>
            <a:lstStyle/>
            <a:p>
              <a:endParaRPr lang="zh-CN" altLang="en-US" b="1"/>
            </a:p>
          </p:txBody>
        </p:sp>
        <p:sp>
          <p:nvSpPr>
            <p:cNvPr id="79" name="Freeform 115"/>
            <p:cNvSpPr>
              <a:spLocks/>
            </p:cNvSpPr>
            <p:nvPr/>
          </p:nvSpPr>
          <p:spPr bwMode="auto">
            <a:xfrm>
              <a:off x="676" y="1733"/>
              <a:ext cx="4850" cy="893"/>
            </a:xfrm>
            <a:custGeom>
              <a:avLst/>
              <a:gdLst/>
              <a:ahLst/>
              <a:cxnLst>
                <a:cxn ang="0">
                  <a:pos x="4458" y="0"/>
                </a:cxn>
                <a:cxn ang="0">
                  <a:pos x="4850" y="0"/>
                </a:cxn>
                <a:cxn ang="0">
                  <a:pos x="4850" y="876"/>
                </a:cxn>
                <a:cxn ang="0">
                  <a:pos x="0" y="876"/>
                </a:cxn>
                <a:cxn ang="0">
                  <a:pos x="0" y="108"/>
                </a:cxn>
              </a:cxnLst>
              <a:rect l="0" t="0" r="r" b="b"/>
              <a:pathLst>
                <a:path w="4850" h="876">
                  <a:moveTo>
                    <a:pt x="4458" y="0"/>
                  </a:moveTo>
                  <a:lnTo>
                    <a:pt x="4850" y="0"/>
                  </a:lnTo>
                  <a:lnTo>
                    <a:pt x="4850" y="876"/>
                  </a:lnTo>
                  <a:lnTo>
                    <a:pt x="0" y="876"/>
                  </a:lnTo>
                  <a:lnTo>
                    <a:pt x="0" y="108"/>
                  </a:lnTo>
                </a:path>
              </a:pathLst>
            </a:custGeom>
            <a:noFill/>
            <a:ln w="19050">
              <a:solidFill>
                <a:srgbClr val="004400"/>
              </a:solidFill>
              <a:round/>
              <a:headEnd/>
              <a:tailEnd type="triangle" w="med" len="med"/>
            </a:ln>
            <a:effectLst/>
          </p:spPr>
          <p:txBody>
            <a:bodyPr wrap="none"/>
            <a:lstStyle/>
            <a:p>
              <a:endParaRPr lang="zh-CN" altLang="en-US" b="1"/>
            </a:p>
          </p:txBody>
        </p:sp>
        <p:sp>
          <p:nvSpPr>
            <p:cNvPr id="80" name="Freeform 116"/>
            <p:cNvSpPr>
              <a:spLocks/>
            </p:cNvSpPr>
            <p:nvPr/>
          </p:nvSpPr>
          <p:spPr bwMode="auto">
            <a:xfrm>
              <a:off x="776" y="1825"/>
              <a:ext cx="4633" cy="708"/>
            </a:xfrm>
            <a:custGeom>
              <a:avLst/>
              <a:gdLst/>
              <a:ahLst/>
              <a:cxnLst>
                <a:cxn ang="0">
                  <a:pos x="4358" y="0"/>
                </a:cxn>
                <a:cxn ang="0">
                  <a:pos x="4633" y="0"/>
                </a:cxn>
                <a:cxn ang="0">
                  <a:pos x="4633" y="676"/>
                </a:cxn>
                <a:cxn ang="0">
                  <a:pos x="0" y="676"/>
                </a:cxn>
                <a:cxn ang="0">
                  <a:pos x="0" y="192"/>
                </a:cxn>
              </a:cxnLst>
              <a:rect l="0" t="0" r="r" b="b"/>
              <a:pathLst>
                <a:path w="4633" h="676">
                  <a:moveTo>
                    <a:pt x="4358" y="0"/>
                  </a:moveTo>
                  <a:lnTo>
                    <a:pt x="4633" y="0"/>
                  </a:lnTo>
                  <a:lnTo>
                    <a:pt x="4633" y="676"/>
                  </a:lnTo>
                  <a:lnTo>
                    <a:pt x="0" y="676"/>
                  </a:lnTo>
                  <a:lnTo>
                    <a:pt x="0" y="192"/>
                  </a:lnTo>
                </a:path>
              </a:pathLst>
            </a:custGeom>
            <a:noFill/>
            <a:ln w="19050">
              <a:solidFill>
                <a:srgbClr val="004400"/>
              </a:solidFill>
              <a:round/>
              <a:headEnd/>
              <a:tailEnd type="triangle" w="med" len="med"/>
            </a:ln>
            <a:effectLst/>
          </p:spPr>
          <p:txBody>
            <a:bodyPr wrap="none"/>
            <a:lstStyle/>
            <a:p>
              <a:endParaRPr lang="zh-CN" altLang="en-US" b="1"/>
            </a:p>
          </p:txBody>
        </p:sp>
        <p:sp>
          <p:nvSpPr>
            <p:cNvPr id="81" name="Freeform 117"/>
            <p:cNvSpPr>
              <a:spLocks/>
            </p:cNvSpPr>
            <p:nvPr/>
          </p:nvSpPr>
          <p:spPr bwMode="auto">
            <a:xfrm>
              <a:off x="868" y="1926"/>
              <a:ext cx="4425" cy="517"/>
            </a:xfrm>
            <a:custGeom>
              <a:avLst/>
              <a:gdLst/>
              <a:ahLst/>
              <a:cxnLst>
                <a:cxn ang="0">
                  <a:pos x="4266" y="0"/>
                </a:cxn>
                <a:cxn ang="0">
                  <a:pos x="4425" y="0"/>
                </a:cxn>
                <a:cxn ang="0">
                  <a:pos x="4425" y="484"/>
                </a:cxn>
                <a:cxn ang="0">
                  <a:pos x="0" y="484"/>
                </a:cxn>
                <a:cxn ang="0">
                  <a:pos x="0" y="309"/>
                </a:cxn>
              </a:cxnLst>
              <a:rect l="0" t="0" r="r" b="b"/>
              <a:pathLst>
                <a:path w="4425" h="484">
                  <a:moveTo>
                    <a:pt x="4266" y="0"/>
                  </a:moveTo>
                  <a:lnTo>
                    <a:pt x="4425" y="0"/>
                  </a:lnTo>
                  <a:lnTo>
                    <a:pt x="4425" y="484"/>
                  </a:lnTo>
                  <a:lnTo>
                    <a:pt x="0" y="484"/>
                  </a:lnTo>
                  <a:lnTo>
                    <a:pt x="0" y="309"/>
                  </a:lnTo>
                </a:path>
              </a:pathLst>
            </a:custGeom>
            <a:noFill/>
            <a:ln w="19050">
              <a:solidFill>
                <a:srgbClr val="004400"/>
              </a:solidFill>
              <a:round/>
              <a:headEnd/>
              <a:tailEnd type="triangle" w="med" len="med"/>
            </a:ln>
            <a:effectLst/>
          </p:spPr>
          <p:txBody>
            <a:bodyPr wrap="none"/>
            <a:lstStyle/>
            <a:p>
              <a:endParaRPr lang="zh-CN" altLang="en-US" b="1"/>
            </a:p>
          </p:txBody>
        </p:sp>
      </p:grpSp>
      <p:sp>
        <p:nvSpPr>
          <p:cNvPr id="94" name="Line 119"/>
          <p:cNvSpPr>
            <a:spLocks noChangeShapeType="1"/>
          </p:cNvSpPr>
          <p:nvPr/>
        </p:nvSpPr>
        <p:spPr bwMode="auto">
          <a:xfrm flipH="1">
            <a:off x="5832475" y="2485603"/>
            <a:ext cx="2087563" cy="1957388"/>
          </a:xfrm>
          <a:prstGeom prst="line">
            <a:avLst/>
          </a:prstGeom>
          <a:noFill/>
          <a:ln w="19050">
            <a:solidFill>
              <a:srgbClr val="0000FF"/>
            </a:solidFill>
            <a:prstDash val="dash"/>
            <a:round/>
            <a:headEnd/>
            <a:tailEnd type="triangle" w="med" len="med"/>
          </a:ln>
          <a:effectLst/>
        </p:spPr>
        <p:txBody>
          <a:bodyPr wrap="none"/>
          <a:lstStyle/>
          <a:p>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animEffect transition="in" filter="wipe(right)">
                                      <p:cBhvr>
                                        <p:cTn id="27" dur="500"/>
                                        <p:tgtEl>
                                          <p:spTgt spid="9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wipe(left)">
                                      <p:cBhvr>
                                        <p:cTn id="3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animBg="1"/>
      <p:bldP spid="4" grpId="0" build="p" autoUpdateAnimBg="0"/>
      <p:bldP spid="5" grpId="0" build="p" autoUpdateAnimBg="0"/>
      <p:bldP spid="9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09538" y="977155"/>
            <a:ext cx="3505200" cy="523220"/>
          </a:xfrm>
          <a:prstGeom prst="rect">
            <a:avLst/>
          </a:prstGeom>
          <a:noFill/>
          <a:ln w="9525">
            <a:noFill/>
            <a:miter lim="800000"/>
            <a:headEnd/>
            <a:tailEnd/>
          </a:ln>
          <a:effectLst/>
        </p:spPr>
        <p:txBody>
          <a:bodyPr>
            <a:spAutoFit/>
          </a:bodyPr>
          <a:lstStyle/>
          <a:p>
            <a:pPr>
              <a:spcBef>
                <a:spcPct val="50000"/>
              </a:spcBef>
            </a:pPr>
            <a:r>
              <a:rPr lang="en-US" altLang="zh-CN" sz="2800" b="1"/>
              <a:t>1.</a:t>
            </a:r>
            <a:r>
              <a:rPr lang="zh-CN" altLang="en-US" sz="2800" b="1"/>
              <a:t>四管单元</a:t>
            </a:r>
          </a:p>
        </p:txBody>
      </p:sp>
      <p:sp>
        <p:nvSpPr>
          <p:cNvPr id="3" name="Text Box 4"/>
          <p:cNvSpPr txBox="1">
            <a:spLocks noChangeArrowheads="1"/>
          </p:cNvSpPr>
          <p:nvPr/>
        </p:nvSpPr>
        <p:spPr bwMode="auto">
          <a:xfrm>
            <a:off x="109538" y="1553418"/>
            <a:ext cx="3124200" cy="523220"/>
          </a:xfrm>
          <a:prstGeom prst="rect">
            <a:avLst/>
          </a:prstGeom>
          <a:noFill/>
          <a:ln w="9525">
            <a:noFill/>
            <a:miter lim="800000"/>
            <a:headEnd/>
            <a:tailEnd/>
          </a:ln>
          <a:effectLst/>
        </p:spPr>
        <p:txBody>
          <a:bodyPr>
            <a:spAutoFit/>
          </a:bodyPr>
          <a:lstStyle/>
          <a:p>
            <a:pPr>
              <a:spcBef>
                <a:spcPct val="50000"/>
              </a:spcBef>
            </a:pPr>
            <a:r>
              <a:rPr lang="zh-CN" altLang="en-US" sz="2800" b="1"/>
              <a:t>（</a:t>
            </a:r>
            <a:r>
              <a:rPr lang="en-US" altLang="zh-CN" sz="2800" b="1"/>
              <a:t>1</a:t>
            </a:r>
            <a:r>
              <a:rPr lang="zh-CN" altLang="en-US" sz="2800" b="1"/>
              <a:t>）组成</a:t>
            </a:r>
          </a:p>
        </p:txBody>
      </p:sp>
      <p:sp>
        <p:nvSpPr>
          <p:cNvPr id="4" name="Text Box 5"/>
          <p:cNvSpPr txBox="1">
            <a:spLocks noChangeArrowheads="1"/>
          </p:cNvSpPr>
          <p:nvPr/>
        </p:nvSpPr>
        <p:spPr bwMode="auto">
          <a:xfrm>
            <a:off x="109538" y="2058243"/>
            <a:ext cx="3886200" cy="523220"/>
          </a:xfrm>
          <a:prstGeom prst="rect">
            <a:avLst/>
          </a:prstGeom>
          <a:noFill/>
          <a:ln w="9525">
            <a:noFill/>
            <a:miter lim="800000"/>
            <a:headEnd/>
            <a:tailEnd/>
          </a:ln>
          <a:effectLst/>
        </p:spPr>
        <p:txBody>
          <a:bodyPr>
            <a:spAutoFit/>
          </a:bodyPr>
          <a:lstStyle/>
          <a:p>
            <a:pPr>
              <a:spcBef>
                <a:spcPct val="50000"/>
              </a:spcBef>
            </a:pPr>
            <a:r>
              <a:rPr lang="en-US" altLang="zh-CN" sz="2800" b="1"/>
              <a:t>T1</a:t>
            </a:r>
            <a:r>
              <a:rPr lang="zh-CN" altLang="en-US" sz="2800" b="1"/>
              <a:t>、</a:t>
            </a:r>
            <a:r>
              <a:rPr lang="en-US" altLang="zh-CN" sz="2800" b="1"/>
              <a:t>T2</a:t>
            </a:r>
            <a:r>
              <a:rPr lang="zh-CN" altLang="en-US" sz="2800" b="1"/>
              <a:t>：记忆管</a:t>
            </a:r>
          </a:p>
        </p:txBody>
      </p:sp>
      <p:sp>
        <p:nvSpPr>
          <p:cNvPr id="5" name="Text Box 6"/>
          <p:cNvSpPr txBox="1">
            <a:spLocks noChangeArrowheads="1"/>
          </p:cNvSpPr>
          <p:nvPr/>
        </p:nvSpPr>
        <p:spPr bwMode="auto">
          <a:xfrm>
            <a:off x="109538" y="2629743"/>
            <a:ext cx="3886200" cy="523220"/>
          </a:xfrm>
          <a:prstGeom prst="rect">
            <a:avLst/>
          </a:prstGeom>
          <a:noFill/>
          <a:ln w="9525">
            <a:noFill/>
            <a:miter lim="800000"/>
            <a:headEnd/>
            <a:tailEnd/>
          </a:ln>
          <a:effectLst/>
        </p:spPr>
        <p:txBody>
          <a:bodyPr>
            <a:spAutoFit/>
          </a:bodyPr>
          <a:lstStyle/>
          <a:p>
            <a:pPr>
              <a:spcBef>
                <a:spcPct val="50000"/>
              </a:spcBef>
            </a:pPr>
            <a:r>
              <a:rPr lang="en-US" altLang="zh-CN" sz="2800" b="1"/>
              <a:t>C1</a:t>
            </a:r>
            <a:r>
              <a:rPr lang="zh-CN" altLang="en-US" sz="2800" b="1"/>
              <a:t>、</a:t>
            </a:r>
            <a:r>
              <a:rPr lang="en-US" altLang="zh-CN" sz="2800" b="1"/>
              <a:t>C2</a:t>
            </a:r>
            <a:r>
              <a:rPr lang="zh-CN" altLang="en-US" sz="2800" b="1"/>
              <a:t>：柵极电容</a:t>
            </a:r>
          </a:p>
        </p:txBody>
      </p:sp>
      <p:sp>
        <p:nvSpPr>
          <p:cNvPr id="6" name="Text Box 7"/>
          <p:cNvSpPr txBox="1">
            <a:spLocks noChangeArrowheads="1"/>
          </p:cNvSpPr>
          <p:nvPr/>
        </p:nvSpPr>
        <p:spPr bwMode="auto">
          <a:xfrm>
            <a:off x="109538" y="3206005"/>
            <a:ext cx="3886200" cy="523220"/>
          </a:xfrm>
          <a:prstGeom prst="rect">
            <a:avLst/>
          </a:prstGeom>
          <a:noFill/>
          <a:ln w="9525">
            <a:noFill/>
            <a:miter lim="800000"/>
            <a:headEnd/>
            <a:tailEnd/>
          </a:ln>
          <a:effectLst/>
        </p:spPr>
        <p:txBody>
          <a:bodyPr>
            <a:spAutoFit/>
          </a:bodyPr>
          <a:lstStyle/>
          <a:p>
            <a:pPr>
              <a:spcBef>
                <a:spcPct val="50000"/>
              </a:spcBef>
            </a:pPr>
            <a:r>
              <a:rPr lang="en-US" altLang="zh-CN" sz="2800" b="1"/>
              <a:t>T3</a:t>
            </a:r>
            <a:r>
              <a:rPr lang="zh-CN" altLang="en-US" sz="2800" b="1"/>
              <a:t>、</a:t>
            </a:r>
            <a:r>
              <a:rPr lang="en-US" altLang="zh-CN" sz="2800" b="1"/>
              <a:t>T4</a:t>
            </a:r>
            <a:r>
              <a:rPr lang="zh-CN" altLang="en-US" sz="2800" b="1"/>
              <a:t>：控制门管</a:t>
            </a:r>
          </a:p>
        </p:txBody>
      </p:sp>
      <p:sp>
        <p:nvSpPr>
          <p:cNvPr id="7" name="Text Box 8"/>
          <p:cNvSpPr txBox="1">
            <a:spLocks noChangeArrowheads="1"/>
          </p:cNvSpPr>
          <p:nvPr/>
        </p:nvSpPr>
        <p:spPr bwMode="auto">
          <a:xfrm>
            <a:off x="168275" y="3782268"/>
            <a:ext cx="2819400" cy="523220"/>
          </a:xfrm>
          <a:prstGeom prst="rect">
            <a:avLst/>
          </a:prstGeom>
          <a:noFill/>
          <a:ln w="9525">
            <a:noFill/>
            <a:miter lim="800000"/>
            <a:headEnd/>
            <a:tailEnd/>
          </a:ln>
          <a:effectLst/>
        </p:spPr>
        <p:txBody>
          <a:bodyPr>
            <a:spAutoFit/>
          </a:bodyPr>
          <a:lstStyle/>
          <a:p>
            <a:pPr>
              <a:spcBef>
                <a:spcPct val="50000"/>
              </a:spcBef>
            </a:pPr>
            <a:r>
              <a:rPr lang="en-US" altLang="zh-CN" sz="2800" b="1"/>
              <a:t>Z</a:t>
            </a:r>
            <a:r>
              <a:rPr lang="zh-CN" altLang="en-US" sz="2800" b="1"/>
              <a:t>：字线</a:t>
            </a:r>
          </a:p>
        </p:txBody>
      </p:sp>
      <p:grpSp>
        <p:nvGrpSpPr>
          <p:cNvPr id="8" name="Group 9"/>
          <p:cNvGrpSpPr>
            <a:grpSpLocks/>
          </p:cNvGrpSpPr>
          <p:nvPr/>
        </p:nvGrpSpPr>
        <p:grpSpPr bwMode="auto">
          <a:xfrm>
            <a:off x="219075" y="4361702"/>
            <a:ext cx="2590800" cy="523875"/>
            <a:chOff x="69" y="2208"/>
            <a:chExt cx="1632" cy="330"/>
          </a:xfrm>
        </p:grpSpPr>
        <p:sp>
          <p:nvSpPr>
            <p:cNvPr id="9" name="Text Box 10"/>
            <p:cNvSpPr txBox="1">
              <a:spLocks noChangeArrowheads="1"/>
            </p:cNvSpPr>
            <p:nvPr/>
          </p:nvSpPr>
          <p:spPr bwMode="auto">
            <a:xfrm>
              <a:off x="885" y="2208"/>
              <a:ext cx="816" cy="330"/>
            </a:xfrm>
            <a:prstGeom prst="rect">
              <a:avLst/>
            </a:prstGeom>
            <a:noFill/>
            <a:ln w="9525">
              <a:noFill/>
              <a:miter lim="800000"/>
              <a:headEnd/>
              <a:tailEnd/>
            </a:ln>
            <a:effectLst/>
          </p:spPr>
          <p:txBody>
            <a:bodyPr>
              <a:spAutoFit/>
            </a:bodyPr>
            <a:lstStyle/>
            <a:p>
              <a:pPr>
                <a:spcBef>
                  <a:spcPct val="50000"/>
                </a:spcBef>
              </a:pPr>
              <a:r>
                <a:rPr lang="zh-CN" altLang="en-US" sz="2800" b="1"/>
                <a:t>位线</a:t>
              </a:r>
            </a:p>
          </p:txBody>
        </p:sp>
        <p:sp>
          <p:nvSpPr>
            <p:cNvPr id="10" name="Text Box 11"/>
            <p:cNvSpPr txBox="1">
              <a:spLocks noChangeArrowheads="1"/>
            </p:cNvSpPr>
            <p:nvPr/>
          </p:nvSpPr>
          <p:spPr bwMode="auto">
            <a:xfrm>
              <a:off x="69" y="2208"/>
              <a:ext cx="576" cy="33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800" b="1"/>
                <a:t>W</a:t>
              </a:r>
              <a:r>
                <a:rPr lang="zh-CN" altLang="en-US" sz="2800" b="1"/>
                <a:t>、</a:t>
              </a:r>
            </a:p>
          </p:txBody>
        </p:sp>
        <p:sp>
          <p:nvSpPr>
            <p:cNvPr id="11" name="Line 12"/>
            <p:cNvSpPr>
              <a:spLocks noChangeShapeType="1"/>
            </p:cNvSpPr>
            <p:nvPr/>
          </p:nvSpPr>
          <p:spPr bwMode="auto">
            <a:xfrm>
              <a:off x="124" y="2256"/>
              <a:ext cx="192" cy="0"/>
            </a:xfrm>
            <a:prstGeom prst="line">
              <a:avLst/>
            </a:prstGeom>
            <a:noFill/>
            <a:ln w="28575" cap="sq">
              <a:solidFill>
                <a:schemeClr val="tx1"/>
              </a:solidFill>
              <a:round/>
              <a:headEnd type="none" w="sm" len="sm"/>
              <a:tailEnd type="none" w="sm" len="sm"/>
            </a:ln>
            <a:effectLst/>
          </p:spPr>
          <p:txBody>
            <a:bodyPr wrap="none" anchor="ctr"/>
            <a:lstStyle/>
            <a:p>
              <a:endParaRPr lang="zh-CN" altLang="en-US" sz="2800" b="1"/>
            </a:p>
          </p:txBody>
        </p:sp>
        <p:sp>
          <p:nvSpPr>
            <p:cNvPr id="12" name="Text Box 13"/>
            <p:cNvSpPr txBox="1">
              <a:spLocks noChangeArrowheads="1"/>
            </p:cNvSpPr>
            <p:nvPr/>
          </p:nvSpPr>
          <p:spPr bwMode="auto">
            <a:xfrm>
              <a:off x="501" y="2208"/>
              <a:ext cx="576" cy="33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800" b="1"/>
                <a:t>W</a:t>
              </a:r>
              <a:r>
                <a:rPr lang="zh-CN" altLang="en-US" sz="2800" b="1"/>
                <a:t>：</a:t>
              </a:r>
            </a:p>
          </p:txBody>
        </p:sp>
      </p:grpSp>
      <p:sp>
        <p:nvSpPr>
          <p:cNvPr id="13" name="Text Box 14"/>
          <p:cNvSpPr txBox="1">
            <a:spLocks noChangeArrowheads="1"/>
          </p:cNvSpPr>
          <p:nvPr/>
        </p:nvSpPr>
        <p:spPr bwMode="auto">
          <a:xfrm>
            <a:off x="0" y="5009405"/>
            <a:ext cx="3124200" cy="523220"/>
          </a:xfrm>
          <a:prstGeom prst="rect">
            <a:avLst/>
          </a:prstGeom>
          <a:noFill/>
          <a:ln w="9525">
            <a:noFill/>
            <a:miter lim="800000"/>
            <a:headEnd/>
            <a:tailEnd/>
          </a:ln>
          <a:effectLst/>
        </p:spPr>
        <p:txBody>
          <a:bodyPr>
            <a:spAutoFit/>
          </a:bodyPr>
          <a:lstStyle/>
          <a:p>
            <a:pPr>
              <a:spcBef>
                <a:spcPct val="50000"/>
              </a:spcBef>
            </a:pPr>
            <a:r>
              <a:rPr lang="zh-CN" altLang="en-US" sz="2800" b="1"/>
              <a:t>（</a:t>
            </a:r>
            <a:r>
              <a:rPr lang="en-US" altLang="zh-CN" sz="2800" b="1"/>
              <a:t>2</a:t>
            </a:r>
            <a:r>
              <a:rPr lang="zh-CN" altLang="en-US" sz="2800" b="1"/>
              <a:t>）定义</a:t>
            </a:r>
          </a:p>
        </p:txBody>
      </p:sp>
      <p:sp>
        <p:nvSpPr>
          <p:cNvPr id="14" name="Text Box 15"/>
          <p:cNvSpPr txBox="1">
            <a:spLocks noChangeArrowheads="1"/>
          </p:cNvSpPr>
          <p:nvPr/>
        </p:nvSpPr>
        <p:spPr bwMode="auto">
          <a:xfrm>
            <a:off x="144463" y="5628530"/>
            <a:ext cx="4343400" cy="523220"/>
          </a:xfrm>
          <a:prstGeom prst="rect">
            <a:avLst/>
          </a:prstGeom>
          <a:noFill/>
          <a:ln w="9525">
            <a:noFill/>
            <a:miter lim="800000"/>
            <a:headEnd/>
            <a:tailEnd/>
          </a:ln>
          <a:effectLst/>
        </p:spPr>
        <p:txBody>
          <a:bodyPr>
            <a:spAutoFit/>
          </a:bodyPr>
          <a:lstStyle/>
          <a:p>
            <a:pPr>
              <a:spcBef>
                <a:spcPct val="50000"/>
              </a:spcBef>
            </a:pPr>
            <a:r>
              <a:rPr lang="en-US" altLang="zh-CN" sz="2800" b="1"/>
              <a:t>“0”</a:t>
            </a:r>
            <a:r>
              <a:rPr lang="zh-CN" altLang="en-US" sz="2800" b="1"/>
              <a:t>：</a:t>
            </a:r>
            <a:r>
              <a:rPr lang="en-US" altLang="zh-CN" sz="2800" b="1"/>
              <a:t>T1</a:t>
            </a:r>
            <a:r>
              <a:rPr lang="zh-CN" altLang="en-US" sz="2800" b="1"/>
              <a:t>导通，</a:t>
            </a:r>
            <a:r>
              <a:rPr lang="en-US" altLang="zh-CN" sz="2800" b="1"/>
              <a:t>T2</a:t>
            </a:r>
            <a:r>
              <a:rPr lang="zh-CN" altLang="en-US" sz="2800" b="1"/>
              <a:t>截止</a:t>
            </a:r>
          </a:p>
        </p:txBody>
      </p:sp>
      <p:sp>
        <p:nvSpPr>
          <p:cNvPr id="15" name="Text Box 16"/>
          <p:cNvSpPr txBox="1">
            <a:spLocks noChangeArrowheads="1"/>
          </p:cNvSpPr>
          <p:nvPr/>
        </p:nvSpPr>
        <p:spPr bwMode="auto">
          <a:xfrm>
            <a:off x="144463" y="6161930"/>
            <a:ext cx="4876800" cy="523220"/>
          </a:xfrm>
          <a:prstGeom prst="rect">
            <a:avLst/>
          </a:prstGeom>
          <a:noFill/>
          <a:ln w="9525">
            <a:noFill/>
            <a:miter lim="800000"/>
            <a:headEnd/>
            <a:tailEnd/>
          </a:ln>
          <a:effectLst/>
        </p:spPr>
        <p:txBody>
          <a:bodyPr>
            <a:spAutoFit/>
          </a:bodyPr>
          <a:lstStyle/>
          <a:p>
            <a:pPr>
              <a:spcBef>
                <a:spcPct val="50000"/>
              </a:spcBef>
            </a:pPr>
            <a:r>
              <a:rPr lang="en-US" altLang="zh-CN" sz="2800" b="1"/>
              <a:t>“1”</a:t>
            </a:r>
            <a:r>
              <a:rPr lang="zh-CN" altLang="en-US" sz="2800" b="1"/>
              <a:t>：</a:t>
            </a:r>
            <a:r>
              <a:rPr lang="en-US" altLang="zh-CN" sz="2800" b="1"/>
              <a:t>T1</a:t>
            </a:r>
            <a:r>
              <a:rPr lang="zh-CN" altLang="en-US" sz="2800" b="1"/>
              <a:t>截止，</a:t>
            </a:r>
            <a:r>
              <a:rPr lang="en-US" altLang="zh-CN" sz="2800" b="1"/>
              <a:t>T2</a:t>
            </a:r>
            <a:r>
              <a:rPr lang="zh-CN" altLang="en-US" sz="2800" b="1"/>
              <a:t>导通</a:t>
            </a:r>
          </a:p>
        </p:txBody>
      </p:sp>
      <p:sp>
        <p:nvSpPr>
          <p:cNvPr id="16" name="Text Box 90"/>
          <p:cNvSpPr txBox="1">
            <a:spLocks noChangeArrowheads="1"/>
          </p:cNvSpPr>
          <p:nvPr/>
        </p:nvSpPr>
        <p:spPr bwMode="auto">
          <a:xfrm>
            <a:off x="3518098" y="5628530"/>
            <a:ext cx="5625902" cy="523220"/>
          </a:xfrm>
          <a:prstGeom prst="rect">
            <a:avLst/>
          </a:prstGeom>
          <a:noFill/>
          <a:ln w="9525">
            <a:noFill/>
            <a:miter lim="800000"/>
            <a:headEnd/>
            <a:tailEnd/>
          </a:ln>
          <a:effectLst/>
        </p:spPr>
        <p:txBody>
          <a:bodyPr wrap="square">
            <a:spAutoFit/>
          </a:bodyPr>
          <a:lstStyle/>
          <a:p>
            <a:pPr>
              <a:spcBef>
                <a:spcPct val="50000"/>
              </a:spcBef>
            </a:pPr>
            <a:r>
              <a:rPr lang="zh-CN" altLang="en-US" sz="2800" b="1"/>
              <a:t>（</a:t>
            </a:r>
            <a:r>
              <a:rPr lang="en-US" altLang="zh-CN" sz="2800" b="1"/>
              <a:t>C1</a:t>
            </a:r>
            <a:r>
              <a:rPr lang="zh-CN" altLang="en-US" sz="2800" b="1"/>
              <a:t>有电</a:t>
            </a:r>
            <a:r>
              <a:rPr lang="zh-CN" altLang="en-US" sz="2800" b="1" smtClean="0"/>
              <a:t>荷</a:t>
            </a:r>
            <a:r>
              <a:rPr lang="en-US" altLang="zh-CN" sz="2800" b="1" smtClean="0"/>
              <a:t>,C2</a:t>
            </a:r>
            <a:r>
              <a:rPr lang="zh-CN" altLang="en-US" sz="2800" b="1"/>
              <a:t>无电</a:t>
            </a:r>
            <a:r>
              <a:rPr lang="zh-CN" altLang="en-US" sz="2800" b="1" smtClean="0"/>
              <a:t>荷</a:t>
            </a:r>
            <a:r>
              <a:rPr lang="en-US" altLang="zh-CN" sz="2800" b="1" smtClean="0"/>
              <a:t>;A=0,B=1</a:t>
            </a:r>
            <a:r>
              <a:rPr lang="zh-CN" altLang="en-US" sz="2800" b="1" smtClean="0"/>
              <a:t>）；</a:t>
            </a:r>
            <a:endParaRPr lang="zh-CN" altLang="en-US" sz="2800" b="1"/>
          </a:p>
        </p:txBody>
      </p:sp>
      <p:sp>
        <p:nvSpPr>
          <p:cNvPr id="17" name="Text Box 91"/>
          <p:cNvSpPr txBox="1">
            <a:spLocks noChangeArrowheads="1"/>
          </p:cNvSpPr>
          <p:nvPr/>
        </p:nvSpPr>
        <p:spPr bwMode="auto">
          <a:xfrm>
            <a:off x="3563888" y="6161930"/>
            <a:ext cx="5580112" cy="523220"/>
          </a:xfrm>
          <a:prstGeom prst="rect">
            <a:avLst/>
          </a:prstGeom>
          <a:noFill/>
          <a:ln w="9525">
            <a:noFill/>
            <a:miter lim="800000"/>
            <a:headEnd/>
            <a:tailEnd/>
          </a:ln>
          <a:effectLst/>
        </p:spPr>
        <p:txBody>
          <a:bodyPr wrap="square">
            <a:spAutoFit/>
          </a:bodyPr>
          <a:lstStyle/>
          <a:p>
            <a:pPr>
              <a:spcBef>
                <a:spcPct val="50000"/>
              </a:spcBef>
            </a:pPr>
            <a:r>
              <a:rPr lang="zh-CN" altLang="en-US" sz="2800" b="1"/>
              <a:t>（</a:t>
            </a:r>
            <a:r>
              <a:rPr lang="en-US" altLang="zh-CN" sz="2800" b="1"/>
              <a:t>C1</a:t>
            </a:r>
            <a:r>
              <a:rPr lang="zh-CN" altLang="en-US" sz="2800" b="1"/>
              <a:t>无电</a:t>
            </a:r>
            <a:r>
              <a:rPr lang="zh-CN" altLang="en-US" sz="2800" b="1" smtClean="0"/>
              <a:t>荷</a:t>
            </a:r>
            <a:r>
              <a:rPr lang="en-US" altLang="zh-CN" sz="2800" b="1" smtClean="0"/>
              <a:t>,C2</a:t>
            </a:r>
            <a:r>
              <a:rPr lang="zh-CN" altLang="en-US" sz="2800" b="1"/>
              <a:t>有电</a:t>
            </a:r>
            <a:r>
              <a:rPr lang="zh-CN" altLang="en-US" sz="2800" b="1" smtClean="0"/>
              <a:t>荷</a:t>
            </a:r>
            <a:r>
              <a:rPr lang="en-US" altLang="zh-CN" sz="2800" b="1" smtClean="0"/>
              <a:t>;A=1,B=0</a:t>
            </a:r>
            <a:r>
              <a:rPr lang="zh-CN" altLang="en-US" sz="2800" b="1" smtClean="0"/>
              <a:t>）</a:t>
            </a:r>
            <a:endParaRPr lang="zh-CN" altLang="en-US" sz="2800" b="1"/>
          </a:p>
        </p:txBody>
      </p:sp>
      <p:grpSp>
        <p:nvGrpSpPr>
          <p:cNvPr id="109" name="组合 108"/>
          <p:cNvGrpSpPr/>
          <p:nvPr/>
        </p:nvGrpSpPr>
        <p:grpSpPr>
          <a:xfrm>
            <a:off x="3606229" y="1047005"/>
            <a:ext cx="5502275" cy="3414713"/>
            <a:chOff x="3606229" y="1047005"/>
            <a:chExt cx="5502275" cy="3414713"/>
          </a:xfrm>
        </p:grpSpPr>
        <p:grpSp>
          <p:nvGrpSpPr>
            <p:cNvPr id="18" name="Group 110"/>
            <p:cNvGrpSpPr>
              <a:grpSpLocks/>
            </p:cNvGrpSpPr>
            <p:nvPr/>
          </p:nvGrpSpPr>
          <p:grpSpPr bwMode="auto">
            <a:xfrm>
              <a:off x="3606229" y="1047005"/>
              <a:ext cx="5502275" cy="3414713"/>
              <a:chOff x="2318" y="480"/>
              <a:chExt cx="3466" cy="2151"/>
            </a:xfrm>
          </p:grpSpPr>
          <p:grpSp>
            <p:nvGrpSpPr>
              <p:cNvPr id="19" name="Group 93"/>
              <p:cNvGrpSpPr>
                <a:grpSpLocks/>
              </p:cNvGrpSpPr>
              <p:nvPr/>
            </p:nvGrpSpPr>
            <p:grpSpPr bwMode="auto">
              <a:xfrm>
                <a:off x="2522" y="480"/>
                <a:ext cx="3108" cy="2151"/>
                <a:chOff x="2562" y="480"/>
                <a:chExt cx="3108" cy="2151"/>
              </a:xfrm>
            </p:grpSpPr>
            <p:sp>
              <p:nvSpPr>
                <p:cNvPr id="34" name="Line 28"/>
                <p:cNvSpPr>
                  <a:spLocks noChangeShapeType="1"/>
                </p:cNvSpPr>
                <p:nvPr/>
              </p:nvSpPr>
              <p:spPr bwMode="auto">
                <a:xfrm>
                  <a:off x="3042" y="1152"/>
                  <a:ext cx="432"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grpSp>
              <p:nvGrpSpPr>
                <p:cNvPr id="35" name="Group 30"/>
                <p:cNvGrpSpPr>
                  <a:grpSpLocks/>
                </p:cNvGrpSpPr>
                <p:nvPr/>
              </p:nvGrpSpPr>
              <p:grpSpPr bwMode="auto">
                <a:xfrm flipH="1">
                  <a:off x="4242" y="1142"/>
                  <a:ext cx="480" cy="624"/>
                  <a:chOff x="2784" y="1296"/>
                  <a:chExt cx="480" cy="624"/>
                </a:xfrm>
              </p:grpSpPr>
              <p:sp>
                <p:nvSpPr>
                  <p:cNvPr id="99" name="Line 31"/>
                  <p:cNvSpPr>
                    <a:spLocks noChangeShapeType="1"/>
                  </p:cNvSpPr>
                  <p:nvPr/>
                </p:nvSpPr>
                <p:spPr bwMode="auto">
                  <a:xfrm>
                    <a:off x="2784" y="1296"/>
                    <a:ext cx="0" cy="24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100" name="Line 32"/>
                  <p:cNvSpPr>
                    <a:spLocks noChangeShapeType="1"/>
                  </p:cNvSpPr>
                  <p:nvPr/>
                </p:nvSpPr>
                <p:spPr bwMode="auto">
                  <a:xfrm>
                    <a:off x="2784" y="1536"/>
                    <a:ext cx="192"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101" name="Line 33"/>
                  <p:cNvSpPr>
                    <a:spLocks noChangeShapeType="1"/>
                  </p:cNvSpPr>
                  <p:nvPr/>
                </p:nvSpPr>
                <p:spPr bwMode="auto">
                  <a:xfrm>
                    <a:off x="2784" y="1680"/>
                    <a:ext cx="192"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102" name="Line 34"/>
                  <p:cNvSpPr>
                    <a:spLocks noChangeShapeType="1"/>
                  </p:cNvSpPr>
                  <p:nvPr/>
                </p:nvSpPr>
                <p:spPr bwMode="auto">
                  <a:xfrm>
                    <a:off x="2976" y="1488"/>
                    <a:ext cx="0" cy="24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103" name="Line 35"/>
                  <p:cNvSpPr>
                    <a:spLocks noChangeShapeType="1"/>
                  </p:cNvSpPr>
                  <p:nvPr/>
                </p:nvSpPr>
                <p:spPr bwMode="auto">
                  <a:xfrm>
                    <a:off x="2784" y="1680"/>
                    <a:ext cx="0" cy="24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104" name="Line 36"/>
                  <p:cNvSpPr>
                    <a:spLocks noChangeShapeType="1"/>
                  </p:cNvSpPr>
                  <p:nvPr/>
                </p:nvSpPr>
                <p:spPr bwMode="auto">
                  <a:xfrm>
                    <a:off x="3072" y="1536"/>
                    <a:ext cx="0" cy="144"/>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105" name="Line 37"/>
                  <p:cNvSpPr>
                    <a:spLocks noChangeShapeType="1"/>
                  </p:cNvSpPr>
                  <p:nvPr/>
                </p:nvSpPr>
                <p:spPr bwMode="auto">
                  <a:xfrm>
                    <a:off x="3072" y="1632"/>
                    <a:ext cx="192"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grpSp>
            <p:sp>
              <p:nvSpPr>
                <p:cNvPr id="36" name="Line 39"/>
                <p:cNvSpPr>
                  <a:spLocks noChangeShapeType="1"/>
                </p:cNvSpPr>
                <p:nvPr/>
              </p:nvSpPr>
              <p:spPr bwMode="auto">
                <a:xfrm flipH="1">
                  <a:off x="4722" y="1152"/>
                  <a:ext cx="432"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grpSp>
              <p:nvGrpSpPr>
                <p:cNvPr id="37" name="Group 44"/>
                <p:cNvGrpSpPr>
                  <a:grpSpLocks/>
                </p:cNvGrpSpPr>
                <p:nvPr/>
              </p:nvGrpSpPr>
              <p:grpSpPr bwMode="auto">
                <a:xfrm>
                  <a:off x="2562" y="816"/>
                  <a:ext cx="720" cy="1152"/>
                  <a:chOff x="2496" y="1008"/>
                  <a:chExt cx="720" cy="1152"/>
                </a:xfrm>
              </p:grpSpPr>
              <p:sp>
                <p:nvSpPr>
                  <p:cNvPr id="92" name="Line 45"/>
                  <p:cNvSpPr>
                    <a:spLocks noChangeShapeType="1"/>
                  </p:cNvSpPr>
                  <p:nvPr/>
                </p:nvSpPr>
                <p:spPr bwMode="auto">
                  <a:xfrm>
                    <a:off x="2976" y="1344"/>
                    <a:ext cx="0" cy="144"/>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93" name="Line 46"/>
                  <p:cNvSpPr>
                    <a:spLocks noChangeShapeType="1"/>
                  </p:cNvSpPr>
                  <p:nvPr/>
                </p:nvSpPr>
                <p:spPr bwMode="auto">
                  <a:xfrm>
                    <a:off x="2832" y="1344"/>
                    <a:ext cx="0" cy="144"/>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94" name="Line 47"/>
                  <p:cNvSpPr>
                    <a:spLocks noChangeShapeType="1"/>
                  </p:cNvSpPr>
                  <p:nvPr/>
                </p:nvSpPr>
                <p:spPr bwMode="auto">
                  <a:xfrm>
                    <a:off x="2736" y="1488"/>
                    <a:ext cx="336"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95" name="Line 48"/>
                  <p:cNvSpPr>
                    <a:spLocks noChangeShapeType="1"/>
                  </p:cNvSpPr>
                  <p:nvPr/>
                </p:nvSpPr>
                <p:spPr bwMode="auto">
                  <a:xfrm>
                    <a:off x="2496" y="1344"/>
                    <a:ext cx="336"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96" name="Line 49"/>
                  <p:cNvSpPr>
                    <a:spLocks noChangeShapeType="1"/>
                  </p:cNvSpPr>
                  <p:nvPr/>
                </p:nvSpPr>
                <p:spPr bwMode="auto">
                  <a:xfrm>
                    <a:off x="2832" y="1536"/>
                    <a:ext cx="144"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97" name="Line 50"/>
                  <p:cNvSpPr>
                    <a:spLocks noChangeShapeType="1"/>
                  </p:cNvSpPr>
                  <p:nvPr/>
                </p:nvSpPr>
                <p:spPr bwMode="auto">
                  <a:xfrm>
                    <a:off x="2928" y="1536"/>
                    <a:ext cx="0" cy="624"/>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98" name="Text Box 51"/>
                  <p:cNvSpPr txBox="1">
                    <a:spLocks noChangeArrowheads="1"/>
                  </p:cNvSpPr>
                  <p:nvPr/>
                </p:nvSpPr>
                <p:spPr bwMode="auto">
                  <a:xfrm>
                    <a:off x="2688" y="1008"/>
                    <a:ext cx="528" cy="327"/>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800" b="1">
                        <a:latin typeface="黑体" pitchFamily="2" charset="-122"/>
                        <a:ea typeface="黑体" pitchFamily="2" charset="-122"/>
                      </a:rPr>
                      <a:t>T3</a:t>
                    </a:r>
                  </a:p>
                </p:txBody>
              </p:sp>
            </p:grpSp>
            <p:grpSp>
              <p:nvGrpSpPr>
                <p:cNvPr id="38" name="Group 52"/>
                <p:cNvGrpSpPr>
                  <a:grpSpLocks/>
                </p:cNvGrpSpPr>
                <p:nvPr/>
              </p:nvGrpSpPr>
              <p:grpSpPr bwMode="auto">
                <a:xfrm>
                  <a:off x="5058" y="816"/>
                  <a:ext cx="576" cy="1152"/>
                  <a:chOff x="4992" y="1008"/>
                  <a:chExt cx="576" cy="1152"/>
                </a:xfrm>
              </p:grpSpPr>
              <p:sp>
                <p:nvSpPr>
                  <p:cNvPr id="85" name="Line 53"/>
                  <p:cNvSpPr>
                    <a:spLocks noChangeShapeType="1"/>
                  </p:cNvSpPr>
                  <p:nvPr/>
                </p:nvSpPr>
                <p:spPr bwMode="auto">
                  <a:xfrm>
                    <a:off x="5232" y="1344"/>
                    <a:ext cx="0" cy="144"/>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86" name="Line 54"/>
                  <p:cNvSpPr>
                    <a:spLocks noChangeShapeType="1"/>
                  </p:cNvSpPr>
                  <p:nvPr/>
                </p:nvSpPr>
                <p:spPr bwMode="auto">
                  <a:xfrm>
                    <a:off x="5088" y="1344"/>
                    <a:ext cx="0" cy="144"/>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87" name="Line 55"/>
                  <p:cNvSpPr>
                    <a:spLocks noChangeShapeType="1"/>
                  </p:cNvSpPr>
                  <p:nvPr/>
                </p:nvSpPr>
                <p:spPr bwMode="auto">
                  <a:xfrm>
                    <a:off x="4992" y="1488"/>
                    <a:ext cx="336"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88" name="Line 56"/>
                  <p:cNvSpPr>
                    <a:spLocks noChangeShapeType="1"/>
                  </p:cNvSpPr>
                  <p:nvPr/>
                </p:nvSpPr>
                <p:spPr bwMode="auto">
                  <a:xfrm>
                    <a:off x="5232" y="1344"/>
                    <a:ext cx="336"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89" name="Line 57"/>
                  <p:cNvSpPr>
                    <a:spLocks noChangeShapeType="1"/>
                  </p:cNvSpPr>
                  <p:nvPr/>
                </p:nvSpPr>
                <p:spPr bwMode="auto">
                  <a:xfrm>
                    <a:off x="5088" y="1536"/>
                    <a:ext cx="144"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90" name="Line 58"/>
                  <p:cNvSpPr>
                    <a:spLocks noChangeShapeType="1"/>
                  </p:cNvSpPr>
                  <p:nvPr/>
                </p:nvSpPr>
                <p:spPr bwMode="auto">
                  <a:xfrm>
                    <a:off x="5184" y="1536"/>
                    <a:ext cx="0" cy="624"/>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91" name="Text Box 59"/>
                  <p:cNvSpPr txBox="1">
                    <a:spLocks noChangeArrowheads="1"/>
                  </p:cNvSpPr>
                  <p:nvPr/>
                </p:nvSpPr>
                <p:spPr bwMode="auto">
                  <a:xfrm>
                    <a:off x="4992" y="1008"/>
                    <a:ext cx="528" cy="327"/>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800" b="1">
                        <a:latin typeface="黑体" pitchFamily="2" charset="-122"/>
                        <a:ea typeface="黑体" pitchFamily="2" charset="-122"/>
                      </a:rPr>
                      <a:t>T4</a:t>
                    </a:r>
                  </a:p>
                </p:txBody>
              </p:sp>
            </p:grpSp>
            <p:sp>
              <p:nvSpPr>
                <p:cNvPr id="39" name="Line 60"/>
                <p:cNvSpPr>
                  <a:spLocks noChangeShapeType="1"/>
                </p:cNvSpPr>
                <p:nvPr/>
              </p:nvSpPr>
              <p:spPr bwMode="auto">
                <a:xfrm>
                  <a:off x="2994" y="2256"/>
                  <a:ext cx="2256"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40" name="Line 61"/>
                <p:cNvSpPr>
                  <a:spLocks noChangeShapeType="1"/>
                </p:cNvSpPr>
                <p:nvPr/>
              </p:nvSpPr>
              <p:spPr bwMode="auto">
                <a:xfrm>
                  <a:off x="4050" y="2256"/>
                  <a:ext cx="0" cy="24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41" name="Line 62"/>
                <p:cNvSpPr>
                  <a:spLocks noChangeShapeType="1"/>
                </p:cNvSpPr>
                <p:nvPr/>
              </p:nvSpPr>
              <p:spPr bwMode="auto">
                <a:xfrm>
                  <a:off x="3090" y="2496"/>
                  <a:ext cx="2016"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42" name="Text Box 63"/>
                <p:cNvSpPr txBox="1">
                  <a:spLocks noChangeArrowheads="1"/>
                </p:cNvSpPr>
                <p:nvPr/>
              </p:nvSpPr>
              <p:spPr bwMode="auto">
                <a:xfrm>
                  <a:off x="5154" y="2304"/>
                  <a:ext cx="380" cy="327"/>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800" b="1">
                      <a:latin typeface="黑体" pitchFamily="2" charset="-122"/>
                      <a:ea typeface="黑体" pitchFamily="2" charset="-122"/>
                    </a:rPr>
                    <a:t>Z</a:t>
                  </a:r>
                </a:p>
              </p:txBody>
            </p:sp>
            <p:sp>
              <p:nvSpPr>
                <p:cNvPr id="43" name="Line 64"/>
                <p:cNvSpPr>
                  <a:spLocks noChangeShapeType="1"/>
                </p:cNvSpPr>
                <p:nvPr/>
              </p:nvSpPr>
              <p:spPr bwMode="auto">
                <a:xfrm>
                  <a:off x="2562" y="816"/>
                  <a:ext cx="0" cy="1488"/>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44" name="Line 65"/>
                <p:cNvSpPr>
                  <a:spLocks noChangeShapeType="1"/>
                </p:cNvSpPr>
                <p:nvPr/>
              </p:nvSpPr>
              <p:spPr bwMode="auto">
                <a:xfrm>
                  <a:off x="5634" y="816"/>
                  <a:ext cx="0" cy="1488"/>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grpSp>
              <p:nvGrpSpPr>
                <p:cNvPr id="45" name="Group 66"/>
                <p:cNvGrpSpPr>
                  <a:grpSpLocks/>
                </p:cNvGrpSpPr>
                <p:nvPr/>
              </p:nvGrpSpPr>
              <p:grpSpPr bwMode="auto">
                <a:xfrm>
                  <a:off x="2562" y="480"/>
                  <a:ext cx="576" cy="327"/>
                  <a:chOff x="2544" y="432"/>
                  <a:chExt cx="576" cy="327"/>
                </a:xfrm>
              </p:grpSpPr>
              <p:sp>
                <p:nvSpPr>
                  <p:cNvPr id="83" name="Text Box 67"/>
                  <p:cNvSpPr txBox="1">
                    <a:spLocks noChangeArrowheads="1"/>
                  </p:cNvSpPr>
                  <p:nvPr/>
                </p:nvSpPr>
                <p:spPr bwMode="auto">
                  <a:xfrm>
                    <a:off x="2544" y="432"/>
                    <a:ext cx="576" cy="327"/>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800" b="1">
                        <a:latin typeface="黑体" pitchFamily="2" charset="-122"/>
                        <a:ea typeface="黑体" pitchFamily="2" charset="-122"/>
                      </a:rPr>
                      <a:t>W</a:t>
                    </a:r>
                  </a:p>
                </p:txBody>
              </p:sp>
              <p:sp>
                <p:nvSpPr>
                  <p:cNvPr id="84" name="Line 68"/>
                  <p:cNvSpPr>
                    <a:spLocks noChangeShapeType="1"/>
                  </p:cNvSpPr>
                  <p:nvPr/>
                </p:nvSpPr>
                <p:spPr bwMode="auto">
                  <a:xfrm>
                    <a:off x="2544" y="480"/>
                    <a:ext cx="192" cy="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grpSp>
            <p:sp>
              <p:nvSpPr>
                <p:cNvPr id="46" name="Text Box 69"/>
                <p:cNvSpPr txBox="1">
                  <a:spLocks noChangeArrowheads="1"/>
                </p:cNvSpPr>
                <p:nvPr/>
              </p:nvSpPr>
              <p:spPr bwMode="auto">
                <a:xfrm>
                  <a:off x="5394" y="480"/>
                  <a:ext cx="276" cy="327"/>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800" b="1">
                      <a:latin typeface="黑体" pitchFamily="2" charset="-122"/>
                      <a:ea typeface="黑体" pitchFamily="2" charset="-122"/>
                    </a:rPr>
                    <a:t>W</a:t>
                  </a:r>
                </a:p>
              </p:txBody>
            </p:sp>
            <p:grpSp>
              <p:nvGrpSpPr>
                <p:cNvPr id="47" name="Group 72"/>
                <p:cNvGrpSpPr>
                  <a:grpSpLocks/>
                </p:cNvGrpSpPr>
                <p:nvPr/>
              </p:nvGrpSpPr>
              <p:grpSpPr bwMode="auto">
                <a:xfrm>
                  <a:off x="3762" y="1488"/>
                  <a:ext cx="192" cy="480"/>
                  <a:chOff x="3696" y="1680"/>
                  <a:chExt cx="192" cy="480"/>
                </a:xfrm>
              </p:grpSpPr>
              <p:sp>
                <p:nvSpPr>
                  <p:cNvPr id="79" name="Line 73"/>
                  <p:cNvSpPr>
                    <a:spLocks noChangeShapeType="1"/>
                  </p:cNvSpPr>
                  <p:nvPr/>
                </p:nvSpPr>
                <p:spPr bwMode="auto">
                  <a:xfrm>
                    <a:off x="3696" y="1872"/>
                    <a:ext cx="192" cy="0"/>
                  </a:xfrm>
                  <a:prstGeom prst="line">
                    <a:avLst/>
                  </a:prstGeom>
                  <a:noFill/>
                  <a:ln w="19050" cap="sq">
                    <a:solidFill>
                      <a:schemeClr val="tx1"/>
                    </a:solidFill>
                    <a:round/>
                    <a:headEnd type="none" w="sm" len="sm"/>
                    <a:tailEnd type="none" w="sm" len="sm"/>
                  </a:ln>
                  <a:effectLst/>
                </p:spPr>
                <p:txBody>
                  <a:bodyPr wrap="none" anchor="ctr"/>
                  <a:lstStyle/>
                  <a:p>
                    <a:endParaRPr lang="zh-CN" altLang="en-US"/>
                  </a:p>
                </p:txBody>
              </p:sp>
              <p:sp>
                <p:nvSpPr>
                  <p:cNvPr id="80" name="Line 74"/>
                  <p:cNvSpPr>
                    <a:spLocks noChangeShapeType="1"/>
                  </p:cNvSpPr>
                  <p:nvPr/>
                </p:nvSpPr>
                <p:spPr bwMode="auto">
                  <a:xfrm>
                    <a:off x="3792" y="1680"/>
                    <a:ext cx="0" cy="192"/>
                  </a:xfrm>
                  <a:prstGeom prst="line">
                    <a:avLst/>
                  </a:prstGeom>
                  <a:noFill/>
                  <a:ln w="28575" cap="rnd">
                    <a:solidFill>
                      <a:schemeClr val="tx1"/>
                    </a:solidFill>
                    <a:prstDash val="sysDot"/>
                    <a:round/>
                    <a:headEnd type="none" w="sm" len="sm"/>
                    <a:tailEnd type="none" w="sm" len="sm"/>
                  </a:ln>
                  <a:effectLst/>
                </p:spPr>
                <p:txBody>
                  <a:bodyPr wrap="none" anchor="ctr"/>
                  <a:lstStyle/>
                  <a:p>
                    <a:endParaRPr lang="zh-CN" altLang="en-US"/>
                  </a:p>
                </p:txBody>
              </p:sp>
              <p:sp>
                <p:nvSpPr>
                  <p:cNvPr id="81" name="Line 75"/>
                  <p:cNvSpPr>
                    <a:spLocks noChangeShapeType="1"/>
                  </p:cNvSpPr>
                  <p:nvPr/>
                </p:nvSpPr>
                <p:spPr bwMode="auto">
                  <a:xfrm>
                    <a:off x="3696" y="1920"/>
                    <a:ext cx="192" cy="0"/>
                  </a:xfrm>
                  <a:prstGeom prst="line">
                    <a:avLst/>
                  </a:prstGeom>
                  <a:noFill/>
                  <a:ln w="19050" cap="sq">
                    <a:solidFill>
                      <a:schemeClr val="tx1"/>
                    </a:solidFill>
                    <a:round/>
                    <a:headEnd type="none" w="sm" len="sm"/>
                    <a:tailEnd type="none" w="sm" len="sm"/>
                  </a:ln>
                  <a:effectLst/>
                </p:spPr>
                <p:txBody>
                  <a:bodyPr wrap="none" anchor="ctr"/>
                  <a:lstStyle/>
                  <a:p>
                    <a:endParaRPr lang="zh-CN" altLang="en-US"/>
                  </a:p>
                </p:txBody>
              </p:sp>
              <p:sp>
                <p:nvSpPr>
                  <p:cNvPr id="82" name="Line 76"/>
                  <p:cNvSpPr>
                    <a:spLocks noChangeShapeType="1"/>
                  </p:cNvSpPr>
                  <p:nvPr/>
                </p:nvSpPr>
                <p:spPr bwMode="auto">
                  <a:xfrm>
                    <a:off x="3792" y="1968"/>
                    <a:ext cx="0" cy="192"/>
                  </a:xfrm>
                  <a:prstGeom prst="line">
                    <a:avLst/>
                  </a:prstGeom>
                  <a:noFill/>
                  <a:ln w="28575" cap="rnd">
                    <a:solidFill>
                      <a:schemeClr val="tx1"/>
                    </a:solidFill>
                    <a:prstDash val="sysDot"/>
                    <a:round/>
                    <a:headEnd type="none" w="sm" len="sm"/>
                    <a:tailEnd type="none" w="sm" len="sm"/>
                  </a:ln>
                  <a:effectLst/>
                </p:spPr>
                <p:txBody>
                  <a:bodyPr wrap="none" anchor="ctr"/>
                  <a:lstStyle/>
                  <a:p>
                    <a:endParaRPr lang="zh-CN" altLang="en-US"/>
                  </a:p>
                </p:txBody>
              </p:sp>
            </p:grpSp>
            <p:grpSp>
              <p:nvGrpSpPr>
                <p:cNvPr id="48" name="Group 77"/>
                <p:cNvGrpSpPr>
                  <a:grpSpLocks/>
                </p:cNvGrpSpPr>
                <p:nvPr/>
              </p:nvGrpSpPr>
              <p:grpSpPr bwMode="auto">
                <a:xfrm>
                  <a:off x="4194" y="1488"/>
                  <a:ext cx="192" cy="480"/>
                  <a:chOff x="3696" y="1680"/>
                  <a:chExt cx="192" cy="480"/>
                </a:xfrm>
              </p:grpSpPr>
              <p:sp>
                <p:nvSpPr>
                  <p:cNvPr id="75" name="Line 78"/>
                  <p:cNvSpPr>
                    <a:spLocks noChangeShapeType="1"/>
                  </p:cNvSpPr>
                  <p:nvPr/>
                </p:nvSpPr>
                <p:spPr bwMode="auto">
                  <a:xfrm>
                    <a:off x="3696" y="1872"/>
                    <a:ext cx="192" cy="0"/>
                  </a:xfrm>
                  <a:prstGeom prst="line">
                    <a:avLst/>
                  </a:prstGeom>
                  <a:noFill/>
                  <a:ln w="19050" cap="sq">
                    <a:solidFill>
                      <a:schemeClr val="tx1"/>
                    </a:solidFill>
                    <a:round/>
                    <a:headEnd type="none" w="sm" len="sm"/>
                    <a:tailEnd type="none" w="sm" len="sm"/>
                  </a:ln>
                  <a:effectLst/>
                </p:spPr>
                <p:txBody>
                  <a:bodyPr wrap="none" anchor="ctr"/>
                  <a:lstStyle/>
                  <a:p>
                    <a:endParaRPr lang="zh-CN" altLang="en-US"/>
                  </a:p>
                </p:txBody>
              </p:sp>
              <p:sp>
                <p:nvSpPr>
                  <p:cNvPr id="76" name="Line 79"/>
                  <p:cNvSpPr>
                    <a:spLocks noChangeShapeType="1"/>
                  </p:cNvSpPr>
                  <p:nvPr/>
                </p:nvSpPr>
                <p:spPr bwMode="auto">
                  <a:xfrm>
                    <a:off x="3792" y="1680"/>
                    <a:ext cx="0" cy="192"/>
                  </a:xfrm>
                  <a:prstGeom prst="line">
                    <a:avLst/>
                  </a:prstGeom>
                  <a:noFill/>
                  <a:ln w="28575" cap="rnd">
                    <a:solidFill>
                      <a:schemeClr val="tx1"/>
                    </a:solidFill>
                    <a:prstDash val="sysDot"/>
                    <a:round/>
                    <a:headEnd type="none" w="sm" len="sm"/>
                    <a:tailEnd type="none" w="sm" len="sm"/>
                  </a:ln>
                  <a:effectLst/>
                </p:spPr>
                <p:txBody>
                  <a:bodyPr wrap="none" anchor="ctr"/>
                  <a:lstStyle/>
                  <a:p>
                    <a:endParaRPr lang="zh-CN" altLang="en-US"/>
                  </a:p>
                </p:txBody>
              </p:sp>
              <p:sp>
                <p:nvSpPr>
                  <p:cNvPr id="77" name="Line 80"/>
                  <p:cNvSpPr>
                    <a:spLocks noChangeShapeType="1"/>
                  </p:cNvSpPr>
                  <p:nvPr/>
                </p:nvSpPr>
                <p:spPr bwMode="auto">
                  <a:xfrm>
                    <a:off x="3696" y="1920"/>
                    <a:ext cx="192" cy="0"/>
                  </a:xfrm>
                  <a:prstGeom prst="line">
                    <a:avLst/>
                  </a:prstGeom>
                  <a:noFill/>
                  <a:ln w="19050" cap="sq">
                    <a:solidFill>
                      <a:schemeClr val="tx1"/>
                    </a:solidFill>
                    <a:round/>
                    <a:headEnd type="none" w="sm" len="sm"/>
                    <a:tailEnd type="none" w="sm" len="sm"/>
                  </a:ln>
                  <a:effectLst/>
                </p:spPr>
                <p:txBody>
                  <a:bodyPr wrap="none" anchor="ctr"/>
                  <a:lstStyle/>
                  <a:p>
                    <a:endParaRPr lang="zh-CN" altLang="en-US"/>
                  </a:p>
                </p:txBody>
              </p:sp>
              <p:sp>
                <p:nvSpPr>
                  <p:cNvPr id="78" name="Line 81"/>
                  <p:cNvSpPr>
                    <a:spLocks noChangeShapeType="1"/>
                  </p:cNvSpPr>
                  <p:nvPr/>
                </p:nvSpPr>
                <p:spPr bwMode="auto">
                  <a:xfrm>
                    <a:off x="3792" y="1968"/>
                    <a:ext cx="0" cy="192"/>
                  </a:xfrm>
                  <a:prstGeom prst="line">
                    <a:avLst/>
                  </a:prstGeom>
                  <a:noFill/>
                  <a:ln w="28575" cap="rnd">
                    <a:solidFill>
                      <a:schemeClr val="tx1"/>
                    </a:solidFill>
                    <a:prstDash val="sysDot"/>
                    <a:round/>
                    <a:headEnd type="none" w="sm" len="sm"/>
                    <a:tailEnd type="none" w="sm" len="sm"/>
                  </a:ln>
                  <a:effectLst/>
                </p:spPr>
                <p:txBody>
                  <a:bodyPr wrap="none" anchor="ctr"/>
                  <a:lstStyle/>
                  <a:p>
                    <a:endParaRPr lang="zh-CN" altLang="en-US"/>
                  </a:p>
                </p:txBody>
              </p:sp>
            </p:grpSp>
            <p:grpSp>
              <p:nvGrpSpPr>
                <p:cNvPr id="49" name="Group 18"/>
                <p:cNvGrpSpPr>
                  <a:grpSpLocks/>
                </p:cNvGrpSpPr>
                <p:nvPr/>
              </p:nvGrpSpPr>
              <p:grpSpPr bwMode="auto">
                <a:xfrm>
                  <a:off x="3180" y="1152"/>
                  <a:ext cx="774" cy="624"/>
                  <a:chOff x="2490" y="1296"/>
                  <a:chExt cx="774" cy="624"/>
                </a:xfrm>
              </p:grpSpPr>
              <p:sp>
                <p:nvSpPr>
                  <p:cNvPr id="66" name="Text Box 19"/>
                  <p:cNvSpPr txBox="1">
                    <a:spLocks noChangeArrowheads="1"/>
                  </p:cNvSpPr>
                  <p:nvPr/>
                </p:nvSpPr>
                <p:spPr bwMode="auto">
                  <a:xfrm>
                    <a:off x="2490" y="1440"/>
                    <a:ext cx="480" cy="327"/>
                  </a:xfrm>
                  <a:prstGeom prst="rect">
                    <a:avLst/>
                  </a:prstGeom>
                  <a:noFill/>
                  <a:ln w="9525">
                    <a:noFill/>
                    <a:miter lim="800000"/>
                    <a:headEnd/>
                    <a:tailEnd/>
                  </a:ln>
                  <a:effectLst/>
                </p:spPr>
                <p:txBody>
                  <a:bodyPr>
                    <a:spAutoFit/>
                  </a:bodyPr>
                  <a:lstStyle/>
                  <a:p>
                    <a:pPr>
                      <a:spcBef>
                        <a:spcPct val="50000"/>
                      </a:spcBef>
                    </a:pPr>
                    <a:r>
                      <a:rPr lang="en-US" altLang="zh-CN" sz="2800" b="1">
                        <a:latin typeface="黑体" pitchFamily="2" charset="-122"/>
                        <a:ea typeface="黑体" pitchFamily="2" charset="-122"/>
                      </a:rPr>
                      <a:t>T1</a:t>
                    </a:r>
                  </a:p>
                </p:txBody>
              </p:sp>
              <p:grpSp>
                <p:nvGrpSpPr>
                  <p:cNvPr id="67" name="Group 20"/>
                  <p:cNvGrpSpPr>
                    <a:grpSpLocks/>
                  </p:cNvGrpSpPr>
                  <p:nvPr/>
                </p:nvGrpSpPr>
                <p:grpSpPr bwMode="auto">
                  <a:xfrm>
                    <a:off x="2784" y="1296"/>
                    <a:ext cx="480" cy="624"/>
                    <a:chOff x="2784" y="1296"/>
                    <a:chExt cx="480" cy="624"/>
                  </a:xfrm>
                </p:grpSpPr>
                <p:sp>
                  <p:nvSpPr>
                    <p:cNvPr id="68" name="Line 21"/>
                    <p:cNvSpPr>
                      <a:spLocks noChangeShapeType="1"/>
                    </p:cNvSpPr>
                    <p:nvPr/>
                  </p:nvSpPr>
                  <p:spPr bwMode="auto">
                    <a:xfrm>
                      <a:off x="2784" y="1296"/>
                      <a:ext cx="0" cy="24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69" name="Line 22"/>
                    <p:cNvSpPr>
                      <a:spLocks noChangeShapeType="1"/>
                    </p:cNvSpPr>
                    <p:nvPr/>
                  </p:nvSpPr>
                  <p:spPr bwMode="auto">
                    <a:xfrm>
                      <a:off x="2784" y="1536"/>
                      <a:ext cx="192"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70" name="Line 23"/>
                    <p:cNvSpPr>
                      <a:spLocks noChangeShapeType="1"/>
                    </p:cNvSpPr>
                    <p:nvPr/>
                  </p:nvSpPr>
                  <p:spPr bwMode="auto">
                    <a:xfrm>
                      <a:off x="2784" y="1680"/>
                      <a:ext cx="192"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71" name="Line 24"/>
                    <p:cNvSpPr>
                      <a:spLocks noChangeShapeType="1"/>
                    </p:cNvSpPr>
                    <p:nvPr/>
                  </p:nvSpPr>
                  <p:spPr bwMode="auto">
                    <a:xfrm>
                      <a:off x="2976" y="1488"/>
                      <a:ext cx="0" cy="24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72" name="Line 25"/>
                    <p:cNvSpPr>
                      <a:spLocks noChangeShapeType="1"/>
                    </p:cNvSpPr>
                    <p:nvPr/>
                  </p:nvSpPr>
                  <p:spPr bwMode="auto">
                    <a:xfrm>
                      <a:off x="2784" y="1680"/>
                      <a:ext cx="0" cy="24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73" name="Line 26"/>
                    <p:cNvSpPr>
                      <a:spLocks noChangeShapeType="1"/>
                    </p:cNvSpPr>
                    <p:nvPr/>
                  </p:nvSpPr>
                  <p:spPr bwMode="auto">
                    <a:xfrm>
                      <a:off x="3072" y="1536"/>
                      <a:ext cx="0" cy="144"/>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74" name="Line 27"/>
                    <p:cNvSpPr>
                      <a:spLocks noChangeShapeType="1"/>
                    </p:cNvSpPr>
                    <p:nvPr/>
                  </p:nvSpPr>
                  <p:spPr bwMode="auto">
                    <a:xfrm>
                      <a:off x="3072" y="1632"/>
                      <a:ext cx="192"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grpSp>
            </p:grpSp>
            <p:sp>
              <p:nvSpPr>
                <p:cNvPr id="50" name="Text Box 29"/>
                <p:cNvSpPr txBox="1">
                  <a:spLocks noChangeArrowheads="1"/>
                </p:cNvSpPr>
                <p:nvPr/>
              </p:nvSpPr>
              <p:spPr bwMode="auto">
                <a:xfrm flipH="1">
                  <a:off x="4689" y="1293"/>
                  <a:ext cx="480" cy="327"/>
                </a:xfrm>
                <a:prstGeom prst="rect">
                  <a:avLst/>
                </a:prstGeom>
                <a:noFill/>
                <a:ln w="9525">
                  <a:noFill/>
                  <a:miter lim="800000"/>
                  <a:headEnd/>
                  <a:tailEnd/>
                </a:ln>
                <a:effectLst/>
              </p:spPr>
              <p:txBody>
                <a:bodyPr>
                  <a:spAutoFit/>
                </a:bodyPr>
                <a:lstStyle/>
                <a:p>
                  <a:pPr>
                    <a:spcBef>
                      <a:spcPct val="50000"/>
                    </a:spcBef>
                  </a:pPr>
                  <a:r>
                    <a:rPr lang="en-US" altLang="zh-CN" sz="2800" b="1">
                      <a:latin typeface="黑体" pitchFamily="2" charset="-122"/>
                      <a:ea typeface="黑体" pitchFamily="2" charset="-122"/>
                    </a:rPr>
                    <a:t>T2</a:t>
                  </a:r>
                </a:p>
              </p:txBody>
            </p:sp>
            <p:sp>
              <p:nvSpPr>
                <p:cNvPr id="51" name="Line 38"/>
                <p:cNvSpPr>
                  <a:spLocks noChangeShapeType="1"/>
                </p:cNvSpPr>
                <p:nvPr/>
              </p:nvSpPr>
              <p:spPr bwMode="auto">
                <a:xfrm flipH="1">
                  <a:off x="3954" y="2112"/>
                  <a:ext cx="192" cy="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52" name="Line 40"/>
                <p:cNvSpPr>
                  <a:spLocks noChangeShapeType="1"/>
                </p:cNvSpPr>
                <p:nvPr/>
              </p:nvSpPr>
              <p:spPr bwMode="auto">
                <a:xfrm>
                  <a:off x="3474" y="1152"/>
                  <a:ext cx="480"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53" name="Line 41"/>
                <p:cNvSpPr>
                  <a:spLocks noChangeShapeType="1"/>
                </p:cNvSpPr>
                <p:nvPr/>
              </p:nvSpPr>
              <p:spPr bwMode="auto">
                <a:xfrm>
                  <a:off x="3954" y="1152"/>
                  <a:ext cx="288" cy="336"/>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54" name="Line 42"/>
                <p:cNvSpPr>
                  <a:spLocks noChangeShapeType="1"/>
                </p:cNvSpPr>
                <p:nvPr/>
              </p:nvSpPr>
              <p:spPr bwMode="auto">
                <a:xfrm flipV="1">
                  <a:off x="3954" y="1152"/>
                  <a:ext cx="288" cy="336"/>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55" name="Line 43"/>
                <p:cNvSpPr>
                  <a:spLocks noChangeShapeType="1"/>
                </p:cNvSpPr>
                <p:nvPr/>
              </p:nvSpPr>
              <p:spPr bwMode="auto">
                <a:xfrm>
                  <a:off x="4242" y="1152"/>
                  <a:ext cx="480"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56" name="Oval 70"/>
                <p:cNvSpPr>
                  <a:spLocks noChangeArrowheads="1"/>
                </p:cNvSpPr>
                <p:nvPr/>
              </p:nvSpPr>
              <p:spPr bwMode="auto">
                <a:xfrm>
                  <a:off x="3426" y="1104"/>
                  <a:ext cx="96" cy="96"/>
                </a:xfrm>
                <a:prstGeom prst="ellipse">
                  <a:avLst/>
                </a:prstGeom>
                <a:solidFill>
                  <a:schemeClr val="tx1"/>
                </a:solidFill>
                <a:ln w="12700" cap="sq">
                  <a:solidFill>
                    <a:schemeClr val="tx1"/>
                  </a:solidFill>
                  <a:round/>
                  <a:headEnd type="none" w="sm" len="sm"/>
                  <a:tailEnd type="none" w="sm" len="sm"/>
                </a:ln>
                <a:effectLst/>
              </p:spPr>
              <p:txBody>
                <a:bodyPr wrap="none" anchor="ctr"/>
                <a:lstStyle/>
                <a:p>
                  <a:endParaRPr lang="zh-CN" altLang="en-US"/>
                </a:p>
              </p:txBody>
            </p:sp>
            <p:sp>
              <p:nvSpPr>
                <p:cNvPr id="57" name="Oval 71"/>
                <p:cNvSpPr>
                  <a:spLocks noChangeArrowheads="1"/>
                </p:cNvSpPr>
                <p:nvPr/>
              </p:nvSpPr>
              <p:spPr bwMode="auto">
                <a:xfrm>
                  <a:off x="4674" y="1104"/>
                  <a:ext cx="96" cy="96"/>
                </a:xfrm>
                <a:prstGeom prst="ellipse">
                  <a:avLst/>
                </a:prstGeom>
                <a:solidFill>
                  <a:schemeClr val="tx1"/>
                </a:solidFill>
                <a:ln w="12700" cap="sq">
                  <a:solidFill>
                    <a:schemeClr val="tx1"/>
                  </a:solidFill>
                  <a:round/>
                  <a:headEnd type="none" w="sm" len="sm"/>
                  <a:tailEnd type="none" w="sm" len="sm"/>
                </a:ln>
                <a:effectLst/>
              </p:spPr>
              <p:txBody>
                <a:bodyPr wrap="none" anchor="ctr"/>
                <a:lstStyle/>
                <a:p>
                  <a:endParaRPr lang="zh-CN" altLang="en-US"/>
                </a:p>
              </p:txBody>
            </p:sp>
            <p:sp>
              <p:nvSpPr>
                <p:cNvPr id="58" name="Line 82"/>
                <p:cNvSpPr>
                  <a:spLocks noChangeShapeType="1"/>
                </p:cNvSpPr>
                <p:nvPr/>
              </p:nvSpPr>
              <p:spPr bwMode="auto">
                <a:xfrm>
                  <a:off x="3474" y="1968"/>
                  <a:ext cx="1248"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59" name="Line 83"/>
                <p:cNvSpPr>
                  <a:spLocks noChangeShapeType="1"/>
                </p:cNvSpPr>
                <p:nvPr/>
              </p:nvSpPr>
              <p:spPr bwMode="auto">
                <a:xfrm>
                  <a:off x="4722" y="1776"/>
                  <a:ext cx="0" cy="192"/>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60" name="Line 84"/>
                <p:cNvSpPr>
                  <a:spLocks noChangeShapeType="1"/>
                </p:cNvSpPr>
                <p:nvPr/>
              </p:nvSpPr>
              <p:spPr bwMode="auto">
                <a:xfrm>
                  <a:off x="3474" y="1776"/>
                  <a:ext cx="0" cy="192"/>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61" name="Line 85"/>
                <p:cNvSpPr>
                  <a:spLocks noChangeShapeType="1"/>
                </p:cNvSpPr>
                <p:nvPr/>
              </p:nvSpPr>
              <p:spPr bwMode="auto">
                <a:xfrm>
                  <a:off x="4050" y="1968"/>
                  <a:ext cx="0" cy="144"/>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62" name="Text Box 86"/>
                <p:cNvSpPr txBox="1">
                  <a:spLocks noChangeArrowheads="1"/>
                </p:cNvSpPr>
                <p:nvPr/>
              </p:nvSpPr>
              <p:spPr bwMode="auto">
                <a:xfrm>
                  <a:off x="3474" y="1632"/>
                  <a:ext cx="480" cy="233"/>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1">
                      <a:latin typeface="黑体" pitchFamily="2" charset="-122"/>
                      <a:ea typeface="黑体" pitchFamily="2" charset="-122"/>
                    </a:rPr>
                    <a:t>C1</a:t>
                  </a:r>
                </a:p>
              </p:txBody>
            </p:sp>
            <p:sp>
              <p:nvSpPr>
                <p:cNvPr id="63" name="Text Box 87"/>
                <p:cNvSpPr txBox="1">
                  <a:spLocks noChangeArrowheads="1"/>
                </p:cNvSpPr>
                <p:nvPr/>
              </p:nvSpPr>
              <p:spPr bwMode="auto">
                <a:xfrm>
                  <a:off x="4338" y="1632"/>
                  <a:ext cx="480" cy="233"/>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1">
                      <a:latin typeface="黑体" pitchFamily="2" charset="-122"/>
                      <a:ea typeface="黑体" pitchFamily="2" charset="-122"/>
                    </a:rPr>
                    <a:t>C2</a:t>
                  </a:r>
                </a:p>
              </p:txBody>
            </p:sp>
            <p:sp>
              <p:nvSpPr>
                <p:cNvPr id="64" name="Line 88"/>
                <p:cNvSpPr>
                  <a:spLocks noChangeShapeType="1"/>
                </p:cNvSpPr>
                <p:nvPr/>
              </p:nvSpPr>
              <p:spPr bwMode="auto">
                <a:xfrm>
                  <a:off x="5250" y="1968"/>
                  <a:ext cx="0" cy="288"/>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65" name="Line 89"/>
                <p:cNvSpPr>
                  <a:spLocks noChangeShapeType="1"/>
                </p:cNvSpPr>
                <p:nvPr/>
              </p:nvSpPr>
              <p:spPr bwMode="auto">
                <a:xfrm>
                  <a:off x="2994" y="1968"/>
                  <a:ext cx="0" cy="288"/>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grpSp>
          <p:grpSp>
            <p:nvGrpSpPr>
              <p:cNvPr id="20" name="Group 108"/>
              <p:cNvGrpSpPr>
                <a:grpSpLocks/>
              </p:cNvGrpSpPr>
              <p:nvPr/>
            </p:nvGrpSpPr>
            <p:grpSpPr bwMode="auto">
              <a:xfrm>
                <a:off x="2318" y="1897"/>
                <a:ext cx="199" cy="483"/>
                <a:chOff x="2318" y="1897"/>
                <a:chExt cx="199" cy="483"/>
              </a:xfrm>
            </p:grpSpPr>
            <p:sp>
              <p:nvSpPr>
                <p:cNvPr id="28" name="Line 95"/>
                <p:cNvSpPr>
                  <a:spLocks noChangeShapeType="1"/>
                </p:cNvSpPr>
                <p:nvPr/>
              </p:nvSpPr>
              <p:spPr bwMode="auto">
                <a:xfrm flipH="1">
                  <a:off x="2378" y="1897"/>
                  <a:ext cx="139" cy="0"/>
                </a:xfrm>
                <a:prstGeom prst="line">
                  <a:avLst/>
                </a:prstGeom>
                <a:noFill/>
                <a:ln w="9525">
                  <a:solidFill>
                    <a:schemeClr val="tx1"/>
                  </a:solidFill>
                  <a:round/>
                  <a:headEnd type="oval" w="med" len="med"/>
                  <a:tailEnd/>
                </a:ln>
              </p:spPr>
              <p:txBody>
                <a:bodyPr/>
                <a:lstStyle/>
                <a:p>
                  <a:endParaRPr lang="zh-CN" altLang="en-US"/>
                </a:p>
              </p:txBody>
            </p:sp>
            <p:sp>
              <p:nvSpPr>
                <p:cNvPr id="29" name="Line 96"/>
                <p:cNvSpPr>
                  <a:spLocks noChangeShapeType="1"/>
                </p:cNvSpPr>
                <p:nvPr/>
              </p:nvSpPr>
              <p:spPr bwMode="auto">
                <a:xfrm>
                  <a:off x="2370" y="1897"/>
                  <a:ext cx="0" cy="214"/>
                </a:xfrm>
                <a:prstGeom prst="line">
                  <a:avLst/>
                </a:prstGeom>
                <a:noFill/>
                <a:ln w="9525">
                  <a:solidFill>
                    <a:schemeClr val="tx1"/>
                  </a:solidFill>
                  <a:prstDash val="dash"/>
                  <a:round/>
                  <a:headEnd/>
                  <a:tailEnd/>
                </a:ln>
              </p:spPr>
              <p:txBody>
                <a:bodyPr/>
                <a:lstStyle/>
                <a:p>
                  <a:endParaRPr lang="zh-CN" altLang="en-US"/>
                </a:p>
              </p:txBody>
            </p:sp>
            <p:sp>
              <p:nvSpPr>
                <p:cNvPr id="30" name="Line 97"/>
                <p:cNvSpPr>
                  <a:spLocks noChangeShapeType="1"/>
                </p:cNvSpPr>
                <p:nvPr/>
              </p:nvSpPr>
              <p:spPr bwMode="auto">
                <a:xfrm>
                  <a:off x="2318" y="2111"/>
                  <a:ext cx="104" cy="0"/>
                </a:xfrm>
                <a:prstGeom prst="line">
                  <a:avLst/>
                </a:prstGeom>
                <a:noFill/>
                <a:ln w="9525">
                  <a:solidFill>
                    <a:schemeClr val="tx1"/>
                  </a:solidFill>
                  <a:round/>
                  <a:headEnd/>
                  <a:tailEnd/>
                </a:ln>
              </p:spPr>
              <p:txBody>
                <a:bodyPr/>
                <a:lstStyle/>
                <a:p>
                  <a:endParaRPr lang="zh-CN" altLang="en-US"/>
                </a:p>
              </p:txBody>
            </p:sp>
            <p:sp>
              <p:nvSpPr>
                <p:cNvPr id="31" name="Line 98"/>
                <p:cNvSpPr>
                  <a:spLocks noChangeShapeType="1"/>
                </p:cNvSpPr>
                <p:nvPr/>
              </p:nvSpPr>
              <p:spPr bwMode="auto">
                <a:xfrm>
                  <a:off x="2318" y="2162"/>
                  <a:ext cx="104" cy="0"/>
                </a:xfrm>
                <a:prstGeom prst="line">
                  <a:avLst/>
                </a:prstGeom>
                <a:noFill/>
                <a:ln w="9525">
                  <a:solidFill>
                    <a:schemeClr val="tx1"/>
                  </a:solidFill>
                  <a:round/>
                  <a:headEnd/>
                  <a:tailEnd/>
                </a:ln>
              </p:spPr>
              <p:txBody>
                <a:bodyPr/>
                <a:lstStyle/>
                <a:p>
                  <a:endParaRPr lang="zh-CN" altLang="en-US"/>
                </a:p>
              </p:txBody>
            </p:sp>
            <p:sp>
              <p:nvSpPr>
                <p:cNvPr id="32" name="Line 99"/>
                <p:cNvSpPr>
                  <a:spLocks noChangeShapeType="1"/>
                </p:cNvSpPr>
                <p:nvPr/>
              </p:nvSpPr>
              <p:spPr bwMode="auto">
                <a:xfrm>
                  <a:off x="2370" y="2166"/>
                  <a:ext cx="0" cy="214"/>
                </a:xfrm>
                <a:prstGeom prst="line">
                  <a:avLst/>
                </a:prstGeom>
                <a:noFill/>
                <a:ln w="9525">
                  <a:solidFill>
                    <a:schemeClr val="tx1"/>
                  </a:solidFill>
                  <a:prstDash val="dash"/>
                  <a:round/>
                  <a:headEnd/>
                  <a:tailEnd/>
                </a:ln>
              </p:spPr>
              <p:txBody>
                <a:bodyPr/>
                <a:lstStyle/>
                <a:p>
                  <a:endParaRPr lang="zh-CN" altLang="en-US"/>
                </a:p>
              </p:txBody>
            </p:sp>
            <p:sp>
              <p:nvSpPr>
                <p:cNvPr id="33" name="Line 100"/>
                <p:cNvSpPr>
                  <a:spLocks noChangeShapeType="1"/>
                </p:cNvSpPr>
                <p:nvPr/>
              </p:nvSpPr>
              <p:spPr bwMode="auto">
                <a:xfrm>
                  <a:off x="2318" y="2376"/>
                  <a:ext cx="104" cy="0"/>
                </a:xfrm>
                <a:prstGeom prst="line">
                  <a:avLst/>
                </a:prstGeom>
                <a:noFill/>
                <a:ln w="9525">
                  <a:solidFill>
                    <a:schemeClr val="tx1"/>
                  </a:solidFill>
                  <a:round/>
                  <a:headEnd/>
                  <a:tailEnd/>
                </a:ln>
              </p:spPr>
              <p:txBody>
                <a:bodyPr/>
                <a:lstStyle/>
                <a:p>
                  <a:endParaRPr lang="zh-CN" altLang="en-US"/>
                </a:p>
              </p:txBody>
            </p:sp>
          </p:grpSp>
          <p:grpSp>
            <p:nvGrpSpPr>
              <p:cNvPr id="21" name="Group 109"/>
              <p:cNvGrpSpPr>
                <a:grpSpLocks/>
              </p:cNvGrpSpPr>
              <p:nvPr/>
            </p:nvGrpSpPr>
            <p:grpSpPr bwMode="auto">
              <a:xfrm>
                <a:off x="5596" y="1951"/>
                <a:ext cx="188" cy="489"/>
                <a:chOff x="5596" y="1951"/>
                <a:chExt cx="188" cy="489"/>
              </a:xfrm>
            </p:grpSpPr>
            <p:sp>
              <p:nvSpPr>
                <p:cNvPr id="22" name="Line 102"/>
                <p:cNvSpPr>
                  <a:spLocks noChangeShapeType="1"/>
                </p:cNvSpPr>
                <p:nvPr/>
              </p:nvSpPr>
              <p:spPr bwMode="auto">
                <a:xfrm>
                  <a:off x="5732" y="1951"/>
                  <a:ext cx="0" cy="214"/>
                </a:xfrm>
                <a:prstGeom prst="line">
                  <a:avLst/>
                </a:prstGeom>
                <a:noFill/>
                <a:ln w="9525">
                  <a:solidFill>
                    <a:schemeClr val="tx1"/>
                  </a:solidFill>
                  <a:prstDash val="dash"/>
                  <a:round/>
                  <a:headEnd/>
                  <a:tailEnd/>
                </a:ln>
              </p:spPr>
              <p:txBody>
                <a:bodyPr/>
                <a:lstStyle/>
                <a:p>
                  <a:endParaRPr lang="zh-CN" altLang="en-US"/>
                </a:p>
              </p:txBody>
            </p:sp>
            <p:sp>
              <p:nvSpPr>
                <p:cNvPr id="23" name="Line 103"/>
                <p:cNvSpPr>
                  <a:spLocks noChangeShapeType="1"/>
                </p:cNvSpPr>
                <p:nvPr/>
              </p:nvSpPr>
              <p:spPr bwMode="auto">
                <a:xfrm>
                  <a:off x="5680" y="2165"/>
                  <a:ext cx="104" cy="0"/>
                </a:xfrm>
                <a:prstGeom prst="line">
                  <a:avLst/>
                </a:prstGeom>
                <a:noFill/>
                <a:ln w="9525">
                  <a:solidFill>
                    <a:schemeClr val="tx1"/>
                  </a:solidFill>
                  <a:round/>
                  <a:headEnd/>
                  <a:tailEnd/>
                </a:ln>
              </p:spPr>
              <p:txBody>
                <a:bodyPr/>
                <a:lstStyle/>
                <a:p>
                  <a:endParaRPr lang="zh-CN" altLang="en-US"/>
                </a:p>
              </p:txBody>
            </p:sp>
            <p:sp>
              <p:nvSpPr>
                <p:cNvPr id="24" name="Line 104"/>
                <p:cNvSpPr>
                  <a:spLocks noChangeShapeType="1"/>
                </p:cNvSpPr>
                <p:nvPr/>
              </p:nvSpPr>
              <p:spPr bwMode="auto">
                <a:xfrm>
                  <a:off x="5680" y="2216"/>
                  <a:ext cx="104" cy="0"/>
                </a:xfrm>
                <a:prstGeom prst="line">
                  <a:avLst/>
                </a:prstGeom>
                <a:noFill/>
                <a:ln w="9525">
                  <a:solidFill>
                    <a:schemeClr val="tx1"/>
                  </a:solidFill>
                  <a:round/>
                  <a:headEnd/>
                  <a:tailEnd/>
                </a:ln>
              </p:spPr>
              <p:txBody>
                <a:bodyPr/>
                <a:lstStyle/>
                <a:p>
                  <a:endParaRPr lang="zh-CN" altLang="en-US"/>
                </a:p>
              </p:txBody>
            </p:sp>
            <p:sp>
              <p:nvSpPr>
                <p:cNvPr id="25" name="Line 105"/>
                <p:cNvSpPr>
                  <a:spLocks noChangeShapeType="1"/>
                </p:cNvSpPr>
                <p:nvPr/>
              </p:nvSpPr>
              <p:spPr bwMode="auto">
                <a:xfrm>
                  <a:off x="5732" y="2220"/>
                  <a:ext cx="0" cy="214"/>
                </a:xfrm>
                <a:prstGeom prst="line">
                  <a:avLst/>
                </a:prstGeom>
                <a:noFill/>
                <a:ln w="9525">
                  <a:solidFill>
                    <a:schemeClr val="tx1"/>
                  </a:solidFill>
                  <a:prstDash val="dash"/>
                  <a:round/>
                  <a:headEnd/>
                  <a:tailEnd/>
                </a:ln>
              </p:spPr>
              <p:txBody>
                <a:bodyPr/>
                <a:lstStyle/>
                <a:p>
                  <a:endParaRPr lang="zh-CN" altLang="en-US"/>
                </a:p>
              </p:txBody>
            </p:sp>
            <p:sp>
              <p:nvSpPr>
                <p:cNvPr id="26" name="Line 106"/>
                <p:cNvSpPr>
                  <a:spLocks noChangeShapeType="1"/>
                </p:cNvSpPr>
                <p:nvPr/>
              </p:nvSpPr>
              <p:spPr bwMode="auto">
                <a:xfrm>
                  <a:off x="5680" y="2440"/>
                  <a:ext cx="104" cy="0"/>
                </a:xfrm>
                <a:prstGeom prst="line">
                  <a:avLst/>
                </a:prstGeom>
                <a:noFill/>
                <a:ln w="9525">
                  <a:solidFill>
                    <a:schemeClr val="tx1"/>
                  </a:solidFill>
                  <a:round/>
                  <a:headEnd/>
                  <a:tailEnd/>
                </a:ln>
              </p:spPr>
              <p:txBody>
                <a:bodyPr/>
                <a:lstStyle/>
                <a:p>
                  <a:endParaRPr lang="zh-CN" altLang="en-US"/>
                </a:p>
              </p:txBody>
            </p:sp>
            <p:sp>
              <p:nvSpPr>
                <p:cNvPr id="27" name="Line 107"/>
                <p:cNvSpPr>
                  <a:spLocks noChangeShapeType="1"/>
                </p:cNvSpPr>
                <p:nvPr/>
              </p:nvSpPr>
              <p:spPr bwMode="auto">
                <a:xfrm>
                  <a:off x="5596" y="1955"/>
                  <a:ext cx="164" cy="0"/>
                </a:xfrm>
                <a:prstGeom prst="line">
                  <a:avLst/>
                </a:prstGeom>
                <a:noFill/>
                <a:ln w="9525">
                  <a:solidFill>
                    <a:schemeClr val="tx1"/>
                  </a:solidFill>
                  <a:round/>
                  <a:headEnd type="oval" w="med" len="med"/>
                  <a:tailEnd/>
                </a:ln>
              </p:spPr>
              <p:txBody>
                <a:bodyPr/>
                <a:lstStyle/>
                <a:p>
                  <a:endParaRPr lang="zh-CN" altLang="en-US"/>
                </a:p>
              </p:txBody>
            </p:sp>
          </p:grpSp>
        </p:grpSp>
        <p:sp>
          <p:nvSpPr>
            <p:cNvPr id="106" name="Text Box 132"/>
            <p:cNvSpPr txBox="1">
              <a:spLocks noChangeArrowheads="1"/>
            </p:cNvSpPr>
            <p:nvPr/>
          </p:nvSpPr>
          <p:spPr bwMode="auto">
            <a:xfrm>
              <a:off x="5220072" y="1571898"/>
              <a:ext cx="566737" cy="4889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600" b="1">
                  <a:solidFill>
                    <a:srgbClr val="FF0000"/>
                  </a:solidFill>
                  <a:ea typeface="黑体" pitchFamily="2" charset="-122"/>
                </a:rPr>
                <a:t>A</a:t>
              </a:r>
            </a:p>
          </p:txBody>
        </p:sp>
        <p:sp>
          <p:nvSpPr>
            <p:cNvPr id="107" name="Text Box 132"/>
            <p:cNvSpPr txBox="1">
              <a:spLocks noChangeArrowheads="1"/>
            </p:cNvSpPr>
            <p:nvPr/>
          </p:nvSpPr>
          <p:spPr bwMode="auto">
            <a:xfrm>
              <a:off x="7101607" y="1571898"/>
              <a:ext cx="566737" cy="4889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600" b="1" smtClean="0">
                  <a:solidFill>
                    <a:srgbClr val="FF0000"/>
                  </a:solidFill>
                  <a:ea typeface="黑体" pitchFamily="2" charset="-122"/>
                </a:rPr>
                <a:t>B</a:t>
              </a:r>
              <a:endParaRPr lang="en-US" altLang="zh-CN" sz="2600" b="1">
                <a:solidFill>
                  <a:srgbClr val="FF0000"/>
                </a:solidFill>
                <a:ea typeface="黑体" pitchFamily="2" charset="-122"/>
              </a:endParaRPr>
            </a:p>
          </p:txBody>
        </p:sp>
      </p:grpSp>
      <p:sp>
        <p:nvSpPr>
          <p:cNvPr id="108" name="Text Box 2"/>
          <p:cNvSpPr txBox="1">
            <a:spLocks noChangeArrowheads="1"/>
          </p:cNvSpPr>
          <p:nvPr/>
        </p:nvSpPr>
        <p:spPr bwMode="auto">
          <a:xfrm>
            <a:off x="1043608" y="116632"/>
            <a:ext cx="6768752" cy="523220"/>
          </a:xfrm>
          <a:prstGeom prst="rect">
            <a:avLst/>
          </a:prstGeom>
          <a:noFill/>
          <a:ln w="9525">
            <a:noFill/>
            <a:miter lim="800000"/>
            <a:headEnd/>
            <a:tailEnd/>
          </a:ln>
          <a:effectLst/>
        </p:spPr>
        <p:txBody>
          <a:bodyPr wrap="square">
            <a:spAutoFit/>
          </a:bodyPr>
          <a:lstStyle/>
          <a:p>
            <a:pPr>
              <a:spcBef>
                <a:spcPct val="50000"/>
              </a:spcBef>
            </a:pPr>
            <a:r>
              <a:rPr lang="zh-CN" altLang="en-US" sz="2800" b="1"/>
              <a:t>4.2.2  动态</a:t>
            </a:r>
            <a:r>
              <a:rPr lang="en-US" altLang="zh-CN" sz="2800" b="1"/>
              <a:t>MOS</a:t>
            </a:r>
            <a:r>
              <a:rPr lang="zh-CN" altLang="en-US" sz="2800" b="1"/>
              <a:t>存储单元与存储芯片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09"/>
                                        </p:tgtEl>
                                        <p:attrNameLst>
                                          <p:attrName>style.visibility</p:attrName>
                                        </p:attrNameLst>
                                      </p:cBhvr>
                                      <p:to>
                                        <p:strVal val="visible"/>
                                      </p:to>
                                    </p:set>
                                    <p:anim calcmode="lin" valueType="num">
                                      <p:cBhvr>
                                        <p:cTn id="12" dur="500" fill="hold"/>
                                        <p:tgtEl>
                                          <p:spTgt spid="109"/>
                                        </p:tgtEl>
                                        <p:attrNameLst>
                                          <p:attrName>ppt_w</p:attrName>
                                        </p:attrNameLst>
                                      </p:cBhvr>
                                      <p:tavLst>
                                        <p:tav tm="0">
                                          <p:val>
                                            <p:fltVal val="0"/>
                                          </p:val>
                                        </p:tav>
                                        <p:tav tm="100000">
                                          <p:val>
                                            <p:strVal val="#ppt_w"/>
                                          </p:val>
                                        </p:tav>
                                      </p:tavLst>
                                    </p:anim>
                                    <p:anim calcmode="lin" valueType="num">
                                      <p:cBhvr>
                                        <p:cTn id="13" dur="500" fill="hold"/>
                                        <p:tgtEl>
                                          <p:spTgt spid="109"/>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slide(fromLeft)">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slide(fromBottom)">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slide(fromBottom)">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slide(fromBottom)">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slide(fromBottom)">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0-#ppt_w/2"/>
                                          </p:val>
                                        </p:tav>
                                        <p:tav tm="100000">
                                          <p:val>
                                            <p:strVal val="#ppt_x"/>
                                          </p:val>
                                        </p:tav>
                                      </p:tavLst>
                                    </p:anim>
                                    <p:anim calcmode="lin" valueType="num">
                                      <p:cBhvr additive="base">
                                        <p:cTn id="4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2" presetClass="entr" presetSubtype="8"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slide(fromLeft)">
                                      <p:cBhvr>
                                        <p:cTn id="49" dur="5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8"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slide(fromLeft)">
                                      <p:cBhvr>
                                        <p:cTn id="54" dur="500"/>
                                        <p:tgtEl>
                                          <p:spTgt spid="14"/>
                                        </p:tgtEl>
                                      </p:cBhvr>
                                    </p:animEffect>
                                  </p:childTnLst>
                                </p:cTn>
                              </p:par>
                            </p:childTnLst>
                          </p:cTn>
                        </p:par>
                        <p:par>
                          <p:cTn id="55" fill="hold">
                            <p:stCondLst>
                              <p:cond delay="500"/>
                            </p:stCondLst>
                            <p:childTnLst>
                              <p:par>
                                <p:cTn id="56" presetID="12" presetClass="entr" presetSubtype="2"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slide(fromRight)">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8"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slide(fromLeft)">
                                      <p:cBhvr>
                                        <p:cTn id="63" dur="500"/>
                                        <p:tgtEl>
                                          <p:spTgt spid="15"/>
                                        </p:tgtEl>
                                      </p:cBhvr>
                                    </p:animEffect>
                                  </p:childTnLst>
                                </p:cTn>
                              </p:par>
                            </p:childTnLst>
                          </p:cTn>
                        </p:par>
                        <p:par>
                          <p:cTn id="64" fill="hold">
                            <p:stCondLst>
                              <p:cond delay="500"/>
                            </p:stCondLst>
                            <p:childTnLst>
                              <p:par>
                                <p:cTn id="65" presetID="12" presetClass="entr" presetSubtype="2" fill="hold" grpId="0" nodeType="after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slide(fromRight)">
                                      <p:cBhvr>
                                        <p:cTn id="6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5" grpId="0" autoUpdateAnimBg="0"/>
      <p:bldP spid="6" grpId="0" autoUpdateAnimBg="0"/>
      <p:bldP spid="7" grpId="0" autoUpdateAnimBg="0"/>
      <p:bldP spid="13" grpId="0" autoUpdateAnimBg="0"/>
      <p:bldP spid="14" grpId="0" autoUpdateAnimBg="0"/>
      <p:bldP spid="15" grpId="0" autoUpdateAnimBg="0"/>
      <p:bldP spid="16" grpId="0" autoUpdateAnimBg="0"/>
      <p:bldP spid="1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99592" y="116632"/>
            <a:ext cx="2327275" cy="584775"/>
          </a:xfrm>
          <a:prstGeom prst="rect">
            <a:avLst/>
          </a:prstGeom>
          <a:noFill/>
          <a:ln w="9525">
            <a:noFill/>
            <a:miter lim="800000"/>
            <a:headEnd/>
            <a:tailEnd/>
          </a:ln>
          <a:effectLst/>
        </p:spPr>
        <p:txBody>
          <a:bodyPr>
            <a:spAutoFit/>
          </a:bodyPr>
          <a:lstStyle/>
          <a:p>
            <a:pPr>
              <a:spcBef>
                <a:spcPct val="50000"/>
              </a:spcBef>
            </a:pPr>
            <a:r>
              <a:rPr lang="zh-CN" altLang="en-US" sz="3200" b="1"/>
              <a:t>4.1  概述</a:t>
            </a:r>
          </a:p>
        </p:txBody>
      </p:sp>
      <p:sp>
        <p:nvSpPr>
          <p:cNvPr id="3" name="Text Box 3"/>
          <p:cNvSpPr txBox="1">
            <a:spLocks noChangeArrowheads="1"/>
          </p:cNvSpPr>
          <p:nvPr/>
        </p:nvSpPr>
        <p:spPr bwMode="auto">
          <a:xfrm>
            <a:off x="503238" y="1556792"/>
            <a:ext cx="6738937" cy="996950"/>
          </a:xfrm>
          <a:prstGeom prst="rect">
            <a:avLst/>
          </a:prstGeom>
          <a:noFill/>
          <a:ln w="9525">
            <a:noFill/>
            <a:miter lim="800000"/>
            <a:headEnd/>
            <a:tailEnd/>
          </a:ln>
          <a:effectLst/>
        </p:spPr>
        <p:txBody>
          <a:bodyPr>
            <a:spAutoFit/>
          </a:bodyPr>
          <a:lstStyle/>
          <a:p>
            <a:pPr>
              <a:spcBef>
                <a:spcPct val="50000"/>
              </a:spcBef>
            </a:pPr>
            <a:r>
              <a:rPr lang="zh-CN" altLang="en-US" sz="3000" b="1"/>
              <a:t>典型结构:  三级存储体系结构</a:t>
            </a:r>
          </a:p>
          <a:p>
            <a:pPr>
              <a:spcBef>
                <a:spcPct val="5000"/>
              </a:spcBef>
            </a:pPr>
            <a:r>
              <a:rPr lang="zh-CN" altLang="en-US" sz="2800" b="1"/>
              <a:t>   高速缓存(</a:t>
            </a:r>
            <a:r>
              <a:rPr lang="en-US" altLang="zh-CN" sz="2800" b="1"/>
              <a:t>Cache) </a:t>
            </a:r>
            <a:r>
              <a:rPr lang="en-US" altLang="zh-CN" sz="2800" b="1">
                <a:cs typeface="Times New Roman" pitchFamily="18" charset="0"/>
              </a:rPr>
              <a:t>–</a:t>
            </a:r>
            <a:r>
              <a:rPr lang="zh-CN" altLang="en-US" sz="2800" b="1"/>
              <a:t>主存 </a:t>
            </a:r>
            <a:r>
              <a:rPr lang="zh-CN" altLang="en-US" sz="2800" b="1">
                <a:cs typeface="Times New Roman" pitchFamily="18" charset="0"/>
              </a:rPr>
              <a:t>– </a:t>
            </a:r>
            <a:r>
              <a:rPr lang="zh-CN" altLang="en-US" sz="2800" b="1"/>
              <a:t>外存层次</a:t>
            </a:r>
            <a:endParaRPr lang="zh-CN" altLang="en-US" sz="2800" b="1">
              <a:cs typeface="Times New Roman" pitchFamily="18" charset="0"/>
            </a:endParaRPr>
          </a:p>
        </p:txBody>
      </p:sp>
      <p:grpSp>
        <p:nvGrpSpPr>
          <p:cNvPr id="4" name="Group 71"/>
          <p:cNvGrpSpPr>
            <a:grpSpLocks/>
          </p:cNvGrpSpPr>
          <p:nvPr/>
        </p:nvGrpSpPr>
        <p:grpSpPr bwMode="auto">
          <a:xfrm>
            <a:off x="6796088" y="1095648"/>
            <a:ext cx="2108200" cy="3254375"/>
            <a:chOff x="4281" y="333"/>
            <a:chExt cx="1328" cy="2050"/>
          </a:xfrm>
        </p:grpSpPr>
        <p:sp>
          <p:nvSpPr>
            <p:cNvPr id="5" name="Text Box 7"/>
            <p:cNvSpPr txBox="1">
              <a:spLocks noChangeArrowheads="1"/>
            </p:cNvSpPr>
            <p:nvPr/>
          </p:nvSpPr>
          <p:spPr bwMode="auto">
            <a:xfrm>
              <a:off x="4281" y="333"/>
              <a:ext cx="1188" cy="338"/>
            </a:xfrm>
            <a:prstGeom prst="rect">
              <a:avLst/>
            </a:prstGeom>
            <a:solidFill>
              <a:srgbClr val="DDFFFF"/>
            </a:solidFill>
            <a:ln w="25400">
              <a:solidFill>
                <a:srgbClr val="003800"/>
              </a:solidFill>
              <a:miter lim="800000"/>
              <a:headEnd/>
              <a:tailEnd/>
            </a:ln>
            <a:effectLst/>
          </p:spPr>
          <p:txBody>
            <a:bodyPr>
              <a:spAutoFit/>
            </a:bodyPr>
            <a:lstStyle/>
            <a:p>
              <a:pPr>
                <a:lnSpc>
                  <a:spcPct val="95000"/>
                </a:lnSpc>
                <a:spcBef>
                  <a:spcPct val="50000"/>
                </a:spcBef>
              </a:pPr>
              <a:r>
                <a:rPr lang="zh-CN" altLang="en-US" sz="2900" b="1"/>
                <a:t>     </a:t>
              </a:r>
              <a:r>
                <a:rPr lang="en-US" altLang="zh-CN" sz="2900" b="1"/>
                <a:t>CPU</a:t>
              </a:r>
            </a:p>
          </p:txBody>
        </p:sp>
        <p:sp>
          <p:nvSpPr>
            <p:cNvPr id="6" name="Text Box 8"/>
            <p:cNvSpPr txBox="1">
              <a:spLocks noChangeArrowheads="1"/>
            </p:cNvSpPr>
            <p:nvPr/>
          </p:nvSpPr>
          <p:spPr bwMode="auto">
            <a:xfrm>
              <a:off x="4785" y="912"/>
              <a:ext cx="824" cy="311"/>
            </a:xfrm>
            <a:prstGeom prst="rect">
              <a:avLst/>
            </a:prstGeom>
            <a:solidFill>
              <a:srgbClr val="DDFFFF"/>
            </a:solidFill>
            <a:ln w="25400">
              <a:solidFill>
                <a:srgbClr val="003800"/>
              </a:solidFill>
              <a:miter lim="800000"/>
              <a:headEnd/>
              <a:tailEnd/>
            </a:ln>
            <a:effectLst/>
          </p:spPr>
          <p:txBody>
            <a:bodyPr>
              <a:spAutoFit/>
            </a:bodyPr>
            <a:lstStyle/>
            <a:p>
              <a:pPr>
                <a:lnSpc>
                  <a:spcPct val="90000"/>
                </a:lnSpc>
                <a:spcBef>
                  <a:spcPct val="50000"/>
                </a:spcBef>
              </a:pPr>
              <a:r>
                <a:rPr lang="zh-CN" altLang="en-US" sz="2900" b="1"/>
                <a:t> </a:t>
              </a:r>
              <a:r>
                <a:rPr lang="en-US" altLang="zh-CN" sz="2900" b="1"/>
                <a:t>Cache</a:t>
              </a:r>
            </a:p>
          </p:txBody>
        </p:sp>
        <p:sp>
          <p:nvSpPr>
            <p:cNvPr id="7" name="Text Box 9"/>
            <p:cNvSpPr txBox="1">
              <a:spLocks noChangeArrowheads="1"/>
            </p:cNvSpPr>
            <p:nvPr/>
          </p:nvSpPr>
          <p:spPr bwMode="auto">
            <a:xfrm>
              <a:off x="4295" y="1468"/>
              <a:ext cx="1229" cy="338"/>
            </a:xfrm>
            <a:prstGeom prst="rect">
              <a:avLst/>
            </a:prstGeom>
            <a:solidFill>
              <a:srgbClr val="DDFFFF"/>
            </a:solidFill>
            <a:ln w="25400">
              <a:solidFill>
                <a:srgbClr val="003800"/>
              </a:solidFill>
              <a:miter lim="800000"/>
              <a:headEnd/>
              <a:tailEnd/>
            </a:ln>
            <a:effectLst/>
          </p:spPr>
          <p:txBody>
            <a:bodyPr>
              <a:spAutoFit/>
            </a:bodyPr>
            <a:lstStyle/>
            <a:p>
              <a:pPr>
                <a:lnSpc>
                  <a:spcPct val="95000"/>
                </a:lnSpc>
                <a:spcBef>
                  <a:spcPct val="50000"/>
                </a:spcBef>
              </a:pPr>
              <a:r>
                <a:rPr lang="zh-CN" altLang="en-US" sz="2900" b="1"/>
                <a:t>      主存</a:t>
              </a:r>
            </a:p>
          </p:txBody>
        </p:sp>
        <p:sp>
          <p:nvSpPr>
            <p:cNvPr id="8" name="Text Box 10"/>
            <p:cNvSpPr txBox="1">
              <a:spLocks noChangeArrowheads="1"/>
            </p:cNvSpPr>
            <p:nvPr/>
          </p:nvSpPr>
          <p:spPr bwMode="auto">
            <a:xfrm>
              <a:off x="4291" y="2045"/>
              <a:ext cx="1253" cy="338"/>
            </a:xfrm>
            <a:prstGeom prst="rect">
              <a:avLst/>
            </a:prstGeom>
            <a:solidFill>
              <a:srgbClr val="DDFFFF"/>
            </a:solidFill>
            <a:ln w="25400">
              <a:solidFill>
                <a:srgbClr val="003800"/>
              </a:solidFill>
              <a:miter lim="800000"/>
              <a:headEnd/>
              <a:tailEnd/>
            </a:ln>
            <a:effectLst/>
          </p:spPr>
          <p:txBody>
            <a:bodyPr>
              <a:spAutoFit/>
            </a:bodyPr>
            <a:lstStyle/>
            <a:p>
              <a:pPr>
                <a:lnSpc>
                  <a:spcPct val="95000"/>
                </a:lnSpc>
                <a:spcBef>
                  <a:spcPct val="50000"/>
                </a:spcBef>
              </a:pPr>
              <a:r>
                <a:rPr lang="zh-CN" altLang="en-US" sz="2900" b="1"/>
                <a:t>      外存</a:t>
              </a:r>
            </a:p>
          </p:txBody>
        </p:sp>
        <p:sp>
          <p:nvSpPr>
            <p:cNvPr id="9" name="Line 11"/>
            <p:cNvSpPr>
              <a:spLocks noChangeShapeType="1"/>
            </p:cNvSpPr>
            <p:nvPr/>
          </p:nvSpPr>
          <p:spPr bwMode="auto">
            <a:xfrm>
              <a:off x="4458" y="657"/>
              <a:ext cx="0" cy="816"/>
            </a:xfrm>
            <a:prstGeom prst="line">
              <a:avLst/>
            </a:prstGeom>
            <a:noFill/>
            <a:ln w="22225">
              <a:solidFill>
                <a:srgbClr val="003800"/>
              </a:solidFill>
              <a:round/>
              <a:headEnd type="triangle" w="med" len="med"/>
              <a:tailEnd type="triangle" w="med" len="med"/>
            </a:ln>
            <a:effectLst/>
          </p:spPr>
          <p:txBody>
            <a:bodyPr wrap="none" anchor="ctr"/>
            <a:lstStyle/>
            <a:p>
              <a:endParaRPr lang="zh-CN" altLang="en-US" b="1"/>
            </a:p>
          </p:txBody>
        </p:sp>
        <p:sp>
          <p:nvSpPr>
            <p:cNvPr id="10" name="Line 12"/>
            <p:cNvSpPr>
              <a:spLocks noChangeShapeType="1"/>
            </p:cNvSpPr>
            <p:nvPr/>
          </p:nvSpPr>
          <p:spPr bwMode="auto">
            <a:xfrm>
              <a:off x="5291" y="665"/>
              <a:ext cx="0" cy="249"/>
            </a:xfrm>
            <a:prstGeom prst="line">
              <a:avLst/>
            </a:prstGeom>
            <a:noFill/>
            <a:ln w="22225">
              <a:solidFill>
                <a:srgbClr val="003800"/>
              </a:solidFill>
              <a:round/>
              <a:headEnd type="triangle" w="med" len="med"/>
              <a:tailEnd type="triangle" w="med" len="med"/>
            </a:ln>
            <a:effectLst/>
          </p:spPr>
          <p:txBody>
            <a:bodyPr wrap="none" anchor="ctr"/>
            <a:lstStyle/>
            <a:p>
              <a:endParaRPr lang="zh-CN" altLang="en-US" b="1"/>
            </a:p>
          </p:txBody>
        </p:sp>
        <p:sp>
          <p:nvSpPr>
            <p:cNvPr id="11" name="Line 13"/>
            <p:cNvSpPr>
              <a:spLocks noChangeShapeType="1"/>
            </p:cNvSpPr>
            <p:nvPr/>
          </p:nvSpPr>
          <p:spPr bwMode="auto">
            <a:xfrm>
              <a:off x="5291" y="1235"/>
              <a:ext cx="0" cy="234"/>
            </a:xfrm>
            <a:prstGeom prst="line">
              <a:avLst/>
            </a:prstGeom>
            <a:noFill/>
            <a:ln w="22225">
              <a:solidFill>
                <a:srgbClr val="003800"/>
              </a:solidFill>
              <a:round/>
              <a:headEnd type="triangle" w="med" len="med"/>
              <a:tailEnd type="triangle" w="med" len="med"/>
            </a:ln>
            <a:effectLst/>
          </p:spPr>
          <p:txBody>
            <a:bodyPr wrap="none" anchor="ctr"/>
            <a:lstStyle/>
            <a:p>
              <a:endParaRPr lang="zh-CN" altLang="en-US" b="1"/>
            </a:p>
          </p:txBody>
        </p:sp>
        <p:sp>
          <p:nvSpPr>
            <p:cNvPr id="12" name="Line 14"/>
            <p:cNvSpPr>
              <a:spLocks noChangeShapeType="1"/>
            </p:cNvSpPr>
            <p:nvPr/>
          </p:nvSpPr>
          <p:spPr bwMode="auto">
            <a:xfrm>
              <a:off x="4937" y="1802"/>
              <a:ext cx="0" cy="247"/>
            </a:xfrm>
            <a:prstGeom prst="line">
              <a:avLst/>
            </a:prstGeom>
            <a:noFill/>
            <a:ln w="22225">
              <a:solidFill>
                <a:srgbClr val="003800"/>
              </a:solidFill>
              <a:round/>
              <a:headEnd type="triangle" w="med" len="med"/>
              <a:tailEnd type="triangle" w="med" len="med"/>
            </a:ln>
            <a:effectLst/>
          </p:spPr>
          <p:txBody>
            <a:bodyPr wrap="none" anchor="ctr"/>
            <a:lstStyle/>
            <a:p>
              <a:endParaRPr lang="zh-CN" altLang="en-US" b="1"/>
            </a:p>
          </p:txBody>
        </p:sp>
      </p:grpSp>
      <p:sp>
        <p:nvSpPr>
          <p:cNvPr id="13" name="Text Box 29"/>
          <p:cNvSpPr txBox="1">
            <a:spLocks noChangeArrowheads="1"/>
          </p:cNvSpPr>
          <p:nvPr/>
        </p:nvSpPr>
        <p:spPr bwMode="auto">
          <a:xfrm>
            <a:off x="963613" y="2564904"/>
            <a:ext cx="5148262" cy="1463675"/>
          </a:xfrm>
          <a:prstGeom prst="rect">
            <a:avLst/>
          </a:prstGeom>
          <a:noFill/>
          <a:ln w="9525">
            <a:noFill/>
            <a:miter lim="800000"/>
            <a:headEnd/>
            <a:tailEnd/>
          </a:ln>
          <a:effectLst/>
        </p:spPr>
        <p:txBody>
          <a:bodyPr>
            <a:spAutoFit/>
          </a:bodyPr>
          <a:lstStyle/>
          <a:p>
            <a:r>
              <a:rPr lang="en-US" altLang="zh-CN" sz="1800" b="1">
                <a:sym typeface="Wingdings" pitchFamily="2" charset="2"/>
              </a:rPr>
              <a:t></a:t>
            </a:r>
            <a:r>
              <a:rPr lang="en-US" altLang="zh-CN" sz="3000" b="1">
                <a:sym typeface="Wingdings" pitchFamily="2" charset="2"/>
              </a:rPr>
              <a:t> </a:t>
            </a:r>
            <a:r>
              <a:rPr lang="en-US" altLang="zh-CN" sz="2800" b="1"/>
              <a:t>Cache:  </a:t>
            </a:r>
            <a:r>
              <a:rPr lang="zh-CN" altLang="en-US" sz="2800" b="1"/>
              <a:t>容量小、速度高</a:t>
            </a:r>
          </a:p>
          <a:p>
            <a:r>
              <a:rPr lang="en-US" altLang="zh-CN" sz="1800" b="1">
                <a:sym typeface="Wingdings" pitchFamily="2" charset="2"/>
              </a:rPr>
              <a:t></a:t>
            </a:r>
            <a:r>
              <a:rPr lang="en-US" altLang="zh-CN" sz="3000" b="1">
                <a:sym typeface="Wingdings" pitchFamily="2" charset="2"/>
              </a:rPr>
              <a:t> </a:t>
            </a:r>
            <a:r>
              <a:rPr lang="zh-CN" altLang="en-US" sz="2800" b="1"/>
              <a:t>主存:  容量较大、速度较高</a:t>
            </a:r>
          </a:p>
          <a:p>
            <a:r>
              <a:rPr lang="en-US" altLang="zh-CN" sz="1800" b="1">
                <a:sym typeface="Wingdings" pitchFamily="2" charset="2"/>
              </a:rPr>
              <a:t></a:t>
            </a:r>
            <a:r>
              <a:rPr lang="en-US" altLang="zh-CN" sz="3000" b="1">
                <a:sym typeface="Wingdings" pitchFamily="2" charset="2"/>
              </a:rPr>
              <a:t> </a:t>
            </a:r>
            <a:r>
              <a:rPr lang="zh-CN" altLang="en-US" sz="2800" b="1"/>
              <a:t>外存:  容量大、速度慢</a:t>
            </a:r>
          </a:p>
        </p:txBody>
      </p:sp>
      <p:sp>
        <p:nvSpPr>
          <p:cNvPr id="14" name="Text Box 30"/>
          <p:cNvSpPr txBox="1">
            <a:spLocks noChangeArrowheads="1"/>
          </p:cNvSpPr>
          <p:nvPr/>
        </p:nvSpPr>
        <p:spPr bwMode="auto">
          <a:xfrm>
            <a:off x="473075" y="836712"/>
            <a:ext cx="5557838" cy="565150"/>
          </a:xfrm>
          <a:prstGeom prst="rect">
            <a:avLst/>
          </a:prstGeom>
          <a:noFill/>
          <a:ln w="9525">
            <a:noFill/>
            <a:miter lim="800000"/>
            <a:headEnd/>
            <a:tailEnd/>
          </a:ln>
          <a:effectLst/>
        </p:spPr>
        <p:txBody>
          <a:bodyPr>
            <a:spAutoFit/>
          </a:bodyPr>
          <a:lstStyle/>
          <a:p>
            <a:pPr>
              <a:spcBef>
                <a:spcPct val="50000"/>
              </a:spcBef>
            </a:pPr>
            <a:r>
              <a:rPr lang="zh-CN" altLang="en-US" sz="3100" b="1"/>
              <a:t>4.1.1  存储系统的层次结构</a:t>
            </a:r>
          </a:p>
        </p:txBody>
      </p:sp>
      <p:sp>
        <p:nvSpPr>
          <p:cNvPr id="15" name="Text Box 36"/>
          <p:cNvSpPr txBox="1">
            <a:spLocks noChangeArrowheads="1"/>
          </p:cNvSpPr>
          <p:nvPr/>
        </p:nvSpPr>
        <p:spPr bwMode="auto">
          <a:xfrm>
            <a:off x="2478088" y="5431110"/>
            <a:ext cx="1890712" cy="1031875"/>
          </a:xfrm>
          <a:prstGeom prst="rect">
            <a:avLst/>
          </a:prstGeom>
          <a:noFill/>
          <a:ln w="9525">
            <a:noFill/>
            <a:miter lim="800000"/>
            <a:headEnd/>
            <a:tailEnd/>
          </a:ln>
          <a:effectLst/>
        </p:spPr>
        <p:txBody>
          <a:bodyPr>
            <a:spAutoFit/>
          </a:bodyPr>
          <a:lstStyle/>
          <a:p>
            <a:pPr algn="ctr">
              <a:lnSpc>
                <a:spcPct val="110000"/>
              </a:lnSpc>
            </a:pPr>
            <a:r>
              <a:rPr lang="zh-CN" altLang="en-US" sz="2800" b="1"/>
              <a:t>存储器</a:t>
            </a:r>
          </a:p>
          <a:p>
            <a:pPr algn="ctr">
              <a:lnSpc>
                <a:spcPct val="110000"/>
              </a:lnSpc>
            </a:pPr>
            <a:r>
              <a:rPr lang="zh-CN" altLang="en-US" sz="2800" b="1"/>
              <a:t>读/写命令</a:t>
            </a:r>
          </a:p>
        </p:txBody>
      </p:sp>
      <p:sp>
        <p:nvSpPr>
          <p:cNvPr id="16" name="Text Box 37"/>
          <p:cNvSpPr txBox="1">
            <a:spLocks noChangeArrowheads="1"/>
          </p:cNvSpPr>
          <p:nvPr/>
        </p:nvSpPr>
        <p:spPr bwMode="auto">
          <a:xfrm>
            <a:off x="2778125" y="4735785"/>
            <a:ext cx="1123950" cy="519113"/>
          </a:xfrm>
          <a:prstGeom prst="rect">
            <a:avLst/>
          </a:prstGeom>
          <a:noFill/>
          <a:ln w="9525">
            <a:noFill/>
            <a:miter lim="800000"/>
            <a:headEnd/>
            <a:tailEnd/>
          </a:ln>
          <a:effectLst/>
        </p:spPr>
        <p:txBody>
          <a:bodyPr>
            <a:spAutoFit/>
          </a:bodyPr>
          <a:lstStyle/>
          <a:p>
            <a:pPr>
              <a:spcBef>
                <a:spcPct val="50000"/>
              </a:spcBef>
            </a:pPr>
            <a:r>
              <a:rPr lang="zh-CN" altLang="en-US" sz="2800" b="1"/>
              <a:t>命中</a:t>
            </a:r>
          </a:p>
        </p:txBody>
      </p:sp>
      <p:sp>
        <p:nvSpPr>
          <p:cNvPr id="17" name="Text Box 38"/>
          <p:cNvSpPr txBox="1">
            <a:spLocks noChangeArrowheads="1"/>
          </p:cNvSpPr>
          <p:nvPr/>
        </p:nvSpPr>
        <p:spPr bwMode="auto">
          <a:xfrm>
            <a:off x="4833938" y="6121673"/>
            <a:ext cx="1676400" cy="519112"/>
          </a:xfrm>
          <a:prstGeom prst="rect">
            <a:avLst/>
          </a:prstGeom>
          <a:noFill/>
          <a:ln w="9525">
            <a:noFill/>
            <a:miter lim="800000"/>
            <a:headEnd/>
            <a:tailEnd/>
          </a:ln>
          <a:effectLst/>
        </p:spPr>
        <p:txBody>
          <a:bodyPr>
            <a:spAutoFit/>
          </a:bodyPr>
          <a:lstStyle/>
          <a:p>
            <a:pPr>
              <a:spcBef>
                <a:spcPct val="50000"/>
              </a:spcBef>
            </a:pPr>
            <a:r>
              <a:rPr lang="zh-CN" altLang="en-US" sz="2800" b="1"/>
              <a:t>不命中</a:t>
            </a:r>
          </a:p>
        </p:txBody>
      </p:sp>
      <p:sp>
        <p:nvSpPr>
          <p:cNvPr id="18" name="Text Box 40"/>
          <p:cNvSpPr txBox="1">
            <a:spLocks noChangeArrowheads="1"/>
          </p:cNvSpPr>
          <p:nvPr/>
        </p:nvSpPr>
        <p:spPr bwMode="auto">
          <a:xfrm>
            <a:off x="549275" y="4194448"/>
            <a:ext cx="3695700" cy="549275"/>
          </a:xfrm>
          <a:prstGeom prst="rect">
            <a:avLst/>
          </a:prstGeom>
          <a:noFill/>
          <a:ln w="9525">
            <a:noFill/>
            <a:miter lim="800000"/>
            <a:headEnd/>
            <a:tailEnd/>
          </a:ln>
          <a:effectLst/>
        </p:spPr>
        <p:txBody>
          <a:bodyPr>
            <a:spAutoFit/>
          </a:bodyPr>
          <a:lstStyle/>
          <a:p>
            <a:pPr>
              <a:spcBef>
                <a:spcPct val="50000"/>
              </a:spcBef>
            </a:pPr>
            <a:r>
              <a:rPr lang="en-US" altLang="zh-CN" sz="3000" b="1"/>
              <a:t>CPU</a:t>
            </a:r>
            <a:r>
              <a:rPr lang="zh-CN" altLang="en-US" sz="3000" b="1"/>
              <a:t>访存工作流程: </a:t>
            </a:r>
          </a:p>
        </p:txBody>
      </p:sp>
      <p:sp>
        <p:nvSpPr>
          <p:cNvPr id="19" name="Line 57"/>
          <p:cNvSpPr>
            <a:spLocks noChangeShapeType="1"/>
          </p:cNvSpPr>
          <p:nvPr/>
        </p:nvSpPr>
        <p:spPr bwMode="auto">
          <a:xfrm>
            <a:off x="2692400" y="5407298"/>
            <a:ext cx="1090613" cy="0"/>
          </a:xfrm>
          <a:prstGeom prst="line">
            <a:avLst/>
          </a:prstGeom>
          <a:noFill/>
          <a:ln w="22225">
            <a:solidFill>
              <a:schemeClr val="bg1"/>
            </a:solidFill>
            <a:prstDash val="dash"/>
            <a:round/>
            <a:headEnd type="triangle" w="med" len="med"/>
            <a:tailEnd type="triangle" w="med" len="med"/>
          </a:ln>
          <a:effectLst/>
        </p:spPr>
        <p:txBody>
          <a:bodyPr wrap="none"/>
          <a:lstStyle/>
          <a:p>
            <a:endParaRPr lang="zh-CN" altLang="en-US" b="1"/>
          </a:p>
        </p:txBody>
      </p:sp>
      <p:sp>
        <p:nvSpPr>
          <p:cNvPr id="20" name="Freeform 82"/>
          <p:cNvSpPr>
            <a:spLocks/>
          </p:cNvSpPr>
          <p:nvPr/>
        </p:nvSpPr>
        <p:spPr bwMode="auto">
          <a:xfrm>
            <a:off x="2179638" y="5556523"/>
            <a:ext cx="4797425" cy="1112837"/>
          </a:xfrm>
          <a:custGeom>
            <a:avLst/>
            <a:gdLst/>
            <a:ahLst/>
            <a:cxnLst>
              <a:cxn ang="0">
                <a:pos x="0" y="0"/>
              </a:cxn>
              <a:cxn ang="0">
                <a:pos x="267" y="701"/>
              </a:cxn>
              <a:cxn ang="0">
                <a:pos x="2822" y="701"/>
              </a:cxn>
              <a:cxn ang="0">
                <a:pos x="3022" y="17"/>
              </a:cxn>
            </a:cxnLst>
            <a:rect l="0" t="0" r="r" b="b"/>
            <a:pathLst>
              <a:path w="3022" h="701">
                <a:moveTo>
                  <a:pt x="0" y="0"/>
                </a:moveTo>
                <a:lnTo>
                  <a:pt x="267" y="701"/>
                </a:lnTo>
                <a:lnTo>
                  <a:pt x="2822" y="701"/>
                </a:lnTo>
                <a:lnTo>
                  <a:pt x="3022" y="17"/>
                </a:lnTo>
              </a:path>
            </a:pathLst>
          </a:custGeom>
          <a:noFill/>
          <a:ln w="22225" cap="flat">
            <a:solidFill>
              <a:srgbClr val="0000FF"/>
            </a:solidFill>
            <a:prstDash val="dash"/>
            <a:round/>
            <a:headEnd type="triangle" w="med" len="med"/>
            <a:tailEnd type="triangle" w="med" len="med"/>
          </a:ln>
          <a:effectLst/>
        </p:spPr>
        <p:txBody>
          <a:bodyPr wrap="none"/>
          <a:lstStyle/>
          <a:p>
            <a:endParaRPr lang="zh-CN" altLang="en-US" b="1"/>
          </a:p>
        </p:txBody>
      </p:sp>
      <p:grpSp>
        <p:nvGrpSpPr>
          <p:cNvPr id="21" name="Group 83"/>
          <p:cNvGrpSpPr>
            <a:grpSpLocks/>
          </p:cNvGrpSpPr>
          <p:nvPr/>
        </p:nvGrpSpPr>
        <p:grpSpPr bwMode="auto">
          <a:xfrm>
            <a:off x="1338263" y="4826273"/>
            <a:ext cx="6694487" cy="1157287"/>
            <a:chOff x="811" y="2755"/>
            <a:chExt cx="4217" cy="729"/>
          </a:xfrm>
        </p:grpSpPr>
        <p:sp>
          <p:nvSpPr>
            <p:cNvPr id="22" name="Line 84"/>
            <p:cNvSpPr>
              <a:spLocks noChangeShapeType="1"/>
            </p:cNvSpPr>
            <p:nvPr/>
          </p:nvSpPr>
          <p:spPr bwMode="auto">
            <a:xfrm flipV="1">
              <a:off x="1641" y="3016"/>
              <a:ext cx="737" cy="1"/>
            </a:xfrm>
            <a:prstGeom prst="line">
              <a:avLst/>
            </a:prstGeom>
            <a:noFill/>
            <a:ln w="31750">
              <a:solidFill>
                <a:srgbClr val="003800"/>
              </a:solidFill>
              <a:round/>
              <a:headEnd type="triangle" w="med" len="med"/>
              <a:tailEnd type="triangle" w="med" len="med"/>
            </a:ln>
            <a:effectLst/>
          </p:spPr>
          <p:txBody>
            <a:bodyPr wrap="none" anchor="ctr"/>
            <a:lstStyle/>
            <a:p>
              <a:endParaRPr lang="zh-CN" altLang="en-US" b="1"/>
            </a:p>
          </p:txBody>
        </p:sp>
        <p:sp>
          <p:nvSpPr>
            <p:cNvPr id="23" name="Text Box 85"/>
            <p:cNvSpPr txBox="1">
              <a:spLocks noChangeArrowheads="1"/>
            </p:cNvSpPr>
            <p:nvPr/>
          </p:nvSpPr>
          <p:spPr bwMode="auto">
            <a:xfrm>
              <a:off x="818" y="2755"/>
              <a:ext cx="819" cy="411"/>
            </a:xfrm>
            <a:prstGeom prst="rect">
              <a:avLst/>
            </a:prstGeom>
            <a:solidFill>
              <a:srgbClr val="DDFFFF"/>
            </a:solidFill>
            <a:ln w="25400">
              <a:solidFill>
                <a:srgbClr val="003800"/>
              </a:solidFill>
              <a:miter lim="800000"/>
              <a:headEnd/>
              <a:tailEnd/>
            </a:ln>
            <a:effectLst/>
          </p:spPr>
          <p:txBody>
            <a:bodyPr>
              <a:spAutoFit/>
            </a:bodyPr>
            <a:lstStyle/>
            <a:p>
              <a:pPr>
                <a:lnSpc>
                  <a:spcPct val="105000"/>
                </a:lnSpc>
                <a:spcBef>
                  <a:spcPct val="50000"/>
                </a:spcBef>
              </a:pPr>
              <a:r>
                <a:rPr lang="en-US" altLang="zh-CN" b="1"/>
                <a:t> </a:t>
              </a:r>
              <a:r>
                <a:rPr lang="en-US" altLang="zh-CN" sz="3000" b="1"/>
                <a:t>CPU</a:t>
              </a:r>
            </a:p>
            <a:p>
              <a:pPr>
                <a:lnSpc>
                  <a:spcPct val="5000"/>
                </a:lnSpc>
              </a:pPr>
              <a:endParaRPr lang="zh-CN" altLang="en-US" b="1"/>
            </a:p>
          </p:txBody>
        </p:sp>
        <p:sp>
          <p:nvSpPr>
            <p:cNvPr id="24" name="Text Box 86"/>
            <p:cNvSpPr txBox="1">
              <a:spLocks noChangeArrowheads="1"/>
            </p:cNvSpPr>
            <p:nvPr/>
          </p:nvSpPr>
          <p:spPr bwMode="auto">
            <a:xfrm>
              <a:off x="4105" y="2779"/>
              <a:ext cx="819" cy="419"/>
            </a:xfrm>
            <a:prstGeom prst="rect">
              <a:avLst/>
            </a:prstGeom>
            <a:solidFill>
              <a:srgbClr val="DDFFFF"/>
            </a:solidFill>
            <a:ln w="25400">
              <a:solidFill>
                <a:srgbClr val="003800"/>
              </a:solidFill>
              <a:miter lim="800000"/>
              <a:headEnd/>
              <a:tailEnd/>
            </a:ln>
            <a:effectLst/>
          </p:spPr>
          <p:txBody>
            <a:bodyPr>
              <a:spAutoFit/>
            </a:bodyPr>
            <a:lstStyle/>
            <a:p>
              <a:pPr>
                <a:lnSpc>
                  <a:spcPct val="110000"/>
                </a:lnSpc>
                <a:spcBef>
                  <a:spcPct val="50000"/>
                </a:spcBef>
              </a:pPr>
              <a:r>
                <a:rPr lang="en-US" altLang="zh-CN" sz="3000" b="1"/>
                <a:t>  </a:t>
              </a:r>
              <a:r>
                <a:rPr lang="zh-CN" altLang="en-US" sz="3000" b="1"/>
                <a:t>主存</a:t>
              </a:r>
            </a:p>
            <a:p>
              <a:pPr>
                <a:lnSpc>
                  <a:spcPct val="5000"/>
                </a:lnSpc>
              </a:pPr>
              <a:endParaRPr lang="zh-CN" altLang="en-US" b="1"/>
            </a:p>
          </p:txBody>
        </p:sp>
        <p:sp>
          <p:nvSpPr>
            <p:cNvPr id="25" name="Line 87"/>
            <p:cNvSpPr>
              <a:spLocks noChangeShapeType="1"/>
            </p:cNvSpPr>
            <p:nvPr/>
          </p:nvSpPr>
          <p:spPr bwMode="auto">
            <a:xfrm flipV="1">
              <a:off x="3341" y="2998"/>
              <a:ext cx="759" cy="0"/>
            </a:xfrm>
            <a:prstGeom prst="line">
              <a:avLst/>
            </a:prstGeom>
            <a:noFill/>
            <a:ln w="31750">
              <a:solidFill>
                <a:srgbClr val="003800"/>
              </a:solidFill>
              <a:round/>
              <a:headEnd type="triangle" w="med" len="med"/>
              <a:tailEnd type="triangle" w="med" len="med"/>
            </a:ln>
            <a:effectLst/>
          </p:spPr>
          <p:txBody>
            <a:bodyPr wrap="none" anchor="ctr"/>
            <a:lstStyle/>
            <a:p>
              <a:endParaRPr lang="zh-CN" altLang="en-US" b="1"/>
            </a:p>
          </p:txBody>
        </p:sp>
        <p:sp>
          <p:nvSpPr>
            <p:cNvPr id="26" name="Text Box 88"/>
            <p:cNvSpPr txBox="1">
              <a:spLocks noChangeArrowheads="1"/>
            </p:cNvSpPr>
            <p:nvPr/>
          </p:nvSpPr>
          <p:spPr bwMode="auto">
            <a:xfrm>
              <a:off x="2381" y="2776"/>
              <a:ext cx="964" cy="396"/>
            </a:xfrm>
            <a:prstGeom prst="rect">
              <a:avLst/>
            </a:prstGeom>
            <a:solidFill>
              <a:srgbClr val="DDFFFF"/>
            </a:solidFill>
            <a:ln w="25400">
              <a:solidFill>
                <a:srgbClr val="003800"/>
              </a:solidFill>
              <a:miter lim="800000"/>
              <a:headEnd/>
              <a:tailEnd/>
            </a:ln>
            <a:effectLst/>
          </p:spPr>
          <p:txBody>
            <a:bodyPr>
              <a:spAutoFit/>
            </a:bodyPr>
            <a:lstStyle/>
            <a:p>
              <a:r>
                <a:rPr lang="en-US" altLang="zh-CN" b="1"/>
                <a:t> </a:t>
              </a:r>
              <a:r>
                <a:rPr lang="en-US" altLang="zh-CN" sz="3000" b="1"/>
                <a:t>Cache</a:t>
              </a:r>
            </a:p>
            <a:p>
              <a:pPr>
                <a:lnSpc>
                  <a:spcPct val="5000"/>
                </a:lnSpc>
              </a:pPr>
              <a:endParaRPr lang="zh-CN" altLang="en-US" b="1"/>
            </a:p>
          </p:txBody>
        </p:sp>
        <p:sp>
          <p:nvSpPr>
            <p:cNvPr id="27" name="Line 89"/>
            <p:cNvSpPr>
              <a:spLocks noChangeShapeType="1"/>
            </p:cNvSpPr>
            <p:nvPr/>
          </p:nvSpPr>
          <p:spPr bwMode="auto">
            <a:xfrm flipV="1">
              <a:off x="811" y="3482"/>
              <a:ext cx="4217" cy="1"/>
            </a:xfrm>
            <a:prstGeom prst="line">
              <a:avLst/>
            </a:prstGeom>
            <a:noFill/>
            <a:ln w="38100">
              <a:solidFill>
                <a:srgbClr val="003800"/>
              </a:solidFill>
              <a:round/>
              <a:headEnd type="triangle" w="med" len="med"/>
              <a:tailEnd type="triangle" w="med" len="med"/>
            </a:ln>
            <a:effectLst/>
          </p:spPr>
          <p:txBody>
            <a:bodyPr wrap="none" anchor="ctr"/>
            <a:lstStyle/>
            <a:p>
              <a:endParaRPr lang="zh-CN" altLang="en-US" b="1"/>
            </a:p>
          </p:txBody>
        </p:sp>
        <p:sp>
          <p:nvSpPr>
            <p:cNvPr id="28" name="Line 90"/>
            <p:cNvSpPr>
              <a:spLocks noChangeShapeType="1"/>
            </p:cNvSpPr>
            <p:nvPr/>
          </p:nvSpPr>
          <p:spPr bwMode="auto">
            <a:xfrm>
              <a:off x="1234" y="3167"/>
              <a:ext cx="0" cy="306"/>
            </a:xfrm>
            <a:prstGeom prst="line">
              <a:avLst/>
            </a:prstGeom>
            <a:noFill/>
            <a:ln w="34925">
              <a:solidFill>
                <a:srgbClr val="003800"/>
              </a:solidFill>
              <a:round/>
              <a:headEnd type="triangle" w="med" len="med"/>
              <a:tailEnd type="triangle" w="med" len="med"/>
            </a:ln>
            <a:effectLst/>
          </p:spPr>
          <p:txBody>
            <a:bodyPr wrap="none"/>
            <a:lstStyle/>
            <a:p>
              <a:endParaRPr lang="zh-CN" altLang="en-US" b="1"/>
            </a:p>
          </p:txBody>
        </p:sp>
        <p:sp>
          <p:nvSpPr>
            <p:cNvPr id="29" name="Line 91"/>
            <p:cNvSpPr>
              <a:spLocks noChangeShapeType="1"/>
            </p:cNvSpPr>
            <p:nvPr/>
          </p:nvSpPr>
          <p:spPr bwMode="auto">
            <a:xfrm>
              <a:off x="4498" y="3178"/>
              <a:ext cx="0" cy="306"/>
            </a:xfrm>
            <a:prstGeom prst="line">
              <a:avLst/>
            </a:prstGeom>
            <a:noFill/>
            <a:ln w="34925">
              <a:solidFill>
                <a:srgbClr val="003800"/>
              </a:solidFill>
              <a:round/>
              <a:headEnd type="triangle" w="med" len="med"/>
              <a:tailEnd type="triangle" w="med" len="med"/>
            </a:ln>
            <a:effectLst/>
          </p:spPr>
          <p:txBody>
            <a:bodyPr wrap="none"/>
            <a:lstStyle/>
            <a:p>
              <a:endParaRPr lang="zh-CN" altLang="en-US" b="1"/>
            </a:p>
          </p:txBody>
        </p:sp>
        <p:sp>
          <p:nvSpPr>
            <p:cNvPr id="30" name="Line 92"/>
            <p:cNvSpPr>
              <a:spLocks noChangeShapeType="1"/>
            </p:cNvSpPr>
            <p:nvPr/>
          </p:nvSpPr>
          <p:spPr bwMode="auto">
            <a:xfrm>
              <a:off x="2886" y="3167"/>
              <a:ext cx="0" cy="306"/>
            </a:xfrm>
            <a:prstGeom prst="line">
              <a:avLst/>
            </a:prstGeom>
            <a:noFill/>
            <a:ln w="34925">
              <a:solidFill>
                <a:srgbClr val="003800"/>
              </a:solidFill>
              <a:round/>
              <a:headEnd type="triangle" w="med" len="med"/>
              <a:tailEnd type="triangle" w="med" len="med"/>
            </a:ln>
            <a:effectLst/>
          </p:spPr>
          <p:txBody>
            <a:bodyPr wrap="none"/>
            <a:lstStyle/>
            <a:p>
              <a:endParaRPr lang="zh-CN" altLang="en-US" b="1"/>
            </a:p>
          </p:txBody>
        </p:sp>
      </p:grpSp>
    </p:spTree>
    <p:extLst>
      <p:ext uri="{BB962C8B-B14F-4D97-AF65-F5344CB8AC3E}">
        <p14:creationId xmlns:p14="http://schemas.microsoft.com/office/powerpoint/2010/main" val="382263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wipe(left)">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left)">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wipe(left)">
                                      <p:cBhvr>
                                        <p:cTn id="32" dur="500"/>
                                        <p:tgtEl>
                                          <p:spTgt spid="1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xEl>
                                              <p:pRg st="1" end="1"/>
                                            </p:txEl>
                                          </p:spTgt>
                                        </p:tgtEl>
                                        <p:attrNameLst>
                                          <p:attrName>style.visibility</p:attrName>
                                        </p:attrNameLst>
                                      </p:cBhvr>
                                      <p:to>
                                        <p:strVal val="visible"/>
                                      </p:to>
                                    </p:set>
                                    <p:animEffect transition="in" filter="wipe(left)">
                                      <p:cBhvr>
                                        <p:cTn id="37" dur="500"/>
                                        <p:tgtEl>
                                          <p:spTgt spid="1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xEl>
                                              <p:pRg st="2" end="2"/>
                                            </p:txEl>
                                          </p:spTgt>
                                        </p:tgtEl>
                                        <p:attrNameLst>
                                          <p:attrName>style.visibility</p:attrName>
                                        </p:attrNameLst>
                                      </p:cBhvr>
                                      <p:to>
                                        <p:strVal val="visible"/>
                                      </p:to>
                                    </p:set>
                                    <p:animEffect transition="in" filter="wipe(left)">
                                      <p:cBhvr>
                                        <p:cTn id="42" dur="500"/>
                                        <p:tgtEl>
                                          <p:spTgt spid="1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left)">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p:cTn id="67" dur="500" fill="hold"/>
                                        <p:tgtEl>
                                          <p:spTgt spid="19"/>
                                        </p:tgtEl>
                                        <p:attrNameLst>
                                          <p:attrName>ppt_w</p:attrName>
                                        </p:attrNameLst>
                                      </p:cBhvr>
                                      <p:tavLst>
                                        <p:tav tm="0">
                                          <p:val>
                                            <p:fltVal val="0"/>
                                          </p:val>
                                        </p:tav>
                                        <p:tav tm="100000">
                                          <p:val>
                                            <p:strVal val="#ppt_w"/>
                                          </p:val>
                                        </p:tav>
                                      </p:tavLst>
                                    </p:anim>
                                    <p:anim calcmode="lin" valueType="num">
                                      <p:cBhvr>
                                        <p:cTn id="68" dur="500" fill="hold"/>
                                        <p:tgtEl>
                                          <p:spTgt spid="19"/>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wipe(left)">
                                      <p:cBhvr>
                                        <p:cTn id="73" dur="500"/>
                                        <p:tgtEl>
                                          <p:spTgt spid="17"/>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wipe(left)">
                                      <p:cBhvr>
                                        <p:cTn id="7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autoUpdateAnimBg="0"/>
      <p:bldP spid="13" grpId="0" build="p" autoUpdateAnimBg="0"/>
      <p:bldP spid="14" grpId="0" build="p" autoUpdateAnimBg="0"/>
      <p:bldP spid="15" grpId="0" autoUpdateAnimBg="0"/>
      <p:bldP spid="16" grpId="0" autoUpdateAnimBg="0"/>
      <p:bldP spid="17" grpId="0" autoUpdateAnimBg="0"/>
      <p:bldP spid="18" grpId="0" build="p" autoUpdateAnimBg="0"/>
      <p:bldP spid="19" grpId="0" animBg="1"/>
      <p:bldP spid="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28153" y="4671590"/>
            <a:ext cx="3124200" cy="523220"/>
          </a:xfrm>
          <a:prstGeom prst="rect">
            <a:avLst/>
          </a:prstGeom>
          <a:noFill/>
          <a:ln w="9525">
            <a:noFill/>
            <a:miter lim="800000"/>
            <a:headEnd/>
            <a:tailEnd/>
          </a:ln>
          <a:effectLst/>
        </p:spPr>
        <p:txBody>
          <a:bodyPr>
            <a:spAutoFit/>
          </a:bodyPr>
          <a:lstStyle/>
          <a:p>
            <a:pPr>
              <a:spcBef>
                <a:spcPct val="50000"/>
              </a:spcBef>
            </a:pPr>
            <a:r>
              <a:rPr lang="zh-CN" altLang="en-US" sz="2800" b="1"/>
              <a:t>（</a:t>
            </a:r>
            <a:r>
              <a:rPr lang="en-US" altLang="zh-CN" sz="2800" b="1"/>
              <a:t>4</a:t>
            </a:r>
            <a:r>
              <a:rPr lang="zh-CN" altLang="en-US" sz="2800" b="1"/>
              <a:t>）保持</a:t>
            </a:r>
          </a:p>
        </p:txBody>
      </p:sp>
      <p:sp>
        <p:nvSpPr>
          <p:cNvPr id="3" name="Text Box 14"/>
          <p:cNvSpPr txBox="1">
            <a:spLocks noChangeArrowheads="1"/>
          </p:cNvSpPr>
          <p:nvPr/>
        </p:nvSpPr>
        <p:spPr bwMode="auto">
          <a:xfrm>
            <a:off x="180528" y="5246265"/>
            <a:ext cx="2895600" cy="519113"/>
          </a:xfrm>
          <a:prstGeom prst="rect">
            <a:avLst/>
          </a:prstGeom>
          <a:noFill/>
          <a:ln w="9525">
            <a:noFill/>
            <a:miter lim="800000"/>
            <a:headEnd/>
            <a:tailEnd/>
          </a:ln>
          <a:effectLst/>
        </p:spPr>
        <p:txBody>
          <a:bodyPr>
            <a:spAutoFit/>
          </a:bodyPr>
          <a:lstStyle/>
          <a:p>
            <a:pPr>
              <a:spcBef>
                <a:spcPct val="50000"/>
              </a:spcBef>
            </a:pPr>
            <a:r>
              <a:rPr lang="en-US" altLang="zh-CN" sz="2800" b="1"/>
              <a:t>Z</a:t>
            </a:r>
            <a:r>
              <a:rPr lang="zh-CN" altLang="en-US" sz="2800" b="1"/>
              <a:t>：加低电平，</a:t>
            </a:r>
          </a:p>
        </p:txBody>
      </p:sp>
      <p:sp>
        <p:nvSpPr>
          <p:cNvPr id="4" name="Text Box 15"/>
          <p:cNvSpPr txBox="1">
            <a:spLocks noChangeArrowheads="1"/>
          </p:cNvSpPr>
          <p:nvPr/>
        </p:nvSpPr>
        <p:spPr bwMode="auto">
          <a:xfrm>
            <a:off x="2431603" y="5249440"/>
            <a:ext cx="6892925" cy="519113"/>
          </a:xfrm>
          <a:prstGeom prst="rect">
            <a:avLst/>
          </a:prstGeom>
          <a:noFill/>
          <a:ln w="9525">
            <a:noFill/>
            <a:miter lim="800000"/>
            <a:headEnd/>
            <a:tailEnd/>
          </a:ln>
          <a:effectLst/>
        </p:spPr>
        <p:txBody>
          <a:bodyPr>
            <a:spAutoFit/>
          </a:bodyPr>
          <a:lstStyle/>
          <a:p>
            <a:pPr>
              <a:spcBef>
                <a:spcPct val="50000"/>
              </a:spcBef>
            </a:pPr>
            <a:r>
              <a:rPr lang="en-US" altLang="zh-CN" sz="2800" b="1"/>
              <a:t>T3</a:t>
            </a:r>
            <a:r>
              <a:rPr lang="zh-CN" altLang="en-US" sz="2800" b="1"/>
              <a:t>、</a:t>
            </a:r>
            <a:r>
              <a:rPr lang="en-US" altLang="zh-CN" sz="2800" b="1"/>
              <a:t>T4</a:t>
            </a:r>
            <a:r>
              <a:rPr lang="zh-CN" altLang="en-US" sz="2800" b="1"/>
              <a:t>截止，该单元未选中，保持原状态</a:t>
            </a:r>
          </a:p>
        </p:txBody>
      </p:sp>
      <p:sp>
        <p:nvSpPr>
          <p:cNvPr id="5" name="Text Box 16"/>
          <p:cNvSpPr txBox="1">
            <a:spLocks noChangeArrowheads="1"/>
          </p:cNvSpPr>
          <p:nvPr/>
        </p:nvSpPr>
        <p:spPr bwMode="auto">
          <a:xfrm>
            <a:off x="212278" y="5862215"/>
            <a:ext cx="8431213" cy="519113"/>
          </a:xfrm>
          <a:prstGeom prst="rect">
            <a:avLst/>
          </a:prstGeom>
          <a:noFill/>
          <a:ln w="9525">
            <a:noFill/>
            <a:miter lim="800000"/>
            <a:headEnd/>
            <a:tailEnd/>
          </a:ln>
          <a:effectLst/>
        </p:spPr>
        <p:txBody>
          <a:bodyPr>
            <a:spAutoFit/>
          </a:bodyPr>
          <a:lstStyle/>
          <a:p>
            <a:pPr>
              <a:spcBef>
                <a:spcPct val="50000"/>
              </a:spcBef>
            </a:pPr>
            <a:r>
              <a:rPr lang="zh-CN" altLang="en-US" sz="2800" b="1"/>
              <a:t>需定期向电容补充电荷（动态刷新），∴称动态 </a:t>
            </a:r>
          </a:p>
        </p:txBody>
      </p:sp>
      <p:sp>
        <p:nvSpPr>
          <p:cNvPr id="6" name="Text Box 91"/>
          <p:cNvSpPr txBox="1">
            <a:spLocks noChangeArrowheads="1"/>
          </p:cNvSpPr>
          <p:nvPr/>
        </p:nvSpPr>
        <p:spPr bwMode="auto">
          <a:xfrm>
            <a:off x="180528" y="2041684"/>
            <a:ext cx="3124200" cy="523220"/>
          </a:xfrm>
          <a:prstGeom prst="rect">
            <a:avLst/>
          </a:prstGeom>
          <a:noFill/>
          <a:ln w="9525">
            <a:noFill/>
            <a:miter lim="800000"/>
            <a:headEnd/>
            <a:tailEnd/>
          </a:ln>
          <a:effectLst/>
        </p:spPr>
        <p:txBody>
          <a:bodyPr>
            <a:spAutoFit/>
          </a:bodyPr>
          <a:lstStyle/>
          <a:p>
            <a:pPr>
              <a:spcBef>
                <a:spcPct val="50000"/>
              </a:spcBef>
            </a:pPr>
            <a:r>
              <a:rPr lang="zh-CN" altLang="en-US" sz="2800" b="1"/>
              <a:t>（</a:t>
            </a:r>
            <a:r>
              <a:rPr lang="en-US" altLang="zh-CN" sz="2800" b="1"/>
              <a:t>3</a:t>
            </a:r>
            <a:r>
              <a:rPr lang="zh-CN" altLang="en-US" sz="2800" b="1"/>
              <a:t>）写入</a:t>
            </a:r>
          </a:p>
        </p:txBody>
      </p:sp>
      <p:sp>
        <p:nvSpPr>
          <p:cNvPr id="7" name="Text Box 92"/>
          <p:cNvSpPr txBox="1">
            <a:spLocks noChangeArrowheads="1"/>
          </p:cNvSpPr>
          <p:nvPr/>
        </p:nvSpPr>
        <p:spPr bwMode="auto">
          <a:xfrm>
            <a:off x="237678" y="2689756"/>
            <a:ext cx="2895600" cy="523220"/>
          </a:xfrm>
          <a:prstGeom prst="rect">
            <a:avLst/>
          </a:prstGeom>
          <a:noFill/>
          <a:ln w="9525">
            <a:noFill/>
            <a:miter lim="800000"/>
            <a:headEnd/>
            <a:tailEnd/>
          </a:ln>
          <a:effectLst/>
        </p:spPr>
        <p:txBody>
          <a:bodyPr>
            <a:spAutoFit/>
          </a:bodyPr>
          <a:lstStyle/>
          <a:p>
            <a:pPr>
              <a:spcBef>
                <a:spcPct val="50000"/>
              </a:spcBef>
            </a:pPr>
            <a:r>
              <a:rPr lang="en-US" altLang="zh-CN" sz="2800" b="1"/>
              <a:t>Z</a:t>
            </a:r>
            <a:r>
              <a:rPr lang="zh-CN" altLang="en-US" sz="2800" b="1"/>
              <a:t>：加高电平</a:t>
            </a:r>
          </a:p>
        </p:txBody>
      </p:sp>
      <p:grpSp>
        <p:nvGrpSpPr>
          <p:cNvPr id="8" name="Group 96"/>
          <p:cNvGrpSpPr>
            <a:grpSpLocks/>
          </p:cNvGrpSpPr>
          <p:nvPr/>
        </p:nvGrpSpPr>
        <p:grpSpPr bwMode="auto">
          <a:xfrm>
            <a:off x="179512" y="3411014"/>
            <a:ext cx="7776864" cy="523875"/>
            <a:chOff x="710" y="2637"/>
            <a:chExt cx="2640" cy="330"/>
          </a:xfrm>
        </p:grpSpPr>
        <p:sp>
          <p:nvSpPr>
            <p:cNvPr id="9" name="Text Box 92"/>
            <p:cNvSpPr txBox="1">
              <a:spLocks noChangeArrowheads="1"/>
            </p:cNvSpPr>
            <p:nvPr/>
          </p:nvSpPr>
          <p:spPr bwMode="auto">
            <a:xfrm>
              <a:off x="710" y="2637"/>
              <a:ext cx="2640" cy="330"/>
            </a:xfrm>
            <a:prstGeom prst="rect">
              <a:avLst/>
            </a:prstGeom>
            <a:noFill/>
            <a:ln w="9525">
              <a:noFill/>
              <a:miter lim="800000"/>
              <a:headEnd/>
              <a:tailEnd/>
            </a:ln>
            <a:effectLst/>
          </p:spPr>
          <p:txBody>
            <a:bodyPr>
              <a:spAutoFit/>
            </a:bodyPr>
            <a:lstStyle/>
            <a:p>
              <a:pPr>
                <a:spcBef>
                  <a:spcPct val="50000"/>
                </a:spcBef>
              </a:pPr>
              <a:r>
                <a:rPr lang="zh-CN" altLang="en-US" sz="2800" b="1"/>
                <a:t>写</a:t>
              </a:r>
              <a:r>
                <a:rPr lang="en-US" altLang="zh-CN" sz="2800" b="1"/>
                <a:t>0</a:t>
              </a:r>
              <a:r>
                <a:rPr lang="zh-CN" altLang="en-US" sz="2800" b="1"/>
                <a:t>：</a:t>
              </a:r>
              <a:r>
                <a:rPr lang="en-US" altLang="zh-CN" sz="2800" b="1"/>
                <a:t>W</a:t>
              </a:r>
              <a:r>
                <a:rPr lang="zh-CN" altLang="en-US" sz="2800" b="1"/>
                <a:t>低电</a:t>
              </a:r>
              <a:r>
                <a:rPr lang="zh-CN" altLang="en-US" sz="2800" b="1" smtClean="0"/>
                <a:t>平、</a:t>
              </a:r>
              <a:r>
                <a:rPr lang="en-US" altLang="zh-CN" sz="2800" b="1" smtClean="0"/>
                <a:t>W</a:t>
              </a:r>
              <a:r>
                <a:rPr lang="zh-CN" altLang="en-US" sz="2800" b="1"/>
                <a:t>高电</a:t>
              </a:r>
              <a:r>
                <a:rPr lang="zh-CN" altLang="en-US" sz="2800" b="1" smtClean="0"/>
                <a:t>平</a:t>
              </a:r>
              <a:r>
                <a:rPr lang="en-US" altLang="zh-CN" sz="2800" b="1" smtClean="0"/>
                <a:t>(A=0</a:t>
              </a:r>
              <a:r>
                <a:rPr lang="zh-CN" altLang="en-US" sz="2800" b="1" smtClean="0"/>
                <a:t>，</a:t>
              </a:r>
              <a:r>
                <a:rPr lang="en-US" altLang="zh-CN" sz="2800" b="1" smtClean="0"/>
                <a:t>B=1)</a:t>
              </a:r>
              <a:endParaRPr lang="zh-CN" altLang="en-US" sz="2800" b="1"/>
            </a:p>
          </p:txBody>
        </p:sp>
        <p:sp>
          <p:nvSpPr>
            <p:cNvPr id="10" name="Line 93"/>
            <p:cNvSpPr>
              <a:spLocks noChangeShapeType="1"/>
            </p:cNvSpPr>
            <p:nvPr/>
          </p:nvSpPr>
          <p:spPr bwMode="auto">
            <a:xfrm>
              <a:off x="1052" y="2694"/>
              <a:ext cx="95" cy="0"/>
            </a:xfrm>
            <a:prstGeom prst="line">
              <a:avLst/>
            </a:prstGeom>
            <a:noFill/>
            <a:ln w="28575" cap="sq">
              <a:solidFill>
                <a:schemeClr val="tx1"/>
              </a:solidFill>
              <a:round/>
              <a:headEnd type="none" w="sm" len="sm"/>
              <a:tailEnd type="none" w="sm" len="sm"/>
            </a:ln>
            <a:effectLst/>
          </p:spPr>
          <p:txBody>
            <a:bodyPr wrap="none" anchor="ctr"/>
            <a:lstStyle/>
            <a:p>
              <a:endParaRPr lang="zh-CN" altLang="en-US" sz="2800" b="1"/>
            </a:p>
          </p:txBody>
        </p:sp>
      </p:grpSp>
      <p:grpSp>
        <p:nvGrpSpPr>
          <p:cNvPr id="11" name="Group 99"/>
          <p:cNvGrpSpPr>
            <a:grpSpLocks/>
          </p:cNvGrpSpPr>
          <p:nvPr/>
        </p:nvGrpSpPr>
        <p:grpSpPr bwMode="auto">
          <a:xfrm>
            <a:off x="179503" y="4017538"/>
            <a:ext cx="7272817" cy="523875"/>
            <a:chOff x="-50" y="1033"/>
            <a:chExt cx="2640" cy="330"/>
          </a:xfrm>
        </p:grpSpPr>
        <p:sp>
          <p:nvSpPr>
            <p:cNvPr id="12" name="Text Box 92"/>
            <p:cNvSpPr txBox="1">
              <a:spLocks noChangeArrowheads="1"/>
            </p:cNvSpPr>
            <p:nvPr/>
          </p:nvSpPr>
          <p:spPr bwMode="auto">
            <a:xfrm>
              <a:off x="-50" y="1033"/>
              <a:ext cx="2640" cy="330"/>
            </a:xfrm>
            <a:prstGeom prst="rect">
              <a:avLst/>
            </a:prstGeom>
            <a:noFill/>
            <a:ln w="9525">
              <a:noFill/>
              <a:miter lim="800000"/>
              <a:headEnd/>
              <a:tailEnd/>
            </a:ln>
            <a:effectLst/>
          </p:spPr>
          <p:txBody>
            <a:bodyPr wrap="square">
              <a:spAutoFit/>
            </a:bodyPr>
            <a:lstStyle/>
            <a:p>
              <a:pPr>
                <a:spcBef>
                  <a:spcPct val="50000"/>
                </a:spcBef>
              </a:pPr>
              <a:r>
                <a:rPr lang="zh-CN" altLang="en-US" sz="2800" b="1"/>
                <a:t>写</a:t>
              </a:r>
              <a:r>
                <a:rPr lang="en-US" altLang="zh-CN" sz="2800" b="1"/>
                <a:t>1</a:t>
              </a:r>
              <a:r>
                <a:rPr lang="zh-CN" altLang="en-US" sz="2800" b="1"/>
                <a:t>：</a:t>
              </a:r>
              <a:r>
                <a:rPr lang="en-US" altLang="zh-CN" sz="2800" b="1"/>
                <a:t>W</a:t>
              </a:r>
              <a:r>
                <a:rPr lang="zh-CN" altLang="en-US" sz="2800" b="1"/>
                <a:t>高电平、</a:t>
              </a:r>
              <a:r>
                <a:rPr lang="en-US" altLang="zh-CN" sz="2800" b="1"/>
                <a:t>W</a:t>
              </a:r>
              <a:r>
                <a:rPr lang="zh-CN" altLang="en-US" sz="2800" b="1"/>
                <a:t>低电</a:t>
              </a:r>
              <a:r>
                <a:rPr lang="zh-CN" altLang="en-US" sz="2800" b="1" smtClean="0"/>
                <a:t>平</a:t>
              </a:r>
              <a:r>
                <a:rPr lang="en-US" altLang="zh-CN" sz="2800" b="1" smtClean="0"/>
                <a:t>(A=1</a:t>
              </a:r>
              <a:r>
                <a:rPr lang="zh-CN" altLang="en-US" sz="2800" b="1" smtClean="0"/>
                <a:t>，</a:t>
              </a:r>
              <a:r>
                <a:rPr lang="en-US" altLang="zh-CN" sz="2800" b="1" smtClean="0"/>
                <a:t>B=0)</a:t>
              </a:r>
              <a:endParaRPr lang="zh-CN" altLang="en-US" sz="2800" b="1"/>
            </a:p>
          </p:txBody>
        </p:sp>
        <p:sp>
          <p:nvSpPr>
            <p:cNvPr id="13" name="Line 93"/>
            <p:cNvSpPr>
              <a:spLocks noChangeShapeType="1"/>
            </p:cNvSpPr>
            <p:nvPr/>
          </p:nvSpPr>
          <p:spPr bwMode="auto">
            <a:xfrm>
              <a:off x="316" y="1071"/>
              <a:ext cx="114" cy="0"/>
            </a:xfrm>
            <a:prstGeom prst="line">
              <a:avLst/>
            </a:prstGeom>
            <a:noFill/>
            <a:ln w="28575" cap="sq">
              <a:solidFill>
                <a:schemeClr val="tx1"/>
              </a:solidFill>
              <a:round/>
              <a:headEnd type="none" w="sm" len="sm"/>
              <a:tailEnd type="none" w="sm" len="sm"/>
            </a:ln>
            <a:effectLst/>
          </p:spPr>
          <p:txBody>
            <a:bodyPr wrap="none" anchor="ctr"/>
            <a:lstStyle/>
            <a:p>
              <a:endParaRPr lang="zh-CN" altLang="en-US" sz="2800" b="1"/>
            </a:p>
          </p:txBody>
        </p:sp>
      </p:grpSp>
      <p:grpSp>
        <p:nvGrpSpPr>
          <p:cNvPr id="14" name="组合 13"/>
          <p:cNvGrpSpPr/>
          <p:nvPr/>
        </p:nvGrpSpPr>
        <p:grpSpPr>
          <a:xfrm>
            <a:off x="3563888" y="116632"/>
            <a:ext cx="5502275" cy="3414713"/>
            <a:chOff x="3606229" y="1047005"/>
            <a:chExt cx="5502275" cy="3414713"/>
          </a:xfrm>
        </p:grpSpPr>
        <p:grpSp>
          <p:nvGrpSpPr>
            <p:cNvPr id="15" name="Group 110"/>
            <p:cNvGrpSpPr>
              <a:grpSpLocks/>
            </p:cNvGrpSpPr>
            <p:nvPr/>
          </p:nvGrpSpPr>
          <p:grpSpPr bwMode="auto">
            <a:xfrm>
              <a:off x="3606229" y="1047005"/>
              <a:ext cx="5502275" cy="3414713"/>
              <a:chOff x="2318" y="480"/>
              <a:chExt cx="3466" cy="2151"/>
            </a:xfrm>
          </p:grpSpPr>
          <p:grpSp>
            <p:nvGrpSpPr>
              <p:cNvPr id="18" name="Group 93"/>
              <p:cNvGrpSpPr>
                <a:grpSpLocks/>
              </p:cNvGrpSpPr>
              <p:nvPr/>
            </p:nvGrpSpPr>
            <p:grpSpPr bwMode="auto">
              <a:xfrm>
                <a:off x="2522" y="480"/>
                <a:ext cx="3108" cy="2151"/>
                <a:chOff x="2562" y="480"/>
                <a:chExt cx="3108" cy="2151"/>
              </a:xfrm>
            </p:grpSpPr>
            <p:sp>
              <p:nvSpPr>
                <p:cNvPr id="33" name="Line 28"/>
                <p:cNvSpPr>
                  <a:spLocks noChangeShapeType="1"/>
                </p:cNvSpPr>
                <p:nvPr/>
              </p:nvSpPr>
              <p:spPr bwMode="auto">
                <a:xfrm>
                  <a:off x="3042" y="1152"/>
                  <a:ext cx="432"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grpSp>
              <p:nvGrpSpPr>
                <p:cNvPr id="34" name="Group 30"/>
                <p:cNvGrpSpPr>
                  <a:grpSpLocks/>
                </p:cNvGrpSpPr>
                <p:nvPr/>
              </p:nvGrpSpPr>
              <p:grpSpPr bwMode="auto">
                <a:xfrm flipH="1">
                  <a:off x="4242" y="1142"/>
                  <a:ext cx="480" cy="624"/>
                  <a:chOff x="2784" y="1296"/>
                  <a:chExt cx="480" cy="624"/>
                </a:xfrm>
              </p:grpSpPr>
              <p:sp>
                <p:nvSpPr>
                  <p:cNvPr id="98" name="Line 31"/>
                  <p:cNvSpPr>
                    <a:spLocks noChangeShapeType="1"/>
                  </p:cNvSpPr>
                  <p:nvPr/>
                </p:nvSpPr>
                <p:spPr bwMode="auto">
                  <a:xfrm>
                    <a:off x="2784" y="1296"/>
                    <a:ext cx="0" cy="24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99" name="Line 32"/>
                  <p:cNvSpPr>
                    <a:spLocks noChangeShapeType="1"/>
                  </p:cNvSpPr>
                  <p:nvPr/>
                </p:nvSpPr>
                <p:spPr bwMode="auto">
                  <a:xfrm>
                    <a:off x="2784" y="1536"/>
                    <a:ext cx="192"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100" name="Line 33"/>
                  <p:cNvSpPr>
                    <a:spLocks noChangeShapeType="1"/>
                  </p:cNvSpPr>
                  <p:nvPr/>
                </p:nvSpPr>
                <p:spPr bwMode="auto">
                  <a:xfrm>
                    <a:off x="2784" y="1680"/>
                    <a:ext cx="192"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101" name="Line 34"/>
                  <p:cNvSpPr>
                    <a:spLocks noChangeShapeType="1"/>
                  </p:cNvSpPr>
                  <p:nvPr/>
                </p:nvSpPr>
                <p:spPr bwMode="auto">
                  <a:xfrm>
                    <a:off x="2976" y="1488"/>
                    <a:ext cx="0" cy="24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102" name="Line 35"/>
                  <p:cNvSpPr>
                    <a:spLocks noChangeShapeType="1"/>
                  </p:cNvSpPr>
                  <p:nvPr/>
                </p:nvSpPr>
                <p:spPr bwMode="auto">
                  <a:xfrm>
                    <a:off x="2784" y="1680"/>
                    <a:ext cx="0" cy="24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103" name="Line 36"/>
                  <p:cNvSpPr>
                    <a:spLocks noChangeShapeType="1"/>
                  </p:cNvSpPr>
                  <p:nvPr/>
                </p:nvSpPr>
                <p:spPr bwMode="auto">
                  <a:xfrm>
                    <a:off x="3072" y="1536"/>
                    <a:ext cx="0" cy="144"/>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104" name="Line 37"/>
                  <p:cNvSpPr>
                    <a:spLocks noChangeShapeType="1"/>
                  </p:cNvSpPr>
                  <p:nvPr/>
                </p:nvSpPr>
                <p:spPr bwMode="auto">
                  <a:xfrm>
                    <a:off x="3072" y="1632"/>
                    <a:ext cx="192"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grpSp>
            <p:sp>
              <p:nvSpPr>
                <p:cNvPr id="35" name="Line 39"/>
                <p:cNvSpPr>
                  <a:spLocks noChangeShapeType="1"/>
                </p:cNvSpPr>
                <p:nvPr/>
              </p:nvSpPr>
              <p:spPr bwMode="auto">
                <a:xfrm flipH="1">
                  <a:off x="4722" y="1152"/>
                  <a:ext cx="432"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grpSp>
              <p:nvGrpSpPr>
                <p:cNvPr id="36" name="Group 44"/>
                <p:cNvGrpSpPr>
                  <a:grpSpLocks/>
                </p:cNvGrpSpPr>
                <p:nvPr/>
              </p:nvGrpSpPr>
              <p:grpSpPr bwMode="auto">
                <a:xfrm>
                  <a:off x="2562" y="816"/>
                  <a:ext cx="720" cy="1433"/>
                  <a:chOff x="2496" y="1008"/>
                  <a:chExt cx="720" cy="1433"/>
                </a:xfrm>
              </p:grpSpPr>
              <p:sp>
                <p:nvSpPr>
                  <p:cNvPr id="91" name="Line 45"/>
                  <p:cNvSpPr>
                    <a:spLocks noChangeShapeType="1"/>
                  </p:cNvSpPr>
                  <p:nvPr/>
                </p:nvSpPr>
                <p:spPr bwMode="auto">
                  <a:xfrm>
                    <a:off x="2976" y="1344"/>
                    <a:ext cx="0" cy="144"/>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92" name="Line 46"/>
                  <p:cNvSpPr>
                    <a:spLocks noChangeShapeType="1"/>
                  </p:cNvSpPr>
                  <p:nvPr/>
                </p:nvSpPr>
                <p:spPr bwMode="auto">
                  <a:xfrm>
                    <a:off x="2832" y="1344"/>
                    <a:ext cx="0" cy="144"/>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93" name="Line 47"/>
                  <p:cNvSpPr>
                    <a:spLocks noChangeShapeType="1"/>
                  </p:cNvSpPr>
                  <p:nvPr/>
                </p:nvSpPr>
                <p:spPr bwMode="auto">
                  <a:xfrm>
                    <a:off x="2736" y="1488"/>
                    <a:ext cx="336"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94" name="Line 48"/>
                  <p:cNvSpPr>
                    <a:spLocks noChangeShapeType="1"/>
                  </p:cNvSpPr>
                  <p:nvPr/>
                </p:nvSpPr>
                <p:spPr bwMode="auto">
                  <a:xfrm>
                    <a:off x="2496" y="1344"/>
                    <a:ext cx="336"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95" name="Line 49"/>
                  <p:cNvSpPr>
                    <a:spLocks noChangeShapeType="1"/>
                  </p:cNvSpPr>
                  <p:nvPr/>
                </p:nvSpPr>
                <p:spPr bwMode="auto">
                  <a:xfrm>
                    <a:off x="2832" y="1536"/>
                    <a:ext cx="144"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96" name="Line 50"/>
                  <p:cNvSpPr>
                    <a:spLocks noChangeShapeType="1"/>
                  </p:cNvSpPr>
                  <p:nvPr/>
                </p:nvSpPr>
                <p:spPr bwMode="auto">
                  <a:xfrm>
                    <a:off x="2895" y="1536"/>
                    <a:ext cx="0" cy="905"/>
                  </a:xfrm>
                  <a:prstGeom prst="line">
                    <a:avLst/>
                  </a:prstGeom>
                  <a:noFill/>
                  <a:ln w="38100" cap="sq">
                    <a:solidFill>
                      <a:srgbClr val="0000FF"/>
                    </a:solidFill>
                    <a:round/>
                    <a:headEnd type="none" w="sm" len="sm"/>
                    <a:tailEnd type="none" w="sm" len="sm"/>
                  </a:ln>
                  <a:effectLst/>
                </p:spPr>
                <p:txBody>
                  <a:bodyPr wrap="none" anchor="ctr"/>
                  <a:lstStyle/>
                  <a:p>
                    <a:endParaRPr lang="zh-CN" altLang="en-US"/>
                  </a:p>
                </p:txBody>
              </p:sp>
              <p:sp>
                <p:nvSpPr>
                  <p:cNvPr id="97" name="Text Box 51"/>
                  <p:cNvSpPr txBox="1">
                    <a:spLocks noChangeArrowheads="1"/>
                  </p:cNvSpPr>
                  <p:nvPr/>
                </p:nvSpPr>
                <p:spPr bwMode="auto">
                  <a:xfrm>
                    <a:off x="2688" y="1008"/>
                    <a:ext cx="528" cy="327"/>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800" b="1">
                        <a:latin typeface="黑体" pitchFamily="2" charset="-122"/>
                        <a:ea typeface="黑体" pitchFamily="2" charset="-122"/>
                      </a:rPr>
                      <a:t>T3</a:t>
                    </a:r>
                  </a:p>
                </p:txBody>
              </p:sp>
            </p:grpSp>
            <p:grpSp>
              <p:nvGrpSpPr>
                <p:cNvPr id="37" name="Group 52"/>
                <p:cNvGrpSpPr>
                  <a:grpSpLocks/>
                </p:cNvGrpSpPr>
                <p:nvPr/>
              </p:nvGrpSpPr>
              <p:grpSpPr bwMode="auto">
                <a:xfrm>
                  <a:off x="5058" y="816"/>
                  <a:ext cx="576" cy="1433"/>
                  <a:chOff x="4992" y="1008"/>
                  <a:chExt cx="576" cy="1433"/>
                </a:xfrm>
              </p:grpSpPr>
              <p:sp>
                <p:nvSpPr>
                  <p:cNvPr id="84" name="Line 53"/>
                  <p:cNvSpPr>
                    <a:spLocks noChangeShapeType="1"/>
                  </p:cNvSpPr>
                  <p:nvPr/>
                </p:nvSpPr>
                <p:spPr bwMode="auto">
                  <a:xfrm>
                    <a:off x="5232" y="1344"/>
                    <a:ext cx="0" cy="144"/>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85" name="Line 54"/>
                  <p:cNvSpPr>
                    <a:spLocks noChangeShapeType="1"/>
                  </p:cNvSpPr>
                  <p:nvPr/>
                </p:nvSpPr>
                <p:spPr bwMode="auto">
                  <a:xfrm>
                    <a:off x="5088" y="1344"/>
                    <a:ext cx="0" cy="144"/>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86" name="Line 55"/>
                  <p:cNvSpPr>
                    <a:spLocks noChangeShapeType="1"/>
                  </p:cNvSpPr>
                  <p:nvPr/>
                </p:nvSpPr>
                <p:spPr bwMode="auto">
                  <a:xfrm>
                    <a:off x="4992" y="1488"/>
                    <a:ext cx="336"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87" name="Line 56"/>
                  <p:cNvSpPr>
                    <a:spLocks noChangeShapeType="1"/>
                  </p:cNvSpPr>
                  <p:nvPr/>
                </p:nvSpPr>
                <p:spPr bwMode="auto">
                  <a:xfrm>
                    <a:off x="5232" y="1344"/>
                    <a:ext cx="336"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88" name="Line 57"/>
                  <p:cNvSpPr>
                    <a:spLocks noChangeShapeType="1"/>
                  </p:cNvSpPr>
                  <p:nvPr/>
                </p:nvSpPr>
                <p:spPr bwMode="auto">
                  <a:xfrm>
                    <a:off x="5088" y="1536"/>
                    <a:ext cx="144"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89" name="Line 58"/>
                  <p:cNvSpPr>
                    <a:spLocks noChangeShapeType="1"/>
                  </p:cNvSpPr>
                  <p:nvPr/>
                </p:nvSpPr>
                <p:spPr bwMode="auto">
                  <a:xfrm>
                    <a:off x="5171" y="1536"/>
                    <a:ext cx="11" cy="905"/>
                  </a:xfrm>
                  <a:prstGeom prst="line">
                    <a:avLst/>
                  </a:prstGeom>
                  <a:noFill/>
                  <a:ln w="38100" cap="sq">
                    <a:solidFill>
                      <a:srgbClr val="0000FF"/>
                    </a:solidFill>
                    <a:round/>
                    <a:headEnd type="none" w="sm" len="sm"/>
                    <a:tailEnd type="none" w="sm" len="sm"/>
                  </a:ln>
                  <a:effectLst/>
                </p:spPr>
                <p:txBody>
                  <a:bodyPr wrap="none" anchor="ctr"/>
                  <a:lstStyle/>
                  <a:p>
                    <a:endParaRPr lang="zh-CN" altLang="en-US"/>
                  </a:p>
                </p:txBody>
              </p:sp>
              <p:sp>
                <p:nvSpPr>
                  <p:cNvPr id="90" name="Text Box 59"/>
                  <p:cNvSpPr txBox="1">
                    <a:spLocks noChangeArrowheads="1"/>
                  </p:cNvSpPr>
                  <p:nvPr/>
                </p:nvSpPr>
                <p:spPr bwMode="auto">
                  <a:xfrm>
                    <a:off x="4992" y="1008"/>
                    <a:ext cx="528" cy="327"/>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800" b="1">
                        <a:latin typeface="黑体" pitchFamily="2" charset="-122"/>
                        <a:ea typeface="黑体" pitchFamily="2" charset="-122"/>
                      </a:rPr>
                      <a:t>T4</a:t>
                    </a:r>
                  </a:p>
                </p:txBody>
              </p:sp>
            </p:grpSp>
            <p:sp>
              <p:nvSpPr>
                <p:cNvPr id="38" name="Line 60"/>
                <p:cNvSpPr>
                  <a:spLocks noChangeShapeType="1"/>
                </p:cNvSpPr>
                <p:nvPr/>
              </p:nvSpPr>
              <p:spPr bwMode="auto">
                <a:xfrm>
                  <a:off x="2948" y="2249"/>
                  <a:ext cx="2302" cy="7"/>
                </a:xfrm>
                <a:prstGeom prst="line">
                  <a:avLst/>
                </a:prstGeom>
                <a:noFill/>
                <a:ln w="38100" cap="sq">
                  <a:solidFill>
                    <a:srgbClr val="0000FF"/>
                  </a:solidFill>
                  <a:round/>
                  <a:headEnd type="none" w="sm" len="sm"/>
                  <a:tailEnd type="none" w="sm" len="sm"/>
                </a:ln>
                <a:effectLst/>
              </p:spPr>
              <p:txBody>
                <a:bodyPr wrap="none" anchor="ctr"/>
                <a:lstStyle/>
                <a:p>
                  <a:endParaRPr lang="zh-CN" altLang="en-US"/>
                </a:p>
              </p:txBody>
            </p:sp>
            <p:sp>
              <p:nvSpPr>
                <p:cNvPr id="39" name="Line 61"/>
                <p:cNvSpPr>
                  <a:spLocks noChangeShapeType="1"/>
                </p:cNvSpPr>
                <p:nvPr/>
              </p:nvSpPr>
              <p:spPr bwMode="auto">
                <a:xfrm>
                  <a:off x="4050" y="2256"/>
                  <a:ext cx="0" cy="240"/>
                </a:xfrm>
                <a:prstGeom prst="line">
                  <a:avLst/>
                </a:prstGeom>
                <a:noFill/>
                <a:ln w="38100" cap="sq">
                  <a:solidFill>
                    <a:srgbClr val="0000FF"/>
                  </a:solidFill>
                  <a:round/>
                  <a:headEnd type="none" w="sm" len="sm"/>
                  <a:tailEnd type="none" w="sm" len="sm"/>
                </a:ln>
                <a:effectLst/>
              </p:spPr>
              <p:txBody>
                <a:bodyPr wrap="none" anchor="ctr"/>
                <a:lstStyle/>
                <a:p>
                  <a:endParaRPr lang="zh-CN" altLang="en-US"/>
                </a:p>
              </p:txBody>
            </p:sp>
            <p:sp>
              <p:nvSpPr>
                <p:cNvPr id="40" name="Line 62"/>
                <p:cNvSpPr>
                  <a:spLocks noChangeShapeType="1"/>
                </p:cNvSpPr>
                <p:nvPr/>
              </p:nvSpPr>
              <p:spPr bwMode="auto">
                <a:xfrm>
                  <a:off x="3090" y="2496"/>
                  <a:ext cx="2016" cy="0"/>
                </a:xfrm>
                <a:prstGeom prst="line">
                  <a:avLst/>
                </a:prstGeom>
                <a:noFill/>
                <a:ln w="38100" cap="sq">
                  <a:solidFill>
                    <a:srgbClr val="0000FF"/>
                  </a:solidFill>
                  <a:round/>
                  <a:headEnd type="none" w="sm" len="sm"/>
                  <a:tailEnd type="none" w="sm" len="sm"/>
                </a:ln>
                <a:effectLst/>
              </p:spPr>
              <p:txBody>
                <a:bodyPr wrap="none" anchor="ctr"/>
                <a:lstStyle/>
                <a:p>
                  <a:endParaRPr lang="zh-CN" altLang="en-US"/>
                </a:p>
              </p:txBody>
            </p:sp>
            <p:sp>
              <p:nvSpPr>
                <p:cNvPr id="41" name="Text Box 63"/>
                <p:cNvSpPr txBox="1">
                  <a:spLocks noChangeArrowheads="1"/>
                </p:cNvSpPr>
                <p:nvPr/>
              </p:nvSpPr>
              <p:spPr bwMode="auto">
                <a:xfrm>
                  <a:off x="5154" y="2304"/>
                  <a:ext cx="380" cy="327"/>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800" b="1">
                      <a:latin typeface="黑体" pitchFamily="2" charset="-122"/>
                      <a:ea typeface="黑体" pitchFamily="2" charset="-122"/>
                    </a:rPr>
                    <a:t>Z</a:t>
                  </a:r>
                </a:p>
              </p:txBody>
            </p:sp>
            <p:sp>
              <p:nvSpPr>
                <p:cNvPr id="42" name="Line 64"/>
                <p:cNvSpPr>
                  <a:spLocks noChangeShapeType="1"/>
                </p:cNvSpPr>
                <p:nvPr/>
              </p:nvSpPr>
              <p:spPr bwMode="auto">
                <a:xfrm>
                  <a:off x="2562" y="816"/>
                  <a:ext cx="0" cy="1488"/>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43" name="Line 65"/>
                <p:cNvSpPr>
                  <a:spLocks noChangeShapeType="1"/>
                </p:cNvSpPr>
                <p:nvPr/>
              </p:nvSpPr>
              <p:spPr bwMode="auto">
                <a:xfrm>
                  <a:off x="5634" y="816"/>
                  <a:ext cx="0" cy="1488"/>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grpSp>
              <p:nvGrpSpPr>
                <p:cNvPr id="44" name="Group 66"/>
                <p:cNvGrpSpPr>
                  <a:grpSpLocks/>
                </p:cNvGrpSpPr>
                <p:nvPr/>
              </p:nvGrpSpPr>
              <p:grpSpPr bwMode="auto">
                <a:xfrm>
                  <a:off x="2562" y="480"/>
                  <a:ext cx="576" cy="327"/>
                  <a:chOff x="2544" y="432"/>
                  <a:chExt cx="576" cy="327"/>
                </a:xfrm>
              </p:grpSpPr>
              <p:sp>
                <p:nvSpPr>
                  <p:cNvPr id="82" name="Text Box 67"/>
                  <p:cNvSpPr txBox="1">
                    <a:spLocks noChangeArrowheads="1"/>
                  </p:cNvSpPr>
                  <p:nvPr/>
                </p:nvSpPr>
                <p:spPr bwMode="auto">
                  <a:xfrm>
                    <a:off x="2544" y="432"/>
                    <a:ext cx="576" cy="327"/>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800" b="1">
                        <a:latin typeface="黑体" pitchFamily="2" charset="-122"/>
                        <a:ea typeface="黑体" pitchFamily="2" charset="-122"/>
                      </a:rPr>
                      <a:t>W</a:t>
                    </a:r>
                  </a:p>
                </p:txBody>
              </p:sp>
              <p:sp>
                <p:nvSpPr>
                  <p:cNvPr id="83" name="Line 68"/>
                  <p:cNvSpPr>
                    <a:spLocks noChangeShapeType="1"/>
                  </p:cNvSpPr>
                  <p:nvPr/>
                </p:nvSpPr>
                <p:spPr bwMode="auto">
                  <a:xfrm>
                    <a:off x="2544" y="480"/>
                    <a:ext cx="192" cy="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grpSp>
            <p:sp>
              <p:nvSpPr>
                <p:cNvPr id="45" name="Text Box 69"/>
                <p:cNvSpPr txBox="1">
                  <a:spLocks noChangeArrowheads="1"/>
                </p:cNvSpPr>
                <p:nvPr/>
              </p:nvSpPr>
              <p:spPr bwMode="auto">
                <a:xfrm>
                  <a:off x="5394" y="480"/>
                  <a:ext cx="276" cy="327"/>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800" b="1">
                      <a:latin typeface="黑体" pitchFamily="2" charset="-122"/>
                      <a:ea typeface="黑体" pitchFamily="2" charset="-122"/>
                    </a:rPr>
                    <a:t>W</a:t>
                  </a:r>
                </a:p>
              </p:txBody>
            </p:sp>
            <p:grpSp>
              <p:nvGrpSpPr>
                <p:cNvPr id="46" name="Group 72"/>
                <p:cNvGrpSpPr>
                  <a:grpSpLocks/>
                </p:cNvGrpSpPr>
                <p:nvPr/>
              </p:nvGrpSpPr>
              <p:grpSpPr bwMode="auto">
                <a:xfrm>
                  <a:off x="3762" y="1488"/>
                  <a:ext cx="192" cy="480"/>
                  <a:chOff x="3696" y="1680"/>
                  <a:chExt cx="192" cy="480"/>
                </a:xfrm>
              </p:grpSpPr>
              <p:sp>
                <p:nvSpPr>
                  <p:cNvPr id="78" name="Line 73"/>
                  <p:cNvSpPr>
                    <a:spLocks noChangeShapeType="1"/>
                  </p:cNvSpPr>
                  <p:nvPr/>
                </p:nvSpPr>
                <p:spPr bwMode="auto">
                  <a:xfrm>
                    <a:off x="3696" y="1872"/>
                    <a:ext cx="192" cy="0"/>
                  </a:xfrm>
                  <a:prstGeom prst="line">
                    <a:avLst/>
                  </a:prstGeom>
                  <a:noFill/>
                  <a:ln w="19050" cap="sq">
                    <a:solidFill>
                      <a:schemeClr val="tx1"/>
                    </a:solidFill>
                    <a:round/>
                    <a:headEnd type="none" w="sm" len="sm"/>
                    <a:tailEnd type="none" w="sm" len="sm"/>
                  </a:ln>
                  <a:effectLst/>
                </p:spPr>
                <p:txBody>
                  <a:bodyPr wrap="none" anchor="ctr"/>
                  <a:lstStyle/>
                  <a:p>
                    <a:endParaRPr lang="zh-CN" altLang="en-US"/>
                  </a:p>
                </p:txBody>
              </p:sp>
              <p:sp>
                <p:nvSpPr>
                  <p:cNvPr id="79" name="Line 74"/>
                  <p:cNvSpPr>
                    <a:spLocks noChangeShapeType="1"/>
                  </p:cNvSpPr>
                  <p:nvPr/>
                </p:nvSpPr>
                <p:spPr bwMode="auto">
                  <a:xfrm>
                    <a:off x="3792" y="1680"/>
                    <a:ext cx="0" cy="192"/>
                  </a:xfrm>
                  <a:prstGeom prst="line">
                    <a:avLst/>
                  </a:prstGeom>
                  <a:noFill/>
                  <a:ln w="28575" cap="rnd">
                    <a:solidFill>
                      <a:schemeClr val="tx1"/>
                    </a:solidFill>
                    <a:prstDash val="sysDot"/>
                    <a:round/>
                    <a:headEnd type="none" w="sm" len="sm"/>
                    <a:tailEnd type="none" w="sm" len="sm"/>
                  </a:ln>
                  <a:effectLst/>
                </p:spPr>
                <p:txBody>
                  <a:bodyPr wrap="none" anchor="ctr"/>
                  <a:lstStyle/>
                  <a:p>
                    <a:endParaRPr lang="zh-CN" altLang="en-US"/>
                  </a:p>
                </p:txBody>
              </p:sp>
              <p:sp>
                <p:nvSpPr>
                  <p:cNvPr id="80" name="Line 75"/>
                  <p:cNvSpPr>
                    <a:spLocks noChangeShapeType="1"/>
                  </p:cNvSpPr>
                  <p:nvPr/>
                </p:nvSpPr>
                <p:spPr bwMode="auto">
                  <a:xfrm>
                    <a:off x="3696" y="1920"/>
                    <a:ext cx="192" cy="0"/>
                  </a:xfrm>
                  <a:prstGeom prst="line">
                    <a:avLst/>
                  </a:prstGeom>
                  <a:noFill/>
                  <a:ln w="19050" cap="sq">
                    <a:solidFill>
                      <a:schemeClr val="tx1"/>
                    </a:solidFill>
                    <a:round/>
                    <a:headEnd type="none" w="sm" len="sm"/>
                    <a:tailEnd type="none" w="sm" len="sm"/>
                  </a:ln>
                  <a:effectLst/>
                </p:spPr>
                <p:txBody>
                  <a:bodyPr wrap="none" anchor="ctr"/>
                  <a:lstStyle/>
                  <a:p>
                    <a:endParaRPr lang="zh-CN" altLang="en-US"/>
                  </a:p>
                </p:txBody>
              </p:sp>
              <p:sp>
                <p:nvSpPr>
                  <p:cNvPr id="81" name="Line 76"/>
                  <p:cNvSpPr>
                    <a:spLocks noChangeShapeType="1"/>
                  </p:cNvSpPr>
                  <p:nvPr/>
                </p:nvSpPr>
                <p:spPr bwMode="auto">
                  <a:xfrm>
                    <a:off x="3792" y="1968"/>
                    <a:ext cx="0" cy="192"/>
                  </a:xfrm>
                  <a:prstGeom prst="line">
                    <a:avLst/>
                  </a:prstGeom>
                  <a:noFill/>
                  <a:ln w="28575" cap="rnd">
                    <a:solidFill>
                      <a:schemeClr val="tx1"/>
                    </a:solidFill>
                    <a:prstDash val="sysDot"/>
                    <a:round/>
                    <a:headEnd type="none" w="sm" len="sm"/>
                    <a:tailEnd type="none" w="sm" len="sm"/>
                  </a:ln>
                  <a:effectLst/>
                </p:spPr>
                <p:txBody>
                  <a:bodyPr wrap="none" anchor="ctr"/>
                  <a:lstStyle/>
                  <a:p>
                    <a:endParaRPr lang="zh-CN" altLang="en-US"/>
                  </a:p>
                </p:txBody>
              </p:sp>
            </p:grpSp>
            <p:grpSp>
              <p:nvGrpSpPr>
                <p:cNvPr id="47" name="Group 77"/>
                <p:cNvGrpSpPr>
                  <a:grpSpLocks/>
                </p:cNvGrpSpPr>
                <p:nvPr/>
              </p:nvGrpSpPr>
              <p:grpSpPr bwMode="auto">
                <a:xfrm>
                  <a:off x="4194" y="1488"/>
                  <a:ext cx="192" cy="480"/>
                  <a:chOff x="3696" y="1680"/>
                  <a:chExt cx="192" cy="480"/>
                </a:xfrm>
              </p:grpSpPr>
              <p:sp>
                <p:nvSpPr>
                  <p:cNvPr id="74" name="Line 78"/>
                  <p:cNvSpPr>
                    <a:spLocks noChangeShapeType="1"/>
                  </p:cNvSpPr>
                  <p:nvPr/>
                </p:nvSpPr>
                <p:spPr bwMode="auto">
                  <a:xfrm>
                    <a:off x="3696" y="1872"/>
                    <a:ext cx="192" cy="0"/>
                  </a:xfrm>
                  <a:prstGeom prst="line">
                    <a:avLst/>
                  </a:prstGeom>
                  <a:noFill/>
                  <a:ln w="19050" cap="sq">
                    <a:solidFill>
                      <a:schemeClr val="tx1"/>
                    </a:solidFill>
                    <a:round/>
                    <a:headEnd type="none" w="sm" len="sm"/>
                    <a:tailEnd type="none" w="sm" len="sm"/>
                  </a:ln>
                  <a:effectLst/>
                </p:spPr>
                <p:txBody>
                  <a:bodyPr wrap="none" anchor="ctr"/>
                  <a:lstStyle/>
                  <a:p>
                    <a:endParaRPr lang="zh-CN" altLang="en-US"/>
                  </a:p>
                </p:txBody>
              </p:sp>
              <p:sp>
                <p:nvSpPr>
                  <p:cNvPr id="75" name="Line 79"/>
                  <p:cNvSpPr>
                    <a:spLocks noChangeShapeType="1"/>
                  </p:cNvSpPr>
                  <p:nvPr/>
                </p:nvSpPr>
                <p:spPr bwMode="auto">
                  <a:xfrm>
                    <a:off x="3792" y="1680"/>
                    <a:ext cx="0" cy="192"/>
                  </a:xfrm>
                  <a:prstGeom prst="line">
                    <a:avLst/>
                  </a:prstGeom>
                  <a:noFill/>
                  <a:ln w="28575" cap="rnd">
                    <a:solidFill>
                      <a:schemeClr val="tx1"/>
                    </a:solidFill>
                    <a:prstDash val="sysDot"/>
                    <a:round/>
                    <a:headEnd type="none" w="sm" len="sm"/>
                    <a:tailEnd type="none" w="sm" len="sm"/>
                  </a:ln>
                  <a:effectLst/>
                </p:spPr>
                <p:txBody>
                  <a:bodyPr wrap="none" anchor="ctr"/>
                  <a:lstStyle/>
                  <a:p>
                    <a:endParaRPr lang="zh-CN" altLang="en-US"/>
                  </a:p>
                </p:txBody>
              </p:sp>
              <p:sp>
                <p:nvSpPr>
                  <p:cNvPr id="76" name="Line 80"/>
                  <p:cNvSpPr>
                    <a:spLocks noChangeShapeType="1"/>
                  </p:cNvSpPr>
                  <p:nvPr/>
                </p:nvSpPr>
                <p:spPr bwMode="auto">
                  <a:xfrm>
                    <a:off x="3696" y="1920"/>
                    <a:ext cx="192" cy="0"/>
                  </a:xfrm>
                  <a:prstGeom prst="line">
                    <a:avLst/>
                  </a:prstGeom>
                  <a:noFill/>
                  <a:ln w="19050" cap="sq">
                    <a:solidFill>
                      <a:schemeClr val="tx1"/>
                    </a:solidFill>
                    <a:round/>
                    <a:headEnd type="none" w="sm" len="sm"/>
                    <a:tailEnd type="none" w="sm" len="sm"/>
                  </a:ln>
                  <a:effectLst/>
                </p:spPr>
                <p:txBody>
                  <a:bodyPr wrap="none" anchor="ctr"/>
                  <a:lstStyle/>
                  <a:p>
                    <a:endParaRPr lang="zh-CN" altLang="en-US"/>
                  </a:p>
                </p:txBody>
              </p:sp>
              <p:sp>
                <p:nvSpPr>
                  <p:cNvPr id="77" name="Line 81"/>
                  <p:cNvSpPr>
                    <a:spLocks noChangeShapeType="1"/>
                  </p:cNvSpPr>
                  <p:nvPr/>
                </p:nvSpPr>
                <p:spPr bwMode="auto">
                  <a:xfrm>
                    <a:off x="3792" y="1968"/>
                    <a:ext cx="0" cy="192"/>
                  </a:xfrm>
                  <a:prstGeom prst="line">
                    <a:avLst/>
                  </a:prstGeom>
                  <a:noFill/>
                  <a:ln w="28575" cap="rnd">
                    <a:solidFill>
                      <a:schemeClr val="tx1"/>
                    </a:solidFill>
                    <a:prstDash val="sysDot"/>
                    <a:round/>
                    <a:headEnd type="none" w="sm" len="sm"/>
                    <a:tailEnd type="none" w="sm" len="sm"/>
                  </a:ln>
                  <a:effectLst/>
                </p:spPr>
                <p:txBody>
                  <a:bodyPr wrap="none" anchor="ctr"/>
                  <a:lstStyle/>
                  <a:p>
                    <a:endParaRPr lang="zh-CN" altLang="en-US"/>
                  </a:p>
                </p:txBody>
              </p:sp>
            </p:grpSp>
            <p:grpSp>
              <p:nvGrpSpPr>
                <p:cNvPr id="48" name="Group 18"/>
                <p:cNvGrpSpPr>
                  <a:grpSpLocks/>
                </p:cNvGrpSpPr>
                <p:nvPr/>
              </p:nvGrpSpPr>
              <p:grpSpPr bwMode="auto">
                <a:xfrm>
                  <a:off x="3180" y="1152"/>
                  <a:ext cx="774" cy="624"/>
                  <a:chOff x="2490" y="1296"/>
                  <a:chExt cx="774" cy="624"/>
                </a:xfrm>
              </p:grpSpPr>
              <p:sp>
                <p:nvSpPr>
                  <p:cNvPr id="65" name="Text Box 19"/>
                  <p:cNvSpPr txBox="1">
                    <a:spLocks noChangeArrowheads="1"/>
                  </p:cNvSpPr>
                  <p:nvPr/>
                </p:nvSpPr>
                <p:spPr bwMode="auto">
                  <a:xfrm>
                    <a:off x="2490" y="1440"/>
                    <a:ext cx="480" cy="327"/>
                  </a:xfrm>
                  <a:prstGeom prst="rect">
                    <a:avLst/>
                  </a:prstGeom>
                  <a:noFill/>
                  <a:ln w="9525">
                    <a:noFill/>
                    <a:miter lim="800000"/>
                    <a:headEnd/>
                    <a:tailEnd/>
                  </a:ln>
                  <a:effectLst/>
                </p:spPr>
                <p:txBody>
                  <a:bodyPr>
                    <a:spAutoFit/>
                  </a:bodyPr>
                  <a:lstStyle/>
                  <a:p>
                    <a:pPr>
                      <a:spcBef>
                        <a:spcPct val="50000"/>
                      </a:spcBef>
                    </a:pPr>
                    <a:r>
                      <a:rPr lang="en-US" altLang="zh-CN" sz="2800" b="1">
                        <a:latin typeface="黑体" pitchFamily="2" charset="-122"/>
                        <a:ea typeface="黑体" pitchFamily="2" charset="-122"/>
                      </a:rPr>
                      <a:t>T1</a:t>
                    </a:r>
                  </a:p>
                </p:txBody>
              </p:sp>
              <p:grpSp>
                <p:nvGrpSpPr>
                  <p:cNvPr id="66" name="Group 20"/>
                  <p:cNvGrpSpPr>
                    <a:grpSpLocks/>
                  </p:cNvGrpSpPr>
                  <p:nvPr/>
                </p:nvGrpSpPr>
                <p:grpSpPr bwMode="auto">
                  <a:xfrm>
                    <a:off x="2784" y="1296"/>
                    <a:ext cx="480" cy="624"/>
                    <a:chOff x="2784" y="1296"/>
                    <a:chExt cx="480" cy="624"/>
                  </a:xfrm>
                </p:grpSpPr>
                <p:sp>
                  <p:nvSpPr>
                    <p:cNvPr id="67" name="Line 21"/>
                    <p:cNvSpPr>
                      <a:spLocks noChangeShapeType="1"/>
                    </p:cNvSpPr>
                    <p:nvPr/>
                  </p:nvSpPr>
                  <p:spPr bwMode="auto">
                    <a:xfrm>
                      <a:off x="2784" y="1296"/>
                      <a:ext cx="0" cy="24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68" name="Line 22"/>
                    <p:cNvSpPr>
                      <a:spLocks noChangeShapeType="1"/>
                    </p:cNvSpPr>
                    <p:nvPr/>
                  </p:nvSpPr>
                  <p:spPr bwMode="auto">
                    <a:xfrm>
                      <a:off x="2784" y="1536"/>
                      <a:ext cx="192"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69" name="Line 23"/>
                    <p:cNvSpPr>
                      <a:spLocks noChangeShapeType="1"/>
                    </p:cNvSpPr>
                    <p:nvPr/>
                  </p:nvSpPr>
                  <p:spPr bwMode="auto">
                    <a:xfrm>
                      <a:off x="2784" y="1680"/>
                      <a:ext cx="192"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70" name="Line 24"/>
                    <p:cNvSpPr>
                      <a:spLocks noChangeShapeType="1"/>
                    </p:cNvSpPr>
                    <p:nvPr/>
                  </p:nvSpPr>
                  <p:spPr bwMode="auto">
                    <a:xfrm>
                      <a:off x="2976" y="1488"/>
                      <a:ext cx="0" cy="24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71" name="Line 25"/>
                    <p:cNvSpPr>
                      <a:spLocks noChangeShapeType="1"/>
                    </p:cNvSpPr>
                    <p:nvPr/>
                  </p:nvSpPr>
                  <p:spPr bwMode="auto">
                    <a:xfrm>
                      <a:off x="2784" y="1680"/>
                      <a:ext cx="0" cy="24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72" name="Line 26"/>
                    <p:cNvSpPr>
                      <a:spLocks noChangeShapeType="1"/>
                    </p:cNvSpPr>
                    <p:nvPr/>
                  </p:nvSpPr>
                  <p:spPr bwMode="auto">
                    <a:xfrm>
                      <a:off x="3072" y="1536"/>
                      <a:ext cx="0" cy="144"/>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73" name="Line 27"/>
                    <p:cNvSpPr>
                      <a:spLocks noChangeShapeType="1"/>
                    </p:cNvSpPr>
                    <p:nvPr/>
                  </p:nvSpPr>
                  <p:spPr bwMode="auto">
                    <a:xfrm>
                      <a:off x="3072" y="1632"/>
                      <a:ext cx="192"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grpSp>
            </p:grpSp>
            <p:sp>
              <p:nvSpPr>
                <p:cNvPr id="49" name="Text Box 29"/>
                <p:cNvSpPr txBox="1">
                  <a:spLocks noChangeArrowheads="1"/>
                </p:cNvSpPr>
                <p:nvPr/>
              </p:nvSpPr>
              <p:spPr bwMode="auto">
                <a:xfrm flipH="1">
                  <a:off x="4689" y="1293"/>
                  <a:ext cx="480" cy="327"/>
                </a:xfrm>
                <a:prstGeom prst="rect">
                  <a:avLst/>
                </a:prstGeom>
                <a:noFill/>
                <a:ln w="9525">
                  <a:noFill/>
                  <a:miter lim="800000"/>
                  <a:headEnd/>
                  <a:tailEnd/>
                </a:ln>
                <a:effectLst/>
              </p:spPr>
              <p:txBody>
                <a:bodyPr>
                  <a:spAutoFit/>
                </a:bodyPr>
                <a:lstStyle/>
                <a:p>
                  <a:pPr>
                    <a:spcBef>
                      <a:spcPct val="50000"/>
                    </a:spcBef>
                  </a:pPr>
                  <a:r>
                    <a:rPr lang="en-US" altLang="zh-CN" sz="2800" b="1">
                      <a:latin typeface="黑体" pitchFamily="2" charset="-122"/>
                      <a:ea typeface="黑体" pitchFamily="2" charset="-122"/>
                    </a:rPr>
                    <a:t>T2</a:t>
                  </a:r>
                </a:p>
              </p:txBody>
            </p:sp>
            <p:sp>
              <p:nvSpPr>
                <p:cNvPr id="50" name="Line 38"/>
                <p:cNvSpPr>
                  <a:spLocks noChangeShapeType="1"/>
                </p:cNvSpPr>
                <p:nvPr/>
              </p:nvSpPr>
              <p:spPr bwMode="auto">
                <a:xfrm flipH="1">
                  <a:off x="3954" y="2112"/>
                  <a:ext cx="192" cy="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51" name="Line 40"/>
                <p:cNvSpPr>
                  <a:spLocks noChangeShapeType="1"/>
                </p:cNvSpPr>
                <p:nvPr/>
              </p:nvSpPr>
              <p:spPr bwMode="auto">
                <a:xfrm>
                  <a:off x="3474" y="1152"/>
                  <a:ext cx="480"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52" name="Line 41"/>
                <p:cNvSpPr>
                  <a:spLocks noChangeShapeType="1"/>
                </p:cNvSpPr>
                <p:nvPr/>
              </p:nvSpPr>
              <p:spPr bwMode="auto">
                <a:xfrm>
                  <a:off x="3954" y="1152"/>
                  <a:ext cx="288" cy="336"/>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53" name="Line 42"/>
                <p:cNvSpPr>
                  <a:spLocks noChangeShapeType="1"/>
                </p:cNvSpPr>
                <p:nvPr/>
              </p:nvSpPr>
              <p:spPr bwMode="auto">
                <a:xfrm flipV="1">
                  <a:off x="3954" y="1152"/>
                  <a:ext cx="288" cy="336"/>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54" name="Line 43"/>
                <p:cNvSpPr>
                  <a:spLocks noChangeShapeType="1"/>
                </p:cNvSpPr>
                <p:nvPr/>
              </p:nvSpPr>
              <p:spPr bwMode="auto">
                <a:xfrm>
                  <a:off x="4242" y="1152"/>
                  <a:ext cx="480"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55" name="Oval 70"/>
                <p:cNvSpPr>
                  <a:spLocks noChangeArrowheads="1"/>
                </p:cNvSpPr>
                <p:nvPr/>
              </p:nvSpPr>
              <p:spPr bwMode="auto">
                <a:xfrm>
                  <a:off x="3426" y="1104"/>
                  <a:ext cx="96" cy="96"/>
                </a:xfrm>
                <a:prstGeom prst="ellipse">
                  <a:avLst/>
                </a:prstGeom>
                <a:solidFill>
                  <a:schemeClr val="tx1"/>
                </a:solidFill>
                <a:ln w="12700" cap="sq">
                  <a:solidFill>
                    <a:schemeClr val="tx1"/>
                  </a:solidFill>
                  <a:round/>
                  <a:headEnd type="none" w="sm" len="sm"/>
                  <a:tailEnd type="none" w="sm" len="sm"/>
                </a:ln>
                <a:effectLst/>
              </p:spPr>
              <p:txBody>
                <a:bodyPr wrap="none" anchor="ctr"/>
                <a:lstStyle/>
                <a:p>
                  <a:endParaRPr lang="zh-CN" altLang="en-US"/>
                </a:p>
              </p:txBody>
            </p:sp>
            <p:sp>
              <p:nvSpPr>
                <p:cNvPr id="56" name="Oval 71"/>
                <p:cNvSpPr>
                  <a:spLocks noChangeArrowheads="1"/>
                </p:cNvSpPr>
                <p:nvPr/>
              </p:nvSpPr>
              <p:spPr bwMode="auto">
                <a:xfrm>
                  <a:off x="4674" y="1104"/>
                  <a:ext cx="96" cy="96"/>
                </a:xfrm>
                <a:prstGeom prst="ellipse">
                  <a:avLst/>
                </a:prstGeom>
                <a:solidFill>
                  <a:schemeClr val="tx1"/>
                </a:solidFill>
                <a:ln w="12700" cap="sq">
                  <a:solidFill>
                    <a:schemeClr val="tx1"/>
                  </a:solidFill>
                  <a:round/>
                  <a:headEnd type="none" w="sm" len="sm"/>
                  <a:tailEnd type="none" w="sm" len="sm"/>
                </a:ln>
                <a:effectLst/>
              </p:spPr>
              <p:txBody>
                <a:bodyPr wrap="none" anchor="ctr"/>
                <a:lstStyle/>
                <a:p>
                  <a:endParaRPr lang="zh-CN" altLang="en-US"/>
                </a:p>
              </p:txBody>
            </p:sp>
            <p:sp>
              <p:nvSpPr>
                <p:cNvPr id="57" name="Line 82"/>
                <p:cNvSpPr>
                  <a:spLocks noChangeShapeType="1"/>
                </p:cNvSpPr>
                <p:nvPr/>
              </p:nvSpPr>
              <p:spPr bwMode="auto">
                <a:xfrm>
                  <a:off x="3474" y="1968"/>
                  <a:ext cx="1248"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58" name="Line 83"/>
                <p:cNvSpPr>
                  <a:spLocks noChangeShapeType="1"/>
                </p:cNvSpPr>
                <p:nvPr/>
              </p:nvSpPr>
              <p:spPr bwMode="auto">
                <a:xfrm>
                  <a:off x="4722" y="1776"/>
                  <a:ext cx="0" cy="192"/>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59" name="Line 84"/>
                <p:cNvSpPr>
                  <a:spLocks noChangeShapeType="1"/>
                </p:cNvSpPr>
                <p:nvPr/>
              </p:nvSpPr>
              <p:spPr bwMode="auto">
                <a:xfrm>
                  <a:off x="3474" y="1776"/>
                  <a:ext cx="0" cy="192"/>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60" name="Line 85"/>
                <p:cNvSpPr>
                  <a:spLocks noChangeShapeType="1"/>
                </p:cNvSpPr>
                <p:nvPr/>
              </p:nvSpPr>
              <p:spPr bwMode="auto">
                <a:xfrm>
                  <a:off x="4050" y="1968"/>
                  <a:ext cx="0" cy="144"/>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61" name="Text Box 86"/>
                <p:cNvSpPr txBox="1">
                  <a:spLocks noChangeArrowheads="1"/>
                </p:cNvSpPr>
                <p:nvPr/>
              </p:nvSpPr>
              <p:spPr bwMode="auto">
                <a:xfrm>
                  <a:off x="3474" y="1632"/>
                  <a:ext cx="480" cy="233"/>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1">
                      <a:latin typeface="黑体" pitchFamily="2" charset="-122"/>
                      <a:ea typeface="黑体" pitchFamily="2" charset="-122"/>
                    </a:rPr>
                    <a:t>C1</a:t>
                  </a:r>
                </a:p>
              </p:txBody>
            </p:sp>
            <p:sp>
              <p:nvSpPr>
                <p:cNvPr id="62" name="Text Box 87"/>
                <p:cNvSpPr txBox="1">
                  <a:spLocks noChangeArrowheads="1"/>
                </p:cNvSpPr>
                <p:nvPr/>
              </p:nvSpPr>
              <p:spPr bwMode="auto">
                <a:xfrm>
                  <a:off x="4338" y="1632"/>
                  <a:ext cx="480" cy="233"/>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1">
                      <a:latin typeface="黑体" pitchFamily="2" charset="-122"/>
                      <a:ea typeface="黑体" pitchFamily="2" charset="-122"/>
                    </a:rPr>
                    <a:t>C2</a:t>
                  </a:r>
                </a:p>
              </p:txBody>
            </p:sp>
          </p:grpSp>
          <p:grpSp>
            <p:nvGrpSpPr>
              <p:cNvPr id="19" name="Group 108"/>
              <p:cNvGrpSpPr>
                <a:grpSpLocks/>
              </p:cNvGrpSpPr>
              <p:nvPr/>
            </p:nvGrpSpPr>
            <p:grpSpPr bwMode="auto">
              <a:xfrm>
                <a:off x="2318" y="1897"/>
                <a:ext cx="199" cy="483"/>
                <a:chOff x="2318" y="1897"/>
                <a:chExt cx="199" cy="483"/>
              </a:xfrm>
            </p:grpSpPr>
            <p:sp>
              <p:nvSpPr>
                <p:cNvPr id="27" name="Line 95"/>
                <p:cNvSpPr>
                  <a:spLocks noChangeShapeType="1"/>
                </p:cNvSpPr>
                <p:nvPr/>
              </p:nvSpPr>
              <p:spPr bwMode="auto">
                <a:xfrm flipH="1">
                  <a:off x="2378" y="1897"/>
                  <a:ext cx="139" cy="0"/>
                </a:xfrm>
                <a:prstGeom prst="line">
                  <a:avLst/>
                </a:prstGeom>
                <a:noFill/>
                <a:ln w="9525">
                  <a:solidFill>
                    <a:schemeClr val="tx1"/>
                  </a:solidFill>
                  <a:round/>
                  <a:headEnd type="oval" w="med" len="med"/>
                  <a:tailEnd/>
                </a:ln>
              </p:spPr>
              <p:txBody>
                <a:bodyPr/>
                <a:lstStyle/>
                <a:p>
                  <a:endParaRPr lang="zh-CN" altLang="en-US"/>
                </a:p>
              </p:txBody>
            </p:sp>
            <p:sp>
              <p:nvSpPr>
                <p:cNvPr id="28" name="Line 96"/>
                <p:cNvSpPr>
                  <a:spLocks noChangeShapeType="1"/>
                </p:cNvSpPr>
                <p:nvPr/>
              </p:nvSpPr>
              <p:spPr bwMode="auto">
                <a:xfrm>
                  <a:off x="2370" y="1897"/>
                  <a:ext cx="0" cy="214"/>
                </a:xfrm>
                <a:prstGeom prst="line">
                  <a:avLst/>
                </a:prstGeom>
                <a:noFill/>
                <a:ln w="9525">
                  <a:solidFill>
                    <a:schemeClr val="tx1"/>
                  </a:solidFill>
                  <a:prstDash val="dash"/>
                  <a:round/>
                  <a:headEnd/>
                  <a:tailEnd/>
                </a:ln>
              </p:spPr>
              <p:txBody>
                <a:bodyPr/>
                <a:lstStyle/>
                <a:p>
                  <a:endParaRPr lang="zh-CN" altLang="en-US"/>
                </a:p>
              </p:txBody>
            </p:sp>
            <p:sp>
              <p:nvSpPr>
                <p:cNvPr id="29" name="Line 97"/>
                <p:cNvSpPr>
                  <a:spLocks noChangeShapeType="1"/>
                </p:cNvSpPr>
                <p:nvPr/>
              </p:nvSpPr>
              <p:spPr bwMode="auto">
                <a:xfrm>
                  <a:off x="2318" y="2111"/>
                  <a:ext cx="104" cy="0"/>
                </a:xfrm>
                <a:prstGeom prst="line">
                  <a:avLst/>
                </a:prstGeom>
                <a:noFill/>
                <a:ln w="9525">
                  <a:solidFill>
                    <a:schemeClr val="tx1"/>
                  </a:solidFill>
                  <a:round/>
                  <a:headEnd/>
                  <a:tailEnd/>
                </a:ln>
              </p:spPr>
              <p:txBody>
                <a:bodyPr/>
                <a:lstStyle/>
                <a:p>
                  <a:endParaRPr lang="zh-CN" altLang="en-US"/>
                </a:p>
              </p:txBody>
            </p:sp>
            <p:sp>
              <p:nvSpPr>
                <p:cNvPr id="30" name="Line 98"/>
                <p:cNvSpPr>
                  <a:spLocks noChangeShapeType="1"/>
                </p:cNvSpPr>
                <p:nvPr/>
              </p:nvSpPr>
              <p:spPr bwMode="auto">
                <a:xfrm>
                  <a:off x="2318" y="2162"/>
                  <a:ext cx="104" cy="0"/>
                </a:xfrm>
                <a:prstGeom prst="line">
                  <a:avLst/>
                </a:prstGeom>
                <a:noFill/>
                <a:ln w="9525">
                  <a:solidFill>
                    <a:schemeClr val="tx1"/>
                  </a:solidFill>
                  <a:round/>
                  <a:headEnd/>
                  <a:tailEnd/>
                </a:ln>
              </p:spPr>
              <p:txBody>
                <a:bodyPr/>
                <a:lstStyle/>
                <a:p>
                  <a:endParaRPr lang="zh-CN" altLang="en-US"/>
                </a:p>
              </p:txBody>
            </p:sp>
            <p:sp>
              <p:nvSpPr>
                <p:cNvPr id="31" name="Line 99"/>
                <p:cNvSpPr>
                  <a:spLocks noChangeShapeType="1"/>
                </p:cNvSpPr>
                <p:nvPr/>
              </p:nvSpPr>
              <p:spPr bwMode="auto">
                <a:xfrm>
                  <a:off x="2370" y="2166"/>
                  <a:ext cx="0" cy="214"/>
                </a:xfrm>
                <a:prstGeom prst="line">
                  <a:avLst/>
                </a:prstGeom>
                <a:noFill/>
                <a:ln w="9525">
                  <a:solidFill>
                    <a:schemeClr val="tx1"/>
                  </a:solidFill>
                  <a:prstDash val="dash"/>
                  <a:round/>
                  <a:headEnd/>
                  <a:tailEnd/>
                </a:ln>
              </p:spPr>
              <p:txBody>
                <a:bodyPr/>
                <a:lstStyle/>
                <a:p>
                  <a:endParaRPr lang="zh-CN" altLang="en-US"/>
                </a:p>
              </p:txBody>
            </p:sp>
            <p:sp>
              <p:nvSpPr>
                <p:cNvPr id="32" name="Line 100"/>
                <p:cNvSpPr>
                  <a:spLocks noChangeShapeType="1"/>
                </p:cNvSpPr>
                <p:nvPr/>
              </p:nvSpPr>
              <p:spPr bwMode="auto">
                <a:xfrm>
                  <a:off x="2318" y="2376"/>
                  <a:ext cx="104" cy="0"/>
                </a:xfrm>
                <a:prstGeom prst="line">
                  <a:avLst/>
                </a:prstGeom>
                <a:noFill/>
                <a:ln w="9525">
                  <a:solidFill>
                    <a:schemeClr val="tx1"/>
                  </a:solidFill>
                  <a:round/>
                  <a:headEnd/>
                  <a:tailEnd/>
                </a:ln>
              </p:spPr>
              <p:txBody>
                <a:bodyPr/>
                <a:lstStyle/>
                <a:p>
                  <a:endParaRPr lang="zh-CN" altLang="en-US"/>
                </a:p>
              </p:txBody>
            </p:sp>
          </p:grpSp>
          <p:grpSp>
            <p:nvGrpSpPr>
              <p:cNvPr id="20" name="Group 109"/>
              <p:cNvGrpSpPr>
                <a:grpSpLocks/>
              </p:cNvGrpSpPr>
              <p:nvPr/>
            </p:nvGrpSpPr>
            <p:grpSpPr bwMode="auto">
              <a:xfrm>
                <a:off x="5596" y="1951"/>
                <a:ext cx="188" cy="489"/>
                <a:chOff x="5596" y="1951"/>
                <a:chExt cx="188" cy="489"/>
              </a:xfrm>
            </p:grpSpPr>
            <p:sp>
              <p:nvSpPr>
                <p:cNvPr id="21" name="Line 102"/>
                <p:cNvSpPr>
                  <a:spLocks noChangeShapeType="1"/>
                </p:cNvSpPr>
                <p:nvPr/>
              </p:nvSpPr>
              <p:spPr bwMode="auto">
                <a:xfrm>
                  <a:off x="5732" y="1951"/>
                  <a:ext cx="0" cy="214"/>
                </a:xfrm>
                <a:prstGeom prst="line">
                  <a:avLst/>
                </a:prstGeom>
                <a:noFill/>
                <a:ln w="9525">
                  <a:solidFill>
                    <a:schemeClr val="tx1"/>
                  </a:solidFill>
                  <a:prstDash val="dash"/>
                  <a:round/>
                  <a:headEnd/>
                  <a:tailEnd/>
                </a:ln>
              </p:spPr>
              <p:txBody>
                <a:bodyPr/>
                <a:lstStyle/>
                <a:p>
                  <a:endParaRPr lang="zh-CN" altLang="en-US"/>
                </a:p>
              </p:txBody>
            </p:sp>
            <p:sp>
              <p:nvSpPr>
                <p:cNvPr id="22" name="Line 103"/>
                <p:cNvSpPr>
                  <a:spLocks noChangeShapeType="1"/>
                </p:cNvSpPr>
                <p:nvPr/>
              </p:nvSpPr>
              <p:spPr bwMode="auto">
                <a:xfrm>
                  <a:off x="5680" y="2165"/>
                  <a:ext cx="104" cy="0"/>
                </a:xfrm>
                <a:prstGeom prst="line">
                  <a:avLst/>
                </a:prstGeom>
                <a:noFill/>
                <a:ln w="9525">
                  <a:solidFill>
                    <a:schemeClr val="tx1"/>
                  </a:solidFill>
                  <a:round/>
                  <a:headEnd/>
                  <a:tailEnd/>
                </a:ln>
              </p:spPr>
              <p:txBody>
                <a:bodyPr/>
                <a:lstStyle/>
                <a:p>
                  <a:endParaRPr lang="zh-CN" altLang="en-US"/>
                </a:p>
              </p:txBody>
            </p:sp>
            <p:sp>
              <p:nvSpPr>
                <p:cNvPr id="23" name="Line 104"/>
                <p:cNvSpPr>
                  <a:spLocks noChangeShapeType="1"/>
                </p:cNvSpPr>
                <p:nvPr/>
              </p:nvSpPr>
              <p:spPr bwMode="auto">
                <a:xfrm>
                  <a:off x="5680" y="2216"/>
                  <a:ext cx="104" cy="0"/>
                </a:xfrm>
                <a:prstGeom prst="line">
                  <a:avLst/>
                </a:prstGeom>
                <a:noFill/>
                <a:ln w="9525">
                  <a:solidFill>
                    <a:schemeClr val="tx1"/>
                  </a:solidFill>
                  <a:round/>
                  <a:headEnd/>
                  <a:tailEnd/>
                </a:ln>
              </p:spPr>
              <p:txBody>
                <a:bodyPr/>
                <a:lstStyle/>
                <a:p>
                  <a:endParaRPr lang="zh-CN" altLang="en-US"/>
                </a:p>
              </p:txBody>
            </p:sp>
            <p:sp>
              <p:nvSpPr>
                <p:cNvPr id="24" name="Line 105"/>
                <p:cNvSpPr>
                  <a:spLocks noChangeShapeType="1"/>
                </p:cNvSpPr>
                <p:nvPr/>
              </p:nvSpPr>
              <p:spPr bwMode="auto">
                <a:xfrm>
                  <a:off x="5732" y="2220"/>
                  <a:ext cx="0" cy="214"/>
                </a:xfrm>
                <a:prstGeom prst="line">
                  <a:avLst/>
                </a:prstGeom>
                <a:noFill/>
                <a:ln w="9525">
                  <a:solidFill>
                    <a:schemeClr val="tx1"/>
                  </a:solidFill>
                  <a:prstDash val="dash"/>
                  <a:round/>
                  <a:headEnd/>
                  <a:tailEnd/>
                </a:ln>
              </p:spPr>
              <p:txBody>
                <a:bodyPr/>
                <a:lstStyle/>
                <a:p>
                  <a:endParaRPr lang="zh-CN" altLang="en-US"/>
                </a:p>
              </p:txBody>
            </p:sp>
            <p:sp>
              <p:nvSpPr>
                <p:cNvPr id="25" name="Line 106"/>
                <p:cNvSpPr>
                  <a:spLocks noChangeShapeType="1"/>
                </p:cNvSpPr>
                <p:nvPr/>
              </p:nvSpPr>
              <p:spPr bwMode="auto">
                <a:xfrm>
                  <a:off x="5680" y="2440"/>
                  <a:ext cx="104" cy="0"/>
                </a:xfrm>
                <a:prstGeom prst="line">
                  <a:avLst/>
                </a:prstGeom>
                <a:noFill/>
                <a:ln w="9525">
                  <a:solidFill>
                    <a:schemeClr val="tx1"/>
                  </a:solidFill>
                  <a:round/>
                  <a:headEnd/>
                  <a:tailEnd/>
                </a:ln>
              </p:spPr>
              <p:txBody>
                <a:bodyPr/>
                <a:lstStyle/>
                <a:p>
                  <a:endParaRPr lang="zh-CN" altLang="en-US"/>
                </a:p>
              </p:txBody>
            </p:sp>
            <p:sp>
              <p:nvSpPr>
                <p:cNvPr id="26" name="Line 107"/>
                <p:cNvSpPr>
                  <a:spLocks noChangeShapeType="1"/>
                </p:cNvSpPr>
                <p:nvPr/>
              </p:nvSpPr>
              <p:spPr bwMode="auto">
                <a:xfrm>
                  <a:off x="5596" y="1955"/>
                  <a:ext cx="164" cy="0"/>
                </a:xfrm>
                <a:prstGeom prst="line">
                  <a:avLst/>
                </a:prstGeom>
                <a:noFill/>
                <a:ln w="9525">
                  <a:solidFill>
                    <a:schemeClr val="tx1"/>
                  </a:solidFill>
                  <a:round/>
                  <a:headEnd type="oval" w="med" len="med"/>
                  <a:tailEnd/>
                </a:ln>
              </p:spPr>
              <p:txBody>
                <a:bodyPr/>
                <a:lstStyle/>
                <a:p>
                  <a:endParaRPr lang="zh-CN" altLang="en-US"/>
                </a:p>
              </p:txBody>
            </p:sp>
          </p:grpSp>
        </p:grpSp>
        <p:sp>
          <p:nvSpPr>
            <p:cNvPr id="16" name="Text Box 132"/>
            <p:cNvSpPr txBox="1">
              <a:spLocks noChangeArrowheads="1"/>
            </p:cNvSpPr>
            <p:nvPr/>
          </p:nvSpPr>
          <p:spPr bwMode="auto">
            <a:xfrm>
              <a:off x="5220072" y="1571898"/>
              <a:ext cx="566737" cy="4889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600" b="1">
                  <a:solidFill>
                    <a:srgbClr val="FF0000"/>
                  </a:solidFill>
                  <a:ea typeface="黑体" pitchFamily="2" charset="-122"/>
                </a:rPr>
                <a:t>A</a:t>
              </a:r>
            </a:p>
          </p:txBody>
        </p:sp>
        <p:sp>
          <p:nvSpPr>
            <p:cNvPr id="17" name="Text Box 132"/>
            <p:cNvSpPr txBox="1">
              <a:spLocks noChangeArrowheads="1"/>
            </p:cNvSpPr>
            <p:nvPr/>
          </p:nvSpPr>
          <p:spPr bwMode="auto">
            <a:xfrm>
              <a:off x="7101607" y="1571898"/>
              <a:ext cx="566737" cy="4889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600" b="1" smtClean="0">
                  <a:solidFill>
                    <a:srgbClr val="FF0000"/>
                  </a:solidFill>
                  <a:ea typeface="黑体" pitchFamily="2" charset="-122"/>
                </a:rPr>
                <a:t>B</a:t>
              </a:r>
              <a:endParaRPr lang="en-US" altLang="zh-CN" sz="2600" b="1">
                <a:solidFill>
                  <a:srgbClr val="FF0000"/>
                </a:solidFill>
                <a:ea typeface="黑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slide(fromLeft)">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slide(fromLeft)">
                                      <p:cBhvr>
                                        <p:cTn id="34" dur="500"/>
                                        <p:tgtEl>
                                          <p:spTgt spid="3"/>
                                        </p:tgtEl>
                                      </p:cBhvr>
                                    </p:animEffect>
                                  </p:childTnLst>
                                </p:cTn>
                              </p:par>
                            </p:childTnLst>
                          </p:cTn>
                        </p:par>
                        <p:par>
                          <p:cTn id="35" fill="hold">
                            <p:stCondLst>
                              <p:cond delay="500"/>
                            </p:stCondLst>
                            <p:childTnLst>
                              <p:par>
                                <p:cTn id="36" presetID="12" presetClass="entr" presetSubtype="8"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slide(fromLeft)">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2"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slide(fromRight)">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5" grpId="0" autoUpdateAnimBg="0"/>
      <p:bldP spid="6" grpId="0" autoUpdateAnimBg="0"/>
      <p:bldP spid="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4"/>
          <p:cNvGrpSpPr>
            <a:grpSpLocks/>
          </p:cNvGrpSpPr>
          <p:nvPr/>
        </p:nvGrpSpPr>
        <p:grpSpPr bwMode="auto">
          <a:xfrm>
            <a:off x="179512" y="4284018"/>
            <a:ext cx="8784976" cy="585142"/>
            <a:chOff x="215" y="2375"/>
            <a:chExt cx="4140" cy="596"/>
          </a:xfrm>
        </p:grpSpPr>
        <p:sp>
          <p:nvSpPr>
            <p:cNvPr id="3" name="Text Box 8"/>
            <p:cNvSpPr txBox="1">
              <a:spLocks noChangeArrowheads="1"/>
            </p:cNvSpPr>
            <p:nvPr/>
          </p:nvSpPr>
          <p:spPr bwMode="auto">
            <a:xfrm>
              <a:off x="215" y="2375"/>
              <a:ext cx="4140" cy="596"/>
            </a:xfrm>
            <a:prstGeom prst="rect">
              <a:avLst/>
            </a:prstGeom>
            <a:noFill/>
            <a:ln w="9525">
              <a:noFill/>
              <a:miter lim="800000"/>
              <a:headEnd/>
              <a:tailEnd/>
            </a:ln>
            <a:effectLst/>
          </p:spPr>
          <p:txBody>
            <a:bodyPr>
              <a:spAutoFit/>
            </a:bodyPr>
            <a:lstStyle/>
            <a:p>
              <a:pPr>
                <a:spcBef>
                  <a:spcPct val="50000"/>
                </a:spcBef>
              </a:pPr>
              <a:r>
                <a:rPr lang="en-US" altLang="zh-CN" sz="2800" b="1">
                  <a:latin typeface="+mn-ea"/>
                </a:rPr>
                <a:t>W</a:t>
              </a:r>
              <a:r>
                <a:rPr lang="zh-CN" altLang="en-US" sz="2800" b="1">
                  <a:latin typeface="+mn-ea"/>
                </a:rPr>
                <a:t>、</a:t>
              </a:r>
              <a:r>
                <a:rPr lang="en-US" altLang="zh-CN" sz="2800" b="1">
                  <a:latin typeface="+mn-ea"/>
                </a:rPr>
                <a:t>W</a:t>
              </a:r>
              <a:r>
                <a:rPr lang="zh-CN" altLang="en-US" sz="2800" b="1">
                  <a:latin typeface="+mn-ea"/>
                </a:rPr>
                <a:t>先预充电至高电平，断开充电回路字线</a:t>
              </a:r>
              <a:r>
                <a:rPr lang="en-US" altLang="zh-CN" sz="2800" b="1">
                  <a:latin typeface="+mn-ea"/>
                </a:rPr>
                <a:t>Z</a:t>
              </a:r>
              <a:r>
                <a:rPr lang="zh-CN" altLang="en-US" sz="2800" b="1">
                  <a:latin typeface="+mn-ea"/>
                </a:rPr>
                <a:t>加高电平</a:t>
              </a:r>
            </a:p>
          </p:txBody>
        </p:sp>
        <p:sp>
          <p:nvSpPr>
            <p:cNvPr id="4" name="Line 9"/>
            <p:cNvSpPr>
              <a:spLocks noChangeShapeType="1"/>
            </p:cNvSpPr>
            <p:nvPr/>
          </p:nvSpPr>
          <p:spPr bwMode="auto">
            <a:xfrm>
              <a:off x="239" y="2426"/>
              <a:ext cx="136" cy="0"/>
            </a:xfrm>
            <a:prstGeom prst="line">
              <a:avLst/>
            </a:prstGeom>
            <a:noFill/>
            <a:ln w="28575" cap="sq">
              <a:solidFill>
                <a:schemeClr val="tx1"/>
              </a:solidFill>
              <a:round/>
              <a:headEnd type="none" w="sm" len="sm"/>
              <a:tailEnd type="none" w="sm" len="sm"/>
            </a:ln>
            <a:effectLst/>
          </p:spPr>
          <p:txBody>
            <a:bodyPr wrap="none" anchor="ctr"/>
            <a:lstStyle/>
            <a:p>
              <a:endParaRPr lang="zh-CN" altLang="en-US" sz="2800" b="1">
                <a:latin typeface="+mn-ea"/>
              </a:endParaRPr>
            </a:p>
          </p:txBody>
        </p:sp>
      </p:grpSp>
      <p:sp>
        <p:nvSpPr>
          <p:cNvPr id="5" name="Text Box 17"/>
          <p:cNvSpPr txBox="1">
            <a:spLocks noChangeArrowheads="1"/>
          </p:cNvSpPr>
          <p:nvPr/>
        </p:nvSpPr>
        <p:spPr bwMode="auto">
          <a:xfrm>
            <a:off x="504825" y="6150247"/>
            <a:ext cx="7934325" cy="519113"/>
          </a:xfrm>
          <a:prstGeom prst="rect">
            <a:avLst/>
          </a:prstGeom>
          <a:noFill/>
          <a:ln w="9525">
            <a:noFill/>
            <a:miter lim="800000"/>
            <a:headEnd/>
            <a:tailEnd/>
          </a:ln>
          <a:effectLst/>
        </p:spPr>
        <p:txBody>
          <a:bodyPr>
            <a:spAutoFit/>
          </a:bodyPr>
          <a:lstStyle/>
          <a:p>
            <a:pPr>
              <a:spcBef>
                <a:spcPct val="50000"/>
              </a:spcBef>
            </a:pPr>
            <a:r>
              <a:rPr lang="zh-CN" altLang="en-US" sz="2800" b="1">
                <a:latin typeface="+mn-ea"/>
              </a:rPr>
              <a:t>四管单元是非破坏性读出，读出过程即实现刷新</a:t>
            </a:r>
          </a:p>
        </p:txBody>
      </p:sp>
      <p:sp>
        <p:nvSpPr>
          <p:cNvPr id="6" name="Text Box 2"/>
          <p:cNvSpPr txBox="1">
            <a:spLocks noChangeArrowheads="1"/>
          </p:cNvSpPr>
          <p:nvPr/>
        </p:nvSpPr>
        <p:spPr bwMode="auto">
          <a:xfrm>
            <a:off x="79648" y="1980129"/>
            <a:ext cx="3124200" cy="584775"/>
          </a:xfrm>
          <a:prstGeom prst="rect">
            <a:avLst/>
          </a:prstGeom>
          <a:noFill/>
          <a:ln w="9525">
            <a:noFill/>
            <a:miter lim="800000"/>
            <a:headEnd/>
            <a:tailEnd/>
          </a:ln>
          <a:effectLst/>
        </p:spPr>
        <p:txBody>
          <a:bodyPr>
            <a:spAutoFit/>
          </a:bodyPr>
          <a:lstStyle/>
          <a:p>
            <a:pPr>
              <a:spcBef>
                <a:spcPct val="50000"/>
              </a:spcBef>
            </a:pPr>
            <a:r>
              <a:rPr lang="zh-CN" altLang="en-US" sz="3200" b="1">
                <a:latin typeface="+mn-ea"/>
              </a:rPr>
              <a:t>（</a:t>
            </a:r>
            <a:r>
              <a:rPr lang="en-US" altLang="zh-CN" sz="3200" b="1">
                <a:latin typeface="+mn-ea"/>
              </a:rPr>
              <a:t>5</a:t>
            </a:r>
            <a:r>
              <a:rPr lang="zh-CN" altLang="en-US" sz="3200" b="1">
                <a:latin typeface="+mn-ea"/>
              </a:rPr>
              <a:t>）读出</a:t>
            </a:r>
            <a:endParaRPr lang="en-US" altLang="zh-CN" sz="3200" b="1">
              <a:latin typeface="+mn-ea"/>
            </a:endParaRPr>
          </a:p>
        </p:txBody>
      </p:sp>
      <p:grpSp>
        <p:nvGrpSpPr>
          <p:cNvPr id="7" name="Group 175"/>
          <p:cNvGrpSpPr>
            <a:grpSpLocks/>
          </p:cNvGrpSpPr>
          <p:nvPr/>
        </p:nvGrpSpPr>
        <p:grpSpPr bwMode="auto">
          <a:xfrm>
            <a:off x="514350" y="4926111"/>
            <a:ext cx="8004175" cy="519113"/>
            <a:chOff x="718" y="2852"/>
            <a:chExt cx="5042" cy="327"/>
          </a:xfrm>
        </p:grpSpPr>
        <p:sp>
          <p:nvSpPr>
            <p:cNvPr id="8" name="Text Box 95"/>
            <p:cNvSpPr txBox="1">
              <a:spLocks noChangeArrowheads="1"/>
            </p:cNvSpPr>
            <p:nvPr/>
          </p:nvSpPr>
          <p:spPr bwMode="auto">
            <a:xfrm>
              <a:off x="718" y="2852"/>
              <a:ext cx="5042" cy="327"/>
            </a:xfrm>
            <a:prstGeom prst="rect">
              <a:avLst/>
            </a:prstGeom>
            <a:noFill/>
            <a:ln w="9525">
              <a:noFill/>
              <a:miter lim="800000"/>
              <a:headEnd/>
              <a:tailEnd/>
            </a:ln>
            <a:effectLst/>
          </p:spPr>
          <p:txBody>
            <a:bodyPr>
              <a:spAutoFit/>
            </a:bodyPr>
            <a:lstStyle/>
            <a:p>
              <a:pPr>
                <a:spcBef>
                  <a:spcPct val="50000"/>
                </a:spcBef>
              </a:pPr>
              <a:r>
                <a:rPr lang="zh-CN" altLang="en-US" sz="2800" b="1">
                  <a:latin typeface="+mn-ea"/>
                </a:rPr>
                <a:t>若原存信息为</a:t>
              </a:r>
              <a:r>
                <a:rPr lang="en-US" altLang="zh-CN" sz="2800" b="1">
                  <a:latin typeface="+mn-ea"/>
                </a:rPr>
                <a:t>0</a:t>
              </a:r>
              <a:r>
                <a:rPr lang="zh-CN" altLang="en-US" sz="2800" b="1">
                  <a:latin typeface="+mn-ea"/>
                </a:rPr>
                <a:t>，则位线</a:t>
              </a:r>
              <a:r>
                <a:rPr lang="en-US" altLang="zh-CN" sz="2800" b="1">
                  <a:latin typeface="+mn-ea"/>
                </a:rPr>
                <a:t>W</a:t>
              </a:r>
              <a:r>
                <a:rPr lang="zh-CN" altLang="en-US" sz="2800" b="1">
                  <a:latin typeface="+mn-ea"/>
                </a:rPr>
                <a:t>上</a:t>
              </a:r>
              <a:r>
                <a:rPr lang="zh-CN" altLang="en-US" sz="2800" b="1" smtClean="0">
                  <a:latin typeface="+mn-ea"/>
                </a:rPr>
                <a:t>有负脉冲，</a:t>
              </a:r>
              <a:r>
                <a:rPr lang="zh-CN" altLang="en-US" sz="2800" b="1">
                  <a:latin typeface="+mn-ea"/>
                </a:rPr>
                <a:t>读出</a:t>
              </a:r>
              <a:r>
                <a:rPr lang="en-US" altLang="zh-CN" sz="2800" b="1">
                  <a:latin typeface="+mn-ea"/>
                </a:rPr>
                <a:t>0</a:t>
              </a:r>
              <a:r>
                <a:rPr lang="zh-CN" altLang="en-US" sz="2800" b="1">
                  <a:latin typeface="+mn-ea"/>
                </a:rPr>
                <a:t>；</a:t>
              </a:r>
            </a:p>
          </p:txBody>
        </p:sp>
        <p:sp>
          <p:nvSpPr>
            <p:cNvPr id="9" name="Line 96"/>
            <p:cNvSpPr>
              <a:spLocks noChangeShapeType="1"/>
            </p:cNvSpPr>
            <p:nvPr/>
          </p:nvSpPr>
          <p:spPr bwMode="auto">
            <a:xfrm>
              <a:off x="3130" y="2924"/>
              <a:ext cx="144" cy="0"/>
            </a:xfrm>
            <a:prstGeom prst="line">
              <a:avLst/>
            </a:prstGeom>
            <a:noFill/>
            <a:ln w="28575" cap="sq">
              <a:solidFill>
                <a:schemeClr val="tx1"/>
              </a:solidFill>
              <a:round/>
              <a:headEnd type="none" w="sm" len="sm"/>
              <a:tailEnd type="none" w="sm" len="sm"/>
            </a:ln>
            <a:effectLst/>
          </p:spPr>
          <p:txBody>
            <a:bodyPr wrap="none" anchor="ctr"/>
            <a:lstStyle/>
            <a:p>
              <a:endParaRPr lang="zh-CN" altLang="en-US" sz="2800" b="1">
                <a:latin typeface="+mn-ea"/>
              </a:endParaRPr>
            </a:p>
          </p:txBody>
        </p:sp>
      </p:grpSp>
      <p:sp>
        <p:nvSpPr>
          <p:cNvPr id="10" name="Text Box 95"/>
          <p:cNvSpPr txBox="1">
            <a:spLocks noChangeArrowheads="1"/>
          </p:cNvSpPr>
          <p:nvPr/>
        </p:nvSpPr>
        <p:spPr bwMode="auto">
          <a:xfrm>
            <a:off x="503238" y="5574184"/>
            <a:ext cx="7170737" cy="519112"/>
          </a:xfrm>
          <a:prstGeom prst="rect">
            <a:avLst/>
          </a:prstGeom>
          <a:noFill/>
          <a:ln w="9525">
            <a:noFill/>
            <a:miter lim="800000"/>
            <a:headEnd/>
            <a:tailEnd/>
          </a:ln>
          <a:effectLst/>
        </p:spPr>
        <p:txBody>
          <a:bodyPr>
            <a:spAutoFit/>
          </a:bodyPr>
          <a:lstStyle/>
          <a:p>
            <a:pPr>
              <a:spcBef>
                <a:spcPct val="50000"/>
              </a:spcBef>
            </a:pPr>
            <a:r>
              <a:rPr lang="zh-CN" altLang="en-US" sz="2800" b="1">
                <a:latin typeface="+mn-ea"/>
              </a:rPr>
              <a:t>若原存信息为</a:t>
            </a:r>
            <a:r>
              <a:rPr lang="en-US" altLang="zh-CN" sz="2800" b="1">
                <a:latin typeface="+mn-ea"/>
              </a:rPr>
              <a:t>1</a:t>
            </a:r>
            <a:r>
              <a:rPr lang="zh-CN" altLang="en-US" sz="2800" b="1">
                <a:latin typeface="+mn-ea"/>
              </a:rPr>
              <a:t>，则位线</a:t>
            </a:r>
            <a:r>
              <a:rPr lang="en-US" altLang="zh-CN" sz="2800" b="1">
                <a:latin typeface="+mn-ea"/>
              </a:rPr>
              <a:t>W</a:t>
            </a:r>
            <a:r>
              <a:rPr lang="zh-CN" altLang="en-US" sz="2800" b="1">
                <a:latin typeface="+mn-ea"/>
              </a:rPr>
              <a:t>上</a:t>
            </a:r>
            <a:r>
              <a:rPr lang="zh-CN" altLang="en-US" sz="2800" b="1" smtClean="0">
                <a:latin typeface="+mn-ea"/>
              </a:rPr>
              <a:t>有负脉冲，</a:t>
            </a:r>
            <a:r>
              <a:rPr lang="zh-CN" altLang="en-US" sz="2800" b="1">
                <a:latin typeface="+mn-ea"/>
              </a:rPr>
              <a:t>读出</a:t>
            </a:r>
            <a:r>
              <a:rPr lang="en-US" altLang="zh-CN" sz="2800" b="1">
                <a:latin typeface="+mn-ea"/>
              </a:rPr>
              <a:t>1</a:t>
            </a:r>
            <a:r>
              <a:rPr lang="zh-CN" altLang="en-US" sz="2800" b="1">
                <a:latin typeface="+mn-ea"/>
              </a:rPr>
              <a:t>；</a:t>
            </a:r>
          </a:p>
        </p:txBody>
      </p:sp>
      <p:grpSp>
        <p:nvGrpSpPr>
          <p:cNvPr id="11" name="组合 10"/>
          <p:cNvGrpSpPr/>
          <p:nvPr/>
        </p:nvGrpSpPr>
        <p:grpSpPr>
          <a:xfrm>
            <a:off x="2360960" y="1187252"/>
            <a:ext cx="5667376" cy="2889820"/>
            <a:chOff x="3555429" y="1571898"/>
            <a:chExt cx="5667376" cy="2889820"/>
          </a:xfrm>
        </p:grpSpPr>
        <p:grpSp>
          <p:nvGrpSpPr>
            <p:cNvPr id="12" name="Group 110"/>
            <p:cNvGrpSpPr>
              <a:grpSpLocks/>
            </p:cNvGrpSpPr>
            <p:nvPr/>
          </p:nvGrpSpPr>
          <p:grpSpPr bwMode="auto">
            <a:xfrm>
              <a:off x="3555429" y="1580405"/>
              <a:ext cx="5667376" cy="2881313"/>
              <a:chOff x="2286" y="816"/>
              <a:chExt cx="3570" cy="1815"/>
            </a:xfrm>
          </p:grpSpPr>
          <p:grpSp>
            <p:nvGrpSpPr>
              <p:cNvPr id="15" name="Group 93"/>
              <p:cNvGrpSpPr>
                <a:grpSpLocks/>
              </p:cNvGrpSpPr>
              <p:nvPr/>
            </p:nvGrpSpPr>
            <p:grpSpPr bwMode="auto">
              <a:xfrm>
                <a:off x="2286" y="816"/>
                <a:ext cx="3570" cy="1815"/>
                <a:chOff x="2326" y="816"/>
                <a:chExt cx="3570" cy="1815"/>
              </a:xfrm>
            </p:grpSpPr>
            <p:sp>
              <p:nvSpPr>
                <p:cNvPr id="30" name="Line 28"/>
                <p:cNvSpPr>
                  <a:spLocks noChangeShapeType="1"/>
                </p:cNvSpPr>
                <p:nvPr/>
              </p:nvSpPr>
              <p:spPr bwMode="auto">
                <a:xfrm>
                  <a:off x="3042" y="1152"/>
                  <a:ext cx="432"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grpSp>
              <p:nvGrpSpPr>
                <p:cNvPr id="31" name="Group 30"/>
                <p:cNvGrpSpPr>
                  <a:grpSpLocks/>
                </p:cNvGrpSpPr>
                <p:nvPr/>
              </p:nvGrpSpPr>
              <p:grpSpPr bwMode="auto">
                <a:xfrm flipH="1">
                  <a:off x="4242" y="1142"/>
                  <a:ext cx="480" cy="624"/>
                  <a:chOff x="2784" y="1296"/>
                  <a:chExt cx="480" cy="624"/>
                </a:xfrm>
              </p:grpSpPr>
              <p:sp>
                <p:nvSpPr>
                  <p:cNvPr id="95" name="Line 31"/>
                  <p:cNvSpPr>
                    <a:spLocks noChangeShapeType="1"/>
                  </p:cNvSpPr>
                  <p:nvPr/>
                </p:nvSpPr>
                <p:spPr bwMode="auto">
                  <a:xfrm>
                    <a:off x="2784" y="1296"/>
                    <a:ext cx="0" cy="24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96" name="Line 32"/>
                  <p:cNvSpPr>
                    <a:spLocks noChangeShapeType="1"/>
                  </p:cNvSpPr>
                  <p:nvPr/>
                </p:nvSpPr>
                <p:spPr bwMode="auto">
                  <a:xfrm>
                    <a:off x="2784" y="1536"/>
                    <a:ext cx="192"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97" name="Line 33"/>
                  <p:cNvSpPr>
                    <a:spLocks noChangeShapeType="1"/>
                  </p:cNvSpPr>
                  <p:nvPr/>
                </p:nvSpPr>
                <p:spPr bwMode="auto">
                  <a:xfrm>
                    <a:off x="2784" y="1680"/>
                    <a:ext cx="192"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98" name="Line 34"/>
                  <p:cNvSpPr>
                    <a:spLocks noChangeShapeType="1"/>
                  </p:cNvSpPr>
                  <p:nvPr/>
                </p:nvSpPr>
                <p:spPr bwMode="auto">
                  <a:xfrm>
                    <a:off x="2976" y="1488"/>
                    <a:ext cx="0" cy="24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99" name="Line 35"/>
                  <p:cNvSpPr>
                    <a:spLocks noChangeShapeType="1"/>
                  </p:cNvSpPr>
                  <p:nvPr/>
                </p:nvSpPr>
                <p:spPr bwMode="auto">
                  <a:xfrm>
                    <a:off x="2784" y="1680"/>
                    <a:ext cx="0" cy="24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100" name="Line 36"/>
                  <p:cNvSpPr>
                    <a:spLocks noChangeShapeType="1"/>
                  </p:cNvSpPr>
                  <p:nvPr/>
                </p:nvSpPr>
                <p:spPr bwMode="auto">
                  <a:xfrm>
                    <a:off x="3072" y="1536"/>
                    <a:ext cx="0" cy="144"/>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101" name="Line 37"/>
                  <p:cNvSpPr>
                    <a:spLocks noChangeShapeType="1"/>
                  </p:cNvSpPr>
                  <p:nvPr/>
                </p:nvSpPr>
                <p:spPr bwMode="auto">
                  <a:xfrm>
                    <a:off x="3072" y="1632"/>
                    <a:ext cx="192"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grpSp>
            <p:sp>
              <p:nvSpPr>
                <p:cNvPr id="32" name="Line 39"/>
                <p:cNvSpPr>
                  <a:spLocks noChangeShapeType="1"/>
                </p:cNvSpPr>
                <p:nvPr/>
              </p:nvSpPr>
              <p:spPr bwMode="auto">
                <a:xfrm flipH="1">
                  <a:off x="4722" y="1152"/>
                  <a:ext cx="432"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grpSp>
              <p:nvGrpSpPr>
                <p:cNvPr id="33" name="Group 44"/>
                <p:cNvGrpSpPr>
                  <a:grpSpLocks/>
                </p:cNvGrpSpPr>
                <p:nvPr/>
              </p:nvGrpSpPr>
              <p:grpSpPr bwMode="auto">
                <a:xfrm>
                  <a:off x="2562" y="816"/>
                  <a:ext cx="720" cy="1152"/>
                  <a:chOff x="2496" y="1008"/>
                  <a:chExt cx="720" cy="1152"/>
                </a:xfrm>
              </p:grpSpPr>
              <p:sp>
                <p:nvSpPr>
                  <p:cNvPr id="88" name="Line 45"/>
                  <p:cNvSpPr>
                    <a:spLocks noChangeShapeType="1"/>
                  </p:cNvSpPr>
                  <p:nvPr/>
                </p:nvSpPr>
                <p:spPr bwMode="auto">
                  <a:xfrm>
                    <a:off x="2976" y="1344"/>
                    <a:ext cx="0" cy="144"/>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89" name="Line 46"/>
                  <p:cNvSpPr>
                    <a:spLocks noChangeShapeType="1"/>
                  </p:cNvSpPr>
                  <p:nvPr/>
                </p:nvSpPr>
                <p:spPr bwMode="auto">
                  <a:xfrm>
                    <a:off x="2832" y="1344"/>
                    <a:ext cx="0" cy="144"/>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90" name="Line 47"/>
                  <p:cNvSpPr>
                    <a:spLocks noChangeShapeType="1"/>
                  </p:cNvSpPr>
                  <p:nvPr/>
                </p:nvSpPr>
                <p:spPr bwMode="auto">
                  <a:xfrm>
                    <a:off x="2736" y="1488"/>
                    <a:ext cx="336"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91" name="Line 48"/>
                  <p:cNvSpPr>
                    <a:spLocks noChangeShapeType="1"/>
                  </p:cNvSpPr>
                  <p:nvPr/>
                </p:nvSpPr>
                <p:spPr bwMode="auto">
                  <a:xfrm>
                    <a:off x="2496" y="1344"/>
                    <a:ext cx="336"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92" name="Line 49"/>
                  <p:cNvSpPr>
                    <a:spLocks noChangeShapeType="1"/>
                  </p:cNvSpPr>
                  <p:nvPr/>
                </p:nvSpPr>
                <p:spPr bwMode="auto">
                  <a:xfrm>
                    <a:off x="2832" y="1536"/>
                    <a:ext cx="144"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93" name="Line 50"/>
                  <p:cNvSpPr>
                    <a:spLocks noChangeShapeType="1"/>
                  </p:cNvSpPr>
                  <p:nvPr/>
                </p:nvSpPr>
                <p:spPr bwMode="auto">
                  <a:xfrm>
                    <a:off x="2928" y="1536"/>
                    <a:ext cx="0" cy="624"/>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94" name="Text Box 51"/>
                  <p:cNvSpPr txBox="1">
                    <a:spLocks noChangeArrowheads="1"/>
                  </p:cNvSpPr>
                  <p:nvPr/>
                </p:nvSpPr>
                <p:spPr bwMode="auto">
                  <a:xfrm>
                    <a:off x="2688" y="1008"/>
                    <a:ext cx="528" cy="327"/>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800" b="1">
                        <a:latin typeface="黑体" pitchFamily="2" charset="-122"/>
                        <a:ea typeface="黑体" pitchFamily="2" charset="-122"/>
                      </a:rPr>
                      <a:t>T3</a:t>
                    </a:r>
                  </a:p>
                </p:txBody>
              </p:sp>
            </p:grpSp>
            <p:grpSp>
              <p:nvGrpSpPr>
                <p:cNvPr id="34" name="Group 52"/>
                <p:cNvGrpSpPr>
                  <a:grpSpLocks/>
                </p:cNvGrpSpPr>
                <p:nvPr/>
              </p:nvGrpSpPr>
              <p:grpSpPr bwMode="auto">
                <a:xfrm>
                  <a:off x="5058" y="816"/>
                  <a:ext cx="576" cy="1152"/>
                  <a:chOff x="4992" y="1008"/>
                  <a:chExt cx="576" cy="1152"/>
                </a:xfrm>
              </p:grpSpPr>
              <p:sp>
                <p:nvSpPr>
                  <p:cNvPr id="81" name="Line 53"/>
                  <p:cNvSpPr>
                    <a:spLocks noChangeShapeType="1"/>
                  </p:cNvSpPr>
                  <p:nvPr/>
                </p:nvSpPr>
                <p:spPr bwMode="auto">
                  <a:xfrm>
                    <a:off x="5232" y="1344"/>
                    <a:ext cx="0" cy="144"/>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82" name="Line 54"/>
                  <p:cNvSpPr>
                    <a:spLocks noChangeShapeType="1"/>
                  </p:cNvSpPr>
                  <p:nvPr/>
                </p:nvSpPr>
                <p:spPr bwMode="auto">
                  <a:xfrm>
                    <a:off x="5088" y="1344"/>
                    <a:ext cx="0" cy="144"/>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83" name="Line 55"/>
                  <p:cNvSpPr>
                    <a:spLocks noChangeShapeType="1"/>
                  </p:cNvSpPr>
                  <p:nvPr/>
                </p:nvSpPr>
                <p:spPr bwMode="auto">
                  <a:xfrm>
                    <a:off x="4992" y="1488"/>
                    <a:ext cx="336"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84" name="Line 56"/>
                  <p:cNvSpPr>
                    <a:spLocks noChangeShapeType="1"/>
                  </p:cNvSpPr>
                  <p:nvPr/>
                </p:nvSpPr>
                <p:spPr bwMode="auto">
                  <a:xfrm>
                    <a:off x="5232" y="1344"/>
                    <a:ext cx="336"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85" name="Line 57"/>
                  <p:cNvSpPr>
                    <a:spLocks noChangeShapeType="1"/>
                  </p:cNvSpPr>
                  <p:nvPr/>
                </p:nvSpPr>
                <p:spPr bwMode="auto">
                  <a:xfrm>
                    <a:off x="5088" y="1536"/>
                    <a:ext cx="144"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86" name="Line 58"/>
                  <p:cNvSpPr>
                    <a:spLocks noChangeShapeType="1"/>
                  </p:cNvSpPr>
                  <p:nvPr/>
                </p:nvSpPr>
                <p:spPr bwMode="auto">
                  <a:xfrm>
                    <a:off x="5184" y="1536"/>
                    <a:ext cx="0" cy="624"/>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87" name="Text Box 59"/>
                  <p:cNvSpPr txBox="1">
                    <a:spLocks noChangeArrowheads="1"/>
                  </p:cNvSpPr>
                  <p:nvPr/>
                </p:nvSpPr>
                <p:spPr bwMode="auto">
                  <a:xfrm>
                    <a:off x="4992" y="1008"/>
                    <a:ext cx="528" cy="327"/>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800" b="1">
                        <a:latin typeface="黑体" pitchFamily="2" charset="-122"/>
                        <a:ea typeface="黑体" pitchFamily="2" charset="-122"/>
                      </a:rPr>
                      <a:t>T4</a:t>
                    </a:r>
                  </a:p>
                </p:txBody>
              </p:sp>
            </p:grpSp>
            <p:sp>
              <p:nvSpPr>
                <p:cNvPr id="35" name="Line 60"/>
                <p:cNvSpPr>
                  <a:spLocks noChangeShapeType="1"/>
                </p:cNvSpPr>
                <p:nvPr/>
              </p:nvSpPr>
              <p:spPr bwMode="auto">
                <a:xfrm>
                  <a:off x="2994" y="2256"/>
                  <a:ext cx="2256"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36" name="Line 61"/>
                <p:cNvSpPr>
                  <a:spLocks noChangeShapeType="1"/>
                </p:cNvSpPr>
                <p:nvPr/>
              </p:nvSpPr>
              <p:spPr bwMode="auto">
                <a:xfrm>
                  <a:off x="4050" y="2256"/>
                  <a:ext cx="0" cy="24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37" name="Line 62"/>
                <p:cNvSpPr>
                  <a:spLocks noChangeShapeType="1"/>
                </p:cNvSpPr>
                <p:nvPr/>
              </p:nvSpPr>
              <p:spPr bwMode="auto">
                <a:xfrm>
                  <a:off x="3090" y="2496"/>
                  <a:ext cx="2016"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38" name="Text Box 63"/>
                <p:cNvSpPr txBox="1">
                  <a:spLocks noChangeArrowheads="1"/>
                </p:cNvSpPr>
                <p:nvPr/>
              </p:nvSpPr>
              <p:spPr bwMode="auto">
                <a:xfrm>
                  <a:off x="5154" y="2304"/>
                  <a:ext cx="380" cy="327"/>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800" b="1">
                      <a:latin typeface="黑体" pitchFamily="2" charset="-122"/>
                      <a:ea typeface="黑体" pitchFamily="2" charset="-122"/>
                    </a:rPr>
                    <a:t>Z</a:t>
                  </a:r>
                </a:p>
              </p:txBody>
            </p:sp>
            <p:sp>
              <p:nvSpPr>
                <p:cNvPr id="39" name="Line 64"/>
                <p:cNvSpPr>
                  <a:spLocks noChangeShapeType="1"/>
                </p:cNvSpPr>
                <p:nvPr/>
              </p:nvSpPr>
              <p:spPr bwMode="auto">
                <a:xfrm>
                  <a:off x="2562" y="816"/>
                  <a:ext cx="0" cy="1488"/>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40" name="Line 65"/>
                <p:cNvSpPr>
                  <a:spLocks noChangeShapeType="1"/>
                </p:cNvSpPr>
                <p:nvPr/>
              </p:nvSpPr>
              <p:spPr bwMode="auto">
                <a:xfrm>
                  <a:off x="5634" y="816"/>
                  <a:ext cx="0" cy="1488"/>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grpSp>
              <p:nvGrpSpPr>
                <p:cNvPr id="41" name="Group 66"/>
                <p:cNvGrpSpPr>
                  <a:grpSpLocks/>
                </p:cNvGrpSpPr>
                <p:nvPr/>
              </p:nvGrpSpPr>
              <p:grpSpPr bwMode="auto">
                <a:xfrm>
                  <a:off x="2326" y="953"/>
                  <a:ext cx="576" cy="327"/>
                  <a:chOff x="2308" y="905"/>
                  <a:chExt cx="576" cy="327"/>
                </a:xfrm>
              </p:grpSpPr>
              <p:sp>
                <p:nvSpPr>
                  <p:cNvPr id="79" name="Text Box 67"/>
                  <p:cNvSpPr txBox="1">
                    <a:spLocks noChangeArrowheads="1"/>
                  </p:cNvSpPr>
                  <p:nvPr/>
                </p:nvSpPr>
                <p:spPr bwMode="auto">
                  <a:xfrm>
                    <a:off x="2308" y="905"/>
                    <a:ext cx="576" cy="327"/>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800" b="1">
                        <a:latin typeface="黑体" pitchFamily="2" charset="-122"/>
                        <a:ea typeface="黑体" pitchFamily="2" charset="-122"/>
                      </a:rPr>
                      <a:t>W</a:t>
                    </a:r>
                  </a:p>
                </p:txBody>
              </p:sp>
              <p:sp>
                <p:nvSpPr>
                  <p:cNvPr id="80" name="Line 68"/>
                  <p:cNvSpPr>
                    <a:spLocks noChangeShapeType="1"/>
                  </p:cNvSpPr>
                  <p:nvPr/>
                </p:nvSpPr>
                <p:spPr bwMode="auto">
                  <a:xfrm>
                    <a:off x="2308" y="953"/>
                    <a:ext cx="192" cy="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grpSp>
            <p:sp>
              <p:nvSpPr>
                <p:cNvPr id="42" name="Text Box 69"/>
                <p:cNvSpPr txBox="1">
                  <a:spLocks noChangeArrowheads="1"/>
                </p:cNvSpPr>
                <p:nvPr/>
              </p:nvSpPr>
              <p:spPr bwMode="auto">
                <a:xfrm>
                  <a:off x="5620" y="953"/>
                  <a:ext cx="276" cy="327"/>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800" b="1">
                      <a:latin typeface="黑体" pitchFamily="2" charset="-122"/>
                      <a:ea typeface="黑体" pitchFamily="2" charset="-122"/>
                    </a:rPr>
                    <a:t>W</a:t>
                  </a:r>
                </a:p>
              </p:txBody>
            </p:sp>
            <p:grpSp>
              <p:nvGrpSpPr>
                <p:cNvPr id="43" name="Group 72"/>
                <p:cNvGrpSpPr>
                  <a:grpSpLocks/>
                </p:cNvGrpSpPr>
                <p:nvPr/>
              </p:nvGrpSpPr>
              <p:grpSpPr bwMode="auto">
                <a:xfrm>
                  <a:off x="3762" y="1488"/>
                  <a:ext cx="192" cy="480"/>
                  <a:chOff x="3696" y="1680"/>
                  <a:chExt cx="192" cy="480"/>
                </a:xfrm>
              </p:grpSpPr>
              <p:sp>
                <p:nvSpPr>
                  <p:cNvPr id="75" name="Line 73"/>
                  <p:cNvSpPr>
                    <a:spLocks noChangeShapeType="1"/>
                  </p:cNvSpPr>
                  <p:nvPr/>
                </p:nvSpPr>
                <p:spPr bwMode="auto">
                  <a:xfrm>
                    <a:off x="3696" y="1872"/>
                    <a:ext cx="192" cy="0"/>
                  </a:xfrm>
                  <a:prstGeom prst="line">
                    <a:avLst/>
                  </a:prstGeom>
                  <a:noFill/>
                  <a:ln w="19050" cap="sq">
                    <a:solidFill>
                      <a:schemeClr val="tx1"/>
                    </a:solidFill>
                    <a:round/>
                    <a:headEnd type="none" w="sm" len="sm"/>
                    <a:tailEnd type="none" w="sm" len="sm"/>
                  </a:ln>
                  <a:effectLst/>
                </p:spPr>
                <p:txBody>
                  <a:bodyPr wrap="none" anchor="ctr"/>
                  <a:lstStyle/>
                  <a:p>
                    <a:endParaRPr lang="zh-CN" altLang="en-US"/>
                  </a:p>
                </p:txBody>
              </p:sp>
              <p:sp>
                <p:nvSpPr>
                  <p:cNvPr id="76" name="Line 74"/>
                  <p:cNvSpPr>
                    <a:spLocks noChangeShapeType="1"/>
                  </p:cNvSpPr>
                  <p:nvPr/>
                </p:nvSpPr>
                <p:spPr bwMode="auto">
                  <a:xfrm>
                    <a:off x="3792" y="1680"/>
                    <a:ext cx="0" cy="192"/>
                  </a:xfrm>
                  <a:prstGeom prst="line">
                    <a:avLst/>
                  </a:prstGeom>
                  <a:noFill/>
                  <a:ln w="28575" cap="rnd">
                    <a:solidFill>
                      <a:schemeClr val="tx1"/>
                    </a:solidFill>
                    <a:prstDash val="sysDot"/>
                    <a:round/>
                    <a:headEnd type="none" w="sm" len="sm"/>
                    <a:tailEnd type="none" w="sm" len="sm"/>
                  </a:ln>
                  <a:effectLst/>
                </p:spPr>
                <p:txBody>
                  <a:bodyPr wrap="none" anchor="ctr"/>
                  <a:lstStyle/>
                  <a:p>
                    <a:endParaRPr lang="zh-CN" altLang="en-US"/>
                  </a:p>
                </p:txBody>
              </p:sp>
              <p:sp>
                <p:nvSpPr>
                  <p:cNvPr id="77" name="Line 75"/>
                  <p:cNvSpPr>
                    <a:spLocks noChangeShapeType="1"/>
                  </p:cNvSpPr>
                  <p:nvPr/>
                </p:nvSpPr>
                <p:spPr bwMode="auto">
                  <a:xfrm>
                    <a:off x="3696" y="1920"/>
                    <a:ext cx="192" cy="0"/>
                  </a:xfrm>
                  <a:prstGeom prst="line">
                    <a:avLst/>
                  </a:prstGeom>
                  <a:noFill/>
                  <a:ln w="19050" cap="sq">
                    <a:solidFill>
                      <a:schemeClr val="tx1"/>
                    </a:solidFill>
                    <a:round/>
                    <a:headEnd type="none" w="sm" len="sm"/>
                    <a:tailEnd type="none" w="sm" len="sm"/>
                  </a:ln>
                  <a:effectLst/>
                </p:spPr>
                <p:txBody>
                  <a:bodyPr wrap="none" anchor="ctr"/>
                  <a:lstStyle/>
                  <a:p>
                    <a:endParaRPr lang="zh-CN" altLang="en-US"/>
                  </a:p>
                </p:txBody>
              </p:sp>
              <p:sp>
                <p:nvSpPr>
                  <p:cNvPr id="78" name="Line 76"/>
                  <p:cNvSpPr>
                    <a:spLocks noChangeShapeType="1"/>
                  </p:cNvSpPr>
                  <p:nvPr/>
                </p:nvSpPr>
                <p:spPr bwMode="auto">
                  <a:xfrm>
                    <a:off x="3792" y="1968"/>
                    <a:ext cx="0" cy="192"/>
                  </a:xfrm>
                  <a:prstGeom prst="line">
                    <a:avLst/>
                  </a:prstGeom>
                  <a:noFill/>
                  <a:ln w="28575" cap="rnd">
                    <a:solidFill>
                      <a:schemeClr val="tx1"/>
                    </a:solidFill>
                    <a:prstDash val="sysDot"/>
                    <a:round/>
                    <a:headEnd type="none" w="sm" len="sm"/>
                    <a:tailEnd type="none" w="sm" len="sm"/>
                  </a:ln>
                  <a:effectLst/>
                </p:spPr>
                <p:txBody>
                  <a:bodyPr wrap="none" anchor="ctr"/>
                  <a:lstStyle/>
                  <a:p>
                    <a:endParaRPr lang="zh-CN" altLang="en-US"/>
                  </a:p>
                </p:txBody>
              </p:sp>
            </p:grpSp>
            <p:grpSp>
              <p:nvGrpSpPr>
                <p:cNvPr id="44" name="Group 77"/>
                <p:cNvGrpSpPr>
                  <a:grpSpLocks/>
                </p:cNvGrpSpPr>
                <p:nvPr/>
              </p:nvGrpSpPr>
              <p:grpSpPr bwMode="auto">
                <a:xfrm>
                  <a:off x="4194" y="1488"/>
                  <a:ext cx="192" cy="480"/>
                  <a:chOff x="3696" y="1680"/>
                  <a:chExt cx="192" cy="480"/>
                </a:xfrm>
              </p:grpSpPr>
              <p:sp>
                <p:nvSpPr>
                  <p:cNvPr id="71" name="Line 78"/>
                  <p:cNvSpPr>
                    <a:spLocks noChangeShapeType="1"/>
                  </p:cNvSpPr>
                  <p:nvPr/>
                </p:nvSpPr>
                <p:spPr bwMode="auto">
                  <a:xfrm>
                    <a:off x="3696" y="1872"/>
                    <a:ext cx="192" cy="0"/>
                  </a:xfrm>
                  <a:prstGeom prst="line">
                    <a:avLst/>
                  </a:prstGeom>
                  <a:noFill/>
                  <a:ln w="19050" cap="sq">
                    <a:solidFill>
                      <a:schemeClr val="tx1"/>
                    </a:solidFill>
                    <a:round/>
                    <a:headEnd type="none" w="sm" len="sm"/>
                    <a:tailEnd type="none" w="sm" len="sm"/>
                  </a:ln>
                  <a:effectLst/>
                </p:spPr>
                <p:txBody>
                  <a:bodyPr wrap="none" anchor="ctr"/>
                  <a:lstStyle/>
                  <a:p>
                    <a:endParaRPr lang="zh-CN" altLang="en-US"/>
                  </a:p>
                </p:txBody>
              </p:sp>
              <p:sp>
                <p:nvSpPr>
                  <p:cNvPr id="72" name="Line 79"/>
                  <p:cNvSpPr>
                    <a:spLocks noChangeShapeType="1"/>
                  </p:cNvSpPr>
                  <p:nvPr/>
                </p:nvSpPr>
                <p:spPr bwMode="auto">
                  <a:xfrm>
                    <a:off x="3792" y="1680"/>
                    <a:ext cx="0" cy="192"/>
                  </a:xfrm>
                  <a:prstGeom prst="line">
                    <a:avLst/>
                  </a:prstGeom>
                  <a:noFill/>
                  <a:ln w="28575" cap="rnd">
                    <a:solidFill>
                      <a:schemeClr val="tx1"/>
                    </a:solidFill>
                    <a:prstDash val="sysDot"/>
                    <a:round/>
                    <a:headEnd type="none" w="sm" len="sm"/>
                    <a:tailEnd type="none" w="sm" len="sm"/>
                  </a:ln>
                  <a:effectLst/>
                </p:spPr>
                <p:txBody>
                  <a:bodyPr wrap="none" anchor="ctr"/>
                  <a:lstStyle/>
                  <a:p>
                    <a:endParaRPr lang="zh-CN" altLang="en-US"/>
                  </a:p>
                </p:txBody>
              </p:sp>
              <p:sp>
                <p:nvSpPr>
                  <p:cNvPr id="73" name="Line 80"/>
                  <p:cNvSpPr>
                    <a:spLocks noChangeShapeType="1"/>
                  </p:cNvSpPr>
                  <p:nvPr/>
                </p:nvSpPr>
                <p:spPr bwMode="auto">
                  <a:xfrm>
                    <a:off x="3696" y="1920"/>
                    <a:ext cx="192" cy="0"/>
                  </a:xfrm>
                  <a:prstGeom prst="line">
                    <a:avLst/>
                  </a:prstGeom>
                  <a:noFill/>
                  <a:ln w="19050" cap="sq">
                    <a:solidFill>
                      <a:schemeClr val="tx1"/>
                    </a:solidFill>
                    <a:round/>
                    <a:headEnd type="none" w="sm" len="sm"/>
                    <a:tailEnd type="none" w="sm" len="sm"/>
                  </a:ln>
                  <a:effectLst/>
                </p:spPr>
                <p:txBody>
                  <a:bodyPr wrap="none" anchor="ctr"/>
                  <a:lstStyle/>
                  <a:p>
                    <a:endParaRPr lang="zh-CN" altLang="en-US"/>
                  </a:p>
                </p:txBody>
              </p:sp>
              <p:sp>
                <p:nvSpPr>
                  <p:cNvPr id="74" name="Line 81"/>
                  <p:cNvSpPr>
                    <a:spLocks noChangeShapeType="1"/>
                  </p:cNvSpPr>
                  <p:nvPr/>
                </p:nvSpPr>
                <p:spPr bwMode="auto">
                  <a:xfrm>
                    <a:off x="3792" y="1968"/>
                    <a:ext cx="0" cy="192"/>
                  </a:xfrm>
                  <a:prstGeom prst="line">
                    <a:avLst/>
                  </a:prstGeom>
                  <a:noFill/>
                  <a:ln w="28575" cap="rnd">
                    <a:solidFill>
                      <a:schemeClr val="tx1"/>
                    </a:solidFill>
                    <a:prstDash val="sysDot"/>
                    <a:round/>
                    <a:headEnd type="none" w="sm" len="sm"/>
                    <a:tailEnd type="none" w="sm" len="sm"/>
                  </a:ln>
                  <a:effectLst/>
                </p:spPr>
                <p:txBody>
                  <a:bodyPr wrap="none" anchor="ctr"/>
                  <a:lstStyle/>
                  <a:p>
                    <a:endParaRPr lang="zh-CN" altLang="en-US"/>
                  </a:p>
                </p:txBody>
              </p:sp>
            </p:grpSp>
            <p:grpSp>
              <p:nvGrpSpPr>
                <p:cNvPr id="45" name="Group 18"/>
                <p:cNvGrpSpPr>
                  <a:grpSpLocks/>
                </p:cNvGrpSpPr>
                <p:nvPr/>
              </p:nvGrpSpPr>
              <p:grpSpPr bwMode="auto">
                <a:xfrm>
                  <a:off x="3180" y="1152"/>
                  <a:ext cx="774" cy="624"/>
                  <a:chOff x="2490" y="1296"/>
                  <a:chExt cx="774" cy="624"/>
                </a:xfrm>
              </p:grpSpPr>
              <p:sp>
                <p:nvSpPr>
                  <p:cNvPr id="62" name="Text Box 19"/>
                  <p:cNvSpPr txBox="1">
                    <a:spLocks noChangeArrowheads="1"/>
                  </p:cNvSpPr>
                  <p:nvPr/>
                </p:nvSpPr>
                <p:spPr bwMode="auto">
                  <a:xfrm>
                    <a:off x="2490" y="1440"/>
                    <a:ext cx="480" cy="327"/>
                  </a:xfrm>
                  <a:prstGeom prst="rect">
                    <a:avLst/>
                  </a:prstGeom>
                  <a:noFill/>
                  <a:ln w="9525">
                    <a:noFill/>
                    <a:miter lim="800000"/>
                    <a:headEnd/>
                    <a:tailEnd/>
                  </a:ln>
                  <a:effectLst/>
                </p:spPr>
                <p:txBody>
                  <a:bodyPr>
                    <a:spAutoFit/>
                  </a:bodyPr>
                  <a:lstStyle/>
                  <a:p>
                    <a:pPr>
                      <a:spcBef>
                        <a:spcPct val="50000"/>
                      </a:spcBef>
                    </a:pPr>
                    <a:r>
                      <a:rPr lang="en-US" altLang="zh-CN" sz="2800" b="1">
                        <a:latin typeface="黑体" pitchFamily="2" charset="-122"/>
                        <a:ea typeface="黑体" pitchFamily="2" charset="-122"/>
                      </a:rPr>
                      <a:t>T1</a:t>
                    </a:r>
                  </a:p>
                </p:txBody>
              </p:sp>
              <p:grpSp>
                <p:nvGrpSpPr>
                  <p:cNvPr id="63" name="Group 20"/>
                  <p:cNvGrpSpPr>
                    <a:grpSpLocks/>
                  </p:cNvGrpSpPr>
                  <p:nvPr/>
                </p:nvGrpSpPr>
                <p:grpSpPr bwMode="auto">
                  <a:xfrm>
                    <a:off x="2784" y="1296"/>
                    <a:ext cx="480" cy="624"/>
                    <a:chOff x="2784" y="1296"/>
                    <a:chExt cx="480" cy="624"/>
                  </a:xfrm>
                </p:grpSpPr>
                <p:sp>
                  <p:nvSpPr>
                    <p:cNvPr id="64" name="Line 21"/>
                    <p:cNvSpPr>
                      <a:spLocks noChangeShapeType="1"/>
                    </p:cNvSpPr>
                    <p:nvPr/>
                  </p:nvSpPr>
                  <p:spPr bwMode="auto">
                    <a:xfrm>
                      <a:off x="2784" y="1296"/>
                      <a:ext cx="0" cy="24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65" name="Line 22"/>
                    <p:cNvSpPr>
                      <a:spLocks noChangeShapeType="1"/>
                    </p:cNvSpPr>
                    <p:nvPr/>
                  </p:nvSpPr>
                  <p:spPr bwMode="auto">
                    <a:xfrm>
                      <a:off x="2784" y="1536"/>
                      <a:ext cx="192"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66" name="Line 23"/>
                    <p:cNvSpPr>
                      <a:spLocks noChangeShapeType="1"/>
                    </p:cNvSpPr>
                    <p:nvPr/>
                  </p:nvSpPr>
                  <p:spPr bwMode="auto">
                    <a:xfrm>
                      <a:off x="2784" y="1680"/>
                      <a:ext cx="192"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67" name="Line 24"/>
                    <p:cNvSpPr>
                      <a:spLocks noChangeShapeType="1"/>
                    </p:cNvSpPr>
                    <p:nvPr/>
                  </p:nvSpPr>
                  <p:spPr bwMode="auto">
                    <a:xfrm>
                      <a:off x="2976" y="1488"/>
                      <a:ext cx="0" cy="24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68" name="Line 25"/>
                    <p:cNvSpPr>
                      <a:spLocks noChangeShapeType="1"/>
                    </p:cNvSpPr>
                    <p:nvPr/>
                  </p:nvSpPr>
                  <p:spPr bwMode="auto">
                    <a:xfrm>
                      <a:off x="2784" y="1680"/>
                      <a:ext cx="0" cy="24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69" name="Line 26"/>
                    <p:cNvSpPr>
                      <a:spLocks noChangeShapeType="1"/>
                    </p:cNvSpPr>
                    <p:nvPr/>
                  </p:nvSpPr>
                  <p:spPr bwMode="auto">
                    <a:xfrm>
                      <a:off x="3072" y="1536"/>
                      <a:ext cx="0" cy="144"/>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70" name="Line 27"/>
                    <p:cNvSpPr>
                      <a:spLocks noChangeShapeType="1"/>
                    </p:cNvSpPr>
                    <p:nvPr/>
                  </p:nvSpPr>
                  <p:spPr bwMode="auto">
                    <a:xfrm>
                      <a:off x="3072" y="1632"/>
                      <a:ext cx="192"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grpSp>
            </p:grpSp>
            <p:sp>
              <p:nvSpPr>
                <p:cNvPr id="46" name="Text Box 29"/>
                <p:cNvSpPr txBox="1">
                  <a:spLocks noChangeArrowheads="1"/>
                </p:cNvSpPr>
                <p:nvPr/>
              </p:nvSpPr>
              <p:spPr bwMode="auto">
                <a:xfrm flipH="1">
                  <a:off x="4689" y="1293"/>
                  <a:ext cx="480" cy="327"/>
                </a:xfrm>
                <a:prstGeom prst="rect">
                  <a:avLst/>
                </a:prstGeom>
                <a:noFill/>
                <a:ln w="9525">
                  <a:noFill/>
                  <a:miter lim="800000"/>
                  <a:headEnd/>
                  <a:tailEnd/>
                </a:ln>
                <a:effectLst/>
              </p:spPr>
              <p:txBody>
                <a:bodyPr>
                  <a:spAutoFit/>
                </a:bodyPr>
                <a:lstStyle/>
                <a:p>
                  <a:pPr>
                    <a:spcBef>
                      <a:spcPct val="50000"/>
                    </a:spcBef>
                  </a:pPr>
                  <a:r>
                    <a:rPr lang="en-US" altLang="zh-CN" sz="2800" b="1">
                      <a:latin typeface="黑体" pitchFamily="2" charset="-122"/>
                      <a:ea typeface="黑体" pitchFamily="2" charset="-122"/>
                    </a:rPr>
                    <a:t>T2</a:t>
                  </a:r>
                </a:p>
              </p:txBody>
            </p:sp>
            <p:sp>
              <p:nvSpPr>
                <p:cNvPr id="47" name="Line 38"/>
                <p:cNvSpPr>
                  <a:spLocks noChangeShapeType="1"/>
                </p:cNvSpPr>
                <p:nvPr/>
              </p:nvSpPr>
              <p:spPr bwMode="auto">
                <a:xfrm flipH="1">
                  <a:off x="3954" y="2112"/>
                  <a:ext cx="192" cy="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48" name="Line 40"/>
                <p:cNvSpPr>
                  <a:spLocks noChangeShapeType="1"/>
                </p:cNvSpPr>
                <p:nvPr/>
              </p:nvSpPr>
              <p:spPr bwMode="auto">
                <a:xfrm>
                  <a:off x="3474" y="1152"/>
                  <a:ext cx="480"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49" name="Line 41"/>
                <p:cNvSpPr>
                  <a:spLocks noChangeShapeType="1"/>
                </p:cNvSpPr>
                <p:nvPr/>
              </p:nvSpPr>
              <p:spPr bwMode="auto">
                <a:xfrm>
                  <a:off x="3954" y="1152"/>
                  <a:ext cx="288" cy="336"/>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50" name="Line 42"/>
                <p:cNvSpPr>
                  <a:spLocks noChangeShapeType="1"/>
                </p:cNvSpPr>
                <p:nvPr/>
              </p:nvSpPr>
              <p:spPr bwMode="auto">
                <a:xfrm flipV="1">
                  <a:off x="3954" y="1152"/>
                  <a:ext cx="288" cy="336"/>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51" name="Line 43"/>
                <p:cNvSpPr>
                  <a:spLocks noChangeShapeType="1"/>
                </p:cNvSpPr>
                <p:nvPr/>
              </p:nvSpPr>
              <p:spPr bwMode="auto">
                <a:xfrm>
                  <a:off x="4242" y="1152"/>
                  <a:ext cx="480"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52" name="Oval 70"/>
                <p:cNvSpPr>
                  <a:spLocks noChangeArrowheads="1"/>
                </p:cNvSpPr>
                <p:nvPr/>
              </p:nvSpPr>
              <p:spPr bwMode="auto">
                <a:xfrm>
                  <a:off x="3426" y="1104"/>
                  <a:ext cx="96" cy="96"/>
                </a:xfrm>
                <a:prstGeom prst="ellipse">
                  <a:avLst/>
                </a:prstGeom>
                <a:solidFill>
                  <a:schemeClr val="tx1"/>
                </a:solidFill>
                <a:ln w="12700" cap="sq">
                  <a:solidFill>
                    <a:schemeClr val="tx1"/>
                  </a:solidFill>
                  <a:round/>
                  <a:headEnd type="none" w="sm" len="sm"/>
                  <a:tailEnd type="none" w="sm" len="sm"/>
                </a:ln>
                <a:effectLst/>
              </p:spPr>
              <p:txBody>
                <a:bodyPr wrap="none" anchor="ctr"/>
                <a:lstStyle/>
                <a:p>
                  <a:endParaRPr lang="zh-CN" altLang="en-US"/>
                </a:p>
              </p:txBody>
            </p:sp>
            <p:sp>
              <p:nvSpPr>
                <p:cNvPr id="53" name="Oval 71"/>
                <p:cNvSpPr>
                  <a:spLocks noChangeArrowheads="1"/>
                </p:cNvSpPr>
                <p:nvPr/>
              </p:nvSpPr>
              <p:spPr bwMode="auto">
                <a:xfrm>
                  <a:off x="4674" y="1104"/>
                  <a:ext cx="96" cy="96"/>
                </a:xfrm>
                <a:prstGeom prst="ellipse">
                  <a:avLst/>
                </a:prstGeom>
                <a:solidFill>
                  <a:schemeClr val="tx1"/>
                </a:solidFill>
                <a:ln w="12700" cap="sq">
                  <a:solidFill>
                    <a:schemeClr val="tx1"/>
                  </a:solidFill>
                  <a:round/>
                  <a:headEnd type="none" w="sm" len="sm"/>
                  <a:tailEnd type="none" w="sm" len="sm"/>
                </a:ln>
                <a:effectLst/>
              </p:spPr>
              <p:txBody>
                <a:bodyPr wrap="none" anchor="ctr"/>
                <a:lstStyle/>
                <a:p>
                  <a:endParaRPr lang="zh-CN" altLang="en-US"/>
                </a:p>
              </p:txBody>
            </p:sp>
            <p:sp>
              <p:nvSpPr>
                <p:cNvPr id="54" name="Line 82"/>
                <p:cNvSpPr>
                  <a:spLocks noChangeShapeType="1"/>
                </p:cNvSpPr>
                <p:nvPr/>
              </p:nvSpPr>
              <p:spPr bwMode="auto">
                <a:xfrm>
                  <a:off x="3474" y="1968"/>
                  <a:ext cx="1248" cy="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55" name="Line 83"/>
                <p:cNvSpPr>
                  <a:spLocks noChangeShapeType="1"/>
                </p:cNvSpPr>
                <p:nvPr/>
              </p:nvSpPr>
              <p:spPr bwMode="auto">
                <a:xfrm>
                  <a:off x="4722" y="1776"/>
                  <a:ext cx="0" cy="192"/>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56" name="Line 84"/>
                <p:cNvSpPr>
                  <a:spLocks noChangeShapeType="1"/>
                </p:cNvSpPr>
                <p:nvPr/>
              </p:nvSpPr>
              <p:spPr bwMode="auto">
                <a:xfrm>
                  <a:off x="3474" y="1776"/>
                  <a:ext cx="0" cy="192"/>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57" name="Line 85"/>
                <p:cNvSpPr>
                  <a:spLocks noChangeShapeType="1"/>
                </p:cNvSpPr>
                <p:nvPr/>
              </p:nvSpPr>
              <p:spPr bwMode="auto">
                <a:xfrm>
                  <a:off x="4050" y="1968"/>
                  <a:ext cx="0" cy="144"/>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58" name="Text Box 86"/>
                <p:cNvSpPr txBox="1">
                  <a:spLocks noChangeArrowheads="1"/>
                </p:cNvSpPr>
                <p:nvPr/>
              </p:nvSpPr>
              <p:spPr bwMode="auto">
                <a:xfrm>
                  <a:off x="3474" y="1632"/>
                  <a:ext cx="480" cy="233"/>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1">
                      <a:latin typeface="黑体" pitchFamily="2" charset="-122"/>
                      <a:ea typeface="黑体" pitchFamily="2" charset="-122"/>
                    </a:rPr>
                    <a:t>C1</a:t>
                  </a:r>
                </a:p>
              </p:txBody>
            </p:sp>
            <p:sp>
              <p:nvSpPr>
                <p:cNvPr id="59" name="Text Box 87"/>
                <p:cNvSpPr txBox="1">
                  <a:spLocks noChangeArrowheads="1"/>
                </p:cNvSpPr>
                <p:nvPr/>
              </p:nvSpPr>
              <p:spPr bwMode="auto">
                <a:xfrm>
                  <a:off x="4338" y="1632"/>
                  <a:ext cx="480" cy="233"/>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1">
                      <a:latin typeface="黑体" pitchFamily="2" charset="-122"/>
                      <a:ea typeface="黑体" pitchFamily="2" charset="-122"/>
                    </a:rPr>
                    <a:t>C2</a:t>
                  </a:r>
                </a:p>
              </p:txBody>
            </p:sp>
            <p:sp>
              <p:nvSpPr>
                <p:cNvPr id="60" name="Line 88"/>
                <p:cNvSpPr>
                  <a:spLocks noChangeShapeType="1"/>
                </p:cNvSpPr>
                <p:nvPr/>
              </p:nvSpPr>
              <p:spPr bwMode="auto">
                <a:xfrm>
                  <a:off x="5250" y="1968"/>
                  <a:ext cx="0" cy="288"/>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61" name="Line 89"/>
                <p:cNvSpPr>
                  <a:spLocks noChangeShapeType="1"/>
                </p:cNvSpPr>
                <p:nvPr/>
              </p:nvSpPr>
              <p:spPr bwMode="auto">
                <a:xfrm>
                  <a:off x="2994" y="1968"/>
                  <a:ext cx="0" cy="288"/>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grpSp>
          <p:grpSp>
            <p:nvGrpSpPr>
              <p:cNvPr id="16" name="Group 108"/>
              <p:cNvGrpSpPr>
                <a:grpSpLocks/>
              </p:cNvGrpSpPr>
              <p:nvPr/>
            </p:nvGrpSpPr>
            <p:grpSpPr bwMode="auto">
              <a:xfrm>
                <a:off x="2318" y="1897"/>
                <a:ext cx="199" cy="483"/>
                <a:chOff x="2318" y="1897"/>
                <a:chExt cx="199" cy="483"/>
              </a:xfrm>
            </p:grpSpPr>
            <p:sp>
              <p:nvSpPr>
                <p:cNvPr id="24" name="Line 95"/>
                <p:cNvSpPr>
                  <a:spLocks noChangeShapeType="1"/>
                </p:cNvSpPr>
                <p:nvPr/>
              </p:nvSpPr>
              <p:spPr bwMode="auto">
                <a:xfrm flipH="1">
                  <a:off x="2378" y="1897"/>
                  <a:ext cx="139" cy="0"/>
                </a:xfrm>
                <a:prstGeom prst="line">
                  <a:avLst/>
                </a:prstGeom>
                <a:noFill/>
                <a:ln w="9525">
                  <a:solidFill>
                    <a:schemeClr val="tx1"/>
                  </a:solidFill>
                  <a:round/>
                  <a:headEnd type="oval" w="med" len="med"/>
                  <a:tailEnd/>
                </a:ln>
              </p:spPr>
              <p:txBody>
                <a:bodyPr/>
                <a:lstStyle/>
                <a:p>
                  <a:endParaRPr lang="zh-CN" altLang="en-US"/>
                </a:p>
              </p:txBody>
            </p:sp>
            <p:sp>
              <p:nvSpPr>
                <p:cNvPr id="25" name="Line 96"/>
                <p:cNvSpPr>
                  <a:spLocks noChangeShapeType="1"/>
                </p:cNvSpPr>
                <p:nvPr/>
              </p:nvSpPr>
              <p:spPr bwMode="auto">
                <a:xfrm>
                  <a:off x="2370" y="1897"/>
                  <a:ext cx="0" cy="214"/>
                </a:xfrm>
                <a:prstGeom prst="line">
                  <a:avLst/>
                </a:prstGeom>
                <a:noFill/>
                <a:ln w="9525">
                  <a:solidFill>
                    <a:schemeClr val="tx1"/>
                  </a:solidFill>
                  <a:prstDash val="dash"/>
                  <a:round/>
                  <a:headEnd/>
                  <a:tailEnd/>
                </a:ln>
              </p:spPr>
              <p:txBody>
                <a:bodyPr/>
                <a:lstStyle/>
                <a:p>
                  <a:endParaRPr lang="zh-CN" altLang="en-US"/>
                </a:p>
              </p:txBody>
            </p:sp>
            <p:sp>
              <p:nvSpPr>
                <p:cNvPr id="26" name="Line 97"/>
                <p:cNvSpPr>
                  <a:spLocks noChangeShapeType="1"/>
                </p:cNvSpPr>
                <p:nvPr/>
              </p:nvSpPr>
              <p:spPr bwMode="auto">
                <a:xfrm>
                  <a:off x="2318" y="2111"/>
                  <a:ext cx="104" cy="0"/>
                </a:xfrm>
                <a:prstGeom prst="line">
                  <a:avLst/>
                </a:prstGeom>
                <a:noFill/>
                <a:ln w="9525">
                  <a:solidFill>
                    <a:schemeClr val="tx1"/>
                  </a:solidFill>
                  <a:round/>
                  <a:headEnd/>
                  <a:tailEnd/>
                </a:ln>
              </p:spPr>
              <p:txBody>
                <a:bodyPr/>
                <a:lstStyle/>
                <a:p>
                  <a:endParaRPr lang="zh-CN" altLang="en-US"/>
                </a:p>
              </p:txBody>
            </p:sp>
            <p:sp>
              <p:nvSpPr>
                <p:cNvPr id="27" name="Line 98"/>
                <p:cNvSpPr>
                  <a:spLocks noChangeShapeType="1"/>
                </p:cNvSpPr>
                <p:nvPr/>
              </p:nvSpPr>
              <p:spPr bwMode="auto">
                <a:xfrm>
                  <a:off x="2318" y="2162"/>
                  <a:ext cx="104" cy="0"/>
                </a:xfrm>
                <a:prstGeom prst="line">
                  <a:avLst/>
                </a:prstGeom>
                <a:noFill/>
                <a:ln w="9525">
                  <a:solidFill>
                    <a:schemeClr val="tx1"/>
                  </a:solidFill>
                  <a:round/>
                  <a:headEnd/>
                  <a:tailEnd/>
                </a:ln>
              </p:spPr>
              <p:txBody>
                <a:bodyPr/>
                <a:lstStyle/>
                <a:p>
                  <a:endParaRPr lang="zh-CN" altLang="en-US"/>
                </a:p>
              </p:txBody>
            </p:sp>
            <p:sp>
              <p:nvSpPr>
                <p:cNvPr id="28" name="Line 99"/>
                <p:cNvSpPr>
                  <a:spLocks noChangeShapeType="1"/>
                </p:cNvSpPr>
                <p:nvPr/>
              </p:nvSpPr>
              <p:spPr bwMode="auto">
                <a:xfrm>
                  <a:off x="2370" y="2166"/>
                  <a:ext cx="0" cy="214"/>
                </a:xfrm>
                <a:prstGeom prst="line">
                  <a:avLst/>
                </a:prstGeom>
                <a:noFill/>
                <a:ln w="9525">
                  <a:solidFill>
                    <a:schemeClr val="tx1"/>
                  </a:solidFill>
                  <a:prstDash val="dash"/>
                  <a:round/>
                  <a:headEnd/>
                  <a:tailEnd/>
                </a:ln>
              </p:spPr>
              <p:txBody>
                <a:bodyPr/>
                <a:lstStyle/>
                <a:p>
                  <a:endParaRPr lang="zh-CN" altLang="en-US"/>
                </a:p>
              </p:txBody>
            </p:sp>
            <p:sp>
              <p:nvSpPr>
                <p:cNvPr id="29" name="Line 100"/>
                <p:cNvSpPr>
                  <a:spLocks noChangeShapeType="1"/>
                </p:cNvSpPr>
                <p:nvPr/>
              </p:nvSpPr>
              <p:spPr bwMode="auto">
                <a:xfrm>
                  <a:off x="2318" y="2376"/>
                  <a:ext cx="104" cy="0"/>
                </a:xfrm>
                <a:prstGeom prst="line">
                  <a:avLst/>
                </a:prstGeom>
                <a:noFill/>
                <a:ln w="9525">
                  <a:solidFill>
                    <a:schemeClr val="tx1"/>
                  </a:solidFill>
                  <a:round/>
                  <a:headEnd/>
                  <a:tailEnd/>
                </a:ln>
              </p:spPr>
              <p:txBody>
                <a:bodyPr/>
                <a:lstStyle/>
                <a:p>
                  <a:endParaRPr lang="zh-CN" altLang="en-US"/>
                </a:p>
              </p:txBody>
            </p:sp>
          </p:grpSp>
          <p:grpSp>
            <p:nvGrpSpPr>
              <p:cNvPr id="17" name="Group 109"/>
              <p:cNvGrpSpPr>
                <a:grpSpLocks/>
              </p:cNvGrpSpPr>
              <p:nvPr/>
            </p:nvGrpSpPr>
            <p:grpSpPr bwMode="auto">
              <a:xfrm>
                <a:off x="5596" y="1951"/>
                <a:ext cx="188" cy="489"/>
                <a:chOff x="5596" y="1951"/>
                <a:chExt cx="188" cy="489"/>
              </a:xfrm>
            </p:grpSpPr>
            <p:sp>
              <p:nvSpPr>
                <p:cNvPr id="18" name="Line 102"/>
                <p:cNvSpPr>
                  <a:spLocks noChangeShapeType="1"/>
                </p:cNvSpPr>
                <p:nvPr/>
              </p:nvSpPr>
              <p:spPr bwMode="auto">
                <a:xfrm>
                  <a:off x="5732" y="1951"/>
                  <a:ext cx="0" cy="214"/>
                </a:xfrm>
                <a:prstGeom prst="line">
                  <a:avLst/>
                </a:prstGeom>
                <a:noFill/>
                <a:ln w="9525">
                  <a:solidFill>
                    <a:schemeClr val="tx1"/>
                  </a:solidFill>
                  <a:prstDash val="dash"/>
                  <a:round/>
                  <a:headEnd/>
                  <a:tailEnd/>
                </a:ln>
              </p:spPr>
              <p:txBody>
                <a:bodyPr/>
                <a:lstStyle/>
                <a:p>
                  <a:endParaRPr lang="zh-CN" altLang="en-US"/>
                </a:p>
              </p:txBody>
            </p:sp>
            <p:sp>
              <p:nvSpPr>
                <p:cNvPr id="19" name="Line 103"/>
                <p:cNvSpPr>
                  <a:spLocks noChangeShapeType="1"/>
                </p:cNvSpPr>
                <p:nvPr/>
              </p:nvSpPr>
              <p:spPr bwMode="auto">
                <a:xfrm>
                  <a:off x="5680" y="2165"/>
                  <a:ext cx="104" cy="0"/>
                </a:xfrm>
                <a:prstGeom prst="line">
                  <a:avLst/>
                </a:prstGeom>
                <a:noFill/>
                <a:ln w="9525">
                  <a:solidFill>
                    <a:schemeClr val="tx1"/>
                  </a:solidFill>
                  <a:round/>
                  <a:headEnd/>
                  <a:tailEnd/>
                </a:ln>
              </p:spPr>
              <p:txBody>
                <a:bodyPr/>
                <a:lstStyle/>
                <a:p>
                  <a:endParaRPr lang="zh-CN" altLang="en-US"/>
                </a:p>
              </p:txBody>
            </p:sp>
            <p:sp>
              <p:nvSpPr>
                <p:cNvPr id="20" name="Line 104"/>
                <p:cNvSpPr>
                  <a:spLocks noChangeShapeType="1"/>
                </p:cNvSpPr>
                <p:nvPr/>
              </p:nvSpPr>
              <p:spPr bwMode="auto">
                <a:xfrm>
                  <a:off x="5680" y="2216"/>
                  <a:ext cx="104" cy="0"/>
                </a:xfrm>
                <a:prstGeom prst="line">
                  <a:avLst/>
                </a:prstGeom>
                <a:noFill/>
                <a:ln w="9525">
                  <a:solidFill>
                    <a:schemeClr val="tx1"/>
                  </a:solidFill>
                  <a:round/>
                  <a:headEnd/>
                  <a:tailEnd/>
                </a:ln>
              </p:spPr>
              <p:txBody>
                <a:bodyPr/>
                <a:lstStyle/>
                <a:p>
                  <a:endParaRPr lang="zh-CN" altLang="en-US"/>
                </a:p>
              </p:txBody>
            </p:sp>
            <p:sp>
              <p:nvSpPr>
                <p:cNvPr id="21" name="Line 105"/>
                <p:cNvSpPr>
                  <a:spLocks noChangeShapeType="1"/>
                </p:cNvSpPr>
                <p:nvPr/>
              </p:nvSpPr>
              <p:spPr bwMode="auto">
                <a:xfrm>
                  <a:off x="5732" y="2220"/>
                  <a:ext cx="0" cy="214"/>
                </a:xfrm>
                <a:prstGeom prst="line">
                  <a:avLst/>
                </a:prstGeom>
                <a:noFill/>
                <a:ln w="9525">
                  <a:solidFill>
                    <a:schemeClr val="tx1"/>
                  </a:solidFill>
                  <a:prstDash val="dash"/>
                  <a:round/>
                  <a:headEnd/>
                  <a:tailEnd/>
                </a:ln>
              </p:spPr>
              <p:txBody>
                <a:bodyPr/>
                <a:lstStyle/>
                <a:p>
                  <a:endParaRPr lang="zh-CN" altLang="en-US"/>
                </a:p>
              </p:txBody>
            </p:sp>
            <p:sp>
              <p:nvSpPr>
                <p:cNvPr id="22" name="Line 106"/>
                <p:cNvSpPr>
                  <a:spLocks noChangeShapeType="1"/>
                </p:cNvSpPr>
                <p:nvPr/>
              </p:nvSpPr>
              <p:spPr bwMode="auto">
                <a:xfrm>
                  <a:off x="5680" y="2440"/>
                  <a:ext cx="104" cy="0"/>
                </a:xfrm>
                <a:prstGeom prst="line">
                  <a:avLst/>
                </a:prstGeom>
                <a:noFill/>
                <a:ln w="9525">
                  <a:solidFill>
                    <a:schemeClr val="tx1"/>
                  </a:solidFill>
                  <a:round/>
                  <a:headEnd/>
                  <a:tailEnd/>
                </a:ln>
              </p:spPr>
              <p:txBody>
                <a:bodyPr/>
                <a:lstStyle/>
                <a:p>
                  <a:endParaRPr lang="zh-CN" altLang="en-US"/>
                </a:p>
              </p:txBody>
            </p:sp>
            <p:sp>
              <p:nvSpPr>
                <p:cNvPr id="23" name="Line 107"/>
                <p:cNvSpPr>
                  <a:spLocks noChangeShapeType="1"/>
                </p:cNvSpPr>
                <p:nvPr/>
              </p:nvSpPr>
              <p:spPr bwMode="auto">
                <a:xfrm>
                  <a:off x="5596" y="1955"/>
                  <a:ext cx="164" cy="0"/>
                </a:xfrm>
                <a:prstGeom prst="line">
                  <a:avLst/>
                </a:prstGeom>
                <a:noFill/>
                <a:ln w="9525">
                  <a:solidFill>
                    <a:schemeClr val="tx1"/>
                  </a:solidFill>
                  <a:round/>
                  <a:headEnd type="oval" w="med" len="med"/>
                  <a:tailEnd/>
                </a:ln>
              </p:spPr>
              <p:txBody>
                <a:bodyPr/>
                <a:lstStyle/>
                <a:p>
                  <a:endParaRPr lang="zh-CN" altLang="en-US"/>
                </a:p>
              </p:txBody>
            </p:sp>
          </p:grpSp>
        </p:grpSp>
        <p:sp>
          <p:nvSpPr>
            <p:cNvPr id="13" name="Text Box 132"/>
            <p:cNvSpPr txBox="1">
              <a:spLocks noChangeArrowheads="1"/>
            </p:cNvSpPr>
            <p:nvPr/>
          </p:nvSpPr>
          <p:spPr bwMode="auto">
            <a:xfrm>
              <a:off x="5220072" y="1571898"/>
              <a:ext cx="566737" cy="4889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600" b="1">
                  <a:solidFill>
                    <a:srgbClr val="FF0000"/>
                  </a:solidFill>
                  <a:ea typeface="黑体" pitchFamily="2" charset="-122"/>
                </a:rPr>
                <a:t>A</a:t>
              </a:r>
            </a:p>
          </p:txBody>
        </p:sp>
        <p:sp>
          <p:nvSpPr>
            <p:cNvPr id="14" name="Text Box 132"/>
            <p:cNvSpPr txBox="1">
              <a:spLocks noChangeArrowheads="1"/>
            </p:cNvSpPr>
            <p:nvPr/>
          </p:nvSpPr>
          <p:spPr bwMode="auto">
            <a:xfrm>
              <a:off x="7101607" y="1571898"/>
              <a:ext cx="566737" cy="4889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600" b="1" smtClean="0">
                  <a:solidFill>
                    <a:srgbClr val="FF0000"/>
                  </a:solidFill>
                  <a:ea typeface="黑体" pitchFamily="2" charset="-122"/>
                </a:rPr>
                <a:t>B</a:t>
              </a:r>
              <a:endParaRPr lang="en-US" altLang="zh-CN" sz="2600" b="1">
                <a:solidFill>
                  <a:srgbClr val="FF0000"/>
                </a:solidFill>
                <a:ea typeface="黑体" pitchFamily="2" charset="-122"/>
              </a:endParaRPr>
            </a:p>
          </p:txBody>
        </p:sp>
      </p:grpSp>
      <p:grpSp>
        <p:nvGrpSpPr>
          <p:cNvPr id="136" name="组合 135"/>
          <p:cNvGrpSpPr/>
          <p:nvPr/>
        </p:nvGrpSpPr>
        <p:grpSpPr>
          <a:xfrm>
            <a:off x="1331640" y="131738"/>
            <a:ext cx="7632848" cy="1137022"/>
            <a:chOff x="1331640" y="131738"/>
            <a:chExt cx="7632848" cy="1137022"/>
          </a:xfrm>
        </p:grpSpPr>
        <p:grpSp>
          <p:nvGrpSpPr>
            <p:cNvPr id="117" name="组合 116"/>
            <p:cNvGrpSpPr/>
            <p:nvPr/>
          </p:nvGrpSpPr>
          <p:grpSpPr>
            <a:xfrm>
              <a:off x="1979712" y="131738"/>
              <a:ext cx="6408712" cy="1137022"/>
              <a:chOff x="3131840" y="131738"/>
              <a:chExt cx="6408712" cy="1137022"/>
            </a:xfrm>
          </p:grpSpPr>
          <p:sp>
            <p:nvSpPr>
              <p:cNvPr id="102" name="Line 31"/>
              <p:cNvSpPr>
                <a:spLocks noChangeShapeType="1"/>
              </p:cNvSpPr>
              <p:nvPr/>
            </p:nvSpPr>
            <p:spPr bwMode="auto">
              <a:xfrm flipH="1">
                <a:off x="3893840" y="548680"/>
                <a:ext cx="0" cy="381000"/>
              </a:xfrm>
              <a:prstGeom prst="line">
                <a:avLst/>
              </a:prstGeom>
              <a:noFill/>
              <a:ln w="38100" cap="sq">
                <a:solidFill>
                  <a:srgbClr val="FF0000"/>
                </a:solidFill>
                <a:round/>
                <a:headEnd type="none" w="sm" len="sm"/>
                <a:tailEnd type="none" w="sm" len="sm"/>
              </a:ln>
              <a:effectLst/>
            </p:spPr>
            <p:txBody>
              <a:bodyPr wrap="none" anchor="ctr"/>
              <a:lstStyle/>
              <a:p>
                <a:endParaRPr lang="zh-CN" altLang="en-US"/>
              </a:p>
            </p:txBody>
          </p:sp>
          <p:sp>
            <p:nvSpPr>
              <p:cNvPr id="103" name="Line 32"/>
              <p:cNvSpPr>
                <a:spLocks noChangeShapeType="1"/>
              </p:cNvSpPr>
              <p:nvPr/>
            </p:nvSpPr>
            <p:spPr bwMode="auto">
              <a:xfrm flipH="1">
                <a:off x="3589040" y="929680"/>
                <a:ext cx="304800" cy="0"/>
              </a:xfrm>
              <a:prstGeom prst="line">
                <a:avLst/>
              </a:prstGeom>
              <a:noFill/>
              <a:ln w="38100" cap="sq">
                <a:solidFill>
                  <a:srgbClr val="FF0000"/>
                </a:solidFill>
                <a:round/>
                <a:headEnd type="none" w="sm" len="sm"/>
                <a:tailEnd type="none" w="sm" len="sm"/>
              </a:ln>
              <a:effectLst/>
            </p:spPr>
            <p:txBody>
              <a:bodyPr wrap="none" anchor="ctr"/>
              <a:lstStyle/>
              <a:p>
                <a:endParaRPr lang="zh-CN" altLang="en-US"/>
              </a:p>
            </p:txBody>
          </p:sp>
          <p:sp>
            <p:nvSpPr>
              <p:cNvPr id="104" name="Line 33"/>
              <p:cNvSpPr>
                <a:spLocks noChangeShapeType="1"/>
              </p:cNvSpPr>
              <p:nvPr/>
            </p:nvSpPr>
            <p:spPr bwMode="auto">
              <a:xfrm flipH="1">
                <a:off x="3589040" y="1158280"/>
                <a:ext cx="304800" cy="0"/>
              </a:xfrm>
              <a:prstGeom prst="line">
                <a:avLst/>
              </a:prstGeom>
              <a:noFill/>
              <a:ln w="38100" cap="sq">
                <a:solidFill>
                  <a:srgbClr val="FF0000"/>
                </a:solidFill>
                <a:round/>
                <a:headEnd type="none" w="sm" len="sm"/>
                <a:tailEnd type="none" w="sm" len="sm"/>
              </a:ln>
              <a:effectLst/>
            </p:spPr>
            <p:txBody>
              <a:bodyPr wrap="none" anchor="ctr"/>
              <a:lstStyle/>
              <a:p>
                <a:endParaRPr lang="zh-CN" altLang="en-US"/>
              </a:p>
            </p:txBody>
          </p:sp>
          <p:sp>
            <p:nvSpPr>
              <p:cNvPr id="105" name="Line 34"/>
              <p:cNvSpPr>
                <a:spLocks noChangeShapeType="1"/>
              </p:cNvSpPr>
              <p:nvPr/>
            </p:nvSpPr>
            <p:spPr bwMode="auto">
              <a:xfrm flipH="1">
                <a:off x="3589040" y="853480"/>
                <a:ext cx="0" cy="381000"/>
              </a:xfrm>
              <a:prstGeom prst="line">
                <a:avLst/>
              </a:prstGeom>
              <a:noFill/>
              <a:ln w="38100" cap="sq">
                <a:solidFill>
                  <a:srgbClr val="FF0000"/>
                </a:solidFill>
                <a:round/>
                <a:headEnd type="none" w="sm" len="sm"/>
                <a:tailEnd type="none" w="sm" len="sm"/>
              </a:ln>
              <a:effectLst/>
            </p:spPr>
            <p:txBody>
              <a:bodyPr wrap="none" anchor="ctr"/>
              <a:lstStyle/>
              <a:p>
                <a:endParaRPr lang="zh-CN" altLang="en-US"/>
              </a:p>
            </p:txBody>
          </p:sp>
          <p:sp>
            <p:nvSpPr>
              <p:cNvPr id="106" name="Line 36"/>
              <p:cNvSpPr>
                <a:spLocks noChangeShapeType="1"/>
              </p:cNvSpPr>
              <p:nvPr/>
            </p:nvSpPr>
            <p:spPr bwMode="auto">
              <a:xfrm flipH="1">
                <a:off x="3436640" y="929680"/>
                <a:ext cx="0" cy="228600"/>
              </a:xfrm>
              <a:prstGeom prst="line">
                <a:avLst/>
              </a:prstGeom>
              <a:noFill/>
              <a:ln w="38100" cap="sq">
                <a:solidFill>
                  <a:srgbClr val="FF0000"/>
                </a:solidFill>
                <a:round/>
                <a:headEnd type="none" w="sm" len="sm"/>
                <a:tailEnd type="none" w="sm" len="sm"/>
              </a:ln>
              <a:effectLst/>
            </p:spPr>
            <p:txBody>
              <a:bodyPr wrap="none" anchor="ctr"/>
              <a:lstStyle/>
              <a:p>
                <a:endParaRPr lang="zh-CN" altLang="en-US"/>
              </a:p>
            </p:txBody>
          </p:sp>
          <p:sp>
            <p:nvSpPr>
              <p:cNvPr id="107" name="Line 37"/>
              <p:cNvSpPr>
                <a:spLocks noChangeShapeType="1"/>
              </p:cNvSpPr>
              <p:nvPr/>
            </p:nvSpPr>
            <p:spPr bwMode="auto">
              <a:xfrm flipH="1">
                <a:off x="3131840" y="1052736"/>
                <a:ext cx="304800" cy="0"/>
              </a:xfrm>
              <a:prstGeom prst="line">
                <a:avLst/>
              </a:prstGeom>
              <a:noFill/>
              <a:ln w="38100" cap="sq">
                <a:solidFill>
                  <a:srgbClr val="FF0000"/>
                </a:solidFill>
                <a:round/>
                <a:headEnd type="none" w="sm" len="sm"/>
                <a:tailEnd type="none" w="sm" len="sm"/>
              </a:ln>
              <a:effectLst/>
            </p:spPr>
            <p:txBody>
              <a:bodyPr wrap="none" anchor="ctr"/>
              <a:lstStyle/>
              <a:p>
                <a:endParaRPr lang="zh-CN" altLang="en-US"/>
              </a:p>
            </p:txBody>
          </p:sp>
          <p:sp>
            <p:nvSpPr>
              <p:cNvPr id="108" name="Line 21"/>
              <p:cNvSpPr>
                <a:spLocks noChangeShapeType="1"/>
              </p:cNvSpPr>
              <p:nvPr/>
            </p:nvSpPr>
            <p:spPr bwMode="auto">
              <a:xfrm>
                <a:off x="8778552" y="582960"/>
                <a:ext cx="0" cy="381000"/>
              </a:xfrm>
              <a:prstGeom prst="line">
                <a:avLst/>
              </a:prstGeom>
              <a:noFill/>
              <a:ln w="38100" cap="sq">
                <a:solidFill>
                  <a:srgbClr val="FF0000"/>
                </a:solidFill>
                <a:round/>
                <a:headEnd type="none" w="sm" len="sm"/>
                <a:tailEnd type="none" w="sm" len="sm"/>
              </a:ln>
              <a:effectLst/>
            </p:spPr>
            <p:txBody>
              <a:bodyPr wrap="none" anchor="ctr"/>
              <a:lstStyle/>
              <a:p>
                <a:endParaRPr lang="zh-CN" altLang="en-US"/>
              </a:p>
            </p:txBody>
          </p:sp>
          <p:sp>
            <p:nvSpPr>
              <p:cNvPr id="109" name="Line 22"/>
              <p:cNvSpPr>
                <a:spLocks noChangeShapeType="1"/>
              </p:cNvSpPr>
              <p:nvPr/>
            </p:nvSpPr>
            <p:spPr bwMode="auto">
              <a:xfrm>
                <a:off x="8778552" y="963960"/>
                <a:ext cx="304800" cy="0"/>
              </a:xfrm>
              <a:prstGeom prst="line">
                <a:avLst/>
              </a:prstGeom>
              <a:noFill/>
              <a:ln w="38100" cap="sq">
                <a:solidFill>
                  <a:srgbClr val="FF0000"/>
                </a:solidFill>
                <a:round/>
                <a:headEnd type="none" w="sm" len="sm"/>
                <a:tailEnd type="none" w="sm" len="sm"/>
              </a:ln>
              <a:effectLst/>
            </p:spPr>
            <p:txBody>
              <a:bodyPr wrap="none" anchor="ctr"/>
              <a:lstStyle/>
              <a:p>
                <a:endParaRPr lang="zh-CN" altLang="en-US"/>
              </a:p>
            </p:txBody>
          </p:sp>
          <p:sp>
            <p:nvSpPr>
              <p:cNvPr id="110" name="Line 23"/>
              <p:cNvSpPr>
                <a:spLocks noChangeShapeType="1"/>
              </p:cNvSpPr>
              <p:nvPr/>
            </p:nvSpPr>
            <p:spPr bwMode="auto">
              <a:xfrm>
                <a:off x="8778552" y="1192560"/>
                <a:ext cx="304800" cy="0"/>
              </a:xfrm>
              <a:prstGeom prst="line">
                <a:avLst/>
              </a:prstGeom>
              <a:noFill/>
              <a:ln w="38100" cap="sq">
                <a:solidFill>
                  <a:srgbClr val="FF0000"/>
                </a:solidFill>
                <a:round/>
                <a:headEnd type="none" w="sm" len="sm"/>
                <a:tailEnd type="none" w="sm" len="sm"/>
              </a:ln>
              <a:effectLst/>
            </p:spPr>
            <p:txBody>
              <a:bodyPr wrap="none" anchor="ctr"/>
              <a:lstStyle/>
              <a:p>
                <a:endParaRPr lang="zh-CN" altLang="en-US"/>
              </a:p>
            </p:txBody>
          </p:sp>
          <p:sp>
            <p:nvSpPr>
              <p:cNvPr id="111" name="Line 24"/>
              <p:cNvSpPr>
                <a:spLocks noChangeShapeType="1"/>
              </p:cNvSpPr>
              <p:nvPr/>
            </p:nvSpPr>
            <p:spPr bwMode="auto">
              <a:xfrm>
                <a:off x="9083352" y="887760"/>
                <a:ext cx="0" cy="381000"/>
              </a:xfrm>
              <a:prstGeom prst="line">
                <a:avLst/>
              </a:prstGeom>
              <a:noFill/>
              <a:ln w="38100" cap="sq">
                <a:solidFill>
                  <a:srgbClr val="FF0000"/>
                </a:solidFill>
                <a:round/>
                <a:headEnd type="none" w="sm" len="sm"/>
                <a:tailEnd type="none" w="sm" len="sm"/>
              </a:ln>
              <a:effectLst/>
            </p:spPr>
            <p:txBody>
              <a:bodyPr wrap="none" anchor="ctr"/>
              <a:lstStyle/>
              <a:p>
                <a:endParaRPr lang="zh-CN" altLang="en-US"/>
              </a:p>
            </p:txBody>
          </p:sp>
          <p:sp>
            <p:nvSpPr>
              <p:cNvPr id="112" name="Line 26"/>
              <p:cNvSpPr>
                <a:spLocks noChangeShapeType="1"/>
              </p:cNvSpPr>
              <p:nvPr/>
            </p:nvSpPr>
            <p:spPr bwMode="auto">
              <a:xfrm>
                <a:off x="9235752" y="963960"/>
                <a:ext cx="0" cy="228600"/>
              </a:xfrm>
              <a:prstGeom prst="line">
                <a:avLst/>
              </a:prstGeom>
              <a:noFill/>
              <a:ln w="38100" cap="sq">
                <a:solidFill>
                  <a:srgbClr val="FF0000"/>
                </a:solidFill>
                <a:round/>
                <a:headEnd type="none" w="sm" len="sm"/>
                <a:tailEnd type="none" w="sm" len="sm"/>
              </a:ln>
              <a:effectLst/>
            </p:spPr>
            <p:txBody>
              <a:bodyPr wrap="none" anchor="ctr"/>
              <a:lstStyle/>
              <a:p>
                <a:endParaRPr lang="zh-CN" altLang="en-US"/>
              </a:p>
            </p:txBody>
          </p:sp>
          <p:sp>
            <p:nvSpPr>
              <p:cNvPr id="113" name="Line 27"/>
              <p:cNvSpPr>
                <a:spLocks noChangeShapeType="1"/>
              </p:cNvSpPr>
              <p:nvPr/>
            </p:nvSpPr>
            <p:spPr bwMode="auto">
              <a:xfrm>
                <a:off x="9235752" y="1074002"/>
                <a:ext cx="304800" cy="0"/>
              </a:xfrm>
              <a:prstGeom prst="line">
                <a:avLst/>
              </a:prstGeom>
              <a:noFill/>
              <a:ln w="38100" cap="sq">
                <a:solidFill>
                  <a:srgbClr val="FF0000"/>
                </a:solidFill>
                <a:round/>
                <a:headEnd type="none" w="sm" len="sm"/>
                <a:tailEnd type="none" w="sm" len="sm"/>
              </a:ln>
              <a:effectLst/>
            </p:spPr>
            <p:txBody>
              <a:bodyPr wrap="none" anchor="ctr"/>
              <a:lstStyle/>
              <a:p>
                <a:endParaRPr lang="zh-CN" altLang="en-US"/>
              </a:p>
            </p:txBody>
          </p:sp>
          <p:sp>
            <p:nvSpPr>
              <p:cNvPr id="114" name="Line 60"/>
              <p:cNvSpPr>
                <a:spLocks noChangeShapeType="1"/>
              </p:cNvSpPr>
              <p:nvPr/>
            </p:nvSpPr>
            <p:spPr bwMode="auto">
              <a:xfrm>
                <a:off x="3905085" y="548680"/>
                <a:ext cx="4877544" cy="0"/>
              </a:xfrm>
              <a:prstGeom prst="line">
                <a:avLst/>
              </a:prstGeom>
              <a:noFill/>
              <a:ln w="38100" cap="sq">
                <a:solidFill>
                  <a:srgbClr val="FF0000"/>
                </a:solidFill>
                <a:round/>
                <a:headEnd type="none" w="sm" len="sm"/>
                <a:tailEnd type="none" w="sm" len="sm"/>
              </a:ln>
              <a:effectLst/>
            </p:spPr>
            <p:txBody>
              <a:bodyPr wrap="none" anchor="ctr"/>
              <a:lstStyle/>
              <a:p>
                <a:endParaRPr lang="zh-CN" altLang="en-US"/>
              </a:p>
            </p:txBody>
          </p:sp>
          <p:sp>
            <p:nvSpPr>
              <p:cNvPr id="115" name="Text Box 68"/>
              <p:cNvSpPr txBox="1">
                <a:spLocks noChangeArrowheads="1"/>
              </p:cNvSpPr>
              <p:nvPr/>
            </p:nvSpPr>
            <p:spPr bwMode="auto">
              <a:xfrm>
                <a:off x="6122764" y="131738"/>
                <a:ext cx="825500" cy="488950"/>
              </a:xfrm>
              <a:prstGeom prst="rect">
                <a:avLst/>
              </a:prstGeom>
              <a:noFill/>
              <a:ln w="9525">
                <a:noFill/>
                <a:miter lim="800000"/>
                <a:headEnd/>
                <a:tailEnd/>
              </a:ln>
              <a:effectLst/>
            </p:spPr>
            <p:txBody>
              <a:bodyPr>
                <a:spAutoFit/>
              </a:bodyPr>
              <a:lstStyle/>
              <a:p>
                <a:pPr>
                  <a:spcBef>
                    <a:spcPct val="50000"/>
                  </a:spcBef>
                </a:pPr>
                <a:r>
                  <a:rPr lang="en-US" altLang="zh-CN" sz="2600" b="1">
                    <a:ea typeface="黑体" pitchFamily="2" charset="-122"/>
                  </a:rPr>
                  <a:t>Vcc</a:t>
                </a:r>
              </a:p>
            </p:txBody>
          </p:sp>
          <p:sp>
            <p:nvSpPr>
              <p:cNvPr id="116" name="Line 61"/>
              <p:cNvSpPr>
                <a:spLocks noChangeShapeType="1"/>
              </p:cNvSpPr>
              <p:nvPr/>
            </p:nvSpPr>
            <p:spPr bwMode="auto">
              <a:xfrm>
                <a:off x="6156176" y="167680"/>
                <a:ext cx="0" cy="381000"/>
              </a:xfrm>
              <a:prstGeom prst="line">
                <a:avLst/>
              </a:prstGeom>
              <a:noFill/>
              <a:ln w="38100" cap="sq">
                <a:solidFill>
                  <a:srgbClr val="FF0000"/>
                </a:solidFill>
                <a:round/>
                <a:headEnd type="none" w="sm" len="sm"/>
                <a:tailEnd type="oval" w="sm" len="sm"/>
              </a:ln>
              <a:effectLst/>
            </p:spPr>
            <p:txBody>
              <a:bodyPr wrap="none" anchor="ctr"/>
              <a:lstStyle/>
              <a:p>
                <a:endParaRPr lang="zh-CN" altLang="en-US"/>
              </a:p>
            </p:txBody>
          </p:sp>
        </p:grpSp>
        <p:sp>
          <p:nvSpPr>
            <p:cNvPr id="134" name="TextBox 133"/>
            <p:cNvSpPr txBox="1"/>
            <p:nvPr/>
          </p:nvSpPr>
          <p:spPr>
            <a:xfrm>
              <a:off x="1331640" y="836712"/>
              <a:ext cx="646331" cy="369332"/>
            </a:xfrm>
            <a:prstGeom prst="rect">
              <a:avLst/>
            </a:prstGeom>
            <a:noFill/>
          </p:spPr>
          <p:txBody>
            <a:bodyPr wrap="none" rtlCol="0">
              <a:spAutoFit/>
            </a:bodyPr>
            <a:lstStyle/>
            <a:p>
              <a:r>
                <a:rPr lang="zh-CN" altLang="en-US" b="1" smtClean="0"/>
                <a:t>预充</a:t>
              </a:r>
              <a:endParaRPr lang="zh-CN" altLang="en-US" b="1"/>
            </a:p>
          </p:txBody>
        </p:sp>
        <p:sp>
          <p:nvSpPr>
            <p:cNvPr id="135" name="TextBox 134"/>
            <p:cNvSpPr txBox="1"/>
            <p:nvPr/>
          </p:nvSpPr>
          <p:spPr>
            <a:xfrm>
              <a:off x="8318157" y="836712"/>
              <a:ext cx="646331" cy="369332"/>
            </a:xfrm>
            <a:prstGeom prst="rect">
              <a:avLst/>
            </a:prstGeom>
            <a:noFill/>
          </p:spPr>
          <p:txBody>
            <a:bodyPr wrap="none" rtlCol="0">
              <a:spAutoFit/>
            </a:bodyPr>
            <a:lstStyle/>
            <a:p>
              <a:r>
                <a:rPr lang="zh-CN" altLang="en-US" b="1" smtClean="0"/>
                <a:t>预充</a:t>
              </a:r>
              <a:endParaRPr lang="zh-CN" altLang="en-US" b="1"/>
            </a:p>
          </p:txBody>
        </p:sp>
      </p:grpSp>
      <p:cxnSp>
        <p:nvCxnSpPr>
          <p:cNvPr id="138" name="肘形连接符 137"/>
          <p:cNvCxnSpPr/>
          <p:nvPr/>
        </p:nvCxnSpPr>
        <p:spPr>
          <a:xfrm>
            <a:off x="2699792" y="1700808"/>
            <a:ext cx="2304256" cy="1440160"/>
          </a:xfrm>
          <a:prstGeom prst="bentConnector3">
            <a:avLst>
              <a:gd name="adj1" fmla="val 59690"/>
            </a:avLst>
          </a:prstGeom>
          <a:ln w="381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44" name="肘形连接符 143"/>
          <p:cNvCxnSpPr/>
          <p:nvPr/>
        </p:nvCxnSpPr>
        <p:spPr>
          <a:xfrm rot="10800000" flipV="1">
            <a:off x="5292080" y="1772816"/>
            <a:ext cx="2304256" cy="1368152"/>
          </a:xfrm>
          <a:prstGeom prst="bentConnector3">
            <a:avLst>
              <a:gd name="adj1" fmla="val 57383"/>
            </a:avLst>
          </a:prstGeom>
          <a:ln w="381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nodeType="clickEffect">
                                  <p:stCondLst>
                                    <p:cond delay="0"/>
                                  </p:stCondLst>
                                  <p:childTnLst>
                                    <p:set>
                                      <p:cBhvr>
                                        <p:cTn id="12" dur="1" fill="hold">
                                          <p:stCondLst>
                                            <p:cond delay="0"/>
                                          </p:stCondLst>
                                        </p:cTn>
                                        <p:tgtEl>
                                          <p:spTgt spid="136"/>
                                        </p:tgtEl>
                                        <p:attrNameLst>
                                          <p:attrName>style.visibility</p:attrName>
                                        </p:attrNameLst>
                                      </p:cBhvr>
                                      <p:to>
                                        <p:strVal val="visible"/>
                                      </p:to>
                                    </p:set>
                                    <p:animEffect transition="in" filter="slide(fromTop)">
                                      <p:cBhvr>
                                        <p:cTn id="13" dur="500"/>
                                        <p:tgtEl>
                                          <p:spTgt spid="13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13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38"/>
                                        </p:tgtEl>
                                        <p:attrNameLst>
                                          <p:attrName>style.visibility</p:attrName>
                                        </p:attrNameLst>
                                      </p:cBhvr>
                                      <p:to>
                                        <p:strVal val="visible"/>
                                      </p:to>
                                    </p:set>
                                    <p:animEffect transition="in" filter="wipe(left)">
                                      <p:cBhvr>
                                        <p:cTn id="28" dur="500"/>
                                        <p:tgtEl>
                                          <p:spTgt spid="13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3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144"/>
                                        </p:tgtEl>
                                        <p:attrNameLst>
                                          <p:attrName>style.visibility</p:attrName>
                                        </p:attrNameLst>
                                      </p:cBhvr>
                                      <p:to>
                                        <p:strVal val="visible"/>
                                      </p:to>
                                    </p:set>
                                    <p:animEffect transition="in" filter="wipe(right)">
                                      <p:cBhvr>
                                        <p:cTn id="43" dur="500"/>
                                        <p:tgtEl>
                                          <p:spTgt spid="144"/>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14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2" presetClass="entr" presetSubtype="2"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slide(fromRight)">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446088" y="1124744"/>
            <a:ext cx="3505200" cy="565150"/>
          </a:xfrm>
          <a:prstGeom prst="rect">
            <a:avLst/>
          </a:prstGeom>
          <a:noFill/>
          <a:ln w="9525">
            <a:noFill/>
            <a:miter lim="800000"/>
            <a:headEnd/>
            <a:tailEnd/>
          </a:ln>
          <a:effectLst/>
        </p:spPr>
        <p:txBody>
          <a:bodyPr>
            <a:spAutoFit/>
          </a:bodyPr>
          <a:lstStyle/>
          <a:p>
            <a:pPr>
              <a:spcBef>
                <a:spcPct val="50000"/>
              </a:spcBef>
            </a:pPr>
            <a:r>
              <a:rPr lang="en-US" altLang="zh-CN" sz="3100" b="1" smtClean="0"/>
              <a:t>2</a:t>
            </a:r>
            <a:r>
              <a:rPr lang="zh-CN" altLang="en-US" sz="3100" b="1" smtClean="0"/>
              <a:t>. </a:t>
            </a:r>
            <a:r>
              <a:rPr lang="zh-CN" altLang="en-US" sz="3100" b="1"/>
              <a:t>单管单元</a:t>
            </a:r>
          </a:p>
        </p:txBody>
      </p:sp>
      <p:sp>
        <p:nvSpPr>
          <p:cNvPr id="4" name="Text Box 4"/>
          <p:cNvSpPr txBox="1">
            <a:spLocks noChangeArrowheads="1"/>
          </p:cNvSpPr>
          <p:nvPr/>
        </p:nvSpPr>
        <p:spPr bwMode="auto">
          <a:xfrm>
            <a:off x="469900" y="1988840"/>
            <a:ext cx="2057400" cy="549275"/>
          </a:xfrm>
          <a:prstGeom prst="rect">
            <a:avLst/>
          </a:prstGeom>
          <a:noFill/>
          <a:ln w="9525">
            <a:noFill/>
            <a:miter lim="800000"/>
            <a:headEnd/>
            <a:tailEnd/>
          </a:ln>
          <a:effectLst/>
        </p:spPr>
        <p:txBody>
          <a:bodyPr>
            <a:spAutoFit/>
          </a:bodyPr>
          <a:lstStyle/>
          <a:p>
            <a:pPr>
              <a:spcBef>
                <a:spcPct val="50000"/>
              </a:spcBef>
            </a:pPr>
            <a:r>
              <a:rPr lang="zh-CN" altLang="en-US" sz="3000" b="1"/>
              <a:t>(1)  组成</a:t>
            </a:r>
          </a:p>
        </p:txBody>
      </p:sp>
      <p:sp>
        <p:nvSpPr>
          <p:cNvPr id="5" name="Text Box 5"/>
          <p:cNvSpPr txBox="1">
            <a:spLocks noChangeArrowheads="1"/>
          </p:cNvSpPr>
          <p:nvPr/>
        </p:nvSpPr>
        <p:spPr bwMode="auto">
          <a:xfrm>
            <a:off x="1112838" y="2828379"/>
            <a:ext cx="2557462" cy="549275"/>
          </a:xfrm>
          <a:prstGeom prst="rect">
            <a:avLst/>
          </a:prstGeom>
          <a:noFill/>
          <a:ln w="9525">
            <a:noFill/>
            <a:miter lim="800000"/>
            <a:headEnd/>
            <a:tailEnd/>
          </a:ln>
          <a:effectLst/>
        </p:spPr>
        <p:txBody>
          <a:bodyPr>
            <a:spAutoFit/>
          </a:bodyPr>
          <a:lstStyle/>
          <a:p>
            <a:pPr>
              <a:spcBef>
                <a:spcPct val="50000"/>
              </a:spcBef>
            </a:pPr>
            <a:r>
              <a:rPr lang="en-US" altLang="zh-CN" sz="3000" b="1"/>
              <a:t>C: </a:t>
            </a:r>
            <a:r>
              <a:rPr lang="zh-CN" altLang="en-US" sz="3000" b="1"/>
              <a:t>记忆单元</a:t>
            </a:r>
          </a:p>
        </p:txBody>
      </p:sp>
      <p:sp>
        <p:nvSpPr>
          <p:cNvPr id="6" name="Text Box 6"/>
          <p:cNvSpPr txBox="1">
            <a:spLocks noChangeArrowheads="1"/>
          </p:cNvSpPr>
          <p:nvPr/>
        </p:nvSpPr>
        <p:spPr bwMode="auto">
          <a:xfrm>
            <a:off x="1120775" y="3360191"/>
            <a:ext cx="2590800" cy="549275"/>
          </a:xfrm>
          <a:prstGeom prst="rect">
            <a:avLst/>
          </a:prstGeom>
          <a:noFill/>
          <a:ln w="9525">
            <a:noFill/>
            <a:miter lim="800000"/>
            <a:headEnd/>
            <a:tailEnd/>
          </a:ln>
          <a:effectLst/>
        </p:spPr>
        <p:txBody>
          <a:bodyPr>
            <a:spAutoFit/>
          </a:bodyPr>
          <a:lstStyle/>
          <a:p>
            <a:pPr>
              <a:spcBef>
                <a:spcPct val="50000"/>
              </a:spcBef>
            </a:pPr>
            <a:r>
              <a:rPr lang="en-US" altLang="zh-CN" sz="3000" b="1"/>
              <a:t>T: </a:t>
            </a:r>
            <a:r>
              <a:rPr lang="zh-CN" altLang="en-US" sz="3000" b="1"/>
              <a:t>控制门管</a:t>
            </a:r>
          </a:p>
        </p:txBody>
      </p:sp>
      <p:sp>
        <p:nvSpPr>
          <p:cNvPr id="7" name="Text Box 7"/>
          <p:cNvSpPr txBox="1">
            <a:spLocks noChangeArrowheads="1"/>
          </p:cNvSpPr>
          <p:nvPr/>
        </p:nvSpPr>
        <p:spPr bwMode="auto">
          <a:xfrm>
            <a:off x="3667125" y="2818854"/>
            <a:ext cx="1603375" cy="549275"/>
          </a:xfrm>
          <a:prstGeom prst="rect">
            <a:avLst/>
          </a:prstGeom>
          <a:noFill/>
          <a:ln w="9525">
            <a:noFill/>
            <a:miter lim="800000"/>
            <a:headEnd/>
            <a:tailEnd/>
          </a:ln>
          <a:effectLst/>
        </p:spPr>
        <p:txBody>
          <a:bodyPr>
            <a:spAutoFit/>
          </a:bodyPr>
          <a:lstStyle/>
          <a:p>
            <a:pPr>
              <a:spcBef>
                <a:spcPct val="50000"/>
              </a:spcBef>
            </a:pPr>
            <a:r>
              <a:rPr lang="en-US" altLang="zh-CN" sz="3000" b="1"/>
              <a:t>Z: </a:t>
            </a:r>
            <a:r>
              <a:rPr lang="zh-CN" altLang="en-US" sz="3000" b="1"/>
              <a:t>字线</a:t>
            </a:r>
          </a:p>
        </p:txBody>
      </p:sp>
      <p:sp>
        <p:nvSpPr>
          <p:cNvPr id="8" name="Text Box 8"/>
          <p:cNvSpPr txBox="1">
            <a:spLocks noChangeArrowheads="1"/>
          </p:cNvSpPr>
          <p:nvPr/>
        </p:nvSpPr>
        <p:spPr bwMode="auto">
          <a:xfrm>
            <a:off x="3643313" y="3368129"/>
            <a:ext cx="1682750" cy="549275"/>
          </a:xfrm>
          <a:prstGeom prst="rect">
            <a:avLst/>
          </a:prstGeom>
          <a:noFill/>
          <a:ln w="9525">
            <a:noFill/>
            <a:miter lim="800000"/>
            <a:headEnd/>
            <a:tailEnd/>
          </a:ln>
          <a:effectLst/>
        </p:spPr>
        <p:txBody>
          <a:bodyPr>
            <a:spAutoFit/>
          </a:bodyPr>
          <a:lstStyle/>
          <a:p>
            <a:pPr>
              <a:spcBef>
                <a:spcPct val="50000"/>
              </a:spcBef>
            </a:pPr>
            <a:r>
              <a:rPr lang="en-US" altLang="zh-CN" sz="3000" b="1"/>
              <a:t>W: </a:t>
            </a:r>
            <a:r>
              <a:rPr lang="zh-CN" altLang="en-US" sz="3000" b="1"/>
              <a:t>位线</a:t>
            </a:r>
          </a:p>
        </p:txBody>
      </p:sp>
      <p:sp>
        <p:nvSpPr>
          <p:cNvPr id="9" name="Text Box 9"/>
          <p:cNvSpPr txBox="1">
            <a:spLocks noChangeArrowheads="1"/>
          </p:cNvSpPr>
          <p:nvPr/>
        </p:nvSpPr>
        <p:spPr bwMode="auto">
          <a:xfrm>
            <a:off x="442913" y="4239790"/>
            <a:ext cx="3260725" cy="549275"/>
          </a:xfrm>
          <a:prstGeom prst="rect">
            <a:avLst/>
          </a:prstGeom>
          <a:noFill/>
          <a:ln w="9525">
            <a:noFill/>
            <a:miter lim="800000"/>
            <a:headEnd/>
            <a:tailEnd/>
          </a:ln>
          <a:effectLst/>
        </p:spPr>
        <p:txBody>
          <a:bodyPr>
            <a:spAutoFit/>
          </a:bodyPr>
          <a:lstStyle/>
          <a:p>
            <a:pPr>
              <a:spcBef>
                <a:spcPct val="50000"/>
              </a:spcBef>
            </a:pPr>
            <a:r>
              <a:rPr lang="zh-CN" altLang="en-US" sz="3000" b="1"/>
              <a:t>(2) 信息的存储</a:t>
            </a:r>
            <a:endParaRPr lang="zh-CN" altLang="en-US" sz="3000" b="1">
              <a:latin typeface="宋体" charset="-122"/>
            </a:endParaRPr>
          </a:p>
        </p:txBody>
      </p:sp>
      <p:sp>
        <p:nvSpPr>
          <p:cNvPr id="10" name="Text Box 10"/>
          <p:cNvSpPr txBox="1">
            <a:spLocks noChangeArrowheads="1"/>
          </p:cNvSpPr>
          <p:nvPr/>
        </p:nvSpPr>
        <p:spPr bwMode="auto">
          <a:xfrm>
            <a:off x="796925" y="5013176"/>
            <a:ext cx="4479925" cy="461665"/>
          </a:xfrm>
          <a:prstGeom prst="rect">
            <a:avLst/>
          </a:prstGeom>
          <a:noFill/>
          <a:ln w="9525">
            <a:noFill/>
            <a:miter lim="800000"/>
            <a:headEnd/>
            <a:tailEnd/>
          </a:ln>
          <a:effectLst/>
        </p:spPr>
        <p:txBody>
          <a:bodyPr>
            <a:spAutoFit/>
          </a:bodyPr>
          <a:lstStyle/>
          <a:p>
            <a:pPr>
              <a:spcBef>
                <a:spcPct val="50000"/>
              </a:spcBef>
            </a:pPr>
            <a:r>
              <a:rPr lang="zh-CN" altLang="en-US" sz="2400" b="1"/>
              <a:t>“</a:t>
            </a:r>
            <a:r>
              <a:rPr lang="zh-CN" altLang="en-US" sz="2400" b="1">
                <a:solidFill>
                  <a:srgbClr val="0000FF"/>
                </a:solidFill>
              </a:rPr>
              <a:t>0</a:t>
            </a:r>
            <a:r>
              <a:rPr lang="zh-CN" altLang="en-US" sz="2400" b="1"/>
              <a:t>”: </a:t>
            </a:r>
            <a:r>
              <a:rPr lang="en-US" altLang="zh-CN" sz="2400" b="1"/>
              <a:t>C</a:t>
            </a:r>
            <a:r>
              <a:rPr lang="zh-CN" altLang="en-US" sz="2400" b="1"/>
              <a:t>无电荷(电荷量少);</a:t>
            </a:r>
          </a:p>
        </p:txBody>
      </p:sp>
      <p:sp>
        <p:nvSpPr>
          <p:cNvPr id="11" name="Text Box 11"/>
          <p:cNvSpPr txBox="1">
            <a:spLocks noChangeArrowheads="1"/>
          </p:cNvSpPr>
          <p:nvPr/>
        </p:nvSpPr>
        <p:spPr bwMode="auto">
          <a:xfrm>
            <a:off x="4983163" y="5021114"/>
            <a:ext cx="4149725" cy="461665"/>
          </a:xfrm>
          <a:prstGeom prst="rect">
            <a:avLst/>
          </a:prstGeom>
          <a:noFill/>
          <a:ln w="9525">
            <a:noFill/>
            <a:miter lim="800000"/>
            <a:headEnd/>
            <a:tailEnd/>
          </a:ln>
          <a:effectLst/>
        </p:spPr>
        <p:txBody>
          <a:bodyPr>
            <a:spAutoFit/>
          </a:bodyPr>
          <a:lstStyle/>
          <a:p>
            <a:pPr>
              <a:spcBef>
                <a:spcPct val="50000"/>
              </a:spcBef>
            </a:pPr>
            <a:r>
              <a:rPr lang="zh-CN" altLang="en-US" sz="2400" b="1"/>
              <a:t>“</a:t>
            </a:r>
            <a:r>
              <a:rPr lang="zh-CN" altLang="en-US" sz="2400" b="1">
                <a:solidFill>
                  <a:srgbClr val="0000FF"/>
                </a:solidFill>
              </a:rPr>
              <a:t>1</a:t>
            </a:r>
            <a:r>
              <a:rPr lang="zh-CN" altLang="en-US" sz="2400" b="1"/>
              <a:t>”: </a:t>
            </a:r>
            <a:r>
              <a:rPr lang="en-US" altLang="zh-CN" sz="2400" b="1"/>
              <a:t>C</a:t>
            </a:r>
            <a:r>
              <a:rPr lang="zh-CN" altLang="en-US" sz="2400" b="1"/>
              <a:t>有电荷(电荷量多)</a:t>
            </a:r>
          </a:p>
        </p:txBody>
      </p:sp>
      <p:grpSp>
        <p:nvGrpSpPr>
          <p:cNvPr id="12" name="Group 63"/>
          <p:cNvGrpSpPr>
            <a:grpSpLocks/>
          </p:cNvGrpSpPr>
          <p:nvPr/>
        </p:nvGrpSpPr>
        <p:grpSpPr bwMode="auto">
          <a:xfrm>
            <a:off x="6083301" y="1845716"/>
            <a:ext cx="3101975" cy="2405063"/>
            <a:chOff x="3856" y="558"/>
            <a:chExt cx="1954" cy="1515"/>
          </a:xfrm>
        </p:grpSpPr>
        <p:sp>
          <p:nvSpPr>
            <p:cNvPr id="13" name="Line 13"/>
            <p:cNvSpPr>
              <a:spLocks noChangeShapeType="1"/>
            </p:cNvSpPr>
            <p:nvPr/>
          </p:nvSpPr>
          <p:spPr bwMode="auto">
            <a:xfrm>
              <a:off x="3856" y="1035"/>
              <a:ext cx="1598"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14" name="Line 14"/>
            <p:cNvSpPr>
              <a:spLocks noChangeShapeType="1"/>
            </p:cNvSpPr>
            <p:nvPr/>
          </p:nvSpPr>
          <p:spPr bwMode="auto">
            <a:xfrm>
              <a:off x="4251" y="853"/>
              <a:ext cx="0" cy="1220"/>
            </a:xfrm>
            <a:prstGeom prst="line">
              <a:avLst/>
            </a:prstGeom>
            <a:noFill/>
            <a:ln w="22225" cap="sq">
              <a:solidFill>
                <a:srgbClr val="004400"/>
              </a:solidFill>
              <a:round/>
              <a:headEnd type="none" w="sm" len="sm"/>
              <a:tailEnd type="none" w="sm" len="sm"/>
            </a:ln>
            <a:effectLst/>
          </p:spPr>
          <p:txBody>
            <a:bodyPr wrap="none" anchor="ctr"/>
            <a:lstStyle/>
            <a:p>
              <a:endParaRPr lang="zh-CN" altLang="en-US" b="1"/>
            </a:p>
          </p:txBody>
        </p:sp>
        <p:sp>
          <p:nvSpPr>
            <p:cNvPr id="15" name="Line 15"/>
            <p:cNvSpPr>
              <a:spLocks noChangeShapeType="1"/>
            </p:cNvSpPr>
            <p:nvPr/>
          </p:nvSpPr>
          <p:spPr bwMode="auto">
            <a:xfrm>
              <a:off x="4705" y="1027"/>
              <a:ext cx="0" cy="159"/>
            </a:xfrm>
            <a:prstGeom prst="line">
              <a:avLst/>
            </a:prstGeom>
            <a:noFill/>
            <a:ln w="31750" cap="sq">
              <a:solidFill>
                <a:srgbClr val="004400"/>
              </a:solidFill>
              <a:round/>
              <a:headEnd type="oval" w="sm" len="sm"/>
              <a:tailEnd type="none" w="sm" len="sm"/>
            </a:ln>
            <a:effectLst/>
          </p:spPr>
          <p:txBody>
            <a:bodyPr wrap="none" anchor="ctr"/>
            <a:lstStyle/>
            <a:p>
              <a:endParaRPr lang="zh-CN" altLang="en-US" b="1"/>
            </a:p>
          </p:txBody>
        </p:sp>
        <p:sp>
          <p:nvSpPr>
            <p:cNvPr id="16" name="Line 16"/>
            <p:cNvSpPr>
              <a:spLocks noChangeShapeType="1"/>
            </p:cNvSpPr>
            <p:nvPr/>
          </p:nvSpPr>
          <p:spPr bwMode="auto">
            <a:xfrm>
              <a:off x="4617" y="1197"/>
              <a:ext cx="172" cy="0"/>
            </a:xfrm>
            <a:prstGeom prst="line">
              <a:avLst/>
            </a:prstGeom>
            <a:noFill/>
            <a:ln w="31750" cap="sq">
              <a:solidFill>
                <a:srgbClr val="004400"/>
              </a:solidFill>
              <a:round/>
              <a:headEnd type="none" w="sm" len="sm"/>
              <a:tailEnd type="none" w="sm" len="sm"/>
            </a:ln>
            <a:effectLst/>
          </p:spPr>
          <p:txBody>
            <a:bodyPr wrap="none" anchor="ctr"/>
            <a:lstStyle/>
            <a:p>
              <a:endParaRPr lang="zh-CN" altLang="en-US" b="1"/>
            </a:p>
          </p:txBody>
        </p:sp>
        <p:sp>
          <p:nvSpPr>
            <p:cNvPr id="17" name="Line 17"/>
            <p:cNvSpPr>
              <a:spLocks noChangeShapeType="1"/>
            </p:cNvSpPr>
            <p:nvPr/>
          </p:nvSpPr>
          <p:spPr bwMode="auto">
            <a:xfrm>
              <a:off x="4582" y="1280"/>
              <a:ext cx="258" cy="0"/>
            </a:xfrm>
            <a:prstGeom prst="line">
              <a:avLst/>
            </a:prstGeom>
            <a:noFill/>
            <a:ln w="31750" cap="sq">
              <a:solidFill>
                <a:srgbClr val="004400"/>
              </a:solidFill>
              <a:round/>
              <a:headEnd type="none" w="sm" len="sm"/>
              <a:tailEnd type="none" w="sm" len="sm"/>
            </a:ln>
            <a:effectLst/>
          </p:spPr>
          <p:txBody>
            <a:bodyPr wrap="none" anchor="ctr"/>
            <a:lstStyle/>
            <a:p>
              <a:endParaRPr lang="zh-CN" altLang="en-US" b="1"/>
            </a:p>
          </p:txBody>
        </p:sp>
        <p:sp>
          <p:nvSpPr>
            <p:cNvPr id="18" name="Line 18"/>
            <p:cNvSpPr>
              <a:spLocks noChangeShapeType="1"/>
            </p:cNvSpPr>
            <p:nvPr/>
          </p:nvSpPr>
          <p:spPr bwMode="auto">
            <a:xfrm>
              <a:off x="4652" y="1290"/>
              <a:ext cx="0" cy="158"/>
            </a:xfrm>
            <a:prstGeom prst="line">
              <a:avLst/>
            </a:prstGeom>
            <a:noFill/>
            <a:ln w="31750" cap="sq">
              <a:solidFill>
                <a:srgbClr val="004400"/>
              </a:solidFill>
              <a:round/>
              <a:headEnd type="none" w="sm" len="sm"/>
              <a:tailEnd type="none" w="sm" len="sm"/>
            </a:ln>
            <a:effectLst/>
          </p:spPr>
          <p:txBody>
            <a:bodyPr wrap="none" anchor="ctr"/>
            <a:lstStyle/>
            <a:p>
              <a:endParaRPr lang="zh-CN" altLang="en-US" b="1"/>
            </a:p>
          </p:txBody>
        </p:sp>
        <p:sp>
          <p:nvSpPr>
            <p:cNvPr id="19" name="Line 19"/>
            <p:cNvSpPr>
              <a:spLocks noChangeShapeType="1"/>
            </p:cNvSpPr>
            <p:nvPr/>
          </p:nvSpPr>
          <p:spPr bwMode="auto">
            <a:xfrm>
              <a:off x="4784" y="1290"/>
              <a:ext cx="0" cy="158"/>
            </a:xfrm>
            <a:prstGeom prst="line">
              <a:avLst/>
            </a:prstGeom>
            <a:noFill/>
            <a:ln w="31750" cap="sq">
              <a:solidFill>
                <a:srgbClr val="004400"/>
              </a:solidFill>
              <a:round/>
              <a:headEnd type="none" w="sm" len="sm"/>
              <a:tailEnd type="none" w="sm" len="sm"/>
            </a:ln>
            <a:effectLst/>
          </p:spPr>
          <p:txBody>
            <a:bodyPr wrap="none" anchor="ctr"/>
            <a:lstStyle/>
            <a:p>
              <a:endParaRPr lang="zh-CN" altLang="en-US" b="1"/>
            </a:p>
          </p:txBody>
        </p:sp>
        <p:sp>
          <p:nvSpPr>
            <p:cNvPr id="20" name="Line 20"/>
            <p:cNvSpPr>
              <a:spLocks noChangeShapeType="1"/>
            </p:cNvSpPr>
            <p:nvPr/>
          </p:nvSpPr>
          <p:spPr bwMode="auto">
            <a:xfrm>
              <a:off x="4243" y="1455"/>
              <a:ext cx="397" cy="0"/>
            </a:xfrm>
            <a:prstGeom prst="line">
              <a:avLst/>
            </a:prstGeom>
            <a:noFill/>
            <a:ln w="25400" cap="sq">
              <a:solidFill>
                <a:srgbClr val="004400"/>
              </a:solidFill>
              <a:round/>
              <a:headEnd type="oval" w="sm" len="sm"/>
              <a:tailEnd type="none" w="sm" len="sm"/>
            </a:ln>
            <a:effectLst/>
          </p:spPr>
          <p:txBody>
            <a:bodyPr wrap="none" anchor="ctr"/>
            <a:lstStyle/>
            <a:p>
              <a:endParaRPr lang="zh-CN" altLang="en-US" b="1"/>
            </a:p>
          </p:txBody>
        </p:sp>
        <p:sp>
          <p:nvSpPr>
            <p:cNvPr id="21" name="Line 21"/>
            <p:cNvSpPr>
              <a:spLocks noChangeShapeType="1"/>
            </p:cNvSpPr>
            <p:nvPr/>
          </p:nvSpPr>
          <p:spPr bwMode="auto">
            <a:xfrm>
              <a:off x="4800" y="1455"/>
              <a:ext cx="411" cy="0"/>
            </a:xfrm>
            <a:prstGeom prst="line">
              <a:avLst/>
            </a:prstGeom>
            <a:noFill/>
            <a:ln w="22225" cap="sq">
              <a:solidFill>
                <a:srgbClr val="004400"/>
              </a:solidFill>
              <a:round/>
              <a:headEnd type="none" w="sm" len="sm"/>
              <a:tailEnd type="none" w="sm" len="sm"/>
            </a:ln>
            <a:effectLst/>
          </p:spPr>
          <p:txBody>
            <a:bodyPr wrap="none" anchor="ctr"/>
            <a:lstStyle/>
            <a:p>
              <a:endParaRPr lang="zh-CN" altLang="en-US" b="1"/>
            </a:p>
          </p:txBody>
        </p:sp>
        <p:sp>
          <p:nvSpPr>
            <p:cNvPr id="22" name="Line 22"/>
            <p:cNvSpPr>
              <a:spLocks noChangeShapeType="1"/>
            </p:cNvSpPr>
            <p:nvPr/>
          </p:nvSpPr>
          <p:spPr bwMode="auto">
            <a:xfrm>
              <a:off x="5209" y="1452"/>
              <a:ext cx="0" cy="121"/>
            </a:xfrm>
            <a:prstGeom prst="line">
              <a:avLst/>
            </a:prstGeom>
            <a:noFill/>
            <a:ln w="22225" cap="sq">
              <a:solidFill>
                <a:srgbClr val="004400"/>
              </a:solidFill>
              <a:round/>
              <a:headEnd type="none" w="sm" len="sm"/>
              <a:tailEnd type="none" w="sm" len="sm"/>
            </a:ln>
            <a:effectLst/>
          </p:spPr>
          <p:txBody>
            <a:bodyPr wrap="none" anchor="ctr"/>
            <a:lstStyle/>
            <a:p>
              <a:endParaRPr lang="zh-CN" altLang="en-US" b="1"/>
            </a:p>
          </p:txBody>
        </p:sp>
        <p:sp>
          <p:nvSpPr>
            <p:cNvPr id="23" name="Line 24"/>
            <p:cNvSpPr>
              <a:spLocks noChangeShapeType="1"/>
            </p:cNvSpPr>
            <p:nvPr/>
          </p:nvSpPr>
          <p:spPr bwMode="auto">
            <a:xfrm>
              <a:off x="5214" y="1683"/>
              <a:ext cx="0" cy="222"/>
            </a:xfrm>
            <a:prstGeom prst="line">
              <a:avLst/>
            </a:prstGeom>
            <a:noFill/>
            <a:ln w="22225" cap="sq">
              <a:solidFill>
                <a:srgbClr val="004400"/>
              </a:solidFill>
              <a:round/>
              <a:headEnd type="none" w="sm" len="sm"/>
              <a:tailEnd type="none" w="sm" len="sm"/>
            </a:ln>
            <a:effectLst/>
          </p:spPr>
          <p:txBody>
            <a:bodyPr wrap="none" anchor="ctr"/>
            <a:lstStyle/>
            <a:p>
              <a:endParaRPr lang="zh-CN" altLang="en-US" b="1"/>
            </a:p>
          </p:txBody>
        </p:sp>
        <p:sp>
          <p:nvSpPr>
            <p:cNvPr id="24" name="Line 25"/>
            <p:cNvSpPr>
              <a:spLocks noChangeShapeType="1"/>
            </p:cNvSpPr>
            <p:nvPr/>
          </p:nvSpPr>
          <p:spPr bwMode="auto">
            <a:xfrm>
              <a:off x="5148" y="1906"/>
              <a:ext cx="148"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5" name="Text Box 26"/>
            <p:cNvSpPr txBox="1">
              <a:spLocks noChangeArrowheads="1"/>
            </p:cNvSpPr>
            <p:nvPr/>
          </p:nvSpPr>
          <p:spPr bwMode="auto">
            <a:xfrm>
              <a:off x="5293" y="1462"/>
              <a:ext cx="379" cy="346"/>
            </a:xfrm>
            <a:prstGeom prst="rect">
              <a:avLst/>
            </a:prstGeom>
            <a:noFill/>
            <a:ln w="9525">
              <a:noFill/>
              <a:miter lim="800000"/>
              <a:headEnd/>
              <a:tailEnd/>
            </a:ln>
            <a:effectLst/>
          </p:spPr>
          <p:txBody>
            <a:bodyPr>
              <a:spAutoFit/>
            </a:bodyPr>
            <a:lstStyle/>
            <a:p>
              <a:pPr>
                <a:spcBef>
                  <a:spcPct val="50000"/>
                </a:spcBef>
              </a:pPr>
              <a:r>
                <a:rPr lang="en-US" altLang="zh-CN" sz="3000" b="1"/>
                <a:t>C</a:t>
              </a:r>
            </a:p>
          </p:txBody>
        </p:sp>
        <p:sp>
          <p:nvSpPr>
            <p:cNvPr id="26" name="Text Box 27"/>
            <p:cNvSpPr txBox="1">
              <a:spLocks noChangeArrowheads="1"/>
            </p:cNvSpPr>
            <p:nvPr/>
          </p:nvSpPr>
          <p:spPr bwMode="auto">
            <a:xfrm>
              <a:off x="4062" y="558"/>
              <a:ext cx="447" cy="346"/>
            </a:xfrm>
            <a:prstGeom prst="rect">
              <a:avLst/>
            </a:prstGeom>
            <a:noFill/>
            <a:ln w="9525">
              <a:noFill/>
              <a:miter lim="800000"/>
              <a:headEnd/>
              <a:tailEnd/>
            </a:ln>
            <a:effectLst/>
          </p:spPr>
          <p:txBody>
            <a:bodyPr>
              <a:spAutoFit/>
            </a:bodyPr>
            <a:lstStyle/>
            <a:p>
              <a:pPr>
                <a:spcBef>
                  <a:spcPct val="50000"/>
                </a:spcBef>
              </a:pPr>
              <a:r>
                <a:rPr lang="en-US" altLang="zh-CN" sz="3000" b="1"/>
                <a:t>W</a:t>
              </a:r>
            </a:p>
          </p:txBody>
        </p:sp>
        <p:sp>
          <p:nvSpPr>
            <p:cNvPr id="27" name="Text Box 28"/>
            <p:cNvSpPr txBox="1">
              <a:spLocks noChangeArrowheads="1"/>
            </p:cNvSpPr>
            <p:nvPr/>
          </p:nvSpPr>
          <p:spPr bwMode="auto">
            <a:xfrm>
              <a:off x="5431" y="842"/>
              <a:ext cx="379" cy="346"/>
            </a:xfrm>
            <a:prstGeom prst="rect">
              <a:avLst/>
            </a:prstGeom>
            <a:noFill/>
            <a:ln w="9525">
              <a:noFill/>
              <a:miter lim="800000"/>
              <a:headEnd/>
              <a:tailEnd/>
            </a:ln>
            <a:effectLst/>
          </p:spPr>
          <p:txBody>
            <a:bodyPr>
              <a:spAutoFit/>
            </a:bodyPr>
            <a:lstStyle/>
            <a:p>
              <a:pPr>
                <a:spcBef>
                  <a:spcPct val="50000"/>
                </a:spcBef>
              </a:pPr>
              <a:r>
                <a:rPr lang="en-US" altLang="zh-CN" sz="3000" b="1"/>
                <a:t>Z</a:t>
              </a:r>
            </a:p>
          </p:txBody>
        </p:sp>
        <p:sp>
          <p:nvSpPr>
            <p:cNvPr id="28" name="Text Box 29"/>
            <p:cNvSpPr txBox="1">
              <a:spLocks noChangeArrowheads="1"/>
            </p:cNvSpPr>
            <p:nvPr/>
          </p:nvSpPr>
          <p:spPr bwMode="auto">
            <a:xfrm>
              <a:off x="4589" y="1431"/>
              <a:ext cx="385" cy="346"/>
            </a:xfrm>
            <a:prstGeom prst="rect">
              <a:avLst/>
            </a:prstGeom>
            <a:noFill/>
            <a:ln w="9525">
              <a:noFill/>
              <a:miter lim="800000"/>
              <a:headEnd/>
              <a:tailEnd/>
            </a:ln>
            <a:effectLst/>
          </p:spPr>
          <p:txBody>
            <a:bodyPr>
              <a:spAutoFit/>
            </a:bodyPr>
            <a:lstStyle/>
            <a:p>
              <a:pPr>
                <a:spcBef>
                  <a:spcPct val="50000"/>
                </a:spcBef>
              </a:pPr>
              <a:r>
                <a:rPr lang="en-US" altLang="zh-CN" sz="3000" b="1"/>
                <a:t>T</a:t>
              </a:r>
            </a:p>
          </p:txBody>
        </p:sp>
        <p:grpSp>
          <p:nvGrpSpPr>
            <p:cNvPr id="29" name="Group 36"/>
            <p:cNvGrpSpPr>
              <a:grpSpLocks/>
            </p:cNvGrpSpPr>
            <p:nvPr/>
          </p:nvGrpSpPr>
          <p:grpSpPr bwMode="auto">
            <a:xfrm>
              <a:off x="5127" y="1583"/>
              <a:ext cx="178" cy="92"/>
              <a:chOff x="5117" y="1834"/>
              <a:chExt cx="183" cy="96"/>
            </a:xfrm>
          </p:grpSpPr>
          <p:sp>
            <p:nvSpPr>
              <p:cNvPr id="36" name="Line 23"/>
              <p:cNvSpPr>
                <a:spLocks noChangeShapeType="1"/>
              </p:cNvSpPr>
              <p:nvPr/>
            </p:nvSpPr>
            <p:spPr bwMode="auto">
              <a:xfrm>
                <a:off x="5117" y="1834"/>
                <a:ext cx="177" cy="0"/>
              </a:xfrm>
              <a:prstGeom prst="line">
                <a:avLst/>
              </a:prstGeom>
              <a:noFill/>
              <a:ln w="31750" cap="sq">
                <a:solidFill>
                  <a:srgbClr val="004400"/>
                </a:solidFill>
                <a:round/>
                <a:headEnd type="none" w="sm" len="sm"/>
                <a:tailEnd type="none" w="sm" len="sm"/>
              </a:ln>
              <a:effectLst/>
            </p:spPr>
            <p:txBody>
              <a:bodyPr wrap="none" anchor="ctr"/>
              <a:lstStyle/>
              <a:p>
                <a:endParaRPr lang="zh-CN" altLang="en-US" b="1"/>
              </a:p>
            </p:txBody>
          </p:sp>
          <p:sp>
            <p:nvSpPr>
              <p:cNvPr id="37" name="Line 30"/>
              <p:cNvSpPr>
                <a:spLocks noChangeShapeType="1"/>
              </p:cNvSpPr>
              <p:nvPr/>
            </p:nvSpPr>
            <p:spPr bwMode="auto">
              <a:xfrm>
                <a:off x="5123" y="1930"/>
                <a:ext cx="177" cy="0"/>
              </a:xfrm>
              <a:prstGeom prst="line">
                <a:avLst/>
              </a:prstGeom>
              <a:noFill/>
              <a:ln w="31750" cap="sq">
                <a:solidFill>
                  <a:srgbClr val="004400"/>
                </a:solidFill>
                <a:round/>
                <a:headEnd type="none" w="sm" len="sm"/>
                <a:tailEnd type="none" w="sm" len="sm"/>
              </a:ln>
              <a:effectLst/>
            </p:spPr>
            <p:txBody>
              <a:bodyPr wrap="none" anchor="ctr"/>
              <a:lstStyle/>
              <a:p>
                <a:endParaRPr lang="zh-CN" altLang="en-US" b="1"/>
              </a:p>
            </p:txBody>
          </p:sp>
        </p:grpSp>
      </p:grpSp>
      <p:sp>
        <p:nvSpPr>
          <p:cNvPr id="38" name="Line 46"/>
          <p:cNvSpPr>
            <a:spLocks noChangeShapeType="1"/>
          </p:cNvSpPr>
          <p:nvPr/>
        </p:nvSpPr>
        <p:spPr bwMode="auto">
          <a:xfrm>
            <a:off x="2484438" y="5522764"/>
            <a:ext cx="0" cy="511175"/>
          </a:xfrm>
          <a:prstGeom prst="line">
            <a:avLst/>
          </a:prstGeom>
          <a:noFill/>
          <a:ln w="19050">
            <a:solidFill>
              <a:srgbClr val="004400"/>
            </a:solidFill>
            <a:round/>
            <a:headEnd/>
            <a:tailEnd type="triangle" w="med" len="med"/>
          </a:ln>
          <a:effectLst/>
        </p:spPr>
        <p:txBody>
          <a:bodyPr wrap="none"/>
          <a:lstStyle/>
          <a:p>
            <a:endParaRPr lang="zh-CN" altLang="en-US" b="1"/>
          </a:p>
        </p:txBody>
      </p:sp>
      <p:sp>
        <p:nvSpPr>
          <p:cNvPr id="39" name="Text Box 47"/>
          <p:cNvSpPr txBox="1">
            <a:spLocks noChangeArrowheads="1"/>
          </p:cNvSpPr>
          <p:nvPr/>
        </p:nvSpPr>
        <p:spPr bwMode="auto">
          <a:xfrm>
            <a:off x="2244725" y="5954564"/>
            <a:ext cx="1036638" cy="565150"/>
          </a:xfrm>
          <a:prstGeom prst="rect">
            <a:avLst/>
          </a:prstGeom>
          <a:noFill/>
          <a:ln w="9525">
            <a:noFill/>
            <a:miter lim="800000"/>
            <a:headEnd/>
            <a:tailEnd/>
          </a:ln>
          <a:effectLst/>
        </p:spPr>
        <p:txBody>
          <a:bodyPr>
            <a:spAutoFit/>
          </a:bodyPr>
          <a:lstStyle/>
          <a:p>
            <a:pPr>
              <a:spcBef>
                <a:spcPct val="50000"/>
              </a:spcBef>
            </a:pPr>
            <a:r>
              <a:rPr lang="en-US" altLang="zh-CN" sz="3100" b="1"/>
              <a:t>V</a:t>
            </a:r>
            <a:r>
              <a:rPr lang="en-US" altLang="zh-CN" b="1" baseline="-14000"/>
              <a:t>0</a:t>
            </a:r>
          </a:p>
        </p:txBody>
      </p:sp>
      <p:sp>
        <p:nvSpPr>
          <p:cNvPr id="40" name="Line 48"/>
          <p:cNvSpPr>
            <a:spLocks noChangeShapeType="1"/>
          </p:cNvSpPr>
          <p:nvPr/>
        </p:nvSpPr>
        <p:spPr bwMode="auto">
          <a:xfrm>
            <a:off x="6637338" y="5516414"/>
            <a:ext cx="0" cy="542925"/>
          </a:xfrm>
          <a:prstGeom prst="line">
            <a:avLst/>
          </a:prstGeom>
          <a:noFill/>
          <a:ln w="19050">
            <a:solidFill>
              <a:srgbClr val="004400"/>
            </a:solidFill>
            <a:round/>
            <a:headEnd/>
            <a:tailEnd type="triangle" w="med" len="med"/>
          </a:ln>
          <a:effectLst/>
        </p:spPr>
        <p:txBody>
          <a:bodyPr wrap="none"/>
          <a:lstStyle/>
          <a:p>
            <a:endParaRPr lang="zh-CN" altLang="en-US" b="1"/>
          </a:p>
        </p:txBody>
      </p:sp>
      <p:sp>
        <p:nvSpPr>
          <p:cNvPr id="41" name="Text Box 49"/>
          <p:cNvSpPr txBox="1">
            <a:spLocks noChangeArrowheads="1"/>
          </p:cNvSpPr>
          <p:nvPr/>
        </p:nvSpPr>
        <p:spPr bwMode="auto">
          <a:xfrm>
            <a:off x="6408738" y="5986314"/>
            <a:ext cx="1036637" cy="565150"/>
          </a:xfrm>
          <a:prstGeom prst="rect">
            <a:avLst/>
          </a:prstGeom>
          <a:noFill/>
          <a:ln w="9525">
            <a:noFill/>
            <a:miter lim="800000"/>
            <a:headEnd/>
            <a:tailEnd/>
          </a:ln>
          <a:effectLst/>
        </p:spPr>
        <p:txBody>
          <a:bodyPr>
            <a:spAutoFit/>
          </a:bodyPr>
          <a:lstStyle/>
          <a:p>
            <a:pPr>
              <a:spcBef>
                <a:spcPct val="50000"/>
              </a:spcBef>
            </a:pPr>
            <a:r>
              <a:rPr lang="en-US" altLang="zh-CN" sz="3100" b="1"/>
              <a:t>V</a:t>
            </a:r>
            <a:r>
              <a:rPr lang="en-US" altLang="zh-CN" b="1" baseline="-14000"/>
              <a:t>1</a:t>
            </a:r>
          </a:p>
        </p:txBody>
      </p:sp>
      <p:grpSp>
        <p:nvGrpSpPr>
          <p:cNvPr id="49" name="组合 48"/>
          <p:cNvGrpSpPr/>
          <p:nvPr/>
        </p:nvGrpSpPr>
        <p:grpSpPr>
          <a:xfrm>
            <a:off x="5726311" y="3573016"/>
            <a:ext cx="1005929" cy="736376"/>
            <a:chOff x="5842546" y="404664"/>
            <a:chExt cx="1005929" cy="736376"/>
          </a:xfrm>
        </p:grpSpPr>
        <p:grpSp>
          <p:nvGrpSpPr>
            <p:cNvPr id="47" name="组合 46"/>
            <p:cNvGrpSpPr/>
            <p:nvPr/>
          </p:nvGrpSpPr>
          <p:grpSpPr>
            <a:xfrm>
              <a:off x="6343650" y="404664"/>
              <a:ext cx="504825" cy="736376"/>
              <a:chOff x="6343650" y="404664"/>
              <a:chExt cx="504825" cy="736376"/>
            </a:xfrm>
          </p:grpSpPr>
          <p:sp>
            <p:nvSpPr>
              <p:cNvPr id="42" name="Line 38"/>
              <p:cNvSpPr>
                <a:spLocks noChangeShapeType="1"/>
              </p:cNvSpPr>
              <p:nvPr/>
            </p:nvSpPr>
            <p:spPr bwMode="auto">
              <a:xfrm>
                <a:off x="6346825" y="693365"/>
                <a:ext cx="273050" cy="0"/>
              </a:xfrm>
              <a:prstGeom prst="line">
                <a:avLst/>
              </a:prstGeom>
              <a:noFill/>
              <a:ln w="31750" cap="sq">
                <a:solidFill>
                  <a:srgbClr val="004400"/>
                </a:solidFill>
                <a:round/>
                <a:headEnd type="none" w="sm" len="sm"/>
                <a:tailEnd type="none" w="sm" len="sm"/>
              </a:ln>
              <a:effectLst/>
            </p:spPr>
            <p:txBody>
              <a:bodyPr wrap="none" anchor="ctr"/>
              <a:lstStyle/>
              <a:p>
                <a:endParaRPr lang="zh-CN" altLang="en-US" b="1"/>
              </a:p>
            </p:txBody>
          </p:sp>
          <p:sp>
            <p:nvSpPr>
              <p:cNvPr id="43" name="Line 39"/>
              <p:cNvSpPr>
                <a:spLocks noChangeShapeType="1"/>
              </p:cNvSpPr>
              <p:nvPr/>
            </p:nvSpPr>
            <p:spPr bwMode="auto">
              <a:xfrm>
                <a:off x="6343650" y="839415"/>
                <a:ext cx="273050" cy="0"/>
              </a:xfrm>
              <a:prstGeom prst="line">
                <a:avLst/>
              </a:prstGeom>
              <a:noFill/>
              <a:ln w="31750" cap="sq">
                <a:solidFill>
                  <a:srgbClr val="004400"/>
                </a:solidFill>
                <a:round/>
                <a:headEnd type="none" w="sm" len="sm"/>
                <a:tailEnd type="none" w="sm" len="sm"/>
              </a:ln>
              <a:effectLst/>
            </p:spPr>
            <p:txBody>
              <a:bodyPr wrap="none" anchor="ctr"/>
              <a:lstStyle/>
              <a:p>
                <a:endParaRPr lang="zh-CN" altLang="en-US" b="1"/>
              </a:p>
            </p:txBody>
          </p:sp>
          <p:sp>
            <p:nvSpPr>
              <p:cNvPr id="44" name="Freeform 41"/>
              <p:cNvSpPr>
                <a:spLocks/>
              </p:cNvSpPr>
              <p:nvPr/>
            </p:nvSpPr>
            <p:spPr bwMode="auto">
              <a:xfrm>
                <a:off x="6480175" y="404664"/>
                <a:ext cx="368300" cy="292100"/>
              </a:xfrm>
              <a:custGeom>
                <a:avLst/>
                <a:gdLst/>
                <a:ahLst/>
                <a:cxnLst>
                  <a:cxn ang="0">
                    <a:pos x="259" y="0"/>
                  </a:cxn>
                  <a:cxn ang="0">
                    <a:pos x="0" y="0"/>
                  </a:cxn>
                  <a:cxn ang="0">
                    <a:pos x="0" y="183"/>
                  </a:cxn>
                </a:cxnLst>
                <a:rect l="0" t="0" r="r" b="b"/>
                <a:pathLst>
                  <a:path w="259" h="183">
                    <a:moveTo>
                      <a:pt x="259" y="0"/>
                    </a:moveTo>
                    <a:lnTo>
                      <a:pt x="0" y="0"/>
                    </a:lnTo>
                    <a:lnTo>
                      <a:pt x="0" y="183"/>
                    </a:lnTo>
                  </a:path>
                </a:pathLst>
              </a:custGeom>
              <a:noFill/>
              <a:ln w="19050" cap="flat" cmpd="sng">
                <a:solidFill>
                  <a:srgbClr val="004400"/>
                </a:solidFill>
                <a:prstDash val="dash"/>
                <a:round/>
                <a:headEnd/>
                <a:tailEnd/>
              </a:ln>
              <a:effectLst/>
            </p:spPr>
            <p:txBody>
              <a:bodyPr wrap="none"/>
              <a:lstStyle/>
              <a:p>
                <a:endParaRPr lang="zh-CN" altLang="en-US" b="1"/>
              </a:p>
            </p:txBody>
          </p:sp>
          <p:sp>
            <p:nvSpPr>
              <p:cNvPr id="45" name="Line 42"/>
              <p:cNvSpPr>
                <a:spLocks noChangeShapeType="1"/>
              </p:cNvSpPr>
              <p:nvPr/>
            </p:nvSpPr>
            <p:spPr bwMode="auto">
              <a:xfrm>
                <a:off x="6480175" y="860053"/>
                <a:ext cx="0" cy="247650"/>
              </a:xfrm>
              <a:prstGeom prst="line">
                <a:avLst/>
              </a:prstGeom>
              <a:noFill/>
              <a:ln w="19050">
                <a:solidFill>
                  <a:srgbClr val="004400"/>
                </a:solidFill>
                <a:prstDash val="dash"/>
                <a:round/>
                <a:headEnd/>
                <a:tailEnd/>
              </a:ln>
              <a:effectLst/>
            </p:spPr>
            <p:txBody>
              <a:bodyPr wrap="none"/>
              <a:lstStyle/>
              <a:p>
                <a:endParaRPr lang="zh-CN" altLang="en-US" b="1"/>
              </a:p>
            </p:txBody>
          </p:sp>
          <p:sp>
            <p:nvSpPr>
              <p:cNvPr id="46" name="Line 43"/>
              <p:cNvSpPr>
                <a:spLocks noChangeShapeType="1"/>
              </p:cNvSpPr>
              <p:nvPr/>
            </p:nvSpPr>
            <p:spPr bwMode="auto">
              <a:xfrm>
                <a:off x="6381750" y="1141040"/>
                <a:ext cx="234950"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grpSp>
        <p:sp>
          <p:nvSpPr>
            <p:cNvPr id="48" name="Text Box 44"/>
            <p:cNvSpPr txBox="1">
              <a:spLocks noChangeArrowheads="1"/>
            </p:cNvSpPr>
            <p:nvPr/>
          </p:nvSpPr>
          <p:spPr bwMode="auto">
            <a:xfrm>
              <a:off x="5842546" y="476672"/>
              <a:ext cx="601662" cy="554038"/>
            </a:xfrm>
            <a:prstGeom prst="rect">
              <a:avLst/>
            </a:prstGeom>
            <a:noFill/>
            <a:ln w="9525">
              <a:noFill/>
              <a:miter lim="800000"/>
              <a:headEnd/>
              <a:tailEnd/>
            </a:ln>
            <a:effectLst/>
          </p:spPr>
          <p:txBody>
            <a:bodyPr>
              <a:spAutoFit/>
            </a:bodyPr>
            <a:lstStyle/>
            <a:p>
              <a:pPr>
                <a:spcBef>
                  <a:spcPct val="50000"/>
                </a:spcBef>
              </a:pPr>
              <a:r>
                <a:rPr lang="en-US" altLang="zh-CN" sz="3000" b="1"/>
                <a:t>C</a:t>
              </a:r>
              <a:r>
                <a:rPr lang="en-US" altLang="zh-CN" b="1">
                  <a:cs typeface="Times New Roman" pitchFamily="18" charset="0"/>
                  <a:sym typeface="Symbol" pitchFamily="18" charset="2"/>
                </a:rPr>
                <a:t></a:t>
              </a:r>
              <a:endParaRPr lang="en-US" altLang="zh-CN"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left)">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wipe(left)">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left)">
                                      <p:cBhvr>
                                        <p:cTn id="32" dur="5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wipe(left)">
                                      <p:cBhvr>
                                        <p:cTn id="37" dur="500"/>
                                        <p:tgtEl>
                                          <p:spTgt spid="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animEffect transition="in" filter="wipe(left)">
                                      <p:cBhvr>
                                        <p:cTn id="42" dur="500"/>
                                        <p:tgtEl>
                                          <p:spTgt spid="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xEl>
                                              <p:pRg st="0" end="0"/>
                                            </p:txEl>
                                          </p:spTgt>
                                        </p:tgtEl>
                                        <p:attrNameLst>
                                          <p:attrName>style.visibility</p:attrName>
                                        </p:attrNameLst>
                                      </p:cBhvr>
                                      <p:to>
                                        <p:strVal val="visible"/>
                                      </p:to>
                                    </p:set>
                                    <p:animEffect transition="in" filter="wipe(left)">
                                      <p:cBhvr>
                                        <p:cTn id="47" dur="500"/>
                                        <p:tgtEl>
                                          <p:spTgt spid="1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up)">
                                      <p:cBhvr>
                                        <p:cTn id="52" dur="500"/>
                                        <p:tgtEl>
                                          <p:spTgt spid="38"/>
                                        </p:tgtEl>
                                      </p:cBhvr>
                                    </p:animEffect>
                                  </p:childTnLst>
                                </p:cTn>
                              </p:par>
                            </p:childTnLst>
                          </p:cTn>
                        </p:par>
                        <p:par>
                          <p:cTn id="53" fill="hold">
                            <p:stCondLst>
                              <p:cond delay="500"/>
                            </p:stCondLst>
                            <p:childTnLst>
                              <p:par>
                                <p:cTn id="54" presetID="22" presetClass="entr" presetSubtype="1"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up)">
                                      <p:cBhvr>
                                        <p:cTn id="56" dur="500"/>
                                        <p:tgtEl>
                                          <p:spTgt spid="3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1">
                                            <p:txEl>
                                              <p:pRg st="0" end="0"/>
                                            </p:txEl>
                                          </p:spTgt>
                                        </p:tgtEl>
                                        <p:attrNameLst>
                                          <p:attrName>style.visibility</p:attrName>
                                        </p:attrNameLst>
                                      </p:cBhvr>
                                      <p:to>
                                        <p:strVal val="visible"/>
                                      </p:to>
                                    </p:set>
                                    <p:animEffect transition="in" filter="wipe(left)">
                                      <p:cBhvr>
                                        <p:cTn id="61" dur="500"/>
                                        <p:tgtEl>
                                          <p:spTgt spid="11">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up)">
                                      <p:cBhvr>
                                        <p:cTn id="66" dur="500"/>
                                        <p:tgtEl>
                                          <p:spTgt spid="40"/>
                                        </p:tgtEl>
                                      </p:cBhvr>
                                    </p:animEffect>
                                  </p:childTnLst>
                                </p:cTn>
                              </p:par>
                            </p:childTnLst>
                          </p:cTn>
                        </p:par>
                        <p:par>
                          <p:cTn id="67" fill="hold">
                            <p:stCondLst>
                              <p:cond delay="500"/>
                            </p:stCondLst>
                            <p:childTnLst>
                              <p:par>
                                <p:cTn id="68" presetID="22" presetClass="entr" presetSubtype="1" fill="hold" grpId="0" nodeType="after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wipe(up)">
                                      <p:cBhvr>
                                        <p:cTn id="70" dur="500"/>
                                        <p:tgtEl>
                                          <p:spTgt spid="4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wipe(down)">
                                      <p:cBhvr>
                                        <p:cTn id="7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4" grpId="0" build="p" autoUpdateAnimBg="0"/>
      <p:bldP spid="5" grpId="0" build="p" autoUpdateAnimBg="0"/>
      <p:bldP spid="6" grpId="0" build="p" autoUpdateAnimBg="0"/>
      <p:bldP spid="7" grpId="0" build="p" autoUpdateAnimBg="0"/>
      <p:bldP spid="8" grpId="0" build="p" autoUpdateAnimBg="0"/>
      <p:bldP spid="9" grpId="0" build="p" autoUpdateAnimBg="0"/>
      <p:bldP spid="10" grpId="0" build="p" autoUpdateAnimBg="0"/>
      <p:bldP spid="11" grpId="0" build="p" autoUpdateAnimBg="0"/>
      <p:bldP spid="38" grpId="0" animBg="1"/>
      <p:bldP spid="39" grpId="0" autoUpdateAnimBg="0"/>
      <p:bldP spid="40" grpId="0" animBg="1"/>
      <p:bldP spid="4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519113" y="764704"/>
            <a:ext cx="8726487" cy="1046163"/>
          </a:xfrm>
          <a:prstGeom prst="rect">
            <a:avLst/>
          </a:prstGeom>
          <a:noFill/>
          <a:ln w="9525">
            <a:noFill/>
            <a:miter lim="800000"/>
            <a:headEnd/>
            <a:tailEnd/>
          </a:ln>
          <a:effectLst/>
        </p:spPr>
        <p:txBody>
          <a:bodyPr>
            <a:spAutoFit/>
          </a:bodyPr>
          <a:lstStyle/>
          <a:p>
            <a:pPr marL="1049338" indent="-1049338">
              <a:lnSpc>
                <a:spcPct val="105000"/>
              </a:lnSpc>
            </a:pPr>
            <a:r>
              <a:rPr lang="zh-CN" altLang="en-US" sz="2900" b="1">
                <a:solidFill>
                  <a:srgbClr val="0000FF"/>
                </a:solidFill>
              </a:rPr>
              <a:t>写入</a:t>
            </a:r>
            <a:r>
              <a:rPr lang="zh-CN" altLang="en-US" sz="2900" b="1"/>
              <a:t>:</a:t>
            </a:r>
            <a:r>
              <a:rPr lang="zh-CN" altLang="en-US" sz="3100" b="1"/>
              <a:t>  </a:t>
            </a:r>
          </a:p>
          <a:p>
            <a:pPr marL="1049338" indent="-1049338"/>
            <a:r>
              <a:rPr lang="en-US" altLang="zh-CN" sz="3000" b="1"/>
              <a:t> </a:t>
            </a:r>
            <a:r>
              <a:rPr lang="en-US" altLang="zh-CN" sz="2900" b="1"/>
              <a:t>Z</a:t>
            </a:r>
            <a:r>
              <a:rPr lang="zh-CN" altLang="en-US" sz="2900" b="1"/>
              <a:t>加高电平, </a:t>
            </a:r>
            <a:r>
              <a:rPr lang="en-US" altLang="zh-CN" sz="2900" b="1"/>
              <a:t>T</a:t>
            </a:r>
            <a:r>
              <a:rPr lang="zh-CN" altLang="en-US" sz="2900" b="1"/>
              <a:t>导通, </a:t>
            </a:r>
            <a:r>
              <a:rPr lang="en-US" altLang="zh-CN" sz="2900" b="1"/>
              <a:t>W</a:t>
            </a:r>
            <a:r>
              <a:rPr lang="zh-CN" altLang="en-US" sz="2900" b="1"/>
              <a:t>上加高/低电平, 写1/0(</a:t>
            </a:r>
            <a:r>
              <a:rPr lang="en-US" altLang="zh-CN" sz="2900" b="1"/>
              <a:t>V</a:t>
            </a:r>
            <a:r>
              <a:rPr lang="en-US" altLang="zh-CN" b="1" baseline="-14000"/>
              <a:t>1</a:t>
            </a:r>
            <a:r>
              <a:rPr lang="zh-CN" altLang="en-US" sz="3000" b="1"/>
              <a:t>/</a:t>
            </a:r>
            <a:r>
              <a:rPr lang="en-US" altLang="zh-CN" sz="2900" b="1"/>
              <a:t>V</a:t>
            </a:r>
            <a:r>
              <a:rPr lang="en-US" altLang="zh-CN" b="1" baseline="-14000"/>
              <a:t>0</a:t>
            </a:r>
            <a:r>
              <a:rPr lang="zh-CN" altLang="en-US" sz="2900" b="1"/>
              <a:t>)</a:t>
            </a:r>
          </a:p>
        </p:txBody>
      </p:sp>
      <p:sp>
        <p:nvSpPr>
          <p:cNvPr id="3" name="Text Box 3"/>
          <p:cNvSpPr txBox="1">
            <a:spLocks noChangeArrowheads="1"/>
          </p:cNvSpPr>
          <p:nvPr/>
        </p:nvSpPr>
        <p:spPr bwMode="auto">
          <a:xfrm>
            <a:off x="539750" y="1988840"/>
            <a:ext cx="8494713" cy="533400"/>
          </a:xfrm>
          <a:prstGeom prst="rect">
            <a:avLst/>
          </a:prstGeom>
          <a:noFill/>
          <a:ln w="9525">
            <a:noFill/>
            <a:miter lim="800000"/>
            <a:headEnd/>
            <a:tailEnd/>
          </a:ln>
          <a:effectLst/>
        </p:spPr>
        <p:txBody>
          <a:bodyPr>
            <a:spAutoFit/>
          </a:bodyPr>
          <a:lstStyle/>
          <a:p>
            <a:pPr>
              <a:spcBef>
                <a:spcPct val="5000"/>
              </a:spcBef>
            </a:pPr>
            <a:r>
              <a:rPr lang="zh-CN" altLang="en-US" sz="2900" b="1">
                <a:solidFill>
                  <a:srgbClr val="0000FF"/>
                </a:solidFill>
              </a:rPr>
              <a:t>读出</a:t>
            </a:r>
            <a:r>
              <a:rPr lang="zh-CN" altLang="en-US" sz="2900" b="1"/>
              <a:t>: </a:t>
            </a:r>
            <a:r>
              <a:rPr lang="en-US" altLang="zh-CN" sz="2900" b="1"/>
              <a:t>W</a:t>
            </a:r>
            <a:r>
              <a:rPr lang="zh-CN" altLang="en-US" sz="2900" b="1"/>
              <a:t>预充电至</a:t>
            </a:r>
            <a:r>
              <a:rPr lang="en-US" altLang="zh-CN" sz="2900" b="1"/>
              <a:t>V</a:t>
            </a:r>
            <a:r>
              <a:rPr lang="en-US" altLang="zh-CN" b="1" baseline="-12000"/>
              <a:t>m</a:t>
            </a:r>
            <a:r>
              <a:rPr lang="en-US" altLang="zh-CN" sz="2900" b="1"/>
              <a:t>(</a:t>
            </a:r>
            <a:r>
              <a:rPr lang="zh-CN" altLang="en-US" sz="2900" b="1"/>
              <a:t>对分布电容</a:t>
            </a:r>
            <a:r>
              <a:rPr lang="en-US" altLang="zh-CN" sz="2900" b="1"/>
              <a:t>C</a:t>
            </a:r>
            <a:r>
              <a:rPr lang="en-US" altLang="zh-CN" sz="2900" b="1">
                <a:cs typeface="Times New Roman" pitchFamily="18" charset="0"/>
                <a:sym typeface="Symbol" pitchFamily="18" charset="2"/>
              </a:rPr>
              <a:t></a:t>
            </a:r>
            <a:r>
              <a:rPr lang="zh-CN" altLang="en-US" sz="2900" b="1"/>
              <a:t>), 断开充电回路</a:t>
            </a:r>
            <a:endParaRPr lang="en-US" altLang="zh-CN" sz="2900" b="1"/>
          </a:p>
        </p:txBody>
      </p:sp>
      <p:sp>
        <p:nvSpPr>
          <p:cNvPr id="4" name="Text Box 4"/>
          <p:cNvSpPr txBox="1">
            <a:spLocks noChangeArrowheads="1"/>
          </p:cNvSpPr>
          <p:nvPr/>
        </p:nvSpPr>
        <p:spPr bwMode="auto">
          <a:xfrm>
            <a:off x="899592" y="44624"/>
            <a:ext cx="2695575" cy="549275"/>
          </a:xfrm>
          <a:prstGeom prst="rect">
            <a:avLst/>
          </a:prstGeom>
          <a:noFill/>
          <a:ln w="9525">
            <a:noFill/>
            <a:miter lim="800000"/>
            <a:headEnd/>
            <a:tailEnd/>
          </a:ln>
          <a:effectLst/>
        </p:spPr>
        <p:txBody>
          <a:bodyPr>
            <a:spAutoFit/>
          </a:bodyPr>
          <a:lstStyle/>
          <a:p>
            <a:pPr>
              <a:spcBef>
                <a:spcPct val="50000"/>
              </a:spcBef>
            </a:pPr>
            <a:r>
              <a:rPr lang="zh-CN" altLang="en-US" sz="3000" b="1"/>
              <a:t>(3) 工作原理</a:t>
            </a:r>
          </a:p>
        </p:txBody>
      </p:sp>
      <p:sp>
        <p:nvSpPr>
          <p:cNvPr id="5" name="Text Box 5"/>
          <p:cNvSpPr txBox="1">
            <a:spLocks noChangeArrowheads="1"/>
          </p:cNvSpPr>
          <p:nvPr/>
        </p:nvSpPr>
        <p:spPr bwMode="auto">
          <a:xfrm>
            <a:off x="555625" y="3140968"/>
            <a:ext cx="6478588" cy="984885"/>
          </a:xfrm>
          <a:prstGeom prst="rect">
            <a:avLst/>
          </a:prstGeom>
          <a:noFill/>
          <a:ln w="9525">
            <a:noFill/>
            <a:miter lim="800000"/>
            <a:headEnd/>
            <a:tailEnd/>
          </a:ln>
          <a:effectLst/>
        </p:spPr>
        <p:txBody>
          <a:bodyPr>
            <a:spAutoFit/>
          </a:bodyPr>
          <a:lstStyle/>
          <a:p>
            <a:pPr marL="482600" indent="-482600"/>
            <a:r>
              <a:rPr lang="en-US" altLang="zh-CN" sz="2900" b="1"/>
              <a:t>Z: </a:t>
            </a:r>
            <a:r>
              <a:rPr lang="zh-CN" altLang="en-US" sz="2900" b="1"/>
              <a:t>加高电平, </a:t>
            </a:r>
            <a:r>
              <a:rPr lang="en-US" altLang="zh-CN" sz="2900" b="1"/>
              <a:t>T</a:t>
            </a:r>
            <a:r>
              <a:rPr lang="zh-CN" altLang="en-US" sz="2900" b="1"/>
              <a:t>导通, 根据</a:t>
            </a:r>
            <a:r>
              <a:rPr lang="en-US" altLang="zh-CN" sz="2900" b="1"/>
              <a:t>W</a:t>
            </a:r>
            <a:r>
              <a:rPr lang="zh-CN" altLang="en-US" sz="2900" b="1"/>
              <a:t>线电位变化, 读出1/0</a:t>
            </a:r>
          </a:p>
        </p:txBody>
      </p:sp>
      <p:grpSp>
        <p:nvGrpSpPr>
          <p:cNvPr id="6" name="Group 62"/>
          <p:cNvGrpSpPr>
            <a:grpSpLocks/>
          </p:cNvGrpSpPr>
          <p:nvPr/>
        </p:nvGrpSpPr>
        <p:grpSpPr bwMode="auto">
          <a:xfrm>
            <a:off x="2314575" y="2473027"/>
            <a:ext cx="4048125" cy="604838"/>
            <a:chOff x="1458" y="1376"/>
            <a:chExt cx="2550" cy="381"/>
          </a:xfrm>
        </p:grpSpPr>
        <p:sp>
          <p:nvSpPr>
            <p:cNvPr id="7" name="Text Box 10"/>
            <p:cNvSpPr txBox="1">
              <a:spLocks noChangeArrowheads="1"/>
            </p:cNvSpPr>
            <p:nvPr/>
          </p:nvSpPr>
          <p:spPr bwMode="auto">
            <a:xfrm>
              <a:off x="1458" y="1376"/>
              <a:ext cx="931" cy="336"/>
            </a:xfrm>
            <a:prstGeom prst="rect">
              <a:avLst/>
            </a:prstGeom>
            <a:noFill/>
            <a:ln w="9525">
              <a:noFill/>
              <a:miter lim="800000"/>
              <a:headEnd/>
              <a:tailEnd/>
            </a:ln>
            <a:effectLst/>
          </p:spPr>
          <p:txBody>
            <a:bodyPr>
              <a:spAutoFit/>
            </a:bodyPr>
            <a:lstStyle/>
            <a:p>
              <a:pPr>
                <a:spcBef>
                  <a:spcPct val="5000"/>
                </a:spcBef>
              </a:pPr>
              <a:r>
                <a:rPr lang="zh-CN" altLang="en-US" sz="2900" b="1"/>
                <a:t>其中</a:t>
              </a:r>
            </a:p>
          </p:txBody>
        </p:sp>
        <p:sp>
          <p:nvSpPr>
            <p:cNvPr id="8" name="Rectangle 11"/>
            <p:cNvSpPr>
              <a:spLocks noChangeArrowheads="1"/>
            </p:cNvSpPr>
            <p:nvPr/>
          </p:nvSpPr>
          <p:spPr bwMode="auto">
            <a:xfrm>
              <a:off x="2136" y="1402"/>
              <a:ext cx="843" cy="336"/>
            </a:xfrm>
            <a:prstGeom prst="rect">
              <a:avLst/>
            </a:prstGeom>
            <a:noFill/>
            <a:ln w="9525">
              <a:noFill/>
              <a:miter lim="800000"/>
              <a:headEnd/>
              <a:tailEnd/>
            </a:ln>
            <a:effectLst/>
          </p:spPr>
          <p:txBody>
            <a:bodyPr>
              <a:spAutoFit/>
            </a:bodyPr>
            <a:lstStyle/>
            <a:p>
              <a:r>
                <a:rPr lang="en-US" altLang="zh-CN" sz="2900" b="1"/>
                <a:t>V</a:t>
              </a:r>
              <a:r>
                <a:rPr lang="en-US" altLang="zh-CN" b="1" baseline="-12000"/>
                <a:t>m</a:t>
              </a:r>
              <a:r>
                <a:rPr lang="en-US" altLang="zh-CN" sz="2900" b="1" baseline="-14000"/>
                <a:t> </a:t>
              </a:r>
              <a:r>
                <a:rPr lang="en-US" altLang="zh-CN" sz="2900" b="1">
                  <a:sym typeface="Symbol" pitchFamily="18" charset="2"/>
                </a:rPr>
                <a:t></a:t>
              </a:r>
              <a:endParaRPr lang="zh-CN" altLang="en-US" sz="2900" b="1"/>
            </a:p>
          </p:txBody>
        </p:sp>
        <p:sp>
          <p:nvSpPr>
            <p:cNvPr id="9" name="Line 12"/>
            <p:cNvSpPr>
              <a:spLocks noChangeShapeType="1"/>
            </p:cNvSpPr>
            <p:nvPr/>
          </p:nvSpPr>
          <p:spPr bwMode="auto">
            <a:xfrm flipV="1">
              <a:off x="3526" y="1459"/>
              <a:ext cx="103" cy="257"/>
            </a:xfrm>
            <a:prstGeom prst="line">
              <a:avLst/>
            </a:prstGeom>
            <a:noFill/>
            <a:ln w="22225">
              <a:solidFill>
                <a:srgbClr val="004400"/>
              </a:solidFill>
              <a:round/>
              <a:headEnd/>
              <a:tailEnd/>
            </a:ln>
            <a:effectLst/>
          </p:spPr>
          <p:txBody>
            <a:bodyPr wrap="none"/>
            <a:lstStyle/>
            <a:p>
              <a:endParaRPr lang="zh-CN" altLang="en-US" b="1"/>
            </a:p>
          </p:txBody>
        </p:sp>
        <p:sp>
          <p:nvSpPr>
            <p:cNvPr id="10" name="Text Box 13"/>
            <p:cNvSpPr txBox="1">
              <a:spLocks noChangeArrowheads="1"/>
            </p:cNvSpPr>
            <p:nvPr/>
          </p:nvSpPr>
          <p:spPr bwMode="auto">
            <a:xfrm>
              <a:off x="2663" y="1387"/>
              <a:ext cx="933" cy="336"/>
            </a:xfrm>
            <a:prstGeom prst="rect">
              <a:avLst/>
            </a:prstGeom>
            <a:noFill/>
            <a:ln w="9525">
              <a:noFill/>
              <a:miter lim="800000"/>
              <a:headEnd/>
              <a:tailEnd/>
            </a:ln>
            <a:effectLst/>
          </p:spPr>
          <p:txBody>
            <a:bodyPr>
              <a:spAutoFit/>
            </a:bodyPr>
            <a:lstStyle/>
            <a:p>
              <a:pPr>
                <a:spcBef>
                  <a:spcPct val="50000"/>
                </a:spcBef>
              </a:pPr>
              <a:r>
                <a:rPr lang="en-US" altLang="zh-CN" sz="2900" b="1"/>
                <a:t>(V</a:t>
              </a:r>
              <a:r>
                <a:rPr lang="en-US" altLang="zh-CN" b="1" baseline="-14000"/>
                <a:t>1</a:t>
              </a:r>
              <a:r>
                <a:rPr lang="zh-CN" altLang="en-US" sz="2900" b="1">
                  <a:cs typeface="Times New Roman" pitchFamily="18" charset="0"/>
                </a:rPr>
                <a:t>+</a:t>
              </a:r>
              <a:r>
                <a:rPr lang="en-US" altLang="zh-CN" sz="2900" b="1"/>
                <a:t>V</a:t>
              </a:r>
              <a:r>
                <a:rPr lang="en-US" altLang="zh-CN" b="1" baseline="-14000"/>
                <a:t>0</a:t>
              </a:r>
              <a:r>
                <a:rPr lang="en-US" altLang="zh-CN" sz="2900" b="1"/>
                <a:t>)</a:t>
              </a:r>
              <a:endParaRPr lang="zh-CN" altLang="en-US" sz="2900" b="1"/>
            </a:p>
          </p:txBody>
        </p:sp>
        <p:sp>
          <p:nvSpPr>
            <p:cNvPr id="11" name="Text Box 14"/>
            <p:cNvSpPr txBox="1">
              <a:spLocks noChangeArrowheads="1"/>
            </p:cNvSpPr>
            <p:nvPr/>
          </p:nvSpPr>
          <p:spPr bwMode="auto">
            <a:xfrm>
              <a:off x="3615" y="1421"/>
              <a:ext cx="393" cy="336"/>
            </a:xfrm>
            <a:prstGeom prst="rect">
              <a:avLst/>
            </a:prstGeom>
            <a:noFill/>
            <a:ln w="9525">
              <a:noFill/>
              <a:miter lim="800000"/>
              <a:headEnd/>
              <a:tailEnd/>
            </a:ln>
            <a:effectLst/>
          </p:spPr>
          <p:txBody>
            <a:bodyPr>
              <a:spAutoFit/>
            </a:bodyPr>
            <a:lstStyle/>
            <a:p>
              <a:pPr>
                <a:spcBef>
                  <a:spcPct val="50000"/>
                </a:spcBef>
              </a:pPr>
              <a:r>
                <a:rPr lang="zh-CN" altLang="en-US" sz="2900" b="1"/>
                <a:t>2</a:t>
              </a:r>
            </a:p>
          </p:txBody>
        </p:sp>
      </p:grpSp>
      <p:sp>
        <p:nvSpPr>
          <p:cNvPr id="12" name="Text Box 16"/>
          <p:cNvSpPr txBox="1">
            <a:spLocks noChangeArrowheads="1"/>
          </p:cNvSpPr>
          <p:nvPr/>
        </p:nvSpPr>
        <p:spPr bwMode="auto">
          <a:xfrm>
            <a:off x="631825" y="4333488"/>
            <a:ext cx="6373813" cy="997196"/>
          </a:xfrm>
          <a:prstGeom prst="rect">
            <a:avLst/>
          </a:prstGeom>
          <a:noFill/>
          <a:ln w="9525">
            <a:noFill/>
            <a:miter lim="800000"/>
            <a:headEnd/>
            <a:tailEnd/>
          </a:ln>
          <a:effectLst/>
        </p:spPr>
        <p:txBody>
          <a:bodyPr>
            <a:spAutoFit/>
          </a:bodyPr>
          <a:lstStyle/>
          <a:p>
            <a:pPr>
              <a:lnSpc>
                <a:spcPct val="105000"/>
              </a:lnSpc>
            </a:pPr>
            <a:r>
              <a:rPr lang="zh-CN" altLang="en-US" sz="2800" b="1"/>
              <a:t>若原信息为0, 则</a:t>
            </a:r>
            <a:r>
              <a:rPr lang="en-US" altLang="zh-CN" sz="2800" b="1"/>
              <a:t>W</a:t>
            </a:r>
            <a:r>
              <a:rPr lang="zh-CN" altLang="en-US" sz="2800" b="1"/>
              <a:t>通过</a:t>
            </a:r>
            <a:r>
              <a:rPr lang="en-US" altLang="zh-CN" sz="2800" b="1"/>
              <a:t>T</a:t>
            </a:r>
            <a:r>
              <a:rPr lang="zh-CN" altLang="en-US" sz="2800" b="1"/>
              <a:t>向</a:t>
            </a:r>
            <a:r>
              <a:rPr lang="en-US" altLang="zh-CN" sz="2800" b="1"/>
              <a:t>C</a:t>
            </a:r>
            <a:r>
              <a:rPr lang="zh-CN" altLang="en-US" sz="2800" b="1"/>
              <a:t>充电, 使位线</a:t>
            </a:r>
            <a:r>
              <a:rPr lang="en-US" altLang="zh-CN" sz="2800" b="1"/>
              <a:t>W</a:t>
            </a:r>
            <a:r>
              <a:rPr lang="zh-CN" altLang="en-US" sz="2800" b="1"/>
              <a:t>的电平下降; </a:t>
            </a:r>
          </a:p>
        </p:txBody>
      </p:sp>
      <p:grpSp>
        <p:nvGrpSpPr>
          <p:cNvPr id="13" name="Group 65"/>
          <p:cNvGrpSpPr>
            <a:grpSpLocks/>
          </p:cNvGrpSpPr>
          <p:nvPr/>
        </p:nvGrpSpPr>
        <p:grpSpPr bwMode="auto">
          <a:xfrm>
            <a:off x="6805613" y="2800375"/>
            <a:ext cx="2501900" cy="2089150"/>
            <a:chOff x="4287" y="1323"/>
            <a:chExt cx="1576" cy="1316"/>
          </a:xfrm>
        </p:grpSpPr>
        <p:sp>
          <p:nvSpPr>
            <p:cNvPr id="14" name="Line 22"/>
            <p:cNvSpPr>
              <a:spLocks noChangeShapeType="1"/>
            </p:cNvSpPr>
            <p:nvPr/>
          </p:nvSpPr>
          <p:spPr bwMode="auto">
            <a:xfrm>
              <a:off x="4630" y="1742"/>
              <a:ext cx="871" cy="0"/>
            </a:xfrm>
            <a:prstGeom prst="line">
              <a:avLst/>
            </a:prstGeom>
            <a:noFill/>
            <a:ln w="22225" cap="sq">
              <a:solidFill>
                <a:srgbClr val="004400"/>
              </a:solidFill>
              <a:round/>
              <a:headEnd type="none" w="sm" len="sm"/>
              <a:tailEnd type="none" w="sm" len="sm"/>
            </a:ln>
            <a:effectLst/>
          </p:spPr>
          <p:txBody>
            <a:bodyPr wrap="none" anchor="ctr"/>
            <a:lstStyle/>
            <a:p>
              <a:endParaRPr lang="zh-CN" altLang="en-US" b="1"/>
            </a:p>
          </p:txBody>
        </p:sp>
        <p:sp>
          <p:nvSpPr>
            <p:cNvPr id="15" name="Line 23"/>
            <p:cNvSpPr>
              <a:spLocks noChangeShapeType="1"/>
            </p:cNvSpPr>
            <p:nvPr/>
          </p:nvSpPr>
          <p:spPr bwMode="auto">
            <a:xfrm>
              <a:off x="4815" y="1596"/>
              <a:ext cx="0" cy="1043"/>
            </a:xfrm>
            <a:prstGeom prst="line">
              <a:avLst/>
            </a:prstGeom>
            <a:noFill/>
            <a:ln w="22225" cap="sq">
              <a:solidFill>
                <a:srgbClr val="004400"/>
              </a:solidFill>
              <a:round/>
              <a:headEnd type="none" w="sm" len="sm"/>
              <a:tailEnd type="none" w="sm" len="sm"/>
            </a:ln>
            <a:effectLst/>
          </p:spPr>
          <p:txBody>
            <a:bodyPr wrap="none" anchor="ctr"/>
            <a:lstStyle/>
            <a:p>
              <a:endParaRPr lang="zh-CN" altLang="en-US" b="1"/>
            </a:p>
          </p:txBody>
        </p:sp>
        <p:sp>
          <p:nvSpPr>
            <p:cNvPr id="16" name="Line 24"/>
            <p:cNvSpPr>
              <a:spLocks noChangeShapeType="1"/>
            </p:cNvSpPr>
            <p:nvPr/>
          </p:nvSpPr>
          <p:spPr bwMode="auto">
            <a:xfrm>
              <a:off x="5051" y="1742"/>
              <a:ext cx="0" cy="140"/>
            </a:xfrm>
            <a:prstGeom prst="line">
              <a:avLst/>
            </a:prstGeom>
            <a:noFill/>
            <a:ln w="25400" cap="sq">
              <a:solidFill>
                <a:srgbClr val="004400"/>
              </a:solidFill>
              <a:round/>
              <a:headEnd type="oval" w="med" len="med"/>
              <a:tailEnd type="none" w="sm" len="sm"/>
            </a:ln>
            <a:effectLst/>
          </p:spPr>
          <p:txBody>
            <a:bodyPr wrap="none" anchor="ctr"/>
            <a:lstStyle/>
            <a:p>
              <a:endParaRPr lang="zh-CN" altLang="en-US" b="1"/>
            </a:p>
          </p:txBody>
        </p:sp>
        <p:sp>
          <p:nvSpPr>
            <p:cNvPr id="17" name="Line 25"/>
            <p:cNvSpPr>
              <a:spLocks noChangeShapeType="1"/>
            </p:cNvSpPr>
            <p:nvPr/>
          </p:nvSpPr>
          <p:spPr bwMode="auto">
            <a:xfrm>
              <a:off x="4985" y="1890"/>
              <a:ext cx="131"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18" name="Line 26"/>
            <p:cNvSpPr>
              <a:spLocks noChangeShapeType="1"/>
            </p:cNvSpPr>
            <p:nvPr/>
          </p:nvSpPr>
          <p:spPr bwMode="auto">
            <a:xfrm>
              <a:off x="4958" y="1957"/>
              <a:ext cx="197"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19" name="Line 27"/>
            <p:cNvSpPr>
              <a:spLocks noChangeShapeType="1"/>
            </p:cNvSpPr>
            <p:nvPr/>
          </p:nvSpPr>
          <p:spPr bwMode="auto">
            <a:xfrm>
              <a:off x="5014" y="1967"/>
              <a:ext cx="0" cy="117"/>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0" name="Line 28"/>
            <p:cNvSpPr>
              <a:spLocks noChangeShapeType="1"/>
            </p:cNvSpPr>
            <p:nvPr/>
          </p:nvSpPr>
          <p:spPr bwMode="auto">
            <a:xfrm>
              <a:off x="5114" y="1967"/>
              <a:ext cx="0" cy="117"/>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1" name="Line 29"/>
            <p:cNvSpPr>
              <a:spLocks noChangeShapeType="1"/>
            </p:cNvSpPr>
            <p:nvPr/>
          </p:nvSpPr>
          <p:spPr bwMode="auto">
            <a:xfrm>
              <a:off x="4806" y="2082"/>
              <a:ext cx="204" cy="0"/>
            </a:xfrm>
            <a:prstGeom prst="line">
              <a:avLst/>
            </a:prstGeom>
            <a:noFill/>
            <a:ln w="22225" cap="sq">
              <a:solidFill>
                <a:srgbClr val="004400"/>
              </a:solidFill>
              <a:round/>
              <a:headEnd type="oval" w="med" len="med"/>
              <a:tailEnd type="none" w="sm" len="sm"/>
            </a:ln>
            <a:effectLst/>
          </p:spPr>
          <p:txBody>
            <a:bodyPr wrap="none" anchor="ctr"/>
            <a:lstStyle/>
            <a:p>
              <a:endParaRPr lang="zh-CN" altLang="en-US" b="1"/>
            </a:p>
          </p:txBody>
        </p:sp>
        <p:sp>
          <p:nvSpPr>
            <p:cNvPr id="22" name="Line 30"/>
            <p:cNvSpPr>
              <a:spLocks noChangeShapeType="1"/>
            </p:cNvSpPr>
            <p:nvPr/>
          </p:nvSpPr>
          <p:spPr bwMode="auto">
            <a:xfrm>
              <a:off x="5114" y="2091"/>
              <a:ext cx="240" cy="0"/>
            </a:xfrm>
            <a:prstGeom prst="line">
              <a:avLst/>
            </a:prstGeom>
            <a:noFill/>
            <a:ln w="22225" cap="sq">
              <a:solidFill>
                <a:srgbClr val="004400"/>
              </a:solidFill>
              <a:round/>
              <a:headEnd type="none" w="sm" len="sm"/>
              <a:tailEnd type="none" w="sm" len="sm"/>
            </a:ln>
            <a:effectLst/>
          </p:spPr>
          <p:txBody>
            <a:bodyPr wrap="none" anchor="ctr"/>
            <a:lstStyle/>
            <a:p>
              <a:endParaRPr lang="zh-CN" altLang="en-US" b="1"/>
            </a:p>
          </p:txBody>
        </p:sp>
        <p:sp>
          <p:nvSpPr>
            <p:cNvPr id="23" name="Line 31"/>
            <p:cNvSpPr>
              <a:spLocks noChangeShapeType="1"/>
            </p:cNvSpPr>
            <p:nvPr/>
          </p:nvSpPr>
          <p:spPr bwMode="auto">
            <a:xfrm>
              <a:off x="5357" y="2098"/>
              <a:ext cx="0" cy="124"/>
            </a:xfrm>
            <a:prstGeom prst="line">
              <a:avLst/>
            </a:prstGeom>
            <a:noFill/>
            <a:ln w="22225" cap="sq">
              <a:solidFill>
                <a:srgbClr val="004400"/>
              </a:solidFill>
              <a:round/>
              <a:headEnd type="none" w="sm" len="sm"/>
              <a:tailEnd type="none" w="sm" len="sm"/>
            </a:ln>
            <a:effectLst/>
          </p:spPr>
          <p:txBody>
            <a:bodyPr wrap="none" anchor="ctr"/>
            <a:lstStyle/>
            <a:p>
              <a:endParaRPr lang="zh-CN" altLang="en-US" b="1"/>
            </a:p>
          </p:txBody>
        </p:sp>
        <p:sp>
          <p:nvSpPr>
            <p:cNvPr id="24" name="Line 32"/>
            <p:cNvSpPr>
              <a:spLocks noChangeShapeType="1"/>
            </p:cNvSpPr>
            <p:nvPr/>
          </p:nvSpPr>
          <p:spPr bwMode="auto">
            <a:xfrm>
              <a:off x="5369" y="2310"/>
              <a:ext cx="0" cy="225"/>
            </a:xfrm>
            <a:prstGeom prst="line">
              <a:avLst/>
            </a:prstGeom>
            <a:noFill/>
            <a:ln w="22225" cap="sq">
              <a:solidFill>
                <a:srgbClr val="004400"/>
              </a:solidFill>
              <a:round/>
              <a:headEnd type="none" w="sm" len="sm"/>
              <a:tailEnd type="none" w="sm" len="sm"/>
            </a:ln>
            <a:effectLst/>
          </p:spPr>
          <p:txBody>
            <a:bodyPr wrap="none" anchor="ctr"/>
            <a:lstStyle/>
            <a:p>
              <a:endParaRPr lang="zh-CN" altLang="en-US" b="1"/>
            </a:p>
          </p:txBody>
        </p:sp>
        <p:sp>
          <p:nvSpPr>
            <p:cNvPr id="25" name="Line 33"/>
            <p:cNvSpPr>
              <a:spLocks noChangeShapeType="1"/>
            </p:cNvSpPr>
            <p:nvPr/>
          </p:nvSpPr>
          <p:spPr bwMode="auto">
            <a:xfrm>
              <a:off x="5293" y="2545"/>
              <a:ext cx="152"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6" name="Text Box 34"/>
            <p:cNvSpPr txBox="1">
              <a:spLocks noChangeArrowheads="1"/>
            </p:cNvSpPr>
            <p:nvPr/>
          </p:nvSpPr>
          <p:spPr bwMode="auto">
            <a:xfrm>
              <a:off x="5419" y="2093"/>
              <a:ext cx="389" cy="308"/>
            </a:xfrm>
            <a:prstGeom prst="rect">
              <a:avLst/>
            </a:prstGeom>
            <a:noFill/>
            <a:ln w="9525">
              <a:noFill/>
              <a:miter lim="800000"/>
              <a:headEnd/>
              <a:tailEnd/>
            </a:ln>
            <a:effectLst/>
          </p:spPr>
          <p:txBody>
            <a:bodyPr>
              <a:spAutoFit/>
            </a:bodyPr>
            <a:lstStyle/>
            <a:p>
              <a:pPr>
                <a:spcBef>
                  <a:spcPct val="50000"/>
                </a:spcBef>
              </a:pPr>
              <a:r>
                <a:rPr lang="en-US" altLang="zh-CN" sz="2600" b="1"/>
                <a:t>C</a:t>
              </a:r>
            </a:p>
          </p:txBody>
        </p:sp>
        <p:sp>
          <p:nvSpPr>
            <p:cNvPr id="27" name="Text Box 35"/>
            <p:cNvSpPr txBox="1">
              <a:spLocks noChangeArrowheads="1"/>
            </p:cNvSpPr>
            <p:nvPr/>
          </p:nvSpPr>
          <p:spPr bwMode="auto">
            <a:xfrm>
              <a:off x="4626" y="1323"/>
              <a:ext cx="459" cy="308"/>
            </a:xfrm>
            <a:prstGeom prst="rect">
              <a:avLst/>
            </a:prstGeom>
            <a:noFill/>
            <a:ln w="9525">
              <a:noFill/>
              <a:miter lim="800000"/>
              <a:headEnd/>
              <a:tailEnd/>
            </a:ln>
            <a:effectLst/>
          </p:spPr>
          <p:txBody>
            <a:bodyPr>
              <a:spAutoFit/>
            </a:bodyPr>
            <a:lstStyle/>
            <a:p>
              <a:pPr>
                <a:spcBef>
                  <a:spcPct val="50000"/>
                </a:spcBef>
              </a:pPr>
              <a:r>
                <a:rPr lang="en-US" altLang="zh-CN" sz="2600" b="1"/>
                <a:t>W</a:t>
              </a:r>
            </a:p>
          </p:txBody>
        </p:sp>
        <p:sp>
          <p:nvSpPr>
            <p:cNvPr id="28" name="Text Box 36"/>
            <p:cNvSpPr txBox="1">
              <a:spLocks noChangeArrowheads="1"/>
            </p:cNvSpPr>
            <p:nvPr/>
          </p:nvSpPr>
          <p:spPr bwMode="auto">
            <a:xfrm>
              <a:off x="5474" y="1580"/>
              <a:ext cx="389" cy="308"/>
            </a:xfrm>
            <a:prstGeom prst="rect">
              <a:avLst/>
            </a:prstGeom>
            <a:noFill/>
            <a:ln w="9525">
              <a:noFill/>
              <a:miter lim="800000"/>
              <a:headEnd/>
              <a:tailEnd/>
            </a:ln>
            <a:effectLst/>
          </p:spPr>
          <p:txBody>
            <a:bodyPr>
              <a:spAutoFit/>
            </a:bodyPr>
            <a:lstStyle/>
            <a:p>
              <a:pPr>
                <a:spcBef>
                  <a:spcPct val="50000"/>
                </a:spcBef>
              </a:pPr>
              <a:r>
                <a:rPr lang="en-US" altLang="zh-CN" sz="2600" b="1"/>
                <a:t>Z</a:t>
              </a:r>
            </a:p>
          </p:txBody>
        </p:sp>
        <p:sp>
          <p:nvSpPr>
            <p:cNvPr id="29" name="Text Box 37"/>
            <p:cNvSpPr txBox="1">
              <a:spLocks noChangeArrowheads="1"/>
            </p:cNvSpPr>
            <p:nvPr/>
          </p:nvSpPr>
          <p:spPr bwMode="auto">
            <a:xfrm>
              <a:off x="4915" y="2146"/>
              <a:ext cx="395" cy="308"/>
            </a:xfrm>
            <a:prstGeom prst="rect">
              <a:avLst/>
            </a:prstGeom>
            <a:noFill/>
            <a:ln w="9525">
              <a:noFill/>
              <a:miter lim="800000"/>
              <a:headEnd/>
              <a:tailEnd/>
            </a:ln>
            <a:effectLst/>
          </p:spPr>
          <p:txBody>
            <a:bodyPr>
              <a:spAutoFit/>
            </a:bodyPr>
            <a:lstStyle/>
            <a:p>
              <a:pPr>
                <a:spcBef>
                  <a:spcPct val="50000"/>
                </a:spcBef>
              </a:pPr>
              <a:r>
                <a:rPr lang="en-US" altLang="zh-CN" sz="2600" b="1"/>
                <a:t>T</a:t>
              </a:r>
            </a:p>
          </p:txBody>
        </p:sp>
        <p:grpSp>
          <p:nvGrpSpPr>
            <p:cNvPr id="30" name="Group 38"/>
            <p:cNvGrpSpPr>
              <a:grpSpLocks/>
            </p:cNvGrpSpPr>
            <p:nvPr/>
          </p:nvGrpSpPr>
          <p:grpSpPr bwMode="auto">
            <a:xfrm>
              <a:off x="5281" y="2232"/>
              <a:ext cx="165" cy="68"/>
              <a:chOff x="5117" y="1834"/>
              <a:chExt cx="183" cy="96"/>
            </a:xfrm>
          </p:grpSpPr>
          <p:sp>
            <p:nvSpPr>
              <p:cNvPr id="38" name="Line 39"/>
              <p:cNvSpPr>
                <a:spLocks noChangeShapeType="1"/>
              </p:cNvSpPr>
              <p:nvPr/>
            </p:nvSpPr>
            <p:spPr bwMode="auto">
              <a:xfrm>
                <a:off x="5117" y="1834"/>
                <a:ext cx="177"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39" name="Line 40"/>
              <p:cNvSpPr>
                <a:spLocks noChangeShapeType="1"/>
              </p:cNvSpPr>
              <p:nvPr/>
            </p:nvSpPr>
            <p:spPr bwMode="auto">
              <a:xfrm>
                <a:off x="5123" y="1930"/>
                <a:ext cx="177"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grpSp>
        <p:grpSp>
          <p:nvGrpSpPr>
            <p:cNvPr id="31" name="Group 41"/>
            <p:cNvGrpSpPr>
              <a:grpSpLocks/>
            </p:cNvGrpSpPr>
            <p:nvPr/>
          </p:nvGrpSpPr>
          <p:grpSpPr bwMode="auto">
            <a:xfrm>
              <a:off x="4503" y="2366"/>
              <a:ext cx="161" cy="70"/>
              <a:chOff x="5117" y="1834"/>
              <a:chExt cx="183" cy="96"/>
            </a:xfrm>
          </p:grpSpPr>
          <p:sp>
            <p:nvSpPr>
              <p:cNvPr id="36" name="Line 42"/>
              <p:cNvSpPr>
                <a:spLocks noChangeShapeType="1"/>
              </p:cNvSpPr>
              <p:nvPr/>
            </p:nvSpPr>
            <p:spPr bwMode="auto">
              <a:xfrm>
                <a:off x="5117" y="1834"/>
                <a:ext cx="177"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37" name="Line 43"/>
              <p:cNvSpPr>
                <a:spLocks noChangeShapeType="1"/>
              </p:cNvSpPr>
              <p:nvPr/>
            </p:nvSpPr>
            <p:spPr bwMode="auto">
              <a:xfrm>
                <a:off x="5123" y="1930"/>
                <a:ext cx="177"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grpSp>
        <p:sp>
          <p:nvSpPr>
            <p:cNvPr id="32" name="Freeform 44"/>
            <p:cNvSpPr>
              <a:spLocks/>
            </p:cNvSpPr>
            <p:nvPr/>
          </p:nvSpPr>
          <p:spPr bwMode="auto">
            <a:xfrm>
              <a:off x="4587" y="2216"/>
              <a:ext cx="217" cy="163"/>
            </a:xfrm>
            <a:custGeom>
              <a:avLst/>
              <a:gdLst/>
              <a:ahLst/>
              <a:cxnLst>
                <a:cxn ang="0">
                  <a:pos x="259" y="0"/>
                </a:cxn>
                <a:cxn ang="0">
                  <a:pos x="0" y="0"/>
                </a:cxn>
                <a:cxn ang="0">
                  <a:pos x="0" y="183"/>
                </a:cxn>
              </a:cxnLst>
              <a:rect l="0" t="0" r="r" b="b"/>
              <a:pathLst>
                <a:path w="259" h="183">
                  <a:moveTo>
                    <a:pt x="259" y="0"/>
                  </a:moveTo>
                  <a:lnTo>
                    <a:pt x="0" y="0"/>
                  </a:lnTo>
                  <a:lnTo>
                    <a:pt x="0" y="183"/>
                  </a:lnTo>
                </a:path>
              </a:pathLst>
            </a:custGeom>
            <a:noFill/>
            <a:ln w="19050" cap="flat" cmpd="sng">
              <a:solidFill>
                <a:srgbClr val="004400"/>
              </a:solidFill>
              <a:prstDash val="dash"/>
              <a:round/>
              <a:headEnd/>
              <a:tailEnd/>
            </a:ln>
            <a:effectLst/>
          </p:spPr>
          <p:txBody>
            <a:bodyPr wrap="none"/>
            <a:lstStyle/>
            <a:p>
              <a:endParaRPr lang="zh-CN" altLang="en-US" b="1"/>
            </a:p>
          </p:txBody>
        </p:sp>
        <p:sp>
          <p:nvSpPr>
            <p:cNvPr id="33" name="Line 45"/>
            <p:cNvSpPr>
              <a:spLocks noChangeShapeType="1"/>
            </p:cNvSpPr>
            <p:nvPr/>
          </p:nvSpPr>
          <p:spPr bwMode="auto">
            <a:xfrm>
              <a:off x="4581" y="2442"/>
              <a:ext cx="0" cy="160"/>
            </a:xfrm>
            <a:prstGeom prst="line">
              <a:avLst/>
            </a:prstGeom>
            <a:noFill/>
            <a:ln w="19050">
              <a:solidFill>
                <a:srgbClr val="004400"/>
              </a:solidFill>
              <a:prstDash val="dash"/>
              <a:round/>
              <a:headEnd/>
              <a:tailEnd/>
            </a:ln>
            <a:effectLst/>
          </p:spPr>
          <p:txBody>
            <a:bodyPr wrap="none"/>
            <a:lstStyle/>
            <a:p>
              <a:endParaRPr lang="zh-CN" altLang="en-US" b="1"/>
            </a:p>
          </p:txBody>
        </p:sp>
        <p:sp>
          <p:nvSpPr>
            <p:cNvPr id="34" name="Line 46"/>
            <p:cNvSpPr>
              <a:spLocks noChangeShapeType="1"/>
            </p:cNvSpPr>
            <p:nvPr/>
          </p:nvSpPr>
          <p:spPr bwMode="auto">
            <a:xfrm>
              <a:off x="4502" y="2606"/>
              <a:ext cx="152"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35" name="Text Box 47"/>
            <p:cNvSpPr txBox="1">
              <a:spLocks noChangeArrowheads="1"/>
            </p:cNvSpPr>
            <p:nvPr/>
          </p:nvSpPr>
          <p:spPr bwMode="auto">
            <a:xfrm>
              <a:off x="4287" y="2092"/>
              <a:ext cx="389" cy="327"/>
            </a:xfrm>
            <a:prstGeom prst="rect">
              <a:avLst/>
            </a:prstGeom>
            <a:noFill/>
            <a:ln w="9525">
              <a:noFill/>
              <a:miter lim="800000"/>
              <a:headEnd/>
              <a:tailEnd/>
            </a:ln>
            <a:effectLst/>
          </p:spPr>
          <p:txBody>
            <a:bodyPr>
              <a:spAutoFit/>
            </a:bodyPr>
            <a:lstStyle/>
            <a:p>
              <a:pPr>
                <a:spcBef>
                  <a:spcPct val="50000"/>
                </a:spcBef>
              </a:pPr>
              <a:r>
                <a:rPr lang="en-US" altLang="zh-CN" sz="2600" b="1"/>
                <a:t>C</a:t>
              </a:r>
              <a:r>
                <a:rPr lang="en-US" altLang="zh-CN" sz="2800" b="1">
                  <a:cs typeface="Times New Roman" pitchFamily="18" charset="0"/>
                  <a:sym typeface="Symbol" pitchFamily="18" charset="2"/>
                </a:rPr>
                <a:t></a:t>
              </a:r>
              <a:endParaRPr lang="en-US" altLang="zh-CN" sz="2800" b="1"/>
            </a:p>
          </p:txBody>
        </p:sp>
      </p:grpSp>
      <p:sp>
        <p:nvSpPr>
          <p:cNvPr id="40" name="Text Box 64"/>
          <p:cNvSpPr txBox="1">
            <a:spLocks noChangeArrowheads="1"/>
          </p:cNvSpPr>
          <p:nvPr/>
        </p:nvSpPr>
        <p:spPr bwMode="auto">
          <a:xfrm>
            <a:off x="631825" y="4767287"/>
            <a:ext cx="6473825" cy="946150"/>
          </a:xfrm>
          <a:prstGeom prst="rect">
            <a:avLst/>
          </a:prstGeom>
          <a:noFill/>
          <a:ln w="9525">
            <a:noFill/>
            <a:miter lim="800000"/>
            <a:headEnd/>
            <a:tailEnd/>
          </a:ln>
          <a:effectLst/>
        </p:spPr>
        <p:txBody>
          <a:bodyPr>
            <a:spAutoFit/>
          </a:bodyPr>
          <a:lstStyle/>
          <a:p>
            <a:pPr>
              <a:spcBef>
                <a:spcPct val="15000"/>
              </a:spcBef>
            </a:pPr>
            <a:r>
              <a:rPr lang="zh-CN" altLang="en-US" sz="2800" b="1"/>
              <a:t>                               若原信息为1, 则</a:t>
            </a:r>
            <a:r>
              <a:rPr lang="en-US" altLang="zh-CN" sz="2800" b="1"/>
              <a:t>C</a:t>
            </a:r>
            <a:r>
              <a:rPr lang="zh-CN" altLang="en-US" sz="2800" b="1"/>
              <a:t>通过</a:t>
            </a:r>
            <a:r>
              <a:rPr lang="en-US" altLang="zh-CN" sz="2800" b="1"/>
              <a:t>T</a:t>
            </a:r>
            <a:r>
              <a:rPr lang="zh-CN" altLang="en-US" sz="2800" b="1"/>
              <a:t>向位线</a:t>
            </a:r>
            <a:r>
              <a:rPr lang="en-US" altLang="zh-CN" sz="2800" b="1"/>
              <a:t>W</a:t>
            </a:r>
            <a:r>
              <a:rPr lang="zh-CN" altLang="en-US" sz="2800" b="1"/>
              <a:t>放电,  使</a:t>
            </a:r>
            <a:r>
              <a:rPr lang="en-US" altLang="zh-CN" sz="2800" b="1"/>
              <a:t>W</a:t>
            </a:r>
            <a:r>
              <a:rPr lang="zh-CN" altLang="en-US" sz="2800" b="1"/>
              <a:t>的电平上升;</a:t>
            </a:r>
          </a:p>
        </p:txBody>
      </p:sp>
      <p:sp>
        <p:nvSpPr>
          <p:cNvPr id="41" name="Text Box 66"/>
          <p:cNvSpPr txBox="1">
            <a:spLocks noChangeArrowheads="1"/>
          </p:cNvSpPr>
          <p:nvPr/>
        </p:nvSpPr>
        <p:spPr bwMode="auto">
          <a:xfrm>
            <a:off x="107504" y="5930116"/>
            <a:ext cx="9036496" cy="523220"/>
          </a:xfrm>
          <a:prstGeom prst="rect">
            <a:avLst/>
          </a:prstGeom>
          <a:noFill/>
          <a:ln w="9525">
            <a:noFill/>
            <a:miter lim="800000"/>
            <a:headEnd/>
            <a:tailEnd/>
          </a:ln>
          <a:effectLst/>
        </p:spPr>
        <p:txBody>
          <a:bodyPr wrap="square">
            <a:spAutoFit/>
          </a:bodyPr>
          <a:lstStyle/>
          <a:p>
            <a:pPr>
              <a:spcBef>
                <a:spcPct val="50000"/>
              </a:spcBef>
            </a:pPr>
            <a:r>
              <a:rPr lang="zh-CN" altLang="en-US" sz="2800" b="1">
                <a:solidFill>
                  <a:srgbClr val="0000FF"/>
                </a:solidFill>
              </a:rPr>
              <a:t>根据位线</a:t>
            </a:r>
            <a:r>
              <a:rPr lang="en-US" altLang="zh-CN" sz="2800" b="1">
                <a:solidFill>
                  <a:srgbClr val="0000FF"/>
                </a:solidFill>
              </a:rPr>
              <a:t>W</a:t>
            </a:r>
            <a:r>
              <a:rPr lang="zh-CN" altLang="en-US" sz="2800" b="1">
                <a:solidFill>
                  <a:srgbClr val="0000FF"/>
                </a:solidFill>
              </a:rPr>
              <a:t>电平变化的方向和幅度判断是“0”或“1”。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wipe(left)">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wipe(left)">
                                      <p:cBhvr>
                                        <p:cTn id="22" dur="500"/>
                                        <p:tgtEl>
                                          <p:spTgt spid="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wipe(left)">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wipe(left)">
                                      <p:cBhvr>
                                        <p:cTn id="37" dur="500"/>
                                        <p:tgtEl>
                                          <p:spTgt spid="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
                                            <p:txEl>
                                              <p:pRg st="0" end="0"/>
                                            </p:txEl>
                                          </p:spTgt>
                                        </p:tgtEl>
                                        <p:attrNameLst>
                                          <p:attrName>style.visibility</p:attrName>
                                        </p:attrNameLst>
                                      </p:cBhvr>
                                      <p:to>
                                        <p:strVal val="visible"/>
                                      </p:to>
                                    </p:set>
                                    <p:animEffect transition="in" filter="wipe(left)">
                                      <p:cBhvr>
                                        <p:cTn id="42" dur="500"/>
                                        <p:tgtEl>
                                          <p:spTgt spid="1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wipe(left)">
                                      <p:cBhvr>
                                        <p:cTn id="47" dur="500"/>
                                        <p:tgtEl>
                                          <p:spTgt spid="4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1">
                                            <p:txEl>
                                              <p:pRg st="0" end="0"/>
                                            </p:txEl>
                                          </p:spTgt>
                                        </p:tgtEl>
                                        <p:attrNameLst>
                                          <p:attrName>style.visibility</p:attrName>
                                        </p:attrNameLst>
                                      </p:cBhvr>
                                      <p:to>
                                        <p:strVal val="visible"/>
                                      </p:to>
                                    </p:set>
                                    <p:animEffect transition="in" filter="wipe(left)">
                                      <p:cBhvr>
                                        <p:cTn id="52" dur="5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P spid="5" grpId="0" build="p" autoUpdateAnimBg="0"/>
      <p:bldP spid="12" grpId="0" build="p" autoUpdateAnimBg="0"/>
      <p:bldP spid="40" grpId="0" build="p" autoUpdateAnimBg="0"/>
      <p:bldP spid="4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95536" y="980728"/>
            <a:ext cx="1936750" cy="565150"/>
          </a:xfrm>
          <a:prstGeom prst="rect">
            <a:avLst/>
          </a:prstGeom>
          <a:noFill/>
          <a:ln w="9525">
            <a:noFill/>
            <a:miter lim="800000"/>
            <a:headEnd/>
            <a:tailEnd/>
          </a:ln>
          <a:effectLst/>
        </p:spPr>
        <p:txBody>
          <a:bodyPr>
            <a:spAutoFit/>
          </a:bodyPr>
          <a:lstStyle/>
          <a:p>
            <a:pPr>
              <a:spcBef>
                <a:spcPct val="50000"/>
              </a:spcBef>
            </a:pPr>
            <a:r>
              <a:rPr lang="zh-CN" altLang="en-US" sz="3100" b="1"/>
              <a:t>(4) 保持</a:t>
            </a:r>
          </a:p>
        </p:txBody>
      </p:sp>
      <p:sp>
        <p:nvSpPr>
          <p:cNvPr id="3" name="Text Box 3"/>
          <p:cNvSpPr txBox="1">
            <a:spLocks noChangeArrowheads="1"/>
          </p:cNvSpPr>
          <p:nvPr/>
        </p:nvSpPr>
        <p:spPr bwMode="auto">
          <a:xfrm>
            <a:off x="251520" y="1929145"/>
            <a:ext cx="5667375" cy="984885"/>
          </a:xfrm>
          <a:prstGeom prst="rect">
            <a:avLst/>
          </a:prstGeom>
          <a:noFill/>
          <a:ln w="9525">
            <a:noFill/>
            <a:miter lim="800000"/>
            <a:headEnd/>
            <a:tailEnd/>
          </a:ln>
          <a:effectLst/>
        </p:spPr>
        <p:txBody>
          <a:bodyPr>
            <a:spAutoFit/>
          </a:bodyPr>
          <a:lstStyle/>
          <a:p>
            <a:pPr marL="1241425" indent="-1241425"/>
            <a:r>
              <a:rPr lang="zh-CN" altLang="en-US" sz="2900" b="1"/>
              <a:t>字线</a:t>
            </a:r>
            <a:r>
              <a:rPr lang="en-US" altLang="zh-CN" sz="2900" b="1"/>
              <a:t>Z: </a:t>
            </a:r>
            <a:r>
              <a:rPr lang="zh-CN" altLang="en-US" sz="2900" b="1"/>
              <a:t>加低电平, </a:t>
            </a:r>
            <a:r>
              <a:rPr lang="en-US" altLang="zh-CN" sz="2900" b="1"/>
              <a:t>T</a:t>
            </a:r>
            <a:r>
              <a:rPr lang="zh-CN" altLang="en-US" sz="2900" b="1"/>
              <a:t>截止, 该单元未选中, 保持原状态。</a:t>
            </a:r>
          </a:p>
        </p:txBody>
      </p:sp>
      <p:sp>
        <p:nvSpPr>
          <p:cNvPr id="4" name="Text Box 4"/>
          <p:cNvSpPr txBox="1">
            <a:spLocks noChangeArrowheads="1"/>
          </p:cNvSpPr>
          <p:nvPr/>
        </p:nvSpPr>
        <p:spPr bwMode="auto">
          <a:xfrm>
            <a:off x="1043608" y="4463653"/>
            <a:ext cx="6768752" cy="538609"/>
          </a:xfrm>
          <a:prstGeom prst="rect">
            <a:avLst/>
          </a:prstGeom>
          <a:noFill/>
          <a:ln w="9525">
            <a:noFill/>
            <a:miter lim="800000"/>
            <a:headEnd/>
            <a:tailEnd/>
          </a:ln>
          <a:effectLst/>
        </p:spPr>
        <p:txBody>
          <a:bodyPr wrap="square">
            <a:spAutoFit/>
          </a:bodyPr>
          <a:lstStyle/>
          <a:p>
            <a:pPr>
              <a:spcBef>
                <a:spcPct val="50000"/>
              </a:spcBef>
            </a:pPr>
            <a:r>
              <a:rPr lang="zh-CN" altLang="en-US" sz="2900" b="1">
                <a:solidFill>
                  <a:srgbClr val="FF0000"/>
                </a:solidFill>
              </a:rPr>
              <a:t>单管单元是破坏性读出, 读出后需重写。</a:t>
            </a:r>
          </a:p>
        </p:txBody>
      </p:sp>
      <p:grpSp>
        <p:nvGrpSpPr>
          <p:cNvPr id="5" name="Group 44"/>
          <p:cNvGrpSpPr>
            <a:grpSpLocks/>
          </p:cNvGrpSpPr>
          <p:nvPr/>
        </p:nvGrpSpPr>
        <p:grpSpPr bwMode="auto">
          <a:xfrm>
            <a:off x="5726113" y="1073919"/>
            <a:ext cx="3427412" cy="2416175"/>
            <a:chOff x="3607" y="517"/>
            <a:chExt cx="2159" cy="1522"/>
          </a:xfrm>
        </p:grpSpPr>
        <p:sp>
          <p:nvSpPr>
            <p:cNvPr id="6" name="Line 6"/>
            <p:cNvSpPr>
              <a:spLocks noChangeShapeType="1"/>
            </p:cNvSpPr>
            <p:nvPr/>
          </p:nvSpPr>
          <p:spPr bwMode="auto">
            <a:xfrm>
              <a:off x="4086" y="1000"/>
              <a:ext cx="1301" cy="0"/>
            </a:xfrm>
            <a:prstGeom prst="line">
              <a:avLst/>
            </a:prstGeom>
            <a:noFill/>
            <a:ln w="22225" cap="sq">
              <a:solidFill>
                <a:srgbClr val="004400"/>
              </a:solidFill>
              <a:round/>
              <a:headEnd type="none" w="sm" len="sm"/>
              <a:tailEnd type="none" w="sm" len="sm"/>
            </a:ln>
            <a:effectLst/>
          </p:spPr>
          <p:txBody>
            <a:bodyPr wrap="none" anchor="ctr"/>
            <a:lstStyle/>
            <a:p>
              <a:endParaRPr lang="zh-CN" altLang="en-US" b="1"/>
            </a:p>
          </p:txBody>
        </p:sp>
        <p:sp>
          <p:nvSpPr>
            <p:cNvPr id="7" name="Line 7"/>
            <p:cNvSpPr>
              <a:spLocks noChangeShapeType="1"/>
            </p:cNvSpPr>
            <p:nvPr/>
          </p:nvSpPr>
          <p:spPr bwMode="auto">
            <a:xfrm>
              <a:off x="4269" y="810"/>
              <a:ext cx="0" cy="1229"/>
            </a:xfrm>
            <a:prstGeom prst="line">
              <a:avLst/>
            </a:prstGeom>
            <a:noFill/>
            <a:ln w="22225" cap="sq">
              <a:solidFill>
                <a:srgbClr val="004400"/>
              </a:solidFill>
              <a:round/>
              <a:headEnd type="none" w="sm" len="sm"/>
              <a:tailEnd type="none" w="sm" len="sm"/>
            </a:ln>
            <a:effectLst/>
          </p:spPr>
          <p:txBody>
            <a:bodyPr wrap="none" anchor="ctr"/>
            <a:lstStyle/>
            <a:p>
              <a:endParaRPr lang="zh-CN" altLang="en-US" b="1"/>
            </a:p>
          </p:txBody>
        </p:sp>
        <p:sp>
          <p:nvSpPr>
            <p:cNvPr id="8" name="Line 8"/>
            <p:cNvSpPr>
              <a:spLocks noChangeShapeType="1"/>
            </p:cNvSpPr>
            <p:nvPr/>
          </p:nvSpPr>
          <p:spPr bwMode="auto">
            <a:xfrm>
              <a:off x="4752" y="1000"/>
              <a:ext cx="0" cy="143"/>
            </a:xfrm>
            <a:prstGeom prst="line">
              <a:avLst/>
            </a:prstGeom>
            <a:noFill/>
            <a:ln w="31750" cap="sq">
              <a:solidFill>
                <a:srgbClr val="004400"/>
              </a:solidFill>
              <a:round/>
              <a:headEnd type="oval" w="sm" len="sm"/>
              <a:tailEnd type="none" w="sm" len="sm"/>
            </a:ln>
            <a:effectLst/>
          </p:spPr>
          <p:txBody>
            <a:bodyPr wrap="none" anchor="ctr"/>
            <a:lstStyle/>
            <a:p>
              <a:endParaRPr lang="zh-CN" altLang="en-US" b="1"/>
            </a:p>
          </p:txBody>
        </p:sp>
        <p:sp>
          <p:nvSpPr>
            <p:cNvPr id="9" name="Line 9"/>
            <p:cNvSpPr>
              <a:spLocks noChangeShapeType="1"/>
            </p:cNvSpPr>
            <p:nvPr/>
          </p:nvSpPr>
          <p:spPr bwMode="auto">
            <a:xfrm>
              <a:off x="4661" y="1161"/>
              <a:ext cx="177" cy="0"/>
            </a:xfrm>
            <a:prstGeom prst="line">
              <a:avLst/>
            </a:prstGeom>
            <a:noFill/>
            <a:ln w="31750" cap="sq">
              <a:solidFill>
                <a:srgbClr val="004400"/>
              </a:solidFill>
              <a:round/>
              <a:headEnd type="none" w="sm" len="sm"/>
              <a:tailEnd type="none" w="sm" len="sm"/>
            </a:ln>
            <a:effectLst/>
          </p:spPr>
          <p:txBody>
            <a:bodyPr wrap="none" anchor="ctr"/>
            <a:lstStyle/>
            <a:p>
              <a:endParaRPr lang="zh-CN" altLang="en-US" b="1"/>
            </a:p>
          </p:txBody>
        </p:sp>
        <p:sp>
          <p:nvSpPr>
            <p:cNvPr id="10" name="Line 10"/>
            <p:cNvSpPr>
              <a:spLocks noChangeShapeType="1"/>
            </p:cNvSpPr>
            <p:nvPr/>
          </p:nvSpPr>
          <p:spPr bwMode="auto">
            <a:xfrm>
              <a:off x="4625" y="1240"/>
              <a:ext cx="265" cy="0"/>
            </a:xfrm>
            <a:prstGeom prst="line">
              <a:avLst/>
            </a:prstGeom>
            <a:noFill/>
            <a:ln w="31750" cap="sq">
              <a:solidFill>
                <a:srgbClr val="004400"/>
              </a:solidFill>
              <a:round/>
              <a:headEnd type="none" w="sm" len="sm"/>
              <a:tailEnd type="none" w="sm" len="sm"/>
            </a:ln>
            <a:effectLst/>
          </p:spPr>
          <p:txBody>
            <a:bodyPr wrap="none" anchor="ctr"/>
            <a:lstStyle/>
            <a:p>
              <a:endParaRPr lang="zh-CN" altLang="en-US" b="1"/>
            </a:p>
          </p:txBody>
        </p:sp>
        <p:sp>
          <p:nvSpPr>
            <p:cNvPr id="11" name="Line 11"/>
            <p:cNvSpPr>
              <a:spLocks noChangeShapeType="1"/>
            </p:cNvSpPr>
            <p:nvPr/>
          </p:nvSpPr>
          <p:spPr bwMode="auto">
            <a:xfrm>
              <a:off x="4681" y="1258"/>
              <a:ext cx="0" cy="120"/>
            </a:xfrm>
            <a:prstGeom prst="line">
              <a:avLst/>
            </a:prstGeom>
            <a:noFill/>
            <a:ln w="31750" cap="sq">
              <a:solidFill>
                <a:srgbClr val="004400"/>
              </a:solidFill>
              <a:round/>
              <a:headEnd type="none" w="sm" len="sm"/>
              <a:tailEnd type="none" w="sm" len="sm"/>
            </a:ln>
            <a:effectLst/>
          </p:spPr>
          <p:txBody>
            <a:bodyPr wrap="none" anchor="ctr"/>
            <a:lstStyle/>
            <a:p>
              <a:endParaRPr lang="zh-CN" altLang="en-US" b="1"/>
            </a:p>
          </p:txBody>
        </p:sp>
        <p:sp>
          <p:nvSpPr>
            <p:cNvPr id="12" name="Line 12"/>
            <p:cNvSpPr>
              <a:spLocks noChangeShapeType="1"/>
            </p:cNvSpPr>
            <p:nvPr/>
          </p:nvSpPr>
          <p:spPr bwMode="auto">
            <a:xfrm>
              <a:off x="4833" y="1258"/>
              <a:ext cx="0" cy="131"/>
            </a:xfrm>
            <a:prstGeom prst="line">
              <a:avLst/>
            </a:prstGeom>
            <a:noFill/>
            <a:ln w="31750" cap="sq">
              <a:solidFill>
                <a:srgbClr val="004400"/>
              </a:solidFill>
              <a:round/>
              <a:headEnd type="none" w="sm" len="sm"/>
              <a:tailEnd type="none" w="sm" len="sm"/>
            </a:ln>
            <a:effectLst/>
          </p:spPr>
          <p:txBody>
            <a:bodyPr wrap="none" anchor="ctr"/>
            <a:lstStyle/>
            <a:p>
              <a:endParaRPr lang="zh-CN" altLang="en-US" b="1"/>
            </a:p>
          </p:txBody>
        </p:sp>
        <p:sp>
          <p:nvSpPr>
            <p:cNvPr id="13" name="Line 13"/>
            <p:cNvSpPr>
              <a:spLocks noChangeShapeType="1"/>
            </p:cNvSpPr>
            <p:nvPr/>
          </p:nvSpPr>
          <p:spPr bwMode="auto">
            <a:xfrm>
              <a:off x="4277" y="1398"/>
              <a:ext cx="401" cy="0"/>
            </a:xfrm>
            <a:prstGeom prst="line">
              <a:avLst/>
            </a:prstGeom>
            <a:noFill/>
            <a:ln w="31750" cap="sq">
              <a:solidFill>
                <a:srgbClr val="004400"/>
              </a:solidFill>
              <a:round/>
              <a:headEnd type="oval" w="med" len="med"/>
              <a:tailEnd type="none" w="sm" len="sm"/>
            </a:ln>
            <a:effectLst/>
          </p:spPr>
          <p:txBody>
            <a:bodyPr wrap="none" anchor="ctr"/>
            <a:lstStyle/>
            <a:p>
              <a:endParaRPr lang="zh-CN" altLang="en-US" b="1"/>
            </a:p>
          </p:txBody>
        </p:sp>
        <p:sp>
          <p:nvSpPr>
            <p:cNvPr id="14" name="Line 14"/>
            <p:cNvSpPr>
              <a:spLocks noChangeShapeType="1"/>
            </p:cNvSpPr>
            <p:nvPr/>
          </p:nvSpPr>
          <p:spPr bwMode="auto">
            <a:xfrm>
              <a:off x="4833" y="1398"/>
              <a:ext cx="376" cy="0"/>
            </a:xfrm>
            <a:prstGeom prst="line">
              <a:avLst/>
            </a:prstGeom>
            <a:noFill/>
            <a:ln w="31750" cap="sq">
              <a:solidFill>
                <a:srgbClr val="004400"/>
              </a:solidFill>
              <a:round/>
              <a:headEnd type="none" w="sm" len="sm"/>
              <a:tailEnd type="none" w="sm" len="sm"/>
            </a:ln>
            <a:effectLst/>
          </p:spPr>
          <p:txBody>
            <a:bodyPr wrap="none" anchor="ctr"/>
            <a:lstStyle/>
            <a:p>
              <a:endParaRPr lang="zh-CN" altLang="en-US" b="1"/>
            </a:p>
          </p:txBody>
        </p:sp>
        <p:sp>
          <p:nvSpPr>
            <p:cNvPr id="15" name="Line 15"/>
            <p:cNvSpPr>
              <a:spLocks noChangeShapeType="1"/>
            </p:cNvSpPr>
            <p:nvPr/>
          </p:nvSpPr>
          <p:spPr bwMode="auto">
            <a:xfrm>
              <a:off x="5221" y="1403"/>
              <a:ext cx="0" cy="127"/>
            </a:xfrm>
            <a:prstGeom prst="line">
              <a:avLst/>
            </a:prstGeom>
            <a:noFill/>
            <a:ln w="22225" cap="sq">
              <a:solidFill>
                <a:srgbClr val="004400"/>
              </a:solidFill>
              <a:round/>
              <a:headEnd type="none" w="sm" len="sm"/>
              <a:tailEnd type="none" w="sm" len="sm"/>
            </a:ln>
            <a:effectLst/>
          </p:spPr>
          <p:txBody>
            <a:bodyPr wrap="none" anchor="ctr"/>
            <a:lstStyle/>
            <a:p>
              <a:endParaRPr lang="zh-CN" altLang="en-US" b="1"/>
            </a:p>
          </p:txBody>
        </p:sp>
        <p:sp>
          <p:nvSpPr>
            <p:cNvPr id="16" name="Line 16"/>
            <p:cNvSpPr>
              <a:spLocks noChangeShapeType="1"/>
            </p:cNvSpPr>
            <p:nvPr/>
          </p:nvSpPr>
          <p:spPr bwMode="auto">
            <a:xfrm>
              <a:off x="5226" y="1621"/>
              <a:ext cx="0" cy="231"/>
            </a:xfrm>
            <a:prstGeom prst="line">
              <a:avLst/>
            </a:prstGeom>
            <a:noFill/>
            <a:ln w="22225" cap="sq">
              <a:solidFill>
                <a:srgbClr val="004400"/>
              </a:solidFill>
              <a:round/>
              <a:headEnd type="none" w="sm" len="sm"/>
              <a:tailEnd type="none" w="sm" len="sm"/>
            </a:ln>
            <a:effectLst/>
          </p:spPr>
          <p:txBody>
            <a:bodyPr wrap="none" anchor="ctr"/>
            <a:lstStyle/>
            <a:p>
              <a:endParaRPr lang="zh-CN" altLang="en-US" b="1"/>
            </a:p>
          </p:txBody>
        </p:sp>
        <p:sp>
          <p:nvSpPr>
            <p:cNvPr id="17" name="Line 17"/>
            <p:cNvSpPr>
              <a:spLocks noChangeShapeType="1"/>
            </p:cNvSpPr>
            <p:nvPr/>
          </p:nvSpPr>
          <p:spPr bwMode="auto">
            <a:xfrm>
              <a:off x="5142" y="1854"/>
              <a:ext cx="152"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18" name="Text Box 18"/>
            <p:cNvSpPr txBox="1">
              <a:spLocks noChangeArrowheads="1"/>
            </p:cNvSpPr>
            <p:nvPr/>
          </p:nvSpPr>
          <p:spPr bwMode="auto">
            <a:xfrm>
              <a:off x="5315" y="1405"/>
              <a:ext cx="389" cy="346"/>
            </a:xfrm>
            <a:prstGeom prst="rect">
              <a:avLst/>
            </a:prstGeom>
            <a:noFill/>
            <a:ln w="9525">
              <a:noFill/>
              <a:miter lim="800000"/>
              <a:headEnd/>
              <a:tailEnd/>
            </a:ln>
            <a:effectLst/>
          </p:spPr>
          <p:txBody>
            <a:bodyPr>
              <a:spAutoFit/>
            </a:bodyPr>
            <a:lstStyle/>
            <a:p>
              <a:pPr>
                <a:spcBef>
                  <a:spcPct val="50000"/>
                </a:spcBef>
              </a:pPr>
              <a:r>
                <a:rPr lang="en-US" altLang="zh-CN" sz="3000" b="1"/>
                <a:t>C</a:t>
              </a:r>
            </a:p>
          </p:txBody>
        </p:sp>
        <p:sp>
          <p:nvSpPr>
            <p:cNvPr id="19" name="Text Box 19"/>
            <p:cNvSpPr txBox="1">
              <a:spLocks noChangeArrowheads="1"/>
            </p:cNvSpPr>
            <p:nvPr/>
          </p:nvSpPr>
          <p:spPr bwMode="auto">
            <a:xfrm>
              <a:off x="4071" y="517"/>
              <a:ext cx="459" cy="346"/>
            </a:xfrm>
            <a:prstGeom prst="rect">
              <a:avLst/>
            </a:prstGeom>
            <a:noFill/>
            <a:ln w="9525">
              <a:noFill/>
              <a:miter lim="800000"/>
              <a:headEnd/>
              <a:tailEnd/>
            </a:ln>
            <a:effectLst/>
          </p:spPr>
          <p:txBody>
            <a:bodyPr>
              <a:spAutoFit/>
            </a:bodyPr>
            <a:lstStyle/>
            <a:p>
              <a:pPr>
                <a:spcBef>
                  <a:spcPct val="50000"/>
                </a:spcBef>
              </a:pPr>
              <a:r>
                <a:rPr lang="en-US" altLang="zh-CN" sz="3000" b="1"/>
                <a:t>W</a:t>
              </a:r>
            </a:p>
          </p:txBody>
        </p:sp>
        <p:sp>
          <p:nvSpPr>
            <p:cNvPr id="20" name="Text Box 20"/>
            <p:cNvSpPr txBox="1">
              <a:spLocks noChangeArrowheads="1"/>
            </p:cNvSpPr>
            <p:nvPr/>
          </p:nvSpPr>
          <p:spPr bwMode="auto">
            <a:xfrm>
              <a:off x="5377" y="806"/>
              <a:ext cx="389" cy="346"/>
            </a:xfrm>
            <a:prstGeom prst="rect">
              <a:avLst/>
            </a:prstGeom>
            <a:noFill/>
            <a:ln w="9525">
              <a:noFill/>
              <a:miter lim="800000"/>
              <a:headEnd/>
              <a:tailEnd/>
            </a:ln>
            <a:effectLst/>
          </p:spPr>
          <p:txBody>
            <a:bodyPr>
              <a:spAutoFit/>
            </a:bodyPr>
            <a:lstStyle/>
            <a:p>
              <a:pPr>
                <a:spcBef>
                  <a:spcPct val="50000"/>
                </a:spcBef>
              </a:pPr>
              <a:r>
                <a:rPr lang="en-US" altLang="zh-CN" sz="3000" b="1"/>
                <a:t>Z</a:t>
              </a:r>
            </a:p>
          </p:txBody>
        </p:sp>
        <p:sp>
          <p:nvSpPr>
            <p:cNvPr id="21" name="Text Box 21"/>
            <p:cNvSpPr txBox="1">
              <a:spLocks noChangeArrowheads="1"/>
            </p:cNvSpPr>
            <p:nvPr/>
          </p:nvSpPr>
          <p:spPr bwMode="auto">
            <a:xfrm>
              <a:off x="4632" y="1373"/>
              <a:ext cx="395" cy="346"/>
            </a:xfrm>
            <a:prstGeom prst="rect">
              <a:avLst/>
            </a:prstGeom>
            <a:noFill/>
            <a:ln w="9525">
              <a:noFill/>
              <a:miter lim="800000"/>
              <a:headEnd/>
              <a:tailEnd/>
            </a:ln>
            <a:effectLst/>
          </p:spPr>
          <p:txBody>
            <a:bodyPr>
              <a:spAutoFit/>
            </a:bodyPr>
            <a:lstStyle/>
            <a:p>
              <a:pPr>
                <a:spcBef>
                  <a:spcPct val="50000"/>
                </a:spcBef>
              </a:pPr>
              <a:r>
                <a:rPr lang="en-US" altLang="zh-CN" sz="3000" b="1"/>
                <a:t>T</a:t>
              </a:r>
            </a:p>
          </p:txBody>
        </p:sp>
        <p:grpSp>
          <p:nvGrpSpPr>
            <p:cNvPr id="22" name="Group 22"/>
            <p:cNvGrpSpPr>
              <a:grpSpLocks/>
            </p:cNvGrpSpPr>
            <p:nvPr/>
          </p:nvGrpSpPr>
          <p:grpSpPr bwMode="auto">
            <a:xfrm>
              <a:off x="5129" y="1540"/>
              <a:ext cx="183" cy="73"/>
              <a:chOff x="5117" y="1834"/>
              <a:chExt cx="183" cy="96"/>
            </a:xfrm>
          </p:grpSpPr>
          <p:sp>
            <p:nvSpPr>
              <p:cNvPr id="30" name="Line 23"/>
              <p:cNvSpPr>
                <a:spLocks noChangeShapeType="1"/>
              </p:cNvSpPr>
              <p:nvPr/>
            </p:nvSpPr>
            <p:spPr bwMode="auto">
              <a:xfrm>
                <a:off x="5117" y="1834"/>
                <a:ext cx="177" cy="0"/>
              </a:xfrm>
              <a:prstGeom prst="line">
                <a:avLst/>
              </a:prstGeom>
              <a:noFill/>
              <a:ln w="31750" cap="sq">
                <a:solidFill>
                  <a:srgbClr val="004400"/>
                </a:solidFill>
                <a:round/>
                <a:headEnd type="none" w="sm" len="sm"/>
                <a:tailEnd type="none" w="sm" len="sm"/>
              </a:ln>
              <a:effectLst/>
            </p:spPr>
            <p:txBody>
              <a:bodyPr wrap="none" anchor="ctr"/>
              <a:lstStyle/>
              <a:p>
                <a:endParaRPr lang="zh-CN" altLang="en-US" b="1"/>
              </a:p>
            </p:txBody>
          </p:sp>
          <p:sp>
            <p:nvSpPr>
              <p:cNvPr id="31" name="Line 24"/>
              <p:cNvSpPr>
                <a:spLocks noChangeShapeType="1"/>
              </p:cNvSpPr>
              <p:nvPr/>
            </p:nvSpPr>
            <p:spPr bwMode="auto">
              <a:xfrm>
                <a:off x="5123" y="1930"/>
                <a:ext cx="177" cy="0"/>
              </a:xfrm>
              <a:prstGeom prst="line">
                <a:avLst/>
              </a:prstGeom>
              <a:noFill/>
              <a:ln w="31750" cap="sq">
                <a:solidFill>
                  <a:srgbClr val="004400"/>
                </a:solidFill>
                <a:round/>
                <a:headEnd type="none" w="sm" len="sm"/>
                <a:tailEnd type="none" w="sm" len="sm"/>
              </a:ln>
              <a:effectLst/>
            </p:spPr>
            <p:txBody>
              <a:bodyPr wrap="none" anchor="ctr"/>
              <a:lstStyle/>
              <a:p>
                <a:endParaRPr lang="zh-CN" altLang="en-US" b="1"/>
              </a:p>
            </p:txBody>
          </p:sp>
        </p:grpSp>
        <p:grpSp>
          <p:nvGrpSpPr>
            <p:cNvPr id="23" name="Group 25"/>
            <p:cNvGrpSpPr>
              <a:grpSpLocks/>
            </p:cNvGrpSpPr>
            <p:nvPr/>
          </p:nvGrpSpPr>
          <p:grpSpPr bwMode="auto">
            <a:xfrm>
              <a:off x="3943" y="1746"/>
              <a:ext cx="183" cy="74"/>
              <a:chOff x="5117" y="1834"/>
              <a:chExt cx="183" cy="96"/>
            </a:xfrm>
          </p:grpSpPr>
          <p:sp>
            <p:nvSpPr>
              <p:cNvPr id="28" name="Line 26"/>
              <p:cNvSpPr>
                <a:spLocks noChangeShapeType="1"/>
              </p:cNvSpPr>
              <p:nvPr/>
            </p:nvSpPr>
            <p:spPr bwMode="auto">
              <a:xfrm>
                <a:off x="5117" y="1834"/>
                <a:ext cx="177" cy="0"/>
              </a:xfrm>
              <a:prstGeom prst="line">
                <a:avLst/>
              </a:prstGeom>
              <a:noFill/>
              <a:ln w="31750" cap="sq">
                <a:solidFill>
                  <a:srgbClr val="004400"/>
                </a:solidFill>
                <a:round/>
                <a:headEnd type="none" w="sm" len="sm"/>
                <a:tailEnd type="none" w="sm" len="sm"/>
              </a:ln>
              <a:effectLst/>
            </p:spPr>
            <p:txBody>
              <a:bodyPr wrap="none" anchor="ctr"/>
              <a:lstStyle/>
              <a:p>
                <a:endParaRPr lang="zh-CN" altLang="en-US" b="1"/>
              </a:p>
            </p:txBody>
          </p:sp>
          <p:sp>
            <p:nvSpPr>
              <p:cNvPr id="29" name="Line 27"/>
              <p:cNvSpPr>
                <a:spLocks noChangeShapeType="1"/>
              </p:cNvSpPr>
              <p:nvPr/>
            </p:nvSpPr>
            <p:spPr bwMode="auto">
              <a:xfrm>
                <a:off x="5123" y="1930"/>
                <a:ext cx="177" cy="0"/>
              </a:xfrm>
              <a:prstGeom prst="line">
                <a:avLst/>
              </a:prstGeom>
              <a:noFill/>
              <a:ln w="31750" cap="sq">
                <a:solidFill>
                  <a:srgbClr val="004400"/>
                </a:solidFill>
                <a:round/>
                <a:headEnd type="none" w="sm" len="sm"/>
                <a:tailEnd type="none" w="sm" len="sm"/>
              </a:ln>
              <a:effectLst/>
            </p:spPr>
            <p:txBody>
              <a:bodyPr wrap="none" anchor="ctr"/>
              <a:lstStyle/>
              <a:p>
                <a:endParaRPr lang="zh-CN" altLang="en-US" b="1"/>
              </a:p>
            </p:txBody>
          </p:sp>
        </p:grpSp>
        <p:sp>
          <p:nvSpPr>
            <p:cNvPr id="24" name="Freeform 28"/>
            <p:cNvSpPr>
              <a:spLocks/>
            </p:cNvSpPr>
            <p:nvPr/>
          </p:nvSpPr>
          <p:spPr bwMode="auto">
            <a:xfrm>
              <a:off x="4021" y="1589"/>
              <a:ext cx="239" cy="185"/>
            </a:xfrm>
            <a:custGeom>
              <a:avLst/>
              <a:gdLst/>
              <a:ahLst/>
              <a:cxnLst>
                <a:cxn ang="0">
                  <a:pos x="259" y="0"/>
                </a:cxn>
                <a:cxn ang="0">
                  <a:pos x="0" y="0"/>
                </a:cxn>
                <a:cxn ang="0">
                  <a:pos x="0" y="183"/>
                </a:cxn>
              </a:cxnLst>
              <a:rect l="0" t="0" r="r" b="b"/>
              <a:pathLst>
                <a:path w="259" h="183">
                  <a:moveTo>
                    <a:pt x="259" y="0"/>
                  </a:moveTo>
                  <a:lnTo>
                    <a:pt x="0" y="0"/>
                  </a:lnTo>
                  <a:lnTo>
                    <a:pt x="0" y="183"/>
                  </a:lnTo>
                </a:path>
              </a:pathLst>
            </a:custGeom>
            <a:noFill/>
            <a:ln w="19050" cap="flat" cmpd="sng">
              <a:solidFill>
                <a:srgbClr val="004400"/>
              </a:solidFill>
              <a:prstDash val="dash"/>
              <a:round/>
              <a:headEnd/>
              <a:tailEnd/>
            </a:ln>
            <a:effectLst/>
          </p:spPr>
          <p:txBody>
            <a:bodyPr wrap="none"/>
            <a:lstStyle/>
            <a:p>
              <a:endParaRPr lang="zh-CN" altLang="en-US" b="1"/>
            </a:p>
          </p:txBody>
        </p:sp>
        <p:sp>
          <p:nvSpPr>
            <p:cNvPr id="25" name="Line 29"/>
            <p:cNvSpPr>
              <a:spLocks noChangeShapeType="1"/>
            </p:cNvSpPr>
            <p:nvPr/>
          </p:nvSpPr>
          <p:spPr bwMode="auto">
            <a:xfrm>
              <a:off x="4029" y="1856"/>
              <a:ext cx="0" cy="163"/>
            </a:xfrm>
            <a:prstGeom prst="line">
              <a:avLst/>
            </a:prstGeom>
            <a:noFill/>
            <a:ln w="19050">
              <a:solidFill>
                <a:srgbClr val="004400"/>
              </a:solidFill>
              <a:prstDash val="dash"/>
              <a:round/>
              <a:headEnd/>
              <a:tailEnd/>
            </a:ln>
            <a:effectLst/>
          </p:spPr>
          <p:txBody>
            <a:bodyPr wrap="none"/>
            <a:lstStyle/>
            <a:p>
              <a:endParaRPr lang="zh-CN" altLang="en-US" b="1"/>
            </a:p>
          </p:txBody>
        </p:sp>
        <p:sp>
          <p:nvSpPr>
            <p:cNvPr id="26" name="Line 30"/>
            <p:cNvSpPr>
              <a:spLocks noChangeShapeType="1"/>
            </p:cNvSpPr>
            <p:nvPr/>
          </p:nvSpPr>
          <p:spPr bwMode="auto">
            <a:xfrm>
              <a:off x="3966" y="2025"/>
              <a:ext cx="152"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27" name="Text Box 31"/>
            <p:cNvSpPr txBox="1">
              <a:spLocks noChangeArrowheads="1"/>
            </p:cNvSpPr>
            <p:nvPr/>
          </p:nvSpPr>
          <p:spPr bwMode="auto">
            <a:xfrm>
              <a:off x="3607" y="1588"/>
              <a:ext cx="389" cy="346"/>
            </a:xfrm>
            <a:prstGeom prst="rect">
              <a:avLst/>
            </a:prstGeom>
            <a:noFill/>
            <a:ln w="9525">
              <a:noFill/>
              <a:miter lim="800000"/>
              <a:headEnd/>
              <a:tailEnd/>
            </a:ln>
            <a:effectLst/>
          </p:spPr>
          <p:txBody>
            <a:bodyPr>
              <a:spAutoFit/>
            </a:bodyPr>
            <a:lstStyle/>
            <a:p>
              <a:pPr>
                <a:spcBef>
                  <a:spcPct val="50000"/>
                </a:spcBef>
              </a:pPr>
              <a:r>
                <a:rPr lang="en-US" altLang="zh-CN" sz="3000" b="1"/>
                <a:t>C</a:t>
              </a:r>
              <a:r>
                <a:rPr lang="en-US" altLang="zh-CN" sz="3000" b="1">
                  <a:cs typeface="Times New Roman" pitchFamily="18" charset="0"/>
                  <a:sym typeface="Symbol" pitchFamily="18" charset="2"/>
                </a:rPr>
                <a:t></a:t>
              </a:r>
              <a:endParaRPr lang="en-US" altLang="zh-CN" sz="30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527050" y="2966169"/>
            <a:ext cx="1905000" cy="519112"/>
          </a:xfrm>
          <a:prstGeom prst="rect">
            <a:avLst/>
          </a:prstGeom>
          <a:noFill/>
          <a:ln w="9525">
            <a:noFill/>
            <a:miter lim="800000"/>
            <a:headEnd/>
            <a:tailEnd/>
          </a:ln>
          <a:effectLst/>
        </p:spPr>
        <p:txBody>
          <a:bodyPr>
            <a:spAutoFit/>
          </a:bodyPr>
          <a:lstStyle/>
          <a:p>
            <a:pPr>
              <a:spcBef>
                <a:spcPct val="50000"/>
              </a:spcBef>
            </a:pPr>
            <a:r>
              <a:rPr lang="zh-CN" altLang="en-US" sz="2800" b="1">
                <a:latin typeface="宋体" charset="-122"/>
              </a:rPr>
              <a:t>地址线</a:t>
            </a:r>
            <a:r>
              <a:rPr lang="zh-CN" altLang="en-US" sz="2800" b="1"/>
              <a:t>:</a:t>
            </a:r>
            <a:endParaRPr lang="en-US" altLang="zh-CN" sz="2800" b="1"/>
          </a:p>
        </p:txBody>
      </p:sp>
      <p:sp>
        <p:nvSpPr>
          <p:cNvPr id="3" name="Text Box 3"/>
          <p:cNvSpPr txBox="1">
            <a:spLocks noChangeArrowheads="1"/>
          </p:cNvSpPr>
          <p:nvPr/>
        </p:nvSpPr>
        <p:spPr bwMode="auto">
          <a:xfrm>
            <a:off x="1824038" y="2961406"/>
            <a:ext cx="7159625" cy="533400"/>
          </a:xfrm>
          <a:prstGeom prst="rect">
            <a:avLst/>
          </a:prstGeom>
          <a:noFill/>
          <a:ln w="9525">
            <a:noFill/>
            <a:miter lim="800000"/>
            <a:headEnd/>
            <a:tailEnd/>
          </a:ln>
          <a:effectLst/>
        </p:spPr>
        <p:txBody>
          <a:bodyPr>
            <a:spAutoFit/>
          </a:bodyPr>
          <a:lstStyle/>
          <a:p>
            <a:pPr>
              <a:spcBef>
                <a:spcPct val="50000"/>
              </a:spcBef>
            </a:pPr>
            <a:r>
              <a:rPr lang="en-US" altLang="zh-CN" sz="2900" b="1"/>
              <a:t>A</a:t>
            </a:r>
            <a:r>
              <a:rPr lang="en-US" altLang="zh-CN" b="1" baseline="-12000"/>
              <a:t>7</a:t>
            </a:r>
            <a:r>
              <a:rPr lang="en-US" altLang="zh-CN" sz="2900" b="1"/>
              <a:t>~A</a:t>
            </a:r>
            <a:r>
              <a:rPr lang="en-US" altLang="zh-CN" b="1" baseline="-12000"/>
              <a:t>0</a:t>
            </a:r>
            <a:r>
              <a:rPr lang="en-US" altLang="zh-CN" sz="2900" b="1"/>
              <a:t> (</a:t>
            </a:r>
            <a:r>
              <a:rPr lang="zh-CN" altLang="en-US" sz="2900" b="1"/>
              <a:t>输入)分时复用, 提供16位地址。</a:t>
            </a:r>
          </a:p>
        </p:txBody>
      </p:sp>
      <p:grpSp>
        <p:nvGrpSpPr>
          <p:cNvPr id="4" name="Group 103"/>
          <p:cNvGrpSpPr>
            <a:grpSpLocks/>
          </p:cNvGrpSpPr>
          <p:nvPr/>
        </p:nvGrpSpPr>
        <p:grpSpPr bwMode="auto">
          <a:xfrm>
            <a:off x="525463" y="3437656"/>
            <a:ext cx="3746500" cy="971550"/>
            <a:chOff x="331" y="1860"/>
            <a:chExt cx="2360" cy="612"/>
          </a:xfrm>
        </p:grpSpPr>
        <p:sp>
          <p:nvSpPr>
            <p:cNvPr id="5" name="Text Box 5"/>
            <p:cNvSpPr txBox="1">
              <a:spLocks noChangeArrowheads="1"/>
            </p:cNvSpPr>
            <p:nvPr/>
          </p:nvSpPr>
          <p:spPr bwMode="auto">
            <a:xfrm>
              <a:off x="331" y="1979"/>
              <a:ext cx="1200" cy="327"/>
            </a:xfrm>
            <a:prstGeom prst="rect">
              <a:avLst/>
            </a:prstGeom>
            <a:noFill/>
            <a:ln w="9525">
              <a:noFill/>
              <a:miter lim="800000"/>
              <a:headEnd/>
              <a:tailEnd/>
            </a:ln>
            <a:effectLst/>
          </p:spPr>
          <p:txBody>
            <a:bodyPr>
              <a:spAutoFit/>
            </a:bodyPr>
            <a:lstStyle/>
            <a:p>
              <a:pPr>
                <a:spcBef>
                  <a:spcPct val="50000"/>
                </a:spcBef>
              </a:pPr>
              <a:r>
                <a:rPr lang="zh-CN" altLang="en-US" sz="2800" b="1"/>
                <a:t>数据端</a:t>
              </a:r>
              <a:r>
                <a:rPr lang="en-US" altLang="zh-CN" sz="2800" b="1"/>
                <a:t>:</a:t>
              </a:r>
              <a:endParaRPr lang="zh-CN" altLang="en-US" sz="2800" b="1"/>
            </a:p>
          </p:txBody>
        </p:sp>
        <p:sp>
          <p:nvSpPr>
            <p:cNvPr id="6" name="Text Box 6"/>
            <p:cNvSpPr txBox="1">
              <a:spLocks noChangeArrowheads="1"/>
            </p:cNvSpPr>
            <p:nvPr/>
          </p:nvSpPr>
          <p:spPr bwMode="auto">
            <a:xfrm>
              <a:off x="1395" y="1860"/>
              <a:ext cx="1296" cy="327"/>
            </a:xfrm>
            <a:prstGeom prst="rect">
              <a:avLst/>
            </a:prstGeom>
            <a:noFill/>
            <a:ln w="9525">
              <a:noFill/>
              <a:miter lim="800000"/>
              <a:headEnd/>
              <a:tailEnd/>
            </a:ln>
            <a:effectLst/>
          </p:spPr>
          <p:txBody>
            <a:bodyPr>
              <a:spAutoFit/>
            </a:bodyPr>
            <a:lstStyle/>
            <a:p>
              <a:pPr>
                <a:spcBef>
                  <a:spcPct val="50000"/>
                </a:spcBef>
              </a:pPr>
              <a:r>
                <a:rPr lang="en-US" altLang="zh-CN" sz="2800" b="1"/>
                <a:t>Di (</a:t>
              </a:r>
              <a:r>
                <a:rPr lang="zh-CN" altLang="en-US" sz="2800" b="1"/>
                <a:t>输入)</a:t>
              </a:r>
            </a:p>
          </p:txBody>
        </p:sp>
        <p:sp>
          <p:nvSpPr>
            <p:cNvPr id="7" name="AutoShape 7"/>
            <p:cNvSpPr>
              <a:spLocks/>
            </p:cNvSpPr>
            <p:nvPr/>
          </p:nvSpPr>
          <p:spPr bwMode="auto">
            <a:xfrm>
              <a:off x="1283" y="1979"/>
              <a:ext cx="96" cy="396"/>
            </a:xfrm>
            <a:prstGeom prst="leftBrace">
              <a:avLst>
                <a:gd name="adj1" fmla="val 34375"/>
                <a:gd name="adj2" fmla="val 50000"/>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8" name="Text Box 8"/>
            <p:cNvSpPr txBox="1">
              <a:spLocks noChangeArrowheads="1"/>
            </p:cNvSpPr>
            <p:nvPr/>
          </p:nvSpPr>
          <p:spPr bwMode="auto">
            <a:xfrm>
              <a:off x="1379" y="2145"/>
              <a:ext cx="1248" cy="327"/>
            </a:xfrm>
            <a:prstGeom prst="rect">
              <a:avLst/>
            </a:prstGeom>
            <a:noFill/>
            <a:ln w="9525">
              <a:noFill/>
              <a:miter lim="800000"/>
              <a:headEnd/>
              <a:tailEnd/>
            </a:ln>
            <a:effectLst/>
          </p:spPr>
          <p:txBody>
            <a:bodyPr>
              <a:spAutoFit/>
            </a:bodyPr>
            <a:lstStyle/>
            <a:p>
              <a:pPr>
                <a:spcBef>
                  <a:spcPct val="50000"/>
                </a:spcBef>
              </a:pPr>
              <a:r>
                <a:rPr lang="en-US" altLang="zh-CN" sz="2800" b="1"/>
                <a:t>Do (</a:t>
              </a:r>
              <a:r>
                <a:rPr lang="zh-CN" altLang="en-US" sz="2800" b="1"/>
                <a:t>输出)</a:t>
              </a:r>
            </a:p>
          </p:txBody>
        </p:sp>
      </p:grpSp>
      <p:grpSp>
        <p:nvGrpSpPr>
          <p:cNvPr id="9" name="Group 106"/>
          <p:cNvGrpSpPr>
            <a:grpSpLocks/>
          </p:cNvGrpSpPr>
          <p:nvPr/>
        </p:nvGrpSpPr>
        <p:grpSpPr bwMode="auto">
          <a:xfrm>
            <a:off x="3675063" y="937344"/>
            <a:ext cx="5497512" cy="2019300"/>
            <a:chOff x="2107" y="229"/>
            <a:chExt cx="3463" cy="1272"/>
          </a:xfrm>
        </p:grpSpPr>
        <p:sp>
          <p:nvSpPr>
            <p:cNvPr id="10" name="Line 10"/>
            <p:cNvSpPr>
              <a:spLocks noChangeShapeType="1"/>
            </p:cNvSpPr>
            <p:nvPr/>
          </p:nvSpPr>
          <p:spPr bwMode="auto">
            <a:xfrm>
              <a:off x="4290" y="510"/>
              <a:ext cx="0" cy="703"/>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11" name="Line 11"/>
            <p:cNvSpPr>
              <a:spLocks noChangeShapeType="1"/>
            </p:cNvSpPr>
            <p:nvPr/>
          </p:nvSpPr>
          <p:spPr bwMode="auto">
            <a:xfrm>
              <a:off x="4614" y="510"/>
              <a:ext cx="0" cy="703"/>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12" name="Line 12"/>
            <p:cNvSpPr>
              <a:spLocks noChangeShapeType="1"/>
            </p:cNvSpPr>
            <p:nvPr/>
          </p:nvSpPr>
          <p:spPr bwMode="auto">
            <a:xfrm>
              <a:off x="4922" y="501"/>
              <a:ext cx="0" cy="703"/>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13" name="Line 13"/>
            <p:cNvSpPr>
              <a:spLocks noChangeShapeType="1"/>
            </p:cNvSpPr>
            <p:nvPr/>
          </p:nvSpPr>
          <p:spPr bwMode="auto">
            <a:xfrm>
              <a:off x="5213" y="510"/>
              <a:ext cx="0" cy="703"/>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14" name="Line 14"/>
            <p:cNvSpPr>
              <a:spLocks noChangeShapeType="1"/>
            </p:cNvSpPr>
            <p:nvPr/>
          </p:nvSpPr>
          <p:spPr bwMode="auto">
            <a:xfrm>
              <a:off x="3879" y="511"/>
              <a:ext cx="0" cy="703"/>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15" name="Line 15"/>
            <p:cNvSpPr>
              <a:spLocks noChangeShapeType="1"/>
            </p:cNvSpPr>
            <p:nvPr/>
          </p:nvSpPr>
          <p:spPr bwMode="auto">
            <a:xfrm>
              <a:off x="3531" y="510"/>
              <a:ext cx="0" cy="703"/>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16" name="Line 16"/>
            <p:cNvSpPr>
              <a:spLocks noChangeShapeType="1"/>
            </p:cNvSpPr>
            <p:nvPr/>
          </p:nvSpPr>
          <p:spPr bwMode="auto">
            <a:xfrm>
              <a:off x="3164" y="510"/>
              <a:ext cx="0" cy="703"/>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17" name="Line 17"/>
            <p:cNvSpPr>
              <a:spLocks noChangeShapeType="1"/>
            </p:cNvSpPr>
            <p:nvPr/>
          </p:nvSpPr>
          <p:spPr bwMode="auto">
            <a:xfrm>
              <a:off x="2710" y="534"/>
              <a:ext cx="0" cy="68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18" name="Text Box 18"/>
            <p:cNvSpPr txBox="1">
              <a:spLocks noChangeArrowheads="1"/>
            </p:cNvSpPr>
            <p:nvPr/>
          </p:nvSpPr>
          <p:spPr bwMode="auto">
            <a:xfrm>
              <a:off x="2457" y="229"/>
              <a:ext cx="3070" cy="298"/>
            </a:xfrm>
            <a:prstGeom prst="rect">
              <a:avLst/>
            </a:prstGeom>
            <a:noFill/>
            <a:ln w="9525">
              <a:noFill/>
              <a:miter lim="800000"/>
              <a:headEnd/>
              <a:tailEnd/>
            </a:ln>
            <a:effectLst/>
          </p:spPr>
          <p:txBody>
            <a:bodyPr>
              <a:spAutoFit/>
            </a:bodyPr>
            <a:lstStyle/>
            <a:p>
              <a:pPr>
                <a:spcBef>
                  <a:spcPct val="50000"/>
                </a:spcBef>
              </a:pPr>
              <a:r>
                <a:rPr lang="en-US" altLang="zh-CN" sz="2300" b="1">
                  <a:ea typeface="黑体" pitchFamily="2" charset="-122"/>
                </a:rPr>
                <a:t>GND</a:t>
              </a:r>
              <a:r>
                <a:rPr lang="en-US" altLang="zh-CN" sz="2500" b="1">
                  <a:ea typeface="黑体" pitchFamily="2" charset="-122"/>
                </a:rPr>
                <a:t> </a:t>
              </a:r>
              <a:r>
                <a:rPr lang="en-US" altLang="zh-CN" sz="2300" b="1">
                  <a:ea typeface="黑体" pitchFamily="2" charset="-122"/>
                </a:rPr>
                <a:t>CAS</a:t>
              </a:r>
              <a:r>
                <a:rPr lang="en-US" altLang="zh-CN" sz="2000" b="1">
                  <a:ea typeface="黑体" pitchFamily="2" charset="-122"/>
                </a:rPr>
                <a:t>  </a:t>
              </a:r>
              <a:r>
                <a:rPr lang="en-US" altLang="zh-CN" sz="2300" b="1">
                  <a:ea typeface="黑体" pitchFamily="2" charset="-122"/>
                </a:rPr>
                <a:t>D</a:t>
              </a:r>
              <a:r>
                <a:rPr lang="en-US" altLang="zh-CN" sz="2400" b="1">
                  <a:ea typeface="黑体" pitchFamily="2" charset="-122"/>
                </a:rPr>
                <a:t>o</a:t>
              </a:r>
              <a:r>
                <a:rPr lang="en-US" altLang="zh-CN" sz="2000" b="1">
                  <a:ea typeface="黑体" pitchFamily="2" charset="-122"/>
                </a:rPr>
                <a:t>   </a:t>
              </a:r>
              <a:r>
                <a:rPr lang="en-US" altLang="zh-CN" sz="2300" b="1">
                  <a:ea typeface="黑体" pitchFamily="2" charset="-122"/>
                </a:rPr>
                <a:t>A</a:t>
              </a:r>
              <a:r>
                <a:rPr lang="en-US" altLang="zh-CN" sz="3000" b="1" baseline="-12000">
                  <a:ea typeface="黑体" pitchFamily="2" charset="-122"/>
                </a:rPr>
                <a:t>6</a:t>
              </a:r>
              <a:r>
                <a:rPr lang="en-US" altLang="zh-CN" sz="2400" b="1">
                  <a:ea typeface="黑体" pitchFamily="2" charset="-122"/>
                </a:rPr>
                <a:t>    </a:t>
              </a:r>
              <a:r>
                <a:rPr lang="en-US" altLang="zh-CN" sz="2300" b="1">
                  <a:ea typeface="黑体" pitchFamily="2" charset="-122"/>
                </a:rPr>
                <a:t>A</a:t>
              </a:r>
              <a:r>
                <a:rPr lang="en-US" altLang="zh-CN" sz="3000" b="1" baseline="-12000">
                  <a:ea typeface="黑体" pitchFamily="2" charset="-122"/>
                </a:rPr>
                <a:t>3</a:t>
              </a:r>
              <a:r>
                <a:rPr lang="en-US" altLang="zh-CN" sz="2000" b="1">
                  <a:ea typeface="黑体" pitchFamily="2" charset="-122"/>
                </a:rPr>
                <a:t>   </a:t>
              </a:r>
              <a:r>
                <a:rPr lang="en-US" altLang="zh-CN" sz="2300" b="1">
                  <a:ea typeface="黑体" pitchFamily="2" charset="-122"/>
                </a:rPr>
                <a:t>A</a:t>
              </a:r>
              <a:r>
                <a:rPr lang="en-US" altLang="zh-CN" sz="3000" b="1" baseline="-12000">
                  <a:ea typeface="黑体" pitchFamily="2" charset="-122"/>
                </a:rPr>
                <a:t>4</a:t>
              </a:r>
              <a:r>
                <a:rPr lang="en-US" altLang="zh-CN" sz="2400" b="1">
                  <a:ea typeface="黑体" pitchFamily="2" charset="-122"/>
                </a:rPr>
                <a:t> </a:t>
              </a:r>
              <a:r>
                <a:rPr lang="en-US" altLang="zh-CN" sz="2000" b="1">
                  <a:ea typeface="黑体" pitchFamily="2" charset="-122"/>
                </a:rPr>
                <a:t> </a:t>
              </a:r>
              <a:r>
                <a:rPr lang="en-US" altLang="zh-CN" sz="2300" b="1">
                  <a:ea typeface="黑体" pitchFamily="2" charset="-122"/>
                </a:rPr>
                <a:t>A</a:t>
              </a:r>
              <a:r>
                <a:rPr lang="en-US" altLang="zh-CN" sz="3000" b="1" baseline="-12000">
                  <a:ea typeface="黑体" pitchFamily="2" charset="-122"/>
                </a:rPr>
                <a:t>5</a:t>
              </a:r>
              <a:r>
                <a:rPr lang="en-US" altLang="zh-CN" sz="2400" b="1">
                  <a:ea typeface="黑体" pitchFamily="2" charset="-122"/>
                </a:rPr>
                <a:t>  </a:t>
              </a:r>
              <a:r>
                <a:rPr lang="en-US" altLang="zh-CN" sz="2300" b="1">
                  <a:ea typeface="黑体" pitchFamily="2" charset="-122"/>
                </a:rPr>
                <a:t>A</a:t>
              </a:r>
              <a:r>
                <a:rPr lang="en-US" altLang="zh-CN" sz="3000" b="1" baseline="-12000">
                  <a:ea typeface="黑体" pitchFamily="2" charset="-122"/>
                </a:rPr>
                <a:t>7</a:t>
              </a:r>
            </a:p>
          </p:txBody>
        </p:sp>
        <p:sp>
          <p:nvSpPr>
            <p:cNvPr id="19" name="Line 19"/>
            <p:cNvSpPr>
              <a:spLocks noChangeShapeType="1"/>
            </p:cNvSpPr>
            <p:nvPr/>
          </p:nvSpPr>
          <p:spPr bwMode="auto">
            <a:xfrm flipV="1">
              <a:off x="2994" y="295"/>
              <a:ext cx="317" cy="0"/>
            </a:xfrm>
            <a:prstGeom prst="line">
              <a:avLst/>
            </a:prstGeom>
            <a:noFill/>
            <a:ln w="22225" cap="sq">
              <a:solidFill>
                <a:srgbClr val="004400"/>
              </a:solidFill>
              <a:round/>
              <a:headEnd type="none" w="sm" len="sm"/>
              <a:tailEnd type="none" w="sm" len="sm"/>
            </a:ln>
            <a:effectLst/>
          </p:spPr>
          <p:txBody>
            <a:bodyPr wrap="none" anchor="ctr"/>
            <a:lstStyle/>
            <a:p>
              <a:endParaRPr lang="zh-CN" altLang="en-US" b="1"/>
            </a:p>
          </p:txBody>
        </p:sp>
        <p:sp>
          <p:nvSpPr>
            <p:cNvPr id="20" name="Rectangle 23"/>
            <p:cNvSpPr>
              <a:spLocks noChangeArrowheads="1"/>
            </p:cNvSpPr>
            <p:nvPr/>
          </p:nvSpPr>
          <p:spPr bwMode="auto">
            <a:xfrm>
              <a:off x="2593" y="631"/>
              <a:ext cx="2741" cy="473"/>
            </a:xfrm>
            <a:prstGeom prst="rect">
              <a:avLst/>
            </a:prstGeom>
            <a:solidFill>
              <a:srgbClr val="DDFFFF"/>
            </a:solidFill>
            <a:ln w="28575" cap="sq">
              <a:solidFill>
                <a:srgbClr val="004400"/>
              </a:solidFill>
              <a:miter lim="800000"/>
              <a:headEnd type="none" w="sm" len="sm"/>
              <a:tailEnd type="none" w="sm" len="sm"/>
            </a:ln>
            <a:effectLst/>
          </p:spPr>
          <p:txBody>
            <a:bodyPr wrap="none" anchor="ctr"/>
            <a:lstStyle/>
            <a:p>
              <a:pPr algn="ctr"/>
              <a:endParaRPr lang="zh-CN" altLang="en-US" sz="2800" b="1"/>
            </a:p>
          </p:txBody>
        </p:sp>
        <p:sp>
          <p:nvSpPr>
            <p:cNvPr id="21" name="Text Box 24"/>
            <p:cNvSpPr txBox="1">
              <a:spLocks noChangeArrowheads="1"/>
            </p:cNvSpPr>
            <p:nvPr/>
          </p:nvSpPr>
          <p:spPr bwMode="auto">
            <a:xfrm>
              <a:off x="3430" y="698"/>
              <a:ext cx="1680" cy="317"/>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sz="2700" b="1">
                  <a:ea typeface="黑体" pitchFamily="2" charset="-122"/>
                </a:rPr>
                <a:t>2164 (64</a:t>
              </a:r>
              <a:r>
                <a:rPr lang="en-US" altLang="zh-CN" sz="2700" b="1">
                  <a:ea typeface="黑体" pitchFamily="2" charset="-122"/>
                </a:rPr>
                <a:t>K</a:t>
              </a:r>
              <a:r>
                <a:rPr lang="en-US" altLang="zh-CN" sz="2700" b="1">
                  <a:sym typeface="Symbol" pitchFamily="18" charset="2"/>
                </a:rPr>
                <a:t></a:t>
              </a:r>
              <a:r>
                <a:rPr lang="en-US" altLang="zh-CN" sz="2700" b="1">
                  <a:ea typeface="黑体" pitchFamily="2" charset="-122"/>
                </a:rPr>
                <a:t>1)</a:t>
              </a:r>
            </a:p>
          </p:txBody>
        </p:sp>
        <p:sp>
          <p:nvSpPr>
            <p:cNvPr id="22" name="Text Box 25"/>
            <p:cNvSpPr txBox="1">
              <a:spLocks noChangeArrowheads="1"/>
            </p:cNvSpPr>
            <p:nvPr/>
          </p:nvSpPr>
          <p:spPr bwMode="auto">
            <a:xfrm>
              <a:off x="2602" y="841"/>
              <a:ext cx="432" cy="288"/>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sz="2400" b="1">
                  <a:ea typeface="黑体" pitchFamily="2" charset="-122"/>
                </a:rPr>
                <a:t>1</a:t>
              </a:r>
            </a:p>
          </p:txBody>
        </p:sp>
        <p:sp>
          <p:nvSpPr>
            <p:cNvPr id="23" name="Text Box 26"/>
            <p:cNvSpPr txBox="1">
              <a:spLocks noChangeArrowheads="1"/>
            </p:cNvSpPr>
            <p:nvPr/>
          </p:nvSpPr>
          <p:spPr bwMode="auto">
            <a:xfrm>
              <a:off x="5101" y="866"/>
              <a:ext cx="432" cy="288"/>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sz="2400" b="1">
                  <a:ea typeface="黑体" pitchFamily="2" charset="-122"/>
                </a:rPr>
                <a:t>8</a:t>
              </a:r>
            </a:p>
          </p:txBody>
        </p:sp>
        <p:sp>
          <p:nvSpPr>
            <p:cNvPr id="24" name="Text Box 27"/>
            <p:cNvSpPr txBox="1">
              <a:spLocks noChangeArrowheads="1"/>
            </p:cNvSpPr>
            <p:nvPr/>
          </p:nvSpPr>
          <p:spPr bwMode="auto">
            <a:xfrm>
              <a:off x="5111" y="580"/>
              <a:ext cx="432" cy="288"/>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sz="2400" b="1">
                  <a:ea typeface="黑体" pitchFamily="2" charset="-122"/>
                </a:rPr>
                <a:t>9</a:t>
              </a:r>
            </a:p>
          </p:txBody>
        </p:sp>
        <p:sp>
          <p:nvSpPr>
            <p:cNvPr id="25" name="Text Box 28"/>
            <p:cNvSpPr txBox="1">
              <a:spLocks noChangeArrowheads="1"/>
            </p:cNvSpPr>
            <p:nvPr/>
          </p:nvSpPr>
          <p:spPr bwMode="auto">
            <a:xfrm>
              <a:off x="2564" y="589"/>
              <a:ext cx="432" cy="288"/>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sz="2400" b="1">
                  <a:ea typeface="黑体" pitchFamily="2" charset="-122"/>
                </a:rPr>
                <a:t>16</a:t>
              </a:r>
            </a:p>
          </p:txBody>
        </p:sp>
        <p:sp>
          <p:nvSpPr>
            <p:cNvPr id="26" name="Text Box 20"/>
            <p:cNvSpPr txBox="1">
              <a:spLocks noChangeArrowheads="1"/>
            </p:cNvSpPr>
            <p:nvPr/>
          </p:nvSpPr>
          <p:spPr bwMode="auto">
            <a:xfrm>
              <a:off x="3017" y="1213"/>
              <a:ext cx="2553" cy="288"/>
            </a:xfrm>
            <a:prstGeom prst="rect">
              <a:avLst/>
            </a:prstGeom>
            <a:noFill/>
            <a:ln w="9525">
              <a:noFill/>
              <a:miter lim="800000"/>
              <a:headEnd/>
              <a:tailEnd/>
            </a:ln>
            <a:effectLst/>
          </p:spPr>
          <p:txBody>
            <a:bodyPr>
              <a:spAutoFit/>
            </a:bodyPr>
            <a:lstStyle/>
            <a:p>
              <a:pPr>
                <a:spcBef>
                  <a:spcPct val="50000"/>
                </a:spcBef>
              </a:pPr>
              <a:r>
                <a:rPr lang="en-US" altLang="zh-CN" sz="2300" b="1">
                  <a:ea typeface="黑体" pitchFamily="2" charset="-122"/>
                </a:rPr>
                <a:t>D</a:t>
              </a:r>
              <a:r>
                <a:rPr lang="en-US" altLang="zh-CN" sz="2400" b="1">
                  <a:ea typeface="黑体" pitchFamily="2" charset="-122"/>
                </a:rPr>
                <a:t>i</a:t>
              </a:r>
              <a:r>
                <a:rPr lang="en-US" altLang="zh-CN" sz="2000" b="1">
                  <a:ea typeface="黑体" pitchFamily="2" charset="-122"/>
                </a:rPr>
                <a:t>   </a:t>
              </a:r>
              <a:r>
                <a:rPr lang="en-US" altLang="zh-CN" sz="2300" b="1">
                  <a:ea typeface="黑体" pitchFamily="2" charset="-122"/>
                </a:rPr>
                <a:t>WE</a:t>
              </a:r>
              <a:r>
                <a:rPr lang="en-US" altLang="zh-CN" sz="2000" b="1">
                  <a:ea typeface="黑体" pitchFamily="2" charset="-122"/>
                </a:rPr>
                <a:t>  </a:t>
              </a:r>
              <a:r>
                <a:rPr lang="en-US" altLang="zh-CN" sz="2300" b="1">
                  <a:ea typeface="黑体" pitchFamily="2" charset="-122"/>
                </a:rPr>
                <a:t>RAS</a:t>
              </a:r>
              <a:r>
                <a:rPr lang="en-US" altLang="zh-CN" sz="2000" b="1">
                  <a:ea typeface="黑体" pitchFamily="2" charset="-122"/>
                </a:rPr>
                <a:t>  </a:t>
              </a:r>
              <a:r>
                <a:rPr lang="en-US" altLang="zh-CN" sz="2300" b="1">
                  <a:ea typeface="黑体" pitchFamily="2" charset="-122"/>
                </a:rPr>
                <a:t>A</a:t>
              </a:r>
              <a:r>
                <a:rPr lang="en-US" altLang="zh-CN" b="1" baseline="-14000">
                  <a:ea typeface="黑体" pitchFamily="2" charset="-122"/>
                </a:rPr>
                <a:t>0</a:t>
              </a:r>
              <a:r>
                <a:rPr lang="en-US" altLang="zh-CN" sz="2400" b="1">
                  <a:ea typeface="黑体" pitchFamily="2" charset="-122"/>
                </a:rPr>
                <a:t>  </a:t>
              </a:r>
              <a:r>
                <a:rPr lang="en-US" altLang="zh-CN" sz="2300" b="1">
                  <a:ea typeface="黑体" pitchFamily="2" charset="-122"/>
                </a:rPr>
                <a:t>A</a:t>
              </a:r>
              <a:r>
                <a:rPr lang="en-US" altLang="zh-CN" b="1" baseline="-14000">
                  <a:ea typeface="黑体" pitchFamily="2" charset="-122"/>
                </a:rPr>
                <a:t>2</a:t>
              </a:r>
              <a:r>
                <a:rPr lang="en-US" altLang="zh-CN" sz="2400" b="1">
                  <a:ea typeface="黑体" pitchFamily="2" charset="-122"/>
                </a:rPr>
                <a:t>  </a:t>
              </a:r>
              <a:r>
                <a:rPr lang="en-US" altLang="zh-CN" sz="2300" b="1">
                  <a:ea typeface="黑体" pitchFamily="2" charset="-122"/>
                </a:rPr>
                <a:t>A</a:t>
              </a:r>
              <a:r>
                <a:rPr lang="en-US" altLang="zh-CN" b="1" baseline="-14000">
                  <a:ea typeface="黑体" pitchFamily="2" charset="-122"/>
                </a:rPr>
                <a:t>1</a:t>
              </a:r>
              <a:r>
                <a:rPr lang="en-US" altLang="zh-CN" sz="2000" b="1">
                  <a:ea typeface="黑体" pitchFamily="2" charset="-122"/>
                </a:rPr>
                <a:t>  </a:t>
              </a:r>
              <a:r>
                <a:rPr lang="en-US" altLang="zh-CN" sz="2300" b="1">
                  <a:ea typeface="黑体" pitchFamily="2" charset="-122"/>
                </a:rPr>
                <a:t>V</a:t>
              </a:r>
              <a:r>
                <a:rPr lang="en-US" altLang="zh-CN" sz="2400" b="1">
                  <a:ea typeface="黑体" pitchFamily="2" charset="-122"/>
                </a:rPr>
                <a:t>cc</a:t>
              </a:r>
            </a:p>
          </p:txBody>
        </p:sp>
        <p:sp>
          <p:nvSpPr>
            <p:cNvPr id="27" name="Line 21"/>
            <p:cNvSpPr>
              <a:spLocks noChangeShapeType="1"/>
            </p:cNvSpPr>
            <p:nvPr/>
          </p:nvSpPr>
          <p:spPr bwMode="auto">
            <a:xfrm>
              <a:off x="3780" y="1271"/>
              <a:ext cx="338" cy="1"/>
            </a:xfrm>
            <a:prstGeom prst="line">
              <a:avLst/>
            </a:prstGeom>
            <a:noFill/>
            <a:ln w="22225" cap="sq">
              <a:solidFill>
                <a:srgbClr val="004400"/>
              </a:solidFill>
              <a:round/>
              <a:headEnd type="none" w="sm" len="sm"/>
              <a:tailEnd type="none" w="sm" len="sm"/>
            </a:ln>
            <a:effectLst/>
          </p:spPr>
          <p:txBody>
            <a:bodyPr wrap="none" anchor="ctr"/>
            <a:lstStyle/>
            <a:p>
              <a:endParaRPr lang="zh-CN" altLang="en-US" b="1"/>
            </a:p>
          </p:txBody>
        </p:sp>
        <p:sp>
          <p:nvSpPr>
            <p:cNvPr id="28" name="Line 22"/>
            <p:cNvSpPr>
              <a:spLocks noChangeShapeType="1"/>
            </p:cNvSpPr>
            <p:nvPr/>
          </p:nvSpPr>
          <p:spPr bwMode="auto">
            <a:xfrm flipV="1">
              <a:off x="3395" y="1269"/>
              <a:ext cx="274" cy="3"/>
            </a:xfrm>
            <a:prstGeom prst="line">
              <a:avLst/>
            </a:prstGeom>
            <a:noFill/>
            <a:ln w="22225" cap="sq">
              <a:solidFill>
                <a:srgbClr val="004400"/>
              </a:solidFill>
              <a:round/>
              <a:headEnd type="none" w="sm" len="sm"/>
              <a:tailEnd type="none" w="sm" len="sm"/>
            </a:ln>
            <a:effectLst/>
          </p:spPr>
          <p:txBody>
            <a:bodyPr wrap="none" anchor="ctr"/>
            <a:lstStyle/>
            <a:p>
              <a:endParaRPr lang="zh-CN" altLang="en-US" b="1"/>
            </a:p>
          </p:txBody>
        </p:sp>
        <p:sp>
          <p:nvSpPr>
            <p:cNvPr id="29" name="Text Box 30"/>
            <p:cNvSpPr txBox="1">
              <a:spLocks noChangeArrowheads="1"/>
            </p:cNvSpPr>
            <p:nvPr/>
          </p:nvSpPr>
          <p:spPr bwMode="auto">
            <a:xfrm>
              <a:off x="2107" y="1226"/>
              <a:ext cx="1188" cy="269"/>
            </a:xfrm>
            <a:prstGeom prst="rect">
              <a:avLst/>
            </a:prstGeom>
            <a:noFill/>
            <a:ln w="9525">
              <a:noFill/>
              <a:miter lim="800000"/>
              <a:headEnd/>
              <a:tailEnd/>
            </a:ln>
            <a:effectLst/>
          </p:spPr>
          <p:txBody>
            <a:bodyPr>
              <a:spAutoFit/>
            </a:bodyPr>
            <a:lstStyle/>
            <a:p>
              <a:pPr>
                <a:spcBef>
                  <a:spcPct val="50000"/>
                </a:spcBef>
              </a:pPr>
              <a:r>
                <a:rPr lang="zh-CN" altLang="en-US" sz="2200" b="1">
                  <a:latin typeface="宋体" charset="-122"/>
                </a:rPr>
                <a:t>空闲/刷新</a:t>
              </a:r>
            </a:p>
          </p:txBody>
        </p:sp>
      </p:grpSp>
      <p:sp>
        <p:nvSpPr>
          <p:cNvPr id="30" name="Text Box 32"/>
          <p:cNvSpPr txBox="1">
            <a:spLocks noChangeArrowheads="1"/>
          </p:cNvSpPr>
          <p:nvPr/>
        </p:nvSpPr>
        <p:spPr bwMode="auto">
          <a:xfrm>
            <a:off x="4279900" y="3639269"/>
            <a:ext cx="4500563" cy="519112"/>
          </a:xfrm>
          <a:prstGeom prst="rect">
            <a:avLst/>
          </a:prstGeom>
          <a:noFill/>
          <a:ln w="9525">
            <a:noFill/>
            <a:miter lim="800000"/>
            <a:headEnd/>
            <a:tailEnd/>
          </a:ln>
          <a:effectLst/>
        </p:spPr>
        <p:txBody>
          <a:bodyPr>
            <a:spAutoFit/>
          </a:bodyPr>
          <a:lstStyle/>
          <a:p>
            <a:pPr>
              <a:spcBef>
                <a:spcPct val="50000"/>
              </a:spcBef>
            </a:pPr>
            <a:r>
              <a:rPr lang="zh-CN" altLang="en-US" sz="2800" b="1"/>
              <a:t>电源、地、引脚1未使用</a:t>
            </a:r>
          </a:p>
        </p:txBody>
      </p:sp>
      <p:sp>
        <p:nvSpPr>
          <p:cNvPr id="31" name="Text Box 34"/>
          <p:cNvSpPr txBox="1">
            <a:spLocks noChangeArrowheads="1"/>
          </p:cNvSpPr>
          <p:nvPr/>
        </p:nvSpPr>
        <p:spPr bwMode="auto">
          <a:xfrm>
            <a:off x="971600" y="116632"/>
            <a:ext cx="2530475" cy="565150"/>
          </a:xfrm>
          <a:prstGeom prst="rect">
            <a:avLst/>
          </a:prstGeom>
          <a:noFill/>
          <a:ln w="9525">
            <a:noFill/>
            <a:miter lim="800000"/>
            <a:headEnd/>
            <a:tailEnd/>
          </a:ln>
          <a:effectLst/>
        </p:spPr>
        <p:txBody>
          <a:bodyPr>
            <a:spAutoFit/>
          </a:bodyPr>
          <a:lstStyle/>
          <a:p>
            <a:pPr>
              <a:spcBef>
                <a:spcPct val="50000"/>
              </a:spcBef>
            </a:pPr>
            <a:r>
              <a:rPr lang="en-US" altLang="zh-CN" sz="3100" b="1" smtClean="0"/>
              <a:t>3</a:t>
            </a:r>
            <a:r>
              <a:rPr lang="zh-CN" altLang="en-US" sz="3100" b="1" smtClean="0"/>
              <a:t>. </a:t>
            </a:r>
            <a:r>
              <a:rPr lang="zh-CN" altLang="en-US" sz="3100" b="1"/>
              <a:t>存储芯片</a:t>
            </a:r>
          </a:p>
        </p:txBody>
      </p:sp>
      <p:sp>
        <p:nvSpPr>
          <p:cNvPr id="32" name="Text Box 35"/>
          <p:cNvSpPr txBox="1">
            <a:spLocks noChangeArrowheads="1"/>
          </p:cNvSpPr>
          <p:nvPr/>
        </p:nvSpPr>
        <p:spPr bwMode="auto">
          <a:xfrm>
            <a:off x="401638" y="2496269"/>
            <a:ext cx="2133600" cy="519112"/>
          </a:xfrm>
          <a:prstGeom prst="rect">
            <a:avLst/>
          </a:prstGeom>
          <a:noFill/>
          <a:ln w="9525">
            <a:noFill/>
            <a:miter lim="800000"/>
            <a:headEnd/>
            <a:tailEnd/>
          </a:ln>
          <a:effectLst/>
        </p:spPr>
        <p:txBody>
          <a:bodyPr>
            <a:spAutoFit/>
          </a:bodyPr>
          <a:lstStyle/>
          <a:p>
            <a:pPr>
              <a:spcBef>
                <a:spcPct val="50000"/>
              </a:spcBef>
            </a:pPr>
            <a:r>
              <a:rPr lang="zh-CN" altLang="en-US" sz="2800" b="1">
                <a:latin typeface="宋体" charset="-122"/>
              </a:rPr>
              <a:t>外特性</a:t>
            </a:r>
            <a:r>
              <a:rPr lang="zh-CN" altLang="en-US" sz="2800" b="1"/>
              <a:t>:</a:t>
            </a:r>
          </a:p>
        </p:txBody>
      </p:sp>
      <p:sp>
        <p:nvSpPr>
          <p:cNvPr id="33" name="Text Box 36"/>
          <p:cNvSpPr txBox="1">
            <a:spLocks noChangeArrowheads="1"/>
          </p:cNvSpPr>
          <p:nvPr/>
        </p:nvSpPr>
        <p:spPr bwMode="auto">
          <a:xfrm>
            <a:off x="236538" y="980728"/>
            <a:ext cx="3702050" cy="940257"/>
          </a:xfrm>
          <a:prstGeom prst="rect">
            <a:avLst/>
          </a:prstGeom>
          <a:noFill/>
          <a:ln w="12700" cap="sq">
            <a:noFill/>
            <a:miter lim="800000"/>
            <a:headEnd type="none" w="sm" len="sm"/>
            <a:tailEnd type="none" w="sm" len="sm"/>
          </a:ln>
          <a:effectLst/>
        </p:spPr>
        <p:txBody>
          <a:bodyPr>
            <a:spAutoFit/>
          </a:bodyPr>
          <a:lstStyle/>
          <a:p>
            <a:pPr>
              <a:lnSpc>
                <a:spcPct val="95000"/>
              </a:lnSpc>
              <a:spcBef>
                <a:spcPct val="50000"/>
              </a:spcBef>
            </a:pPr>
            <a:r>
              <a:rPr lang="zh-CN" altLang="en-US" sz="2900" b="1"/>
              <a:t>例. </a:t>
            </a:r>
            <a:r>
              <a:rPr lang="en-US" altLang="zh-CN" sz="2900" b="1"/>
              <a:t>DRAM</a:t>
            </a:r>
            <a:r>
              <a:rPr lang="zh-CN" altLang="zh-CN" sz="2900" b="1"/>
              <a:t>芯片2164</a:t>
            </a:r>
            <a:r>
              <a:rPr lang="zh-CN" altLang="en-US" sz="2900" b="1"/>
              <a:t>     </a:t>
            </a:r>
          </a:p>
          <a:p>
            <a:pPr>
              <a:lnSpc>
                <a:spcPct val="95000"/>
              </a:lnSpc>
            </a:pPr>
            <a:r>
              <a:rPr lang="zh-CN" altLang="en-US" sz="2900" b="1"/>
              <a:t>          </a:t>
            </a:r>
            <a:r>
              <a:rPr lang="zh-CN" altLang="en-US" sz="2800" b="1"/>
              <a:t>(</a:t>
            </a:r>
            <a:r>
              <a:rPr lang="zh-CN" altLang="zh-CN" sz="2800" b="1"/>
              <a:t>64</a:t>
            </a:r>
            <a:r>
              <a:rPr lang="en-US" altLang="zh-CN" sz="2800" b="1"/>
              <a:t>K</a:t>
            </a:r>
            <a:r>
              <a:rPr lang="en-US" altLang="zh-CN" sz="2800" b="1">
                <a:sym typeface="Symbol" pitchFamily="18" charset="2"/>
              </a:rPr>
              <a:t></a:t>
            </a:r>
            <a:r>
              <a:rPr lang="en-US" altLang="zh-CN" sz="2800" b="1"/>
              <a:t>1</a:t>
            </a:r>
            <a:r>
              <a:rPr lang="zh-CN" altLang="en-US" sz="2800" b="1"/>
              <a:t>位)</a:t>
            </a:r>
          </a:p>
        </p:txBody>
      </p:sp>
      <p:sp>
        <p:nvSpPr>
          <p:cNvPr id="34" name="Text Box 56"/>
          <p:cNvSpPr txBox="1">
            <a:spLocks noChangeArrowheads="1"/>
          </p:cNvSpPr>
          <p:nvPr/>
        </p:nvSpPr>
        <p:spPr bwMode="auto">
          <a:xfrm>
            <a:off x="533400" y="4247281"/>
            <a:ext cx="1905000" cy="519113"/>
          </a:xfrm>
          <a:prstGeom prst="rect">
            <a:avLst/>
          </a:prstGeom>
          <a:noFill/>
          <a:ln w="9525">
            <a:noFill/>
            <a:miter lim="800000"/>
            <a:headEnd/>
            <a:tailEnd/>
          </a:ln>
          <a:effectLst/>
        </p:spPr>
        <p:txBody>
          <a:bodyPr>
            <a:spAutoFit/>
          </a:bodyPr>
          <a:lstStyle/>
          <a:p>
            <a:pPr>
              <a:spcBef>
                <a:spcPct val="50000"/>
              </a:spcBef>
            </a:pPr>
            <a:r>
              <a:rPr lang="zh-CN" altLang="en-US" sz="2800" b="1"/>
              <a:t>控制端:</a:t>
            </a:r>
          </a:p>
        </p:txBody>
      </p:sp>
      <p:sp>
        <p:nvSpPr>
          <p:cNvPr id="35" name="AutoShape 78"/>
          <p:cNvSpPr>
            <a:spLocks/>
          </p:cNvSpPr>
          <p:nvPr/>
        </p:nvSpPr>
        <p:spPr bwMode="auto">
          <a:xfrm>
            <a:off x="360363" y="4971181"/>
            <a:ext cx="215900" cy="1147763"/>
          </a:xfrm>
          <a:prstGeom prst="leftBrace">
            <a:avLst>
              <a:gd name="adj1" fmla="val 44301"/>
              <a:gd name="adj2" fmla="val 50000"/>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36" name="Text Box 79"/>
          <p:cNvSpPr txBox="1">
            <a:spLocks noChangeArrowheads="1"/>
          </p:cNvSpPr>
          <p:nvPr/>
        </p:nvSpPr>
        <p:spPr bwMode="auto">
          <a:xfrm>
            <a:off x="501650" y="5782394"/>
            <a:ext cx="1249363" cy="519112"/>
          </a:xfrm>
          <a:prstGeom prst="rect">
            <a:avLst/>
          </a:prstGeom>
          <a:noFill/>
          <a:ln w="9525">
            <a:noFill/>
            <a:miter lim="800000"/>
            <a:headEnd/>
            <a:tailEnd/>
          </a:ln>
          <a:effectLst/>
        </p:spPr>
        <p:txBody>
          <a:bodyPr>
            <a:spAutoFit/>
          </a:bodyPr>
          <a:lstStyle/>
          <a:p>
            <a:pPr>
              <a:spcBef>
                <a:spcPct val="50000"/>
              </a:spcBef>
            </a:pPr>
            <a:r>
              <a:rPr lang="zh-CN" altLang="en-US" sz="2800" b="1"/>
              <a:t>片选</a:t>
            </a:r>
          </a:p>
        </p:txBody>
      </p:sp>
      <p:sp>
        <p:nvSpPr>
          <p:cNvPr id="37" name="AutoShape 80"/>
          <p:cNvSpPr>
            <a:spLocks/>
          </p:cNvSpPr>
          <p:nvPr/>
        </p:nvSpPr>
        <p:spPr bwMode="auto">
          <a:xfrm>
            <a:off x="2386013" y="4723531"/>
            <a:ext cx="152400" cy="542925"/>
          </a:xfrm>
          <a:prstGeom prst="leftBrace">
            <a:avLst>
              <a:gd name="adj1" fmla="val 29687"/>
              <a:gd name="adj2" fmla="val 50000"/>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38" name="Text Box 81"/>
          <p:cNvSpPr txBox="1">
            <a:spLocks noChangeArrowheads="1"/>
          </p:cNvSpPr>
          <p:nvPr/>
        </p:nvSpPr>
        <p:spPr bwMode="auto">
          <a:xfrm>
            <a:off x="2535238" y="4488581"/>
            <a:ext cx="1447800" cy="533400"/>
          </a:xfrm>
          <a:prstGeom prst="rect">
            <a:avLst/>
          </a:prstGeom>
          <a:noFill/>
          <a:ln w="9525">
            <a:noFill/>
            <a:miter lim="800000"/>
            <a:headEnd/>
            <a:tailEnd/>
          </a:ln>
          <a:effectLst/>
        </p:spPr>
        <p:txBody>
          <a:bodyPr>
            <a:spAutoFit/>
          </a:bodyPr>
          <a:lstStyle/>
          <a:p>
            <a:pPr>
              <a:spcBef>
                <a:spcPct val="50000"/>
              </a:spcBef>
            </a:pPr>
            <a:r>
              <a:rPr lang="zh-CN" altLang="en-US" sz="2900" b="1"/>
              <a:t>= 0 写</a:t>
            </a:r>
          </a:p>
        </p:txBody>
      </p:sp>
      <p:sp>
        <p:nvSpPr>
          <p:cNvPr id="39" name="Text Box 82"/>
          <p:cNvSpPr txBox="1">
            <a:spLocks noChangeArrowheads="1"/>
          </p:cNvSpPr>
          <p:nvPr/>
        </p:nvSpPr>
        <p:spPr bwMode="auto">
          <a:xfrm>
            <a:off x="2535238" y="4963244"/>
            <a:ext cx="1295400" cy="533400"/>
          </a:xfrm>
          <a:prstGeom prst="rect">
            <a:avLst/>
          </a:prstGeom>
          <a:noFill/>
          <a:ln w="9525">
            <a:noFill/>
            <a:miter lim="800000"/>
            <a:headEnd/>
            <a:tailEnd/>
          </a:ln>
          <a:effectLst/>
        </p:spPr>
        <p:txBody>
          <a:bodyPr>
            <a:spAutoFit/>
          </a:bodyPr>
          <a:lstStyle/>
          <a:p>
            <a:pPr>
              <a:spcBef>
                <a:spcPct val="50000"/>
              </a:spcBef>
            </a:pPr>
            <a:r>
              <a:rPr lang="zh-CN" altLang="en-US" sz="2900" b="1"/>
              <a:t>= 1 读</a:t>
            </a:r>
          </a:p>
        </p:txBody>
      </p:sp>
      <p:grpSp>
        <p:nvGrpSpPr>
          <p:cNvPr id="40" name="Group 104"/>
          <p:cNvGrpSpPr>
            <a:grpSpLocks/>
          </p:cNvGrpSpPr>
          <p:nvPr/>
        </p:nvGrpSpPr>
        <p:grpSpPr bwMode="auto">
          <a:xfrm>
            <a:off x="515938" y="4747344"/>
            <a:ext cx="1998662" cy="519112"/>
            <a:chOff x="325" y="2733"/>
            <a:chExt cx="1259" cy="327"/>
          </a:xfrm>
        </p:grpSpPr>
        <p:sp>
          <p:nvSpPr>
            <p:cNvPr id="41" name="Text Box 84"/>
            <p:cNvSpPr txBox="1">
              <a:spLocks noChangeArrowheads="1"/>
            </p:cNvSpPr>
            <p:nvPr/>
          </p:nvSpPr>
          <p:spPr bwMode="auto">
            <a:xfrm>
              <a:off x="325" y="2733"/>
              <a:ext cx="1259" cy="327"/>
            </a:xfrm>
            <a:prstGeom prst="rect">
              <a:avLst/>
            </a:prstGeom>
            <a:noFill/>
            <a:ln w="9525">
              <a:noFill/>
              <a:miter lim="800000"/>
              <a:headEnd/>
              <a:tailEnd/>
            </a:ln>
            <a:effectLst/>
          </p:spPr>
          <p:txBody>
            <a:bodyPr>
              <a:spAutoFit/>
            </a:bodyPr>
            <a:lstStyle/>
            <a:p>
              <a:pPr>
                <a:spcBef>
                  <a:spcPct val="50000"/>
                </a:spcBef>
              </a:pPr>
              <a:r>
                <a:rPr lang="zh-CN" altLang="en-US" sz="2800" b="1"/>
                <a:t>写使能</a:t>
              </a:r>
              <a:r>
                <a:rPr lang="en-US" altLang="zh-CN" sz="2800" b="1"/>
                <a:t>WE</a:t>
              </a:r>
            </a:p>
          </p:txBody>
        </p:sp>
        <p:sp>
          <p:nvSpPr>
            <p:cNvPr id="42" name="Line 85"/>
            <p:cNvSpPr>
              <a:spLocks noChangeShapeType="1"/>
            </p:cNvSpPr>
            <p:nvPr/>
          </p:nvSpPr>
          <p:spPr bwMode="auto">
            <a:xfrm>
              <a:off x="1086" y="2791"/>
              <a:ext cx="329"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grpSp>
      <p:sp>
        <p:nvSpPr>
          <p:cNvPr id="43" name="AutoShape 86"/>
          <p:cNvSpPr>
            <a:spLocks/>
          </p:cNvSpPr>
          <p:nvPr/>
        </p:nvSpPr>
        <p:spPr bwMode="auto">
          <a:xfrm>
            <a:off x="1381125" y="5672856"/>
            <a:ext cx="152400" cy="701675"/>
          </a:xfrm>
          <a:prstGeom prst="leftBrace">
            <a:avLst>
              <a:gd name="adj1" fmla="val 38368"/>
              <a:gd name="adj2" fmla="val 50000"/>
            </a:avLst>
          </a:prstGeom>
          <a:noFill/>
          <a:ln w="25400" cap="sq">
            <a:solidFill>
              <a:srgbClr val="004400"/>
            </a:solidFill>
            <a:round/>
            <a:headEnd type="none" w="sm" len="sm"/>
            <a:tailEnd type="none" w="sm" len="sm"/>
          </a:ln>
          <a:effectLst/>
        </p:spPr>
        <p:txBody>
          <a:bodyPr wrap="none" anchor="ctr"/>
          <a:lstStyle/>
          <a:p>
            <a:endParaRPr lang="zh-CN" altLang="en-US" b="1"/>
          </a:p>
        </p:txBody>
      </p:sp>
      <p:grpSp>
        <p:nvGrpSpPr>
          <p:cNvPr id="44" name="Group 107"/>
          <p:cNvGrpSpPr>
            <a:grpSpLocks/>
          </p:cNvGrpSpPr>
          <p:nvPr/>
        </p:nvGrpSpPr>
        <p:grpSpPr bwMode="auto">
          <a:xfrm>
            <a:off x="1482725" y="5493469"/>
            <a:ext cx="3937000" cy="519112"/>
            <a:chOff x="934" y="3203"/>
            <a:chExt cx="2480" cy="327"/>
          </a:xfrm>
        </p:grpSpPr>
        <p:sp>
          <p:nvSpPr>
            <p:cNvPr id="45" name="Line 88"/>
            <p:cNvSpPr>
              <a:spLocks noChangeShapeType="1"/>
            </p:cNvSpPr>
            <p:nvPr/>
          </p:nvSpPr>
          <p:spPr bwMode="auto">
            <a:xfrm>
              <a:off x="2139" y="3252"/>
              <a:ext cx="413"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sp>
          <p:nvSpPr>
            <p:cNvPr id="46" name="Text Box 89"/>
            <p:cNvSpPr txBox="1">
              <a:spLocks noChangeArrowheads="1"/>
            </p:cNvSpPr>
            <p:nvPr/>
          </p:nvSpPr>
          <p:spPr bwMode="auto">
            <a:xfrm>
              <a:off x="934" y="3203"/>
              <a:ext cx="2480" cy="327"/>
            </a:xfrm>
            <a:prstGeom prst="rect">
              <a:avLst/>
            </a:prstGeom>
            <a:noFill/>
            <a:ln w="9525">
              <a:noFill/>
              <a:miter lim="800000"/>
              <a:headEnd/>
              <a:tailEnd/>
            </a:ln>
            <a:effectLst/>
          </p:spPr>
          <p:txBody>
            <a:bodyPr>
              <a:spAutoFit/>
            </a:bodyPr>
            <a:lstStyle/>
            <a:p>
              <a:pPr>
                <a:spcBef>
                  <a:spcPct val="50000"/>
                </a:spcBef>
              </a:pPr>
              <a:r>
                <a:rPr lang="zh-CN" altLang="en-US" sz="2800" b="1"/>
                <a:t>行地址选通</a:t>
              </a:r>
              <a:r>
                <a:rPr lang="en-US" altLang="zh-CN" sz="2800" b="1"/>
                <a:t>RAS</a:t>
              </a:r>
              <a:r>
                <a:rPr lang="zh-CN" altLang="en-US" sz="2800" b="1"/>
                <a:t>=0时,</a:t>
              </a:r>
              <a:endParaRPr lang="en-US" altLang="zh-CN" sz="2800" b="1"/>
            </a:p>
          </p:txBody>
        </p:sp>
      </p:grpSp>
      <p:grpSp>
        <p:nvGrpSpPr>
          <p:cNvPr id="47" name="Group 108"/>
          <p:cNvGrpSpPr>
            <a:grpSpLocks/>
          </p:cNvGrpSpPr>
          <p:nvPr/>
        </p:nvGrpSpPr>
        <p:grpSpPr bwMode="auto">
          <a:xfrm>
            <a:off x="1495425" y="6006231"/>
            <a:ext cx="3660775" cy="519113"/>
            <a:chOff x="942" y="3510"/>
            <a:chExt cx="2306" cy="327"/>
          </a:xfrm>
        </p:grpSpPr>
        <p:sp>
          <p:nvSpPr>
            <p:cNvPr id="48" name="Text Box 91"/>
            <p:cNvSpPr txBox="1">
              <a:spLocks noChangeArrowheads="1"/>
            </p:cNvSpPr>
            <p:nvPr/>
          </p:nvSpPr>
          <p:spPr bwMode="auto">
            <a:xfrm>
              <a:off x="942" y="3510"/>
              <a:ext cx="2306" cy="327"/>
            </a:xfrm>
            <a:prstGeom prst="rect">
              <a:avLst/>
            </a:prstGeom>
            <a:noFill/>
            <a:ln w="9525">
              <a:noFill/>
              <a:miter lim="800000"/>
              <a:headEnd/>
              <a:tailEnd/>
            </a:ln>
            <a:effectLst/>
          </p:spPr>
          <p:txBody>
            <a:bodyPr>
              <a:spAutoFit/>
            </a:bodyPr>
            <a:lstStyle/>
            <a:p>
              <a:pPr>
                <a:spcBef>
                  <a:spcPct val="50000"/>
                </a:spcBef>
              </a:pPr>
              <a:r>
                <a:rPr lang="zh-CN" altLang="en-US" sz="2800" b="1"/>
                <a:t>列地址选通</a:t>
              </a:r>
              <a:r>
                <a:rPr lang="en-US" altLang="zh-CN" sz="2800" b="1"/>
                <a:t>CAS</a:t>
              </a:r>
              <a:r>
                <a:rPr lang="zh-CN" altLang="en-US" sz="2800" b="1"/>
                <a:t>=0时,</a:t>
              </a:r>
              <a:endParaRPr lang="en-US" altLang="zh-CN" sz="2800" b="1"/>
            </a:p>
          </p:txBody>
        </p:sp>
        <p:sp>
          <p:nvSpPr>
            <p:cNvPr id="49" name="Line 92"/>
            <p:cNvSpPr>
              <a:spLocks noChangeShapeType="1"/>
            </p:cNvSpPr>
            <p:nvPr/>
          </p:nvSpPr>
          <p:spPr bwMode="auto">
            <a:xfrm>
              <a:off x="2169" y="3560"/>
              <a:ext cx="392" cy="0"/>
            </a:xfrm>
            <a:prstGeom prst="line">
              <a:avLst/>
            </a:prstGeom>
            <a:noFill/>
            <a:ln w="25400" cap="sq">
              <a:solidFill>
                <a:srgbClr val="004400"/>
              </a:solidFill>
              <a:round/>
              <a:headEnd type="none" w="sm" len="sm"/>
              <a:tailEnd type="none" w="sm" len="sm"/>
            </a:ln>
            <a:effectLst/>
          </p:spPr>
          <p:txBody>
            <a:bodyPr wrap="none" anchor="ctr"/>
            <a:lstStyle/>
            <a:p>
              <a:endParaRPr lang="zh-CN" altLang="en-US" b="1"/>
            </a:p>
          </p:txBody>
        </p:sp>
      </p:grpSp>
      <p:sp>
        <p:nvSpPr>
          <p:cNvPr id="50" name="Text Box 93"/>
          <p:cNvSpPr txBox="1">
            <a:spLocks noChangeArrowheads="1"/>
          </p:cNvSpPr>
          <p:nvPr/>
        </p:nvSpPr>
        <p:spPr bwMode="auto">
          <a:xfrm>
            <a:off x="4902200" y="5455369"/>
            <a:ext cx="3162300" cy="533400"/>
          </a:xfrm>
          <a:prstGeom prst="rect">
            <a:avLst/>
          </a:prstGeom>
          <a:noFill/>
          <a:ln w="9525">
            <a:noFill/>
            <a:miter lim="800000"/>
            <a:headEnd/>
            <a:tailEnd/>
          </a:ln>
          <a:effectLst/>
        </p:spPr>
        <p:txBody>
          <a:bodyPr>
            <a:spAutoFit/>
          </a:bodyPr>
          <a:lstStyle/>
          <a:p>
            <a:pPr>
              <a:spcBef>
                <a:spcPct val="50000"/>
              </a:spcBef>
            </a:pPr>
            <a:r>
              <a:rPr lang="en-US" altLang="zh-CN" sz="2800" b="1"/>
              <a:t>A</a:t>
            </a:r>
            <a:r>
              <a:rPr lang="en-US" altLang="zh-CN" b="1" baseline="-12000"/>
              <a:t>7</a:t>
            </a:r>
            <a:r>
              <a:rPr lang="en-US" altLang="zh-CN" sz="2900" b="1"/>
              <a:t>~</a:t>
            </a:r>
            <a:r>
              <a:rPr lang="en-US" altLang="zh-CN" sz="2800" b="1"/>
              <a:t>A</a:t>
            </a:r>
            <a:r>
              <a:rPr lang="en-US" altLang="zh-CN" b="1" baseline="-12000"/>
              <a:t>0</a:t>
            </a:r>
            <a:r>
              <a:rPr lang="zh-CN" altLang="en-US" sz="2800" b="1"/>
              <a:t>为</a:t>
            </a:r>
            <a:r>
              <a:rPr lang="zh-CN" altLang="en-US" sz="2800" b="1" u="sng"/>
              <a:t>行地址</a:t>
            </a:r>
          </a:p>
        </p:txBody>
      </p:sp>
      <p:sp>
        <p:nvSpPr>
          <p:cNvPr id="51" name="Text Box 95"/>
          <p:cNvSpPr txBox="1">
            <a:spLocks noChangeArrowheads="1"/>
          </p:cNvSpPr>
          <p:nvPr/>
        </p:nvSpPr>
        <p:spPr bwMode="auto">
          <a:xfrm>
            <a:off x="7356475" y="5479181"/>
            <a:ext cx="1973263" cy="457200"/>
          </a:xfrm>
          <a:prstGeom prst="rect">
            <a:avLst/>
          </a:prstGeom>
          <a:noFill/>
          <a:ln w="9525">
            <a:noFill/>
            <a:miter lim="800000"/>
            <a:headEnd/>
            <a:tailEnd/>
          </a:ln>
          <a:effectLst/>
        </p:spPr>
        <p:txBody>
          <a:bodyPr>
            <a:spAutoFit/>
          </a:bodyPr>
          <a:lstStyle/>
          <a:p>
            <a:pPr>
              <a:spcBef>
                <a:spcPct val="50000"/>
              </a:spcBef>
            </a:pPr>
            <a:r>
              <a:rPr lang="zh-CN" altLang="en-US" sz="2400" b="1">
                <a:solidFill>
                  <a:srgbClr val="0000FF"/>
                </a:solidFill>
              </a:rPr>
              <a:t>(高8位地址)</a:t>
            </a:r>
          </a:p>
        </p:txBody>
      </p:sp>
      <p:sp>
        <p:nvSpPr>
          <p:cNvPr id="52" name="Text Box 96"/>
          <p:cNvSpPr txBox="1">
            <a:spLocks noChangeArrowheads="1"/>
          </p:cNvSpPr>
          <p:nvPr/>
        </p:nvSpPr>
        <p:spPr bwMode="auto">
          <a:xfrm>
            <a:off x="4894263" y="5990356"/>
            <a:ext cx="3481387" cy="533400"/>
          </a:xfrm>
          <a:prstGeom prst="rect">
            <a:avLst/>
          </a:prstGeom>
          <a:noFill/>
          <a:ln w="9525">
            <a:noFill/>
            <a:miter lim="800000"/>
            <a:headEnd/>
            <a:tailEnd/>
          </a:ln>
          <a:effectLst/>
        </p:spPr>
        <p:txBody>
          <a:bodyPr>
            <a:spAutoFit/>
          </a:bodyPr>
          <a:lstStyle/>
          <a:p>
            <a:pPr>
              <a:spcBef>
                <a:spcPct val="50000"/>
              </a:spcBef>
            </a:pPr>
            <a:r>
              <a:rPr lang="en-US" altLang="zh-CN" sz="2900" b="1"/>
              <a:t>A</a:t>
            </a:r>
            <a:r>
              <a:rPr lang="en-US" altLang="zh-CN" b="1" baseline="-12000"/>
              <a:t>7</a:t>
            </a:r>
            <a:r>
              <a:rPr lang="en-US" altLang="zh-CN" sz="2900" b="1"/>
              <a:t>~A</a:t>
            </a:r>
            <a:r>
              <a:rPr lang="en-US" altLang="zh-CN" b="1" baseline="-12000"/>
              <a:t>0</a:t>
            </a:r>
            <a:r>
              <a:rPr lang="zh-CN" altLang="en-US" sz="2800" b="1"/>
              <a:t>为</a:t>
            </a:r>
            <a:r>
              <a:rPr lang="zh-CN" altLang="en-US" sz="2800" b="1" u="sng"/>
              <a:t>列地址</a:t>
            </a:r>
          </a:p>
        </p:txBody>
      </p:sp>
      <p:sp>
        <p:nvSpPr>
          <p:cNvPr id="53" name="Text Box 98"/>
          <p:cNvSpPr txBox="1">
            <a:spLocks noChangeArrowheads="1"/>
          </p:cNvSpPr>
          <p:nvPr/>
        </p:nvSpPr>
        <p:spPr bwMode="auto">
          <a:xfrm>
            <a:off x="7358063" y="6031631"/>
            <a:ext cx="1881187" cy="457200"/>
          </a:xfrm>
          <a:prstGeom prst="rect">
            <a:avLst/>
          </a:prstGeom>
          <a:noFill/>
          <a:ln w="9525">
            <a:noFill/>
            <a:miter lim="800000"/>
            <a:headEnd/>
            <a:tailEnd/>
          </a:ln>
          <a:effectLst/>
        </p:spPr>
        <p:txBody>
          <a:bodyPr>
            <a:spAutoFit/>
          </a:bodyPr>
          <a:lstStyle/>
          <a:p>
            <a:pPr>
              <a:spcBef>
                <a:spcPct val="50000"/>
              </a:spcBef>
            </a:pPr>
            <a:r>
              <a:rPr lang="zh-CN" altLang="en-US" sz="2400" b="1">
                <a:solidFill>
                  <a:srgbClr val="0000FF"/>
                </a:solidFill>
              </a:rPr>
              <a:t>(低8位地址)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wipe(left)">
                                      <p:cBhvr>
                                        <p:cTn id="27" dur="500"/>
                                        <p:tgtEl>
                                          <p:spTgt spid="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wipe(left)">
                                      <p:cBhvr>
                                        <p:cTn id="32" dur="5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0">
                                            <p:txEl>
                                              <p:pRg st="0" end="0"/>
                                            </p:txEl>
                                          </p:spTgt>
                                        </p:tgtEl>
                                        <p:attrNameLst>
                                          <p:attrName>style.visibility</p:attrName>
                                        </p:attrNameLst>
                                      </p:cBhvr>
                                      <p:to>
                                        <p:strVal val="visible"/>
                                      </p:to>
                                    </p:set>
                                    <p:animEffect transition="in" filter="wipe(left)">
                                      <p:cBhvr>
                                        <p:cTn id="42" dur="500"/>
                                        <p:tgtEl>
                                          <p:spTgt spid="3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Effect transition="in" filter="wipe(left)">
                                      <p:cBhvr>
                                        <p:cTn id="47" dur="500"/>
                                        <p:tgtEl>
                                          <p:spTgt spid="3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up)">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wipe(left)">
                                      <p:cBhvr>
                                        <p:cTn id="57" dur="500"/>
                                        <p:tgtEl>
                                          <p:spTgt spid="4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wipe(up)">
                                      <p:cBhvr>
                                        <p:cTn id="62" dur="500"/>
                                        <p:tgtEl>
                                          <p:spTgt spid="3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8">
                                            <p:txEl>
                                              <p:pRg st="0" end="0"/>
                                            </p:txEl>
                                          </p:spTgt>
                                        </p:tgtEl>
                                        <p:attrNameLst>
                                          <p:attrName>style.visibility</p:attrName>
                                        </p:attrNameLst>
                                      </p:cBhvr>
                                      <p:to>
                                        <p:strVal val="visible"/>
                                      </p:to>
                                    </p:set>
                                    <p:animEffect transition="in" filter="wipe(left)">
                                      <p:cBhvr>
                                        <p:cTn id="67" dur="500"/>
                                        <p:tgtEl>
                                          <p:spTgt spid="38">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9">
                                            <p:txEl>
                                              <p:pRg st="0" end="0"/>
                                            </p:txEl>
                                          </p:spTgt>
                                        </p:tgtEl>
                                        <p:attrNameLst>
                                          <p:attrName>style.visibility</p:attrName>
                                        </p:attrNameLst>
                                      </p:cBhvr>
                                      <p:to>
                                        <p:strVal val="visible"/>
                                      </p:to>
                                    </p:set>
                                    <p:animEffect transition="in" filter="wipe(left)">
                                      <p:cBhvr>
                                        <p:cTn id="72" dur="500"/>
                                        <p:tgtEl>
                                          <p:spTgt spid="39">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6">
                                            <p:txEl>
                                              <p:pRg st="0" end="0"/>
                                            </p:txEl>
                                          </p:spTgt>
                                        </p:tgtEl>
                                        <p:attrNameLst>
                                          <p:attrName>style.visibility</p:attrName>
                                        </p:attrNameLst>
                                      </p:cBhvr>
                                      <p:to>
                                        <p:strVal val="visible"/>
                                      </p:to>
                                    </p:set>
                                    <p:animEffect transition="in" filter="wipe(left)">
                                      <p:cBhvr>
                                        <p:cTn id="77" dur="500"/>
                                        <p:tgtEl>
                                          <p:spTgt spid="36">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wipe(up)">
                                      <p:cBhvr>
                                        <p:cTn id="82" dur="500"/>
                                        <p:tgtEl>
                                          <p:spTgt spid="4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wipe(left)">
                                      <p:cBhvr>
                                        <p:cTn id="87" dur="500"/>
                                        <p:tgtEl>
                                          <p:spTgt spid="4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500"/>
                            </p:stCondLst>
                            <p:childTnLst>
                              <p:par>
                                <p:cTn id="94" presetID="22" presetClass="entr" presetSubtype="8" fill="hold" grpId="0" nodeType="afterEffect">
                                  <p:stCondLst>
                                    <p:cond delay="0"/>
                                  </p:stCondLst>
                                  <p:childTnLst>
                                    <p:set>
                                      <p:cBhvr>
                                        <p:cTn id="95" dur="1" fill="hold">
                                          <p:stCondLst>
                                            <p:cond delay="0"/>
                                          </p:stCondLst>
                                        </p:cTn>
                                        <p:tgtEl>
                                          <p:spTgt spid="51">
                                            <p:txEl>
                                              <p:pRg st="0" end="0"/>
                                            </p:txEl>
                                          </p:spTgt>
                                        </p:tgtEl>
                                        <p:attrNameLst>
                                          <p:attrName>style.visibility</p:attrName>
                                        </p:attrNameLst>
                                      </p:cBhvr>
                                      <p:to>
                                        <p:strVal val="visible"/>
                                      </p:to>
                                    </p:set>
                                    <p:animEffect transition="in" filter="wipe(left)">
                                      <p:cBhvr>
                                        <p:cTn id="96" dur="500"/>
                                        <p:tgtEl>
                                          <p:spTgt spid="51">
                                            <p:txEl>
                                              <p:pRg st="0" end="0"/>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wipe(left)">
                                      <p:cBhvr>
                                        <p:cTn id="101" dur="500"/>
                                        <p:tgtEl>
                                          <p:spTgt spid="47"/>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52">
                                            <p:txEl>
                                              <p:pRg st="0" end="0"/>
                                            </p:txEl>
                                          </p:spTgt>
                                        </p:tgtEl>
                                        <p:attrNameLst>
                                          <p:attrName>style.visibility</p:attrName>
                                        </p:attrNameLst>
                                      </p:cBhvr>
                                      <p:to>
                                        <p:strVal val="visible"/>
                                      </p:to>
                                    </p:set>
                                    <p:animEffect transition="in" filter="wipe(left)">
                                      <p:cBhvr>
                                        <p:cTn id="106" dur="500"/>
                                        <p:tgtEl>
                                          <p:spTgt spid="52">
                                            <p:txEl>
                                              <p:pRg st="0" end="0"/>
                                            </p:txEl>
                                          </p:spTgt>
                                        </p:tgtEl>
                                      </p:cBhvr>
                                    </p:animEffect>
                                  </p:childTnLst>
                                </p:cTn>
                              </p:par>
                            </p:childTnLst>
                          </p:cTn>
                        </p:par>
                        <p:par>
                          <p:cTn id="107" fill="hold">
                            <p:stCondLst>
                              <p:cond delay="500"/>
                            </p:stCondLst>
                            <p:childTnLst>
                              <p:par>
                                <p:cTn id="108" presetID="22" presetClass="entr" presetSubtype="8" fill="hold" grpId="0" nodeType="afterEffect">
                                  <p:stCondLst>
                                    <p:cond delay="0"/>
                                  </p:stCondLst>
                                  <p:childTnLst>
                                    <p:set>
                                      <p:cBhvr>
                                        <p:cTn id="109" dur="1" fill="hold">
                                          <p:stCondLst>
                                            <p:cond delay="0"/>
                                          </p:stCondLst>
                                        </p:cTn>
                                        <p:tgtEl>
                                          <p:spTgt spid="53">
                                            <p:txEl>
                                              <p:pRg st="0" end="0"/>
                                            </p:txEl>
                                          </p:spTgt>
                                        </p:tgtEl>
                                        <p:attrNameLst>
                                          <p:attrName>style.visibility</p:attrName>
                                        </p:attrNameLst>
                                      </p:cBhvr>
                                      <p:to>
                                        <p:strVal val="visible"/>
                                      </p:to>
                                    </p:set>
                                    <p:animEffect transition="in" filter="wipe(left)">
                                      <p:cBhvr>
                                        <p:cTn id="110" dur="500"/>
                                        <p:tgtEl>
                                          <p:spTgt spid="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30" grpId="0" build="p" autoUpdateAnimBg="0"/>
      <p:bldP spid="31" grpId="0" autoUpdateAnimBg="0"/>
      <p:bldP spid="32" grpId="0" autoUpdateAnimBg="0"/>
      <p:bldP spid="33" grpId="0" autoUpdateAnimBg="0"/>
      <p:bldP spid="34" grpId="0" build="p" autoUpdateAnimBg="0"/>
      <p:bldP spid="35" grpId="0" animBg="1"/>
      <p:bldP spid="36" grpId="0" build="p" autoUpdateAnimBg="0"/>
      <p:bldP spid="37" grpId="0" animBg="1"/>
      <p:bldP spid="38" grpId="0" build="p" autoUpdateAnimBg="0"/>
      <p:bldP spid="39" grpId="0" build="p" autoUpdateAnimBg="0"/>
      <p:bldP spid="43" grpId="0" animBg="1"/>
      <p:bldP spid="50" grpId="0" build="p" autoUpdateAnimBg="0"/>
      <p:bldP spid="51" grpId="0" build="p" autoUpdateAnimBg="0" advAuto="0"/>
      <p:bldP spid="52" grpId="0" build="p" autoUpdateAnimBg="0"/>
      <p:bldP spid="53" grpId="0" build="p" autoUpdateAnimBg="0"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753195" y="791493"/>
            <a:ext cx="5699125" cy="549275"/>
          </a:xfrm>
          <a:prstGeom prst="rect">
            <a:avLst/>
          </a:prstGeom>
          <a:noFill/>
          <a:ln w="9525">
            <a:noFill/>
            <a:miter lim="800000"/>
            <a:headEnd/>
            <a:tailEnd/>
          </a:ln>
          <a:effectLst/>
        </p:spPr>
        <p:txBody>
          <a:bodyPr>
            <a:spAutoFit/>
          </a:bodyPr>
          <a:lstStyle/>
          <a:p>
            <a:r>
              <a:rPr lang="zh-CN" altLang="en-US" sz="3000" b="1"/>
              <a:t>附: 半导体存储芯片的一般结构</a:t>
            </a:r>
          </a:p>
        </p:txBody>
      </p:sp>
      <p:sp>
        <p:nvSpPr>
          <p:cNvPr id="3" name="Rectangle 3"/>
          <p:cNvSpPr>
            <a:spLocks noChangeArrowheads="1"/>
          </p:cNvSpPr>
          <p:nvPr/>
        </p:nvSpPr>
        <p:spPr bwMode="auto">
          <a:xfrm>
            <a:off x="395288" y="1460723"/>
            <a:ext cx="8748712" cy="946150"/>
          </a:xfrm>
          <a:prstGeom prst="rect">
            <a:avLst/>
          </a:prstGeom>
          <a:noFill/>
          <a:ln w="9525">
            <a:noFill/>
            <a:miter lim="800000"/>
            <a:headEnd/>
            <a:tailEnd/>
          </a:ln>
          <a:effectLst/>
        </p:spPr>
        <p:txBody>
          <a:bodyPr>
            <a:spAutoFit/>
          </a:bodyPr>
          <a:lstStyle/>
          <a:p>
            <a:pPr>
              <a:tabLst>
                <a:tab pos="387350" algn="l"/>
                <a:tab pos="484188" algn="l"/>
              </a:tabLst>
            </a:pPr>
            <a:r>
              <a:rPr lang="zh-CN" altLang="en-US" sz="2800" b="1"/>
              <a:t>除存储单元本身, 存储芯片内部还包括地址译码器、</a:t>
            </a:r>
            <a:r>
              <a:rPr lang="en-US" altLang="zh-CN" sz="2800" b="1"/>
              <a:t>I/O</a:t>
            </a:r>
            <a:r>
              <a:rPr lang="zh-CN" altLang="en-US" sz="2800" b="1"/>
              <a:t>电路、片选控制和输出驱动电路等。</a:t>
            </a:r>
          </a:p>
        </p:txBody>
      </p:sp>
      <p:sp>
        <p:nvSpPr>
          <p:cNvPr id="4" name="Text Box 4"/>
          <p:cNvSpPr txBox="1">
            <a:spLocks noChangeArrowheads="1"/>
          </p:cNvSpPr>
          <p:nvPr/>
        </p:nvSpPr>
        <p:spPr bwMode="auto">
          <a:xfrm>
            <a:off x="393700" y="2672680"/>
            <a:ext cx="8607425" cy="3276600"/>
          </a:xfrm>
          <a:prstGeom prst="rect">
            <a:avLst/>
          </a:prstGeom>
          <a:noFill/>
          <a:ln w="9525">
            <a:noFill/>
            <a:miter lim="800000"/>
            <a:headEnd/>
            <a:tailEnd/>
          </a:ln>
          <a:effectLst/>
        </p:spPr>
        <p:txBody>
          <a:bodyPr>
            <a:spAutoFit/>
          </a:bodyPr>
          <a:lstStyle/>
          <a:p>
            <a:pPr marL="574675" indent="-574675">
              <a:spcBef>
                <a:spcPct val="25000"/>
              </a:spcBef>
              <a:buClr>
                <a:schemeClr val="folHlink"/>
              </a:buClr>
              <a:buSzPct val="60000"/>
              <a:buFont typeface="Wingdings" pitchFamily="2" charset="2"/>
              <a:buNone/>
            </a:pPr>
            <a:r>
              <a:rPr lang="zh-CN" altLang="en-US" sz="3000" b="1"/>
              <a:t>(1) 地址译码器</a:t>
            </a:r>
          </a:p>
          <a:p>
            <a:pPr marL="574675" indent="-574675">
              <a:spcBef>
                <a:spcPct val="5000"/>
              </a:spcBef>
              <a:buClr>
                <a:schemeClr val="folHlink"/>
              </a:buClr>
              <a:buSzPct val="60000"/>
              <a:buFont typeface="Wingdings" pitchFamily="2" charset="2"/>
              <a:buNone/>
            </a:pPr>
            <a:r>
              <a:rPr lang="zh-CN" altLang="en-US" sz="2800" b="1"/>
              <a:t>      地址译码器</a:t>
            </a:r>
            <a:r>
              <a:rPr lang="zh-CN" altLang="en-GB" sz="2800" b="1"/>
              <a:t>对</a:t>
            </a:r>
            <a:r>
              <a:rPr lang="en-GB" altLang="zh-CN" sz="2800" b="1"/>
              <a:t>n</a:t>
            </a:r>
            <a:r>
              <a:rPr lang="zh-CN" altLang="en-GB" sz="2800" b="1"/>
              <a:t>条地址线译码, 以</a:t>
            </a:r>
            <a:r>
              <a:rPr lang="zh-CN" altLang="en-GB" sz="2800" b="1" smtClean="0"/>
              <a:t>选择</a:t>
            </a:r>
            <a:r>
              <a:rPr lang="en-US" altLang="zh-CN" sz="2800" b="1" smtClean="0"/>
              <a:t>2</a:t>
            </a:r>
            <a:r>
              <a:rPr lang="en-US" altLang="zh-CN" sz="2800" b="1" baseline="30000" smtClean="0"/>
              <a:t>n</a:t>
            </a:r>
            <a:r>
              <a:rPr lang="zh-CN" altLang="en-GB" sz="2800" b="1" smtClean="0"/>
              <a:t>个</a:t>
            </a:r>
            <a:r>
              <a:rPr lang="zh-CN" altLang="en-GB" sz="2800" b="1"/>
              <a:t>存储单元中的一个。</a:t>
            </a:r>
            <a:r>
              <a:rPr lang="zh-CN" altLang="en-US" sz="2800" b="1"/>
              <a:t>根据输入地址来选择存储单元, 通常采用行/列双译码方式;</a:t>
            </a:r>
          </a:p>
          <a:p>
            <a:pPr marL="574675" indent="-574675">
              <a:spcBef>
                <a:spcPct val="15000"/>
              </a:spcBef>
              <a:buClr>
                <a:schemeClr val="folHlink"/>
              </a:buClr>
              <a:buSzPct val="60000"/>
              <a:buFont typeface="Wingdings" pitchFamily="2" charset="2"/>
              <a:buNone/>
            </a:pPr>
            <a:r>
              <a:rPr lang="en-US" altLang="zh-CN" sz="3000" b="1"/>
              <a:t>(2) I/O</a:t>
            </a:r>
            <a:r>
              <a:rPr lang="zh-CN" altLang="en-US" sz="3000" b="1"/>
              <a:t>电路</a:t>
            </a:r>
          </a:p>
          <a:p>
            <a:pPr marL="574675" indent="-574675">
              <a:buClr>
                <a:schemeClr val="folHlink"/>
              </a:buClr>
              <a:buSzPct val="60000"/>
              <a:buFont typeface="Wingdings" pitchFamily="2" charset="2"/>
              <a:buNone/>
            </a:pPr>
            <a:r>
              <a:rPr lang="en-US" altLang="zh-CN" sz="3100" b="1"/>
              <a:t>      </a:t>
            </a:r>
            <a:r>
              <a:rPr lang="en-US" altLang="zh-CN" sz="2800" b="1"/>
              <a:t>I/O</a:t>
            </a:r>
            <a:r>
              <a:rPr lang="zh-CN" altLang="en-US" sz="2800" b="1"/>
              <a:t>电路在数据总线与被选中的单元之间, </a:t>
            </a:r>
            <a:r>
              <a:rPr lang="zh-CN" altLang="en-GB" sz="2800" b="1"/>
              <a:t>控制被选中单元读出或写入, 并具有驱动作用。</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wipe(left)">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wipe(left)">
                                      <p:cBhvr>
                                        <p:cTn id="3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27025" y="731168"/>
            <a:ext cx="3886200" cy="609600"/>
          </a:xfrm>
          <a:prstGeom prst="rect">
            <a:avLst/>
          </a:prstGeom>
          <a:noFill/>
          <a:ln w="9525">
            <a:noFill/>
            <a:miter lim="800000"/>
            <a:headEnd/>
            <a:tailEnd/>
          </a:ln>
          <a:effectLst/>
        </p:spPr>
        <p:txBody>
          <a:bodyPr/>
          <a:lstStyle/>
          <a:p>
            <a:pPr marL="661988" indent="-661988">
              <a:buClr>
                <a:schemeClr val="accent2"/>
              </a:buClr>
              <a:buSzPct val="80000"/>
              <a:buFont typeface="Wingdings" pitchFamily="2" charset="2"/>
              <a:buNone/>
            </a:pPr>
            <a:r>
              <a:rPr lang="zh-CN" altLang="en-US" sz="3000" b="1"/>
              <a:t>(3) 片选控制电路</a:t>
            </a:r>
            <a:endParaRPr lang="zh-CN" altLang="en-GB" sz="3000" b="1"/>
          </a:p>
        </p:txBody>
      </p:sp>
      <p:sp>
        <p:nvSpPr>
          <p:cNvPr id="3" name="Rectangle 3"/>
          <p:cNvSpPr>
            <a:spLocks noChangeArrowheads="1"/>
          </p:cNvSpPr>
          <p:nvPr/>
        </p:nvSpPr>
        <p:spPr bwMode="auto">
          <a:xfrm>
            <a:off x="871538" y="1518815"/>
            <a:ext cx="7359650" cy="519113"/>
          </a:xfrm>
          <a:prstGeom prst="rect">
            <a:avLst/>
          </a:prstGeom>
          <a:noFill/>
          <a:ln w="9525">
            <a:noFill/>
            <a:miter lim="800000"/>
            <a:headEnd/>
            <a:tailEnd/>
          </a:ln>
          <a:effectLst/>
        </p:spPr>
        <p:txBody>
          <a:bodyPr>
            <a:spAutoFit/>
          </a:bodyPr>
          <a:lstStyle/>
          <a:p>
            <a:pPr marL="290513" indent="-290513">
              <a:spcBef>
                <a:spcPct val="50000"/>
              </a:spcBef>
              <a:buClr>
                <a:schemeClr val="accent2"/>
              </a:buClr>
              <a:buSzPct val="80000"/>
              <a:buFont typeface="Wingdings" pitchFamily="2" charset="2"/>
              <a:buNone/>
            </a:pPr>
            <a:r>
              <a:rPr lang="zh-CN" altLang="en-US" sz="2800" b="1"/>
              <a:t>片选控制电路用于控制存储芯片是否被选中。</a:t>
            </a:r>
          </a:p>
        </p:txBody>
      </p:sp>
      <p:grpSp>
        <p:nvGrpSpPr>
          <p:cNvPr id="4" name="Group 62"/>
          <p:cNvGrpSpPr>
            <a:grpSpLocks/>
          </p:cNvGrpSpPr>
          <p:nvPr/>
        </p:nvGrpSpPr>
        <p:grpSpPr bwMode="auto">
          <a:xfrm>
            <a:off x="879475" y="1982365"/>
            <a:ext cx="8001000" cy="2273300"/>
            <a:chOff x="554" y="802"/>
            <a:chExt cx="5040" cy="1432"/>
          </a:xfrm>
        </p:grpSpPr>
        <p:sp>
          <p:nvSpPr>
            <p:cNvPr id="5" name="Rectangle 7"/>
            <p:cNvSpPr>
              <a:spLocks noChangeArrowheads="1"/>
            </p:cNvSpPr>
            <p:nvPr/>
          </p:nvSpPr>
          <p:spPr bwMode="auto">
            <a:xfrm>
              <a:off x="554" y="802"/>
              <a:ext cx="5040" cy="1432"/>
            </a:xfrm>
            <a:prstGeom prst="rect">
              <a:avLst/>
            </a:prstGeom>
            <a:noFill/>
            <a:ln w="9525">
              <a:noFill/>
              <a:miter lim="800000"/>
              <a:headEnd/>
              <a:tailEnd/>
            </a:ln>
            <a:effectLst/>
          </p:spPr>
          <p:txBody>
            <a:bodyPr>
              <a:spAutoFit/>
            </a:bodyPr>
            <a:lstStyle/>
            <a:p>
              <a:pPr>
                <a:spcBef>
                  <a:spcPct val="35000"/>
                </a:spcBef>
                <a:buClr>
                  <a:schemeClr val="accent2"/>
                </a:buClr>
                <a:buSzPct val="80000"/>
                <a:buFont typeface="Wingdings" pitchFamily="2" charset="2"/>
                <a:buNone/>
              </a:pPr>
              <a:r>
                <a:rPr lang="zh-CN" altLang="en-GB" sz="2800" b="1"/>
                <a:t>一个存储器系统一般由一定数量的存储芯片组成。访存时</a:t>
              </a:r>
              <a:r>
                <a:rPr lang="zh-CN" altLang="en-US" sz="2800" b="1"/>
                <a:t>, </a:t>
              </a:r>
              <a:r>
                <a:rPr lang="zh-CN" altLang="en-GB" sz="2800" b="1"/>
                <a:t>首先要选片, 用地址译码器输出和一些控制信号(如</a:t>
              </a:r>
              <a:r>
                <a:rPr lang="en-GB" altLang="zh-CN" sz="2800" b="1"/>
                <a:t>Intel</a:t>
              </a:r>
              <a:r>
                <a:rPr lang="en-GB" altLang="zh-CN" sz="2800" b="1">
                  <a:sym typeface="Symbol" pitchFamily="18" charset="2"/>
                </a:rPr>
                <a:t></a:t>
              </a:r>
              <a:r>
                <a:rPr lang="en-GB" altLang="zh-CN" sz="2800" b="1"/>
                <a:t>86</a:t>
              </a:r>
              <a:r>
                <a:rPr lang="zh-CN" altLang="en-GB" sz="3100" b="1"/>
                <a:t>的</a:t>
              </a:r>
              <a:r>
                <a:rPr lang="en-GB" altLang="zh-CN" sz="2800" b="1"/>
                <a:t>M/IO)</a:t>
              </a:r>
              <a:r>
                <a:rPr lang="zh-CN" altLang="en-GB" sz="2800" b="1"/>
                <a:t>形成选片信号, 只有存</a:t>
              </a:r>
              <a:r>
                <a:rPr lang="zh-CN" altLang="en-US" sz="2800" b="1"/>
                <a:t>储</a:t>
              </a:r>
              <a:r>
                <a:rPr lang="zh-CN" altLang="en-GB" sz="2800" b="1"/>
                <a:t>芯片的片选(</a:t>
              </a:r>
              <a:r>
                <a:rPr lang="en-GB" altLang="zh-CN" sz="2800" b="1"/>
                <a:t>CS)</a:t>
              </a:r>
              <a:r>
                <a:rPr lang="zh-CN" altLang="en-GB" sz="2800" b="1"/>
                <a:t>有效时, 才能对该片上的存储单元进行读/写操作。</a:t>
              </a:r>
            </a:p>
          </p:txBody>
        </p:sp>
        <p:sp>
          <p:nvSpPr>
            <p:cNvPr id="6" name="Line 8"/>
            <p:cNvSpPr>
              <a:spLocks noChangeShapeType="1"/>
            </p:cNvSpPr>
            <p:nvPr/>
          </p:nvSpPr>
          <p:spPr bwMode="auto">
            <a:xfrm>
              <a:off x="2923" y="1433"/>
              <a:ext cx="215" cy="0"/>
            </a:xfrm>
            <a:prstGeom prst="line">
              <a:avLst/>
            </a:prstGeom>
            <a:noFill/>
            <a:ln w="22225">
              <a:solidFill>
                <a:schemeClr val="bg1"/>
              </a:solidFill>
              <a:round/>
              <a:headEnd/>
              <a:tailEnd/>
            </a:ln>
            <a:effectLst/>
          </p:spPr>
          <p:txBody>
            <a:bodyPr wrap="none"/>
            <a:lstStyle/>
            <a:p>
              <a:endParaRPr lang="zh-CN" altLang="en-US" b="1"/>
            </a:p>
          </p:txBody>
        </p:sp>
      </p:grpSp>
      <p:grpSp>
        <p:nvGrpSpPr>
          <p:cNvPr id="7" name="Group 81"/>
          <p:cNvGrpSpPr>
            <a:grpSpLocks/>
          </p:cNvGrpSpPr>
          <p:nvPr/>
        </p:nvGrpSpPr>
        <p:grpSpPr bwMode="auto">
          <a:xfrm>
            <a:off x="984250" y="4027189"/>
            <a:ext cx="7189788" cy="2570163"/>
            <a:chOff x="620" y="2018"/>
            <a:chExt cx="4529" cy="1619"/>
          </a:xfrm>
        </p:grpSpPr>
        <p:sp>
          <p:nvSpPr>
            <p:cNvPr id="8" name="Text Box 27"/>
            <p:cNvSpPr txBox="1">
              <a:spLocks noChangeArrowheads="1"/>
            </p:cNvSpPr>
            <p:nvPr/>
          </p:nvSpPr>
          <p:spPr bwMode="auto">
            <a:xfrm>
              <a:off x="1685" y="2907"/>
              <a:ext cx="1538" cy="616"/>
            </a:xfrm>
            <a:prstGeom prst="rect">
              <a:avLst/>
            </a:prstGeom>
            <a:noFill/>
            <a:ln w="19050">
              <a:solidFill>
                <a:srgbClr val="004400"/>
              </a:solidFill>
              <a:miter lim="800000"/>
              <a:headEnd/>
              <a:tailEnd/>
            </a:ln>
            <a:effectLst/>
          </p:spPr>
          <p:txBody>
            <a:bodyPr>
              <a:spAutoFit/>
            </a:bodyPr>
            <a:lstStyle/>
            <a:p>
              <a:pPr algn="ctr">
                <a:lnSpc>
                  <a:spcPct val="110000"/>
                </a:lnSpc>
                <a:spcBef>
                  <a:spcPct val="50000"/>
                </a:spcBef>
              </a:pPr>
              <a:r>
                <a:rPr lang="zh-CN" altLang="en-US" sz="2800" b="1"/>
                <a:t> 地址译码器</a:t>
              </a:r>
            </a:p>
            <a:p>
              <a:r>
                <a:rPr lang="zh-CN" altLang="en-US" sz="2600" b="1"/>
                <a:t>(产生片选信号)</a:t>
              </a:r>
            </a:p>
          </p:txBody>
        </p:sp>
        <p:sp>
          <p:nvSpPr>
            <p:cNvPr id="9" name="Line 28"/>
            <p:cNvSpPr>
              <a:spLocks noChangeShapeType="1"/>
            </p:cNvSpPr>
            <p:nvPr/>
          </p:nvSpPr>
          <p:spPr bwMode="auto">
            <a:xfrm flipH="1">
              <a:off x="3225" y="3293"/>
              <a:ext cx="544" cy="2"/>
            </a:xfrm>
            <a:prstGeom prst="line">
              <a:avLst/>
            </a:prstGeom>
            <a:noFill/>
            <a:ln w="19050">
              <a:solidFill>
                <a:srgbClr val="004400"/>
              </a:solidFill>
              <a:round/>
              <a:headEnd/>
              <a:tailEnd/>
            </a:ln>
            <a:effectLst/>
          </p:spPr>
          <p:txBody>
            <a:bodyPr wrap="none"/>
            <a:lstStyle/>
            <a:p>
              <a:endParaRPr lang="zh-CN" altLang="en-US" b="1"/>
            </a:p>
          </p:txBody>
        </p:sp>
        <p:sp>
          <p:nvSpPr>
            <p:cNvPr id="10" name="AutoShape 36"/>
            <p:cNvSpPr>
              <a:spLocks noChangeArrowheads="1"/>
            </p:cNvSpPr>
            <p:nvPr/>
          </p:nvSpPr>
          <p:spPr bwMode="auto">
            <a:xfrm>
              <a:off x="1362" y="3183"/>
              <a:ext cx="308" cy="98"/>
            </a:xfrm>
            <a:prstGeom prst="rightArrow">
              <a:avLst>
                <a:gd name="adj1" fmla="val 50000"/>
                <a:gd name="adj2" fmla="val 78571"/>
              </a:avLst>
            </a:prstGeom>
            <a:solidFill>
              <a:srgbClr val="004400"/>
            </a:solidFill>
            <a:ln w="9525">
              <a:solidFill>
                <a:srgbClr val="004400"/>
              </a:solidFill>
              <a:miter lim="800000"/>
              <a:headEnd/>
              <a:tailEnd/>
            </a:ln>
            <a:effectLst/>
          </p:spPr>
          <p:txBody>
            <a:bodyPr wrap="none" anchor="ctr"/>
            <a:lstStyle/>
            <a:p>
              <a:endParaRPr lang="zh-CN" altLang="en-US" b="1"/>
            </a:p>
          </p:txBody>
        </p:sp>
        <p:sp>
          <p:nvSpPr>
            <p:cNvPr id="11" name="Rectangle 38"/>
            <p:cNvSpPr>
              <a:spLocks noChangeArrowheads="1"/>
            </p:cNvSpPr>
            <p:nvPr/>
          </p:nvSpPr>
          <p:spPr bwMode="auto">
            <a:xfrm>
              <a:off x="3990" y="2018"/>
              <a:ext cx="1159" cy="327"/>
            </a:xfrm>
            <a:prstGeom prst="rect">
              <a:avLst/>
            </a:prstGeom>
            <a:noFill/>
            <a:ln w="9525">
              <a:noFill/>
              <a:miter lim="800000"/>
              <a:headEnd/>
              <a:tailEnd/>
            </a:ln>
            <a:effectLst/>
          </p:spPr>
          <p:txBody>
            <a:bodyPr>
              <a:spAutoFit/>
            </a:bodyPr>
            <a:lstStyle/>
            <a:p>
              <a:pPr>
                <a:spcBef>
                  <a:spcPct val="50000"/>
                </a:spcBef>
              </a:pPr>
              <a:r>
                <a:rPr lang="zh-CN" altLang="en-US" sz="2800" b="1"/>
                <a:t>存储芯片</a:t>
              </a:r>
            </a:p>
          </p:txBody>
        </p:sp>
        <p:sp>
          <p:nvSpPr>
            <p:cNvPr id="12" name="Text Box 54"/>
            <p:cNvSpPr txBox="1">
              <a:spLocks noChangeArrowheads="1"/>
            </p:cNvSpPr>
            <p:nvPr/>
          </p:nvSpPr>
          <p:spPr bwMode="auto">
            <a:xfrm>
              <a:off x="620" y="2929"/>
              <a:ext cx="896" cy="558"/>
            </a:xfrm>
            <a:prstGeom prst="rect">
              <a:avLst/>
            </a:prstGeom>
            <a:noFill/>
            <a:ln w="9525">
              <a:noFill/>
              <a:miter lim="800000"/>
              <a:headEnd/>
              <a:tailEnd/>
            </a:ln>
            <a:effectLst/>
          </p:spPr>
          <p:txBody>
            <a:bodyPr>
              <a:spAutoFit/>
            </a:bodyPr>
            <a:lstStyle/>
            <a:p>
              <a:pPr>
                <a:spcBef>
                  <a:spcPct val="50000"/>
                </a:spcBef>
              </a:pPr>
              <a:r>
                <a:rPr lang="zh-CN" altLang="en-US" sz="2600" b="1"/>
                <a:t>来自地址总线</a:t>
              </a:r>
            </a:p>
          </p:txBody>
        </p:sp>
        <p:sp>
          <p:nvSpPr>
            <p:cNvPr id="13" name="Text Box 55"/>
            <p:cNvSpPr txBox="1">
              <a:spLocks noChangeArrowheads="1"/>
            </p:cNvSpPr>
            <p:nvPr/>
          </p:nvSpPr>
          <p:spPr bwMode="auto">
            <a:xfrm>
              <a:off x="2237" y="2408"/>
              <a:ext cx="1460" cy="308"/>
            </a:xfrm>
            <a:prstGeom prst="rect">
              <a:avLst/>
            </a:prstGeom>
            <a:noFill/>
            <a:ln w="9525">
              <a:noFill/>
              <a:miter lim="800000"/>
              <a:headEnd/>
              <a:tailEnd/>
            </a:ln>
            <a:effectLst/>
          </p:spPr>
          <p:txBody>
            <a:bodyPr>
              <a:spAutoFit/>
            </a:bodyPr>
            <a:lstStyle/>
            <a:p>
              <a:r>
                <a:rPr lang="zh-CN" altLang="en-US" sz="2600" b="1"/>
                <a:t>来自地址总线</a:t>
              </a:r>
            </a:p>
          </p:txBody>
        </p:sp>
        <p:sp>
          <p:nvSpPr>
            <p:cNvPr id="14" name="Oval 63"/>
            <p:cNvSpPr>
              <a:spLocks noChangeArrowheads="1"/>
            </p:cNvSpPr>
            <p:nvPr/>
          </p:nvSpPr>
          <p:spPr bwMode="auto">
            <a:xfrm>
              <a:off x="3762" y="3248"/>
              <a:ext cx="76" cy="77"/>
            </a:xfrm>
            <a:prstGeom prst="ellipse">
              <a:avLst/>
            </a:prstGeom>
            <a:noFill/>
            <a:ln w="22225">
              <a:solidFill>
                <a:srgbClr val="004400"/>
              </a:solidFill>
              <a:round/>
              <a:headEnd/>
              <a:tailEnd/>
            </a:ln>
            <a:effectLst/>
          </p:spPr>
          <p:txBody>
            <a:bodyPr wrap="none" anchor="ctr"/>
            <a:lstStyle/>
            <a:p>
              <a:endParaRPr lang="zh-CN" altLang="en-US" b="1"/>
            </a:p>
          </p:txBody>
        </p:sp>
        <p:grpSp>
          <p:nvGrpSpPr>
            <p:cNvPr id="15" name="Group 65"/>
            <p:cNvGrpSpPr>
              <a:grpSpLocks/>
            </p:cNvGrpSpPr>
            <p:nvPr/>
          </p:nvGrpSpPr>
          <p:grpSpPr bwMode="auto">
            <a:xfrm>
              <a:off x="3306" y="2989"/>
              <a:ext cx="460" cy="327"/>
              <a:chOff x="3306" y="2965"/>
              <a:chExt cx="460" cy="327"/>
            </a:xfrm>
          </p:grpSpPr>
          <p:sp>
            <p:nvSpPr>
              <p:cNvPr id="28" name="Text Box 37"/>
              <p:cNvSpPr txBox="1">
                <a:spLocks noChangeArrowheads="1"/>
              </p:cNvSpPr>
              <p:nvPr/>
            </p:nvSpPr>
            <p:spPr bwMode="auto">
              <a:xfrm>
                <a:off x="3306" y="2965"/>
                <a:ext cx="460" cy="327"/>
              </a:xfrm>
              <a:prstGeom prst="rect">
                <a:avLst/>
              </a:prstGeom>
              <a:noFill/>
              <a:ln w="9525">
                <a:noFill/>
                <a:miter lim="800000"/>
                <a:headEnd/>
                <a:tailEnd/>
              </a:ln>
              <a:effectLst/>
            </p:spPr>
            <p:txBody>
              <a:bodyPr>
                <a:spAutoFit/>
              </a:bodyPr>
              <a:lstStyle/>
              <a:p>
                <a:pPr>
                  <a:spcBef>
                    <a:spcPct val="50000"/>
                  </a:spcBef>
                </a:pPr>
                <a:r>
                  <a:rPr lang="en-US" altLang="zh-CN" sz="2800" b="1"/>
                  <a:t>CS</a:t>
                </a:r>
              </a:p>
            </p:txBody>
          </p:sp>
          <p:sp>
            <p:nvSpPr>
              <p:cNvPr id="29" name="Line 64"/>
              <p:cNvSpPr>
                <a:spLocks noChangeShapeType="1"/>
              </p:cNvSpPr>
              <p:nvPr/>
            </p:nvSpPr>
            <p:spPr bwMode="auto">
              <a:xfrm>
                <a:off x="3387" y="3024"/>
                <a:ext cx="258" cy="0"/>
              </a:xfrm>
              <a:prstGeom prst="line">
                <a:avLst/>
              </a:prstGeom>
              <a:noFill/>
              <a:ln w="22225">
                <a:solidFill>
                  <a:srgbClr val="004400"/>
                </a:solidFill>
                <a:round/>
                <a:headEnd/>
                <a:tailEnd/>
              </a:ln>
              <a:effectLst/>
            </p:spPr>
            <p:txBody>
              <a:bodyPr wrap="none"/>
              <a:lstStyle/>
              <a:p>
                <a:endParaRPr lang="zh-CN" altLang="en-US" b="1"/>
              </a:p>
            </p:txBody>
          </p:sp>
        </p:grpSp>
        <p:sp>
          <p:nvSpPr>
            <p:cNvPr id="16" name="Rectangle 68"/>
            <p:cNvSpPr>
              <a:spLocks noChangeArrowheads="1"/>
            </p:cNvSpPr>
            <p:nvPr/>
          </p:nvSpPr>
          <p:spPr bwMode="auto">
            <a:xfrm>
              <a:off x="3853" y="2349"/>
              <a:ext cx="1295" cy="1288"/>
            </a:xfrm>
            <a:prstGeom prst="rect">
              <a:avLst/>
            </a:prstGeom>
            <a:solidFill>
              <a:schemeClr val="tx2">
                <a:lumMod val="20000"/>
                <a:lumOff val="80000"/>
              </a:schemeClr>
            </a:solidFill>
            <a:ln w="19050">
              <a:solidFill>
                <a:srgbClr val="004400"/>
              </a:solidFill>
              <a:miter lim="800000"/>
              <a:headEnd/>
              <a:tailEnd/>
            </a:ln>
            <a:effectLst/>
          </p:spPr>
          <p:txBody>
            <a:bodyPr wrap="none" anchor="ctr"/>
            <a:lstStyle/>
            <a:p>
              <a:endParaRPr lang="zh-CN" altLang="en-US" b="1"/>
            </a:p>
          </p:txBody>
        </p:sp>
        <p:sp>
          <p:nvSpPr>
            <p:cNvPr id="17" name="Text Box 69"/>
            <p:cNvSpPr txBox="1">
              <a:spLocks noChangeArrowheads="1"/>
            </p:cNvSpPr>
            <p:nvPr/>
          </p:nvSpPr>
          <p:spPr bwMode="auto">
            <a:xfrm>
              <a:off x="3962" y="2389"/>
              <a:ext cx="349" cy="1211"/>
            </a:xfrm>
            <a:prstGeom prst="rect">
              <a:avLst/>
            </a:prstGeom>
            <a:noFill/>
            <a:ln w="15875">
              <a:solidFill>
                <a:srgbClr val="003800"/>
              </a:solidFill>
              <a:miter lim="800000"/>
              <a:headEnd/>
              <a:tailEnd/>
            </a:ln>
            <a:effectLst/>
          </p:spPr>
          <p:txBody>
            <a:bodyPr vert="eaVert">
              <a:spAutoFit/>
            </a:bodyPr>
            <a:lstStyle/>
            <a:p>
              <a:pPr>
                <a:spcBef>
                  <a:spcPct val="50000"/>
                </a:spcBef>
              </a:pPr>
              <a:r>
                <a:rPr lang="zh-CN" altLang="en-US" sz="2400" b="1"/>
                <a:t>选单元译码器</a:t>
              </a:r>
            </a:p>
          </p:txBody>
        </p:sp>
        <p:sp>
          <p:nvSpPr>
            <p:cNvPr id="18" name="Rectangle 71"/>
            <p:cNvSpPr>
              <a:spLocks noChangeArrowheads="1"/>
            </p:cNvSpPr>
            <p:nvPr/>
          </p:nvSpPr>
          <p:spPr bwMode="auto">
            <a:xfrm>
              <a:off x="4365" y="2351"/>
              <a:ext cx="778" cy="1286"/>
            </a:xfrm>
            <a:prstGeom prst="rect">
              <a:avLst/>
            </a:prstGeom>
            <a:solidFill>
              <a:srgbClr val="CCFFFF"/>
            </a:solidFill>
            <a:ln w="19050">
              <a:solidFill>
                <a:srgbClr val="003800"/>
              </a:solidFill>
              <a:miter lim="800000"/>
              <a:headEnd/>
              <a:tailEnd/>
            </a:ln>
            <a:effectLst/>
          </p:spPr>
          <p:txBody>
            <a:bodyPr wrap="none" anchor="ctr"/>
            <a:lstStyle/>
            <a:p>
              <a:endParaRPr lang="zh-CN" altLang="en-US" b="1"/>
            </a:p>
          </p:txBody>
        </p:sp>
        <p:sp>
          <p:nvSpPr>
            <p:cNvPr id="19" name="Line 72"/>
            <p:cNvSpPr>
              <a:spLocks noChangeShapeType="1"/>
            </p:cNvSpPr>
            <p:nvPr/>
          </p:nvSpPr>
          <p:spPr bwMode="auto">
            <a:xfrm>
              <a:off x="4375" y="2497"/>
              <a:ext cx="766" cy="0"/>
            </a:xfrm>
            <a:prstGeom prst="line">
              <a:avLst/>
            </a:prstGeom>
            <a:noFill/>
            <a:ln w="19050">
              <a:solidFill>
                <a:srgbClr val="003800"/>
              </a:solidFill>
              <a:round/>
              <a:headEnd/>
              <a:tailEnd/>
            </a:ln>
            <a:effectLst/>
          </p:spPr>
          <p:txBody>
            <a:bodyPr wrap="none"/>
            <a:lstStyle/>
            <a:p>
              <a:endParaRPr lang="zh-CN" altLang="en-US" b="1"/>
            </a:p>
          </p:txBody>
        </p:sp>
        <p:sp>
          <p:nvSpPr>
            <p:cNvPr id="20" name="Line 73"/>
            <p:cNvSpPr>
              <a:spLocks noChangeShapeType="1"/>
            </p:cNvSpPr>
            <p:nvPr/>
          </p:nvSpPr>
          <p:spPr bwMode="auto">
            <a:xfrm>
              <a:off x="4370" y="2636"/>
              <a:ext cx="766" cy="0"/>
            </a:xfrm>
            <a:prstGeom prst="line">
              <a:avLst/>
            </a:prstGeom>
            <a:noFill/>
            <a:ln w="19050">
              <a:solidFill>
                <a:srgbClr val="003800"/>
              </a:solidFill>
              <a:round/>
              <a:headEnd/>
              <a:tailEnd/>
            </a:ln>
            <a:effectLst/>
          </p:spPr>
          <p:txBody>
            <a:bodyPr wrap="none"/>
            <a:lstStyle/>
            <a:p>
              <a:endParaRPr lang="zh-CN" altLang="en-US" b="1"/>
            </a:p>
          </p:txBody>
        </p:sp>
        <p:sp>
          <p:nvSpPr>
            <p:cNvPr id="21" name="Line 74"/>
            <p:cNvSpPr>
              <a:spLocks noChangeShapeType="1"/>
            </p:cNvSpPr>
            <p:nvPr/>
          </p:nvSpPr>
          <p:spPr bwMode="auto">
            <a:xfrm>
              <a:off x="4366" y="2758"/>
              <a:ext cx="766" cy="0"/>
            </a:xfrm>
            <a:prstGeom prst="line">
              <a:avLst/>
            </a:prstGeom>
            <a:noFill/>
            <a:ln w="19050">
              <a:solidFill>
                <a:srgbClr val="003800"/>
              </a:solidFill>
              <a:round/>
              <a:headEnd/>
              <a:tailEnd/>
            </a:ln>
            <a:effectLst/>
          </p:spPr>
          <p:txBody>
            <a:bodyPr wrap="none"/>
            <a:lstStyle/>
            <a:p>
              <a:endParaRPr lang="zh-CN" altLang="en-US" b="1"/>
            </a:p>
          </p:txBody>
        </p:sp>
        <p:sp>
          <p:nvSpPr>
            <p:cNvPr id="22" name="Line 75"/>
            <p:cNvSpPr>
              <a:spLocks noChangeShapeType="1"/>
            </p:cNvSpPr>
            <p:nvPr/>
          </p:nvSpPr>
          <p:spPr bwMode="auto">
            <a:xfrm>
              <a:off x="4369" y="2905"/>
              <a:ext cx="766" cy="0"/>
            </a:xfrm>
            <a:prstGeom prst="line">
              <a:avLst/>
            </a:prstGeom>
            <a:noFill/>
            <a:ln w="19050">
              <a:solidFill>
                <a:srgbClr val="003800"/>
              </a:solidFill>
              <a:round/>
              <a:headEnd/>
              <a:tailEnd/>
            </a:ln>
            <a:effectLst/>
          </p:spPr>
          <p:txBody>
            <a:bodyPr wrap="none"/>
            <a:lstStyle/>
            <a:p>
              <a:endParaRPr lang="zh-CN" altLang="en-US" b="1"/>
            </a:p>
          </p:txBody>
        </p:sp>
        <p:sp>
          <p:nvSpPr>
            <p:cNvPr id="23" name="Line 76"/>
            <p:cNvSpPr>
              <a:spLocks noChangeShapeType="1"/>
            </p:cNvSpPr>
            <p:nvPr/>
          </p:nvSpPr>
          <p:spPr bwMode="auto">
            <a:xfrm>
              <a:off x="4376" y="3028"/>
              <a:ext cx="766" cy="0"/>
            </a:xfrm>
            <a:prstGeom prst="line">
              <a:avLst/>
            </a:prstGeom>
            <a:noFill/>
            <a:ln w="19050">
              <a:solidFill>
                <a:srgbClr val="003800"/>
              </a:solidFill>
              <a:round/>
              <a:headEnd/>
              <a:tailEnd/>
            </a:ln>
            <a:effectLst/>
          </p:spPr>
          <p:txBody>
            <a:bodyPr wrap="none"/>
            <a:lstStyle/>
            <a:p>
              <a:endParaRPr lang="zh-CN" altLang="en-US" b="1"/>
            </a:p>
          </p:txBody>
        </p:sp>
        <p:sp>
          <p:nvSpPr>
            <p:cNvPr id="24" name="Line 77"/>
            <p:cNvSpPr>
              <a:spLocks noChangeShapeType="1"/>
            </p:cNvSpPr>
            <p:nvPr/>
          </p:nvSpPr>
          <p:spPr bwMode="auto">
            <a:xfrm>
              <a:off x="4375" y="3494"/>
              <a:ext cx="766" cy="0"/>
            </a:xfrm>
            <a:prstGeom prst="line">
              <a:avLst/>
            </a:prstGeom>
            <a:noFill/>
            <a:ln w="19050">
              <a:solidFill>
                <a:srgbClr val="003800"/>
              </a:solidFill>
              <a:round/>
              <a:headEnd/>
              <a:tailEnd/>
            </a:ln>
            <a:effectLst/>
          </p:spPr>
          <p:txBody>
            <a:bodyPr wrap="none"/>
            <a:lstStyle/>
            <a:p>
              <a:endParaRPr lang="zh-CN" altLang="en-US" b="1"/>
            </a:p>
          </p:txBody>
        </p:sp>
        <p:sp>
          <p:nvSpPr>
            <p:cNvPr id="25" name="Line 78"/>
            <p:cNvSpPr>
              <a:spLocks noChangeShapeType="1"/>
            </p:cNvSpPr>
            <p:nvPr/>
          </p:nvSpPr>
          <p:spPr bwMode="auto">
            <a:xfrm>
              <a:off x="4372" y="3353"/>
              <a:ext cx="765" cy="0"/>
            </a:xfrm>
            <a:prstGeom prst="line">
              <a:avLst/>
            </a:prstGeom>
            <a:noFill/>
            <a:ln w="19050">
              <a:solidFill>
                <a:srgbClr val="003800"/>
              </a:solidFill>
              <a:round/>
              <a:headEnd/>
              <a:tailEnd/>
            </a:ln>
            <a:effectLst/>
          </p:spPr>
          <p:txBody>
            <a:bodyPr wrap="none"/>
            <a:lstStyle/>
            <a:p>
              <a:endParaRPr lang="zh-CN" altLang="en-US" b="1"/>
            </a:p>
          </p:txBody>
        </p:sp>
        <p:sp>
          <p:nvSpPr>
            <p:cNvPr id="26" name="Text Box 79"/>
            <p:cNvSpPr txBox="1">
              <a:spLocks noChangeArrowheads="1"/>
            </p:cNvSpPr>
            <p:nvPr/>
          </p:nvSpPr>
          <p:spPr bwMode="auto">
            <a:xfrm>
              <a:off x="4601" y="3033"/>
              <a:ext cx="407" cy="326"/>
            </a:xfrm>
            <a:prstGeom prst="rect">
              <a:avLst/>
            </a:prstGeom>
            <a:noFill/>
            <a:ln w="9525">
              <a:noFill/>
              <a:miter lim="800000"/>
              <a:headEnd/>
              <a:tailEnd/>
            </a:ln>
            <a:effectLst/>
          </p:spPr>
          <p:txBody>
            <a:bodyPr vert="eaVert">
              <a:spAutoFit/>
            </a:bodyPr>
            <a:lstStyle/>
            <a:p>
              <a:pPr>
                <a:spcBef>
                  <a:spcPct val="50000"/>
                </a:spcBef>
              </a:pPr>
              <a:r>
                <a:rPr lang="zh-CN" altLang="en-US" sz="3000" b="1"/>
                <a:t>…</a:t>
              </a:r>
            </a:p>
          </p:txBody>
        </p:sp>
        <p:sp>
          <p:nvSpPr>
            <p:cNvPr id="27" name="AutoShape 80"/>
            <p:cNvSpPr>
              <a:spLocks noChangeArrowheads="1"/>
            </p:cNvSpPr>
            <p:nvPr/>
          </p:nvSpPr>
          <p:spPr bwMode="auto">
            <a:xfrm>
              <a:off x="3648" y="2534"/>
              <a:ext cx="308" cy="98"/>
            </a:xfrm>
            <a:prstGeom prst="rightArrow">
              <a:avLst>
                <a:gd name="adj1" fmla="val 50000"/>
                <a:gd name="adj2" fmla="val 78571"/>
              </a:avLst>
            </a:prstGeom>
            <a:solidFill>
              <a:srgbClr val="004400"/>
            </a:solidFill>
            <a:ln w="9525">
              <a:noFill/>
              <a:miter lim="800000"/>
              <a:headEnd/>
              <a:tailEnd/>
            </a:ln>
            <a:effectLst/>
          </p:spPr>
          <p:txBody>
            <a:bodyPr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73063" y="2492896"/>
            <a:ext cx="4632325" cy="533400"/>
          </a:xfrm>
          <a:prstGeom prst="rect">
            <a:avLst/>
          </a:prstGeom>
          <a:noFill/>
          <a:ln w="9525">
            <a:noFill/>
            <a:miter lim="800000"/>
            <a:headEnd/>
            <a:tailEnd/>
          </a:ln>
          <a:effectLst/>
        </p:spPr>
        <p:txBody>
          <a:bodyPr>
            <a:spAutoFit/>
          </a:bodyPr>
          <a:lstStyle/>
          <a:p>
            <a:pPr>
              <a:spcBef>
                <a:spcPct val="50000"/>
              </a:spcBef>
            </a:pPr>
            <a:r>
              <a:rPr lang="zh-CN" altLang="en-US" sz="2900" b="1"/>
              <a:t>例: 一个8</a:t>
            </a:r>
            <a:r>
              <a:rPr lang="en-US" altLang="zh-CN" sz="2900" b="1"/>
              <a:t>K</a:t>
            </a:r>
            <a:r>
              <a:rPr lang="en-US" altLang="zh-CN" sz="2900" b="1">
                <a:sym typeface="Symbol" pitchFamily="18" charset="2"/>
              </a:rPr>
              <a:t></a:t>
            </a:r>
            <a:r>
              <a:rPr lang="en-US" altLang="zh-CN" sz="2900" b="1"/>
              <a:t>8</a:t>
            </a:r>
            <a:r>
              <a:rPr lang="zh-CN" altLang="en-GB" sz="2900" b="1"/>
              <a:t>静态</a:t>
            </a:r>
            <a:r>
              <a:rPr lang="en-GB" altLang="zh-CN" sz="2900" b="1"/>
              <a:t>RAM</a:t>
            </a:r>
            <a:endParaRPr lang="en-US" altLang="zh-CN" sz="2900" b="1"/>
          </a:p>
        </p:txBody>
      </p:sp>
      <p:grpSp>
        <p:nvGrpSpPr>
          <p:cNvPr id="3" name="Group 95"/>
          <p:cNvGrpSpPr>
            <a:grpSpLocks/>
          </p:cNvGrpSpPr>
          <p:nvPr/>
        </p:nvGrpSpPr>
        <p:grpSpPr bwMode="auto">
          <a:xfrm>
            <a:off x="1443038" y="3104852"/>
            <a:ext cx="6942137" cy="3492500"/>
            <a:chOff x="909" y="1535"/>
            <a:chExt cx="4373" cy="2200"/>
          </a:xfrm>
        </p:grpSpPr>
        <p:sp>
          <p:nvSpPr>
            <p:cNvPr id="4" name="Text Box 8"/>
            <p:cNvSpPr txBox="1">
              <a:spLocks noChangeArrowheads="1"/>
            </p:cNvSpPr>
            <p:nvPr/>
          </p:nvSpPr>
          <p:spPr bwMode="auto">
            <a:xfrm>
              <a:off x="1086" y="1535"/>
              <a:ext cx="535" cy="288"/>
            </a:xfrm>
            <a:prstGeom prst="rect">
              <a:avLst/>
            </a:prstGeom>
            <a:noFill/>
            <a:ln w="9525">
              <a:noFill/>
              <a:miter lim="800000"/>
              <a:headEnd/>
              <a:tailEnd/>
            </a:ln>
            <a:effectLst/>
          </p:spPr>
          <p:txBody>
            <a:bodyPr>
              <a:spAutoFit/>
            </a:bodyPr>
            <a:lstStyle/>
            <a:p>
              <a:pPr>
                <a:spcBef>
                  <a:spcPct val="50000"/>
                </a:spcBef>
              </a:pPr>
              <a:r>
                <a:rPr lang="en-US" altLang="zh-CN" sz="2400" b="1"/>
                <a:t>A</a:t>
              </a:r>
              <a:r>
                <a:rPr lang="en-US" altLang="zh-CN" sz="3000" b="1" baseline="-12000"/>
                <a:t>3</a:t>
              </a:r>
            </a:p>
          </p:txBody>
        </p:sp>
        <p:sp>
          <p:nvSpPr>
            <p:cNvPr id="5" name="Text Box 9"/>
            <p:cNvSpPr txBox="1">
              <a:spLocks noChangeArrowheads="1"/>
            </p:cNvSpPr>
            <p:nvPr/>
          </p:nvSpPr>
          <p:spPr bwMode="auto">
            <a:xfrm>
              <a:off x="2816" y="1691"/>
              <a:ext cx="1170" cy="592"/>
            </a:xfrm>
            <a:prstGeom prst="rect">
              <a:avLst/>
            </a:prstGeom>
            <a:solidFill>
              <a:srgbClr val="E9FFFF"/>
            </a:solidFill>
            <a:ln w="25400">
              <a:solidFill>
                <a:srgbClr val="004400"/>
              </a:solidFill>
              <a:miter lim="800000"/>
              <a:headEnd/>
              <a:tailEnd/>
            </a:ln>
            <a:effectLst/>
          </p:spPr>
          <p:txBody>
            <a:bodyPr>
              <a:spAutoFit/>
            </a:bodyPr>
            <a:lstStyle/>
            <a:p>
              <a:pPr algn="ctr">
                <a:lnSpc>
                  <a:spcPct val="5000"/>
                </a:lnSpc>
              </a:pPr>
              <a:r>
                <a:rPr lang="en-US" altLang="zh-CN" sz="2700" b="1"/>
                <a:t>    </a:t>
              </a:r>
            </a:p>
            <a:p>
              <a:pPr>
                <a:lnSpc>
                  <a:spcPct val="90000"/>
                </a:lnSpc>
              </a:pPr>
              <a:r>
                <a:rPr lang="en-US" altLang="zh-CN" sz="2700" b="1"/>
                <a:t>    8K</a:t>
              </a:r>
              <a:r>
                <a:rPr lang="en-US" altLang="zh-CN" sz="2700" b="1">
                  <a:sym typeface="Symbol" pitchFamily="18" charset="2"/>
                </a:rPr>
                <a:t>8 </a:t>
              </a:r>
            </a:p>
            <a:p>
              <a:pPr algn="ctr">
                <a:lnSpc>
                  <a:spcPct val="95000"/>
                </a:lnSpc>
              </a:pPr>
              <a:r>
                <a:rPr lang="zh-CN" altLang="en-US" sz="2700" b="1">
                  <a:sym typeface="Symbol" pitchFamily="18" charset="2"/>
                </a:rPr>
                <a:t>存储矩阵</a:t>
              </a:r>
            </a:p>
            <a:p>
              <a:pPr algn="ctr">
                <a:lnSpc>
                  <a:spcPct val="10000"/>
                </a:lnSpc>
              </a:pPr>
              <a:endParaRPr lang="zh-CN" altLang="en-US" sz="2700" b="1"/>
            </a:p>
          </p:txBody>
        </p:sp>
        <p:sp>
          <p:nvSpPr>
            <p:cNvPr id="6" name="Text Box 10"/>
            <p:cNvSpPr txBox="1">
              <a:spLocks noChangeArrowheads="1"/>
            </p:cNvSpPr>
            <p:nvPr/>
          </p:nvSpPr>
          <p:spPr bwMode="auto">
            <a:xfrm>
              <a:off x="2800" y="2424"/>
              <a:ext cx="1180" cy="434"/>
            </a:xfrm>
            <a:prstGeom prst="rect">
              <a:avLst/>
            </a:prstGeom>
            <a:solidFill>
              <a:srgbClr val="E9FFFF"/>
            </a:solidFill>
            <a:ln w="25400">
              <a:solidFill>
                <a:srgbClr val="004400"/>
              </a:solidFill>
              <a:miter lim="800000"/>
              <a:headEnd/>
              <a:tailEnd/>
            </a:ln>
            <a:effectLst/>
          </p:spPr>
          <p:txBody>
            <a:bodyPr>
              <a:spAutoFit/>
            </a:bodyPr>
            <a:lstStyle/>
            <a:p>
              <a:pPr>
                <a:lnSpc>
                  <a:spcPct val="125000"/>
                </a:lnSpc>
                <a:spcBef>
                  <a:spcPct val="50000"/>
                </a:spcBef>
              </a:pPr>
              <a:r>
                <a:rPr lang="en-US" altLang="zh-CN" sz="3000" b="1"/>
                <a:t>  I/O</a:t>
              </a:r>
              <a:r>
                <a:rPr lang="zh-CN" altLang="en-US" sz="3000" b="1"/>
                <a:t>电路</a:t>
              </a:r>
            </a:p>
          </p:txBody>
        </p:sp>
        <p:sp>
          <p:nvSpPr>
            <p:cNvPr id="7" name="Text Box 11"/>
            <p:cNvSpPr txBox="1">
              <a:spLocks noChangeArrowheads="1"/>
            </p:cNvSpPr>
            <p:nvPr/>
          </p:nvSpPr>
          <p:spPr bwMode="auto">
            <a:xfrm>
              <a:off x="2800" y="2970"/>
              <a:ext cx="1180" cy="307"/>
            </a:xfrm>
            <a:prstGeom prst="rect">
              <a:avLst/>
            </a:prstGeom>
            <a:solidFill>
              <a:srgbClr val="E9FFFF"/>
            </a:solidFill>
            <a:ln w="25400">
              <a:solidFill>
                <a:srgbClr val="004400"/>
              </a:solidFill>
              <a:miter lim="800000"/>
              <a:headEnd/>
              <a:tailEnd/>
            </a:ln>
            <a:effectLst/>
          </p:spPr>
          <p:txBody>
            <a:bodyPr>
              <a:spAutoFit/>
            </a:bodyPr>
            <a:lstStyle/>
            <a:p>
              <a:pPr>
                <a:lnSpc>
                  <a:spcPct val="95000"/>
                </a:lnSpc>
                <a:spcBef>
                  <a:spcPct val="50000"/>
                </a:spcBef>
              </a:pPr>
              <a:r>
                <a:rPr lang="zh-CN" altLang="en-US" sz="2700" b="1"/>
                <a:t>   列译码</a:t>
              </a:r>
            </a:p>
          </p:txBody>
        </p:sp>
        <p:sp>
          <p:nvSpPr>
            <p:cNvPr id="8" name="Text Box 12"/>
            <p:cNvSpPr txBox="1">
              <a:spLocks noChangeArrowheads="1"/>
            </p:cNvSpPr>
            <p:nvPr/>
          </p:nvSpPr>
          <p:spPr bwMode="auto">
            <a:xfrm>
              <a:off x="1920" y="1655"/>
              <a:ext cx="379" cy="693"/>
            </a:xfrm>
            <a:prstGeom prst="rect">
              <a:avLst/>
            </a:prstGeom>
            <a:solidFill>
              <a:srgbClr val="E9FFFF"/>
            </a:solidFill>
            <a:ln w="22225">
              <a:solidFill>
                <a:srgbClr val="004400"/>
              </a:solidFill>
              <a:miter lim="800000"/>
              <a:headEnd/>
              <a:tailEnd/>
            </a:ln>
            <a:effectLst/>
          </p:spPr>
          <p:txBody>
            <a:bodyPr>
              <a:spAutoFit/>
            </a:bodyPr>
            <a:lstStyle/>
            <a:p>
              <a:pPr algn="ctr">
                <a:lnSpc>
                  <a:spcPct val="80000"/>
                </a:lnSpc>
              </a:pPr>
              <a:r>
                <a:rPr lang="zh-CN" altLang="en-US" sz="2700" b="1"/>
                <a:t>行译码</a:t>
              </a:r>
            </a:p>
          </p:txBody>
        </p:sp>
        <p:sp>
          <p:nvSpPr>
            <p:cNvPr id="9" name="Text Box 13"/>
            <p:cNvSpPr txBox="1">
              <a:spLocks noChangeArrowheads="1"/>
            </p:cNvSpPr>
            <p:nvPr/>
          </p:nvSpPr>
          <p:spPr bwMode="auto">
            <a:xfrm>
              <a:off x="1686" y="2418"/>
              <a:ext cx="838" cy="538"/>
            </a:xfrm>
            <a:prstGeom prst="rect">
              <a:avLst/>
            </a:prstGeom>
            <a:solidFill>
              <a:srgbClr val="E9FFFF"/>
            </a:solidFill>
            <a:ln w="22225">
              <a:solidFill>
                <a:srgbClr val="004400"/>
              </a:solidFill>
              <a:miter lim="800000"/>
              <a:headEnd/>
              <a:tailEnd/>
            </a:ln>
            <a:effectLst/>
          </p:spPr>
          <p:txBody>
            <a:bodyPr>
              <a:spAutoFit/>
            </a:bodyPr>
            <a:lstStyle/>
            <a:p>
              <a:pPr>
                <a:lnSpc>
                  <a:spcPct val="90000"/>
                </a:lnSpc>
                <a:spcBef>
                  <a:spcPct val="5000"/>
                </a:spcBef>
              </a:pPr>
              <a:r>
                <a:rPr lang="zh-CN" altLang="en-US" sz="2700" b="1"/>
                <a:t>数据输入电路</a:t>
              </a:r>
            </a:p>
          </p:txBody>
        </p:sp>
        <p:sp>
          <p:nvSpPr>
            <p:cNvPr id="10" name="Text Box 14"/>
            <p:cNvSpPr txBox="1">
              <a:spLocks noChangeArrowheads="1"/>
            </p:cNvSpPr>
            <p:nvPr/>
          </p:nvSpPr>
          <p:spPr bwMode="auto">
            <a:xfrm>
              <a:off x="4256" y="2355"/>
              <a:ext cx="1026" cy="556"/>
            </a:xfrm>
            <a:prstGeom prst="rect">
              <a:avLst/>
            </a:prstGeom>
            <a:solidFill>
              <a:srgbClr val="E9FFFF"/>
            </a:solidFill>
            <a:ln w="9525">
              <a:solidFill>
                <a:srgbClr val="004400"/>
              </a:solidFill>
              <a:miter lim="800000"/>
              <a:headEnd/>
              <a:tailEnd/>
            </a:ln>
            <a:effectLst/>
          </p:spPr>
          <p:txBody>
            <a:bodyPr>
              <a:spAutoFit/>
            </a:bodyPr>
            <a:lstStyle/>
            <a:p>
              <a:pPr>
                <a:lnSpc>
                  <a:spcPct val="95000"/>
                </a:lnSpc>
              </a:pPr>
              <a:r>
                <a:rPr lang="zh-CN" altLang="en-US" sz="2700" b="1"/>
                <a:t>三态数据输出驱动</a:t>
              </a:r>
            </a:p>
          </p:txBody>
        </p:sp>
        <p:sp>
          <p:nvSpPr>
            <p:cNvPr id="11" name="Text Box 15"/>
            <p:cNvSpPr txBox="1">
              <a:spLocks noChangeArrowheads="1"/>
            </p:cNvSpPr>
            <p:nvPr/>
          </p:nvSpPr>
          <p:spPr bwMode="auto">
            <a:xfrm>
              <a:off x="1572" y="3144"/>
              <a:ext cx="1070" cy="474"/>
            </a:xfrm>
            <a:prstGeom prst="rect">
              <a:avLst/>
            </a:prstGeom>
            <a:solidFill>
              <a:srgbClr val="E9FFFF"/>
            </a:solidFill>
            <a:ln w="22225">
              <a:solidFill>
                <a:srgbClr val="004400"/>
              </a:solidFill>
              <a:miter lim="800000"/>
              <a:headEnd/>
              <a:tailEnd/>
            </a:ln>
            <a:effectLst/>
          </p:spPr>
          <p:txBody>
            <a:bodyPr>
              <a:spAutoFit/>
            </a:bodyPr>
            <a:lstStyle/>
            <a:p>
              <a:pPr>
                <a:lnSpc>
                  <a:spcPct val="140000"/>
                </a:lnSpc>
              </a:pPr>
              <a:r>
                <a:rPr lang="zh-CN" altLang="en-US" sz="2700" b="1"/>
                <a:t>控制电路</a:t>
              </a:r>
            </a:p>
            <a:p>
              <a:pPr>
                <a:lnSpc>
                  <a:spcPct val="15000"/>
                </a:lnSpc>
              </a:pPr>
              <a:endParaRPr lang="zh-CN" altLang="en-US" sz="2700" b="1"/>
            </a:p>
          </p:txBody>
        </p:sp>
        <p:sp>
          <p:nvSpPr>
            <p:cNvPr id="12" name="Line 17"/>
            <p:cNvSpPr>
              <a:spLocks noChangeShapeType="1"/>
            </p:cNvSpPr>
            <p:nvPr/>
          </p:nvSpPr>
          <p:spPr bwMode="auto">
            <a:xfrm>
              <a:off x="2520" y="2498"/>
              <a:ext cx="265" cy="0"/>
            </a:xfrm>
            <a:prstGeom prst="line">
              <a:avLst/>
            </a:prstGeom>
            <a:noFill/>
            <a:ln w="19050">
              <a:solidFill>
                <a:srgbClr val="004400"/>
              </a:solidFill>
              <a:round/>
              <a:headEnd/>
              <a:tailEnd type="triangle" w="sm" len="med"/>
            </a:ln>
            <a:effectLst/>
          </p:spPr>
          <p:txBody>
            <a:bodyPr wrap="none"/>
            <a:lstStyle/>
            <a:p>
              <a:endParaRPr lang="zh-CN" altLang="en-US" b="1"/>
            </a:p>
          </p:txBody>
        </p:sp>
        <p:sp>
          <p:nvSpPr>
            <p:cNvPr id="13" name="Line 18"/>
            <p:cNvSpPr>
              <a:spLocks noChangeShapeType="1"/>
            </p:cNvSpPr>
            <p:nvPr/>
          </p:nvSpPr>
          <p:spPr bwMode="auto">
            <a:xfrm>
              <a:off x="2524" y="2597"/>
              <a:ext cx="265" cy="0"/>
            </a:xfrm>
            <a:prstGeom prst="line">
              <a:avLst/>
            </a:prstGeom>
            <a:noFill/>
            <a:ln w="19050">
              <a:solidFill>
                <a:srgbClr val="004400"/>
              </a:solidFill>
              <a:round/>
              <a:headEnd/>
              <a:tailEnd type="triangle" w="sm" len="med"/>
            </a:ln>
            <a:effectLst/>
          </p:spPr>
          <p:txBody>
            <a:bodyPr wrap="none"/>
            <a:lstStyle/>
            <a:p>
              <a:endParaRPr lang="zh-CN" altLang="en-US" b="1"/>
            </a:p>
          </p:txBody>
        </p:sp>
        <p:sp>
          <p:nvSpPr>
            <p:cNvPr id="14" name="Line 19"/>
            <p:cNvSpPr>
              <a:spLocks noChangeShapeType="1"/>
            </p:cNvSpPr>
            <p:nvPr/>
          </p:nvSpPr>
          <p:spPr bwMode="auto">
            <a:xfrm>
              <a:off x="2528" y="2817"/>
              <a:ext cx="265" cy="0"/>
            </a:xfrm>
            <a:prstGeom prst="line">
              <a:avLst/>
            </a:prstGeom>
            <a:noFill/>
            <a:ln w="19050">
              <a:solidFill>
                <a:srgbClr val="004400"/>
              </a:solidFill>
              <a:round/>
              <a:headEnd/>
              <a:tailEnd type="triangle" w="sm" len="med"/>
            </a:ln>
            <a:effectLst/>
          </p:spPr>
          <p:txBody>
            <a:bodyPr wrap="none"/>
            <a:lstStyle/>
            <a:p>
              <a:endParaRPr lang="zh-CN" altLang="en-US" b="1"/>
            </a:p>
          </p:txBody>
        </p:sp>
        <p:sp>
          <p:nvSpPr>
            <p:cNvPr id="15" name="Text Box 20"/>
            <p:cNvSpPr txBox="1">
              <a:spLocks noChangeArrowheads="1"/>
            </p:cNvSpPr>
            <p:nvPr/>
          </p:nvSpPr>
          <p:spPr bwMode="auto">
            <a:xfrm>
              <a:off x="2545" y="2569"/>
              <a:ext cx="394" cy="265"/>
            </a:xfrm>
            <a:prstGeom prst="rect">
              <a:avLst/>
            </a:prstGeom>
            <a:noFill/>
            <a:ln w="9525">
              <a:noFill/>
              <a:miter lim="800000"/>
              <a:headEnd/>
              <a:tailEnd/>
            </a:ln>
            <a:effectLst/>
          </p:spPr>
          <p:txBody>
            <a:bodyPr>
              <a:spAutoFit/>
            </a:bodyPr>
            <a:lstStyle/>
            <a:p>
              <a:pPr>
                <a:lnSpc>
                  <a:spcPct val="24000"/>
                </a:lnSpc>
              </a:pPr>
              <a:r>
                <a:rPr lang="zh-CN" altLang="en-US" sz="3000" b="1"/>
                <a:t>.</a:t>
              </a:r>
            </a:p>
            <a:p>
              <a:pPr>
                <a:lnSpc>
                  <a:spcPct val="24000"/>
                </a:lnSpc>
              </a:pPr>
              <a:r>
                <a:rPr lang="zh-CN" altLang="en-US" sz="3000" b="1"/>
                <a:t>.</a:t>
              </a:r>
            </a:p>
            <a:p>
              <a:pPr>
                <a:lnSpc>
                  <a:spcPct val="24000"/>
                </a:lnSpc>
              </a:pPr>
              <a:r>
                <a:rPr lang="zh-CN" altLang="en-US" sz="3000" b="1"/>
                <a:t>.</a:t>
              </a:r>
            </a:p>
          </p:txBody>
        </p:sp>
        <p:sp>
          <p:nvSpPr>
            <p:cNvPr id="16" name="Line 22"/>
            <p:cNvSpPr>
              <a:spLocks noChangeShapeType="1"/>
            </p:cNvSpPr>
            <p:nvPr/>
          </p:nvSpPr>
          <p:spPr bwMode="auto">
            <a:xfrm>
              <a:off x="3988" y="2470"/>
              <a:ext cx="265" cy="0"/>
            </a:xfrm>
            <a:prstGeom prst="line">
              <a:avLst/>
            </a:prstGeom>
            <a:noFill/>
            <a:ln w="19050">
              <a:solidFill>
                <a:srgbClr val="004400"/>
              </a:solidFill>
              <a:round/>
              <a:headEnd/>
              <a:tailEnd type="triangle" w="sm" len="med"/>
            </a:ln>
            <a:effectLst/>
          </p:spPr>
          <p:txBody>
            <a:bodyPr wrap="none"/>
            <a:lstStyle/>
            <a:p>
              <a:endParaRPr lang="zh-CN" altLang="en-US" b="1"/>
            </a:p>
          </p:txBody>
        </p:sp>
        <p:sp>
          <p:nvSpPr>
            <p:cNvPr id="17" name="Line 23"/>
            <p:cNvSpPr>
              <a:spLocks noChangeShapeType="1"/>
            </p:cNvSpPr>
            <p:nvPr/>
          </p:nvSpPr>
          <p:spPr bwMode="auto">
            <a:xfrm>
              <a:off x="3984" y="2575"/>
              <a:ext cx="265" cy="0"/>
            </a:xfrm>
            <a:prstGeom prst="line">
              <a:avLst/>
            </a:prstGeom>
            <a:noFill/>
            <a:ln w="19050">
              <a:solidFill>
                <a:srgbClr val="004400"/>
              </a:solidFill>
              <a:round/>
              <a:headEnd/>
              <a:tailEnd type="triangle" w="sm" len="med"/>
            </a:ln>
            <a:effectLst/>
          </p:spPr>
          <p:txBody>
            <a:bodyPr wrap="none"/>
            <a:lstStyle/>
            <a:p>
              <a:endParaRPr lang="zh-CN" altLang="en-US" b="1"/>
            </a:p>
          </p:txBody>
        </p:sp>
        <p:sp>
          <p:nvSpPr>
            <p:cNvPr id="18" name="Line 24"/>
            <p:cNvSpPr>
              <a:spLocks noChangeShapeType="1"/>
            </p:cNvSpPr>
            <p:nvPr/>
          </p:nvSpPr>
          <p:spPr bwMode="auto">
            <a:xfrm>
              <a:off x="3988" y="2819"/>
              <a:ext cx="265" cy="0"/>
            </a:xfrm>
            <a:prstGeom prst="line">
              <a:avLst/>
            </a:prstGeom>
            <a:noFill/>
            <a:ln w="19050">
              <a:solidFill>
                <a:srgbClr val="004400"/>
              </a:solidFill>
              <a:round/>
              <a:headEnd/>
              <a:tailEnd type="triangle" w="sm" len="med"/>
            </a:ln>
            <a:effectLst/>
          </p:spPr>
          <p:txBody>
            <a:bodyPr wrap="none"/>
            <a:lstStyle/>
            <a:p>
              <a:endParaRPr lang="zh-CN" altLang="en-US" b="1"/>
            </a:p>
          </p:txBody>
        </p:sp>
        <p:sp>
          <p:nvSpPr>
            <p:cNvPr id="19" name="Text Box 25"/>
            <p:cNvSpPr txBox="1">
              <a:spLocks noChangeArrowheads="1"/>
            </p:cNvSpPr>
            <p:nvPr/>
          </p:nvSpPr>
          <p:spPr bwMode="auto">
            <a:xfrm>
              <a:off x="4003" y="2561"/>
              <a:ext cx="394" cy="265"/>
            </a:xfrm>
            <a:prstGeom prst="rect">
              <a:avLst/>
            </a:prstGeom>
            <a:noFill/>
            <a:ln w="9525">
              <a:noFill/>
              <a:miter lim="800000"/>
              <a:headEnd/>
              <a:tailEnd/>
            </a:ln>
            <a:effectLst/>
          </p:spPr>
          <p:txBody>
            <a:bodyPr>
              <a:spAutoFit/>
            </a:bodyPr>
            <a:lstStyle/>
            <a:p>
              <a:pPr>
                <a:lnSpc>
                  <a:spcPct val="24000"/>
                </a:lnSpc>
              </a:pPr>
              <a:r>
                <a:rPr lang="zh-CN" altLang="en-US" sz="3000" b="1"/>
                <a:t>.</a:t>
              </a:r>
            </a:p>
            <a:p>
              <a:pPr>
                <a:lnSpc>
                  <a:spcPct val="24000"/>
                </a:lnSpc>
              </a:pPr>
              <a:r>
                <a:rPr lang="zh-CN" altLang="en-US" sz="3000" b="1"/>
                <a:t>.</a:t>
              </a:r>
            </a:p>
            <a:p>
              <a:pPr>
                <a:lnSpc>
                  <a:spcPct val="24000"/>
                </a:lnSpc>
              </a:pPr>
              <a:r>
                <a:rPr lang="zh-CN" altLang="en-US" sz="3000" b="1"/>
                <a:t>.</a:t>
              </a:r>
            </a:p>
          </p:txBody>
        </p:sp>
        <p:sp>
          <p:nvSpPr>
            <p:cNvPr id="20" name="Line 26"/>
            <p:cNvSpPr>
              <a:spLocks noChangeShapeType="1"/>
            </p:cNvSpPr>
            <p:nvPr/>
          </p:nvSpPr>
          <p:spPr bwMode="auto">
            <a:xfrm>
              <a:off x="1396" y="1729"/>
              <a:ext cx="519" cy="0"/>
            </a:xfrm>
            <a:prstGeom prst="line">
              <a:avLst/>
            </a:prstGeom>
            <a:noFill/>
            <a:ln w="19050">
              <a:solidFill>
                <a:srgbClr val="004400"/>
              </a:solidFill>
              <a:round/>
              <a:headEnd/>
              <a:tailEnd type="triangle" w="sm" len="med"/>
            </a:ln>
            <a:effectLst/>
          </p:spPr>
          <p:txBody>
            <a:bodyPr wrap="none"/>
            <a:lstStyle/>
            <a:p>
              <a:endParaRPr lang="zh-CN" altLang="en-US" b="1"/>
            </a:p>
          </p:txBody>
        </p:sp>
        <p:sp>
          <p:nvSpPr>
            <p:cNvPr id="21" name="Text Box 29"/>
            <p:cNvSpPr txBox="1">
              <a:spLocks noChangeArrowheads="1"/>
            </p:cNvSpPr>
            <p:nvPr/>
          </p:nvSpPr>
          <p:spPr bwMode="auto">
            <a:xfrm>
              <a:off x="1565" y="1718"/>
              <a:ext cx="394" cy="220"/>
            </a:xfrm>
            <a:prstGeom prst="rect">
              <a:avLst/>
            </a:prstGeom>
            <a:noFill/>
            <a:ln w="9525">
              <a:noFill/>
              <a:miter lim="800000"/>
              <a:headEnd/>
              <a:tailEnd/>
            </a:ln>
            <a:effectLst/>
          </p:spPr>
          <p:txBody>
            <a:bodyPr>
              <a:spAutoFit/>
            </a:bodyPr>
            <a:lstStyle/>
            <a:p>
              <a:pPr>
                <a:lnSpc>
                  <a:spcPct val="20000"/>
                </a:lnSpc>
              </a:pPr>
              <a:r>
                <a:rPr lang="zh-CN" altLang="en-US" sz="2800" b="1"/>
                <a:t>.</a:t>
              </a:r>
            </a:p>
            <a:p>
              <a:pPr>
                <a:lnSpc>
                  <a:spcPct val="20000"/>
                </a:lnSpc>
              </a:pPr>
              <a:r>
                <a:rPr lang="zh-CN" altLang="en-US" sz="2800" b="1"/>
                <a:t>.</a:t>
              </a:r>
            </a:p>
            <a:p>
              <a:pPr>
                <a:lnSpc>
                  <a:spcPct val="20000"/>
                </a:lnSpc>
              </a:pPr>
              <a:r>
                <a:rPr lang="zh-CN" altLang="en-US" sz="2800" b="1"/>
                <a:t>.</a:t>
              </a:r>
            </a:p>
          </p:txBody>
        </p:sp>
        <p:sp>
          <p:nvSpPr>
            <p:cNvPr id="22" name="Text Box 30"/>
            <p:cNvSpPr txBox="1">
              <a:spLocks noChangeArrowheads="1"/>
            </p:cNvSpPr>
            <p:nvPr/>
          </p:nvSpPr>
          <p:spPr bwMode="auto">
            <a:xfrm>
              <a:off x="1039" y="1904"/>
              <a:ext cx="535" cy="288"/>
            </a:xfrm>
            <a:prstGeom prst="rect">
              <a:avLst/>
            </a:prstGeom>
            <a:noFill/>
            <a:ln w="9525">
              <a:noFill/>
              <a:miter lim="800000"/>
              <a:headEnd/>
              <a:tailEnd/>
            </a:ln>
            <a:effectLst/>
          </p:spPr>
          <p:txBody>
            <a:bodyPr>
              <a:spAutoFit/>
            </a:bodyPr>
            <a:lstStyle/>
            <a:p>
              <a:pPr>
                <a:spcBef>
                  <a:spcPct val="50000"/>
                </a:spcBef>
              </a:pPr>
              <a:r>
                <a:rPr lang="en-US" altLang="zh-CN" sz="2400" b="1"/>
                <a:t>A</a:t>
              </a:r>
              <a:r>
                <a:rPr lang="en-US" altLang="zh-CN" sz="3000" b="1" baseline="-12000"/>
                <a:t>11</a:t>
              </a:r>
            </a:p>
          </p:txBody>
        </p:sp>
        <p:sp>
          <p:nvSpPr>
            <p:cNvPr id="23" name="Text Box 31"/>
            <p:cNvSpPr txBox="1">
              <a:spLocks noChangeArrowheads="1"/>
            </p:cNvSpPr>
            <p:nvPr/>
          </p:nvSpPr>
          <p:spPr bwMode="auto">
            <a:xfrm>
              <a:off x="1027" y="2076"/>
              <a:ext cx="535" cy="288"/>
            </a:xfrm>
            <a:prstGeom prst="rect">
              <a:avLst/>
            </a:prstGeom>
            <a:noFill/>
            <a:ln w="9525">
              <a:noFill/>
              <a:miter lim="800000"/>
              <a:headEnd/>
              <a:tailEnd/>
            </a:ln>
            <a:effectLst/>
          </p:spPr>
          <p:txBody>
            <a:bodyPr>
              <a:spAutoFit/>
            </a:bodyPr>
            <a:lstStyle/>
            <a:p>
              <a:pPr>
                <a:spcBef>
                  <a:spcPct val="50000"/>
                </a:spcBef>
              </a:pPr>
              <a:r>
                <a:rPr lang="en-US" altLang="zh-CN" sz="2400" b="1"/>
                <a:t>A</a:t>
              </a:r>
              <a:r>
                <a:rPr lang="en-US" altLang="zh-CN" sz="3000" b="1" baseline="-12000"/>
                <a:t>12</a:t>
              </a:r>
            </a:p>
          </p:txBody>
        </p:sp>
        <p:sp>
          <p:nvSpPr>
            <p:cNvPr id="24" name="Text Box 33"/>
            <p:cNvSpPr txBox="1">
              <a:spLocks noChangeArrowheads="1"/>
            </p:cNvSpPr>
            <p:nvPr/>
          </p:nvSpPr>
          <p:spPr bwMode="auto">
            <a:xfrm>
              <a:off x="1072" y="1720"/>
              <a:ext cx="535" cy="288"/>
            </a:xfrm>
            <a:prstGeom prst="rect">
              <a:avLst/>
            </a:prstGeom>
            <a:noFill/>
            <a:ln w="9525">
              <a:noFill/>
              <a:miter lim="800000"/>
              <a:headEnd/>
              <a:tailEnd/>
            </a:ln>
            <a:effectLst/>
          </p:spPr>
          <p:txBody>
            <a:bodyPr>
              <a:spAutoFit/>
            </a:bodyPr>
            <a:lstStyle/>
            <a:p>
              <a:pPr>
                <a:spcBef>
                  <a:spcPct val="50000"/>
                </a:spcBef>
              </a:pPr>
              <a:r>
                <a:rPr lang="en-US" altLang="zh-CN" sz="2400" b="1"/>
                <a:t>A</a:t>
              </a:r>
              <a:r>
                <a:rPr lang="en-US" altLang="zh-CN" sz="3000" b="1" baseline="-12000"/>
                <a:t>9</a:t>
              </a:r>
            </a:p>
          </p:txBody>
        </p:sp>
        <p:sp>
          <p:nvSpPr>
            <p:cNvPr id="25" name="Text Box 34"/>
            <p:cNvSpPr txBox="1">
              <a:spLocks noChangeArrowheads="1"/>
            </p:cNvSpPr>
            <p:nvPr/>
          </p:nvSpPr>
          <p:spPr bwMode="auto">
            <a:xfrm>
              <a:off x="2757" y="3391"/>
              <a:ext cx="535" cy="288"/>
            </a:xfrm>
            <a:prstGeom prst="rect">
              <a:avLst/>
            </a:prstGeom>
            <a:noFill/>
            <a:ln w="9525">
              <a:noFill/>
              <a:miter lim="800000"/>
              <a:headEnd/>
              <a:tailEnd/>
            </a:ln>
            <a:effectLst/>
          </p:spPr>
          <p:txBody>
            <a:bodyPr>
              <a:spAutoFit/>
            </a:bodyPr>
            <a:lstStyle/>
            <a:p>
              <a:pPr>
                <a:spcBef>
                  <a:spcPct val="50000"/>
                </a:spcBef>
              </a:pPr>
              <a:r>
                <a:rPr lang="en-US" altLang="zh-CN" sz="2400" b="1"/>
                <a:t>A</a:t>
              </a:r>
              <a:r>
                <a:rPr lang="en-US" altLang="zh-CN" b="1" baseline="-12000"/>
                <a:t>0</a:t>
              </a:r>
            </a:p>
          </p:txBody>
        </p:sp>
        <p:sp>
          <p:nvSpPr>
            <p:cNvPr id="26" name="Line 35"/>
            <p:cNvSpPr>
              <a:spLocks noChangeShapeType="1"/>
            </p:cNvSpPr>
            <p:nvPr/>
          </p:nvSpPr>
          <p:spPr bwMode="auto">
            <a:xfrm flipV="1">
              <a:off x="2879" y="3283"/>
              <a:ext cx="0" cy="172"/>
            </a:xfrm>
            <a:prstGeom prst="line">
              <a:avLst/>
            </a:prstGeom>
            <a:noFill/>
            <a:ln w="19050">
              <a:solidFill>
                <a:srgbClr val="004400"/>
              </a:solidFill>
              <a:round/>
              <a:headEnd/>
              <a:tailEnd type="triangle" w="sm" len="med"/>
            </a:ln>
            <a:effectLst/>
          </p:spPr>
          <p:txBody>
            <a:bodyPr wrap="none"/>
            <a:lstStyle/>
            <a:p>
              <a:endParaRPr lang="zh-CN" altLang="en-US" b="1"/>
            </a:p>
          </p:txBody>
        </p:sp>
        <p:sp>
          <p:nvSpPr>
            <p:cNvPr id="27" name="Line 36"/>
            <p:cNvSpPr>
              <a:spLocks noChangeShapeType="1"/>
            </p:cNvSpPr>
            <p:nvPr/>
          </p:nvSpPr>
          <p:spPr bwMode="auto">
            <a:xfrm flipV="1">
              <a:off x="3228" y="3282"/>
              <a:ext cx="0" cy="172"/>
            </a:xfrm>
            <a:prstGeom prst="line">
              <a:avLst/>
            </a:prstGeom>
            <a:noFill/>
            <a:ln w="19050">
              <a:solidFill>
                <a:srgbClr val="004400"/>
              </a:solidFill>
              <a:round/>
              <a:headEnd/>
              <a:tailEnd type="triangle" w="sm" len="med"/>
            </a:ln>
            <a:effectLst/>
          </p:spPr>
          <p:txBody>
            <a:bodyPr wrap="none"/>
            <a:lstStyle/>
            <a:p>
              <a:endParaRPr lang="zh-CN" altLang="en-US" b="1"/>
            </a:p>
          </p:txBody>
        </p:sp>
        <p:sp>
          <p:nvSpPr>
            <p:cNvPr id="28" name="Line 37"/>
            <p:cNvSpPr>
              <a:spLocks noChangeShapeType="1"/>
            </p:cNvSpPr>
            <p:nvPr/>
          </p:nvSpPr>
          <p:spPr bwMode="auto">
            <a:xfrm flipV="1">
              <a:off x="3557" y="3282"/>
              <a:ext cx="0" cy="172"/>
            </a:xfrm>
            <a:prstGeom prst="line">
              <a:avLst/>
            </a:prstGeom>
            <a:noFill/>
            <a:ln w="19050">
              <a:solidFill>
                <a:srgbClr val="004400"/>
              </a:solidFill>
              <a:round/>
              <a:headEnd/>
              <a:tailEnd type="triangle" w="sm" len="med"/>
            </a:ln>
            <a:effectLst/>
          </p:spPr>
          <p:txBody>
            <a:bodyPr wrap="none"/>
            <a:lstStyle/>
            <a:p>
              <a:endParaRPr lang="zh-CN" altLang="en-US" b="1"/>
            </a:p>
          </p:txBody>
        </p:sp>
        <p:sp>
          <p:nvSpPr>
            <p:cNvPr id="29" name="Line 38"/>
            <p:cNvSpPr>
              <a:spLocks noChangeShapeType="1"/>
            </p:cNvSpPr>
            <p:nvPr/>
          </p:nvSpPr>
          <p:spPr bwMode="auto">
            <a:xfrm flipV="1">
              <a:off x="3866" y="3282"/>
              <a:ext cx="0" cy="172"/>
            </a:xfrm>
            <a:prstGeom prst="line">
              <a:avLst/>
            </a:prstGeom>
            <a:noFill/>
            <a:ln w="19050">
              <a:solidFill>
                <a:srgbClr val="004400"/>
              </a:solidFill>
              <a:round/>
              <a:headEnd/>
              <a:tailEnd type="triangle" w="sm" len="med"/>
            </a:ln>
            <a:effectLst/>
          </p:spPr>
          <p:txBody>
            <a:bodyPr wrap="none"/>
            <a:lstStyle/>
            <a:p>
              <a:endParaRPr lang="zh-CN" altLang="en-US" b="1"/>
            </a:p>
          </p:txBody>
        </p:sp>
        <p:sp>
          <p:nvSpPr>
            <p:cNvPr id="30" name="Text Box 39"/>
            <p:cNvSpPr txBox="1">
              <a:spLocks noChangeArrowheads="1"/>
            </p:cNvSpPr>
            <p:nvPr/>
          </p:nvSpPr>
          <p:spPr bwMode="auto">
            <a:xfrm>
              <a:off x="3104" y="3389"/>
              <a:ext cx="535" cy="288"/>
            </a:xfrm>
            <a:prstGeom prst="rect">
              <a:avLst/>
            </a:prstGeom>
            <a:noFill/>
            <a:ln w="9525">
              <a:noFill/>
              <a:miter lim="800000"/>
              <a:headEnd/>
              <a:tailEnd/>
            </a:ln>
            <a:effectLst/>
          </p:spPr>
          <p:txBody>
            <a:bodyPr>
              <a:spAutoFit/>
            </a:bodyPr>
            <a:lstStyle/>
            <a:p>
              <a:pPr>
                <a:spcBef>
                  <a:spcPct val="50000"/>
                </a:spcBef>
              </a:pPr>
              <a:r>
                <a:rPr lang="en-US" altLang="zh-CN" sz="2400" b="1"/>
                <a:t>A</a:t>
              </a:r>
              <a:r>
                <a:rPr lang="en-US" altLang="zh-CN" b="1" baseline="-12000"/>
                <a:t>1</a:t>
              </a:r>
            </a:p>
          </p:txBody>
        </p:sp>
        <p:sp>
          <p:nvSpPr>
            <p:cNvPr id="31" name="Text Box 40"/>
            <p:cNvSpPr txBox="1">
              <a:spLocks noChangeArrowheads="1"/>
            </p:cNvSpPr>
            <p:nvPr/>
          </p:nvSpPr>
          <p:spPr bwMode="auto">
            <a:xfrm>
              <a:off x="3445" y="3394"/>
              <a:ext cx="535" cy="288"/>
            </a:xfrm>
            <a:prstGeom prst="rect">
              <a:avLst/>
            </a:prstGeom>
            <a:noFill/>
            <a:ln w="9525">
              <a:noFill/>
              <a:miter lim="800000"/>
              <a:headEnd/>
              <a:tailEnd/>
            </a:ln>
            <a:effectLst/>
          </p:spPr>
          <p:txBody>
            <a:bodyPr>
              <a:spAutoFit/>
            </a:bodyPr>
            <a:lstStyle/>
            <a:p>
              <a:pPr>
                <a:spcBef>
                  <a:spcPct val="50000"/>
                </a:spcBef>
              </a:pPr>
              <a:r>
                <a:rPr lang="en-US" altLang="zh-CN" sz="2400" b="1"/>
                <a:t>A</a:t>
              </a:r>
              <a:r>
                <a:rPr lang="en-US" altLang="zh-CN" b="1" baseline="-12000"/>
                <a:t>2</a:t>
              </a:r>
            </a:p>
          </p:txBody>
        </p:sp>
        <p:sp>
          <p:nvSpPr>
            <p:cNvPr id="32" name="Text Box 41"/>
            <p:cNvSpPr txBox="1">
              <a:spLocks noChangeArrowheads="1"/>
            </p:cNvSpPr>
            <p:nvPr/>
          </p:nvSpPr>
          <p:spPr bwMode="auto">
            <a:xfrm>
              <a:off x="3749" y="3384"/>
              <a:ext cx="535" cy="288"/>
            </a:xfrm>
            <a:prstGeom prst="rect">
              <a:avLst/>
            </a:prstGeom>
            <a:noFill/>
            <a:ln w="9525">
              <a:noFill/>
              <a:miter lim="800000"/>
              <a:headEnd/>
              <a:tailEnd/>
            </a:ln>
            <a:effectLst/>
          </p:spPr>
          <p:txBody>
            <a:bodyPr>
              <a:spAutoFit/>
            </a:bodyPr>
            <a:lstStyle/>
            <a:p>
              <a:pPr>
                <a:spcBef>
                  <a:spcPct val="50000"/>
                </a:spcBef>
              </a:pPr>
              <a:r>
                <a:rPr lang="en-US" altLang="zh-CN" sz="2400" b="1"/>
                <a:t>A</a:t>
              </a:r>
              <a:r>
                <a:rPr lang="en-US" altLang="zh-CN" b="1" baseline="-12000"/>
                <a:t>10</a:t>
              </a:r>
            </a:p>
          </p:txBody>
        </p:sp>
        <p:sp>
          <p:nvSpPr>
            <p:cNvPr id="33" name="Line 42"/>
            <p:cNvSpPr>
              <a:spLocks noChangeShapeType="1"/>
            </p:cNvSpPr>
            <p:nvPr/>
          </p:nvSpPr>
          <p:spPr bwMode="auto">
            <a:xfrm>
              <a:off x="1287" y="3169"/>
              <a:ext cx="277" cy="0"/>
            </a:xfrm>
            <a:prstGeom prst="line">
              <a:avLst/>
            </a:prstGeom>
            <a:noFill/>
            <a:ln w="19050">
              <a:solidFill>
                <a:srgbClr val="004400"/>
              </a:solidFill>
              <a:round/>
              <a:headEnd/>
              <a:tailEnd type="triangle" w="sm" len="med"/>
            </a:ln>
            <a:effectLst/>
          </p:spPr>
          <p:txBody>
            <a:bodyPr wrap="none"/>
            <a:lstStyle/>
            <a:p>
              <a:endParaRPr lang="zh-CN" altLang="en-US" b="1"/>
            </a:p>
          </p:txBody>
        </p:sp>
        <p:sp>
          <p:nvSpPr>
            <p:cNvPr id="34" name="Line 43"/>
            <p:cNvSpPr>
              <a:spLocks noChangeShapeType="1"/>
            </p:cNvSpPr>
            <p:nvPr/>
          </p:nvSpPr>
          <p:spPr bwMode="auto">
            <a:xfrm>
              <a:off x="1292" y="3556"/>
              <a:ext cx="277" cy="0"/>
            </a:xfrm>
            <a:prstGeom prst="line">
              <a:avLst/>
            </a:prstGeom>
            <a:noFill/>
            <a:ln w="19050">
              <a:solidFill>
                <a:srgbClr val="004400"/>
              </a:solidFill>
              <a:round/>
              <a:headEnd/>
              <a:tailEnd type="triangle" w="sm" len="med"/>
            </a:ln>
            <a:effectLst/>
          </p:spPr>
          <p:txBody>
            <a:bodyPr wrap="none"/>
            <a:lstStyle/>
            <a:p>
              <a:endParaRPr lang="zh-CN" altLang="en-US" b="1"/>
            </a:p>
          </p:txBody>
        </p:sp>
        <p:sp>
          <p:nvSpPr>
            <p:cNvPr id="35" name="Line 44"/>
            <p:cNvSpPr>
              <a:spLocks noChangeShapeType="1"/>
            </p:cNvSpPr>
            <p:nvPr/>
          </p:nvSpPr>
          <p:spPr bwMode="auto">
            <a:xfrm>
              <a:off x="1287" y="3367"/>
              <a:ext cx="277" cy="0"/>
            </a:xfrm>
            <a:prstGeom prst="line">
              <a:avLst/>
            </a:prstGeom>
            <a:noFill/>
            <a:ln w="19050">
              <a:solidFill>
                <a:srgbClr val="004400"/>
              </a:solidFill>
              <a:round/>
              <a:headEnd/>
              <a:tailEnd type="triangle" w="sm" len="med"/>
            </a:ln>
            <a:effectLst/>
          </p:spPr>
          <p:txBody>
            <a:bodyPr wrap="none"/>
            <a:lstStyle/>
            <a:p>
              <a:endParaRPr lang="zh-CN" altLang="en-US" b="1"/>
            </a:p>
          </p:txBody>
        </p:sp>
        <p:grpSp>
          <p:nvGrpSpPr>
            <p:cNvPr id="36" name="Group 91"/>
            <p:cNvGrpSpPr>
              <a:grpSpLocks/>
            </p:cNvGrpSpPr>
            <p:nvPr/>
          </p:nvGrpSpPr>
          <p:grpSpPr bwMode="auto">
            <a:xfrm>
              <a:off x="972" y="2991"/>
              <a:ext cx="454" cy="288"/>
              <a:chOff x="828" y="3207"/>
              <a:chExt cx="454" cy="288"/>
            </a:xfrm>
          </p:grpSpPr>
          <p:sp>
            <p:nvSpPr>
              <p:cNvPr id="59" name="Text Box 46"/>
              <p:cNvSpPr txBox="1">
                <a:spLocks noChangeArrowheads="1"/>
              </p:cNvSpPr>
              <p:nvPr/>
            </p:nvSpPr>
            <p:spPr bwMode="auto">
              <a:xfrm>
                <a:off x="828" y="3207"/>
                <a:ext cx="454" cy="288"/>
              </a:xfrm>
              <a:prstGeom prst="rect">
                <a:avLst/>
              </a:prstGeom>
              <a:noFill/>
              <a:ln w="9525">
                <a:noFill/>
                <a:miter lim="800000"/>
                <a:headEnd/>
                <a:tailEnd/>
              </a:ln>
              <a:effectLst/>
            </p:spPr>
            <p:txBody>
              <a:bodyPr>
                <a:spAutoFit/>
              </a:bodyPr>
              <a:lstStyle/>
              <a:p>
                <a:pPr>
                  <a:spcBef>
                    <a:spcPct val="50000"/>
                  </a:spcBef>
                </a:pPr>
                <a:r>
                  <a:rPr lang="en-US" altLang="zh-CN" sz="2400" b="1"/>
                  <a:t>CS</a:t>
                </a:r>
              </a:p>
            </p:txBody>
          </p:sp>
          <p:sp>
            <p:nvSpPr>
              <p:cNvPr id="60" name="Line 47"/>
              <p:cNvSpPr>
                <a:spLocks noChangeShapeType="1"/>
              </p:cNvSpPr>
              <p:nvPr/>
            </p:nvSpPr>
            <p:spPr bwMode="auto">
              <a:xfrm>
                <a:off x="902" y="3258"/>
                <a:ext cx="209" cy="0"/>
              </a:xfrm>
              <a:prstGeom prst="line">
                <a:avLst/>
              </a:prstGeom>
              <a:noFill/>
              <a:ln w="19050">
                <a:solidFill>
                  <a:srgbClr val="004400"/>
                </a:solidFill>
                <a:round/>
                <a:headEnd/>
                <a:tailEnd/>
              </a:ln>
              <a:effectLst/>
            </p:spPr>
            <p:txBody>
              <a:bodyPr wrap="none"/>
              <a:lstStyle/>
              <a:p>
                <a:endParaRPr lang="zh-CN" altLang="en-US" b="1"/>
              </a:p>
            </p:txBody>
          </p:sp>
        </p:grpSp>
        <p:grpSp>
          <p:nvGrpSpPr>
            <p:cNvPr id="37" name="Group 92"/>
            <p:cNvGrpSpPr>
              <a:grpSpLocks/>
            </p:cNvGrpSpPr>
            <p:nvPr/>
          </p:nvGrpSpPr>
          <p:grpSpPr bwMode="auto">
            <a:xfrm>
              <a:off x="945" y="3221"/>
              <a:ext cx="454" cy="288"/>
              <a:chOff x="809" y="3461"/>
              <a:chExt cx="454" cy="288"/>
            </a:xfrm>
          </p:grpSpPr>
          <p:sp>
            <p:nvSpPr>
              <p:cNvPr id="57" name="Text Box 49"/>
              <p:cNvSpPr txBox="1">
                <a:spLocks noChangeArrowheads="1"/>
              </p:cNvSpPr>
              <p:nvPr/>
            </p:nvSpPr>
            <p:spPr bwMode="auto">
              <a:xfrm>
                <a:off x="809" y="3461"/>
                <a:ext cx="454" cy="288"/>
              </a:xfrm>
              <a:prstGeom prst="rect">
                <a:avLst/>
              </a:prstGeom>
              <a:noFill/>
              <a:ln w="9525">
                <a:noFill/>
                <a:miter lim="800000"/>
                <a:headEnd/>
                <a:tailEnd/>
              </a:ln>
              <a:effectLst/>
            </p:spPr>
            <p:txBody>
              <a:bodyPr>
                <a:spAutoFit/>
              </a:bodyPr>
              <a:lstStyle/>
              <a:p>
                <a:pPr>
                  <a:spcBef>
                    <a:spcPct val="50000"/>
                  </a:spcBef>
                </a:pPr>
                <a:r>
                  <a:rPr lang="en-US" altLang="zh-CN" sz="2400" b="1"/>
                  <a:t>OE</a:t>
                </a:r>
              </a:p>
            </p:txBody>
          </p:sp>
          <p:sp>
            <p:nvSpPr>
              <p:cNvPr id="58" name="Line 50"/>
              <p:cNvSpPr>
                <a:spLocks noChangeShapeType="1"/>
              </p:cNvSpPr>
              <p:nvPr/>
            </p:nvSpPr>
            <p:spPr bwMode="auto">
              <a:xfrm>
                <a:off x="891" y="3512"/>
                <a:ext cx="231" cy="0"/>
              </a:xfrm>
              <a:prstGeom prst="line">
                <a:avLst/>
              </a:prstGeom>
              <a:noFill/>
              <a:ln w="19050">
                <a:solidFill>
                  <a:srgbClr val="004400"/>
                </a:solidFill>
                <a:round/>
                <a:headEnd/>
                <a:tailEnd/>
              </a:ln>
              <a:effectLst/>
            </p:spPr>
            <p:txBody>
              <a:bodyPr wrap="none"/>
              <a:lstStyle/>
              <a:p>
                <a:endParaRPr lang="zh-CN" altLang="en-US" b="1"/>
              </a:p>
            </p:txBody>
          </p:sp>
        </p:grpSp>
        <p:grpSp>
          <p:nvGrpSpPr>
            <p:cNvPr id="38" name="Group 90"/>
            <p:cNvGrpSpPr>
              <a:grpSpLocks/>
            </p:cNvGrpSpPr>
            <p:nvPr/>
          </p:nvGrpSpPr>
          <p:grpSpPr bwMode="auto">
            <a:xfrm>
              <a:off x="909" y="3434"/>
              <a:ext cx="451" cy="288"/>
              <a:chOff x="725" y="3810"/>
              <a:chExt cx="451" cy="288"/>
            </a:xfrm>
          </p:grpSpPr>
          <p:sp>
            <p:nvSpPr>
              <p:cNvPr id="55" name="Text Box 52"/>
              <p:cNvSpPr txBox="1">
                <a:spLocks noChangeArrowheads="1"/>
              </p:cNvSpPr>
              <p:nvPr/>
            </p:nvSpPr>
            <p:spPr bwMode="auto">
              <a:xfrm>
                <a:off x="725" y="3810"/>
                <a:ext cx="451" cy="288"/>
              </a:xfrm>
              <a:prstGeom prst="rect">
                <a:avLst/>
              </a:prstGeom>
              <a:noFill/>
              <a:ln w="9525">
                <a:noFill/>
                <a:miter lim="800000"/>
                <a:headEnd/>
                <a:tailEnd/>
              </a:ln>
              <a:effectLst/>
            </p:spPr>
            <p:txBody>
              <a:bodyPr>
                <a:spAutoFit/>
              </a:bodyPr>
              <a:lstStyle/>
              <a:p>
                <a:pPr>
                  <a:spcBef>
                    <a:spcPct val="50000"/>
                  </a:spcBef>
                </a:pPr>
                <a:r>
                  <a:rPr lang="en-US" altLang="zh-CN" sz="2400" b="1"/>
                  <a:t>WE</a:t>
                </a:r>
              </a:p>
            </p:txBody>
          </p:sp>
          <p:sp>
            <p:nvSpPr>
              <p:cNvPr id="56" name="Line 53"/>
              <p:cNvSpPr>
                <a:spLocks noChangeShapeType="1"/>
              </p:cNvSpPr>
              <p:nvPr/>
            </p:nvSpPr>
            <p:spPr bwMode="auto">
              <a:xfrm>
                <a:off x="784" y="3861"/>
                <a:ext cx="288" cy="0"/>
              </a:xfrm>
              <a:prstGeom prst="line">
                <a:avLst/>
              </a:prstGeom>
              <a:noFill/>
              <a:ln w="19050">
                <a:solidFill>
                  <a:srgbClr val="004400"/>
                </a:solidFill>
                <a:round/>
                <a:headEnd/>
                <a:tailEnd/>
              </a:ln>
              <a:effectLst/>
            </p:spPr>
            <p:txBody>
              <a:bodyPr wrap="none"/>
              <a:lstStyle/>
              <a:p>
                <a:endParaRPr lang="zh-CN" altLang="en-US" b="1"/>
              </a:p>
            </p:txBody>
          </p:sp>
        </p:grpSp>
        <p:sp>
          <p:nvSpPr>
            <p:cNvPr id="39" name="Line 54"/>
            <p:cNvSpPr>
              <a:spLocks noChangeShapeType="1"/>
            </p:cNvSpPr>
            <p:nvPr/>
          </p:nvSpPr>
          <p:spPr bwMode="auto">
            <a:xfrm>
              <a:off x="1376" y="2498"/>
              <a:ext cx="308" cy="0"/>
            </a:xfrm>
            <a:prstGeom prst="line">
              <a:avLst/>
            </a:prstGeom>
            <a:noFill/>
            <a:ln w="19050">
              <a:solidFill>
                <a:srgbClr val="004400"/>
              </a:solidFill>
              <a:round/>
              <a:headEnd/>
              <a:tailEnd type="triangle" w="sm" len="med"/>
            </a:ln>
            <a:effectLst/>
          </p:spPr>
          <p:txBody>
            <a:bodyPr wrap="none"/>
            <a:lstStyle/>
            <a:p>
              <a:endParaRPr lang="zh-CN" altLang="en-US" b="1"/>
            </a:p>
          </p:txBody>
        </p:sp>
        <p:sp>
          <p:nvSpPr>
            <p:cNvPr id="40" name="Line 55"/>
            <p:cNvSpPr>
              <a:spLocks noChangeShapeType="1"/>
            </p:cNvSpPr>
            <p:nvPr/>
          </p:nvSpPr>
          <p:spPr bwMode="auto">
            <a:xfrm>
              <a:off x="1382" y="2821"/>
              <a:ext cx="297" cy="0"/>
            </a:xfrm>
            <a:prstGeom prst="line">
              <a:avLst/>
            </a:prstGeom>
            <a:noFill/>
            <a:ln w="19050">
              <a:solidFill>
                <a:srgbClr val="004400"/>
              </a:solidFill>
              <a:round/>
              <a:headEnd/>
              <a:tailEnd type="triangle" w="sm" len="med"/>
            </a:ln>
            <a:effectLst/>
          </p:spPr>
          <p:txBody>
            <a:bodyPr wrap="none"/>
            <a:lstStyle/>
            <a:p>
              <a:endParaRPr lang="zh-CN" altLang="en-US" b="1"/>
            </a:p>
          </p:txBody>
        </p:sp>
        <p:sp>
          <p:nvSpPr>
            <p:cNvPr id="41" name="Text Box 56"/>
            <p:cNvSpPr txBox="1">
              <a:spLocks noChangeArrowheads="1"/>
            </p:cNvSpPr>
            <p:nvPr/>
          </p:nvSpPr>
          <p:spPr bwMode="auto">
            <a:xfrm>
              <a:off x="1425" y="2524"/>
              <a:ext cx="323" cy="274"/>
            </a:xfrm>
            <a:prstGeom prst="rect">
              <a:avLst/>
            </a:prstGeom>
            <a:noFill/>
            <a:ln w="9525">
              <a:noFill/>
              <a:miter lim="800000"/>
              <a:headEnd/>
              <a:tailEnd/>
            </a:ln>
            <a:effectLst/>
          </p:spPr>
          <p:txBody>
            <a:bodyPr>
              <a:spAutoFit/>
            </a:bodyPr>
            <a:lstStyle/>
            <a:p>
              <a:pPr>
                <a:lnSpc>
                  <a:spcPct val="25000"/>
                </a:lnSpc>
              </a:pPr>
              <a:r>
                <a:rPr lang="zh-CN" altLang="en-US" sz="3000" b="1"/>
                <a:t>.</a:t>
              </a:r>
            </a:p>
            <a:p>
              <a:pPr>
                <a:lnSpc>
                  <a:spcPct val="25000"/>
                </a:lnSpc>
              </a:pPr>
              <a:r>
                <a:rPr lang="zh-CN" altLang="en-US" sz="3000" b="1"/>
                <a:t>.</a:t>
              </a:r>
            </a:p>
            <a:p>
              <a:pPr>
                <a:lnSpc>
                  <a:spcPct val="25000"/>
                </a:lnSpc>
              </a:pPr>
              <a:r>
                <a:rPr lang="zh-CN" altLang="en-US" sz="3000" b="1"/>
                <a:t>.</a:t>
              </a:r>
            </a:p>
          </p:txBody>
        </p:sp>
        <p:sp>
          <p:nvSpPr>
            <p:cNvPr id="42" name="Text Box 57"/>
            <p:cNvSpPr txBox="1">
              <a:spLocks noChangeArrowheads="1"/>
            </p:cNvSpPr>
            <p:nvPr/>
          </p:nvSpPr>
          <p:spPr bwMode="auto">
            <a:xfrm>
              <a:off x="1067" y="2350"/>
              <a:ext cx="535" cy="288"/>
            </a:xfrm>
            <a:prstGeom prst="rect">
              <a:avLst/>
            </a:prstGeom>
            <a:noFill/>
            <a:ln w="9525">
              <a:noFill/>
              <a:miter lim="800000"/>
              <a:headEnd/>
              <a:tailEnd/>
            </a:ln>
            <a:effectLst/>
          </p:spPr>
          <p:txBody>
            <a:bodyPr>
              <a:spAutoFit/>
            </a:bodyPr>
            <a:lstStyle/>
            <a:p>
              <a:pPr>
                <a:spcBef>
                  <a:spcPct val="50000"/>
                </a:spcBef>
              </a:pPr>
              <a:r>
                <a:rPr lang="en-US" altLang="zh-CN" sz="2400" b="1"/>
                <a:t>D</a:t>
              </a:r>
              <a:r>
                <a:rPr lang="en-US" altLang="zh-CN" sz="3000" b="1" baseline="-12000"/>
                <a:t>0</a:t>
              </a:r>
            </a:p>
          </p:txBody>
        </p:sp>
        <p:sp>
          <p:nvSpPr>
            <p:cNvPr id="43" name="Text Box 58"/>
            <p:cNvSpPr txBox="1">
              <a:spLocks noChangeArrowheads="1"/>
            </p:cNvSpPr>
            <p:nvPr/>
          </p:nvSpPr>
          <p:spPr bwMode="auto">
            <a:xfrm>
              <a:off x="1074" y="2672"/>
              <a:ext cx="535" cy="288"/>
            </a:xfrm>
            <a:prstGeom prst="rect">
              <a:avLst/>
            </a:prstGeom>
            <a:noFill/>
            <a:ln w="9525">
              <a:noFill/>
              <a:miter lim="800000"/>
              <a:headEnd/>
              <a:tailEnd/>
            </a:ln>
            <a:effectLst/>
          </p:spPr>
          <p:txBody>
            <a:bodyPr>
              <a:spAutoFit/>
            </a:bodyPr>
            <a:lstStyle/>
            <a:p>
              <a:pPr>
                <a:spcBef>
                  <a:spcPct val="50000"/>
                </a:spcBef>
              </a:pPr>
              <a:r>
                <a:rPr lang="en-US" altLang="zh-CN" sz="2400" b="1"/>
                <a:t>D</a:t>
              </a:r>
              <a:r>
                <a:rPr lang="en-US" altLang="zh-CN" sz="3000" b="1" baseline="-12000"/>
                <a:t>7</a:t>
              </a:r>
            </a:p>
          </p:txBody>
        </p:sp>
        <p:sp>
          <p:nvSpPr>
            <p:cNvPr id="44" name="Line 59"/>
            <p:cNvSpPr>
              <a:spLocks noChangeShapeType="1"/>
            </p:cNvSpPr>
            <p:nvPr/>
          </p:nvSpPr>
          <p:spPr bwMode="auto">
            <a:xfrm flipH="1">
              <a:off x="2080" y="2955"/>
              <a:ext cx="0" cy="186"/>
            </a:xfrm>
            <a:prstGeom prst="line">
              <a:avLst/>
            </a:prstGeom>
            <a:noFill/>
            <a:ln w="19050">
              <a:solidFill>
                <a:srgbClr val="004400"/>
              </a:solidFill>
              <a:round/>
              <a:headEnd type="triangle" w="med" len="med"/>
              <a:tailEnd/>
            </a:ln>
            <a:effectLst/>
          </p:spPr>
          <p:txBody>
            <a:bodyPr wrap="none"/>
            <a:lstStyle/>
            <a:p>
              <a:endParaRPr lang="zh-CN" altLang="en-US" b="1"/>
            </a:p>
          </p:txBody>
        </p:sp>
        <p:sp>
          <p:nvSpPr>
            <p:cNvPr id="45" name="Line 60"/>
            <p:cNvSpPr>
              <a:spLocks noChangeShapeType="1"/>
            </p:cNvSpPr>
            <p:nvPr/>
          </p:nvSpPr>
          <p:spPr bwMode="auto">
            <a:xfrm>
              <a:off x="2298" y="1769"/>
              <a:ext cx="512" cy="0"/>
            </a:xfrm>
            <a:prstGeom prst="line">
              <a:avLst/>
            </a:prstGeom>
            <a:noFill/>
            <a:ln w="19050">
              <a:solidFill>
                <a:srgbClr val="004400"/>
              </a:solidFill>
              <a:round/>
              <a:headEnd/>
              <a:tailEnd/>
            </a:ln>
            <a:effectLst/>
          </p:spPr>
          <p:txBody>
            <a:bodyPr wrap="none"/>
            <a:lstStyle/>
            <a:p>
              <a:endParaRPr lang="zh-CN" altLang="en-US" b="1"/>
            </a:p>
          </p:txBody>
        </p:sp>
        <p:sp>
          <p:nvSpPr>
            <p:cNvPr id="46" name="Line 61"/>
            <p:cNvSpPr>
              <a:spLocks noChangeShapeType="1"/>
            </p:cNvSpPr>
            <p:nvPr/>
          </p:nvSpPr>
          <p:spPr bwMode="auto">
            <a:xfrm>
              <a:off x="2301" y="2231"/>
              <a:ext cx="512" cy="0"/>
            </a:xfrm>
            <a:prstGeom prst="line">
              <a:avLst/>
            </a:prstGeom>
            <a:noFill/>
            <a:ln w="19050">
              <a:solidFill>
                <a:srgbClr val="004400"/>
              </a:solidFill>
              <a:round/>
              <a:headEnd/>
              <a:tailEnd/>
            </a:ln>
            <a:effectLst/>
          </p:spPr>
          <p:txBody>
            <a:bodyPr wrap="none"/>
            <a:lstStyle/>
            <a:p>
              <a:endParaRPr lang="zh-CN" altLang="en-US" b="1"/>
            </a:p>
          </p:txBody>
        </p:sp>
        <p:sp>
          <p:nvSpPr>
            <p:cNvPr id="47" name="Text Box 62"/>
            <p:cNvSpPr txBox="1">
              <a:spLocks noChangeArrowheads="1"/>
            </p:cNvSpPr>
            <p:nvPr/>
          </p:nvSpPr>
          <p:spPr bwMode="auto">
            <a:xfrm>
              <a:off x="2444" y="1828"/>
              <a:ext cx="394" cy="320"/>
            </a:xfrm>
            <a:prstGeom prst="rect">
              <a:avLst/>
            </a:prstGeom>
            <a:noFill/>
            <a:ln w="9525">
              <a:noFill/>
              <a:miter lim="800000"/>
              <a:headEnd/>
              <a:tailEnd/>
            </a:ln>
            <a:effectLst/>
          </p:spPr>
          <p:txBody>
            <a:bodyPr>
              <a:spAutoFit/>
            </a:bodyPr>
            <a:lstStyle/>
            <a:p>
              <a:pPr>
                <a:lnSpc>
                  <a:spcPct val="30000"/>
                </a:lnSpc>
              </a:pPr>
              <a:r>
                <a:rPr lang="zh-CN" altLang="en-US" sz="3000" b="1"/>
                <a:t>.</a:t>
              </a:r>
            </a:p>
            <a:p>
              <a:pPr>
                <a:lnSpc>
                  <a:spcPct val="30000"/>
                </a:lnSpc>
              </a:pPr>
              <a:r>
                <a:rPr lang="zh-CN" altLang="en-US" sz="3000" b="1"/>
                <a:t>.</a:t>
              </a:r>
            </a:p>
            <a:p>
              <a:pPr>
                <a:lnSpc>
                  <a:spcPct val="30000"/>
                </a:lnSpc>
              </a:pPr>
              <a:r>
                <a:rPr lang="zh-CN" altLang="en-US" sz="3000" b="1"/>
                <a:t>.</a:t>
              </a:r>
            </a:p>
          </p:txBody>
        </p:sp>
        <p:sp>
          <p:nvSpPr>
            <p:cNvPr id="48" name="Line 63"/>
            <p:cNvSpPr>
              <a:spLocks noChangeShapeType="1"/>
            </p:cNvSpPr>
            <p:nvPr/>
          </p:nvSpPr>
          <p:spPr bwMode="auto">
            <a:xfrm flipH="1">
              <a:off x="2921" y="2282"/>
              <a:ext cx="0" cy="141"/>
            </a:xfrm>
            <a:prstGeom prst="line">
              <a:avLst/>
            </a:prstGeom>
            <a:noFill/>
            <a:ln w="19050">
              <a:solidFill>
                <a:srgbClr val="004400"/>
              </a:solidFill>
              <a:round/>
              <a:headEnd/>
              <a:tailEnd/>
            </a:ln>
            <a:effectLst/>
          </p:spPr>
          <p:txBody>
            <a:bodyPr wrap="none"/>
            <a:lstStyle/>
            <a:p>
              <a:endParaRPr lang="zh-CN" altLang="en-US" b="1"/>
            </a:p>
          </p:txBody>
        </p:sp>
        <p:sp>
          <p:nvSpPr>
            <p:cNvPr id="49" name="Line 64"/>
            <p:cNvSpPr>
              <a:spLocks noChangeShapeType="1"/>
            </p:cNvSpPr>
            <p:nvPr/>
          </p:nvSpPr>
          <p:spPr bwMode="auto">
            <a:xfrm>
              <a:off x="3835" y="2286"/>
              <a:ext cx="0" cy="143"/>
            </a:xfrm>
            <a:prstGeom prst="line">
              <a:avLst/>
            </a:prstGeom>
            <a:noFill/>
            <a:ln w="19050">
              <a:solidFill>
                <a:srgbClr val="004400"/>
              </a:solidFill>
              <a:round/>
              <a:headEnd/>
              <a:tailEnd/>
            </a:ln>
            <a:effectLst/>
          </p:spPr>
          <p:txBody>
            <a:bodyPr wrap="none"/>
            <a:lstStyle/>
            <a:p>
              <a:endParaRPr lang="zh-CN" altLang="en-US" b="1"/>
            </a:p>
          </p:txBody>
        </p:sp>
        <p:sp>
          <p:nvSpPr>
            <p:cNvPr id="50" name="Text Box 65"/>
            <p:cNvSpPr txBox="1">
              <a:spLocks noChangeArrowheads="1"/>
            </p:cNvSpPr>
            <p:nvPr/>
          </p:nvSpPr>
          <p:spPr bwMode="auto">
            <a:xfrm>
              <a:off x="3154" y="2112"/>
              <a:ext cx="445" cy="346"/>
            </a:xfrm>
            <a:prstGeom prst="rect">
              <a:avLst/>
            </a:prstGeom>
            <a:noFill/>
            <a:ln w="9525">
              <a:noFill/>
              <a:miter lim="800000"/>
              <a:headEnd/>
              <a:tailEnd/>
            </a:ln>
            <a:effectLst/>
          </p:spPr>
          <p:txBody>
            <a:bodyPr>
              <a:spAutoFit/>
            </a:bodyPr>
            <a:lstStyle/>
            <a:p>
              <a:pPr>
                <a:spcBef>
                  <a:spcPct val="50000"/>
                </a:spcBef>
              </a:pPr>
              <a:r>
                <a:rPr lang="zh-CN" altLang="en-US" sz="3000" b="1"/>
                <a:t>….</a:t>
              </a:r>
            </a:p>
          </p:txBody>
        </p:sp>
        <p:sp>
          <p:nvSpPr>
            <p:cNvPr id="51" name="Freeform 66"/>
            <p:cNvSpPr>
              <a:spLocks/>
            </p:cNvSpPr>
            <p:nvPr/>
          </p:nvSpPr>
          <p:spPr bwMode="auto">
            <a:xfrm>
              <a:off x="2025" y="2910"/>
              <a:ext cx="2698" cy="825"/>
            </a:xfrm>
            <a:custGeom>
              <a:avLst/>
              <a:gdLst/>
              <a:ahLst/>
              <a:cxnLst>
                <a:cxn ang="0">
                  <a:pos x="0" y="828"/>
                </a:cxn>
                <a:cxn ang="0">
                  <a:pos x="0" y="970"/>
                </a:cxn>
                <a:cxn ang="0">
                  <a:pos x="2698" y="970"/>
                </a:cxn>
                <a:cxn ang="0">
                  <a:pos x="2698" y="0"/>
                </a:cxn>
              </a:cxnLst>
              <a:rect l="0" t="0" r="r" b="b"/>
              <a:pathLst>
                <a:path w="2698" h="970">
                  <a:moveTo>
                    <a:pt x="0" y="828"/>
                  </a:moveTo>
                  <a:lnTo>
                    <a:pt x="0" y="970"/>
                  </a:lnTo>
                  <a:lnTo>
                    <a:pt x="2698" y="970"/>
                  </a:lnTo>
                  <a:lnTo>
                    <a:pt x="2698" y="0"/>
                  </a:lnTo>
                </a:path>
              </a:pathLst>
            </a:custGeom>
            <a:noFill/>
            <a:ln w="19050" cmpd="sng">
              <a:solidFill>
                <a:srgbClr val="004400"/>
              </a:solidFill>
              <a:round/>
              <a:headEnd type="none" w="med" len="med"/>
              <a:tailEnd type="triangle" w="sm" len="med"/>
            </a:ln>
            <a:effectLst/>
          </p:spPr>
          <p:txBody>
            <a:bodyPr wrap="none"/>
            <a:lstStyle/>
            <a:p>
              <a:endParaRPr lang="zh-CN" altLang="en-US" b="1"/>
            </a:p>
          </p:txBody>
        </p:sp>
        <p:sp>
          <p:nvSpPr>
            <p:cNvPr id="52" name="Line 76"/>
            <p:cNvSpPr>
              <a:spLocks noChangeShapeType="1"/>
            </p:cNvSpPr>
            <p:nvPr/>
          </p:nvSpPr>
          <p:spPr bwMode="auto">
            <a:xfrm>
              <a:off x="1397" y="2267"/>
              <a:ext cx="519" cy="0"/>
            </a:xfrm>
            <a:prstGeom prst="line">
              <a:avLst/>
            </a:prstGeom>
            <a:noFill/>
            <a:ln w="19050">
              <a:solidFill>
                <a:srgbClr val="004400"/>
              </a:solidFill>
              <a:round/>
              <a:headEnd/>
              <a:tailEnd type="triangle" w="sm" len="med"/>
            </a:ln>
            <a:effectLst/>
          </p:spPr>
          <p:txBody>
            <a:bodyPr wrap="none"/>
            <a:lstStyle/>
            <a:p>
              <a:endParaRPr lang="zh-CN" altLang="en-US" b="1"/>
            </a:p>
          </p:txBody>
        </p:sp>
        <p:sp>
          <p:nvSpPr>
            <p:cNvPr id="53" name="Line 77"/>
            <p:cNvSpPr>
              <a:spLocks noChangeShapeType="1"/>
            </p:cNvSpPr>
            <p:nvPr/>
          </p:nvSpPr>
          <p:spPr bwMode="auto">
            <a:xfrm>
              <a:off x="1399" y="2096"/>
              <a:ext cx="519" cy="0"/>
            </a:xfrm>
            <a:prstGeom prst="line">
              <a:avLst/>
            </a:prstGeom>
            <a:noFill/>
            <a:ln w="19050">
              <a:solidFill>
                <a:srgbClr val="004400"/>
              </a:solidFill>
              <a:round/>
              <a:headEnd/>
              <a:tailEnd type="triangle" w="sm" len="med"/>
            </a:ln>
            <a:effectLst/>
          </p:spPr>
          <p:txBody>
            <a:bodyPr wrap="none"/>
            <a:lstStyle/>
            <a:p>
              <a:endParaRPr lang="zh-CN" altLang="en-US" b="1"/>
            </a:p>
          </p:txBody>
        </p:sp>
        <p:sp>
          <p:nvSpPr>
            <p:cNvPr id="54" name="Line 78"/>
            <p:cNvSpPr>
              <a:spLocks noChangeShapeType="1"/>
            </p:cNvSpPr>
            <p:nvPr/>
          </p:nvSpPr>
          <p:spPr bwMode="auto">
            <a:xfrm>
              <a:off x="1398" y="1941"/>
              <a:ext cx="519" cy="0"/>
            </a:xfrm>
            <a:prstGeom prst="line">
              <a:avLst/>
            </a:prstGeom>
            <a:noFill/>
            <a:ln w="19050">
              <a:solidFill>
                <a:srgbClr val="004400"/>
              </a:solidFill>
              <a:round/>
              <a:headEnd/>
              <a:tailEnd type="triangle" w="sm" len="med"/>
            </a:ln>
            <a:effectLst/>
          </p:spPr>
          <p:txBody>
            <a:bodyPr wrap="none"/>
            <a:lstStyle/>
            <a:p>
              <a:endParaRPr lang="zh-CN" altLang="en-US" b="1"/>
            </a:p>
          </p:txBody>
        </p:sp>
      </p:grpSp>
      <p:sp>
        <p:nvSpPr>
          <p:cNvPr id="61" name="Rectangle 80"/>
          <p:cNvSpPr>
            <a:spLocks noChangeArrowheads="1"/>
          </p:cNvSpPr>
          <p:nvPr/>
        </p:nvSpPr>
        <p:spPr bwMode="auto">
          <a:xfrm>
            <a:off x="717550" y="908720"/>
            <a:ext cx="8248650" cy="1373188"/>
          </a:xfrm>
          <a:prstGeom prst="rect">
            <a:avLst/>
          </a:prstGeom>
          <a:noFill/>
          <a:ln w="9525">
            <a:noFill/>
            <a:miter lim="800000"/>
            <a:headEnd/>
            <a:tailEnd/>
          </a:ln>
          <a:effectLst/>
        </p:spPr>
        <p:txBody>
          <a:bodyPr>
            <a:spAutoFit/>
          </a:bodyPr>
          <a:lstStyle/>
          <a:p>
            <a:pPr>
              <a:buClr>
                <a:schemeClr val="accent2"/>
              </a:buClr>
              <a:buSzPct val="80000"/>
              <a:buFont typeface="Wingdings" pitchFamily="2" charset="2"/>
              <a:buNone/>
            </a:pPr>
            <a:r>
              <a:rPr lang="zh-CN" altLang="en-GB" sz="2800" b="1"/>
              <a:t>为扩展存储器容量</a:t>
            </a:r>
            <a:r>
              <a:rPr lang="en-GB" altLang="zh-CN" sz="2800" b="1"/>
              <a:t>, </a:t>
            </a:r>
            <a:r>
              <a:rPr lang="zh-CN" altLang="en-GB" sz="2800" b="1"/>
              <a:t>常需将若干存储芯片的</a:t>
            </a:r>
            <a:r>
              <a:rPr lang="zh-CN" altLang="en-GB" sz="2800" b="1" u="sng"/>
              <a:t>数据线并联使用</a:t>
            </a:r>
            <a:r>
              <a:rPr lang="zh-CN" altLang="en-GB" sz="2800" b="1"/>
              <a:t>并</a:t>
            </a:r>
            <a:r>
              <a:rPr lang="zh-CN" altLang="en-GB" sz="2800" b="1" u="sng"/>
              <a:t>与数据总线连接</a:t>
            </a:r>
            <a:r>
              <a:rPr lang="zh-CN" altLang="en-GB" sz="2800" b="1"/>
              <a:t>, 因而需要使用三态输出</a:t>
            </a:r>
            <a:r>
              <a:rPr lang="zh-CN" altLang="en-US" sz="2800" b="1"/>
              <a:t>驱动电路, 便于连接数据总线, 又具驱动功能。</a:t>
            </a:r>
          </a:p>
        </p:txBody>
      </p:sp>
      <p:sp>
        <p:nvSpPr>
          <p:cNvPr id="62" name="Rectangle 81"/>
          <p:cNvSpPr>
            <a:spLocks noChangeArrowheads="1"/>
          </p:cNvSpPr>
          <p:nvPr/>
        </p:nvSpPr>
        <p:spPr bwMode="auto">
          <a:xfrm>
            <a:off x="899592" y="44624"/>
            <a:ext cx="3551237" cy="549275"/>
          </a:xfrm>
          <a:prstGeom prst="rect">
            <a:avLst/>
          </a:prstGeom>
          <a:noFill/>
          <a:ln w="9525">
            <a:noFill/>
            <a:miter lim="800000"/>
            <a:headEnd/>
            <a:tailEnd/>
          </a:ln>
          <a:effectLst/>
        </p:spPr>
        <p:txBody>
          <a:bodyPr>
            <a:spAutoFit/>
          </a:bodyPr>
          <a:lstStyle/>
          <a:p>
            <a:r>
              <a:rPr lang="zh-CN" altLang="en-US" sz="3000" b="1"/>
              <a:t>(4) 输出驱动电路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animEffect transition="in" filter="wipe(left)">
                                      <p:cBhvr>
                                        <p:cTn id="7" dur="500"/>
                                        <p:tgtEl>
                                          <p:spTgt spid="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
                                            <p:txEl>
                                              <p:pRg st="0" end="0"/>
                                            </p:txEl>
                                          </p:spTgt>
                                        </p:tgtEl>
                                        <p:attrNameLst>
                                          <p:attrName>style.visibility</p:attrName>
                                        </p:attrNameLst>
                                      </p:cBhvr>
                                      <p:to>
                                        <p:strVal val="visible"/>
                                      </p:to>
                                    </p:set>
                                    <p:animEffect transition="in" filter="wipe(left)">
                                      <p:cBhvr>
                                        <p:cTn id="12" dur="500"/>
                                        <p:tgtEl>
                                          <p:spTgt spid="6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61" grpId="0" build="p" autoUpdateAnimBg="0"/>
      <p:bldP spid="62"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846634" y="116632"/>
            <a:ext cx="4589462" cy="584775"/>
          </a:xfrm>
          <a:prstGeom prst="rect">
            <a:avLst/>
          </a:prstGeom>
          <a:noFill/>
          <a:ln w="9525">
            <a:noFill/>
            <a:miter lim="800000"/>
            <a:headEnd/>
            <a:tailEnd/>
          </a:ln>
          <a:effectLst/>
        </p:spPr>
        <p:txBody>
          <a:bodyPr>
            <a:spAutoFit/>
          </a:bodyPr>
          <a:lstStyle/>
          <a:p>
            <a:pPr>
              <a:spcBef>
                <a:spcPct val="50000"/>
              </a:spcBef>
            </a:pPr>
            <a:r>
              <a:rPr lang="zh-CN" altLang="en-US" sz="3200" b="1" smtClean="0"/>
              <a:t>4.1.</a:t>
            </a:r>
            <a:r>
              <a:rPr lang="en-US" altLang="zh-CN" sz="3200" b="1" smtClean="0"/>
              <a:t>2</a:t>
            </a:r>
            <a:r>
              <a:rPr lang="zh-CN" altLang="en-US" sz="3200" b="1" smtClean="0"/>
              <a:t>  </a:t>
            </a:r>
            <a:r>
              <a:rPr lang="zh-CN" altLang="en-US" sz="3200" b="1"/>
              <a:t>存储器的分类 </a:t>
            </a:r>
          </a:p>
        </p:txBody>
      </p:sp>
      <p:sp>
        <p:nvSpPr>
          <p:cNvPr id="3" name="Text Box 4"/>
          <p:cNvSpPr txBox="1">
            <a:spLocks noChangeArrowheads="1"/>
          </p:cNvSpPr>
          <p:nvPr/>
        </p:nvSpPr>
        <p:spPr bwMode="auto">
          <a:xfrm>
            <a:off x="427038" y="908720"/>
            <a:ext cx="6942137" cy="549275"/>
          </a:xfrm>
          <a:prstGeom prst="rect">
            <a:avLst/>
          </a:prstGeom>
          <a:noFill/>
          <a:ln w="9525">
            <a:noFill/>
            <a:miter lim="800000"/>
            <a:headEnd/>
            <a:tailEnd/>
          </a:ln>
          <a:effectLst/>
        </p:spPr>
        <p:txBody>
          <a:bodyPr>
            <a:spAutoFit/>
          </a:bodyPr>
          <a:lstStyle/>
          <a:p>
            <a:pPr>
              <a:spcBef>
                <a:spcPct val="50000"/>
              </a:spcBef>
            </a:pPr>
            <a:r>
              <a:rPr lang="zh-CN" altLang="en-US" sz="3000" b="1"/>
              <a:t>1. 按存储介质(存储信息的机理</a:t>
            </a:r>
            <a:r>
              <a:rPr lang="en-US" altLang="zh-CN" sz="3000" b="1"/>
              <a:t>)</a:t>
            </a:r>
            <a:r>
              <a:rPr lang="zh-CN" altLang="en-US" sz="3000" b="1"/>
              <a:t>分类</a:t>
            </a:r>
          </a:p>
        </p:txBody>
      </p:sp>
      <p:sp>
        <p:nvSpPr>
          <p:cNvPr id="4" name="Text Box 22"/>
          <p:cNvSpPr txBox="1">
            <a:spLocks noChangeArrowheads="1"/>
          </p:cNvSpPr>
          <p:nvPr/>
        </p:nvSpPr>
        <p:spPr bwMode="auto">
          <a:xfrm>
            <a:off x="582613" y="1426245"/>
            <a:ext cx="3495675" cy="549275"/>
          </a:xfrm>
          <a:prstGeom prst="rect">
            <a:avLst/>
          </a:prstGeom>
          <a:noFill/>
          <a:ln w="9525">
            <a:noFill/>
            <a:miter lim="800000"/>
            <a:headEnd/>
            <a:tailEnd/>
          </a:ln>
          <a:effectLst/>
        </p:spPr>
        <p:txBody>
          <a:bodyPr>
            <a:spAutoFit/>
          </a:bodyPr>
          <a:lstStyle/>
          <a:p>
            <a:pPr>
              <a:spcBef>
                <a:spcPct val="50000"/>
              </a:spcBef>
            </a:pPr>
            <a:r>
              <a:rPr lang="zh-CN" altLang="en-US" sz="3000" b="1"/>
              <a:t>(1) 半导体存储器</a:t>
            </a:r>
          </a:p>
        </p:txBody>
      </p:sp>
      <p:sp>
        <p:nvSpPr>
          <p:cNvPr id="5" name="Text Box 23"/>
          <p:cNvSpPr txBox="1">
            <a:spLocks noChangeArrowheads="1"/>
          </p:cNvSpPr>
          <p:nvPr/>
        </p:nvSpPr>
        <p:spPr bwMode="auto">
          <a:xfrm>
            <a:off x="2333625" y="2667000"/>
            <a:ext cx="6804025" cy="519113"/>
          </a:xfrm>
          <a:prstGeom prst="rect">
            <a:avLst/>
          </a:prstGeom>
          <a:noFill/>
          <a:ln w="9525">
            <a:noFill/>
            <a:miter lim="800000"/>
            <a:headEnd/>
            <a:tailEnd/>
          </a:ln>
          <a:effectLst/>
        </p:spPr>
        <p:txBody>
          <a:bodyPr>
            <a:spAutoFit/>
          </a:bodyPr>
          <a:lstStyle/>
          <a:p>
            <a:pPr>
              <a:spcBef>
                <a:spcPct val="5000"/>
              </a:spcBef>
            </a:pPr>
            <a:r>
              <a:rPr lang="zh-CN" altLang="en-US" sz="2800" b="1">
                <a:sym typeface="Symbol" pitchFamily="18" charset="2"/>
              </a:rPr>
              <a:t></a:t>
            </a:r>
            <a:r>
              <a:rPr lang="zh-CN" altLang="en-US" sz="1200" b="1">
                <a:sym typeface="Symbol" pitchFamily="18" charset="2"/>
              </a:rPr>
              <a:t> </a:t>
            </a:r>
            <a:r>
              <a:rPr lang="zh-CN" altLang="en-US" sz="2800" b="1">
                <a:sym typeface="Symbol" pitchFamily="18" charset="2"/>
              </a:rPr>
              <a:t>有源器件   </a:t>
            </a:r>
            <a:r>
              <a:rPr lang="zh-CN" altLang="en-US" sz="2400" b="1">
                <a:sym typeface="Symbol" pitchFamily="18" charset="2"/>
              </a:rPr>
              <a:t>  </a:t>
            </a:r>
            <a:r>
              <a:rPr lang="zh-CN" altLang="en-US" sz="2800" b="1">
                <a:sym typeface="Symbol" pitchFamily="18" charset="2"/>
              </a:rPr>
              <a:t></a:t>
            </a:r>
            <a:r>
              <a:rPr lang="zh-CN" altLang="en-US" sz="1200" b="1">
                <a:sym typeface="Symbol" pitchFamily="18" charset="2"/>
              </a:rPr>
              <a:t> </a:t>
            </a:r>
            <a:r>
              <a:rPr lang="zh-CN" altLang="en-US" sz="2800" b="1"/>
              <a:t>速度快        </a:t>
            </a:r>
            <a:r>
              <a:rPr lang="zh-CN" altLang="en-US" sz="2800" b="1">
                <a:sym typeface="Symbol" pitchFamily="18" charset="2"/>
              </a:rPr>
              <a:t></a:t>
            </a:r>
            <a:r>
              <a:rPr lang="zh-CN" altLang="en-US" sz="1200" b="1">
                <a:sym typeface="Symbol" pitchFamily="18" charset="2"/>
              </a:rPr>
              <a:t> </a:t>
            </a:r>
            <a:r>
              <a:rPr lang="zh-CN" altLang="en-US" sz="2800" b="1"/>
              <a:t>非破坏性读出</a:t>
            </a:r>
          </a:p>
        </p:txBody>
      </p:sp>
      <p:sp>
        <p:nvSpPr>
          <p:cNvPr id="6" name="Text Box 24"/>
          <p:cNvSpPr txBox="1">
            <a:spLocks noChangeArrowheads="1"/>
          </p:cNvSpPr>
          <p:nvPr/>
        </p:nvSpPr>
        <p:spPr bwMode="auto">
          <a:xfrm>
            <a:off x="1204913" y="3700463"/>
            <a:ext cx="2173287" cy="519112"/>
          </a:xfrm>
          <a:prstGeom prst="rect">
            <a:avLst/>
          </a:prstGeom>
          <a:noFill/>
          <a:ln w="9525">
            <a:noFill/>
            <a:miter lim="800000"/>
            <a:headEnd/>
            <a:tailEnd/>
          </a:ln>
          <a:effectLst/>
        </p:spPr>
        <p:txBody>
          <a:bodyPr>
            <a:spAutoFit/>
          </a:bodyPr>
          <a:lstStyle/>
          <a:p>
            <a:pPr>
              <a:spcBef>
                <a:spcPct val="50000"/>
              </a:spcBef>
            </a:pPr>
            <a:r>
              <a:rPr lang="zh-CN" altLang="en-US" sz="2800" b="1"/>
              <a:t>应用场合:</a:t>
            </a:r>
          </a:p>
        </p:txBody>
      </p:sp>
      <p:sp>
        <p:nvSpPr>
          <p:cNvPr id="7" name="Text Box 25"/>
          <p:cNvSpPr txBox="1">
            <a:spLocks noChangeArrowheads="1"/>
          </p:cNvSpPr>
          <p:nvPr/>
        </p:nvSpPr>
        <p:spPr bwMode="auto">
          <a:xfrm>
            <a:off x="785813" y="2136775"/>
            <a:ext cx="7970837" cy="549275"/>
          </a:xfrm>
          <a:prstGeom prst="rect">
            <a:avLst/>
          </a:prstGeom>
          <a:noFill/>
          <a:ln w="9525">
            <a:noFill/>
            <a:miter lim="800000"/>
            <a:headEnd/>
            <a:tailEnd/>
          </a:ln>
          <a:effectLst/>
        </p:spPr>
        <p:txBody>
          <a:bodyPr>
            <a:spAutoFit/>
          </a:bodyPr>
          <a:lstStyle/>
          <a:p>
            <a:pPr>
              <a:spcBef>
                <a:spcPct val="50000"/>
              </a:spcBef>
            </a:pPr>
            <a:r>
              <a:rPr lang="zh-CN" altLang="en-US" sz="2400" b="1">
                <a:sym typeface="Wingdings 3" pitchFamily="18" charset="2"/>
              </a:rPr>
              <a:t></a:t>
            </a:r>
            <a:r>
              <a:rPr lang="zh-CN" altLang="en-US" sz="3000" b="1">
                <a:sym typeface="Wingdings 3" pitchFamily="18" charset="2"/>
              </a:rPr>
              <a:t> </a:t>
            </a:r>
            <a:r>
              <a:rPr lang="zh-CN" altLang="en-US" sz="2900" b="1"/>
              <a:t>静态存储器: 利用双稳态触发器存储信息 </a:t>
            </a:r>
          </a:p>
        </p:txBody>
      </p:sp>
      <p:sp>
        <p:nvSpPr>
          <p:cNvPr id="8" name="Text Box 28"/>
          <p:cNvSpPr txBox="1">
            <a:spLocks noChangeArrowheads="1"/>
          </p:cNvSpPr>
          <p:nvPr/>
        </p:nvSpPr>
        <p:spPr bwMode="auto">
          <a:xfrm>
            <a:off x="2355850" y="3175000"/>
            <a:ext cx="6273800" cy="519113"/>
          </a:xfrm>
          <a:prstGeom prst="rect">
            <a:avLst/>
          </a:prstGeom>
          <a:noFill/>
          <a:ln w="9525">
            <a:noFill/>
            <a:miter lim="800000"/>
            <a:headEnd/>
            <a:tailEnd/>
          </a:ln>
          <a:effectLst/>
        </p:spPr>
        <p:txBody>
          <a:bodyPr>
            <a:spAutoFit/>
          </a:bodyPr>
          <a:lstStyle/>
          <a:p>
            <a:pPr>
              <a:spcBef>
                <a:spcPct val="10000"/>
              </a:spcBef>
            </a:pPr>
            <a:r>
              <a:rPr lang="zh-CN" altLang="en-US" sz="2800" b="1">
                <a:sym typeface="Symbol" pitchFamily="18" charset="2"/>
              </a:rPr>
              <a:t> 集成度低     功耗较大 </a:t>
            </a:r>
            <a:r>
              <a:rPr lang="zh-CN" altLang="en-US" sz="2400" b="1">
                <a:sym typeface="Symbol" pitchFamily="18" charset="2"/>
              </a:rPr>
              <a:t>   </a:t>
            </a:r>
            <a:r>
              <a:rPr lang="zh-CN" altLang="en-US" sz="2800" b="1">
                <a:sym typeface="Symbol" pitchFamily="18" charset="2"/>
              </a:rPr>
              <a:t> </a:t>
            </a:r>
            <a:r>
              <a:rPr lang="zh-CN" altLang="en-US" sz="2800" b="1"/>
              <a:t>信息易失</a:t>
            </a:r>
          </a:p>
        </p:txBody>
      </p:sp>
      <p:sp>
        <p:nvSpPr>
          <p:cNvPr id="9" name="Text Box 35"/>
          <p:cNvSpPr txBox="1">
            <a:spLocks noChangeArrowheads="1"/>
          </p:cNvSpPr>
          <p:nvPr/>
        </p:nvSpPr>
        <p:spPr bwMode="auto">
          <a:xfrm>
            <a:off x="1201738" y="2671763"/>
            <a:ext cx="1366837" cy="533400"/>
          </a:xfrm>
          <a:prstGeom prst="rect">
            <a:avLst/>
          </a:prstGeom>
          <a:noFill/>
          <a:ln w="9525">
            <a:noFill/>
            <a:miter lim="800000"/>
            <a:headEnd/>
            <a:tailEnd/>
          </a:ln>
          <a:effectLst/>
        </p:spPr>
        <p:txBody>
          <a:bodyPr>
            <a:spAutoFit/>
          </a:bodyPr>
          <a:lstStyle/>
          <a:p>
            <a:pPr>
              <a:spcBef>
                <a:spcPct val="50000"/>
              </a:spcBef>
            </a:pPr>
            <a:r>
              <a:rPr lang="zh-CN" altLang="en-US" sz="2900" b="1">
                <a:sym typeface="Wingdings 3" pitchFamily="18" charset="2"/>
              </a:rPr>
              <a:t>特点:</a:t>
            </a:r>
            <a:r>
              <a:rPr lang="zh-CN" altLang="en-US" sz="2900" b="1"/>
              <a:t> </a:t>
            </a:r>
          </a:p>
        </p:txBody>
      </p:sp>
      <p:sp>
        <p:nvSpPr>
          <p:cNvPr id="10" name="Rectangle 37"/>
          <p:cNvSpPr>
            <a:spLocks noChangeArrowheads="1"/>
          </p:cNvSpPr>
          <p:nvPr/>
        </p:nvSpPr>
        <p:spPr bwMode="auto">
          <a:xfrm>
            <a:off x="2897188" y="3690938"/>
            <a:ext cx="5234125" cy="523220"/>
          </a:xfrm>
          <a:prstGeom prst="rect">
            <a:avLst/>
          </a:prstGeom>
          <a:noFill/>
          <a:ln w="9525">
            <a:noFill/>
            <a:miter lim="800000"/>
            <a:headEnd/>
            <a:tailEnd/>
          </a:ln>
          <a:effectLst/>
        </p:spPr>
        <p:txBody>
          <a:bodyPr wrap="none">
            <a:spAutoFit/>
          </a:bodyPr>
          <a:lstStyle/>
          <a:p>
            <a:pPr>
              <a:spcBef>
                <a:spcPct val="50000"/>
              </a:spcBef>
            </a:pPr>
            <a:r>
              <a:rPr lang="zh-CN" altLang="en-US" sz="2800" b="1"/>
              <a:t>主要作</a:t>
            </a:r>
            <a:r>
              <a:rPr lang="zh-CN" altLang="en-US" sz="2800" b="1" u="sng"/>
              <a:t>高速缓存</a:t>
            </a:r>
            <a:r>
              <a:rPr lang="zh-CN" altLang="en-US" sz="2800" b="1"/>
              <a:t>和</a:t>
            </a:r>
            <a:r>
              <a:rPr lang="zh-CN" altLang="en-US" sz="2800" b="1" u="sng"/>
              <a:t>小容量主存</a:t>
            </a:r>
            <a:r>
              <a:rPr lang="zh-CN" altLang="en-US" sz="2800" b="1"/>
              <a:t>。</a:t>
            </a:r>
          </a:p>
        </p:txBody>
      </p:sp>
      <p:sp>
        <p:nvSpPr>
          <p:cNvPr id="11" name="Text Box 39"/>
          <p:cNvSpPr txBox="1">
            <a:spLocks noChangeArrowheads="1"/>
          </p:cNvSpPr>
          <p:nvPr/>
        </p:nvSpPr>
        <p:spPr bwMode="auto">
          <a:xfrm>
            <a:off x="819150" y="4448076"/>
            <a:ext cx="7583488" cy="549275"/>
          </a:xfrm>
          <a:prstGeom prst="rect">
            <a:avLst/>
          </a:prstGeom>
          <a:noFill/>
          <a:ln w="9525">
            <a:noFill/>
            <a:miter lim="800000"/>
            <a:headEnd/>
            <a:tailEnd/>
          </a:ln>
          <a:effectLst/>
        </p:spPr>
        <p:txBody>
          <a:bodyPr>
            <a:spAutoFit/>
          </a:bodyPr>
          <a:lstStyle/>
          <a:p>
            <a:pPr marL="2762250" indent="-2762250">
              <a:spcBef>
                <a:spcPct val="50000"/>
              </a:spcBef>
            </a:pPr>
            <a:r>
              <a:rPr lang="zh-CN" altLang="en-US" sz="2400" b="1">
                <a:sym typeface="Wingdings 3" pitchFamily="18" charset="2"/>
              </a:rPr>
              <a:t></a:t>
            </a:r>
            <a:r>
              <a:rPr lang="zh-CN" altLang="en-US" sz="3000" b="1">
                <a:sym typeface="Wingdings 3" pitchFamily="18" charset="2"/>
              </a:rPr>
              <a:t> </a:t>
            </a:r>
            <a:r>
              <a:rPr lang="zh-CN" altLang="en-US" sz="2900" b="1"/>
              <a:t>动态存储器: 用电容存储的电荷存储信息</a:t>
            </a:r>
            <a:endParaRPr lang="en-US" altLang="zh-CN" sz="2900" b="1"/>
          </a:p>
        </p:txBody>
      </p:sp>
      <p:sp>
        <p:nvSpPr>
          <p:cNvPr id="12" name="Text Box 40"/>
          <p:cNvSpPr txBox="1">
            <a:spLocks noChangeArrowheads="1"/>
          </p:cNvSpPr>
          <p:nvPr/>
        </p:nvSpPr>
        <p:spPr bwMode="auto">
          <a:xfrm>
            <a:off x="2206625" y="4971951"/>
            <a:ext cx="1685925" cy="519112"/>
          </a:xfrm>
          <a:prstGeom prst="rect">
            <a:avLst/>
          </a:prstGeom>
          <a:noFill/>
          <a:ln w="9525">
            <a:noFill/>
            <a:miter lim="800000"/>
            <a:headEnd/>
            <a:tailEnd/>
          </a:ln>
          <a:effectLst/>
        </p:spPr>
        <p:txBody>
          <a:bodyPr>
            <a:spAutoFit/>
          </a:bodyPr>
          <a:lstStyle/>
          <a:p>
            <a:pPr>
              <a:spcBef>
                <a:spcPct val="10000"/>
              </a:spcBef>
            </a:pPr>
            <a:r>
              <a:rPr lang="zh-CN" altLang="en-US" sz="2800" b="1">
                <a:sym typeface="Symbol" pitchFamily="18" charset="2"/>
              </a:rPr>
              <a:t></a:t>
            </a:r>
            <a:r>
              <a:rPr lang="zh-CN" altLang="en-US" sz="1200" b="1">
                <a:sym typeface="Symbol" pitchFamily="18" charset="2"/>
              </a:rPr>
              <a:t> </a:t>
            </a:r>
            <a:r>
              <a:rPr lang="zh-CN" altLang="en-US" sz="2800" b="1"/>
              <a:t>速度低</a:t>
            </a:r>
          </a:p>
        </p:txBody>
      </p:sp>
      <p:sp>
        <p:nvSpPr>
          <p:cNvPr id="13" name="Rectangle 41"/>
          <p:cNvSpPr>
            <a:spLocks noChangeArrowheads="1"/>
          </p:cNvSpPr>
          <p:nvPr/>
        </p:nvSpPr>
        <p:spPr bwMode="auto">
          <a:xfrm>
            <a:off x="3625850" y="4957663"/>
            <a:ext cx="2163763" cy="519113"/>
          </a:xfrm>
          <a:prstGeom prst="rect">
            <a:avLst/>
          </a:prstGeom>
          <a:noFill/>
          <a:ln w="9525">
            <a:noFill/>
            <a:miter lim="800000"/>
            <a:headEnd/>
            <a:tailEnd/>
          </a:ln>
          <a:effectLst/>
        </p:spPr>
        <p:txBody>
          <a:bodyPr>
            <a:spAutoFit/>
          </a:bodyPr>
          <a:lstStyle/>
          <a:p>
            <a:pPr>
              <a:spcBef>
                <a:spcPct val="10000"/>
              </a:spcBef>
            </a:pPr>
            <a:r>
              <a:rPr lang="zh-CN" altLang="en-US" sz="2800" b="1"/>
              <a:t> </a:t>
            </a:r>
            <a:r>
              <a:rPr lang="zh-CN" altLang="en-US" sz="2800" b="1">
                <a:sym typeface="Symbol" pitchFamily="18" charset="2"/>
              </a:rPr>
              <a:t></a:t>
            </a:r>
            <a:r>
              <a:rPr lang="zh-CN" altLang="en-US" sz="1400" b="1">
                <a:sym typeface="Symbol" pitchFamily="18" charset="2"/>
              </a:rPr>
              <a:t> </a:t>
            </a:r>
            <a:r>
              <a:rPr lang="zh-CN" altLang="en-US" sz="2800" b="1"/>
              <a:t>需要刷新</a:t>
            </a:r>
            <a:endParaRPr lang="zh-CN" altLang="en-US" sz="2800" b="1">
              <a:sym typeface="Symbol" pitchFamily="18" charset="2"/>
            </a:endParaRPr>
          </a:p>
        </p:txBody>
      </p:sp>
      <p:sp>
        <p:nvSpPr>
          <p:cNvPr id="14" name="Rectangle 42"/>
          <p:cNvSpPr>
            <a:spLocks noChangeArrowheads="1"/>
          </p:cNvSpPr>
          <p:nvPr/>
        </p:nvSpPr>
        <p:spPr bwMode="auto">
          <a:xfrm>
            <a:off x="5586413" y="4959251"/>
            <a:ext cx="1958975" cy="519112"/>
          </a:xfrm>
          <a:prstGeom prst="rect">
            <a:avLst/>
          </a:prstGeom>
          <a:noFill/>
          <a:ln w="9525">
            <a:noFill/>
            <a:miter lim="800000"/>
            <a:headEnd/>
            <a:tailEnd/>
          </a:ln>
          <a:effectLst/>
        </p:spPr>
        <p:txBody>
          <a:bodyPr>
            <a:spAutoFit/>
          </a:bodyPr>
          <a:lstStyle/>
          <a:p>
            <a:pPr>
              <a:spcBef>
                <a:spcPct val="10000"/>
              </a:spcBef>
            </a:pPr>
            <a:r>
              <a:rPr lang="zh-CN" altLang="en-US" sz="2800" b="1">
                <a:sym typeface="Symbol" pitchFamily="18" charset="2"/>
              </a:rPr>
              <a:t></a:t>
            </a:r>
            <a:r>
              <a:rPr lang="zh-CN" altLang="en-US" sz="1200" b="1">
                <a:sym typeface="Symbol" pitchFamily="18" charset="2"/>
              </a:rPr>
              <a:t> </a:t>
            </a:r>
            <a:r>
              <a:rPr lang="zh-CN" altLang="en-US" sz="2800" b="1"/>
              <a:t>集成度高</a:t>
            </a:r>
            <a:endParaRPr lang="zh-CN" altLang="en-US" sz="2800" b="1">
              <a:sym typeface="Symbol" pitchFamily="18" charset="2"/>
            </a:endParaRPr>
          </a:p>
        </p:txBody>
      </p:sp>
      <p:sp>
        <p:nvSpPr>
          <p:cNvPr id="15" name="Rectangle 43"/>
          <p:cNvSpPr>
            <a:spLocks noChangeArrowheads="1"/>
          </p:cNvSpPr>
          <p:nvPr/>
        </p:nvSpPr>
        <p:spPr bwMode="auto">
          <a:xfrm>
            <a:off x="7440613" y="4927501"/>
            <a:ext cx="1646237" cy="519112"/>
          </a:xfrm>
          <a:prstGeom prst="rect">
            <a:avLst/>
          </a:prstGeom>
          <a:noFill/>
          <a:ln w="9525">
            <a:noFill/>
            <a:miter lim="800000"/>
            <a:headEnd/>
            <a:tailEnd/>
          </a:ln>
          <a:effectLst/>
        </p:spPr>
        <p:txBody>
          <a:bodyPr>
            <a:spAutoFit/>
          </a:bodyPr>
          <a:lstStyle/>
          <a:p>
            <a:pPr>
              <a:spcBef>
                <a:spcPct val="10000"/>
              </a:spcBef>
            </a:pPr>
            <a:r>
              <a:rPr lang="zh-CN" altLang="en-US" sz="2800" b="1">
                <a:sym typeface="Symbol" pitchFamily="18" charset="2"/>
              </a:rPr>
              <a:t></a:t>
            </a:r>
            <a:r>
              <a:rPr lang="zh-CN" altLang="en-US" sz="1200" b="1">
                <a:sym typeface="Symbol" pitchFamily="18" charset="2"/>
              </a:rPr>
              <a:t> </a:t>
            </a:r>
            <a:r>
              <a:rPr lang="zh-CN" altLang="en-US" sz="2800" b="1">
                <a:sym typeface="Symbol" pitchFamily="18" charset="2"/>
              </a:rPr>
              <a:t>功耗小</a:t>
            </a:r>
          </a:p>
        </p:txBody>
      </p:sp>
      <p:sp>
        <p:nvSpPr>
          <p:cNvPr id="16" name="Text Box 44"/>
          <p:cNvSpPr txBox="1">
            <a:spLocks noChangeArrowheads="1"/>
          </p:cNvSpPr>
          <p:nvPr/>
        </p:nvSpPr>
        <p:spPr bwMode="auto">
          <a:xfrm>
            <a:off x="1228725" y="4968776"/>
            <a:ext cx="1571625" cy="519112"/>
          </a:xfrm>
          <a:prstGeom prst="rect">
            <a:avLst/>
          </a:prstGeom>
          <a:noFill/>
          <a:ln w="9525">
            <a:noFill/>
            <a:miter lim="800000"/>
            <a:headEnd/>
            <a:tailEnd/>
          </a:ln>
          <a:effectLst/>
        </p:spPr>
        <p:txBody>
          <a:bodyPr>
            <a:spAutoFit/>
          </a:bodyPr>
          <a:lstStyle/>
          <a:p>
            <a:pPr>
              <a:spcBef>
                <a:spcPct val="50000"/>
              </a:spcBef>
            </a:pPr>
            <a:r>
              <a:rPr lang="zh-CN" altLang="en-US" sz="2800" b="1">
                <a:sym typeface="Wingdings 3" pitchFamily="18" charset="2"/>
              </a:rPr>
              <a:t>特点:</a:t>
            </a:r>
            <a:r>
              <a:rPr lang="zh-CN" altLang="en-US" sz="2800" b="1"/>
              <a:t> </a:t>
            </a:r>
          </a:p>
        </p:txBody>
      </p:sp>
      <p:sp>
        <p:nvSpPr>
          <p:cNvPr id="17" name="Text Box 45"/>
          <p:cNvSpPr txBox="1">
            <a:spLocks noChangeArrowheads="1"/>
          </p:cNvSpPr>
          <p:nvPr/>
        </p:nvSpPr>
        <p:spPr bwMode="auto">
          <a:xfrm>
            <a:off x="1225550" y="5499001"/>
            <a:ext cx="2386013" cy="519112"/>
          </a:xfrm>
          <a:prstGeom prst="rect">
            <a:avLst/>
          </a:prstGeom>
          <a:noFill/>
          <a:ln w="9525">
            <a:noFill/>
            <a:miter lim="800000"/>
            <a:headEnd/>
            <a:tailEnd/>
          </a:ln>
          <a:effectLst/>
        </p:spPr>
        <p:txBody>
          <a:bodyPr>
            <a:spAutoFit/>
          </a:bodyPr>
          <a:lstStyle/>
          <a:p>
            <a:pPr>
              <a:spcBef>
                <a:spcPct val="50000"/>
              </a:spcBef>
            </a:pPr>
            <a:r>
              <a:rPr lang="zh-CN" altLang="en-US" sz="2800" b="1"/>
              <a:t>应用场合:</a:t>
            </a:r>
          </a:p>
        </p:txBody>
      </p:sp>
      <p:sp>
        <p:nvSpPr>
          <p:cNvPr id="18" name="Rectangle 46"/>
          <p:cNvSpPr>
            <a:spLocks noChangeArrowheads="1"/>
          </p:cNvSpPr>
          <p:nvPr/>
        </p:nvSpPr>
        <p:spPr bwMode="auto">
          <a:xfrm>
            <a:off x="2874963" y="5502176"/>
            <a:ext cx="5154612" cy="519112"/>
          </a:xfrm>
          <a:prstGeom prst="rect">
            <a:avLst/>
          </a:prstGeom>
          <a:noFill/>
          <a:ln w="9525">
            <a:noFill/>
            <a:miter lim="800000"/>
            <a:headEnd/>
            <a:tailEnd/>
          </a:ln>
          <a:effectLst/>
        </p:spPr>
        <p:txBody>
          <a:bodyPr>
            <a:spAutoFit/>
          </a:bodyPr>
          <a:lstStyle/>
          <a:p>
            <a:pPr>
              <a:spcBef>
                <a:spcPct val="50000"/>
              </a:spcBef>
            </a:pPr>
            <a:r>
              <a:rPr lang="zh-CN" altLang="en-US" sz="2800" b="1"/>
              <a:t>适合于作为大容量</a:t>
            </a:r>
            <a:r>
              <a:rPr lang="zh-CN" altLang="en-US" sz="2800" b="1" u="sng"/>
              <a:t>主存</a:t>
            </a:r>
            <a:r>
              <a:rPr lang="zh-CN" altLang="en-US" sz="2800" b="1"/>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wipe(left)">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wipe(left)">
                                      <p:cBhvr>
                                        <p:cTn id="37" dur="500"/>
                                        <p:tgtEl>
                                          <p:spTgt spid="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wipe(left)">
                                      <p:cBhvr>
                                        <p:cTn id="42" dur="500"/>
                                        <p:tgtEl>
                                          <p:spTgt spid="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left)">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3">
                                            <p:txEl>
                                              <p:pRg st="0" end="0"/>
                                            </p:txEl>
                                          </p:spTgt>
                                        </p:tgtEl>
                                        <p:attrNameLst>
                                          <p:attrName>style.visibility</p:attrName>
                                        </p:attrNameLst>
                                      </p:cBhvr>
                                      <p:to>
                                        <p:strVal val="visible"/>
                                      </p:to>
                                    </p:set>
                                    <p:animEffect transition="in" filter="wipe(left)">
                                      <p:cBhvr>
                                        <p:cTn id="67" dur="500"/>
                                        <p:tgtEl>
                                          <p:spTgt spid="13">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4">
                                            <p:txEl>
                                              <p:pRg st="0" end="0"/>
                                            </p:txEl>
                                          </p:spTgt>
                                        </p:tgtEl>
                                        <p:attrNameLst>
                                          <p:attrName>style.visibility</p:attrName>
                                        </p:attrNameLst>
                                      </p:cBhvr>
                                      <p:to>
                                        <p:strVal val="visible"/>
                                      </p:to>
                                    </p:set>
                                    <p:animEffect transition="in" filter="wipe(left)">
                                      <p:cBhvr>
                                        <p:cTn id="72" dur="500"/>
                                        <p:tgtEl>
                                          <p:spTgt spid="14">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5">
                                            <p:txEl>
                                              <p:pRg st="0" end="0"/>
                                            </p:txEl>
                                          </p:spTgt>
                                        </p:tgtEl>
                                        <p:attrNameLst>
                                          <p:attrName>style.visibility</p:attrName>
                                        </p:attrNameLst>
                                      </p:cBhvr>
                                      <p:to>
                                        <p:strVal val="visible"/>
                                      </p:to>
                                    </p:set>
                                    <p:animEffect transition="in" filter="wipe(left)">
                                      <p:cBhvr>
                                        <p:cTn id="77" dur="500"/>
                                        <p:tgtEl>
                                          <p:spTgt spid="15">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wipe(left)">
                                      <p:cBhvr>
                                        <p:cTn id="82" dur="500"/>
                                        <p:tgtEl>
                                          <p:spTgt spid="1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8">
                                            <p:txEl>
                                              <p:pRg st="0" end="0"/>
                                            </p:txEl>
                                          </p:spTgt>
                                        </p:tgtEl>
                                        <p:attrNameLst>
                                          <p:attrName>style.visibility</p:attrName>
                                        </p:attrNameLst>
                                      </p:cBhvr>
                                      <p:to>
                                        <p:strVal val="visible"/>
                                      </p:to>
                                    </p:set>
                                    <p:animEffect transition="in" filter="wipe(left)">
                                      <p:cBhvr>
                                        <p:cTn id="8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5" grpId="0" build="p" autoUpdateAnimBg="0"/>
      <p:bldP spid="6" grpId="0" build="p" autoUpdateAnimBg="0"/>
      <p:bldP spid="7" grpId="0" autoUpdateAnimBg="0"/>
      <p:bldP spid="8" grpId="0" build="p" autoUpdateAnimBg="0"/>
      <p:bldP spid="9" grpId="0" autoUpdateAnimBg="0"/>
      <p:bldP spid="10" grpId="0" autoUpdateAnimBg="0"/>
      <p:bldP spid="11" grpId="0" autoUpdateAnimBg="0"/>
      <p:bldP spid="12" grpId="0" autoUpdateAnimBg="0"/>
      <p:bldP spid="13" grpId="0" build="p" autoUpdateAnimBg="0"/>
      <p:bldP spid="14" grpId="0" build="p" autoUpdateAnimBg="0"/>
      <p:bldP spid="15" grpId="0" build="p" autoUpdateAnimBg="0"/>
      <p:bldP spid="16" grpId="0" autoUpdateAnimBg="0"/>
      <p:bldP spid="17" grpId="0" autoUpdateAnimBg="0"/>
      <p:bldP spid="18"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4"/>
          <p:cNvSpPr txBox="1">
            <a:spLocks noChangeArrowheads="1"/>
          </p:cNvSpPr>
          <p:nvPr/>
        </p:nvSpPr>
        <p:spPr bwMode="auto">
          <a:xfrm>
            <a:off x="1119188" y="1832570"/>
            <a:ext cx="1908175" cy="519113"/>
          </a:xfrm>
          <a:prstGeom prst="rect">
            <a:avLst/>
          </a:prstGeom>
          <a:noFill/>
          <a:ln w="9525">
            <a:noFill/>
            <a:miter lim="800000"/>
            <a:headEnd/>
            <a:tailEnd/>
          </a:ln>
          <a:effectLst/>
        </p:spPr>
        <p:txBody>
          <a:bodyPr>
            <a:spAutoFit/>
          </a:bodyPr>
          <a:lstStyle/>
          <a:p>
            <a:pPr>
              <a:spcBef>
                <a:spcPct val="50000"/>
              </a:spcBef>
            </a:pPr>
            <a:r>
              <a:rPr lang="zh-CN" altLang="en-US" sz="2800" b="1">
                <a:sym typeface="Symbol" pitchFamily="18" charset="2"/>
              </a:rPr>
              <a:t> </a:t>
            </a:r>
            <a:r>
              <a:rPr lang="zh-CN" altLang="en-US" sz="2800" b="1"/>
              <a:t>容量大</a:t>
            </a:r>
          </a:p>
        </p:txBody>
      </p:sp>
      <p:sp>
        <p:nvSpPr>
          <p:cNvPr id="3" name="Text Box 15"/>
          <p:cNvSpPr txBox="1">
            <a:spLocks noChangeArrowheads="1"/>
          </p:cNvSpPr>
          <p:nvPr/>
        </p:nvSpPr>
        <p:spPr bwMode="auto">
          <a:xfrm>
            <a:off x="1117600" y="2288183"/>
            <a:ext cx="3678238" cy="519112"/>
          </a:xfrm>
          <a:prstGeom prst="rect">
            <a:avLst/>
          </a:prstGeom>
          <a:noFill/>
          <a:ln w="9525">
            <a:noFill/>
            <a:miter lim="800000"/>
            <a:headEnd/>
            <a:tailEnd/>
          </a:ln>
          <a:effectLst/>
        </p:spPr>
        <p:txBody>
          <a:bodyPr>
            <a:spAutoFit/>
          </a:bodyPr>
          <a:lstStyle/>
          <a:p>
            <a:pPr>
              <a:spcBef>
                <a:spcPct val="50000"/>
              </a:spcBef>
            </a:pPr>
            <a:r>
              <a:rPr lang="zh-CN" altLang="en-US" sz="2800" b="1">
                <a:sym typeface="Symbol" pitchFamily="18" charset="2"/>
              </a:rPr>
              <a:t> 适合</a:t>
            </a:r>
            <a:r>
              <a:rPr lang="zh-CN" altLang="en-US" sz="2800" b="1"/>
              <a:t>长期保存信息</a:t>
            </a:r>
          </a:p>
        </p:txBody>
      </p:sp>
      <p:sp>
        <p:nvSpPr>
          <p:cNvPr id="4" name="Text Box 16"/>
          <p:cNvSpPr txBox="1">
            <a:spLocks noChangeArrowheads="1"/>
          </p:cNvSpPr>
          <p:nvPr/>
        </p:nvSpPr>
        <p:spPr bwMode="auto">
          <a:xfrm>
            <a:off x="996950" y="1345208"/>
            <a:ext cx="8151813" cy="533400"/>
          </a:xfrm>
          <a:prstGeom prst="rect">
            <a:avLst/>
          </a:prstGeom>
          <a:noFill/>
          <a:ln w="9525">
            <a:noFill/>
            <a:miter lim="800000"/>
            <a:headEnd/>
            <a:tailEnd/>
          </a:ln>
          <a:effectLst/>
        </p:spPr>
        <p:txBody>
          <a:bodyPr>
            <a:spAutoFit/>
          </a:bodyPr>
          <a:lstStyle/>
          <a:p>
            <a:pPr>
              <a:spcBef>
                <a:spcPct val="50000"/>
              </a:spcBef>
            </a:pPr>
            <a:r>
              <a:rPr lang="zh-CN" altLang="en-US" sz="2900" b="1"/>
              <a:t>磁层上不同方向的磁化区域表示信息</a:t>
            </a:r>
            <a:r>
              <a:rPr lang="zh-CN" altLang="en-US" sz="2900" b="1" smtClean="0"/>
              <a:t>。</a:t>
            </a:r>
            <a:endParaRPr lang="zh-CN" altLang="en-US" sz="2900" b="1"/>
          </a:p>
        </p:txBody>
      </p:sp>
      <p:sp>
        <p:nvSpPr>
          <p:cNvPr id="5" name="Text Box 17"/>
          <p:cNvSpPr txBox="1">
            <a:spLocks noChangeArrowheads="1"/>
          </p:cNvSpPr>
          <p:nvPr/>
        </p:nvSpPr>
        <p:spPr bwMode="auto">
          <a:xfrm>
            <a:off x="4881563" y="1834158"/>
            <a:ext cx="3151187" cy="519112"/>
          </a:xfrm>
          <a:prstGeom prst="rect">
            <a:avLst/>
          </a:prstGeom>
          <a:noFill/>
          <a:ln w="9525">
            <a:noFill/>
            <a:miter lim="800000"/>
            <a:headEnd/>
            <a:tailEnd/>
          </a:ln>
          <a:effectLst/>
        </p:spPr>
        <p:txBody>
          <a:bodyPr>
            <a:spAutoFit/>
          </a:bodyPr>
          <a:lstStyle/>
          <a:p>
            <a:pPr>
              <a:spcBef>
                <a:spcPct val="50000"/>
              </a:spcBef>
            </a:pPr>
            <a:r>
              <a:rPr lang="zh-CN" altLang="en-US" sz="2800" b="1">
                <a:sym typeface="Symbol" pitchFamily="18" charset="2"/>
              </a:rPr>
              <a:t> </a:t>
            </a:r>
            <a:r>
              <a:rPr lang="zh-CN" altLang="en-US" sz="2800" b="1"/>
              <a:t>非破坏性读出</a:t>
            </a:r>
          </a:p>
        </p:txBody>
      </p:sp>
      <p:sp>
        <p:nvSpPr>
          <p:cNvPr id="6" name="Text Box 18"/>
          <p:cNvSpPr txBox="1">
            <a:spLocks noChangeArrowheads="1"/>
          </p:cNvSpPr>
          <p:nvPr/>
        </p:nvSpPr>
        <p:spPr bwMode="auto">
          <a:xfrm>
            <a:off x="1085850" y="2802533"/>
            <a:ext cx="6037263" cy="533400"/>
          </a:xfrm>
          <a:prstGeom prst="rect">
            <a:avLst/>
          </a:prstGeom>
          <a:noFill/>
          <a:ln w="9525">
            <a:noFill/>
            <a:miter lim="800000"/>
            <a:headEnd/>
            <a:tailEnd/>
          </a:ln>
          <a:effectLst/>
        </p:spPr>
        <p:txBody>
          <a:bodyPr>
            <a:spAutoFit/>
          </a:bodyPr>
          <a:lstStyle/>
          <a:p>
            <a:pPr>
              <a:spcBef>
                <a:spcPct val="50000"/>
              </a:spcBef>
            </a:pPr>
            <a:r>
              <a:rPr lang="zh-CN" altLang="en-US" sz="2900" b="1"/>
              <a:t>应用场合:  适合于作外部存储器。</a:t>
            </a:r>
          </a:p>
        </p:txBody>
      </p:sp>
      <p:sp>
        <p:nvSpPr>
          <p:cNvPr id="7" name="Text Box 19"/>
          <p:cNvSpPr txBox="1">
            <a:spLocks noChangeArrowheads="1"/>
          </p:cNvSpPr>
          <p:nvPr/>
        </p:nvSpPr>
        <p:spPr bwMode="auto">
          <a:xfrm>
            <a:off x="412750" y="864195"/>
            <a:ext cx="4062413" cy="549275"/>
          </a:xfrm>
          <a:prstGeom prst="rect">
            <a:avLst/>
          </a:prstGeom>
          <a:noFill/>
          <a:ln w="9525">
            <a:noFill/>
            <a:miter lim="800000"/>
            <a:headEnd/>
            <a:tailEnd/>
          </a:ln>
          <a:effectLst/>
        </p:spPr>
        <p:txBody>
          <a:bodyPr>
            <a:spAutoFit/>
          </a:bodyPr>
          <a:lstStyle/>
          <a:p>
            <a:pPr>
              <a:spcBef>
                <a:spcPct val="50000"/>
              </a:spcBef>
            </a:pPr>
            <a:r>
              <a:rPr lang="zh-CN" altLang="en-US" sz="3000" b="1"/>
              <a:t>(2) 磁表面存储器</a:t>
            </a:r>
          </a:p>
        </p:txBody>
      </p:sp>
      <p:sp>
        <p:nvSpPr>
          <p:cNvPr id="8" name="Text Box 20"/>
          <p:cNvSpPr txBox="1">
            <a:spLocks noChangeArrowheads="1"/>
          </p:cNvSpPr>
          <p:nvPr/>
        </p:nvSpPr>
        <p:spPr bwMode="auto">
          <a:xfrm>
            <a:off x="4875213" y="2264370"/>
            <a:ext cx="2206625" cy="519113"/>
          </a:xfrm>
          <a:prstGeom prst="rect">
            <a:avLst/>
          </a:prstGeom>
          <a:noFill/>
          <a:ln w="9525">
            <a:noFill/>
            <a:miter lim="800000"/>
            <a:headEnd/>
            <a:tailEnd/>
          </a:ln>
          <a:effectLst/>
        </p:spPr>
        <p:txBody>
          <a:bodyPr>
            <a:spAutoFit/>
          </a:bodyPr>
          <a:lstStyle/>
          <a:p>
            <a:pPr>
              <a:spcBef>
                <a:spcPct val="50000"/>
              </a:spcBef>
            </a:pPr>
            <a:r>
              <a:rPr lang="zh-CN" altLang="en-US" sz="2800" b="1">
                <a:sym typeface="Symbol" pitchFamily="18" charset="2"/>
              </a:rPr>
              <a:t> </a:t>
            </a:r>
            <a:r>
              <a:rPr lang="zh-CN" altLang="en-US" sz="2800" b="1"/>
              <a:t>速度慢</a:t>
            </a:r>
          </a:p>
        </p:txBody>
      </p:sp>
      <p:sp>
        <p:nvSpPr>
          <p:cNvPr id="9" name="Text Box 31"/>
          <p:cNvSpPr txBox="1">
            <a:spLocks noChangeArrowheads="1"/>
          </p:cNvSpPr>
          <p:nvPr/>
        </p:nvSpPr>
        <p:spPr bwMode="auto">
          <a:xfrm>
            <a:off x="452438" y="3563069"/>
            <a:ext cx="3435350" cy="549275"/>
          </a:xfrm>
          <a:prstGeom prst="rect">
            <a:avLst/>
          </a:prstGeom>
          <a:noFill/>
          <a:ln w="9525">
            <a:noFill/>
            <a:miter lim="800000"/>
            <a:headEnd/>
            <a:tailEnd/>
          </a:ln>
          <a:effectLst/>
        </p:spPr>
        <p:txBody>
          <a:bodyPr>
            <a:spAutoFit/>
          </a:bodyPr>
          <a:lstStyle/>
          <a:p>
            <a:pPr>
              <a:spcBef>
                <a:spcPct val="50000"/>
              </a:spcBef>
            </a:pPr>
            <a:r>
              <a:rPr lang="zh-CN" altLang="en-US" sz="3000" b="1"/>
              <a:t>(3) 光盘存储器</a:t>
            </a:r>
          </a:p>
        </p:txBody>
      </p:sp>
      <p:sp>
        <p:nvSpPr>
          <p:cNvPr id="10" name="Text Box 32"/>
          <p:cNvSpPr txBox="1">
            <a:spLocks noChangeArrowheads="1"/>
          </p:cNvSpPr>
          <p:nvPr/>
        </p:nvSpPr>
        <p:spPr bwMode="auto">
          <a:xfrm>
            <a:off x="4341813" y="5387107"/>
            <a:ext cx="1949450" cy="519112"/>
          </a:xfrm>
          <a:prstGeom prst="rect">
            <a:avLst/>
          </a:prstGeom>
          <a:noFill/>
          <a:ln w="9525">
            <a:noFill/>
            <a:miter lim="800000"/>
            <a:headEnd/>
            <a:tailEnd/>
          </a:ln>
          <a:effectLst/>
        </p:spPr>
        <p:txBody>
          <a:bodyPr>
            <a:spAutoFit/>
          </a:bodyPr>
          <a:lstStyle/>
          <a:p>
            <a:pPr>
              <a:spcBef>
                <a:spcPct val="50000"/>
              </a:spcBef>
            </a:pPr>
            <a:r>
              <a:rPr lang="zh-CN" altLang="en-US" sz="2800" b="1">
                <a:sym typeface="Symbol" pitchFamily="18" charset="2"/>
              </a:rPr>
              <a:t> </a:t>
            </a:r>
            <a:r>
              <a:rPr lang="zh-CN" altLang="en-US" sz="2800" b="1"/>
              <a:t>速度慢</a:t>
            </a:r>
          </a:p>
        </p:txBody>
      </p:sp>
      <p:sp>
        <p:nvSpPr>
          <p:cNvPr id="11" name="Text Box 33"/>
          <p:cNvSpPr txBox="1">
            <a:spLocks noChangeArrowheads="1"/>
          </p:cNvSpPr>
          <p:nvPr/>
        </p:nvSpPr>
        <p:spPr bwMode="auto">
          <a:xfrm>
            <a:off x="1012825" y="4013919"/>
            <a:ext cx="8074025" cy="984885"/>
          </a:xfrm>
          <a:prstGeom prst="rect">
            <a:avLst/>
          </a:prstGeom>
          <a:noFill/>
          <a:ln w="9525">
            <a:noFill/>
            <a:miter lim="800000"/>
            <a:headEnd/>
            <a:tailEnd/>
          </a:ln>
          <a:effectLst/>
        </p:spPr>
        <p:txBody>
          <a:bodyPr>
            <a:spAutoFit/>
          </a:bodyPr>
          <a:lstStyle/>
          <a:p>
            <a:pPr>
              <a:spcBef>
                <a:spcPct val="50000"/>
              </a:spcBef>
            </a:pPr>
            <a:r>
              <a:rPr lang="zh-CN" altLang="en-US" sz="2900" b="1"/>
              <a:t>利用激光对光盘表面的记录模进行照射后是否出现融坑表示信息。</a:t>
            </a:r>
          </a:p>
        </p:txBody>
      </p:sp>
      <p:sp>
        <p:nvSpPr>
          <p:cNvPr id="12" name="Text Box 34"/>
          <p:cNvSpPr txBox="1">
            <a:spLocks noChangeArrowheads="1"/>
          </p:cNvSpPr>
          <p:nvPr/>
        </p:nvSpPr>
        <p:spPr bwMode="auto">
          <a:xfrm>
            <a:off x="1597025" y="4929907"/>
            <a:ext cx="2286000" cy="519112"/>
          </a:xfrm>
          <a:prstGeom prst="rect">
            <a:avLst/>
          </a:prstGeom>
          <a:noFill/>
          <a:ln w="9525">
            <a:noFill/>
            <a:miter lim="800000"/>
            <a:headEnd/>
            <a:tailEnd/>
          </a:ln>
          <a:effectLst/>
        </p:spPr>
        <p:txBody>
          <a:bodyPr>
            <a:spAutoFit/>
          </a:bodyPr>
          <a:lstStyle/>
          <a:p>
            <a:pPr>
              <a:spcBef>
                <a:spcPct val="50000"/>
              </a:spcBef>
            </a:pPr>
            <a:r>
              <a:rPr lang="zh-CN" altLang="en-US" sz="2800" b="1">
                <a:sym typeface="Symbol" pitchFamily="18" charset="2"/>
              </a:rPr>
              <a:t> </a:t>
            </a:r>
            <a:r>
              <a:rPr lang="zh-CN" altLang="en-US" sz="2800" b="1"/>
              <a:t>容量很大</a:t>
            </a:r>
          </a:p>
        </p:txBody>
      </p:sp>
      <p:sp>
        <p:nvSpPr>
          <p:cNvPr id="13" name="Text Box 35"/>
          <p:cNvSpPr txBox="1">
            <a:spLocks noChangeArrowheads="1"/>
          </p:cNvSpPr>
          <p:nvPr/>
        </p:nvSpPr>
        <p:spPr bwMode="auto">
          <a:xfrm>
            <a:off x="4332288" y="4912444"/>
            <a:ext cx="3228975" cy="519113"/>
          </a:xfrm>
          <a:prstGeom prst="rect">
            <a:avLst/>
          </a:prstGeom>
          <a:noFill/>
          <a:ln w="9525">
            <a:noFill/>
            <a:miter lim="800000"/>
            <a:headEnd/>
            <a:tailEnd/>
          </a:ln>
          <a:effectLst/>
        </p:spPr>
        <p:txBody>
          <a:bodyPr>
            <a:spAutoFit/>
          </a:bodyPr>
          <a:lstStyle/>
          <a:p>
            <a:pPr>
              <a:spcBef>
                <a:spcPct val="50000"/>
              </a:spcBef>
            </a:pPr>
            <a:r>
              <a:rPr lang="zh-CN" altLang="en-US" sz="2800" b="1">
                <a:sym typeface="Symbol" pitchFamily="18" charset="2"/>
              </a:rPr>
              <a:t> </a:t>
            </a:r>
            <a:r>
              <a:rPr lang="zh-CN" altLang="en-US" sz="2800" b="1"/>
              <a:t>非破坏性读出</a:t>
            </a:r>
          </a:p>
        </p:txBody>
      </p:sp>
      <p:sp>
        <p:nvSpPr>
          <p:cNvPr id="14" name="Text Box 36"/>
          <p:cNvSpPr txBox="1">
            <a:spLocks noChangeArrowheads="1"/>
          </p:cNvSpPr>
          <p:nvPr/>
        </p:nvSpPr>
        <p:spPr bwMode="auto">
          <a:xfrm>
            <a:off x="1616075" y="5426794"/>
            <a:ext cx="3200400" cy="519113"/>
          </a:xfrm>
          <a:prstGeom prst="rect">
            <a:avLst/>
          </a:prstGeom>
          <a:noFill/>
          <a:ln w="9525">
            <a:noFill/>
            <a:miter lim="800000"/>
            <a:headEnd/>
            <a:tailEnd/>
          </a:ln>
          <a:effectLst/>
        </p:spPr>
        <p:txBody>
          <a:bodyPr>
            <a:spAutoFit/>
          </a:bodyPr>
          <a:lstStyle/>
          <a:p>
            <a:pPr>
              <a:spcBef>
                <a:spcPct val="50000"/>
              </a:spcBef>
            </a:pPr>
            <a:r>
              <a:rPr lang="zh-CN" altLang="en-US" sz="2800" b="1">
                <a:sym typeface="Symbol" pitchFamily="18" charset="2"/>
              </a:rPr>
              <a:t> </a:t>
            </a:r>
            <a:r>
              <a:rPr lang="zh-CN" altLang="en-US" sz="2800" b="1"/>
              <a:t>长期保存信息</a:t>
            </a:r>
          </a:p>
        </p:txBody>
      </p:sp>
      <p:sp>
        <p:nvSpPr>
          <p:cNvPr id="15" name="Text Box 37"/>
          <p:cNvSpPr txBox="1">
            <a:spLocks noChangeArrowheads="1"/>
          </p:cNvSpPr>
          <p:nvPr/>
        </p:nvSpPr>
        <p:spPr bwMode="auto">
          <a:xfrm>
            <a:off x="1063625" y="5976069"/>
            <a:ext cx="6824663" cy="549275"/>
          </a:xfrm>
          <a:prstGeom prst="rect">
            <a:avLst/>
          </a:prstGeom>
          <a:noFill/>
          <a:ln w="9525">
            <a:noFill/>
            <a:miter lim="800000"/>
            <a:headEnd/>
            <a:tailEnd/>
          </a:ln>
          <a:effectLst/>
        </p:spPr>
        <p:txBody>
          <a:bodyPr>
            <a:spAutoFit/>
          </a:bodyPr>
          <a:lstStyle/>
          <a:p>
            <a:pPr>
              <a:spcBef>
                <a:spcPct val="50000"/>
              </a:spcBef>
            </a:pPr>
            <a:r>
              <a:rPr lang="zh-CN" altLang="en-US" sz="3000" b="1"/>
              <a:t>应用场合: 适合于作外部存储器。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wipe(left)">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left)">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wipe(left)">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wipe(left)">
                                      <p:cBhvr>
                                        <p:cTn id="32" dur="5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wipe(left)">
                                      <p:cBhvr>
                                        <p:cTn id="37" dur="5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animEffect transition="in" filter="wipe(left)">
                                      <p:cBhvr>
                                        <p:cTn id="42" dur="500"/>
                                        <p:tgtEl>
                                          <p:spTgt spid="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
                                            <p:txEl>
                                              <p:pRg st="0" end="0"/>
                                            </p:txEl>
                                          </p:spTgt>
                                        </p:tgtEl>
                                        <p:attrNameLst>
                                          <p:attrName>style.visibility</p:attrName>
                                        </p:attrNameLst>
                                      </p:cBhvr>
                                      <p:to>
                                        <p:strVal val="visible"/>
                                      </p:to>
                                    </p:set>
                                    <p:animEffect transition="in" filter="wipe(left)">
                                      <p:cBhvr>
                                        <p:cTn id="47" dur="500"/>
                                        <p:tgtEl>
                                          <p:spTgt spid="1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
                                            <p:txEl>
                                              <p:pRg st="0" end="0"/>
                                            </p:txEl>
                                          </p:spTgt>
                                        </p:tgtEl>
                                        <p:attrNameLst>
                                          <p:attrName>style.visibility</p:attrName>
                                        </p:attrNameLst>
                                      </p:cBhvr>
                                      <p:to>
                                        <p:strVal val="visible"/>
                                      </p:to>
                                    </p:set>
                                    <p:animEffect transition="in" filter="wipe(left)">
                                      <p:cBhvr>
                                        <p:cTn id="52" dur="500"/>
                                        <p:tgtEl>
                                          <p:spTgt spid="12">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
                                            <p:txEl>
                                              <p:pRg st="0" end="0"/>
                                            </p:txEl>
                                          </p:spTgt>
                                        </p:tgtEl>
                                        <p:attrNameLst>
                                          <p:attrName>style.visibility</p:attrName>
                                        </p:attrNameLst>
                                      </p:cBhvr>
                                      <p:to>
                                        <p:strVal val="visible"/>
                                      </p:to>
                                    </p:set>
                                    <p:animEffect transition="in" filter="wipe(left)">
                                      <p:cBhvr>
                                        <p:cTn id="57" dur="500"/>
                                        <p:tgtEl>
                                          <p:spTgt spid="1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4">
                                            <p:txEl>
                                              <p:pRg st="0" end="0"/>
                                            </p:txEl>
                                          </p:spTgt>
                                        </p:tgtEl>
                                        <p:attrNameLst>
                                          <p:attrName>style.visibility</p:attrName>
                                        </p:attrNameLst>
                                      </p:cBhvr>
                                      <p:to>
                                        <p:strVal val="visible"/>
                                      </p:to>
                                    </p:set>
                                    <p:animEffect transition="in" filter="wipe(left)">
                                      <p:cBhvr>
                                        <p:cTn id="62" dur="500"/>
                                        <p:tgtEl>
                                          <p:spTgt spid="1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
                                            <p:txEl>
                                              <p:pRg st="0" end="0"/>
                                            </p:txEl>
                                          </p:spTgt>
                                        </p:tgtEl>
                                        <p:attrNameLst>
                                          <p:attrName>style.visibility</p:attrName>
                                        </p:attrNameLst>
                                      </p:cBhvr>
                                      <p:to>
                                        <p:strVal val="visible"/>
                                      </p:to>
                                    </p:set>
                                    <p:animEffect transition="in" filter="wipe(left)">
                                      <p:cBhvr>
                                        <p:cTn id="67" dur="500"/>
                                        <p:tgtEl>
                                          <p:spTgt spid="10">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5">
                                            <p:txEl>
                                              <p:pRg st="0" end="0"/>
                                            </p:txEl>
                                          </p:spTgt>
                                        </p:tgtEl>
                                        <p:attrNameLst>
                                          <p:attrName>style.visibility</p:attrName>
                                        </p:attrNameLst>
                                      </p:cBhvr>
                                      <p:to>
                                        <p:strVal val="visible"/>
                                      </p:to>
                                    </p:set>
                                    <p:animEffect transition="in" filter="wipe(left)">
                                      <p:cBhvr>
                                        <p:cTn id="72"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P spid="5" grpId="0" build="p" autoUpdateAnimBg="0"/>
      <p:bldP spid="6" grpId="0" build="p" autoUpdateAnimBg="0"/>
      <p:bldP spid="7" grpId="0" build="p" autoUpdateAnimBg="0"/>
      <p:bldP spid="8" grpId="0" build="p" autoUpdateAnimBg="0"/>
      <p:bldP spid="9" grpId="0" build="p" autoUpdateAnimBg="0"/>
      <p:bldP spid="10" grpId="0" build="p" autoUpdateAnimBg="0"/>
      <p:bldP spid="11" grpId="0" build="p" autoUpdateAnimBg="0"/>
      <p:bldP spid="12" grpId="0" build="p" autoUpdateAnimBg="0"/>
      <p:bldP spid="13" grpId="0" build="p" autoUpdateAnimBg="0"/>
      <p:bldP spid="14" grpId="0" build="p" autoUpdateAnimBg="0"/>
      <p:bldP spid="1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54000" y="845468"/>
            <a:ext cx="3540125" cy="549275"/>
          </a:xfrm>
          <a:prstGeom prst="rect">
            <a:avLst/>
          </a:prstGeom>
          <a:noFill/>
          <a:ln w="9525">
            <a:noFill/>
            <a:miter lim="800000"/>
            <a:headEnd/>
            <a:tailEnd/>
          </a:ln>
          <a:effectLst/>
        </p:spPr>
        <p:txBody>
          <a:bodyPr>
            <a:spAutoFit/>
          </a:bodyPr>
          <a:lstStyle/>
          <a:p>
            <a:pPr>
              <a:spcBef>
                <a:spcPct val="50000"/>
              </a:spcBef>
            </a:pPr>
            <a:r>
              <a:rPr lang="zh-CN" altLang="en-US" sz="3000" b="1"/>
              <a:t>2. 按存取方式分类</a:t>
            </a:r>
          </a:p>
        </p:txBody>
      </p:sp>
      <p:sp>
        <p:nvSpPr>
          <p:cNvPr id="3" name="Text Box 3"/>
          <p:cNvSpPr txBox="1">
            <a:spLocks noChangeArrowheads="1"/>
          </p:cNvSpPr>
          <p:nvPr/>
        </p:nvSpPr>
        <p:spPr bwMode="auto">
          <a:xfrm>
            <a:off x="1065213" y="2087687"/>
            <a:ext cx="2241550" cy="533400"/>
          </a:xfrm>
          <a:prstGeom prst="rect">
            <a:avLst/>
          </a:prstGeom>
          <a:noFill/>
          <a:ln w="9525">
            <a:noFill/>
            <a:miter lim="800000"/>
            <a:headEnd/>
            <a:tailEnd/>
          </a:ln>
          <a:effectLst/>
        </p:spPr>
        <p:txBody>
          <a:bodyPr>
            <a:spAutoFit/>
          </a:bodyPr>
          <a:lstStyle/>
          <a:p>
            <a:pPr>
              <a:spcBef>
                <a:spcPct val="50000"/>
              </a:spcBef>
            </a:pPr>
            <a:r>
              <a:rPr lang="zh-CN" altLang="en-US" sz="2900" b="1"/>
              <a:t>随机存取:</a:t>
            </a:r>
          </a:p>
        </p:txBody>
      </p:sp>
      <p:sp>
        <p:nvSpPr>
          <p:cNvPr id="4" name="Text Box 5"/>
          <p:cNvSpPr txBox="1">
            <a:spLocks noChangeArrowheads="1"/>
          </p:cNvSpPr>
          <p:nvPr/>
        </p:nvSpPr>
        <p:spPr bwMode="auto">
          <a:xfrm>
            <a:off x="439738" y="1590799"/>
            <a:ext cx="5038725" cy="549275"/>
          </a:xfrm>
          <a:prstGeom prst="rect">
            <a:avLst/>
          </a:prstGeom>
          <a:noFill/>
          <a:ln w="9525">
            <a:noFill/>
            <a:miter lim="800000"/>
            <a:headEnd/>
            <a:tailEnd/>
          </a:ln>
          <a:effectLst/>
        </p:spPr>
        <p:txBody>
          <a:bodyPr>
            <a:spAutoFit/>
          </a:bodyPr>
          <a:lstStyle/>
          <a:p>
            <a:pPr>
              <a:spcBef>
                <a:spcPct val="50000"/>
              </a:spcBef>
            </a:pPr>
            <a:r>
              <a:rPr lang="zh-CN" altLang="en-US" sz="3000" b="1"/>
              <a:t>(1) 随机存取存储器(</a:t>
            </a:r>
            <a:r>
              <a:rPr lang="en-US" altLang="zh-CN" sz="3000" b="1"/>
              <a:t>RAM)</a:t>
            </a:r>
            <a:endParaRPr lang="zh-CN" altLang="en-US" sz="3000" b="1"/>
          </a:p>
        </p:txBody>
      </p:sp>
      <p:sp>
        <p:nvSpPr>
          <p:cNvPr id="5" name="Text Box 4"/>
          <p:cNvSpPr txBox="1">
            <a:spLocks noChangeArrowheads="1"/>
          </p:cNvSpPr>
          <p:nvPr/>
        </p:nvSpPr>
        <p:spPr bwMode="auto">
          <a:xfrm>
            <a:off x="2774950" y="2101974"/>
            <a:ext cx="6173788" cy="984885"/>
          </a:xfrm>
          <a:prstGeom prst="rect">
            <a:avLst/>
          </a:prstGeom>
          <a:noFill/>
          <a:ln w="9525">
            <a:noFill/>
            <a:miter lim="800000"/>
            <a:headEnd/>
            <a:tailEnd/>
          </a:ln>
          <a:effectLst/>
        </p:spPr>
        <p:txBody>
          <a:bodyPr>
            <a:spAutoFit/>
          </a:bodyPr>
          <a:lstStyle/>
          <a:p>
            <a:pPr>
              <a:spcBef>
                <a:spcPct val="50000"/>
              </a:spcBef>
            </a:pPr>
            <a:r>
              <a:rPr lang="zh-CN" altLang="en-US" sz="2900" b="1"/>
              <a:t>可按地址访问存储器中的任一单元, </a:t>
            </a:r>
            <a:r>
              <a:rPr lang="zh-CN" altLang="en-US" sz="2900" b="1" u="sng"/>
              <a:t>访问时间与地址单元位置无关</a:t>
            </a:r>
            <a:r>
              <a:rPr lang="zh-CN" altLang="en-US" sz="2900" b="1"/>
              <a:t>。</a:t>
            </a:r>
          </a:p>
        </p:txBody>
      </p:sp>
      <p:sp>
        <p:nvSpPr>
          <p:cNvPr id="6" name="Text Box 9"/>
          <p:cNvSpPr txBox="1">
            <a:spLocks noChangeArrowheads="1"/>
          </p:cNvSpPr>
          <p:nvPr/>
        </p:nvSpPr>
        <p:spPr bwMode="auto">
          <a:xfrm>
            <a:off x="2833688" y="4575324"/>
            <a:ext cx="3467100" cy="519112"/>
          </a:xfrm>
          <a:prstGeom prst="rect">
            <a:avLst/>
          </a:prstGeom>
          <a:noFill/>
          <a:ln w="9525">
            <a:noFill/>
            <a:miter lim="800000"/>
            <a:headEnd/>
            <a:tailEnd/>
          </a:ln>
          <a:effectLst/>
        </p:spPr>
        <p:txBody>
          <a:bodyPr>
            <a:spAutoFit/>
          </a:bodyPr>
          <a:lstStyle/>
          <a:p>
            <a:pPr>
              <a:spcBef>
                <a:spcPct val="50000"/>
              </a:spcBef>
            </a:pPr>
            <a:r>
              <a:rPr lang="zh-CN" altLang="en-US" sz="2800" b="1"/>
              <a:t>固存: 用户不能编程</a:t>
            </a:r>
          </a:p>
        </p:txBody>
      </p:sp>
      <p:sp>
        <p:nvSpPr>
          <p:cNvPr id="7" name="Text Box 11"/>
          <p:cNvSpPr txBox="1">
            <a:spLocks noChangeArrowheads="1"/>
          </p:cNvSpPr>
          <p:nvPr/>
        </p:nvSpPr>
        <p:spPr bwMode="auto">
          <a:xfrm>
            <a:off x="3097213" y="3098924"/>
            <a:ext cx="2324100" cy="533400"/>
          </a:xfrm>
          <a:prstGeom prst="rect">
            <a:avLst/>
          </a:prstGeom>
          <a:noFill/>
          <a:ln w="9525">
            <a:noFill/>
            <a:miter lim="800000"/>
            <a:headEnd/>
            <a:tailEnd/>
          </a:ln>
          <a:effectLst/>
        </p:spPr>
        <p:txBody>
          <a:bodyPr>
            <a:spAutoFit/>
          </a:bodyPr>
          <a:lstStyle/>
          <a:p>
            <a:pPr>
              <a:spcBef>
                <a:spcPct val="50000"/>
              </a:spcBef>
            </a:pPr>
            <a:r>
              <a:rPr lang="zh-CN" altLang="en-US" sz="2900" b="1">
                <a:latin typeface="宋体" charset="-122"/>
              </a:rPr>
              <a:t>可读/可写</a:t>
            </a:r>
          </a:p>
        </p:txBody>
      </p:sp>
      <p:sp>
        <p:nvSpPr>
          <p:cNvPr id="8" name="Text Box 13"/>
          <p:cNvSpPr txBox="1">
            <a:spLocks noChangeArrowheads="1"/>
          </p:cNvSpPr>
          <p:nvPr/>
        </p:nvSpPr>
        <p:spPr bwMode="auto">
          <a:xfrm>
            <a:off x="1027113" y="5219849"/>
            <a:ext cx="1790700" cy="533400"/>
          </a:xfrm>
          <a:prstGeom prst="rect">
            <a:avLst/>
          </a:prstGeom>
          <a:noFill/>
          <a:ln w="9525">
            <a:noFill/>
            <a:miter lim="800000"/>
            <a:headEnd/>
            <a:tailEnd/>
          </a:ln>
          <a:effectLst/>
        </p:spPr>
        <p:txBody>
          <a:bodyPr>
            <a:spAutoFit/>
          </a:bodyPr>
          <a:lstStyle/>
          <a:p>
            <a:pPr>
              <a:spcBef>
                <a:spcPct val="50000"/>
              </a:spcBef>
            </a:pPr>
            <a:r>
              <a:rPr lang="zh-CN" altLang="en-US" sz="2900" b="1">
                <a:latin typeface="宋体" charset="-122"/>
              </a:rPr>
              <a:t>只读不写</a:t>
            </a:r>
          </a:p>
        </p:txBody>
      </p:sp>
      <p:sp>
        <p:nvSpPr>
          <p:cNvPr id="9" name="AutoShape 14"/>
          <p:cNvSpPr>
            <a:spLocks/>
          </p:cNvSpPr>
          <p:nvPr/>
        </p:nvSpPr>
        <p:spPr bwMode="auto">
          <a:xfrm>
            <a:off x="2665413" y="4734074"/>
            <a:ext cx="260350" cy="1547812"/>
          </a:xfrm>
          <a:prstGeom prst="leftBrace">
            <a:avLst>
              <a:gd name="adj1" fmla="val 49543"/>
              <a:gd name="adj2" fmla="val 50000"/>
            </a:avLst>
          </a:prstGeom>
          <a:noFill/>
          <a:ln w="22225">
            <a:solidFill>
              <a:srgbClr val="003800"/>
            </a:solidFill>
            <a:round/>
            <a:headEnd/>
            <a:tailEnd/>
          </a:ln>
          <a:effectLst/>
        </p:spPr>
        <p:txBody>
          <a:bodyPr wrap="none" anchor="ctr"/>
          <a:lstStyle/>
          <a:p>
            <a:endParaRPr lang="zh-CN" altLang="en-US" b="1"/>
          </a:p>
        </p:txBody>
      </p:sp>
      <p:sp>
        <p:nvSpPr>
          <p:cNvPr id="10" name="Text Box 15"/>
          <p:cNvSpPr txBox="1">
            <a:spLocks noChangeArrowheads="1"/>
          </p:cNvSpPr>
          <p:nvPr/>
        </p:nvSpPr>
        <p:spPr bwMode="auto">
          <a:xfrm>
            <a:off x="2832100" y="5005536"/>
            <a:ext cx="4757738" cy="519113"/>
          </a:xfrm>
          <a:prstGeom prst="rect">
            <a:avLst/>
          </a:prstGeom>
          <a:noFill/>
          <a:ln w="9525">
            <a:noFill/>
            <a:miter lim="800000"/>
            <a:headEnd/>
            <a:tailEnd/>
          </a:ln>
          <a:effectLst/>
        </p:spPr>
        <p:txBody>
          <a:bodyPr>
            <a:spAutoFit/>
          </a:bodyPr>
          <a:lstStyle/>
          <a:p>
            <a:pPr>
              <a:spcBef>
                <a:spcPct val="50000"/>
              </a:spcBef>
            </a:pPr>
            <a:r>
              <a:rPr lang="en-US" altLang="zh-CN" sz="2800" b="1"/>
              <a:t>PROM: </a:t>
            </a:r>
            <a:r>
              <a:rPr lang="zh-CN" altLang="en-US" sz="2800" b="1"/>
              <a:t>用户可一次编程</a:t>
            </a:r>
            <a:endParaRPr lang="en-US" altLang="zh-CN" sz="2800" b="1"/>
          </a:p>
        </p:txBody>
      </p:sp>
      <p:sp>
        <p:nvSpPr>
          <p:cNvPr id="11" name="Text Box 18"/>
          <p:cNvSpPr txBox="1">
            <a:spLocks noChangeArrowheads="1"/>
          </p:cNvSpPr>
          <p:nvPr/>
        </p:nvSpPr>
        <p:spPr bwMode="auto">
          <a:xfrm>
            <a:off x="2844800" y="5434161"/>
            <a:ext cx="1968500" cy="519113"/>
          </a:xfrm>
          <a:prstGeom prst="rect">
            <a:avLst/>
          </a:prstGeom>
          <a:noFill/>
          <a:ln w="9525">
            <a:noFill/>
            <a:miter lim="800000"/>
            <a:headEnd/>
            <a:tailEnd/>
          </a:ln>
          <a:effectLst/>
        </p:spPr>
        <p:txBody>
          <a:bodyPr>
            <a:spAutoFit/>
          </a:bodyPr>
          <a:lstStyle/>
          <a:p>
            <a:pPr>
              <a:spcBef>
                <a:spcPct val="50000"/>
              </a:spcBef>
            </a:pPr>
            <a:r>
              <a:rPr lang="en-US" altLang="zh-CN" sz="2800" b="1"/>
              <a:t>EPROM:</a:t>
            </a:r>
          </a:p>
        </p:txBody>
      </p:sp>
      <p:sp>
        <p:nvSpPr>
          <p:cNvPr id="12" name="Text Box 19"/>
          <p:cNvSpPr txBox="1">
            <a:spLocks noChangeArrowheads="1"/>
          </p:cNvSpPr>
          <p:nvPr/>
        </p:nvSpPr>
        <p:spPr bwMode="auto">
          <a:xfrm>
            <a:off x="4348163" y="5448449"/>
            <a:ext cx="4738687" cy="519112"/>
          </a:xfrm>
          <a:prstGeom prst="rect">
            <a:avLst/>
          </a:prstGeom>
          <a:noFill/>
          <a:ln w="9525">
            <a:noFill/>
            <a:miter lim="800000"/>
            <a:headEnd/>
            <a:tailEnd/>
          </a:ln>
          <a:effectLst/>
        </p:spPr>
        <p:txBody>
          <a:bodyPr>
            <a:spAutoFit/>
          </a:bodyPr>
          <a:lstStyle/>
          <a:p>
            <a:pPr>
              <a:spcBef>
                <a:spcPct val="50000"/>
              </a:spcBef>
            </a:pPr>
            <a:r>
              <a:rPr lang="zh-CN" altLang="en-US" sz="2800" b="1"/>
              <a:t>用户可多次编程(紫外线擦除)</a:t>
            </a:r>
          </a:p>
        </p:txBody>
      </p:sp>
      <p:sp>
        <p:nvSpPr>
          <p:cNvPr id="13" name="Text Box 21"/>
          <p:cNvSpPr txBox="1">
            <a:spLocks noChangeArrowheads="1"/>
          </p:cNvSpPr>
          <p:nvPr/>
        </p:nvSpPr>
        <p:spPr bwMode="auto">
          <a:xfrm>
            <a:off x="2846388" y="5894536"/>
            <a:ext cx="2116137" cy="519113"/>
          </a:xfrm>
          <a:prstGeom prst="rect">
            <a:avLst/>
          </a:prstGeom>
          <a:noFill/>
          <a:ln w="9525">
            <a:noFill/>
            <a:miter lim="800000"/>
            <a:headEnd/>
            <a:tailEnd/>
          </a:ln>
          <a:effectLst/>
        </p:spPr>
        <p:txBody>
          <a:bodyPr>
            <a:spAutoFit/>
          </a:bodyPr>
          <a:lstStyle/>
          <a:p>
            <a:pPr>
              <a:spcBef>
                <a:spcPct val="50000"/>
              </a:spcBef>
            </a:pPr>
            <a:r>
              <a:rPr lang="en-US" altLang="zh-CN" sz="2800" b="1"/>
              <a:t>EEPROM:</a:t>
            </a:r>
          </a:p>
        </p:txBody>
      </p:sp>
      <p:sp>
        <p:nvSpPr>
          <p:cNvPr id="14" name="Text Box 22"/>
          <p:cNvSpPr txBox="1">
            <a:spLocks noChangeArrowheads="1"/>
          </p:cNvSpPr>
          <p:nvPr/>
        </p:nvSpPr>
        <p:spPr bwMode="auto">
          <a:xfrm>
            <a:off x="4625975" y="5934224"/>
            <a:ext cx="4629150" cy="519112"/>
          </a:xfrm>
          <a:prstGeom prst="rect">
            <a:avLst/>
          </a:prstGeom>
          <a:noFill/>
          <a:ln w="9525">
            <a:noFill/>
            <a:miter lim="800000"/>
            <a:headEnd/>
            <a:tailEnd/>
          </a:ln>
          <a:effectLst/>
        </p:spPr>
        <p:txBody>
          <a:bodyPr>
            <a:spAutoFit/>
          </a:bodyPr>
          <a:lstStyle/>
          <a:p>
            <a:pPr>
              <a:spcBef>
                <a:spcPct val="50000"/>
              </a:spcBef>
            </a:pPr>
            <a:r>
              <a:rPr lang="zh-CN" altLang="en-US" sz="2800" b="1"/>
              <a:t>用户可多次编程(电擦除)</a:t>
            </a:r>
          </a:p>
        </p:txBody>
      </p:sp>
      <p:sp>
        <p:nvSpPr>
          <p:cNvPr id="15" name="Text Box 28"/>
          <p:cNvSpPr txBox="1">
            <a:spLocks noChangeArrowheads="1"/>
          </p:cNvSpPr>
          <p:nvPr/>
        </p:nvSpPr>
        <p:spPr bwMode="auto">
          <a:xfrm>
            <a:off x="1020763" y="3111624"/>
            <a:ext cx="2757487" cy="533400"/>
          </a:xfrm>
          <a:prstGeom prst="rect">
            <a:avLst/>
          </a:prstGeom>
          <a:noFill/>
          <a:ln w="9525">
            <a:noFill/>
            <a:miter lim="800000"/>
            <a:headEnd/>
            <a:tailEnd/>
          </a:ln>
          <a:effectLst/>
        </p:spPr>
        <p:txBody>
          <a:bodyPr>
            <a:spAutoFit/>
          </a:bodyPr>
          <a:lstStyle/>
          <a:p>
            <a:pPr>
              <a:spcBef>
                <a:spcPct val="50000"/>
              </a:spcBef>
            </a:pPr>
            <a:r>
              <a:rPr lang="zh-CN" altLang="en-US" sz="2900" b="1"/>
              <a:t>可执行操作:</a:t>
            </a:r>
          </a:p>
        </p:txBody>
      </p:sp>
      <p:sp>
        <p:nvSpPr>
          <p:cNvPr id="16" name="Rectangle 29"/>
          <p:cNvSpPr>
            <a:spLocks noChangeArrowheads="1"/>
          </p:cNvSpPr>
          <p:nvPr/>
        </p:nvSpPr>
        <p:spPr bwMode="auto">
          <a:xfrm>
            <a:off x="503238" y="4040336"/>
            <a:ext cx="4727575" cy="549275"/>
          </a:xfrm>
          <a:prstGeom prst="rect">
            <a:avLst/>
          </a:prstGeom>
          <a:noFill/>
          <a:ln w="9525">
            <a:noFill/>
            <a:miter lim="800000"/>
            <a:headEnd/>
            <a:tailEnd/>
          </a:ln>
          <a:effectLst/>
        </p:spPr>
        <p:txBody>
          <a:bodyPr>
            <a:spAutoFit/>
          </a:bodyPr>
          <a:lstStyle/>
          <a:p>
            <a:pPr>
              <a:spcBef>
                <a:spcPct val="50000"/>
              </a:spcBef>
            </a:pPr>
            <a:r>
              <a:rPr lang="zh-CN" altLang="en-US" sz="3000" b="1"/>
              <a:t>(2) 只读存储器(</a:t>
            </a:r>
            <a:r>
              <a:rPr lang="en-US" altLang="zh-CN" sz="3000" b="1"/>
              <a:t>ROM)</a:t>
            </a:r>
            <a:endParaRPr lang="zh-CN" altLang="en-US" sz="3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left)">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wipe(left)">
                                      <p:cBhvr>
                                        <p:cTn id="27" dur="500"/>
                                        <p:tgtEl>
                                          <p:spTgt spid="1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
                                            <p:txEl>
                                              <p:pRg st="0" end="0"/>
                                            </p:txEl>
                                          </p:spTgt>
                                        </p:tgtEl>
                                        <p:attrNameLst>
                                          <p:attrName>style.visibility</p:attrName>
                                        </p:attrNameLst>
                                      </p:cBhvr>
                                      <p:to>
                                        <p:strVal val="visible"/>
                                      </p:to>
                                    </p:set>
                                    <p:animEffect transition="in" filter="wipe(left)">
                                      <p:cBhvr>
                                        <p:cTn id="37" dur="500"/>
                                        <p:tgtEl>
                                          <p:spTgt spid="1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wipe(left)">
                                      <p:cBhvr>
                                        <p:cTn id="42" dur="500"/>
                                        <p:tgtEl>
                                          <p:spTgt spid="8">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xEl>
                                              <p:pRg st="0" end="0"/>
                                            </p:txEl>
                                          </p:spTgt>
                                        </p:tgtEl>
                                        <p:attrNameLst>
                                          <p:attrName>style.visibility</p:attrName>
                                        </p:attrNameLst>
                                      </p:cBhvr>
                                      <p:to>
                                        <p:strVal val="visible"/>
                                      </p:to>
                                    </p:set>
                                    <p:animEffect transition="in" filter="wipe(left)">
                                      <p:cBhvr>
                                        <p:cTn id="52" dur="500"/>
                                        <p:tgtEl>
                                          <p:spTgt spid="6">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xEl>
                                              <p:pRg st="0" end="0"/>
                                            </p:txEl>
                                          </p:spTgt>
                                        </p:tgtEl>
                                        <p:attrNameLst>
                                          <p:attrName>style.visibility</p:attrName>
                                        </p:attrNameLst>
                                      </p:cBhvr>
                                      <p:to>
                                        <p:strVal val="visible"/>
                                      </p:to>
                                    </p:set>
                                    <p:animEffect transition="in" filter="wipe(left)">
                                      <p:cBhvr>
                                        <p:cTn id="57" dur="500"/>
                                        <p:tgtEl>
                                          <p:spTgt spid="10">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
                                            <p:txEl>
                                              <p:pRg st="0" end="0"/>
                                            </p:txEl>
                                          </p:spTgt>
                                        </p:tgtEl>
                                        <p:attrNameLst>
                                          <p:attrName>style.visibility</p:attrName>
                                        </p:attrNameLst>
                                      </p:cBhvr>
                                      <p:to>
                                        <p:strVal val="visible"/>
                                      </p:to>
                                    </p:set>
                                    <p:animEffect transition="in" filter="wipe(left)">
                                      <p:cBhvr>
                                        <p:cTn id="62" dur="500"/>
                                        <p:tgtEl>
                                          <p:spTgt spid="11">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2">
                                            <p:txEl>
                                              <p:pRg st="0" end="0"/>
                                            </p:txEl>
                                          </p:spTgt>
                                        </p:tgtEl>
                                        <p:attrNameLst>
                                          <p:attrName>style.visibility</p:attrName>
                                        </p:attrNameLst>
                                      </p:cBhvr>
                                      <p:to>
                                        <p:strVal val="visible"/>
                                      </p:to>
                                    </p:set>
                                    <p:animEffect transition="in" filter="wipe(left)">
                                      <p:cBhvr>
                                        <p:cTn id="67" dur="500"/>
                                        <p:tgtEl>
                                          <p:spTgt spid="12">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3">
                                            <p:txEl>
                                              <p:pRg st="0" end="0"/>
                                            </p:txEl>
                                          </p:spTgt>
                                        </p:tgtEl>
                                        <p:attrNameLst>
                                          <p:attrName>style.visibility</p:attrName>
                                        </p:attrNameLst>
                                      </p:cBhvr>
                                      <p:to>
                                        <p:strVal val="visible"/>
                                      </p:to>
                                    </p:set>
                                    <p:animEffect transition="in" filter="wipe(left)">
                                      <p:cBhvr>
                                        <p:cTn id="72" dur="500"/>
                                        <p:tgtEl>
                                          <p:spTgt spid="13">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4">
                                            <p:txEl>
                                              <p:pRg st="0" end="0"/>
                                            </p:txEl>
                                          </p:spTgt>
                                        </p:tgtEl>
                                        <p:attrNameLst>
                                          <p:attrName>style.visibility</p:attrName>
                                        </p:attrNameLst>
                                      </p:cBhvr>
                                      <p:to>
                                        <p:strVal val="visible"/>
                                      </p:to>
                                    </p:set>
                                    <p:animEffect transition="in" filter="wipe(left)">
                                      <p:cBhvr>
                                        <p:cTn id="7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P spid="5" grpId="0" build="p" autoUpdateAnimBg="0"/>
      <p:bldP spid="6" grpId="0" build="p" autoUpdateAnimBg="0"/>
      <p:bldP spid="7" grpId="0" build="p" autoUpdateAnimBg="0"/>
      <p:bldP spid="8" grpId="0" build="p" autoUpdateAnimBg="0"/>
      <p:bldP spid="9" grpId="0" animBg="1"/>
      <p:bldP spid="10" grpId="0" build="p" autoUpdateAnimBg="0"/>
      <p:bldP spid="11" grpId="0" build="p" autoUpdateAnimBg="0"/>
      <p:bldP spid="12" grpId="0" build="p" autoUpdateAnimBg="0"/>
      <p:bldP spid="13" grpId="0" build="p" autoUpdateAnimBg="0"/>
      <p:bldP spid="14" grpId="0" build="p" autoUpdateAnimBg="0"/>
      <p:bldP spid="15" grpId="0" build="p" autoUpdateAnimBg="0"/>
      <p:bldP spid="16"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51520" y="908720"/>
            <a:ext cx="6278563" cy="549275"/>
          </a:xfrm>
          <a:prstGeom prst="rect">
            <a:avLst/>
          </a:prstGeom>
          <a:noFill/>
          <a:ln w="9525">
            <a:noFill/>
            <a:miter lim="800000"/>
            <a:headEnd/>
            <a:tailEnd/>
          </a:ln>
          <a:effectLst/>
        </p:spPr>
        <p:txBody>
          <a:bodyPr>
            <a:spAutoFit/>
          </a:bodyPr>
          <a:lstStyle/>
          <a:p>
            <a:r>
              <a:rPr lang="en-US" altLang="zh-CN" sz="3000" b="1"/>
              <a:t>RAM</a:t>
            </a:r>
            <a:r>
              <a:rPr lang="zh-CN" altLang="en-US" sz="3000" b="1"/>
              <a:t>和</a:t>
            </a:r>
            <a:r>
              <a:rPr lang="en-US" altLang="zh-CN" sz="3000" b="1"/>
              <a:t>ROM</a:t>
            </a:r>
            <a:r>
              <a:rPr lang="zh-CN" altLang="en-US" sz="3000" b="1"/>
              <a:t>的性能评价指标:</a:t>
            </a:r>
          </a:p>
        </p:txBody>
      </p:sp>
      <p:sp>
        <p:nvSpPr>
          <p:cNvPr id="3" name="Text Box 3"/>
          <p:cNvSpPr txBox="1">
            <a:spLocks noChangeArrowheads="1"/>
          </p:cNvSpPr>
          <p:nvPr/>
        </p:nvSpPr>
        <p:spPr bwMode="auto">
          <a:xfrm>
            <a:off x="345183" y="1861666"/>
            <a:ext cx="3581400" cy="549275"/>
          </a:xfrm>
          <a:prstGeom prst="rect">
            <a:avLst/>
          </a:prstGeom>
          <a:noFill/>
          <a:ln w="9525">
            <a:noFill/>
            <a:miter lim="800000"/>
            <a:headEnd/>
            <a:tailEnd/>
          </a:ln>
          <a:effectLst/>
        </p:spPr>
        <p:txBody>
          <a:bodyPr>
            <a:spAutoFit/>
          </a:bodyPr>
          <a:lstStyle/>
          <a:p>
            <a:pPr>
              <a:spcBef>
                <a:spcPct val="50000"/>
              </a:spcBef>
            </a:pPr>
            <a:r>
              <a:rPr lang="zh-CN" altLang="en-US" sz="2800" b="1">
                <a:cs typeface="Times New Roman" pitchFamily="18" charset="0"/>
              </a:rPr>
              <a:t>① </a:t>
            </a:r>
            <a:r>
              <a:rPr lang="zh-CN" altLang="en-US" sz="3000" b="1"/>
              <a:t>存取时间</a:t>
            </a:r>
          </a:p>
        </p:txBody>
      </p:sp>
      <p:sp>
        <p:nvSpPr>
          <p:cNvPr id="4" name="Text Box 5"/>
          <p:cNvSpPr txBox="1">
            <a:spLocks noChangeArrowheads="1"/>
          </p:cNvSpPr>
          <p:nvPr/>
        </p:nvSpPr>
        <p:spPr bwMode="auto">
          <a:xfrm>
            <a:off x="834133" y="3230091"/>
            <a:ext cx="5907087" cy="549275"/>
          </a:xfrm>
          <a:prstGeom prst="rect">
            <a:avLst/>
          </a:prstGeom>
          <a:noFill/>
          <a:ln w="9525">
            <a:noFill/>
            <a:miter lim="800000"/>
            <a:headEnd/>
            <a:tailEnd/>
          </a:ln>
          <a:effectLst/>
        </p:spPr>
        <p:txBody>
          <a:bodyPr>
            <a:spAutoFit/>
          </a:bodyPr>
          <a:lstStyle/>
          <a:p>
            <a:pPr>
              <a:spcBef>
                <a:spcPct val="50000"/>
              </a:spcBef>
            </a:pPr>
            <a:r>
              <a:rPr lang="zh-CN" altLang="en-US" sz="2800" b="1"/>
              <a:t>存取时间 — 用</a:t>
            </a:r>
            <a:r>
              <a:rPr lang="en-US" altLang="zh-CN" sz="3000" b="1"/>
              <a:t>T</a:t>
            </a:r>
            <a:r>
              <a:rPr lang="en-US" altLang="zh-CN" b="1" baseline="-12000"/>
              <a:t>A</a:t>
            </a:r>
            <a:r>
              <a:rPr lang="zh-CN" altLang="en-US" sz="2800" b="1"/>
              <a:t>表示(一般为</a:t>
            </a:r>
            <a:r>
              <a:rPr lang="en-US" altLang="zh-CN" sz="2800" b="1"/>
              <a:t>ns</a:t>
            </a:r>
            <a:r>
              <a:rPr lang="zh-CN" altLang="en-US" sz="2800" b="1"/>
              <a:t>级)</a:t>
            </a:r>
          </a:p>
        </p:txBody>
      </p:sp>
      <p:sp>
        <p:nvSpPr>
          <p:cNvPr id="5" name="Text Box 8"/>
          <p:cNvSpPr txBox="1">
            <a:spLocks noChangeArrowheads="1"/>
          </p:cNvSpPr>
          <p:nvPr/>
        </p:nvSpPr>
        <p:spPr bwMode="auto">
          <a:xfrm>
            <a:off x="821433" y="2342678"/>
            <a:ext cx="8202612" cy="946150"/>
          </a:xfrm>
          <a:prstGeom prst="rect">
            <a:avLst/>
          </a:prstGeom>
          <a:noFill/>
          <a:ln w="9525">
            <a:noFill/>
            <a:miter lim="800000"/>
            <a:headEnd/>
            <a:tailEnd/>
          </a:ln>
          <a:effectLst/>
        </p:spPr>
        <p:txBody>
          <a:bodyPr>
            <a:spAutoFit/>
          </a:bodyPr>
          <a:lstStyle/>
          <a:p>
            <a:pPr>
              <a:spcBef>
                <a:spcPct val="50000"/>
              </a:spcBef>
            </a:pPr>
            <a:r>
              <a:rPr lang="zh-CN" altLang="en-US" sz="2800" b="1"/>
              <a:t>从存储器收到地址到数据写入存储器或者读出的数据可用为止所需要的时间。</a:t>
            </a:r>
            <a:endParaRPr lang="en-US" altLang="zh-CN" sz="2800" b="1"/>
          </a:p>
        </p:txBody>
      </p:sp>
      <p:sp>
        <p:nvSpPr>
          <p:cNvPr id="6" name="Text Box 9"/>
          <p:cNvSpPr txBox="1">
            <a:spLocks noChangeArrowheads="1"/>
          </p:cNvSpPr>
          <p:nvPr/>
        </p:nvSpPr>
        <p:spPr bwMode="auto">
          <a:xfrm>
            <a:off x="353120" y="4105498"/>
            <a:ext cx="2986088" cy="549275"/>
          </a:xfrm>
          <a:prstGeom prst="rect">
            <a:avLst/>
          </a:prstGeom>
          <a:noFill/>
          <a:ln w="9525">
            <a:noFill/>
            <a:miter lim="800000"/>
            <a:headEnd/>
            <a:tailEnd/>
          </a:ln>
          <a:effectLst/>
        </p:spPr>
        <p:txBody>
          <a:bodyPr>
            <a:spAutoFit/>
          </a:bodyPr>
          <a:lstStyle/>
          <a:p>
            <a:pPr>
              <a:spcBef>
                <a:spcPct val="50000"/>
              </a:spcBef>
            </a:pPr>
            <a:r>
              <a:rPr lang="zh-CN" altLang="en-US" sz="2800" b="1">
                <a:cs typeface="Times New Roman" pitchFamily="18" charset="0"/>
              </a:rPr>
              <a:t>②</a:t>
            </a:r>
            <a:r>
              <a:rPr lang="zh-CN" altLang="en-US" sz="3000" b="1">
                <a:cs typeface="Times New Roman" pitchFamily="18" charset="0"/>
              </a:rPr>
              <a:t> </a:t>
            </a:r>
            <a:r>
              <a:rPr lang="zh-CN" altLang="en-US" sz="3000" b="1"/>
              <a:t>存取周期</a:t>
            </a:r>
          </a:p>
        </p:txBody>
      </p:sp>
      <p:sp>
        <p:nvSpPr>
          <p:cNvPr id="7" name="Text Box 10"/>
          <p:cNvSpPr txBox="1">
            <a:spLocks noChangeArrowheads="1"/>
          </p:cNvSpPr>
          <p:nvPr/>
        </p:nvSpPr>
        <p:spPr bwMode="auto">
          <a:xfrm>
            <a:off x="1689795" y="4635723"/>
            <a:ext cx="7472363" cy="519112"/>
          </a:xfrm>
          <a:prstGeom prst="rect">
            <a:avLst/>
          </a:prstGeom>
          <a:noFill/>
          <a:ln w="9525">
            <a:noFill/>
            <a:miter lim="800000"/>
            <a:headEnd/>
            <a:tailEnd/>
          </a:ln>
          <a:effectLst/>
        </p:spPr>
        <p:txBody>
          <a:bodyPr>
            <a:spAutoFit/>
          </a:bodyPr>
          <a:lstStyle/>
          <a:p>
            <a:pPr>
              <a:spcBef>
                <a:spcPct val="50000"/>
              </a:spcBef>
            </a:pPr>
            <a:r>
              <a:rPr lang="zh-CN" altLang="en-US" sz="2800" b="1"/>
              <a:t>连续访问存储器时, 两次访问之间的间隔时间。</a:t>
            </a:r>
          </a:p>
        </p:txBody>
      </p:sp>
      <p:sp>
        <p:nvSpPr>
          <p:cNvPr id="8" name="Text Box 11"/>
          <p:cNvSpPr txBox="1">
            <a:spLocks noChangeArrowheads="1"/>
          </p:cNvSpPr>
          <p:nvPr/>
        </p:nvSpPr>
        <p:spPr bwMode="auto">
          <a:xfrm>
            <a:off x="816670" y="4611910"/>
            <a:ext cx="1397000" cy="519113"/>
          </a:xfrm>
          <a:prstGeom prst="rect">
            <a:avLst/>
          </a:prstGeom>
          <a:noFill/>
          <a:ln w="9525">
            <a:noFill/>
            <a:miter lim="800000"/>
            <a:headEnd/>
            <a:tailEnd/>
          </a:ln>
          <a:effectLst/>
        </p:spPr>
        <p:txBody>
          <a:bodyPr>
            <a:spAutoFit/>
          </a:bodyPr>
          <a:lstStyle/>
          <a:p>
            <a:pPr>
              <a:spcBef>
                <a:spcPct val="50000"/>
              </a:spcBef>
            </a:pPr>
            <a:r>
              <a:rPr lang="zh-CN" altLang="en-US" sz="2800" b="1"/>
              <a:t>定义:</a:t>
            </a:r>
          </a:p>
        </p:txBody>
      </p:sp>
      <p:sp>
        <p:nvSpPr>
          <p:cNvPr id="9" name="Text Box 29"/>
          <p:cNvSpPr txBox="1">
            <a:spLocks noChangeArrowheads="1"/>
          </p:cNvSpPr>
          <p:nvPr/>
        </p:nvSpPr>
        <p:spPr bwMode="auto">
          <a:xfrm>
            <a:off x="803970" y="5142135"/>
            <a:ext cx="2603500" cy="519113"/>
          </a:xfrm>
          <a:prstGeom prst="rect">
            <a:avLst/>
          </a:prstGeom>
          <a:noFill/>
          <a:ln w="9525">
            <a:noFill/>
            <a:miter lim="800000"/>
            <a:headEnd/>
            <a:tailEnd/>
          </a:ln>
          <a:effectLst/>
        </p:spPr>
        <p:txBody>
          <a:bodyPr>
            <a:spAutoFit/>
          </a:bodyPr>
          <a:lstStyle/>
          <a:p>
            <a:pPr>
              <a:spcBef>
                <a:spcPct val="50000"/>
              </a:spcBef>
            </a:pPr>
            <a:r>
              <a:rPr lang="zh-CN" altLang="en-US" sz="2800" b="1"/>
              <a:t>如下图所示: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wipe(left)">
                                      <p:cBhvr>
                                        <p:cTn id="37" dur="500"/>
                                        <p:tgtEl>
                                          <p:spTgt spid="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animEffect transition="in" filter="wipe(left)">
                                      <p:cBhvr>
                                        <p:cTn id="4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P spid="5" grpId="0" build="p" autoUpdateAnimBg="0"/>
      <p:bldP spid="6" grpId="0" build="p" autoUpdateAnimBg="0"/>
      <p:bldP spid="7" grpId="0" build="p" autoUpdateAnimBg="0"/>
      <p:bldP spid="8" grpId="0" autoUpdateAnimBg="0"/>
      <p:bldP spid="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063625" y="1345728"/>
            <a:ext cx="2047875" cy="304800"/>
          </a:xfrm>
          <a:prstGeom prst="rect">
            <a:avLst/>
          </a:prstGeom>
          <a:solidFill>
            <a:srgbClr val="CCFFFF"/>
          </a:solidFill>
          <a:ln w="15875">
            <a:solidFill>
              <a:srgbClr val="005200"/>
            </a:solidFill>
            <a:miter lim="800000"/>
            <a:headEnd/>
            <a:tailEnd/>
          </a:ln>
          <a:effectLst/>
        </p:spPr>
        <p:txBody>
          <a:bodyPr wrap="none" anchor="ctr"/>
          <a:lstStyle/>
          <a:p>
            <a:endParaRPr lang="zh-CN" altLang="en-US" b="1"/>
          </a:p>
        </p:txBody>
      </p:sp>
      <p:sp>
        <p:nvSpPr>
          <p:cNvPr id="3" name="Line 3"/>
          <p:cNvSpPr>
            <a:spLocks noChangeShapeType="1"/>
          </p:cNvSpPr>
          <p:nvPr/>
        </p:nvSpPr>
        <p:spPr bwMode="auto">
          <a:xfrm>
            <a:off x="885825" y="1653703"/>
            <a:ext cx="7013575" cy="0"/>
          </a:xfrm>
          <a:prstGeom prst="line">
            <a:avLst/>
          </a:prstGeom>
          <a:noFill/>
          <a:ln w="19050">
            <a:solidFill>
              <a:srgbClr val="003800"/>
            </a:solidFill>
            <a:round/>
            <a:headEnd/>
            <a:tailEnd type="triangle" w="med" len="med"/>
          </a:ln>
          <a:effectLst/>
        </p:spPr>
        <p:txBody>
          <a:bodyPr wrap="none"/>
          <a:lstStyle/>
          <a:p>
            <a:endParaRPr lang="zh-CN" altLang="en-US"/>
          </a:p>
        </p:txBody>
      </p:sp>
      <p:sp>
        <p:nvSpPr>
          <p:cNvPr id="4" name="Rectangle 4" descr="球体"/>
          <p:cNvSpPr>
            <a:spLocks noChangeArrowheads="1"/>
          </p:cNvSpPr>
          <p:nvPr/>
        </p:nvSpPr>
        <p:spPr bwMode="auto">
          <a:xfrm>
            <a:off x="3089275" y="1344141"/>
            <a:ext cx="931863" cy="306387"/>
          </a:xfrm>
          <a:prstGeom prst="rect">
            <a:avLst/>
          </a:prstGeom>
          <a:pattFill prst="sphere">
            <a:fgClr>
              <a:schemeClr val="folHlink"/>
            </a:fgClr>
            <a:bgClr>
              <a:srgbClr val="FFFFFF"/>
            </a:bgClr>
          </a:pattFill>
          <a:ln w="15875">
            <a:solidFill>
              <a:srgbClr val="005200"/>
            </a:solidFill>
            <a:miter lim="800000"/>
            <a:headEnd/>
            <a:tailEnd/>
          </a:ln>
          <a:effectLst/>
        </p:spPr>
        <p:txBody>
          <a:bodyPr wrap="none" anchor="ctr"/>
          <a:lstStyle/>
          <a:p>
            <a:endParaRPr lang="zh-CN" altLang="en-US" b="1"/>
          </a:p>
        </p:txBody>
      </p:sp>
      <p:sp>
        <p:nvSpPr>
          <p:cNvPr id="5" name="Rectangle 5"/>
          <p:cNvSpPr>
            <a:spLocks noChangeArrowheads="1"/>
          </p:cNvSpPr>
          <p:nvPr/>
        </p:nvSpPr>
        <p:spPr bwMode="auto">
          <a:xfrm>
            <a:off x="4005263" y="1344141"/>
            <a:ext cx="2047875" cy="304800"/>
          </a:xfrm>
          <a:prstGeom prst="rect">
            <a:avLst/>
          </a:prstGeom>
          <a:solidFill>
            <a:srgbClr val="CCFFFF"/>
          </a:solidFill>
          <a:ln w="15875">
            <a:solidFill>
              <a:srgbClr val="005200"/>
            </a:solidFill>
            <a:miter lim="800000"/>
            <a:headEnd/>
            <a:tailEnd/>
          </a:ln>
          <a:effectLst/>
        </p:spPr>
        <p:txBody>
          <a:bodyPr wrap="none" anchor="ctr"/>
          <a:lstStyle/>
          <a:p>
            <a:endParaRPr lang="zh-CN" altLang="en-US" b="1"/>
          </a:p>
        </p:txBody>
      </p:sp>
      <p:sp>
        <p:nvSpPr>
          <p:cNvPr id="6" name="Rectangle 6" descr="球体"/>
          <p:cNvSpPr>
            <a:spLocks noChangeArrowheads="1"/>
          </p:cNvSpPr>
          <p:nvPr/>
        </p:nvSpPr>
        <p:spPr bwMode="auto">
          <a:xfrm>
            <a:off x="6046788" y="1344141"/>
            <a:ext cx="931862" cy="306387"/>
          </a:xfrm>
          <a:prstGeom prst="rect">
            <a:avLst/>
          </a:prstGeom>
          <a:pattFill prst="sphere">
            <a:fgClr>
              <a:schemeClr val="folHlink"/>
            </a:fgClr>
            <a:bgClr>
              <a:srgbClr val="FFFFFF"/>
            </a:bgClr>
          </a:pattFill>
          <a:ln w="15875">
            <a:solidFill>
              <a:srgbClr val="006600"/>
            </a:solidFill>
            <a:miter lim="800000"/>
            <a:headEnd/>
            <a:tailEnd/>
          </a:ln>
          <a:effectLst/>
        </p:spPr>
        <p:txBody>
          <a:bodyPr wrap="none" anchor="ctr"/>
          <a:lstStyle/>
          <a:p>
            <a:endParaRPr lang="zh-CN" altLang="en-US"/>
          </a:p>
        </p:txBody>
      </p:sp>
      <p:sp>
        <p:nvSpPr>
          <p:cNvPr id="7" name="Line 7"/>
          <p:cNvSpPr>
            <a:spLocks noChangeShapeType="1"/>
          </p:cNvSpPr>
          <p:nvPr/>
        </p:nvSpPr>
        <p:spPr bwMode="auto">
          <a:xfrm>
            <a:off x="1079500" y="1683866"/>
            <a:ext cx="0" cy="2047875"/>
          </a:xfrm>
          <a:prstGeom prst="line">
            <a:avLst/>
          </a:prstGeom>
          <a:noFill/>
          <a:ln w="19050">
            <a:solidFill>
              <a:srgbClr val="003800"/>
            </a:solidFill>
            <a:round/>
            <a:headEnd/>
            <a:tailEnd/>
          </a:ln>
          <a:effectLst/>
        </p:spPr>
        <p:txBody>
          <a:bodyPr wrap="none"/>
          <a:lstStyle/>
          <a:p>
            <a:endParaRPr lang="zh-CN" altLang="en-US" b="1"/>
          </a:p>
        </p:txBody>
      </p:sp>
      <p:sp>
        <p:nvSpPr>
          <p:cNvPr id="8" name="Line 8"/>
          <p:cNvSpPr>
            <a:spLocks noChangeShapeType="1"/>
          </p:cNvSpPr>
          <p:nvPr/>
        </p:nvSpPr>
        <p:spPr bwMode="auto">
          <a:xfrm>
            <a:off x="3086100" y="1685453"/>
            <a:ext cx="0" cy="1147763"/>
          </a:xfrm>
          <a:prstGeom prst="line">
            <a:avLst/>
          </a:prstGeom>
          <a:noFill/>
          <a:ln w="19050">
            <a:solidFill>
              <a:srgbClr val="003800"/>
            </a:solidFill>
            <a:round/>
            <a:headEnd/>
            <a:tailEnd/>
          </a:ln>
          <a:effectLst/>
        </p:spPr>
        <p:txBody>
          <a:bodyPr wrap="none"/>
          <a:lstStyle/>
          <a:p>
            <a:endParaRPr lang="zh-CN" altLang="en-US" b="1"/>
          </a:p>
        </p:txBody>
      </p:sp>
      <p:sp>
        <p:nvSpPr>
          <p:cNvPr id="9" name="Line 9"/>
          <p:cNvSpPr>
            <a:spLocks noChangeShapeType="1"/>
          </p:cNvSpPr>
          <p:nvPr/>
        </p:nvSpPr>
        <p:spPr bwMode="auto">
          <a:xfrm>
            <a:off x="1079500" y="2674466"/>
            <a:ext cx="1997075" cy="0"/>
          </a:xfrm>
          <a:prstGeom prst="line">
            <a:avLst/>
          </a:prstGeom>
          <a:noFill/>
          <a:ln w="19050">
            <a:solidFill>
              <a:srgbClr val="003800"/>
            </a:solidFill>
            <a:round/>
            <a:headEnd type="triangle" w="med" len="med"/>
            <a:tailEnd type="triangle" w="med" len="med"/>
          </a:ln>
          <a:effectLst/>
        </p:spPr>
        <p:txBody>
          <a:bodyPr wrap="none"/>
          <a:lstStyle/>
          <a:p>
            <a:endParaRPr lang="zh-CN" altLang="en-US" b="1"/>
          </a:p>
        </p:txBody>
      </p:sp>
      <p:sp>
        <p:nvSpPr>
          <p:cNvPr id="10" name="Rectangle 10"/>
          <p:cNvSpPr>
            <a:spLocks noChangeArrowheads="1"/>
          </p:cNvSpPr>
          <p:nvPr/>
        </p:nvSpPr>
        <p:spPr bwMode="auto">
          <a:xfrm>
            <a:off x="1320800" y="2666528"/>
            <a:ext cx="1612900" cy="519113"/>
          </a:xfrm>
          <a:prstGeom prst="rect">
            <a:avLst/>
          </a:prstGeom>
          <a:noFill/>
          <a:ln w="9525">
            <a:noFill/>
            <a:miter lim="800000"/>
            <a:headEnd/>
            <a:tailEnd/>
          </a:ln>
          <a:effectLst/>
        </p:spPr>
        <p:txBody>
          <a:bodyPr wrap="none">
            <a:spAutoFit/>
          </a:bodyPr>
          <a:lstStyle/>
          <a:p>
            <a:r>
              <a:rPr lang="zh-CN" altLang="en-US" sz="2800" b="1"/>
              <a:t>存取时间</a:t>
            </a:r>
          </a:p>
        </p:txBody>
      </p:sp>
      <p:sp>
        <p:nvSpPr>
          <p:cNvPr id="11" name="Line 11"/>
          <p:cNvSpPr>
            <a:spLocks noChangeShapeType="1"/>
          </p:cNvSpPr>
          <p:nvPr/>
        </p:nvSpPr>
        <p:spPr bwMode="auto">
          <a:xfrm>
            <a:off x="4005263" y="1683866"/>
            <a:ext cx="0" cy="2047875"/>
          </a:xfrm>
          <a:prstGeom prst="line">
            <a:avLst/>
          </a:prstGeom>
          <a:noFill/>
          <a:ln w="19050">
            <a:solidFill>
              <a:srgbClr val="003800"/>
            </a:solidFill>
            <a:round/>
            <a:headEnd/>
            <a:tailEnd/>
          </a:ln>
          <a:effectLst/>
        </p:spPr>
        <p:txBody>
          <a:bodyPr wrap="none"/>
          <a:lstStyle/>
          <a:p>
            <a:endParaRPr lang="zh-CN" altLang="en-US" b="1"/>
          </a:p>
        </p:txBody>
      </p:sp>
      <p:sp>
        <p:nvSpPr>
          <p:cNvPr id="12" name="Line 12"/>
          <p:cNvSpPr>
            <a:spLocks noChangeShapeType="1"/>
          </p:cNvSpPr>
          <p:nvPr/>
        </p:nvSpPr>
        <p:spPr bwMode="auto">
          <a:xfrm>
            <a:off x="1089025" y="3320578"/>
            <a:ext cx="2908300" cy="0"/>
          </a:xfrm>
          <a:prstGeom prst="line">
            <a:avLst/>
          </a:prstGeom>
          <a:noFill/>
          <a:ln w="19050">
            <a:solidFill>
              <a:srgbClr val="003800"/>
            </a:solidFill>
            <a:round/>
            <a:headEnd type="triangle" w="med" len="med"/>
            <a:tailEnd type="triangle" w="med" len="med"/>
          </a:ln>
          <a:effectLst/>
        </p:spPr>
        <p:txBody>
          <a:bodyPr wrap="none"/>
          <a:lstStyle/>
          <a:p>
            <a:endParaRPr lang="zh-CN" altLang="en-US" b="1"/>
          </a:p>
        </p:txBody>
      </p:sp>
      <p:sp>
        <p:nvSpPr>
          <p:cNvPr id="13" name="Rectangle 13"/>
          <p:cNvSpPr>
            <a:spLocks noChangeArrowheads="1"/>
          </p:cNvSpPr>
          <p:nvPr/>
        </p:nvSpPr>
        <p:spPr bwMode="auto">
          <a:xfrm>
            <a:off x="1768475" y="3298353"/>
            <a:ext cx="1612900" cy="519113"/>
          </a:xfrm>
          <a:prstGeom prst="rect">
            <a:avLst/>
          </a:prstGeom>
          <a:noFill/>
          <a:ln w="9525">
            <a:noFill/>
            <a:miter lim="800000"/>
            <a:headEnd/>
            <a:tailEnd/>
          </a:ln>
          <a:effectLst/>
        </p:spPr>
        <p:txBody>
          <a:bodyPr wrap="none">
            <a:spAutoFit/>
          </a:bodyPr>
          <a:lstStyle/>
          <a:p>
            <a:r>
              <a:rPr lang="zh-CN" altLang="en-US" sz="2800" b="1"/>
              <a:t>存取周期</a:t>
            </a:r>
          </a:p>
        </p:txBody>
      </p:sp>
      <p:sp>
        <p:nvSpPr>
          <p:cNvPr id="14" name="Line 14"/>
          <p:cNvSpPr>
            <a:spLocks noChangeShapeType="1"/>
          </p:cNvSpPr>
          <p:nvPr/>
        </p:nvSpPr>
        <p:spPr bwMode="auto">
          <a:xfrm>
            <a:off x="3076575" y="1942628"/>
            <a:ext cx="928688" cy="3175"/>
          </a:xfrm>
          <a:prstGeom prst="line">
            <a:avLst/>
          </a:prstGeom>
          <a:noFill/>
          <a:ln w="19050">
            <a:solidFill>
              <a:srgbClr val="003800"/>
            </a:solidFill>
            <a:round/>
            <a:headEnd type="triangle" w="med" len="med"/>
            <a:tailEnd type="triangle" w="med" len="med"/>
          </a:ln>
          <a:effectLst/>
        </p:spPr>
        <p:txBody>
          <a:bodyPr wrap="none"/>
          <a:lstStyle/>
          <a:p>
            <a:endParaRPr lang="zh-CN" altLang="en-US" b="1"/>
          </a:p>
        </p:txBody>
      </p:sp>
      <p:sp>
        <p:nvSpPr>
          <p:cNvPr id="15" name="Rectangle 15"/>
          <p:cNvSpPr>
            <a:spLocks noChangeArrowheads="1"/>
          </p:cNvSpPr>
          <p:nvPr/>
        </p:nvSpPr>
        <p:spPr bwMode="auto">
          <a:xfrm>
            <a:off x="3067050" y="1952153"/>
            <a:ext cx="1074738" cy="946150"/>
          </a:xfrm>
          <a:prstGeom prst="rect">
            <a:avLst/>
          </a:prstGeom>
          <a:noFill/>
          <a:ln w="9525">
            <a:noFill/>
            <a:miter lim="800000"/>
            <a:headEnd/>
            <a:tailEnd/>
          </a:ln>
          <a:effectLst/>
        </p:spPr>
        <p:txBody>
          <a:bodyPr>
            <a:spAutoFit/>
          </a:bodyPr>
          <a:lstStyle/>
          <a:p>
            <a:r>
              <a:rPr lang="zh-CN" altLang="en-US" sz="2800" b="1"/>
              <a:t>存取间隔</a:t>
            </a:r>
          </a:p>
        </p:txBody>
      </p:sp>
      <p:sp>
        <p:nvSpPr>
          <p:cNvPr id="16" name="Text Box 16"/>
          <p:cNvSpPr txBox="1">
            <a:spLocks noChangeArrowheads="1"/>
          </p:cNvSpPr>
          <p:nvPr/>
        </p:nvSpPr>
        <p:spPr bwMode="auto">
          <a:xfrm>
            <a:off x="7847013" y="1317153"/>
            <a:ext cx="609600" cy="549275"/>
          </a:xfrm>
          <a:prstGeom prst="rect">
            <a:avLst/>
          </a:prstGeom>
          <a:noFill/>
          <a:ln w="9525">
            <a:noFill/>
            <a:miter lim="800000"/>
            <a:headEnd/>
            <a:tailEnd/>
          </a:ln>
          <a:effectLst/>
        </p:spPr>
        <p:txBody>
          <a:bodyPr>
            <a:spAutoFit/>
          </a:bodyPr>
          <a:lstStyle/>
          <a:p>
            <a:pPr>
              <a:spcBef>
                <a:spcPct val="50000"/>
              </a:spcBef>
            </a:pPr>
            <a:r>
              <a:rPr lang="en-US" altLang="zh-CN" sz="3000">
                <a:solidFill>
                  <a:srgbClr val="005200"/>
                </a:solidFill>
              </a:rPr>
              <a:t>t</a:t>
            </a:r>
          </a:p>
        </p:txBody>
      </p:sp>
      <p:sp>
        <p:nvSpPr>
          <p:cNvPr id="17" name="Line 17"/>
          <p:cNvSpPr>
            <a:spLocks noChangeShapeType="1"/>
          </p:cNvSpPr>
          <p:nvPr/>
        </p:nvSpPr>
        <p:spPr bwMode="auto">
          <a:xfrm>
            <a:off x="3868738" y="2491903"/>
            <a:ext cx="746125" cy="114300"/>
          </a:xfrm>
          <a:prstGeom prst="line">
            <a:avLst/>
          </a:prstGeom>
          <a:noFill/>
          <a:ln w="19050">
            <a:solidFill>
              <a:srgbClr val="000099"/>
            </a:solidFill>
            <a:round/>
            <a:headEnd/>
            <a:tailEnd type="triangle" w="med" len="med"/>
          </a:ln>
          <a:effectLst/>
        </p:spPr>
        <p:txBody>
          <a:bodyPr wrap="none"/>
          <a:lstStyle/>
          <a:p>
            <a:endParaRPr lang="zh-CN" altLang="en-US" b="1"/>
          </a:p>
        </p:txBody>
      </p:sp>
      <p:sp>
        <p:nvSpPr>
          <p:cNvPr id="18" name="Text Box 18"/>
          <p:cNvSpPr txBox="1">
            <a:spLocks noChangeArrowheads="1"/>
          </p:cNvSpPr>
          <p:nvPr/>
        </p:nvSpPr>
        <p:spPr bwMode="auto">
          <a:xfrm>
            <a:off x="4603750" y="2380778"/>
            <a:ext cx="3802063" cy="946150"/>
          </a:xfrm>
          <a:prstGeom prst="rect">
            <a:avLst/>
          </a:prstGeom>
          <a:noFill/>
          <a:ln w="9525">
            <a:noFill/>
            <a:miter lim="800000"/>
            <a:headEnd/>
            <a:tailEnd/>
          </a:ln>
          <a:effectLst/>
        </p:spPr>
        <p:txBody>
          <a:bodyPr>
            <a:spAutoFit/>
          </a:bodyPr>
          <a:lstStyle/>
          <a:p>
            <a:pPr>
              <a:spcBef>
                <a:spcPct val="50000"/>
              </a:spcBef>
            </a:pPr>
            <a:r>
              <a:rPr lang="zh-CN" altLang="en-US" sz="2800" b="1">
                <a:solidFill>
                  <a:srgbClr val="000099"/>
                </a:solidFill>
              </a:rPr>
              <a:t>用于读出后的信息恢复或者控制线路恢复稳定</a:t>
            </a:r>
          </a:p>
        </p:txBody>
      </p:sp>
      <p:sp>
        <p:nvSpPr>
          <p:cNvPr id="19" name="Text Box 21"/>
          <p:cNvSpPr txBox="1">
            <a:spLocks noChangeArrowheads="1"/>
          </p:cNvSpPr>
          <p:nvPr/>
        </p:nvSpPr>
        <p:spPr bwMode="auto">
          <a:xfrm>
            <a:off x="338138" y="4000028"/>
            <a:ext cx="8580437" cy="1373188"/>
          </a:xfrm>
          <a:prstGeom prst="rect">
            <a:avLst/>
          </a:prstGeom>
          <a:noFill/>
          <a:ln w="9525">
            <a:noFill/>
            <a:miter lim="800000"/>
            <a:headEnd/>
            <a:tailEnd/>
          </a:ln>
          <a:effectLst/>
        </p:spPr>
        <p:txBody>
          <a:bodyPr>
            <a:spAutoFit/>
          </a:bodyPr>
          <a:lstStyle/>
          <a:p>
            <a:pPr>
              <a:spcBef>
                <a:spcPct val="50000"/>
              </a:spcBef>
            </a:pPr>
            <a:r>
              <a:rPr lang="zh-CN" altLang="en-US" sz="2800" b="1">
                <a:solidFill>
                  <a:srgbClr val="000099"/>
                </a:solidFill>
              </a:rPr>
              <a:t>注: </a:t>
            </a:r>
          </a:p>
          <a:p>
            <a:r>
              <a:rPr lang="zh-CN" altLang="en-US" sz="2800" b="1">
                <a:solidFill>
                  <a:srgbClr val="000099"/>
                </a:solidFill>
              </a:rPr>
              <a:t>按定义, </a:t>
            </a:r>
            <a:r>
              <a:rPr lang="en-US" altLang="zh-CN" sz="2800" b="1">
                <a:solidFill>
                  <a:srgbClr val="000099"/>
                </a:solidFill>
              </a:rPr>
              <a:t>RAM </a:t>
            </a:r>
            <a:r>
              <a:rPr lang="zh-CN" altLang="en-US" sz="2800" b="1">
                <a:solidFill>
                  <a:srgbClr val="000099"/>
                </a:solidFill>
              </a:rPr>
              <a:t>和</a:t>
            </a:r>
            <a:r>
              <a:rPr lang="en-US" altLang="zh-CN" sz="2800" b="1">
                <a:solidFill>
                  <a:srgbClr val="000099"/>
                </a:solidFill>
              </a:rPr>
              <a:t>ROM</a:t>
            </a:r>
            <a:r>
              <a:rPr lang="zh-CN" altLang="en-US" sz="2800" b="1">
                <a:solidFill>
                  <a:srgbClr val="000099"/>
                </a:solidFill>
              </a:rPr>
              <a:t>都是</a:t>
            </a:r>
            <a:r>
              <a:rPr lang="zh-CN" altLang="en-US" sz="2800" b="1" smtClean="0">
                <a:solidFill>
                  <a:srgbClr val="000099"/>
                </a:solidFill>
              </a:rPr>
              <a:t>随机</a:t>
            </a:r>
            <a:r>
              <a:rPr lang="zh-CN" altLang="en-US" sz="2800" b="1">
                <a:solidFill>
                  <a:srgbClr val="000099"/>
                </a:solidFill>
              </a:rPr>
              <a:t>访问</a:t>
            </a:r>
            <a:r>
              <a:rPr lang="zh-CN" altLang="en-US" sz="2800" b="1" smtClean="0">
                <a:solidFill>
                  <a:srgbClr val="000099"/>
                </a:solidFill>
              </a:rPr>
              <a:t>存储器</a:t>
            </a:r>
            <a:r>
              <a:rPr lang="zh-CN" altLang="en-US" sz="2800" b="1">
                <a:solidFill>
                  <a:srgbClr val="000099"/>
                </a:solidFill>
              </a:rPr>
              <a:t>, 因为</a:t>
            </a:r>
            <a:r>
              <a:rPr lang="zh-CN" altLang="en-US" sz="2800" b="1" u="sng">
                <a:solidFill>
                  <a:srgbClr val="000099"/>
                </a:solidFill>
              </a:rPr>
              <a:t>访问时间都与所访问地址单元位置无关</a:t>
            </a:r>
            <a:r>
              <a:rPr lang="zh-CN" altLang="en-US" sz="2800" b="1">
                <a:solidFill>
                  <a:srgbClr val="000099"/>
                </a:solidFill>
              </a:rPr>
              <a:t>。</a:t>
            </a:r>
            <a:endParaRPr lang="en-US" altLang="zh-CN" sz="2800" b="1">
              <a:solidFill>
                <a:srgbClr val="000099"/>
              </a:solidFill>
            </a:endParaRPr>
          </a:p>
        </p:txBody>
      </p:sp>
      <p:grpSp>
        <p:nvGrpSpPr>
          <p:cNvPr id="20" name="Group 44"/>
          <p:cNvGrpSpPr>
            <a:grpSpLocks/>
          </p:cNvGrpSpPr>
          <p:nvPr/>
        </p:nvGrpSpPr>
        <p:grpSpPr bwMode="auto">
          <a:xfrm>
            <a:off x="928688" y="1693391"/>
            <a:ext cx="2155825" cy="457200"/>
            <a:chOff x="585" y="575"/>
            <a:chExt cx="1358" cy="288"/>
          </a:xfrm>
        </p:grpSpPr>
        <p:sp>
          <p:nvSpPr>
            <p:cNvPr id="21" name="Freeform 34"/>
            <p:cNvSpPr>
              <a:spLocks/>
            </p:cNvSpPr>
            <p:nvPr/>
          </p:nvSpPr>
          <p:spPr bwMode="auto">
            <a:xfrm>
              <a:off x="585" y="645"/>
              <a:ext cx="1358" cy="180"/>
            </a:xfrm>
            <a:custGeom>
              <a:avLst/>
              <a:gdLst/>
              <a:ahLst/>
              <a:cxnLst>
                <a:cxn ang="0">
                  <a:pos x="0" y="86"/>
                </a:cxn>
                <a:cxn ang="0">
                  <a:pos x="94" y="86"/>
                </a:cxn>
                <a:cxn ang="0">
                  <a:pos x="189" y="0"/>
                </a:cxn>
                <a:cxn ang="0">
                  <a:pos x="1281" y="0"/>
                </a:cxn>
                <a:cxn ang="0">
                  <a:pos x="1358" y="86"/>
                </a:cxn>
                <a:cxn ang="0">
                  <a:pos x="1272" y="172"/>
                </a:cxn>
                <a:cxn ang="0">
                  <a:pos x="197" y="172"/>
                </a:cxn>
                <a:cxn ang="0">
                  <a:pos x="86" y="86"/>
                </a:cxn>
              </a:cxnLst>
              <a:rect l="0" t="0" r="r" b="b"/>
              <a:pathLst>
                <a:path w="1358" h="172">
                  <a:moveTo>
                    <a:pt x="0" y="86"/>
                  </a:moveTo>
                  <a:lnTo>
                    <a:pt x="94" y="86"/>
                  </a:lnTo>
                  <a:lnTo>
                    <a:pt x="189" y="0"/>
                  </a:lnTo>
                  <a:lnTo>
                    <a:pt x="1281" y="0"/>
                  </a:lnTo>
                  <a:lnTo>
                    <a:pt x="1358" y="86"/>
                  </a:lnTo>
                  <a:lnTo>
                    <a:pt x="1272" y="172"/>
                  </a:lnTo>
                  <a:lnTo>
                    <a:pt x="197" y="172"/>
                  </a:lnTo>
                  <a:lnTo>
                    <a:pt x="86" y="86"/>
                  </a:lnTo>
                </a:path>
              </a:pathLst>
            </a:custGeom>
            <a:noFill/>
            <a:ln w="22225">
              <a:solidFill>
                <a:srgbClr val="003800"/>
              </a:solidFill>
              <a:round/>
              <a:headEnd/>
              <a:tailEnd/>
            </a:ln>
            <a:effectLst/>
          </p:spPr>
          <p:txBody>
            <a:bodyPr wrap="none"/>
            <a:lstStyle/>
            <a:p>
              <a:endParaRPr lang="zh-CN" altLang="en-US" b="1"/>
            </a:p>
          </p:txBody>
        </p:sp>
        <p:sp>
          <p:nvSpPr>
            <p:cNvPr id="22" name="Text Box 35"/>
            <p:cNvSpPr txBox="1">
              <a:spLocks noChangeArrowheads="1"/>
            </p:cNvSpPr>
            <p:nvPr/>
          </p:nvSpPr>
          <p:spPr bwMode="auto">
            <a:xfrm>
              <a:off x="1118" y="575"/>
              <a:ext cx="481" cy="288"/>
            </a:xfrm>
            <a:prstGeom prst="rect">
              <a:avLst/>
            </a:prstGeom>
            <a:noFill/>
            <a:ln w="9525">
              <a:noFill/>
              <a:miter lim="800000"/>
              <a:headEnd/>
              <a:tailEnd/>
            </a:ln>
            <a:effectLst/>
          </p:spPr>
          <p:txBody>
            <a:bodyPr>
              <a:spAutoFit/>
            </a:bodyPr>
            <a:lstStyle/>
            <a:p>
              <a:pPr>
                <a:spcBef>
                  <a:spcPct val="50000"/>
                </a:spcBef>
              </a:pPr>
              <a:r>
                <a:rPr lang="en-US" altLang="zh-CN" sz="2400" b="1"/>
                <a:t>AB</a:t>
              </a:r>
            </a:p>
          </p:txBody>
        </p:sp>
      </p:grpSp>
      <p:grpSp>
        <p:nvGrpSpPr>
          <p:cNvPr id="23" name="Group 45"/>
          <p:cNvGrpSpPr>
            <a:grpSpLocks/>
          </p:cNvGrpSpPr>
          <p:nvPr/>
        </p:nvGrpSpPr>
        <p:grpSpPr bwMode="auto">
          <a:xfrm>
            <a:off x="930275" y="2117253"/>
            <a:ext cx="2184400" cy="457200"/>
            <a:chOff x="586" y="842"/>
            <a:chExt cx="1376" cy="288"/>
          </a:xfrm>
        </p:grpSpPr>
        <p:sp>
          <p:nvSpPr>
            <p:cNvPr id="24" name="Freeform 36"/>
            <p:cNvSpPr>
              <a:spLocks/>
            </p:cNvSpPr>
            <p:nvPr/>
          </p:nvSpPr>
          <p:spPr bwMode="auto">
            <a:xfrm>
              <a:off x="586" y="903"/>
              <a:ext cx="1341" cy="188"/>
            </a:xfrm>
            <a:custGeom>
              <a:avLst/>
              <a:gdLst/>
              <a:ahLst/>
              <a:cxnLst>
                <a:cxn ang="0">
                  <a:pos x="0" y="86"/>
                </a:cxn>
                <a:cxn ang="0">
                  <a:pos x="791" y="86"/>
                </a:cxn>
                <a:cxn ang="0">
                  <a:pos x="877" y="0"/>
                </a:cxn>
                <a:cxn ang="0">
                  <a:pos x="1255" y="0"/>
                </a:cxn>
                <a:cxn ang="0">
                  <a:pos x="1341" y="86"/>
                </a:cxn>
                <a:cxn ang="0">
                  <a:pos x="1255" y="163"/>
                </a:cxn>
                <a:cxn ang="0">
                  <a:pos x="894" y="163"/>
                </a:cxn>
                <a:cxn ang="0">
                  <a:pos x="799" y="94"/>
                </a:cxn>
              </a:cxnLst>
              <a:rect l="0" t="0" r="r" b="b"/>
              <a:pathLst>
                <a:path w="1341" h="163">
                  <a:moveTo>
                    <a:pt x="0" y="86"/>
                  </a:moveTo>
                  <a:lnTo>
                    <a:pt x="791" y="86"/>
                  </a:lnTo>
                  <a:lnTo>
                    <a:pt x="877" y="0"/>
                  </a:lnTo>
                  <a:lnTo>
                    <a:pt x="1255" y="0"/>
                  </a:lnTo>
                  <a:lnTo>
                    <a:pt x="1341" y="86"/>
                  </a:lnTo>
                  <a:lnTo>
                    <a:pt x="1255" y="163"/>
                  </a:lnTo>
                  <a:lnTo>
                    <a:pt x="894" y="163"/>
                  </a:lnTo>
                  <a:lnTo>
                    <a:pt x="799" y="94"/>
                  </a:lnTo>
                </a:path>
              </a:pathLst>
            </a:custGeom>
            <a:noFill/>
            <a:ln w="22225">
              <a:solidFill>
                <a:srgbClr val="003800"/>
              </a:solidFill>
              <a:round/>
              <a:headEnd/>
              <a:tailEnd/>
            </a:ln>
            <a:effectLst/>
          </p:spPr>
          <p:txBody>
            <a:bodyPr wrap="none"/>
            <a:lstStyle/>
            <a:p>
              <a:endParaRPr lang="zh-CN" altLang="en-US" b="1"/>
            </a:p>
          </p:txBody>
        </p:sp>
        <p:sp>
          <p:nvSpPr>
            <p:cNvPr id="25" name="Text Box 37"/>
            <p:cNvSpPr txBox="1">
              <a:spLocks noChangeArrowheads="1"/>
            </p:cNvSpPr>
            <p:nvPr/>
          </p:nvSpPr>
          <p:spPr bwMode="auto">
            <a:xfrm>
              <a:off x="1481" y="842"/>
              <a:ext cx="481" cy="288"/>
            </a:xfrm>
            <a:prstGeom prst="rect">
              <a:avLst/>
            </a:prstGeom>
            <a:noFill/>
            <a:ln w="9525">
              <a:noFill/>
              <a:miter lim="800000"/>
              <a:headEnd/>
              <a:tailEnd/>
            </a:ln>
            <a:effectLst/>
          </p:spPr>
          <p:txBody>
            <a:bodyPr>
              <a:spAutoFit/>
            </a:bodyPr>
            <a:lstStyle/>
            <a:p>
              <a:pPr>
                <a:spcBef>
                  <a:spcPct val="50000"/>
                </a:spcBef>
              </a:pPr>
              <a:r>
                <a:rPr lang="en-US" altLang="zh-CN" sz="2400" b="1"/>
                <a:t>DB</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wipe(left)">
                                      <p:cBhvr>
                                        <p:cTn id="11" dur="500"/>
                                        <p:tgtEl>
                                          <p:spTgt spid="1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left)">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left)">
                                      <p:cBhvr>
                                        <p:cTn id="53" dur="500"/>
                                        <p:tgtEl>
                                          <p:spTgt spid="14"/>
                                        </p:tgtEl>
                                      </p:cBhvr>
                                    </p:animEffect>
                                  </p:childTnLst>
                                </p:cTn>
                              </p:par>
                            </p:childTnLst>
                          </p:cTn>
                        </p:par>
                        <p:par>
                          <p:cTn id="54" fill="hold">
                            <p:stCondLst>
                              <p:cond delay="500"/>
                            </p:stCondLst>
                            <p:childTnLst>
                              <p:par>
                                <p:cTn id="55" presetID="22" presetClass="entr" presetSubtype="1"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up)">
                                      <p:cBhvr>
                                        <p:cTn id="57" dur="500"/>
                                        <p:tgtEl>
                                          <p:spTgt spid="11"/>
                                        </p:tgtEl>
                                      </p:cBhvr>
                                    </p:animEffect>
                                  </p:childTnLst>
                                </p:cTn>
                              </p:par>
                            </p:childTnLst>
                          </p:cTn>
                        </p:par>
                        <p:par>
                          <p:cTn id="58" fill="hold">
                            <p:stCondLst>
                              <p:cond delay="1000"/>
                            </p:stCondLst>
                            <p:childTnLst>
                              <p:par>
                                <p:cTn id="59" presetID="22" presetClass="entr" presetSubtype="8" fill="hold" grpId="0" nodeType="afterEffect">
                                  <p:stCondLst>
                                    <p:cond delay="0"/>
                                  </p:stCondLst>
                                  <p:childTnLst>
                                    <p:set>
                                      <p:cBhvr>
                                        <p:cTn id="60" dur="1" fill="hold">
                                          <p:stCondLst>
                                            <p:cond delay="0"/>
                                          </p:stCondLst>
                                        </p:cTn>
                                        <p:tgtEl>
                                          <p:spTgt spid="15">
                                            <p:txEl>
                                              <p:pRg st="0" end="0"/>
                                            </p:txEl>
                                          </p:spTgt>
                                        </p:tgtEl>
                                        <p:attrNameLst>
                                          <p:attrName>style.visibility</p:attrName>
                                        </p:attrNameLst>
                                      </p:cBhvr>
                                      <p:to>
                                        <p:strVal val="visible"/>
                                      </p:to>
                                    </p:set>
                                    <p:animEffect transition="in" filter="wipe(left)">
                                      <p:cBhvr>
                                        <p:cTn id="61" dur="500"/>
                                        <p:tgtEl>
                                          <p:spTgt spid="15">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wipe(left)">
                                      <p:cBhvr>
                                        <p:cTn id="66" dur="500"/>
                                        <p:tgtEl>
                                          <p:spTgt spid="17"/>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wipe(left)">
                                      <p:cBhvr>
                                        <p:cTn id="70" dur="500"/>
                                        <p:tgtEl>
                                          <p:spTgt spid="1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wipe(left)">
                                      <p:cBhvr>
                                        <p:cTn id="75" dur="500"/>
                                        <p:tgtEl>
                                          <p:spTgt spid="5"/>
                                        </p:tgtEl>
                                      </p:cBhvr>
                                    </p:animEffect>
                                  </p:childTnLst>
                                </p:cTn>
                              </p:par>
                            </p:childTnLst>
                          </p:cTn>
                        </p:par>
                        <p:par>
                          <p:cTn id="76" fill="hold">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wipe(left)">
                                      <p:cBhvr>
                                        <p:cTn id="79" dur="500"/>
                                        <p:tgtEl>
                                          <p:spTgt spid="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2"/>
                                        </p:tgtEl>
                                        <p:attrNameLst>
                                          <p:attrName>style.visibility</p:attrName>
                                        </p:attrNameLst>
                                      </p:cBhvr>
                                      <p:to>
                                        <p:strVal val="visible"/>
                                      </p:to>
                                    </p:set>
                                    <p:animEffect transition="in" filter="wipe(left)">
                                      <p:cBhvr>
                                        <p:cTn id="84" dur="500"/>
                                        <p:tgtEl>
                                          <p:spTgt spid="12"/>
                                        </p:tgtEl>
                                      </p:cBhvr>
                                    </p:animEffect>
                                  </p:childTnLst>
                                </p:cTn>
                              </p:par>
                            </p:childTnLst>
                          </p:cTn>
                        </p:par>
                        <p:par>
                          <p:cTn id="85" fill="hold">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13"/>
                                        </p:tgtEl>
                                        <p:attrNameLst>
                                          <p:attrName>style.visibility</p:attrName>
                                        </p:attrNameLst>
                                      </p:cBhvr>
                                      <p:to>
                                        <p:strVal val="visible"/>
                                      </p:to>
                                    </p:set>
                                    <p:animEffect transition="in" filter="wipe(left)">
                                      <p:cBhvr>
                                        <p:cTn id="88" dur="500"/>
                                        <p:tgtEl>
                                          <p:spTgt spid="1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19">
                                            <p:txEl>
                                              <p:pRg st="0" end="0"/>
                                            </p:txEl>
                                          </p:spTgt>
                                        </p:tgtEl>
                                        <p:attrNameLst>
                                          <p:attrName>style.visibility</p:attrName>
                                        </p:attrNameLst>
                                      </p:cBhvr>
                                      <p:to>
                                        <p:strVal val="visible"/>
                                      </p:to>
                                    </p:set>
                                    <p:animEffect transition="in" filter="wipe(left)">
                                      <p:cBhvr>
                                        <p:cTn id="93" dur="500"/>
                                        <p:tgtEl>
                                          <p:spTgt spid="19">
                                            <p:txEl>
                                              <p:pRg st="0" end="0"/>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9">
                                            <p:txEl>
                                              <p:pRg st="1" end="1"/>
                                            </p:txEl>
                                          </p:spTgt>
                                        </p:tgtEl>
                                        <p:attrNameLst>
                                          <p:attrName>style.visibility</p:attrName>
                                        </p:attrNameLst>
                                      </p:cBhvr>
                                      <p:to>
                                        <p:strVal val="visible"/>
                                      </p:to>
                                    </p:set>
                                    <p:animEffect transition="in" filter="wipe(left)">
                                      <p:cBhvr>
                                        <p:cTn id="98"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utoUpdateAnimBg="0"/>
      <p:bldP spid="11" grpId="0" animBg="1"/>
      <p:bldP spid="12" grpId="0" animBg="1"/>
      <p:bldP spid="13" grpId="0" autoUpdateAnimBg="0"/>
      <p:bldP spid="14" grpId="0" animBg="1"/>
      <p:bldP spid="15" grpId="0" build="p" autoUpdateAnimBg="0" advAuto="0"/>
      <p:bldP spid="16" grpId="0" build="p" autoUpdateAnimBg="0" advAuto="0"/>
      <p:bldP spid="17" grpId="0" animBg="1"/>
      <p:bldP spid="18" grpId="0" autoUpdateAnimBg="0"/>
      <p:bldP spid="1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293688" y="1160760"/>
            <a:ext cx="5721350" cy="549275"/>
          </a:xfrm>
          <a:prstGeom prst="rect">
            <a:avLst/>
          </a:prstGeom>
          <a:noFill/>
          <a:ln w="9525">
            <a:noFill/>
            <a:miter lim="800000"/>
            <a:headEnd/>
            <a:tailEnd/>
          </a:ln>
          <a:effectLst/>
        </p:spPr>
        <p:txBody>
          <a:bodyPr>
            <a:spAutoFit/>
          </a:bodyPr>
          <a:lstStyle/>
          <a:p>
            <a:pPr>
              <a:spcBef>
                <a:spcPct val="50000"/>
              </a:spcBef>
            </a:pPr>
            <a:r>
              <a:rPr lang="zh-CN" altLang="en-US" sz="3000" b="1"/>
              <a:t>(3) 顺序存取存储器 (</a:t>
            </a:r>
            <a:r>
              <a:rPr lang="en-US" altLang="zh-CN" sz="3000" b="1"/>
              <a:t>SAM)</a:t>
            </a:r>
          </a:p>
        </p:txBody>
      </p:sp>
      <p:sp>
        <p:nvSpPr>
          <p:cNvPr id="3" name="Text Box 27"/>
          <p:cNvSpPr txBox="1">
            <a:spLocks noChangeArrowheads="1"/>
          </p:cNvSpPr>
          <p:nvPr/>
        </p:nvSpPr>
        <p:spPr bwMode="auto">
          <a:xfrm>
            <a:off x="758825" y="2083346"/>
            <a:ext cx="8397875" cy="1019175"/>
          </a:xfrm>
          <a:prstGeom prst="rect">
            <a:avLst/>
          </a:prstGeom>
          <a:noFill/>
          <a:ln w="9525">
            <a:noFill/>
            <a:miter lim="800000"/>
            <a:headEnd/>
            <a:tailEnd/>
          </a:ln>
          <a:effectLst/>
        </p:spPr>
        <p:txBody>
          <a:bodyPr>
            <a:spAutoFit/>
          </a:bodyPr>
          <a:lstStyle/>
          <a:p>
            <a:pPr>
              <a:lnSpc>
                <a:spcPct val="105000"/>
              </a:lnSpc>
              <a:spcBef>
                <a:spcPct val="50000"/>
              </a:spcBef>
            </a:pPr>
            <a:r>
              <a:rPr lang="zh-CN" altLang="en-US" sz="2900" b="1"/>
              <a:t>访问时, 读/写部件按顺序查找目标地址, 因此, 访问时间与数据位置有关(</a:t>
            </a:r>
            <a:r>
              <a:rPr lang="zh-CN" altLang="en-US" sz="2900" b="1">
                <a:solidFill>
                  <a:srgbClr val="0000FF"/>
                </a:solidFill>
              </a:rPr>
              <a:t>如磁带机</a:t>
            </a:r>
            <a:r>
              <a:rPr lang="zh-CN" altLang="en-US" sz="2900" b="1"/>
              <a:t>)。</a:t>
            </a:r>
          </a:p>
        </p:txBody>
      </p:sp>
      <p:sp>
        <p:nvSpPr>
          <p:cNvPr id="4" name="Text Box 65"/>
          <p:cNvSpPr txBox="1">
            <a:spLocks noChangeArrowheads="1"/>
          </p:cNvSpPr>
          <p:nvPr/>
        </p:nvSpPr>
        <p:spPr bwMode="auto">
          <a:xfrm>
            <a:off x="3070225" y="3151733"/>
            <a:ext cx="5243513" cy="533400"/>
          </a:xfrm>
          <a:prstGeom prst="rect">
            <a:avLst/>
          </a:prstGeom>
          <a:noFill/>
          <a:ln w="9525">
            <a:noFill/>
            <a:miter lim="800000"/>
            <a:headEnd/>
            <a:tailEnd/>
          </a:ln>
          <a:effectLst/>
        </p:spPr>
        <p:txBody>
          <a:bodyPr>
            <a:spAutoFit/>
          </a:bodyPr>
          <a:lstStyle/>
          <a:p>
            <a:pPr>
              <a:spcBef>
                <a:spcPct val="50000"/>
              </a:spcBef>
            </a:pPr>
            <a:r>
              <a:rPr lang="zh-CN" altLang="en-US" sz="2900" b="1"/>
              <a:t>等待操作(等待查找目标地址)</a:t>
            </a:r>
          </a:p>
        </p:txBody>
      </p:sp>
      <p:sp>
        <p:nvSpPr>
          <p:cNvPr id="5" name="AutoShape 66"/>
          <p:cNvSpPr>
            <a:spLocks/>
          </p:cNvSpPr>
          <p:nvPr/>
        </p:nvSpPr>
        <p:spPr bwMode="auto">
          <a:xfrm>
            <a:off x="2933700" y="3323183"/>
            <a:ext cx="168275" cy="704850"/>
          </a:xfrm>
          <a:prstGeom prst="leftBrace">
            <a:avLst>
              <a:gd name="adj1" fmla="val 34906"/>
              <a:gd name="adj2" fmla="val 50000"/>
            </a:avLst>
          </a:prstGeom>
          <a:noFill/>
          <a:ln w="22225">
            <a:solidFill>
              <a:srgbClr val="004400"/>
            </a:solidFill>
            <a:round/>
            <a:headEnd/>
            <a:tailEnd/>
          </a:ln>
          <a:effectLst/>
        </p:spPr>
        <p:txBody>
          <a:bodyPr wrap="none" anchor="ctr"/>
          <a:lstStyle/>
          <a:p>
            <a:endParaRPr lang="zh-CN" altLang="en-US" b="1"/>
          </a:p>
        </p:txBody>
      </p:sp>
      <p:sp>
        <p:nvSpPr>
          <p:cNvPr id="6" name="Text Box 67"/>
          <p:cNvSpPr txBox="1">
            <a:spLocks noChangeArrowheads="1"/>
          </p:cNvSpPr>
          <p:nvPr/>
        </p:nvSpPr>
        <p:spPr bwMode="auto">
          <a:xfrm>
            <a:off x="3019425" y="4259808"/>
            <a:ext cx="3894138" cy="533400"/>
          </a:xfrm>
          <a:prstGeom prst="rect">
            <a:avLst/>
          </a:prstGeom>
          <a:noFill/>
          <a:ln w="9525">
            <a:noFill/>
            <a:miter lim="800000"/>
            <a:headEnd/>
            <a:tailEnd/>
          </a:ln>
          <a:effectLst/>
        </p:spPr>
        <p:txBody>
          <a:bodyPr>
            <a:spAutoFit/>
          </a:bodyPr>
          <a:lstStyle/>
          <a:p>
            <a:pPr>
              <a:spcBef>
                <a:spcPct val="50000"/>
              </a:spcBef>
            </a:pPr>
            <a:r>
              <a:rPr lang="zh-CN" altLang="en-US" sz="2900" b="1"/>
              <a:t>平均等待时间(</a:t>
            </a:r>
            <a:r>
              <a:rPr lang="en-US" altLang="zh-CN" sz="2900" b="1"/>
              <a:t>ms)</a:t>
            </a:r>
            <a:endParaRPr lang="zh-CN" altLang="en-US" sz="2900" b="1"/>
          </a:p>
        </p:txBody>
      </p:sp>
      <p:sp>
        <p:nvSpPr>
          <p:cNvPr id="7" name="Text Box 68"/>
          <p:cNvSpPr txBox="1">
            <a:spLocks noChangeArrowheads="1"/>
          </p:cNvSpPr>
          <p:nvPr/>
        </p:nvSpPr>
        <p:spPr bwMode="auto">
          <a:xfrm>
            <a:off x="3057525" y="3681958"/>
            <a:ext cx="2041525" cy="533400"/>
          </a:xfrm>
          <a:prstGeom prst="rect">
            <a:avLst/>
          </a:prstGeom>
          <a:noFill/>
          <a:ln w="9525">
            <a:noFill/>
            <a:miter lim="800000"/>
            <a:headEnd/>
            <a:tailEnd/>
          </a:ln>
          <a:effectLst/>
        </p:spPr>
        <p:txBody>
          <a:bodyPr>
            <a:spAutoFit/>
          </a:bodyPr>
          <a:lstStyle/>
          <a:p>
            <a:pPr>
              <a:spcBef>
                <a:spcPct val="50000"/>
              </a:spcBef>
            </a:pPr>
            <a:r>
              <a:rPr lang="zh-CN" altLang="en-US" sz="2900" b="1"/>
              <a:t>读/写操作</a:t>
            </a:r>
          </a:p>
        </p:txBody>
      </p:sp>
      <p:sp>
        <p:nvSpPr>
          <p:cNvPr id="8" name="Text Box 69"/>
          <p:cNvSpPr txBox="1">
            <a:spLocks noChangeArrowheads="1"/>
          </p:cNvSpPr>
          <p:nvPr/>
        </p:nvSpPr>
        <p:spPr bwMode="auto">
          <a:xfrm>
            <a:off x="1203325" y="3412083"/>
            <a:ext cx="1981200" cy="549275"/>
          </a:xfrm>
          <a:prstGeom prst="rect">
            <a:avLst/>
          </a:prstGeom>
          <a:noFill/>
          <a:ln w="9525">
            <a:noFill/>
            <a:miter lim="800000"/>
            <a:headEnd/>
            <a:tailEnd/>
          </a:ln>
          <a:effectLst/>
        </p:spPr>
        <p:txBody>
          <a:bodyPr>
            <a:spAutoFit/>
          </a:bodyPr>
          <a:lstStyle/>
          <a:p>
            <a:pPr>
              <a:spcBef>
                <a:spcPct val="50000"/>
              </a:spcBef>
            </a:pPr>
            <a:r>
              <a:rPr lang="zh-CN" altLang="en-US" sz="3000" b="1"/>
              <a:t>两步操作</a:t>
            </a:r>
          </a:p>
        </p:txBody>
      </p:sp>
      <p:sp>
        <p:nvSpPr>
          <p:cNvPr id="9" name="Text Box 70"/>
          <p:cNvSpPr txBox="1">
            <a:spLocks noChangeArrowheads="1"/>
          </p:cNvSpPr>
          <p:nvPr/>
        </p:nvSpPr>
        <p:spPr bwMode="auto">
          <a:xfrm>
            <a:off x="1165225" y="4513808"/>
            <a:ext cx="1905000" cy="549275"/>
          </a:xfrm>
          <a:prstGeom prst="rect">
            <a:avLst/>
          </a:prstGeom>
          <a:noFill/>
          <a:ln w="9525">
            <a:noFill/>
            <a:miter lim="800000"/>
            <a:headEnd/>
            <a:tailEnd/>
          </a:ln>
          <a:effectLst/>
        </p:spPr>
        <p:txBody>
          <a:bodyPr>
            <a:spAutoFit/>
          </a:bodyPr>
          <a:lstStyle/>
          <a:p>
            <a:pPr>
              <a:spcBef>
                <a:spcPct val="50000"/>
              </a:spcBef>
            </a:pPr>
            <a:r>
              <a:rPr lang="zh-CN" altLang="en-US" sz="3000" b="1"/>
              <a:t>速度指标</a:t>
            </a:r>
          </a:p>
        </p:txBody>
      </p:sp>
      <p:sp>
        <p:nvSpPr>
          <p:cNvPr id="10" name="AutoShape 71"/>
          <p:cNvSpPr>
            <a:spLocks/>
          </p:cNvSpPr>
          <p:nvPr/>
        </p:nvSpPr>
        <p:spPr bwMode="auto">
          <a:xfrm>
            <a:off x="2895600" y="4450308"/>
            <a:ext cx="169863" cy="704850"/>
          </a:xfrm>
          <a:prstGeom prst="leftBrace">
            <a:avLst>
              <a:gd name="adj1" fmla="val 34579"/>
              <a:gd name="adj2" fmla="val 50000"/>
            </a:avLst>
          </a:prstGeom>
          <a:noFill/>
          <a:ln w="22225">
            <a:solidFill>
              <a:srgbClr val="004400"/>
            </a:solidFill>
            <a:round/>
            <a:headEnd/>
            <a:tailEnd/>
          </a:ln>
          <a:effectLst/>
        </p:spPr>
        <p:txBody>
          <a:bodyPr wrap="none" anchor="ctr"/>
          <a:lstStyle/>
          <a:p>
            <a:endParaRPr lang="zh-CN" altLang="en-US" b="1"/>
          </a:p>
        </p:txBody>
      </p:sp>
      <p:sp>
        <p:nvSpPr>
          <p:cNvPr id="11" name="Text Box 72"/>
          <p:cNvSpPr txBox="1">
            <a:spLocks noChangeArrowheads="1"/>
          </p:cNvSpPr>
          <p:nvPr/>
        </p:nvSpPr>
        <p:spPr bwMode="auto">
          <a:xfrm>
            <a:off x="3044825" y="4767808"/>
            <a:ext cx="4114800" cy="533400"/>
          </a:xfrm>
          <a:prstGeom prst="rect">
            <a:avLst/>
          </a:prstGeom>
          <a:noFill/>
          <a:ln w="9525">
            <a:noFill/>
            <a:miter lim="800000"/>
            <a:headEnd/>
            <a:tailEnd/>
          </a:ln>
          <a:effectLst/>
        </p:spPr>
        <p:txBody>
          <a:bodyPr>
            <a:spAutoFit/>
          </a:bodyPr>
          <a:lstStyle/>
          <a:p>
            <a:pPr>
              <a:spcBef>
                <a:spcPct val="50000"/>
              </a:spcBef>
            </a:pPr>
            <a:r>
              <a:rPr lang="zh-CN" altLang="en-US" sz="2900" b="1"/>
              <a:t>数据传输率(字节/秒)</a:t>
            </a:r>
          </a:p>
        </p:txBody>
      </p:sp>
      <p:sp>
        <p:nvSpPr>
          <p:cNvPr id="12" name="Rectangle 85"/>
          <p:cNvSpPr>
            <a:spLocks noChangeArrowheads="1"/>
          </p:cNvSpPr>
          <p:nvPr/>
        </p:nvSpPr>
        <p:spPr bwMode="auto">
          <a:xfrm>
            <a:off x="6089650" y="2558008"/>
            <a:ext cx="2408238" cy="533400"/>
          </a:xfrm>
          <a:prstGeom prst="rect">
            <a:avLst/>
          </a:prstGeom>
          <a:noFill/>
          <a:ln w="9525">
            <a:noFill/>
            <a:miter lim="800000"/>
            <a:headEnd/>
            <a:tailEnd/>
          </a:ln>
          <a:effectLst/>
        </p:spPr>
        <p:txBody>
          <a:bodyPr>
            <a:spAutoFit/>
          </a:bodyPr>
          <a:lstStyle/>
          <a:p>
            <a:pPr>
              <a:spcBef>
                <a:spcPct val="25000"/>
              </a:spcBef>
            </a:pPr>
            <a:r>
              <a:rPr lang="zh-CN" altLang="en-US" sz="2900" b="1">
                <a:latin typeface="宋体" charset="-122"/>
              </a:rPr>
              <a:t>操作过程是</a:t>
            </a:r>
            <a:r>
              <a:rPr lang="zh-CN" altLang="en-US" sz="2900" b="1"/>
              <a:t>:</a:t>
            </a:r>
            <a:endParaRPr lang="en-US" altLang="zh-CN" sz="29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500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wipe(left)">
                                      <p:cBhvr>
                                        <p:cTn id="31" dur="500"/>
                                        <p:tgtEl>
                                          <p:spTgt spid="4">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0" end="0"/>
                                            </p:txEl>
                                          </p:spTgt>
                                        </p:tgtEl>
                                        <p:attrNameLst>
                                          <p:attrName>style.visibility</p:attrName>
                                        </p:attrNameLst>
                                      </p:cBhvr>
                                      <p:to>
                                        <p:strVal val="visible"/>
                                      </p:to>
                                    </p:set>
                                    <p:animEffect transition="in" filter="wipe(left)">
                                      <p:cBhvr>
                                        <p:cTn id="36" dur="500"/>
                                        <p:tgtEl>
                                          <p:spTgt spid="7">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
                                            <p:txEl>
                                              <p:pRg st="0" end="0"/>
                                            </p:txEl>
                                          </p:spTgt>
                                        </p:tgtEl>
                                        <p:attrNameLst>
                                          <p:attrName>style.visibility</p:attrName>
                                        </p:attrNameLst>
                                      </p:cBhvr>
                                      <p:to>
                                        <p:strVal val="visible"/>
                                      </p:to>
                                    </p:set>
                                    <p:animEffect transition="in" filter="wipe(left)">
                                      <p:cBhvr>
                                        <p:cTn id="41" dur="500"/>
                                        <p:tgtEl>
                                          <p:spTgt spid="9">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up)">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animEffect transition="in" filter="wipe(left)">
                                      <p:cBhvr>
                                        <p:cTn id="51" dur="500"/>
                                        <p:tgtEl>
                                          <p:spTgt spid="6">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1">
                                            <p:txEl>
                                              <p:pRg st="0" end="0"/>
                                            </p:txEl>
                                          </p:spTgt>
                                        </p:tgtEl>
                                        <p:attrNameLst>
                                          <p:attrName>style.visibility</p:attrName>
                                        </p:attrNameLst>
                                      </p:cBhvr>
                                      <p:to>
                                        <p:strVal val="visible"/>
                                      </p:to>
                                    </p:set>
                                    <p:animEffect transition="in" filter="wipe(left)">
                                      <p:cBhvr>
                                        <p:cTn id="56"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P spid="5" grpId="0" animBg="1"/>
      <p:bldP spid="6" grpId="0" build="p" autoUpdateAnimBg="0"/>
      <p:bldP spid="7" grpId="0" build="p" autoUpdateAnimBg="0"/>
      <p:bldP spid="8" grpId="0" build="p" autoUpdateAnimBg="0"/>
      <p:bldP spid="9" grpId="0" build="p" autoUpdateAnimBg="0"/>
      <p:bldP spid="10" grpId="0" animBg="1"/>
      <p:bldP spid="11" grpId="0" build="p" autoUpdateAnimBg="0"/>
      <p:bldP spid="1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6"/>
          <p:cNvSpPr txBox="1">
            <a:spLocks noChangeArrowheads="1"/>
          </p:cNvSpPr>
          <p:nvPr/>
        </p:nvSpPr>
        <p:spPr bwMode="auto">
          <a:xfrm>
            <a:off x="298450" y="794543"/>
            <a:ext cx="4908550" cy="549275"/>
          </a:xfrm>
          <a:prstGeom prst="rect">
            <a:avLst/>
          </a:prstGeom>
          <a:noFill/>
          <a:ln w="9525">
            <a:noFill/>
            <a:miter lim="800000"/>
            <a:headEnd/>
            <a:tailEnd/>
          </a:ln>
          <a:effectLst/>
        </p:spPr>
        <p:txBody>
          <a:bodyPr>
            <a:spAutoFit/>
          </a:bodyPr>
          <a:lstStyle/>
          <a:p>
            <a:pPr>
              <a:spcBef>
                <a:spcPct val="50000"/>
              </a:spcBef>
            </a:pPr>
            <a:r>
              <a:rPr lang="zh-CN" altLang="en-US" sz="3000" b="1"/>
              <a:t>(4) 直接存取存储器(</a:t>
            </a:r>
            <a:r>
              <a:rPr lang="en-US" altLang="zh-CN" sz="3000" b="1"/>
              <a:t>DAM)</a:t>
            </a:r>
          </a:p>
        </p:txBody>
      </p:sp>
      <p:sp>
        <p:nvSpPr>
          <p:cNvPr id="3" name="Text Box 37"/>
          <p:cNvSpPr txBox="1">
            <a:spLocks noChangeArrowheads="1"/>
          </p:cNvSpPr>
          <p:nvPr/>
        </p:nvSpPr>
        <p:spPr bwMode="auto">
          <a:xfrm>
            <a:off x="827088" y="1584225"/>
            <a:ext cx="8275637" cy="1431161"/>
          </a:xfrm>
          <a:prstGeom prst="rect">
            <a:avLst/>
          </a:prstGeom>
          <a:noFill/>
          <a:ln w="9525">
            <a:noFill/>
            <a:miter lim="800000"/>
            <a:headEnd/>
            <a:tailEnd/>
          </a:ln>
          <a:effectLst/>
        </p:spPr>
        <p:txBody>
          <a:bodyPr>
            <a:spAutoFit/>
          </a:bodyPr>
          <a:lstStyle/>
          <a:p>
            <a:pPr>
              <a:spcBef>
                <a:spcPct val="25000"/>
              </a:spcBef>
            </a:pPr>
            <a:r>
              <a:rPr lang="zh-CN" altLang="en-US" sz="2900" b="1">
                <a:latin typeface="宋体" charset="-122"/>
              </a:rPr>
              <a:t>访问时</a:t>
            </a:r>
            <a:r>
              <a:rPr lang="zh-CN" altLang="en-US" sz="2900" b="1"/>
              <a:t>,  </a:t>
            </a:r>
            <a:r>
              <a:rPr lang="zh-CN" altLang="en-US" sz="2900" b="1">
                <a:latin typeface="宋体" charset="-122"/>
              </a:rPr>
              <a:t>读/写部件先直接指向一个小区域</a:t>
            </a:r>
            <a:r>
              <a:rPr lang="zh-CN" altLang="en-US" sz="2900" b="1"/>
              <a:t>, </a:t>
            </a:r>
            <a:r>
              <a:rPr lang="zh-CN" altLang="en-US" sz="2900" b="1">
                <a:latin typeface="宋体" charset="-122"/>
              </a:rPr>
              <a:t>再在该区域内顺序查找。访问时间与数据位置有关。如</a:t>
            </a:r>
            <a:r>
              <a:rPr lang="zh-CN" altLang="en-US" sz="2900" b="1"/>
              <a:t>: </a:t>
            </a:r>
            <a:r>
              <a:rPr lang="zh-CN" altLang="en-US" sz="2900" b="1">
                <a:latin typeface="宋体" charset="-122"/>
              </a:rPr>
              <a:t>磁盘、光盘等</a:t>
            </a:r>
            <a:r>
              <a:rPr lang="zh-CN" altLang="en-US" sz="2900" b="1"/>
              <a:t>,  </a:t>
            </a:r>
            <a:r>
              <a:rPr lang="zh-CN" altLang="en-US" sz="2900" b="1">
                <a:latin typeface="宋体" charset="-122"/>
              </a:rPr>
              <a:t>操作过程是</a:t>
            </a:r>
            <a:r>
              <a:rPr lang="zh-CN" altLang="en-US" sz="2900" b="1"/>
              <a:t>:</a:t>
            </a:r>
            <a:endParaRPr lang="en-US" altLang="zh-CN" sz="2900" b="1"/>
          </a:p>
        </p:txBody>
      </p:sp>
      <p:sp>
        <p:nvSpPr>
          <p:cNvPr id="4" name="Text Box 38"/>
          <p:cNvSpPr txBox="1">
            <a:spLocks noChangeArrowheads="1"/>
          </p:cNvSpPr>
          <p:nvPr/>
        </p:nvSpPr>
        <p:spPr bwMode="auto">
          <a:xfrm>
            <a:off x="1109663" y="3560663"/>
            <a:ext cx="1981200" cy="549275"/>
          </a:xfrm>
          <a:prstGeom prst="rect">
            <a:avLst/>
          </a:prstGeom>
          <a:noFill/>
          <a:ln w="9525">
            <a:noFill/>
            <a:miter lim="800000"/>
            <a:headEnd/>
            <a:tailEnd/>
          </a:ln>
          <a:effectLst/>
        </p:spPr>
        <p:txBody>
          <a:bodyPr>
            <a:spAutoFit/>
          </a:bodyPr>
          <a:lstStyle/>
          <a:p>
            <a:pPr>
              <a:spcBef>
                <a:spcPct val="50000"/>
              </a:spcBef>
            </a:pPr>
            <a:r>
              <a:rPr lang="zh-CN" altLang="en-US" sz="3000" b="1">
                <a:latin typeface="宋体" charset="-122"/>
              </a:rPr>
              <a:t>三步操作</a:t>
            </a:r>
          </a:p>
        </p:txBody>
      </p:sp>
      <p:sp>
        <p:nvSpPr>
          <p:cNvPr id="5" name="AutoShape 39"/>
          <p:cNvSpPr>
            <a:spLocks/>
          </p:cNvSpPr>
          <p:nvPr/>
        </p:nvSpPr>
        <p:spPr bwMode="auto">
          <a:xfrm>
            <a:off x="2809875" y="3238400"/>
            <a:ext cx="193675" cy="1122363"/>
          </a:xfrm>
          <a:prstGeom prst="leftBrace">
            <a:avLst>
              <a:gd name="adj1" fmla="val 48292"/>
              <a:gd name="adj2" fmla="val 50000"/>
            </a:avLst>
          </a:prstGeom>
          <a:noFill/>
          <a:ln w="25400">
            <a:solidFill>
              <a:srgbClr val="004400"/>
            </a:solidFill>
            <a:round/>
            <a:headEnd/>
            <a:tailEnd/>
          </a:ln>
          <a:effectLst/>
        </p:spPr>
        <p:txBody>
          <a:bodyPr wrap="none" anchor="ctr"/>
          <a:lstStyle/>
          <a:p>
            <a:endParaRPr lang="zh-CN" altLang="en-US" b="1"/>
          </a:p>
        </p:txBody>
      </p:sp>
      <p:sp>
        <p:nvSpPr>
          <p:cNvPr id="6" name="Text Box 40"/>
          <p:cNvSpPr txBox="1">
            <a:spLocks noChangeArrowheads="1"/>
          </p:cNvSpPr>
          <p:nvPr/>
        </p:nvSpPr>
        <p:spPr bwMode="auto">
          <a:xfrm>
            <a:off x="2952750" y="3051075"/>
            <a:ext cx="3352800" cy="533400"/>
          </a:xfrm>
          <a:prstGeom prst="rect">
            <a:avLst/>
          </a:prstGeom>
          <a:noFill/>
          <a:ln w="9525">
            <a:noFill/>
            <a:miter lim="800000"/>
            <a:headEnd/>
            <a:tailEnd/>
          </a:ln>
          <a:effectLst/>
        </p:spPr>
        <p:txBody>
          <a:bodyPr>
            <a:spAutoFit/>
          </a:bodyPr>
          <a:lstStyle/>
          <a:p>
            <a:pPr>
              <a:spcBef>
                <a:spcPct val="50000"/>
              </a:spcBef>
            </a:pPr>
            <a:r>
              <a:rPr lang="zh-CN" altLang="en-US" sz="2900" b="1">
                <a:latin typeface="宋体" charset="-122"/>
              </a:rPr>
              <a:t>定位(寻道)操作</a:t>
            </a:r>
          </a:p>
        </p:txBody>
      </p:sp>
      <p:sp>
        <p:nvSpPr>
          <p:cNvPr id="7" name="Text Box 41"/>
          <p:cNvSpPr txBox="1">
            <a:spLocks noChangeArrowheads="1"/>
          </p:cNvSpPr>
          <p:nvPr/>
        </p:nvSpPr>
        <p:spPr bwMode="auto">
          <a:xfrm>
            <a:off x="2984500" y="3513038"/>
            <a:ext cx="3276600" cy="533400"/>
          </a:xfrm>
          <a:prstGeom prst="rect">
            <a:avLst/>
          </a:prstGeom>
          <a:noFill/>
          <a:ln w="9525">
            <a:noFill/>
            <a:miter lim="800000"/>
            <a:headEnd/>
            <a:tailEnd/>
          </a:ln>
          <a:effectLst/>
        </p:spPr>
        <p:txBody>
          <a:bodyPr>
            <a:spAutoFit/>
          </a:bodyPr>
          <a:lstStyle/>
          <a:p>
            <a:pPr>
              <a:spcBef>
                <a:spcPct val="50000"/>
              </a:spcBef>
            </a:pPr>
            <a:r>
              <a:rPr lang="zh-CN" altLang="en-US" sz="2900" b="1">
                <a:latin typeface="宋体" charset="-122"/>
              </a:rPr>
              <a:t>等待(旋转)操作</a:t>
            </a:r>
          </a:p>
        </p:txBody>
      </p:sp>
      <p:sp>
        <p:nvSpPr>
          <p:cNvPr id="8" name="Text Box 42"/>
          <p:cNvSpPr txBox="1">
            <a:spLocks noChangeArrowheads="1"/>
          </p:cNvSpPr>
          <p:nvPr/>
        </p:nvSpPr>
        <p:spPr bwMode="auto">
          <a:xfrm>
            <a:off x="2984500" y="3944838"/>
            <a:ext cx="2133600" cy="533400"/>
          </a:xfrm>
          <a:prstGeom prst="rect">
            <a:avLst/>
          </a:prstGeom>
          <a:noFill/>
          <a:ln w="9525">
            <a:noFill/>
            <a:miter lim="800000"/>
            <a:headEnd/>
            <a:tailEnd/>
          </a:ln>
          <a:effectLst/>
        </p:spPr>
        <p:txBody>
          <a:bodyPr>
            <a:spAutoFit/>
          </a:bodyPr>
          <a:lstStyle/>
          <a:p>
            <a:pPr>
              <a:spcBef>
                <a:spcPct val="50000"/>
              </a:spcBef>
            </a:pPr>
            <a:r>
              <a:rPr lang="zh-CN" altLang="en-US" sz="2900" b="1">
                <a:latin typeface="宋体" charset="-122"/>
              </a:rPr>
              <a:t>读/写操作</a:t>
            </a:r>
          </a:p>
        </p:txBody>
      </p:sp>
      <p:sp>
        <p:nvSpPr>
          <p:cNvPr id="9" name="Text Box 43"/>
          <p:cNvSpPr txBox="1">
            <a:spLocks noChangeArrowheads="1"/>
          </p:cNvSpPr>
          <p:nvPr/>
        </p:nvSpPr>
        <p:spPr bwMode="auto">
          <a:xfrm>
            <a:off x="1100138" y="5011638"/>
            <a:ext cx="1887537" cy="549275"/>
          </a:xfrm>
          <a:prstGeom prst="rect">
            <a:avLst/>
          </a:prstGeom>
          <a:noFill/>
          <a:ln w="9525">
            <a:noFill/>
            <a:miter lim="800000"/>
            <a:headEnd/>
            <a:tailEnd/>
          </a:ln>
          <a:effectLst/>
        </p:spPr>
        <p:txBody>
          <a:bodyPr>
            <a:spAutoFit/>
          </a:bodyPr>
          <a:lstStyle/>
          <a:p>
            <a:pPr>
              <a:spcBef>
                <a:spcPct val="50000"/>
              </a:spcBef>
            </a:pPr>
            <a:r>
              <a:rPr lang="zh-CN" altLang="en-US" sz="3000" b="1">
                <a:latin typeface="宋体" charset="-122"/>
              </a:rPr>
              <a:t>速度指标</a:t>
            </a:r>
          </a:p>
        </p:txBody>
      </p:sp>
      <p:sp>
        <p:nvSpPr>
          <p:cNvPr id="10" name="AutoShape 44"/>
          <p:cNvSpPr>
            <a:spLocks/>
          </p:cNvSpPr>
          <p:nvPr/>
        </p:nvSpPr>
        <p:spPr bwMode="auto">
          <a:xfrm>
            <a:off x="2808288" y="4679850"/>
            <a:ext cx="193675" cy="1201738"/>
          </a:xfrm>
          <a:prstGeom prst="leftBrace">
            <a:avLst>
              <a:gd name="adj1" fmla="val 51708"/>
              <a:gd name="adj2" fmla="val 50000"/>
            </a:avLst>
          </a:prstGeom>
          <a:noFill/>
          <a:ln w="28575">
            <a:solidFill>
              <a:srgbClr val="004400"/>
            </a:solidFill>
            <a:round/>
            <a:headEnd/>
            <a:tailEnd/>
          </a:ln>
          <a:effectLst/>
        </p:spPr>
        <p:txBody>
          <a:bodyPr wrap="none" anchor="ctr"/>
          <a:lstStyle/>
          <a:p>
            <a:endParaRPr lang="zh-CN" altLang="en-US" b="1"/>
          </a:p>
        </p:txBody>
      </p:sp>
      <p:sp>
        <p:nvSpPr>
          <p:cNvPr id="11" name="Text Box 45"/>
          <p:cNvSpPr txBox="1">
            <a:spLocks noChangeArrowheads="1"/>
          </p:cNvSpPr>
          <p:nvPr/>
        </p:nvSpPr>
        <p:spPr bwMode="auto">
          <a:xfrm>
            <a:off x="2987675" y="4532213"/>
            <a:ext cx="5734050" cy="533400"/>
          </a:xfrm>
          <a:prstGeom prst="rect">
            <a:avLst/>
          </a:prstGeom>
          <a:noFill/>
          <a:ln w="9525">
            <a:noFill/>
            <a:miter lim="800000"/>
            <a:headEnd/>
            <a:tailEnd/>
          </a:ln>
          <a:effectLst/>
        </p:spPr>
        <p:txBody>
          <a:bodyPr>
            <a:spAutoFit/>
          </a:bodyPr>
          <a:lstStyle/>
          <a:p>
            <a:pPr>
              <a:spcBef>
                <a:spcPct val="50000"/>
              </a:spcBef>
            </a:pPr>
            <a:r>
              <a:rPr lang="zh-CN" altLang="en-US" sz="2900" b="1">
                <a:latin typeface="宋体" charset="-122"/>
              </a:rPr>
              <a:t>平均定位(平均寻道)时间(</a:t>
            </a:r>
            <a:r>
              <a:rPr lang="en-US" altLang="zh-CN" sz="2900" b="1"/>
              <a:t>ms</a:t>
            </a:r>
            <a:r>
              <a:rPr lang="zh-CN" altLang="en-US" sz="2900" b="1">
                <a:latin typeface="宋体" charset="-122"/>
              </a:rPr>
              <a:t>)</a:t>
            </a:r>
          </a:p>
        </p:txBody>
      </p:sp>
      <p:sp>
        <p:nvSpPr>
          <p:cNvPr id="12" name="Text Box 46"/>
          <p:cNvSpPr txBox="1">
            <a:spLocks noChangeArrowheads="1"/>
          </p:cNvSpPr>
          <p:nvPr/>
        </p:nvSpPr>
        <p:spPr bwMode="auto">
          <a:xfrm>
            <a:off x="2971800" y="5011638"/>
            <a:ext cx="5707063" cy="533400"/>
          </a:xfrm>
          <a:prstGeom prst="rect">
            <a:avLst/>
          </a:prstGeom>
          <a:noFill/>
          <a:ln w="9525">
            <a:noFill/>
            <a:miter lim="800000"/>
            <a:headEnd/>
            <a:tailEnd/>
          </a:ln>
          <a:effectLst/>
        </p:spPr>
        <p:txBody>
          <a:bodyPr>
            <a:spAutoFit/>
          </a:bodyPr>
          <a:lstStyle/>
          <a:p>
            <a:pPr>
              <a:spcBef>
                <a:spcPct val="50000"/>
              </a:spcBef>
            </a:pPr>
            <a:r>
              <a:rPr lang="zh-CN" altLang="en-US" sz="2900" b="1">
                <a:latin typeface="宋体" charset="-122"/>
              </a:rPr>
              <a:t>平均等待(平均旋转)时间(</a:t>
            </a:r>
            <a:r>
              <a:rPr lang="en-US" altLang="zh-CN" sz="2900" b="1"/>
              <a:t>ms</a:t>
            </a:r>
            <a:r>
              <a:rPr lang="zh-CN" altLang="en-US" sz="2900" b="1">
                <a:latin typeface="宋体" charset="-122"/>
              </a:rPr>
              <a:t>)</a:t>
            </a:r>
          </a:p>
        </p:txBody>
      </p:sp>
      <p:sp>
        <p:nvSpPr>
          <p:cNvPr id="13" name="Text Box 47"/>
          <p:cNvSpPr txBox="1">
            <a:spLocks noChangeArrowheads="1"/>
          </p:cNvSpPr>
          <p:nvPr/>
        </p:nvSpPr>
        <p:spPr bwMode="auto">
          <a:xfrm>
            <a:off x="3000375" y="5487888"/>
            <a:ext cx="3665538" cy="533400"/>
          </a:xfrm>
          <a:prstGeom prst="rect">
            <a:avLst/>
          </a:prstGeom>
          <a:noFill/>
          <a:ln w="9525">
            <a:noFill/>
            <a:miter lim="800000"/>
            <a:headEnd/>
            <a:tailEnd/>
          </a:ln>
          <a:effectLst/>
        </p:spPr>
        <p:txBody>
          <a:bodyPr>
            <a:spAutoFit/>
          </a:bodyPr>
          <a:lstStyle/>
          <a:p>
            <a:pPr>
              <a:spcBef>
                <a:spcPct val="50000"/>
              </a:spcBef>
            </a:pPr>
            <a:r>
              <a:rPr lang="zh-CN" altLang="en-US" sz="2900" b="1">
                <a:latin typeface="宋体" charset="-122"/>
              </a:rPr>
              <a:t>数据传输率(位/秒)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up)">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left)">
                                      <p:cBhvr>
                                        <p:cTn id="6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autoUpdateAnimBg="0"/>
      <p:bldP spid="5" grpId="0" animBg="1"/>
      <p:bldP spid="6" grpId="0" autoUpdateAnimBg="0"/>
      <p:bldP spid="7" grpId="0" autoUpdateAnimBg="0"/>
      <p:bldP spid="8" grpId="0" autoUpdateAnimBg="0"/>
      <p:bldP spid="9" grpId="0" autoUpdateAnimBg="0"/>
      <p:bldP spid="10" grpId="0" animBg="1"/>
      <p:bldP spid="11" grpId="0" autoUpdateAnimBg="0"/>
      <p:bldP spid="12" grpId="0" autoUpdateAnimBg="0"/>
      <p:bldP spid="13"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mp">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1188</TotalTime>
  <Words>2179</Words>
  <Application>Microsoft Office PowerPoint</Application>
  <PresentationFormat>全屏显示(4:3)</PresentationFormat>
  <Paragraphs>468</Paragraphs>
  <Slides>28</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28</vt:i4>
      </vt:variant>
    </vt:vector>
  </HeadingPairs>
  <TitlesOfParts>
    <vt:vector size="39" baseType="lpstr">
      <vt:lpstr>黑体</vt:lpstr>
      <vt:lpstr>华文新魏</vt:lpstr>
      <vt:lpstr>宋体</vt:lpstr>
      <vt:lpstr>Arial</vt:lpstr>
      <vt:lpstr>Calibri</vt:lpstr>
      <vt:lpstr>Symbol</vt:lpstr>
      <vt:lpstr>Times New Roman</vt:lpstr>
      <vt:lpstr>Wingdings</vt:lpstr>
      <vt:lpstr>Wingdings 3</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fmp</dc:creator>
  <cp:lastModifiedBy>fmp</cp:lastModifiedBy>
  <cp:revision>181</cp:revision>
  <dcterms:created xsi:type="dcterms:W3CDTF">2017-01-15T07:54:50Z</dcterms:created>
  <dcterms:modified xsi:type="dcterms:W3CDTF">2017-08-24T15:36:55Z</dcterms:modified>
</cp:coreProperties>
</file>