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9" r:id="rId17"/>
    <p:sldId id="336" r:id="rId18"/>
    <p:sldId id="337" r:id="rId19"/>
    <p:sldId id="338" r:id="rId20"/>
    <p:sldId id="285" r:id="rId21"/>
    <p:sldId id="286" r:id="rId22"/>
    <p:sldId id="287" r:id="rId23"/>
    <p:sldId id="288" r:id="rId24"/>
    <p:sldId id="289" r:id="rId25"/>
    <p:sldId id="34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21" r:id="rId34"/>
    <p:sldId id="322" r:id="rId35"/>
    <p:sldId id="323" r:id="rId36"/>
    <p:sldId id="32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3975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/>
              <a:t>4.3  主存储器组织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299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要解决的问题: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71749" y="1628800"/>
            <a:ext cx="30416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3000" b="1">
                <a:sym typeface="Wingdings" pitchFamily="2" charset="2"/>
              </a:rPr>
              <a:t></a:t>
            </a:r>
            <a:r>
              <a:rPr lang="zh-CN" altLang="en-US" sz="3000" b="1">
                <a:sym typeface="Symbol" pitchFamily="18" charset="2"/>
              </a:rPr>
              <a:t> </a:t>
            </a:r>
            <a:r>
              <a:rPr lang="zh-CN" altLang="en-US" sz="3000" b="1"/>
              <a:t>芯片的选用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68574" y="2387179"/>
            <a:ext cx="23066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3000" b="1">
                <a:sym typeface="Wingdings" pitchFamily="2" charset="2"/>
              </a:rPr>
              <a:t></a:t>
            </a:r>
            <a:r>
              <a:rPr lang="zh-CN" altLang="en-US" sz="3000" b="1">
                <a:sym typeface="Symbol" pitchFamily="18" charset="2"/>
              </a:rPr>
              <a:t> </a:t>
            </a:r>
            <a:r>
              <a:rPr lang="zh-CN" altLang="en-US" sz="3000" b="1"/>
              <a:t>地址分配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571749" y="4046354"/>
            <a:ext cx="26812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ym typeface="Wingdings" pitchFamily="2" charset="2"/>
              </a:rPr>
              <a:t> </a:t>
            </a:r>
            <a:r>
              <a:rPr lang="zh-CN" altLang="en-US" sz="3000" b="1"/>
              <a:t>片选逻辑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66986" y="4873565"/>
            <a:ext cx="3244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ym typeface="Wingdings" pitchFamily="2" charset="2"/>
              </a:rPr>
              <a:t> </a:t>
            </a:r>
            <a:r>
              <a:rPr lang="zh-CN" altLang="en-US" sz="3000" b="1"/>
              <a:t>信号线的连接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3016647" y="1941538"/>
            <a:ext cx="403225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3281611" y="1663725"/>
            <a:ext cx="4895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00FF"/>
                </a:solidFill>
              </a:rPr>
              <a:t>多大容量, 位数, 多少片等</a:t>
            </a:r>
            <a:endParaRPr lang="en-US" altLang="zh-CN" sz="3000" b="1">
              <a:solidFill>
                <a:srgbClr val="0000FF"/>
              </a:solidFill>
            </a:endParaRP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2692102" y="2684041"/>
            <a:ext cx="439738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3067299" y="2403054"/>
            <a:ext cx="5980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00FF"/>
                </a:solidFill>
              </a:rPr>
              <a:t>将</a:t>
            </a:r>
            <a:r>
              <a:rPr lang="en-US" altLang="zh-CN" sz="3000" b="1">
                <a:solidFill>
                  <a:srgbClr val="0000FF"/>
                </a:solidFill>
              </a:rPr>
              <a:t>CPU</a:t>
            </a:r>
            <a:r>
              <a:rPr lang="zh-CN" altLang="en-US" sz="3000" b="1">
                <a:solidFill>
                  <a:srgbClr val="0000FF"/>
                </a:solidFill>
              </a:rPr>
              <a:t>提供的全部地址空间的哪些地址空间分配给所设计的存储器, </a:t>
            </a:r>
            <a:r>
              <a:rPr lang="zh-CN" altLang="en-US" sz="3000" b="1" u="sng">
                <a:solidFill>
                  <a:srgbClr val="0000FF"/>
                </a:solidFill>
              </a:rPr>
              <a:t>怎样分配</a:t>
            </a:r>
            <a:r>
              <a:rPr lang="zh-CN" altLang="en-US" sz="3000" b="1">
                <a:solidFill>
                  <a:srgbClr val="0000FF"/>
                </a:solidFill>
              </a:rPr>
              <a:t>, </a:t>
            </a:r>
            <a:r>
              <a:rPr lang="zh-CN" altLang="en-US" sz="3000" b="1" u="sng">
                <a:solidFill>
                  <a:srgbClr val="0000FF"/>
                </a:solidFill>
              </a:rPr>
              <a:t>电路中如何体现</a:t>
            </a:r>
            <a:endParaRPr lang="en-US" altLang="zh-CN" sz="3000" b="1" u="sng">
              <a:solidFill>
                <a:srgbClr val="0000FF"/>
              </a:solidFill>
            </a:endParaRP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2620094" y="4330516"/>
            <a:ext cx="439738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970461" y="4036829"/>
            <a:ext cx="49466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00FF"/>
                </a:solidFill>
              </a:rPr>
              <a:t>如何产生芯片所需片选信号</a:t>
            </a:r>
            <a:endParaRPr lang="en-US" altLang="zh-CN" sz="3000" b="1">
              <a:solidFill>
                <a:srgbClr val="0000FF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3412182" y="5152965"/>
            <a:ext cx="439738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3727699" y="4844990"/>
            <a:ext cx="40449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00FF"/>
                </a:solidFill>
              </a:rPr>
              <a:t>所有信号线如何连接</a:t>
            </a:r>
            <a:endParaRPr lang="en-US" altLang="zh-CN" sz="3000" b="1">
              <a:solidFill>
                <a:srgbClr val="0000FF"/>
              </a:solidFill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898774" y="5467290"/>
            <a:ext cx="45259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线路连接的原理框图: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nimBg="1"/>
      <p:bldP spid="10" grpId="0" build="p" autoUpdateAnimBg="0" advAuto="0"/>
      <p:bldP spid="11" grpId="0" animBg="1"/>
      <p:bldP spid="12" grpId="0" build="p" autoUpdateAnimBg="0" advAuto="0"/>
      <p:bldP spid="13" grpId="0" animBg="1"/>
      <p:bldP spid="14" grpId="0" build="p" autoUpdateAnimBg="0" advAuto="0"/>
      <p:bldP spid="15" grpId="0" animBg="1"/>
      <p:bldP spid="16" grpId="0" build="p" autoUpdateAnimBg="0" advAuto="0"/>
      <p:bldP spid="1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0825" y="4362723"/>
            <a:ext cx="8359775" cy="23066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CPU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访问该存储器时，其发出的地址和控制信号同时传给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个芯片，选中每个芯片的同一单元，其单元的内容被同时读至数据总线的相应位，或将数据总线上的内容分别同时写入相应单元。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38400" y="1602904"/>
            <a:ext cx="723900" cy="647700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33850" y="1583854"/>
            <a:ext cx="723900" cy="647700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48500" y="1545754"/>
            <a:ext cx="723900" cy="647700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28900" y="2269654"/>
            <a:ext cx="371475" cy="690563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7030A0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24350" y="2250604"/>
            <a:ext cx="371475" cy="690563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7030A0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219950" y="2193454"/>
            <a:ext cx="371475" cy="690563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7030A0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51350" y="2831852"/>
            <a:ext cx="5753100" cy="165100"/>
          </a:xfrm>
          <a:prstGeom prst="rect">
            <a:avLst/>
          </a:prstGeom>
          <a:solidFill>
            <a:srgbClr val="7030A0"/>
          </a:solidFill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2800350" y="1050454"/>
            <a:ext cx="19050" cy="55245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4476750" y="1012354"/>
            <a:ext cx="19050" cy="55245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7410450" y="993304"/>
            <a:ext cx="0" cy="55245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059260" y="859954"/>
            <a:ext cx="5753100" cy="171450"/>
          </a:xfrm>
          <a:prstGeom prst="rect">
            <a:avLst/>
          </a:prstGeom>
          <a:solidFill>
            <a:srgbClr val="00B050"/>
          </a:solidFill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133600" y="2079154"/>
            <a:ext cx="28575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905250" y="2079154"/>
            <a:ext cx="228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62750" y="2022004"/>
            <a:ext cx="28575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095500" y="2079154"/>
            <a:ext cx="0" cy="120015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867150" y="2079154"/>
            <a:ext cx="0" cy="120015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743700" y="2022004"/>
            <a:ext cx="0" cy="123825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752600" y="3279304"/>
            <a:ext cx="49911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467100" y="2060104"/>
            <a:ext cx="0" cy="140970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38750" y="2060104"/>
            <a:ext cx="0" cy="140970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8115300" y="2041054"/>
            <a:ext cx="0" cy="139065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714500" y="3469804"/>
            <a:ext cx="6400800" cy="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3162300" y="2060104"/>
            <a:ext cx="304800" cy="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4857750" y="2060104"/>
            <a:ext cx="381000" cy="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7753350" y="2002954"/>
            <a:ext cx="361950" cy="0"/>
          </a:xfrm>
          <a:prstGeom prst="line">
            <a:avLst/>
          </a:prstGeom>
          <a:noFill/>
          <a:ln w="38100" cap="sq">
            <a:solidFill>
              <a:srgbClr val="2209B7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4800" y="3203104"/>
            <a:ext cx="1504950" cy="457200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915150" y="105045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</a:t>
            </a:r>
            <a:r>
              <a:rPr lang="en-US" altLang="zh-CN" sz="2000" b="1" baseline="-10000"/>
              <a:t>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962400" y="108855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</a:t>
            </a:r>
            <a:r>
              <a:rPr lang="en-US" altLang="zh-CN" sz="2000" b="1" baseline="-10000"/>
              <a:t>6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266950" y="1125749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</a:t>
            </a:r>
            <a:r>
              <a:rPr lang="en-US" altLang="zh-CN" sz="2000" b="1" baseline="-10000"/>
              <a:t>7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086644" y="76470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</a:t>
            </a:r>
            <a:r>
              <a:rPr lang="en-US" altLang="zh-CN" sz="2000" b="1" baseline="-10000"/>
              <a:t>7 </a:t>
            </a:r>
            <a:r>
              <a:rPr lang="zh-CN" altLang="en-US" sz="2000" b="1" baseline="-10000"/>
              <a:t>～</a:t>
            </a:r>
            <a:r>
              <a:rPr lang="en-US" altLang="zh-CN" sz="2000" b="1"/>
              <a:t>D</a:t>
            </a:r>
            <a:r>
              <a:rPr lang="en-US" altLang="zh-CN" sz="2000" b="1" baseline="-10000"/>
              <a:t>0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181100" y="306975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  <a:endParaRPr lang="en-US" altLang="zh-CN" sz="2000" b="1" baseline="-10000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26604" y="256490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2000" b="1" baseline="-10000"/>
              <a:t>15 </a:t>
            </a:r>
            <a:r>
              <a:rPr lang="zh-CN" altLang="en-US" sz="2000" b="1" baseline="-10000"/>
              <a:t>～</a:t>
            </a:r>
            <a:r>
              <a:rPr lang="en-US" altLang="zh-CN" sz="2000" b="1"/>
              <a:t>A</a:t>
            </a:r>
            <a:r>
              <a:rPr lang="en-US" altLang="zh-CN" sz="2000" b="1" baseline="-10000"/>
              <a:t>0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162050" y="3355504"/>
            <a:ext cx="1181100" cy="396875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WE</a:t>
            </a:r>
            <a:endParaRPr lang="en-US" altLang="zh-CN" sz="2000" b="1" baseline="-100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1295400" y="3126904"/>
            <a:ext cx="285750" cy="0"/>
          </a:xfrm>
          <a:prstGeom prst="line">
            <a:avLst/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1295400" y="3431704"/>
            <a:ext cx="285750" cy="0"/>
          </a:xfrm>
          <a:prstGeom prst="line">
            <a:avLst/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133600" y="1526704"/>
            <a:ext cx="1352550" cy="785813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64K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b="1"/>
              <a:t>×1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829050" y="1488604"/>
            <a:ext cx="1352550" cy="785813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64K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b="1"/>
              <a:t>×1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6781800" y="1469554"/>
            <a:ext cx="1352550" cy="785813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64K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b="1"/>
              <a:t>×1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364088" y="90872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…..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8925" y="855663"/>
            <a:ext cx="8321675" cy="32934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2.</a:t>
            </a:r>
            <a:r>
              <a:rPr lang="zh-CN" altLang="en-US" sz="2800" b="1" smtClean="0">
                <a:latin typeface="Times New Roman" pitchFamily="18" charset="0"/>
              </a:rPr>
              <a:t>编址空间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扩展（字扩展）</a:t>
            </a: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字扩展是指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仅在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字数方向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扩展，而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位数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不变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。字扩展将芯片的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低位地址线、数据线、读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写线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并联，由片选信号（高位地址线译码）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lang="zh-CN" altLang="en-US" sz="2800" b="1">
                <a:latin typeface="Times New Roman" pitchFamily="18" charset="0"/>
              </a:rPr>
              <a:t>选定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存储芯片。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smtClean="0"/>
              <a:t>        如</a:t>
            </a:r>
            <a:r>
              <a:rPr lang="zh-CN" altLang="en-US" sz="2800" b="1"/>
              <a:t>用</a:t>
            </a:r>
            <a:r>
              <a:rPr lang="en-US" altLang="zh-CN" sz="2800" b="1" smtClean="0"/>
              <a:t>16K×8</a:t>
            </a:r>
            <a:r>
              <a:rPr lang="zh-CN" altLang="en-US" sz="2800" b="1" smtClean="0"/>
              <a:t>的</a:t>
            </a:r>
            <a:r>
              <a:rPr lang="en-US" altLang="zh-CN" sz="2800" b="1"/>
              <a:t>SRAM</a:t>
            </a:r>
            <a:r>
              <a:rPr lang="zh-CN" altLang="en-US" sz="2800" b="1"/>
              <a:t>组成</a:t>
            </a:r>
            <a:r>
              <a:rPr lang="en-US" altLang="zh-CN" sz="2800" b="1"/>
              <a:t>64K×8</a:t>
            </a:r>
            <a:r>
              <a:rPr lang="zh-CN" altLang="en-US" sz="2800" b="1"/>
              <a:t>的存储器，</a:t>
            </a:r>
            <a:r>
              <a:rPr lang="zh-CN" altLang="en-US" sz="2800" b="1" smtClean="0"/>
              <a:t>需要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块芯片</a:t>
            </a:r>
            <a:r>
              <a:rPr lang="zh-CN" altLang="en-US" sz="2800" b="1"/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19150" y="4867067"/>
            <a:ext cx="7410450" cy="1514261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en-US" altLang="zh-CN" sz="2800" smtClean="0"/>
              <a:t>                     </a:t>
            </a:r>
            <a:r>
              <a:rPr lang="zh-CN" altLang="en-US" sz="2800" b="1">
                <a:solidFill>
                  <a:srgbClr val="FF0000"/>
                </a:solidFill>
              </a:rPr>
              <a:t>容量     </a:t>
            </a:r>
            <a:r>
              <a:rPr lang="zh-CN" altLang="en-US" sz="2800" b="1" smtClean="0">
                <a:solidFill>
                  <a:srgbClr val="FF0000"/>
                </a:solidFill>
              </a:rPr>
              <a:t>           </a:t>
            </a:r>
            <a:r>
              <a:rPr lang="zh-CN" altLang="en-US" sz="2800" b="1">
                <a:solidFill>
                  <a:srgbClr val="FF0000"/>
                </a:solidFill>
              </a:rPr>
              <a:t>地址    </a:t>
            </a:r>
            <a:r>
              <a:rPr lang="zh-CN" altLang="en-US" sz="2800" b="1" smtClean="0">
                <a:solidFill>
                  <a:srgbClr val="FF0000"/>
                </a:solidFill>
              </a:rPr>
              <a:t>  </a:t>
            </a:r>
            <a:r>
              <a:rPr lang="zh-CN" altLang="en-US" sz="2800" b="1">
                <a:solidFill>
                  <a:srgbClr val="FF0000"/>
                </a:solidFill>
              </a:rPr>
              <a:t>数据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 存储器          </a:t>
            </a:r>
            <a:r>
              <a:rPr lang="en-US" altLang="zh-CN" sz="2800" b="1"/>
              <a:t>64K×8              16          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存储芯片      </a:t>
            </a:r>
            <a:r>
              <a:rPr lang="en-US" altLang="zh-CN" sz="2800" b="1"/>
              <a:t>16K×8              14           8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764704"/>
            <a:ext cx="7626350" cy="3341687"/>
            <a:chOff x="480" y="567"/>
            <a:chExt cx="4804" cy="2105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84" y="888"/>
              <a:ext cx="72" cy="792"/>
            </a:xfrm>
            <a:prstGeom prst="rect">
              <a:avLst/>
            </a:prstGeom>
            <a:solidFill>
              <a:srgbClr val="7030A0"/>
            </a:solidFill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128" y="816"/>
              <a:ext cx="4020" cy="69"/>
            </a:xfrm>
            <a:prstGeom prst="rect">
              <a:avLst/>
            </a:prstGeom>
            <a:solidFill>
              <a:srgbClr val="7030A0"/>
            </a:solidFill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062" y="1559"/>
              <a:ext cx="646" cy="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16K×8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89" y="1559"/>
              <a:ext cx="647" cy="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16K×8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16" y="1559"/>
              <a:ext cx="647" cy="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16K×8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334" y="1559"/>
              <a:ext cx="647" cy="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16K×8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474" y="1279"/>
              <a:ext cx="376" cy="7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122" y="2305"/>
              <a:ext cx="3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080" y="1185"/>
              <a:ext cx="18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99" y="1092"/>
              <a:ext cx="26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161" y="1279"/>
              <a:ext cx="1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242" y="1372"/>
              <a:ext cx="2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900" y="1932"/>
              <a:ext cx="3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1900" y="1745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1900" y="155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1930" y="1372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809" y="2060"/>
              <a:ext cx="48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122" y="2177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839" y="1873"/>
              <a:ext cx="48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13" y="2422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7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80" y="718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15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456" y="567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13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84" y="1139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15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14</a:t>
              </a:r>
              <a:endParaRPr lang="en-US" altLang="zh-CN" sz="2000" b="1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294" y="1835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WE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011" y="1828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WE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749" y="1828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WE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4474" y="1828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WE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608" y="1943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  <a:r>
                <a:rPr lang="en-US" altLang="zh-CN" sz="1600" b="1" baseline="-10000"/>
                <a:t>7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333" y="1956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  <a:r>
                <a:rPr lang="en-US" altLang="zh-CN" sz="1600" b="1" baseline="-10000"/>
                <a:t>7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060" y="1956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  <a:r>
                <a:rPr lang="en-US" altLang="zh-CN" sz="1600" b="1" baseline="-10000"/>
                <a:t>7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028" y="1548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10000"/>
                <a:t>13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334" y="1431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CS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062" y="1431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CS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791" y="1431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CS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516" y="1431"/>
              <a:ext cx="48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CS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288" y="1534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10000"/>
                <a:t>13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562" y="1548"/>
              <a:ext cx="5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10000"/>
                <a:t>13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429" y="1429"/>
              <a:ext cx="271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/>
                <a:t>译码器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1617" y="1150"/>
              <a:ext cx="40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/>
                <a:t>Y</a:t>
              </a:r>
              <a:r>
                <a:rPr lang="en-US" altLang="zh-CN" sz="1600" baseline="-10000"/>
                <a:t>3</a:t>
              </a:r>
              <a:endParaRPr lang="en-US" altLang="zh-CN" sz="1600"/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617" y="1325"/>
              <a:ext cx="40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 b="1"/>
                <a:t>Y</a:t>
              </a:r>
              <a:r>
                <a:rPr lang="en-US" altLang="zh-CN" sz="1600" b="1" baseline="-10000"/>
                <a:t>2</a:t>
              </a:r>
              <a:endParaRPr lang="en-US" altLang="zh-CN" sz="1600" b="1"/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1617" y="1500"/>
              <a:ext cx="40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/>
                <a:t>Y</a:t>
              </a:r>
              <a:r>
                <a:rPr lang="en-US" altLang="zh-CN" sz="1600" baseline="-10000"/>
                <a:t>1</a:t>
              </a:r>
              <a:endParaRPr lang="en-US" altLang="zh-CN" sz="1600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617" y="1675"/>
              <a:ext cx="40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1600"/>
                <a:t>Y</a:t>
              </a:r>
              <a:r>
                <a:rPr lang="en-US" altLang="zh-CN" sz="1600" baseline="-10000"/>
                <a:t>0</a:t>
              </a:r>
              <a:endParaRPr lang="en-US" altLang="zh-CN" sz="1600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H="1">
              <a:off x="1678" y="777"/>
              <a:ext cx="101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1253" y="1197"/>
              <a:ext cx="152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1725" y="1070"/>
              <a:ext cx="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/>
                <a:t>。</a:t>
              </a: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1725" y="1245"/>
              <a:ext cx="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/>
                <a:t>。</a:t>
              </a: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1725" y="1431"/>
              <a:ext cx="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/>
                <a:t>。</a:t>
              </a: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1731" y="1622"/>
              <a:ext cx="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/>
                <a:t>。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1533" y="1746"/>
              <a:ext cx="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/>
                <a:t>。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1910" y="1372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AutoShape 57"/>
            <p:cNvSpPr>
              <a:spLocks noChangeArrowheads="1"/>
            </p:cNvSpPr>
            <p:nvPr/>
          </p:nvSpPr>
          <p:spPr bwMode="auto">
            <a:xfrm rot="10800000">
              <a:off x="4876" y="885"/>
              <a:ext cx="161" cy="668"/>
            </a:xfrm>
            <a:prstGeom prst="upArrow">
              <a:avLst>
                <a:gd name="adj1" fmla="val 61435"/>
                <a:gd name="adj2" fmla="val 114275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7" name="AutoShape 58"/>
            <p:cNvSpPr>
              <a:spLocks noChangeArrowheads="1"/>
            </p:cNvSpPr>
            <p:nvPr/>
          </p:nvSpPr>
          <p:spPr bwMode="auto">
            <a:xfrm rot="10800000">
              <a:off x="4195" y="885"/>
              <a:ext cx="119" cy="662"/>
            </a:xfrm>
            <a:prstGeom prst="upArrow">
              <a:avLst>
                <a:gd name="adj1" fmla="val 61435"/>
                <a:gd name="adj2" fmla="val 114020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8" name="AutoShape 59"/>
            <p:cNvSpPr>
              <a:spLocks noChangeArrowheads="1"/>
            </p:cNvSpPr>
            <p:nvPr/>
          </p:nvSpPr>
          <p:spPr bwMode="auto">
            <a:xfrm rot="10800000">
              <a:off x="3424" y="885"/>
              <a:ext cx="158" cy="668"/>
            </a:xfrm>
            <a:prstGeom prst="upArrow">
              <a:avLst>
                <a:gd name="adj1" fmla="val 61435"/>
                <a:gd name="adj2" fmla="val 115085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9" name="AutoShape 60"/>
            <p:cNvSpPr>
              <a:spLocks noChangeArrowheads="1"/>
            </p:cNvSpPr>
            <p:nvPr/>
          </p:nvSpPr>
          <p:spPr bwMode="auto">
            <a:xfrm>
              <a:off x="3456" y="2124"/>
              <a:ext cx="131" cy="410"/>
            </a:xfrm>
            <a:prstGeom prst="upDownArrow">
              <a:avLst>
                <a:gd name="adj1" fmla="val 65083"/>
                <a:gd name="adj2" fmla="val 71811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0" name="AutoShape 61"/>
            <p:cNvSpPr>
              <a:spLocks noChangeArrowheads="1"/>
            </p:cNvSpPr>
            <p:nvPr/>
          </p:nvSpPr>
          <p:spPr bwMode="auto">
            <a:xfrm>
              <a:off x="4111" y="2130"/>
              <a:ext cx="155" cy="392"/>
            </a:xfrm>
            <a:prstGeom prst="upDownArrow">
              <a:avLst>
                <a:gd name="adj1" fmla="val 56176"/>
                <a:gd name="adj2" fmla="val 65802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1" name="AutoShape 62"/>
            <p:cNvSpPr>
              <a:spLocks noChangeArrowheads="1"/>
            </p:cNvSpPr>
            <p:nvPr/>
          </p:nvSpPr>
          <p:spPr bwMode="auto">
            <a:xfrm>
              <a:off x="2738" y="2124"/>
              <a:ext cx="132" cy="380"/>
            </a:xfrm>
            <a:prstGeom prst="upDownArrow">
              <a:avLst>
                <a:gd name="adj1" fmla="val 65083"/>
                <a:gd name="adj2" fmla="val 66052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2" name="AutoShape 63"/>
            <p:cNvSpPr>
              <a:spLocks noChangeArrowheads="1"/>
            </p:cNvSpPr>
            <p:nvPr/>
          </p:nvSpPr>
          <p:spPr bwMode="auto">
            <a:xfrm>
              <a:off x="4900" y="2130"/>
              <a:ext cx="132" cy="380"/>
            </a:xfrm>
            <a:prstGeom prst="upDownArrow">
              <a:avLst>
                <a:gd name="adj1" fmla="val 65083"/>
                <a:gd name="adj2" fmla="val 66052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3" name="AutoShape 64"/>
            <p:cNvSpPr>
              <a:spLocks noChangeArrowheads="1"/>
            </p:cNvSpPr>
            <p:nvPr/>
          </p:nvSpPr>
          <p:spPr bwMode="auto">
            <a:xfrm>
              <a:off x="1284" y="1553"/>
              <a:ext cx="190" cy="175"/>
            </a:xfrm>
            <a:prstGeom prst="rightArrow">
              <a:avLst>
                <a:gd name="adj1" fmla="val 50000"/>
                <a:gd name="adj2" fmla="val 35286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4" name="AutoShape 65"/>
            <p:cNvSpPr>
              <a:spLocks noChangeArrowheads="1"/>
            </p:cNvSpPr>
            <p:nvPr/>
          </p:nvSpPr>
          <p:spPr bwMode="auto">
            <a:xfrm rot="10800000">
              <a:off x="2699" y="839"/>
              <a:ext cx="135" cy="714"/>
            </a:xfrm>
            <a:prstGeom prst="upArrow">
              <a:avLst>
                <a:gd name="adj1" fmla="val 61435"/>
                <a:gd name="adj2" fmla="val 115085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4663" y="1092"/>
              <a:ext cx="0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3936" y="1185"/>
              <a:ext cx="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208" y="1279"/>
              <a:ext cx="0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2481" y="1372"/>
              <a:ext cx="0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4663" y="2118"/>
              <a:ext cx="0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250" y="1372"/>
              <a:ext cx="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2158" y="1279"/>
              <a:ext cx="0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2087" y="1185"/>
              <a:ext cx="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1683" y="2083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2008" y="1092"/>
              <a:ext cx="0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 flipV="1">
              <a:off x="2491" y="2118"/>
              <a:ext cx="0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 flipV="1">
              <a:off x="3218" y="2118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3946" y="2118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4745" y="1536"/>
              <a:ext cx="5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10000"/>
                <a:t>13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4780" y="1956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  <a:r>
                <a:rPr lang="en-US" altLang="zh-CN" sz="1600" b="1" baseline="-10000"/>
                <a:t>7</a:t>
              </a:r>
              <a:r>
                <a:rPr lang="zh-CN" altLang="en-US" sz="1600" b="1" smtClean="0"/>
                <a:t>～</a:t>
              </a:r>
              <a:r>
                <a:rPr lang="en-US" altLang="zh-CN" sz="1600" b="1" baseline="-10000" smtClean="0"/>
                <a:t>0</a:t>
              </a:r>
              <a:endParaRPr lang="en-US" altLang="zh-CN" sz="1600" b="1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1116" y="2496"/>
              <a:ext cx="4044" cy="84"/>
            </a:xfrm>
            <a:prstGeom prst="rect">
              <a:avLst/>
            </a:prstGeom>
            <a:solidFill>
              <a:srgbClr val="00B050"/>
            </a:solidFill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81" name="AutoShape 82"/>
          <p:cNvSpPr>
            <a:spLocks noChangeArrowheads="1"/>
          </p:cNvSpPr>
          <p:nvPr/>
        </p:nvSpPr>
        <p:spPr bwMode="auto">
          <a:xfrm rot="5400000">
            <a:off x="4453731" y="4216723"/>
            <a:ext cx="519113" cy="361950"/>
          </a:xfrm>
          <a:prstGeom prst="rightArrow">
            <a:avLst>
              <a:gd name="adj1" fmla="val 50000"/>
              <a:gd name="adj2" fmla="val 3585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82" name="Group 83"/>
          <p:cNvGrpSpPr>
            <a:grpSpLocks/>
          </p:cNvGrpSpPr>
          <p:nvPr/>
        </p:nvGrpSpPr>
        <p:grpSpPr bwMode="auto">
          <a:xfrm>
            <a:off x="2776538" y="4650904"/>
            <a:ext cx="3609975" cy="1462087"/>
            <a:chOff x="1749" y="3015"/>
            <a:chExt cx="2274" cy="921"/>
          </a:xfrm>
        </p:grpSpPr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2697" y="3060"/>
              <a:ext cx="536" cy="8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64K×8</a:t>
              </a:r>
            </a:p>
            <a:p>
              <a:pPr algn="ctr"/>
              <a:r>
                <a:rPr lang="en-US" altLang="zh-CN" sz="2000"/>
                <a:t> </a:t>
              </a:r>
              <a:r>
                <a:rPr lang="zh-CN" altLang="en-US" sz="2000"/>
                <a:t>芯片组 </a:t>
              </a: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 flipH="1">
              <a:off x="3243" y="3262"/>
              <a:ext cx="31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 rot="10800000">
              <a:off x="3243" y="3734"/>
              <a:ext cx="31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87"/>
            <p:cNvSpPr>
              <a:spLocks noChangeArrowheads="1"/>
            </p:cNvSpPr>
            <p:nvPr/>
          </p:nvSpPr>
          <p:spPr bwMode="auto">
            <a:xfrm>
              <a:off x="2386" y="3195"/>
              <a:ext cx="307" cy="135"/>
            </a:xfrm>
            <a:prstGeom prst="rightArrow">
              <a:avLst>
                <a:gd name="adj1" fmla="val 50000"/>
                <a:gd name="adj2" fmla="val 56852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7" name="AutoShape 88"/>
            <p:cNvSpPr>
              <a:spLocks noChangeArrowheads="1"/>
            </p:cNvSpPr>
            <p:nvPr/>
          </p:nvSpPr>
          <p:spPr bwMode="auto">
            <a:xfrm>
              <a:off x="2386" y="3666"/>
              <a:ext cx="311" cy="135"/>
            </a:xfrm>
            <a:prstGeom prst="leftRightArrow">
              <a:avLst>
                <a:gd name="adj1" fmla="val 50000"/>
                <a:gd name="adj2" fmla="val 46074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8" name="Text Box 89"/>
            <p:cNvSpPr txBox="1">
              <a:spLocks noChangeArrowheads="1"/>
            </p:cNvSpPr>
            <p:nvPr/>
          </p:nvSpPr>
          <p:spPr bwMode="auto">
            <a:xfrm>
              <a:off x="1749" y="3154"/>
              <a:ext cx="8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15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89" name="Text Box 90"/>
            <p:cNvSpPr txBox="1">
              <a:spLocks noChangeArrowheads="1"/>
            </p:cNvSpPr>
            <p:nvPr/>
          </p:nvSpPr>
          <p:spPr bwMode="auto">
            <a:xfrm>
              <a:off x="1786" y="3593"/>
              <a:ext cx="8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7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90" name="Text Box 91"/>
            <p:cNvSpPr txBox="1">
              <a:spLocks noChangeArrowheads="1"/>
            </p:cNvSpPr>
            <p:nvPr/>
          </p:nvSpPr>
          <p:spPr bwMode="auto">
            <a:xfrm>
              <a:off x="3555" y="3015"/>
              <a:ext cx="4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91" name="Text Box 92"/>
            <p:cNvSpPr txBox="1">
              <a:spLocks noChangeArrowheads="1"/>
            </p:cNvSpPr>
            <p:nvPr/>
          </p:nvSpPr>
          <p:spPr bwMode="auto">
            <a:xfrm>
              <a:off x="3543" y="3459"/>
              <a:ext cx="4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2171700" y="764704"/>
            <a:ext cx="4271963" cy="5653089"/>
            <a:chOff x="2171700" y="764704"/>
            <a:chExt cx="4271963" cy="565308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171700" y="764704"/>
              <a:ext cx="4271963" cy="5653089"/>
              <a:chOff x="1368" y="540"/>
              <a:chExt cx="2691" cy="3561"/>
            </a:xfrm>
          </p:grpSpPr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3252" y="2544"/>
                <a:ext cx="456" cy="408"/>
              </a:xfrm>
              <a:prstGeom prst="rect">
                <a:avLst/>
              </a:prstGeom>
              <a:solidFill>
                <a:srgbClr val="FFCC99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3228" y="972"/>
                <a:ext cx="456" cy="408"/>
              </a:xfrm>
              <a:prstGeom prst="rect">
                <a:avLst/>
              </a:prstGeom>
              <a:solidFill>
                <a:srgbClr val="FFCC99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3240" y="1776"/>
                <a:ext cx="456" cy="408"/>
              </a:xfrm>
              <a:prstGeom prst="rect">
                <a:avLst/>
              </a:prstGeom>
              <a:solidFill>
                <a:srgbClr val="FFCC99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252" y="3324"/>
                <a:ext cx="456" cy="408"/>
              </a:xfrm>
              <a:prstGeom prst="rect">
                <a:avLst/>
              </a:prstGeom>
              <a:solidFill>
                <a:srgbClr val="FFCC99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rot="5400000">
                <a:off x="2891" y="971"/>
                <a:ext cx="234" cy="435"/>
              </a:xfrm>
              <a:prstGeom prst="upArrow">
                <a:avLst>
                  <a:gd name="adj1" fmla="val 50000"/>
                  <a:gd name="adj2" fmla="val 46474"/>
                </a:avLst>
              </a:prstGeom>
              <a:solidFill>
                <a:srgbClr val="7030A0"/>
              </a:solidFill>
              <a:ln w="190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rot="5400000">
                <a:off x="2903" y="1787"/>
                <a:ext cx="234" cy="435"/>
              </a:xfrm>
              <a:prstGeom prst="upArrow">
                <a:avLst>
                  <a:gd name="adj1" fmla="val 50000"/>
                  <a:gd name="adj2" fmla="val 46474"/>
                </a:avLst>
              </a:prstGeom>
              <a:solidFill>
                <a:srgbClr val="7030A0"/>
              </a:solidFill>
              <a:ln w="190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5400000">
                <a:off x="2543" y="2951"/>
                <a:ext cx="234" cy="1203"/>
              </a:xfrm>
              <a:prstGeom prst="upArrow">
                <a:avLst>
                  <a:gd name="adj1" fmla="val 50000"/>
                  <a:gd name="adj2" fmla="val 45583"/>
                </a:avLst>
              </a:prstGeom>
              <a:solidFill>
                <a:srgbClr val="7030A0"/>
              </a:solidFill>
              <a:ln w="190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 rot="5400000">
                <a:off x="1626" y="2340"/>
                <a:ext cx="2436" cy="92"/>
              </a:xfrm>
              <a:prstGeom prst="rect">
                <a:avLst/>
              </a:prstGeom>
              <a:solidFill>
                <a:srgbClr val="7030A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1" name="AutoShape 13"/>
              <p:cNvSpPr>
                <a:spLocks noChangeArrowheads="1"/>
              </p:cNvSpPr>
              <p:nvPr/>
            </p:nvSpPr>
            <p:spPr bwMode="auto">
              <a:xfrm rot="5400000">
                <a:off x="2915" y="2543"/>
                <a:ext cx="234" cy="435"/>
              </a:xfrm>
              <a:prstGeom prst="upArrow">
                <a:avLst>
                  <a:gd name="adj1" fmla="val 50000"/>
                  <a:gd name="adj2" fmla="val 46474"/>
                </a:avLst>
              </a:prstGeom>
              <a:solidFill>
                <a:srgbClr val="7030A0"/>
              </a:solidFill>
              <a:ln w="190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1392" y="540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D</a:t>
                </a:r>
                <a:r>
                  <a:rPr lang="en-US" altLang="zh-CN" sz="2000" b="1" baseline="-10000"/>
                  <a:t>7 </a:t>
                </a:r>
                <a:r>
                  <a:rPr lang="zh-CN" altLang="en-US" sz="2000" b="1" baseline="-10000"/>
                  <a:t>～</a:t>
                </a:r>
                <a:r>
                  <a:rPr lang="en-US" altLang="zh-CN" sz="2000" b="1"/>
                  <a:t>D</a:t>
                </a:r>
                <a:r>
                  <a:rPr lang="en-US" altLang="zh-CN" sz="2000" b="1" baseline="-10000"/>
                  <a:t>0</a:t>
                </a:r>
              </a:p>
            </p:txBody>
          </p:sp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2907" y="1356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</a:rPr>
                  <a:t>CS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1452" y="3432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13 </a:t>
                </a:r>
                <a:r>
                  <a:rPr lang="zh-CN" altLang="en-US" sz="2000" b="1" baseline="-10000"/>
                  <a:t>～</a:t>
                </a: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0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1632" y="3851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WE</a:t>
                </a:r>
                <a:endParaRPr lang="en-US" altLang="zh-CN" sz="2000" b="1" baseline="-10000"/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3048" y="924"/>
                <a:ext cx="852" cy="495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16K</a:t>
                </a:r>
              </a:p>
              <a:p>
                <a:pPr algn="ctr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×8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852" cy="495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16K</a:t>
                </a:r>
              </a:p>
              <a:p>
                <a:pPr algn="ctr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×8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3060" y="2496"/>
                <a:ext cx="852" cy="495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16K</a:t>
                </a:r>
              </a:p>
              <a:p>
                <a:pPr algn="ctr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×8</a:t>
                </a: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084" y="3276"/>
                <a:ext cx="852" cy="495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16K</a:t>
                </a:r>
              </a:p>
              <a:p>
                <a:pPr algn="ctr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×8</a:t>
                </a:r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3480" y="3000"/>
                <a:ext cx="0" cy="324"/>
              </a:xfrm>
              <a:prstGeom prst="line">
                <a:avLst/>
              </a:prstGeom>
              <a:noFill/>
              <a:ln w="63500" cap="sq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3468" y="2232"/>
                <a:ext cx="0" cy="324"/>
              </a:xfrm>
              <a:prstGeom prst="line">
                <a:avLst/>
              </a:prstGeom>
              <a:noFill/>
              <a:ln w="63500" cap="sq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324"/>
              </a:xfrm>
              <a:prstGeom prst="line">
                <a:avLst/>
              </a:prstGeom>
              <a:noFill/>
              <a:ln w="63500" cap="sq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3444" y="672"/>
                <a:ext cx="0" cy="324"/>
              </a:xfrm>
              <a:prstGeom prst="line">
                <a:avLst/>
              </a:prstGeom>
              <a:noFill/>
              <a:ln w="63500" cap="sq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968" y="612"/>
                <a:ext cx="1872" cy="80"/>
              </a:xfrm>
              <a:prstGeom prst="rect">
                <a:avLst/>
              </a:prstGeom>
              <a:solidFill>
                <a:srgbClr val="00B05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3816" y="612"/>
                <a:ext cx="72" cy="2400"/>
              </a:xfrm>
              <a:prstGeom prst="rect">
                <a:avLst/>
              </a:prstGeom>
              <a:solidFill>
                <a:srgbClr val="00B05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3480" y="2988"/>
                <a:ext cx="408" cy="48"/>
              </a:xfrm>
              <a:prstGeom prst="rect">
                <a:avLst/>
              </a:prstGeom>
              <a:solidFill>
                <a:srgbClr val="00B05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3444" y="2232"/>
                <a:ext cx="408" cy="48"/>
              </a:xfrm>
              <a:prstGeom prst="rect">
                <a:avLst/>
              </a:prstGeom>
              <a:solidFill>
                <a:srgbClr val="00B05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3456" y="1428"/>
                <a:ext cx="408" cy="48"/>
              </a:xfrm>
              <a:prstGeom prst="rect">
                <a:avLst/>
              </a:prstGeom>
              <a:solidFill>
                <a:srgbClr val="00B050"/>
              </a:solidFill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>
                <a:off x="3696" y="1164"/>
                <a:ext cx="32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 flipH="1">
                <a:off x="3696" y="1968"/>
                <a:ext cx="32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 flipH="1">
                <a:off x="3720" y="2736"/>
                <a:ext cx="32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 flipH="1">
                <a:off x="3720" y="3516"/>
                <a:ext cx="32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4044" y="1164"/>
                <a:ext cx="15" cy="282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2016" y="3975"/>
                <a:ext cx="2028" cy="1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704" y="3887"/>
                <a:ext cx="216" cy="0"/>
              </a:xfrm>
              <a:prstGeom prst="line">
                <a:avLst/>
              </a:prstGeom>
              <a:noFill/>
              <a:ln w="19050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1956" y="1656"/>
                <a:ext cx="372" cy="1012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/>
                  <a:t>2:4</a:t>
                </a:r>
              </a:p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000" b="1"/>
                  <a:t>译</a:t>
                </a:r>
              </a:p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000" b="1"/>
                  <a:t>码</a:t>
                </a:r>
              </a:p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000" b="1"/>
                  <a:t>器</a:t>
                </a:r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2328" y="1812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2580" y="1332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2580" y="1332"/>
                <a:ext cx="648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2328" y="200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 flipH="1" flipV="1">
                <a:off x="2580" y="2004"/>
                <a:ext cx="0" cy="10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2580" y="2112"/>
                <a:ext cx="648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2340" y="2256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 flipV="1">
                <a:off x="2604" y="2256"/>
                <a:ext cx="0" cy="64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2604" y="2904"/>
                <a:ext cx="648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 flipH="1" flipV="1">
                <a:off x="2520" y="2472"/>
                <a:ext cx="0" cy="12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2520" y="3684"/>
                <a:ext cx="732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2328" y="2484"/>
                <a:ext cx="18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1704" y="1992"/>
                <a:ext cx="240" cy="0"/>
              </a:xfrm>
              <a:prstGeom prst="line">
                <a:avLst/>
              </a:prstGeom>
              <a:solidFill>
                <a:srgbClr val="7030A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1716" y="2244"/>
                <a:ext cx="240" cy="0"/>
              </a:xfrm>
              <a:prstGeom prst="line">
                <a:avLst/>
              </a:prstGeom>
              <a:solidFill>
                <a:srgbClr val="7030A0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53"/>
              <p:cNvSpPr txBox="1">
                <a:spLocks noChangeArrowheads="1"/>
              </p:cNvSpPr>
              <p:nvPr/>
            </p:nvSpPr>
            <p:spPr bwMode="auto">
              <a:xfrm>
                <a:off x="1368" y="2136"/>
                <a:ext cx="660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14</a:t>
                </a:r>
              </a:p>
            </p:txBody>
          </p:sp>
          <p:sp>
            <p:nvSpPr>
              <p:cNvPr id="52" name="Text Box 54"/>
              <p:cNvSpPr txBox="1">
                <a:spLocks noChangeArrowheads="1"/>
              </p:cNvSpPr>
              <p:nvPr/>
            </p:nvSpPr>
            <p:spPr bwMode="auto">
              <a:xfrm>
                <a:off x="1380" y="1824"/>
                <a:ext cx="660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15</a:t>
                </a:r>
              </a:p>
            </p:txBody>
          </p:sp>
          <p:sp>
            <p:nvSpPr>
              <p:cNvPr id="53" name="Text Box 55"/>
              <p:cNvSpPr txBox="1">
                <a:spLocks noChangeArrowheads="1"/>
              </p:cNvSpPr>
              <p:nvPr/>
            </p:nvSpPr>
            <p:spPr bwMode="auto">
              <a:xfrm>
                <a:off x="2907" y="2150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</a:rPr>
                  <a:t>CS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54" name="Text Box 56"/>
              <p:cNvSpPr txBox="1">
                <a:spLocks noChangeArrowheads="1"/>
              </p:cNvSpPr>
              <p:nvPr/>
            </p:nvSpPr>
            <p:spPr bwMode="auto">
              <a:xfrm>
                <a:off x="2907" y="2966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</a:rPr>
                  <a:t>CS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55" name="Text Box 57"/>
              <p:cNvSpPr txBox="1">
                <a:spLocks noChangeArrowheads="1"/>
              </p:cNvSpPr>
              <p:nvPr/>
            </p:nvSpPr>
            <p:spPr bwMode="auto">
              <a:xfrm>
                <a:off x="2907" y="3670"/>
                <a:ext cx="744" cy="250"/>
              </a:xfrm>
              <a:prstGeom prst="rect">
                <a:avLst/>
              </a:prstGeom>
              <a:noFill/>
              <a:ln w="5715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</a:rPr>
                  <a:t>CS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3</a:t>
                </a:r>
              </a:p>
            </p:txBody>
          </p:sp>
          <p:sp>
            <p:nvSpPr>
              <p:cNvPr id="56" name="Line 58"/>
              <p:cNvSpPr>
                <a:spLocks noChangeShapeType="1"/>
              </p:cNvSpPr>
              <p:nvPr/>
            </p:nvSpPr>
            <p:spPr bwMode="auto">
              <a:xfrm>
                <a:off x="2971" y="3718"/>
                <a:ext cx="216" cy="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2967" y="2198"/>
                <a:ext cx="216" cy="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982" y="1402"/>
                <a:ext cx="216" cy="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61"/>
              <p:cNvSpPr>
                <a:spLocks noChangeShapeType="1"/>
              </p:cNvSpPr>
              <p:nvPr/>
            </p:nvSpPr>
            <p:spPr bwMode="auto">
              <a:xfrm>
                <a:off x="2979" y="3014"/>
                <a:ext cx="216" cy="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>
              <a:off x="2699792" y="3068960"/>
              <a:ext cx="36004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2699792" y="3573016"/>
              <a:ext cx="36004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55"/>
          <p:cNvSpPr txBox="1">
            <a:spLocks noChangeArrowheads="1"/>
          </p:cNvSpPr>
          <p:nvPr/>
        </p:nvSpPr>
        <p:spPr bwMode="auto">
          <a:xfrm>
            <a:off x="3497262" y="3363559"/>
            <a:ext cx="88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。</a:t>
            </a:r>
          </a:p>
        </p:txBody>
      </p:sp>
      <p:sp>
        <p:nvSpPr>
          <p:cNvPr id="65" name="Text Box 55"/>
          <p:cNvSpPr txBox="1">
            <a:spLocks noChangeArrowheads="1"/>
          </p:cNvSpPr>
          <p:nvPr/>
        </p:nvSpPr>
        <p:spPr bwMode="auto">
          <a:xfrm>
            <a:off x="3491880" y="2996952"/>
            <a:ext cx="88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。</a:t>
            </a:r>
          </a:p>
        </p:txBody>
      </p:sp>
      <p:sp>
        <p:nvSpPr>
          <p:cNvPr id="66" name="Text Box 55"/>
          <p:cNvSpPr txBox="1">
            <a:spLocks noChangeArrowheads="1"/>
          </p:cNvSpPr>
          <p:nvPr/>
        </p:nvSpPr>
        <p:spPr bwMode="auto">
          <a:xfrm>
            <a:off x="3491880" y="2583309"/>
            <a:ext cx="88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。</a:t>
            </a:r>
          </a:p>
        </p:txBody>
      </p:sp>
      <p:sp>
        <p:nvSpPr>
          <p:cNvPr id="67" name="Text Box 55"/>
          <p:cNvSpPr txBox="1">
            <a:spLocks noChangeArrowheads="1"/>
          </p:cNvSpPr>
          <p:nvPr/>
        </p:nvSpPr>
        <p:spPr bwMode="auto">
          <a:xfrm>
            <a:off x="3491880" y="2295277"/>
            <a:ext cx="88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075" y="912813"/>
            <a:ext cx="8264525" cy="53355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在同一时间内四个芯片中只能有一个芯片被选中。四个芯片的地址分配如下：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第一片  最低地址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0000H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最高地址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3FFFH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第二片  最低地址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4000H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最高地址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7FFFH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第三片  最低地址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8000H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最高地址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BFFFH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第四片  最低地址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C000H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最高地址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35856" y="332656"/>
            <a:ext cx="613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0099"/>
                </a:solidFill>
              </a:rPr>
              <a:t>A</a:t>
            </a:r>
            <a:r>
              <a:rPr lang="en-US" altLang="zh-CN" sz="2000" b="1" smtClean="0">
                <a:solidFill>
                  <a:srgbClr val="000099"/>
                </a:solidFill>
              </a:rPr>
              <a:t>9</a:t>
            </a:r>
            <a:r>
              <a:rPr lang="en-US" altLang="zh-CN" sz="2800" b="1" smtClean="0">
                <a:solidFill>
                  <a:srgbClr val="000099"/>
                </a:solidFill>
              </a:rPr>
              <a:t>A</a:t>
            </a:r>
            <a:r>
              <a:rPr lang="en-US" altLang="zh-CN" sz="2000" b="1" smtClean="0">
                <a:solidFill>
                  <a:srgbClr val="000099"/>
                </a:solidFill>
              </a:rPr>
              <a:t>8    </a:t>
            </a:r>
            <a:r>
              <a:rPr lang="en-US" altLang="zh-CN" sz="2800" b="1" smtClean="0"/>
              <a:t>A</a:t>
            </a:r>
            <a:r>
              <a:rPr lang="en-US" altLang="zh-CN" sz="2000" b="1" smtClean="0"/>
              <a:t>7</a:t>
            </a:r>
            <a:r>
              <a:rPr lang="en-US" altLang="zh-CN" sz="2800" b="1" smtClean="0"/>
              <a:t>A</a:t>
            </a:r>
            <a:r>
              <a:rPr lang="en-US" altLang="zh-CN" sz="2000" b="1" smtClean="0"/>
              <a:t>6</a:t>
            </a:r>
            <a:r>
              <a:rPr lang="en-US" altLang="zh-CN" sz="2400" b="1" smtClean="0">
                <a:solidFill>
                  <a:srgbClr val="FFFF99"/>
                </a:solidFill>
              </a:rPr>
              <a:t> </a:t>
            </a:r>
            <a:r>
              <a:rPr lang="en-US" altLang="zh-CN" sz="2800" b="1" smtClean="0"/>
              <a:t>A</a:t>
            </a:r>
            <a:r>
              <a:rPr lang="en-US" altLang="zh-CN" sz="2000" b="1" smtClean="0"/>
              <a:t>5</a:t>
            </a:r>
            <a:r>
              <a:rPr lang="en-US" altLang="zh-CN" sz="2400" b="1" smtClean="0"/>
              <a:t>  </a:t>
            </a:r>
            <a:r>
              <a:rPr lang="zh-CN" altLang="en-US" sz="2800" b="1" smtClean="0">
                <a:cs typeface="Times New Roman" pitchFamily="18" charset="0"/>
              </a:rPr>
              <a:t>· · · · · · · · · · </a:t>
            </a:r>
            <a:r>
              <a:rPr lang="en-US" altLang="zh-CN" sz="2800" b="1"/>
              <a:t>A</a:t>
            </a:r>
            <a:r>
              <a:rPr lang="en-US" altLang="zh-CN" sz="2000" b="1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980728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0   0    0   0   0   0   0   0   0   0   0</a:t>
            </a:r>
            <a:endParaRPr lang="zh-CN" alt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1619672" y="1465620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0   0    0   0   0   0   0   0   0   0   1</a:t>
            </a:r>
            <a:endParaRPr lang="zh-CN" alt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1619672" y="28337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1   1    1   1   1   1   1   1   1   1   1</a:t>
            </a:r>
            <a:endParaRPr lang="zh-CN" alt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1619672" y="211369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.    .     .    .     .    .    .    .    .    .   .</a:t>
            </a:r>
            <a:endParaRPr lang="zh-CN" alt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1907704" y="364502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0000H 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03FFH</a:t>
            </a:r>
            <a:endParaRPr lang="zh-CN" altLang="en-US" sz="2800" b="1"/>
          </a:p>
        </p:txBody>
      </p:sp>
      <p:sp>
        <p:nvSpPr>
          <p:cNvPr id="8" name="右大括号 7"/>
          <p:cNvSpPr/>
          <p:nvPr/>
        </p:nvSpPr>
        <p:spPr>
          <a:xfrm>
            <a:off x="6660232" y="1196752"/>
            <a:ext cx="360040" cy="2016224"/>
          </a:xfrm>
          <a:prstGeom prst="rightBrace">
            <a:avLst>
              <a:gd name="adj1" fmla="val 8010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6296" y="1916832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/>
              <a:t>2</a:t>
            </a:r>
            <a:r>
              <a:rPr lang="en-US" altLang="zh-CN" sz="3200" b="1" baseline="30000" smtClean="0"/>
              <a:t>10</a:t>
            </a:r>
            <a:r>
              <a:rPr lang="en-US" altLang="zh-CN" sz="3200" b="1" smtClean="0"/>
              <a:t>=1K</a:t>
            </a:r>
            <a:endParaRPr lang="zh-CN" alt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1907704" y="440923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0000H 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07FFH</a:t>
            </a:r>
            <a:endParaRPr lang="zh-CN" altLang="en-US" sz="2800" b="1"/>
          </a:p>
        </p:txBody>
      </p:sp>
      <p:sp>
        <p:nvSpPr>
          <p:cNvPr id="11" name="TextBox 10"/>
          <p:cNvSpPr txBox="1"/>
          <p:nvPr/>
        </p:nvSpPr>
        <p:spPr>
          <a:xfrm>
            <a:off x="5652120" y="4356393"/>
            <a:ext cx="140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/>
              <a:t>2</a:t>
            </a:r>
            <a:r>
              <a:rPr lang="en-US" altLang="zh-CN" sz="3200" b="1" baseline="30000" smtClean="0"/>
              <a:t>11</a:t>
            </a:r>
            <a:r>
              <a:rPr lang="en-US" altLang="zh-CN" sz="3200" b="1" smtClean="0"/>
              <a:t>=2K</a:t>
            </a:r>
            <a:endParaRPr lang="zh-CN" alt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5599690" y="364502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/>
              <a:t>2</a:t>
            </a:r>
            <a:r>
              <a:rPr lang="en-US" altLang="zh-CN" sz="3200" b="1" baseline="30000" smtClean="0"/>
              <a:t>10</a:t>
            </a:r>
            <a:r>
              <a:rPr lang="en-US" altLang="zh-CN" sz="3200" b="1" smtClean="0"/>
              <a:t>=1K</a:t>
            </a:r>
            <a:endParaRPr lang="zh-CN" altLang="en-US" sz="3200" b="1"/>
          </a:p>
        </p:txBody>
      </p:sp>
      <p:sp>
        <p:nvSpPr>
          <p:cNvPr id="13" name="TextBox 12"/>
          <p:cNvSpPr txBox="1"/>
          <p:nvPr/>
        </p:nvSpPr>
        <p:spPr>
          <a:xfrm>
            <a:off x="1907704" y="5148481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0000H 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3FFFH</a:t>
            </a:r>
            <a:endParaRPr lang="zh-CN" altLang="en-US" sz="2800" b="1"/>
          </a:p>
        </p:txBody>
      </p:sp>
      <p:sp>
        <p:nvSpPr>
          <p:cNvPr id="14" name="TextBox 13"/>
          <p:cNvSpPr txBox="1"/>
          <p:nvPr/>
        </p:nvSpPr>
        <p:spPr>
          <a:xfrm>
            <a:off x="5671698" y="5148481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/>
              <a:t>2</a:t>
            </a:r>
            <a:r>
              <a:rPr lang="en-US" altLang="zh-CN" sz="3200" b="1" baseline="30000" smtClean="0"/>
              <a:t>14</a:t>
            </a:r>
            <a:r>
              <a:rPr lang="en-US" altLang="zh-CN" sz="3200" b="1" smtClean="0"/>
              <a:t>=16K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7025" y="836613"/>
            <a:ext cx="8207375" cy="331246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字和位同时扩展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当构成一个容量较大的存储器时，往往需要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字数方向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位数方向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上同时扩展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，这将是前两种扩展的组合，实现起来也是很容易的。</a:t>
            </a:r>
          </a:p>
          <a:p>
            <a:pPr marL="342900" marR="0" lvl="0" indent="-342900" algn="l" defTabSz="914400" rtl="0" eaLnBrk="1" fontAlgn="auto" latinLnBrk="0" hangingPunct="1">
              <a:lnSpc>
                <a:spcPts val="3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        如用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16K×4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SRAM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组成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64K×8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的存储器，需要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个芯片。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19150" y="4653136"/>
            <a:ext cx="7410450" cy="1514261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en-US" altLang="zh-CN" sz="2800" b="1" smtClean="0"/>
              <a:t>                    </a:t>
            </a:r>
            <a:r>
              <a:rPr lang="zh-CN" altLang="en-US" sz="2800" b="1">
                <a:solidFill>
                  <a:srgbClr val="FF0000"/>
                </a:solidFill>
              </a:rPr>
              <a:t>容量     </a:t>
            </a:r>
            <a:r>
              <a:rPr lang="zh-CN" altLang="en-US" sz="2800" b="1" smtClean="0">
                <a:solidFill>
                  <a:srgbClr val="FF0000"/>
                </a:solidFill>
              </a:rPr>
              <a:t>            </a:t>
            </a:r>
            <a:r>
              <a:rPr lang="zh-CN" altLang="en-US" sz="2800" b="1">
                <a:solidFill>
                  <a:srgbClr val="FF0000"/>
                </a:solidFill>
              </a:rPr>
              <a:t>地址 </a:t>
            </a:r>
            <a:r>
              <a:rPr lang="zh-CN" altLang="en-US" sz="2800" b="1" smtClean="0">
                <a:solidFill>
                  <a:srgbClr val="FF0000"/>
                </a:solidFill>
              </a:rPr>
              <a:t>     </a:t>
            </a:r>
            <a:r>
              <a:rPr lang="zh-CN" altLang="en-US" sz="2800" b="1">
                <a:solidFill>
                  <a:srgbClr val="FF0000"/>
                </a:solidFill>
              </a:rPr>
              <a:t>数据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 存储器          </a:t>
            </a:r>
            <a:r>
              <a:rPr lang="en-US" altLang="zh-CN" sz="2800" b="1"/>
              <a:t>64K×8              16          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存储芯片      </a:t>
            </a:r>
            <a:r>
              <a:rPr lang="en-US" altLang="zh-CN" sz="2800" b="1"/>
              <a:t>16K×4              14         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5850" y="416071"/>
            <a:ext cx="6369050" cy="6253166"/>
            <a:chOff x="684" y="119"/>
            <a:chExt cx="4012" cy="3939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272" y="1632"/>
              <a:ext cx="372" cy="1012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2:4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/>
                <a:t>译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/>
                <a:t>码</a:t>
              </a: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/>
                <a:t>器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32" y="2340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508" y="768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20" y="1572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32" y="3120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12" y="2352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888" y="780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00" y="1584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912" y="3132"/>
              <a:ext cx="456" cy="408"/>
            </a:xfrm>
            <a:prstGeom prst="rect">
              <a:avLst/>
            </a:prstGeom>
            <a:solidFill>
              <a:srgbClr val="FFCC99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 rot="5400000">
              <a:off x="685" y="2446"/>
              <a:ext cx="2919" cy="33"/>
            </a:xfrm>
            <a:prstGeom prst="rect">
              <a:avLst/>
            </a:prstGeom>
            <a:solidFill>
              <a:srgbClr val="00B050"/>
            </a:solidFill>
            <a:ln w="571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 rot="5400000" flipH="1">
              <a:off x="3638" y="785"/>
              <a:ext cx="91" cy="392"/>
            </a:xfrm>
            <a:prstGeom prst="upArrow">
              <a:avLst>
                <a:gd name="adj1" fmla="val 50000"/>
                <a:gd name="adj2" fmla="val 46474"/>
              </a:avLst>
            </a:prstGeom>
            <a:solidFill>
              <a:srgbClr val="00B050"/>
            </a:solidFill>
            <a:ln w="190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rot="5400000">
              <a:off x="2033" y="2435"/>
              <a:ext cx="2946" cy="29"/>
            </a:xfrm>
            <a:prstGeom prst="rect">
              <a:avLst/>
            </a:prstGeom>
            <a:solidFill>
              <a:srgbClr val="00B050"/>
            </a:solidFill>
            <a:ln w="571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 rot="5400000">
              <a:off x="3667" y="2338"/>
              <a:ext cx="91" cy="370"/>
            </a:xfrm>
            <a:prstGeom prst="upArrow">
              <a:avLst>
                <a:gd name="adj1" fmla="val 50000"/>
                <a:gd name="adj2" fmla="val 46474"/>
              </a:avLst>
            </a:prstGeom>
            <a:solidFill>
              <a:srgbClr val="00B050"/>
            </a:solidFill>
            <a:ln w="190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344" y="3942"/>
              <a:ext cx="2172" cy="71"/>
            </a:xfrm>
            <a:prstGeom prst="rect">
              <a:avLst/>
            </a:prstGeom>
            <a:solidFill>
              <a:srgbClr val="00B050"/>
            </a:solidFill>
            <a:ln w="571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rot="5400000">
              <a:off x="2291" y="3158"/>
              <a:ext cx="91" cy="363"/>
            </a:xfrm>
            <a:prstGeom prst="upArrow">
              <a:avLst>
                <a:gd name="adj1" fmla="val 50000"/>
                <a:gd name="adj2" fmla="val 46474"/>
              </a:avLst>
            </a:prstGeom>
            <a:solidFill>
              <a:srgbClr val="00B050"/>
            </a:solidFill>
            <a:ln w="19050" cap="sq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772" y="2796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760" y="2028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140" y="2808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128" y="2040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140" y="1272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28" y="253"/>
              <a:ext cx="0" cy="515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748" y="1236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736" y="468"/>
              <a:ext cx="0" cy="324"/>
            </a:xfrm>
            <a:prstGeom prst="line">
              <a:avLst/>
            </a:prstGeom>
            <a:noFill/>
            <a:ln w="63500" cap="sq">
              <a:solidFill>
                <a:srgbClr val="99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338" y="164"/>
              <a:ext cx="3192" cy="56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18" y="408"/>
              <a:ext cx="62" cy="2400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487" y="229"/>
              <a:ext cx="48" cy="2579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772" y="2784"/>
              <a:ext cx="408" cy="48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736" y="2028"/>
              <a:ext cx="408" cy="48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128" y="2808"/>
              <a:ext cx="407" cy="58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748" y="1224"/>
              <a:ext cx="408" cy="48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116" y="2040"/>
              <a:ext cx="408" cy="48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128" y="1236"/>
              <a:ext cx="407" cy="60"/>
            </a:xfrm>
            <a:prstGeom prst="rect">
              <a:avLst/>
            </a:prstGeom>
            <a:solidFill>
              <a:srgbClr val="990000"/>
            </a:solidFill>
            <a:ln w="5715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2964" y="972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703" y="119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7 </a:t>
              </a:r>
              <a:r>
                <a:rPr lang="zh-CN" altLang="en-US" sz="2000" b="1" baseline="-10000"/>
                <a:t>～</a:t>
              </a: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684" y="3808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13 </a:t>
              </a:r>
              <a:r>
                <a:rPr lang="zh-CN" altLang="en-US" sz="2000" b="1" baseline="-10000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960" y="3581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WE</a:t>
              </a:r>
              <a:endParaRPr lang="en-US" altLang="zh-CN" sz="2000" b="1" baseline="-10000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973" y="516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 baseline="-10000">
                  <a:solidFill>
                    <a:srgbClr val="FF0000"/>
                  </a:solidFill>
                </a:rPr>
                <a:t>7 </a:t>
              </a:r>
              <a:r>
                <a:rPr lang="zh-CN" altLang="en-US" sz="2000" b="1" baseline="-10000">
                  <a:solidFill>
                    <a:srgbClr val="FF0000"/>
                  </a:solidFill>
                </a:rPr>
                <a:t>～</a:t>
              </a: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 baseline="-10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3424" y="528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 baseline="-10000">
                  <a:solidFill>
                    <a:srgbClr val="FF0000"/>
                  </a:solidFill>
                </a:rPr>
                <a:t>3</a:t>
              </a:r>
              <a:r>
                <a:rPr lang="zh-CN" altLang="en-US" sz="2000" b="1" baseline="-10000">
                  <a:solidFill>
                    <a:srgbClr val="FF0000"/>
                  </a:solidFill>
                </a:rPr>
                <a:t>～</a:t>
              </a: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 baseline="-10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2976" y="1776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2988" y="2544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2976" y="3324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4344" y="972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4344" y="1776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H="1">
              <a:off x="4368" y="2544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>
              <a:off x="4368" y="3324"/>
              <a:ext cx="324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312" y="960"/>
              <a:ext cx="0" cy="2826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4692" y="972"/>
              <a:ext cx="4" cy="2814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1344" y="3786"/>
              <a:ext cx="3348" cy="0"/>
            </a:xfrm>
            <a:prstGeom prst="line">
              <a:avLst/>
            </a:prstGeom>
            <a:noFill/>
            <a:ln w="3810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720" y="732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2328" y="708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58" name="Text Box 59"/>
            <p:cNvSpPr txBox="1">
              <a:spLocks noChangeArrowheads="1"/>
            </p:cNvSpPr>
            <p:nvPr/>
          </p:nvSpPr>
          <p:spPr bwMode="auto">
            <a:xfrm>
              <a:off x="2340" y="1536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2376" y="2292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2352" y="3060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3720" y="1536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3744" y="2304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744" y="3084"/>
              <a:ext cx="852" cy="495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16K</a:t>
              </a:r>
            </a:p>
            <a:p>
              <a:pPr algn="ctr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400" b="1"/>
                <a:t>×4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1585" y="1580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CS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1056" y="3617"/>
              <a:ext cx="216" cy="0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644" y="1788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V="1">
              <a:off x="1896" y="1308"/>
              <a:ext cx="0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1896" y="1320"/>
              <a:ext cx="182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1644" y="198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H="1" flipV="1">
              <a:off x="1896" y="1980"/>
              <a:ext cx="0" cy="1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1896" y="2100"/>
              <a:ext cx="184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1656" y="2232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1920" y="2232"/>
              <a:ext cx="0" cy="6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 flipV="1">
              <a:off x="1920" y="2880"/>
              <a:ext cx="1824" cy="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 flipH="1" flipV="1">
              <a:off x="1836" y="2460"/>
              <a:ext cx="0" cy="1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1836" y="3672"/>
              <a:ext cx="18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644" y="2460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1020" y="1968"/>
              <a:ext cx="24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1032" y="2220"/>
              <a:ext cx="240" cy="0"/>
            </a:xfrm>
            <a:prstGeom prst="line">
              <a:avLst/>
            </a:prstGeom>
            <a:solidFill>
              <a:srgbClr val="00B050"/>
            </a:solidFill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81"/>
            <p:cNvSpPr txBox="1">
              <a:spLocks noChangeArrowheads="1"/>
            </p:cNvSpPr>
            <p:nvPr/>
          </p:nvSpPr>
          <p:spPr bwMode="auto">
            <a:xfrm>
              <a:off x="684" y="2112"/>
              <a:ext cx="660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14</a:t>
              </a:r>
            </a:p>
          </p:txBody>
        </p:sp>
        <p:sp>
          <p:nvSpPr>
            <p:cNvPr id="81" name="Text Box 82"/>
            <p:cNvSpPr txBox="1">
              <a:spLocks noChangeArrowheads="1"/>
            </p:cNvSpPr>
            <p:nvPr/>
          </p:nvSpPr>
          <p:spPr bwMode="auto">
            <a:xfrm>
              <a:off x="696" y="1800"/>
              <a:ext cx="660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15</a:t>
              </a:r>
            </a:p>
          </p:txBody>
        </p:sp>
        <p:sp>
          <p:nvSpPr>
            <p:cNvPr id="82" name="Text Box 83"/>
            <p:cNvSpPr txBox="1">
              <a:spLocks noChangeArrowheads="1"/>
            </p:cNvSpPr>
            <p:nvPr/>
          </p:nvSpPr>
          <p:spPr bwMode="auto">
            <a:xfrm>
              <a:off x="1592" y="1776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CS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83" name="Text Box 84"/>
            <p:cNvSpPr txBox="1">
              <a:spLocks noChangeArrowheads="1"/>
            </p:cNvSpPr>
            <p:nvPr/>
          </p:nvSpPr>
          <p:spPr bwMode="auto">
            <a:xfrm>
              <a:off x="1572" y="1979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CS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1585" y="2248"/>
              <a:ext cx="744" cy="250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CS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1669" y="2272"/>
              <a:ext cx="216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1652" y="1824"/>
              <a:ext cx="216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1645" y="1604"/>
              <a:ext cx="216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1644" y="2015"/>
              <a:ext cx="216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 flipH="1" flipV="1">
              <a:off x="3720" y="1152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 flipH="1" flipV="1">
              <a:off x="3744" y="1932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 flipH="1" flipV="1">
              <a:off x="3744" y="2724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 flipH="1" flipV="1">
              <a:off x="3720" y="3504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3720" y="3492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3744" y="2700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3744" y="1908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3720" y="1128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2352" y="3492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340" y="2700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2340" y="1908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2316" y="1128"/>
              <a:ext cx="1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 flipH="1" flipV="1">
              <a:off x="2316" y="1140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 flipH="1" flipV="1">
              <a:off x="2340" y="1920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 flipH="1" flipV="1">
              <a:off x="2340" y="2712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 flipV="1">
              <a:off x="2328" y="3492"/>
              <a:ext cx="0" cy="1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" name="AutoShape 22"/>
          <p:cNvSpPr>
            <a:spLocks noChangeArrowheads="1"/>
          </p:cNvSpPr>
          <p:nvPr/>
        </p:nvSpPr>
        <p:spPr bwMode="auto">
          <a:xfrm rot="5400000">
            <a:off x="3636194" y="3921580"/>
            <a:ext cx="144017" cy="576660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00B050"/>
          </a:solidFill>
          <a:ln w="1905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6" name="AutoShape 22"/>
          <p:cNvSpPr>
            <a:spLocks noChangeArrowheads="1"/>
          </p:cNvSpPr>
          <p:nvPr/>
        </p:nvSpPr>
        <p:spPr bwMode="auto">
          <a:xfrm rot="5400000">
            <a:off x="3635597" y="2697444"/>
            <a:ext cx="144017" cy="576660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00B050"/>
          </a:solidFill>
          <a:ln w="1905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7" name="AutoShape 22"/>
          <p:cNvSpPr>
            <a:spLocks noChangeArrowheads="1"/>
          </p:cNvSpPr>
          <p:nvPr/>
        </p:nvSpPr>
        <p:spPr bwMode="auto">
          <a:xfrm rot="5400000">
            <a:off x="3635597" y="1545316"/>
            <a:ext cx="144017" cy="576660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00B050"/>
          </a:solidFill>
          <a:ln w="1905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8" name="AutoShape 20"/>
          <p:cNvSpPr>
            <a:spLocks noChangeArrowheads="1"/>
          </p:cNvSpPr>
          <p:nvPr/>
        </p:nvSpPr>
        <p:spPr bwMode="auto">
          <a:xfrm rot="5400000">
            <a:off x="5822042" y="5211993"/>
            <a:ext cx="144016" cy="588120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00B050"/>
          </a:solidFill>
          <a:ln w="1905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9" name="AutoShape 20"/>
          <p:cNvSpPr>
            <a:spLocks noChangeArrowheads="1"/>
          </p:cNvSpPr>
          <p:nvPr/>
        </p:nvSpPr>
        <p:spPr bwMode="auto">
          <a:xfrm rot="5400000">
            <a:off x="5802164" y="2691713"/>
            <a:ext cx="144016" cy="588120"/>
          </a:xfrm>
          <a:prstGeom prst="upArrow">
            <a:avLst>
              <a:gd name="adj1" fmla="val 50000"/>
              <a:gd name="adj2" fmla="val 46474"/>
            </a:avLst>
          </a:prstGeom>
          <a:solidFill>
            <a:srgbClr val="00B050"/>
          </a:solidFill>
          <a:ln w="1905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0" name="Rectangle 32"/>
          <p:cNvSpPr>
            <a:spLocks noChangeArrowheads="1"/>
          </p:cNvSpPr>
          <p:nvPr/>
        </p:nvSpPr>
        <p:spPr bwMode="auto">
          <a:xfrm flipV="1">
            <a:off x="2113434" y="808095"/>
            <a:ext cx="2934816" cy="106935"/>
          </a:xfrm>
          <a:prstGeom prst="rect">
            <a:avLst/>
          </a:prstGeom>
          <a:solidFill>
            <a:srgbClr val="990000"/>
          </a:solidFill>
          <a:ln w="57150" cap="sq">
            <a:solidFill>
              <a:srgbClr val="99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46150" y="1772816"/>
            <a:ext cx="8023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>
                <a:solidFill>
                  <a:srgbClr val="C00000"/>
                </a:solidFill>
              </a:rPr>
              <a:t>给出芯片地址分配与片选逻辑</a:t>
            </a:r>
            <a:r>
              <a:rPr lang="zh-CN" altLang="en-US" sz="2900" b="1">
                <a:solidFill>
                  <a:srgbClr val="C00000"/>
                </a:solidFill>
              </a:rPr>
              <a:t>,  </a:t>
            </a:r>
            <a:r>
              <a:rPr lang="zh-CN" altLang="en-US" sz="2900" b="1" u="sng">
                <a:solidFill>
                  <a:srgbClr val="C00000"/>
                </a:solidFill>
              </a:rPr>
              <a:t>画出存储器框图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1800" y="3356992"/>
            <a:ext cx="3575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计算所需芯片数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01613" y="188640"/>
            <a:ext cx="8878887" cy="1431925"/>
            <a:chOff x="127" y="135"/>
            <a:chExt cx="5593" cy="90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27" y="143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/>
                <a:t>例1.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04" y="135"/>
              <a:ext cx="5116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/>
                <a:t>用2114(</a:t>
              </a:r>
              <a:r>
                <a:rPr lang="zh-CN" altLang="en-US" sz="2900" b="1">
                  <a:solidFill>
                    <a:srgbClr val="0000FF"/>
                  </a:solidFill>
                </a:rPr>
                <a:t>1</a:t>
              </a:r>
              <a:r>
                <a:rPr lang="en-US" altLang="zh-CN" sz="2900" b="1">
                  <a:solidFill>
                    <a:srgbClr val="0000FF"/>
                  </a:solidFill>
                </a:rPr>
                <a:t>K</a:t>
              </a:r>
              <a:r>
                <a:rPr lang="en-US" altLang="zh-CN" sz="2900" b="1">
                  <a:solidFill>
                    <a:srgbClr val="0000FF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00FF"/>
                  </a:solidFill>
                </a:rPr>
                <a:t>4</a:t>
              </a:r>
              <a:r>
                <a:rPr lang="en-US" altLang="zh-CN" sz="2900" b="1"/>
                <a:t>)SRAM</a:t>
              </a:r>
              <a:r>
                <a:rPr lang="zh-CN" altLang="en-US" sz="2900" b="1"/>
                <a:t>芯片组成容量为</a:t>
              </a:r>
              <a:r>
                <a:rPr lang="zh-CN" altLang="en-US" sz="2900" b="1">
                  <a:solidFill>
                    <a:srgbClr val="0000FF"/>
                  </a:solidFill>
                </a:rPr>
                <a:t>4</a:t>
              </a:r>
              <a:r>
                <a:rPr lang="en-US" altLang="zh-CN" sz="2900" b="1">
                  <a:solidFill>
                    <a:srgbClr val="0000FF"/>
                  </a:solidFill>
                </a:rPr>
                <a:t>K</a:t>
              </a:r>
              <a:r>
                <a:rPr lang="en-US" altLang="zh-CN" sz="2900" b="1">
                  <a:solidFill>
                    <a:srgbClr val="0000FF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00FF"/>
                  </a:solidFill>
                </a:rPr>
                <a:t>8</a:t>
              </a:r>
              <a:r>
                <a:rPr lang="zh-CN" altLang="en-US" sz="2900" b="1"/>
                <a:t>的存储器。假设</a:t>
              </a:r>
              <a:r>
                <a:rPr lang="en-US" altLang="zh-CN" sz="2900" b="1"/>
                <a:t>CPU</a:t>
              </a:r>
              <a:r>
                <a:rPr lang="zh-CN" altLang="en-US" sz="2900" b="1"/>
                <a:t>地址总线</a:t>
              </a:r>
              <a:r>
                <a:rPr lang="en-US" altLang="zh-CN" sz="2900" b="1"/>
                <a:t>A</a:t>
              </a:r>
              <a:r>
                <a:rPr lang="en-US" altLang="zh-CN" sz="3100" b="1" baseline="-12000"/>
                <a:t>15</a:t>
              </a:r>
              <a:r>
                <a:rPr lang="en-US" altLang="zh-CN" sz="2900" b="1" baseline="-16000"/>
                <a:t> </a:t>
              </a:r>
              <a:r>
                <a:rPr lang="en-US" altLang="zh-CN" sz="2900" b="1"/>
                <a:t>~A</a:t>
              </a:r>
              <a:r>
                <a:rPr lang="en-US" altLang="zh-CN" sz="3100" b="1" baseline="-12000"/>
                <a:t>0</a:t>
              </a:r>
              <a:r>
                <a:rPr lang="zh-CN" altLang="en-US" sz="2900" b="1"/>
                <a:t>, 数据总线</a:t>
              </a:r>
              <a:r>
                <a:rPr lang="en-US" altLang="zh-CN" sz="2900" b="1"/>
                <a:t>D</a:t>
              </a:r>
              <a:r>
                <a:rPr lang="en-US" altLang="zh-CN" sz="3100" b="1" baseline="-12000"/>
                <a:t>7</a:t>
              </a:r>
              <a:r>
                <a:rPr lang="en-US" altLang="zh-CN" sz="2900" b="1" baseline="-16000"/>
                <a:t> </a:t>
              </a:r>
              <a:r>
                <a:rPr lang="en-US" altLang="zh-CN" sz="2900" b="1"/>
                <a:t>~D</a:t>
              </a:r>
              <a:r>
                <a:rPr lang="en-US" altLang="zh-CN" sz="3100" b="1" baseline="-12000"/>
                <a:t>0</a:t>
              </a:r>
              <a:r>
                <a:rPr lang="zh-CN" altLang="en-US" sz="2900" b="1"/>
                <a:t>, 读/写信号线</a:t>
              </a:r>
              <a:r>
                <a:rPr lang="en-US" altLang="zh-CN" sz="2900" b="1"/>
                <a:t>R/</a:t>
              </a:r>
              <a:r>
                <a:rPr lang="en-US" altLang="zh-CN" sz="1200" b="1"/>
                <a:t> </a:t>
              </a:r>
              <a:r>
                <a:rPr lang="en-US" altLang="zh-CN" sz="2900" b="1"/>
                <a:t>W。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166" y="761"/>
              <a:ext cx="213" cy="0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1625" y="2564904"/>
            <a:ext cx="25701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设计步骤: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5638" y="4166642"/>
            <a:ext cx="3335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>
                <a:solidFill>
                  <a:srgbClr val="993300"/>
                </a:solidFill>
              </a:rPr>
              <a:t>方法1</a:t>
            </a:r>
            <a:r>
              <a:rPr lang="zh-CN" altLang="en-US" sz="2900" b="1">
                <a:solidFill>
                  <a:srgbClr val="993300"/>
                </a:solidFill>
              </a:rPr>
              <a:t>:</a:t>
            </a:r>
            <a:r>
              <a:rPr lang="zh-CN" altLang="en-US" sz="2900" b="1">
                <a:solidFill>
                  <a:srgbClr val="003800"/>
                </a:solidFill>
              </a:rPr>
              <a:t> 先</a:t>
            </a:r>
            <a:r>
              <a:rPr lang="zh-CN" altLang="en-US" sz="2900" b="1" u="sng">
                <a:solidFill>
                  <a:srgbClr val="003800"/>
                </a:solidFill>
              </a:rPr>
              <a:t>扩展位数</a:t>
            </a:r>
            <a:r>
              <a:rPr lang="zh-CN" altLang="en-US" sz="2900" b="1">
                <a:solidFill>
                  <a:srgbClr val="003800"/>
                </a:solidFill>
              </a:rPr>
              <a:t>,   </a:t>
            </a:r>
            <a:endParaRPr lang="zh-CN" altLang="en-US" sz="2900" b="1" u="sng">
              <a:solidFill>
                <a:srgbClr val="003800"/>
              </a:solidFill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593725" y="5063579"/>
            <a:ext cx="3273425" cy="534988"/>
            <a:chOff x="198" y="2646"/>
            <a:chExt cx="2062" cy="337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8" y="2646"/>
              <a:ext cx="13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2片1</a:t>
              </a:r>
              <a:r>
                <a:rPr lang="en-US" altLang="zh-CN" sz="2900" b="1">
                  <a:solidFill>
                    <a:srgbClr val="003800"/>
                  </a:solidFill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</a:rPr>
                <a:t>4 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243" y="2835"/>
              <a:ext cx="258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66" y="2647"/>
              <a:ext cx="7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1</a:t>
              </a:r>
              <a:r>
                <a:rPr lang="en-US" altLang="zh-CN" sz="2900" b="1">
                  <a:solidFill>
                    <a:srgbClr val="003800"/>
                  </a:solidFill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</a:rPr>
                <a:t>8 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592138" y="5555704"/>
            <a:ext cx="3119437" cy="533400"/>
            <a:chOff x="285" y="2956"/>
            <a:chExt cx="1965" cy="336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5" y="2956"/>
              <a:ext cx="109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4组1</a:t>
              </a:r>
              <a:r>
                <a:rPr lang="en-US" altLang="zh-CN" sz="2900" b="1">
                  <a:solidFill>
                    <a:srgbClr val="003800"/>
                  </a:solidFill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</a:rPr>
                <a:t>8 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11" y="3142"/>
              <a:ext cx="268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57" y="2956"/>
              <a:ext cx="6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4</a:t>
              </a:r>
              <a:r>
                <a:rPr lang="en-US" altLang="zh-CN" sz="2900" b="1">
                  <a:solidFill>
                    <a:srgbClr val="003800"/>
                  </a:solidFill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</a:rPr>
                <a:t>8 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70313" y="5342979"/>
            <a:ext cx="8905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>
                <a:solidFill>
                  <a:srgbClr val="003800"/>
                </a:solidFill>
              </a:rPr>
              <a:t>8片 </a:t>
            </a: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3640138" y="5289004"/>
            <a:ext cx="144462" cy="638175"/>
          </a:xfrm>
          <a:prstGeom prst="rightBrace">
            <a:avLst>
              <a:gd name="adj1" fmla="val 36813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9763" y="4161879"/>
            <a:ext cx="3919537" cy="1995488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4745038" y="4153942"/>
            <a:ext cx="4106862" cy="2011362"/>
            <a:chOff x="2957" y="2073"/>
            <a:chExt cx="2587" cy="1267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957" y="2073"/>
              <a:ext cx="2436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 u="sng">
                  <a:solidFill>
                    <a:srgbClr val="993300"/>
                  </a:solidFill>
                  <a:latin typeface="宋体" charset="-122"/>
                </a:rPr>
                <a:t>方法</a:t>
              </a:r>
              <a:r>
                <a:rPr lang="zh-CN" altLang="en-US" sz="2900" b="1" u="sng">
                  <a:solidFill>
                    <a:srgbClr val="993300"/>
                  </a:solidFill>
                </a:rPr>
                <a:t>2</a:t>
              </a:r>
              <a:r>
                <a:rPr lang="zh-CN" altLang="en-US" sz="2900" b="1">
                  <a:solidFill>
                    <a:srgbClr val="993300"/>
                  </a:solidFill>
                </a:rPr>
                <a:t>:</a:t>
              </a:r>
              <a:r>
                <a:rPr lang="zh-CN" altLang="en-US" sz="2900" b="1">
                  <a:solidFill>
                    <a:srgbClr val="CCFFFF"/>
                  </a:solidFill>
                  <a:latin typeface="宋体" charset="-122"/>
                </a:rPr>
                <a:t> </a:t>
              </a:r>
              <a:r>
                <a:rPr lang="zh-CN" altLang="en-US" sz="2900" b="1">
                  <a:solidFill>
                    <a:srgbClr val="003800"/>
                  </a:solidFill>
                  <a:latin typeface="宋体" charset="-122"/>
                </a:rPr>
                <a:t>先扩展单元数</a:t>
              </a:r>
              <a:r>
                <a:rPr lang="zh-CN" altLang="en-US" sz="2900" b="1">
                  <a:solidFill>
                    <a:srgbClr val="003800"/>
                  </a:solidFill>
                </a:rPr>
                <a:t>,</a:t>
              </a:r>
              <a:endParaRPr lang="zh-CN" altLang="en-US" sz="2900" b="1">
                <a:solidFill>
                  <a:srgbClr val="003800"/>
                </a:solidFill>
                <a:latin typeface="宋体" charset="-122"/>
              </a:endParaRPr>
            </a:p>
            <a:p>
              <a:pPr algn="l">
                <a:spcBef>
                  <a:spcPct val="0"/>
                </a:spcBef>
              </a:pPr>
              <a:r>
                <a:rPr lang="zh-CN" altLang="en-US" sz="2900" b="1">
                  <a:solidFill>
                    <a:srgbClr val="003800"/>
                  </a:solidFill>
                  <a:latin typeface="宋体" charset="-122"/>
                </a:rPr>
                <a:t>       再扩展位数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71" y="2659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4</a:t>
              </a:r>
              <a:r>
                <a:rPr lang="zh-CN" altLang="en-US" sz="2900" b="1">
                  <a:solidFill>
                    <a:srgbClr val="003800"/>
                  </a:solidFill>
                  <a:latin typeface="宋体" charset="-122"/>
                </a:rPr>
                <a:t>片</a:t>
              </a:r>
              <a:r>
                <a:rPr lang="zh-CN" altLang="en-US" sz="2900" b="1">
                  <a:solidFill>
                    <a:srgbClr val="003800"/>
                  </a:solidFill>
                  <a:ea typeface="黑体" pitchFamily="2" charset="-122"/>
                </a:rPr>
                <a:t>1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4 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977" y="2847"/>
              <a:ext cx="299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57" y="2660"/>
              <a:ext cx="78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  <a:ea typeface="黑体" pitchFamily="2" charset="-122"/>
                </a:rPr>
                <a:t>4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4</a:t>
              </a:r>
              <a:r>
                <a:rPr lang="en-US" altLang="zh-CN" sz="2900" b="1">
                  <a:solidFill>
                    <a:srgbClr val="CCFFFF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979" y="2961"/>
              <a:ext cx="18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  <a:ea typeface="黑体" pitchFamily="2" charset="-122"/>
                </a:rPr>
                <a:t>2</a:t>
              </a:r>
              <a:r>
                <a:rPr lang="zh-CN" altLang="en-US" sz="2900" b="1">
                  <a:solidFill>
                    <a:srgbClr val="003800"/>
                  </a:solidFill>
                </a:rPr>
                <a:t>组</a:t>
              </a:r>
              <a:r>
                <a:rPr lang="zh-CN" altLang="en-US" sz="2900" b="1">
                  <a:solidFill>
                    <a:srgbClr val="003800"/>
                  </a:solidFill>
                  <a:ea typeface="黑体" pitchFamily="2" charset="-122"/>
                </a:rPr>
                <a:t>4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4 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982" y="3148"/>
              <a:ext cx="299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270" y="2956"/>
              <a:ext cx="81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  <a:ea typeface="黑体" pitchFamily="2" charset="-122"/>
                </a:rPr>
                <a:t>4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K</a:t>
              </a:r>
              <a:r>
                <a:rPr lang="en-US" altLang="zh-CN" sz="29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900" b="1">
                  <a:solidFill>
                    <a:srgbClr val="003800"/>
                  </a:solidFill>
                  <a:ea typeface="黑体" pitchFamily="2" charset="-122"/>
                </a:rPr>
                <a:t>8</a:t>
              </a:r>
              <a:r>
                <a:rPr lang="en-US" altLang="zh-CN" sz="2900" b="1">
                  <a:solidFill>
                    <a:srgbClr val="CCFFFF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983" y="2804"/>
              <a:ext cx="56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>
                  <a:solidFill>
                    <a:srgbClr val="003800"/>
                  </a:solidFill>
                </a:rPr>
                <a:t>8片</a:t>
              </a:r>
              <a:r>
                <a:rPr lang="zh-CN" altLang="en-US" sz="2900" b="1">
                  <a:solidFill>
                    <a:srgbClr val="CCFFFF"/>
                  </a:solidFill>
                </a:rPr>
                <a:t> </a:t>
              </a:r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>
              <a:off x="4919" y="2778"/>
              <a:ext cx="75" cy="416"/>
            </a:xfrm>
            <a:prstGeom prst="rightBrace">
              <a:avLst>
                <a:gd name="adj1" fmla="val 46222"/>
                <a:gd name="adj2" fmla="val 50000"/>
              </a:avLst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965" y="2081"/>
              <a:ext cx="2493" cy="1259"/>
            </a:xfrm>
            <a:prstGeom prst="rect">
              <a:avLst/>
            </a:prstGeom>
            <a:noFill/>
            <a:ln w="15875">
              <a:solidFill>
                <a:srgbClr val="0038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3697288" y="3501479"/>
            <a:ext cx="768350" cy="7921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435475" y="3155404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位扩展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3970338" y="3909467"/>
            <a:ext cx="688975" cy="73501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598988" y="3599904"/>
            <a:ext cx="347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单元扩展或字扩展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792288" y="4573042"/>
            <a:ext cx="2697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>
                <a:solidFill>
                  <a:srgbClr val="003800"/>
                </a:solidFill>
              </a:rPr>
              <a:t>再</a:t>
            </a:r>
            <a:r>
              <a:rPr lang="zh-CN" altLang="en-US" sz="2900" b="1" u="sng">
                <a:solidFill>
                  <a:srgbClr val="003800"/>
                </a:solidFill>
              </a:rPr>
              <a:t>扩展单元数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" grpId="0" build="p" autoUpdateAnimBg="0"/>
      <p:bldP spid="9" grpId="0" build="p" autoUpdateAnimBg="0"/>
      <p:bldP spid="18" grpId="0" autoUpdateAnimBg="0"/>
      <p:bldP spid="19" grpId="0" animBg="1"/>
      <p:bldP spid="20" grpId="0" animBg="1"/>
      <p:bldP spid="32" grpId="0" animBg="1"/>
      <p:bldP spid="33" grpId="0" autoUpdateAnimBg="0"/>
      <p:bldP spid="34" grpId="0" animBg="1"/>
      <p:bldP spid="35" grpId="0" autoUpdateAnimBg="0"/>
      <p:bldP spid="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9900" y="1256953"/>
            <a:ext cx="3375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存储器寻址逻辑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6538" y="116632"/>
            <a:ext cx="4527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2. 地址分配与片选逻辑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3294063" y="1180753"/>
            <a:ext cx="187325" cy="763588"/>
          </a:xfrm>
          <a:prstGeom prst="leftBrace">
            <a:avLst>
              <a:gd name="adj1" fmla="val 33969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68688" y="980728"/>
            <a:ext cx="3783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芯片内的寻址系统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49638" y="1530003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芯片外的</a:t>
            </a:r>
            <a:r>
              <a:rPr lang="zh-CN" altLang="en-US" sz="2800" b="1" u="sng"/>
              <a:t>地址分配</a:t>
            </a:r>
            <a:r>
              <a:rPr lang="zh-CN" altLang="en-US" sz="2800" b="1"/>
              <a:t>与</a:t>
            </a:r>
            <a:r>
              <a:rPr lang="zh-CN" altLang="en-US" sz="2800" b="1" u="sng"/>
              <a:t>片选逻辑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999038" y="2031653"/>
            <a:ext cx="360362" cy="260350"/>
          </a:xfrm>
          <a:prstGeom prst="line">
            <a:avLst/>
          </a:prstGeom>
          <a:noFill/>
          <a:ln w="22225" cap="sq">
            <a:solidFill>
              <a:srgbClr val="9933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11263" y="2203103"/>
            <a:ext cx="41735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为芯片分配哪几位地址, 以寻找片内的存储单元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7491413" y="2018953"/>
            <a:ext cx="269875" cy="314325"/>
          </a:xfrm>
          <a:prstGeom prst="line">
            <a:avLst/>
          </a:prstGeom>
          <a:noFill/>
          <a:ln w="22225" cap="sq">
            <a:solidFill>
              <a:srgbClr val="9933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54625" y="2255491"/>
            <a:ext cx="3889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由哪几位地址形成芯片选择逻辑, 以寻找芯片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4500" y="3501008"/>
            <a:ext cx="3313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存储空间分配: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138" y="4225007"/>
            <a:ext cx="86280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 algn="l">
              <a:spcBef>
                <a:spcPct val="0"/>
              </a:spcBef>
            </a:pPr>
            <a:r>
              <a:rPr lang="zh-CN" altLang="en-US" sz="2800" b="1"/>
              <a:t>假设: 4</a:t>
            </a:r>
            <a:r>
              <a:rPr lang="en-US" altLang="zh-CN" sz="2800" b="1"/>
              <a:t>KB</a:t>
            </a:r>
            <a:r>
              <a:rPr lang="zh-CN" altLang="en-US" sz="2800" b="1"/>
              <a:t>存储器在16位地址空间(64</a:t>
            </a:r>
            <a:r>
              <a:rPr lang="en-US" altLang="zh-CN" sz="2800" b="1"/>
              <a:t>KB)</a:t>
            </a:r>
            <a:r>
              <a:rPr lang="zh-CN" altLang="en-US" sz="2800" b="1"/>
              <a:t>中占据任意连续区间。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79738" y="3518470"/>
            <a:ext cx="6024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即本4</a:t>
            </a:r>
            <a:r>
              <a:rPr lang="en-US" altLang="zh-CN" sz="2800" b="1"/>
              <a:t>KB</a:t>
            </a:r>
            <a:r>
              <a:rPr lang="zh-CN" altLang="en-US" sz="2800" b="1"/>
              <a:t>占据64</a:t>
            </a:r>
            <a:r>
              <a:rPr lang="en-US" altLang="zh-CN" sz="2800" b="1"/>
              <a:t>KB</a:t>
            </a:r>
            <a:r>
              <a:rPr lang="zh-CN" altLang="en-US" sz="2800" b="1"/>
              <a:t>的哪4</a:t>
            </a:r>
            <a:r>
              <a:rPr lang="en-US" altLang="zh-CN" sz="2800" b="1"/>
              <a:t>K</a:t>
            </a:r>
            <a:r>
              <a:rPr lang="zh-CN" altLang="en-US" sz="2800" b="1"/>
              <a:t>空间?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1945853" y="5421239"/>
            <a:ext cx="5578475" cy="960089"/>
            <a:chOff x="945" y="2954"/>
            <a:chExt cx="3514" cy="638"/>
          </a:xfrm>
        </p:grpSpPr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945" y="2954"/>
              <a:ext cx="154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000 </a:t>
              </a:r>
              <a:r>
                <a:rPr lang="en-US" altLang="zh-CN" sz="2800" b="1">
                  <a:ea typeface="黑体" pitchFamily="2" charset="-122"/>
                </a:rPr>
                <a:t>～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800" b="1">
                  <a:sym typeface="Symbol" pitchFamily="18" charset="2"/>
                </a:rPr>
                <a:t>3FF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844" y="2967"/>
              <a:ext cx="1555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400 </a:t>
              </a:r>
              <a:r>
                <a:rPr lang="en-US" altLang="zh-CN" sz="2800" b="1">
                  <a:ea typeface="黑体" pitchFamily="2" charset="-122"/>
                </a:rPr>
                <a:t>～</a:t>
              </a:r>
              <a:r>
                <a:rPr lang="en-US" altLang="zh-CN" sz="2800" b="1">
                  <a:sym typeface="Symbol" pitchFamily="18" charset="2"/>
                </a:rPr>
                <a:t> 7FF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957" y="3287"/>
              <a:ext cx="1524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800 </a:t>
              </a:r>
              <a:r>
                <a:rPr lang="en-US" altLang="zh-CN" sz="2800" b="1">
                  <a:ea typeface="黑体" pitchFamily="2" charset="-122"/>
                </a:rPr>
                <a:t>～</a:t>
              </a:r>
              <a:r>
                <a:rPr lang="en-US" altLang="zh-CN" sz="2800" b="1">
                  <a:sym typeface="Symbol" pitchFamily="18" charset="2"/>
                </a:rPr>
                <a:t> BFF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848" y="3287"/>
              <a:ext cx="161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C00 </a:t>
              </a:r>
              <a:r>
                <a:rPr lang="en-US" altLang="zh-CN" sz="2800" b="1">
                  <a:ea typeface="黑体" pitchFamily="2" charset="-122"/>
                </a:rPr>
                <a:t>～</a:t>
              </a:r>
              <a:r>
                <a:rPr lang="en-US" altLang="zh-CN" sz="2800" b="1">
                  <a:sym typeface="Symbol" pitchFamily="18" charset="2"/>
                </a:rPr>
                <a:t> FFF</a:t>
              </a:r>
              <a:endParaRPr lang="zh-CN" altLang="en-US" sz="2800" b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/>
      <p:bldP spid="6" grpId="0" build="p" autoUpdateAnimBg="0"/>
      <p:bldP spid="7" grpId="0" animBg="1"/>
      <p:bldP spid="8" grpId="0" build="p" autoUpdateAnimBg="0" advAuto="0"/>
      <p:bldP spid="9" grpId="0" animBg="1"/>
      <p:bldP spid="10" grpId="0" build="p" autoUpdateAnimBg="0" advAuto="0"/>
      <p:bldP spid="11" grpId="0" autoUpdateAnimBg="0"/>
      <p:bldP spid="12" grpId="0" build="p" autoUpdateAnimBg="0"/>
      <p:bldP spid="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5300" y="1003895"/>
            <a:ext cx="1058863" cy="32385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38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55000"/>
              </a:lnSpc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60000"/>
              </a:lnSpc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altLang="zh-CN" sz="3200" b="1"/>
              <a:t>CPU</a:t>
            </a:r>
          </a:p>
          <a:p>
            <a:pPr algn="l"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CN" sz="3200" b="1"/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altLang="zh-CN" sz="3200" b="1"/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2363788" y="1643658"/>
            <a:ext cx="4464050" cy="1263650"/>
            <a:chOff x="1489" y="715"/>
            <a:chExt cx="2812" cy="79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435" y="716"/>
              <a:ext cx="637" cy="78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存储芯片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2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89" y="724"/>
              <a:ext cx="637" cy="78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存储芯片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1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64" y="715"/>
              <a:ext cx="637" cy="78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存储芯片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183" y="862"/>
              <a:ext cx="4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 b="1"/>
                <a:t>....</a:t>
              </a:r>
            </a:p>
          </p:txBody>
        </p:sp>
      </p:grp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255963" y="4648795"/>
            <a:ext cx="2836862" cy="996950"/>
          </a:xfrm>
          <a:prstGeom prst="rect">
            <a:avLst/>
          </a:prstGeom>
          <a:noFill/>
          <a:ln w="22225">
            <a:solidFill>
              <a:srgbClr val="0038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/>
            <a:r>
              <a:rPr lang="zh-CN" altLang="en-US" sz="2900" b="1"/>
              <a:t>地址译码电路(产生片选信号)</a:t>
            </a:r>
          </a:p>
        </p:txBody>
      </p:sp>
      <p:sp>
        <p:nvSpPr>
          <p:cNvPr id="9" name="Freeform 36"/>
          <p:cNvSpPr>
            <a:spLocks/>
          </p:cNvSpPr>
          <p:nvPr/>
        </p:nvSpPr>
        <p:spPr bwMode="auto">
          <a:xfrm>
            <a:off x="4968875" y="2878733"/>
            <a:ext cx="1636713" cy="1760537"/>
          </a:xfrm>
          <a:custGeom>
            <a:avLst/>
            <a:gdLst>
              <a:gd name="T0" fmla="*/ 0 w 1948"/>
              <a:gd name="T1" fmla="*/ 1200 h 1200"/>
              <a:gd name="T2" fmla="*/ 0 w 1948"/>
              <a:gd name="T3" fmla="*/ 1037 h 1200"/>
              <a:gd name="T4" fmla="*/ 1948 w 1948"/>
              <a:gd name="T5" fmla="*/ 1037 h 1200"/>
              <a:gd name="T6" fmla="*/ 1948 w 194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1200"/>
              <a:gd name="T14" fmla="*/ 1948 w 194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1200">
                <a:moveTo>
                  <a:pt x="0" y="1200"/>
                </a:moveTo>
                <a:lnTo>
                  <a:pt x="0" y="1037"/>
                </a:lnTo>
                <a:lnTo>
                  <a:pt x="1948" y="1037"/>
                </a:lnTo>
                <a:lnTo>
                  <a:pt x="1948" y="0"/>
                </a:lnTo>
              </a:path>
            </a:pathLst>
          </a:custGeom>
          <a:noFill/>
          <a:ln w="22225" cmpd="sng">
            <a:solidFill>
              <a:srgbClr val="9933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5237163" y="382647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1"/>
              <a:t>....</a:t>
            </a: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549400" y="937220"/>
            <a:ext cx="7291388" cy="714375"/>
            <a:chOff x="976" y="270"/>
            <a:chExt cx="4593" cy="45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528" y="270"/>
              <a:ext cx="1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地址总线</a:t>
              </a: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976" y="440"/>
              <a:ext cx="3586" cy="0"/>
            </a:xfrm>
            <a:prstGeom prst="line">
              <a:avLst/>
            </a:prstGeom>
            <a:noFill/>
            <a:ln w="6350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1784" y="456"/>
              <a:ext cx="0" cy="264"/>
            </a:xfrm>
            <a:prstGeom prst="line">
              <a:avLst/>
            </a:prstGeom>
            <a:noFill/>
            <a:ln w="5715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>
              <a:off x="2752" y="456"/>
              <a:ext cx="0" cy="264"/>
            </a:xfrm>
            <a:prstGeom prst="line">
              <a:avLst/>
            </a:prstGeom>
            <a:noFill/>
            <a:ln w="5715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3968" y="448"/>
              <a:ext cx="0" cy="264"/>
            </a:xfrm>
            <a:prstGeom prst="line">
              <a:avLst/>
            </a:prstGeom>
            <a:noFill/>
            <a:ln w="5715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7" name="Group 74"/>
          <p:cNvGrpSpPr>
            <a:grpSpLocks/>
          </p:cNvGrpSpPr>
          <p:nvPr/>
        </p:nvGrpSpPr>
        <p:grpSpPr bwMode="auto">
          <a:xfrm>
            <a:off x="1524000" y="2883495"/>
            <a:ext cx="7505700" cy="852488"/>
            <a:chOff x="960" y="1496"/>
            <a:chExt cx="4728" cy="537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4607" y="1706"/>
              <a:ext cx="10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数据总线</a:t>
              </a:r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>
              <a:off x="960" y="1888"/>
              <a:ext cx="3672" cy="0"/>
            </a:xfrm>
            <a:prstGeom prst="line">
              <a:avLst/>
            </a:prstGeom>
            <a:noFill/>
            <a:ln w="6350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>
              <a:off x="1808" y="1504"/>
              <a:ext cx="0" cy="376"/>
            </a:xfrm>
            <a:prstGeom prst="line">
              <a:avLst/>
            </a:prstGeom>
            <a:noFill/>
            <a:ln w="5397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>
              <a:off x="2752" y="1496"/>
              <a:ext cx="0" cy="376"/>
            </a:xfrm>
            <a:prstGeom prst="line">
              <a:avLst/>
            </a:prstGeom>
            <a:noFill/>
            <a:ln w="5397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>
              <a:off x="3976" y="1496"/>
              <a:ext cx="0" cy="376"/>
            </a:xfrm>
            <a:prstGeom prst="line">
              <a:avLst/>
            </a:prstGeom>
            <a:noFill/>
            <a:ln w="5397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1562100" y="3683595"/>
            <a:ext cx="7581900" cy="519113"/>
            <a:chOff x="984" y="2040"/>
            <a:chExt cx="4776" cy="327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679" y="2040"/>
              <a:ext cx="10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控制总线</a:t>
              </a:r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984" y="2232"/>
              <a:ext cx="3680" cy="0"/>
            </a:xfrm>
            <a:prstGeom prst="line">
              <a:avLst/>
            </a:prstGeom>
            <a:noFill/>
            <a:ln w="6350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6" name="Line 64"/>
          <p:cNvSpPr>
            <a:spLocks noChangeShapeType="1"/>
          </p:cNvSpPr>
          <p:nvPr/>
        </p:nvSpPr>
        <p:spPr bwMode="auto">
          <a:xfrm flipV="1">
            <a:off x="2565400" y="2896195"/>
            <a:ext cx="0" cy="1090613"/>
          </a:xfrm>
          <a:prstGeom prst="line">
            <a:avLst/>
          </a:prstGeom>
          <a:noFill/>
          <a:ln w="57150">
            <a:solidFill>
              <a:srgbClr val="0038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V="1">
            <a:off x="4051300" y="2883495"/>
            <a:ext cx="0" cy="1090613"/>
          </a:xfrm>
          <a:prstGeom prst="line">
            <a:avLst/>
          </a:prstGeom>
          <a:noFill/>
          <a:ln w="57150">
            <a:solidFill>
              <a:srgbClr val="0038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Line 66"/>
          <p:cNvSpPr>
            <a:spLocks noChangeShapeType="1"/>
          </p:cNvSpPr>
          <p:nvPr/>
        </p:nvSpPr>
        <p:spPr bwMode="auto">
          <a:xfrm flipV="1">
            <a:off x="5981700" y="2883495"/>
            <a:ext cx="0" cy="1090613"/>
          </a:xfrm>
          <a:prstGeom prst="line">
            <a:avLst/>
          </a:prstGeom>
          <a:noFill/>
          <a:ln w="57150">
            <a:solidFill>
              <a:srgbClr val="0038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29" name="Group 69"/>
          <p:cNvGrpSpPr>
            <a:grpSpLocks/>
          </p:cNvGrpSpPr>
          <p:nvPr/>
        </p:nvGrpSpPr>
        <p:grpSpPr bwMode="auto">
          <a:xfrm>
            <a:off x="1222375" y="4907260"/>
            <a:ext cx="2003425" cy="538164"/>
            <a:chOff x="378" y="2914"/>
            <a:chExt cx="1262" cy="339"/>
          </a:xfrm>
        </p:grpSpPr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78" y="2914"/>
              <a:ext cx="73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/>
                <a:t>地址</a:t>
              </a: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976" y="3096"/>
              <a:ext cx="664" cy="0"/>
            </a:xfrm>
            <a:prstGeom prst="line">
              <a:avLst/>
            </a:prstGeom>
            <a:noFill/>
            <a:ln w="57150">
              <a:solidFill>
                <a:srgbClr val="0038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900" b="1"/>
            </a:p>
          </p:txBody>
        </p:sp>
      </p:grpSp>
      <p:sp>
        <p:nvSpPr>
          <p:cNvPr id="32" name="Line 70"/>
          <p:cNvSpPr>
            <a:spLocks noChangeShapeType="1"/>
          </p:cNvSpPr>
          <p:nvPr/>
        </p:nvSpPr>
        <p:spPr bwMode="auto">
          <a:xfrm>
            <a:off x="4699000" y="2899370"/>
            <a:ext cx="0" cy="1752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Freeform 72"/>
          <p:cNvSpPr>
            <a:spLocks/>
          </p:cNvSpPr>
          <p:nvPr/>
        </p:nvSpPr>
        <p:spPr bwMode="auto">
          <a:xfrm flipH="1">
            <a:off x="3189288" y="2891433"/>
            <a:ext cx="1271587" cy="1760537"/>
          </a:xfrm>
          <a:custGeom>
            <a:avLst/>
            <a:gdLst>
              <a:gd name="T0" fmla="*/ 0 w 1948"/>
              <a:gd name="T1" fmla="*/ 1200 h 1200"/>
              <a:gd name="T2" fmla="*/ 0 w 1948"/>
              <a:gd name="T3" fmla="*/ 1037 h 1200"/>
              <a:gd name="T4" fmla="*/ 1948 w 1948"/>
              <a:gd name="T5" fmla="*/ 1037 h 1200"/>
              <a:gd name="T6" fmla="*/ 1948 w 194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1200"/>
              <a:gd name="T14" fmla="*/ 1948 w 194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1200">
                <a:moveTo>
                  <a:pt x="0" y="1200"/>
                </a:moveTo>
                <a:lnTo>
                  <a:pt x="0" y="1037"/>
                </a:lnTo>
                <a:lnTo>
                  <a:pt x="1948" y="1037"/>
                </a:lnTo>
                <a:lnTo>
                  <a:pt x="1948" y="0"/>
                </a:lnTo>
              </a:path>
            </a:pathLst>
          </a:custGeom>
          <a:noFill/>
          <a:ln w="22225" cmpd="sng">
            <a:solidFill>
              <a:srgbClr val="9933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4" name="Text Box 77"/>
          <p:cNvSpPr txBox="1">
            <a:spLocks noChangeArrowheads="1"/>
          </p:cNvSpPr>
          <p:nvPr/>
        </p:nvSpPr>
        <p:spPr bwMode="auto">
          <a:xfrm>
            <a:off x="922338" y="5919936"/>
            <a:ext cx="7145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>
                <a:solidFill>
                  <a:srgbClr val="0000FF"/>
                </a:solidFill>
              </a:rPr>
              <a:t>涉及地址分配</a:t>
            </a:r>
            <a:r>
              <a:rPr lang="zh-CN" altLang="en-US" sz="2900" b="1">
                <a:solidFill>
                  <a:srgbClr val="0000FF"/>
                </a:solidFill>
              </a:rPr>
              <a:t>、</a:t>
            </a:r>
            <a:r>
              <a:rPr lang="zh-CN" altLang="en-US" sz="2900" b="1" u="sng">
                <a:solidFill>
                  <a:srgbClr val="0000FF"/>
                </a:solidFill>
              </a:rPr>
              <a:t>译码选片</a:t>
            </a:r>
            <a:r>
              <a:rPr lang="zh-CN" altLang="en-US" sz="2900" b="1">
                <a:solidFill>
                  <a:srgbClr val="0000FF"/>
                </a:solidFill>
              </a:rPr>
              <a:t>和</a:t>
            </a:r>
            <a:r>
              <a:rPr lang="zh-CN" altLang="en-US" sz="2900" b="1" u="sng">
                <a:solidFill>
                  <a:srgbClr val="0000FF"/>
                </a:solidFill>
              </a:rPr>
              <a:t>译码选单元</a:t>
            </a:r>
            <a:r>
              <a:rPr lang="zh-CN" altLang="en-US" sz="2900" b="1">
                <a:solidFill>
                  <a:srgbClr val="0000FF"/>
                </a:solidFill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" grpId="0" animBg="1" autoUpdateAnimBg="0"/>
      <p:bldP spid="9" grpId="0" animBg="1"/>
      <p:bldP spid="10" grpId="0" build="p" autoUpdateAnimBg="0"/>
      <p:bldP spid="26" grpId="0" animBg="1"/>
      <p:bldP spid="27" grpId="0" animBg="1"/>
      <p:bldP spid="28" grpId="0" animBg="1"/>
      <p:bldP spid="32" grpId="0" animBg="1"/>
      <p:bldP spid="33" grpId="0" animBg="1"/>
      <p:bldP spid="3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0175" y="1254844"/>
            <a:ext cx="4332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sz="2000" b="1">
                <a:solidFill>
                  <a:srgbClr val="000099"/>
                </a:solidFill>
              </a:rPr>
              <a:t>15</a:t>
            </a:r>
            <a:r>
              <a:rPr lang="en-US" altLang="zh-CN" sz="2400" b="1">
                <a:solidFill>
                  <a:srgbClr val="000099"/>
                </a:solidFill>
              </a:rPr>
              <a:t>…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sz="2000" b="1">
                <a:solidFill>
                  <a:srgbClr val="000099"/>
                </a:solidFill>
              </a:rPr>
              <a:t>12</a:t>
            </a:r>
            <a:r>
              <a:rPr lang="en-US" altLang="zh-CN" sz="2800" b="1">
                <a:solidFill>
                  <a:srgbClr val="800000"/>
                </a:solidFill>
              </a:rPr>
              <a:t>A</a:t>
            </a:r>
            <a:r>
              <a:rPr lang="en-US" altLang="zh-CN" sz="2000" b="1">
                <a:solidFill>
                  <a:srgbClr val="800000"/>
                </a:solidFill>
              </a:rPr>
              <a:t>11</a:t>
            </a:r>
            <a:r>
              <a:rPr lang="en-US" altLang="zh-CN" sz="2800" b="1">
                <a:solidFill>
                  <a:srgbClr val="800000"/>
                </a:solidFill>
              </a:rPr>
              <a:t>A</a:t>
            </a:r>
            <a:r>
              <a:rPr lang="en-US" altLang="zh-CN" sz="2000" b="1">
                <a:solidFill>
                  <a:srgbClr val="800000"/>
                </a:solidFill>
              </a:rPr>
              <a:t>10</a:t>
            </a:r>
            <a:r>
              <a:rPr lang="en-US" altLang="zh-CN" sz="2400" b="1">
                <a:solidFill>
                  <a:srgbClr val="FFFF99"/>
                </a:solidFill>
              </a:rPr>
              <a:t> </a:t>
            </a:r>
            <a:r>
              <a:rPr lang="en-US" altLang="zh-CN" sz="2800" b="1"/>
              <a:t>A</a:t>
            </a:r>
            <a:r>
              <a:rPr lang="en-US" altLang="zh-CN" sz="2000" b="1"/>
              <a:t>9</a:t>
            </a:r>
            <a:r>
              <a:rPr lang="en-US" altLang="zh-CN" sz="2400" b="1"/>
              <a:t> </a:t>
            </a:r>
            <a:r>
              <a:rPr lang="zh-CN" altLang="en-US" sz="2800" b="1">
                <a:cs typeface="Times New Roman" pitchFamily="18" charset="0"/>
              </a:rPr>
              <a:t>· · · · </a:t>
            </a:r>
            <a:r>
              <a:rPr lang="en-US" altLang="zh-CN" sz="2800" b="1"/>
              <a:t>A</a:t>
            </a:r>
            <a:r>
              <a:rPr lang="en-US" altLang="zh-CN" sz="2000" b="1"/>
              <a:t>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27013" y="810344"/>
            <a:ext cx="4475162" cy="534988"/>
            <a:chOff x="143" y="42"/>
            <a:chExt cx="2819" cy="337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43" y="42"/>
              <a:ext cx="101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</a:rPr>
                <a:t>任意值</a:t>
              </a:r>
              <a:r>
                <a:rPr lang="zh-CN" altLang="en-US" b="1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51" y="4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</a:rPr>
                <a:t>片选</a:t>
              </a:r>
              <a:r>
                <a:rPr lang="zh-CN" altLang="en-US" b="1">
                  <a:solidFill>
                    <a:srgbClr val="FFFF99"/>
                  </a:solidFill>
                </a:rPr>
                <a:t> 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43" y="52"/>
              <a:ext cx="1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芯片地址 </a:t>
              </a: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7538" y="5976069"/>
            <a:ext cx="8043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低位地址分配给芯片</a:t>
            </a:r>
            <a:r>
              <a:rPr lang="zh-CN" altLang="en-US" sz="2800" b="1"/>
              <a:t>, </a:t>
            </a:r>
            <a:r>
              <a:rPr lang="zh-CN" altLang="en-US" sz="2800" b="1">
                <a:latin typeface="宋体" charset="-122"/>
              </a:rPr>
              <a:t>高位地址形成片选逻辑。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4341813" y="1186582"/>
            <a:ext cx="3643312" cy="4586287"/>
            <a:chOff x="2695" y="263"/>
            <a:chExt cx="2295" cy="288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346" y="1723"/>
              <a:ext cx="64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zh-CN" altLang="en-US" sz="3000" b="1">
                  <a:ea typeface="黑体" pitchFamily="2" charset="-122"/>
                </a:rPr>
                <a:t>4</a:t>
              </a:r>
              <a:r>
                <a:rPr lang="en-US" altLang="zh-CN" sz="3000" b="1">
                  <a:ea typeface="黑体" pitchFamily="2" charset="-122"/>
                </a:rPr>
                <a:t>KB</a:t>
              </a:r>
            </a:p>
          </p:txBody>
        </p:sp>
        <p:grpSp>
          <p:nvGrpSpPr>
            <p:cNvPr id="10" name="Group 78"/>
            <p:cNvGrpSpPr>
              <a:grpSpLocks/>
            </p:cNvGrpSpPr>
            <p:nvPr/>
          </p:nvGrpSpPr>
          <p:grpSpPr bwMode="auto">
            <a:xfrm>
              <a:off x="2695" y="263"/>
              <a:ext cx="1647" cy="2889"/>
              <a:chOff x="2823" y="263"/>
              <a:chExt cx="1647" cy="2889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122" y="263"/>
                <a:ext cx="82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70000"/>
                  </a:lnSpc>
                </a:pPr>
                <a:r>
                  <a:rPr lang="zh-CN" altLang="en-US" b="1">
                    <a:ea typeface="黑体" pitchFamily="2" charset="-122"/>
                  </a:rPr>
                  <a:t>  64</a:t>
                </a:r>
                <a:r>
                  <a:rPr lang="en-US" altLang="zh-CN" b="1">
                    <a:ea typeface="黑体" pitchFamily="2" charset="-122"/>
                  </a:rPr>
                  <a:t>KB</a:t>
                </a: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823" y="530"/>
                <a:ext cx="1470" cy="2622"/>
              </a:xfrm>
              <a:prstGeom prst="rect">
                <a:avLst/>
              </a:prstGeom>
              <a:solidFill>
                <a:srgbClr val="FFFFD9"/>
              </a:solidFill>
              <a:ln w="317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1">
                  <a:solidFill>
                    <a:srgbClr val="010000"/>
                  </a:solidFill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2834" y="770"/>
                <a:ext cx="1458" cy="1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823" y="2957"/>
                <a:ext cx="1467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3572" y="783"/>
                <a:ext cx="0" cy="2172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2832" y="1983"/>
                <a:ext cx="734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3624" y="1981"/>
                <a:ext cx="733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2851" y="2517"/>
                <a:ext cx="773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596" y="2524"/>
                <a:ext cx="753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584" y="1365"/>
                <a:ext cx="810" cy="3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2843" y="1373"/>
                <a:ext cx="734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3604" y="806"/>
                <a:ext cx="760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2842" y="815"/>
                <a:ext cx="734" cy="33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900" b="1">
                    <a:ea typeface="黑体" pitchFamily="2" charset="-122"/>
                  </a:rPr>
                  <a:t>1</a:t>
                </a:r>
                <a:r>
                  <a:rPr lang="en-US" altLang="zh-CN" sz="2900" b="1">
                    <a:ea typeface="黑体" pitchFamily="2" charset="-122"/>
                  </a:rPr>
                  <a:t>K</a:t>
                </a:r>
                <a:r>
                  <a:rPr lang="en-US" altLang="zh-CN" sz="2900" b="1">
                    <a:sym typeface="Symbol" pitchFamily="18" charset="2"/>
                  </a:rPr>
                  <a:t></a:t>
                </a:r>
                <a:r>
                  <a:rPr lang="en-US" altLang="zh-CN" sz="2900" b="1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572" y="549"/>
                <a:ext cx="0" cy="179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3579" y="2973"/>
                <a:ext cx="0" cy="17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AutoShape 24"/>
              <p:cNvSpPr>
                <a:spLocks/>
              </p:cNvSpPr>
              <p:nvPr/>
            </p:nvSpPr>
            <p:spPr bwMode="auto">
              <a:xfrm>
                <a:off x="4362" y="771"/>
                <a:ext cx="108" cy="2178"/>
              </a:xfrm>
              <a:prstGeom prst="rightBrace">
                <a:avLst>
                  <a:gd name="adj1" fmla="val 168056"/>
                  <a:gd name="adj2" fmla="val 50000"/>
                </a:avLst>
              </a:prstGeom>
              <a:noFill/>
              <a:ln w="28575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2828" y="1255"/>
                <a:ext cx="1464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2824" y="1830"/>
                <a:ext cx="1467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2828" y="2420"/>
                <a:ext cx="1467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25438" y="1840632"/>
            <a:ext cx="107156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000-</a:t>
            </a:r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3FF</a:t>
            </a:r>
            <a:endParaRPr lang="zh-CN" altLang="en-US" sz="2800" b="1">
              <a:solidFill>
                <a:srgbClr val="000099"/>
              </a:solidFill>
              <a:sym typeface="Symbol" pitchFamily="18" charset="2"/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336550" y="2775669"/>
            <a:ext cx="12668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400- 7FF</a:t>
            </a:r>
            <a:endParaRPr lang="zh-CN" altLang="en-US" sz="2800" b="1">
              <a:solidFill>
                <a:srgbClr val="000099"/>
              </a:solidFill>
              <a:sym typeface="Symbol" pitchFamily="18" charset="2"/>
            </a:endParaRP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307975" y="3723407"/>
            <a:ext cx="11779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800- BFF</a:t>
            </a:r>
            <a:endParaRPr lang="zh-CN" altLang="en-US" sz="2800" b="1">
              <a:solidFill>
                <a:srgbClr val="000099"/>
              </a:solidFill>
              <a:sym typeface="Symbol" pitchFamily="18" charset="2"/>
            </a:endParaRPr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277813" y="4612407"/>
            <a:ext cx="13430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C00-</a:t>
            </a:r>
            <a:endParaRPr lang="en-US" altLang="zh-CN" sz="2800" b="1">
              <a:solidFill>
                <a:srgbClr val="000099"/>
              </a:solidFill>
              <a:cs typeface="Times New Roman" pitchFamily="18" charset="0"/>
              <a:sym typeface="Symbol" pitchFamily="18" charset="2"/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FFF</a:t>
            </a:r>
            <a:endParaRPr lang="zh-CN" altLang="en-US" sz="2800" b="1">
              <a:solidFill>
                <a:srgbClr val="000099"/>
              </a:solidFill>
              <a:sym typeface="Symbol" pitchFamily="18" charset="2"/>
            </a:endParaRP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6891338" y="3929782"/>
            <a:ext cx="233997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sz="2600" b="1"/>
              <a:t>(</a:t>
            </a:r>
            <a:r>
              <a:rPr lang="zh-CN" altLang="en-US" sz="2600" b="1">
                <a:ea typeface="黑体" pitchFamily="2" charset="-122"/>
              </a:rPr>
              <a:t>4</a:t>
            </a:r>
            <a:r>
              <a:rPr lang="en-US" altLang="zh-CN" sz="2600" b="1">
                <a:ea typeface="黑体" pitchFamily="2" charset="-122"/>
              </a:rPr>
              <a:t>K</a:t>
            </a:r>
            <a:r>
              <a:rPr lang="zh-CN" altLang="en-US" sz="2600" b="1"/>
              <a:t>需要12位地址</a:t>
            </a:r>
            <a:r>
              <a:rPr lang="en-US" altLang="zh-CN" sz="2600" b="1"/>
              <a:t>A</a:t>
            </a:r>
            <a:r>
              <a:rPr lang="en-US" altLang="zh-CN" sz="2400" b="1"/>
              <a:t>11</a:t>
            </a:r>
            <a:r>
              <a:rPr lang="en-US" altLang="zh-CN" sz="2600" b="1"/>
              <a:t>~A</a:t>
            </a:r>
            <a:r>
              <a:rPr lang="en-US" altLang="zh-CN" sz="2400" b="1"/>
              <a:t>0</a:t>
            </a:r>
            <a:r>
              <a:rPr lang="en-US" altLang="zh-CN" sz="2600" b="1"/>
              <a:t>, </a:t>
            </a:r>
            <a:r>
              <a:rPr lang="zh-CN" altLang="en-US" sz="2600" b="1"/>
              <a:t>每块芯片需10位地址</a:t>
            </a:r>
            <a:r>
              <a:rPr lang="en-US" altLang="zh-CN" sz="2600" b="1"/>
              <a:t>A</a:t>
            </a:r>
            <a:r>
              <a:rPr lang="en-US" altLang="zh-CN" sz="2400" b="1"/>
              <a:t>9</a:t>
            </a:r>
            <a:r>
              <a:rPr lang="en-US" altLang="zh-CN" sz="2600" b="1"/>
              <a:t>~A</a:t>
            </a:r>
            <a:r>
              <a:rPr lang="en-US" altLang="zh-CN" sz="2400" b="1"/>
              <a:t>0</a:t>
            </a:r>
            <a:r>
              <a:rPr lang="en-US" altLang="zh-CN" sz="2600" b="1"/>
              <a:t>)</a:t>
            </a:r>
            <a:endParaRPr lang="zh-CN" altLang="en-US" sz="2600" b="1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>
            <a:off x="228600" y="2762969"/>
            <a:ext cx="3979863" cy="0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228600" y="3664669"/>
            <a:ext cx="3979863" cy="0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254000" y="4604469"/>
            <a:ext cx="3979863" cy="0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auto">
          <a:xfrm>
            <a:off x="241300" y="5468069"/>
            <a:ext cx="3979863" cy="0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39" name="Group 90"/>
          <p:cNvGrpSpPr>
            <a:grpSpLocks/>
          </p:cNvGrpSpPr>
          <p:nvPr/>
        </p:nvGrpSpPr>
        <p:grpSpPr bwMode="auto">
          <a:xfrm>
            <a:off x="1390650" y="1824757"/>
            <a:ext cx="3246438" cy="993775"/>
            <a:chOff x="876" y="665"/>
            <a:chExt cx="2045" cy="626"/>
          </a:xfrm>
        </p:grpSpPr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962" y="665"/>
              <a:ext cx="19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0 </a:t>
              </a:r>
              <a:r>
                <a:rPr lang="zh-CN" altLang="en-US" sz="2800" b="1">
                  <a:cs typeface="Times New Roman" pitchFamily="18" charset="0"/>
                </a:rPr>
                <a:t>· · · ·</a:t>
              </a:r>
              <a:r>
                <a:rPr lang="zh-CN" altLang="en-US" sz="1400" b="1">
                  <a:ea typeface="黑体" pitchFamily="2" charset="-122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400" b="1">
                  <a:ea typeface="黑体" pitchFamily="2" charset="-122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970" y="977"/>
              <a:ext cx="1951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6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6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6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400" b="1">
                  <a:ea typeface="黑体" pitchFamily="2" charset="-122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20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4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1074" y="948"/>
              <a:ext cx="0" cy="95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AutoShape 47"/>
            <p:cNvSpPr>
              <a:spLocks/>
            </p:cNvSpPr>
            <p:nvPr/>
          </p:nvSpPr>
          <p:spPr bwMode="auto">
            <a:xfrm>
              <a:off x="876" y="794"/>
              <a:ext cx="106" cy="358"/>
            </a:xfrm>
            <a:prstGeom prst="leftBrace">
              <a:avLst>
                <a:gd name="adj1" fmla="val 28145"/>
                <a:gd name="adj2" fmla="val 50000"/>
              </a:avLst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2508" y="944"/>
              <a:ext cx="0" cy="95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5" name="Group 91"/>
          <p:cNvGrpSpPr>
            <a:grpSpLocks/>
          </p:cNvGrpSpPr>
          <p:nvPr/>
        </p:nvGrpSpPr>
        <p:grpSpPr bwMode="auto">
          <a:xfrm>
            <a:off x="1393825" y="2697882"/>
            <a:ext cx="2986088" cy="1006475"/>
            <a:chOff x="870" y="1215"/>
            <a:chExt cx="1881" cy="634"/>
          </a:xfrm>
        </p:grpSpPr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976" y="1535"/>
              <a:ext cx="174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40000"/>
                </a:spcBef>
              </a:pP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600" b="1">
                  <a:cs typeface="Times New Roman" pitchFamily="18" charset="0"/>
                </a:rPr>
                <a:t>· · · · · ·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976" y="1215"/>
              <a:ext cx="17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40000"/>
                </a:spcBef>
              </a:pP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0    1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  <a:r>
                <a:rPr lang="zh-CN" altLang="en-US" sz="2600" b="1">
                  <a:ea typeface="黑体" pitchFamily="2" charset="-122"/>
                </a:rPr>
                <a:t> </a:t>
              </a:r>
              <a:r>
                <a:rPr lang="zh-CN" altLang="en-US" sz="2600" b="1">
                  <a:cs typeface="Times New Roman" pitchFamily="18" charset="0"/>
                </a:rPr>
                <a:t>· · · ·</a:t>
              </a:r>
              <a:r>
                <a:rPr lang="zh-CN" altLang="en-US" sz="1600" b="1">
                  <a:ea typeface="黑体" pitchFamily="2" charset="-122"/>
                </a:rPr>
                <a:t> </a:t>
              </a:r>
              <a:r>
                <a:rPr lang="zh-CN" altLang="en-US" sz="2600" b="1">
                  <a:cs typeface="Times New Roman" pitchFamily="18" charset="0"/>
                </a:rPr>
                <a:t>·</a:t>
              </a:r>
              <a:r>
                <a:rPr lang="zh-CN" altLang="en-US" sz="2000" b="1">
                  <a:ea typeface="黑体" pitchFamily="2" charset="-122"/>
                </a:rPr>
                <a:t> </a:t>
              </a:r>
              <a:r>
                <a:rPr lang="zh-CN" altLang="en-US" sz="26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1096" y="1487"/>
              <a:ext cx="0" cy="131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AutoShape 42"/>
            <p:cNvSpPr>
              <a:spLocks/>
            </p:cNvSpPr>
            <p:nvPr/>
          </p:nvSpPr>
          <p:spPr bwMode="auto">
            <a:xfrm>
              <a:off x="870" y="1360"/>
              <a:ext cx="97" cy="356"/>
            </a:xfrm>
            <a:prstGeom prst="leftBrace">
              <a:avLst>
                <a:gd name="adj1" fmla="val 30584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2499" y="1484"/>
              <a:ext cx="0" cy="131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1" name="Group 92"/>
          <p:cNvGrpSpPr>
            <a:grpSpLocks/>
          </p:cNvGrpSpPr>
          <p:nvPr/>
        </p:nvGrpSpPr>
        <p:grpSpPr bwMode="auto">
          <a:xfrm>
            <a:off x="1401763" y="3604344"/>
            <a:ext cx="3275012" cy="1042988"/>
            <a:chOff x="883" y="1786"/>
            <a:chExt cx="2063" cy="657"/>
          </a:xfrm>
        </p:grpSpPr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980" y="2116"/>
              <a:ext cx="18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800" b="1">
                  <a:cs typeface="Times New Roman" pitchFamily="18" charset="0"/>
                </a:rPr>
                <a:t>· · · ·</a:t>
              </a:r>
              <a:r>
                <a:rPr lang="zh-CN" altLang="en-US" sz="18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8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600" b="1">
                  <a:cs typeface="Times New Roman" pitchFamily="18" charset="0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988" y="1786"/>
              <a:ext cx="19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0 </a:t>
              </a:r>
              <a:r>
                <a:rPr lang="zh-CN" altLang="en-US" sz="2800" b="1">
                  <a:cs typeface="Times New Roman" pitchFamily="18" charset="0"/>
                </a:rPr>
                <a:t>· · · · ·</a:t>
              </a:r>
              <a:r>
                <a:rPr lang="zh-CN" altLang="en-US" sz="2000" b="1">
                  <a:cs typeface="Times New Roman" pitchFamily="18" charset="0"/>
                </a:rPr>
                <a:t> 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1096" y="2070"/>
              <a:ext cx="0" cy="111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AutoShape 37"/>
            <p:cNvSpPr>
              <a:spLocks/>
            </p:cNvSpPr>
            <p:nvPr/>
          </p:nvSpPr>
          <p:spPr bwMode="auto">
            <a:xfrm>
              <a:off x="883" y="1925"/>
              <a:ext cx="94" cy="398"/>
            </a:xfrm>
            <a:prstGeom prst="leftBrace">
              <a:avLst>
                <a:gd name="adj1" fmla="val 35284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86"/>
            <p:cNvSpPr>
              <a:spLocks noChangeShapeType="1"/>
            </p:cNvSpPr>
            <p:nvPr/>
          </p:nvSpPr>
          <p:spPr bwMode="auto">
            <a:xfrm>
              <a:off x="2522" y="2059"/>
              <a:ext cx="0" cy="111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7" name="Group 93"/>
          <p:cNvGrpSpPr>
            <a:grpSpLocks/>
          </p:cNvGrpSpPr>
          <p:nvPr/>
        </p:nvGrpSpPr>
        <p:grpSpPr bwMode="auto">
          <a:xfrm>
            <a:off x="1387475" y="4523507"/>
            <a:ext cx="3209925" cy="1004887"/>
            <a:chOff x="874" y="2365"/>
            <a:chExt cx="2022" cy="633"/>
          </a:xfrm>
        </p:grpSpPr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973" y="2365"/>
              <a:ext cx="19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0 </a:t>
              </a:r>
              <a:r>
                <a:rPr lang="zh-CN" altLang="en-US" sz="2800" b="1">
                  <a:cs typeface="Times New Roman" pitchFamily="18" charset="0"/>
                </a:rPr>
                <a:t>· ·</a:t>
              </a:r>
              <a:r>
                <a:rPr lang="zh-CN" altLang="en-US" sz="24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 ·</a:t>
              </a:r>
              <a:r>
                <a:rPr lang="zh-CN" altLang="en-US" sz="20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20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1800" b="1">
                  <a:cs typeface="Times New Roman" pitchFamily="18" charset="0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965" y="2671"/>
              <a:ext cx="1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800" b="1">
                  <a:cs typeface="Times New Roman" pitchFamily="18" charset="0"/>
                </a:rPr>
                <a:t>· · ·</a:t>
              </a:r>
              <a:r>
                <a:rPr lang="zh-CN" altLang="en-US" sz="20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 ·</a:t>
              </a:r>
              <a:r>
                <a:rPr lang="zh-CN" altLang="en-US" sz="2000" b="1">
                  <a:cs typeface="Times New Roman" pitchFamily="18" charset="0"/>
                </a:rPr>
                <a:t> </a:t>
              </a:r>
              <a:r>
                <a:rPr lang="zh-CN" altLang="en-US" sz="2800" b="1">
                  <a:cs typeface="Times New Roman" pitchFamily="18" charset="0"/>
                </a:rPr>
                <a:t>·</a:t>
              </a:r>
              <a:r>
                <a:rPr lang="zh-CN" altLang="en-US" sz="20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1078" y="2639"/>
              <a:ext cx="0" cy="111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AutoShape 32"/>
            <p:cNvSpPr>
              <a:spLocks/>
            </p:cNvSpPr>
            <p:nvPr/>
          </p:nvSpPr>
          <p:spPr bwMode="auto">
            <a:xfrm>
              <a:off x="874" y="2491"/>
              <a:ext cx="93" cy="394"/>
            </a:xfrm>
            <a:prstGeom prst="leftBrace">
              <a:avLst>
                <a:gd name="adj1" fmla="val 35305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>
              <a:off x="2534" y="2644"/>
              <a:ext cx="0" cy="111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7" grpId="0" build="p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build="p" autoUpdateAnimBg="0" advAuto="1000"/>
      <p:bldP spid="35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395536" y="1615600"/>
            <a:ext cx="85264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低位地址分配给芯片, 高位地址形成片选逻辑。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611560" y="3084612"/>
            <a:ext cx="7832725" cy="569914"/>
            <a:chOff x="554" y="1032"/>
            <a:chExt cx="4934" cy="35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54" y="1035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ea typeface="黑体" pitchFamily="2" charset="-122"/>
                </a:rPr>
                <a:t>1</a:t>
              </a:r>
              <a:r>
                <a:rPr lang="en-US" altLang="zh-CN" sz="3000" b="1">
                  <a:ea typeface="黑体" pitchFamily="2" charset="-122"/>
                </a:rPr>
                <a:t>K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315" y="1037"/>
              <a:ext cx="110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A9～A0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25" y="1036"/>
              <a:ext cx="69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CS0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47" y="1042"/>
              <a:ext cx="105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</a:t>
              </a:r>
              <a:r>
                <a:rPr lang="en-US" altLang="zh-CN" b="1">
                  <a:ea typeface="黑体" pitchFamily="2" charset="-122"/>
                </a:rPr>
                <a:t>11</a:t>
              </a:r>
              <a:r>
                <a:rPr lang="en-US" altLang="zh-CN" sz="3000" b="1">
                  <a:ea typeface="黑体" pitchFamily="2" charset="-122"/>
                </a:rPr>
                <a:t> A</a:t>
              </a:r>
              <a:r>
                <a:rPr lang="en-US" altLang="zh-CN" b="1">
                  <a:ea typeface="黑体" pitchFamily="2" charset="-122"/>
                </a:rPr>
                <a:t>10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908" y="1100"/>
              <a:ext cx="136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273" y="1099"/>
              <a:ext cx="136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4704" y="1032"/>
              <a:ext cx="78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/>
                <a:t>(=00)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11560" y="3656110"/>
            <a:ext cx="7858125" cy="588963"/>
            <a:chOff x="554" y="1424"/>
            <a:chExt cx="4950" cy="371"/>
          </a:xfrm>
        </p:grpSpPr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54" y="1442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ea typeface="黑体" pitchFamily="2" charset="-122"/>
                </a:rPr>
                <a:t>1</a:t>
              </a:r>
              <a:r>
                <a:rPr lang="en-US" altLang="zh-CN" sz="3000" b="1">
                  <a:ea typeface="黑体" pitchFamily="2" charset="-122"/>
                </a:rPr>
                <a:t>K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304" y="1444"/>
              <a:ext cx="110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A9～A0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825" y="1436"/>
              <a:ext cx="68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CS1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852" y="1446"/>
              <a:ext cx="107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</a:t>
              </a:r>
              <a:r>
                <a:rPr lang="en-US" altLang="zh-CN" b="1">
                  <a:ea typeface="黑体" pitchFamily="2" charset="-122"/>
                </a:rPr>
                <a:t>11</a:t>
              </a:r>
              <a:r>
                <a:rPr lang="en-US" altLang="zh-CN" sz="3000" b="1">
                  <a:ea typeface="黑体" pitchFamily="2" charset="-122"/>
                </a:rPr>
                <a:t> A</a:t>
              </a:r>
              <a:r>
                <a:rPr lang="en-US" altLang="zh-CN" b="1">
                  <a:ea typeface="黑体" pitchFamily="2" charset="-122"/>
                </a:rPr>
                <a:t>10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919" y="1501"/>
              <a:ext cx="136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4720" y="1424"/>
              <a:ext cx="78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/>
                <a:t>(=01)</a:t>
              </a:r>
            </a:p>
          </p:txBody>
        </p:sp>
      </p:grp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633785" y="4278411"/>
            <a:ext cx="7874000" cy="595313"/>
            <a:chOff x="568" y="1784"/>
            <a:chExt cx="4960" cy="375"/>
          </a:xfrm>
        </p:grpSpPr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568" y="1810"/>
              <a:ext cx="49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ea typeface="黑体" pitchFamily="2" charset="-122"/>
                </a:rPr>
                <a:t>1</a:t>
              </a:r>
              <a:r>
                <a:rPr lang="en-US" altLang="zh-CN" sz="3000" b="1">
                  <a:ea typeface="黑体" pitchFamily="2" charset="-122"/>
                </a:rPr>
                <a:t>K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328" y="1804"/>
              <a:ext cx="100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A9～A0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839" y="1806"/>
              <a:ext cx="59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CS2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3863" y="1798"/>
              <a:ext cx="100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</a:t>
              </a:r>
              <a:r>
                <a:rPr lang="en-US" altLang="zh-CN" b="1">
                  <a:ea typeface="黑体" pitchFamily="2" charset="-122"/>
                </a:rPr>
                <a:t>11</a:t>
              </a:r>
              <a:r>
                <a:rPr lang="en-US" altLang="zh-CN" sz="3000" b="1">
                  <a:ea typeface="黑体" pitchFamily="2" charset="-122"/>
                </a:rPr>
                <a:t> A</a:t>
              </a:r>
              <a:r>
                <a:rPr lang="en-US" altLang="zh-CN" b="1">
                  <a:ea typeface="黑体" pitchFamily="2" charset="-122"/>
                </a:rPr>
                <a:t>10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4273" y="1856"/>
              <a:ext cx="136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4744" y="1784"/>
              <a:ext cx="78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/>
                <a:t>(=10)</a:t>
              </a:r>
            </a:p>
          </p:txBody>
        </p:sp>
      </p:grpSp>
      <p:grpSp>
        <p:nvGrpSpPr>
          <p:cNvPr id="25" name="Group 71"/>
          <p:cNvGrpSpPr>
            <a:grpSpLocks/>
          </p:cNvGrpSpPr>
          <p:nvPr/>
        </p:nvGrpSpPr>
        <p:grpSpPr bwMode="auto">
          <a:xfrm>
            <a:off x="633785" y="4878486"/>
            <a:ext cx="7886700" cy="566738"/>
            <a:chOff x="568" y="2162"/>
            <a:chExt cx="4968" cy="357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68" y="2168"/>
              <a:ext cx="54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ea typeface="黑体" pitchFamily="2" charset="-122"/>
                </a:rPr>
                <a:t>1</a:t>
              </a:r>
              <a:r>
                <a:rPr lang="en-US" altLang="zh-CN" sz="3000" b="1">
                  <a:ea typeface="黑体" pitchFamily="2" charset="-122"/>
                </a:rPr>
                <a:t>K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330" y="2164"/>
              <a:ext cx="111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A9～A0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841" y="2170"/>
              <a:ext cx="68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CS3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864" y="2162"/>
              <a:ext cx="109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ea typeface="黑体" pitchFamily="2" charset="-122"/>
                </a:rPr>
                <a:t>A</a:t>
              </a:r>
              <a:r>
                <a:rPr lang="en-US" altLang="zh-CN" b="1">
                  <a:ea typeface="黑体" pitchFamily="2" charset="-122"/>
                </a:rPr>
                <a:t>11</a:t>
              </a:r>
              <a:r>
                <a:rPr lang="en-US" altLang="zh-CN" sz="3000" b="1">
                  <a:ea typeface="黑体" pitchFamily="2" charset="-122"/>
                </a:rPr>
                <a:t> A</a:t>
              </a:r>
              <a:r>
                <a:rPr lang="en-US" altLang="zh-CN" b="1">
                  <a:ea typeface="黑体" pitchFamily="2" charset="-122"/>
                </a:rPr>
                <a:t>10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4752" y="2168"/>
              <a:ext cx="78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/>
                <a:t>(=11)</a:t>
              </a:r>
            </a:p>
          </p:txBody>
        </p:sp>
      </p:grp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467544" y="2253775"/>
            <a:ext cx="7889875" cy="593725"/>
            <a:chOff x="424" y="578"/>
            <a:chExt cx="4970" cy="374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18" y="578"/>
              <a:ext cx="487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/>
                <a:t>芯</a:t>
              </a:r>
              <a:r>
                <a:rPr lang="zh-CN" altLang="en-US" sz="3000" b="1" smtClean="0"/>
                <a:t>片     </a:t>
              </a:r>
              <a:r>
                <a:rPr lang="zh-CN" altLang="en-US" sz="3000" b="1"/>
                <a:t>芯片地址 </a:t>
              </a:r>
              <a:r>
                <a:rPr lang="zh-CN" altLang="en-US" sz="3000" b="1" smtClean="0"/>
                <a:t>    片</a:t>
              </a:r>
              <a:r>
                <a:rPr lang="zh-CN" altLang="en-US" sz="3000" b="1"/>
                <a:t>选信号   </a:t>
              </a:r>
              <a:r>
                <a:rPr lang="zh-CN" altLang="en-US" sz="3000" b="1" smtClean="0"/>
                <a:t>  片</a:t>
              </a:r>
              <a:r>
                <a:rPr lang="zh-CN" altLang="en-US" sz="3000" b="1"/>
                <a:t>选逻辑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6" y="586"/>
              <a:ext cx="4820" cy="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24" y="952"/>
              <a:ext cx="4820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1775" y="116632"/>
            <a:ext cx="8045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3. 连接方式 (假设片选信号</a:t>
            </a:r>
            <a:r>
              <a:rPr lang="en-US" altLang="zh-CN" sz="2800" b="1"/>
              <a:t>CS</a:t>
            </a:r>
            <a:r>
              <a:rPr lang="zh-CN" altLang="en-US" sz="2800" b="1"/>
              <a:t>为低电平有效</a:t>
            </a:r>
            <a:r>
              <a:rPr lang="en-US" altLang="zh-CN" sz="2800" b="1"/>
              <a:t>)</a:t>
            </a:r>
          </a:p>
        </p:txBody>
      </p:sp>
      <p:grpSp>
        <p:nvGrpSpPr>
          <p:cNvPr id="3" name="Group 240"/>
          <p:cNvGrpSpPr>
            <a:grpSpLocks/>
          </p:cNvGrpSpPr>
          <p:nvPr/>
        </p:nvGrpSpPr>
        <p:grpSpPr bwMode="auto">
          <a:xfrm>
            <a:off x="0" y="740618"/>
            <a:ext cx="9094788" cy="5097463"/>
            <a:chOff x="0" y="264"/>
            <a:chExt cx="5729" cy="321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488" y="125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630" y="964"/>
              <a:ext cx="0" cy="1548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04" y="1222"/>
              <a:ext cx="0" cy="15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80" y="636"/>
              <a:ext cx="0" cy="1356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392" y="1980"/>
              <a:ext cx="288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498" y="2104"/>
              <a:ext cx="3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632" y="1827"/>
              <a:ext cx="272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12" y="1706"/>
              <a:ext cx="480" cy="522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56" y="184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1536" y="460"/>
              <a:ext cx="0" cy="676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rot="5400000" flipH="1">
              <a:off x="972" y="1534"/>
              <a:ext cx="342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392" y="1124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01" y="1222"/>
              <a:ext cx="34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624" y="964"/>
              <a:ext cx="272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12" y="868"/>
              <a:ext cx="480" cy="50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" y="106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344" y="67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1488" y="724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1632" y="1348"/>
              <a:ext cx="82" cy="82"/>
            </a:xfrm>
            <a:prstGeom prst="line">
              <a:avLst/>
            </a:prstGeom>
            <a:noFill/>
            <a:ln w="381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90" y="2307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630" y="2259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808" y="1246"/>
              <a:ext cx="0" cy="149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rot="-5400000">
              <a:off x="2272" y="1530"/>
              <a:ext cx="333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-5400000">
              <a:off x="3578" y="1522"/>
              <a:ext cx="321" cy="1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4536" y="956"/>
              <a:ext cx="0" cy="1562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400" y="1228"/>
              <a:ext cx="0" cy="151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5568" y="636"/>
              <a:ext cx="0" cy="1328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5280" y="1958"/>
              <a:ext cx="288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4408" y="2084"/>
              <a:ext cx="33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4544" y="1839"/>
              <a:ext cx="249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800" y="1709"/>
              <a:ext cx="480" cy="48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744" y="1847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5424" y="468"/>
              <a:ext cx="0" cy="669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5280" y="1132"/>
              <a:ext cx="154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H="1">
              <a:off x="4400" y="1234"/>
              <a:ext cx="329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>
              <a:off x="4544" y="958"/>
              <a:ext cx="25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800" y="868"/>
              <a:ext cx="480" cy="502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b="1">
                <a:solidFill>
                  <a:srgbClr val="003800"/>
                </a:solidFill>
              </a:endParaRP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4744" y="98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>
                  <a:solidFill>
                    <a:srgbClr val="003800"/>
                  </a:solidFill>
                </a:rPr>
                <a:t> 1</a:t>
              </a:r>
              <a:r>
                <a:rPr lang="en-US" altLang="zh-CN" sz="2000" b="1">
                  <a:solidFill>
                    <a:srgbClr val="003800"/>
                  </a:solidFill>
                </a:rPr>
                <a:t>K</a:t>
              </a:r>
              <a:r>
                <a:rPr lang="en-US" altLang="zh-CN" sz="20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5208" y="620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376" y="724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H="1">
              <a:off x="5520" y="1348"/>
              <a:ext cx="82" cy="8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H="1">
              <a:off x="4488" y="2267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4563" y="2189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10</a:t>
              </a: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1952" y="964"/>
              <a:ext cx="0" cy="1546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2968" y="636"/>
              <a:ext cx="0" cy="131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2688" y="1940"/>
              <a:ext cx="288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H="1">
              <a:off x="1814" y="2082"/>
              <a:ext cx="33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>
              <a:off x="1960" y="1821"/>
              <a:ext cx="240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2208" y="1704"/>
              <a:ext cx="480" cy="494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2162" y="185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V="1">
              <a:off x="2832" y="460"/>
              <a:ext cx="0" cy="676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2688" y="1124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 flipH="1">
              <a:off x="1816" y="1256"/>
              <a:ext cx="33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H="1">
              <a:off x="1944" y="964"/>
              <a:ext cx="25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2208" y="868"/>
              <a:ext cx="480" cy="50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Text Box 66"/>
            <p:cNvSpPr txBox="1">
              <a:spLocks noChangeArrowheads="1"/>
            </p:cNvSpPr>
            <p:nvPr/>
          </p:nvSpPr>
          <p:spPr bwMode="auto">
            <a:xfrm>
              <a:off x="2152" y="101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2628" y="63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 flipH="1">
              <a:off x="2796" y="730"/>
              <a:ext cx="82" cy="82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 flipH="1">
              <a:off x="2912" y="134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 flipH="1">
              <a:off x="1912" y="2296"/>
              <a:ext cx="82" cy="82"/>
            </a:xfrm>
            <a:prstGeom prst="line">
              <a:avLst/>
            </a:prstGeom>
            <a:noFill/>
            <a:ln w="28575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" name="Text Box 71"/>
            <p:cNvSpPr txBox="1">
              <a:spLocks noChangeArrowheads="1"/>
            </p:cNvSpPr>
            <p:nvPr/>
          </p:nvSpPr>
          <p:spPr bwMode="auto">
            <a:xfrm>
              <a:off x="1964" y="224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65" name="Text Box 72"/>
            <p:cNvSpPr txBox="1">
              <a:spLocks noChangeArrowheads="1"/>
            </p:cNvSpPr>
            <p:nvPr/>
          </p:nvSpPr>
          <p:spPr bwMode="auto">
            <a:xfrm>
              <a:off x="2776" y="124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3214" y="959"/>
              <a:ext cx="0" cy="1555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3078" y="1224"/>
              <a:ext cx="0" cy="151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4248" y="635"/>
              <a:ext cx="0" cy="1319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 flipH="1">
              <a:off x="3984" y="1950"/>
              <a:ext cx="272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 flipH="1">
              <a:off x="3084" y="2052"/>
              <a:ext cx="3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 flipH="1">
              <a:off x="3222" y="1807"/>
              <a:ext cx="28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3504" y="1692"/>
              <a:ext cx="480" cy="479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Text Box 81"/>
            <p:cNvSpPr txBox="1">
              <a:spLocks noChangeArrowheads="1"/>
            </p:cNvSpPr>
            <p:nvPr/>
          </p:nvSpPr>
          <p:spPr bwMode="auto">
            <a:xfrm>
              <a:off x="3448" y="192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 flipV="1">
              <a:off x="4136" y="460"/>
              <a:ext cx="0" cy="669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3984" y="1118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 flipH="1">
              <a:off x="3212" y="959"/>
              <a:ext cx="281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3504" y="864"/>
              <a:ext cx="480" cy="507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3464" y="1005"/>
              <a:ext cx="720" cy="25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000" b="1"/>
                <a:t> 1</a:t>
              </a:r>
              <a:r>
                <a:rPr lang="en-US" altLang="zh-CN" sz="2000" b="1"/>
                <a:t>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79" name="Text Box 89"/>
            <p:cNvSpPr txBox="1">
              <a:spLocks noChangeArrowheads="1"/>
            </p:cNvSpPr>
            <p:nvPr/>
          </p:nvSpPr>
          <p:spPr bwMode="auto">
            <a:xfrm>
              <a:off x="3928" y="608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80" name="Line 90"/>
            <p:cNvSpPr>
              <a:spLocks noChangeShapeType="1"/>
            </p:cNvSpPr>
            <p:nvPr/>
          </p:nvSpPr>
          <p:spPr bwMode="auto">
            <a:xfrm flipH="1">
              <a:off x="4096" y="722"/>
              <a:ext cx="82" cy="82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" name="Line 91"/>
            <p:cNvSpPr>
              <a:spLocks noChangeShapeType="1"/>
            </p:cNvSpPr>
            <p:nvPr/>
          </p:nvSpPr>
          <p:spPr bwMode="auto">
            <a:xfrm flipH="1">
              <a:off x="4192" y="1340"/>
              <a:ext cx="96" cy="95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2" name="Line 92"/>
            <p:cNvSpPr>
              <a:spLocks noChangeShapeType="1"/>
            </p:cNvSpPr>
            <p:nvPr/>
          </p:nvSpPr>
          <p:spPr bwMode="auto">
            <a:xfrm flipH="1">
              <a:off x="3176" y="2239"/>
              <a:ext cx="82" cy="8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3204" y="2188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84" name="Text Box 94"/>
            <p:cNvSpPr txBox="1">
              <a:spLocks noChangeArrowheads="1"/>
            </p:cNvSpPr>
            <p:nvPr/>
          </p:nvSpPr>
          <p:spPr bwMode="auto">
            <a:xfrm>
              <a:off x="4056" y="1211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Text Box 95"/>
            <p:cNvSpPr txBox="1">
              <a:spLocks noChangeArrowheads="1"/>
            </p:cNvSpPr>
            <p:nvPr/>
          </p:nvSpPr>
          <p:spPr bwMode="auto">
            <a:xfrm>
              <a:off x="5376" y="1210"/>
              <a:ext cx="3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86" name="Text Box 96"/>
            <p:cNvSpPr txBox="1">
              <a:spLocks noChangeArrowheads="1"/>
            </p:cNvSpPr>
            <p:nvPr/>
          </p:nvSpPr>
          <p:spPr bwMode="auto">
            <a:xfrm>
              <a:off x="4785" y="2486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A</a:t>
              </a:r>
              <a:r>
                <a:rPr lang="en-US" altLang="zh-CN" sz="2000" b="1"/>
                <a:t>9</a:t>
              </a:r>
              <a:r>
                <a:rPr lang="en-US" altLang="zh-CN" sz="2400" b="1"/>
                <a:t>~A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87" name="Line 97"/>
            <p:cNvSpPr>
              <a:spLocks noChangeShapeType="1"/>
            </p:cNvSpPr>
            <p:nvPr/>
          </p:nvSpPr>
          <p:spPr bwMode="auto">
            <a:xfrm>
              <a:off x="696" y="476"/>
              <a:ext cx="5033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Line 98"/>
            <p:cNvSpPr>
              <a:spLocks noChangeShapeType="1"/>
            </p:cNvSpPr>
            <p:nvPr/>
          </p:nvSpPr>
          <p:spPr bwMode="auto">
            <a:xfrm flipV="1">
              <a:off x="688" y="636"/>
              <a:ext cx="5033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9" name="Text Box 99"/>
            <p:cNvSpPr txBox="1">
              <a:spLocks noChangeArrowheads="1"/>
            </p:cNvSpPr>
            <p:nvPr/>
          </p:nvSpPr>
          <p:spPr bwMode="auto">
            <a:xfrm>
              <a:off x="56" y="318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7~</a:t>
              </a:r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90" name="Text Box 100"/>
            <p:cNvSpPr txBox="1">
              <a:spLocks noChangeArrowheads="1"/>
            </p:cNvSpPr>
            <p:nvPr/>
          </p:nvSpPr>
          <p:spPr bwMode="auto">
            <a:xfrm>
              <a:off x="80" y="514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3~</a:t>
              </a:r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0</a:t>
              </a:r>
            </a:p>
          </p:txBody>
        </p:sp>
        <p:sp>
          <p:nvSpPr>
            <p:cNvPr id="91" name="Text Box 101"/>
            <p:cNvSpPr txBox="1">
              <a:spLocks noChangeArrowheads="1"/>
            </p:cNvSpPr>
            <p:nvPr/>
          </p:nvSpPr>
          <p:spPr bwMode="auto">
            <a:xfrm>
              <a:off x="1081" y="26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92" name="Text Box 102"/>
            <p:cNvSpPr txBox="1">
              <a:spLocks noChangeArrowheads="1"/>
            </p:cNvSpPr>
            <p:nvPr/>
          </p:nvSpPr>
          <p:spPr bwMode="auto">
            <a:xfrm>
              <a:off x="889" y="43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93" name="Line 103"/>
            <p:cNvSpPr>
              <a:spLocks noChangeShapeType="1"/>
            </p:cNvSpPr>
            <p:nvPr/>
          </p:nvSpPr>
          <p:spPr bwMode="auto">
            <a:xfrm flipH="1">
              <a:off x="1199" y="43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4" name="Line 104"/>
            <p:cNvSpPr>
              <a:spLocks noChangeShapeType="1"/>
            </p:cNvSpPr>
            <p:nvPr/>
          </p:nvSpPr>
          <p:spPr bwMode="auto">
            <a:xfrm flipH="1">
              <a:off x="1005" y="59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5" name="Line 105"/>
            <p:cNvSpPr>
              <a:spLocks noChangeShapeType="1"/>
            </p:cNvSpPr>
            <p:nvPr/>
          </p:nvSpPr>
          <p:spPr bwMode="auto">
            <a:xfrm>
              <a:off x="152" y="2513"/>
              <a:ext cx="5563" cy="0"/>
            </a:xfrm>
            <a:prstGeom prst="line">
              <a:avLst/>
            </a:prstGeom>
            <a:noFill/>
            <a:ln w="3175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>
              <a:off x="317" y="1537"/>
              <a:ext cx="4704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/>
              <a:tailEnd type="oval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Text Box 108"/>
            <p:cNvSpPr txBox="1">
              <a:spLocks noChangeArrowheads="1"/>
            </p:cNvSpPr>
            <p:nvPr/>
          </p:nvSpPr>
          <p:spPr bwMode="auto">
            <a:xfrm>
              <a:off x="0" y="1296"/>
              <a:ext cx="50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99"/>
                  </a:solidFill>
                </a:rPr>
                <a:t>R/W</a:t>
              </a:r>
            </a:p>
          </p:txBody>
        </p:sp>
        <p:sp>
          <p:nvSpPr>
            <p:cNvPr id="98" name="Line 109"/>
            <p:cNvSpPr>
              <a:spLocks noChangeShapeType="1"/>
            </p:cNvSpPr>
            <p:nvPr/>
          </p:nvSpPr>
          <p:spPr bwMode="auto">
            <a:xfrm flipV="1">
              <a:off x="266" y="1342"/>
              <a:ext cx="173" cy="5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auto">
            <a:xfrm>
              <a:off x="4174" y="2836"/>
              <a:ext cx="444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Oval 112"/>
            <p:cNvSpPr>
              <a:spLocks noChangeArrowheads="1"/>
            </p:cNvSpPr>
            <p:nvPr/>
          </p:nvSpPr>
          <p:spPr bwMode="auto">
            <a:xfrm flipH="1" flipV="1">
              <a:off x="4360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4264" y="3030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4540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3" name="Text Box 115"/>
            <p:cNvSpPr txBox="1">
              <a:spLocks noChangeArrowheads="1"/>
            </p:cNvSpPr>
            <p:nvPr/>
          </p:nvSpPr>
          <p:spPr bwMode="auto">
            <a:xfrm>
              <a:off x="4040" y="3146"/>
              <a:ext cx="86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11  </a:t>
              </a:r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104" name="Text Box 116"/>
            <p:cNvSpPr txBox="1">
              <a:spLocks noChangeArrowheads="1"/>
            </p:cNvSpPr>
            <p:nvPr/>
          </p:nvSpPr>
          <p:spPr bwMode="auto">
            <a:xfrm>
              <a:off x="3932" y="2564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3</a:t>
              </a: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>
              <a:off x="4022" y="2610"/>
              <a:ext cx="192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6" name="Rectangle 119"/>
            <p:cNvSpPr>
              <a:spLocks noChangeArrowheads="1"/>
            </p:cNvSpPr>
            <p:nvPr/>
          </p:nvSpPr>
          <p:spPr bwMode="auto">
            <a:xfrm>
              <a:off x="276" y="2831"/>
              <a:ext cx="456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Oval 120"/>
            <p:cNvSpPr>
              <a:spLocks noChangeArrowheads="1"/>
            </p:cNvSpPr>
            <p:nvPr/>
          </p:nvSpPr>
          <p:spPr bwMode="auto">
            <a:xfrm flipH="1" flipV="1">
              <a:off x="462" y="2738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>
              <a:off x="340" y="3031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9" name="Line 122"/>
            <p:cNvSpPr>
              <a:spLocks noChangeShapeType="1"/>
            </p:cNvSpPr>
            <p:nvPr/>
          </p:nvSpPr>
          <p:spPr bwMode="auto">
            <a:xfrm>
              <a:off x="660" y="3031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0" name="Text Box 125"/>
            <p:cNvSpPr txBox="1">
              <a:spLocks noChangeArrowheads="1"/>
            </p:cNvSpPr>
            <p:nvPr/>
          </p:nvSpPr>
          <p:spPr bwMode="auto">
            <a:xfrm>
              <a:off x="62" y="2561"/>
              <a:ext cx="50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0</a:t>
              </a:r>
            </a:p>
          </p:txBody>
        </p:sp>
        <p:sp>
          <p:nvSpPr>
            <p:cNvPr id="111" name="Line 126"/>
            <p:cNvSpPr>
              <a:spLocks noChangeShapeType="1"/>
            </p:cNvSpPr>
            <p:nvPr/>
          </p:nvSpPr>
          <p:spPr bwMode="auto">
            <a:xfrm>
              <a:off x="158" y="2611"/>
              <a:ext cx="170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" name="Text Box 123"/>
            <p:cNvSpPr txBox="1">
              <a:spLocks noChangeArrowheads="1"/>
            </p:cNvSpPr>
            <p:nvPr/>
          </p:nvSpPr>
          <p:spPr bwMode="auto">
            <a:xfrm>
              <a:off x="132" y="3187"/>
              <a:ext cx="9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11  </a:t>
              </a:r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113" name="Line 127"/>
            <p:cNvSpPr>
              <a:spLocks noChangeShapeType="1"/>
            </p:cNvSpPr>
            <p:nvPr/>
          </p:nvSpPr>
          <p:spPr bwMode="auto">
            <a:xfrm>
              <a:off x="204" y="3240"/>
              <a:ext cx="113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4" name="Line 128"/>
            <p:cNvSpPr>
              <a:spLocks noChangeShapeType="1"/>
            </p:cNvSpPr>
            <p:nvPr/>
          </p:nvSpPr>
          <p:spPr bwMode="auto">
            <a:xfrm>
              <a:off x="572" y="3246"/>
              <a:ext cx="113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" name="Rectangle 130"/>
            <p:cNvSpPr>
              <a:spLocks noChangeArrowheads="1"/>
            </p:cNvSpPr>
            <p:nvPr/>
          </p:nvSpPr>
          <p:spPr bwMode="auto">
            <a:xfrm>
              <a:off x="1581" y="2836"/>
              <a:ext cx="462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6" name="Oval 131"/>
            <p:cNvSpPr>
              <a:spLocks noChangeArrowheads="1"/>
            </p:cNvSpPr>
            <p:nvPr/>
          </p:nvSpPr>
          <p:spPr bwMode="auto">
            <a:xfrm flipH="1" flipV="1">
              <a:off x="1769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>
              <a:off x="1673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>
              <a:off x="1953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9" name="Text Box 135"/>
            <p:cNvSpPr txBox="1">
              <a:spLocks noChangeArrowheads="1"/>
            </p:cNvSpPr>
            <p:nvPr/>
          </p:nvSpPr>
          <p:spPr bwMode="auto">
            <a:xfrm>
              <a:off x="1339" y="2586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120" name="Line 136"/>
            <p:cNvSpPr>
              <a:spLocks noChangeShapeType="1"/>
            </p:cNvSpPr>
            <p:nvPr/>
          </p:nvSpPr>
          <p:spPr bwMode="auto">
            <a:xfrm>
              <a:off x="1433" y="2632"/>
              <a:ext cx="170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1417" y="3174"/>
              <a:ext cx="84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11  </a:t>
              </a:r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>
              <a:off x="1483" y="3222"/>
              <a:ext cx="113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" name="Rectangle 139"/>
            <p:cNvSpPr>
              <a:spLocks noChangeArrowheads="1"/>
            </p:cNvSpPr>
            <p:nvPr/>
          </p:nvSpPr>
          <p:spPr bwMode="auto">
            <a:xfrm>
              <a:off x="2830" y="2836"/>
              <a:ext cx="492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4" name="Oval 140"/>
            <p:cNvSpPr>
              <a:spLocks noChangeArrowheads="1"/>
            </p:cNvSpPr>
            <p:nvPr/>
          </p:nvSpPr>
          <p:spPr bwMode="auto">
            <a:xfrm flipH="1" flipV="1">
              <a:off x="3038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5" name="Line 141"/>
            <p:cNvSpPr>
              <a:spLocks noChangeShapeType="1"/>
            </p:cNvSpPr>
            <p:nvPr/>
          </p:nvSpPr>
          <p:spPr bwMode="auto">
            <a:xfrm>
              <a:off x="2930" y="3032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6" name="Line 142"/>
            <p:cNvSpPr>
              <a:spLocks noChangeShapeType="1"/>
            </p:cNvSpPr>
            <p:nvPr/>
          </p:nvSpPr>
          <p:spPr bwMode="auto">
            <a:xfrm>
              <a:off x="3240" y="3032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7" name="Text Box 144"/>
            <p:cNvSpPr txBox="1">
              <a:spLocks noChangeArrowheads="1"/>
            </p:cNvSpPr>
            <p:nvPr/>
          </p:nvSpPr>
          <p:spPr bwMode="auto">
            <a:xfrm>
              <a:off x="2632" y="2584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2</a:t>
              </a: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>
              <a:off x="2720" y="2622"/>
              <a:ext cx="192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9" name="Text Box 143"/>
            <p:cNvSpPr txBox="1">
              <a:spLocks noChangeArrowheads="1"/>
            </p:cNvSpPr>
            <p:nvPr/>
          </p:nvSpPr>
          <p:spPr bwMode="auto">
            <a:xfrm>
              <a:off x="2746" y="3180"/>
              <a:ext cx="86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11  </a:t>
              </a:r>
              <a:r>
                <a:rPr lang="en-US" altLang="zh-CN" sz="2400" b="1">
                  <a:solidFill>
                    <a:srgbClr val="800000"/>
                  </a:solidFill>
                </a:rPr>
                <a:t>A</a:t>
              </a:r>
              <a:r>
                <a:rPr lang="en-US" altLang="zh-CN" sz="2000" b="1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130" name="Line 146"/>
            <p:cNvSpPr>
              <a:spLocks noChangeShapeType="1"/>
            </p:cNvSpPr>
            <p:nvPr/>
          </p:nvSpPr>
          <p:spPr bwMode="auto">
            <a:xfrm>
              <a:off x="3194" y="3239"/>
              <a:ext cx="113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1" name="Text Box 148"/>
            <p:cNvSpPr txBox="1">
              <a:spLocks noChangeArrowheads="1"/>
            </p:cNvSpPr>
            <p:nvPr/>
          </p:nvSpPr>
          <p:spPr bwMode="auto">
            <a:xfrm>
              <a:off x="598" y="12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>
              <a:off x="682" y="1320"/>
              <a:ext cx="197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3" name="Line 84"/>
            <p:cNvSpPr>
              <a:spLocks noChangeShapeType="1"/>
            </p:cNvSpPr>
            <p:nvPr/>
          </p:nvSpPr>
          <p:spPr bwMode="auto">
            <a:xfrm flipH="1">
              <a:off x="3076" y="1232"/>
              <a:ext cx="349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4" name="Text Box 152"/>
            <p:cNvSpPr txBox="1">
              <a:spLocks noChangeArrowheads="1"/>
            </p:cNvSpPr>
            <p:nvPr/>
          </p:nvSpPr>
          <p:spPr bwMode="auto">
            <a:xfrm>
              <a:off x="3176" y="12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5" name="Line 153"/>
            <p:cNvSpPr>
              <a:spLocks noChangeShapeType="1"/>
            </p:cNvSpPr>
            <p:nvPr/>
          </p:nvSpPr>
          <p:spPr bwMode="auto">
            <a:xfrm>
              <a:off x="3260" y="1304"/>
              <a:ext cx="199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6" name="Text Box 155"/>
            <p:cNvSpPr txBox="1">
              <a:spLocks noChangeArrowheads="1"/>
            </p:cNvSpPr>
            <p:nvPr/>
          </p:nvSpPr>
          <p:spPr bwMode="auto">
            <a:xfrm>
              <a:off x="1906" y="12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7" name="Line 156"/>
            <p:cNvSpPr>
              <a:spLocks noChangeShapeType="1"/>
            </p:cNvSpPr>
            <p:nvPr/>
          </p:nvSpPr>
          <p:spPr bwMode="auto">
            <a:xfrm>
              <a:off x="1984" y="1336"/>
              <a:ext cx="19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8" name="Line 30"/>
            <p:cNvSpPr>
              <a:spLocks noChangeShapeType="1"/>
            </p:cNvSpPr>
            <p:nvPr/>
          </p:nvSpPr>
          <p:spPr bwMode="auto">
            <a:xfrm rot="-5400000">
              <a:off x="4864" y="1536"/>
              <a:ext cx="333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9" name="Text Box 158"/>
            <p:cNvSpPr txBox="1">
              <a:spLocks noChangeArrowheads="1"/>
            </p:cNvSpPr>
            <p:nvPr/>
          </p:nvSpPr>
          <p:spPr bwMode="auto">
            <a:xfrm>
              <a:off x="4488" y="127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>
              <a:off x="4568" y="1318"/>
              <a:ext cx="199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1" name="Oval 225"/>
            <p:cNvSpPr>
              <a:spLocks noChangeArrowheads="1"/>
            </p:cNvSpPr>
            <p:nvPr/>
          </p:nvSpPr>
          <p:spPr bwMode="auto">
            <a:xfrm flipH="1" flipV="1">
              <a:off x="833" y="118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" name="Oval 226"/>
            <p:cNvSpPr>
              <a:spLocks noChangeArrowheads="1"/>
            </p:cNvSpPr>
            <p:nvPr/>
          </p:nvSpPr>
          <p:spPr bwMode="auto">
            <a:xfrm flipH="1" flipV="1">
              <a:off x="2135" y="1222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3" name="Oval 227"/>
            <p:cNvSpPr>
              <a:spLocks noChangeArrowheads="1"/>
            </p:cNvSpPr>
            <p:nvPr/>
          </p:nvSpPr>
          <p:spPr bwMode="auto">
            <a:xfrm flipH="1" flipV="1">
              <a:off x="3425" y="1192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4" name="Oval 228"/>
            <p:cNvSpPr>
              <a:spLocks noChangeArrowheads="1"/>
            </p:cNvSpPr>
            <p:nvPr/>
          </p:nvSpPr>
          <p:spPr bwMode="auto">
            <a:xfrm flipH="1" flipV="1">
              <a:off x="839" y="206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5" name="Oval 230"/>
            <p:cNvSpPr>
              <a:spLocks noChangeArrowheads="1"/>
            </p:cNvSpPr>
            <p:nvPr/>
          </p:nvSpPr>
          <p:spPr bwMode="auto">
            <a:xfrm flipH="1" flipV="1">
              <a:off x="3431" y="201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6" name="Oval 231"/>
            <p:cNvSpPr>
              <a:spLocks noChangeArrowheads="1"/>
            </p:cNvSpPr>
            <p:nvPr/>
          </p:nvSpPr>
          <p:spPr bwMode="auto">
            <a:xfrm flipH="1" flipV="1">
              <a:off x="4727" y="119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7" name="Oval 232"/>
            <p:cNvSpPr>
              <a:spLocks noChangeArrowheads="1"/>
            </p:cNvSpPr>
            <p:nvPr/>
          </p:nvSpPr>
          <p:spPr bwMode="auto">
            <a:xfrm flipH="1" flipV="1">
              <a:off x="2129" y="204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8" name="Oval 233"/>
            <p:cNvSpPr>
              <a:spLocks noChangeArrowheads="1"/>
            </p:cNvSpPr>
            <p:nvPr/>
          </p:nvSpPr>
          <p:spPr bwMode="auto">
            <a:xfrm flipH="1" flipV="1">
              <a:off x="4727" y="204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9" name="Group 246"/>
          <p:cNvGrpSpPr>
            <a:grpSpLocks/>
          </p:cNvGrpSpPr>
          <p:nvPr/>
        </p:nvGrpSpPr>
        <p:grpSpPr bwMode="auto">
          <a:xfrm>
            <a:off x="749300" y="5807918"/>
            <a:ext cx="7704138" cy="933450"/>
            <a:chOff x="472" y="3456"/>
            <a:chExt cx="4853" cy="588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472" y="3508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0</a:t>
              </a:r>
              <a:r>
                <a:rPr lang="en-US" altLang="zh-CN" sz="2400" b="1">
                  <a:ea typeface="黑体" pitchFamily="2" charset="-122"/>
                </a:rPr>
                <a:t>=</a:t>
              </a:r>
            </a:p>
          </p:txBody>
        </p:sp>
        <p:sp>
          <p:nvSpPr>
            <p:cNvPr id="151" name="Text Box 178"/>
            <p:cNvSpPr txBox="1">
              <a:spLocks noChangeArrowheads="1"/>
            </p:cNvSpPr>
            <p:nvPr/>
          </p:nvSpPr>
          <p:spPr bwMode="auto">
            <a:xfrm>
              <a:off x="918" y="3490"/>
              <a:ext cx="10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11</a:t>
              </a:r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152" name="Line 179"/>
            <p:cNvSpPr>
              <a:spLocks noChangeShapeType="1"/>
            </p:cNvSpPr>
            <p:nvPr/>
          </p:nvSpPr>
          <p:spPr bwMode="auto">
            <a:xfrm>
              <a:off x="1003" y="3556"/>
              <a:ext cx="91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3" name="Line 180"/>
            <p:cNvSpPr>
              <a:spLocks noChangeShapeType="1"/>
            </p:cNvSpPr>
            <p:nvPr/>
          </p:nvSpPr>
          <p:spPr bwMode="auto">
            <a:xfrm>
              <a:off x="1288" y="3555"/>
              <a:ext cx="91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" name="Text Box 181"/>
            <p:cNvSpPr txBox="1">
              <a:spLocks noChangeArrowheads="1"/>
            </p:cNvSpPr>
            <p:nvPr/>
          </p:nvSpPr>
          <p:spPr bwMode="auto">
            <a:xfrm>
              <a:off x="1551" y="3480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(=00)</a:t>
              </a:r>
            </a:p>
          </p:txBody>
        </p:sp>
        <p:sp>
          <p:nvSpPr>
            <p:cNvPr id="155" name="Text Box 207"/>
            <p:cNvSpPr txBox="1">
              <a:spLocks noChangeArrowheads="1"/>
            </p:cNvSpPr>
            <p:nvPr/>
          </p:nvSpPr>
          <p:spPr bwMode="auto">
            <a:xfrm>
              <a:off x="2064" y="3492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1</a:t>
              </a:r>
              <a:r>
                <a:rPr lang="en-US" altLang="zh-CN" sz="2400" b="1">
                  <a:ea typeface="黑体" pitchFamily="2" charset="-122"/>
                </a:rPr>
                <a:t>=</a:t>
              </a:r>
            </a:p>
          </p:txBody>
        </p:sp>
        <p:sp>
          <p:nvSpPr>
            <p:cNvPr id="156" name="Text Box 208"/>
            <p:cNvSpPr txBox="1">
              <a:spLocks noChangeArrowheads="1"/>
            </p:cNvSpPr>
            <p:nvPr/>
          </p:nvSpPr>
          <p:spPr bwMode="auto">
            <a:xfrm>
              <a:off x="2510" y="3482"/>
              <a:ext cx="10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11</a:t>
              </a:r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157" name="Line 209"/>
            <p:cNvSpPr>
              <a:spLocks noChangeShapeType="1"/>
            </p:cNvSpPr>
            <p:nvPr/>
          </p:nvSpPr>
          <p:spPr bwMode="auto">
            <a:xfrm>
              <a:off x="2595" y="3548"/>
              <a:ext cx="91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8" name="Text Box 211"/>
            <p:cNvSpPr txBox="1">
              <a:spLocks noChangeArrowheads="1"/>
            </p:cNvSpPr>
            <p:nvPr/>
          </p:nvSpPr>
          <p:spPr bwMode="auto">
            <a:xfrm>
              <a:off x="3111" y="3472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(=01)</a:t>
              </a:r>
            </a:p>
          </p:txBody>
        </p:sp>
        <p:sp>
          <p:nvSpPr>
            <p:cNvPr id="159" name="Text Box 214"/>
            <p:cNvSpPr txBox="1">
              <a:spLocks noChangeArrowheads="1"/>
            </p:cNvSpPr>
            <p:nvPr/>
          </p:nvSpPr>
          <p:spPr bwMode="auto">
            <a:xfrm>
              <a:off x="3641" y="3476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CS2=</a:t>
              </a:r>
            </a:p>
          </p:txBody>
        </p:sp>
        <p:sp>
          <p:nvSpPr>
            <p:cNvPr id="160" name="Text Box 215"/>
            <p:cNvSpPr txBox="1">
              <a:spLocks noChangeArrowheads="1"/>
            </p:cNvSpPr>
            <p:nvPr/>
          </p:nvSpPr>
          <p:spPr bwMode="auto">
            <a:xfrm>
              <a:off x="4119" y="3458"/>
              <a:ext cx="10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11</a:t>
              </a:r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161" name="Line 216"/>
            <p:cNvSpPr>
              <a:spLocks noChangeShapeType="1"/>
            </p:cNvSpPr>
            <p:nvPr/>
          </p:nvSpPr>
          <p:spPr bwMode="auto">
            <a:xfrm>
              <a:off x="4500" y="3524"/>
              <a:ext cx="91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2" name="Text Box 217"/>
            <p:cNvSpPr txBox="1">
              <a:spLocks noChangeArrowheads="1"/>
            </p:cNvSpPr>
            <p:nvPr/>
          </p:nvSpPr>
          <p:spPr bwMode="auto">
            <a:xfrm>
              <a:off x="4728" y="3456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(=10)</a:t>
              </a:r>
            </a:p>
          </p:txBody>
        </p:sp>
        <p:sp>
          <p:nvSpPr>
            <p:cNvPr id="163" name="Text Box 220"/>
            <p:cNvSpPr txBox="1">
              <a:spLocks noChangeArrowheads="1"/>
            </p:cNvSpPr>
            <p:nvPr/>
          </p:nvSpPr>
          <p:spPr bwMode="auto">
            <a:xfrm>
              <a:off x="480" y="3756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3</a:t>
              </a:r>
              <a:r>
                <a:rPr lang="en-US" altLang="zh-CN" sz="2400" b="1">
                  <a:ea typeface="黑体" pitchFamily="2" charset="-122"/>
                </a:rPr>
                <a:t>=</a:t>
              </a:r>
            </a:p>
          </p:txBody>
        </p:sp>
        <p:sp>
          <p:nvSpPr>
            <p:cNvPr id="164" name="Text Box 221"/>
            <p:cNvSpPr txBox="1">
              <a:spLocks noChangeArrowheads="1"/>
            </p:cNvSpPr>
            <p:nvPr/>
          </p:nvSpPr>
          <p:spPr bwMode="auto">
            <a:xfrm>
              <a:off x="926" y="3738"/>
              <a:ext cx="10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11</a:t>
              </a:r>
              <a:r>
                <a:rPr lang="en-US" altLang="zh-CN" sz="2400" b="1">
                  <a:ea typeface="黑体" pitchFamily="2" charset="-122"/>
                </a:rPr>
                <a:t>A</a:t>
              </a:r>
              <a:r>
                <a:rPr lang="en-US" altLang="zh-CN" sz="20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165" name="Text Box 223"/>
            <p:cNvSpPr txBox="1">
              <a:spLocks noChangeArrowheads="1"/>
            </p:cNvSpPr>
            <p:nvPr/>
          </p:nvSpPr>
          <p:spPr bwMode="auto">
            <a:xfrm>
              <a:off x="1543" y="3736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(=11)</a:t>
              </a:r>
            </a:p>
          </p:txBody>
        </p:sp>
        <p:sp>
          <p:nvSpPr>
            <p:cNvPr id="166" name="Line 242"/>
            <p:cNvSpPr>
              <a:spLocks noChangeShapeType="1"/>
            </p:cNvSpPr>
            <p:nvPr/>
          </p:nvSpPr>
          <p:spPr bwMode="auto">
            <a:xfrm flipH="1">
              <a:off x="2076" y="3547"/>
              <a:ext cx="0" cy="181"/>
            </a:xfrm>
            <a:prstGeom prst="line">
              <a:avLst/>
            </a:prstGeom>
            <a:noFill/>
            <a:ln w="38100" cmpd="dbl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7" name="Line 243"/>
            <p:cNvSpPr>
              <a:spLocks noChangeShapeType="1"/>
            </p:cNvSpPr>
            <p:nvPr/>
          </p:nvSpPr>
          <p:spPr bwMode="auto">
            <a:xfrm flipH="1">
              <a:off x="3645" y="3543"/>
              <a:ext cx="0" cy="181"/>
            </a:xfrm>
            <a:prstGeom prst="line">
              <a:avLst/>
            </a:prstGeom>
            <a:noFill/>
            <a:ln w="38100" cmpd="dbl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8" name="Line 244"/>
            <p:cNvSpPr>
              <a:spLocks noChangeShapeType="1"/>
            </p:cNvSpPr>
            <p:nvPr/>
          </p:nvSpPr>
          <p:spPr bwMode="auto">
            <a:xfrm flipH="1">
              <a:off x="5271" y="3532"/>
              <a:ext cx="0" cy="181"/>
            </a:xfrm>
            <a:prstGeom prst="line">
              <a:avLst/>
            </a:prstGeom>
            <a:noFill/>
            <a:ln w="38100" cmpd="dbl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71514" y="548680"/>
            <a:ext cx="447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每一组的连接详图(如0组):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60525" y="1424458"/>
            <a:ext cx="7216775" cy="5100886"/>
            <a:chOff x="1660525" y="1424458"/>
            <a:chExt cx="7216775" cy="5100886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660525" y="1424458"/>
              <a:ext cx="7216775" cy="4587875"/>
              <a:chOff x="1046" y="484"/>
              <a:chExt cx="4546" cy="2890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 rot="5400000">
                <a:off x="2797" y="1483"/>
                <a:ext cx="707" cy="738"/>
              </a:xfrm>
              <a:prstGeom prst="rect">
                <a:avLst/>
              </a:prstGeom>
              <a:solidFill>
                <a:srgbClr val="D9FFFF"/>
              </a:solidFill>
              <a:ln w="25400" cap="sq">
                <a:solidFill>
                  <a:srgbClr val="003C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793" y="1565"/>
                <a:ext cx="750" cy="5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600" b="1">
                    <a:ea typeface="黑体" pitchFamily="2" charset="-122"/>
                  </a:rPr>
                  <a:t>  </a:t>
                </a:r>
                <a:r>
                  <a:rPr lang="zh-CN" altLang="en-US" sz="2400" b="1">
                    <a:ea typeface="黑体" pitchFamily="2" charset="-122"/>
                  </a:rPr>
                  <a:t>2114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200" b="1">
                    <a:ea typeface="黑体" pitchFamily="2" charset="-122"/>
                  </a:rPr>
                  <a:t>(1</a:t>
                </a:r>
                <a:r>
                  <a:rPr lang="en-US" altLang="zh-CN" sz="2200" b="1">
                    <a:ea typeface="黑体" pitchFamily="2" charset="-122"/>
                  </a:rPr>
                  <a:t>K</a:t>
                </a:r>
                <a:r>
                  <a:rPr lang="en-US" altLang="zh-CN" sz="2200" b="1">
                    <a:ea typeface="黑体" pitchFamily="2" charset="-122"/>
                    <a:sym typeface="Symbol" pitchFamily="18" charset="2"/>
                  </a:rPr>
                  <a:t></a:t>
                </a:r>
                <a:r>
                  <a:rPr lang="en-US" altLang="zh-CN" sz="2200" b="1">
                    <a:ea typeface="黑体" pitchFamily="2" charset="-122"/>
                  </a:rPr>
                  <a:t>4)</a:t>
                </a:r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665" y="541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1661" y="657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1667" y="783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1665" y="883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1665" y="1001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1665" y="1117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1665" y="1227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1665" y="1357"/>
                <a:ext cx="3838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3530" y="547"/>
                <a:ext cx="364" cy="1097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3513" y="661"/>
                <a:ext cx="477" cy="1156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3509" y="778"/>
                <a:ext cx="575" cy="1214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514" y="884"/>
                <a:ext cx="666" cy="1277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529" y="991"/>
                <a:ext cx="743" cy="1633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3526" y="1117"/>
                <a:ext cx="849" cy="1671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3524" y="1227"/>
                <a:ext cx="940" cy="1733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3523" y="1344"/>
                <a:ext cx="1038" cy="1796"/>
              </a:xfrm>
              <a:custGeom>
                <a:avLst/>
                <a:gdLst>
                  <a:gd name="T0" fmla="*/ 0 w 152"/>
                  <a:gd name="T1" fmla="*/ 1122 h 1122"/>
                  <a:gd name="T2" fmla="*/ 152 w 152"/>
                  <a:gd name="T3" fmla="*/ 1122 h 1122"/>
                  <a:gd name="T4" fmla="*/ 152 w 152"/>
                  <a:gd name="T5" fmla="*/ 0 h 1122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122"/>
                  <a:gd name="T11" fmla="*/ 152 w 152"/>
                  <a:gd name="T12" fmla="*/ 1122 h 1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122">
                    <a:moveTo>
                      <a:pt x="0" y="1122"/>
                    </a:moveTo>
                    <a:lnTo>
                      <a:pt x="152" y="1122"/>
                    </a:lnTo>
                    <a:lnTo>
                      <a:pt x="152" y="0"/>
                    </a:lnTo>
                  </a:path>
                </a:pathLst>
              </a:custGeom>
              <a:noFill/>
              <a:ln w="19050" cmpd="sng">
                <a:solidFill>
                  <a:srgbClr val="003C00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AutoShape 27"/>
              <p:cNvSpPr>
                <a:spLocks noChangeArrowheads="1"/>
              </p:cNvSpPr>
              <p:nvPr/>
            </p:nvSpPr>
            <p:spPr bwMode="auto">
              <a:xfrm>
                <a:off x="5060" y="3295"/>
                <a:ext cx="510" cy="79"/>
              </a:xfrm>
              <a:prstGeom prst="rightArrow">
                <a:avLst>
                  <a:gd name="adj1" fmla="val 50000"/>
                  <a:gd name="adj2" fmla="val 161392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086" y="3317"/>
                <a:ext cx="3065" cy="39"/>
              </a:xfrm>
              <a:prstGeom prst="rect">
                <a:avLst/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1352" y="484"/>
                <a:ext cx="434" cy="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60000"/>
                  </a:lnSpc>
                  <a:spcBef>
                    <a:spcPct val="0"/>
                  </a:spcBef>
                </a:pPr>
                <a:r>
                  <a:rPr lang="en-US" altLang="zh-CN" sz="2000" b="1">
                    <a:ea typeface="黑体" pitchFamily="2" charset="-122"/>
                  </a:rPr>
                  <a:t>D7</a:t>
                </a:r>
              </a:p>
              <a:p>
                <a:pPr algn="l">
                  <a:lnSpc>
                    <a:spcPct val="60000"/>
                  </a:lnSpc>
                  <a:spcBef>
                    <a:spcPct val="0"/>
                  </a:spcBef>
                </a:pPr>
                <a:r>
                  <a:rPr lang="en-US" altLang="zh-CN" sz="2000" b="1">
                    <a:ea typeface="黑体" pitchFamily="2" charset="-122"/>
                  </a:rPr>
                  <a:t>D6 D5</a:t>
                </a:r>
              </a:p>
              <a:p>
                <a:pPr algn="l">
                  <a:lnSpc>
                    <a:spcPct val="60000"/>
                  </a:lnSpc>
                  <a:spcBef>
                    <a:spcPct val="0"/>
                  </a:spcBef>
                </a:pPr>
                <a:r>
                  <a:rPr lang="en-US" altLang="zh-CN" sz="2000" b="1">
                    <a:ea typeface="黑体" pitchFamily="2" charset="-122"/>
                  </a:rPr>
                  <a:t>D4 D3</a:t>
                </a:r>
              </a:p>
              <a:p>
                <a:pPr algn="l">
                  <a:lnSpc>
                    <a:spcPct val="60000"/>
                  </a:lnSpc>
                  <a:spcBef>
                    <a:spcPct val="0"/>
                  </a:spcBef>
                </a:pPr>
                <a:r>
                  <a:rPr lang="en-US" altLang="zh-CN" sz="2000" b="1">
                    <a:ea typeface="黑体" pitchFamily="2" charset="-122"/>
                  </a:rPr>
                  <a:t>D2 D1</a:t>
                </a:r>
              </a:p>
              <a:p>
                <a:pPr algn="l">
                  <a:lnSpc>
                    <a:spcPct val="60000"/>
                  </a:lnSpc>
                  <a:spcBef>
                    <a:spcPct val="0"/>
                  </a:spcBef>
                </a:pPr>
                <a:r>
                  <a:rPr lang="en-US" altLang="zh-CN" sz="2000" b="1">
                    <a:ea typeface="黑体" pitchFamily="2" charset="-122"/>
                  </a:rPr>
                  <a:t>D0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571" y="2421"/>
                <a:ext cx="456" cy="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2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3</a:t>
                </a:r>
              </a:p>
              <a:p>
                <a:pPr algn="l">
                  <a:lnSpc>
                    <a:spcPct val="82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2 </a:t>
                </a: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1</a:t>
                </a:r>
              </a:p>
              <a:p>
                <a:pPr algn="l">
                  <a:lnSpc>
                    <a:spcPct val="82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0</a:t>
                </a:r>
                <a:endParaRPr lang="zh-CN" altLang="en-US" sz="2000" b="1">
                  <a:ea typeface="黑体" pitchFamily="2" charset="-122"/>
                </a:endParaRPr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3534" y="1448"/>
                <a:ext cx="355" cy="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83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7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6</a:t>
                </a:r>
              </a:p>
              <a:p>
                <a:pPr algn="l">
                  <a:lnSpc>
                    <a:spcPct val="84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5</a:t>
                </a:r>
              </a:p>
              <a:p>
                <a:pPr algn="l">
                  <a:lnSpc>
                    <a:spcPct val="84000"/>
                  </a:lnSpc>
                  <a:spcBef>
                    <a:spcPct val="0"/>
                  </a:spcBef>
                </a:pPr>
                <a:r>
                  <a:rPr lang="en-US" altLang="zh-CN" sz="2200" b="1">
                    <a:ea typeface="黑体" pitchFamily="2" charset="-122"/>
                  </a:rPr>
                  <a:t>D</a:t>
                </a:r>
                <a:r>
                  <a:rPr lang="en-US" altLang="zh-CN" sz="2000" b="1">
                    <a:ea typeface="黑体" pitchFamily="2" charset="-122"/>
                  </a:rPr>
                  <a:t>4</a:t>
                </a:r>
                <a:endParaRPr lang="zh-CN" altLang="en-US" sz="2000" b="1">
                  <a:ea typeface="黑体" pitchFamily="2" charset="-122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3141" y="2208"/>
                <a:ext cx="0" cy="334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1723" y="2372"/>
                <a:ext cx="1416" cy="0"/>
              </a:xfrm>
              <a:prstGeom prst="line">
                <a:avLst/>
              </a:prstGeom>
              <a:noFill/>
              <a:ln w="19050">
                <a:solidFill>
                  <a:srgbClr val="003C00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Text Box 35"/>
              <p:cNvSpPr txBox="1">
                <a:spLocks noChangeArrowheads="1"/>
              </p:cNvSpPr>
              <p:nvPr/>
            </p:nvSpPr>
            <p:spPr bwMode="auto">
              <a:xfrm>
                <a:off x="1232" y="2248"/>
                <a:ext cx="63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600" b="1"/>
                  <a:t>R/W</a:t>
                </a: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1493" y="2309"/>
                <a:ext cx="2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Text Box 38"/>
              <p:cNvSpPr txBox="1">
                <a:spLocks noChangeArrowheads="1"/>
              </p:cNvSpPr>
              <p:nvPr/>
            </p:nvSpPr>
            <p:spPr bwMode="auto">
              <a:xfrm>
                <a:off x="3119" y="2236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1"/>
                  <a:t>WE</a:t>
                </a: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>
                <a:off x="3190" y="2313"/>
                <a:ext cx="283" cy="0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" name="AutoShape 40"/>
              <p:cNvSpPr>
                <a:spLocks noChangeArrowheads="1"/>
              </p:cNvSpPr>
              <p:nvPr/>
            </p:nvSpPr>
            <p:spPr bwMode="auto">
              <a:xfrm>
                <a:off x="2332" y="1748"/>
                <a:ext cx="434" cy="73"/>
              </a:xfrm>
              <a:prstGeom prst="rightArrow">
                <a:avLst>
                  <a:gd name="adj1" fmla="val 50000"/>
                  <a:gd name="adj2" fmla="val 148630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3200" b="1"/>
              </a:p>
            </p:txBody>
          </p:sp>
          <p:sp>
            <p:nvSpPr>
              <p:cNvPr id="36" name="AutoShape 41"/>
              <p:cNvSpPr>
                <a:spLocks noChangeArrowheads="1"/>
              </p:cNvSpPr>
              <p:nvPr/>
            </p:nvSpPr>
            <p:spPr bwMode="auto">
              <a:xfrm>
                <a:off x="2357" y="2631"/>
                <a:ext cx="424" cy="89"/>
              </a:xfrm>
              <a:prstGeom prst="rightArrow">
                <a:avLst>
                  <a:gd name="adj1" fmla="val 50000"/>
                  <a:gd name="adj2" fmla="val 119101"/>
                </a:avLst>
              </a:prstGeom>
              <a:solidFill>
                <a:srgbClr val="003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3200" b="1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4594" y="3051"/>
                <a:ext cx="998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400" b="1"/>
                  <a:t>地址总线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2319" y="1771"/>
                <a:ext cx="44" cy="1576"/>
              </a:xfrm>
              <a:prstGeom prst="rect">
                <a:avLst/>
              </a:prstGeom>
              <a:solidFill>
                <a:srgbClr val="003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Text Box 44"/>
              <p:cNvSpPr txBox="1">
                <a:spLocks noChangeArrowheads="1"/>
              </p:cNvSpPr>
              <p:nvPr/>
            </p:nvSpPr>
            <p:spPr bwMode="auto">
              <a:xfrm>
                <a:off x="2066" y="1504"/>
                <a:ext cx="7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1">
                    <a:ea typeface="黑体" pitchFamily="2" charset="-122"/>
                  </a:rPr>
                  <a:t>A9~A0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1711" y="2892"/>
                <a:ext cx="218" cy="335"/>
              </a:xfrm>
              <a:prstGeom prst="rect">
                <a:avLst/>
              </a:prstGeom>
              <a:noFill/>
              <a:ln w="254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1450" y="2944"/>
                <a:ext cx="251" cy="0"/>
              </a:xfrm>
              <a:prstGeom prst="line">
                <a:avLst/>
              </a:prstGeom>
              <a:noFill/>
              <a:ln w="2032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455" y="3174"/>
                <a:ext cx="251" cy="0"/>
              </a:xfrm>
              <a:prstGeom prst="line">
                <a:avLst/>
              </a:prstGeom>
              <a:noFill/>
              <a:ln w="2032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1052" y="2800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800000"/>
                    </a:solidFill>
                    <a:ea typeface="黑体" pitchFamily="2" charset="-122"/>
                  </a:rPr>
                  <a:t>A11</a:t>
                </a:r>
                <a:endParaRPr lang="zh-CN" altLang="en-US" sz="2400" b="1">
                  <a:solidFill>
                    <a:srgbClr val="800000"/>
                  </a:solidFill>
                  <a:ea typeface="黑体" pitchFamily="2" charset="-122"/>
                </a:endParaRPr>
              </a:p>
            </p:txBody>
          </p:sp>
          <p:sp>
            <p:nvSpPr>
              <p:cNvPr id="44" name="Line 51"/>
              <p:cNvSpPr>
                <a:spLocks noChangeShapeType="1"/>
              </p:cNvSpPr>
              <p:nvPr/>
            </p:nvSpPr>
            <p:spPr bwMode="auto">
              <a:xfrm flipV="1">
                <a:off x="1116" y="2842"/>
                <a:ext cx="115" cy="1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1046" y="3040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800000"/>
                    </a:solidFill>
                    <a:ea typeface="黑体" pitchFamily="2" charset="-122"/>
                  </a:rPr>
                  <a:t>A10</a:t>
                </a:r>
                <a:endParaRPr lang="zh-CN" altLang="en-US" sz="2400" b="1">
                  <a:solidFill>
                    <a:srgbClr val="800000"/>
                  </a:solidFill>
                  <a:ea typeface="黑体" pitchFamily="2" charset="-122"/>
                </a:endParaRPr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1119" y="3091"/>
                <a:ext cx="116" cy="1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" name="Oval 55"/>
              <p:cNvSpPr>
                <a:spLocks noChangeArrowheads="1"/>
              </p:cNvSpPr>
              <p:nvPr/>
            </p:nvSpPr>
            <p:spPr bwMode="auto">
              <a:xfrm>
                <a:off x="1932" y="3018"/>
                <a:ext cx="68" cy="68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Oval 56"/>
              <p:cNvSpPr>
                <a:spLocks noChangeArrowheads="1"/>
              </p:cNvSpPr>
              <p:nvPr/>
            </p:nvSpPr>
            <p:spPr bwMode="auto">
              <a:xfrm>
                <a:off x="2698" y="2079"/>
                <a:ext cx="68" cy="68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 rot="5400000">
                <a:off x="2840" y="2490"/>
                <a:ext cx="627" cy="739"/>
              </a:xfrm>
              <a:prstGeom prst="rect">
                <a:avLst/>
              </a:prstGeom>
              <a:solidFill>
                <a:srgbClr val="D9FFFF"/>
              </a:solidFill>
              <a:ln w="25400" cap="sq">
                <a:solidFill>
                  <a:srgbClr val="003C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2803" y="2589"/>
                <a:ext cx="720" cy="5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400" b="1">
                    <a:ea typeface="黑体" pitchFamily="2" charset="-122"/>
                  </a:rPr>
                  <a:t> 2114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400" b="1">
                    <a:ea typeface="黑体" pitchFamily="2" charset="-122"/>
                  </a:rPr>
                  <a:t>(1</a:t>
                </a:r>
                <a:r>
                  <a:rPr lang="en-US" altLang="zh-CN" sz="2400" b="1">
                    <a:ea typeface="黑体" pitchFamily="2" charset="-122"/>
                  </a:rPr>
                  <a:t>K</a:t>
                </a:r>
                <a:r>
                  <a:rPr lang="en-US" altLang="zh-CN" sz="2400" b="1">
                    <a:ea typeface="黑体" pitchFamily="2" charset="-122"/>
                    <a:sym typeface="Symbol" pitchFamily="18" charset="2"/>
                  </a:rPr>
                  <a:t></a:t>
                </a:r>
                <a:r>
                  <a:rPr lang="en-US" altLang="zh-CN" sz="2400" b="1">
                    <a:ea typeface="黑体" pitchFamily="2" charset="-122"/>
                  </a:rPr>
                  <a:t>4)</a:t>
                </a:r>
              </a:p>
            </p:txBody>
          </p:sp>
          <p:sp>
            <p:nvSpPr>
              <p:cNvPr id="51" name="Oval 57"/>
              <p:cNvSpPr>
                <a:spLocks noChangeArrowheads="1"/>
              </p:cNvSpPr>
              <p:nvPr/>
            </p:nvSpPr>
            <p:spPr bwMode="auto">
              <a:xfrm>
                <a:off x="2701" y="3019"/>
                <a:ext cx="68" cy="68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>
                <a:off x="2015" y="3049"/>
                <a:ext cx="705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2196" y="2120"/>
                <a:ext cx="520" cy="927"/>
              </a:xfrm>
              <a:custGeom>
                <a:avLst/>
                <a:gdLst>
                  <a:gd name="T0" fmla="*/ 0 w 536"/>
                  <a:gd name="T1" fmla="*/ 1203 h 1203"/>
                  <a:gd name="T2" fmla="*/ 0 w 536"/>
                  <a:gd name="T3" fmla="*/ 0 h 1203"/>
                  <a:gd name="T4" fmla="*/ 536 w 536"/>
                  <a:gd name="T5" fmla="*/ 0 h 1203"/>
                  <a:gd name="T6" fmla="*/ 0 60000 65536"/>
                  <a:gd name="T7" fmla="*/ 0 60000 65536"/>
                  <a:gd name="T8" fmla="*/ 0 60000 65536"/>
                  <a:gd name="T9" fmla="*/ 0 w 536"/>
                  <a:gd name="T10" fmla="*/ 0 h 1203"/>
                  <a:gd name="T11" fmla="*/ 536 w 536"/>
                  <a:gd name="T12" fmla="*/ 1203 h 12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6" h="1203">
                    <a:moveTo>
                      <a:pt x="0" y="1203"/>
                    </a:moveTo>
                    <a:lnTo>
                      <a:pt x="0" y="0"/>
                    </a:lnTo>
                    <a:lnTo>
                      <a:pt x="536" y="0"/>
                    </a:lnTo>
                  </a:path>
                </a:pathLst>
              </a:custGeom>
              <a:noFill/>
              <a:ln w="22225" cmpd="sng">
                <a:solidFill>
                  <a:srgbClr val="800000"/>
                </a:solidFill>
                <a:round/>
                <a:headEnd type="oval" w="med" len="med"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4" name="Rectangle 61"/>
              <p:cNvSpPr>
                <a:spLocks noChangeArrowheads="1"/>
              </p:cNvSpPr>
              <p:nvPr/>
            </p:nvSpPr>
            <p:spPr bwMode="auto">
              <a:xfrm>
                <a:off x="1773" y="2574"/>
                <a:ext cx="4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800000"/>
                    </a:solidFill>
                    <a:ea typeface="黑体" pitchFamily="2" charset="-122"/>
                  </a:rPr>
                  <a:t>CS0</a:t>
                </a:r>
              </a:p>
            </p:txBody>
          </p:sp>
          <p:sp>
            <p:nvSpPr>
              <p:cNvPr id="55" name="Line 62"/>
              <p:cNvSpPr>
                <a:spLocks noChangeShapeType="1"/>
              </p:cNvSpPr>
              <p:nvPr/>
            </p:nvSpPr>
            <p:spPr bwMode="auto">
              <a:xfrm>
                <a:off x="1843" y="2614"/>
                <a:ext cx="326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6" name="Rectangle 64"/>
              <p:cNvSpPr>
                <a:spLocks noChangeArrowheads="1"/>
              </p:cNvSpPr>
              <p:nvPr/>
            </p:nvSpPr>
            <p:spPr bwMode="auto">
              <a:xfrm>
                <a:off x="2425" y="186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800000"/>
                    </a:solidFill>
                    <a:ea typeface="黑体" pitchFamily="2" charset="-122"/>
                  </a:rPr>
                  <a:t>CS</a:t>
                </a:r>
                <a:endParaRPr lang="zh-CN" altLang="en-US" sz="2400" b="1">
                  <a:solidFill>
                    <a:srgbClr val="800000"/>
                  </a:solidFill>
                  <a:ea typeface="黑体" pitchFamily="2" charset="-122"/>
                </a:endParaRPr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>
                <a:off x="2514" y="191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8" name="Rectangle 67"/>
              <p:cNvSpPr>
                <a:spLocks noChangeArrowheads="1"/>
              </p:cNvSpPr>
              <p:nvPr/>
            </p:nvSpPr>
            <p:spPr bwMode="auto">
              <a:xfrm>
                <a:off x="2429" y="2769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800000"/>
                    </a:solidFill>
                    <a:ea typeface="黑体" pitchFamily="2" charset="-122"/>
                  </a:rPr>
                  <a:t>CS</a:t>
                </a:r>
                <a:endParaRPr lang="zh-CN" altLang="en-US" sz="2400" b="1">
                  <a:solidFill>
                    <a:srgbClr val="800000"/>
                  </a:solidFill>
                  <a:ea typeface="黑体" pitchFamily="2" charset="-122"/>
                </a:endParaRPr>
              </a:p>
            </p:txBody>
          </p:sp>
          <p:sp>
            <p:nvSpPr>
              <p:cNvPr id="59" name="Line 68"/>
              <p:cNvSpPr>
                <a:spLocks noChangeShapeType="1"/>
              </p:cNvSpPr>
              <p:nvPr/>
            </p:nvSpPr>
            <p:spPr bwMode="auto">
              <a:xfrm>
                <a:off x="2518" y="2821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3347864" y="6068144"/>
              <a:ext cx="1139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ea typeface="黑体" pitchFamily="2" charset="-122"/>
                </a:rPr>
                <a:t>A9~A0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125" y="260648"/>
            <a:ext cx="90328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33500" indent="-1333500" algn="l"/>
            <a:r>
              <a:rPr lang="zh-CN" altLang="en-US" sz="2900" b="1"/>
              <a:t>再假设: 上述4</a:t>
            </a:r>
            <a:r>
              <a:rPr lang="en-US" altLang="zh-CN" sz="2900" b="1"/>
              <a:t>KB</a:t>
            </a:r>
            <a:r>
              <a:rPr lang="zh-CN" altLang="en-US" sz="2900" b="1"/>
              <a:t>不是占据任意连续区间, 而是分配一个固定空间1000-1</a:t>
            </a:r>
            <a:r>
              <a:rPr lang="en-US" altLang="zh-CN" sz="2900" b="1"/>
              <a:t>FFF。</a:t>
            </a:r>
            <a:r>
              <a:rPr lang="zh-CN" altLang="en-US" sz="2900" b="1"/>
              <a:t>则有: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52450" y="1412133"/>
            <a:ext cx="8337550" cy="5329240"/>
            <a:chOff x="348" y="453"/>
            <a:chExt cx="5252" cy="335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30" y="453"/>
              <a:ext cx="2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200" b="1">
                  <a:solidFill>
                    <a:srgbClr val="000099"/>
                  </a:solidFill>
                </a:rPr>
                <a:t>15</a:t>
              </a:r>
              <a:r>
                <a:rPr lang="en-US" altLang="zh-CN" sz="2400" b="1">
                  <a:solidFill>
                    <a:srgbClr val="000099"/>
                  </a:solidFill>
                </a:rPr>
                <a:t>…</a:t>
              </a:r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200" b="1">
                  <a:solidFill>
                    <a:srgbClr val="000099"/>
                  </a:solidFill>
                </a:rPr>
                <a:t>12</a:t>
              </a: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2200" b="1">
                  <a:solidFill>
                    <a:srgbClr val="800000"/>
                  </a:solidFill>
                </a:rPr>
                <a:t>11</a:t>
              </a: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2200" b="1">
                  <a:solidFill>
                    <a:srgbClr val="800000"/>
                  </a:solidFill>
                </a:rPr>
                <a:t>10</a:t>
              </a:r>
              <a:r>
                <a:rPr lang="en-US" altLang="zh-CN" sz="2400" b="1">
                  <a:solidFill>
                    <a:srgbClr val="800000"/>
                  </a:solidFill>
                </a:rPr>
                <a:t> </a:t>
              </a:r>
              <a:r>
                <a:rPr lang="en-US" altLang="zh-CN" sz="2800" b="1"/>
                <a:t>A</a:t>
              </a:r>
              <a:r>
                <a:rPr lang="en-US" altLang="zh-CN" sz="2200" b="1"/>
                <a:t>9</a:t>
              </a:r>
              <a:r>
                <a:rPr lang="en-US" altLang="zh-CN" sz="2400" b="1"/>
                <a:t> </a:t>
              </a:r>
              <a:r>
                <a:rPr lang="zh-CN" altLang="en-US" sz="2400" b="1">
                  <a:cs typeface="Times New Roman" pitchFamily="18" charset="0"/>
                </a:rPr>
                <a:t>· · · · · </a:t>
              </a:r>
              <a:r>
                <a:rPr lang="en-US" altLang="zh-CN" sz="2800" b="1"/>
                <a:t>A</a:t>
              </a:r>
              <a:r>
                <a:rPr lang="en-US" altLang="zh-CN" sz="2200" b="1"/>
                <a:t>0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103" y="771"/>
              <a:ext cx="1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芯片地址 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732" y="799"/>
              <a:ext cx="8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64</a:t>
              </a:r>
              <a:r>
                <a:rPr lang="en-US" altLang="zh-CN" sz="2800" b="1">
                  <a:ea typeface="黑体" pitchFamily="2" charset="-122"/>
                </a:rPr>
                <a:t>KB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" y="1126"/>
              <a:ext cx="1563" cy="2684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1">
                <a:solidFill>
                  <a:srgbClr val="010000"/>
                </a:solidFill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246" y="1366"/>
              <a:ext cx="1551" cy="1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235" y="3577"/>
              <a:ext cx="156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4046" y="1379"/>
              <a:ext cx="0" cy="219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319" y="2559"/>
              <a:ext cx="74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090" y="2557"/>
              <a:ext cx="74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328" y="31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082" y="3162"/>
              <a:ext cx="76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070" y="1993"/>
              <a:ext cx="8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320" y="2001"/>
              <a:ext cx="74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092" y="1476"/>
              <a:ext cx="77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09" y="1471"/>
              <a:ext cx="74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  <a:r>
                <a:rPr lang="en-US" altLang="zh-CN" sz="2800" b="1">
                  <a:sym typeface="Symbol" pitchFamily="18" charset="2"/>
                </a:rPr>
                <a:t></a:t>
              </a:r>
              <a:r>
                <a:rPr lang="en-US" altLang="zh-CN" sz="2800" b="1">
                  <a:ea typeface="黑体" pitchFamily="2" charset="-122"/>
                </a:rPr>
                <a:t>4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046" y="1149"/>
              <a:ext cx="0" cy="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047" y="3611"/>
              <a:ext cx="0" cy="1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945" y="2373"/>
              <a:ext cx="65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zh-CN" altLang="en-US" sz="2800" b="1">
                  <a:ea typeface="黑体" pitchFamily="2" charset="-122"/>
                </a:rPr>
                <a:t>4</a:t>
              </a:r>
              <a:r>
                <a:rPr lang="en-US" altLang="zh-CN" sz="2800" b="1">
                  <a:ea typeface="黑体" pitchFamily="2" charset="-122"/>
                </a:rPr>
                <a:t>KB</a:t>
              </a:r>
            </a:p>
          </p:txBody>
        </p:sp>
        <p:sp>
          <p:nvSpPr>
            <p:cNvPr id="22" name="AutoShape 23"/>
            <p:cNvSpPr>
              <a:spLocks/>
            </p:cNvSpPr>
            <p:nvPr/>
          </p:nvSpPr>
          <p:spPr bwMode="auto">
            <a:xfrm>
              <a:off x="4841" y="1364"/>
              <a:ext cx="120" cy="2248"/>
            </a:xfrm>
            <a:prstGeom prst="rightBrace">
              <a:avLst>
                <a:gd name="adj1" fmla="val 156111"/>
                <a:gd name="adj2" fmla="val 50000"/>
              </a:avLst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3240" y="1875"/>
              <a:ext cx="1548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36" y="2414"/>
              <a:ext cx="1553" cy="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234" y="2972"/>
              <a:ext cx="156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1334" y="2919"/>
              <a:ext cx="19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326" y="3288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440" y="3230"/>
              <a:ext cx="0" cy="120"/>
            </a:xfrm>
            <a:prstGeom prst="line">
              <a:avLst/>
            </a:prstGeom>
            <a:noFill/>
            <a:ln w="25400">
              <a:solidFill>
                <a:srgbClr val="CCFF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AutoShape 31"/>
            <p:cNvSpPr>
              <a:spLocks/>
            </p:cNvSpPr>
            <p:nvPr/>
          </p:nvSpPr>
          <p:spPr bwMode="auto">
            <a:xfrm>
              <a:off x="1244" y="3065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324" y="2679"/>
              <a:ext cx="19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324" y="2382"/>
              <a:ext cx="1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0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430" y="2659"/>
              <a:ext cx="0" cy="118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AutoShape 36"/>
            <p:cNvSpPr>
              <a:spLocks/>
            </p:cNvSpPr>
            <p:nvPr/>
          </p:nvSpPr>
          <p:spPr bwMode="auto">
            <a:xfrm>
              <a:off x="1237" y="2472"/>
              <a:ext cx="86" cy="424"/>
            </a:xfrm>
            <a:prstGeom prst="leftBrace">
              <a:avLst>
                <a:gd name="adj1" fmla="val 41085"/>
                <a:gd name="adj2" fmla="val 50000"/>
              </a:avLst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324" y="2131"/>
              <a:ext cx="20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800" b="1">
                  <a:ea typeface="黑体" pitchFamily="2" charset="-122"/>
                </a:rPr>
                <a:t> 1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1324" y="1819"/>
              <a:ext cx="19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0     1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800" b="1">
                  <a:ea typeface="黑体" pitchFamily="2" charset="-122"/>
                </a:rPr>
                <a:t> 0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428" y="2089"/>
              <a:ext cx="0" cy="13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AutoShape 41"/>
            <p:cNvSpPr>
              <a:spLocks/>
            </p:cNvSpPr>
            <p:nvPr/>
          </p:nvSpPr>
          <p:spPr bwMode="auto">
            <a:xfrm>
              <a:off x="1232" y="1940"/>
              <a:ext cx="86" cy="401"/>
            </a:xfrm>
            <a:prstGeom prst="leftBrace">
              <a:avLst>
                <a:gd name="adj1" fmla="val 38857"/>
                <a:gd name="adj2" fmla="val 50000"/>
              </a:avLst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1257" y="1265"/>
              <a:ext cx="20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FF99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0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1307" y="1585"/>
              <a:ext cx="204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0     0</a:t>
              </a:r>
              <a:r>
                <a:rPr lang="zh-CN" altLang="en-US" sz="2800" b="1">
                  <a:solidFill>
                    <a:srgbClr val="FFFFCC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cs typeface="Times New Roman" pitchFamily="18" charset="0"/>
                </a:rPr>
                <a:t>· · · · · 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400" b="1">
                  <a:cs typeface="Times New Roman" pitchFamily="18" charset="0"/>
                </a:rPr>
                <a:t>·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416" y="1538"/>
              <a:ext cx="0" cy="118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AutoShape 46"/>
            <p:cNvSpPr>
              <a:spLocks/>
            </p:cNvSpPr>
            <p:nvPr/>
          </p:nvSpPr>
          <p:spPr bwMode="auto">
            <a:xfrm>
              <a:off x="1238" y="1386"/>
              <a:ext cx="87" cy="404"/>
            </a:xfrm>
            <a:prstGeom prst="leftBrace">
              <a:avLst>
                <a:gd name="adj1" fmla="val 38697"/>
                <a:gd name="adj2" fmla="val 50000"/>
              </a:avLst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348" y="1566"/>
              <a:ext cx="8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>
              <a:off x="555" y="1315"/>
              <a:ext cx="787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1000- 13FF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555" y="1883"/>
              <a:ext cx="79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1400- 17FF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563" y="2448"/>
              <a:ext cx="75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1800- 1BFF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577" y="3001"/>
              <a:ext cx="716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sym typeface="Symbol" pitchFamily="18" charset="2"/>
                </a:rPr>
                <a:t>1C00- 1FFF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488" y="771"/>
              <a:ext cx="10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99"/>
                  </a:solidFill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>
              <a:off x="568" y="1872"/>
              <a:ext cx="2648" cy="0"/>
            </a:xfrm>
            <a:prstGeom prst="line">
              <a:avLst/>
            </a:prstGeom>
            <a:noFill/>
            <a:ln w="1905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60" y="2416"/>
              <a:ext cx="2648" cy="0"/>
            </a:xfrm>
            <a:prstGeom prst="line">
              <a:avLst/>
            </a:prstGeom>
            <a:noFill/>
            <a:ln w="1905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H="1">
              <a:off x="576" y="2968"/>
              <a:ext cx="2648" cy="0"/>
            </a:xfrm>
            <a:prstGeom prst="line">
              <a:avLst/>
            </a:prstGeom>
            <a:noFill/>
            <a:ln w="1905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>
              <a:off x="552" y="3576"/>
              <a:ext cx="2648" cy="0"/>
            </a:xfrm>
            <a:prstGeom prst="line">
              <a:avLst/>
            </a:prstGeom>
            <a:noFill/>
            <a:ln w="1905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875" y="980728"/>
            <a:ext cx="3184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片选逻辑: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90600" y="1732126"/>
            <a:ext cx="6659563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3000" b="1"/>
              <a:t>第一组:</a:t>
            </a:r>
            <a:r>
              <a:rPr lang="zh-CN" altLang="en-US" sz="3000" b="1">
                <a:solidFill>
                  <a:srgbClr val="CCFFFF"/>
                </a:solidFill>
              </a:rPr>
              <a:t> 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15</a:t>
            </a:r>
            <a:r>
              <a:rPr lang="en-US" altLang="zh-CN" sz="3000" b="1">
                <a:solidFill>
                  <a:srgbClr val="000099"/>
                </a:solidFill>
              </a:rPr>
              <a:t>…A</a:t>
            </a:r>
            <a:r>
              <a:rPr lang="en-US" altLang="zh-CN" sz="2400" b="1">
                <a:solidFill>
                  <a:srgbClr val="000099"/>
                </a:solidFill>
              </a:rPr>
              <a:t>12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11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10</a:t>
            </a:r>
            <a:r>
              <a:rPr lang="en-US" altLang="zh-CN" sz="3000" b="1">
                <a:solidFill>
                  <a:srgbClr val="FFFF99"/>
                </a:solidFill>
              </a:rPr>
              <a:t> </a:t>
            </a:r>
            <a:r>
              <a:rPr lang="zh-CN" altLang="en-US" sz="3000" b="1"/>
              <a:t>= </a:t>
            </a:r>
            <a:r>
              <a:rPr lang="zh-CN" altLang="en-US" sz="3000" b="1">
                <a:solidFill>
                  <a:srgbClr val="000099"/>
                </a:solidFill>
              </a:rPr>
              <a:t>0001</a:t>
            </a:r>
            <a:r>
              <a:rPr lang="zh-CN" altLang="en-US" sz="3000" b="1">
                <a:solidFill>
                  <a:srgbClr val="800000"/>
                </a:solidFill>
              </a:rPr>
              <a:t>00</a:t>
            </a:r>
          </a:p>
          <a:p>
            <a:pPr algn="l">
              <a:spcBef>
                <a:spcPct val="10000"/>
              </a:spcBef>
            </a:pPr>
            <a:r>
              <a:rPr lang="zh-CN" altLang="en-US" sz="3000" b="1"/>
              <a:t>第二组:</a:t>
            </a:r>
            <a:r>
              <a:rPr lang="zh-CN" altLang="en-US" sz="3000" b="1">
                <a:solidFill>
                  <a:srgbClr val="CCFFFF"/>
                </a:solidFill>
              </a:rPr>
              <a:t> </a:t>
            </a:r>
            <a:r>
              <a:rPr lang="en-US" altLang="zh-CN" sz="3000" b="1" smtClean="0">
                <a:solidFill>
                  <a:srgbClr val="000099"/>
                </a:solidFill>
              </a:rPr>
              <a:t>A</a:t>
            </a:r>
            <a:r>
              <a:rPr lang="en-US" altLang="zh-CN" sz="2400" b="1" smtClean="0">
                <a:solidFill>
                  <a:srgbClr val="000099"/>
                </a:solidFill>
              </a:rPr>
              <a:t>15</a:t>
            </a:r>
            <a:r>
              <a:rPr lang="en-US" altLang="zh-CN" sz="3000" b="1" smtClean="0">
                <a:solidFill>
                  <a:srgbClr val="000099"/>
                </a:solidFill>
              </a:rPr>
              <a:t>…A</a:t>
            </a:r>
            <a:r>
              <a:rPr lang="en-US" altLang="zh-CN" sz="2400" b="1" smtClean="0">
                <a:solidFill>
                  <a:srgbClr val="000099"/>
                </a:solidFill>
              </a:rPr>
              <a:t>12</a:t>
            </a:r>
            <a:r>
              <a:rPr lang="en-US" altLang="zh-CN" sz="3000" b="1" smtClean="0">
                <a:solidFill>
                  <a:srgbClr val="800000"/>
                </a:solidFill>
              </a:rPr>
              <a:t>A</a:t>
            </a:r>
            <a:r>
              <a:rPr lang="en-US" altLang="zh-CN" sz="2400" b="1" smtClean="0">
                <a:solidFill>
                  <a:srgbClr val="800000"/>
                </a:solidFill>
              </a:rPr>
              <a:t>11</a:t>
            </a:r>
            <a:r>
              <a:rPr lang="en-US" altLang="zh-CN" sz="3000" b="1" smtClean="0">
                <a:solidFill>
                  <a:srgbClr val="800000"/>
                </a:solidFill>
              </a:rPr>
              <a:t>A</a:t>
            </a:r>
            <a:r>
              <a:rPr lang="en-US" altLang="zh-CN" sz="2400" b="1" smtClean="0">
                <a:solidFill>
                  <a:srgbClr val="800000"/>
                </a:solidFill>
              </a:rPr>
              <a:t>10</a:t>
            </a:r>
            <a:r>
              <a:rPr lang="en-US" altLang="zh-CN" sz="3000" b="1" smtClean="0">
                <a:solidFill>
                  <a:srgbClr val="FFFF99"/>
                </a:solidFill>
              </a:rPr>
              <a:t> </a:t>
            </a:r>
            <a:r>
              <a:rPr lang="zh-CN" altLang="en-US" sz="3000" b="1"/>
              <a:t>= </a:t>
            </a:r>
            <a:r>
              <a:rPr lang="zh-CN" altLang="en-US" sz="3000" b="1">
                <a:solidFill>
                  <a:srgbClr val="000099"/>
                </a:solidFill>
              </a:rPr>
              <a:t>0001</a:t>
            </a:r>
            <a:r>
              <a:rPr lang="zh-CN" altLang="en-US" sz="3000" b="1">
                <a:solidFill>
                  <a:srgbClr val="800000"/>
                </a:solidFill>
              </a:rPr>
              <a:t>01</a:t>
            </a:r>
          </a:p>
          <a:p>
            <a:pPr algn="l">
              <a:spcBef>
                <a:spcPct val="10000"/>
              </a:spcBef>
            </a:pPr>
            <a:r>
              <a:rPr lang="zh-CN" altLang="en-US" sz="3000" b="1"/>
              <a:t>第三组:</a:t>
            </a:r>
            <a:r>
              <a:rPr lang="zh-CN" altLang="en-US" sz="3000" b="1">
                <a:solidFill>
                  <a:srgbClr val="CCFFFF"/>
                </a:solidFill>
              </a:rPr>
              <a:t> 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15</a:t>
            </a:r>
            <a:r>
              <a:rPr lang="en-US" altLang="zh-CN" sz="3000" b="1">
                <a:solidFill>
                  <a:srgbClr val="000099"/>
                </a:solidFill>
              </a:rPr>
              <a:t>…A</a:t>
            </a:r>
            <a:r>
              <a:rPr lang="en-US" altLang="zh-CN" sz="2400" b="1">
                <a:solidFill>
                  <a:srgbClr val="000099"/>
                </a:solidFill>
              </a:rPr>
              <a:t>12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11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10</a:t>
            </a:r>
            <a:r>
              <a:rPr lang="en-US" altLang="zh-CN" sz="3000" b="1">
                <a:solidFill>
                  <a:srgbClr val="FFFF99"/>
                </a:solidFill>
              </a:rPr>
              <a:t> </a:t>
            </a:r>
            <a:r>
              <a:rPr lang="zh-CN" altLang="en-US" sz="3000" b="1"/>
              <a:t>= </a:t>
            </a:r>
            <a:r>
              <a:rPr lang="zh-CN" altLang="en-US" sz="3000" b="1">
                <a:solidFill>
                  <a:srgbClr val="000099"/>
                </a:solidFill>
              </a:rPr>
              <a:t>0001</a:t>
            </a:r>
            <a:r>
              <a:rPr lang="zh-CN" altLang="en-US" sz="3000" b="1">
                <a:solidFill>
                  <a:srgbClr val="800000"/>
                </a:solidFill>
              </a:rPr>
              <a:t>10</a:t>
            </a:r>
          </a:p>
          <a:p>
            <a:pPr algn="l">
              <a:spcBef>
                <a:spcPct val="10000"/>
              </a:spcBef>
            </a:pPr>
            <a:r>
              <a:rPr lang="zh-CN" altLang="en-US" sz="3000" b="1"/>
              <a:t>第四组:</a:t>
            </a:r>
            <a:r>
              <a:rPr lang="zh-CN" altLang="en-US" sz="3000" b="1">
                <a:solidFill>
                  <a:srgbClr val="CCFFFF"/>
                </a:solidFill>
              </a:rPr>
              <a:t> 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15</a:t>
            </a:r>
            <a:r>
              <a:rPr lang="en-US" altLang="zh-CN" sz="3000" b="1">
                <a:solidFill>
                  <a:srgbClr val="000099"/>
                </a:solidFill>
              </a:rPr>
              <a:t>…A</a:t>
            </a:r>
            <a:r>
              <a:rPr lang="en-US" altLang="zh-CN" sz="2400" b="1">
                <a:solidFill>
                  <a:srgbClr val="000099"/>
                </a:solidFill>
              </a:rPr>
              <a:t>12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11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10</a:t>
            </a:r>
            <a:r>
              <a:rPr lang="en-US" altLang="zh-CN" sz="3000" b="1">
                <a:solidFill>
                  <a:srgbClr val="FFFF99"/>
                </a:solidFill>
              </a:rPr>
              <a:t> </a:t>
            </a:r>
            <a:r>
              <a:rPr lang="zh-CN" altLang="en-US" sz="3000" b="1"/>
              <a:t>= </a:t>
            </a:r>
            <a:r>
              <a:rPr lang="zh-CN" altLang="en-US" sz="3000" b="1">
                <a:solidFill>
                  <a:srgbClr val="000099"/>
                </a:solidFill>
              </a:rPr>
              <a:t>0001</a:t>
            </a:r>
            <a:r>
              <a:rPr lang="zh-CN" altLang="en-US" sz="3000" b="1">
                <a:solidFill>
                  <a:srgbClr val="800000"/>
                </a:solidFill>
              </a:rPr>
              <a:t>11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8800" y="4183920"/>
            <a:ext cx="83439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如果使用3:8译码器来产生片选信号, 可将上述状态看作:</a:t>
            </a:r>
            <a:r>
              <a:rPr lang="zh-CN" altLang="en-US" sz="3000" b="1">
                <a:solidFill>
                  <a:srgbClr val="CCFFFF"/>
                </a:solidFill>
              </a:rPr>
              <a:t> 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15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14</a:t>
            </a:r>
            <a:r>
              <a:rPr lang="en-US" altLang="zh-CN" sz="3000" b="1">
                <a:solidFill>
                  <a:srgbClr val="000099"/>
                </a:solidFill>
              </a:rPr>
              <a:t>A</a:t>
            </a:r>
            <a:r>
              <a:rPr lang="en-US" altLang="zh-CN" sz="2400" b="1">
                <a:solidFill>
                  <a:srgbClr val="000099"/>
                </a:solidFill>
              </a:rPr>
              <a:t>13</a:t>
            </a:r>
            <a:r>
              <a:rPr lang="en-US" altLang="zh-CN" sz="3000" b="1">
                <a:solidFill>
                  <a:srgbClr val="000099"/>
                </a:solidFill>
              </a:rPr>
              <a:t>=000</a:t>
            </a:r>
            <a:r>
              <a:rPr lang="zh-CN" altLang="en-US" sz="3000" b="1">
                <a:solidFill>
                  <a:srgbClr val="000099"/>
                </a:solidFill>
              </a:rPr>
              <a:t>时,</a:t>
            </a:r>
            <a:r>
              <a:rPr lang="zh-CN" altLang="en-US" sz="3000" b="1">
                <a:solidFill>
                  <a:srgbClr val="00FF00"/>
                </a:solidFill>
              </a:rPr>
              <a:t> 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12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11</a:t>
            </a:r>
            <a:r>
              <a:rPr lang="en-US" altLang="zh-CN" sz="3000" b="1">
                <a:solidFill>
                  <a:srgbClr val="800000"/>
                </a:solidFill>
              </a:rPr>
              <a:t>A</a:t>
            </a:r>
            <a:r>
              <a:rPr lang="en-US" altLang="zh-CN" sz="2400" b="1">
                <a:solidFill>
                  <a:srgbClr val="800000"/>
                </a:solidFill>
              </a:rPr>
              <a:t>10</a:t>
            </a:r>
            <a:r>
              <a:rPr lang="zh-CN" altLang="en-US" sz="3000" b="1">
                <a:solidFill>
                  <a:srgbClr val="800000"/>
                </a:solidFill>
              </a:rPr>
              <a:t>分别=100、101、110、111。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804248" y="1743238"/>
            <a:ext cx="1604963" cy="2154238"/>
            <a:chOff x="4272" y="580"/>
            <a:chExt cx="1011" cy="1357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4272" y="580"/>
              <a:ext cx="98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800000"/>
                  </a:solidFill>
                  <a:ea typeface="黑体" pitchFamily="2" charset="-122"/>
                </a:rPr>
                <a:t>(=CS0)</a:t>
              </a: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4288" y="916"/>
              <a:ext cx="98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800000"/>
                  </a:solidFill>
                  <a:ea typeface="黑体" pitchFamily="2" charset="-122"/>
                </a:rPr>
                <a:t>(=CS1)</a:t>
              </a: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4296" y="1252"/>
              <a:ext cx="98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800000"/>
                  </a:solidFill>
                  <a:ea typeface="黑体" pitchFamily="2" charset="-122"/>
                </a:rPr>
                <a:t>(=CS2)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296" y="1588"/>
              <a:ext cx="98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800000"/>
                  </a:solidFill>
                  <a:ea typeface="黑体" pitchFamily="2" charset="-122"/>
                </a:rPr>
                <a:t>(=CS3)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6363" y="526504"/>
            <a:ext cx="2406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电路框图: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9350" y="3160167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0099"/>
                </a:solidFill>
              </a:rPr>
              <a:t>A</a:t>
            </a:r>
            <a:r>
              <a:rPr lang="en-US" altLang="zh-CN" sz="1400" b="1">
                <a:solidFill>
                  <a:srgbClr val="000099"/>
                </a:solidFill>
              </a:rPr>
              <a:t>15</a:t>
            </a:r>
            <a:r>
              <a:rPr lang="en-US" altLang="zh-CN" sz="2400" b="1">
                <a:solidFill>
                  <a:srgbClr val="000099"/>
                </a:solidFill>
              </a:rPr>
              <a:t>A</a:t>
            </a:r>
            <a:r>
              <a:rPr lang="en-US" altLang="zh-CN" sz="1400" b="1">
                <a:solidFill>
                  <a:srgbClr val="000099"/>
                </a:solidFill>
              </a:rPr>
              <a:t>14</a:t>
            </a:r>
            <a:r>
              <a:rPr lang="en-US" altLang="zh-CN" sz="2400" b="1">
                <a:solidFill>
                  <a:srgbClr val="000099"/>
                </a:solidFill>
              </a:rPr>
              <a:t>A</a:t>
            </a:r>
            <a:r>
              <a:rPr lang="en-US" altLang="zh-CN" sz="1400" b="1">
                <a:solidFill>
                  <a:srgbClr val="000099"/>
                </a:solidFill>
              </a:rPr>
              <a:t>13 </a:t>
            </a:r>
            <a:r>
              <a:rPr lang="en-US" altLang="zh-CN" sz="2400" b="1">
                <a:solidFill>
                  <a:srgbClr val="000099"/>
                </a:solidFill>
              </a:rPr>
              <a:t>=000</a:t>
            </a:r>
            <a:endParaRPr lang="zh-CN" altLang="en-US" sz="2400" b="1">
              <a:solidFill>
                <a:srgbClr val="000099"/>
              </a:solidFill>
            </a:endParaRPr>
          </a:p>
        </p:txBody>
      </p:sp>
      <p:sp>
        <p:nvSpPr>
          <p:cNvPr id="4" name="Line 42"/>
          <p:cNvSpPr>
            <a:spLocks noChangeShapeType="1"/>
          </p:cNvSpPr>
          <p:nvPr/>
        </p:nvSpPr>
        <p:spPr bwMode="auto">
          <a:xfrm flipV="1">
            <a:off x="3681413" y="4077742"/>
            <a:ext cx="1741487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V="1">
            <a:off x="3671888" y="4296817"/>
            <a:ext cx="3159125" cy="158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3671888" y="4523829"/>
            <a:ext cx="45339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2932113" y="2609304"/>
            <a:ext cx="217963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12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11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10 </a:t>
            </a:r>
            <a:r>
              <a:rPr lang="en-US" altLang="zh-CN" sz="2400" b="1">
                <a:solidFill>
                  <a:srgbClr val="800000"/>
                </a:solidFill>
              </a:rPr>
              <a:t>=100</a:t>
            </a:r>
            <a:r>
              <a:rPr lang="zh-CN" altLang="en-US" sz="2400" b="1">
                <a:solidFill>
                  <a:srgbClr val="800000"/>
                </a:solidFill>
              </a:rPr>
              <a:t>第1组片选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4219575" y="3261767"/>
            <a:ext cx="22717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12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11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10 </a:t>
            </a:r>
            <a:r>
              <a:rPr lang="en-US" altLang="zh-CN" sz="2400" b="1">
                <a:solidFill>
                  <a:srgbClr val="800000"/>
                </a:solidFill>
              </a:rPr>
              <a:t>=101</a:t>
            </a:r>
            <a:r>
              <a:rPr lang="zh-CN" altLang="en-US" sz="2400" b="1">
                <a:solidFill>
                  <a:srgbClr val="800000"/>
                </a:solidFill>
              </a:rPr>
              <a:t>第2组片选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5673725" y="2523579"/>
            <a:ext cx="214153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12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11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10 </a:t>
            </a:r>
            <a:r>
              <a:rPr lang="en-US" altLang="zh-CN" sz="2400" b="1">
                <a:solidFill>
                  <a:srgbClr val="800000"/>
                </a:solidFill>
              </a:rPr>
              <a:t>=110</a:t>
            </a:r>
            <a:r>
              <a:rPr lang="zh-CN" altLang="en-US" sz="2400" b="1">
                <a:solidFill>
                  <a:srgbClr val="800000"/>
                </a:solidFill>
              </a:rPr>
              <a:t>第3组片选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7064375" y="3344317"/>
            <a:ext cx="213518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12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11</a:t>
            </a:r>
            <a:r>
              <a:rPr lang="en-US" altLang="zh-CN" sz="2400" b="1">
                <a:solidFill>
                  <a:srgbClr val="800000"/>
                </a:solidFill>
              </a:rPr>
              <a:t>A</a:t>
            </a:r>
            <a:r>
              <a:rPr lang="en-US" altLang="zh-CN" sz="1400" b="1">
                <a:solidFill>
                  <a:srgbClr val="800000"/>
                </a:solidFill>
              </a:rPr>
              <a:t>10 </a:t>
            </a:r>
            <a:r>
              <a:rPr lang="en-US" altLang="zh-CN" sz="2400" b="1">
                <a:solidFill>
                  <a:srgbClr val="800000"/>
                </a:solidFill>
              </a:rPr>
              <a:t>=111</a:t>
            </a:r>
            <a:r>
              <a:rPr lang="zh-CN" altLang="en-US" sz="2400" b="1">
                <a:solidFill>
                  <a:srgbClr val="800000"/>
                </a:solidFill>
              </a:rPr>
              <a:t>第4组片选</a:t>
            </a:r>
          </a:p>
        </p:txBody>
      </p:sp>
      <p:sp>
        <p:nvSpPr>
          <p:cNvPr id="11" name="Freeform 49"/>
          <p:cNvSpPr>
            <a:spLocks/>
          </p:cNvSpPr>
          <p:nvPr/>
        </p:nvSpPr>
        <p:spPr bwMode="auto">
          <a:xfrm>
            <a:off x="1844675" y="2590254"/>
            <a:ext cx="1139825" cy="1312863"/>
          </a:xfrm>
          <a:custGeom>
            <a:avLst/>
            <a:gdLst>
              <a:gd name="T0" fmla="*/ 710 w 902"/>
              <a:gd name="T1" fmla="*/ 0 h 1027"/>
              <a:gd name="T2" fmla="*/ 902 w 902"/>
              <a:gd name="T3" fmla="*/ 0 h 1027"/>
              <a:gd name="T4" fmla="*/ 902 w 902"/>
              <a:gd name="T5" fmla="*/ 374 h 1027"/>
              <a:gd name="T6" fmla="*/ 0 w 902"/>
              <a:gd name="T7" fmla="*/ 374 h 1027"/>
              <a:gd name="T8" fmla="*/ 0 w 902"/>
              <a:gd name="T9" fmla="*/ 1027 h 1027"/>
              <a:gd name="T10" fmla="*/ 268 w 902"/>
              <a:gd name="T11" fmla="*/ 1027 h 10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2"/>
              <a:gd name="T19" fmla="*/ 0 h 1027"/>
              <a:gd name="T20" fmla="*/ 902 w 902"/>
              <a:gd name="T21" fmla="*/ 1027 h 10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2" h="1027">
                <a:moveTo>
                  <a:pt x="710" y="0"/>
                </a:moveTo>
                <a:lnTo>
                  <a:pt x="902" y="0"/>
                </a:lnTo>
                <a:lnTo>
                  <a:pt x="902" y="374"/>
                </a:lnTo>
                <a:lnTo>
                  <a:pt x="0" y="374"/>
                </a:lnTo>
                <a:lnTo>
                  <a:pt x="0" y="1027"/>
                </a:lnTo>
                <a:lnTo>
                  <a:pt x="268" y="1027"/>
                </a:ln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2" name="Freeform 71"/>
          <p:cNvSpPr>
            <a:spLocks/>
          </p:cNvSpPr>
          <p:nvPr/>
        </p:nvSpPr>
        <p:spPr bwMode="auto">
          <a:xfrm>
            <a:off x="5016500" y="1251992"/>
            <a:ext cx="406400" cy="2832100"/>
          </a:xfrm>
          <a:custGeom>
            <a:avLst/>
            <a:gdLst>
              <a:gd name="T0" fmla="*/ 451 w 451"/>
              <a:gd name="T1" fmla="*/ 2093 h 2093"/>
              <a:gd name="T2" fmla="*/ 451 w 451"/>
              <a:gd name="T3" fmla="*/ 1133 h 2093"/>
              <a:gd name="T4" fmla="*/ 0 w 451"/>
              <a:gd name="T5" fmla="*/ 1133 h 2093"/>
              <a:gd name="T6" fmla="*/ 0 w 451"/>
              <a:gd name="T7" fmla="*/ 0 h 2093"/>
              <a:gd name="T8" fmla="*/ 182 w 451"/>
              <a:gd name="T9" fmla="*/ 0 h 2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093"/>
              <a:gd name="T17" fmla="*/ 451 w 451"/>
              <a:gd name="T18" fmla="*/ 2093 h 2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093">
                <a:moveTo>
                  <a:pt x="451" y="2093"/>
                </a:moveTo>
                <a:lnTo>
                  <a:pt x="451" y="1133"/>
                </a:lnTo>
                <a:lnTo>
                  <a:pt x="0" y="1133"/>
                </a:lnTo>
                <a:lnTo>
                  <a:pt x="0" y="0"/>
                </a:lnTo>
                <a:lnTo>
                  <a:pt x="182" y="0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3" name="Freeform 76"/>
          <p:cNvSpPr>
            <a:spLocks/>
          </p:cNvSpPr>
          <p:nvPr/>
        </p:nvSpPr>
        <p:spPr bwMode="auto">
          <a:xfrm>
            <a:off x="6419850" y="1293267"/>
            <a:ext cx="419100" cy="3017837"/>
          </a:xfrm>
          <a:custGeom>
            <a:avLst/>
            <a:gdLst>
              <a:gd name="T0" fmla="*/ 451 w 451"/>
              <a:gd name="T1" fmla="*/ 2093 h 2093"/>
              <a:gd name="T2" fmla="*/ 451 w 451"/>
              <a:gd name="T3" fmla="*/ 1133 h 2093"/>
              <a:gd name="T4" fmla="*/ 0 w 451"/>
              <a:gd name="T5" fmla="*/ 1133 h 2093"/>
              <a:gd name="T6" fmla="*/ 0 w 451"/>
              <a:gd name="T7" fmla="*/ 0 h 2093"/>
              <a:gd name="T8" fmla="*/ 182 w 451"/>
              <a:gd name="T9" fmla="*/ 0 h 2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093"/>
              <a:gd name="T17" fmla="*/ 451 w 451"/>
              <a:gd name="T18" fmla="*/ 2093 h 2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093">
                <a:moveTo>
                  <a:pt x="451" y="2093"/>
                </a:moveTo>
                <a:lnTo>
                  <a:pt x="451" y="1133"/>
                </a:lnTo>
                <a:lnTo>
                  <a:pt x="0" y="1133"/>
                </a:lnTo>
                <a:lnTo>
                  <a:pt x="0" y="0"/>
                </a:lnTo>
                <a:lnTo>
                  <a:pt x="182" y="0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Freeform 78"/>
          <p:cNvSpPr>
            <a:spLocks/>
          </p:cNvSpPr>
          <p:nvPr/>
        </p:nvSpPr>
        <p:spPr bwMode="auto">
          <a:xfrm>
            <a:off x="7796213" y="1305967"/>
            <a:ext cx="400050" cy="3228975"/>
          </a:xfrm>
          <a:custGeom>
            <a:avLst/>
            <a:gdLst>
              <a:gd name="T0" fmla="*/ 451 w 451"/>
              <a:gd name="T1" fmla="*/ 2093 h 2093"/>
              <a:gd name="T2" fmla="*/ 451 w 451"/>
              <a:gd name="T3" fmla="*/ 1133 h 2093"/>
              <a:gd name="T4" fmla="*/ 0 w 451"/>
              <a:gd name="T5" fmla="*/ 1133 h 2093"/>
              <a:gd name="T6" fmla="*/ 0 w 451"/>
              <a:gd name="T7" fmla="*/ 0 h 2093"/>
              <a:gd name="T8" fmla="*/ 182 w 451"/>
              <a:gd name="T9" fmla="*/ 0 h 2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093"/>
              <a:gd name="T17" fmla="*/ 451 w 451"/>
              <a:gd name="T18" fmla="*/ 2093 h 2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093">
                <a:moveTo>
                  <a:pt x="451" y="2093"/>
                </a:moveTo>
                <a:lnTo>
                  <a:pt x="451" y="1133"/>
                </a:lnTo>
                <a:lnTo>
                  <a:pt x="0" y="1133"/>
                </a:lnTo>
                <a:lnTo>
                  <a:pt x="0" y="0"/>
                </a:lnTo>
                <a:lnTo>
                  <a:pt x="182" y="0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AutoShape 81"/>
          <p:cNvSpPr>
            <a:spLocks/>
          </p:cNvSpPr>
          <p:nvPr/>
        </p:nvSpPr>
        <p:spPr bwMode="auto">
          <a:xfrm>
            <a:off x="3736975" y="4715917"/>
            <a:ext cx="165100" cy="615950"/>
          </a:xfrm>
          <a:prstGeom prst="rightBrace">
            <a:avLst>
              <a:gd name="adj1" fmla="val 31090"/>
              <a:gd name="adj2" fmla="val 50000"/>
            </a:avLst>
          </a:prstGeom>
          <a:noFill/>
          <a:ln w="22225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3884613" y="4782592"/>
            <a:ext cx="402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A</a:t>
            </a:r>
            <a:r>
              <a:rPr lang="en-US" altLang="zh-CN" sz="1400" b="1"/>
              <a:t>12</a:t>
            </a:r>
            <a:r>
              <a:rPr lang="en-US" altLang="zh-CN" sz="2400" b="1"/>
              <a:t>A</a:t>
            </a:r>
            <a:r>
              <a:rPr lang="en-US" altLang="zh-CN" sz="1400" b="1"/>
              <a:t>11</a:t>
            </a:r>
            <a:r>
              <a:rPr lang="en-US" altLang="zh-CN" sz="2400" b="1"/>
              <a:t>A</a:t>
            </a:r>
            <a:r>
              <a:rPr lang="en-US" altLang="zh-CN" sz="1400" b="1"/>
              <a:t>10 </a:t>
            </a:r>
            <a:r>
              <a:rPr lang="en-US" altLang="zh-CN" sz="2400" b="1"/>
              <a:t>=000~011</a:t>
            </a:r>
            <a:r>
              <a:rPr lang="zh-CN" altLang="en-US" sz="2400" b="1"/>
              <a:t>暂不使用</a:t>
            </a:r>
          </a:p>
        </p:txBody>
      </p:sp>
      <p:sp>
        <p:nvSpPr>
          <p:cNvPr id="17" name="Freeform 93"/>
          <p:cNvSpPr>
            <a:spLocks/>
          </p:cNvSpPr>
          <p:nvPr/>
        </p:nvSpPr>
        <p:spPr bwMode="auto">
          <a:xfrm>
            <a:off x="3544888" y="1248817"/>
            <a:ext cx="587375" cy="2568575"/>
          </a:xfrm>
          <a:custGeom>
            <a:avLst/>
            <a:gdLst>
              <a:gd name="T0" fmla="*/ 451 w 451"/>
              <a:gd name="T1" fmla="*/ 2093 h 2093"/>
              <a:gd name="T2" fmla="*/ 451 w 451"/>
              <a:gd name="T3" fmla="*/ 1133 h 2093"/>
              <a:gd name="T4" fmla="*/ 0 w 451"/>
              <a:gd name="T5" fmla="*/ 1133 h 2093"/>
              <a:gd name="T6" fmla="*/ 0 w 451"/>
              <a:gd name="T7" fmla="*/ 0 h 2093"/>
              <a:gd name="T8" fmla="*/ 182 w 451"/>
              <a:gd name="T9" fmla="*/ 0 h 2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093"/>
              <a:gd name="T17" fmla="*/ 451 w 451"/>
              <a:gd name="T18" fmla="*/ 2093 h 2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093">
                <a:moveTo>
                  <a:pt x="451" y="2093"/>
                </a:moveTo>
                <a:lnTo>
                  <a:pt x="451" y="1133"/>
                </a:lnTo>
                <a:lnTo>
                  <a:pt x="0" y="1133"/>
                </a:lnTo>
                <a:lnTo>
                  <a:pt x="0" y="0"/>
                </a:lnTo>
                <a:lnTo>
                  <a:pt x="182" y="0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18" name="Group 107"/>
          <p:cNvGrpSpPr>
            <a:grpSpLocks/>
          </p:cNvGrpSpPr>
          <p:nvPr/>
        </p:nvGrpSpPr>
        <p:grpSpPr bwMode="auto">
          <a:xfrm>
            <a:off x="3543300" y="785267"/>
            <a:ext cx="5535613" cy="1704975"/>
            <a:chOff x="2232" y="409"/>
            <a:chExt cx="3487" cy="1074"/>
          </a:xfrm>
        </p:grpSpPr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2440" y="417"/>
              <a:ext cx="643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2411" y="1017"/>
              <a:ext cx="643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330" y="409"/>
              <a:ext cx="629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3333" y="1017"/>
              <a:ext cx="620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3265" y="676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Oval 63"/>
            <p:cNvSpPr>
              <a:spLocks noChangeArrowheads="1"/>
            </p:cNvSpPr>
            <p:nvPr/>
          </p:nvSpPr>
          <p:spPr bwMode="auto">
            <a:xfrm>
              <a:off x="3257" y="1252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4205" y="418"/>
              <a:ext cx="602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4199" y="1003"/>
              <a:ext cx="619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27" name="Oval 64"/>
            <p:cNvSpPr>
              <a:spLocks noChangeArrowheads="1"/>
            </p:cNvSpPr>
            <p:nvPr/>
          </p:nvSpPr>
          <p:spPr bwMode="auto">
            <a:xfrm>
              <a:off x="4135" y="694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Oval 65"/>
            <p:cNvSpPr>
              <a:spLocks noChangeArrowheads="1"/>
            </p:cNvSpPr>
            <p:nvPr/>
          </p:nvSpPr>
          <p:spPr bwMode="auto">
            <a:xfrm>
              <a:off x="4127" y="1270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Text Box 53"/>
            <p:cNvSpPr txBox="1">
              <a:spLocks noChangeArrowheads="1"/>
            </p:cNvSpPr>
            <p:nvPr/>
          </p:nvSpPr>
          <p:spPr bwMode="auto">
            <a:xfrm>
              <a:off x="5082" y="410"/>
              <a:ext cx="627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5084" y="988"/>
              <a:ext cx="635" cy="46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35000"/>
                </a:spcBef>
              </a:pPr>
              <a:r>
                <a:rPr lang="zh-CN" altLang="en-US" sz="2400" b="1"/>
                <a:t>1</a:t>
              </a:r>
              <a:r>
                <a:rPr lang="en-US" altLang="zh-CN" sz="2400" b="1"/>
                <a:t>K</a:t>
              </a:r>
              <a:r>
                <a:rPr lang="en-US" altLang="zh-CN" sz="2400" b="1">
                  <a:sym typeface="Symbol" pitchFamily="18" charset="2"/>
                </a:rPr>
                <a:t>4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en-US" altLang="zh-CN" sz="2400" b="1"/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auto">
            <a:xfrm>
              <a:off x="5006" y="705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Oval 67"/>
            <p:cNvSpPr>
              <a:spLocks noChangeArrowheads="1"/>
            </p:cNvSpPr>
            <p:nvPr/>
          </p:nvSpPr>
          <p:spPr bwMode="auto">
            <a:xfrm>
              <a:off x="5008" y="1273"/>
              <a:ext cx="63" cy="63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3160" y="1281"/>
              <a:ext cx="10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77"/>
            <p:cNvSpPr>
              <a:spLocks noChangeShapeType="1"/>
            </p:cNvSpPr>
            <p:nvPr/>
          </p:nvSpPr>
          <p:spPr bwMode="auto">
            <a:xfrm>
              <a:off x="4051" y="1308"/>
              <a:ext cx="77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908" y="1308"/>
              <a:ext cx="111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Oval 89"/>
            <p:cNvSpPr>
              <a:spLocks noChangeArrowheads="1"/>
            </p:cNvSpPr>
            <p:nvPr/>
          </p:nvSpPr>
          <p:spPr bwMode="auto">
            <a:xfrm>
              <a:off x="2369" y="672"/>
              <a:ext cx="68" cy="68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Oval 90"/>
            <p:cNvSpPr>
              <a:spLocks noChangeArrowheads="1"/>
            </p:cNvSpPr>
            <p:nvPr/>
          </p:nvSpPr>
          <p:spPr bwMode="auto">
            <a:xfrm>
              <a:off x="2333" y="1232"/>
              <a:ext cx="68" cy="68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94"/>
            <p:cNvSpPr>
              <a:spLocks noChangeShapeType="1"/>
            </p:cNvSpPr>
            <p:nvPr/>
          </p:nvSpPr>
          <p:spPr bwMode="auto">
            <a:xfrm>
              <a:off x="2232" y="1263"/>
              <a:ext cx="113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9" name="Text Box 95"/>
          <p:cNvSpPr txBox="1">
            <a:spLocks noChangeArrowheads="1"/>
          </p:cNvSpPr>
          <p:nvPr/>
        </p:nvSpPr>
        <p:spPr bwMode="auto">
          <a:xfrm>
            <a:off x="2752725" y="2179092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Y</a:t>
            </a:r>
            <a:r>
              <a:rPr lang="en-US" altLang="zh-CN" sz="3200" b="1" baseline="-14000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40" name="Freeform 97"/>
          <p:cNvSpPr>
            <a:spLocks/>
          </p:cNvSpPr>
          <p:nvPr/>
        </p:nvSpPr>
        <p:spPr bwMode="auto">
          <a:xfrm>
            <a:off x="3684588" y="3726904"/>
            <a:ext cx="454025" cy="127000"/>
          </a:xfrm>
          <a:custGeom>
            <a:avLst/>
            <a:gdLst>
              <a:gd name="T0" fmla="*/ 0 w 312"/>
              <a:gd name="T1" fmla="*/ 144 h 144"/>
              <a:gd name="T2" fmla="*/ 312 w 312"/>
              <a:gd name="T3" fmla="*/ 144 h 144"/>
              <a:gd name="T4" fmla="*/ 312 w 312"/>
              <a:gd name="T5" fmla="*/ 0 h 144"/>
              <a:gd name="T6" fmla="*/ 0 60000 65536"/>
              <a:gd name="T7" fmla="*/ 0 60000 65536"/>
              <a:gd name="T8" fmla="*/ 0 60000 65536"/>
              <a:gd name="T9" fmla="*/ 0 w 312"/>
              <a:gd name="T10" fmla="*/ 0 h 144"/>
              <a:gd name="T11" fmla="*/ 312 w 3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144">
                <a:moveTo>
                  <a:pt x="0" y="144"/>
                </a:moveTo>
                <a:lnTo>
                  <a:pt x="312" y="144"/>
                </a:lnTo>
                <a:lnTo>
                  <a:pt x="312" y="0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41" name="Group 111"/>
          <p:cNvGrpSpPr>
            <a:grpSpLocks/>
          </p:cNvGrpSpPr>
          <p:nvPr/>
        </p:nvGrpSpPr>
        <p:grpSpPr bwMode="auto">
          <a:xfrm>
            <a:off x="157163" y="1067842"/>
            <a:ext cx="2601912" cy="1981200"/>
            <a:chOff x="99" y="635"/>
            <a:chExt cx="1639" cy="1248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27" y="719"/>
              <a:ext cx="847" cy="939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3100" b="1">
                  <a:solidFill>
                    <a:srgbClr val="CCFFFF"/>
                  </a:solidFill>
                </a:rPr>
                <a:t>   </a:t>
              </a:r>
              <a:r>
                <a:rPr lang="zh-CN" altLang="en-US" sz="2800" b="1"/>
                <a:t>3:8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译码器</a:t>
              </a:r>
            </a:p>
            <a:p>
              <a:pPr algn="l">
                <a:lnSpc>
                  <a:spcPct val="65000"/>
                </a:lnSpc>
                <a:spcBef>
                  <a:spcPct val="5000"/>
                </a:spcBef>
              </a:pPr>
              <a:endParaRPr lang="zh-CN" altLang="en-US" sz="3100" b="1">
                <a:solidFill>
                  <a:srgbClr val="CCFFFF"/>
                </a:solidFill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567" y="804"/>
              <a:ext cx="249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569" y="1032"/>
              <a:ext cx="249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573" y="1279"/>
              <a:ext cx="249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99" y="635"/>
              <a:ext cx="767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15</a:t>
              </a:r>
              <a:r>
                <a:rPr lang="en-US" altLang="zh-CN" sz="2400" b="1">
                  <a:solidFill>
                    <a:srgbClr val="00FF00"/>
                  </a:solidFill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14</a:t>
              </a:r>
              <a:r>
                <a:rPr lang="en-US" altLang="zh-CN" sz="2400" b="1">
                  <a:solidFill>
                    <a:srgbClr val="00FF00"/>
                  </a:solidFill>
                </a:rPr>
                <a:t>  </a:t>
              </a:r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13</a:t>
              </a:r>
              <a:endParaRPr lang="zh-CN" altLang="en-US" sz="2400" b="1">
                <a:solidFill>
                  <a:srgbClr val="000099"/>
                </a:solidFill>
              </a:endParaRPr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1680" y="747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1681" y="862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1682" y="971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1684" y="1215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1681" y="1090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1676" y="1333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Oval 18"/>
            <p:cNvSpPr>
              <a:spLocks noChangeArrowheads="1"/>
            </p:cNvSpPr>
            <p:nvPr/>
          </p:nvSpPr>
          <p:spPr bwMode="auto">
            <a:xfrm>
              <a:off x="1677" y="1448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Oval 19"/>
            <p:cNvSpPr>
              <a:spLocks noChangeArrowheads="1"/>
            </p:cNvSpPr>
            <p:nvPr/>
          </p:nvSpPr>
          <p:spPr bwMode="auto">
            <a:xfrm>
              <a:off x="1678" y="1557"/>
              <a:ext cx="54" cy="54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742" y="1533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544" y="1570"/>
              <a:ext cx="192" cy="257"/>
            </a:xfrm>
            <a:custGeom>
              <a:avLst/>
              <a:gdLst>
                <a:gd name="T0" fmla="*/ 192 w 192"/>
                <a:gd name="T1" fmla="*/ 0 h 297"/>
                <a:gd name="T2" fmla="*/ 0 w 192"/>
                <a:gd name="T3" fmla="*/ 0 h 297"/>
                <a:gd name="T4" fmla="*/ 0 w 192"/>
                <a:gd name="T5" fmla="*/ 297 h 297"/>
                <a:gd name="T6" fmla="*/ 0 60000 65536"/>
                <a:gd name="T7" fmla="*/ 0 60000 65536"/>
                <a:gd name="T8" fmla="*/ 0 60000 65536"/>
                <a:gd name="T9" fmla="*/ 0 w 192"/>
                <a:gd name="T10" fmla="*/ 0 h 297"/>
                <a:gd name="T11" fmla="*/ 192 w 192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97">
                  <a:moveTo>
                    <a:pt x="192" y="0"/>
                  </a:moveTo>
                  <a:lnTo>
                    <a:pt x="0" y="0"/>
                  </a:lnTo>
                  <a:lnTo>
                    <a:pt x="0" y="297"/>
                  </a:lnTo>
                </a:path>
              </a:pathLst>
            </a:cu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57" name="Group 108"/>
            <p:cNvGrpSpPr>
              <a:grpSpLocks/>
            </p:cNvGrpSpPr>
            <p:nvPr/>
          </p:nvGrpSpPr>
          <p:grpSpPr bwMode="auto">
            <a:xfrm>
              <a:off x="466" y="1825"/>
              <a:ext cx="192" cy="58"/>
              <a:chOff x="466" y="2057"/>
              <a:chExt cx="192" cy="58"/>
            </a:xfrm>
          </p:grpSpPr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466" y="2057"/>
                <a:ext cx="192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/>
            </p:nvSpPr>
            <p:spPr bwMode="auto">
              <a:xfrm>
                <a:off x="514" y="2115"/>
                <a:ext cx="86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58" name="Group 110"/>
            <p:cNvGrpSpPr>
              <a:grpSpLocks/>
            </p:cNvGrpSpPr>
            <p:nvPr/>
          </p:nvGrpSpPr>
          <p:grpSpPr bwMode="auto">
            <a:xfrm>
              <a:off x="159" y="1484"/>
              <a:ext cx="518" cy="298"/>
              <a:chOff x="175" y="1612"/>
              <a:chExt cx="518" cy="298"/>
            </a:xfrm>
          </p:grpSpPr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175" y="1612"/>
                <a:ext cx="51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500" b="1"/>
                  <a:t>EN</a:t>
                </a:r>
              </a:p>
            </p:txBody>
          </p:sp>
          <p:sp>
            <p:nvSpPr>
              <p:cNvPr id="60" name="Line 109"/>
              <p:cNvSpPr>
                <a:spLocks noChangeShapeType="1"/>
              </p:cNvSpPr>
              <p:nvPr/>
            </p:nvSpPr>
            <p:spPr bwMode="auto">
              <a:xfrm flipV="1">
                <a:off x="251" y="1647"/>
                <a:ext cx="252" cy="8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63" name="Group 114"/>
          <p:cNvGrpSpPr>
            <a:grpSpLocks/>
          </p:cNvGrpSpPr>
          <p:nvPr/>
        </p:nvGrpSpPr>
        <p:grpSpPr bwMode="auto">
          <a:xfrm>
            <a:off x="1166813" y="3722142"/>
            <a:ext cx="2524125" cy="1716087"/>
            <a:chOff x="735" y="2307"/>
            <a:chExt cx="1590" cy="1081"/>
          </a:xfrm>
        </p:grpSpPr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1436" y="2332"/>
              <a:ext cx="816" cy="1056"/>
            </a:xfrm>
            <a:prstGeom prst="rect">
              <a:avLst/>
            </a:prstGeom>
            <a:noFill/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CCFFFF"/>
                  </a:solidFill>
                </a:rPr>
                <a:t>   </a:t>
              </a:r>
              <a:r>
                <a:rPr lang="zh-CN" altLang="en-US" sz="2600" b="1"/>
                <a:t>3:8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2800" b="1"/>
                <a:t>译码器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1202" y="2714"/>
              <a:ext cx="227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1199" y="2971"/>
              <a:ext cx="227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199" y="3230"/>
              <a:ext cx="227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735" y="2525"/>
              <a:ext cx="519" cy="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5000"/>
                </a:lnSpc>
                <a:spcBef>
                  <a:spcPct val="0"/>
                </a:spcBef>
              </a:pPr>
              <a:r>
                <a:rPr lang="en-US" altLang="zh-CN" sz="2600" b="1">
                  <a:solidFill>
                    <a:srgbClr val="800000"/>
                  </a:solidFill>
                </a:rPr>
                <a:t>A</a:t>
              </a:r>
              <a:r>
                <a:rPr lang="en-US" altLang="zh-CN" sz="2400" b="1">
                  <a:solidFill>
                    <a:srgbClr val="800000"/>
                  </a:solidFill>
                </a:rPr>
                <a:t>12</a:t>
              </a:r>
              <a:r>
                <a:rPr lang="en-US" altLang="zh-CN" sz="2600" b="1">
                  <a:solidFill>
                    <a:srgbClr val="800000"/>
                  </a:solidFill>
                </a:rPr>
                <a:t> A</a:t>
              </a:r>
              <a:r>
                <a:rPr lang="en-US" altLang="zh-CN" sz="2400" b="1">
                  <a:solidFill>
                    <a:srgbClr val="800000"/>
                  </a:solidFill>
                </a:rPr>
                <a:t>11</a:t>
              </a:r>
              <a:r>
                <a:rPr lang="en-US" altLang="zh-CN" sz="2600" b="1">
                  <a:solidFill>
                    <a:srgbClr val="800000"/>
                  </a:solidFill>
                </a:rPr>
                <a:t>  A</a:t>
              </a:r>
              <a:r>
                <a:rPr lang="en-US" altLang="zh-CN" sz="2400" b="1">
                  <a:solidFill>
                    <a:srgbClr val="800000"/>
                  </a:solidFill>
                </a:rPr>
                <a:t>10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69" name="Oval 32"/>
            <p:cNvSpPr>
              <a:spLocks noChangeArrowheads="1"/>
            </p:cNvSpPr>
            <p:nvPr/>
          </p:nvSpPr>
          <p:spPr bwMode="auto">
            <a:xfrm>
              <a:off x="2258" y="2357"/>
              <a:ext cx="61" cy="61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2259" y="2494"/>
              <a:ext cx="61" cy="61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auto">
            <a:xfrm>
              <a:off x="2260" y="2635"/>
              <a:ext cx="61" cy="61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Oval 35"/>
            <p:cNvSpPr>
              <a:spLocks noChangeArrowheads="1"/>
            </p:cNvSpPr>
            <p:nvPr/>
          </p:nvSpPr>
          <p:spPr bwMode="auto">
            <a:xfrm>
              <a:off x="2262" y="2911"/>
              <a:ext cx="59" cy="59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Oval 36"/>
            <p:cNvSpPr>
              <a:spLocks noChangeArrowheads="1"/>
            </p:cNvSpPr>
            <p:nvPr/>
          </p:nvSpPr>
          <p:spPr bwMode="auto">
            <a:xfrm>
              <a:off x="2259" y="2778"/>
              <a:ext cx="61" cy="61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auto">
            <a:xfrm>
              <a:off x="2264" y="3042"/>
              <a:ext cx="59" cy="59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Oval 38"/>
            <p:cNvSpPr>
              <a:spLocks noChangeArrowheads="1"/>
            </p:cNvSpPr>
            <p:nvPr/>
          </p:nvSpPr>
          <p:spPr bwMode="auto">
            <a:xfrm>
              <a:off x="2265" y="3165"/>
              <a:ext cx="59" cy="59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Oval 39"/>
            <p:cNvSpPr>
              <a:spLocks noChangeArrowheads="1"/>
            </p:cNvSpPr>
            <p:nvPr/>
          </p:nvSpPr>
          <p:spPr bwMode="auto">
            <a:xfrm>
              <a:off x="2266" y="3284"/>
              <a:ext cx="59" cy="59"/>
            </a:xfrm>
            <a:prstGeom prst="ellips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auto">
            <a:xfrm>
              <a:off x="1367" y="2388"/>
              <a:ext cx="63" cy="63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78" name="Group 113"/>
            <p:cNvGrpSpPr>
              <a:grpSpLocks/>
            </p:cNvGrpSpPr>
            <p:nvPr/>
          </p:nvGrpSpPr>
          <p:grpSpPr bwMode="auto">
            <a:xfrm>
              <a:off x="758" y="2307"/>
              <a:ext cx="501" cy="298"/>
              <a:chOff x="374" y="2427"/>
              <a:chExt cx="501" cy="298"/>
            </a:xfrm>
          </p:grpSpPr>
          <p:sp>
            <p:nvSpPr>
              <p:cNvPr id="79" name="Text Box 25"/>
              <p:cNvSpPr txBox="1">
                <a:spLocks noChangeArrowheads="1"/>
              </p:cNvSpPr>
              <p:nvPr/>
            </p:nvSpPr>
            <p:spPr bwMode="auto">
              <a:xfrm>
                <a:off x="374" y="2427"/>
                <a:ext cx="50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500" b="1"/>
                  <a:t>EN</a:t>
                </a:r>
              </a:p>
            </p:txBody>
          </p:sp>
          <p:sp>
            <p:nvSpPr>
              <p:cNvPr id="80" name="Line 112"/>
              <p:cNvSpPr>
                <a:spLocks noChangeShapeType="1"/>
              </p:cNvSpPr>
              <p:nvPr/>
            </p:nvSpPr>
            <p:spPr bwMode="auto">
              <a:xfrm>
                <a:off x="446" y="2466"/>
                <a:ext cx="235" cy="0"/>
              </a:xfrm>
              <a:prstGeom prst="line">
                <a:avLst/>
              </a:prstGeom>
              <a:noFill/>
              <a:ln w="22225">
                <a:solidFill>
                  <a:srgbClr val="003C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81" name="Text Box 115"/>
          <p:cNvSpPr txBox="1">
            <a:spLocks noChangeArrowheads="1"/>
          </p:cNvSpPr>
          <p:nvPr/>
        </p:nvSpPr>
        <p:spPr bwMode="auto">
          <a:xfrm>
            <a:off x="1033463" y="5646192"/>
            <a:ext cx="693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注: 图中未画出地址线、数据线和读写线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/>
      <p:bldP spid="6" grpId="0" animBg="1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animBg="1"/>
      <p:bldP spid="12" grpId="0" animBg="1"/>
      <p:bldP spid="13" grpId="0" animBg="1"/>
      <p:bldP spid="14" grpId="0" animBg="1"/>
      <p:bldP spid="15" grpId="0" animBg="1"/>
      <p:bldP spid="16" grpId="0" build="p" autoUpdateAnimBg="0" advAuto="0"/>
      <p:bldP spid="17" grpId="0" animBg="1"/>
      <p:bldP spid="39" grpId="0" build="p" autoUpdateAnimBg="0"/>
      <p:bldP spid="40" grpId="0" animBg="1"/>
      <p:bldP spid="81" grpId="0" build="p" autoUpdateAnimBg="0" advAuto="1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7250" y="358602"/>
            <a:ext cx="83502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某存储器按字节编址。其中, </a:t>
            </a:r>
            <a:r>
              <a:rPr lang="zh-CN" altLang="en-US" sz="2800" b="1" u="sng"/>
              <a:t>0000</a:t>
            </a:r>
            <a:r>
              <a:rPr lang="en-US" altLang="zh-CN" sz="2800" b="1" u="sng"/>
              <a:t>H~</a:t>
            </a:r>
            <a:r>
              <a:rPr lang="en-US" altLang="zh-CN" sz="1800" b="1" u="sng"/>
              <a:t> </a:t>
            </a:r>
            <a:r>
              <a:rPr lang="en-US" altLang="zh-CN" sz="2800" b="1" u="sng"/>
              <a:t>07FFH</a:t>
            </a:r>
            <a:r>
              <a:rPr lang="zh-CN" altLang="en-US" sz="2800" b="1"/>
              <a:t>为</a:t>
            </a:r>
            <a:r>
              <a:rPr lang="en-US" altLang="zh-CN" sz="2800" b="1"/>
              <a:t>ROM</a:t>
            </a:r>
            <a:r>
              <a:rPr lang="zh-CN" altLang="en-US" sz="2800" b="1"/>
              <a:t>区, 选用</a:t>
            </a:r>
            <a:r>
              <a:rPr lang="en-US" altLang="zh-CN" sz="2800" b="1"/>
              <a:t>EPROM</a:t>
            </a:r>
            <a:r>
              <a:rPr lang="zh-CN" altLang="en-US" sz="2800" b="1"/>
              <a:t>芯片(2</a:t>
            </a:r>
            <a:r>
              <a:rPr lang="en-US" altLang="zh-CN" sz="2800" b="1"/>
              <a:t>KB/</a:t>
            </a:r>
            <a:r>
              <a:rPr lang="zh-CN" altLang="en-US" sz="2800" b="1"/>
              <a:t>片);</a:t>
            </a:r>
            <a:r>
              <a:rPr lang="zh-CN" altLang="en-US" sz="3100" b="1"/>
              <a:t> </a:t>
            </a:r>
            <a:r>
              <a:rPr lang="zh-CN" altLang="en-US" sz="2800" b="1" u="sng"/>
              <a:t>0800</a:t>
            </a:r>
            <a:r>
              <a:rPr lang="en-US" altLang="zh-CN" sz="2800" b="1" u="sng"/>
              <a:t>H</a:t>
            </a:r>
            <a:r>
              <a:rPr lang="en-US" altLang="zh-CN" sz="2000" b="1" u="sng"/>
              <a:t> </a:t>
            </a:r>
            <a:r>
              <a:rPr lang="en-US" altLang="zh-CN" sz="2800" b="1" u="sng"/>
              <a:t>~</a:t>
            </a:r>
            <a:r>
              <a:rPr lang="en-US" altLang="zh-CN" sz="2000" b="1" u="sng"/>
              <a:t> </a:t>
            </a:r>
            <a:r>
              <a:rPr lang="en-US" altLang="zh-CN" sz="2800" b="1" u="sng"/>
              <a:t>13FFH</a:t>
            </a:r>
            <a:r>
              <a:rPr lang="zh-CN" altLang="en-US" sz="2800" b="1"/>
              <a:t>为</a:t>
            </a:r>
            <a:r>
              <a:rPr lang="en-US" altLang="zh-CN" sz="2800" b="1"/>
              <a:t>RAM</a:t>
            </a:r>
            <a:r>
              <a:rPr lang="zh-CN" altLang="en-US" sz="2800" b="1"/>
              <a:t>区,  选用</a:t>
            </a:r>
            <a:r>
              <a:rPr lang="en-US" altLang="zh-CN" sz="2800" b="1"/>
              <a:t>RAM</a:t>
            </a:r>
            <a:r>
              <a:rPr lang="zh-CN" altLang="en-US" sz="2800" b="1"/>
              <a:t>芯片(2</a:t>
            </a:r>
            <a:r>
              <a:rPr lang="en-US" altLang="zh-CN" sz="2800" b="1"/>
              <a:t>KB/</a:t>
            </a:r>
            <a:r>
              <a:rPr lang="zh-CN" altLang="en-US" sz="2800" b="1"/>
              <a:t>片和1</a:t>
            </a:r>
            <a:r>
              <a:rPr lang="en-US" altLang="zh-CN" sz="2800" b="1"/>
              <a:t>KB/</a:t>
            </a:r>
            <a:r>
              <a:rPr lang="zh-CN" altLang="en-US" sz="2800" b="1"/>
              <a:t>片)。地址总线</a:t>
            </a:r>
            <a:r>
              <a:rPr lang="en-US" altLang="zh-CN" sz="2800" b="1"/>
              <a:t>A</a:t>
            </a:r>
            <a:r>
              <a:rPr lang="en-US" altLang="zh-CN" sz="3200" b="1" baseline="-14000"/>
              <a:t>15</a:t>
            </a:r>
            <a:r>
              <a:rPr lang="en-US" altLang="zh-CN" sz="2800" b="1"/>
              <a:t>~A</a:t>
            </a:r>
            <a:r>
              <a:rPr lang="en-US" altLang="zh-CN" sz="3200" b="1" baseline="-14000"/>
              <a:t>0</a:t>
            </a:r>
            <a:r>
              <a:rPr lang="zh-CN" altLang="en-US" sz="2800" b="1"/>
              <a:t>。给出地址分配和片选逻辑。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6525" y="331614"/>
            <a:ext cx="1155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例2.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" y="2564904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计算容量和芯片数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5825" y="3055441"/>
            <a:ext cx="305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ROM</a:t>
            </a:r>
            <a:r>
              <a:rPr lang="zh-CN" altLang="en-US" sz="2800" b="1"/>
              <a:t>区: 2</a:t>
            </a:r>
            <a:r>
              <a:rPr lang="en-US" altLang="zh-CN" sz="2800" b="1"/>
              <a:t>KB    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38525" y="3039566"/>
            <a:ext cx="250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RAM</a:t>
            </a:r>
            <a:r>
              <a:rPr lang="zh-CN" altLang="en-US" sz="2800" b="1"/>
              <a:t>区: 3</a:t>
            </a:r>
            <a:r>
              <a:rPr lang="en-US" altLang="zh-CN" sz="2800" b="1"/>
              <a:t>KB    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52488" y="5484961"/>
            <a:ext cx="2944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存储空间分配: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7675" y="4149080"/>
            <a:ext cx="4945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2. 地址分配与片选逻辑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61320" y="5795218"/>
            <a:ext cx="5791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先安排大容量芯片(放地址低端),再安排小容量芯片。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51550" y="3052266"/>
            <a:ext cx="309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u="sng"/>
              <a:t>共3片</a:t>
            </a:r>
            <a:r>
              <a:rPr lang="zh-CN" altLang="en-US" sz="2800" b="1"/>
              <a:t>(总容量5</a:t>
            </a:r>
            <a:r>
              <a:rPr lang="en-US" altLang="zh-CN" sz="2800" b="1"/>
              <a:t>K)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4863" y="5940573"/>
            <a:ext cx="28892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700" b="1"/>
              <a:t>(0000</a:t>
            </a:r>
            <a:r>
              <a:rPr lang="en-US" altLang="zh-CN" sz="2700" b="1"/>
              <a:t>H~13FFH)</a:t>
            </a:r>
            <a:endParaRPr lang="zh-CN" altLang="en-US" sz="2700" b="1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571999" y="1268760"/>
            <a:ext cx="2416175" cy="2304256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428750" y="3565029"/>
            <a:ext cx="636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>
                <a:solidFill>
                  <a:srgbClr val="0000FF"/>
                </a:solidFill>
              </a:rPr>
              <a:t>(</a:t>
            </a:r>
            <a:r>
              <a:rPr lang="zh-CN" altLang="en-US" sz="2600" b="1" smtClean="0">
                <a:solidFill>
                  <a:srgbClr val="0000FF"/>
                </a:solidFill>
              </a:rPr>
              <a:t>0800</a:t>
            </a:r>
            <a:r>
              <a:rPr lang="zh-CN" altLang="en-US" sz="2600" b="1" smtClean="0">
                <a:solidFill>
                  <a:srgbClr val="0000FF"/>
                </a:solidFill>
                <a:cs typeface="Times New Roman" pitchFamily="18" charset="0"/>
              </a:rPr>
              <a:t>~0</a:t>
            </a:r>
            <a:r>
              <a:rPr lang="en-US" altLang="zh-CN" sz="2600" b="1" smtClean="0">
                <a:solidFill>
                  <a:srgbClr val="0000FF"/>
                </a:solidFill>
                <a:cs typeface="Times New Roman" pitchFamily="18" charset="0"/>
              </a:rPr>
              <a:t>BFF</a:t>
            </a:r>
            <a:r>
              <a:rPr lang="en-US" altLang="zh-CN" sz="2600" b="1">
                <a:solidFill>
                  <a:srgbClr val="0000FF"/>
                </a:solidFill>
              </a:rPr>
              <a:t>, </a:t>
            </a:r>
            <a:r>
              <a:rPr lang="zh-CN" altLang="en-US" sz="2600" b="1" smtClean="0">
                <a:solidFill>
                  <a:srgbClr val="0000FF"/>
                </a:solidFill>
              </a:rPr>
              <a:t>0</a:t>
            </a:r>
            <a:r>
              <a:rPr lang="en-US" altLang="zh-CN" sz="2600" b="1" smtClean="0">
                <a:solidFill>
                  <a:srgbClr val="0000FF"/>
                </a:solidFill>
              </a:rPr>
              <a:t>C00</a:t>
            </a:r>
            <a:r>
              <a:rPr lang="en-US" altLang="zh-CN" sz="2600" b="1" smtClean="0">
                <a:solidFill>
                  <a:srgbClr val="0000FF"/>
                </a:solidFill>
                <a:cs typeface="Times New Roman" pitchFamily="18" charset="0"/>
              </a:rPr>
              <a:t>~0FFF</a:t>
            </a:r>
            <a:r>
              <a:rPr lang="en-US" altLang="zh-CN" sz="2600" b="1">
                <a:solidFill>
                  <a:srgbClr val="0000FF"/>
                </a:solidFill>
              </a:rPr>
              <a:t>, 1000 </a:t>
            </a:r>
            <a:r>
              <a:rPr lang="en-US" altLang="zh-CN" sz="2600" b="1">
                <a:solidFill>
                  <a:srgbClr val="0000FF"/>
                </a:solidFill>
                <a:cs typeface="Times New Roman" pitchFamily="18" charset="0"/>
              </a:rPr>
              <a:t>~13FF)</a:t>
            </a:r>
            <a:endParaRPr lang="en-US" altLang="zh-CN" sz="2600" b="1">
              <a:solidFill>
                <a:srgbClr val="0000FF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389312" y="4787106"/>
            <a:ext cx="5791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先安</a:t>
            </a:r>
            <a:r>
              <a:rPr lang="zh-CN" altLang="en-US" sz="2800" b="1" smtClean="0"/>
              <a:t>排</a:t>
            </a:r>
            <a:r>
              <a:rPr lang="en-US" altLang="zh-CN" sz="2800" b="1" smtClean="0"/>
              <a:t>ROM</a:t>
            </a:r>
            <a:r>
              <a:rPr lang="zh-CN" altLang="en-US" sz="2800" b="1" smtClean="0"/>
              <a:t>芯</a:t>
            </a:r>
            <a:r>
              <a:rPr lang="zh-CN" altLang="en-US" sz="2800" b="1"/>
              <a:t>片(放地址低端),再安</a:t>
            </a:r>
            <a:r>
              <a:rPr lang="zh-CN" altLang="en-US" sz="2800" b="1" smtClean="0"/>
              <a:t>排</a:t>
            </a:r>
            <a:r>
              <a:rPr lang="en-US" altLang="zh-CN" sz="2800" b="1" smtClean="0"/>
              <a:t>RAM</a:t>
            </a:r>
            <a:r>
              <a:rPr lang="zh-CN" altLang="en-US" sz="2800" b="1" smtClean="0"/>
              <a:t>芯</a:t>
            </a:r>
            <a:r>
              <a:rPr lang="zh-CN" altLang="en-US" sz="2800" b="1"/>
              <a:t>片。</a:t>
            </a:r>
            <a:endParaRPr lang="zh-CN" altLang="en-US" sz="2800" b="1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 advAuto="0"/>
      <p:bldP spid="12" grpId="0" animBg="1"/>
      <p:bldP spid="13" grpId="0" autoUpdateAnimBg="0"/>
      <p:bldP spid="1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05000" y="1138138"/>
            <a:ext cx="4929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2400" b="1">
                <a:ea typeface="黑体" pitchFamily="2" charset="-122"/>
              </a:rPr>
              <a:t>15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2400" b="1">
                <a:ea typeface="黑体" pitchFamily="2" charset="-122"/>
              </a:rPr>
              <a:t>14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2400" b="1">
                <a:ea typeface="黑体" pitchFamily="2" charset="-122"/>
              </a:rPr>
              <a:t>13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12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10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9</a:t>
            </a:r>
            <a:r>
              <a:rPr lang="en-US" altLang="zh-CN" sz="2800" b="1">
                <a:ea typeface="黑体" pitchFamily="2" charset="-122"/>
              </a:rPr>
              <a:t>…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9250" y="332656"/>
            <a:ext cx="61737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5</a:t>
            </a:r>
            <a:r>
              <a:rPr lang="en-US" altLang="zh-CN" sz="2900" b="1"/>
              <a:t>KB</a:t>
            </a:r>
            <a:r>
              <a:rPr lang="zh-CN" altLang="en-US" sz="2900" b="1"/>
              <a:t>需13位地址寻址</a:t>
            </a:r>
            <a:r>
              <a:rPr lang="zh-CN" altLang="en-US" b="1">
                <a:solidFill>
                  <a:srgbClr val="FF0000"/>
                </a:solidFill>
              </a:rPr>
              <a:t>: 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3200" b="1" baseline="-14000">
                <a:solidFill>
                  <a:srgbClr val="FF0000"/>
                </a:solidFill>
              </a:rPr>
              <a:t>12</a:t>
            </a:r>
            <a:r>
              <a:rPr lang="en-US" altLang="zh-CN" sz="2400" b="1" baseline="-16000">
                <a:solidFill>
                  <a:srgbClr val="FF0000"/>
                </a:solidFill>
              </a:rPr>
              <a:t> </a:t>
            </a:r>
            <a:r>
              <a:rPr lang="en-US" altLang="zh-CN" sz="3100" b="1">
                <a:solidFill>
                  <a:srgbClr val="FF0000"/>
                </a:solidFill>
              </a:rPr>
              <a:t>~</a:t>
            </a:r>
            <a:r>
              <a:rPr lang="en-US" altLang="zh-CN" sz="16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3200" b="1" baseline="-14000">
                <a:solidFill>
                  <a:srgbClr val="FF0000"/>
                </a:solidFill>
              </a:rPr>
              <a:t>0</a:t>
            </a:r>
            <a:endParaRPr lang="zh-CN" altLang="en-US" sz="3200" b="1" baseline="-14000">
              <a:solidFill>
                <a:srgbClr val="FF0000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719138" y="1587401"/>
            <a:ext cx="6057900" cy="1038225"/>
            <a:chOff x="453" y="767"/>
            <a:chExt cx="3816" cy="63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310" y="767"/>
              <a:ext cx="295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rgbClr val="66FF33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66FF99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  …….</a:t>
              </a:r>
              <a:r>
                <a:rPr lang="zh-CN" altLang="en-US" sz="1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.</a:t>
              </a:r>
              <a:r>
                <a:rPr lang="zh-CN" altLang="en-US" sz="12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13" y="1086"/>
              <a:ext cx="2850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</a:t>
              </a:r>
              <a:r>
                <a:rPr lang="zh-CN" altLang="en-US" sz="2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zh-CN" altLang="en-US" sz="2200" b="1">
                  <a:solidFill>
                    <a:srgbClr val="000099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 </a:t>
              </a:r>
              <a:r>
                <a:rPr lang="zh-CN" altLang="en-US" sz="2800" b="1">
                  <a:ea typeface="黑体" pitchFamily="2" charset="-122"/>
                </a:rPr>
                <a:t>1  …… </a:t>
              </a:r>
              <a:r>
                <a:rPr lang="zh-CN" altLang="en-US" sz="2400" b="1">
                  <a:ea typeface="黑体" pitchFamily="2" charset="-122"/>
                </a:rPr>
                <a:t> 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12" y="1034"/>
              <a:ext cx="0" cy="133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>
              <a:off x="1247" y="872"/>
              <a:ext cx="95" cy="460"/>
            </a:xfrm>
            <a:prstGeom prst="leftBrace">
              <a:avLst>
                <a:gd name="adj1" fmla="val 40351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53" y="791"/>
              <a:ext cx="79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0000 </a:t>
              </a:r>
              <a:r>
                <a:rPr lang="en-US" altLang="zh-CN" sz="2800" b="1"/>
                <a:t>H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800" b="1"/>
                <a:t>07FFH</a:t>
              </a:r>
              <a:endParaRPr lang="zh-CN" altLang="en-US" sz="2800" b="1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719138" y="2506563"/>
            <a:ext cx="5975350" cy="1071563"/>
            <a:chOff x="453" y="1394"/>
            <a:chExt cx="3764" cy="675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260" y="1742"/>
              <a:ext cx="29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66FF33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rgbClr val="66FF33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 </a:t>
              </a:r>
              <a:r>
                <a:rPr lang="zh-CN" altLang="en-US" sz="2800" b="1">
                  <a:ea typeface="黑体" pitchFamily="2" charset="-122"/>
                </a:rPr>
                <a:t>1  …… .</a:t>
              </a:r>
              <a:r>
                <a:rPr lang="zh-CN" altLang="en-US" sz="20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259" y="1394"/>
              <a:ext cx="29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 0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0    1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 </a:t>
              </a:r>
              <a:r>
                <a:rPr lang="zh-CN" altLang="en-US" sz="2800" b="1">
                  <a:ea typeface="黑体" pitchFamily="2" charset="-122"/>
                </a:rPr>
                <a:t>0  ……</a:t>
              </a:r>
              <a:r>
                <a:rPr lang="zh-CN" altLang="en-US" sz="20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. 0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426" y="1668"/>
              <a:ext cx="0" cy="136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>
              <a:off x="1231" y="1522"/>
              <a:ext cx="94" cy="427"/>
            </a:xfrm>
            <a:prstGeom prst="leftBrace">
              <a:avLst>
                <a:gd name="adj1" fmla="val 37855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53" y="1451"/>
              <a:ext cx="81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0800 </a:t>
              </a:r>
              <a:r>
                <a:rPr lang="en-US" altLang="zh-CN" sz="2800" b="1"/>
                <a:t>H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800" b="1"/>
                <a:t>0FFFH</a:t>
              </a:r>
              <a:endParaRPr lang="zh-CN" altLang="en-US" sz="2800" b="1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681038" y="3474938"/>
            <a:ext cx="5984875" cy="1003300"/>
            <a:chOff x="453" y="2012"/>
            <a:chExt cx="3729" cy="632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270" y="2317"/>
              <a:ext cx="28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rgbClr val="66FF33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1    0   </a:t>
              </a:r>
              <a:r>
                <a:rPr lang="zh-CN" altLang="en-US" sz="2400" b="1">
                  <a:solidFill>
                    <a:srgbClr val="800000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ea typeface="黑体" pitchFamily="2" charset="-122"/>
                </a:rPr>
                <a:t>1 …..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.1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260" y="2012"/>
              <a:ext cx="29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66FF33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sz="2400" b="1">
                  <a:solidFill>
                    <a:srgbClr val="000099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  </a:t>
              </a:r>
              <a:r>
                <a:rPr lang="zh-CN" altLang="en-US" sz="2800" b="1">
                  <a:solidFill>
                    <a:srgbClr val="800000"/>
                  </a:solidFill>
                  <a:ea typeface="黑体" pitchFamily="2" charset="-122"/>
                </a:rPr>
                <a:t>1    0     0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 </a:t>
              </a:r>
              <a:r>
                <a:rPr lang="zh-CN" altLang="en-US" sz="2800" b="1">
                  <a:ea typeface="黑体" pitchFamily="2" charset="-122"/>
                </a:rPr>
                <a:t>0 …. .</a:t>
              </a:r>
              <a:r>
                <a:rPr lang="zh-CN" altLang="en-US" sz="24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434" y="2277"/>
              <a:ext cx="1" cy="13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AutoShape 23"/>
            <p:cNvSpPr>
              <a:spLocks/>
            </p:cNvSpPr>
            <p:nvPr/>
          </p:nvSpPr>
          <p:spPr bwMode="auto">
            <a:xfrm>
              <a:off x="1251" y="2129"/>
              <a:ext cx="79" cy="400"/>
            </a:xfrm>
            <a:prstGeom prst="leftBrace">
              <a:avLst>
                <a:gd name="adj1" fmla="val 42194"/>
                <a:gd name="adj2" fmla="val 50000"/>
              </a:avLst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53" y="2021"/>
              <a:ext cx="78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/>
                <a:t>1000 H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800" b="1"/>
                <a:t>13FFH</a:t>
              </a:r>
              <a:endParaRPr lang="zh-CN" altLang="en-US" sz="2800" b="1"/>
            </a:p>
          </p:txBody>
        </p:sp>
      </p:grp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6883400" y="1281013"/>
            <a:ext cx="1901825" cy="3795713"/>
            <a:chOff x="4264" y="526"/>
            <a:chExt cx="1198" cy="2391"/>
          </a:xfrm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487" y="52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64</a:t>
              </a:r>
              <a:r>
                <a:rPr lang="en-US" altLang="zh-CN" sz="2800" b="1">
                  <a:ea typeface="黑体" pitchFamily="2" charset="-122"/>
                </a:rPr>
                <a:t>KB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264" y="836"/>
              <a:ext cx="1198" cy="2081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264" y="1366"/>
              <a:ext cx="1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267" y="1985"/>
              <a:ext cx="1187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4269" y="2519"/>
              <a:ext cx="1177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442" y="2016"/>
              <a:ext cx="862" cy="4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1</a:t>
              </a:r>
              <a:r>
                <a:rPr lang="en-US" altLang="zh-CN" sz="2800" b="1">
                  <a:ea typeface="黑体" pitchFamily="2" charset="-122"/>
                </a:rPr>
                <a:t>KB </a:t>
              </a:r>
              <a:r>
                <a:rPr lang="en-US" altLang="zh-CN" sz="2600" b="1"/>
                <a:t>(RAM)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458" y="804"/>
              <a:ext cx="850" cy="5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700" b="1">
                  <a:solidFill>
                    <a:schemeClr val="hlink"/>
                  </a:solidFill>
                  <a:ea typeface="黑体" pitchFamily="2" charset="-122"/>
                </a:rPr>
                <a:t>  </a:t>
              </a:r>
              <a:r>
                <a:rPr lang="zh-CN" altLang="en-US" sz="2700" b="1">
                  <a:ea typeface="黑体" pitchFamily="2" charset="-122"/>
                </a:rPr>
                <a:t>2</a:t>
              </a:r>
              <a:r>
                <a:rPr lang="en-US" altLang="zh-CN" sz="2700" b="1">
                  <a:ea typeface="黑体" pitchFamily="2" charset="-122"/>
                </a:rPr>
                <a:t>KB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700" b="1">
                  <a:ea typeface="黑体" pitchFamily="2" charset="-122"/>
                </a:rPr>
                <a:t>(ROM)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849" y="2585"/>
              <a:ext cx="0" cy="2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4480" y="1373"/>
              <a:ext cx="798" cy="5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olidFill>
                    <a:schemeClr val="hlink"/>
                  </a:solidFill>
                  <a:ea typeface="黑体" pitchFamily="2" charset="-122"/>
                </a:rPr>
                <a:t>  </a:t>
              </a:r>
              <a:r>
                <a:rPr lang="zh-CN" altLang="en-US" sz="2700" b="1">
                  <a:ea typeface="黑体" pitchFamily="2" charset="-122"/>
                </a:rPr>
                <a:t>2</a:t>
              </a:r>
              <a:r>
                <a:rPr lang="en-US" altLang="zh-CN" sz="2700" b="1">
                  <a:ea typeface="黑体" pitchFamily="2" charset="-122"/>
                </a:rPr>
                <a:t>KB (RAM)</a:t>
              </a:r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22263" y="4879553"/>
            <a:ext cx="5983287" cy="1501775"/>
          </a:xfrm>
          <a:prstGeom prst="rect">
            <a:avLst/>
          </a:prstGeom>
          <a:noFill/>
          <a:ln w="19050">
            <a:solidFill>
              <a:srgbClr val="003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即:</a:t>
            </a:r>
            <a:r>
              <a:rPr lang="zh-CN" altLang="en-US" sz="2600" b="1"/>
              <a:t>  </a:t>
            </a:r>
            <a:r>
              <a:rPr lang="zh-CN" altLang="en-US" sz="2800" b="1"/>
              <a:t>对2</a:t>
            </a:r>
            <a:r>
              <a:rPr lang="en-US" altLang="zh-CN" sz="2800" b="1"/>
              <a:t>K</a:t>
            </a:r>
            <a:r>
              <a:rPr lang="zh-CN" altLang="en-US" sz="2800" b="1"/>
              <a:t>的</a:t>
            </a:r>
            <a:r>
              <a:rPr lang="en-US" altLang="zh-CN" sz="2800" b="1"/>
              <a:t>ROM, </a:t>
            </a:r>
            <a:r>
              <a:rPr lang="zh-CN" altLang="en-US" sz="2800" b="1"/>
              <a:t>有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12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11</a:t>
            </a:r>
            <a:r>
              <a:rPr lang="en-US" altLang="zh-CN" sz="2400" b="1">
                <a:ea typeface="黑体" pitchFamily="2" charset="-122"/>
              </a:rPr>
              <a:t> </a:t>
            </a:r>
            <a:r>
              <a:rPr lang="en-US" altLang="zh-CN" sz="3200" b="1"/>
              <a:t>=</a:t>
            </a:r>
            <a:r>
              <a:rPr lang="en-US" altLang="zh-CN" sz="1600" b="1"/>
              <a:t> </a:t>
            </a:r>
            <a:r>
              <a:rPr lang="en-US" altLang="zh-CN" sz="2800" b="1"/>
              <a:t>00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       对2</a:t>
            </a:r>
            <a:r>
              <a:rPr lang="en-US" altLang="zh-CN" sz="2800" b="1"/>
              <a:t>K</a:t>
            </a:r>
            <a:r>
              <a:rPr lang="zh-CN" altLang="en-US" sz="2800" b="1"/>
              <a:t>的</a:t>
            </a:r>
            <a:r>
              <a:rPr lang="en-US" altLang="zh-CN" sz="2800" b="1"/>
              <a:t>RAM, </a:t>
            </a:r>
            <a:r>
              <a:rPr lang="zh-CN" altLang="en-US" sz="2800" b="1"/>
              <a:t>有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12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11</a:t>
            </a:r>
            <a:r>
              <a:rPr lang="en-US" altLang="zh-CN" sz="2400" b="1">
                <a:ea typeface="黑体" pitchFamily="2" charset="-122"/>
              </a:rPr>
              <a:t> </a:t>
            </a:r>
            <a:r>
              <a:rPr lang="en-US" altLang="zh-CN" sz="3200" b="1"/>
              <a:t>=</a:t>
            </a:r>
            <a:r>
              <a:rPr lang="en-US" altLang="zh-CN" sz="1600" b="1"/>
              <a:t> </a:t>
            </a:r>
            <a:r>
              <a:rPr lang="en-US" altLang="zh-CN" sz="2800" b="1"/>
              <a:t>01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       对1</a:t>
            </a:r>
            <a:r>
              <a:rPr lang="en-US" altLang="zh-CN" sz="2800" b="1"/>
              <a:t>K</a:t>
            </a:r>
            <a:r>
              <a:rPr lang="zh-CN" altLang="en-US" sz="2800" b="1"/>
              <a:t>的</a:t>
            </a:r>
            <a:r>
              <a:rPr lang="en-US" altLang="zh-CN" sz="2800" b="1"/>
              <a:t>RAM, </a:t>
            </a:r>
            <a:r>
              <a:rPr lang="zh-CN" altLang="en-US" sz="2800" b="1"/>
              <a:t>有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12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11</a:t>
            </a:r>
            <a:r>
              <a:rPr lang="en-US" altLang="zh-CN" sz="2800" b="1">
                <a:ea typeface="黑体" pitchFamily="2" charset="-122"/>
              </a:rPr>
              <a:t>A</a:t>
            </a:r>
            <a:r>
              <a:rPr lang="en-US" altLang="zh-CN" sz="3200" b="1" baseline="-12000">
                <a:ea typeface="黑体" pitchFamily="2" charset="-122"/>
              </a:rPr>
              <a:t>10</a:t>
            </a:r>
            <a:r>
              <a:rPr lang="en-US" altLang="zh-CN" sz="3200" b="1"/>
              <a:t>=</a:t>
            </a:r>
            <a:r>
              <a:rPr lang="en-US" altLang="zh-CN" sz="1600" b="1"/>
              <a:t> </a:t>
            </a:r>
            <a:r>
              <a:rPr lang="en-US" altLang="zh-CN" sz="2800" b="1"/>
              <a:t>100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32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1013" y="604738"/>
            <a:ext cx="87264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低位地址分配给芯片, 高位地址形成片选逻辑。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803275" y="2149375"/>
            <a:ext cx="7251700" cy="565150"/>
            <a:chOff x="506" y="1210"/>
            <a:chExt cx="4568" cy="35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06" y="1210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2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78" y="1219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A</a:t>
              </a:r>
              <a:r>
                <a:rPr lang="en-US" altLang="zh-CN" sz="2400" b="1"/>
                <a:t>10～</a:t>
              </a:r>
              <a:r>
                <a:rPr lang="en-US" altLang="zh-CN" sz="2800" b="1"/>
                <a:t>A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58" y="1239"/>
              <a:ext cx="7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CS</a:t>
              </a:r>
              <a:r>
                <a:rPr lang="en-US" altLang="zh-CN" sz="2400" b="1"/>
                <a:t>1</a:t>
              </a: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4162" y="1234"/>
              <a:ext cx="912" cy="327"/>
              <a:chOff x="4162" y="1250"/>
              <a:chExt cx="912" cy="327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162" y="1250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/>
                  <a:t>A</a:t>
                </a:r>
                <a:r>
                  <a:rPr lang="en-US" altLang="zh-CN" b="1"/>
                  <a:t>12</a:t>
                </a:r>
                <a:r>
                  <a:rPr lang="en-US" altLang="zh-CN" sz="2800" b="1"/>
                  <a:t>A</a:t>
                </a:r>
                <a:r>
                  <a:rPr lang="en-US" altLang="zh-CN" b="1"/>
                  <a:t>11</a:t>
                </a: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232" y="1317"/>
                <a:ext cx="125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03275" y="2617688"/>
            <a:ext cx="7669213" cy="563562"/>
            <a:chOff x="506" y="1513"/>
            <a:chExt cx="4831" cy="355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06" y="1513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78" y="1521"/>
              <a:ext cx="110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A</a:t>
              </a:r>
              <a:r>
                <a:rPr lang="en-US" altLang="zh-CN" sz="2500" b="1"/>
                <a:t>9</a:t>
              </a:r>
              <a:r>
                <a:rPr lang="en-US" altLang="zh-CN" sz="2000" b="1"/>
                <a:t> </a:t>
              </a:r>
              <a:r>
                <a:rPr lang="en-US" altLang="zh-CN" sz="2400" b="1"/>
                <a:t>～ </a:t>
              </a:r>
              <a:r>
                <a:rPr lang="en-US" altLang="zh-CN" sz="2800" b="1"/>
                <a:t>A</a:t>
              </a:r>
              <a:r>
                <a:rPr lang="en-US" altLang="zh-CN" sz="2500" b="1"/>
                <a:t>0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858" y="1540"/>
              <a:ext cx="70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CS</a:t>
              </a:r>
              <a:r>
                <a:rPr lang="en-US" altLang="zh-CN" sz="2400" b="1"/>
                <a:t>2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4021" y="1535"/>
              <a:ext cx="1316" cy="328"/>
              <a:chOff x="4021" y="1543"/>
              <a:chExt cx="1316" cy="328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021" y="1543"/>
                <a:ext cx="1316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/>
                  <a:t>A</a:t>
                </a:r>
                <a:r>
                  <a:rPr lang="en-US" altLang="zh-CN" b="1"/>
                  <a:t>12</a:t>
                </a:r>
                <a:r>
                  <a:rPr lang="en-US" altLang="zh-CN" sz="2800" b="1"/>
                  <a:t>A</a:t>
                </a:r>
                <a:r>
                  <a:rPr lang="en-US" altLang="zh-CN" b="1"/>
                  <a:t>11</a:t>
                </a:r>
                <a:r>
                  <a:rPr lang="en-US" altLang="zh-CN" sz="2800" b="1"/>
                  <a:t>A</a:t>
                </a:r>
                <a:r>
                  <a:rPr lang="en-US" altLang="zh-CN" b="1"/>
                  <a:t>10</a:t>
                </a: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377" y="1607"/>
                <a:ext cx="125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94" y="1607"/>
                <a:ext cx="125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72200" y="30764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15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14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13</a:t>
            </a:r>
            <a:r>
              <a:rPr lang="zh-CN" altLang="zh-CN" sz="2800" b="1">
                <a:solidFill>
                  <a:srgbClr val="000099"/>
                </a:solidFill>
              </a:rPr>
              <a:t>为全0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803275" y="1696938"/>
            <a:ext cx="7196138" cy="536575"/>
            <a:chOff x="506" y="909"/>
            <a:chExt cx="4533" cy="338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06" y="920"/>
              <a:ext cx="6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2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373" y="909"/>
              <a:ext cx="1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A</a:t>
              </a:r>
              <a:r>
                <a:rPr lang="en-US" altLang="zh-CN" sz="2400" b="1"/>
                <a:t>10～</a:t>
              </a:r>
              <a:r>
                <a:rPr lang="en-US" altLang="zh-CN" sz="2800" b="1"/>
                <a:t>A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56" y="919"/>
              <a:ext cx="6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CS</a:t>
              </a:r>
              <a:r>
                <a:rPr lang="en-US" altLang="zh-CN" sz="2400" b="1"/>
                <a:t>0</a:t>
              </a:r>
            </a:p>
          </p:txBody>
        </p: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4132" y="915"/>
              <a:ext cx="907" cy="327"/>
              <a:chOff x="4132" y="939"/>
              <a:chExt cx="907" cy="327"/>
            </a:xfrm>
          </p:grpSpPr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4132" y="939"/>
                <a:ext cx="9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/>
                  <a:t>A</a:t>
                </a:r>
                <a:r>
                  <a:rPr lang="en-US" altLang="zh-CN" b="1"/>
                  <a:t>12</a:t>
                </a:r>
                <a:r>
                  <a:rPr lang="en-US" altLang="zh-CN" sz="2800" b="1"/>
                  <a:t>A</a:t>
                </a:r>
                <a:r>
                  <a:rPr lang="en-US" altLang="zh-CN" b="1"/>
                  <a:t>11</a:t>
                </a: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4202" y="1005"/>
                <a:ext cx="125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513" y="997"/>
                <a:ext cx="125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27" name="Group 43"/>
          <p:cNvGrpSpPr>
            <a:grpSpLocks/>
          </p:cNvGrpSpPr>
          <p:nvPr/>
        </p:nvGrpSpPr>
        <p:grpSpPr bwMode="auto">
          <a:xfrm>
            <a:off x="755650" y="1144488"/>
            <a:ext cx="7497763" cy="533400"/>
            <a:chOff x="476" y="537"/>
            <a:chExt cx="4723" cy="336"/>
          </a:xfrm>
        </p:grpSpPr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80" y="537"/>
              <a:ext cx="470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900" b="1"/>
                <a:t>芯片      芯片地址      片选信号        片选逻辑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76" y="555"/>
              <a:ext cx="4719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80" y="873"/>
              <a:ext cx="4719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76238" y="3162200"/>
            <a:ext cx="294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3. 连接方式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52488" y="3687663"/>
            <a:ext cx="8215312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2575" indent="-282575" algn="l">
              <a:spcBef>
                <a:spcPct val="15000"/>
              </a:spcBef>
            </a:pPr>
            <a:r>
              <a:rPr lang="zh-CN" altLang="en-US" sz="2000" b="1">
                <a:sym typeface="Wingdings" pitchFamily="2" charset="2"/>
              </a:rPr>
              <a:t>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芯片每个单元长度为1个字节。</a:t>
            </a:r>
          </a:p>
          <a:p>
            <a:pPr marL="282575" indent="-282575" algn="l">
              <a:spcBef>
                <a:spcPct val="15000"/>
              </a:spcBef>
            </a:pPr>
            <a:r>
              <a:rPr lang="zh-CN" altLang="en-US" sz="2000" b="1">
                <a:sym typeface="Wingdings" pitchFamily="2" charset="2"/>
              </a:rPr>
              <a:t>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片选信号低电平有效 (假设</a:t>
            </a:r>
            <a:r>
              <a:rPr lang="en-US" altLang="zh-CN" sz="2800" b="1"/>
              <a:t>ROM</a:t>
            </a:r>
            <a:r>
              <a:rPr lang="zh-CN" altLang="en-US" sz="2800" b="1"/>
              <a:t>的片选信号有效时,  便能实现读操作)。</a:t>
            </a:r>
          </a:p>
          <a:p>
            <a:pPr marL="282575" indent="-282575" algn="l">
              <a:spcBef>
                <a:spcPct val="10000"/>
              </a:spcBef>
            </a:pPr>
            <a:r>
              <a:rPr lang="zh-CN" altLang="en-US" sz="2000" b="1">
                <a:sym typeface="Wingdings" pitchFamily="2" charset="2"/>
              </a:rPr>
              <a:t>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由于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15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14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en-US" altLang="zh-CN" b="1">
                <a:solidFill>
                  <a:srgbClr val="000099"/>
                </a:solidFill>
              </a:rPr>
              <a:t>13</a:t>
            </a:r>
            <a:r>
              <a:rPr lang="zh-CN" altLang="zh-CN" sz="2800" b="1">
                <a:solidFill>
                  <a:srgbClr val="000099"/>
                </a:solidFill>
              </a:rPr>
              <a:t>为全0</a:t>
            </a:r>
            <a:r>
              <a:rPr lang="zh-CN" altLang="en-US" sz="2800" b="1"/>
              <a:t>, 在产生片选的译码电路</a:t>
            </a:r>
            <a:r>
              <a:rPr lang="zh-CN" altLang="en-US" sz="2800" b="1" smtClean="0"/>
              <a:t>中可以不</a:t>
            </a:r>
            <a:r>
              <a:rPr lang="zh-CN" altLang="en-US" sz="2800" b="1"/>
              <a:t>体</a:t>
            </a:r>
            <a:r>
              <a:rPr lang="zh-CN" altLang="en-US" sz="2800" b="1" smtClean="0"/>
              <a:t>现。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8" grpId="0" build="p" autoUpdateAnimBg="0"/>
      <p:bldP spid="31" grpId="0" autoUpdateAnimBg="0"/>
      <p:bldP spid="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9400" y="1277962"/>
            <a:ext cx="8839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假</a:t>
            </a:r>
            <a:r>
              <a:rPr lang="zh-CN" altLang="en-US" sz="2900" b="1" smtClean="0"/>
              <a:t>设教</a:t>
            </a:r>
            <a:r>
              <a:rPr lang="zh-CN" altLang="en-US" sz="2900" b="1"/>
              <a:t>学</a:t>
            </a:r>
            <a:r>
              <a:rPr lang="zh-CN" altLang="en-US" sz="2900" b="1" smtClean="0"/>
              <a:t>楼</a:t>
            </a:r>
            <a:r>
              <a:rPr lang="zh-CN" altLang="en-US" sz="2900" b="1" smtClean="0"/>
              <a:t>的其中一</a:t>
            </a:r>
            <a:r>
              <a:rPr lang="zh-CN" altLang="en-US" sz="2900" b="1" smtClean="0"/>
              <a:t>层, </a:t>
            </a:r>
            <a:r>
              <a:rPr lang="zh-CN" altLang="en-US" sz="2900" b="1"/>
              <a:t>最多可</a:t>
            </a:r>
            <a:r>
              <a:rPr lang="zh-CN" altLang="en-US" sz="2900" b="1" smtClean="0"/>
              <a:t>以设计64</a:t>
            </a:r>
            <a:r>
              <a:rPr lang="zh-CN" altLang="en-US" sz="2900" b="1"/>
              <a:t>排坐</a:t>
            </a:r>
            <a:r>
              <a:rPr lang="zh-CN" altLang="en-US" sz="2900" b="1" smtClean="0"/>
              <a:t>位, 并用6</a:t>
            </a:r>
            <a:r>
              <a:rPr lang="zh-CN" altLang="en-US" sz="2900" b="1"/>
              <a:t>位数(二进制)对每一排进行编号:</a:t>
            </a:r>
            <a:endParaRPr lang="en-US" altLang="zh-CN" sz="29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14625" y="2276872"/>
            <a:ext cx="302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</a:t>
            </a:r>
            <a:r>
              <a:rPr lang="en-US" altLang="zh-CN" sz="3200" b="1" baseline="-12000"/>
              <a:t>5</a:t>
            </a:r>
            <a:r>
              <a:rPr lang="en-US" altLang="zh-CN" sz="2400" b="1" baseline="-25000"/>
              <a:t> 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4</a:t>
            </a:r>
            <a:r>
              <a:rPr lang="en-US" altLang="zh-CN" sz="2400" b="1" baseline="-16000"/>
              <a:t> 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3</a:t>
            </a:r>
            <a:r>
              <a:rPr lang="en-US" altLang="zh-CN" sz="2400" b="1" baseline="-16000"/>
              <a:t> 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2</a:t>
            </a:r>
            <a:r>
              <a:rPr lang="en-US" altLang="zh-CN" sz="2400" b="1" baseline="-16000"/>
              <a:t> 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1</a:t>
            </a:r>
            <a:r>
              <a:rPr lang="en-US" altLang="zh-CN" sz="2400" b="1" baseline="-16000"/>
              <a:t> </a:t>
            </a:r>
            <a:r>
              <a:rPr lang="en-US" altLang="zh-CN" sz="2800" b="1"/>
              <a:t>A</a:t>
            </a:r>
            <a:r>
              <a:rPr lang="en-US" altLang="zh-CN" sz="3200" b="1" baseline="-12000"/>
              <a:t>0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2873623"/>
            <a:ext cx="880745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 smtClean="0"/>
              <a:t>现有4</a:t>
            </a:r>
            <a:r>
              <a:rPr lang="zh-CN" altLang="en-US" sz="2800" b="1"/>
              <a:t>间教室, 每间8排(共32排)。要</a:t>
            </a:r>
            <a:r>
              <a:rPr lang="zh-CN" altLang="en-US" sz="2800" b="1" smtClean="0"/>
              <a:t>从这64</a:t>
            </a:r>
            <a:r>
              <a:rPr lang="zh-CN" altLang="en-US" sz="2800" b="1"/>
              <a:t>个编号中为这32排坐</a:t>
            </a:r>
            <a:r>
              <a:rPr lang="zh-CN" altLang="en-US" sz="2800" b="1" smtClean="0"/>
              <a:t>位进行连续编号。</a:t>
            </a:r>
            <a:r>
              <a:rPr lang="zh-CN" altLang="en-US" sz="2800" b="1"/>
              <a:t>假设选低32个编号:</a:t>
            </a:r>
            <a:endParaRPr lang="en-US" altLang="zh-CN" sz="2800" b="1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81100" y="3989660"/>
            <a:ext cx="1722438" cy="2679700"/>
            <a:chOff x="744" y="1945"/>
            <a:chExt cx="1085" cy="16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44" y="2245"/>
              <a:ext cx="1027" cy="1388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000  000 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000  001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000  010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.....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000  111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07" y="1945"/>
              <a:ext cx="9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第1间</a:t>
              </a:r>
            </a:p>
          </p:txBody>
        </p:sp>
      </p:grp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74638" y="692696"/>
            <a:ext cx="7183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/>
              <a:t>地址分配</a:t>
            </a:r>
            <a:r>
              <a:rPr lang="zh-CN" altLang="en-US" sz="2900" b="1"/>
              <a:t>、</a:t>
            </a:r>
            <a:r>
              <a:rPr lang="zh-CN" altLang="en-US" sz="2900" b="1" u="sng"/>
              <a:t>译码选片</a:t>
            </a:r>
            <a:r>
              <a:rPr lang="zh-CN" altLang="en-US" sz="2900" b="1"/>
              <a:t>和</a:t>
            </a:r>
            <a:r>
              <a:rPr lang="zh-CN" altLang="en-US" sz="2900" b="1" u="sng"/>
              <a:t>译码选单元</a:t>
            </a:r>
            <a:r>
              <a:rPr lang="zh-CN" altLang="en-US" sz="2900" b="1"/>
              <a:t>关系例:</a:t>
            </a: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027363" y="3988072"/>
            <a:ext cx="1614487" cy="2679700"/>
            <a:chOff x="1907" y="1920"/>
            <a:chExt cx="1017" cy="1688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07" y="2220"/>
              <a:ext cx="1017" cy="1388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001  000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001  001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001  010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.....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001  111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90" y="1920"/>
              <a:ext cx="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第2间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4876800" y="3970610"/>
            <a:ext cx="1584325" cy="2695575"/>
            <a:chOff x="3072" y="1909"/>
            <a:chExt cx="998" cy="1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72" y="2219"/>
              <a:ext cx="998" cy="1388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010  000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010  001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010  010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.....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010  111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25" y="1909"/>
              <a:ext cx="7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第3间</a:t>
              </a:r>
            </a:p>
          </p:txBody>
        </p:sp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6707188" y="3969022"/>
            <a:ext cx="1643062" cy="2695575"/>
            <a:chOff x="4225" y="1908"/>
            <a:chExt cx="1035" cy="1698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225" y="2218"/>
              <a:ext cx="970" cy="1388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011  000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011  001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011  010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.....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011  111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338" y="1908"/>
              <a:ext cx="9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第4间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8488" y="887528"/>
            <a:ext cx="1058862" cy="1431161"/>
          </a:xfrm>
          <a:prstGeom prst="rect">
            <a:avLst/>
          </a:prstGeom>
          <a:solidFill>
            <a:srgbClr val="D9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endParaRPr lang="en-US" altLang="zh-CN" sz="3000" b="1"/>
          </a:p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en-US" altLang="zh-CN" sz="3000" b="1"/>
              <a:t>CPU</a:t>
            </a:r>
          </a:p>
          <a:p>
            <a:pPr algn="l">
              <a:spcBef>
                <a:spcPct val="0"/>
              </a:spcBef>
            </a:pPr>
            <a:endParaRPr lang="en-US" altLang="zh-CN" sz="30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10413" y="4020145"/>
            <a:ext cx="16525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地址总线</a:t>
            </a:r>
          </a:p>
        </p:txBody>
      </p:sp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2722563" y="1926233"/>
            <a:ext cx="5424487" cy="1193801"/>
            <a:chOff x="1715" y="1062"/>
            <a:chExt cx="3417" cy="75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93" y="1067"/>
              <a:ext cx="657" cy="73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  2</a:t>
              </a:r>
              <a:r>
                <a:rPr lang="en-US" altLang="zh-CN" sz="2800" b="1">
                  <a:ea typeface="黑体" pitchFamily="2" charset="-122"/>
                </a:rPr>
                <a:t>K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</a:pPr>
              <a:r>
                <a:rPr lang="en-US" altLang="zh-CN" sz="2600" b="1">
                  <a:ea typeface="黑体" pitchFamily="2" charset="-122"/>
                </a:rPr>
                <a:t>RAM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zh-CN" altLang="en-US" sz="2600" b="1">
                <a:ea typeface="黑体" pitchFamily="2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15" y="1062"/>
              <a:ext cx="668" cy="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  2</a:t>
              </a:r>
              <a:r>
                <a:rPr lang="en-US" altLang="zh-CN" sz="2800" b="1">
                  <a:ea typeface="黑体" pitchFamily="2" charset="-122"/>
                </a:rPr>
                <a:t>K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</a:pPr>
              <a:r>
                <a:rPr lang="en-US" altLang="zh-CN" sz="2600" b="1">
                  <a:ea typeface="黑体" pitchFamily="2" charset="-122"/>
                </a:rPr>
                <a:t>ROM</a:t>
              </a:r>
            </a:p>
            <a:p>
              <a:pPr algn="l">
                <a:lnSpc>
                  <a:spcPct val="35000"/>
                </a:lnSpc>
                <a:spcBef>
                  <a:spcPct val="0"/>
                </a:spcBef>
              </a:pPr>
              <a:endParaRPr lang="zh-CN" altLang="en-US" sz="2600" b="1">
                <a:ea typeface="黑体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475" y="1069"/>
              <a:ext cx="657" cy="71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  1</a:t>
              </a:r>
              <a:r>
                <a:rPr lang="en-US" altLang="zh-CN" sz="2800" b="1">
                  <a:ea typeface="黑体" pitchFamily="2" charset="-122"/>
                </a:rPr>
                <a:t>K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</a:pPr>
              <a:r>
                <a:rPr lang="en-US" altLang="zh-CN" sz="2600" b="1">
                  <a:ea typeface="黑体" pitchFamily="2" charset="-122"/>
                </a:rPr>
                <a:t>RAM</a:t>
              </a:r>
            </a:p>
            <a:p>
              <a:pPr algn="l">
                <a:lnSpc>
                  <a:spcPct val="27000"/>
                </a:lnSpc>
                <a:spcBef>
                  <a:spcPct val="0"/>
                </a:spcBef>
              </a:pPr>
              <a:endParaRPr lang="zh-CN" altLang="en-US" sz="2600" b="1">
                <a:ea typeface="黑体" pitchFamily="2" charset="-122"/>
              </a:endParaRPr>
            </a:p>
          </p:txBody>
        </p:sp>
      </p:grpSp>
      <p:grpSp>
        <p:nvGrpSpPr>
          <p:cNvPr id="8" name="Group 134"/>
          <p:cNvGrpSpPr>
            <a:grpSpLocks/>
          </p:cNvGrpSpPr>
          <p:nvPr/>
        </p:nvGrpSpPr>
        <p:grpSpPr bwMode="auto">
          <a:xfrm>
            <a:off x="1644650" y="699095"/>
            <a:ext cx="7321550" cy="1223962"/>
            <a:chOff x="1036" y="289"/>
            <a:chExt cx="4612" cy="771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625" y="289"/>
              <a:ext cx="107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数据总线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V="1">
              <a:off x="1978" y="667"/>
              <a:ext cx="97" cy="390"/>
            </a:xfrm>
            <a:prstGeom prst="downArrow">
              <a:avLst>
                <a:gd name="adj1" fmla="val 50000"/>
                <a:gd name="adj2" fmla="val 100515"/>
              </a:avLst>
            </a:prstGeom>
            <a:solidFill>
              <a:srgbClr val="003C00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036" y="596"/>
              <a:ext cx="4224" cy="83"/>
              <a:chOff x="1036" y="377"/>
              <a:chExt cx="4275" cy="122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4639" y="377"/>
                <a:ext cx="672" cy="121"/>
              </a:xfrm>
              <a:prstGeom prst="rightArrow">
                <a:avLst>
                  <a:gd name="adj1" fmla="val 50000"/>
                  <a:gd name="adj2" fmla="val 138843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568" y="407"/>
                <a:ext cx="3194" cy="64"/>
              </a:xfrm>
              <a:prstGeom prst="rect">
                <a:avLst/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AutoShape 13"/>
              <p:cNvSpPr>
                <a:spLocks noChangeArrowheads="1"/>
              </p:cNvSpPr>
              <p:nvPr/>
            </p:nvSpPr>
            <p:spPr bwMode="auto">
              <a:xfrm flipH="1">
                <a:off x="1036" y="383"/>
                <a:ext cx="672" cy="116"/>
              </a:xfrm>
              <a:prstGeom prst="rightArrow">
                <a:avLst>
                  <a:gd name="adj1" fmla="val 50000"/>
                  <a:gd name="adj2" fmla="val 144828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297" y="668"/>
              <a:ext cx="97" cy="392"/>
            </a:xfrm>
            <a:prstGeom prst="upDownArrow">
              <a:avLst>
                <a:gd name="adj1" fmla="val 50000"/>
                <a:gd name="adj2" fmla="val 80825"/>
              </a:avLst>
            </a:prstGeom>
            <a:solidFill>
              <a:srgbClr val="003C00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4650" y="665"/>
              <a:ext cx="98" cy="392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003C00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053" y="666"/>
              <a:ext cx="9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500" b="1"/>
                <a:t>D</a:t>
              </a:r>
              <a:r>
                <a:rPr lang="en-US" altLang="zh-CN" sz="3200" b="1" baseline="-14000"/>
                <a:t>7</a:t>
              </a:r>
              <a:r>
                <a:rPr lang="en-US" altLang="zh-CN" sz="3200" b="1"/>
                <a:t>~</a:t>
              </a:r>
              <a:r>
                <a:rPr lang="en-US" altLang="zh-CN" sz="2500" b="1"/>
                <a:t>D</a:t>
              </a:r>
              <a:r>
                <a:rPr lang="en-US" altLang="zh-CN" sz="3200" b="1" baseline="-14000"/>
                <a:t>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376" y="643"/>
              <a:ext cx="9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500" b="1"/>
                <a:t>D</a:t>
              </a:r>
              <a:r>
                <a:rPr lang="en-US" altLang="zh-CN" sz="3200" b="1" baseline="-14000"/>
                <a:t>7 </a:t>
              </a:r>
              <a:r>
                <a:rPr lang="en-US" altLang="zh-CN" sz="3200" b="1"/>
                <a:t>~</a:t>
              </a:r>
              <a:r>
                <a:rPr lang="en-US" altLang="zh-CN" sz="2500" b="1"/>
                <a:t>D</a:t>
              </a:r>
              <a:r>
                <a:rPr lang="en-US" altLang="zh-CN" sz="3200" b="1" baseline="-14000"/>
                <a:t>0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729" y="673"/>
              <a:ext cx="9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500" b="1"/>
                <a:t>D</a:t>
              </a:r>
              <a:r>
                <a:rPr lang="en-US" altLang="zh-CN" sz="3200" b="1" baseline="-14000"/>
                <a:t>7 </a:t>
              </a:r>
              <a:r>
                <a:rPr lang="en-US" altLang="zh-CN" sz="3200" b="1"/>
                <a:t>~</a:t>
              </a:r>
              <a:r>
                <a:rPr lang="en-US" altLang="zh-CN" sz="2500" b="1"/>
                <a:t>D</a:t>
              </a:r>
              <a:r>
                <a:rPr lang="en-US" altLang="zh-CN" sz="3200" b="1" baseline="-14000"/>
                <a:t>0</a:t>
              </a:r>
            </a:p>
          </p:txBody>
        </p:sp>
      </p:grpSp>
      <p:grpSp>
        <p:nvGrpSpPr>
          <p:cNvPr id="20" name="Group 196"/>
          <p:cNvGrpSpPr>
            <a:grpSpLocks/>
          </p:cNvGrpSpPr>
          <p:nvPr/>
        </p:nvGrpSpPr>
        <p:grpSpPr bwMode="auto">
          <a:xfrm>
            <a:off x="1546225" y="4218582"/>
            <a:ext cx="1765300" cy="1089025"/>
            <a:chOff x="942" y="2554"/>
            <a:chExt cx="1112" cy="737"/>
          </a:xfrm>
        </p:grpSpPr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 rot="-5400000">
              <a:off x="1297" y="2439"/>
              <a:ext cx="214" cy="44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 rot="-5400000">
              <a:off x="1342" y="2591"/>
              <a:ext cx="120" cy="135"/>
              <a:chOff x="1738" y="3001"/>
              <a:chExt cx="202" cy="202"/>
            </a:xfrm>
          </p:grpSpPr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1738" y="3102"/>
                <a:ext cx="20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1839" y="3001"/>
                <a:ext cx="0" cy="20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942" y="2940"/>
              <a:ext cx="111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6000">
                  <a:solidFill>
                    <a:srgbClr val="800000"/>
                  </a:solidFill>
                </a:rPr>
                <a:t>12</a:t>
              </a:r>
              <a:r>
                <a:rPr lang="en-US" altLang="zh-CN" sz="2400" b="1">
                  <a:solidFill>
                    <a:srgbClr val="800000"/>
                  </a:solidFill>
                </a:rPr>
                <a:t>      </a:t>
              </a: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4000">
                  <a:solidFill>
                    <a:srgbClr val="800000"/>
                  </a:solidFill>
                </a:rPr>
                <a:t>11</a:t>
              </a:r>
              <a:r>
                <a:rPr lang="en-US" altLang="zh-CN" sz="3200" b="1" baseline="20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095" y="2763"/>
              <a:ext cx="202" cy="230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425"/>
                <a:gd name="T14" fmla="*/ 202 w 202"/>
                <a:gd name="T15" fmla="*/ 425 h 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 flipH="1">
              <a:off x="1525" y="2774"/>
              <a:ext cx="202" cy="230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425"/>
                <a:gd name="T14" fmla="*/ 202 w 202"/>
                <a:gd name="T15" fmla="*/ 425 h 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8" name="Group 198"/>
          <p:cNvGrpSpPr>
            <a:grpSpLocks/>
          </p:cNvGrpSpPr>
          <p:nvPr/>
        </p:nvGrpSpPr>
        <p:grpSpPr bwMode="auto">
          <a:xfrm>
            <a:off x="2081213" y="2221507"/>
            <a:ext cx="736600" cy="1989138"/>
            <a:chOff x="1311" y="1248"/>
            <a:chExt cx="464" cy="1270"/>
          </a:xfrm>
        </p:grpSpPr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1632" y="1527"/>
              <a:ext cx="66" cy="66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Freeform 38"/>
            <p:cNvSpPr>
              <a:spLocks/>
            </p:cNvSpPr>
            <p:nvPr/>
          </p:nvSpPr>
          <p:spPr bwMode="auto">
            <a:xfrm>
              <a:off x="1446" y="1555"/>
              <a:ext cx="184" cy="963"/>
            </a:xfrm>
            <a:custGeom>
              <a:avLst/>
              <a:gdLst>
                <a:gd name="T0" fmla="*/ 0 w 101"/>
                <a:gd name="T1" fmla="*/ 1041 h 1041"/>
                <a:gd name="T2" fmla="*/ 0 w 101"/>
                <a:gd name="T3" fmla="*/ 0 h 1041"/>
                <a:gd name="T4" fmla="*/ 101 w 101"/>
                <a:gd name="T5" fmla="*/ 0 h 1041"/>
                <a:gd name="T6" fmla="*/ 0 60000 65536"/>
                <a:gd name="T7" fmla="*/ 0 60000 65536"/>
                <a:gd name="T8" fmla="*/ 0 60000 65536"/>
                <a:gd name="T9" fmla="*/ 0 w 101"/>
                <a:gd name="T10" fmla="*/ 0 h 1041"/>
                <a:gd name="T11" fmla="*/ 101 w 101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1" name="Group 197"/>
            <p:cNvGrpSpPr>
              <a:grpSpLocks/>
            </p:cNvGrpSpPr>
            <p:nvPr/>
          </p:nvGrpSpPr>
          <p:grpSpPr bwMode="auto">
            <a:xfrm>
              <a:off x="1311" y="1248"/>
              <a:ext cx="464" cy="331"/>
              <a:chOff x="1271" y="1256"/>
              <a:chExt cx="464" cy="331"/>
            </a:xfrm>
          </p:grpSpPr>
          <p:sp>
            <p:nvSpPr>
              <p:cNvPr id="32" name="Text Box 40"/>
              <p:cNvSpPr txBox="1">
                <a:spLocks noChangeArrowheads="1"/>
              </p:cNvSpPr>
              <p:nvPr/>
            </p:nvSpPr>
            <p:spPr bwMode="auto">
              <a:xfrm>
                <a:off x="1271" y="1256"/>
                <a:ext cx="46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800000"/>
                    </a:solidFill>
                  </a:rPr>
                  <a:t>CS</a:t>
                </a:r>
              </a:p>
            </p:txBody>
          </p:sp>
          <p:sp>
            <p:nvSpPr>
              <p:cNvPr id="33" name="Line 41"/>
              <p:cNvSpPr>
                <a:spLocks noChangeShapeType="1"/>
              </p:cNvSpPr>
              <p:nvPr/>
            </p:nvSpPr>
            <p:spPr bwMode="auto">
              <a:xfrm>
                <a:off x="1369" y="1308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4" name="Group 202"/>
          <p:cNvGrpSpPr>
            <a:grpSpLocks/>
          </p:cNvGrpSpPr>
          <p:nvPr/>
        </p:nvGrpSpPr>
        <p:grpSpPr bwMode="auto">
          <a:xfrm>
            <a:off x="4160838" y="2281832"/>
            <a:ext cx="925512" cy="1912938"/>
            <a:chOff x="2621" y="1286"/>
            <a:chExt cx="583" cy="1230"/>
          </a:xfrm>
        </p:grpSpPr>
        <p:sp>
          <p:nvSpPr>
            <p:cNvPr id="35" name="Oval 43"/>
            <p:cNvSpPr>
              <a:spLocks noChangeArrowheads="1"/>
            </p:cNvSpPr>
            <p:nvPr/>
          </p:nvSpPr>
          <p:spPr bwMode="auto">
            <a:xfrm>
              <a:off x="3011" y="1552"/>
              <a:ext cx="66" cy="66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2621" y="1579"/>
              <a:ext cx="389" cy="937"/>
            </a:xfrm>
            <a:custGeom>
              <a:avLst/>
              <a:gdLst>
                <a:gd name="T0" fmla="*/ 0 w 101"/>
                <a:gd name="T1" fmla="*/ 1041 h 1041"/>
                <a:gd name="T2" fmla="*/ 0 w 101"/>
                <a:gd name="T3" fmla="*/ 0 h 1041"/>
                <a:gd name="T4" fmla="*/ 101 w 101"/>
                <a:gd name="T5" fmla="*/ 0 h 1041"/>
                <a:gd name="T6" fmla="*/ 0 60000 65536"/>
                <a:gd name="T7" fmla="*/ 0 60000 65536"/>
                <a:gd name="T8" fmla="*/ 0 60000 65536"/>
                <a:gd name="T9" fmla="*/ 0 w 101"/>
                <a:gd name="T10" fmla="*/ 0 h 1041"/>
                <a:gd name="T11" fmla="*/ 101 w 101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7" name="Group 201"/>
            <p:cNvGrpSpPr>
              <a:grpSpLocks/>
            </p:cNvGrpSpPr>
            <p:nvPr/>
          </p:nvGrpSpPr>
          <p:grpSpPr bwMode="auto">
            <a:xfrm>
              <a:off x="2679" y="1286"/>
              <a:ext cx="525" cy="334"/>
              <a:chOff x="2679" y="1230"/>
              <a:chExt cx="525" cy="334"/>
            </a:xfrm>
          </p:grpSpPr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2679" y="1230"/>
                <a:ext cx="52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800000"/>
                    </a:solidFill>
                  </a:rPr>
                  <a:t>CS</a:t>
                </a:r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2767" y="1281"/>
                <a:ext cx="213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40" name="Group 204"/>
          <p:cNvGrpSpPr>
            <a:grpSpLocks/>
          </p:cNvGrpSpPr>
          <p:nvPr/>
        </p:nvGrpSpPr>
        <p:grpSpPr bwMode="auto">
          <a:xfrm>
            <a:off x="6308725" y="2258020"/>
            <a:ext cx="877888" cy="1933575"/>
            <a:chOff x="4015" y="1167"/>
            <a:chExt cx="512" cy="1299"/>
          </a:xfrm>
        </p:grpSpPr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4398" y="1436"/>
              <a:ext cx="66" cy="66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4015" y="1480"/>
              <a:ext cx="390" cy="986"/>
            </a:xfrm>
            <a:custGeom>
              <a:avLst/>
              <a:gdLst>
                <a:gd name="T0" fmla="*/ 0 w 101"/>
                <a:gd name="T1" fmla="*/ 1041 h 1041"/>
                <a:gd name="T2" fmla="*/ 0 w 101"/>
                <a:gd name="T3" fmla="*/ 0 h 1041"/>
                <a:gd name="T4" fmla="*/ 101 w 101"/>
                <a:gd name="T5" fmla="*/ 0 h 1041"/>
                <a:gd name="T6" fmla="*/ 0 60000 65536"/>
                <a:gd name="T7" fmla="*/ 0 60000 65536"/>
                <a:gd name="T8" fmla="*/ 0 60000 65536"/>
                <a:gd name="T9" fmla="*/ 0 w 101"/>
                <a:gd name="T10" fmla="*/ 0 h 1041"/>
                <a:gd name="T11" fmla="*/ 101 w 101"/>
                <a:gd name="T12" fmla="*/ 1041 h 10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43" name="Group 203"/>
            <p:cNvGrpSpPr>
              <a:grpSpLocks/>
            </p:cNvGrpSpPr>
            <p:nvPr/>
          </p:nvGrpSpPr>
          <p:grpSpPr bwMode="auto">
            <a:xfrm>
              <a:off x="4019" y="1167"/>
              <a:ext cx="508" cy="349"/>
              <a:chOff x="3979" y="1183"/>
              <a:chExt cx="508" cy="349"/>
            </a:xfrm>
          </p:grpSpPr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3979" y="1183"/>
                <a:ext cx="508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800000"/>
                    </a:solidFill>
                  </a:rPr>
                  <a:t>CS</a:t>
                </a:r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4072" y="1243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46" name="Group 200"/>
          <p:cNvGrpSpPr>
            <a:grpSpLocks/>
          </p:cNvGrpSpPr>
          <p:nvPr/>
        </p:nvGrpSpPr>
        <p:grpSpPr bwMode="auto">
          <a:xfrm>
            <a:off x="3594100" y="4204295"/>
            <a:ext cx="1284288" cy="1325562"/>
            <a:chOff x="2232" y="2529"/>
            <a:chExt cx="809" cy="884"/>
          </a:xfrm>
        </p:grpSpPr>
        <p:grpSp>
          <p:nvGrpSpPr>
            <p:cNvPr id="47" name="Group 64"/>
            <p:cNvGrpSpPr>
              <a:grpSpLocks/>
            </p:cNvGrpSpPr>
            <p:nvPr/>
          </p:nvGrpSpPr>
          <p:grpSpPr bwMode="auto">
            <a:xfrm rot="-5400000">
              <a:off x="2499" y="2436"/>
              <a:ext cx="197" cy="384"/>
              <a:chOff x="1223" y="2850"/>
              <a:chExt cx="283" cy="475"/>
            </a:xfrm>
          </p:grpSpPr>
          <p:sp>
            <p:nvSpPr>
              <p:cNvPr id="56" name="Rectangle 65"/>
              <p:cNvSpPr>
                <a:spLocks noChangeArrowheads="1"/>
              </p:cNvSpPr>
              <p:nvPr/>
            </p:nvSpPr>
            <p:spPr bwMode="auto">
              <a:xfrm>
                <a:off x="1223" y="2850"/>
                <a:ext cx="283" cy="475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57" name="Group 66"/>
              <p:cNvGrpSpPr>
                <a:grpSpLocks/>
              </p:cNvGrpSpPr>
              <p:nvPr/>
            </p:nvGrpSpPr>
            <p:grpSpPr bwMode="auto">
              <a:xfrm>
                <a:off x="1273" y="2981"/>
                <a:ext cx="190" cy="190"/>
                <a:chOff x="1738" y="3001"/>
                <a:chExt cx="202" cy="202"/>
              </a:xfrm>
            </p:grpSpPr>
            <p:sp>
              <p:nvSpPr>
                <p:cNvPr id="58" name="Line 67"/>
                <p:cNvSpPr>
                  <a:spLocks noChangeShapeType="1"/>
                </p:cNvSpPr>
                <p:nvPr/>
              </p:nvSpPr>
              <p:spPr bwMode="auto">
                <a:xfrm>
                  <a:off x="1738" y="3102"/>
                  <a:ext cx="202" cy="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68"/>
                <p:cNvSpPr>
                  <a:spLocks noChangeShapeType="1"/>
                </p:cNvSpPr>
                <p:nvPr/>
              </p:nvSpPr>
              <p:spPr bwMode="auto">
                <a:xfrm>
                  <a:off x="1839" y="3001"/>
                  <a:ext cx="0" cy="202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48" name="Line 69"/>
            <p:cNvSpPr>
              <a:spLocks noChangeShapeType="1"/>
            </p:cNvSpPr>
            <p:nvPr/>
          </p:nvSpPr>
          <p:spPr bwMode="auto">
            <a:xfrm>
              <a:off x="2464" y="2725"/>
              <a:ext cx="0" cy="11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2464" y="3055"/>
              <a:ext cx="0" cy="11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Rectangle 71"/>
            <p:cNvSpPr>
              <a:spLocks noChangeArrowheads="1"/>
            </p:cNvSpPr>
            <p:nvPr/>
          </p:nvSpPr>
          <p:spPr bwMode="auto">
            <a:xfrm>
              <a:off x="2232" y="3095"/>
              <a:ext cx="44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6000">
                  <a:solidFill>
                    <a:srgbClr val="800000"/>
                  </a:solidFill>
                </a:rPr>
                <a:t>11</a:t>
              </a:r>
              <a:endParaRPr lang="zh-CN" altLang="en-US" sz="3200" b="1" baseline="-16000">
                <a:solidFill>
                  <a:srgbClr val="800000"/>
                </a:solidFill>
              </a:endParaRPr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>
              <a:off x="2723" y="2726"/>
              <a:ext cx="0" cy="13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2589" y="2810"/>
              <a:ext cx="45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6000">
                  <a:solidFill>
                    <a:srgbClr val="800000"/>
                  </a:solidFill>
                </a:rPr>
                <a:t>12</a:t>
              </a:r>
              <a:endParaRPr lang="zh-CN" altLang="en-US" sz="3200" b="1" baseline="-16000">
                <a:solidFill>
                  <a:srgbClr val="800000"/>
                </a:solidFill>
              </a:endParaRPr>
            </a:p>
          </p:txBody>
        </p:sp>
        <p:grpSp>
          <p:nvGrpSpPr>
            <p:cNvPr id="53" name="Group 74"/>
            <p:cNvGrpSpPr>
              <a:grpSpLocks/>
            </p:cNvGrpSpPr>
            <p:nvPr/>
          </p:nvGrpSpPr>
          <p:grpSpPr bwMode="auto">
            <a:xfrm>
              <a:off x="2313" y="2830"/>
              <a:ext cx="293" cy="225"/>
              <a:chOff x="2233" y="3239"/>
              <a:chExt cx="384" cy="298"/>
            </a:xfrm>
          </p:grpSpPr>
          <p:sp>
            <p:nvSpPr>
              <p:cNvPr id="54" name="Oval 75"/>
              <p:cNvSpPr>
                <a:spLocks noChangeArrowheads="1"/>
              </p:cNvSpPr>
              <p:nvPr/>
            </p:nvSpPr>
            <p:spPr bwMode="auto">
              <a:xfrm>
                <a:off x="2390" y="3239"/>
                <a:ext cx="91" cy="91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Rectangle 76"/>
              <p:cNvSpPr>
                <a:spLocks noChangeArrowheads="1"/>
              </p:cNvSpPr>
              <p:nvPr/>
            </p:nvSpPr>
            <p:spPr bwMode="auto">
              <a:xfrm>
                <a:off x="2233" y="3345"/>
                <a:ext cx="384" cy="192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60" name="Group 205"/>
          <p:cNvGrpSpPr>
            <a:grpSpLocks/>
          </p:cNvGrpSpPr>
          <p:nvPr/>
        </p:nvGrpSpPr>
        <p:grpSpPr bwMode="auto">
          <a:xfrm>
            <a:off x="5278438" y="4190008"/>
            <a:ext cx="2398712" cy="1563688"/>
            <a:chOff x="3325" y="2416"/>
            <a:chExt cx="1511" cy="985"/>
          </a:xfrm>
        </p:grpSpPr>
        <p:grpSp>
          <p:nvGrpSpPr>
            <p:cNvPr id="61" name="Group 99"/>
            <p:cNvGrpSpPr>
              <a:grpSpLocks/>
            </p:cNvGrpSpPr>
            <p:nvPr/>
          </p:nvGrpSpPr>
          <p:grpSpPr bwMode="auto">
            <a:xfrm>
              <a:off x="3677" y="2416"/>
              <a:ext cx="573" cy="216"/>
              <a:chOff x="3677" y="2496"/>
              <a:chExt cx="573" cy="216"/>
            </a:xfrm>
          </p:grpSpPr>
          <p:sp>
            <p:nvSpPr>
              <p:cNvPr id="72" name="Rectangle 78"/>
              <p:cNvSpPr>
                <a:spLocks noChangeArrowheads="1"/>
              </p:cNvSpPr>
              <p:nvPr/>
            </p:nvSpPr>
            <p:spPr bwMode="auto">
              <a:xfrm rot="-5400000">
                <a:off x="3856" y="2317"/>
                <a:ext cx="216" cy="573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73" name="Group 79"/>
              <p:cNvGrpSpPr>
                <a:grpSpLocks/>
              </p:cNvGrpSpPr>
              <p:nvPr/>
            </p:nvGrpSpPr>
            <p:grpSpPr bwMode="auto">
              <a:xfrm rot="-5400000">
                <a:off x="3904" y="2528"/>
                <a:ext cx="150" cy="156"/>
                <a:chOff x="1738" y="3001"/>
                <a:chExt cx="202" cy="202"/>
              </a:xfrm>
            </p:grpSpPr>
            <p:sp>
              <p:nvSpPr>
                <p:cNvPr id="74" name="Line 80"/>
                <p:cNvSpPr>
                  <a:spLocks noChangeShapeType="1"/>
                </p:cNvSpPr>
                <p:nvPr/>
              </p:nvSpPr>
              <p:spPr bwMode="auto">
                <a:xfrm>
                  <a:off x="1738" y="3102"/>
                  <a:ext cx="202" cy="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81"/>
                <p:cNvSpPr>
                  <a:spLocks noChangeShapeType="1"/>
                </p:cNvSpPr>
                <p:nvPr/>
              </p:nvSpPr>
              <p:spPr bwMode="auto">
                <a:xfrm>
                  <a:off x="1839" y="3001"/>
                  <a:ext cx="0" cy="202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62" name="Freeform 82"/>
            <p:cNvSpPr>
              <a:spLocks/>
            </p:cNvSpPr>
            <p:nvPr/>
          </p:nvSpPr>
          <p:spPr bwMode="auto">
            <a:xfrm>
              <a:off x="3464" y="2633"/>
              <a:ext cx="270" cy="183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425"/>
                <a:gd name="T14" fmla="*/ 202 w 202"/>
                <a:gd name="T15" fmla="*/ 425 h 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3" name="Rectangle 83"/>
            <p:cNvSpPr>
              <a:spLocks noChangeArrowheads="1"/>
            </p:cNvSpPr>
            <p:nvPr/>
          </p:nvSpPr>
          <p:spPr bwMode="auto">
            <a:xfrm>
              <a:off x="3325" y="2754"/>
              <a:ext cx="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4000">
                  <a:solidFill>
                    <a:srgbClr val="800000"/>
                  </a:solidFill>
                </a:rPr>
                <a:t>10</a:t>
              </a:r>
              <a:endParaRPr lang="zh-CN" altLang="en-US" sz="3200" b="1" baseline="-14000">
                <a:solidFill>
                  <a:srgbClr val="800000"/>
                </a:solidFill>
              </a:endParaRPr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3978" y="2621"/>
              <a:ext cx="0" cy="22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Rectangle 85"/>
            <p:cNvSpPr>
              <a:spLocks noChangeArrowheads="1"/>
            </p:cNvSpPr>
            <p:nvPr/>
          </p:nvSpPr>
          <p:spPr bwMode="auto">
            <a:xfrm>
              <a:off x="3836" y="2764"/>
              <a:ext cx="4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6000">
                  <a:solidFill>
                    <a:srgbClr val="800000"/>
                  </a:solidFill>
                </a:rPr>
                <a:t>11</a:t>
              </a:r>
              <a:endParaRPr lang="zh-CN" altLang="en-US" sz="3200" b="1" baseline="-16000">
                <a:solidFill>
                  <a:srgbClr val="800000"/>
                </a:solidFill>
              </a:endParaRPr>
            </a:p>
          </p:txBody>
        </p:sp>
        <p:sp>
          <p:nvSpPr>
            <p:cNvPr id="66" name="Line 86"/>
            <p:cNvSpPr>
              <a:spLocks noChangeShapeType="1"/>
            </p:cNvSpPr>
            <p:nvPr/>
          </p:nvSpPr>
          <p:spPr bwMode="auto">
            <a:xfrm>
              <a:off x="4527" y="3008"/>
              <a:ext cx="0" cy="129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 flipH="1">
              <a:off x="4211" y="2630"/>
              <a:ext cx="313" cy="142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425"/>
                <a:gd name="T14" fmla="*/ 202 w 202"/>
                <a:gd name="T15" fmla="*/ 425 h 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Rectangle 88"/>
            <p:cNvSpPr>
              <a:spLocks noChangeArrowheads="1"/>
            </p:cNvSpPr>
            <p:nvPr/>
          </p:nvSpPr>
          <p:spPr bwMode="auto">
            <a:xfrm>
              <a:off x="4384" y="3071"/>
              <a:ext cx="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r>
                <a:rPr lang="en-US" altLang="zh-CN" sz="3200" b="1" baseline="-14000">
                  <a:solidFill>
                    <a:srgbClr val="800000"/>
                  </a:solidFill>
                </a:rPr>
                <a:t>12</a:t>
              </a:r>
              <a:endParaRPr lang="zh-CN" altLang="en-US" sz="3200" b="1" baseline="-14000">
                <a:solidFill>
                  <a:srgbClr val="800000"/>
                </a:solidFill>
              </a:endParaRPr>
            </a:p>
          </p:txBody>
        </p:sp>
        <p:grpSp>
          <p:nvGrpSpPr>
            <p:cNvPr id="69" name="Group 89"/>
            <p:cNvGrpSpPr>
              <a:grpSpLocks/>
            </p:cNvGrpSpPr>
            <p:nvPr/>
          </p:nvGrpSpPr>
          <p:grpSpPr bwMode="auto">
            <a:xfrm>
              <a:off x="4369" y="2771"/>
              <a:ext cx="313" cy="237"/>
              <a:chOff x="2233" y="3239"/>
              <a:chExt cx="384" cy="298"/>
            </a:xfrm>
          </p:grpSpPr>
          <p:sp>
            <p:nvSpPr>
              <p:cNvPr id="70" name="Oval 90"/>
              <p:cNvSpPr>
                <a:spLocks noChangeArrowheads="1"/>
              </p:cNvSpPr>
              <p:nvPr/>
            </p:nvSpPr>
            <p:spPr bwMode="auto">
              <a:xfrm>
                <a:off x="2390" y="3239"/>
                <a:ext cx="91" cy="91"/>
              </a:xfrm>
              <a:prstGeom prst="ellips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1" name="Rectangle 91"/>
              <p:cNvSpPr>
                <a:spLocks noChangeArrowheads="1"/>
              </p:cNvSpPr>
              <p:nvPr/>
            </p:nvSpPr>
            <p:spPr bwMode="auto">
              <a:xfrm>
                <a:off x="2233" y="3345"/>
                <a:ext cx="384" cy="192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76" name="Group 208"/>
          <p:cNvGrpSpPr>
            <a:grpSpLocks/>
          </p:cNvGrpSpPr>
          <p:nvPr/>
        </p:nvGrpSpPr>
        <p:grpSpPr bwMode="auto">
          <a:xfrm>
            <a:off x="787400" y="5801320"/>
            <a:ext cx="7154863" cy="508000"/>
            <a:chOff x="496" y="3399"/>
            <a:chExt cx="4507" cy="320"/>
          </a:xfrm>
        </p:grpSpPr>
        <p:sp>
          <p:nvSpPr>
            <p:cNvPr id="77" name="Text Box 110"/>
            <p:cNvSpPr txBox="1">
              <a:spLocks noChangeArrowheads="1"/>
            </p:cNvSpPr>
            <p:nvPr/>
          </p:nvSpPr>
          <p:spPr bwMode="auto">
            <a:xfrm>
              <a:off x="496" y="3407"/>
              <a:ext cx="6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CS</a:t>
              </a:r>
              <a:r>
                <a:rPr lang="en-US" altLang="zh-CN" sz="2400" b="1">
                  <a:solidFill>
                    <a:srgbClr val="000099"/>
                  </a:solidFill>
                </a:rPr>
                <a:t>0=</a:t>
              </a:r>
            </a:p>
          </p:txBody>
        </p:sp>
        <p:sp>
          <p:nvSpPr>
            <p:cNvPr id="78" name="Text Box 112"/>
            <p:cNvSpPr txBox="1">
              <a:spLocks noChangeArrowheads="1"/>
            </p:cNvSpPr>
            <p:nvPr/>
          </p:nvSpPr>
          <p:spPr bwMode="auto">
            <a:xfrm>
              <a:off x="1004" y="3411"/>
              <a:ext cx="90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12</a:t>
              </a:r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11</a:t>
              </a: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>
              <a:off x="1082" y="3477"/>
              <a:ext cx="97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1428" y="3477"/>
              <a:ext cx="100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" name="Text Box 117"/>
            <p:cNvSpPr txBox="1">
              <a:spLocks noChangeArrowheads="1"/>
            </p:cNvSpPr>
            <p:nvPr/>
          </p:nvSpPr>
          <p:spPr bwMode="auto">
            <a:xfrm>
              <a:off x="1880" y="3399"/>
              <a:ext cx="6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CS</a:t>
              </a:r>
              <a:r>
                <a:rPr lang="en-US" altLang="zh-CN" sz="2400" b="1">
                  <a:solidFill>
                    <a:srgbClr val="000099"/>
                  </a:solidFill>
                </a:rPr>
                <a:t>1=</a:t>
              </a:r>
            </a:p>
          </p:txBody>
        </p:sp>
        <p:sp>
          <p:nvSpPr>
            <p:cNvPr id="82" name="Text Box 118"/>
            <p:cNvSpPr txBox="1">
              <a:spLocks noChangeArrowheads="1"/>
            </p:cNvSpPr>
            <p:nvPr/>
          </p:nvSpPr>
          <p:spPr bwMode="auto">
            <a:xfrm>
              <a:off x="2388" y="3411"/>
              <a:ext cx="90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12</a:t>
              </a:r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11</a:t>
              </a:r>
            </a:p>
          </p:txBody>
        </p:sp>
        <p:sp>
          <p:nvSpPr>
            <p:cNvPr id="83" name="Line 119"/>
            <p:cNvSpPr>
              <a:spLocks noChangeShapeType="1"/>
            </p:cNvSpPr>
            <p:nvPr/>
          </p:nvSpPr>
          <p:spPr bwMode="auto">
            <a:xfrm>
              <a:off x="2474" y="3477"/>
              <a:ext cx="97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Text Box 123"/>
            <p:cNvSpPr txBox="1">
              <a:spLocks noChangeArrowheads="1"/>
            </p:cNvSpPr>
            <p:nvPr/>
          </p:nvSpPr>
          <p:spPr bwMode="auto">
            <a:xfrm>
              <a:off x="3264" y="3407"/>
              <a:ext cx="6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CS</a:t>
              </a:r>
              <a:r>
                <a:rPr lang="en-US" altLang="zh-CN" sz="2400" b="1">
                  <a:solidFill>
                    <a:srgbClr val="000099"/>
                  </a:solidFill>
                </a:rPr>
                <a:t>2=</a:t>
              </a:r>
            </a:p>
          </p:txBody>
        </p:sp>
        <p:sp>
          <p:nvSpPr>
            <p:cNvPr id="85" name="Text Box 124"/>
            <p:cNvSpPr txBox="1">
              <a:spLocks noChangeArrowheads="1"/>
            </p:cNvSpPr>
            <p:nvPr/>
          </p:nvSpPr>
          <p:spPr bwMode="auto">
            <a:xfrm>
              <a:off x="3772" y="3411"/>
              <a:ext cx="123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12</a:t>
              </a:r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11</a:t>
              </a:r>
              <a:r>
                <a:rPr lang="en-US" altLang="zh-CN" sz="2600" b="1">
                  <a:solidFill>
                    <a:srgbClr val="000099"/>
                  </a:solidFill>
                </a:rPr>
                <a:t>A</a:t>
              </a:r>
              <a:r>
                <a:rPr lang="en-US" altLang="zh-CN" sz="2400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86" name="Line 125"/>
            <p:cNvSpPr>
              <a:spLocks noChangeShapeType="1"/>
            </p:cNvSpPr>
            <p:nvPr/>
          </p:nvSpPr>
          <p:spPr bwMode="auto">
            <a:xfrm>
              <a:off x="4194" y="3477"/>
              <a:ext cx="97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126"/>
            <p:cNvSpPr>
              <a:spLocks noChangeShapeType="1"/>
            </p:cNvSpPr>
            <p:nvPr/>
          </p:nvSpPr>
          <p:spPr bwMode="auto">
            <a:xfrm>
              <a:off x="4530" y="3477"/>
              <a:ext cx="97" cy="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8" name="Group 177"/>
          <p:cNvGrpSpPr>
            <a:grpSpLocks/>
          </p:cNvGrpSpPr>
          <p:nvPr/>
        </p:nvGrpSpPr>
        <p:grpSpPr bwMode="auto">
          <a:xfrm>
            <a:off x="1385888" y="2370732"/>
            <a:ext cx="6034087" cy="1370013"/>
            <a:chOff x="873" y="1382"/>
            <a:chExt cx="3801" cy="863"/>
          </a:xfrm>
        </p:grpSpPr>
        <p:sp>
          <p:nvSpPr>
            <p:cNvPr id="89" name="Freeform 178"/>
            <p:cNvSpPr>
              <a:spLocks/>
            </p:cNvSpPr>
            <p:nvPr/>
          </p:nvSpPr>
          <p:spPr bwMode="auto">
            <a:xfrm>
              <a:off x="873" y="1382"/>
              <a:ext cx="3801" cy="835"/>
            </a:xfrm>
            <a:custGeom>
              <a:avLst/>
              <a:gdLst>
                <a:gd name="T0" fmla="*/ 0 w 3749"/>
                <a:gd name="T1" fmla="*/ 0 h 910"/>
                <a:gd name="T2" fmla="*/ 0 w 3749"/>
                <a:gd name="T3" fmla="*/ 910 h 910"/>
                <a:gd name="T4" fmla="*/ 2344 w 3749"/>
                <a:gd name="T5" fmla="*/ 910 h 910"/>
                <a:gd name="T6" fmla="*/ 2344 w 3749"/>
                <a:gd name="T7" fmla="*/ 536 h 910"/>
                <a:gd name="T8" fmla="*/ 2344 w 3749"/>
                <a:gd name="T9" fmla="*/ 910 h 910"/>
                <a:gd name="T10" fmla="*/ 3749 w 3749"/>
                <a:gd name="T11" fmla="*/ 910 h 910"/>
                <a:gd name="T12" fmla="*/ 3749 w 3749"/>
                <a:gd name="T13" fmla="*/ 556 h 9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9"/>
                <a:gd name="T22" fmla="*/ 0 h 910"/>
                <a:gd name="T23" fmla="*/ 3749 w 3749"/>
                <a:gd name="T24" fmla="*/ 910 h 9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9" h="910">
                  <a:moveTo>
                    <a:pt x="0" y="0"/>
                  </a:moveTo>
                  <a:lnTo>
                    <a:pt x="0" y="910"/>
                  </a:lnTo>
                  <a:lnTo>
                    <a:pt x="2344" y="910"/>
                  </a:lnTo>
                  <a:lnTo>
                    <a:pt x="2344" y="536"/>
                  </a:lnTo>
                  <a:lnTo>
                    <a:pt x="2344" y="910"/>
                  </a:lnTo>
                  <a:lnTo>
                    <a:pt x="3749" y="910"/>
                  </a:lnTo>
                  <a:lnTo>
                    <a:pt x="3749" y="556"/>
                  </a:lnTo>
                </a:path>
              </a:pathLst>
            </a:custGeom>
            <a:noFill/>
            <a:ln w="25400" cmpd="sng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Oval 179"/>
            <p:cNvSpPr>
              <a:spLocks noChangeArrowheads="1"/>
            </p:cNvSpPr>
            <p:nvPr/>
          </p:nvSpPr>
          <p:spPr bwMode="auto">
            <a:xfrm>
              <a:off x="3222" y="2186"/>
              <a:ext cx="59" cy="59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1" name="Rectangle 180"/>
            <p:cNvSpPr>
              <a:spLocks noChangeArrowheads="1"/>
            </p:cNvSpPr>
            <p:nvPr/>
          </p:nvSpPr>
          <p:spPr bwMode="auto">
            <a:xfrm>
              <a:off x="882" y="1439"/>
              <a:ext cx="5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600" b="1">
                  <a:solidFill>
                    <a:srgbClr val="800000"/>
                  </a:solidFill>
                  <a:ea typeface="黑体" pitchFamily="2" charset="-122"/>
                </a:rPr>
                <a:t>R/W</a:t>
              </a:r>
              <a:endParaRPr lang="zh-CN" altLang="en-US" sz="2600" b="1">
                <a:solidFill>
                  <a:srgbClr val="800000"/>
                </a:solidFill>
                <a:ea typeface="黑体" pitchFamily="2" charset="-122"/>
              </a:endParaRPr>
            </a:p>
          </p:txBody>
        </p:sp>
        <p:sp>
          <p:nvSpPr>
            <p:cNvPr id="92" name="Line 181"/>
            <p:cNvSpPr>
              <a:spLocks noChangeShapeType="1"/>
            </p:cNvSpPr>
            <p:nvPr/>
          </p:nvSpPr>
          <p:spPr bwMode="auto">
            <a:xfrm>
              <a:off x="1140" y="1496"/>
              <a:ext cx="20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3" name="Line 182"/>
            <p:cNvSpPr>
              <a:spLocks noChangeShapeType="1"/>
            </p:cNvSpPr>
            <p:nvPr/>
          </p:nvSpPr>
          <p:spPr bwMode="auto">
            <a:xfrm flipV="1">
              <a:off x="3256" y="1851"/>
              <a:ext cx="0" cy="16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4" name="Line 183"/>
            <p:cNvSpPr>
              <a:spLocks noChangeShapeType="1"/>
            </p:cNvSpPr>
            <p:nvPr/>
          </p:nvSpPr>
          <p:spPr bwMode="auto">
            <a:xfrm flipV="1">
              <a:off x="4672" y="1819"/>
              <a:ext cx="0" cy="161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95" name="Group 184"/>
          <p:cNvGrpSpPr>
            <a:grpSpLocks/>
          </p:cNvGrpSpPr>
          <p:nvPr/>
        </p:nvGrpSpPr>
        <p:grpSpPr bwMode="auto">
          <a:xfrm>
            <a:off x="1004888" y="2337395"/>
            <a:ext cx="8015287" cy="1654175"/>
            <a:chOff x="633" y="1369"/>
            <a:chExt cx="5049" cy="1058"/>
          </a:xfrm>
        </p:grpSpPr>
        <p:grpSp>
          <p:nvGrpSpPr>
            <p:cNvPr id="96" name="Group 185"/>
            <p:cNvGrpSpPr>
              <a:grpSpLocks/>
            </p:cNvGrpSpPr>
            <p:nvPr/>
          </p:nvGrpSpPr>
          <p:grpSpPr bwMode="auto">
            <a:xfrm>
              <a:off x="633" y="1369"/>
              <a:ext cx="4777" cy="1058"/>
              <a:chOff x="633" y="1369"/>
              <a:chExt cx="4777" cy="1058"/>
            </a:xfrm>
          </p:grpSpPr>
          <p:sp>
            <p:nvSpPr>
              <p:cNvPr id="100" name="Rectangle 186"/>
              <p:cNvSpPr>
                <a:spLocks noChangeArrowheads="1"/>
              </p:cNvSpPr>
              <p:nvPr/>
            </p:nvSpPr>
            <p:spPr bwMode="auto">
              <a:xfrm>
                <a:off x="633" y="1369"/>
                <a:ext cx="52" cy="1022"/>
              </a:xfrm>
              <a:prstGeom prst="rect">
                <a:avLst/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1" name="AutoShape 187"/>
              <p:cNvSpPr>
                <a:spLocks noChangeArrowheads="1"/>
              </p:cNvSpPr>
              <p:nvPr/>
            </p:nvSpPr>
            <p:spPr bwMode="auto">
              <a:xfrm>
                <a:off x="2012" y="1856"/>
                <a:ext cx="95" cy="522"/>
              </a:xfrm>
              <a:prstGeom prst="upArrow">
                <a:avLst>
                  <a:gd name="adj1" fmla="val 50000"/>
                  <a:gd name="adj2" fmla="val 137368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102" name="AutoShape 188"/>
              <p:cNvSpPr>
                <a:spLocks noChangeArrowheads="1"/>
              </p:cNvSpPr>
              <p:nvPr/>
            </p:nvSpPr>
            <p:spPr bwMode="auto">
              <a:xfrm>
                <a:off x="4723" y="1852"/>
                <a:ext cx="95" cy="532"/>
              </a:xfrm>
              <a:prstGeom prst="upArrow">
                <a:avLst>
                  <a:gd name="adj1" fmla="val 50000"/>
                  <a:gd name="adj2" fmla="val 140000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103" name="AutoShape 189"/>
              <p:cNvSpPr>
                <a:spLocks noChangeArrowheads="1"/>
              </p:cNvSpPr>
              <p:nvPr/>
            </p:nvSpPr>
            <p:spPr bwMode="auto">
              <a:xfrm>
                <a:off x="3346" y="1856"/>
                <a:ext cx="95" cy="514"/>
              </a:xfrm>
              <a:prstGeom prst="upArrow">
                <a:avLst>
                  <a:gd name="adj1" fmla="val 50000"/>
                  <a:gd name="adj2" fmla="val 135263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104" name="AutoShape 190"/>
              <p:cNvSpPr>
                <a:spLocks noChangeArrowheads="1"/>
              </p:cNvSpPr>
              <p:nvPr/>
            </p:nvSpPr>
            <p:spPr bwMode="auto">
              <a:xfrm>
                <a:off x="4744" y="2332"/>
                <a:ext cx="666" cy="95"/>
              </a:xfrm>
              <a:prstGeom prst="rightArrow">
                <a:avLst>
                  <a:gd name="adj1" fmla="val 50000"/>
                  <a:gd name="adj2" fmla="val 175263"/>
                </a:avLst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5" name="Rectangle 191"/>
              <p:cNvSpPr>
                <a:spLocks noChangeArrowheads="1"/>
              </p:cNvSpPr>
              <p:nvPr/>
            </p:nvSpPr>
            <p:spPr bwMode="auto">
              <a:xfrm>
                <a:off x="636" y="2363"/>
                <a:ext cx="4313" cy="41"/>
              </a:xfrm>
              <a:prstGeom prst="rect">
                <a:avLst/>
              </a:prstGeom>
              <a:solidFill>
                <a:srgbClr val="003C00"/>
              </a:solidFill>
              <a:ln w="9525">
                <a:solidFill>
                  <a:srgbClr val="003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97" name="Text Box 192"/>
            <p:cNvSpPr txBox="1">
              <a:spLocks noChangeArrowheads="1"/>
            </p:cNvSpPr>
            <p:nvPr/>
          </p:nvSpPr>
          <p:spPr bwMode="auto">
            <a:xfrm>
              <a:off x="1641" y="1878"/>
              <a:ext cx="111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A</a:t>
              </a:r>
              <a:r>
                <a:rPr lang="en-US" altLang="zh-CN" sz="2200" b="1"/>
                <a:t>10</a:t>
              </a:r>
              <a:r>
                <a:rPr lang="en-US" altLang="zh-CN" sz="2800" b="1"/>
                <a:t>~</a:t>
              </a:r>
              <a:r>
                <a:rPr lang="en-US" altLang="zh-CN" sz="2600" b="1"/>
                <a:t>A</a:t>
              </a:r>
              <a:r>
                <a:rPr lang="en-US" altLang="zh-CN" sz="2200" b="1"/>
                <a:t>0</a:t>
              </a:r>
            </a:p>
          </p:txBody>
        </p:sp>
        <p:sp>
          <p:nvSpPr>
            <p:cNvPr id="98" name="Text Box 193"/>
            <p:cNvSpPr txBox="1">
              <a:spLocks noChangeArrowheads="1"/>
            </p:cNvSpPr>
            <p:nvPr/>
          </p:nvSpPr>
          <p:spPr bwMode="auto">
            <a:xfrm>
              <a:off x="2965" y="1858"/>
              <a:ext cx="1121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A</a:t>
              </a:r>
              <a:r>
                <a:rPr lang="en-US" altLang="zh-CN" sz="2200" b="1"/>
                <a:t>10</a:t>
              </a:r>
              <a:r>
                <a:rPr lang="en-US" altLang="zh-CN" sz="2800" b="1"/>
                <a:t>~</a:t>
              </a:r>
              <a:r>
                <a:rPr lang="en-US" altLang="zh-CN" sz="2600" b="1"/>
                <a:t>A</a:t>
              </a:r>
              <a:r>
                <a:rPr lang="en-US" altLang="zh-CN" sz="2200" b="1"/>
                <a:t>0</a:t>
              </a:r>
            </a:p>
          </p:txBody>
        </p:sp>
        <p:sp>
          <p:nvSpPr>
            <p:cNvPr id="99" name="Text Box 194"/>
            <p:cNvSpPr txBox="1">
              <a:spLocks noChangeArrowheads="1"/>
            </p:cNvSpPr>
            <p:nvPr/>
          </p:nvSpPr>
          <p:spPr bwMode="auto">
            <a:xfrm>
              <a:off x="4787" y="1893"/>
              <a:ext cx="895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A</a:t>
              </a:r>
              <a:r>
                <a:rPr lang="en-US" altLang="zh-CN" sz="2200" b="1"/>
                <a:t>9</a:t>
              </a:r>
              <a:r>
                <a:rPr lang="en-US" altLang="zh-CN" sz="2800" b="1"/>
                <a:t>~</a:t>
              </a:r>
              <a:r>
                <a:rPr lang="en-US" altLang="zh-CN" sz="2600" b="1"/>
                <a:t>A</a:t>
              </a:r>
              <a:r>
                <a:rPr lang="en-US" altLang="zh-CN" sz="22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96850" y="611088"/>
            <a:ext cx="8720138" cy="5410200"/>
            <a:chOff x="124" y="51"/>
            <a:chExt cx="5493" cy="3408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24" y="307"/>
              <a:ext cx="667" cy="1026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endParaRPr lang="en-US" altLang="zh-CN" sz="3200" b="1">
                <a:solidFill>
                  <a:srgbClr val="000099"/>
                </a:solidFill>
              </a:endParaRPr>
            </a:p>
            <a:p>
              <a:pPr algn="l">
                <a:spcBef>
                  <a:spcPct val="10000"/>
                </a:spcBef>
              </a:pPr>
              <a:r>
                <a:rPr lang="en-US" altLang="zh-CN" sz="3200" b="1">
                  <a:solidFill>
                    <a:srgbClr val="000099"/>
                  </a:solidFill>
                </a:rPr>
                <a:t>CPU</a:t>
              </a:r>
            </a:p>
            <a:p>
              <a:pPr algn="l">
                <a:spcBef>
                  <a:spcPct val="0"/>
                </a:spcBef>
              </a:pPr>
              <a:endParaRPr lang="en-US" altLang="zh-CN" sz="3200" b="1">
                <a:solidFill>
                  <a:srgbClr val="000099"/>
                </a:solidFill>
              </a:endParaRP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495" y="1418"/>
              <a:ext cx="759" cy="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chemeClr val="hlink"/>
                  </a:solidFill>
                  <a:ea typeface="黑体" pitchFamily="2" charset="-122"/>
                </a:rPr>
                <a:t>  2</a:t>
              </a:r>
              <a:r>
                <a:rPr lang="en-US" altLang="zh-CN" sz="2800" b="1">
                  <a:solidFill>
                    <a:schemeClr val="hlink"/>
                  </a:solidFill>
                  <a:ea typeface="黑体" pitchFamily="2" charset="-122"/>
                </a:rPr>
                <a:t>K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</a:pPr>
              <a:r>
                <a:rPr lang="en-US" altLang="zh-CN" sz="2600" b="1">
                  <a:solidFill>
                    <a:schemeClr val="hlink"/>
                  </a:solidFill>
                  <a:ea typeface="黑体" pitchFamily="2" charset="-122"/>
                </a:rPr>
                <a:t>ROM</a:t>
              </a:r>
            </a:p>
            <a:p>
              <a:pPr algn="l">
                <a:lnSpc>
                  <a:spcPct val="15000"/>
                </a:lnSpc>
                <a:spcBef>
                  <a:spcPct val="0"/>
                </a:spcBef>
              </a:pPr>
              <a:endParaRPr lang="zh-CN" altLang="en-US" sz="2600" b="1">
                <a:solidFill>
                  <a:schemeClr val="hlink"/>
                </a:solidFill>
                <a:ea typeface="黑体" pitchFamily="2" charset="-122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71" y="1431"/>
              <a:ext cx="781" cy="69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chemeClr val="hlink"/>
                  </a:solidFill>
                  <a:ea typeface="黑体" pitchFamily="2" charset="-122"/>
                </a:rPr>
                <a:t>  2</a:t>
              </a:r>
              <a:r>
                <a:rPr lang="en-US" altLang="zh-CN" sz="2800" b="1">
                  <a:solidFill>
                    <a:schemeClr val="hlink"/>
                  </a:solidFill>
                  <a:ea typeface="黑体" pitchFamily="2" charset="-122"/>
                </a:rPr>
                <a:t>K</a:t>
              </a:r>
            </a:p>
            <a:p>
              <a:pPr algn="l">
                <a:spcBef>
                  <a:spcPct val="15000"/>
                </a:spcBef>
              </a:pPr>
              <a:r>
                <a:rPr lang="en-US" altLang="zh-CN" sz="2600" b="1">
                  <a:solidFill>
                    <a:schemeClr val="hlink"/>
                  </a:solidFill>
                  <a:ea typeface="黑体" pitchFamily="2" charset="-122"/>
                </a:rPr>
                <a:t> RAM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671" y="1405"/>
              <a:ext cx="738" cy="6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chemeClr val="hlink"/>
                  </a:solidFill>
                  <a:ea typeface="黑体" pitchFamily="2" charset="-122"/>
                </a:rPr>
                <a:t>  1</a:t>
              </a:r>
              <a:r>
                <a:rPr lang="en-US" altLang="zh-CN" sz="2800" b="1">
                  <a:solidFill>
                    <a:schemeClr val="hlink"/>
                  </a:solidFill>
                  <a:ea typeface="黑体" pitchFamily="2" charset="-122"/>
                </a:rPr>
                <a:t>K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600" b="1">
                  <a:solidFill>
                    <a:schemeClr val="hlink"/>
                  </a:solidFill>
                  <a:ea typeface="黑体" pitchFamily="2" charset="-122"/>
                </a:rPr>
                <a:t>RAM</a:t>
              </a:r>
            </a:p>
            <a:p>
              <a:pPr algn="l">
                <a:lnSpc>
                  <a:spcPct val="20000"/>
                </a:lnSpc>
                <a:spcBef>
                  <a:spcPct val="0"/>
                </a:spcBef>
              </a:pPr>
              <a:endParaRPr lang="zh-CN" altLang="en-US" sz="2600" b="1">
                <a:solidFill>
                  <a:schemeClr val="hlink"/>
                </a:solidFill>
                <a:ea typeface="黑体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89" y="355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83" y="472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89" y="1143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783" y="612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89" y="731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95" y="857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89" y="1271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89" y="986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363" y="1271"/>
              <a:ext cx="121" cy="246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305" y="1133"/>
              <a:ext cx="182" cy="469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229" y="980"/>
              <a:ext cx="266" cy="701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164" y="849"/>
              <a:ext cx="327" cy="917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092" y="718"/>
              <a:ext cx="403" cy="1131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030" y="618"/>
              <a:ext cx="457" cy="1311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958" y="463"/>
              <a:ext cx="525" cy="1540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893" y="359"/>
              <a:ext cx="594" cy="1719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961" y="1272"/>
              <a:ext cx="107" cy="241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886" y="1140"/>
              <a:ext cx="185" cy="459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809" y="984"/>
              <a:ext cx="254" cy="696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743" y="860"/>
              <a:ext cx="332" cy="905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70" y="721"/>
              <a:ext cx="401" cy="1129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607" y="604"/>
              <a:ext cx="464" cy="1327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534" y="469"/>
              <a:ext cx="533" cy="1537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468" y="355"/>
              <a:ext cx="603" cy="1727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4559" y="1272"/>
              <a:ext cx="104" cy="244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4493" y="1133"/>
              <a:ext cx="181" cy="468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4419" y="979"/>
              <a:ext cx="254" cy="702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4354" y="854"/>
              <a:ext cx="315" cy="913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4283" y="732"/>
              <a:ext cx="382" cy="1119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4222" y="614"/>
              <a:ext cx="452" cy="1317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4150" y="466"/>
              <a:ext cx="519" cy="1541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4086" y="354"/>
              <a:ext cx="587" cy="1720"/>
            </a:xfrm>
            <a:custGeom>
              <a:avLst/>
              <a:gdLst>
                <a:gd name="T0" fmla="*/ 0 w 161"/>
                <a:gd name="T1" fmla="*/ 0 h 344"/>
                <a:gd name="T2" fmla="*/ 0 w 161"/>
                <a:gd name="T3" fmla="*/ 344 h 344"/>
                <a:gd name="T4" fmla="*/ 161 w 161"/>
                <a:gd name="T5" fmla="*/ 344 h 344"/>
                <a:gd name="T6" fmla="*/ 0 60000 65536"/>
                <a:gd name="T7" fmla="*/ 0 60000 65536"/>
                <a:gd name="T8" fmla="*/ 0 60000 65536"/>
                <a:gd name="T9" fmla="*/ 0 w 161"/>
                <a:gd name="T10" fmla="*/ 0 h 344"/>
                <a:gd name="T11" fmla="*/ 161 w 161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" h="344">
                  <a:moveTo>
                    <a:pt x="0" y="0"/>
                  </a:moveTo>
                  <a:lnTo>
                    <a:pt x="0" y="344"/>
                  </a:lnTo>
                  <a:lnTo>
                    <a:pt x="161" y="344"/>
                  </a:lnTo>
                </a:path>
              </a:pathLst>
            </a:custGeom>
            <a:noFill/>
            <a:ln w="22225" cmpd="sng">
              <a:solidFill>
                <a:srgbClr val="003C00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034" y="51"/>
              <a:ext cx="16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数据总线 </a:t>
              </a:r>
              <a:r>
                <a:rPr lang="en-US" altLang="zh-CN" sz="2600" b="1"/>
                <a:t>D</a:t>
              </a:r>
              <a:r>
                <a:rPr lang="en-US" altLang="zh-CN" sz="2600" b="1" baseline="-14000"/>
                <a:t>7</a:t>
              </a:r>
              <a:r>
                <a:rPr lang="en-US" altLang="zh-CN" sz="2600" b="1"/>
                <a:t>~D</a:t>
              </a:r>
              <a:r>
                <a:rPr lang="en-US" altLang="zh-CN" sz="2600" b="1" baseline="-14000"/>
                <a:t>0</a:t>
              </a: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1526" y="2157"/>
              <a:ext cx="0" cy="232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flipH="1">
              <a:off x="1594" y="2147"/>
              <a:ext cx="0" cy="34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H="1">
              <a:off x="1662" y="2150"/>
              <a:ext cx="0" cy="427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736" y="2146"/>
              <a:ext cx="0" cy="529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H="1">
              <a:off x="1803" y="2150"/>
              <a:ext cx="0" cy="634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875" y="2146"/>
              <a:ext cx="0" cy="72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H="1">
              <a:off x="1943" y="2150"/>
              <a:ext cx="0" cy="81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 flipH="1">
              <a:off x="2025" y="2147"/>
              <a:ext cx="1" cy="90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 flipH="1">
              <a:off x="2091" y="2150"/>
              <a:ext cx="1" cy="1007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2158" y="2147"/>
              <a:ext cx="1" cy="111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 flipH="1">
              <a:off x="2233" y="2158"/>
              <a:ext cx="1" cy="1182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799" y="2397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2" name="Line 80"/>
            <p:cNvSpPr>
              <a:spLocks noChangeShapeType="1"/>
            </p:cNvSpPr>
            <p:nvPr/>
          </p:nvSpPr>
          <p:spPr bwMode="auto">
            <a:xfrm>
              <a:off x="799" y="2497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Line 81"/>
            <p:cNvSpPr>
              <a:spLocks noChangeShapeType="1"/>
            </p:cNvSpPr>
            <p:nvPr/>
          </p:nvSpPr>
          <p:spPr bwMode="auto">
            <a:xfrm>
              <a:off x="799" y="2968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Line 82"/>
            <p:cNvSpPr>
              <a:spLocks noChangeShapeType="1"/>
            </p:cNvSpPr>
            <p:nvPr/>
          </p:nvSpPr>
          <p:spPr bwMode="auto">
            <a:xfrm>
              <a:off x="799" y="2588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5" name="Line 83"/>
            <p:cNvSpPr>
              <a:spLocks noChangeShapeType="1"/>
            </p:cNvSpPr>
            <p:nvPr/>
          </p:nvSpPr>
          <p:spPr bwMode="auto">
            <a:xfrm>
              <a:off x="799" y="2685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6" name="Line 84"/>
            <p:cNvSpPr>
              <a:spLocks noChangeShapeType="1"/>
            </p:cNvSpPr>
            <p:nvPr/>
          </p:nvSpPr>
          <p:spPr bwMode="auto">
            <a:xfrm>
              <a:off x="799" y="2778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7" name="Line 85"/>
            <p:cNvSpPr>
              <a:spLocks noChangeShapeType="1"/>
            </p:cNvSpPr>
            <p:nvPr/>
          </p:nvSpPr>
          <p:spPr bwMode="auto">
            <a:xfrm>
              <a:off x="799" y="3054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799" y="2868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9" name="Line 87"/>
            <p:cNvSpPr>
              <a:spLocks noChangeShapeType="1"/>
            </p:cNvSpPr>
            <p:nvPr/>
          </p:nvSpPr>
          <p:spPr bwMode="auto">
            <a:xfrm>
              <a:off x="799" y="3267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0" name="Line 88"/>
            <p:cNvSpPr>
              <a:spLocks noChangeShapeType="1"/>
            </p:cNvSpPr>
            <p:nvPr/>
          </p:nvSpPr>
          <p:spPr bwMode="auto">
            <a:xfrm>
              <a:off x="799" y="3354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1" name="Line 89"/>
            <p:cNvSpPr>
              <a:spLocks noChangeShapeType="1"/>
            </p:cNvSpPr>
            <p:nvPr/>
          </p:nvSpPr>
          <p:spPr bwMode="auto">
            <a:xfrm>
              <a:off x="799" y="3160"/>
              <a:ext cx="4818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2" name="Text Box 91"/>
            <p:cNvSpPr txBox="1">
              <a:spLocks noChangeArrowheads="1"/>
            </p:cNvSpPr>
            <p:nvPr/>
          </p:nvSpPr>
          <p:spPr bwMode="auto">
            <a:xfrm>
              <a:off x="329" y="2215"/>
              <a:ext cx="616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A</a:t>
              </a:r>
              <a:r>
                <a:rPr lang="en-US" altLang="zh-CN" sz="3200" b="1" baseline="-12000"/>
                <a:t>0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en-US" altLang="zh-CN" sz="2800" b="1"/>
            </a:p>
            <a:p>
              <a:pPr algn="l">
                <a:spcBef>
                  <a:spcPct val="0"/>
                </a:spcBef>
              </a:pPr>
              <a:endParaRPr lang="en-US" altLang="zh-CN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en-US" altLang="zh-CN" sz="2800" b="1"/>
            </a:p>
            <a:p>
              <a:pPr algn="l">
                <a:spcBef>
                  <a:spcPct val="0"/>
                </a:spcBef>
              </a:pPr>
              <a:r>
                <a:rPr lang="en-US" altLang="zh-CN" sz="2600" b="1"/>
                <a:t>A</a:t>
              </a:r>
              <a:r>
                <a:rPr lang="en-US" altLang="zh-CN" sz="3200" b="1" baseline="-12000"/>
                <a:t>10</a:t>
              </a:r>
            </a:p>
          </p:txBody>
        </p:sp>
        <p:sp>
          <p:nvSpPr>
            <p:cNvPr id="63" name="Text Box 92"/>
            <p:cNvSpPr txBox="1">
              <a:spLocks noChangeArrowheads="1"/>
            </p:cNvSpPr>
            <p:nvPr/>
          </p:nvSpPr>
          <p:spPr bwMode="auto">
            <a:xfrm>
              <a:off x="393" y="2537"/>
              <a:ext cx="388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......…</a:t>
              </a:r>
            </a:p>
          </p:txBody>
        </p:sp>
        <p:sp>
          <p:nvSpPr>
            <p:cNvPr id="64" name="Line 101"/>
            <p:cNvSpPr>
              <a:spLocks noChangeShapeType="1"/>
            </p:cNvSpPr>
            <p:nvPr/>
          </p:nvSpPr>
          <p:spPr bwMode="auto">
            <a:xfrm>
              <a:off x="3102" y="2125"/>
              <a:ext cx="0" cy="258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Line 102"/>
            <p:cNvSpPr>
              <a:spLocks noChangeShapeType="1"/>
            </p:cNvSpPr>
            <p:nvPr/>
          </p:nvSpPr>
          <p:spPr bwMode="auto">
            <a:xfrm flipH="1">
              <a:off x="3170" y="2131"/>
              <a:ext cx="0" cy="35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Line 103"/>
            <p:cNvSpPr>
              <a:spLocks noChangeShapeType="1"/>
            </p:cNvSpPr>
            <p:nvPr/>
          </p:nvSpPr>
          <p:spPr bwMode="auto">
            <a:xfrm>
              <a:off x="3246" y="2134"/>
              <a:ext cx="0" cy="4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Line 104"/>
            <p:cNvSpPr>
              <a:spLocks noChangeShapeType="1"/>
            </p:cNvSpPr>
            <p:nvPr/>
          </p:nvSpPr>
          <p:spPr bwMode="auto">
            <a:xfrm>
              <a:off x="3312" y="2138"/>
              <a:ext cx="0" cy="548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 flipH="1">
              <a:off x="3371" y="2134"/>
              <a:ext cx="0" cy="64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>
              <a:off x="3451" y="2130"/>
              <a:ext cx="0" cy="742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Line 107"/>
            <p:cNvSpPr>
              <a:spLocks noChangeShapeType="1"/>
            </p:cNvSpPr>
            <p:nvPr/>
          </p:nvSpPr>
          <p:spPr bwMode="auto">
            <a:xfrm>
              <a:off x="3519" y="2134"/>
              <a:ext cx="0" cy="8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1" name="Line 108"/>
            <p:cNvSpPr>
              <a:spLocks noChangeShapeType="1"/>
            </p:cNvSpPr>
            <p:nvPr/>
          </p:nvSpPr>
          <p:spPr bwMode="auto">
            <a:xfrm flipH="1">
              <a:off x="3593" y="2139"/>
              <a:ext cx="1" cy="907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2" name="Line 109"/>
            <p:cNvSpPr>
              <a:spLocks noChangeShapeType="1"/>
            </p:cNvSpPr>
            <p:nvPr/>
          </p:nvSpPr>
          <p:spPr bwMode="auto">
            <a:xfrm flipH="1">
              <a:off x="3659" y="2134"/>
              <a:ext cx="1" cy="1023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3" name="Line 110"/>
            <p:cNvSpPr>
              <a:spLocks noChangeShapeType="1"/>
            </p:cNvSpPr>
            <p:nvPr/>
          </p:nvSpPr>
          <p:spPr bwMode="auto">
            <a:xfrm>
              <a:off x="3726" y="2131"/>
              <a:ext cx="1" cy="1133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 flipH="1">
              <a:off x="3785" y="2134"/>
              <a:ext cx="1" cy="122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5" name="Line 113"/>
            <p:cNvSpPr>
              <a:spLocks noChangeShapeType="1"/>
            </p:cNvSpPr>
            <p:nvPr/>
          </p:nvSpPr>
          <p:spPr bwMode="auto">
            <a:xfrm>
              <a:off x="4710" y="2101"/>
              <a:ext cx="0" cy="291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6" name="Line 114"/>
            <p:cNvSpPr>
              <a:spLocks noChangeShapeType="1"/>
            </p:cNvSpPr>
            <p:nvPr/>
          </p:nvSpPr>
          <p:spPr bwMode="auto">
            <a:xfrm>
              <a:off x="4785" y="2099"/>
              <a:ext cx="1" cy="388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7" name="Line 115"/>
            <p:cNvSpPr>
              <a:spLocks noChangeShapeType="1"/>
            </p:cNvSpPr>
            <p:nvPr/>
          </p:nvSpPr>
          <p:spPr bwMode="auto">
            <a:xfrm>
              <a:off x="4854" y="2102"/>
              <a:ext cx="0" cy="48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8" name="Line 116"/>
            <p:cNvSpPr>
              <a:spLocks noChangeShapeType="1"/>
            </p:cNvSpPr>
            <p:nvPr/>
          </p:nvSpPr>
          <p:spPr bwMode="auto">
            <a:xfrm flipH="1">
              <a:off x="4928" y="2098"/>
              <a:ext cx="0" cy="58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9" name="Line 117"/>
            <p:cNvSpPr>
              <a:spLocks noChangeShapeType="1"/>
            </p:cNvSpPr>
            <p:nvPr/>
          </p:nvSpPr>
          <p:spPr bwMode="auto">
            <a:xfrm flipH="1">
              <a:off x="4987" y="2102"/>
              <a:ext cx="0" cy="663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0" name="Line 118"/>
            <p:cNvSpPr>
              <a:spLocks noChangeShapeType="1"/>
            </p:cNvSpPr>
            <p:nvPr/>
          </p:nvSpPr>
          <p:spPr bwMode="auto">
            <a:xfrm>
              <a:off x="5059" y="2098"/>
              <a:ext cx="0" cy="774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1" name="Line 119"/>
            <p:cNvSpPr>
              <a:spLocks noChangeShapeType="1"/>
            </p:cNvSpPr>
            <p:nvPr/>
          </p:nvSpPr>
          <p:spPr bwMode="auto">
            <a:xfrm>
              <a:off x="5135" y="2102"/>
              <a:ext cx="0" cy="86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2" name="Line 120"/>
            <p:cNvSpPr>
              <a:spLocks noChangeShapeType="1"/>
            </p:cNvSpPr>
            <p:nvPr/>
          </p:nvSpPr>
          <p:spPr bwMode="auto">
            <a:xfrm flipH="1">
              <a:off x="5209" y="2099"/>
              <a:ext cx="1" cy="954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5275" y="2102"/>
              <a:ext cx="1" cy="1063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 flipH="1">
              <a:off x="5343" y="2099"/>
              <a:ext cx="0" cy="1158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3381375" y="5949280"/>
            <a:ext cx="268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smtClean="0"/>
              <a:t>地址总线</a:t>
            </a:r>
            <a:endParaRPr lang="en-US" altLang="zh-CN" sz="2600" b="1" baseline="-1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5470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1"/>
              <a:t>4.4  动态存储器的刷新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5775" y="980728"/>
            <a:ext cx="464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000" b="1"/>
              <a:t>1. 刷新定义和原因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27275" y="1737320"/>
            <a:ext cx="4232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000" b="1"/>
              <a:t>定期向电容补充电荷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74825" y="2024658"/>
            <a:ext cx="625475" cy="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3438" y="1722874"/>
            <a:ext cx="1216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000" b="1"/>
              <a:t>刷新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7538" y="2404269"/>
            <a:ext cx="81756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动态存储器依靠电容电荷存储信息。电容电荷随时间推移将缓慢释放(泄漏), 因此需要定期向电容补充电荷, 以保持信息不变。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9288" y="3842544"/>
            <a:ext cx="464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注意</a:t>
            </a:r>
            <a:r>
              <a:rPr lang="zh-CN" altLang="en-US" sz="3000" b="1" u="sng">
                <a:solidFill>
                  <a:srgbClr val="0000FF"/>
                </a:solidFill>
              </a:rPr>
              <a:t>刷新</a:t>
            </a:r>
            <a:r>
              <a:rPr lang="zh-CN" altLang="en-US" sz="3000" b="1"/>
              <a:t>与</a:t>
            </a:r>
            <a:r>
              <a:rPr lang="zh-CN" altLang="en-US" sz="3000" b="1" u="sng">
                <a:solidFill>
                  <a:srgbClr val="0000FF"/>
                </a:solidFill>
              </a:rPr>
              <a:t>重写</a:t>
            </a:r>
            <a:r>
              <a:rPr lang="zh-CN" altLang="en-US" sz="3000" b="1"/>
              <a:t>的区别。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08238" y="4620419"/>
            <a:ext cx="66246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破坏性读出后重写, 以恢复原来的信息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87688" y="4348956"/>
            <a:ext cx="171450" cy="265113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1517650" y="4352131"/>
            <a:ext cx="366713" cy="86360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22313" y="5183981"/>
            <a:ext cx="7316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动态存储器, 需补充电荷以保持原来信息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build="p" autoUpdateAnimBg="0"/>
      <p:bldP spid="8" grpId="0" build="p" autoUpdateAnimBg="0"/>
      <p:bldP spid="9" grpId="0" autoUpdateAnimBg="0"/>
      <p:bldP spid="10" grpId="0" animBg="1"/>
      <p:bldP spid="11" grpId="0" animBg="1"/>
      <p:bldP spid="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8300" y="692696"/>
            <a:ext cx="3478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2. 最大刷新间隔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38188" y="1168946"/>
            <a:ext cx="8405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大多数</a:t>
            </a:r>
            <a:r>
              <a:rPr lang="en-US" altLang="zh-CN" sz="2800" b="1"/>
              <a:t>DRAM</a:t>
            </a:r>
            <a:r>
              <a:rPr lang="zh-CN" altLang="en-US" sz="2800" b="1"/>
              <a:t>要求: 2</a:t>
            </a:r>
            <a:r>
              <a:rPr lang="en-US" altLang="zh-CN" sz="2800" b="1"/>
              <a:t>ms</a:t>
            </a:r>
            <a:r>
              <a:rPr lang="zh-CN" altLang="en-US" sz="2800" b="1"/>
              <a:t>内须对所有单元刷新一遍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4075" y="2654846"/>
            <a:ext cx="8232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各动态芯片可同时刷新, 片内按行刷新(按行读)。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0050" y="1680121"/>
            <a:ext cx="3965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3. 刷新方法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4525" y="3664496"/>
            <a:ext cx="4175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刷新一行所用的时间。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6288" y="3650209"/>
            <a:ext cx="4770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b="1">
                <a:sym typeface="Wingdings" pitchFamily="2" charset="2"/>
              </a:rPr>
              <a:t></a:t>
            </a:r>
            <a:r>
              <a:rPr lang="zh-CN" altLang="en-US" sz="2800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800" b="1"/>
              <a:t>刷新周期(存取周期):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6925" y="4161384"/>
            <a:ext cx="3071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b="1">
                <a:sym typeface="Wingdings" pitchFamily="2" charset="2"/>
              </a:rPr>
              <a:t></a:t>
            </a:r>
            <a:r>
              <a:rPr lang="zh-CN" altLang="en-US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800" b="1"/>
              <a:t>刷新周期数: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82938" y="4158209"/>
            <a:ext cx="57546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刷新一片芯片所需的周期数由芯片矩阵的</a:t>
            </a:r>
            <a:r>
              <a:rPr lang="zh-CN" altLang="en-US" sz="2800" b="1" u="sng">
                <a:solidFill>
                  <a:srgbClr val="0000FF"/>
                </a:solidFill>
              </a:rPr>
              <a:t>行数</a:t>
            </a:r>
            <a:r>
              <a:rPr lang="zh-CN" altLang="en-US" sz="2800" b="1"/>
              <a:t>决定。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00100" y="2173834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800" b="1"/>
              <a:t>(注: 单管动态存储器, 读出时能自动重写补充电荷)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41363" y="3175546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刷新时的几个基本概念: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90575" y="5075784"/>
            <a:ext cx="3027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b="1">
                <a:sym typeface="Wingdings" pitchFamily="2" charset="2"/>
              </a:rPr>
              <a:t></a:t>
            </a:r>
            <a:r>
              <a:rPr lang="zh-CN" altLang="en-US" b="1">
                <a:cs typeface="Tahoma" pitchFamily="34" charset="0"/>
                <a:sym typeface="Wingdings" pitchFamily="2" charset="2"/>
              </a:rPr>
              <a:t> </a:t>
            </a:r>
            <a:r>
              <a:rPr lang="zh-CN" altLang="en-US" sz="2800" b="1"/>
              <a:t>对主存的访问: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560638" y="5567909"/>
            <a:ext cx="617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由</a:t>
            </a:r>
            <a:r>
              <a:rPr lang="en-US" altLang="zh-CN" sz="2800" b="1"/>
              <a:t>CPU</a:t>
            </a:r>
            <a:r>
              <a:rPr lang="zh-CN" altLang="en-US" sz="2800" b="1"/>
              <a:t>提供行、列地址随机访问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850900" y="5564734"/>
            <a:ext cx="2060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CPU</a:t>
            </a:r>
            <a:r>
              <a:rPr lang="zh-CN" altLang="en-US" sz="2800" b="1"/>
              <a:t>访存:</a:t>
            </a:r>
          </a:p>
        </p:txBody>
      </p:sp>
      <p:sp>
        <p:nvSpPr>
          <p:cNvPr id="15" name="AutoShape 21"/>
          <p:cNvSpPr>
            <a:spLocks/>
          </p:cNvSpPr>
          <p:nvPr/>
        </p:nvSpPr>
        <p:spPr bwMode="auto">
          <a:xfrm>
            <a:off x="655638" y="5742534"/>
            <a:ext cx="180975" cy="744537"/>
          </a:xfrm>
          <a:prstGeom prst="leftBrace">
            <a:avLst>
              <a:gd name="adj1" fmla="val 34284"/>
              <a:gd name="adj2" fmla="val 50000"/>
            </a:avLst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20738" y="6069559"/>
            <a:ext cx="2887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芯片刷新</a:t>
            </a:r>
            <a:r>
              <a:rPr lang="en-US" altLang="zh-CN" sz="2800" b="1"/>
              <a:t>: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547938" y="6036221"/>
            <a:ext cx="6784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由刷新地址计数器提供行地址定时刷新。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 advAuto="0"/>
      <p:bldP spid="8" grpId="0" build="p" autoUpdateAnimBg="0"/>
      <p:bldP spid="9" grpId="0" build="p" autoUpdateAnimBg="0"/>
      <p:bldP spid="10" grpId="0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animBg="1"/>
      <p:bldP spid="16" grpId="0" build="p" autoUpdateAnimBg="0"/>
      <p:bldP spid="1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022600" y="1218818"/>
            <a:ext cx="59150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2</a:t>
            </a:r>
            <a:r>
              <a:rPr lang="en-US" altLang="zh-CN" sz="3000" b="1"/>
              <a:t>ms</a:t>
            </a:r>
            <a:r>
              <a:rPr lang="zh-CN" altLang="en-US" sz="3000" b="1"/>
              <a:t>内集中安排所有刷新周期。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38150" y="620688"/>
            <a:ext cx="49688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4. 刷新周期的安排方式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910138" y="3035920"/>
            <a:ext cx="1055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死区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958013" y="2070720"/>
            <a:ext cx="21574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 u="sng">
                <a:solidFill>
                  <a:srgbClr val="000099"/>
                </a:solidFill>
              </a:rPr>
              <a:t>集中刷新</a:t>
            </a:r>
            <a:r>
              <a:rPr lang="zh-CN" altLang="en-US" sz="2800" b="1">
                <a:solidFill>
                  <a:srgbClr val="000099"/>
                </a:solidFill>
              </a:rPr>
              <a:t>用于实时要求不高的场合.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57907" y="1218818"/>
            <a:ext cx="2701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(1) 集中刷新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862013" y="2013570"/>
            <a:ext cx="6008687" cy="966788"/>
            <a:chOff x="543" y="926"/>
            <a:chExt cx="3810" cy="609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872" y="1128"/>
              <a:ext cx="528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43" y="982"/>
              <a:ext cx="0" cy="533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43" y="1272"/>
              <a:ext cx="3799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184" y="936"/>
              <a:ext cx="6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776" y="992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95" y="926"/>
              <a:ext cx="6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2486" y="991"/>
              <a:ext cx="0" cy="28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648" y="981"/>
              <a:ext cx="0" cy="29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563" y="926"/>
              <a:ext cx="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2800" b="1"/>
                <a:t>R/W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55" y="981"/>
              <a:ext cx="0" cy="281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082" y="936"/>
              <a:ext cx="6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/>
                <a:t>刷新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3082" y="990"/>
              <a:ext cx="0" cy="28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754" y="1128"/>
              <a:ext cx="528" cy="0"/>
            </a:xfrm>
            <a:prstGeom prst="line">
              <a:avLst/>
            </a:prstGeom>
            <a:noFill/>
            <a:ln w="28575" cap="rnd">
              <a:solidFill>
                <a:srgbClr val="CCFF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4353" y="971"/>
              <a:ext cx="0" cy="564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877888" y="2832720"/>
            <a:ext cx="6003925" cy="15875"/>
            <a:chOff x="649" y="2179"/>
            <a:chExt cx="3782" cy="10"/>
          </a:xfrm>
        </p:grpSpPr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2827" y="2189"/>
              <a:ext cx="160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649" y="2179"/>
              <a:ext cx="157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354388" y="2558083"/>
            <a:ext cx="12080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 2</a:t>
            </a:r>
            <a:r>
              <a:rPr lang="en-US" altLang="zh-CN" sz="2900" b="1"/>
              <a:t>ms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909638" y="2972420"/>
            <a:ext cx="893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50</a:t>
            </a:r>
            <a:r>
              <a:rPr lang="en-US" altLang="zh-CN" sz="2800" b="1"/>
              <a:t>ns</a:t>
            </a: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295275" y="3081958"/>
            <a:ext cx="2066925" cy="382587"/>
            <a:chOff x="272" y="2537"/>
            <a:chExt cx="1302" cy="241"/>
          </a:xfrm>
        </p:grpSpPr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629" y="2537"/>
              <a:ext cx="1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1241" y="2538"/>
              <a:ext cx="1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72" y="2623"/>
              <a:ext cx="324" cy="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1250" y="2633"/>
              <a:ext cx="324" cy="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3962400" y="3089895"/>
            <a:ext cx="2946400" cy="476250"/>
            <a:chOff x="2602" y="2052"/>
            <a:chExt cx="1856" cy="300"/>
          </a:xfrm>
        </p:grpSpPr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2602" y="2052"/>
              <a:ext cx="0" cy="30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4458" y="2083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619" y="2199"/>
              <a:ext cx="591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3798" y="2209"/>
              <a:ext cx="640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5526088" y="3578845"/>
            <a:ext cx="1284287" cy="273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6777038" y="3562970"/>
            <a:ext cx="2414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在此期间, 不能使用存储器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44500" y="4077072"/>
            <a:ext cx="2559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(2) 分散刷新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09613" y="4619997"/>
            <a:ext cx="6781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各刷新周期分散安排在存取周期中。</a:t>
            </a:r>
          </a:p>
        </p:txBody>
      </p:sp>
      <p:grpSp>
        <p:nvGrpSpPr>
          <p:cNvPr id="41" name="Group 89"/>
          <p:cNvGrpSpPr>
            <a:grpSpLocks/>
          </p:cNvGrpSpPr>
          <p:nvPr/>
        </p:nvGrpSpPr>
        <p:grpSpPr bwMode="auto">
          <a:xfrm>
            <a:off x="1093788" y="5258174"/>
            <a:ext cx="5081587" cy="592138"/>
            <a:chOff x="689" y="972"/>
            <a:chExt cx="3201" cy="373"/>
          </a:xfrm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712" y="996"/>
              <a:ext cx="64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692" y="1020"/>
              <a:ext cx="0" cy="301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689" y="1328"/>
              <a:ext cx="3201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1908" y="992"/>
              <a:ext cx="64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1311" y="972"/>
              <a:ext cx="61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 b="1"/>
                <a:t>刷新</a:t>
              </a: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1300" y="1020"/>
              <a:ext cx="0" cy="29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1890" y="1030"/>
              <a:ext cx="0" cy="29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506" y="972"/>
              <a:ext cx="64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 b="1"/>
                <a:t>刷新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483" y="1038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3171" y="1174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3089" y="1040"/>
              <a:ext cx="0" cy="28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500188" y="5937622"/>
            <a:ext cx="1295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100</a:t>
            </a:r>
            <a:r>
              <a:rPr lang="en-US" altLang="zh-CN" sz="3000" b="1"/>
              <a:t>ns</a:t>
            </a:r>
          </a:p>
        </p:txBody>
      </p: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1098550" y="5910635"/>
            <a:ext cx="1900238" cy="477837"/>
            <a:chOff x="678" y="3793"/>
            <a:chExt cx="1188" cy="301"/>
          </a:xfrm>
        </p:grpSpPr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1866" y="3821"/>
              <a:ext cx="0" cy="27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689" y="3998"/>
              <a:ext cx="286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1588" y="3998"/>
              <a:ext cx="265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678" y="3793"/>
              <a:ext cx="0" cy="30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6180138" y="5285160"/>
            <a:ext cx="27463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>
                <a:solidFill>
                  <a:srgbClr val="000099"/>
                </a:solidFill>
              </a:rPr>
              <a:t>造成主存利用率降低, 用在低速系统中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25" grpId="0" build="p" autoUpdateAnimBg="0"/>
      <p:bldP spid="26" grpId="0" build="p" autoUpdateAnimBg="0"/>
      <p:bldP spid="37" grpId="0" animBg="1"/>
      <p:bldP spid="38" grpId="0" autoUpdateAnimBg="0"/>
      <p:bldP spid="39" grpId="0" build="p" autoUpdateAnimBg="0"/>
      <p:bldP spid="40" grpId="0" build="p" autoUpdateAnimBg="0"/>
      <p:bldP spid="53" grpId="0" build="p" autoUpdateAnimBg="0"/>
      <p:bldP spid="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6400" y="638487"/>
            <a:ext cx="29114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(3) 异步刷新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6275" y="1668774"/>
            <a:ext cx="54911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例. 一片动态存储芯片共128行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2150" y="1159187"/>
            <a:ext cx="51403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刷新周期分散安排在2</a:t>
            </a:r>
            <a:r>
              <a:rPr lang="en-US" altLang="zh-CN" sz="3000" b="1"/>
              <a:t>ms</a:t>
            </a:r>
            <a:r>
              <a:rPr lang="zh-CN" altLang="en-US" sz="3000" b="1"/>
              <a:t>内。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809750" y="2108513"/>
            <a:ext cx="1295400" cy="1022350"/>
            <a:chOff x="1140" y="1073"/>
            <a:chExt cx="816" cy="6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47" y="1073"/>
              <a:ext cx="62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3000" b="1"/>
                <a:t>2</a:t>
              </a:r>
              <a:r>
                <a:rPr lang="en-US" altLang="zh-CN" sz="3000" b="1"/>
                <a:t>ms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97" y="1396"/>
              <a:ext cx="628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140" y="1368"/>
              <a:ext cx="81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 b="1"/>
                <a:t>128行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63850" y="2343462"/>
            <a:ext cx="25320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≈15.6 微秒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90575" y="3156262"/>
            <a:ext cx="7964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1988" indent="-661988" algn="l">
              <a:spcBef>
                <a:spcPct val="5000"/>
              </a:spcBef>
            </a:pPr>
            <a:r>
              <a:rPr lang="zh-CN" altLang="en-US" sz="3000" b="1"/>
              <a:t>即: 每隔15.6微秒提一次刷新请求, 刷新一行; 2</a:t>
            </a:r>
            <a:r>
              <a:rPr lang="en-US" altLang="zh-CN" sz="3000" b="1"/>
              <a:t>ms</a:t>
            </a:r>
            <a:r>
              <a:rPr lang="zh-CN" altLang="en-US" sz="3000" b="1"/>
              <a:t>内刷新完所有行。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36575" y="4675499"/>
            <a:ext cx="2560638" cy="460375"/>
            <a:chOff x="432" y="3084"/>
            <a:chExt cx="1629" cy="29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61" y="3084"/>
              <a:ext cx="0" cy="29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93" y="3258"/>
              <a:ext cx="354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2" y="3259"/>
              <a:ext cx="311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508000" y="4075424"/>
            <a:ext cx="8353425" cy="998538"/>
            <a:chOff x="328" y="2264"/>
            <a:chExt cx="5262" cy="629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8" y="2380"/>
              <a:ext cx="0" cy="513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576" y="2476"/>
              <a:ext cx="320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28" y="2620"/>
              <a:ext cx="5184" cy="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9" y="2284"/>
              <a:ext cx="61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511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27" y="2264"/>
              <a:ext cx="61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 b="1"/>
                <a:t>刷新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58" y="238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44" y="2368"/>
              <a:ext cx="0" cy="24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28" y="2284"/>
              <a:ext cx="64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920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155" y="2275"/>
              <a:ext cx="63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 b="1"/>
                <a:t>刷新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65" y="236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66" y="2476"/>
              <a:ext cx="354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524" y="2284"/>
              <a:ext cx="62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04" y="238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584" y="2370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578" y="2294"/>
              <a:ext cx="63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762" y="2372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761" y="2283"/>
              <a:ext cx="6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en-US" altLang="zh-CN" sz="3000" b="1"/>
                <a:t>R/W</a:t>
              </a: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23" y="2372"/>
              <a:ext cx="0" cy="240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5350" y="2476"/>
              <a:ext cx="24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66788" y="4665974"/>
            <a:ext cx="1695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15.6 微秒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511550" y="4680262"/>
            <a:ext cx="1744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15.6 微秒</a:t>
            </a: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133725" y="4707249"/>
            <a:ext cx="2551113" cy="461963"/>
            <a:chOff x="2078" y="3094"/>
            <a:chExt cx="1615" cy="291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693" y="3094"/>
              <a:ext cx="0" cy="291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078" y="3258"/>
              <a:ext cx="28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327" y="3269"/>
              <a:ext cx="356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230938" y="4731062"/>
            <a:ext cx="171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800" b="1"/>
              <a:t>15.6 微秒</a:t>
            </a:r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5694363" y="5000937"/>
            <a:ext cx="2732087" cy="1587"/>
            <a:chOff x="3711" y="3278"/>
            <a:chExt cx="1721" cy="1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711" y="3278"/>
              <a:ext cx="36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104" y="3279"/>
              <a:ext cx="328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281238" y="5121587"/>
            <a:ext cx="19097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刷新请求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840288" y="5139049"/>
            <a:ext cx="20208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刷新请求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617663" y="5755322"/>
            <a:ext cx="33480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(可作为</a:t>
            </a:r>
            <a:r>
              <a:rPr lang="en-US" altLang="zh-CN" sz="3000" b="1"/>
              <a:t>DMA</a:t>
            </a:r>
            <a:r>
              <a:rPr lang="zh-CN" altLang="en-US" sz="3000" b="1"/>
              <a:t>请求)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708525" y="5755322"/>
            <a:ext cx="3203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(可作为</a:t>
            </a:r>
            <a:r>
              <a:rPr lang="en-US" altLang="zh-CN" sz="3000" b="1"/>
              <a:t>DMA</a:t>
            </a:r>
            <a:r>
              <a:rPr lang="zh-CN" altLang="en-US" sz="3000" b="1"/>
              <a:t>请求)</a:t>
            </a: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450263" y="4705662"/>
            <a:ext cx="0" cy="465137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10" grpId="0" build="p" autoUpdateAnimBg="0"/>
      <p:bldP spid="11" grpId="0" build="p" autoUpdateAnimBg="0"/>
      <p:bldP spid="38" grpId="0" build="p" autoUpdateAnimBg="0"/>
      <p:bldP spid="39" grpId="0" build="p" autoUpdateAnimBg="0"/>
      <p:bldP spid="44" grpId="0" build="p" autoUpdateAnimBg="0"/>
      <p:bldP spid="48" grpId="0" build="p" autoUpdateAnimBg="0"/>
      <p:bldP spid="49" grpId="0" build="p" autoUpdateAnimBg="0"/>
      <p:bldP spid="50" grpId="0" build="p" autoUpdateAnimBg="0" advAuto="1000"/>
      <p:bldP spid="51" grpId="0" build="p" autoUpdateAnimBg="0" advAuto="100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6375" y="4382117"/>
            <a:ext cx="8777288" cy="14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4675" indent="-574675" algn="l">
              <a:spcBef>
                <a:spcPct val="10000"/>
              </a:spcBef>
            </a:pPr>
            <a:r>
              <a:rPr lang="zh-CN" altLang="en-US" sz="2900" b="1" smtClean="0"/>
              <a:t>   </a:t>
            </a:r>
            <a:r>
              <a:rPr lang="zh-CN" altLang="en-US" sz="2900" b="1"/>
              <a:t>(1) </a:t>
            </a:r>
            <a:r>
              <a:rPr lang="zh-CN" altLang="en-US" sz="2900" b="1" smtClean="0"/>
              <a:t>如果低</a:t>
            </a:r>
            <a:r>
              <a:rPr lang="en-US" altLang="zh-CN" sz="2900" b="1" smtClean="0"/>
              <a:t>3</a:t>
            </a:r>
            <a:r>
              <a:rPr lang="zh-CN" altLang="en-US" sz="2900" b="1" smtClean="0"/>
              <a:t>位</a:t>
            </a:r>
            <a:r>
              <a:rPr lang="zh-CN" altLang="en-US" sz="2900" b="1" smtClean="0"/>
              <a:t>用于</a:t>
            </a:r>
            <a:r>
              <a:rPr lang="zh-CN" altLang="en-US" sz="2900" b="1"/>
              <a:t>每排</a:t>
            </a:r>
            <a:r>
              <a:rPr lang="zh-CN" altLang="en-US" sz="2900" b="1" smtClean="0"/>
              <a:t>编号</a:t>
            </a:r>
            <a:r>
              <a:rPr lang="zh-CN" altLang="en-US" sz="2900" b="1" smtClean="0"/>
              <a:t>，每</a:t>
            </a:r>
            <a:r>
              <a:rPr lang="zh-CN" altLang="en-US" sz="2900" b="1"/>
              <a:t>间教室内</a:t>
            </a:r>
            <a:r>
              <a:rPr lang="zh-CN" altLang="en-US" sz="2900" b="1" smtClean="0"/>
              <a:t>的编号</a:t>
            </a:r>
            <a:r>
              <a:rPr lang="zh-CN" altLang="en-US" sz="2900" b="1"/>
              <a:t>都相</a:t>
            </a:r>
            <a:r>
              <a:rPr lang="zh-CN" altLang="en-US" sz="2900" b="1" smtClean="0"/>
              <a:t>同</a:t>
            </a:r>
            <a:r>
              <a:rPr lang="en-US" altLang="zh-CN" sz="2900" b="1" smtClean="0"/>
              <a:t>;</a:t>
            </a:r>
            <a:endParaRPr lang="en-US" altLang="zh-CN" sz="2900" b="1"/>
          </a:p>
          <a:p>
            <a:pPr marL="574675" indent="-574675" algn="l">
              <a:spcBef>
                <a:spcPct val="10000"/>
              </a:spcBef>
            </a:pPr>
            <a:r>
              <a:rPr lang="zh-CN" altLang="en-US" sz="2900" b="1"/>
              <a:t>   (2) 高3位用</a:t>
            </a:r>
            <a:r>
              <a:rPr lang="zh-CN" altLang="en-US" sz="2900" b="1" smtClean="0"/>
              <a:t>于</a:t>
            </a:r>
            <a:r>
              <a:rPr lang="zh-CN" altLang="en-US" sz="2900" b="1" smtClean="0"/>
              <a:t>教室编号。</a:t>
            </a:r>
            <a:endParaRPr lang="zh-CN" altLang="en-US" sz="2900" b="1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81100" y="1005433"/>
            <a:ext cx="7169150" cy="2700338"/>
            <a:chOff x="744" y="124"/>
            <a:chExt cx="4516" cy="1701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744" y="137"/>
              <a:ext cx="1085" cy="1688"/>
              <a:chOff x="744" y="1945"/>
              <a:chExt cx="1085" cy="1688"/>
            </a:xfrm>
          </p:grpSpPr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744" y="2245"/>
                <a:ext cx="1027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000  000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000  111</a:t>
                </a:r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907" y="1945"/>
                <a:ext cx="9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第1间</a:t>
                </a:r>
              </a:p>
            </p:txBody>
          </p:sp>
        </p:grp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907" y="136"/>
              <a:ext cx="1017" cy="1688"/>
              <a:chOff x="1907" y="1920"/>
              <a:chExt cx="1017" cy="1688"/>
            </a:xfrm>
          </p:grpSpPr>
          <p:sp>
            <p:nvSpPr>
              <p:cNvPr id="12" name="Text Box 30"/>
              <p:cNvSpPr txBox="1">
                <a:spLocks noChangeArrowheads="1"/>
              </p:cNvSpPr>
              <p:nvPr/>
            </p:nvSpPr>
            <p:spPr bwMode="auto">
              <a:xfrm>
                <a:off x="1907" y="2220"/>
                <a:ext cx="1017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001  111</a:t>
                </a:r>
              </a:p>
            </p:txBody>
          </p:sp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2090" y="1920"/>
                <a:ext cx="7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第2间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072" y="125"/>
              <a:ext cx="998" cy="1698"/>
              <a:chOff x="3072" y="1909"/>
              <a:chExt cx="998" cy="1698"/>
            </a:xfrm>
          </p:grpSpPr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3072" y="2219"/>
                <a:ext cx="998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010  111</a:t>
                </a:r>
              </a:p>
            </p:txBody>
          </p:sp>
          <p:sp>
            <p:nvSpPr>
              <p:cNvPr id="11" name="Text Box 34"/>
              <p:cNvSpPr txBox="1">
                <a:spLocks noChangeArrowheads="1"/>
              </p:cNvSpPr>
              <p:nvPr/>
            </p:nvSpPr>
            <p:spPr bwMode="auto">
              <a:xfrm>
                <a:off x="3225" y="1909"/>
                <a:ext cx="75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第3间</a:t>
                </a:r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4225" y="124"/>
              <a:ext cx="1035" cy="1698"/>
              <a:chOff x="4225" y="1908"/>
              <a:chExt cx="1035" cy="1698"/>
            </a:xfrm>
          </p:grpSpPr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4225" y="2218"/>
                <a:ext cx="970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011  111</a:t>
                </a:r>
              </a:p>
            </p:txBody>
          </p:sp>
          <p:sp>
            <p:nvSpPr>
              <p:cNvPr id="9" name="Text Box 37"/>
              <p:cNvSpPr txBox="1">
                <a:spLocks noChangeArrowheads="1"/>
              </p:cNvSpPr>
              <p:nvPr/>
            </p:nvSpPr>
            <p:spPr bwMode="auto">
              <a:xfrm>
                <a:off x="4338" y="1908"/>
                <a:ext cx="9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第4间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9700" y="692696"/>
            <a:ext cx="8845550" cy="414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7825" indent="-377825" algn="l">
              <a:lnSpc>
                <a:spcPct val="105000"/>
              </a:lnSpc>
            </a:pPr>
            <a:r>
              <a:rPr lang="zh-CN" altLang="en-US" sz="2800" b="1"/>
              <a:t>与存储器相对应: </a:t>
            </a:r>
          </a:p>
          <a:p>
            <a:pPr marL="377825" indent="-377825" algn="l">
              <a:spcBef>
                <a:spcPct val="10000"/>
              </a:spcBef>
            </a:pPr>
            <a:r>
              <a:rPr lang="zh-CN" altLang="en-US" sz="2800" b="1"/>
              <a:t>    </a:t>
            </a:r>
            <a:r>
              <a:rPr lang="zh-CN" altLang="en-US" sz="2800" b="1" u="sng">
                <a:solidFill>
                  <a:srgbClr val="0000FF"/>
                </a:solidFill>
              </a:rPr>
              <a:t>选片</a:t>
            </a:r>
            <a:r>
              <a:rPr lang="zh-CN" altLang="en-US" sz="2800" b="1"/>
              <a:t>相当于选教室, 由地址的</a:t>
            </a:r>
            <a:r>
              <a:rPr lang="zh-CN" altLang="en-US" sz="2800" b="1" u="sng">
                <a:solidFill>
                  <a:srgbClr val="0000FF"/>
                </a:solidFill>
              </a:rPr>
              <a:t>高位部分</a:t>
            </a:r>
            <a:r>
              <a:rPr lang="zh-CN" altLang="en-US" sz="2800" b="1"/>
              <a:t>译码产生片选信号; </a:t>
            </a:r>
            <a:r>
              <a:rPr lang="zh-CN" altLang="en-US" sz="2800" b="1" u="sng">
                <a:solidFill>
                  <a:srgbClr val="0000FF"/>
                </a:solidFill>
              </a:rPr>
              <a:t>选单元</a:t>
            </a:r>
            <a:r>
              <a:rPr lang="zh-CN" altLang="en-US" sz="2800" b="1"/>
              <a:t>相当于选哪一</a:t>
            </a:r>
            <a:r>
              <a:rPr lang="zh-CN" altLang="en-US" sz="2800" b="1" smtClean="0"/>
              <a:t>排座位, </a:t>
            </a:r>
            <a:r>
              <a:rPr lang="zh-CN" altLang="en-US" sz="2800" b="1"/>
              <a:t>由芯片接收地址的</a:t>
            </a:r>
            <a:r>
              <a:rPr lang="zh-CN" altLang="en-US" sz="2800" b="1" u="sng"/>
              <a:t>低位部分</a:t>
            </a:r>
            <a:r>
              <a:rPr lang="zh-CN" altLang="en-US" sz="2800" b="1"/>
              <a:t>在芯片内译码来选择哪一</a:t>
            </a:r>
            <a:r>
              <a:rPr lang="zh-CN" altLang="en-US" sz="2800" b="1" smtClean="0"/>
              <a:t>个存储单元（每个存储单元有多位）。</a:t>
            </a:r>
            <a:endParaRPr lang="en-US" altLang="zh-CN" sz="2800" b="1" smtClean="0"/>
          </a:p>
          <a:p>
            <a:pPr marL="377825" indent="-377825" algn="l">
              <a:spcBef>
                <a:spcPct val="10000"/>
              </a:spcBef>
            </a:pPr>
            <a:endParaRPr lang="zh-CN" altLang="en-US" sz="2800" b="1"/>
          </a:p>
          <a:p>
            <a:pPr marL="377825" indent="-377825" algn="l">
              <a:spcBef>
                <a:spcPct val="15000"/>
              </a:spcBef>
            </a:pPr>
            <a:r>
              <a:rPr lang="zh-CN" altLang="en-US" sz="2800" b="1"/>
              <a:t>    这里的</a:t>
            </a:r>
            <a:r>
              <a:rPr lang="zh-CN" altLang="en-US" sz="2800" b="1" u="sng">
                <a:solidFill>
                  <a:srgbClr val="0000FF"/>
                </a:solidFill>
              </a:rPr>
              <a:t>地址的高位部分</a:t>
            </a:r>
            <a:r>
              <a:rPr lang="zh-CN" altLang="en-US" sz="2800" b="1"/>
              <a:t>和</a:t>
            </a:r>
            <a:r>
              <a:rPr lang="zh-CN" altLang="en-US" sz="2800" b="1" u="sng">
                <a:solidFill>
                  <a:srgbClr val="0000FF"/>
                </a:solidFill>
              </a:rPr>
              <a:t>地址低位部分</a:t>
            </a:r>
            <a:r>
              <a:rPr lang="zh-CN" altLang="en-US" sz="2800" b="1"/>
              <a:t>的具体位数由芯片的容量、</a:t>
            </a:r>
            <a:r>
              <a:rPr lang="en-US" altLang="zh-CN" sz="2800" b="1"/>
              <a:t>CPU</a:t>
            </a:r>
            <a:r>
              <a:rPr lang="zh-CN" altLang="en-US" sz="2800" b="1"/>
              <a:t>提供的地址位数、以及拟构成的存储器的容量来决定。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4941143"/>
            <a:ext cx="8521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因此: 存储器组织者需要为芯片分配地址, 并根据所分配的地址来设计译码器以产生</a:t>
            </a:r>
            <a:r>
              <a:rPr lang="zh-CN" altLang="en-US" sz="2800" b="1" u="sng">
                <a:solidFill>
                  <a:srgbClr val="FF0000"/>
                </a:solidFill>
              </a:rPr>
              <a:t>片选信号</a:t>
            </a:r>
            <a:r>
              <a:rPr lang="zh-CN" altLang="en-US" sz="2800" b="1"/>
              <a:t>; 而选择单元是由存储芯片内置的译码器完成, 与存储器组织者无关, 但组织者需要将相应的地址连接到存储芯片上。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77800" y="3356992"/>
            <a:ext cx="896620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62000" indent="-762000" algn="l"/>
            <a:r>
              <a:rPr lang="zh-CN" altLang="en-US" sz="2800" b="1"/>
              <a:t>从上例还可以看出: </a:t>
            </a:r>
          </a:p>
          <a:p>
            <a:pPr marL="762000" indent="-762000" algn="l">
              <a:spcBef>
                <a:spcPct val="5000"/>
              </a:spcBef>
            </a:pPr>
            <a:r>
              <a:rPr lang="zh-CN" altLang="en-US" sz="2800" b="1"/>
              <a:t>(1) 识别哪一间教室</a:t>
            </a:r>
            <a:r>
              <a:rPr lang="en-US" altLang="zh-CN" sz="2800" b="1"/>
              <a:t>A</a:t>
            </a:r>
            <a:r>
              <a:rPr lang="en-US" altLang="zh-CN" sz="3100" b="1" baseline="-14000"/>
              <a:t>5</a:t>
            </a:r>
            <a:r>
              <a:rPr lang="zh-CN" altLang="en-US" sz="2800" b="1"/>
              <a:t>不起作用, 只有</a:t>
            </a:r>
            <a:r>
              <a:rPr lang="en-US" altLang="zh-CN" sz="2800" b="1"/>
              <a:t>A</a:t>
            </a:r>
            <a:r>
              <a:rPr lang="en-US" altLang="zh-CN" sz="2800" b="1" baseline="-16000"/>
              <a:t>4</a:t>
            </a:r>
            <a:r>
              <a:rPr lang="en-US" altLang="zh-CN" sz="2800" b="1"/>
              <a:t>A</a:t>
            </a:r>
            <a:r>
              <a:rPr lang="en-US" altLang="zh-CN" sz="2800" b="1" baseline="-16000"/>
              <a:t>3</a:t>
            </a:r>
            <a:r>
              <a:rPr lang="zh-CN" altLang="en-US" sz="2800" b="1"/>
              <a:t>起作用;</a:t>
            </a:r>
          </a:p>
          <a:p>
            <a:pPr marL="762000" indent="-762000" algn="l">
              <a:spcBef>
                <a:spcPct val="0"/>
              </a:spcBef>
            </a:pPr>
            <a:r>
              <a:rPr lang="zh-CN" altLang="en-US" sz="2800" b="1"/>
              <a:t>       (</a:t>
            </a:r>
            <a:r>
              <a:rPr lang="en-US" altLang="zh-CN" sz="2800" b="1"/>
              <a:t>A</a:t>
            </a:r>
            <a:r>
              <a:rPr lang="en-US" altLang="zh-CN" sz="3100" b="1" baseline="-14000"/>
              <a:t>5</a:t>
            </a:r>
            <a:r>
              <a:rPr lang="zh-CN" altLang="en-US" sz="2800" b="1"/>
              <a:t>不起作用可这样认为: 不管</a:t>
            </a:r>
            <a:r>
              <a:rPr lang="en-US" altLang="zh-CN" sz="2800" b="1"/>
              <a:t>A</a:t>
            </a:r>
            <a:r>
              <a:rPr lang="en-US" altLang="zh-CN" sz="3100" b="1" baseline="-12000"/>
              <a:t>5</a:t>
            </a:r>
            <a:r>
              <a:rPr lang="zh-CN" altLang="en-US" sz="1600" b="1"/>
              <a:t> </a:t>
            </a:r>
            <a:r>
              <a:rPr lang="zh-CN" altLang="en-US" sz="2800" b="1"/>
              <a:t>=1还是</a:t>
            </a:r>
            <a:r>
              <a:rPr lang="en-US" altLang="zh-CN" sz="2800" b="1"/>
              <a:t>A</a:t>
            </a:r>
            <a:r>
              <a:rPr lang="en-US" altLang="zh-CN" sz="3100" b="1" baseline="-12000"/>
              <a:t>5</a:t>
            </a:r>
            <a:r>
              <a:rPr lang="zh-CN" altLang="en-US" sz="1600" b="1"/>
              <a:t> </a:t>
            </a:r>
            <a:r>
              <a:rPr lang="zh-CN" altLang="en-US" sz="2800" b="1"/>
              <a:t>=0, 都不影响教室编号的唯一性和识别是哪一排座位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61925" y="5517232"/>
            <a:ext cx="89185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2600" indent="-482600" algn="l">
              <a:spcBef>
                <a:spcPct val="25000"/>
              </a:spcBef>
            </a:pPr>
            <a:r>
              <a:rPr lang="zh-CN" altLang="en-US" sz="2800" b="1"/>
              <a:t>(2) 同理, 如果只有两间教室(比如第1、2间</a:t>
            </a:r>
            <a:r>
              <a:rPr lang="en-US" altLang="zh-CN" sz="2800" b="1"/>
              <a:t>), A</a:t>
            </a:r>
            <a:r>
              <a:rPr lang="en-US" altLang="zh-CN" sz="3100" b="1" baseline="-12000"/>
              <a:t>4</a:t>
            </a:r>
            <a:r>
              <a:rPr lang="zh-CN" altLang="en-US" sz="2800" b="1"/>
              <a:t>也不起作用; 只有当教室数量超过4间时, </a:t>
            </a:r>
            <a:r>
              <a:rPr lang="en-US" altLang="zh-CN" sz="2800" b="1"/>
              <a:t>A</a:t>
            </a:r>
            <a:r>
              <a:rPr lang="en-US" altLang="zh-CN" sz="3100" b="1" baseline="-12000"/>
              <a:t>5</a:t>
            </a:r>
            <a:r>
              <a:rPr lang="zh-CN" altLang="en-US" sz="2800" b="1"/>
              <a:t>才会起作用。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181100" y="260648"/>
            <a:ext cx="7169150" cy="2700338"/>
            <a:chOff x="744" y="124"/>
            <a:chExt cx="4516" cy="1701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744" y="137"/>
              <a:ext cx="1085" cy="1688"/>
              <a:chOff x="744" y="1945"/>
              <a:chExt cx="1085" cy="1688"/>
            </a:xfrm>
          </p:grpSpPr>
          <p:sp>
            <p:nvSpPr>
              <p:cNvPr id="15" name="Text Box 32"/>
              <p:cNvSpPr txBox="1">
                <a:spLocks noChangeArrowheads="1"/>
              </p:cNvSpPr>
              <p:nvPr/>
            </p:nvSpPr>
            <p:spPr bwMode="auto">
              <a:xfrm>
                <a:off x="744" y="2245"/>
                <a:ext cx="1027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000  000 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000  111</a:t>
                </a:r>
              </a:p>
            </p:txBody>
          </p:sp>
          <p:sp>
            <p:nvSpPr>
              <p:cNvPr id="16" name="Text Box 33"/>
              <p:cNvSpPr txBox="1">
                <a:spLocks noChangeArrowheads="1"/>
              </p:cNvSpPr>
              <p:nvPr/>
            </p:nvSpPr>
            <p:spPr bwMode="auto">
              <a:xfrm>
                <a:off x="907" y="1945"/>
                <a:ext cx="9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第1间</a:t>
                </a:r>
              </a:p>
            </p:txBody>
          </p:sp>
        </p:grp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907" y="136"/>
              <a:ext cx="1017" cy="1688"/>
              <a:chOff x="1907" y="1920"/>
              <a:chExt cx="1017" cy="1688"/>
            </a:xfrm>
          </p:grpSpPr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>
                <a:off x="1907" y="2220"/>
                <a:ext cx="1017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001  111</a:t>
                </a:r>
              </a:p>
            </p:txBody>
          </p:sp>
          <p:sp>
            <p:nvSpPr>
              <p:cNvPr id="14" name="Text Box 36"/>
              <p:cNvSpPr txBox="1">
                <a:spLocks noChangeArrowheads="1"/>
              </p:cNvSpPr>
              <p:nvPr/>
            </p:nvSpPr>
            <p:spPr bwMode="auto">
              <a:xfrm>
                <a:off x="2090" y="1920"/>
                <a:ext cx="7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第2间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072" y="125"/>
              <a:ext cx="998" cy="1698"/>
              <a:chOff x="3072" y="1909"/>
              <a:chExt cx="998" cy="1698"/>
            </a:xfrm>
          </p:grpSpPr>
          <p:sp>
            <p:nvSpPr>
              <p:cNvPr id="11" name="Text Box 38"/>
              <p:cNvSpPr txBox="1">
                <a:spLocks noChangeArrowheads="1"/>
              </p:cNvSpPr>
              <p:nvPr/>
            </p:nvSpPr>
            <p:spPr bwMode="auto">
              <a:xfrm>
                <a:off x="3072" y="2219"/>
                <a:ext cx="998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010  111</a:t>
                </a:r>
              </a:p>
            </p:txBody>
          </p:sp>
          <p:sp>
            <p:nvSpPr>
              <p:cNvPr id="12" name="Text Box 39"/>
              <p:cNvSpPr txBox="1">
                <a:spLocks noChangeArrowheads="1"/>
              </p:cNvSpPr>
              <p:nvPr/>
            </p:nvSpPr>
            <p:spPr bwMode="auto">
              <a:xfrm>
                <a:off x="3225" y="1909"/>
                <a:ext cx="75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第3间</a:t>
                </a:r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4225" y="124"/>
              <a:ext cx="1035" cy="1698"/>
              <a:chOff x="4225" y="1908"/>
              <a:chExt cx="1035" cy="1698"/>
            </a:xfrm>
          </p:grpSpPr>
          <p:sp>
            <p:nvSpPr>
              <p:cNvPr id="9" name="Text Box 41"/>
              <p:cNvSpPr txBox="1">
                <a:spLocks noChangeArrowheads="1"/>
              </p:cNvSpPr>
              <p:nvPr/>
            </p:nvSpPr>
            <p:spPr bwMode="auto">
              <a:xfrm>
                <a:off x="4225" y="2218"/>
                <a:ext cx="970" cy="1388"/>
              </a:xfrm>
              <a:prstGeom prst="rect">
                <a:avLst/>
              </a:prstGeom>
              <a:noFill/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011  000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011  001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011  010</a:t>
                </a:r>
              </a:p>
              <a:p>
                <a:pPr algn="l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.....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zh-CN" altLang="en-US" sz="2800" b="1"/>
                  <a:t>011  111</a:t>
                </a:r>
              </a:p>
            </p:txBody>
          </p:sp>
          <p:sp>
            <p:nvSpPr>
              <p:cNvPr id="10" name="Text Box 42"/>
              <p:cNvSpPr txBox="1">
                <a:spLocks noChangeArrowheads="1"/>
              </p:cNvSpPr>
              <p:nvPr/>
            </p:nvSpPr>
            <p:spPr bwMode="auto">
              <a:xfrm>
                <a:off x="4338" y="1908"/>
                <a:ext cx="9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第4间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7325" y="720427"/>
            <a:ext cx="89185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2600" indent="-482600" algn="l">
              <a:spcBef>
                <a:spcPct val="25000"/>
              </a:spcBef>
            </a:pPr>
            <a:r>
              <a:rPr lang="zh-CN" altLang="en-US" sz="2800" b="1"/>
              <a:t>(3) 如果一个教室有8排, 每排仅4个座位, 现需要一个有16排、每排有8个座位的教室; 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1607840"/>
            <a:ext cx="6262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先拼成16排, 再凑齐每排8个座位:</a:t>
            </a:r>
            <a:endParaRPr lang="en-US" altLang="zh-CN" sz="2800" b="1"/>
          </a:p>
        </p:txBody>
      </p:sp>
      <p:grpSp>
        <p:nvGrpSpPr>
          <p:cNvPr id="4" name="Group 638"/>
          <p:cNvGrpSpPr>
            <a:grpSpLocks/>
          </p:cNvGrpSpPr>
          <p:nvPr/>
        </p:nvGrpSpPr>
        <p:grpSpPr bwMode="auto">
          <a:xfrm>
            <a:off x="425607" y="2139652"/>
            <a:ext cx="2619218" cy="2203450"/>
            <a:chOff x="388" y="926"/>
            <a:chExt cx="1706" cy="138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42" y="926"/>
              <a:ext cx="1452" cy="1388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03" y="995"/>
              <a:ext cx="249" cy="227"/>
              <a:chOff x="1679" y="2832"/>
              <a:chExt cx="337" cy="269"/>
            </a:xfrm>
          </p:grpSpPr>
          <p:sp>
            <p:nvSpPr>
              <p:cNvPr id="118" name="Freeform 1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1" name="Line 1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3" name="AutoShape 2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770" y="974"/>
              <a:ext cx="249" cy="227"/>
              <a:chOff x="1679" y="2832"/>
              <a:chExt cx="337" cy="269"/>
            </a:xfrm>
          </p:grpSpPr>
          <p:sp>
            <p:nvSpPr>
              <p:cNvPr id="112" name="Freeform 2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3" name="Line 2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4" name="Line 2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5" name="Line 2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6" name="Line 2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7" name="AutoShape 2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433" y="984"/>
              <a:ext cx="249" cy="227"/>
              <a:chOff x="1679" y="2832"/>
              <a:chExt cx="337" cy="269"/>
            </a:xfrm>
          </p:grpSpPr>
          <p:sp>
            <p:nvSpPr>
              <p:cNvPr id="106" name="Freeform 3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1" name="AutoShape 3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107" y="995"/>
              <a:ext cx="249" cy="227"/>
              <a:chOff x="1679" y="2832"/>
              <a:chExt cx="337" cy="269"/>
            </a:xfrm>
          </p:grpSpPr>
          <p:sp>
            <p:nvSpPr>
              <p:cNvPr id="100" name="Freeform 3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1" name="Line 3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2" name="Line 4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3" name="Line 4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" name="Line 4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5" name="AutoShape 4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789" y="1257"/>
              <a:ext cx="227" cy="249"/>
              <a:chOff x="1679" y="2832"/>
              <a:chExt cx="337" cy="269"/>
            </a:xfrm>
          </p:grpSpPr>
          <p:sp>
            <p:nvSpPr>
              <p:cNvPr id="94" name="Freeform 4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5" name="Line 4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6" name="Line 4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8" name="Line 5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9" name="AutoShape 5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1772" y="1236"/>
              <a:ext cx="227" cy="249"/>
              <a:chOff x="1679" y="2832"/>
              <a:chExt cx="337" cy="269"/>
            </a:xfrm>
          </p:grpSpPr>
          <p:sp>
            <p:nvSpPr>
              <p:cNvPr id="88" name="Freeform 5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3" name="AutoShape 5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1419" y="1246"/>
              <a:ext cx="227" cy="249"/>
              <a:chOff x="1679" y="2832"/>
              <a:chExt cx="337" cy="269"/>
            </a:xfrm>
          </p:grpSpPr>
          <p:sp>
            <p:nvSpPr>
              <p:cNvPr id="82" name="Freeform 6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3" name="Line 6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4" name="Line 6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5" name="Line 6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6" name="Line 6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7" name="AutoShape 6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1093" y="1257"/>
              <a:ext cx="227" cy="249"/>
              <a:chOff x="1679" y="2832"/>
              <a:chExt cx="337" cy="269"/>
            </a:xfrm>
          </p:grpSpPr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7" name="Line 6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8" name="Line 7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9" name="Line 7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0" name="Line 7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1" name="AutoShape 7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769" y="1567"/>
              <a:ext cx="227" cy="249"/>
              <a:chOff x="1679" y="2832"/>
              <a:chExt cx="337" cy="269"/>
            </a:xfrm>
          </p:grpSpPr>
          <p:sp>
            <p:nvSpPr>
              <p:cNvPr id="70" name="Freeform 7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1" name="Line 7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2" name="Line 7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3" name="Line 7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4" name="Line 8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5" name="AutoShape 8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1752" y="1546"/>
              <a:ext cx="227" cy="249"/>
              <a:chOff x="1679" y="2832"/>
              <a:chExt cx="337" cy="269"/>
            </a:xfrm>
          </p:grpSpPr>
          <p:sp>
            <p:nvSpPr>
              <p:cNvPr id="64" name="Freeform 8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8" name="Line 8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9" name="AutoShape 8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6" name="Group 89"/>
            <p:cNvGrpSpPr>
              <a:grpSpLocks/>
            </p:cNvGrpSpPr>
            <p:nvPr/>
          </p:nvGrpSpPr>
          <p:grpSpPr bwMode="auto">
            <a:xfrm>
              <a:off x="1399" y="1556"/>
              <a:ext cx="227" cy="249"/>
              <a:chOff x="1679" y="2832"/>
              <a:chExt cx="337" cy="269"/>
            </a:xfrm>
          </p:grpSpPr>
          <p:sp>
            <p:nvSpPr>
              <p:cNvPr id="58" name="Freeform 9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63" name="AutoShape 9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7" name="Group 96"/>
            <p:cNvGrpSpPr>
              <a:grpSpLocks/>
            </p:cNvGrpSpPr>
            <p:nvPr/>
          </p:nvGrpSpPr>
          <p:grpSpPr bwMode="auto">
            <a:xfrm>
              <a:off x="1073" y="1567"/>
              <a:ext cx="227" cy="249"/>
              <a:chOff x="1679" y="2832"/>
              <a:chExt cx="337" cy="269"/>
            </a:xfrm>
          </p:grpSpPr>
          <p:sp>
            <p:nvSpPr>
              <p:cNvPr id="52" name="Freeform 9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3" name="Line 9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4" name="Line 9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5" name="Line 10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6" name="Line 10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7" name="AutoShape 10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8" name="Group 104"/>
            <p:cNvGrpSpPr>
              <a:grpSpLocks/>
            </p:cNvGrpSpPr>
            <p:nvPr/>
          </p:nvGrpSpPr>
          <p:grpSpPr bwMode="auto">
            <a:xfrm>
              <a:off x="765" y="2023"/>
              <a:ext cx="227" cy="249"/>
              <a:chOff x="1679" y="2832"/>
              <a:chExt cx="337" cy="269"/>
            </a:xfrm>
          </p:grpSpPr>
          <p:sp>
            <p:nvSpPr>
              <p:cNvPr id="46" name="Freeform 105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" name="Line 106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" name="Line 107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9" name="Line 108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0" name="Line 109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9" name="Group 111"/>
            <p:cNvGrpSpPr>
              <a:grpSpLocks/>
            </p:cNvGrpSpPr>
            <p:nvPr/>
          </p:nvGrpSpPr>
          <p:grpSpPr bwMode="auto">
            <a:xfrm>
              <a:off x="1748" y="2002"/>
              <a:ext cx="227" cy="249"/>
              <a:chOff x="1679" y="2832"/>
              <a:chExt cx="337" cy="269"/>
            </a:xfrm>
          </p:grpSpPr>
          <p:sp>
            <p:nvSpPr>
              <p:cNvPr id="40" name="Freeform 112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" name="Line 113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" name="Line 114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" name="Line 115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" name="Line 116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" name="AutoShape 11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1395" y="2012"/>
              <a:ext cx="227" cy="249"/>
              <a:chOff x="1679" y="2832"/>
              <a:chExt cx="337" cy="269"/>
            </a:xfrm>
          </p:grpSpPr>
          <p:sp>
            <p:nvSpPr>
              <p:cNvPr id="34" name="Freeform 119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" name="Line 120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Line 121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Line 122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123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" name="AutoShape 12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1" name="Group 125"/>
            <p:cNvGrpSpPr>
              <a:grpSpLocks/>
            </p:cNvGrpSpPr>
            <p:nvPr/>
          </p:nvGrpSpPr>
          <p:grpSpPr bwMode="auto">
            <a:xfrm>
              <a:off x="1069" y="2023"/>
              <a:ext cx="227" cy="249"/>
              <a:chOff x="1679" y="2832"/>
              <a:chExt cx="337" cy="269"/>
            </a:xfrm>
          </p:grpSpPr>
          <p:sp>
            <p:nvSpPr>
              <p:cNvPr id="28" name="Freeform 12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Line 12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Line 12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Line 12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13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AutoShape 13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1136" y="1656"/>
              <a:ext cx="71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100" b="1"/>
                <a:t>.....</a:t>
              </a:r>
            </a:p>
          </p:txBody>
        </p:sp>
        <p:sp>
          <p:nvSpPr>
            <p:cNvPr id="23" name="Text Box 133"/>
            <p:cNvSpPr txBox="1">
              <a:spLocks noChangeArrowheads="1"/>
            </p:cNvSpPr>
            <p:nvPr/>
          </p:nvSpPr>
          <p:spPr bwMode="auto">
            <a:xfrm>
              <a:off x="426" y="95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0</a:t>
              </a:r>
            </a:p>
          </p:txBody>
        </p:sp>
        <p:sp>
          <p:nvSpPr>
            <p:cNvPr id="24" name="Text Box 134"/>
            <p:cNvSpPr txBox="1">
              <a:spLocks noChangeArrowheads="1"/>
            </p:cNvSpPr>
            <p:nvPr/>
          </p:nvSpPr>
          <p:spPr bwMode="auto">
            <a:xfrm>
              <a:off x="440" y="1212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1</a:t>
              </a:r>
            </a:p>
          </p:txBody>
        </p:sp>
        <p:sp>
          <p:nvSpPr>
            <p:cNvPr id="25" name="Text Box 135"/>
            <p:cNvSpPr txBox="1">
              <a:spLocks noChangeArrowheads="1"/>
            </p:cNvSpPr>
            <p:nvPr/>
          </p:nvSpPr>
          <p:spPr bwMode="auto">
            <a:xfrm>
              <a:off x="412" y="200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7</a:t>
              </a:r>
            </a:p>
          </p:txBody>
        </p:sp>
        <p:sp>
          <p:nvSpPr>
            <p:cNvPr id="26" name="Text Box 136"/>
            <p:cNvSpPr txBox="1">
              <a:spLocks noChangeArrowheads="1"/>
            </p:cNvSpPr>
            <p:nvPr/>
          </p:nvSpPr>
          <p:spPr bwMode="auto">
            <a:xfrm>
              <a:off x="427" y="1510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2</a:t>
              </a:r>
            </a:p>
          </p:txBody>
        </p:sp>
        <p:sp>
          <p:nvSpPr>
            <p:cNvPr id="27" name="Text Box 138"/>
            <p:cNvSpPr txBox="1">
              <a:spLocks noChangeArrowheads="1"/>
            </p:cNvSpPr>
            <p:nvPr/>
          </p:nvSpPr>
          <p:spPr bwMode="auto">
            <a:xfrm>
              <a:off x="388" y="1799"/>
              <a:ext cx="43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3100" b="1"/>
                <a:t>...</a:t>
              </a:r>
            </a:p>
          </p:txBody>
        </p:sp>
      </p:grpSp>
      <p:sp>
        <p:nvSpPr>
          <p:cNvPr id="124" name="Text Box 514"/>
          <p:cNvSpPr txBox="1">
            <a:spLocks noChangeArrowheads="1"/>
          </p:cNvSpPr>
          <p:nvPr/>
        </p:nvSpPr>
        <p:spPr bwMode="auto">
          <a:xfrm>
            <a:off x="5503863" y="2482850"/>
            <a:ext cx="33607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也可以先拼成每排8个座位, 再凑齐16排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25" name="Text Box 515"/>
          <p:cNvSpPr txBox="1">
            <a:spLocks noChangeArrowheads="1"/>
          </p:cNvSpPr>
          <p:nvPr/>
        </p:nvSpPr>
        <p:spPr bwMode="auto">
          <a:xfrm>
            <a:off x="5435600" y="4082057"/>
            <a:ext cx="35433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可将每个教室看作一片存储芯片, 一排看作一个编址单元, 一个座位看作单元中的一位。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6" name="Text Box 516"/>
          <p:cNvSpPr txBox="1">
            <a:spLocks noChangeArrowheads="1"/>
          </p:cNvSpPr>
          <p:nvPr/>
        </p:nvSpPr>
        <p:spPr bwMode="auto">
          <a:xfrm>
            <a:off x="4927600" y="1163340"/>
            <a:ext cx="452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zh-CN" altLang="en-US" sz="2800" b="1"/>
              <a:t>假设可用多个教室来拼接:</a:t>
            </a:r>
            <a:endParaRPr lang="zh-CN" altLang="en-US" b="1"/>
          </a:p>
        </p:txBody>
      </p:sp>
      <p:grpSp>
        <p:nvGrpSpPr>
          <p:cNvPr id="127" name="Group 639"/>
          <p:cNvGrpSpPr>
            <a:grpSpLocks/>
          </p:cNvGrpSpPr>
          <p:nvPr/>
        </p:nvGrpSpPr>
        <p:grpSpPr bwMode="auto">
          <a:xfrm>
            <a:off x="311150" y="4425652"/>
            <a:ext cx="2720975" cy="2162175"/>
            <a:chOff x="316" y="2366"/>
            <a:chExt cx="1770" cy="1362"/>
          </a:xfrm>
        </p:grpSpPr>
        <p:sp>
          <p:nvSpPr>
            <p:cNvPr id="128" name="Text Box 519"/>
            <p:cNvSpPr txBox="1">
              <a:spLocks noChangeArrowheads="1"/>
            </p:cNvSpPr>
            <p:nvPr/>
          </p:nvSpPr>
          <p:spPr bwMode="auto">
            <a:xfrm>
              <a:off x="634" y="2366"/>
              <a:ext cx="1452" cy="1362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    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</p:txBody>
        </p:sp>
        <p:grpSp>
          <p:nvGrpSpPr>
            <p:cNvPr id="129" name="Group 520"/>
            <p:cNvGrpSpPr>
              <a:grpSpLocks/>
            </p:cNvGrpSpPr>
            <p:nvPr/>
          </p:nvGrpSpPr>
          <p:grpSpPr bwMode="auto">
            <a:xfrm>
              <a:off x="795" y="2435"/>
              <a:ext cx="249" cy="227"/>
              <a:chOff x="1679" y="2832"/>
              <a:chExt cx="337" cy="269"/>
            </a:xfrm>
          </p:grpSpPr>
          <p:sp>
            <p:nvSpPr>
              <p:cNvPr id="241" name="Freeform 52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2" name="Line 52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3" name="Line 52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4" name="Line 52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5" name="Line 52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6" name="AutoShape 52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0" name="Group 527"/>
            <p:cNvGrpSpPr>
              <a:grpSpLocks/>
            </p:cNvGrpSpPr>
            <p:nvPr/>
          </p:nvGrpSpPr>
          <p:grpSpPr bwMode="auto">
            <a:xfrm>
              <a:off x="1762" y="2414"/>
              <a:ext cx="249" cy="227"/>
              <a:chOff x="1679" y="2832"/>
              <a:chExt cx="337" cy="269"/>
            </a:xfrm>
          </p:grpSpPr>
          <p:sp>
            <p:nvSpPr>
              <p:cNvPr id="235" name="Freeform 52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6" name="Line 52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7" name="Line 53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8" name="Line 53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9" name="Line 53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0" name="AutoShape 53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1" name="Group 534"/>
            <p:cNvGrpSpPr>
              <a:grpSpLocks/>
            </p:cNvGrpSpPr>
            <p:nvPr/>
          </p:nvGrpSpPr>
          <p:grpSpPr bwMode="auto">
            <a:xfrm>
              <a:off x="1425" y="2424"/>
              <a:ext cx="249" cy="227"/>
              <a:chOff x="1679" y="2832"/>
              <a:chExt cx="337" cy="269"/>
            </a:xfrm>
          </p:grpSpPr>
          <p:sp>
            <p:nvSpPr>
              <p:cNvPr id="229" name="Freeform 535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0" name="Line 536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1" name="Line 537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2" name="Line 538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3" name="Line 539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4" name="AutoShape 540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2" name="Group 541"/>
            <p:cNvGrpSpPr>
              <a:grpSpLocks/>
            </p:cNvGrpSpPr>
            <p:nvPr/>
          </p:nvGrpSpPr>
          <p:grpSpPr bwMode="auto">
            <a:xfrm>
              <a:off x="1099" y="2435"/>
              <a:ext cx="249" cy="227"/>
              <a:chOff x="1679" y="2832"/>
              <a:chExt cx="337" cy="269"/>
            </a:xfrm>
          </p:grpSpPr>
          <p:sp>
            <p:nvSpPr>
              <p:cNvPr id="223" name="Freeform 542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4" name="Line 543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5" name="Line 544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6" name="Line 545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7" name="Line 546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8" name="AutoShape 54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3" name="Group 548"/>
            <p:cNvGrpSpPr>
              <a:grpSpLocks/>
            </p:cNvGrpSpPr>
            <p:nvPr/>
          </p:nvGrpSpPr>
          <p:grpSpPr bwMode="auto">
            <a:xfrm>
              <a:off x="781" y="2705"/>
              <a:ext cx="227" cy="249"/>
              <a:chOff x="1679" y="2832"/>
              <a:chExt cx="337" cy="269"/>
            </a:xfrm>
          </p:grpSpPr>
          <p:sp>
            <p:nvSpPr>
              <p:cNvPr id="217" name="Freeform 549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8" name="Line 550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9" name="Line 551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0" name="Line 552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1" name="Line 553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2" name="AutoShape 55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4" name="Group 555"/>
            <p:cNvGrpSpPr>
              <a:grpSpLocks/>
            </p:cNvGrpSpPr>
            <p:nvPr/>
          </p:nvGrpSpPr>
          <p:grpSpPr bwMode="auto">
            <a:xfrm>
              <a:off x="1764" y="2684"/>
              <a:ext cx="227" cy="249"/>
              <a:chOff x="1679" y="2832"/>
              <a:chExt cx="337" cy="269"/>
            </a:xfrm>
          </p:grpSpPr>
          <p:sp>
            <p:nvSpPr>
              <p:cNvPr id="211" name="Freeform 55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2" name="Line 55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3" name="Line 55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4" name="Line 55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5" name="Line 56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6" name="AutoShape 56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5" name="Group 562"/>
            <p:cNvGrpSpPr>
              <a:grpSpLocks/>
            </p:cNvGrpSpPr>
            <p:nvPr/>
          </p:nvGrpSpPr>
          <p:grpSpPr bwMode="auto">
            <a:xfrm>
              <a:off x="1411" y="2694"/>
              <a:ext cx="227" cy="249"/>
              <a:chOff x="1679" y="2832"/>
              <a:chExt cx="337" cy="269"/>
            </a:xfrm>
          </p:grpSpPr>
          <p:sp>
            <p:nvSpPr>
              <p:cNvPr id="205" name="Freeform 56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6" name="Line 56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7" name="Line 56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8" name="Line 56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9" name="Line 56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0" name="AutoShape 56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6" name="Group 569"/>
            <p:cNvGrpSpPr>
              <a:grpSpLocks/>
            </p:cNvGrpSpPr>
            <p:nvPr/>
          </p:nvGrpSpPr>
          <p:grpSpPr bwMode="auto">
            <a:xfrm>
              <a:off x="1085" y="2705"/>
              <a:ext cx="227" cy="249"/>
              <a:chOff x="1679" y="2832"/>
              <a:chExt cx="337" cy="269"/>
            </a:xfrm>
          </p:grpSpPr>
          <p:sp>
            <p:nvSpPr>
              <p:cNvPr id="199" name="Freeform 57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0" name="Line 57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1" name="Line 57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2" name="Line 57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3" name="Line 57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4" name="AutoShape 57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7" name="Group 576"/>
            <p:cNvGrpSpPr>
              <a:grpSpLocks/>
            </p:cNvGrpSpPr>
            <p:nvPr/>
          </p:nvGrpSpPr>
          <p:grpSpPr bwMode="auto">
            <a:xfrm>
              <a:off x="761" y="2991"/>
              <a:ext cx="227" cy="249"/>
              <a:chOff x="1679" y="2832"/>
              <a:chExt cx="337" cy="269"/>
            </a:xfrm>
          </p:grpSpPr>
          <p:sp>
            <p:nvSpPr>
              <p:cNvPr id="193" name="Freeform 57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4" name="Line 57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5" name="Line 57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6" name="Line 58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7" name="Line 58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8" name="AutoShape 58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8" name="Group 583"/>
            <p:cNvGrpSpPr>
              <a:grpSpLocks/>
            </p:cNvGrpSpPr>
            <p:nvPr/>
          </p:nvGrpSpPr>
          <p:grpSpPr bwMode="auto">
            <a:xfrm>
              <a:off x="1744" y="2970"/>
              <a:ext cx="227" cy="249"/>
              <a:chOff x="1679" y="2832"/>
              <a:chExt cx="337" cy="269"/>
            </a:xfrm>
          </p:grpSpPr>
          <p:sp>
            <p:nvSpPr>
              <p:cNvPr id="187" name="Freeform 58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8" name="Line 58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9" name="Line 58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0" name="Line 58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1" name="Line 58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2" name="AutoShape 58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39" name="Group 590"/>
            <p:cNvGrpSpPr>
              <a:grpSpLocks/>
            </p:cNvGrpSpPr>
            <p:nvPr/>
          </p:nvGrpSpPr>
          <p:grpSpPr bwMode="auto">
            <a:xfrm>
              <a:off x="1391" y="2980"/>
              <a:ext cx="227" cy="249"/>
              <a:chOff x="1679" y="2832"/>
              <a:chExt cx="337" cy="269"/>
            </a:xfrm>
          </p:grpSpPr>
          <p:sp>
            <p:nvSpPr>
              <p:cNvPr id="181" name="Freeform 59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2" name="Line 59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3" name="Line 59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4" name="Line 59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5" name="Line 59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6" name="AutoShape 59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0" name="Group 597"/>
            <p:cNvGrpSpPr>
              <a:grpSpLocks/>
            </p:cNvGrpSpPr>
            <p:nvPr/>
          </p:nvGrpSpPr>
          <p:grpSpPr bwMode="auto">
            <a:xfrm>
              <a:off x="1065" y="2991"/>
              <a:ext cx="227" cy="249"/>
              <a:chOff x="1679" y="2832"/>
              <a:chExt cx="337" cy="269"/>
            </a:xfrm>
          </p:grpSpPr>
          <p:sp>
            <p:nvSpPr>
              <p:cNvPr id="175" name="Freeform 59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6" name="Line 59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7" name="Line 60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8" name="Line 60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9" name="Line 60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0" name="AutoShape 60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1" name="Group 604"/>
            <p:cNvGrpSpPr>
              <a:grpSpLocks/>
            </p:cNvGrpSpPr>
            <p:nvPr/>
          </p:nvGrpSpPr>
          <p:grpSpPr bwMode="auto">
            <a:xfrm>
              <a:off x="757" y="3431"/>
              <a:ext cx="227" cy="249"/>
              <a:chOff x="1679" y="2832"/>
              <a:chExt cx="337" cy="269"/>
            </a:xfrm>
          </p:grpSpPr>
          <p:sp>
            <p:nvSpPr>
              <p:cNvPr id="169" name="Freeform 605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0" name="Line 606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1" name="Line 607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2" name="Line 608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3" name="Line 609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4" name="AutoShape 610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2" name="Group 611"/>
            <p:cNvGrpSpPr>
              <a:grpSpLocks/>
            </p:cNvGrpSpPr>
            <p:nvPr/>
          </p:nvGrpSpPr>
          <p:grpSpPr bwMode="auto">
            <a:xfrm>
              <a:off x="1740" y="3410"/>
              <a:ext cx="227" cy="249"/>
              <a:chOff x="1679" y="2832"/>
              <a:chExt cx="337" cy="269"/>
            </a:xfrm>
          </p:grpSpPr>
          <p:sp>
            <p:nvSpPr>
              <p:cNvPr id="163" name="Freeform 612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4" name="Line 613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5" name="Line 614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6" name="Line 615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7" name="Line 616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8" name="AutoShape 61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3" name="Group 618"/>
            <p:cNvGrpSpPr>
              <a:grpSpLocks/>
            </p:cNvGrpSpPr>
            <p:nvPr/>
          </p:nvGrpSpPr>
          <p:grpSpPr bwMode="auto">
            <a:xfrm>
              <a:off x="1387" y="3420"/>
              <a:ext cx="227" cy="249"/>
              <a:chOff x="1679" y="2832"/>
              <a:chExt cx="337" cy="269"/>
            </a:xfrm>
          </p:grpSpPr>
          <p:sp>
            <p:nvSpPr>
              <p:cNvPr id="157" name="Freeform 619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8" name="Line 620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9" name="Line 621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0" name="Line 622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1" name="Line 623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2" name="AutoShape 62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44" name="Group 625"/>
            <p:cNvGrpSpPr>
              <a:grpSpLocks/>
            </p:cNvGrpSpPr>
            <p:nvPr/>
          </p:nvGrpSpPr>
          <p:grpSpPr bwMode="auto">
            <a:xfrm>
              <a:off x="1061" y="3431"/>
              <a:ext cx="227" cy="249"/>
              <a:chOff x="1679" y="2832"/>
              <a:chExt cx="337" cy="269"/>
            </a:xfrm>
          </p:grpSpPr>
          <p:sp>
            <p:nvSpPr>
              <p:cNvPr id="151" name="Freeform 62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2" name="Line 62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3" name="Line 62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4" name="Line 62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5" name="Line 63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6" name="AutoShape 63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45" name="Text Box 632"/>
            <p:cNvSpPr txBox="1">
              <a:spLocks noChangeArrowheads="1"/>
            </p:cNvSpPr>
            <p:nvPr/>
          </p:nvSpPr>
          <p:spPr bwMode="auto">
            <a:xfrm>
              <a:off x="1128" y="3080"/>
              <a:ext cx="71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100" b="1"/>
                <a:t>.....</a:t>
              </a:r>
            </a:p>
          </p:txBody>
        </p:sp>
        <p:sp>
          <p:nvSpPr>
            <p:cNvPr id="146" name="Text Box 633"/>
            <p:cNvSpPr txBox="1">
              <a:spLocks noChangeArrowheads="1"/>
            </p:cNvSpPr>
            <p:nvPr/>
          </p:nvSpPr>
          <p:spPr bwMode="auto">
            <a:xfrm>
              <a:off x="418" y="239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8</a:t>
              </a:r>
            </a:p>
          </p:txBody>
        </p:sp>
        <p:sp>
          <p:nvSpPr>
            <p:cNvPr id="147" name="Text Box 634"/>
            <p:cNvSpPr txBox="1">
              <a:spLocks noChangeArrowheads="1"/>
            </p:cNvSpPr>
            <p:nvPr/>
          </p:nvSpPr>
          <p:spPr bwMode="auto">
            <a:xfrm>
              <a:off x="432" y="2660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9</a:t>
              </a:r>
            </a:p>
          </p:txBody>
        </p:sp>
        <p:sp>
          <p:nvSpPr>
            <p:cNvPr id="148" name="Text Box 635"/>
            <p:cNvSpPr txBox="1">
              <a:spLocks noChangeArrowheads="1"/>
            </p:cNvSpPr>
            <p:nvPr/>
          </p:nvSpPr>
          <p:spPr bwMode="auto">
            <a:xfrm>
              <a:off x="316" y="3414"/>
              <a:ext cx="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15</a:t>
              </a:r>
            </a:p>
          </p:txBody>
        </p:sp>
        <p:sp>
          <p:nvSpPr>
            <p:cNvPr id="149" name="Text Box 636"/>
            <p:cNvSpPr txBox="1">
              <a:spLocks noChangeArrowheads="1"/>
            </p:cNvSpPr>
            <p:nvPr/>
          </p:nvSpPr>
          <p:spPr bwMode="auto">
            <a:xfrm>
              <a:off x="347" y="2934"/>
              <a:ext cx="3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10</a:t>
              </a:r>
            </a:p>
          </p:txBody>
        </p:sp>
        <p:sp>
          <p:nvSpPr>
            <p:cNvPr id="150" name="Text Box 637"/>
            <p:cNvSpPr txBox="1">
              <a:spLocks noChangeArrowheads="1"/>
            </p:cNvSpPr>
            <p:nvPr/>
          </p:nvSpPr>
          <p:spPr bwMode="auto">
            <a:xfrm>
              <a:off x="381" y="3207"/>
              <a:ext cx="43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3100" b="1"/>
                <a:t>...</a:t>
              </a:r>
            </a:p>
          </p:txBody>
        </p:sp>
      </p:grpSp>
      <p:grpSp>
        <p:nvGrpSpPr>
          <p:cNvPr id="247" name="Group 640"/>
          <p:cNvGrpSpPr>
            <a:grpSpLocks/>
          </p:cNvGrpSpPr>
          <p:nvPr/>
        </p:nvGrpSpPr>
        <p:grpSpPr bwMode="auto">
          <a:xfrm>
            <a:off x="2765560" y="2152352"/>
            <a:ext cx="2628765" cy="2185988"/>
            <a:chOff x="390" y="926"/>
            <a:chExt cx="1704" cy="1377"/>
          </a:xfrm>
        </p:grpSpPr>
        <p:sp>
          <p:nvSpPr>
            <p:cNvPr id="248" name="Text Box 641"/>
            <p:cNvSpPr txBox="1">
              <a:spLocks noChangeArrowheads="1"/>
            </p:cNvSpPr>
            <p:nvPr/>
          </p:nvSpPr>
          <p:spPr bwMode="auto">
            <a:xfrm>
              <a:off x="642" y="926"/>
              <a:ext cx="1452" cy="1377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5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86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</p:txBody>
        </p:sp>
        <p:grpSp>
          <p:nvGrpSpPr>
            <p:cNvPr id="249" name="Group 642"/>
            <p:cNvGrpSpPr>
              <a:grpSpLocks/>
            </p:cNvGrpSpPr>
            <p:nvPr/>
          </p:nvGrpSpPr>
          <p:grpSpPr bwMode="auto">
            <a:xfrm>
              <a:off x="803" y="995"/>
              <a:ext cx="249" cy="227"/>
              <a:chOff x="1679" y="2832"/>
              <a:chExt cx="337" cy="269"/>
            </a:xfrm>
          </p:grpSpPr>
          <p:sp>
            <p:nvSpPr>
              <p:cNvPr id="361" name="Freeform 64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2" name="Line 64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3" name="Line 64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4" name="Line 64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5" name="Line 64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6" name="AutoShape 64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0" name="Group 649"/>
            <p:cNvGrpSpPr>
              <a:grpSpLocks/>
            </p:cNvGrpSpPr>
            <p:nvPr/>
          </p:nvGrpSpPr>
          <p:grpSpPr bwMode="auto">
            <a:xfrm>
              <a:off x="1770" y="974"/>
              <a:ext cx="249" cy="227"/>
              <a:chOff x="1679" y="2832"/>
              <a:chExt cx="337" cy="269"/>
            </a:xfrm>
          </p:grpSpPr>
          <p:sp>
            <p:nvSpPr>
              <p:cNvPr id="355" name="Freeform 65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6" name="Line 65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7" name="Line 65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8" name="Line 65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9" name="Line 65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0" name="AutoShape 65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1" name="Group 656"/>
            <p:cNvGrpSpPr>
              <a:grpSpLocks/>
            </p:cNvGrpSpPr>
            <p:nvPr/>
          </p:nvGrpSpPr>
          <p:grpSpPr bwMode="auto">
            <a:xfrm>
              <a:off x="1433" y="984"/>
              <a:ext cx="249" cy="227"/>
              <a:chOff x="1679" y="2832"/>
              <a:chExt cx="337" cy="269"/>
            </a:xfrm>
          </p:grpSpPr>
          <p:sp>
            <p:nvSpPr>
              <p:cNvPr id="349" name="Freeform 65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0" name="Line 65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1" name="Line 65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2" name="Line 66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3" name="Line 66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54" name="AutoShape 66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2" name="Group 663"/>
            <p:cNvGrpSpPr>
              <a:grpSpLocks/>
            </p:cNvGrpSpPr>
            <p:nvPr/>
          </p:nvGrpSpPr>
          <p:grpSpPr bwMode="auto">
            <a:xfrm>
              <a:off x="1107" y="995"/>
              <a:ext cx="249" cy="227"/>
              <a:chOff x="1679" y="2832"/>
              <a:chExt cx="337" cy="269"/>
            </a:xfrm>
          </p:grpSpPr>
          <p:sp>
            <p:nvSpPr>
              <p:cNvPr id="343" name="Freeform 66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4" name="Line 66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5" name="Line 66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6" name="Line 66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7" name="Line 66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8" name="AutoShape 66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3" name="Group 670"/>
            <p:cNvGrpSpPr>
              <a:grpSpLocks/>
            </p:cNvGrpSpPr>
            <p:nvPr/>
          </p:nvGrpSpPr>
          <p:grpSpPr bwMode="auto">
            <a:xfrm>
              <a:off x="789" y="1257"/>
              <a:ext cx="227" cy="249"/>
              <a:chOff x="1679" y="2832"/>
              <a:chExt cx="337" cy="269"/>
            </a:xfrm>
          </p:grpSpPr>
          <p:sp>
            <p:nvSpPr>
              <p:cNvPr id="337" name="Freeform 67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8" name="Line 67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9" name="Line 67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0" name="Line 67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1" name="Line 67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42" name="AutoShape 67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4" name="Group 677"/>
            <p:cNvGrpSpPr>
              <a:grpSpLocks/>
            </p:cNvGrpSpPr>
            <p:nvPr/>
          </p:nvGrpSpPr>
          <p:grpSpPr bwMode="auto">
            <a:xfrm>
              <a:off x="1772" y="1236"/>
              <a:ext cx="227" cy="249"/>
              <a:chOff x="1679" y="2832"/>
              <a:chExt cx="337" cy="269"/>
            </a:xfrm>
          </p:grpSpPr>
          <p:sp>
            <p:nvSpPr>
              <p:cNvPr id="331" name="Freeform 67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2" name="Line 67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3" name="Line 68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4" name="Line 68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5" name="Line 68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6" name="AutoShape 68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5" name="Group 684"/>
            <p:cNvGrpSpPr>
              <a:grpSpLocks/>
            </p:cNvGrpSpPr>
            <p:nvPr/>
          </p:nvGrpSpPr>
          <p:grpSpPr bwMode="auto">
            <a:xfrm>
              <a:off x="1419" y="1246"/>
              <a:ext cx="227" cy="249"/>
              <a:chOff x="1679" y="2832"/>
              <a:chExt cx="337" cy="269"/>
            </a:xfrm>
          </p:grpSpPr>
          <p:sp>
            <p:nvSpPr>
              <p:cNvPr id="325" name="Freeform 685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6" name="Line 686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7" name="Line 687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8" name="Line 688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9" name="Line 689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0" name="AutoShape 690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6" name="Group 691"/>
            <p:cNvGrpSpPr>
              <a:grpSpLocks/>
            </p:cNvGrpSpPr>
            <p:nvPr/>
          </p:nvGrpSpPr>
          <p:grpSpPr bwMode="auto">
            <a:xfrm>
              <a:off x="1093" y="1257"/>
              <a:ext cx="227" cy="249"/>
              <a:chOff x="1679" y="2832"/>
              <a:chExt cx="337" cy="269"/>
            </a:xfrm>
          </p:grpSpPr>
          <p:sp>
            <p:nvSpPr>
              <p:cNvPr id="319" name="Freeform 692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0" name="Line 693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1" name="Line 694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2" name="Line 695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3" name="Line 696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4" name="AutoShape 69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7" name="Group 698"/>
            <p:cNvGrpSpPr>
              <a:grpSpLocks/>
            </p:cNvGrpSpPr>
            <p:nvPr/>
          </p:nvGrpSpPr>
          <p:grpSpPr bwMode="auto">
            <a:xfrm>
              <a:off x="769" y="1567"/>
              <a:ext cx="227" cy="249"/>
              <a:chOff x="1679" y="2832"/>
              <a:chExt cx="337" cy="269"/>
            </a:xfrm>
          </p:grpSpPr>
          <p:sp>
            <p:nvSpPr>
              <p:cNvPr id="313" name="Freeform 699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4" name="Line 700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5" name="Line 701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6" name="Line 702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7" name="Line 703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8" name="AutoShape 70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8" name="Group 705"/>
            <p:cNvGrpSpPr>
              <a:grpSpLocks/>
            </p:cNvGrpSpPr>
            <p:nvPr/>
          </p:nvGrpSpPr>
          <p:grpSpPr bwMode="auto">
            <a:xfrm>
              <a:off x="1752" y="1546"/>
              <a:ext cx="227" cy="249"/>
              <a:chOff x="1679" y="2832"/>
              <a:chExt cx="337" cy="269"/>
            </a:xfrm>
          </p:grpSpPr>
          <p:sp>
            <p:nvSpPr>
              <p:cNvPr id="307" name="Freeform 70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8" name="Line 70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9" name="Line 70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0" name="Line 70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1" name="Line 71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2" name="AutoShape 71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59" name="Group 712"/>
            <p:cNvGrpSpPr>
              <a:grpSpLocks/>
            </p:cNvGrpSpPr>
            <p:nvPr/>
          </p:nvGrpSpPr>
          <p:grpSpPr bwMode="auto">
            <a:xfrm>
              <a:off x="1399" y="1556"/>
              <a:ext cx="227" cy="249"/>
              <a:chOff x="1679" y="2832"/>
              <a:chExt cx="337" cy="269"/>
            </a:xfrm>
          </p:grpSpPr>
          <p:sp>
            <p:nvSpPr>
              <p:cNvPr id="301" name="Freeform 71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2" name="Line 71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3" name="Line 71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4" name="Line 71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5" name="Line 71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6" name="AutoShape 71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0" name="Group 719"/>
            <p:cNvGrpSpPr>
              <a:grpSpLocks/>
            </p:cNvGrpSpPr>
            <p:nvPr/>
          </p:nvGrpSpPr>
          <p:grpSpPr bwMode="auto">
            <a:xfrm>
              <a:off x="1073" y="1567"/>
              <a:ext cx="227" cy="249"/>
              <a:chOff x="1679" y="2832"/>
              <a:chExt cx="337" cy="269"/>
            </a:xfrm>
          </p:grpSpPr>
          <p:sp>
            <p:nvSpPr>
              <p:cNvPr id="295" name="Freeform 72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6" name="Line 72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7" name="Line 72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8" name="Line 72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9" name="Line 72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0" name="AutoShape 72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1" name="Group 726"/>
            <p:cNvGrpSpPr>
              <a:grpSpLocks/>
            </p:cNvGrpSpPr>
            <p:nvPr/>
          </p:nvGrpSpPr>
          <p:grpSpPr bwMode="auto">
            <a:xfrm>
              <a:off x="765" y="2023"/>
              <a:ext cx="227" cy="249"/>
              <a:chOff x="1679" y="2832"/>
              <a:chExt cx="337" cy="269"/>
            </a:xfrm>
          </p:grpSpPr>
          <p:sp>
            <p:nvSpPr>
              <p:cNvPr id="289" name="Freeform 72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0" name="Line 72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1" name="Line 72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2" name="Line 73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3" name="Line 73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4" name="AutoShape 73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2" name="Group 733"/>
            <p:cNvGrpSpPr>
              <a:grpSpLocks/>
            </p:cNvGrpSpPr>
            <p:nvPr/>
          </p:nvGrpSpPr>
          <p:grpSpPr bwMode="auto">
            <a:xfrm>
              <a:off x="1748" y="2002"/>
              <a:ext cx="227" cy="249"/>
              <a:chOff x="1679" y="2832"/>
              <a:chExt cx="337" cy="269"/>
            </a:xfrm>
          </p:grpSpPr>
          <p:sp>
            <p:nvSpPr>
              <p:cNvPr id="283" name="Freeform 73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4" name="Line 73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5" name="Line 73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6" name="Line 73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7" name="Line 73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8" name="AutoShape 73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3" name="Group 740"/>
            <p:cNvGrpSpPr>
              <a:grpSpLocks/>
            </p:cNvGrpSpPr>
            <p:nvPr/>
          </p:nvGrpSpPr>
          <p:grpSpPr bwMode="auto">
            <a:xfrm>
              <a:off x="1395" y="2012"/>
              <a:ext cx="227" cy="249"/>
              <a:chOff x="1679" y="2832"/>
              <a:chExt cx="337" cy="269"/>
            </a:xfrm>
          </p:grpSpPr>
          <p:sp>
            <p:nvSpPr>
              <p:cNvPr id="277" name="Freeform 74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8" name="Line 74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9" name="Line 74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0" name="Line 74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1" name="Line 74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2" name="AutoShape 74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64" name="Group 747"/>
            <p:cNvGrpSpPr>
              <a:grpSpLocks/>
            </p:cNvGrpSpPr>
            <p:nvPr/>
          </p:nvGrpSpPr>
          <p:grpSpPr bwMode="auto">
            <a:xfrm>
              <a:off x="1069" y="2023"/>
              <a:ext cx="227" cy="249"/>
              <a:chOff x="1679" y="2832"/>
              <a:chExt cx="337" cy="269"/>
            </a:xfrm>
          </p:grpSpPr>
          <p:sp>
            <p:nvSpPr>
              <p:cNvPr id="271" name="Freeform 74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2" name="Line 74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3" name="Line 75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4" name="Line 75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5" name="Line 75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6" name="AutoShape 75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65" name="Text Box 754"/>
            <p:cNvSpPr txBox="1">
              <a:spLocks noChangeArrowheads="1"/>
            </p:cNvSpPr>
            <p:nvPr/>
          </p:nvSpPr>
          <p:spPr bwMode="auto">
            <a:xfrm>
              <a:off x="1136" y="1656"/>
              <a:ext cx="71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100" b="1"/>
                <a:t>.....</a:t>
              </a:r>
            </a:p>
          </p:txBody>
        </p:sp>
        <p:sp>
          <p:nvSpPr>
            <p:cNvPr id="266" name="Text Box 755"/>
            <p:cNvSpPr txBox="1">
              <a:spLocks noChangeArrowheads="1"/>
            </p:cNvSpPr>
            <p:nvPr/>
          </p:nvSpPr>
          <p:spPr bwMode="auto">
            <a:xfrm>
              <a:off x="426" y="95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267" name="Text Box 756"/>
            <p:cNvSpPr txBox="1">
              <a:spLocks noChangeArrowheads="1"/>
            </p:cNvSpPr>
            <p:nvPr/>
          </p:nvSpPr>
          <p:spPr bwMode="auto">
            <a:xfrm>
              <a:off x="440" y="1212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268" name="Text Box 757"/>
            <p:cNvSpPr txBox="1">
              <a:spLocks noChangeArrowheads="1"/>
            </p:cNvSpPr>
            <p:nvPr/>
          </p:nvSpPr>
          <p:spPr bwMode="auto">
            <a:xfrm>
              <a:off x="412" y="200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269" name="Text Box 758"/>
            <p:cNvSpPr txBox="1">
              <a:spLocks noChangeArrowheads="1"/>
            </p:cNvSpPr>
            <p:nvPr/>
          </p:nvSpPr>
          <p:spPr bwMode="auto">
            <a:xfrm>
              <a:off x="427" y="1510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270" name="Text Box 759"/>
            <p:cNvSpPr txBox="1">
              <a:spLocks noChangeArrowheads="1"/>
            </p:cNvSpPr>
            <p:nvPr/>
          </p:nvSpPr>
          <p:spPr bwMode="auto">
            <a:xfrm>
              <a:off x="390" y="1799"/>
              <a:ext cx="42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/>
              <a:endParaRPr lang="zh-CN" altLang="en-US" sz="3100" b="1"/>
            </a:p>
          </p:txBody>
        </p:sp>
      </p:grpSp>
      <p:grpSp>
        <p:nvGrpSpPr>
          <p:cNvPr id="367" name="Group 760"/>
          <p:cNvGrpSpPr>
            <a:grpSpLocks/>
          </p:cNvGrpSpPr>
          <p:nvPr/>
        </p:nvGrpSpPr>
        <p:grpSpPr bwMode="auto">
          <a:xfrm>
            <a:off x="2765563" y="4425652"/>
            <a:ext cx="2628762" cy="2171700"/>
            <a:chOff x="389" y="926"/>
            <a:chExt cx="1705" cy="1368"/>
          </a:xfrm>
        </p:grpSpPr>
        <p:sp>
          <p:nvSpPr>
            <p:cNvPr id="368" name="Text Box 761"/>
            <p:cNvSpPr txBox="1">
              <a:spLocks noChangeArrowheads="1"/>
            </p:cNvSpPr>
            <p:nvPr/>
          </p:nvSpPr>
          <p:spPr bwMode="auto">
            <a:xfrm>
              <a:off x="642" y="926"/>
              <a:ext cx="1452" cy="1360"/>
            </a:xfrm>
            <a:prstGeom prst="rect">
              <a:avLst/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zh-CN" altLang="en-US" sz="28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endParaRPr lang="zh-CN" altLang="en-US" sz="2800" b="1"/>
            </a:p>
          </p:txBody>
        </p:sp>
        <p:grpSp>
          <p:nvGrpSpPr>
            <p:cNvPr id="369" name="Group 762"/>
            <p:cNvGrpSpPr>
              <a:grpSpLocks/>
            </p:cNvGrpSpPr>
            <p:nvPr/>
          </p:nvGrpSpPr>
          <p:grpSpPr bwMode="auto">
            <a:xfrm>
              <a:off x="803" y="995"/>
              <a:ext cx="249" cy="227"/>
              <a:chOff x="1679" y="2832"/>
              <a:chExt cx="337" cy="269"/>
            </a:xfrm>
          </p:grpSpPr>
          <p:sp>
            <p:nvSpPr>
              <p:cNvPr id="481" name="Freeform 76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2" name="Line 76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3" name="Line 76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4" name="Line 76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5" name="Line 76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6" name="AutoShape 76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0" name="Group 769"/>
            <p:cNvGrpSpPr>
              <a:grpSpLocks/>
            </p:cNvGrpSpPr>
            <p:nvPr/>
          </p:nvGrpSpPr>
          <p:grpSpPr bwMode="auto">
            <a:xfrm>
              <a:off x="1770" y="974"/>
              <a:ext cx="249" cy="227"/>
              <a:chOff x="1679" y="2832"/>
              <a:chExt cx="337" cy="269"/>
            </a:xfrm>
          </p:grpSpPr>
          <p:sp>
            <p:nvSpPr>
              <p:cNvPr id="475" name="Freeform 77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6" name="Line 77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7" name="Line 77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8" name="Line 77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9" name="Line 77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80" name="AutoShape 77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1" name="Group 776"/>
            <p:cNvGrpSpPr>
              <a:grpSpLocks/>
            </p:cNvGrpSpPr>
            <p:nvPr/>
          </p:nvGrpSpPr>
          <p:grpSpPr bwMode="auto">
            <a:xfrm>
              <a:off x="1433" y="984"/>
              <a:ext cx="249" cy="227"/>
              <a:chOff x="1679" y="2832"/>
              <a:chExt cx="337" cy="269"/>
            </a:xfrm>
          </p:grpSpPr>
          <p:sp>
            <p:nvSpPr>
              <p:cNvPr id="469" name="Freeform 77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0" name="Line 77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1" name="Line 77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2" name="Line 78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3" name="Line 78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74" name="AutoShape 78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2" name="Group 783"/>
            <p:cNvGrpSpPr>
              <a:grpSpLocks/>
            </p:cNvGrpSpPr>
            <p:nvPr/>
          </p:nvGrpSpPr>
          <p:grpSpPr bwMode="auto">
            <a:xfrm>
              <a:off x="1107" y="995"/>
              <a:ext cx="249" cy="227"/>
              <a:chOff x="1679" y="2832"/>
              <a:chExt cx="337" cy="269"/>
            </a:xfrm>
          </p:grpSpPr>
          <p:sp>
            <p:nvSpPr>
              <p:cNvPr id="463" name="Freeform 78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4" name="Line 78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5" name="Line 78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6" name="Line 78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7" name="Line 78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8" name="AutoShape 78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3" name="Group 790"/>
            <p:cNvGrpSpPr>
              <a:grpSpLocks/>
            </p:cNvGrpSpPr>
            <p:nvPr/>
          </p:nvGrpSpPr>
          <p:grpSpPr bwMode="auto">
            <a:xfrm>
              <a:off x="789" y="1257"/>
              <a:ext cx="227" cy="249"/>
              <a:chOff x="1679" y="2832"/>
              <a:chExt cx="337" cy="269"/>
            </a:xfrm>
          </p:grpSpPr>
          <p:sp>
            <p:nvSpPr>
              <p:cNvPr id="457" name="Freeform 79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8" name="Line 79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9" name="Line 79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0" name="Line 79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1" name="Line 79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2" name="AutoShape 79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4" name="Group 797"/>
            <p:cNvGrpSpPr>
              <a:grpSpLocks/>
            </p:cNvGrpSpPr>
            <p:nvPr/>
          </p:nvGrpSpPr>
          <p:grpSpPr bwMode="auto">
            <a:xfrm>
              <a:off x="1772" y="1236"/>
              <a:ext cx="227" cy="249"/>
              <a:chOff x="1679" y="2832"/>
              <a:chExt cx="337" cy="269"/>
            </a:xfrm>
          </p:grpSpPr>
          <p:sp>
            <p:nvSpPr>
              <p:cNvPr id="451" name="Freeform 79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2" name="Line 79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3" name="Line 80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4" name="Line 80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5" name="Line 80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6" name="AutoShape 80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5" name="Group 804"/>
            <p:cNvGrpSpPr>
              <a:grpSpLocks/>
            </p:cNvGrpSpPr>
            <p:nvPr/>
          </p:nvGrpSpPr>
          <p:grpSpPr bwMode="auto">
            <a:xfrm>
              <a:off x="1419" y="1246"/>
              <a:ext cx="227" cy="249"/>
              <a:chOff x="1679" y="2832"/>
              <a:chExt cx="337" cy="269"/>
            </a:xfrm>
          </p:grpSpPr>
          <p:sp>
            <p:nvSpPr>
              <p:cNvPr id="445" name="Freeform 805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6" name="Line 806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7" name="Line 807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8" name="Line 808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9" name="Line 809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0" name="AutoShape 810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6" name="Group 811"/>
            <p:cNvGrpSpPr>
              <a:grpSpLocks/>
            </p:cNvGrpSpPr>
            <p:nvPr/>
          </p:nvGrpSpPr>
          <p:grpSpPr bwMode="auto">
            <a:xfrm>
              <a:off x="1093" y="1257"/>
              <a:ext cx="227" cy="249"/>
              <a:chOff x="1679" y="2832"/>
              <a:chExt cx="337" cy="269"/>
            </a:xfrm>
          </p:grpSpPr>
          <p:sp>
            <p:nvSpPr>
              <p:cNvPr id="439" name="Freeform 812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0" name="Line 813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1" name="Line 814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2" name="Line 815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3" name="Line 816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44" name="AutoShape 81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7" name="Group 818"/>
            <p:cNvGrpSpPr>
              <a:grpSpLocks/>
            </p:cNvGrpSpPr>
            <p:nvPr/>
          </p:nvGrpSpPr>
          <p:grpSpPr bwMode="auto">
            <a:xfrm>
              <a:off x="769" y="1567"/>
              <a:ext cx="227" cy="249"/>
              <a:chOff x="1679" y="2832"/>
              <a:chExt cx="337" cy="269"/>
            </a:xfrm>
          </p:grpSpPr>
          <p:sp>
            <p:nvSpPr>
              <p:cNvPr id="433" name="Freeform 819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4" name="Line 820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5" name="Line 821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6" name="Line 822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7" name="Line 823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8" name="AutoShape 82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8" name="Group 825"/>
            <p:cNvGrpSpPr>
              <a:grpSpLocks/>
            </p:cNvGrpSpPr>
            <p:nvPr/>
          </p:nvGrpSpPr>
          <p:grpSpPr bwMode="auto">
            <a:xfrm>
              <a:off x="1752" y="1546"/>
              <a:ext cx="227" cy="249"/>
              <a:chOff x="1679" y="2832"/>
              <a:chExt cx="337" cy="269"/>
            </a:xfrm>
          </p:grpSpPr>
          <p:sp>
            <p:nvSpPr>
              <p:cNvPr id="427" name="Freeform 826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8" name="Line 827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9" name="Line 828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0" name="Line 829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1" name="Line 830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2" name="AutoShape 831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79" name="Group 832"/>
            <p:cNvGrpSpPr>
              <a:grpSpLocks/>
            </p:cNvGrpSpPr>
            <p:nvPr/>
          </p:nvGrpSpPr>
          <p:grpSpPr bwMode="auto">
            <a:xfrm>
              <a:off x="1399" y="1556"/>
              <a:ext cx="227" cy="249"/>
              <a:chOff x="1679" y="2832"/>
              <a:chExt cx="337" cy="269"/>
            </a:xfrm>
          </p:grpSpPr>
          <p:sp>
            <p:nvSpPr>
              <p:cNvPr id="421" name="Freeform 833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2" name="Line 834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3" name="Line 835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4" name="Line 836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5" name="Line 837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6" name="AutoShape 838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80" name="Group 839"/>
            <p:cNvGrpSpPr>
              <a:grpSpLocks/>
            </p:cNvGrpSpPr>
            <p:nvPr/>
          </p:nvGrpSpPr>
          <p:grpSpPr bwMode="auto">
            <a:xfrm>
              <a:off x="1073" y="1567"/>
              <a:ext cx="227" cy="249"/>
              <a:chOff x="1679" y="2832"/>
              <a:chExt cx="337" cy="269"/>
            </a:xfrm>
          </p:grpSpPr>
          <p:sp>
            <p:nvSpPr>
              <p:cNvPr id="415" name="Freeform 840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6" name="Line 841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7" name="Line 842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8" name="Line 843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9" name="Line 844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20" name="AutoShape 84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81" name="Group 846"/>
            <p:cNvGrpSpPr>
              <a:grpSpLocks/>
            </p:cNvGrpSpPr>
            <p:nvPr/>
          </p:nvGrpSpPr>
          <p:grpSpPr bwMode="auto">
            <a:xfrm>
              <a:off x="765" y="2023"/>
              <a:ext cx="227" cy="249"/>
              <a:chOff x="1679" y="2832"/>
              <a:chExt cx="337" cy="269"/>
            </a:xfrm>
          </p:grpSpPr>
          <p:sp>
            <p:nvSpPr>
              <p:cNvPr id="409" name="Freeform 847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0" name="Line 848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1" name="Line 849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2" name="Line 850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3" name="Line 851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14" name="AutoShape 852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82" name="Group 853"/>
            <p:cNvGrpSpPr>
              <a:grpSpLocks/>
            </p:cNvGrpSpPr>
            <p:nvPr/>
          </p:nvGrpSpPr>
          <p:grpSpPr bwMode="auto">
            <a:xfrm>
              <a:off x="1748" y="2002"/>
              <a:ext cx="227" cy="249"/>
              <a:chOff x="1679" y="2832"/>
              <a:chExt cx="337" cy="269"/>
            </a:xfrm>
          </p:grpSpPr>
          <p:sp>
            <p:nvSpPr>
              <p:cNvPr id="403" name="Freeform 854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4" name="Line 855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5" name="Line 856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6" name="Line 857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7" name="Line 858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8" name="AutoShape 859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83" name="Group 860"/>
            <p:cNvGrpSpPr>
              <a:grpSpLocks/>
            </p:cNvGrpSpPr>
            <p:nvPr/>
          </p:nvGrpSpPr>
          <p:grpSpPr bwMode="auto">
            <a:xfrm>
              <a:off x="1395" y="2012"/>
              <a:ext cx="227" cy="249"/>
              <a:chOff x="1679" y="2832"/>
              <a:chExt cx="337" cy="269"/>
            </a:xfrm>
          </p:grpSpPr>
          <p:sp>
            <p:nvSpPr>
              <p:cNvPr id="397" name="Freeform 861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8" name="Line 862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9" name="Line 863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0" name="Line 864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1" name="Line 865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02" name="AutoShape 866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84" name="Group 867"/>
            <p:cNvGrpSpPr>
              <a:grpSpLocks/>
            </p:cNvGrpSpPr>
            <p:nvPr/>
          </p:nvGrpSpPr>
          <p:grpSpPr bwMode="auto">
            <a:xfrm>
              <a:off x="1069" y="2023"/>
              <a:ext cx="227" cy="249"/>
              <a:chOff x="1679" y="2832"/>
              <a:chExt cx="337" cy="269"/>
            </a:xfrm>
          </p:grpSpPr>
          <p:sp>
            <p:nvSpPr>
              <p:cNvPr id="391" name="Freeform 868"/>
              <p:cNvSpPr>
                <a:spLocks/>
              </p:cNvSpPr>
              <p:nvPr/>
            </p:nvSpPr>
            <p:spPr bwMode="auto">
              <a:xfrm>
                <a:off x="1679" y="2909"/>
                <a:ext cx="307" cy="57"/>
              </a:xfrm>
              <a:custGeom>
                <a:avLst/>
                <a:gdLst>
                  <a:gd name="T0" fmla="*/ 57 w 326"/>
                  <a:gd name="T1" fmla="*/ 57 h 57"/>
                  <a:gd name="T2" fmla="*/ 0 w 326"/>
                  <a:gd name="T3" fmla="*/ 0 h 57"/>
                  <a:gd name="T4" fmla="*/ 105 w 326"/>
                  <a:gd name="T5" fmla="*/ 0 h 57"/>
                  <a:gd name="T6" fmla="*/ 326 w 326"/>
                  <a:gd name="T7" fmla="*/ 0 h 57"/>
                  <a:gd name="T8" fmla="*/ 278 w 326"/>
                  <a:gd name="T9" fmla="*/ 57 h 57"/>
                  <a:gd name="T10" fmla="*/ 57 w 326"/>
                  <a:gd name="T11" fmla="*/ 57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6"/>
                  <a:gd name="T19" fmla="*/ 0 h 57"/>
                  <a:gd name="T20" fmla="*/ 326 w 32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6" h="57">
                    <a:moveTo>
                      <a:pt x="57" y="57"/>
                    </a:moveTo>
                    <a:lnTo>
                      <a:pt x="0" y="0"/>
                    </a:lnTo>
                    <a:lnTo>
                      <a:pt x="105" y="0"/>
                    </a:lnTo>
                    <a:lnTo>
                      <a:pt x="326" y="0"/>
                    </a:lnTo>
                    <a:lnTo>
                      <a:pt x="278" y="57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3800"/>
              </a:solidFill>
              <a:ln w="19050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2" name="Line 869"/>
              <p:cNvSpPr>
                <a:spLocks noChangeShapeType="1"/>
              </p:cNvSpPr>
              <p:nvPr/>
            </p:nvSpPr>
            <p:spPr bwMode="auto">
              <a:xfrm>
                <a:off x="1689" y="2919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3" name="Line 870"/>
              <p:cNvSpPr>
                <a:spLocks noChangeShapeType="1"/>
              </p:cNvSpPr>
              <p:nvPr/>
            </p:nvSpPr>
            <p:spPr bwMode="auto">
              <a:xfrm>
                <a:off x="1776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4" name="Line 871"/>
              <p:cNvSpPr>
                <a:spLocks noChangeShapeType="1"/>
              </p:cNvSpPr>
              <p:nvPr/>
            </p:nvSpPr>
            <p:spPr bwMode="auto">
              <a:xfrm>
                <a:off x="1948" y="296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5" name="Line 872"/>
              <p:cNvSpPr>
                <a:spLocks noChangeShapeType="1"/>
              </p:cNvSpPr>
              <p:nvPr/>
            </p:nvSpPr>
            <p:spPr bwMode="auto">
              <a:xfrm>
                <a:off x="1905" y="2917"/>
                <a:ext cx="0" cy="134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6" name="AutoShape 87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240" cy="134"/>
              </a:xfrm>
              <a:prstGeom prst="parallelogram">
                <a:avLst>
                  <a:gd name="adj" fmla="val 44776"/>
                </a:avLst>
              </a:prstGeom>
              <a:solidFill>
                <a:srgbClr val="003800"/>
              </a:solidFill>
              <a:ln w="1905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85" name="Text Box 874"/>
            <p:cNvSpPr txBox="1">
              <a:spLocks noChangeArrowheads="1"/>
            </p:cNvSpPr>
            <p:nvPr/>
          </p:nvSpPr>
          <p:spPr bwMode="auto">
            <a:xfrm>
              <a:off x="1136" y="1656"/>
              <a:ext cx="71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100" b="1"/>
                <a:t>.....</a:t>
              </a:r>
            </a:p>
          </p:txBody>
        </p:sp>
        <p:sp>
          <p:nvSpPr>
            <p:cNvPr id="386" name="Text Box 875"/>
            <p:cNvSpPr txBox="1">
              <a:spLocks noChangeArrowheads="1"/>
            </p:cNvSpPr>
            <p:nvPr/>
          </p:nvSpPr>
          <p:spPr bwMode="auto">
            <a:xfrm>
              <a:off x="426" y="95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387" name="Text Box 876"/>
            <p:cNvSpPr txBox="1">
              <a:spLocks noChangeArrowheads="1"/>
            </p:cNvSpPr>
            <p:nvPr/>
          </p:nvSpPr>
          <p:spPr bwMode="auto">
            <a:xfrm>
              <a:off x="440" y="1212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388" name="Text Box 877"/>
            <p:cNvSpPr txBox="1">
              <a:spLocks noChangeArrowheads="1"/>
            </p:cNvSpPr>
            <p:nvPr/>
          </p:nvSpPr>
          <p:spPr bwMode="auto">
            <a:xfrm>
              <a:off x="412" y="2006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389" name="Text Box 878"/>
            <p:cNvSpPr txBox="1">
              <a:spLocks noChangeArrowheads="1"/>
            </p:cNvSpPr>
            <p:nvPr/>
          </p:nvSpPr>
          <p:spPr bwMode="auto">
            <a:xfrm>
              <a:off x="427" y="1510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zh-CN" altLang="en-US" sz="2400" b="1"/>
            </a:p>
          </p:txBody>
        </p:sp>
        <p:sp>
          <p:nvSpPr>
            <p:cNvPr id="390" name="Text Box 879"/>
            <p:cNvSpPr txBox="1">
              <a:spLocks noChangeArrowheads="1"/>
            </p:cNvSpPr>
            <p:nvPr/>
          </p:nvSpPr>
          <p:spPr bwMode="auto">
            <a:xfrm>
              <a:off x="389" y="1799"/>
              <a:ext cx="42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/>
              <a:endParaRPr lang="zh-CN" altLang="en-US" sz="31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124" grpId="0" build="p" autoUpdateAnimBg="0"/>
      <p:bldP spid="125" grpId="0" build="p" autoUpdateAnimBg="0"/>
      <p:bldP spid="1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7025" y="870521"/>
            <a:ext cx="8283575" cy="356659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位扩展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位扩展指只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位数方向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扩展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。位扩展的连接方式是将各存储芯片的地址线、片选线和读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写线相应地并联起来，而将各芯片的数据线单独列出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如用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64K×1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SRAM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存储芯片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组成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64K×8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存储器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，需要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8</a:t>
            </a:r>
            <a:r>
              <a:rPr lang="zh-CN" altLang="en-US" sz="2800" b="1">
                <a:latin typeface="+mn-ea"/>
              </a:rPr>
              <a:t>块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芯片。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4795059"/>
            <a:ext cx="8274546" cy="1514261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 </a:t>
            </a:r>
            <a:r>
              <a:rPr lang="en-US" altLang="zh-CN" sz="2800" b="1" smtClean="0">
                <a:latin typeface="+mn-ea"/>
              </a:rPr>
              <a:t>             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容量  </a:t>
            </a:r>
            <a:r>
              <a:rPr lang="zh-CN" altLang="en-US" sz="2800" b="1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地址  </a:t>
            </a:r>
            <a:r>
              <a:rPr lang="zh-CN" altLang="en-US" sz="2800" b="1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数据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 存储</a:t>
            </a:r>
            <a:r>
              <a:rPr lang="zh-CN" altLang="en-US" sz="2800" b="1" smtClean="0">
                <a:latin typeface="+mn-ea"/>
              </a:rPr>
              <a:t>器      </a:t>
            </a:r>
            <a:r>
              <a:rPr lang="en-US" altLang="zh-CN" sz="2800" b="1">
                <a:latin typeface="+mn-ea"/>
              </a:rPr>
              <a:t>64K×8 </a:t>
            </a:r>
            <a:r>
              <a:rPr lang="en-US" altLang="zh-CN" sz="2800" b="1" smtClean="0">
                <a:latin typeface="+mn-ea"/>
              </a:rPr>
              <a:t>     </a:t>
            </a:r>
            <a:r>
              <a:rPr lang="en-US" altLang="zh-CN" sz="2800" b="1">
                <a:latin typeface="+mn-ea"/>
              </a:rPr>
              <a:t>16 </a:t>
            </a:r>
            <a:r>
              <a:rPr lang="en-US" altLang="zh-CN" sz="2800" b="1" smtClean="0">
                <a:latin typeface="+mn-ea"/>
              </a:rPr>
              <a:t>         </a:t>
            </a:r>
            <a:r>
              <a:rPr lang="en-US" altLang="zh-CN" sz="2800" b="1">
                <a:latin typeface="+mn-ea"/>
              </a:rPr>
              <a:t>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 </a:t>
            </a:r>
            <a:r>
              <a:rPr lang="zh-CN" altLang="en-US" sz="2800" b="1">
                <a:latin typeface="+mn-ea"/>
              </a:rPr>
              <a:t>存储芯</a:t>
            </a:r>
            <a:r>
              <a:rPr lang="zh-CN" altLang="en-US" sz="2800" b="1" smtClean="0">
                <a:latin typeface="+mn-ea"/>
              </a:rPr>
              <a:t>片    </a:t>
            </a:r>
            <a:r>
              <a:rPr lang="en-US" altLang="zh-CN" sz="2800" b="1">
                <a:latin typeface="+mn-ea"/>
              </a:rPr>
              <a:t>64K×1 </a:t>
            </a:r>
            <a:r>
              <a:rPr lang="en-US" altLang="zh-CN" sz="2800" b="1" smtClean="0">
                <a:latin typeface="+mn-ea"/>
              </a:rPr>
              <a:t>     </a:t>
            </a:r>
            <a:r>
              <a:rPr lang="en-US" altLang="zh-CN" sz="2800" b="1">
                <a:latin typeface="+mn-ea"/>
              </a:rPr>
              <a:t>16   </a:t>
            </a:r>
            <a:r>
              <a:rPr lang="en-US" altLang="zh-CN" sz="2800" b="1" smtClean="0">
                <a:latin typeface="+mn-ea"/>
              </a:rPr>
              <a:t>       </a:t>
            </a:r>
            <a:r>
              <a:rPr lang="en-US" altLang="zh-CN" sz="2800" b="1">
                <a:latin typeface="+mn-ea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16632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4.3.1  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主存容量的扩展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rot="5400000">
            <a:off x="4453731" y="4352132"/>
            <a:ext cx="519113" cy="361950"/>
          </a:xfrm>
          <a:prstGeom prst="rightArrow">
            <a:avLst>
              <a:gd name="adj1" fmla="val 50000"/>
              <a:gd name="adj2" fmla="val 35855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871788" y="4727575"/>
            <a:ext cx="3324225" cy="1482725"/>
            <a:chOff x="1809" y="2978"/>
            <a:chExt cx="2094" cy="93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715" y="3048"/>
              <a:ext cx="543" cy="864"/>
            </a:xfrm>
            <a:prstGeom prst="rect">
              <a:avLst/>
            </a:prstGeom>
            <a:solidFill>
              <a:srgbClr val="F6D3B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64K×8</a:t>
              </a:r>
            </a:p>
            <a:p>
              <a:pPr algn="ctr"/>
              <a:r>
                <a:rPr lang="en-US" altLang="zh-CN" sz="2000"/>
                <a:t> </a:t>
              </a:r>
              <a:r>
                <a:rPr lang="zh-CN" altLang="en-US" sz="2000"/>
                <a:t>芯片组 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H="1">
              <a:off x="3266" y="3247"/>
              <a:ext cx="26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rot="10800000">
              <a:off x="3266" y="3713"/>
              <a:ext cx="26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455" y="3181"/>
              <a:ext cx="256" cy="133"/>
            </a:xfrm>
            <a:prstGeom prst="rightArrow">
              <a:avLst>
                <a:gd name="adj1" fmla="val 50000"/>
                <a:gd name="adj2" fmla="val 4812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455" y="3646"/>
              <a:ext cx="260" cy="133"/>
            </a:xfrm>
            <a:prstGeom prst="leftRightArrow">
              <a:avLst>
                <a:gd name="adj1" fmla="val 50000"/>
                <a:gd name="adj2" fmla="val 39098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809" y="3116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15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33" y="3573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7</a:t>
              </a:r>
              <a:r>
                <a:rPr lang="zh-CN" altLang="en-US" sz="2000" b="1"/>
                <a:t>～</a:t>
              </a: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513" y="2978"/>
              <a:ext cx="39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13" y="3443"/>
              <a:ext cx="39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71551" y="647700"/>
            <a:ext cx="7167564" cy="3729038"/>
            <a:chOff x="971551" y="647700"/>
            <a:chExt cx="7167564" cy="3729038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71551" y="647700"/>
              <a:ext cx="7167564" cy="3729038"/>
              <a:chOff x="612" y="408"/>
              <a:chExt cx="4515" cy="2349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4648" y="419"/>
                <a:ext cx="47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__</a:t>
                </a:r>
              </a:p>
              <a:p>
                <a:pPr>
                  <a:lnSpc>
                    <a:spcPct val="20000"/>
                  </a:lnSpc>
                  <a:spcBef>
                    <a:spcPct val="50000"/>
                  </a:spcBef>
                </a:pPr>
                <a:r>
                  <a:rPr lang="en-US" altLang="zh-CN" sz="2000" b="1"/>
                  <a:t>CS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3941" y="796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941" y="613"/>
                <a:ext cx="559" cy="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622" y="705"/>
                <a:ext cx="559" cy="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302" y="796"/>
                <a:ext cx="559" cy="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983" y="887"/>
                <a:ext cx="559" cy="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663" y="978"/>
                <a:ext cx="559" cy="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2344" y="1070"/>
                <a:ext cx="559" cy="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2024" y="1161"/>
                <a:ext cx="559" cy="4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705" y="1252"/>
                <a:ext cx="559" cy="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1226" y="1344"/>
                <a:ext cx="4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1226" y="1617"/>
                <a:ext cx="4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1226" y="1982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1226" y="2074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1226" y="2165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226" y="2256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1226" y="2348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26" y="2439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1226" y="2530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1226" y="2621"/>
                <a:ext cx="3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2264" y="705"/>
                <a:ext cx="2236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 flipV="1">
                <a:off x="2264" y="796"/>
                <a:ext cx="2236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4500" y="705"/>
                <a:ext cx="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4500" y="796"/>
                <a:ext cx="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 flipV="1">
                <a:off x="1216" y="682"/>
                <a:ext cx="2186" cy="6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3382" y="682"/>
                <a:ext cx="5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3088" y="773"/>
                <a:ext cx="5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2793" y="864"/>
                <a:ext cx="5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1595" y="1229"/>
                <a:ext cx="4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1885" y="1138"/>
                <a:ext cx="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2194" y="1047"/>
                <a:ext cx="4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2504" y="956"/>
                <a:ext cx="4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47"/>
              <p:cNvSpPr txBox="1">
                <a:spLocks noChangeArrowheads="1"/>
              </p:cNvSpPr>
              <p:nvPr/>
            </p:nvSpPr>
            <p:spPr bwMode="auto">
              <a:xfrm>
                <a:off x="946" y="1195"/>
                <a:ext cx="8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0</a:t>
                </a:r>
                <a:endParaRPr lang="en-US" altLang="zh-CN" sz="2000" b="1"/>
              </a:p>
            </p:txBody>
          </p:sp>
          <p:sp>
            <p:nvSpPr>
              <p:cNvPr id="47" name="Text Box 48"/>
              <p:cNvSpPr txBox="1">
                <a:spLocks noChangeArrowheads="1"/>
              </p:cNvSpPr>
              <p:nvPr/>
            </p:nvSpPr>
            <p:spPr bwMode="auto">
              <a:xfrm>
                <a:off x="916" y="1469"/>
                <a:ext cx="8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  <a:r>
                  <a:rPr lang="en-US" altLang="zh-CN" sz="2000" b="1" baseline="-10000"/>
                  <a:t>15</a:t>
                </a:r>
                <a:endParaRPr lang="en-US" altLang="zh-CN" sz="2000" b="1"/>
              </a:p>
            </p:txBody>
          </p:sp>
          <p:sp>
            <p:nvSpPr>
              <p:cNvPr id="48" name="Text Box 49"/>
              <p:cNvSpPr txBox="1">
                <a:spLocks noChangeArrowheads="1"/>
              </p:cNvSpPr>
              <p:nvPr/>
            </p:nvSpPr>
            <p:spPr bwMode="auto">
              <a:xfrm>
                <a:off x="956" y="1857"/>
                <a:ext cx="8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D</a:t>
                </a:r>
                <a:r>
                  <a:rPr lang="en-US" altLang="zh-CN" sz="2000" b="1" baseline="-10000"/>
                  <a:t>0</a:t>
                </a:r>
                <a:endParaRPr lang="en-US" altLang="zh-CN" sz="2000" b="1"/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966" y="2507"/>
                <a:ext cx="8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D</a:t>
                </a:r>
                <a:r>
                  <a:rPr lang="en-US" altLang="zh-CN" sz="2000" b="1" baseline="-10000"/>
                  <a:t>7</a:t>
                </a:r>
                <a:endParaRPr lang="en-US" altLang="zh-CN" sz="2000" b="1"/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4626" y="592"/>
                <a:ext cx="47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___</a:t>
                </a:r>
              </a:p>
              <a:p>
                <a:pPr>
                  <a:lnSpc>
                    <a:spcPct val="20000"/>
                  </a:lnSpc>
                  <a:spcBef>
                    <a:spcPct val="50000"/>
                  </a:spcBef>
                </a:pPr>
                <a:r>
                  <a:rPr lang="en-US" altLang="zh-CN" sz="2000" b="1"/>
                  <a:t>WE</a:t>
                </a:r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1655" y="1344"/>
                <a:ext cx="7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64K×1</a:t>
                </a:r>
              </a:p>
            </p:txBody>
          </p:sp>
          <p:sp>
            <p:nvSpPr>
              <p:cNvPr id="52" name="Text Box 53"/>
              <p:cNvSpPr txBox="1">
                <a:spLocks noChangeArrowheads="1"/>
              </p:cNvSpPr>
              <p:nvPr/>
            </p:nvSpPr>
            <p:spPr bwMode="auto">
              <a:xfrm>
                <a:off x="2073" y="1195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3" name="Text Box 54"/>
              <p:cNvSpPr txBox="1">
                <a:spLocks noChangeArrowheads="1"/>
              </p:cNvSpPr>
              <p:nvPr/>
            </p:nvSpPr>
            <p:spPr bwMode="auto">
              <a:xfrm>
                <a:off x="2382" y="1104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54" name="Text Box 55"/>
              <p:cNvSpPr txBox="1">
                <a:spLocks noChangeArrowheads="1"/>
              </p:cNvSpPr>
              <p:nvPr/>
            </p:nvSpPr>
            <p:spPr bwMode="auto">
              <a:xfrm>
                <a:off x="2692" y="1013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55" name="Text Box 56"/>
              <p:cNvSpPr txBox="1">
                <a:spLocks noChangeArrowheads="1"/>
              </p:cNvSpPr>
              <p:nvPr/>
            </p:nvSpPr>
            <p:spPr bwMode="auto">
              <a:xfrm>
                <a:off x="3001" y="921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56" name="Text Box 57"/>
              <p:cNvSpPr txBox="1">
                <a:spLocks noChangeArrowheads="1"/>
              </p:cNvSpPr>
              <p:nvPr/>
            </p:nvSpPr>
            <p:spPr bwMode="auto">
              <a:xfrm>
                <a:off x="3330" y="830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57" name="Text Box 58"/>
              <p:cNvSpPr txBox="1">
                <a:spLocks noChangeArrowheads="1"/>
              </p:cNvSpPr>
              <p:nvPr/>
            </p:nvSpPr>
            <p:spPr bwMode="auto">
              <a:xfrm>
                <a:off x="3630" y="739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58" name="Text Box 59"/>
              <p:cNvSpPr txBox="1">
                <a:spLocks noChangeArrowheads="1"/>
              </p:cNvSpPr>
              <p:nvPr/>
            </p:nvSpPr>
            <p:spPr bwMode="auto">
              <a:xfrm>
                <a:off x="3959" y="648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7</a:t>
                </a:r>
              </a:p>
            </p:txBody>
          </p:sp>
          <p:sp>
            <p:nvSpPr>
              <p:cNvPr id="59" name="Text Box 60"/>
              <p:cNvSpPr txBox="1">
                <a:spLocks noChangeArrowheads="1"/>
              </p:cNvSpPr>
              <p:nvPr/>
            </p:nvSpPr>
            <p:spPr bwMode="auto">
              <a:xfrm>
                <a:off x="4279" y="556"/>
                <a:ext cx="1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8</a:t>
                </a:r>
              </a:p>
            </p:txBody>
          </p:sp>
          <p:sp>
            <p:nvSpPr>
              <p:cNvPr id="60" name="Text Box 61"/>
              <p:cNvSpPr txBox="1">
                <a:spLocks noChangeArrowheads="1"/>
              </p:cNvSpPr>
              <p:nvPr/>
            </p:nvSpPr>
            <p:spPr bwMode="auto">
              <a:xfrm>
                <a:off x="2004" y="1515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1" name="Text Box 62"/>
              <p:cNvSpPr txBox="1">
                <a:spLocks noChangeArrowheads="1"/>
              </p:cNvSpPr>
              <p:nvPr/>
            </p:nvSpPr>
            <p:spPr bwMode="auto">
              <a:xfrm>
                <a:off x="2324" y="1423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2" name="Text Box 63"/>
              <p:cNvSpPr txBox="1">
                <a:spLocks noChangeArrowheads="1"/>
              </p:cNvSpPr>
              <p:nvPr/>
            </p:nvSpPr>
            <p:spPr bwMode="auto">
              <a:xfrm>
                <a:off x="2643" y="1332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3" name="Text Box 64"/>
              <p:cNvSpPr txBox="1">
                <a:spLocks noChangeArrowheads="1"/>
              </p:cNvSpPr>
              <p:nvPr/>
            </p:nvSpPr>
            <p:spPr bwMode="auto">
              <a:xfrm>
                <a:off x="2973" y="1241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4" name="Text Box 65"/>
              <p:cNvSpPr txBox="1">
                <a:spLocks noChangeArrowheads="1"/>
              </p:cNvSpPr>
              <p:nvPr/>
            </p:nvSpPr>
            <p:spPr bwMode="auto">
              <a:xfrm>
                <a:off x="3282" y="1150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5" name="Text Box 66"/>
              <p:cNvSpPr txBox="1">
                <a:spLocks noChangeArrowheads="1"/>
              </p:cNvSpPr>
              <p:nvPr/>
            </p:nvSpPr>
            <p:spPr bwMode="auto">
              <a:xfrm>
                <a:off x="3612" y="1058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6" name="Text Box 67"/>
              <p:cNvSpPr txBox="1">
                <a:spLocks noChangeArrowheads="1"/>
              </p:cNvSpPr>
              <p:nvPr/>
            </p:nvSpPr>
            <p:spPr bwMode="auto">
              <a:xfrm>
                <a:off x="3921" y="967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7" name="Text Box 68"/>
              <p:cNvSpPr txBox="1">
                <a:spLocks noChangeArrowheads="1"/>
              </p:cNvSpPr>
              <p:nvPr/>
            </p:nvSpPr>
            <p:spPr bwMode="auto">
              <a:xfrm>
                <a:off x="4240" y="876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I/O</a:t>
                </a:r>
              </a:p>
            </p:txBody>
          </p:sp>
          <p:sp>
            <p:nvSpPr>
              <p:cNvPr id="68" name="Text Box 69"/>
              <p:cNvSpPr txBox="1">
                <a:spLocks noChangeArrowheads="1"/>
              </p:cNvSpPr>
              <p:nvPr/>
            </p:nvSpPr>
            <p:spPr bwMode="auto">
              <a:xfrm>
                <a:off x="3688" y="1843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69" name="Text Box 70"/>
              <p:cNvSpPr txBox="1">
                <a:spLocks noChangeArrowheads="1"/>
              </p:cNvSpPr>
              <p:nvPr/>
            </p:nvSpPr>
            <p:spPr bwMode="auto">
              <a:xfrm>
                <a:off x="4007" y="1751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4326" y="1660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3368" y="1934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2" name="Text Box 73"/>
              <p:cNvSpPr txBox="1">
                <a:spLocks noChangeArrowheads="1"/>
              </p:cNvSpPr>
              <p:nvPr/>
            </p:nvSpPr>
            <p:spPr bwMode="auto">
              <a:xfrm>
                <a:off x="3049" y="2025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2729" y="2117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4" name="Text Box 75"/>
              <p:cNvSpPr txBox="1">
                <a:spLocks noChangeArrowheads="1"/>
              </p:cNvSpPr>
              <p:nvPr/>
            </p:nvSpPr>
            <p:spPr bwMode="auto">
              <a:xfrm>
                <a:off x="2410" y="2208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5" name="Text Box 76"/>
              <p:cNvSpPr txBox="1">
                <a:spLocks noChangeArrowheads="1"/>
              </p:cNvSpPr>
              <p:nvPr/>
            </p:nvSpPr>
            <p:spPr bwMode="auto">
              <a:xfrm>
                <a:off x="2090" y="2299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6" name="Text Box 77"/>
              <p:cNvSpPr txBox="1">
                <a:spLocks noChangeArrowheads="1"/>
              </p:cNvSpPr>
              <p:nvPr/>
            </p:nvSpPr>
            <p:spPr bwMode="auto">
              <a:xfrm>
                <a:off x="2490" y="1044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7" name="Text Box 78"/>
              <p:cNvSpPr txBox="1">
                <a:spLocks noChangeArrowheads="1"/>
              </p:cNvSpPr>
              <p:nvPr/>
            </p:nvSpPr>
            <p:spPr bwMode="auto">
              <a:xfrm>
                <a:off x="3448" y="758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8" name="Text Box 79"/>
              <p:cNvSpPr txBox="1">
                <a:spLocks noChangeArrowheads="1"/>
              </p:cNvSpPr>
              <p:nvPr/>
            </p:nvSpPr>
            <p:spPr bwMode="auto">
              <a:xfrm>
                <a:off x="3133" y="844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4091" y="571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0" name="Text Box 81"/>
              <p:cNvSpPr txBox="1">
                <a:spLocks noChangeArrowheads="1"/>
              </p:cNvSpPr>
              <p:nvPr/>
            </p:nvSpPr>
            <p:spPr bwMode="auto">
              <a:xfrm>
                <a:off x="4411" y="408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1" name="Text Box 82"/>
              <p:cNvSpPr txBox="1">
                <a:spLocks noChangeArrowheads="1"/>
              </p:cNvSpPr>
              <p:nvPr/>
            </p:nvSpPr>
            <p:spPr bwMode="auto">
              <a:xfrm>
                <a:off x="3448" y="669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3764" y="681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3" name="Text Box 84"/>
              <p:cNvSpPr txBox="1">
                <a:spLocks noChangeArrowheads="1"/>
              </p:cNvSpPr>
              <p:nvPr/>
            </p:nvSpPr>
            <p:spPr bwMode="auto">
              <a:xfrm>
                <a:off x="2170" y="1136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4" name="Text Box 85"/>
              <p:cNvSpPr txBox="1">
                <a:spLocks noChangeArrowheads="1"/>
              </p:cNvSpPr>
              <p:nvPr/>
            </p:nvSpPr>
            <p:spPr bwMode="auto">
              <a:xfrm>
                <a:off x="2804" y="832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5" name="Text Box 86"/>
              <p:cNvSpPr txBox="1">
                <a:spLocks noChangeArrowheads="1"/>
              </p:cNvSpPr>
              <p:nvPr/>
            </p:nvSpPr>
            <p:spPr bwMode="auto">
              <a:xfrm>
                <a:off x="3767" y="572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6" name="Text Box 87"/>
              <p:cNvSpPr txBox="1">
                <a:spLocks noChangeArrowheads="1"/>
              </p:cNvSpPr>
              <p:nvPr/>
            </p:nvSpPr>
            <p:spPr bwMode="auto">
              <a:xfrm>
                <a:off x="4099" y="475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7" name="Text Box 88"/>
              <p:cNvSpPr txBox="1">
                <a:spLocks noChangeArrowheads="1"/>
              </p:cNvSpPr>
              <p:nvPr/>
            </p:nvSpPr>
            <p:spPr bwMode="auto">
              <a:xfrm>
                <a:off x="2170" y="1029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490" y="943"/>
                <a:ext cx="23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89" name="Text Box 90"/>
              <p:cNvSpPr txBox="1">
                <a:spLocks noChangeArrowheads="1"/>
              </p:cNvSpPr>
              <p:nvPr/>
            </p:nvSpPr>
            <p:spPr bwMode="auto">
              <a:xfrm>
                <a:off x="2809" y="948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90" name="Text Box 91"/>
              <p:cNvSpPr txBox="1">
                <a:spLocks noChangeArrowheads="1"/>
              </p:cNvSpPr>
              <p:nvPr/>
            </p:nvSpPr>
            <p:spPr bwMode="auto">
              <a:xfrm>
                <a:off x="971" y="1334"/>
                <a:ext cx="385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/>
                  <a:t>…</a:t>
                </a:r>
                <a:endParaRPr lang="en-US" altLang="zh-CN" sz="2800"/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991" y="2167"/>
                <a:ext cx="385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/>
                  <a:t>…</a:t>
                </a:r>
                <a:endParaRPr lang="en-US" altLang="zh-CN" sz="2800"/>
              </a:p>
            </p:txBody>
          </p:sp>
          <p:sp>
            <p:nvSpPr>
              <p:cNvPr id="92" name="Text Box 93"/>
              <p:cNvSpPr txBox="1">
                <a:spLocks noChangeArrowheads="1"/>
              </p:cNvSpPr>
              <p:nvPr/>
            </p:nvSpPr>
            <p:spPr bwMode="auto">
              <a:xfrm>
                <a:off x="612" y="1138"/>
                <a:ext cx="308" cy="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地址总线</a:t>
                </a:r>
              </a:p>
            </p:txBody>
          </p:sp>
          <p:sp>
            <p:nvSpPr>
              <p:cNvPr id="93" name="Text Box 94"/>
              <p:cNvSpPr txBox="1">
                <a:spLocks noChangeArrowheads="1"/>
              </p:cNvSpPr>
              <p:nvPr/>
            </p:nvSpPr>
            <p:spPr bwMode="auto">
              <a:xfrm>
                <a:off x="612" y="1982"/>
                <a:ext cx="308" cy="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数据总线</a:t>
                </a: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 flipV="1">
                <a:off x="4415" y="1070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 flipV="1">
                <a:off x="4096" y="1161"/>
                <a:ext cx="0" cy="9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97"/>
              <p:cNvSpPr>
                <a:spLocks noChangeShapeType="1"/>
              </p:cNvSpPr>
              <p:nvPr/>
            </p:nvSpPr>
            <p:spPr bwMode="auto">
              <a:xfrm flipV="1">
                <a:off x="3776" y="1252"/>
                <a:ext cx="0" cy="9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 flipV="1">
                <a:off x="3457" y="134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 flipV="1">
                <a:off x="3137" y="1435"/>
                <a:ext cx="0" cy="9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 flipV="1">
                <a:off x="2818" y="1526"/>
                <a:ext cx="0" cy="9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 flipV="1">
                <a:off x="2499" y="1617"/>
                <a:ext cx="0" cy="9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 flipV="1">
                <a:off x="2179" y="1709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Text Box 103"/>
              <p:cNvSpPr txBox="1">
                <a:spLocks noChangeArrowheads="1"/>
              </p:cNvSpPr>
              <p:nvPr/>
            </p:nvSpPr>
            <p:spPr bwMode="auto">
              <a:xfrm>
                <a:off x="3129" y="750"/>
                <a:ext cx="1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  <p:sp>
            <p:nvSpPr>
              <p:cNvPr id="103" name="Text Box 104"/>
              <p:cNvSpPr txBox="1">
                <a:spLocks noChangeArrowheads="1"/>
              </p:cNvSpPr>
              <p:nvPr/>
            </p:nvSpPr>
            <p:spPr bwMode="auto">
              <a:xfrm>
                <a:off x="4406" y="491"/>
                <a:ext cx="24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/>
                  <a:t>.</a:t>
                </a:r>
              </a:p>
            </p:txBody>
          </p:sp>
        </p:grpSp>
        <p:sp>
          <p:nvSpPr>
            <p:cNvPr id="105" name="Line 39"/>
            <p:cNvSpPr>
              <a:spLocks noChangeShapeType="1"/>
            </p:cNvSpPr>
            <p:nvPr/>
          </p:nvSpPr>
          <p:spPr bwMode="auto">
            <a:xfrm flipV="1">
              <a:off x="1907704" y="2378075"/>
              <a:ext cx="689000" cy="1868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3289</Words>
  <Application>Microsoft Office PowerPoint</Application>
  <PresentationFormat>全屏显示(4:3)</PresentationFormat>
  <Paragraphs>776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206</cp:revision>
  <dcterms:created xsi:type="dcterms:W3CDTF">2017-01-15T07:54:50Z</dcterms:created>
  <dcterms:modified xsi:type="dcterms:W3CDTF">2017-08-25T06:00:00Z</dcterms:modified>
</cp:coreProperties>
</file>