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77" r:id="rId3"/>
    <p:sldId id="294" r:id="rId4"/>
    <p:sldId id="278" r:id="rId5"/>
    <p:sldId id="279" r:id="rId6"/>
    <p:sldId id="282" r:id="rId7"/>
    <p:sldId id="299" r:id="rId8"/>
    <p:sldId id="298" r:id="rId9"/>
    <p:sldId id="283" r:id="rId10"/>
    <p:sldId id="300" r:id="rId11"/>
    <p:sldId id="301" r:id="rId12"/>
    <p:sldId id="288" r:id="rId13"/>
    <p:sldId id="289" r:id="rId14"/>
    <p:sldId id="290" r:id="rId15"/>
    <p:sldId id="291" r:id="rId16"/>
    <p:sldId id="292" r:id="rId17"/>
    <p:sldId id="29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71600" y="116632"/>
            <a:ext cx="4008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4</a:t>
            </a:r>
            <a:r>
              <a:rPr lang="zh-CN" altLang="en-US" sz="3200" b="1" smtClean="0"/>
              <a:t>.</a:t>
            </a:r>
            <a:r>
              <a:rPr lang="en-US" altLang="zh-CN" sz="3200" b="1" smtClean="0"/>
              <a:t>5</a:t>
            </a:r>
            <a:r>
              <a:rPr lang="zh-CN" altLang="en-US" sz="3200" b="1" smtClean="0"/>
              <a:t>   </a:t>
            </a:r>
            <a:r>
              <a:rPr lang="zh-CN" altLang="en-US" sz="3200" b="1"/>
              <a:t>磁表面存储器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3302" y="858778"/>
            <a:ext cx="58816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000" b="1"/>
              <a:t>4</a:t>
            </a:r>
            <a:r>
              <a:rPr lang="zh-CN" altLang="en-US" sz="3000" b="1" smtClean="0"/>
              <a:t>.</a:t>
            </a:r>
            <a:r>
              <a:rPr lang="en-US" altLang="zh-CN" sz="3000" b="1" smtClean="0"/>
              <a:t>5</a:t>
            </a:r>
            <a:r>
              <a:rPr lang="zh-CN" altLang="en-US" sz="3000" b="1" smtClean="0"/>
              <a:t>.</a:t>
            </a:r>
            <a:r>
              <a:rPr lang="zh-CN" altLang="en-US" sz="3000" b="1"/>
              <a:t>1  存储</a:t>
            </a:r>
            <a:r>
              <a:rPr lang="zh-CN" altLang="en-US" sz="3000" b="1" smtClean="0"/>
              <a:t>原理</a:t>
            </a:r>
            <a:endParaRPr lang="zh-CN" altLang="en-US" sz="3000" b="1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1484784"/>
            <a:ext cx="29225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000" b="1"/>
              <a:t>1. 读写原理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" y="2204864"/>
            <a:ext cx="73342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b="1">
                <a:cs typeface="Tahoma" panose="020B0604030504040204" pitchFamily="34" charset="0"/>
                <a:sym typeface="Wingdings" panose="05000000000000000000" pitchFamily="2" charset="2"/>
              </a:rPr>
              <a:t></a:t>
            </a:r>
            <a:r>
              <a:rPr lang="zh-CN" altLang="en-US" sz="3100" b="1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/>
              <a:t>存储介质:  </a:t>
            </a:r>
            <a:r>
              <a:rPr lang="zh-CN" altLang="en-US" sz="2800" b="1" smtClean="0"/>
              <a:t>磁层（氧化铁微粒、铁镍钴合金）</a:t>
            </a:r>
            <a:endParaRPr lang="en-US" altLang="zh-CN" sz="2800" b="1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33438" y="3068960"/>
            <a:ext cx="3287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>
                <a:cs typeface="Tahoma" panose="020B0604030504040204" pitchFamily="34" charset="0"/>
                <a:sym typeface="Wingdings" panose="05000000000000000000" pitchFamily="2" charset="2"/>
              </a:rPr>
              <a:t></a:t>
            </a:r>
            <a:r>
              <a:rPr lang="zh-CN" altLang="en-US" sz="3200" b="1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/>
              <a:t>读/写部件:  磁头</a:t>
            </a:r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762625" y="3640286"/>
            <a:ext cx="1984375" cy="565150"/>
            <a:chOff x="3630" y="1838"/>
            <a:chExt cx="1250" cy="356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835" y="1838"/>
              <a:ext cx="1045" cy="235"/>
            </a:xfrm>
            <a:custGeom>
              <a:avLst/>
              <a:gdLst>
                <a:gd name="T0" fmla="*/ 0 w 1045"/>
                <a:gd name="T1" fmla="*/ 225 h 235"/>
                <a:gd name="T2" fmla="*/ 274 w 1045"/>
                <a:gd name="T3" fmla="*/ 225 h 235"/>
                <a:gd name="T4" fmla="*/ 274 w 1045"/>
                <a:gd name="T5" fmla="*/ 0 h 235"/>
                <a:gd name="T6" fmla="*/ 821 w 1045"/>
                <a:gd name="T7" fmla="*/ 0 h 235"/>
                <a:gd name="T8" fmla="*/ 821 w 1045"/>
                <a:gd name="T9" fmla="*/ 235 h 235"/>
                <a:gd name="T10" fmla="*/ 1045 w 1045"/>
                <a:gd name="T1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5" h="235">
                  <a:moveTo>
                    <a:pt x="0" y="225"/>
                  </a:moveTo>
                  <a:lnTo>
                    <a:pt x="274" y="225"/>
                  </a:lnTo>
                  <a:lnTo>
                    <a:pt x="274" y="0"/>
                  </a:lnTo>
                  <a:lnTo>
                    <a:pt x="821" y="0"/>
                  </a:lnTo>
                  <a:lnTo>
                    <a:pt x="821" y="235"/>
                  </a:lnTo>
                  <a:lnTo>
                    <a:pt x="1045" y="235"/>
                  </a:lnTo>
                </a:path>
              </a:pathLst>
            </a:custGeom>
            <a:noFill/>
            <a:ln w="25400" cmpd="sng">
              <a:solidFill>
                <a:srgbClr val="004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630" y="1867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4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I</a:t>
              </a: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887538" y="3892699"/>
            <a:ext cx="5051425" cy="2082800"/>
            <a:chOff x="1189" y="2076"/>
            <a:chExt cx="3182" cy="1337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492" y="3002"/>
              <a:ext cx="2577" cy="401"/>
            </a:xfrm>
            <a:prstGeom prst="rect">
              <a:avLst/>
            </a:prstGeom>
            <a:solidFill>
              <a:srgbClr val="6F6C00"/>
            </a:solidFill>
            <a:ln w="9525">
              <a:solidFill>
                <a:srgbClr val="6F6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 rot="-5400000">
              <a:off x="1214" y="2978"/>
              <a:ext cx="410" cy="459"/>
            </a:xfrm>
            <a:prstGeom prst="flowChartPunchedTape">
              <a:avLst/>
            </a:prstGeom>
            <a:solidFill>
              <a:srgbClr val="6F6C00"/>
            </a:solidFill>
            <a:ln w="9525">
              <a:solidFill>
                <a:srgbClr val="6F6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 rot="-5400000">
              <a:off x="3941" y="2973"/>
              <a:ext cx="402" cy="459"/>
            </a:xfrm>
            <a:prstGeom prst="flowChartPunchedTape">
              <a:avLst/>
            </a:prstGeom>
            <a:solidFill>
              <a:srgbClr val="6F6C00"/>
            </a:solidFill>
            <a:ln w="9525">
              <a:solidFill>
                <a:srgbClr val="6F6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520" y="2076"/>
              <a:ext cx="827" cy="849"/>
            </a:xfrm>
            <a:custGeom>
              <a:avLst/>
              <a:gdLst>
                <a:gd name="T0" fmla="*/ 342 w 801"/>
                <a:gd name="T1" fmla="*/ 849 h 849"/>
                <a:gd name="T2" fmla="*/ 342 w 801"/>
                <a:gd name="T3" fmla="*/ 683 h 849"/>
                <a:gd name="T4" fmla="*/ 176 w 801"/>
                <a:gd name="T5" fmla="*/ 576 h 849"/>
                <a:gd name="T6" fmla="*/ 176 w 801"/>
                <a:gd name="T7" fmla="*/ 176 h 849"/>
                <a:gd name="T8" fmla="*/ 615 w 801"/>
                <a:gd name="T9" fmla="*/ 176 h 849"/>
                <a:gd name="T10" fmla="*/ 615 w 801"/>
                <a:gd name="T11" fmla="*/ 576 h 849"/>
                <a:gd name="T12" fmla="*/ 439 w 801"/>
                <a:gd name="T13" fmla="*/ 683 h 849"/>
                <a:gd name="T14" fmla="*/ 449 w 801"/>
                <a:gd name="T15" fmla="*/ 849 h 849"/>
                <a:gd name="T16" fmla="*/ 801 w 801"/>
                <a:gd name="T17" fmla="*/ 683 h 849"/>
                <a:gd name="T18" fmla="*/ 801 w 801"/>
                <a:gd name="T19" fmla="*/ 0 h 849"/>
                <a:gd name="T20" fmla="*/ 0 w 801"/>
                <a:gd name="T21" fmla="*/ 0 h 849"/>
                <a:gd name="T22" fmla="*/ 0 w 801"/>
                <a:gd name="T23" fmla="*/ 683 h 849"/>
                <a:gd name="T24" fmla="*/ 342 w 801"/>
                <a:gd name="T25" fmla="*/ 849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1" h="849">
                  <a:moveTo>
                    <a:pt x="342" y="849"/>
                  </a:moveTo>
                  <a:lnTo>
                    <a:pt x="342" y="683"/>
                  </a:lnTo>
                  <a:lnTo>
                    <a:pt x="176" y="576"/>
                  </a:lnTo>
                  <a:lnTo>
                    <a:pt x="176" y="176"/>
                  </a:lnTo>
                  <a:lnTo>
                    <a:pt x="615" y="176"/>
                  </a:lnTo>
                  <a:lnTo>
                    <a:pt x="615" y="576"/>
                  </a:lnTo>
                  <a:lnTo>
                    <a:pt x="439" y="683"/>
                  </a:lnTo>
                  <a:lnTo>
                    <a:pt x="449" y="849"/>
                  </a:lnTo>
                  <a:lnTo>
                    <a:pt x="801" y="683"/>
                  </a:lnTo>
                  <a:lnTo>
                    <a:pt x="801" y="0"/>
                  </a:lnTo>
                  <a:lnTo>
                    <a:pt x="0" y="0"/>
                  </a:lnTo>
                  <a:lnTo>
                    <a:pt x="0" y="683"/>
                  </a:lnTo>
                  <a:lnTo>
                    <a:pt x="342" y="849"/>
                  </a:lnTo>
                  <a:close/>
                </a:path>
              </a:pathLst>
            </a:custGeom>
            <a:solidFill>
              <a:srgbClr val="006600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00"/>
              </a:extrusionClr>
              <a:contourClr>
                <a:srgbClr val="0066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flatTx/>
            </a:bodyPr>
            <a:lstStyle/>
            <a:p>
              <a:endParaRPr lang="zh-CN" altLang="en-US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3700" y="2290"/>
              <a:ext cx="56" cy="56"/>
            </a:xfrm>
            <a:prstGeom prst="ellips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3438" y="2319"/>
              <a:ext cx="274" cy="0"/>
            </a:xfrm>
            <a:prstGeom prst="lin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035" y="2319"/>
              <a:ext cx="547" cy="137"/>
            </a:xfrm>
            <a:custGeom>
              <a:avLst/>
              <a:gdLst>
                <a:gd name="T0" fmla="*/ 137 w 509"/>
                <a:gd name="T1" fmla="*/ 0 h 313"/>
                <a:gd name="T2" fmla="*/ 88 w 509"/>
                <a:gd name="T3" fmla="*/ 30 h 313"/>
                <a:gd name="T4" fmla="*/ 58 w 509"/>
                <a:gd name="T5" fmla="*/ 137 h 313"/>
                <a:gd name="T6" fmla="*/ 439 w 509"/>
                <a:gd name="T7" fmla="*/ 205 h 313"/>
                <a:gd name="T8" fmla="*/ 478 w 509"/>
                <a:gd name="T9" fmla="*/ 283 h 313"/>
                <a:gd name="T10" fmla="*/ 381 w 509"/>
                <a:gd name="T11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13">
                  <a:moveTo>
                    <a:pt x="137" y="0"/>
                  </a:moveTo>
                  <a:cubicBezTo>
                    <a:pt x="119" y="3"/>
                    <a:pt x="101" y="7"/>
                    <a:pt x="88" y="30"/>
                  </a:cubicBezTo>
                  <a:cubicBezTo>
                    <a:pt x="75" y="53"/>
                    <a:pt x="0" y="108"/>
                    <a:pt x="58" y="137"/>
                  </a:cubicBezTo>
                  <a:cubicBezTo>
                    <a:pt x="116" y="166"/>
                    <a:pt x="369" y="181"/>
                    <a:pt x="439" y="205"/>
                  </a:cubicBezTo>
                  <a:cubicBezTo>
                    <a:pt x="509" y="229"/>
                    <a:pt x="488" y="265"/>
                    <a:pt x="478" y="283"/>
                  </a:cubicBezTo>
                  <a:cubicBezTo>
                    <a:pt x="468" y="301"/>
                    <a:pt x="424" y="307"/>
                    <a:pt x="381" y="313"/>
                  </a:cubicBezTo>
                </a:path>
              </a:pathLst>
            </a:cu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3075" y="2485"/>
              <a:ext cx="279" cy="51"/>
            </a:xfrm>
            <a:custGeom>
              <a:avLst/>
              <a:gdLst>
                <a:gd name="T0" fmla="*/ 159 w 559"/>
                <a:gd name="T1" fmla="*/ 0 h 110"/>
                <a:gd name="T2" fmla="*/ 71 w 559"/>
                <a:gd name="T3" fmla="*/ 29 h 110"/>
                <a:gd name="T4" fmla="*/ 81 w 559"/>
                <a:gd name="T5" fmla="*/ 97 h 110"/>
                <a:gd name="T6" fmla="*/ 559 w 559"/>
                <a:gd name="T7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9" h="110">
                  <a:moveTo>
                    <a:pt x="159" y="0"/>
                  </a:moveTo>
                  <a:cubicBezTo>
                    <a:pt x="121" y="6"/>
                    <a:pt x="84" y="13"/>
                    <a:pt x="71" y="29"/>
                  </a:cubicBezTo>
                  <a:cubicBezTo>
                    <a:pt x="58" y="45"/>
                    <a:pt x="0" y="84"/>
                    <a:pt x="81" y="97"/>
                  </a:cubicBezTo>
                  <a:cubicBezTo>
                    <a:pt x="162" y="110"/>
                    <a:pt x="360" y="108"/>
                    <a:pt x="559" y="107"/>
                  </a:cubicBezTo>
                </a:path>
              </a:pathLst>
            </a:custGeom>
            <a:noFill/>
            <a:ln w="25400" cmpd="sng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262" y="2533"/>
              <a:ext cx="377" cy="0"/>
            </a:xfrm>
            <a:prstGeom prst="lin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3631" y="2495"/>
              <a:ext cx="56" cy="56"/>
            </a:xfrm>
            <a:prstGeom prst="ellips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2585" y="2172"/>
              <a:ext cx="664" cy="1093"/>
            </a:xfrm>
            <a:custGeom>
              <a:avLst/>
              <a:gdLst>
                <a:gd name="T0" fmla="*/ 391 w 664"/>
                <a:gd name="T1" fmla="*/ 752 h 1093"/>
                <a:gd name="T2" fmla="*/ 664 w 664"/>
                <a:gd name="T3" fmla="*/ 478 h 1093"/>
                <a:gd name="T4" fmla="*/ 664 w 664"/>
                <a:gd name="T5" fmla="*/ 0 h 1093"/>
                <a:gd name="T6" fmla="*/ 0 w 664"/>
                <a:gd name="T7" fmla="*/ 0 h 1093"/>
                <a:gd name="T8" fmla="*/ 0 w 664"/>
                <a:gd name="T9" fmla="*/ 488 h 1093"/>
                <a:gd name="T10" fmla="*/ 274 w 664"/>
                <a:gd name="T11" fmla="*/ 742 h 1093"/>
                <a:gd name="T12" fmla="*/ 313 w 664"/>
                <a:gd name="T13" fmla="*/ 801 h 1093"/>
                <a:gd name="T14" fmla="*/ 127 w 664"/>
                <a:gd name="T15" fmla="*/ 937 h 1093"/>
                <a:gd name="T16" fmla="*/ 78 w 664"/>
                <a:gd name="T17" fmla="*/ 986 h 1093"/>
                <a:gd name="T18" fmla="*/ 78 w 664"/>
                <a:gd name="T19" fmla="*/ 1045 h 1093"/>
                <a:gd name="T20" fmla="*/ 235 w 664"/>
                <a:gd name="T21" fmla="*/ 1093 h 1093"/>
                <a:gd name="T22" fmla="*/ 420 w 664"/>
                <a:gd name="T23" fmla="*/ 1084 h 1093"/>
                <a:gd name="T24" fmla="*/ 547 w 664"/>
                <a:gd name="T25" fmla="*/ 1084 h 1093"/>
                <a:gd name="T26" fmla="*/ 596 w 664"/>
                <a:gd name="T27" fmla="*/ 1035 h 1093"/>
                <a:gd name="T28" fmla="*/ 625 w 664"/>
                <a:gd name="T29" fmla="*/ 967 h 1093"/>
                <a:gd name="T30" fmla="*/ 430 w 664"/>
                <a:gd name="T31" fmla="*/ 849 h 1093"/>
                <a:gd name="T32" fmla="*/ 371 w 664"/>
                <a:gd name="T33" fmla="*/ 810 h 1093"/>
                <a:gd name="T34" fmla="*/ 391 w 664"/>
                <a:gd name="T35" fmla="*/ 752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4" h="1093">
                  <a:moveTo>
                    <a:pt x="391" y="752"/>
                  </a:moveTo>
                  <a:lnTo>
                    <a:pt x="664" y="478"/>
                  </a:lnTo>
                  <a:lnTo>
                    <a:pt x="664" y="0"/>
                  </a:lnTo>
                  <a:lnTo>
                    <a:pt x="0" y="0"/>
                  </a:lnTo>
                  <a:lnTo>
                    <a:pt x="0" y="488"/>
                  </a:lnTo>
                  <a:lnTo>
                    <a:pt x="274" y="742"/>
                  </a:lnTo>
                  <a:lnTo>
                    <a:pt x="313" y="801"/>
                  </a:lnTo>
                  <a:lnTo>
                    <a:pt x="127" y="937"/>
                  </a:lnTo>
                  <a:lnTo>
                    <a:pt x="78" y="986"/>
                  </a:lnTo>
                  <a:lnTo>
                    <a:pt x="78" y="1045"/>
                  </a:lnTo>
                  <a:lnTo>
                    <a:pt x="235" y="1093"/>
                  </a:lnTo>
                  <a:lnTo>
                    <a:pt x="420" y="1084"/>
                  </a:lnTo>
                  <a:lnTo>
                    <a:pt x="547" y="1084"/>
                  </a:lnTo>
                  <a:lnTo>
                    <a:pt x="596" y="1035"/>
                  </a:lnTo>
                  <a:lnTo>
                    <a:pt x="625" y="967"/>
                  </a:lnTo>
                  <a:lnTo>
                    <a:pt x="430" y="849"/>
                  </a:lnTo>
                  <a:lnTo>
                    <a:pt x="371" y="810"/>
                  </a:lnTo>
                  <a:lnTo>
                    <a:pt x="391" y="752"/>
                  </a:lnTo>
                  <a:close/>
                </a:path>
              </a:pathLst>
            </a:custGeom>
            <a:noFill/>
            <a:ln w="38100" cap="flat">
              <a:solidFill>
                <a:srgbClr val="FF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2585" y="2378"/>
              <a:ext cx="0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3251" y="2224"/>
              <a:ext cx="0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rot="3261053">
              <a:off x="2709" y="3069"/>
              <a:ext cx="1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/>
              <a:tailEnd type="triangl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rot="-14084708" flipH="1" flipV="1">
              <a:off x="3073" y="3014"/>
              <a:ext cx="1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 type="triangl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1500188" y="6231086"/>
            <a:ext cx="5270500" cy="0"/>
          </a:xfrm>
          <a:prstGeom prst="line">
            <a:avLst/>
          </a:prstGeom>
          <a:noFill/>
          <a:ln w="22225">
            <a:solidFill>
              <a:srgbClr val="0044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6815138" y="5934224"/>
            <a:ext cx="239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4400"/>
                </a:solidFill>
              </a:rPr>
              <a:t>磁介质运动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7024688" y="5386536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4400"/>
                </a:solidFill>
              </a:rPr>
              <a:t>磁介质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29" grpId="0" autoUpdateAnimBg="0"/>
      <p:bldP spid="3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33958" y="1620688"/>
            <a:ext cx="2393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驱动器号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8821" y="764704"/>
            <a:ext cx="2514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smtClean="0"/>
              <a:t>2</a:t>
            </a:r>
            <a:r>
              <a:rPr lang="zh-CN" altLang="en-US" sz="3000" b="1" smtClean="0"/>
              <a:t>、 </a:t>
            </a:r>
            <a:r>
              <a:rPr lang="zh-CN" altLang="en-US" sz="3000" b="1"/>
              <a:t>寻址信息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8646" y="1639738"/>
            <a:ext cx="2787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选择磁盘组 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48646" y="2797026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选择盘面  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51821" y="2198538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选择磁道  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93083" y="3425676"/>
            <a:ext cx="2533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选择起始扇区  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4833" y="4479776"/>
            <a:ext cx="360355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900" b="1"/>
              <a:t>扇区</a:t>
            </a:r>
            <a:r>
              <a:rPr lang="zh-CN" altLang="en-US" sz="2900" b="1" smtClean="0"/>
              <a:t>数（数据块数）   </a:t>
            </a:r>
            <a:endParaRPr lang="zh-CN" altLang="en-US" sz="2900" b="1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43483" y="2206476"/>
            <a:ext cx="22939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圆柱面号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241896" y="2812901"/>
            <a:ext cx="23971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Webdings" panose="05030102010509060703" pitchFamily="18" charset="2"/>
              </a:rPr>
              <a:t> </a:t>
            </a:r>
            <a:r>
              <a:rPr lang="zh-CN" altLang="en-US" sz="2900" b="1"/>
              <a:t>磁  头  号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41896" y="3419326"/>
            <a:ext cx="534352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扇  区  号</a:t>
            </a:r>
          </a:p>
          <a:p>
            <a:pPr>
              <a:lnSpc>
                <a:spcPct val="95000"/>
              </a:lnSpc>
            </a:pPr>
            <a:r>
              <a:rPr lang="zh-CN" altLang="en-US" sz="3200" b="1"/>
              <a:t>       </a:t>
            </a:r>
            <a:r>
              <a:rPr lang="zh-CN" altLang="en-US" sz="2800" b="1"/>
              <a:t>(无扇区划分时</a:t>
            </a:r>
            <a:r>
              <a:rPr lang="zh-CN" altLang="en-US" sz="2800" b="1" smtClean="0"/>
              <a:t>—</a:t>
            </a:r>
            <a:r>
              <a:rPr lang="zh-CN" altLang="en-US" sz="2800" b="1"/>
              <a:t>数据块</a:t>
            </a:r>
            <a:r>
              <a:rPr lang="zh-CN" altLang="en-US" sz="2800" b="1" smtClean="0"/>
              <a:t>号</a:t>
            </a:r>
            <a:r>
              <a:rPr lang="zh-CN" altLang="en-US" sz="2800" b="1"/>
              <a:t>) 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241896" y="4457551"/>
            <a:ext cx="22336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交  换  量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267546" y="1930251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272308" y="2516038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256433" y="4770288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250083" y="3093888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243733" y="3711426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1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 advAuto="0"/>
      <p:bldP spid="5" grpId="0" build="p" autoUpdateAnimBg="0" advAuto="0"/>
      <p:bldP spid="6" grpId="0" build="p" autoUpdateAnimBg="0" advAuto="0"/>
      <p:bldP spid="7" grpId="0" build="p" autoUpdateAnimBg="0" advAuto="0"/>
      <p:bldP spid="8" grpId="0" build="p" autoUpdateAnimBg="0" advAuto="0"/>
      <p:bldP spid="9" grpId="0" build="p" autoUpdateAnimBg="0"/>
      <p:bldP spid="10" grpId="0" build="p" autoUpdateAnimBg="0"/>
      <p:bldP spid="11" grpId="0" build="p" autoUpdateAnimBg="0"/>
      <p:bldP spid="1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52016" y="116632"/>
            <a:ext cx="5664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4</a:t>
            </a:r>
            <a:r>
              <a:rPr lang="zh-CN" altLang="en-US" sz="3200" b="1" smtClean="0"/>
              <a:t>.</a:t>
            </a:r>
            <a:r>
              <a:rPr lang="en-US" altLang="zh-CN" sz="3200" b="1" smtClean="0"/>
              <a:t>5</a:t>
            </a:r>
            <a:r>
              <a:rPr lang="zh-CN" altLang="en-US" sz="3200" b="1" smtClean="0"/>
              <a:t>.</a:t>
            </a:r>
            <a:r>
              <a:rPr lang="zh-CN" altLang="en-US" sz="3200" b="1"/>
              <a:t>3  光盘存储器的基本原理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22288" y="1052736"/>
            <a:ext cx="85264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光盘存贮器的控制机构与组成部件与磁盘存储器相似, 如: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5000" y="2060848"/>
            <a:ext cx="3425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2" panose="05020102010507070707" pitchFamily="18" charset="2"/>
              </a:rPr>
              <a:t></a:t>
            </a:r>
            <a:r>
              <a:rPr lang="zh-CN" altLang="en-US" sz="3200" b="1">
                <a:sym typeface="Wingdings 2" panose="05020102010507070707" pitchFamily="18" charset="2"/>
              </a:rPr>
              <a:t> </a:t>
            </a:r>
            <a:r>
              <a:rPr lang="zh-CN" altLang="en-US" sz="2900" b="1"/>
              <a:t>数据记录格式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5000" y="2708920"/>
            <a:ext cx="4567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2" panose="05020102010507070707" pitchFamily="18" charset="2"/>
              </a:rPr>
              <a:t></a:t>
            </a:r>
            <a:r>
              <a:rPr lang="zh-CN" altLang="en-US" sz="3200" b="1">
                <a:sym typeface="Wingdings 2" panose="05020102010507070707" pitchFamily="18" charset="2"/>
              </a:rPr>
              <a:t> </a:t>
            </a:r>
            <a:r>
              <a:rPr lang="zh-CN" altLang="en-US" sz="2900" b="1"/>
              <a:t>寻址操作(寻址过程</a:t>
            </a:r>
            <a:r>
              <a:rPr lang="en-US" altLang="zh-CN" sz="2900" b="1"/>
              <a:t>):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76738" y="2734320"/>
            <a:ext cx="51768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划分光道、扇区、数据块等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3250" y="3324870"/>
            <a:ext cx="71913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不同之处主要在于记录信息的原理: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5638" y="3933056"/>
            <a:ext cx="3252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2" panose="05020102010507070707" pitchFamily="18" charset="2"/>
              </a:rPr>
              <a:t></a:t>
            </a:r>
            <a:r>
              <a:rPr lang="zh-CN" altLang="en-US" sz="3200" b="1"/>
              <a:t> </a:t>
            </a:r>
            <a:r>
              <a:rPr lang="zh-CN" altLang="en-US" sz="3000" b="1"/>
              <a:t>光学读写头: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87688" y="3933056"/>
            <a:ext cx="55991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产生激光束的半导体激光器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3300" y="4767858"/>
            <a:ext cx="7934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激光束照射光介质(光盘</a:t>
            </a:r>
            <a:r>
              <a:rPr lang="en-US" altLang="zh-CN" sz="3000" b="1"/>
              <a:t>)</a:t>
            </a:r>
            <a:r>
              <a:rPr lang="zh-CN" altLang="en-US" sz="3000" b="1"/>
              <a:t>, 留下“凹坑”, 有无“凹坑”分别表示1或0。</a:t>
            </a:r>
            <a:endParaRPr lang="en-US" altLang="zh-CN" sz="3000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42975" y="5976069"/>
            <a:ext cx="7292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如只读型光盘和一次性写入型光盘</a:t>
            </a:r>
            <a:r>
              <a:rPr lang="en-US" altLang="zh-CN" sz="3000" b="1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6353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50975" y="1889224"/>
            <a:ext cx="2954338" cy="684213"/>
            <a:chOff x="618" y="818"/>
            <a:chExt cx="2403" cy="522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620" y="899"/>
              <a:ext cx="2401" cy="15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18" y="1050"/>
              <a:ext cx="2401" cy="29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19" y="818"/>
              <a:ext cx="2401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72113" y="2295624"/>
            <a:ext cx="172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基片</a:t>
            </a:r>
            <a:endParaRPr lang="zh-CN" altLang="en-US" sz="2800" b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45125" y="1808262"/>
            <a:ext cx="147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反光层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489574" y="1332012"/>
            <a:ext cx="3114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记录层与保护膜</a:t>
            </a:r>
            <a:endParaRPr lang="zh-CN" altLang="en-US" sz="2800" b="1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464050" y="2414687"/>
            <a:ext cx="881063" cy="173037"/>
          </a:xfrm>
          <a:custGeom>
            <a:avLst/>
            <a:gdLst>
              <a:gd name="T0" fmla="*/ 0 w 664"/>
              <a:gd name="T1" fmla="*/ 0 h 273"/>
              <a:gd name="T2" fmla="*/ 410 w 664"/>
              <a:gd name="T3" fmla="*/ 0 h 273"/>
              <a:gd name="T4" fmla="*/ 410 w 664"/>
              <a:gd name="T5" fmla="*/ 273 h 273"/>
              <a:gd name="T6" fmla="*/ 664 w 664"/>
              <a:gd name="T7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273">
                <a:moveTo>
                  <a:pt x="0" y="0"/>
                </a:moveTo>
                <a:lnTo>
                  <a:pt x="410" y="0"/>
                </a:lnTo>
                <a:lnTo>
                  <a:pt x="410" y="273"/>
                </a:lnTo>
                <a:lnTo>
                  <a:pt x="664" y="273"/>
                </a:lnTo>
              </a:path>
            </a:pathLst>
          </a:custGeom>
          <a:noFill/>
          <a:ln w="19050" cmpd="sng">
            <a:solidFill>
              <a:srgbClr val="003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464050" y="2117824"/>
            <a:ext cx="881063" cy="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4476750" y="1597124"/>
            <a:ext cx="881063" cy="339725"/>
          </a:xfrm>
          <a:custGeom>
            <a:avLst/>
            <a:gdLst>
              <a:gd name="T0" fmla="*/ 0 w 664"/>
              <a:gd name="T1" fmla="*/ 0 h 273"/>
              <a:gd name="T2" fmla="*/ 410 w 664"/>
              <a:gd name="T3" fmla="*/ 0 h 273"/>
              <a:gd name="T4" fmla="*/ 410 w 664"/>
              <a:gd name="T5" fmla="*/ 273 h 273"/>
              <a:gd name="T6" fmla="*/ 664 w 664"/>
              <a:gd name="T7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273">
                <a:moveTo>
                  <a:pt x="0" y="0"/>
                </a:moveTo>
                <a:lnTo>
                  <a:pt x="410" y="0"/>
                </a:lnTo>
                <a:lnTo>
                  <a:pt x="410" y="273"/>
                </a:lnTo>
                <a:lnTo>
                  <a:pt x="664" y="273"/>
                </a:lnTo>
              </a:path>
            </a:pathLst>
          </a:custGeom>
          <a:noFill/>
          <a:ln w="19050" cmpd="sng">
            <a:solidFill>
              <a:srgbClr val="003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3006725" y="836712"/>
            <a:ext cx="263525" cy="1023937"/>
          </a:xfrm>
          <a:custGeom>
            <a:avLst/>
            <a:gdLst>
              <a:gd name="T0" fmla="*/ 0 w 166"/>
              <a:gd name="T1" fmla="*/ 0 h 645"/>
              <a:gd name="T2" fmla="*/ 68 w 166"/>
              <a:gd name="T3" fmla="*/ 645 h 645"/>
              <a:gd name="T4" fmla="*/ 166 w 166"/>
              <a:gd name="T5" fmla="*/ 0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645">
                <a:moveTo>
                  <a:pt x="0" y="0"/>
                </a:moveTo>
                <a:lnTo>
                  <a:pt x="68" y="645"/>
                </a:lnTo>
                <a:lnTo>
                  <a:pt x="166" y="0"/>
                </a:lnTo>
              </a:path>
            </a:pathLst>
          </a:custGeom>
          <a:noFill/>
          <a:ln w="19050" cmpd="sng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395413" y="1273274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激光照射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95263" y="858937"/>
            <a:ext cx="13477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u="sng"/>
              <a:t>写入</a:t>
            </a:r>
            <a:r>
              <a:rPr lang="zh-CN" altLang="en-US" sz="3000" b="1"/>
              <a:t>: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97000" y="3173512"/>
            <a:ext cx="2779713" cy="682625"/>
            <a:chOff x="1058" y="1701"/>
            <a:chExt cx="2402" cy="522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058" y="1782"/>
              <a:ext cx="2401" cy="15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059" y="1933"/>
              <a:ext cx="2401" cy="29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058" y="1701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326" y="1709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200525" y="3048099"/>
            <a:ext cx="4879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700" b="1"/>
              <a:t>照射后形成凹坑, 表示信息1; 没有激光照射处, 无凹坑, 表示0</a:t>
            </a:r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1409700" y="5678587"/>
            <a:ext cx="3006725" cy="684212"/>
            <a:chOff x="1024" y="3511"/>
            <a:chExt cx="2403" cy="522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26" y="3592"/>
              <a:ext cx="2401" cy="15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024" y="3743"/>
              <a:ext cx="2401" cy="29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025" y="3511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291" y="3511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74625" y="3962499"/>
            <a:ext cx="1347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u="sng"/>
              <a:t>读出</a:t>
            </a:r>
            <a:r>
              <a:rPr lang="zh-CN" altLang="en-US" sz="3000" b="1"/>
              <a:t>: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855913" y="5005487"/>
            <a:ext cx="0" cy="63500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265238" y="5081687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激光照射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2932113" y="4713387"/>
            <a:ext cx="0" cy="92075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040063" y="5080099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反射光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438400" y="4179987"/>
            <a:ext cx="1735138" cy="541337"/>
          </a:xfrm>
          <a:prstGeom prst="rect">
            <a:avLst/>
          </a:prstGeom>
          <a:noFill/>
          <a:ln w="22225">
            <a:solidFill>
              <a:srgbClr val="00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光敏器件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562475" y="4740374"/>
            <a:ext cx="45450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反射光经光敏器件转换为1。</a:t>
            </a:r>
            <a:r>
              <a:rPr lang="zh-CN" altLang="en-US" sz="2800" b="1"/>
              <a:t>没有凹坑, </a:t>
            </a:r>
            <a:r>
              <a:rPr lang="zh-CN" altLang="en-US" sz="2800" b="1"/>
              <a:t>无反射光, 光敏器件转换为0</a:t>
            </a:r>
          </a:p>
        </p:txBody>
      </p:sp>
    </p:spTree>
    <p:extLst>
      <p:ext uri="{BB962C8B-B14F-4D97-AF65-F5344CB8AC3E}">
        <p14:creationId xmlns:p14="http://schemas.microsoft.com/office/powerpoint/2010/main" val="353270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13" grpId="0" build="p" autoUpdateAnimBg="0"/>
      <p:bldP spid="14" grpId="0" build="p" autoUpdateAnimBg="0"/>
      <p:bldP spid="20" grpId="0" autoUpdateAnimBg="0"/>
      <p:bldP spid="26" grpId="0" build="p" autoUpdateAnimBg="0"/>
      <p:bldP spid="28" grpId="0" build="p" autoUpdateAnimBg="0" advAuto="0"/>
      <p:bldP spid="30" grpId="0" build="p" autoUpdateAnimBg="0" advAuto="0"/>
      <p:bldP spid="31" grpId="0" animBg="1" autoUpdateAnimBg="0"/>
      <p:bldP spid="3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7000" y="729381"/>
            <a:ext cx="28289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100" b="1">
                <a:solidFill>
                  <a:srgbClr val="990000"/>
                </a:solidFill>
              </a:rPr>
              <a:t>附: 数据校验</a:t>
            </a: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373063" y="1243731"/>
            <a:ext cx="28051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solidFill>
                  <a:srgbClr val="990000"/>
                </a:solidFill>
              </a:rPr>
              <a:t>1、奇偶校验</a:t>
            </a:r>
          </a:p>
        </p:txBody>
      </p:sp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96888" y="1716806"/>
            <a:ext cx="4159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(1) 奇校验</a:t>
            </a:r>
            <a:endParaRPr lang="zh-CN" altLang="en-US" sz="2800" b="1"/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492125" y="2167656"/>
            <a:ext cx="862647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对给定的一个需传送的代码</a:t>
            </a:r>
            <a:r>
              <a:rPr lang="en-US" altLang="zh-CN" sz="2800" b="1"/>
              <a:t>D</a:t>
            </a:r>
            <a:r>
              <a:rPr lang="en-US" altLang="zh-CN" sz="3200" b="1" baseline="-14000"/>
              <a:t>n</a:t>
            </a:r>
            <a:r>
              <a:rPr lang="en-US" altLang="zh-CN" sz="3200" b="1" baseline="-14000">
                <a:cs typeface="Times New Roman" pitchFamily="18" charset="0"/>
              </a:rPr>
              <a:t>–1</a:t>
            </a:r>
            <a:r>
              <a:rPr lang="en-US" altLang="zh-CN" sz="2800" b="1">
                <a:ea typeface="Batang" pitchFamily="18" charset="-127"/>
              </a:rPr>
              <a:t>∼</a:t>
            </a:r>
            <a:r>
              <a:rPr lang="en-US" altLang="zh-CN" sz="2800" b="1"/>
              <a:t>D</a:t>
            </a:r>
            <a:r>
              <a:rPr lang="en-US" altLang="zh-CN" sz="3200" b="1" baseline="-14000"/>
              <a:t>0 </a:t>
            </a:r>
            <a:r>
              <a:rPr lang="en-US" altLang="zh-CN" sz="3000" b="1"/>
              <a:t>, </a:t>
            </a:r>
            <a:r>
              <a:rPr lang="zh-CN" altLang="en-US" sz="2800" b="1"/>
              <a:t>设置一个校验位</a:t>
            </a:r>
            <a:r>
              <a:rPr lang="en-US" altLang="zh-CN" sz="2800" b="1"/>
              <a:t>P, </a:t>
            </a:r>
            <a:r>
              <a:rPr lang="zh-CN" altLang="en-US" sz="2800" b="1"/>
              <a:t>要求</a:t>
            </a:r>
            <a:r>
              <a:rPr lang="en-US" altLang="zh-CN" sz="2800" b="1"/>
              <a:t>PD</a:t>
            </a:r>
            <a:r>
              <a:rPr lang="en-US" altLang="zh-CN" sz="3200" b="1" baseline="-14000"/>
              <a:t>n</a:t>
            </a:r>
            <a:r>
              <a:rPr lang="en-US" altLang="zh-CN" sz="3200" b="1" baseline="-14000">
                <a:cs typeface="Times New Roman" pitchFamily="18" charset="0"/>
              </a:rPr>
              <a:t>–1</a:t>
            </a:r>
            <a:r>
              <a:rPr lang="en-US" altLang="zh-CN" sz="2800" b="1">
                <a:ea typeface="Batang" pitchFamily="18" charset="-127"/>
              </a:rPr>
              <a:t>∼</a:t>
            </a:r>
            <a:r>
              <a:rPr lang="en-US" altLang="zh-CN" sz="2800" b="1"/>
              <a:t>D</a:t>
            </a:r>
            <a:r>
              <a:rPr lang="en-US" altLang="zh-CN" sz="3200" b="1" baseline="-14000"/>
              <a:t>0</a:t>
            </a:r>
            <a:r>
              <a:rPr lang="en-US" altLang="zh-CN" sz="2800" b="1"/>
              <a:t>(</a:t>
            </a:r>
            <a:r>
              <a:rPr lang="zh-CN" altLang="en-US" sz="2800" b="1"/>
              <a:t>共</a:t>
            </a:r>
            <a:r>
              <a:rPr lang="en-US" altLang="zh-CN" sz="2800" b="1"/>
              <a:t>n+1</a:t>
            </a:r>
            <a:r>
              <a:rPr lang="zh-CN" altLang="en-US" sz="2800" b="1"/>
              <a:t>位)中</a:t>
            </a:r>
            <a:r>
              <a:rPr lang="en-US" altLang="zh-CN" sz="2800" b="1"/>
              <a:t>, </a:t>
            </a:r>
            <a:r>
              <a:rPr lang="zh-CN" altLang="en-US" sz="2800" b="1"/>
              <a:t>“1”的个数须为奇数。校验位</a:t>
            </a:r>
            <a:r>
              <a:rPr lang="en-US" altLang="zh-CN" sz="2800" b="1"/>
              <a:t>P</a:t>
            </a:r>
            <a:r>
              <a:rPr lang="zh-CN" altLang="en-US" sz="2800" b="1"/>
              <a:t>连同代码</a:t>
            </a:r>
            <a:r>
              <a:rPr lang="en-US" altLang="zh-CN" sz="2800" b="1"/>
              <a:t>D</a:t>
            </a:r>
            <a:r>
              <a:rPr lang="en-US" altLang="zh-CN" sz="3200" b="1" baseline="-14000"/>
              <a:t>n</a:t>
            </a:r>
            <a:r>
              <a:rPr lang="en-US" altLang="zh-CN" sz="3200" b="1" baseline="-14000">
                <a:cs typeface="Times New Roman" pitchFamily="18" charset="0"/>
              </a:rPr>
              <a:t>–1</a:t>
            </a:r>
            <a:r>
              <a:rPr lang="en-US" altLang="zh-CN" sz="2800" b="1"/>
              <a:t>～D</a:t>
            </a:r>
            <a:r>
              <a:rPr lang="en-US" altLang="zh-CN" sz="3200" b="1" baseline="-14000"/>
              <a:t>0</a:t>
            </a:r>
            <a:r>
              <a:rPr lang="zh-CN" altLang="en-US" sz="2800" b="1"/>
              <a:t>一起传送。</a:t>
            </a:r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468313" y="3534494"/>
            <a:ext cx="8497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比如: 代码串10001101, 则</a:t>
            </a:r>
            <a:r>
              <a:rPr lang="en-US" altLang="zh-CN" sz="2800" b="1"/>
              <a:t>P</a:t>
            </a:r>
            <a:r>
              <a:rPr lang="zh-CN" altLang="en-US" sz="2800" b="1"/>
              <a:t>应为1,  形成110001101</a:t>
            </a:r>
          </a:p>
        </p:txBody>
      </p:sp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452438" y="4012331"/>
            <a:ext cx="184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电路: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1404938" y="4013919"/>
            <a:ext cx="5421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对一个八位的数据</a:t>
            </a:r>
            <a:r>
              <a:rPr lang="en-US" altLang="zh-CN" sz="2800" b="1"/>
              <a:t>D</a:t>
            </a:r>
            <a:r>
              <a:rPr lang="en-US" altLang="zh-CN" sz="3200" b="1" baseline="-14000"/>
              <a:t>7</a:t>
            </a:r>
            <a:r>
              <a:rPr lang="en-US" altLang="zh-CN" sz="2800" b="1"/>
              <a:t>～D</a:t>
            </a:r>
            <a:r>
              <a:rPr lang="en-US" altLang="zh-CN" sz="3200" b="1" baseline="-14000"/>
              <a:t>0 </a:t>
            </a:r>
            <a:r>
              <a:rPr lang="zh-CN" altLang="en-US" sz="2800" b="1"/>
              <a:t>, 则:</a:t>
            </a:r>
          </a:p>
        </p:txBody>
      </p: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423863" y="4521919"/>
            <a:ext cx="2871787" cy="1295400"/>
            <a:chOff x="267" y="2417"/>
            <a:chExt cx="1809" cy="816"/>
          </a:xfrm>
        </p:grpSpPr>
        <p:sp>
          <p:nvSpPr>
            <p:cNvPr id="10" name="Text Box 47"/>
            <p:cNvSpPr txBox="1">
              <a:spLocks noChangeArrowheads="1"/>
            </p:cNvSpPr>
            <p:nvPr/>
          </p:nvSpPr>
          <p:spPr bwMode="auto">
            <a:xfrm>
              <a:off x="951" y="2521"/>
              <a:ext cx="312" cy="650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5000"/>
                </a:lnSpc>
                <a:spcBef>
                  <a:spcPct val="50000"/>
                </a:spcBef>
              </a:pPr>
              <a:r>
                <a:rPr lang="zh-CN" altLang="en-US" sz="2800" b="1">
                  <a:ea typeface="Batang" pitchFamily="18" charset="-127"/>
                  <a:sym typeface="Symbol" pitchFamily="18" charset="2"/>
                </a:rPr>
                <a:t></a:t>
              </a:r>
              <a:endParaRPr lang="zh-CN" altLang="en-US" sz="2800" b="1"/>
            </a:p>
            <a:p>
              <a:pPr>
                <a:lnSpc>
                  <a:spcPct val="60000"/>
                </a:lnSpc>
              </a:pPr>
              <a:endParaRPr lang="zh-CN" altLang="en-US" sz="2800" b="1"/>
            </a:p>
          </p:txBody>
        </p:sp>
        <p:sp>
          <p:nvSpPr>
            <p:cNvPr id="11" name="Line 48"/>
            <p:cNvSpPr>
              <a:spLocks noChangeShapeType="1"/>
            </p:cNvSpPr>
            <p:nvPr/>
          </p:nvSpPr>
          <p:spPr bwMode="auto">
            <a:xfrm>
              <a:off x="682" y="2597"/>
              <a:ext cx="260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Text Box 49"/>
            <p:cNvSpPr txBox="1">
              <a:spLocks noChangeArrowheads="1"/>
            </p:cNvSpPr>
            <p:nvPr/>
          </p:nvSpPr>
          <p:spPr bwMode="auto">
            <a:xfrm>
              <a:off x="684" y="2663"/>
              <a:ext cx="427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.....</a:t>
              </a:r>
            </a:p>
          </p:txBody>
        </p:sp>
        <p:sp>
          <p:nvSpPr>
            <p:cNvPr id="13" name="Line 50"/>
            <p:cNvSpPr>
              <a:spLocks noChangeShapeType="1"/>
            </p:cNvSpPr>
            <p:nvPr/>
          </p:nvSpPr>
          <p:spPr bwMode="auto">
            <a:xfrm>
              <a:off x="694" y="3096"/>
              <a:ext cx="260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Rectangle 52"/>
            <p:cNvSpPr>
              <a:spLocks noChangeArrowheads="1"/>
            </p:cNvSpPr>
            <p:nvPr/>
          </p:nvSpPr>
          <p:spPr bwMode="auto">
            <a:xfrm>
              <a:off x="267" y="2417"/>
              <a:ext cx="517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600" b="1"/>
                <a:t>D</a:t>
              </a:r>
              <a:r>
                <a:rPr lang="en-US" altLang="zh-CN" sz="3200" b="1" baseline="-14000"/>
                <a:t>7</a:t>
              </a:r>
            </a:p>
            <a:p>
              <a:pPr algn="ctr">
                <a:lnSpc>
                  <a:spcPct val="20000"/>
                </a:lnSpc>
              </a:pPr>
              <a:r>
                <a:rPr lang="en-US" altLang="zh-CN" sz="2800" b="1"/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altLang="zh-CN" sz="2800" b="1"/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altLang="zh-CN" sz="2800" b="1"/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altLang="zh-CN" sz="2800" b="1"/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altLang="zh-CN" sz="2800" b="1"/>
                <a:t>.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zh-CN" sz="2600" b="1"/>
                <a:t>D</a:t>
              </a:r>
              <a:r>
                <a:rPr lang="en-US" altLang="zh-CN" sz="3200" b="1" baseline="-14000"/>
                <a:t>0</a:t>
              </a:r>
              <a:endParaRPr lang="zh-CN" altLang="en-US" sz="3200" b="1" baseline="-14000"/>
            </a:p>
          </p:txBody>
        </p:sp>
        <p:sp>
          <p:nvSpPr>
            <p:cNvPr id="15" name="Line 86"/>
            <p:cNvSpPr>
              <a:spLocks noChangeShapeType="1"/>
            </p:cNvSpPr>
            <p:nvPr/>
          </p:nvSpPr>
          <p:spPr bwMode="auto">
            <a:xfrm>
              <a:off x="1272" y="2821"/>
              <a:ext cx="165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Rectangle 87"/>
            <p:cNvSpPr>
              <a:spLocks noChangeArrowheads="1"/>
            </p:cNvSpPr>
            <p:nvPr/>
          </p:nvSpPr>
          <p:spPr bwMode="auto">
            <a:xfrm>
              <a:off x="1428" y="2680"/>
              <a:ext cx="206" cy="308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Oval 88"/>
            <p:cNvSpPr>
              <a:spLocks noChangeArrowheads="1"/>
            </p:cNvSpPr>
            <p:nvPr/>
          </p:nvSpPr>
          <p:spPr bwMode="auto">
            <a:xfrm>
              <a:off x="1633" y="2788"/>
              <a:ext cx="67" cy="68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1708" y="2830"/>
              <a:ext cx="140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Rectangle 97"/>
            <p:cNvSpPr>
              <a:spLocks noChangeArrowheads="1"/>
            </p:cNvSpPr>
            <p:nvPr/>
          </p:nvSpPr>
          <p:spPr bwMode="auto">
            <a:xfrm>
              <a:off x="1821" y="2650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P</a:t>
              </a:r>
              <a:endParaRPr lang="zh-CN" altLang="en-US" sz="2800" b="1"/>
            </a:p>
          </p:txBody>
        </p:sp>
      </p:grpSp>
      <p:grpSp>
        <p:nvGrpSpPr>
          <p:cNvPr id="20" name="Group 119"/>
          <p:cNvGrpSpPr>
            <a:grpSpLocks/>
          </p:cNvGrpSpPr>
          <p:nvPr/>
        </p:nvGrpSpPr>
        <p:grpSpPr bwMode="auto">
          <a:xfrm>
            <a:off x="3400425" y="4407619"/>
            <a:ext cx="5238750" cy="2117725"/>
            <a:chOff x="2142" y="2345"/>
            <a:chExt cx="3300" cy="1334"/>
          </a:xfrm>
        </p:grpSpPr>
        <p:sp>
          <p:nvSpPr>
            <p:cNvPr id="21" name="Rectangle 59"/>
            <p:cNvSpPr>
              <a:spLocks noChangeArrowheads="1"/>
            </p:cNvSpPr>
            <p:nvPr/>
          </p:nvSpPr>
          <p:spPr bwMode="auto">
            <a:xfrm>
              <a:off x="2152" y="2345"/>
              <a:ext cx="524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500" b="1"/>
                <a:t>D</a:t>
              </a:r>
              <a:r>
                <a:rPr lang="en-US" altLang="zh-CN" sz="3200" b="1" baseline="-14000"/>
                <a:t>7</a:t>
              </a:r>
              <a:endParaRPr lang="en-US" altLang="zh-CN" sz="2800" b="1"/>
            </a:p>
            <a:p>
              <a:pPr>
                <a:lnSpc>
                  <a:spcPct val="85000"/>
                </a:lnSpc>
              </a:pPr>
              <a:r>
                <a:rPr lang="en-US" altLang="zh-CN" sz="2500" b="1"/>
                <a:t>D</a:t>
              </a:r>
              <a:r>
                <a:rPr lang="en-US" altLang="zh-CN" sz="3200" b="1" baseline="-14000"/>
                <a:t>6</a:t>
              </a:r>
              <a:endParaRPr lang="zh-CN" altLang="en-US" sz="3200" b="1" baseline="-14000"/>
            </a:p>
          </p:txBody>
        </p:sp>
        <p:sp>
          <p:nvSpPr>
            <p:cNvPr id="22" name="Line 61"/>
            <p:cNvSpPr>
              <a:spLocks noChangeShapeType="1"/>
            </p:cNvSpPr>
            <p:nvPr/>
          </p:nvSpPr>
          <p:spPr bwMode="auto">
            <a:xfrm>
              <a:off x="2937" y="2674"/>
              <a:ext cx="220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Rectangle 66"/>
            <p:cNvSpPr>
              <a:spLocks noChangeArrowheads="1"/>
            </p:cNvSpPr>
            <p:nvPr/>
          </p:nvSpPr>
          <p:spPr bwMode="auto">
            <a:xfrm>
              <a:off x="2142" y="3314"/>
              <a:ext cx="5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500" b="1"/>
                <a:t>D</a:t>
              </a:r>
              <a:r>
                <a:rPr lang="en-US" altLang="zh-CN" sz="3200" b="1" baseline="-14000"/>
                <a:t>0</a:t>
              </a:r>
              <a:endParaRPr lang="en-US" altLang="zh-CN" sz="2800" b="1"/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>
              <a:off x="2485" y="3200"/>
              <a:ext cx="490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Line 70"/>
            <p:cNvSpPr>
              <a:spLocks noChangeShapeType="1"/>
            </p:cNvSpPr>
            <p:nvPr/>
          </p:nvSpPr>
          <p:spPr bwMode="auto">
            <a:xfrm>
              <a:off x="3825" y="2667"/>
              <a:ext cx="172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Rectangle 71"/>
            <p:cNvSpPr>
              <a:spLocks noChangeArrowheads="1"/>
            </p:cNvSpPr>
            <p:nvPr/>
          </p:nvSpPr>
          <p:spPr bwMode="auto">
            <a:xfrm>
              <a:off x="2144" y="3036"/>
              <a:ext cx="5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500" b="1"/>
                <a:t>D</a:t>
              </a:r>
              <a:r>
                <a:rPr lang="en-US" altLang="zh-CN" sz="3200" b="1" baseline="-14000"/>
                <a:t>4</a:t>
              </a:r>
              <a:endParaRPr lang="zh-CN" altLang="en-US" sz="3200" b="1" baseline="-14000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2470" y="2776"/>
              <a:ext cx="677" cy="226"/>
            </a:xfrm>
            <a:custGeom>
              <a:avLst/>
              <a:gdLst/>
              <a:ahLst/>
              <a:cxnLst>
                <a:cxn ang="0">
                  <a:pos x="784" y="0"/>
                </a:cxn>
                <a:cxn ang="0">
                  <a:pos x="659" y="0"/>
                </a:cxn>
                <a:cxn ang="0">
                  <a:pos x="659" y="192"/>
                </a:cxn>
                <a:cxn ang="0">
                  <a:pos x="0" y="192"/>
                </a:cxn>
              </a:cxnLst>
              <a:rect l="0" t="0" r="r" b="b"/>
              <a:pathLst>
                <a:path w="784" h="192">
                  <a:moveTo>
                    <a:pt x="784" y="0"/>
                  </a:moveTo>
                  <a:lnTo>
                    <a:pt x="659" y="0"/>
                  </a:lnTo>
                  <a:lnTo>
                    <a:pt x="659" y="192"/>
                  </a:lnTo>
                  <a:lnTo>
                    <a:pt x="0" y="192"/>
                  </a:lnTo>
                </a:path>
              </a:pathLst>
            </a:cu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Rectangle 74"/>
            <p:cNvSpPr>
              <a:spLocks noChangeArrowheads="1"/>
            </p:cNvSpPr>
            <p:nvPr/>
          </p:nvSpPr>
          <p:spPr bwMode="auto">
            <a:xfrm>
              <a:off x="2148" y="2828"/>
              <a:ext cx="348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500" b="1"/>
                <a:t>D</a:t>
              </a:r>
              <a:r>
                <a:rPr lang="en-US" altLang="zh-CN" sz="3200" b="1" baseline="-14000"/>
                <a:t>5</a:t>
              </a:r>
              <a:endParaRPr lang="zh-CN" altLang="en-US" sz="3200" b="1" baseline="-14000"/>
            </a:p>
          </p:txBody>
        </p:sp>
        <p:sp>
          <p:nvSpPr>
            <p:cNvPr id="29" name="Line 75"/>
            <p:cNvSpPr>
              <a:spLocks noChangeShapeType="1"/>
            </p:cNvSpPr>
            <p:nvPr/>
          </p:nvSpPr>
          <p:spPr bwMode="auto">
            <a:xfrm>
              <a:off x="3389" y="2670"/>
              <a:ext cx="181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0" name="Freeform 77"/>
            <p:cNvSpPr>
              <a:spLocks/>
            </p:cNvSpPr>
            <p:nvPr/>
          </p:nvSpPr>
          <p:spPr bwMode="auto">
            <a:xfrm>
              <a:off x="2771" y="2764"/>
              <a:ext cx="802" cy="436"/>
            </a:xfrm>
            <a:custGeom>
              <a:avLst/>
              <a:gdLst/>
              <a:ahLst/>
              <a:cxnLst>
                <a:cxn ang="0">
                  <a:pos x="784" y="0"/>
                </a:cxn>
                <a:cxn ang="0">
                  <a:pos x="659" y="0"/>
                </a:cxn>
                <a:cxn ang="0">
                  <a:pos x="659" y="192"/>
                </a:cxn>
                <a:cxn ang="0">
                  <a:pos x="0" y="192"/>
                </a:cxn>
              </a:cxnLst>
              <a:rect l="0" t="0" r="r" b="b"/>
              <a:pathLst>
                <a:path w="784" h="192">
                  <a:moveTo>
                    <a:pt x="784" y="0"/>
                  </a:moveTo>
                  <a:lnTo>
                    <a:pt x="659" y="0"/>
                  </a:lnTo>
                  <a:lnTo>
                    <a:pt x="659" y="192"/>
                  </a:lnTo>
                  <a:lnTo>
                    <a:pt x="0" y="192"/>
                  </a:lnTo>
                </a:path>
              </a:pathLst>
            </a:cu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1" name="Line 78"/>
            <p:cNvSpPr>
              <a:spLocks noChangeShapeType="1"/>
            </p:cNvSpPr>
            <p:nvPr/>
          </p:nvSpPr>
          <p:spPr bwMode="auto">
            <a:xfrm>
              <a:off x="4020" y="2666"/>
              <a:ext cx="136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2" name="Line 80"/>
            <p:cNvSpPr>
              <a:spLocks noChangeShapeType="1"/>
            </p:cNvSpPr>
            <p:nvPr/>
          </p:nvSpPr>
          <p:spPr bwMode="auto">
            <a:xfrm>
              <a:off x="4198" y="2662"/>
              <a:ext cx="197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2274" y="3287"/>
              <a:ext cx="0" cy="147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Freeform 82"/>
            <p:cNvSpPr>
              <a:spLocks/>
            </p:cNvSpPr>
            <p:nvPr/>
          </p:nvSpPr>
          <p:spPr bwMode="auto">
            <a:xfrm>
              <a:off x="2452" y="2775"/>
              <a:ext cx="1945" cy="769"/>
            </a:xfrm>
            <a:custGeom>
              <a:avLst/>
              <a:gdLst/>
              <a:ahLst/>
              <a:cxnLst>
                <a:cxn ang="0">
                  <a:pos x="2446" y="0"/>
                </a:cxn>
                <a:cxn ang="0">
                  <a:pos x="2212" y="0"/>
                </a:cxn>
                <a:cxn ang="0">
                  <a:pos x="2212" y="860"/>
                </a:cxn>
                <a:cxn ang="0">
                  <a:pos x="0" y="860"/>
                </a:cxn>
              </a:cxnLst>
              <a:rect l="0" t="0" r="r" b="b"/>
              <a:pathLst>
                <a:path w="2446" h="860">
                  <a:moveTo>
                    <a:pt x="2446" y="0"/>
                  </a:moveTo>
                  <a:lnTo>
                    <a:pt x="2212" y="0"/>
                  </a:lnTo>
                  <a:lnTo>
                    <a:pt x="2212" y="860"/>
                  </a:lnTo>
                  <a:lnTo>
                    <a:pt x="0" y="860"/>
                  </a:lnTo>
                </a:path>
              </a:pathLst>
            </a:cu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Line 83"/>
            <p:cNvSpPr>
              <a:spLocks noChangeShapeType="1"/>
            </p:cNvSpPr>
            <p:nvPr/>
          </p:nvSpPr>
          <p:spPr bwMode="auto">
            <a:xfrm>
              <a:off x="5062" y="2658"/>
              <a:ext cx="163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6" name="Rectangle 84"/>
            <p:cNvSpPr>
              <a:spLocks noChangeArrowheads="1"/>
            </p:cNvSpPr>
            <p:nvPr/>
          </p:nvSpPr>
          <p:spPr bwMode="auto">
            <a:xfrm>
              <a:off x="5187" y="2485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P</a:t>
              </a:r>
              <a:endParaRPr lang="zh-CN" altLang="en-US" sz="2800" b="1"/>
            </a:p>
          </p:txBody>
        </p:sp>
        <p:sp>
          <p:nvSpPr>
            <p:cNvPr id="37" name="Line 91"/>
            <p:cNvSpPr>
              <a:spLocks noChangeShapeType="1"/>
            </p:cNvSpPr>
            <p:nvPr/>
          </p:nvSpPr>
          <p:spPr bwMode="auto">
            <a:xfrm>
              <a:off x="4640" y="2669"/>
              <a:ext cx="167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Rectangle 92"/>
            <p:cNvSpPr>
              <a:spLocks noChangeArrowheads="1"/>
            </p:cNvSpPr>
            <p:nvPr/>
          </p:nvSpPr>
          <p:spPr bwMode="auto">
            <a:xfrm>
              <a:off x="4806" y="2530"/>
              <a:ext cx="184" cy="282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Oval 93"/>
            <p:cNvSpPr>
              <a:spLocks noChangeArrowheads="1"/>
            </p:cNvSpPr>
            <p:nvPr/>
          </p:nvSpPr>
          <p:spPr bwMode="auto">
            <a:xfrm>
              <a:off x="4998" y="2620"/>
              <a:ext cx="68" cy="68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40" name="Group 103"/>
            <p:cNvGrpSpPr>
              <a:grpSpLocks/>
            </p:cNvGrpSpPr>
            <p:nvPr/>
          </p:nvGrpSpPr>
          <p:grpSpPr bwMode="auto">
            <a:xfrm>
              <a:off x="2539" y="2512"/>
              <a:ext cx="415" cy="327"/>
              <a:chOff x="2539" y="2512"/>
              <a:chExt cx="415" cy="327"/>
            </a:xfrm>
          </p:grpSpPr>
          <p:sp>
            <p:nvSpPr>
              <p:cNvPr id="50" name="Text Box 55"/>
              <p:cNvSpPr txBox="1">
                <a:spLocks noChangeArrowheads="1"/>
              </p:cNvSpPr>
              <p:nvPr/>
            </p:nvSpPr>
            <p:spPr bwMode="auto">
              <a:xfrm>
                <a:off x="2671" y="2512"/>
                <a:ext cx="283" cy="327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>
                    <a:ea typeface="Batang" pitchFamily="18" charset="-127"/>
                    <a:sym typeface="Symbol" pitchFamily="18" charset="2"/>
                  </a:rPr>
                  <a:t></a:t>
                </a:r>
                <a:endParaRPr lang="zh-CN" altLang="en-US" sz="2800" b="1"/>
              </a:p>
            </p:txBody>
          </p:sp>
          <p:sp>
            <p:nvSpPr>
              <p:cNvPr id="51" name="Line 56"/>
              <p:cNvSpPr>
                <a:spLocks noChangeShapeType="1"/>
              </p:cNvSpPr>
              <p:nvPr/>
            </p:nvSpPr>
            <p:spPr bwMode="auto">
              <a:xfrm>
                <a:off x="2543" y="2572"/>
                <a:ext cx="159" cy="0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>
                <a:off x="2539" y="2771"/>
                <a:ext cx="159" cy="0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3" name="Rectangle 102"/>
              <p:cNvSpPr>
                <a:spLocks noChangeArrowheads="1"/>
              </p:cNvSpPr>
              <p:nvPr/>
            </p:nvSpPr>
            <p:spPr bwMode="auto">
              <a:xfrm>
                <a:off x="2696" y="2538"/>
                <a:ext cx="242" cy="292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41" name="Group 109"/>
            <p:cNvGrpSpPr>
              <a:grpSpLocks/>
            </p:cNvGrpSpPr>
            <p:nvPr/>
          </p:nvGrpSpPr>
          <p:grpSpPr bwMode="auto">
            <a:xfrm>
              <a:off x="3127" y="2493"/>
              <a:ext cx="283" cy="327"/>
              <a:chOff x="4963" y="3426"/>
              <a:chExt cx="283" cy="327"/>
            </a:xfrm>
          </p:grpSpPr>
          <p:sp>
            <p:nvSpPr>
              <p:cNvPr id="48" name="Text Box 105"/>
              <p:cNvSpPr txBox="1">
                <a:spLocks noChangeArrowheads="1"/>
              </p:cNvSpPr>
              <p:nvPr/>
            </p:nvSpPr>
            <p:spPr bwMode="auto">
              <a:xfrm>
                <a:off x="4963" y="3426"/>
                <a:ext cx="283" cy="327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>
                    <a:ea typeface="Batang" pitchFamily="18" charset="-127"/>
                    <a:sym typeface="Symbol" pitchFamily="18" charset="2"/>
                  </a:rPr>
                  <a:t></a:t>
                </a:r>
                <a:endParaRPr lang="zh-CN" altLang="en-US" sz="2800" b="1"/>
              </a:p>
            </p:txBody>
          </p:sp>
          <p:sp>
            <p:nvSpPr>
              <p:cNvPr id="49" name="Rectangle 108"/>
              <p:cNvSpPr>
                <a:spLocks noChangeArrowheads="1"/>
              </p:cNvSpPr>
              <p:nvPr/>
            </p:nvSpPr>
            <p:spPr bwMode="auto">
              <a:xfrm>
                <a:off x="4988" y="3452"/>
                <a:ext cx="242" cy="292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42" name="Group 115"/>
            <p:cNvGrpSpPr>
              <a:grpSpLocks/>
            </p:cNvGrpSpPr>
            <p:nvPr/>
          </p:nvGrpSpPr>
          <p:grpSpPr bwMode="auto">
            <a:xfrm>
              <a:off x="3554" y="2509"/>
              <a:ext cx="283" cy="327"/>
              <a:chOff x="3626" y="2509"/>
              <a:chExt cx="283" cy="327"/>
            </a:xfrm>
          </p:grpSpPr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3626" y="2509"/>
                <a:ext cx="283" cy="327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>
                    <a:ea typeface="Batang" pitchFamily="18" charset="-127"/>
                    <a:sym typeface="Symbol" pitchFamily="18" charset="2"/>
                  </a:rPr>
                  <a:t></a:t>
                </a:r>
                <a:endParaRPr lang="zh-CN" altLang="en-US" sz="2800" b="1"/>
              </a:p>
            </p:txBody>
          </p:sp>
          <p:sp>
            <p:nvSpPr>
              <p:cNvPr id="47" name="Rectangle 114"/>
              <p:cNvSpPr>
                <a:spLocks noChangeArrowheads="1"/>
              </p:cNvSpPr>
              <p:nvPr/>
            </p:nvSpPr>
            <p:spPr bwMode="auto">
              <a:xfrm>
                <a:off x="3652" y="2517"/>
                <a:ext cx="242" cy="292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43" name="Group 116"/>
            <p:cNvGrpSpPr>
              <a:grpSpLocks/>
            </p:cNvGrpSpPr>
            <p:nvPr/>
          </p:nvGrpSpPr>
          <p:grpSpPr bwMode="auto">
            <a:xfrm>
              <a:off x="4370" y="2514"/>
              <a:ext cx="283" cy="327"/>
              <a:chOff x="3626" y="2509"/>
              <a:chExt cx="283" cy="327"/>
            </a:xfrm>
          </p:grpSpPr>
          <p:sp>
            <p:nvSpPr>
              <p:cNvPr id="44" name="Text Box 117"/>
              <p:cNvSpPr txBox="1">
                <a:spLocks noChangeArrowheads="1"/>
              </p:cNvSpPr>
              <p:nvPr/>
            </p:nvSpPr>
            <p:spPr bwMode="auto">
              <a:xfrm>
                <a:off x="3626" y="2509"/>
                <a:ext cx="283" cy="327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>
                    <a:ea typeface="Batang" pitchFamily="18" charset="-127"/>
                    <a:sym typeface="Symbol" pitchFamily="18" charset="2"/>
                  </a:rPr>
                  <a:t></a:t>
                </a:r>
                <a:endParaRPr lang="zh-CN" altLang="en-US" sz="2800" b="1"/>
              </a:p>
            </p:txBody>
          </p:sp>
          <p:sp>
            <p:nvSpPr>
              <p:cNvPr id="45" name="Rectangle 118"/>
              <p:cNvSpPr>
                <a:spLocks noChangeArrowheads="1"/>
              </p:cNvSpPr>
              <p:nvPr/>
            </p:nvSpPr>
            <p:spPr bwMode="auto">
              <a:xfrm>
                <a:off x="3652" y="2517"/>
                <a:ext cx="242" cy="292"/>
              </a:xfrm>
              <a:prstGeom prst="rect">
                <a:avLst/>
              </a:prstGeom>
              <a:noFill/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6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7038" y="3533923"/>
            <a:ext cx="20208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3000" b="1"/>
              <a:t>(2) </a:t>
            </a:r>
            <a:r>
              <a:rPr lang="zh-CN" altLang="en-US" sz="2800" b="1"/>
              <a:t>偶校验</a:t>
            </a: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268288" y="681186"/>
            <a:ext cx="3154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对代码的接收方:</a:t>
            </a:r>
          </a:p>
        </p:txBody>
      </p:sp>
      <p:sp>
        <p:nvSpPr>
          <p:cNvPr id="4" name="Line 37"/>
          <p:cNvSpPr>
            <a:spLocks noChangeShapeType="1"/>
          </p:cNvSpPr>
          <p:nvPr/>
        </p:nvSpPr>
        <p:spPr bwMode="auto">
          <a:xfrm flipH="1" flipV="1">
            <a:off x="6327775" y="1709886"/>
            <a:ext cx="542925" cy="630237"/>
          </a:xfrm>
          <a:prstGeom prst="line">
            <a:avLst/>
          </a:prstGeom>
          <a:noFill/>
          <a:ln w="2095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6327775" y="2060848"/>
            <a:ext cx="2708721" cy="101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“1” 则正确</a:t>
            </a:r>
          </a:p>
          <a:p>
            <a:pPr>
              <a:spcBef>
                <a:spcPct val="15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“0” 则错误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966788" y="3935561"/>
            <a:ext cx="8056562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对给定的一个需传送的代码</a:t>
            </a:r>
            <a:r>
              <a:rPr lang="en-US" altLang="zh-CN" sz="2800" b="1"/>
              <a:t>D</a:t>
            </a:r>
            <a:r>
              <a:rPr lang="en-US" altLang="zh-CN" sz="3200" b="1" baseline="-14000"/>
              <a:t>n</a:t>
            </a:r>
            <a:r>
              <a:rPr lang="en-US" altLang="zh-CN" sz="3200" b="1" baseline="-14000">
                <a:cs typeface="Times New Roman" pitchFamily="18" charset="0"/>
              </a:rPr>
              <a:t>–1</a:t>
            </a:r>
            <a:r>
              <a:rPr lang="en-US" altLang="zh-CN" sz="1200" b="1" baseline="-14000">
                <a:cs typeface="Times New Roman" pitchFamily="18" charset="0"/>
              </a:rPr>
              <a:t> </a:t>
            </a:r>
            <a:r>
              <a:rPr lang="en-US" altLang="zh-CN" sz="3200" b="1">
                <a:cs typeface="Times New Roman" pitchFamily="18" charset="0"/>
                <a:sym typeface="Symbol" pitchFamily="18" charset="2"/>
              </a:rPr>
              <a:t></a:t>
            </a:r>
            <a:r>
              <a:rPr lang="en-US" altLang="zh-CN" sz="1000" b="1"/>
              <a:t> </a:t>
            </a:r>
            <a:r>
              <a:rPr lang="en-US" altLang="zh-CN" sz="2800" b="1"/>
              <a:t>D</a:t>
            </a:r>
            <a:r>
              <a:rPr lang="en-US" altLang="zh-CN" sz="3200" b="1" baseline="-14000"/>
              <a:t>0</a:t>
            </a:r>
            <a:r>
              <a:rPr lang="en-US" altLang="zh-CN" sz="1200" b="1" baseline="-14000"/>
              <a:t> </a:t>
            </a:r>
            <a:r>
              <a:rPr lang="en-US" altLang="zh-CN" sz="3000" b="1"/>
              <a:t>, </a:t>
            </a:r>
            <a:r>
              <a:rPr lang="zh-CN" altLang="en-US" sz="2800" b="1"/>
              <a:t>设置一个校验位</a:t>
            </a:r>
            <a:r>
              <a:rPr lang="en-US" altLang="zh-CN" sz="2800" b="1"/>
              <a:t>P, </a:t>
            </a:r>
            <a:r>
              <a:rPr lang="zh-CN" altLang="en-US" sz="2800" b="1"/>
              <a:t>要求</a:t>
            </a:r>
            <a:r>
              <a:rPr lang="en-US" altLang="zh-CN" sz="2800" b="1"/>
              <a:t>PD</a:t>
            </a:r>
            <a:r>
              <a:rPr lang="en-US" altLang="zh-CN" sz="3200" b="1" baseline="-14000"/>
              <a:t>n</a:t>
            </a:r>
            <a:r>
              <a:rPr lang="en-US" altLang="zh-CN" sz="3200" b="1" baseline="-14000">
                <a:cs typeface="Times New Roman" pitchFamily="18" charset="0"/>
              </a:rPr>
              <a:t>–1</a:t>
            </a:r>
            <a:r>
              <a:rPr lang="en-US" altLang="zh-CN" sz="3200" b="1">
                <a:cs typeface="Times New Roman" pitchFamily="18" charset="0"/>
                <a:sym typeface="Symbol" pitchFamily="18" charset="2"/>
              </a:rPr>
              <a:t></a:t>
            </a:r>
            <a:r>
              <a:rPr lang="en-US" altLang="zh-CN" sz="2800" b="1"/>
              <a:t>D</a:t>
            </a:r>
            <a:r>
              <a:rPr lang="en-US" altLang="zh-CN" sz="3200" b="1" baseline="-14000"/>
              <a:t>0</a:t>
            </a:r>
            <a:r>
              <a:rPr lang="en-US" altLang="zh-CN" sz="2800" b="1"/>
              <a:t>(</a:t>
            </a:r>
            <a:r>
              <a:rPr lang="zh-CN" altLang="en-US" sz="2800" b="1"/>
              <a:t>共</a:t>
            </a:r>
            <a:r>
              <a:rPr lang="en-US" altLang="zh-CN" sz="2800" b="1"/>
              <a:t>n+1</a:t>
            </a:r>
            <a:r>
              <a:rPr lang="zh-CN" altLang="en-US" sz="2800" b="1"/>
              <a:t>位)中</a:t>
            </a:r>
            <a:r>
              <a:rPr lang="en-US" altLang="zh-CN" sz="2800" b="1"/>
              <a:t>, </a:t>
            </a:r>
            <a:r>
              <a:rPr lang="zh-CN" altLang="en-US" sz="2800" b="1"/>
              <a:t>“1”的个数须为偶数。校验位</a:t>
            </a:r>
            <a:r>
              <a:rPr lang="en-US" altLang="zh-CN" sz="2800" b="1"/>
              <a:t>P</a:t>
            </a:r>
            <a:r>
              <a:rPr lang="zh-CN" altLang="en-US" sz="2800" b="1"/>
              <a:t>连同代码</a:t>
            </a:r>
            <a:r>
              <a:rPr lang="en-US" altLang="zh-CN" sz="2800" b="1"/>
              <a:t>D</a:t>
            </a:r>
            <a:r>
              <a:rPr lang="en-US" altLang="zh-CN" sz="3200" b="1" baseline="-14000"/>
              <a:t>n</a:t>
            </a:r>
            <a:r>
              <a:rPr lang="en-US" altLang="zh-CN" sz="3200" b="1" baseline="-14000">
                <a:cs typeface="Times New Roman" pitchFamily="18" charset="0"/>
              </a:rPr>
              <a:t>–1</a:t>
            </a:r>
            <a:r>
              <a:rPr lang="en-US" altLang="zh-CN" sz="2800" b="1"/>
              <a:t>～D</a:t>
            </a:r>
            <a:r>
              <a:rPr lang="en-US" altLang="zh-CN" sz="3200" b="1" baseline="-14000"/>
              <a:t>0</a:t>
            </a:r>
            <a:r>
              <a:rPr lang="zh-CN" altLang="en-US" sz="2800" b="1"/>
              <a:t>一起传送。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1716088" y="5494486"/>
            <a:ext cx="6310312" cy="958850"/>
          </a:xfrm>
          <a:prstGeom prst="rect">
            <a:avLst/>
          </a:prstGeom>
          <a:solidFill>
            <a:srgbClr val="EAFFD5"/>
          </a:solidFill>
          <a:ln w="12700">
            <a:solidFill>
              <a:srgbClr val="003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奇偶校验简单, 但是只能校验一位错误, 且不能指出错误何在。</a:t>
            </a: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533525" y="1081236"/>
            <a:ext cx="5027613" cy="2412999"/>
            <a:chOff x="966" y="369"/>
            <a:chExt cx="3167" cy="1520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970" y="369"/>
              <a:ext cx="524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500" b="1"/>
                <a:t>D</a:t>
              </a:r>
              <a:r>
                <a:rPr lang="en-US" altLang="zh-CN" sz="3200" b="1" baseline="-14000"/>
                <a:t>7</a:t>
              </a:r>
              <a:endParaRPr lang="en-US" altLang="zh-CN" sz="2800" b="1"/>
            </a:p>
            <a:p>
              <a:pPr>
                <a:lnSpc>
                  <a:spcPct val="85000"/>
                </a:lnSpc>
              </a:pPr>
              <a:r>
                <a:rPr lang="en-US" altLang="zh-CN" sz="2500" b="1"/>
                <a:t>D</a:t>
              </a:r>
              <a:r>
                <a:rPr lang="en-US" altLang="zh-CN" sz="3200" b="1" baseline="-14000"/>
                <a:t>6</a:t>
              </a:r>
              <a:endParaRPr lang="zh-CN" altLang="en-US" sz="3200" b="1" baseline="-14000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305" y="591"/>
              <a:ext cx="172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309" y="808"/>
              <a:ext cx="172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699" y="693"/>
              <a:ext cx="220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92" y="1308"/>
              <a:ext cx="5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500" b="1"/>
                <a:t>D</a:t>
              </a:r>
              <a:r>
                <a:rPr lang="en-US" altLang="zh-CN" sz="3200" b="1" baseline="-14000"/>
                <a:t>0</a:t>
              </a:r>
              <a:endParaRPr lang="en-US" altLang="zh-CN" sz="2800" b="1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563" y="671"/>
              <a:ext cx="172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972" y="1020"/>
              <a:ext cx="43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500" b="1"/>
                <a:t>D</a:t>
              </a:r>
              <a:r>
                <a:rPr lang="en-US" altLang="zh-CN" sz="3200" b="1" baseline="-14000"/>
                <a:t>4</a:t>
              </a:r>
              <a:endParaRPr lang="zh-CN" altLang="en-US" sz="3200" b="1" baseline="-1400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312" y="784"/>
              <a:ext cx="611" cy="221"/>
            </a:xfrm>
            <a:custGeom>
              <a:avLst/>
              <a:gdLst/>
              <a:ahLst/>
              <a:cxnLst>
                <a:cxn ang="0">
                  <a:pos x="784" y="0"/>
                </a:cxn>
                <a:cxn ang="0">
                  <a:pos x="659" y="0"/>
                </a:cxn>
                <a:cxn ang="0">
                  <a:pos x="659" y="192"/>
                </a:cxn>
                <a:cxn ang="0">
                  <a:pos x="0" y="192"/>
                </a:cxn>
              </a:cxnLst>
              <a:rect l="0" t="0" r="r" b="b"/>
              <a:pathLst>
                <a:path w="784" h="192">
                  <a:moveTo>
                    <a:pt x="784" y="0"/>
                  </a:moveTo>
                  <a:lnTo>
                    <a:pt x="659" y="0"/>
                  </a:lnTo>
                  <a:lnTo>
                    <a:pt x="659" y="192"/>
                  </a:lnTo>
                  <a:lnTo>
                    <a:pt x="0" y="192"/>
                  </a:lnTo>
                </a:path>
              </a:pathLst>
            </a:cu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966" y="838"/>
              <a:ext cx="348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500" b="1"/>
                <a:t>D</a:t>
              </a:r>
              <a:r>
                <a:rPr lang="en-US" altLang="zh-CN" sz="3200" b="1" baseline="-12000"/>
                <a:t>5</a:t>
              </a:r>
              <a:endParaRPr lang="zh-CN" altLang="en-US" sz="3200" b="1" baseline="-1200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151" y="673"/>
              <a:ext cx="181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758" y="670"/>
              <a:ext cx="159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912" y="666"/>
              <a:ext cx="175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100" y="1271"/>
              <a:ext cx="0" cy="159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1336" y="776"/>
              <a:ext cx="1762" cy="784"/>
            </a:xfrm>
            <a:custGeom>
              <a:avLst/>
              <a:gdLst/>
              <a:ahLst/>
              <a:cxnLst>
                <a:cxn ang="0">
                  <a:pos x="2446" y="0"/>
                </a:cxn>
                <a:cxn ang="0">
                  <a:pos x="2212" y="0"/>
                </a:cxn>
                <a:cxn ang="0">
                  <a:pos x="2212" y="860"/>
                </a:cxn>
                <a:cxn ang="0">
                  <a:pos x="0" y="860"/>
                </a:cxn>
              </a:cxnLst>
              <a:rect l="0" t="0" r="r" b="b"/>
              <a:pathLst>
                <a:path w="2446" h="860">
                  <a:moveTo>
                    <a:pt x="2446" y="0"/>
                  </a:moveTo>
                  <a:lnTo>
                    <a:pt x="2212" y="0"/>
                  </a:lnTo>
                  <a:lnTo>
                    <a:pt x="2212" y="860"/>
                  </a:lnTo>
                  <a:lnTo>
                    <a:pt x="0" y="860"/>
                  </a:lnTo>
                </a:path>
              </a:pathLst>
            </a:cu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996" y="1559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P</a:t>
              </a:r>
              <a:endParaRPr lang="zh-CN" altLang="en-US" sz="2800" b="1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3321" y="702"/>
              <a:ext cx="302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1223" y="801"/>
              <a:ext cx="2397" cy="937"/>
            </a:xfrm>
            <a:custGeom>
              <a:avLst/>
              <a:gdLst/>
              <a:ahLst/>
              <a:cxnLst>
                <a:cxn ang="0">
                  <a:pos x="2605" y="0"/>
                </a:cxn>
                <a:cxn ang="0">
                  <a:pos x="2488" y="0"/>
                </a:cxn>
                <a:cxn ang="0">
                  <a:pos x="2488" y="1085"/>
                </a:cxn>
                <a:cxn ang="0">
                  <a:pos x="0" y="1085"/>
                </a:cxn>
              </a:cxnLst>
              <a:rect l="0" t="0" r="r" b="b"/>
              <a:pathLst>
                <a:path w="2605" h="1085">
                  <a:moveTo>
                    <a:pt x="2605" y="0"/>
                  </a:moveTo>
                  <a:lnTo>
                    <a:pt x="2488" y="0"/>
                  </a:lnTo>
                  <a:lnTo>
                    <a:pt x="2488" y="1085"/>
                  </a:lnTo>
                  <a:lnTo>
                    <a:pt x="0" y="1085"/>
                  </a:lnTo>
                </a:path>
              </a:pathLst>
            </a:cu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>
              <a:off x="3847" y="695"/>
              <a:ext cx="286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1441" y="52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Batang" pitchFamily="18" charset="-127"/>
                  <a:sym typeface="Symbol" pitchFamily="18" charset="2"/>
                </a:rPr>
                <a:t></a:t>
              </a:r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1475" y="540"/>
              <a:ext cx="225" cy="306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1891" y="51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Batang" pitchFamily="18" charset="-127"/>
                  <a:sym typeface="Symbol" pitchFamily="18" charset="2"/>
                </a:rPr>
                <a:t></a:t>
              </a:r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1925" y="529"/>
              <a:ext cx="225" cy="306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Rectangle 50"/>
            <p:cNvSpPr>
              <a:spLocks noChangeArrowheads="1"/>
            </p:cNvSpPr>
            <p:nvPr/>
          </p:nvSpPr>
          <p:spPr bwMode="auto">
            <a:xfrm>
              <a:off x="2302" y="516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Batang" pitchFamily="18" charset="-127"/>
                  <a:sym typeface="Symbol" pitchFamily="18" charset="2"/>
                </a:rPr>
                <a:t></a:t>
              </a:r>
            </a:p>
          </p:txBody>
        </p:sp>
        <p:sp>
          <p:nvSpPr>
            <p:cNvPr id="32" name="Rectangle 51"/>
            <p:cNvSpPr>
              <a:spLocks noChangeArrowheads="1"/>
            </p:cNvSpPr>
            <p:nvPr/>
          </p:nvSpPr>
          <p:spPr bwMode="auto">
            <a:xfrm>
              <a:off x="2336" y="532"/>
              <a:ext cx="225" cy="306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3588" y="536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Batang" pitchFamily="18" charset="-127"/>
                  <a:sym typeface="Symbol" pitchFamily="18" charset="2"/>
                </a:rPr>
                <a:t></a:t>
              </a: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3622" y="552"/>
              <a:ext cx="225" cy="306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3058" y="53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Batang" pitchFamily="18" charset="-127"/>
                  <a:sym typeface="Symbol" pitchFamily="18" charset="2"/>
                </a:rPr>
                <a:t></a:t>
              </a:r>
            </a:p>
          </p:txBody>
        </p:sp>
        <p:sp>
          <p:nvSpPr>
            <p:cNvPr id="36" name="Rectangle 57"/>
            <p:cNvSpPr>
              <a:spLocks noChangeArrowheads="1"/>
            </p:cNvSpPr>
            <p:nvPr/>
          </p:nvSpPr>
          <p:spPr bwMode="auto">
            <a:xfrm>
              <a:off x="3092" y="547"/>
              <a:ext cx="225" cy="306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>
              <a:off x="1311" y="785"/>
              <a:ext cx="1018" cy="392"/>
            </a:xfrm>
            <a:custGeom>
              <a:avLst/>
              <a:gdLst/>
              <a:ahLst/>
              <a:cxnLst>
                <a:cxn ang="0">
                  <a:pos x="1018" y="0"/>
                </a:cxn>
                <a:cxn ang="0">
                  <a:pos x="918" y="0"/>
                </a:cxn>
                <a:cxn ang="0">
                  <a:pos x="918" y="392"/>
                </a:cxn>
                <a:cxn ang="0">
                  <a:pos x="0" y="392"/>
                </a:cxn>
              </a:cxnLst>
              <a:rect l="0" t="0" r="r" b="b"/>
              <a:pathLst>
                <a:path w="1018" h="392">
                  <a:moveTo>
                    <a:pt x="1018" y="0"/>
                  </a:moveTo>
                  <a:lnTo>
                    <a:pt x="918" y="0"/>
                  </a:lnTo>
                  <a:lnTo>
                    <a:pt x="918" y="392"/>
                  </a:lnTo>
                  <a:lnTo>
                    <a:pt x="0" y="392"/>
                  </a:lnTo>
                </a:path>
              </a:pathLst>
            </a:cu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3783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build="p" autoUpdateAnimBg="0"/>
      <p:bldP spid="6" grpId="0" build="p" autoUpdateAnimBg="0"/>
      <p:bldP spid="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41350" y="1536154"/>
            <a:ext cx="22256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检测依据：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89200" y="1536154"/>
            <a:ext cx="30321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多重奇偶校验。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2775" y="2060029"/>
            <a:ext cx="1905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代码分组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298700" y="2380704"/>
            <a:ext cx="403225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67000" y="2060029"/>
            <a:ext cx="371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各组进行奇偶校验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889625" y="2396579"/>
            <a:ext cx="403225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72213" y="2069554"/>
            <a:ext cx="27257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形成多位校验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2150" y="2844254"/>
            <a:ext cx="1492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指误字</a:t>
            </a: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2047875" y="2823617"/>
            <a:ext cx="152400" cy="690562"/>
          </a:xfrm>
          <a:prstGeom prst="leftBrace">
            <a:avLst>
              <a:gd name="adj1" fmla="val 37760"/>
              <a:gd name="adj2" fmla="val 50000"/>
            </a:avLst>
          </a:prstGeom>
          <a:noFill/>
          <a:ln w="25400">
            <a:solidFill>
              <a:srgbClr val="003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39963" y="2641054"/>
            <a:ext cx="2273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=全0   无错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139950" y="3160167"/>
            <a:ext cx="26590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≠全0  有错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429125" y="2634704"/>
            <a:ext cx="4727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 u="sng"/>
              <a:t>指误字</a:t>
            </a:r>
            <a:r>
              <a:rPr lang="zh-CN" altLang="en-US" sz="3000" b="1"/>
              <a:t>状态对应出错位序号, 将出错位变反即可纠错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79450" y="3649117"/>
            <a:ext cx="3527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如: 海明8421码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885825" y="4163467"/>
            <a:ext cx="3530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I</a:t>
            </a:r>
            <a:r>
              <a:rPr lang="en-US" altLang="zh-CN" sz="3200" b="1" baseline="-12000"/>
              <a:t>4</a:t>
            </a:r>
            <a:r>
              <a:rPr lang="en-US" altLang="zh-CN" sz="4000" b="1" baseline="-25000"/>
              <a:t> 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3</a:t>
            </a:r>
            <a:r>
              <a:rPr lang="en-US" altLang="zh-CN" sz="4000" b="1" baseline="-25000"/>
              <a:t> 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2</a:t>
            </a:r>
            <a:r>
              <a:rPr lang="en-US" altLang="zh-CN" sz="4000" b="1" baseline="-25000"/>
              <a:t> </a:t>
            </a:r>
            <a:r>
              <a:rPr lang="en-US" altLang="zh-CN" sz="3000" b="1"/>
              <a:t>P</a:t>
            </a:r>
            <a:r>
              <a:rPr lang="en-US" altLang="zh-CN" sz="3200" b="1" baseline="-12000"/>
              <a:t>3</a:t>
            </a:r>
            <a:r>
              <a:rPr lang="en-US" altLang="zh-CN" sz="4000" b="1" baseline="-25000"/>
              <a:t> 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1</a:t>
            </a:r>
            <a:r>
              <a:rPr lang="en-US" altLang="zh-CN" sz="4000" b="1" baseline="-25000"/>
              <a:t> </a:t>
            </a:r>
            <a:r>
              <a:rPr lang="en-US" altLang="zh-CN" sz="3000" b="1"/>
              <a:t>P</a:t>
            </a:r>
            <a:r>
              <a:rPr lang="en-US" altLang="zh-CN" sz="3200" b="1" baseline="-12000"/>
              <a:t>2</a:t>
            </a:r>
            <a:r>
              <a:rPr lang="en-US" altLang="zh-CN" sz="4000" b="1" baseline="-25000"/>
              <a:t> </a:t>
            </a:r>
            <a:r>
              <a:rPr lang="en-US" altLang="zh-CN" sz="3000" b="1"/>
              <a:t>P</a:t>
            </a:r>
            <a:r>
              <a:rPr lang="en-US" altLang="zh-CN" sz="3200" b="1" baseline="-12000"/>
              <a:t>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560888" y="4163467"/>
            <a:ext cx="35480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4</a:t>
            </a:r>
            <a:r>
              <a:rPr lang="en-US" altLang="zh-CN" sz="3000" b="1" baseline="-25000"/>
              <a:t> 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3</a:t>
            </a:r>
            <a:r>
              <a:rPr lang="en-US" altLang="zh-CN" sz="3000" b="1" baseline="-25000"/>
              <a:t> 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2</a:t>
            </a:r>
            <a:r>
              <a:rPr lang="en-US" altLang="zh-CN" sz="3000" b="1" baseline="-25000"/>
              <a:t> 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1</a:t>
            </a:r>
            <a:r>
              <a:rPr lang="zh-CN" altLang="en-US" sz="3000" b="1"/>
              <a:t>是信息位,   </a:t>
            </a:r>
          </a:p>
          <a:p>
            <a:r>
              <a:rPr lang="en-US" altLang="zh-CN" sz="3000" b="1"/>
              <a:t> P</a:t>
            </a:r>
            <a:r>
              <a:rPr lang="en-US" altLang="zh-CN" sz="3200" b="1" baseline="-12000"/>
              <a:t>3</a:t>
            </a:r>
            <a:r>
              <a:rPr lang="en-US" altLang="zh-CN" sz="3000" b="1" baseline="-25000"/>
              <a:t> </a:t>
            </a:r>
            <a:r>
              <a:rPr lang="en-US" altLang="zh-CN" sz="3000" b="1"/>
              <a:t>P</a:t>
            </a:r>
            <a:r>
              <a:rPr lang="en-US" altLang="zh-CN" sz="3200" b="1" baseline="-12000"/>
              <a:t>2</a:t>
            </a:r>
            <a:r>
              <a:rPr lang="en-US" altLang="zh-CN" sz="3000" b="1" baseline="-25000"/>
              <a:t> </a:t>
            </a:r>
            <a:r>
              <a:rPr lang="en-US" altLang="zh-CN" sz="3000" b="1"/>
              <a:t>P</a:t>
            </a:r>
            <a:r>
              <a:rPr lang="en-US" altLang="zh-CN" sz="3200" b="1" baseline="-12000"/>
              <a:t>1</a:t>
            </a:r>
            <a:r>
              <a:rPr lang="zh-CN" altLang="en-US" sz="3000" b="1" baseline="-25000"/>
              <a:t> </a:t>
            </a:r>
            <a:r>
              <a:rPr lang="zh-CN" altLang="en-US" sz="3000" b="1"/>
              <a:t>是校验位)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985838" y="4642892"/>
            <a:ext cx="24705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000" b="1"/>
              <a:t> P</a:t>
            </a:r>
            <a:r>
              <a:rPr lang="en-US" altLang="zh-CN" sz="3200" b="1" baseline="-12000"/>
              <a:t>3</a:t>
            </a:r>
            <a:r>
              <a:rPr lang="en-US" altLang="zh-CN" sz="3000" b="1" baseline="-25000"/>
              <a:t> 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 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4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3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2</a:t>
            </a:r>
            <a:endParaRPr lang="zh-CN" altLang="en-US" sz="3200" b="1" baseline="-12000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977900" y="5117554"/>
            <a:ext cx="25765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000" b="1"/>
              <a:t> P</a:t>
            </a:r>
            <a:r>
              <a:rPr lang="en-US" altLang="zh-CN" sz="3200" b="1" baseline="-12000"/>
              <a:t>2</a:t>
            </a:r>
            <a:r>
              <a:rPr lang="en-US" altLang="zh-CN" sz="3000" b="1" baseline="-25000"/>
              <a:t> 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 </a:t>
            </a:r>
            <a:r>
              <a:rPr lang="en-US" altLang="zh-CN" sz="3000" b="1"/>
              <a:t>I</a:t>
            </a:r>
            <a:r>
              <a:rPr lang="en-US" altLang="zh-CN" sz="3200" b="1" baseline="-16000"/>
              <a:t>4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I</a:t>
            </a:r>
            <a:r>
              <a:rPr lang="en-US" altLang="zh-CN" sz="3200" b="1" baseline="-16000"/>
              <a:t>3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1</a:t>
            </a:r>
            <a:endParaRPr lang="zh-CN" altLang="en-US" sz="3200" b="1" baseline="-1200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977900" y="5616029"/>
            <a:ext cx="2543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000" b="1"/>
              <a:t> P</a:t>
            </a:r>
            <a:r>
              <a:rPr lang="en-US" altLang="zh-CN" sz="3200" b="1" baseline="-12000"/>
              <a:t>1</a:t>
            </a:r>
            <a:r>
              <a:rPr lang="en-US" altLang="zh-CN" sz="3000" b="1" baseline="-25000"/>
              <a:t> 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 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4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2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1</a:t>
            </a:r>
            <a:endParaRPr lang="zh-CN" altLang="en-US" sz="3200" b="1" baseline="-1200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68300" y="971004"/>
            <a:ext cx="2679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800000"/>
                </a:solidFill>
              </a:rPr>
              <a:t>2、海明校验</a:t>
            </a:r>
          </a:p>
        </p:txBody>
      </p:sp>
    </p:spTree>
    <p:extLst>
      <p:ext uri="{BB962C8B-B14F-4D97-AF65-F5344CB8AC3E}">
        <p14:creationId xmlns:p14="http://schemas.microsoft.com/office/powerpoint/2010/main" val="37626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9" grpId="0" build="p" autoUpdateAnimBg="0" advAuto="0"/>
      <p:bldP spid="10" grpId="0" animBg="1"/>
      <p:bldP spid="11" grpId="0" build="p" autoUpdateAnimBg="0"/>
      <p:bldP spid="12" grpId="0" build="p" autoUpdateAnimBg="0"/>
      <p:bldP spid="13" grpId="0" build="p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404813" y="1193254"/>
            <a:ext cx="34496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指误字:  </a:t>
            </a:r>
            <a:r>
              <a:rPr lang="en-US" altLang="zh-CN" sz="3000" b="1"/>
              <a:t>G</a:t>
            </a:r>
            <a:r>
              <a:rPr lang="en-US" altLang="zh-CN" sz="3200" b="1" baseline="-12000"/>
              <a:t>2</a:t>
            </a:r>
            <a:r>
              <a:rPr lang="en-US" altLang="zh-CN" sz="3000" b="1" baseline="-25000"/>
              <a:t> </a:t>
            </a:r>
            <a:r>
              <a:rPr lang="en-US" altLang="zh-CN" sz="3000" b="1"/>
              <a:t>G</a:t>
            </a:r>
            <a:r>
              <a:rPr lang="en-US" altLang="zh-CN" sz="3200" b="1" baseline="-12000"/>
              <a:t>1</a:t>
            </a:r>
            <a:r>
              <a:rPr lang="en-US" altLang="zh-CN" sz="3000" b="1" baseline="-25000"/>
              <a:t> </a:t>
            </a:r>
            <a:r>
              <a:rPr lang="en-US" altLang="zh-CN" sz="3000" b="1"/>
              <a:t>G</a:t>
            </a:r>
            <a:r>
              <a:rPr lang="en-US" altLang="zh-CN" sz="3200" b="1" baseline="-12000"/>
              <a:t>0</a:t>
            </a:r>
            <a:endParaRPr lang="zh-CN" altLang="en-US" sz="3200" b="1" baseline="-12000"/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1062038" y="1728241"/>
            <a:ext cx="3860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000" b="1"/>
              <a:t>G</a:t>
            </a:r>
            <a:r>
              <a:rPr lang="en-US" altLang="zh-CN" sz="3200" b="1" baseline="-16000"/>
              <a:t>2</a:t>
            </a:r>
            <a:r>
              <a:rPr lang="en-US" altLang="zh-CN" sz="3000" b="1" baseline="-25000"/>
              <a:t> 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 </a:t>
            </a:r>
            <a:r>
              <a:rPr lang="en-US" altLang="zh-CN" sz="3000" b="1"/>
              <a:t>I</a:t>
            </a:r>
            <a:r>
              <a:rPr lang="en-US" altLang="zh-CN" sz="3200" b="1" baseline="-16000"/>
              <a:t>4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I</a:t>
            </a:r>
            <a:r>
              <a:rPr lang="en-US" altLang="zh-CN" sz="3200" b="1" baseline="-16000"/>
              <a:t>3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I</a:t>
            </a:r>
            <a:r>
              <a:rPr lang="en-US" altLang="zh-CN" sz="3200" b="1" baseline="-16000"/>
              <a:t>2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P</a:t>
            </a:r>
            <a:r>
              <a:rPr lang="en-US" altLang="zh-CN" sz="3200" b="1" baseline="-16000"/>
              <a:t>3</a:t>
            </a:r>
            <a:r>
              <a:rPr lang="en-US" altLang="zh-CN" sz="3000" b="1" baseline="-25000"/>
              <a:t> </a:t>
            </a:r>
            <a:endParaRPr lang="zh-CN" altLang="en-US" sz="3000" b="1" baseline="-2500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1038225" y="2253704"/>
            <a:ext cx="3679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000" b="1"/>
              <a:t>G</a:t>
            </a:r>
            <a:r>
              <a:rPr lang="en-US" altLang="zh-CN" sz="3200" b="1" baseline="-16000"/>
              <a:t>1</a:t>
            </a:r>
            <a:r>
              <a:rPr lang="en-US" altLang="zh-CN" sz="3000" b="1" baseline="-25000"/>
              <a:t> 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 </a:t>
            </a:r>
            <a:r>
              <a:rPr lang="en-US" altLang="zh-CN" sz="3000" b="1"/>
              <a:t>I</a:t>
            </a:r>
            <a:r>
              <a:rPr lang="en-US" altLang="zh-CN" sz="3200" b="1" baseline="-16000"/>
              <a:t>4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I</a:t>
            </a:r>
            <a:r>
              <a:rPr lang="en-US" altLang="zh-CN" sz="3200" b="1" baseline="-16000"/>
              <a:t>3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I</a:t>
            </a:r>
            <a:r>
              <a:rPr lang="en-US" altLang="zh-CN" sz="3200" b="1" baseline="-16000"/>
              <a:t>1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P</a:t>
            </a:r>
            <a:r>
              <a:rPr lang="en-US" altLang="zh-CN" sz="3200" b="1" baseline="-16000"/>
              <a:t>2 </a:t>
            </a:r>
            <a:endParaRPr lang="zh-CN" altLang="en-US" sz="3200" b="1" baseline="-1600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054100" y="2775991"/>
            <a:ext cx="3740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000" b="1"/>
              <a:t>G</a:t>
            </a:r>
            <a:r>
              <a:rPr lang="en-US" altLang="zh-CN" sz="3200" b="1" baseline="-16000"/>
              <a:t>0</a:t>
            </a:r>
            <a:r>
              <a:rPr lang="en-US" altLang="zh-CN" sz="3000" b="1" baseline="-25000"/>
              <a:t> 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 </a:t>
            </a:r>
            <a:r>
              <a:rPr lang="en-US" altLang="zh-CN" sz="3000" b="1"/>
              <a:t>I</a:t>
            </a:r>
            <a:r>
              <a:rPr lang="en-US" altLang="zh-CN" sz="3200" b="1" baseline="-16000"/>
              <a:t>4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I</a:t>
            </a:r>
            <a:r>
              <a:rPr lang="en-US" altLang="zh-CN" sz="3200" b="1" baseline="-16000"/>
              <a:t>2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I</a:t>
            </a:r>
            <a:r>
              <a:rPr lang="en-US" altLang="zh-CN" sz="3200" b="1" baseline="-16000"/>
              <a:t>1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3000" b="1"/>
              <a:t>P</a:t>
            </a:r>
            <a:r>
              <a:rPr lang="en-US" altLang="zh-CN" sz="3200" b="1" baseline="-16000"/>
              <a:t>1</a:t>
            </a:r>
            <a:r>
              <a:rPr lang="en-US" altLang="zh-CN" sz="3000" b="1" baseline="-25000"/>
              <a:t> </a:t>
            </a:r>
            <a:endParaRPr lang="zh-CN" altLang="en-US" sz="3000" b="1" baseline="-25000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447675" y="3525291"/>
            <a:ext cx="6883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由 </a:t>
            </a:r>
            <a:r>
              <a:rPr lang="en-US" altLang="zh-CN" sz="3000" b="1"/>
              <a:t>G</a:t>
            </a:r>
            <a:r>
              <a:rPr lang="en-US" altLang="zh-CN" sz="3200" b="1" baseline="-16000"/>
              <a:t>2</a:t>
            </a:r>
            <a:r>
              <a:rPr lang="en-US" altLang="zh-CN" sz="3000" b="1" baseline="-25000"/>
              <a:t> </a:t>
            </a:r>
            <a:r>
              <a:rPr lang="en-US" altLang="zh-CN" sz="3000" b="1"/>
              <a:t>G</a:t>
            </a:r>
            <a:r>
              <a:rPr lang="en-US" altLang="zh-CN" sz="3200" b="1" baseline="-16000"/>
              <a:t>1</a:t>
            </a:r>
            <a:r>
              <a:rPr lang="en-US" altLang="zh-CN" sz="3000" b="1" baseline="-25000"/>
              <a:t> </a:t>
            </a:r>
            <a:r>
              <a:rPr lang="en-US" altLang="zh-CN" sz="3000" b="1"/>
              <a:t>G</a:t>
            </a:r>
            <a:r>
              <a:rPr lang="en-US" altLang="zh-CN" sz="3200" b="1" baseline="-16000"/>
              <a:t>0</a:t>
            </a:r>
            <a:r>
              <a:rPr lang="zh-CN" altLang="en-US" sz="3000" b="1"/>
              <a:t>将指明错误代码所在位置。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444500" y="5066754"/>
            <a:ext cx="86106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000" b="1"/>
              <a:t>又如, </a:t>
            </a:r>
            <a:r>
              <a:rPr lang="en-US" altLang="zh-CN" sz="3000" b="1"/>
              <a:t>G</a:t>
            </a:r>
            <a:r>
              <a:rPr lang="en-US" altLang="zh-CN" sz="3200" b="1" baseline="-12000"/>
              <a:t>2</a:t>
            </a:r>
            <a:r>
              <a:rPr lang="en-US" altLang="zh-CN" sz="1400" b="1" baseline="-25000"/>
              <a:t> </a:t>
            </a:r>
            <a:r>
              <a:rPr lang="en-US" altLang="zh-CN" sz="3000" b="1"/>
              <a:t>G</a:t>
            </a:r>
            <a:r>
              <a:rPr lang="en-US" altLang="zh-CN" sz="3200" b="1" baseline="-12000"/>
              <a:t>1</a:t>
            </a:r>
            <a:r>
              <a:rPr lang="en-US" altLang="zh-CN" sz="1400" b="1" baseline="-25000"/>
              <a:t> </a:t>
            </a:r>
            <a:r>
              <a:rPr lang="en-US" altLang="zh-CN" sz="3000" b="1"/>
              <a:t>G</a:t>
            </a:r>
            <a:r>
              <a:rPr lang="en-US" altLang="zh-CN" sz="3200" b="1" baseline="-12000"/>
              <a:t>0</a:t>
            </a:r>
            <a:r>
              <a:rPr lang="en-US" altLang="zh-CN" sz="3000" b="1" baseline="-25000"/>
              <a:t> 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110</a:t>
            </a:r>
            <a:r>
              <a:rPr lang="en-US" altLang="zh-CN" sz="3000" b="1">
                <a:sym typeface="Symbol" pitchFamily="18" charset="2"/>
              </a:rPr>
              <a:t>,  </a:t>
            </a:r>
            <a:r>
              <a:rPr lang="zh-CN" altLang="en-US" sz="3000" b="1">
                <a:sym typeface="Symbol" pitchFamily="18" charset="2"/>
              </a:rPr>
              <a:t>表示错误发生在第六位, 将其变反即可修正。(</a:t>
            </a:r>
            <a:r>
              <a:rPr lang="en-US" altLang="zh-CN" sz="3000" b="1"/>
              <a:t>G</a:t>
            </a:r>
            <a:r>
              <a:rPr lang="en-US" altLang="zh-CN" sz="3200" b="1" baseline="-16000"/>
              <a:t>2</a:t>
            </a:r>
            <a:r>
              <a:rPr lang="en-US" altLang="zh-CN" sz="3000" b="1"/>
              <a:t>G</a:t>
            </a:r>
            <a:r>
              <a:rPr lang="en-US" altLang="zh-CN" sz="3200" b="1" baseline="-16000"/>
              <a:t>1</a:t>
            </a:r>
            <a:r>
              <a:rPr lang="en-US" altLang="zh-CN" sz="3000" b="1"/>
              <a:t>G</a:t>
            </a:r>
            <a:r>
              <a:rPr lang="en-US" altLang="zh-CN" sz="3200" b="1" baseline="-16000"/>
              <a:t>0</a:t>
            </a:r>
            <a:r>
              <a:rPr lang="en-US" altLang="zh-CN" sz="3000" b="1" baseline="-25000"/>
              <a:t> 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000</a:t>
            </a:r>
            <a:r>
              <a:rPr lang="zh-CN" altLang="en-US" sz="3000" b="1">
                <a:sym typeface="Symbol" pitchFamily="18" charset="2"/>
              </a:rPr>
              <a:t>时, 无错误)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420688" y="4058691"/>
            <a:ext cx="872331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46163" indent="-1046163">
              <a:lnSpc>
                <a:spcPct val="110000"/>
              </a:lnSpc>
              <a:spcBef>
                <a:spcPct val="50000"/>
              </a:spcBef>
            </a:pPr>
            <a:r>
              <a:rPr lang="zh-CN" altLang="en-US" sz="3000" b="1"/>
              <a:t>比如: </a:t>
            </a:r>
            <a:r>
              <a:rPr lang="en-US" altLang="zh-CN" sz="3000" b="1"/>
              <a:t>I</a:t>
            </a:r>
            <a:r>
              <a:rPr lang="en-US" altLang="zh-CN" sz="3200" b="1" baseline="-12000"/>
              <a:t>2</a:t>
            </a:r>
            <a:r>
              <a:rPr lang="zh-CN" altLang="en-US" sz="3000" b="1">
                <a:sym typeface="Symbol" pitchFamily="18" charset="2"/>
              </a:rPr>
              <a:t>出错, 使</a:t>
            </a:r>
            <a:r>
              <a:rPr lang="en-US" altLang="zh-CN" sz="3000" b="1"/>
              <a:t>G</a:t>
            </a:r>
            <a:r>
              <a:rPr lang="en-US" altLang="zh-CN" sz="3200" b="1" baseline="-12000"/>
              <a:t>2</a:t>
            </a:r>
            <a:r>
              <a:rPr lang="zh-CN" altLang="en-US" sz="3000" b="1">
                <a:sym typeface="Symbol" pitchFamily="18" charset="2"/>
              </a:rPr>
              <a:t>和</a:t>
            </a:r>
            <a:r>
              <a:rPr lang="en-US" altLang="zh-CN" sz="3000" b="1"/>
              <a:t>G</a:t>
            </a:r>
            <a:r>
              <a:rPr lang="en-US" altLang="zh-CN" sz="3200" b="1" baseline="-12000"/>
              <a:t>0</a:t>
            </a:r>
            <a:r>
              <a:rPr lang="zh-CN" altLang="en-US" sz="3000" b="1">
                <a:sym typeface="Symbol" pitchFamily="18" charset="2"/>
              </a:rPr>
              <a:t>为1, </a:t>
            </a:r>
            <a:r>
              <a:rPr lang="en-US" altLang="zh-CN" sz="3000" b="1"/>
              <a:t>G</a:t>
            </a:r>
            <a:r>
              <a:rPr lang="en-US" altLang="zh-CN" sz="3200" b="1" baseline="-12000"/>
              <a:t>1</a:t>
            </a:r>
            <a:r>
              <a:rPr lang="zh-CN" altLang="en-US" sz="3000" b="1">
                <a:sym typeface="Symbol" pitchFamily="18" charset="2"/>
              </a:rPr>
              <a:t>为0, 则</a:t>
            </a:r>
            <a:r>
              <a:rPr lang="en-US" altLang="zh-CN" sz="3000" b="1"/>
              <a:t>G</a:t>
            </a:r>
            <a:r>
              <a:rPr lang="en-US" altLang="zh-CN" sz="3200" b="1" baseline="-12000"/>
              <a:t>2</a:t>
            </a:r>
            <a:r>
              <a:rPr lang="en-US" altLang="zh-CN" sz="3000" b="1"/>
              <a:t>G</a:t>
            </a:r>
            <a:r>
              <a:rPr lang="en-US" altLang="zh-CN" sz="3200" b="1" baseline="-12000"/>
              <a:t>1</a:t>
            </a:r>
            <a:r>
              <a:rPr lang="en-US" altLang="zh-CN" sz="3000" b="1"/>
              <a:t>G</a:t>
            </a:r>
            <a:r>
              <a:rPr lang="en-US" altLang="zh-CN" sz="3200" b="1" baseline="-12000"/>
              <a:t>0</a:t>
            </a:r>
            <a:r>
              <a:rPr lang="en-US" altLang="zh-CN" sz="3000" b="1" baseline="-25000"/>
              <a:t> </a:t>
            </a:r>
            <a:r>
              <a:rPr lang="en-US" altLang="zh-CN" sz="3000" b="1">
                <a:cs typeface="Times New Roman" pitchFamily="18" charset="0"/>
                <a:sym typeface="Symbol" pitchFamily="18" charset="2"/>
              </a:rPr>
              <a:t>101</a:t>
            </a:r>
            <a:r>
              <a:rPr lang="en-US" altLang="zh-CN" sz="3000" b="1">
                <a:sym typeface="Symbol" pitchFamily="18" charset="2"/>
              </a:rPr>
              <a:t>, </a:t>
            </a:r>
            <a:r>
              <a:rPr lang="zh-CN" altLang="en-US" sz="3000" b="1">
                <a:sym typeface="Symbol" pitchFamily="18" charset="2"/>
              </a:rPr>
              <a:t>表明第5位出错。</a:t>
            </a:r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756275" y="1271041"/>
            <a:ext cx="3638550" cy="2030413"/>
            <a:chOff x="3674" y="98"/>
            <a:chExt cx="2292" cy="1279"/>
          </a:xfrm>
        </p:grpSpPr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3742" y="98"/>
              <a:ext cx="222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I</a:t>
              </a:r>
              <a:r>
                <a:rPr lang="en-US" altLang="zh-CN" sz="3200" b="1" baseline="-12000"/>
                <a:t>4</a:t>
              </a:r>
              <a:r>
                <a:rPr lang="en-US" altLang="zh-CN" sz="3200" b="1" baseline="-25000"/>
                <a:t> </a:t>
              </a:r>
              <a:r>
                <a:rPr lang="en-US" altLang="zh-CN" sz="3000" b="1"/>
                <a:t>I</a:t>
              </a:r>
              <a:r>
                <a:rPr lang="en-US" altLang="zh-CN" sz="3200" b="1" baseline="-12000"/>
                <a:t>3</a:t>
              </a:r>
              <a:r>
                <a:rPr lang="en-US" altLang="zh-CN" sz="3200" b="1" baseline="-25000"/>
                <a:t> </a:t>
              </a:r>
              <a:r>
                <a:rPr lang="en-US" altLang="zh-CN" sz="3000" b="1"/>
                <a:t>I</a:t>
              </a:r>
              <a:r>
                <a:rPr lang="en-US" altLang="zh-CN" sz="3200" b="1" baseline="-14000"/>
                <a:t>2</a:t>
              </a:r>
              <a:r>
                <a:rPr lang="en-US" altLang="zh-CN" sz="3200" b="1" baseline="-25000"/>
                <a:t> </a:t>
              </a:r>
              <a:r>
                <a:rPr lang="en-US" altLang="zh-CN" sz="3000" b="1"/>
                <a:t>P</a:t>
              </a:r>
              <a:r>
                <a:rPr lang="en-US" altLang="zh-CN" sz="3200" b="1" baseline="-12000"/>
                <a:t>3</a:t>
              </a:r>
              <a:r>
                <a:rPr lang="en-US" altLang="zh-CN" sz="3200" b="1" baseline="-25000"/>
                <a:t> </a:t>
              </a:r>
              <a:r>
                <a:rPr lang="en-US" altLang="zh-CN" sz="3000" b="1"/>
                <a:t>I</a:t>
              </a:r>
              <a:r>
                <a:rPr lang="en-US" altLang="zh-CN" sz="3200" b="1" baseline="-14000"/>
                <a:t>1</a:t>
              </a:r>
              <a:r>
                <a:rPr lang="en-US" altLang="zh-CN" sz="3200" b="1" baseline="-25000"/>
                <a:t> </a:t>
              </a:r>
              <a:r>
                <a:rPr lang="en-US" altLang="zh-CN" sz="3000" b="1"/>
                <a:t>P</a:t>
              </a:r>
              <a:r>
                <a:rPr lang="en-US" altLang="zh-CN" sz="3200" b="1" baseline="-12000"/>
                <a:t>2</a:t>
              </a:r>
              <a:r>
                <a:rPr lang="en-US" altLang="zh-CN" sz="3200" b="1" baseline="-25000"/>
                <a:t> </a:t>
              </a:r>
              <a:r>
                <a:rPr lang="en-US" altLang="zh-CN" sz="3000" b="1"/>
                <a:t>P</a:t>
              </a:r>
              <a:r>
                <a:rPr lang="en-US" altLang="zh-CN" sz="3200" b="1" baseline="-14000"/>
                <a:t>1</a:t>
              </a: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3805" y="392"/>
              <a:ext cx="15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b="1"/>
                <a:t> P</a:t>
              </a:r>
              <a:r>
                <a:rPr lang="en-US" altLang="zh-CN" sz="3200" b="1" baseline="-12000"/>
                <a:t>3</a:t>
              </a:r>
              <a:r>
                <a:rPr lang="en-US" altLang="zh-CN" sz="3000" b="1" baseline="-25000"/>
                <a:t> </a:t>
              </a:r>
              <a:r>
                <a:rPr lang="en-US" altLang="zh-CN" sz="3000" b="1">
                  <a:cs typeface="Times New Roman" pitchFamily="18" charset="0"/>
                  <a:sym typeface="Symbol" pitchFamily="18" charset="2"/>
                </a:rPr>
                <a:t> </a:t>
              </a:r>
              <a:r>
                <a:rPr lang="en-US" altLang="zh-CN" sz="3000" b="1"/>
                <a:t>I</a:t>
              </a:r>
              <a:r>
                <a:rPr lang="en-US" altLang="zh-CN" sz="3200" b="1" baseline="-12000"/>
                <a:t>4</a:t>
              </a:r>
              <a:r>
                <a:rPr lang="en-US" altLang="zh-CN" sz="3000" b="1">
                  <a:cs typeface="Times New Roman" pitchFamily="18" charset="0"/>
                  <a:sym typeface="Symbol" pitchFamily="18" charset="2"/>
                </a:rPr>
                <a:t></a:t>
              </a:r>
              <a:r>
                <a:rPr lang="en-US" altLang="zh-CN" sz="3000" b="1"/>
                <a:t>I</a:t>
              </a:r>
              <a:r>
                <a:rPr lang="en-US" altLang="zh-CN" sz="3200" b="1" baseline="-12000"/>
                <a:t>3</a:t>
              </a:r>
              <a:r>
                <a:rPr lang="en-US" altLang="zh-CN" sz="3000" b="1">
                  <a:cs typeface="Times New Roman" pitchFamily="18" charset="0"/>
                  <a:sym typeface="Symbol" pitchFamily="18" charset="2"/>
                </a:rPr>
                <a:t></a:t>
              </a:r>
              <a:r>
                <a:rPr lang="en-US" altLang="zh-CN" sz="3000" b="1"/>
                <a:t>I</a:t>
              </a:r>
              <a:r>
                <a:rPr lang="en-US" altLang="zh-CN" sz="3200" b="1" baseline="-12000"/>
                <a:t>2</a:t>
              </a:r>
              <a:endParaRPr lang="zh-CN" altLang="en-US" sz="3200" b="1" baseline="-12000"/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800" y="683"/>
              <a:ext cx="162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b="1"/>
                <a:t> P</a:t>
              </a:r>
              <a:r>
                <a:rPr lang="en-US" altLang="zh-CN" sz="3200" b="1" baseline="-12000"/>
                <a:t>2</a:t>
              </a:r>
              <a:r>
                <a:rPr lang="en-US" altLang="zh-CN" sz="3000" b="1" baseline="-25000"/>
                <a:t> </a:t>
              </a:r>
              <a:r>
                <a:rPr lang="en-US" altLang="zh-CN" sz="3000" b="1">
                  <a:cs typeface="Times New Roman" pitchFamily="18" charset="0"/>
                  <a:sym typeface="Symbol" pitchFamily="18" charset="2"/>
                </a:rPr>
                <a:t> </a:t>
              </a:r>
              <a:r>
                <a:rPr lang="en-US" altLang="zh-CN" sz="3000" b="1"/>
                <a:t>I</a:t>
              </a:r>
              <a:r>
                <a:rPr lang="en-US" altLang="zh-CN" sz="3200" b="1" baseline="-12000"/>
                <a:t>4</a:t>
              </a:r>
              <a:r>
                <a:rPr lang="en-US" altLang="zh-CN" sz="3000" b="1">
                  <a:cs typeface="Times New Roman" pitchFamily="18" charset="0"/>
                  <a:sym typeface="Symbol" pitchFamily="18" charset="2"/>
                </a:rPr>
                <a:t></a:t>
              </a:r>
              <a:r>
                <a:rPr lang="en-US" altLang="zh-CN" sz="3000" b="1"/>
                <a:t>I</a:t>
              </a:r>
              <a:r>
                <a:rPr lang="en-US" altLang="zh-CN" sz="3200" b="1" baseline="-12000"/>
                <a:t>3</a:t>
              </a:r>
              <a:r>
                <a:rPr lang="en-US" altLang="zh-CN" sz="3000" b="1">
                  <a:cs typeface="Times New Roman" pitchFamily="18" charset="0"/>
                  <a:sym typeface="Symbol" pitchFamily="18" charset="2"/>
                </a:rPr>
                <a:t></a:t>
              </a:r>
              <a:r>
                <a:rPr lang="en-US" altLang="zh-CN" sz="3000" b="1"/>
                <a:t>I</a:t>
              </a:r>
              <a:r>
                <a:rPr lang="en-US" altLang="zh-CN" sz="3200" b="1" baseline="-12000"/>
                <a:t>1</a:t>
              </a:r>
              <a:endParaRPr lang="zh-CN" altLang="en-US" sz="3200" b="1" baseline="-12000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800" y="981"/>
              <a:ext cx="160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b="1"/>
                <a:t> P</a:t>
              </a:r>
              <a:r>
                <a:rPr lang="en-US" altLang="zh-CN" sz="3200" b="1" baseline="-12000"/>
                <a:t>1</a:t>
              </a:r>
              <a:r>
                <a:rPr lang="en-US" altLang="zh-CN" sz="3000" b="1" baseline="-25000"/>
                <a:t> </a:t>
              </a:r>
              <a:r>
                <a:rPr lang="en-US" altLang="zh-CN" sz="3000" b="1">
                  <a:cs typeface="Times New Roman" pitchFamily="18" charset="0"/>
                  <a:sym typeface="Symbol" pitchFamily="18" charset="2"/>
                </a:rPr>
                <a:t> </a:t>
              </a:r>
              <a:r>
                <a:rPr lang="en-US" altLang="zh-CN" sz="3000" b="1"/>
                <a:t>I</a:t>
              </a:r>
              <a:r>
                <a:rPr lang="en-US" altLang="zh-CN" sz="3200" b="1" baseline="-12000"/>
                <a:t>4</a:t>
              </a:r>
              <a:r>
                <a:rPr lang="en-US" altLang="zh-CN" sz="3000" b="1">
                  <a:cs typeface="Times New Roman" pitchFamily="18" charset="0"/>
                  <a:sym typeface="Symbol" pitchFamily="18" charset="2"/>
                </a:rPr>
                <a:t></a:t>
              </a:r>
              <a:r>
                <a:rPr lang="en-US" altLang="zh-CN" sz="3000" b="1"/>
                <a:t>I</a:t>
              </a:r>
              <a:r>
                <a:rPr lang="en-US" altLang="zh-CN" sz="3200" b="1" baseline="-12000"/>
                <a:t>2</a:t>
              </a:r>
              <a:r>
                <a:rPr lang="en-US" altLang="zh-CN" sz="3000" b="1">
                  <a:cs typeface="Times New Roman" pitchFamily="18" charset="0"/>
                  <a:sym typeface="Symbol" pitchFamily="18" charset="2"/>
                </a:rPr>
                <a:t></a:t>
              </a:r>
              <a:r>
                <a:rPr lang="en-US" altLang="zh-CN" sz="3000" b="1"/>
                <a:t>I</a:t>
              </a:r>
              <a:r>
                <a:rPr lang="en-US" altLang="zh-CN" sz="3200" b="1" baseline="-12000"/>
                <a:t>1</a:t>
              </a:r>
              <a:endParaRPr lang="zh-CN" altLang="en-US" sz="3200" b="1" baseline="-12000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3674" y="104"/>
              <a:ext cx="1933" cy="1273"/>
            </a:xfrm>
            <a:prstGeom prst="rect">
              <a:avLst/>
            </a:prstGeom>
            <a:noFill/>
            <a:ln w="21590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2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9" y="498984"/>
            <a:ext cx="78962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17067" y="692696"/>
            <a:ext cx="2890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smtClean="0"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zh-CN" altLang="en-US" sz="3200" b="1" smtClean="0">
                <a:cs typeface="Tahoma" panose="020B0604030504040204" pitchFamily="34" charset="0"/>
                <a:sym typeface="Wingdings" panose="05000000000000000000" pitchFamily="2" charset="2"/>
              </a:rPr>
              <a:t>、</a:t>
            </a:r>
            <a:r>
              <a:rPr lang="zh-CN" altLang="en-US" sz="3200" b="1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3200" b="1"/>
              <a:t>读/写过程:</a:t>
            </a:r>
            <a:endParaRPr lang="en-US" altLang="zh-CN" sz="32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4838" y="1448271"/>
            <a:ext cx="1731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(1) 写入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0075" y="1913408"/>
            <a:ext cx="83629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在磁头线圈中加入磁化电流(写电流), 并使磁介质移动, 在磁层上形成连续的小段磁化区域(位单元)。电流大小可以使磁化强度达到饱和。</a:t>
            </a:r>
            <a:endParaRPr lang="en-US" altLang="zh-CN" sz="2800" b="1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544513" y="3555013"/>
            <a:ext cx="820395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根据所加电流方向不同, 被磁化的方向也不同, 磁化强度分别用+</a:t>
            </a:r>
            <a:r>
              <a:rPr lang="en-US" altLang="zh-CN" sz="2800" b="1"/>
              <a:t>Br</a:t>
            </a:r>
            <a:r>
              <a:rPr lang="zh-CN" altLang="en-US" sz="2800" b="1"/>
              <a:t>和–</a:t>
            </a:r>
            <a:r>
              <a:rPr lang="en-US" altLang="zh-CN" sz="2800" b="1"/>
              <a:t>Br</a:t>
            </a:r>
            <a:r>
              <a:rPr lang="zh-CN" altLang="en-US" sz="2800" b="1"/>
              <a:t>表示。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514350" y="4995173"/>
            <a:ext cx="79460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被磁化的区域是存储的信息; 用不同磁化方向来表示二进制信息“1”和“0”。</a:t>
            </a:r>
          </a:p>
        </p:txBody>
      </p:sp>
    </p:spTree>
    <p:extLst>
      <p:ext uri="{BB962C8B-B14F-4D97-AF65-F5344CB8AC3E}">
        <p14:creationId xmlns:p14="http://schemas.microsoft.com/office/powerpoint/2010/main" val="33185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build="p" autoUpdateAnimBg="0"/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7350" y="836712"/>
            <a:ext cx="2057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000" b="1"/>
              <a:t>(2) 读出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76275" y="1597199"/>
            <a:ext cx="84677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000" b="1"/>
              <a:t>磁头线圈中不加电流,  磁层移动。当被磁化的记录磁层(位单元)的转变区经过磁头下方时, 在线圈两端产生感应电势。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702050" y="3048174"/>
            <a:ext cx="539750" cy="296862"/>
          </a:xfrm>
          <a:prstGeom prst="line">
            <a:avLst/>
          </a:prstGeom>
          <a:noFill/>
          <a:ln w="22225">
            <a:solidFill>
              <a:srgbClr val="00005E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52813" y="4087986"/>
            <a:ext cx="2347912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100" b="1"/>
              <a:t>读出信号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4740275" y="2554461"/>
            <a:ext cx="923925" cy="763588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54650" y="3257724"/>
            <a:ext cx="3124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800000"/>
                </a:solidFill>
              </a:rPr>
              <a:t>磁通变化的区域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98863" y="2060848"/>
            <a:ext cx="15525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000" b="1" u="sng">
                <a:solidFill>
                  <a:srgbClr val="800000"/>
                </a:solidFill>
              </a:rPr>
              <a:t>转变区</a:t>
            </a:r>
            <a:endParaRPr lang="en-US" altLang="zh-CN" sz="3000" b="1" u="sng">
              <a:solidFill>
                <a:srgbClr val="800000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19325" y="2516361"/>
            <a:ext cx="1946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000" b="1" u="sng">
                <a:solidFill>
                  <a:srgbClr val="000084"/>
                </a:solidFill>
              </a:rPr>
              <a:t>感应电势</a:t>
            </a: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3303588" y="3175174"/>
            <a:ext cx="1658937" cy="1009650"/>
            <a:chOff x="2081" y="1403"/>
            <a:chExt cx="1045" cy="636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081" y="1483"/>
              <a:ext cx="89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4400"/>
                  </a:solidFill>
                </a:rPr>
                <a:t>e</a:t>
              </a:r>
              <a:r>
                <a:rPr lang="en-US" altLang="zh-CN" sz="1600" b="1">
                  <a:solidFill>
                    <a:srgbClr val="004400"/>
                  </a:solidFill>
                </a:rPr>
                <a:t> </a:t>
              </a:r>
              <a:r>
                <a:rPr lang="en-US" altLang="zh-CN" sz="3200" b="1">
                  <a:solidFill>
                    <a:srgbClr val="004400"/>
                  </a:solidFill>
                  <a:sym typeface="Symbol" panose="05050102010706020507" pitchFamily="18" charset="2"/>
                </a:rPr>
                <a:t></a:t>
              </a:r>
              <a:r>
                <a:rPr lang="en-US" altLang="zh-CN" b="1">
                  <a:solidFill>
                    <a:srgbClr val="004400"/>
                  </a:solidFill>
                </a:rPr>
                <a:t> </a:t>
              </a:r>
              <a:r>
                <a:rPr lang="en-US" altLang="zh-CN" sz="3000" b="1">
                  <a:solidFill>
                    <a:srgbClr val="004400"/>
                  </a:solidFill>
                </a:rPr>
                <a:t>–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664" y="1403"/>
              <a:ext cx="43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>
                  <a:solidFill>
                    <a:srgbClr val="004400"/>
                  </a:solidFill>
                </a:rPr>
                <a:t>d</a:t>
              </a:r>
              <a:r>
                <a:rPr lang="en-US" altLang="zh-CN" sz="2800" b="1">
                  <a:solidFill>
                    <a:srgbClr val="004400"/>
                  </a:solidFill>
                  <a:sym typeface="Symbol" panose="05050102010706020507" pitchFamily="18" charset="2"/>
                </a:rPr>
                <a:t></a:t>
              </a:r>
              <a:endParaRPr lang="en-US" altLang="zh-CN" sz="2800" b="1">
                <a:solidFill>
                  <a:srgbClr val="004400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669" y="1733"/>
              <a:ext cx="440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688" y="1674"/>
              <a:ext cx="43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4400"/>
                  </a:solidFill>
                </a:rPr>
                <a:t>d</a:t>
              </a:r>
              <a:r>
                <a:rPr lang="en-US" altLang="zh-CN" sz="2800" b="1">
                  <a:solidFill>
                    <a:srgbClr val="004400"/>
                  </a:solidFill>
                  <a:sym typeface="Symbol" panose="05050102010706020507" pitchFamily="18" charset="2"/>
                </a:rPr>
                <a:t>t</a:t>
              </a:r>
              <a:endParaRPr lang="en-US" altLang="zh-CN" sz="2800" b="1">
                <a:solidFill>
                  <a:srgbClr val="004400"/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5157192"/>
            <a:ext cx="62865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build="p" autoUpdateAnimBg="0" advAuto="0"/>
      <p:bldP spid="7" grpId="0" build="p" autoUpdateAnimBg="0" advAuto="0"/>
      <p:bldP spid="8" grpId="0" build="p" autoUpdateAnimBg="0"/>
      <p:bldP spid="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07405" y="113259"/>
            <a:ext cx="4384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4</a:t>
            </a:r>
            <a:r>
              <a:rPr lang="zh-CN" altLang="en-US" sz="3200" b="1" smtClean="0"/>
              <a:t>.</a:t>
            </a:r>
            <a:r>
              <a:rPr lang="en-US" altLang="zh-CN" sz="3200" b="1" smtClean="0"/>
              <a:t>5</a:t>
            </a:r>
            <a:r>
              <a:rPr lang="zh-CN" altLang="en-US" sz="3200" b="1" smtClean="0"/>
              <a:t>.</a:t>
            </a:r>
            <a:r>
              <a:rPr lang="zh-CN" altLang="en-US" sz="3200" b="1"/>
              <a:t>2  磁盘存储器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55675" y="2121818"/>
            <a:ext cx="12747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000" b="1">
                <a:latin typeface="宋体" panose="02010600030101010101" pitchFamily="2" charset="-122"/>
              </a:rPr>
              <a:t>磁盘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25975" y="1839243"/>
            <a:ext cx="222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磁盘控制器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1909763" y="2071018"/>
            <a:ext cx="187325" cy="914400"/>
          </a:xfrm>
          <a:prstGeom prst="leftBrace">
            <a:avLst>
              <a:gd name="adj1" fmla="val 40678"/>
              <a:gd name="adj2" fmla="val 50000"/>
            </a:avLst>
          </a:prstGeom>
          <a:noFill/>
          <a:ln w="2540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30413" y="2555205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磁盘驱动器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81763" y="185670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+</a:t>
            </a:r>
            <a:r>
              <a:rPr lang="zh-CN" altLang="en-US" sz="1400" b="1"/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接口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051300" y="2136105"/>
            <a:ext cx="533400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049463" y="1866230"/>
            <a:ext cx="2182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磁盘适配器</a:t>
            </a: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3992563" y="2512343"/>
            <a:ext cx="184150" cy="650875"/>
          </a:xfrm>
          <a:prstGeom prst="leftBrace">
            <a:avLst>
              <a:gd name="adj1" fmla="val 29454"/>
              <a:gd name="adj2" fmla="val 50000"/>
            </a:avLst>
          </a:prstGeom>
          <a:noFill/>
          <a:ln w="2540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141788" y="228691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盘片、磁头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08450" y="2775868"/>
            <a:ext cx="408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定位系统、传动系统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57200" y="1340768"/>
            <a:ext cx="198913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100" b="1"/>
              <a:t>1. 组成</a:t>
            </a:r>
          </a:p>
        </p:txBody>
      </p:sp>
      <p:pic>
        <p:nvPicPr>
          <p:cNvPr id="23" name="图片 22" descr="硬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380176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6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build="p" autoUpdateAnimBg="0"/>
      <p:bldP spid="5" grpId="0" build="p" autoUpdateAnimBg="0"/>
      <p:bldP spid="6" grpId="0" animBg="1" autoUpdateAnimBg="0"/>
      <p:bldP spid="7" grpId="0" build="p" autoUpdateAnimBg="0"/>
      <p:bldP spid="8" grpId="0" build="p" autoUpdateAnimBg="0" advAuto="1000"/>
      <p:bldP spid="10" grpId="0" build="p" autoUpdateAnimBg="0" advAuto="0"/>
      <p:bldP spid="11" grpId="0" animBg="1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9712" y="188640"/>
            <a:ext cx="5688632" cy="6462269"/>
            <a:chOff x="1979712" y="188640"/>
            <a:chExt cx="5688632" cy="646226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712" y="188640"/>
              <a:ext cx="4858078" cy="6462269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H="1">
              <a:off x="6084168" y="2204864"/>
              <a:ext cx="936104" cy="720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>
              <a:off x="5148064" y="2996952"/>
              <a:ext cx="2157778" cy="6480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20272" y="1745091"/>
              <a:ext cx="331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mtClean="0">
                  <a:solidFill>
                    <a:srgbClr val="FF0000"/>
                  </a:solidFill>
                </a:rPr>
                <a:t>盘片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36679" y="2636912"/>
              <a:ext cx="331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mtClean="0">
                  <a:solidFill>
                    <a:srgbClr val="FF0000"/>
                  </a:solidFill>
                </a:rPr>
                <a:t>磁头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5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849139" y="116632"/>
            <a:ext cx="24987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 smtClean="0"/>
              <a:t>1、 </a:t>
            </a:r>
            <a:r>
              <a:rPr lang="zh-CN" altLang="en-US" sz="2900" b="1"/>
              <a:t>信息分布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100138" y="908720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盘片: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206625" y="908720"/>
            <a:ext cx="56057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多</a:t>
            </a:r>
            <a:r>
              <a:rPr lang="zh-CN" altLang="en-US" sz="2800" b="1" smtClean="0"/>
              <a:t>片形成盘组, 每片双面</a:t>
            </a:r>
            <a:r>
              <a:rPr lang="zh-CN" altLang="en-US" sz="2800" b="1"/>
              <a:t>记录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117600" y="1513111"/>
            <a:ext cx="1344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磁道: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190750" y="1514698"/>
            <a:ext cx="633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盘片旋转一周, 磁头的作用区域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55934" y="3356992"/>
            <a:ext cx="3744058" cy="3168352"/>
            <a:chOff x="827942" y="1700808"/>
            <a:chExt cx="4320122" cy="3765103"/>
          </a:xfrm>
        </p:grpSpPr>
        <p:grpSp>
          <p:nvGrpSpPr>
            <p:cNvPr id="11" name="组合 10"/>
            <p:cNvGrpSpPr/>
            <p:nvPr/>
          </p:nvGrpSpPr>
          <p:grpSpPr>
            <a:xfrm>
              <a:off x="827942" y="1700808"/>
              <a:ext cx="4320122" cy="3765103"/>
              <a:chOff x="827942" y="1700808"/>
              <a:chExt cx="4320122" cy="3765103"/>
            </a:xfrm>
          </p:grpSpPr>
          <p:pic>
            <p:nvPicPr>
              <p:cNvPr id="14" name="Picture 2" descr="http://t3.baidu.com/it/u=3143861545,1016459101&amp;fm=23&amp;gp=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42" y="1844824"/>
                <a:ext cx="4071938" cy="3621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矩形 14"/>
              <p:cNvSpPr/>
              <p:nvPr/>
            </p:nvSpPr>
            <p:spPr>
              <a:xfrm>
                <a:off x="1331640" y="17008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smtClean="0">
                    <a:solidFill>
                      <a:schemeClr val="tx1"/>
                    </a:solidFill>
                  </a:rPr>
                  <a:t>磁头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051720" y="17008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扇区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699792" y="17008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主轴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347864" y="1772816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磁道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95936" y="18532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盘片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99992" y="2996952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柱面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4067944" y="2996952"/>
              <a:ext cx="0" cy="151216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220344" y="2996952"/>
              <a:ext cx="0" cy="151216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29" y="3513663"/>
            <a:ext cx="2721482" cy="2802831"/>
          </a:xfrm>
          <a:prstGeom prst="rect">
            <a:avLst/>
          </a:prstGeom>
        </p:spPr>
      </p:pic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15616" y="2060848"/>
            <a:ext cx="1344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smtClean="0"/>
              <a:t>道密度:</a:t>
            </a:r>
            <a:endParaRPr lang="zh-CN" altLang="en-US" sz="2800" b="1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556767" y="2062435"/>
            <a:ext cx="633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盘片径向单位距离的磁道数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7555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22" grpId="0" build="p" autoUpdateAnimBg="0"/>
      <p:bldP spid="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4899025" y="1219349"/>
            <a:ext cx="1131888" cy="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964113" y="725636"/>
            <a:ext cx="128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磁道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084763" y="1233636"/>
            <a:ext cx="3649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盘片旋转一周的磁头作用区, 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302375" y="1668611"/>
            <a:ext cx="2727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最外层为0道。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4770439" y="2989411"/>
            <a:ext cx="28979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74675" indent="-574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6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66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/>
              <a:t> </a:t>
            </a:r>
            <a:r>
              <a:rPr lang="zh-CN" altLang="en-US" sz="2800" b="1" smtClean="0">
                <a:solidFill>
                  <a:srgbClr val="0000FF"/>
                </a:solidFill>
              </a:rPr>
              <a:t>道密度</a:t>
            </a:r>
            <a:r>
              <a:rPr lang="zh-CN" altLang="en-US" sz="2800" b="1" smtClean="0"/>
              <a:t>：单位距离的磁道数</a:t>
            </a:r>
            <a:endParaRPr lang="zh-CN" altLang="en-US" sz="2800" b="1"/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587375" y="916136"/>
            <a:ext cx="4119563" cy="3824288"/>
            <a:chOff x="370" y="134"/>
            <a:chExt cx="2595" cy="2409"/>
          </a:xfrm>
        </p:grpSpPr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370" y="134"/>
              <a:ext cx="2595" cy="2409"/>
            </a:xfrm>
            <a:prstGeom prst="rect">
              <a:avLst/>
            </a:prstGeom>
            <a:noFill/>
            <a:ln w="19050">
              <a:solidFill>
                <a:srgbClr val="003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404" y="151"/>
              <a:ext cx="2519" cy="236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003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Oval 45"/>
          <p:cNvSpPr>
            <a:spLocks noChangeArrowheads="1"/>
          </p:cNvSpPr>
          <p:nvPr/>
        </p:nvSpPr>
        <p:spPr bwMode="auto">
          <a:xfrm>
            <a:off x="831850" y="1100286"/>
            <a:ext cx="3613150" cy="34131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46"/>
          <p:cNvSpPr>
            <a:spLocks noChangeShapeType="1"/>
          </p:cNvSpPr>
          <p:nvPr/>
        </p:nvSpPr>
        <p:spPr bwMode="auto">
          <a:xfrm flipH="1">
            <a:off x="4051300" y="1224111"/>
            <a:ext cx="868363" cy="503238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Oval 47"/>
          <p:cNvSpPr>
            <a:spLocks noChangeArrowheads="1"/>
          </p:cNvSpPr>
          <p:nvPr/>
        </p:nvSpPr>
        <p:spPr bwMode="auto">
          <a:xfrm>
            <a:off x="1076325" y="1232049"/>
            <a:ext cx="3119438" cy="3052762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1512888" y="1579711"/>
            <a:ext cx="2265362" cy="2265363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49"/>
          <p:cNvSpPr>
            <a:spLocks noChangeArrowheads="1"/>
          </p:cNvSpPr>
          <p:nvPr/>
        </p:nvSpPr>
        <p:spPr bwMode="auto">
          <a:xfrm>
            <a:off x="1290638" y="1405086"/>
            <a:ext cx="2678112" cy="26638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50"/>
          <p:cNvSpPr>
            <a:spLocks noChangeArrowheads="1"/>
          </p:cNvSpPr>
          <p:nvPr/>
        </p:nvSpPr>
        <p:spPr bwMode="auto">
          <a:xfrm>
            <a:off x="1693863" y="1732111"/>
            <a:ext cx="1892300" cy="1892300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1100138" y="2768749"/>
            <a:ext cx="2982912" cy="2260600"/>
            <a:chOff x="1513" y="1589"/>
            <a:chExt cx="1892" cy="1682"/>
          </a:xfrm>
        </p:grpSpPr>
        <p:sp>
          <p:nvSpPr>
            <p:cNvPr id="19" name="Line 52"/>
            <p:cNvSpPr>
              <a:spLocks noChangeShapeType="1"/>
            </p:cNvSpPr>
            <p:nvPr/>
          </p:nvSpPr>
          <p:spPr bwMode="auto">
            <a:xfrm flipH="1">
              <a:off x="1513" y="1591"/>
              <a:ext cx="937" cy="168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2468" y="1589"/>
              <a:ext cx="937" cy="168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" name="Freeform 54"/>
          <p:cNvSpPr>
            <a:spLocks/>
          </p:cNvSpPr>
          <p:nvPr/>
        </p:nvSpPr>
        <p:spPr bwMode="auto">
          <a:xfrm rot="5400000">
            <a:off x="2428082" y="3652192"/>
            <a:ext cx="336550" cy="2773363"/>
          </a:xfrm>
          <a:custGeom>
            <a:avLst/>
            <a:gdLst>
              <a:gd name="T0" fmla="*/ 78 w 554"/>
              <a:gd name="T1" fmla="*/ 0 h 2822"/>
              <a:gd name="T2" fmla="*/ 459 w 554"/>
              <a:gd name="T3" fmla="*/ 703 h 2822"/>
              <a:gd name="T4" fmla="*/ 478 w 554"/>
              <a:gd name="T5" fmla="*/ 2060 h 2822"/>
              <a:gd name="T6" fmla="*/ 0 w 554"/>
              <a:gd name="T7" fmla="*/ 2822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4" h="2822">
                <a:moveTo>
                  <a:pt x="78" y="0"/>
                </a:moveTo>
                <a:cubicBezTo>
                  <a:pt x="235" y="180"/>
                  <a:pt x="392" y="360"/>
                  <a:pt x="459" y="703"/>
                </a:cubicBezTo>
                <a:cubicBezTo>
                  <a:pt x="526" y="1046"/>
                  <a:pt x="554" y="1707"/>
                  <a:pt x="478" y="2060"/>
                </a:cubicBezTo>
                <a:cubicBezTo>
                  <a:pt x="402" y="2413"/>
                  <a:pt x="201" y="2617"/>
                  <a:pt x="0" y="2822"/>
                </a:cubicBezTo>
              </a:path>
            </a:pathLst>
          </a:custGeom>
          <a:noFill/>
          <a:ln w="9525">
            <a:solidFill>
              <a:srgbClr val="003C00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2136775" y="4705499"/>
            <a:ext cx="128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C00"/>
                </a:solidFill>
              </a:rPr>
              <a:t>扇区</a:t>
            </a:r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 flipH="1">
            <a:off x="641350" y="2740174"/>
            <a:ext cx="1927225" cy="327025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57"/>
          <p:cNvSpPr>
            <a:spLocks noChangeShapeType="1"/>
          </p:cNvSpPr>
          <p:nvPr/>
        </p:nvSpPr>
        <p:spPr bwMode="auto">
          <a:xfrm>
            <a:off x="2638425" y="2729061"/>
            <a:ext cx="2033588" cy="29845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Oval 58"/>
          <p:cNvSpPr>
            <a:spLocks noChangeArrowheads="1"/>
          </p:cNvSpPr>
          <p:nvPr/>
        </p:nvSpPr>
        <p:spPr bwMode="auto">
          <a:xfrm>
            <a:off x="1833563" y="1935311"/>
            <a:ext cx="1533525" cy="15335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59"/>
          <p:cNvSpPr>
            <a:spLocks noChangeArrowheads="1"/>
          </p:cNvSpPr>
          <p:nvPr/>
        </p:nvSpPr>
        <p:spPr bwMode="auto">
          <a:xfrm>
            <a:off x="2051050" y="2165499"/>
            <a:ext cx="1101725" cy="11017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60"/>
          <p:cNvSpPr>
            <a:spLocks noChangeArrowheads="1"/>
          </p:cNvSpPr>
          <p:nvPr/>
        </p:nvSpPr>
        <p:spPr bwMode="auto">
          <a:xfrm>
            <a:off x="2220913" y="2362349"/>
            <a:ext cx="719137" cy="719137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61"/>
          <p:cNvGrpSpPr>
            <a:grpSpLocks/>
          </p:cNvGrpSpPr>
          <p:nvPr/>
        </p:nvGrpSpPr>
        <p:grpSpPr bwMode="auto">
          <a:xfrm>
            <a:off x="1657350" y="3006874"/>
            <a:ext cx="1955800" cy="1511300"/>
            <a:chOff x="836" y="1283"/>
            <a:chExt cx="1232" cy="952"/>
          </a:xfrm>
        </p:grpSpPr>
        <p:sp>
          <p:nvSpPr>
            <p:cNvPr id="29" name="Freeform 62"/>
            <p:cNvSpPr>
              <a:spLocks/>
            </p:cNvSpPr>
            <p:nvPr/>
          </p:nvSpPr>
          <p:spPr bwMode="auto">
            <a:xfrm>
              <a:off x="1142" y="1593"/>
              <a:ext cx="576" cy="86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Freeform 63"/>
            <p:cNvSpPr>
              <a:spLocks/>
            </p:cNvSpPr>
            <p:nvPr/>
          </p:nvSpPr>
          <p:spPr bwMode="auto">
            <a:xfrm>
              <a:off x="1087" y="1712"/>
              <a:ext cx="717" cy="109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Freeform 64"/>
            <p:cNvSpPr>
              <a:spLocks/>
            </p:cNvSpPr>
            <p:nvPr/>
          </p:nvSpPr>
          <p:spPr bwMode="auto">
            <a:xfrm>
              <a:off x="983" y="1825"/>
              <a:ext cx="906" cy="139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 rot="-19835">
              <a:off x="910" y="1924"/>
              <a:ext cx="1051" cy="171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66"/>
            <p:cNvSpPr>
              <a:spLocks/>
            </p:cNvSpPr>
            <p:nvPr/>
          </p:nvSpPr>
          <p:spPr bwMode="auto">
            <a:xfrm rot="53631">
              <a:off x="836" y="2063"/>
              <a:ext cx="1232" cy="172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67"/>
            <p:cNvSpPr>
              <a:spLocks/>
            </p:cNvSpPr>
            <p:nvPr/>
          </p:nvSpPr>
          <p:spPr bwMode="auto">
            <a:xfrm>
              <a:off x="1203" y="1513"/>
              <a:ext cx="482" cy="62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mpd="sng">
              <a:solidFill>
                <a:srgbClr val="00008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68"/>
            <p:cNvSpPr>
              <a:spLocks/>
            </p:cNvSpPr>
            <p:nvPr/>
          </p:nvSpPr>
          <p:spPr bwMode="auto">
            <a:xfrm>
              <a:off x="1256" y="1382"/>
              <a:ext cx="349" cy="79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mpd="sng">
              <a:solidFill>
                <a:srgbClr val="00008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69"/>
            <p:cNvSpPr>
              <a:spLocks/>
            </p:cNvSpPr>
            <p:nvPr/>
          </p:nvSpPr>
          <p:spPr bwMode="auto">
            <a:xfrm>
              <a:off x="1308" y="1283"/>
              <a:ext cx="269" cy="52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mpd="sng">
              <a:solidFill>
                <a:srgbClr val="00008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Oval 70"/>
          <p:cNvSpPr>
            <a:spLocks noChangeArrowheads="1"/>
          </p:cNvSpPr>
          <p:nvPr/>
        </p:nvSpPr>
        <p:spPr bwMode="auto">
          <a:xfrm>
            <a:off x="2554288" y="2683024"/>
            <a:ext cx="93662" cy="88900"/>
          </a:xfrm>
          <a:prstGeom prst="ellipse">
            <a:avLst/>
          </a:prstGeom>
          <a:solidFill>
            <a:srgbClr val="33CC33"/>
          </a:solidFill>
          <a:ln w="9525">
            <a:solidFill>
              <a:srgbClr val="00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549400" y="5450607"/>
            <a:ext cx="21050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定长记录: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101600" y="5553794"/>
            <a:ext cx="1417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数据块格式:</a:t>
            </a:r>
          </a:p>
        </p:txBody>
      </p:sp>
      <p:sp>
        <p:nvSpPr>
          <p:cNvPr id="40" name="AutoShape 11"/>
          <p:cNvSpPr>
            <a:spLocks/>
          </p:cNvSpPr>
          <p:nvPr/>
        </p:nvSpPr>
        <p:spPr bwMode="auto">
          <a:xfrm>
            <a:off x="1403350" y="5644282"/>
            <a:ext cx="185738" cy="698500"/>
          </a:xfrm>
          <a:prstGeom prst="leftBrace">
            <a:avLst>
              <a:gd name="adj1" fmla="val 31339"/>
              <a:gd name="adj2" fmla="val 50000"/>
            </a:avLst>
          </a:prstGeom>
          <a:noFill/>
          <a:ln w="2857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1560513" y="6022107"/>
            <a:ext cx="25034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不定长记录:</a:t>
            </a: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3113088" y="5469657"/>
            <a:ext cx="60467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划分扇区, 每扇区存放一个定长数据块</a:t>
            </a: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441700" y="6015757"/>
            <a:ext cx="38862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 称为记录块, 无扇区化分</a:t>
            </a:r>
          </a:p>
        </p:txBody>
      </p:sp>
    </p:spTree>
    <p:extLst>
      <p:ext uri="{BB962C8B-B14F-4D97-AF65-F5344CB8AC3E}">
        <p14:creationId xmlns:p14="http://schemas.microsoft.com/office/powerpoint/2010/main" val="4763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8" grpId="0" build="p" autoUpdateAnimBg="0"/>
      <p:bldP spid="22" grpId="0" autoUpdateAnimBg="0"/>
      <p:bldP spid="38" grpId="0" build="p" autoUpdateAnimBg="0"/>
      <p:bldP spid="39" grpId="0" build="p" autoUpdateAnimBg="0"/>
      <p:bldP spid="40" grpId="0" animBg="1" autoUpdateAnimBg="0"/>
      <p:bldP spid="41" grpId="0" build="p" autoUpdateAnimBg="0"/>
      <p:bldP spid="42" grpId="0" autoUpdateAnimBg="0"/>
      <p:bldP spid="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62138" y="1412776"/>
            <a:ext cx="684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各记录面上相同序号的磁道构成一圆柱面。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57213" y="1422301"/>
            <a:ext cx="1744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圆柱面: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82393" y="1901775"/>
            <a:ext cx="3294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(柱面数=道数/面)   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383607" y="4077072"/>
            <a:ext cx="2052489" cy="1944216"/>
            <a:chOff x="1863" y="1946"/>
            <a:chExt cx="1466" cy="905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864" y="2548"/>
              <a:ext cx="1465" cy="303"/>
              <a:chOff x="2196" y="3255"/>
              <a:chExt cx="1465" cy="303"/>
            </a:xfrm>
          </p:grpSpPr>
          <p:sp>
            <p:nvSpPr>
              <p:cNvPr id="25" name="Oval 15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16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863" y="2341"/>
              <a:ext cx="1465" cy="303"/>
              <a:chOff x="2196" y="3255"/>
              <a:chExt cx="1465" cy="303"/>
            </a:xfrm>
          </p:grpSpPr>
          <p:sp>
            <p:nvSpPr>
              <p:cNvPr id="23" name="Oval 18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863" y="2153"/>
              <a:ext cx="1465" cy="303"/>
              <a:chOff x="2196" y="3255"/>
              <a:chExt cx="1465" cy="303"/>
            </a:xfrm>
          </p:grpSpPr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22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63" y="1946"/>
              <a:ext cx="1465" cy="303"/>
              <a:chOff x="2196" y="3255"/>
              <a:chExt cx="1465" cy="303"/>
            </a:xfrm>
          </p:grpSpPr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5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1983" y="2080"/>
              <a:ext cx="0" cy="107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1983" y="2206"/>
              <a:ext cx="0" cy="159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1983" y="2402"/>
              <a:ext cx="0" cy="107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1983" y="2585"/>
              <a:ext cx="0" cy="12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" name="Group 30"/>
            <p:cNvGrpSpPr>
              <a:grpSpLocks/>
            </p:cNvGrpSpPr>
            <p:nvPr/>
          </p:nvGrpSpPr>
          <p:grpSpPr bwMode="auto">
            <a:xfrm>
              <a:off x="3227" y="2078"/>
              <a:ext cx="8" cy="639"/>
              <a:chOff x="552" y="3344"/>
              <a:chExt cx="8" cy="639"/>
            </a:xfrm>
          </p:grpSpPr>
          <p:sp>
            <p:nvSpPr>
              <p:cNvPr id="15" name="Line 31"/>
              <p:cNvSpPr>
                <a:spLocks noChangeShapeType="1"/>
              </p:cNvSpPr>
              <p:nvPr/>
            </p:nvSpPr>
            <p:spPr bwMode="auto">
              <a:xfrm>
                <a:off x="556" y="3344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Line 32"/>
              <p:cNvSpPr>
                <a:spLocks noChangeShapeType="1"/>
              </p:cNvSpPr>
              <p:nvPr/>
            </p:nvSpPr>
            <p:spPr bwMode="auto">
              <a:xfrm>
                <a:off x="552" y="3470"/>
                <a:ext cx="0" cy="17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33"/>
              <p:cNvSpPr>
                <a:spLocks noChangeShapeType="1"/>
              </p:cNvSpPr>
              <p:nvPr/>
            </p:nvSpPr>
            <p:spPr bwMode="auto">
              <a:xfrm>
                <a:off x="558" y="365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34"/>
              <p:cNvSpPr>
                <a:spLocks noChangeShapeType="1"/>
              </p:cNvSpPr>
              <p:nvPr/>
            </p:nvSpPr>
            <p:spPr bwMode="auto">
              <a:xfrm>
                <a:off x="560" y="3839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2051720" y="2776439"/>
            <a:ext cx="585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对每一个圆柱进行编号, 称为</a:t>
            </a:r>
            <a:r>
              <a:rPr lang="zh-CN" altLang="en-US" sz="2800" b="1" u="sng"/>
              <a:t>圆柱号</a:t>
            </a:r>
          </a:p>
        </p:txBody>
      </p:sp>
    </p:spTree>
    <p:extLst>
      <p:ext uri="{BB962C8B-B14F-4D97-AF65-F5344CB8AC3E}">
        <p14:creationId xmlns:p14="http://schemas.microsoft.com/office/powerpoint/2010/main" val="63568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 advAuto="6000"/>
      <p:bldP spid="2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978</Words>
  <Application>Microsoft Office PowerPoint</Application>
  <PresentationFormat>全屏显示(4:3)</PresentationFormat>
  <Paragraphs>165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Batang</vt:lpstr>
      <vt:lpstr>宋体</vt:lpstr>
      <vt:lpstr>Arial</vt:lpstr>
      <vt:lpstr>Calibri</vt:lpstr>
      <vt:lpstr>Symbol</vt:lpstr>
      <vt:lpstr>Tahoma</vt:lpstr>
      <vt:lpstr>Times New Roman</vt:lpstr>
      <vt:lpstr>Webdings</vt:lpstr>
      <vt:lpstr>Wingdings</vt:lpstr>
      <vt:lpstr>Wingdings 2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151</cp:revision>
  <dcterms:created xsi:type="dcterms:W3CDTF">2017-01-15T07:54:50Z</dcterms:created>
  <dcterms:modified xsi:type="dcterms:W3CDTF">2017-08-25T14:40:42Z</dcterms:modified>
</cp:coreProperties>
</file>