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77" r:id="rId3"/>
    <p:sldId id="300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EFB"/>
    <a:srgbClr val="CC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73989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800" b="1" smtClean="0">
                <a:solidFill>
                  <a:srgbClr val="0000FF"/>
                </a:solidFill>
                <a:latin typeface="+mn-ea"/>
              </a:rPr>
              <a:t>第五章  总线与</a:t>
            </a:r>
            <a:r>
              <a:rPr lang="en-US" altLang="zh-CN" sz="4800" b="1" smtClean="0">
                <a:solidFill>
                  <a:srgbClr val="0000FF"/>
                </a:solidFill>
                <a:latin typeface="+mn-ea"/>
              </a:rPr>
              <a:t>I/O</a:t>
            </a:r>
            <a:r>
              <a:rPr lang="zh-CN" altLang="en-US" sz="4800" b="1" smtClean="0">
                <a:solidFill>
                  <a:srgbClr val="0000FF"/>
                </a:solidFill>
                <a:latin typeface="+mn-ea"/>
              </a:rPr>
              <a:t>子系统</a:t>
            </a:r>
            <a:r>
              <a:rPr lang="en-US" altLang="zh-CN" sz="4800" b="1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4800" b="1" smtClean="0">
                <a:solidFill>
                  <a:srgbClr val="0000FF"/>
                </a:solidFill>
                <a:latin typeface="+mn-ea"/>
              </a:rPr>
              <a:t>  </a:t>
            </a:r>
            <a:endParaRPr lang="zh-CN" altLang="en-US" sz="4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81597" y="2484185"/>
            <a:ext cx="408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5.1 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总线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81597" y="3212976"/>
            <a:ext cx="408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5.2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接口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81597" y="3924345"/>
            <a:ext cx="408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5.3 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直接传送方式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81597" y="4725144"/>
            <a:ext cx="408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5.4 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中断方式与接口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63688" y="5517232"/>
            <a:ext cx="408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5.5  DMA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方式与接口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06388" y="980529"/>
            <a:ext cx="6332537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物理特型：</a:t>
            </a:r>
          </a:p>
          <a:p>
            <a:pPr algn="just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约定模块尺寸、形状、引脚数等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74638" y="2153691"/>
            <a:ext cx="6918325" cy="10398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功能特征：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约定各个引脚的名称和功能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87338" y="3442741"/>
            <a:ext cx="8316912" cy="11271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电气特征：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约定引脚的有效信号电平和信号传送方向等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06388" y="4869160"/>
            <a:ext cx="7131050" cy="11271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时间特征：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传送的信号何时有效，持续时间时序约定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0241" y="44624"/>
            <a:ext cx="74961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总线的标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准</a:t>
            </a:r>
            <a:endParaRPr lang="en-US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AutoShape 11" descr="u=4289307048,1221787777&amp;fm=21&amp;gp=0"/>
          <p:cNvSpPr>
            <a:spLocks noChangeAspect="1" noChangeArrowheads="1"/>
          </p:cNvSpPr>
          <p:nvPr/>
        </p:nvSpPr>
        <p:spPr bwMode="auto">
          <a:xfrm>
            <a:off x="4419600" y="3398291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8588" y="298450"/>
            <a:ext cx="8424862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常见的总线标准 </a:t>
            </a:r>
          </a:p>
        </p:txBody>
      </p:sp>
      <p:graphicFrame>
        <p:nvGraphicFramePr>
          <p:cNvPr id="3" name="Group 114"/>
          <p:cNvGraphicFramePr>
            <a:graphicFrameLocks/>
          </p:cNvGraphicFramePr>
          <p:nvPr/>
        </p:nvGraphicFramePr>
        <p:xfrm>
          <a:off x="35496" y="1258888"/>
          <a:ext cx="9036050" cy="4944138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总线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开发者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宽度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频率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传输率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IBM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8/16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8.33/16.66MB/s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Compaq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33.3MB/s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AGP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Intel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66.6M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1/2/4/8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266.4MB/s…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Intel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32/64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33/66/133M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132MB/s…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Intel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IBM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1.5/12/480/4000M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0.2/1.5/60/500MB/s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73989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5.2   </a:t>
            </a:r>
            <a:r>
              <a:rPr lang="zh-CN" altLang="en-US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接口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>
                <a:solidFill>
                  <a:srgbClr val="0000FF"/>
                </a:solidFill>
              </a:rPr>
              <a:t>  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00" y="2722414"/>
            <a:ext cx="836295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接口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：是指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主机和外设之间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的连接电路  </a:t>
            </a:r>
            <a:endParaRPr lang="en-US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73723" y="4695527"/>
            <a:ext cx="1443782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黑体" pitchFamily="2" charset="-122"/>
              </a:rPr>
              <a:t>  I/O</a:t>
            </a:r>
            <a:r>
              <a:rPr lang="zh-CN" altLang="en-US" sz="2400" b="1">
                <a:solidFill>
                  <a:schemeClr val="bg1"/>
                </a:solidFill>
                <a:ea typeface="黑体" pitchFamily="2" charset="-122"/>
              </a:rPr>
              <a:t>接口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5533430" y="4341664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247430" y="4341664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508104" y="4494064"/>
            <a:ext cx="615553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外设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62039" y="4124672"/>
            <a:ext cx="615553" cy="175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系统总线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47430" y="4951264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076230" y="4951264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54000" y="1296839"/>
            <a:ext cx="7975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广义的接口指两个相对独立的子系统之间的相连部分（也称界面）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 autoUpdateAnimBg="0"/>
      <p:bldP spid="5" grpId="0" animBg="1"/>
      <p:bldP spid="6" grpId="0" animBg="1"/>
      <p:bldP spid="7" grpId="0" build="p" autoUpdateAnimBg="0" advAuto="0"/>
      <p:bldP spid="8" grpId="0" build="p" autoUpdateAnimBg="0" advAuto="0"/>
      <p:bldP spid="9" grpId="0" animBg="1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717674" y="113259"/>
            <a:ext cx="4070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接口主要功能</a:t>
            </a: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663029" y="1801341"/>
            <a:ext cx="51816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接收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送来的地址码，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123279" y="1145703"/>
            <a:ext cx="30480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寻址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634454" y="2425228"/>
            <a:ext cx="66738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选择接口中的寄存器供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访问。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07404" y="3306291"/>
            <a:ext cx="3048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数据缓冲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651917" y="4109566"/>
            <a:ext cx="60198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实现主机与外设的</a:t>
            </a:r>
            <a:r>
              <a:rPr lang="zh-CN" altLang="en-US" sz="32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速度匹配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；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639217" y="4793778"/>
            <a:ext cx="6019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缓冲深度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与传送的数据量有关。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72108" y="1788319"/>
            <a:ext cx="518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串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并格式转换（串口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）；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4570" y="1124744"/>
            <a:ext cx="30480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(3)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预处理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92733" y="4394994"/>
            <a:ext cx="8459787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传送控制命令与状态信息，实现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传送控制方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式。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72108" y="2388394"/>
            <a:ext cx="518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数据通路寬度转换（并口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）；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72108" y="2956719"/>
            <a:ext cx="518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电平转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换。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4570" y="3652044"/>
            <a:ext cx="30480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(4)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控制功能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971601" y="108496"/>
            <a:ext cx="302433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接口编址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7563" y="2768774"/>
            <a:ext cx="7132637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单独编址：编址到设备端口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38200" y="1300336"/>
            <a:ext cx="7323138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统一编址：为每个端口分配总线地址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43213" y="3343449"/>
            <a:ext cx="53181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有专门的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指令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例如：</a:t>
            </a:r>
          </a:p>
        </p:txBody>
      </p:sp>
      <p:sp>
        <p:nvSpPr>
          <p:cNvPr id="6" name="左大括号 5"/>
          <p:cNvSpPr>
            <a:spLocks/>
          </p:cNvSpPr>
          <p:nvPr/>
        </p:nvSpPr>
        <p:spPr bwMode="auto">
          <a:xfrm>
            <a:off x="539304" y="1594024"/>
            <a:ext cx="288280" cy="1466850"/>
          </a:xfrm>
          <a:prstGeom prst="leftBrace">
            <a:avLst>
              <a:gd name="adj1" fmla="val 5627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941638" y="1875011"/>
            <a:ext cx="48514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通用的传送类指令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46388" y="4027661"/>
            <a:ext cx="4205287" cy="1077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</a:rPr>
              <a:t>IN   AL, 61H</a:t>
            </a:r>
          </a:p>
          <a:p>
            <a:r>
              <a:rPr lang="en-US" altLang="zh-CN" sz="3200">
                <a:latin typeface="黑体" pitchFamily="2" charset="-122"/>
                <a:ea typeface="黑体" pitchFamily="2" charset="-122"/>
              </a:rPr>
              <a:t>OUT  62H, AL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utoUpdateAnimBg="0"/>
      <p:bldP spid="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82042" y="116632"/>
            <a:ext cx="39179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3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、接口分类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750" y="126365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）按数据传送格式划分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4975" y="2025650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并行接口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159375" y="477838"/>
            <a:ext cx="3587749" cy="1752600"/>
            <a:chOff x="3117" y="3120"/>
            <a:chExt cx="2260" cy="1104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792" y="3408"/>
              <a:ext cx="864" cy="330"/>
            </a:xfrm>
            <a:prstGeom prst="rect">
              <a:avLst/>
            </a:prstGeom>
            <a:solidFill>
              <a:srgbClr val="00CC99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FFFF00"/>
                  </a:solidFill>
                  <a:ea typeface="黑体" pitchFamily="2" charset="-122"/>
                </a:rPr>
                <a:t>  </a:t>
              </a:r>
              <a:r>
                <a:rPr lang="zh-CN" altLang="en-US" sz="2800">
                  <a:solidFill>
                    <a:srgbClr val="990033"/>
                  </a:solidFill>
                  <a:ea typeface="黑体" pitchFamily="2" charset="-122"/>
                </a:rPr>
                <a:t>接口</a:t>
              </a:r>
              <a:endParaRPr lang="zh-CN" altLang="en-US" sz="2800">
                <a:solidFill>
                  <a:srgbClr val="FFFF00"/>
                </a:solidFill>
                <a:ea typeface="黑体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944" y="3216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504" y="3216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989" y="3312"/>
              <a:ext cx="388" cy="6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外设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117" y="3120"/>
              <a:ext cx="388" cy="11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360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56" y="360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362200" y="2028825"/>
            <a:ext cx="5838825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接口与系统总线、接口与外设均按</a:t>
            </a:r>
            <a:r>
              <a:rPr lang="zh-CN" altLang="en-US" sz="32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并行方式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传送数据；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775325" y="733425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27925" y="733425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88938" y="4840288"/>
            <a:ext cx="29718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串行接口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527925" y="733425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并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527925" y="733425"/>
            <a:ext cx="1219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串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393950" y="4808538"/>
            <a:ext cx="6386513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接口与系统总线</a:t>
            </a:r>
            <a:r>
              <a:rPr lang="zh-CN" altLang="en-US" sz="32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并行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传送，接口与外设</a:t>
            </a:r>
            <a:r>
              <a:rPr lang="zh-CN" altLang="en-US" sz="32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串行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传送。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381250" y="3089275"/>
            <a:ext cx="4379913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数据各位同时传送；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382838" y="3717925"/>
            <a:ext cx="6481762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适合设备本身并行工作，距主机较近的场合。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2382838" y="5870575"/>
            <a:ext cx="4106862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数据逐位分时传送。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3" grpId="0" autoUpdateAnimBg="0"/>
      <p:bldP spid="14" grpId="0" build="p" autoUpdateAnimBg="0"/>
      <p:bldP spid="15" grpId="0" build="p" autoUpdateAnimBg="0"/>
      <p:bldP spid="16" grpId="0" autoUpdateAnimBg="0"/>
      <p:bldP spid="17" grpId="0" build="p" autoUpdateAnimBg="0"/>
      <p:bldP spid="18" grpId="0" build="p" autoUpdateAnimBg="0" advAuto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4638" y="3394124"/>
            <a:ext cx="245903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异步接口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2384425" y="3370312"/>
            <a:ext cx="644525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连接异步总线，接口与系统总线的信息传送采用异步应答方式。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712440" y="116632"/>
            <a:ext cx="60198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按时序控制方式划分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07975" y="1772816"/>
            <a:ext cx="2586038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同步接口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444750" y="1780753"/>
            <a:ext cx="6335713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连接同步总线，接口与系统总线的信息传送由统一时序信号控制。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538163" y="1216025"/>
            <a:ext cx="39179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程序控制接口：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712440" y="116632"/>
            <a:ext cx="6019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(3)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按信息传输的控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制方式划分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463550" y="2854325"/>
            <a:ext cx="4267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中断接口：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00063" y="4471988"/>
            <a:ext cx="4267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接口：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227138" y="1795463"/>
            <a:ext cx="7397750" cy="954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通过硬件或软件方式按指定优先级查询各设备是否要进行输入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输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出。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227138" y="3476625"/>
            <a:ext cx="7397750" cy="954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设备提出中断请求，主机响应后与设备交换信息，接口中包含中断控制逻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辑。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198563" y="5184775"/>
            <a:ext cx="76374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支持高速外设与主机之间进行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方式交换数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据。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882352" y="44624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信息传送控制方式</a:t>
            </a:r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355600" y="1091208"/>
            <a:ext cx="820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）主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机与外设的信息交换过程</a:t>
            </a: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287338" y="2564408"/>
            <a:ext cx="1231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输入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87525" y="2769195"/>
            <a:ext cx="6575425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等候输入设备的</a:t>
            </a:r>
            <a:r>
              <a:rPr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数据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成为</a:t>
            </a:r>
            <a:r>
              <a:rPr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有效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787525" y="3475633"/>
            <a:ext cx="67818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从数据总线读取数据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85938" y="2038945"/>
            <a:ext cx="70485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送地址到地址总线，选择</a:t>
            </a:r>
            <a:r>
              <a:rPr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输入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设备</a:t>
            </a:r>
          </a:p>
        </p:txBody>
      </p:sp>
      <p:sp>
        <p:nvSpPr>
          <p:cNvPr id="8" name="左大括号 7"/>
          <p:cNvSpPr>
            <a:spLocks/>
          </p:cNvSpPr>
          <p:nvPr/>
        </p:nvSpPr>
        <p:spPr bwMode="auto">
          <a:xfrm>
            <a:off x="1344613" y="2316337"/>
            <a:ext cx="354012" cy="1392658"/>
          </a:xfrm>
          <a:prstGeom prst="leftBrace">
            <a:avLst>
              <a:gd name="adj1" fmla="val 30846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292100" y="4840883"/>
            <a:ext cx="1231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输出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97050" y="5725120"/>
            <a:ext cx="657542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输出设备获知</a:t>
            </a:r>
            <a:r>
              <a:rPr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数据有效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，取走数据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792288" y="5031383"/>
            <a:ext cx="67818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将数据送到数据总线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90700" y="4313833"/>
            <a:ext cx="7048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送地址到地址总线，选择</a:t>
            </a:r>
            <a:r>
              <a:rPr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设备</a:t>
            </a:r>
          </a:p>
        </p:txBody>
      </p:sp>
      <p:sp>
        <p:nvSpPr>
          <p:cNvPr id="13" name="左大括号 12"/>
          <p:cNvSpPr>
            <a:spLocks/>
          </p:cNvSpPr>
          <p:nvPr/>
        </p:nvSpPr>
        <p:spPr bwMode="auto">
          <a:xfrm>
            <a:off x="1349375" y="4601170"/>
            <a:ext cx="349250" cy="1382713"/>
          </a:xfrm>
          <a:prstGeom prst="leftBrace">
            <a:avLst>
              <a:gd name="adj1" fmla="val 39680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utoUpdateAnimBg="0"/>
      <p:bldP spid="10" grpId="0" autoUpdateAnimBg="0"/>
      <p:bldP spid="11" grpId="0" autoUpdateAnimBg="0"/>
      <p:bldP spid="12" grpId="0" autoUpdateAnimBg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73989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5.1   </a:t>
            </a:r>
            <a:r>
              <a:rPr lang="zh-CN" altLang="en-US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>
                <a:solidFill>
                  <a:srgbClr val="0000FF"/>
                </a:solidFill>
              </a:rPr>
              <a:t>  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220663" y="3375025"/>
          <a:ext cx="864076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4181666" imgH="1532763" progId="">
                  <p:embed/>
                </p:oleObj>
              </mc:Choice>
              <mc:Fallback>
                <p:oleObj name="Visio" r:id="rId3" imgW="4181666" imgH="1532763" progId="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3375025"/>
                        <a:ext cx="8640762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288" y="1249363"/>
            <a:ext cx="8466137" cy="18161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总线：一组为多个部件</a:t>
            </a:r>
            <a:r>
              <a:rPr lang="zh-CN" altLang="en-US" sz="2800" b="1">
                <a:solidFill>
                  <a:schemeClr val="folHlink"/>
                </a:solidFill>
                <a:ea typeface="黑体" pitchFamily="2" charset="-122"/>
              </a:rPr>
              <a:t>分时共享</a:t>
            </a:r>
            <a:r>
              <a:rPr lang="zh-CN" altLang="en-US" sz="2800" b="1">
                <a:ea typeface="黑体" pitchFamily="2" charset="-122"/>
              </a:rPr>
              <a:t>的信息</a:t>
            </a:r>
            <a:r>
              <a:rPr lang="zh-CN" altLang="en-US" sz="2800" b="1">
                <a:solidFill>
                  <a:schemeClr val="folHlink"/>
                </a:solidFill>
                <a:ea typeface="黑体" pitchFamily="2" charset="-122"/>
              </a:rPr>
              <a:t>传送线路</a:t>
            </a:r>
            <a:endParaRPr lang="en-US" altLang="zh-CN" sz="2800" b="1">
              <a:solidFill>
                <a:schemeClr val="folHlink"/>
              </a:solidFill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特点：分时共享</a:t>
            </a:r>
            <a:endParaRPr lang="en-US" altLang="zh-CN" sz="2800" b="1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             </a:t>
            </a:r>
            <a:r>
              <a:rPr lang="zh-CN" altLang="en-US" sz="2800" b="1">
                <a:ea typeface="黑体" pitchFamily="2" charset="-122"/>
              </a:rPr>
              <a:t>特定时刻只允许一个部件送出数据到总线上</a:t>
            </a:r>
          </a:p>
        </p:txBody>
      </p:sp>
    </p:spTree>
    <p:extLst>
      <p:ext uri="{BB962C8B-B14F-4D97-AF65-F5344CB8AC3E}">
        <p14:creationId xmlns:p14="http://schemas.microsoft.com/office/powerpoint/2010/main" val="20255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355600" y="800100"/>
            <a:ext cx="5616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直接程序传送方式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193675" y="2574925"/>
            <a:ext cx="5129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(2)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程序中断方式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34975" y="4343400"/>
            <a:ext cx="64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(3)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直接存储器访问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(DMA)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方式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073150" y="1492250"/>
            <a:ext cx="7399338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通过在现行程序中直接执行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指令实现数据传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送。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108075" y="3281363"/>
            <a:ext cx="7399338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启动设备后，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执行自身程序，设备准备好后发中断请求，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再响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应。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100138" y="5084763"/>
            <a:ext cx="7399337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设备准备好后发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请求，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控制器控制总线权，控制外设与主存之间直接数据传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送。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899641" y="44624"/>
            <a:ext cx="5616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种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控制传送方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式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27584" y="116632"/>
            <a:ext cx="754221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5.3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直接程序传送及接口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114550" y="3671888"/>
            <a:ext cx="1584325" cy="1008062"/>
            <a:chOff x="1392" y="1968"/>
            <a:chExt cx="1296" cy="81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632" y="2159"/>
              <a:ext cx="105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2"/>
                  </a:solidFill>
                  <a:ea typeface="黑体" pitchFamily="2" charset="-122"/>
                </a:rPr>
                <a:t>空闲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354638" y="3748088"/>
            <a:ext cx="1954193" cy="860425"/>
            <a:chOff x="1392" y="1968"/>
            <a:chExt cx="1352" cy="816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688" y="2143"/>
              <a:ext cx="105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2"/>
                  </a:solidFill>
                  <a:ea typeface="黑体" pitchFamily="2" charset="-122"/>
                </a:rPr>
                <a:t>工作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559175" y="5329238"/>
            <a:ext cx="2093618" cy="874712"/>
            <a:chOff x="1392" y="1968"/>
            <a:chExt cx="1349" cy="816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685" y="2143"/>
              <a:ext cx="1056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2"/>
                  </a:solidFill>
                  <a:ea typeface="黑体" pitchFamily="2" charset="-122"/>
                </a:rPr>
                <a:t>结束</a:t>
              </a:r>
            </a:p>
          </p:txBody>
        </p:sp>
      </p:grp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38513" y="381635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967163" y="32781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启动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5387975" y="4594225"/>
            <a:ext cx="1066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997575" y="5006975"/>
            <a:ext cx="1878013" cy="8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完成一次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操作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3138488" y="4670425"/>
            <a:ext cx="560387" cy="803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06663" y="4929188"/>
            <a:ext cx="1325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清除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097463" y="4537075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319588" y="4502150"/>
            <a:ext cx="1323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再请求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867525" y="3567113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01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051175" y="5654675"/>
            <a:ext cx="647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682750" y="3638550"/>
            <a:ext cx="649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00</a:t>
            </a: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6999288" y="4017963"/>
            <a:ext cx="1376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忙</a:t>
            </a: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4772025" y="6042025"/>
            <a:ext cx="1909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空闲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完成</a:t>
            </a:r>
          </a:p>
        </p:txBody>
      </p: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665931" y="908720"/>
            <a:ext cx="80105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执行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指令之前，先</a:t>
            </a:r>
            <a:r>
              <a:rPr lang="zh-CN" altLang="en-US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查询设备状态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，等待外设</a:t>
            </a:r>
            <a:r>
              <a:rPr lang="zh-CN" altLang="en-US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准备好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、或</a:t>
            </a:r>
            <a:r>
              <a:rPr lang="zh-CN" altLang="en-US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完成一次操作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再执行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指令与外设交换信息。</a:t>
            </a:r>
          </a:p>
        </p:txBody>
      </p: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215900" y="2530475"/>
            <a:ext cx="25669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黑体" pitchFamily="2" charset="-122"/>
              </a:rPr>
              <a:t>1</a:t>
            </a:r>
            <a:r>
              <a:rPr lang="zh-CN" altLang="en-US" sz="2800">
                <a:ea typeface="黑体" pitchFamily="2" charset="-122"/>
              </a:rPr>
              <a:t>、设备状态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utoUpdateAnimBg="0"/>
      <p:bldP spid="20" grpId="0" animBg="1"/>
      <p:bldP spid="21" grpId="0" autoUpdateAnimBg="0"/>
      <p:bldP spid="22" grpId="0" animBg="1"/>
      <p:bldP spid="23" grpId="0" autoUpdateAnimBg="0"/>
      <p:bldP spid="24" grpId="0" animBg="1"/>
      <p:bldP spid="25" grpId="0" autoUpdateAnimBg="0"/>
      <p:bldP spid="26" grpId="0" build="p" autoUpdateAnimBg="0"/>
      <p:bldP spid="27" grpId="0" build="p" autoUpdateAnimBg="0"/>
      <p:bldP spid="28" grpId="0" build="p" autoUpdateAnimBg="0"/>
      <p:bldP spid="30" grpId="0" build="p" autoUpdateAnimBg="0"/>
      <p:bldP spid="31" grpId="0" build="p" autoUpdateAnimBg="0"/>
      <p:bldP spid="32" grpId="0" autoUpdateAnimBg="0"/>
      <p:bldP spid="3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84448" y="116632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、程序查询接口模型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551363" y="2924646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411413" y="2297584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551363" y="2419821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859338" y="2546821"/>
            <a:ext cx="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11413" y="1916584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地址线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30600" y="2240434"/>
            <a:ext cx="989013" cy="86042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地址译码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11550" y="3539009"/>
            <a:ext cx="1828800" cy="4616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命令寄存器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11550" y="4367684"/>
            <a:ext cx="1830388" cy="4616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状态寄存器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44750" y="3351684"/>
            <a:ext cx="1676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数据线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44750" y="4216871"/>
            <a:ext cx="1676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数据线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444750" y="3767609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444750" y="4596284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5340350" y="3767609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416550" y="3392165"/>
            <a:ext cx="1295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命令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340350" y="4596284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416550" y="4216871"/>
            <a:ext cx="1295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状态</a:t>
            </a:r>
          </a:p>
        </p:txBody>
      </p: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444750" y="5045548"/>
            <a:ext cx="4267200" cy="614363"/>
            <a:chOff x="2879" y="1488"/>
            <a:chExt cx="2688" cy="387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551" y="1584"/>
              <a:ext cx="1152" cy="2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数据寄存器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879" y="1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879" y="1488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4703" y="172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751" y="1488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数据</a:t>
              </a:r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100888" y="3461221"/>
            <a:ext cx="639762" cy="1219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外设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835150" y="3462809"/>
            <a:ext cx="611188" cy="1905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系统总线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411413" y="1660996"/>
            <a:ext cx="0" cy="443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2411413" y="269287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411413" y="2311871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IOR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411413" y="3053234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411413" y="2672234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IOW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227763" y="1660996"/>
            <a:ext cx="0" cy="443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6300788" y="4037484"/>
            <a:ext cx="79216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56456" y="116632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、查询方式的程序流程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794500" y="227559"/>
            <a:ext cx="11113" cy="465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30900" y="693857"/>
            <a:ext cx="1855788" cy="430887"/>
          </a:xfrm>
          <a:prstGeom prst="rect">
            <a:avLst/>
          </a:prstGeom>
          <a:solidFill>
            <a:srgbClr val="75EEFB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启动外设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05613" y="11461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29188" y="1658938"/>
            <a:ext cx="3733800" cy="1143000"/>
            <a:chOff x="2400" y="1344"/>
            <a:chExt cx="2352" cy="720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400" y="1344"/>
              <a:ext cx="2352" cy="720"/>
            </a:xfrm>
            <a:prstGeom prst="flowChartDecision">
              <a:avLst/>
            </a:prstGeom>
            <a:solidFill>
              <a:srgbClr val="75EE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640" y="1488"/>
              <a:ext cx="20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外设工作完成？</a:t>
              </a:r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562475" y="2235200"/>
            <a:ext cx="341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562475" y="1320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562475" y="1371600"/>
            <a:ext cx="2095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568825" y="1658938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194550" y="2663825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05613" y="28225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510213" y="3355975"/>
            <a:ext cx="2514600" cy="523220"/>
          </a:xfrm>
          <a:prstGeom prst="rect">
            <a:avLst/>
          </a:prstGeom>
          <a:solidFill>
            <a:srgbClr val="75EEFB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a typeface="黑体" pitchFamily="2" charset="-122"/>
              </a:rPr>
              <a:t>   </a:t>
            </a:r>
            <a:r>
              <a:rPr lang="zh-CN" altLang="en-US" sz="2800">
                <a:ea typeface="黑体" pitchFamily="2" charset="-122"/>
              </a:rPr>
              <a:t>读</a:t>
            </a:r>
            <a:r>
              <a:rPr lang="en-US" altLang="zh-CN" sz="2800">
                <a:ea typeface="黑体" pitchFamily="2" charset="-122"/>
              </a:rPr>
              <a:t>/</a:t>
            </a:r>
            <a:r>
              <a:rPr lang="zh-CN" altLang="en-US" sz="2800">
                <a:ea typeface="黑体" pitchFamily="2" charset="-122"/>
              </a:rPr>
              <a:t>写数据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794500" y="3965575"/>
            <a:ext cx="6350" cy="612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929188" y="4579938"/>
            <a:ext cx="3594100" cy="935037"/>
            <a:chOff x="2400" y="1344"/>
            <a:chExt cx="2352" cy="720"/>
          </a:xfrm>
        </p:grpSpPr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400" y="1344"/>
              <a:ext cx="2352" cy="720"/>
            </a:xfrm>
            <a:prstGeom prst="flowChartDecision">
              <a:avLst/>
            </a:prstGeom>
            <a:solidFill>
              <a:srgbClr val="75EE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40" y="1488"/>
              <a:ext cx="201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全部完成？</a:t>
              </a: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6796088" y="1338263"/>
            <a:ext cx="2232025" cy="3743325"/>
            <a:chOff x="4332" y="709"/>
            <a:chExt cx="1406" cy="2358"/>
          </a:xfrm>
        </p:grpSpPr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5391" y="3067"/>
              <a:ext cx="3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5215" y="2657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V="1">
              <a:off x="5738" y="709"/>
              <a:ext cx="0" cy="2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>
              <a:off x="4332" y="709"/>
              <a:ext cx="1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899592" y="746125"/>
            <a:ext cx="43561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输出指令设置启动信号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971600" y="1881188"/>
            <a:ext cx="28003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输入指令读取状态信息并判断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971600" y="3362325"/>
            <a:ext cx="34750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指令读</a:t>
            </a:r>
            <a:r>
              <a:rPr lang="en-US" altLang="zh-CN" sz="2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写数据</a:t>
            </a:r>
          </a:p>
        </p:txBody>
      </p:sp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5230813" y="5380042"/>
            <a:ext cx="3024187" cy="1363663"/>
            <a:chOff x="3379" y="3317"/>
            <a:chExt cx="1905" cy="859"/>
          </a:xfrm>
        </p:grpSpPr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377" y="3317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Y</a:t>
              </a: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H="1">
              <a:off x="4329" y="3417"/>
              <a:ext cx="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379" y="3657"/>
              <a:ext cx="1905" cy="330"/>
            </a:xfrm>
            <a:prstGeom prst="rect">
              <a:avLst/>
            </a:prstGeom>
            <a:solidFill>
              <a:srgbClr val="75EE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</a:rPr>
                <a:t>CPU</a:t>
              </a:r>
              <a:r>
                <a:rPr lang="zh-CN" altLang="en-US" sz="2800">
                  <a:ea typeface="黑体" pitchFamily="2" charset="-122"/>
                </a:rPr>
                <a:t>清除外设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>
              <a:off x="4329" y="3993"/>
              <a:ext cx="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/>
      <p:bldP spid="9" grpId="0" animBg="1"/>
      <p:bldP spid="10" grpId="0" animBg="1"/>
      <p:bldP spid="11" grpId="0" animBg="1"/>
      <p:bldP spid="12" grpId="0" build="p" autoUpdateAnimBg="0"/>
      <p:bldP spid="13" grpId="0" build="p" autoUpdateAnimBg="0"/>
      <p:bldP spid="14" grpId="0" animBg="1"/>
      <p:bldP spid="15" grpId="0" animBg="1" autoUpdateAnimBg="0"/>
      <p:bldP spid="16" grpId="0" animBg="1"/>
      <p:bldP spid="25" grpId="0" autoUpdateAnimBg="0"/>
      <p:bldP spid="26" grpId="0" autoUpdateAnimBg="0"/>
      <p:bldP spid="2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3526" y="765969"/>
            <a:ext cx="327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、优缺点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19001" y="1543844"/>
            <a:ext cx="33670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硬件开销小；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71376" y="2272506"/>
            <a:ext cx="5502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并行程度低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实时性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差。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25276" y="3269456"/>
            <a:ext cx="2808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、应用场合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38051" y="4267994"/>
            <a:ext cx="6918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效率要求不高的场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合；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或诊断、调试过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程。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27112" y="116632"/>
            <a:ext cx="6553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总线的分类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512" y="1191344"/>
            <a:ext cx="73152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）按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传输信号的类型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9612" y="2624857"/>
            <a:ext cx="754062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地址总线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：传输地址信息，决定寻址能力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979612" y="1861269"/>
            <a:ext cx="732313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数据总线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：传输数据信息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1837" y="3337644"/>
            <a:ext cx="7518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控制总线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：传输控制信息和状态信息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5237" y="4063132"/>
            <a:ext cx="52578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）按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数据传送格式划分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81199" y="4855294"/>
            <a:ext cx="4343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并行总线：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32262" y="4872757"/>
            <a:ext cx="59721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多条数据线，并行传送各位信息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54212" y="5418857"/>
            <a:ext cx="43434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串行总线：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162424" y="5449019"/>
            <a:ext cx="5972175" cy="1076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一条数据线，分时逐位传送各位信息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857200" y="116632"/>
            <a:ext cx="731520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）按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功能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层次结构）划分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993279" y="806450"/>
            <a:ext cx="7323137" cy="522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内总线、片级总线、系统总线、外总线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508104" y="5568950"/>
            <a:ext cx="2736304" cy="540767"/>
            <a:chOff x="5508104" y="5568950"/>
            <a:chExt cx="2736304" cy="540767"/>
          </a:xfrm>
        </p:grpSpPr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5723458" y="5568950"/>
              <a:ext cx="2520950" cy="40011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外总线</a:t>
              </a:r>
              <a:r>
                <a:rPr lang="en-US" altLang="zh-CN" sz="2000" b="1"/>
                <a:t>(</a:t>
              </a:r>
              <a:r>
                <a:rPr lang="zh-CN" altLang="en-US" sz="2000" b="1"/>
                <a:t>通信总线</a:t>
              </a:r>
              <a:r>
                <a:rPr lang="en-US" altLang="zh-CN" sz="2000" b="1"/>
                <a:t>)</a:t>
              </a:r>
              <a:endParaRPr lang="zh-CN" altLang="en-US" sz="2000" b="1"/>
            </a:p>
          </p:txBody>
        </p:sp>
        <p:sp>
          <p:nvSpPr>
            <p:cNvPr id="33" name="左右箭头 32"/>
            <p:cNvSpPr>
              <a:spLocks noChangeArrowheads="1"/>
            </p:cNvSpPr>
            <p:nvPr/>
          </p:nvSpPr>
          <p:spPr bwMode="auto">
            <a:xfrm>
              <a:off x="5508104" y="5949280"/>
              <a:ext cx="2520950" cy="160437"/>
            </a:xfrm>
            <a:prstGeom prst="leftRightArrow">
              <a:avLst>
                <a:gd name="adj1" fmla="val 50000"/>
                <a:gd name="adj2" fmla="val 50204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3850" y="1581150"/>
            <a:ext cx="8081963" cy="2879725"/>
            <a:chOff x="323850" y="1581150"/>
            <a:chExt cx="8081963" cy="2879725"/>
          </a:xfrm>
        </p:grpSpPr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23850" y="1581150"/>
              <a:ext cx="8081963" cy="2879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68313" y="1724025"/>
              <a:ext cx="3744912" cy="2592388"/>
              <a:chOff x="468313" y="1724025"/>
              <a:chExt cx="3744912" cy="2592388"/>
            </a:xfrm>
          </p:grpSpPr>
          <p:grpSp>
            <p:nvGrpSpPr>
              <p:cNvPr id="2" name="Group 34"/>
              <p:cNvGrpSpPr>
                <a:grpSpLocks/>
              </p:cNvGrpSpPr>
              <p:nvPr/>
            </p:nvGrpSpPr>
            <p:grpSpPr bwMode="auto">
              <a:xfrm>
                <a:off x="468313" y="1724025"/>
                <a:ext cx="3744912" cy="2592388"/>
                <a:chOff x="295" y="454"/>
                <a:chExt cx="2359" cy="1633"/>
              </a:xfrm>
            </p:grpSpPr>
            <p:sp>
              <p:nvSpPr>
                <p:cNvPr id="4" name="Rectangle 6"/>
                <p:cNvSpPr>
                  <a:spLocks noChangeArrowheads="1"/>
                </p:cNvSpPr>
                <p:nvPr/>
              </p:nvSpPr>
              <p:spPr bwMode="auto">
                <a:xfrm>
                  <a:off x="1066" y="699"/>
                  <a:ext cx="556" cy="252"/>
                </a:xfrm>
                <a:prstGeom prst="rect">
                  <a:avLst/>
                </a:prstGeom>
                <a:solidFill>
                  <a:srgbClr val="75EEFB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ALU</a:t>
                  </a:r>
                </a:p>
              </p:txBody>
            </p:sp>
            <p:sp>
              <p:nvSpPr>
                <p:cNvPr id="5" name="AutoShape 7"/>
                <p:cNvSpPr>
                  <a:spLocks noChangeArrowheads="1"/>
                </p:cNvSpPr>
                <p:nvPr/>
              </p:nvSpPr>
              <p:spPr bwMode="auto">
                <a:xfrm>
                  <a:off x="1293" y="974"/>
                  <a:ext cx="46" cy="318"/>
                </a:xfrm>
                <a:prstGeom prst="upDownArrow">
                  <a:avLst>
                    <a:gd name="adj1" fmla="val 50000"/>
                    <a:gd name="adj2" fmla="val 138261"/>
                  </a:avLst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" name="AutoShape 8"/>
                <p:cNvSpPr>
                  <a:spLocks noChangeArrowheads="1"/>
                </p:cNvSpPr>
                <p:nvPr/>
              </p:nvSpPr>
              <p:spPr bwMode="auto">
                <a:xfrm>
                  <a:off x="1067" y="1337"/>
                  <a:ext cx="46" cy="318"/>
                </a:xfrm>
                <a:prstGeom prst="upDownArrow">
                  <a:avLst>
                    <a:gd name="adj1" fmla="val 50000"/>
                    <a:gd name="adj2" fmla="val 138261"/>
                  </a:avLst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" name="AutoShape 9"/>
                <p:cNvSpPr>
                  <a:spLocks noChangeArrowheads="1"/>
                </p:cNvSpPr>
                <p:nvPr/>
              </p:nvSpPr>
              <p:spPr bwMode="auto">
                <a:xfrm>
                  <a:off x="1746" y="1337"/>
                  <a:ext cx="46" cy="318"/>
                </a:xfrm>
                <a:prstGeom prst="upDownArrow">
                  <a:avLst>
                    <a:gd name="adj1" fmla="val 50000"/>
                    <a:gd name="adj2" fmla="val 138261"/>
                  </a:avLst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Rectangle 10"/>
                <p:cNvSpPr>
                  <a:spLocks noChangeArrowheads="1"/>
                </p:cNvSpPr>
                <p:nvPr/>
              </p:nvSpPr>
              <p:spPr bwMode="auto">
                <a:xfrm>
                  <a:off x="619" y="1687"/>
                  <a:ext cx="698" cy="233"/>
                </a:xfrm>
                <a:prstGeom prst="rect">
                  <a:avLst/>
                </a:prstGeom>
                <a:solidFill>
                  <a:srgbClr val="75EEFB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 b="1"/>
                    <a:t>寄存器组</a:t>
                  </a:r>
                </a:p>
              </p:txBody>
            </p:sp>
            <p:sp>
              <p:nvSpPr>
                <p:cNvPr id="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66" y="1687"/>
                  <a:ext cx="702" cy="233"/>
                </a:xfrm>
                <a:prstGeom prst="rect">
                  <a:avLst/>
                </a:prstGeom>
                <a:solidFill>
                  <a:srgbClr val="75EEFB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b="1"/>
                    <a:t>控制部件</a:t>
                  </a:r>
                </a:p>
              </p:txBody>
            </p:sp>
            <p:sp>
              <p:nvSpPr>
                <p:cNvPr id="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65" y="1028"/>
                  <a:ext cx="771" cy="25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内总线</a:t>
                  </a:r>
                </a:p>
              </p:txBody>
            </p:sp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295" y="454"/>
                  <a:ext cx="2359" cy="163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左右箭头 34"/>
              <p:cNvSpPr>
                <a:spLocks noChangeArrowheads="1"/>
              </p:cNvSpPr>
              <p:nvPr/>
            </p:nvSpPr>
            <p:spPr bwMode="auto">
              <a:xfrm>
                <a:off x="971600" y="2996952"/>
                <a:ext cx="2520950" cy="144016"/>
              </a:xfrm>
              <a:prstGeom prst="leftRightArrow">
                <a:avLst>
                  <a:gd name="adj1" fmla="val 50000"/>
                  <a:gd name="adj2" fmla="val 50204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722813" y="2141538"/>
            <a:ext cx="3683000" cy="1514475"/>
            <a:chOff x="4722813" y="2141538"/>
            <a:chExt cx="3683000" cy="1514475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4722813" y="2141538"/>
              <a:ext cx="3683000" cy="1514475"/>
              <a:chOff x="2975" y="717"/>
              <a:chExt cx="2320" cy="954"/>
            </a:xfrm>
          </p:grpSpPr>
          <p:sp>
            <p:nvSpPr>
              <p:cNvPr id="14" name="AutoShape 15"/>
              <p:cNvSpPr>
                <a:spLocks noChangeArrowheads="1"/>
              </p:cNvSpPr>
              <p:nvPr/>
            </p:nvSpPr>
            <p:spPr bwMode="auto">
              <a:xfrm>
                <a:off x="3468" y="1081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96" y="1431"/>
                <a:ext cx="680" cy="233"/>
              </a:xfrm>
              <a:prstGeom prst="rect">
                <a:avLst/>
              </a:prstGeom>
              <a:solidFill>
                <a:srgbClr val="75EEFB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ROM</a:t>
                </a:r>
              </a:p>
            </p:txBody>
          </p:sp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2975" y="717"/>
                <a:ext cx="2320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局部总线</a:t>
                </a:r>
                <a:r>
                  <a:rPr lang="en-US" altLang="zh-CN" sz="2000" b="1"/>
                  <a:t>(</a:t>
                </a:r>
                <a:r>
                  <a:rPr lang="zh-CN" altLang="en-US" sz="2000" b="1"/>
                  <a:t>片级</a:t>
                </a:r>
                <a:r>
                  <a:rPr lang="en-US" altLang="zh-CN" sz="2000" b="1"/>
                  <a:t>/</a:t>
                </a:r>
                <a:r>
                  <a:rPr lang="zh-CN" altLang="en-US" sz="2000" b="1"/>
                  <a:t>板级总线</a:t>
                </a:r>
                <a:r>
                  <a:rPr lang="en-US" altLang="zh-CN" sz="2000" b="1"/>
                  <a:t>)</a:t>
                </a:r>
                <a:endParaRPr lang="zh-CN" altLang="en-US" sz="2000" b="1"/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4203" y="1089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3994" y="1438"/>
                <a:ext cx="619" cy="233"/>
              </a:xfrm>
              <a:prstGeom prst="rect">
                <a:avLst/>
              </a:prstGeom>
              <a:solidFill>
                <a:srgbClr val="75EEFB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RAM</a:t>
                </a:r>
              </a:p>
            </p:txBody>
          </p:sp>
        </p:grpSp>
        <p:sp>
          <p:nvSpPr>
            <p:cNvPr id="37" name="左右箭头 36"/>
            <p:cNvSpPr>
              <a:spLocks noChangeArrowheads="1"/>
            </p:cNvSpPr>
            <p:nvPr/>
          </p:nvSpPr>
          <p:spPr bwMode="auto">
            <a:xfrm>
              <a:off x="4787354" y="2636912"/>
              <a:ext cx="2520950" cy="144016"/>
            </a:xfrm>
            <a:prstGeom prst="leftRightArrow">
              <a:avLst>
                <a:gd name="adj1" fmla="val 50000"/>
                <a:gd name="adj2" fmla="val 50204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47813" y="4503738"/>
            <a:ext cx="5832499" cy="1849437"/>
            <a:chOff x="1547813" y="4503738"/>
            <a:chExt cx="5832499" cy="1849437"/>
          </a:xfrm>
        </p:grpSpPr>
        <p:grpSp>
          <p:nvGrpSpPr>
            <p:cNvPr id="21" name="Group 36"/>
            <p:cNvGrpSpPr>
              <a:grpSpLocks/>
            </p:cNvGrpSpPr>
            <p:nvPr/>
          </p:nvGrpSpPr>
          <p:grpSpPr bwMode="auto">
            <a:xfrm>
              <a:off x="1547813" y="4503738"/>
              <a:ext cx="5400675" cy="1849437"/>
              <a:chOff x="975" y="2205"/>
              <a:chExt cx="3402" cy="1165"/>
            </a:xfrm>
          </p:grpSpPr>
          <p:sp>
            <p:nvSpPr>
              <p:cNvPr id="22" name="AutoShape 23"/>
              <p:cNvSpPr>
                <a:spLocks noChangeArrowheads="1"/>
              </p:cNvSpPr>
              <p:nvPr/>
            </p:nvSpPr>
            <p:spPr bwMode="auto">
              <a:xfrm>
                <a:off x="2699" y="2205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1429" y="2586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3061" y="2586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975" y="2963"/>
                <a:ext cx="771" cy="407"/>
              </a:xfrm>
              <a:prstGeom prst="rect">
                <a:avLst/>
              </a:prstGeom>
              <a:solidFill>
                <a:srgbClr val="75EEFB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b="1"/>
                  <a:t>存储器扩展板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699" y="2963"/>
                <a:ext cx="759" cy="407"/>
              </a:xfrm>
              <a:prstGeom prst="rect">
                <a:avLst/>
              </a:prstGeom>
              <a:solidFill>
                <a:srgbClr val="75EEFB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 smtClean="0"/>
                  <a:t>I/O</a:t>
                </a:r>
              </a:p>
              <a:p>
                <a:pPr algn="ctr"/>
                <a:r>
                  <a:rPr lang="zh-CN" altLang="en-US" b="1" smtClean="0"/>
                  <a:t>处</a:t>
                </a:r>
                <a:r>
                  <a:rPr lang="zh-CN" altLang="en-US" b="1"/>
                  <a:t>理器</a:t>
                </a:r>
              </a:p>
            </p:txBody>
          </p:sp>
          <p:sp>
            <p:nvSpPr>
              <p:cNvPr id="28" name="AutoShape 29"/>
              <p:cNvSpPr>
                <a:spLocks noChangeArrowheads="1"/>
              </p:cNvSpPr>
              <p:nvPr/>
            </p:nvSpPr>
            <p:spPr bwMode="auto">
              <a:xfrm>
                <a:off x="2154" y="2586"/>
                <a:ext cx="46" cy="318"/>
              </a:xfrm>
              <a:prstGeom prst="upDownArrow">
                <a:avLst>
                  <a:gd name="adj1" fmla="val 50000"/>
                  <a:gd name="adj2" fmla="val 138261"/>
                </a:avLst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837" y="2963"/>
                <a:ext cx="744" cy="407"/>
              </a:xfrm>
              <a:prstGeom prst="rect">
                <a:avLst/>
              </a:prstGeom>
              <a:solidFill>
                <a:srgbClr val="75EEFB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b="1"/>
                  <a:t>图</a:t>
                </a:r>
                <a:r>
                  <a:rPr lang="zh-CN" altLang="en-US" b="1" smtClean="0"/>
                  <a:t>形</a:t>
                </a:r>
                <a:endParaRPr lang="en-US" altLang="zh-CN" b="1" smtClean="0"/>
              </a:p>
              <a:p>
                <a:pPr algn="ctr"/>
                <a:r>
                  <a:rPr lang="zh-CN" altLang="en-US" b="1" smtClean="0"/>
                  <a:t>处</a:t>
                </a:r>
                <a:r>
                  <a:rPr lang="zh-CN" altLang="en-US" b="1"/>
                  <a:t>理器</a:t>
                </a:r>
              </a:p>
            </p:txBody>
          </p:sp>
          <p:sp>
            <p:nvSpPr>
              <p:cNvPr id="30" name="Text Box 33"/>
              <p:cNvSpPr txBox="1">
                <a:spLocks noChangeArrowheads="1"/>
              </p:cNvSpPr>
              <p:nvPr/>
            </p:nvSpPr>
            <p:spPr bwMode="auto">
              <a:xfrm>
                <a:off x="3379" y="2296"/>
                <a:ext cx="998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系统总线</a:t>
                </a:r>
              </a:p>
            </p:txBody>
          </p:sp>
        </p:grpSp>
        <p:sp>
          <p:nvSpPr>
            <p:cNvPr id="38" name="左右箭头 37"/>
            <p:cNvSpPr>
              <a:spLocks noChangeArrowheads="1"/>
            </p:cNvSpPr>
            <p:nvPr/>
          </p:nvSpPr>
          <p:spPr bwMode="auto">
            <a:xfrm>
              <a:off x="1619002" y="5002543"/>
              <a:ext cx="5761310" cy="144016"/>
            </a:xfrm>
            <a:prstGeom prst="leftRightArrow">
              <a:avLst>
                <a:gd name="adj1" fmla="val 50000"/>
                <a:gd name="adj2" fmla="val 50204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26368" y="101576"/>
            <a:ext cx="5257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、按时序控制方式划分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75555" y="1062261"/>
            <a:ext cx="4343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同步总线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21855" y="1052736"/>
            <a:ext cx="627062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由统一时序信号控制总线传送操作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12105" y="1816324"/>
            <a:ext cx="759777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在固定时钟周期内完成数据传送，由同步脉冲定时打入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0680" y="3044388"/>
            <a:ext cx="3321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例： 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读数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据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7419280" y="3730188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152080" y="3730188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685480" y="4644588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075880" y="5939988"/>
            <a:ext cx="19050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黑体" pitchFamily="2" charset="-122"/>
              </a:rPr>
              <a:t>打入地址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209480" y="5939988"/>
            <a:ext cx="19050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黑体" pitchFamily="2" charset="-122"/>
              </a:rPr>
              <a:t>打入数据</a:t>
            </a: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399480" y="3730188"/>
            <a:ext cx="6553200" cy="2271713"/>
            <a:chOff x="336" y="0"/>
            <a:chExt cx="4128" cy="1431"/>
          </a:xfrm>
        </p:grpSpPr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632" y="672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440" y="336"/>
              <a:ext cx="3024" cy="288"/>
              <a:chOff x="624" y="3552"/>
              <a:chExt cx="3024" cy="288"/>
            </a:xfrm>
          </p:grpSpPr>
          <p:grpSp>
            <p:nvGrpSpPr>
              <p:cNvPr id="40" name="Group 19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57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Group 24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5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Group 29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4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34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4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768" y="336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时钟</a:t>
              </a:r>
            </a:p>
          </p:txBody>
        </p:sp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1584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</a:rPr>
                <a:t>T1</a:t>
              </a:r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297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</a:rPr>
                <a:t>T3</a:t>
              </a:r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225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</a:rPr>
                <a:t>T2</a:t>
              </a: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3648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</a:rPr>
                <a:t>T4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768" y="720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地址</a:t>
              </a:r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1440" y="76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1440" y="100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1680" y="100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1680" y="76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 flipH="1"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H="1"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3936" y="100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3936" y="76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336" y="1104"/>
              <a:ext cx="12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读出数据</a:t>
              </a:r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>
              <a:off x="379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2928" y="139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59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 flipH="1">
              <a:off x="283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>
              <a:off x="283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3888" y="129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 flipV="1">
              <a:off x="1474" y="1287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 flipH="1">
              <a:off x="379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5817402" y="4796988"/>
            <a:ext cx="0" cy="12954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nimBg="1"/>
      <p:bldP spid="8" grpId="0" animBg="1"/>
      <p:bldP spid="9" grpId="0" animBg="1"/>
      <p:bldP spid="10" grpId="0" build="p" autoUpdateAnimBg="0" advAuto="0"/>
      <p:bldP spid="11" grpId="0" build="p" autoUpdateAnimBg="0" advAuto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549275" y="771674"/>
            <a:ext cx="4343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异步总线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511175" y="1320949"/>
            <a:ext cx="79914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无固定时钟周期划分，以异步应答方式控制传送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729408" y="2924944"/>
            <a:ext cx="5791200" cy="595313"/>
            <a:chOff x="1729408" y="3429000"/>
            <a:chExt cx="5791200" cy="595313"/>
          </a:xfrm>
        </p:grpSpPr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101008" y="3429000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1729408" y="3505200"/>
              <a:ext cx="137160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地址</a:t>
              </a:r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2796208" y="3581400"/>
              <a:ext cx="152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2796208" y="3962400"/>
              <a:ext cx="152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2948608" y="3581400"/>
              <a:ext cx="2286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>
              <a:off x="3177208" y="39624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3177208" y="35814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1"/>
            <p:cNvSpPr>
              <a:spLocks noChangeShapeType="1"/>
            </p:cNvSpPr>
            <p:nvPr/>
          </p:nvSpPr>
          <p:spPr bwMode="auto">
            <a:xfrm flipH="1">
              <a:off x="2948608" y="3581400"/>
              <a:ext cx="2286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 flipH="1">
              <a:off x="6530008" y="3581400"/>
              <a:ext cx="2286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6530008" y="3581400"/>
              <a:ext cx="2286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4"/>
            <p:cNvSpPr>
              <a:spLocks noChangeShapeType="1"/>
            </p:cNvSpPr>
            <p:nvPr/>
          </p:nvSpPr>
          <p:spPr bwMode="auto">
            <a:xfrm>
              <a:off x="6758608" y="3962400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6758608" y="3581400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1680" y="5805264"/>
            <a:ext cx="5828928" cy="519113"/>
            <a:chOff x="1691680" y="5109592"/>
            <a:chExt cx="5828928" cy="519113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5475312" y="5178458"/>
              <a:ext cx="752872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mtClean="0">
                  <a:ea typeface="黑体" pitchFamily="2" charset="-122"/>
                </a:rPr>
                <a:t>数</a:t>
              </a:r>
              <a:r>
                <a:rPr lang="zh-CN" altLang="en-US">
                  <a:ea typeface="黑体" pitchFamily="2" charset="-122"/>
                </a:rPr>
                <a:t>据</a:t>
              </a: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1691680" y="5109592"/>
              <a:ext cx="936104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smtClean="0">
                  <a:ea typeface="黑体" pitchFamily="2" charset="-122"/>
                </a:rPr>
                <a:t>数</a:t>
              </a:r>
              <a:r>
                <a:rPr lang="zh-CN" altLang="en-US" sz="2800">
                  <a:ea typeface="黑体" pitchFamily="2" charset="-122"/>
                </a:rPr>
                <a:t>据</a:t>
              </a:r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6530008" y="5185792"/>
              <a:ext cx="152400" cy="228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8"/>
            <p:cNvSpPr>
              <a:spLocks noChangeShapeType="1"/>
            </p:cNvSpPr>
            <p:nvPr/>
          </p:nvSpPr>
          <p:spPr bwMode="auto">
            <a:xfrm>
              <a:off x="5158408" y="5566792"/>
              <a:ext cx="1371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59"/>
            <p:cNvSpPr>
              <a:spLocks noChangeShapeType="1"/>
            </p:cNvSpPr>
            <p:nvPr/>
          </p:nvSpPr>
          <p:spPr bwMode="auto">
            <a:xfrm>
              <a:off x="5158408" y="5186668"/>
              <a:ext cx="1371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60"/>
            <p:cNvSpPr>
              <a:spLocks noChangeShapeType="1"/>
            </p:cNvSpPr>
            <p:nvPr/>
          </p:nvSpPr>
          <p:spPr bwMode="auto">
            <a:xfrm flipH="1">
              <a:off x="5006008" y="5185792"/>
              <a:ext cx="152400" cy="228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61"/>
            <p:cNvSpPr>
              <a:spLocks noChangeShapeType="1"/>
            </p:cNvSpPr>
            <p:nvPr/>
          </p:nvSpPr>
          <p:spPr bwMode="auto">
            <a:xfrm>
              <a:off x="5006008" y="5414392"/>
              <a:ext cx="152400" cy="15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62"/>
            <p:cNvSpPr>
              <a:spLocks noChangeShapeType="1"/>
            </p:cNvSpPr>
            <p:nvPr/>
          </p:nvSpPr>
          <p:spPr bwMode="auto">
            <a:xfrm>
              <a:off x="6682408" y="5414392"/>
              <a:ext cx="838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63"/>
            <p:cNvSpPr>
              <a:spLocks noChangeShapeType="1"/>
            </p:cNvSpPr>
            <p:nvPr/>
          </p:nvSpPr>
          <p:spPr bwMode="auto">
            <a:xfrm flipV="1">
              <a:off x="2850183" y="5400105"/>
              <a:ext cx="21605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64"/>
            <p:cNvSpPr>
              <a:spLocks noChangeShapeType="1"/>
            </p:cNvSpPr>
            <p:nvPr/>
          </p:nvSpPr>
          <p:spPr bwMode="auto">
            <a:xfrm flipH="1">
              <a:off x="6530008" y="5414392"/>
              <a:ext cx="152400" cy="15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691680" y="3845991"/>
            <a:ext cx="6336704" cy="591121"/>
            <a:chOff x="1691680" y="3629967"/>
            <a:chExt cx="6336704" cy="591121"/>
          </a:xfrm>
        </p:grpSpPr>
        <p:grpSp>
          <p:nvGrpSpPr>
            <p:cNvPr id="71" name="组合 70"/>
            <p:cNvGrpSpPr/>
            <p:nvPr/>
          </p:nvGrpSpPr>
          <p:grpSpPr>
            <a:xfrm>
              <a:off x="2627784" y="3933056"/>
              <a:ext cx="5400600" cy="288032"/>
              <a:chOff x="2627784" y="4077072"/>
              <a:chExt cx="5400600" cy="288032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627784" y="4077072"/>
                <a:ext cx="11521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779912" y="4077072"/>
                <a:ext cx="216024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995936" y="4365104"/>
                <a:ext cx="25922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6876256" y="4077072"/>
                <a:ext cx="11521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6588224" y="4077072"/>
                <a:ext cx="288032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 Box 45"/>
            <p:cNvSpPr txBox="1">
              <a:spLocks noChangeArrowheads="1"/>
            </p:cNvSpPr>
            <p:nvPr/>
          </p:nvSpPr>
          <p:spPr bwMode="auto">
            <a:xfrm>
              <a:off x="1691680" y="3629967"/>
              <a:ext cx="137160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smtClean="0">
                  <a:ea typeface="黑体" pitchFamily="2" charset="-122"/>
                </a:rPr>
                <a:t>请求</a:t>
              </a:r>
              <a:endParaRPr lang="zh-CN" altLang="en-US" sz="2800">
                <a:ea typeface="黑体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691680" y="4797152"/>
            <a:ext cx="6336704" cy="591121"/>
            <a:chOff x="1691680" y="3629967"/>
            <a:chExt cx="6336704" cy="591121"/>
          </a:xfrm>
        </p:grpSpPr>
        <p:grpSp>
          <p:nvGrpSpPr>
            <p:cNvPr id="75" name="组合 70"/>
            <p:cNvGrpSpPr/>
            <p:nvPr/>
          </p:nvGrpSpPr>
          <p:grpSpPr>
            <a:xfrm>
              <a:off x="2555776" y="3933056"/>
              <a:ext cx="5472608" cy="288032"/>
              <a:chOff x="2555776" y="4077072"/>
              <a:chExt cx="5472608" cy="288032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2555776" y="4077072"/>
                <a:ext cx="2448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5004048" y="4077072"/>
                <a:ext cx="216024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5220072" y="4365104"/>
                <a:ext cx="13681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6876256" y="4077072"/>
                <a:ext cx="11521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V="1">
                <a:off x="6588224" y="4077072"/>
                <a:ext cx="288032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 Box 45"/>
            <p:cNvSpPr txBox="1">
              <a:spLocks noChangeArrowheads="1"/>
            </p:cNvSpPr>
            <p:nvPr/>
          </p:nvSpPr>
          <p:spPr bwMode="auto">
            <a:xfrm>
              <a:off x="1691680" y="3629967"/>
              <a:ext cx="137160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smtClean="0">
                  <a:ea typeface="黑体" pitchFamily="2" charset="-122"/>
                </a:rPr>
                <a:t>应答</a:t>
              </a:r>
              <a:endParaRPr lang="zh-CN" altLang="en-US" sz="2800">
                <a:ea typeface="黑体" pitchFamily="2" charset="-122"/>
              </a:endParaRPr>
            </a:p>
          </p:txBody>
        </p:sp>
      </p:grpSp>
      <p:cxnSp>
        <p:nvCxnSpPr>
          <p:cNvPr id="87" name="曲线连接符 86"/>
          <p:cNvCxnSpPr/>
          <p:nvPr/>
        </p:nvCxnSpPr>
        <p:spPr>
          <a:xfrm>
            <a:off x="3923928" y="4293096"/>
            <a:ext cx="1153852" cy="100577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/>
          <p:nvPr/>
        </p:nvCxnSpPr>
        <p:spPr>
          <a:xfrm rot="5400000">
            <a:off x="6229517" y="4715167"/>
            <a:ext cx="980495" cy="7768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840680" y="2204864"/>
            <a:ext cx="3321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例： 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读数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据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98450" y="700807"/>
            <a:ext cx="4343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扩展同步总线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850" y="1397719"/>
            <a:ext cx="88201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以时钟周期为时序基础，允许总线周期中的时钟数可变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873424" y="2909887"/>
            <a:ext cx="5867400" cy="1052513"/>
            <a:chOff x="1873424" y="2636912"/>
            <a:chExt cx="5867400" cy="1052513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940224" y="3170312"/>
              <a:ext cx="4800600" cy="457200"/>
              <a:chOff x="624" y="3552"/>
              <a:chExt cx="3024" cy="288"/>
            </a:xfrm>
          </p:grpSpPr>
          <p:grpSp>
            <p:nvGrpSpPr>
              <p:cNvPr id="32" name="Group 19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4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24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45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29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41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4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1873424" y="3170312"/>
              <a:ext cx="137160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时钟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3168824" y="2636912"/>
              <a:ext cx="99060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</a:rPr>
                <a:t>T1</a:t>
              </a:r>
            </a:p>
          </p:txBody>
        </p:sp>
        <p:sp>
          <p:nvSpPr>
            <p:cNvPr id="9" name="Text Box 42"/>
            <p:cNvSpPr txBox="1">
              <a:spLocks noChangeArrowheads="1"/>
            </p:cNvSpPr>
            <p:nvPr/>
          </p:nvSpPr>
          <p:spPr bwMode="auto">
            <a:xfrm>
              <a:off x="5378624" y="2636912"/>
              <a:ext cx="99060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</a:rPr>
                <a:t>T3</a:t>
              </a:r>
            </a:p>
          </p:txBody>
        </p:sp>
        <p:sp>
          <p:nvSpPr>
            <p:cNvPr id="10" name="Text Box 43"/>
            <p:cNvSpPr txBox="1">
              <a:spLocks noChangeArrowheads="1"/>
            </p:cNvSpPr>
            <p:nvPr/>
          </p:nvSpPr>
          <p:spPr bwMode="auto">
            <a:xfrm>
              <a:off x="4235624" y="2636912"/>
              <a:ext cx="99060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</a:rPr>
                <a:t>T2</a:t>
              </a:r>
            </a:p>
          </p:txBody>
        </p: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6445424" y="2636912"/>
              <a:ext cx="99060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黑体" pitchFamily="2" charset="-122"/>
                </a:rPr>
                <a:t>T4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873424" y="4206031"/>
            <a:ext cx="5791200" cy="595313"/>
            <a:chOff x="1873424" y="3703712"/>
            <a:chExt cx="5791200" cy="595313"/>
          </a:xfrm>
        </p:grpSpPr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3245024" y="3703712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1873424" y="3779912"/>
              <a:ext cx="137160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地址</a:t>
              </a:r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>
              <a:off x="2940224" y="3856112"/>
              <a:ext cx="152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2940224" y="4237112"/>
              <a:ext cx="152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3092624" y="3856112"/>
              <a:ext cx="2286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3321224" y="4237112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3321224" y="3856112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 flipH="1">
              <a:off x="3092624" y="3856112"/>
              <a:ext cx="2286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 flipH="1">
              <a:off x="6674024" y="3856112"/>
              <a:ext cx="2286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6674024" y="3856112"/>
              <a:ext cx="22860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6902624" y="4237112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6902624" y="3856112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835696" y="5934223"/>
            <a:ext cx="5904656" cy="519113"/>
            <a:chOff x="1327920" y="4389512"/>
            <a:chExt cx="5904656" cy="519113"/>
          </a:xfrm>
        </p:grpSpPr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1327920" y="4389512"/>
              <a:ext cx="936104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smtClean="0">
                  <a:ea typeface="黑体" pitchFamily="2" charset="-122"/>
                </a:rPr>
                <a:t>数</a:t>
              </a:r>
              <a:r>
                <a:rPr lang="zh-CN" altLang="en-US" sz="2800">
                  <a:ea typeface="黑体" pitchFamily="2" charset="-122"/>
                </a:rPr>
                <a:t>据</a:t>
              </a:r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6152456" y="4465944"/>
              <a:ext cx="152400" cy="228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58"/>
            <p:cNvSpPr>
              <a:spLocks noChangeShapeType="1"/>
            </p:cNvSpPr>
            <p:nvPr/>
          </p:nvSpPr>
          <p:spPr bwMode="auto">
            <a:xfrm>
              <a:off x="5302424" y="4836617"/>
              <a:ext cx="8500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9"/>
            <p:cNvSpPr>
              <a:spLocks noChangeShapeType="1"/>
            </p:cNvSpPr>
            <p:nvPr/>
          </p:nvSpPr>
          <p:spPr bwMode="auto">
            <a:xfrm>
              <a:off x="5302424" y="4476577"/>
              <a:ext cx="8500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60"/>
            <p:cNvSpPr>
              <a:spLocks noChangeShapeType="1"/>
            </p:cNvSpPr>
            <p:nvPr/>
          </p:nvSpPr>
          <p:spPr bwMode="auto">
            <a:xfrm flipH="1">
              <a:off x="5150024" y="4465712"/>
              <a:ext cx="152400" cy="228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61"/>
            <p:cNvSpPr>
              <a:spLocks noChangeShapeType="1"/>
            </p:cNvSpPr>
            <p:nvPr/>
          </p:nvSpPr>
          <p:spPr bwMode="auto">
            <a:xfrm>
              <a:off x="5150024" y="4694312"/>
              <a:ext cx="152400" cy="15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62"/>
            <p:cNvSpPr>
              <a:spLocks noChangeShapeType="1"/>
            </p:cNvSpPr>
            <p:nvPr/>
          </p:nvSpPr>
          <p:spPr bwMode="auto">
            <a:xfrm flipV="1">
              <a:off x="6304856" y="4692600"/>
              <a:ext cx="927720" cy="19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 flipV="1">
              <a:off x="2552056" y="4680025"/>
              <a:ext cx="2602731" cy="12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 flipH="1">
              <a:off x="6152456" y="4694544"/>
              <a:ext cx="152400" cy="15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835696" y="5070127"/>
            <a:ext cx="5904656" cy="519113"/>
            <a:chOff x="1835696" y="4581128"/>
            <a:chExt cx="5904656" cy="519113"/>
          </a:xfrm>
        </p:grpSpPr>
        <p:grpSp>
          <p:nvGrpSpPr>
            <p:cNvPr id="56" name="组合 55"/>
            <p:cNvGrpSpPr/>
            <p:nvPr/>
          </p:nvGrpSpPr>
          <p:grpSpPr>
            <a:xfrm>
              <a:off x="1835696" y="4581128"/>
              <a:ext cx="5904656" cy="519113"/>
              <a:chOff x="1691680" y="3629967"/>
              <a:chExt cx="5904656" cy="519113"/>
            </a:xfrm>
          </p:grpSpPr>
          <p:grpSp>
            <p:nvGrpSpPr>
              <p:cNvPr id="57" name="组合 70"/>
              <p:cNvGrpSpPr/>
              <p:nvPr/>
            </p:nvGrpSpPr>
            <p:grpSpPr>
              <a:xfrm>
                <a:off x="4211960" y="3845991"/>
                <a:ext cx="3384376" cy="288032"/>
                <a:chOff x="4211960" y="3990007"/>
                <a:chExt cx="3384376" cy="288032"/>
              </a:xfrm>
            </p:grpSpPr>
            <p:cxnSp>
              <p:nvCxnSpPr>
                <p:cNvPr id="60" name="直接连接符 59"/>
                <p:cNvCxnSpPr/>
                <p:nvPr/>
              </p:nvCxnSpPr>
              <p:spPr>
                <a:xfrm>
                  <a:off x="4211960" y="3990007"/>
                  <a:ext cx="216024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4427984" y="4278039"/>
                  <a:ext cx="93610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5652120" y="3990007"/>
                  <a:ext cx="194421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V="1">
                  <a:off x="5364088" y="3990007"/>
                  <a:ext cx="288032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 Box 45"/>
              <p:cNvSpPr txBox="1">
                <a:spLocks noChangeArrowheads="1"/>
              </p:cNvSpPr>
              <p:nvPr/>
            </p:nvSpPr>
            <p:spPr bwMode="auto">
              <a:xfrm>
                <a:off x="1691680" y="3629967"/>
                <a:ext cx="1371600" cy="5191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smtClean="0">
                    <a:ea typeface="黑体" pitchFamily="2" charset="-122"/>
                  </a:rPr>
                  <a:t>等待</a:t>
                </a:r>
                <a:endParaRPr lang="zh-CN" altLang="en-US" sz="2800">
                  <a:ea typeface="黑体" pitchFamily="2" charset="-122"/>
                </a:endParaRPr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>
              <a:off x="2987824" y="4797152"/>
              <a:ext cx="13681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395536" y="2204864"/>
            <a:ext cx="3321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例： 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读数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据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2125" y="997868"/>
            <a:ext cx="62484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注意区分几个</a:t>
            </a:r>
            <a:r>
              <a:rPr lang="zh-CN" altLang="en-US" sz="3200">
                <a:ea typeface="黑体" pitchFamily="2" charset="-122"/>
              </a:rPr>
              <a:t>“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周期</a:t>
            </a:r>
            <a:r>
              <a:rPr lang="zh-CN" altLang="en-US" sz="3200">
                <a:ea typeface="黑体" pitchFamily="2" charset="-122"/>
              </a:rPr>
              <a:t>”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概念：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42763" y="1839243"/>
            <a:ext cx="28956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时钟周期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55725" y="1845593"/>
            <a:ext cx="4795838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执行一步操作的时间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2763" y="3039393"/>
            <a:ext cx="28956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总线周期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273175" y="3053680"/>
            <a:ext cx="6691313" cy="1076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经过总线的一次数据传送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访存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时间，通常包含若干时钟周期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2125" y="4657055"/>
            <a:ext cx="28956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工作周期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366838" y="4657055"/>
            <a:ext cx="6034087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指令周期中的一个操作阶段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366838" y="5365080"/>
            <a:ext cx="54133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可包含多个总线周期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5" grpId="0" build="p" autoUpdateAnimBg="0"/>
      <p:bldP spid="6" grpId="0" autoUpdateAnimBg="0"/>
      <p:bldP spid="7" grpId="0" build="p" autoUpdateAnimBg="0"/>
      <p:bldP spid="8" grpId="0" autoUpdateAnimBg="0"/>
      <p:bldP spid="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11188" y="2449736"/>
            <a:ext cx="54864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内总线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：同步、并行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11188" y="3905473"/>
            <a:ext cx="8164512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系统总线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：同步、异步、扩展同步、并行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69925" y="4746848"/>
            <a:ext cx="69723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外总线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：异步、并行、串行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01650" y="1052736"/>
            <a:ext cx="7791450" cy="1077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计算机设计中，不同类型的总线可能采用的时序控制方式和数据传送格式：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611188" y="3184748"/>
            <a:ext cx="8164512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局部总线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：同步、异步、扩展同步、并行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1162</Words>
  <Application>Microsoft Office PowerPoint</Application>
  <PresentationFormat>全屏显示(4:3)</PresentationFormat>
  <Paragraphs>245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宋体</vt:lpstr>
      <vt:lpstr>Arial</vt:lpstr>
      <vt:lpstr>Calibri</vt:lpstr>
      <vt:lpstr>Times New Roman</vt:lpstr>
      <vt:lpstr>Wingdings</vt:lpstr>
      <vt:lpstr>Office 主题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166</cp:revision>
  <dcterms:created xsi:type="dcterms:W3CDTF">2017-01-15T07:54:50Z</dcterms:created>
  <dcterms:modified xsi:type="dcterms:W3CDTF">2017-08-26T05:28:50Z</dcterms:modified>
</cp:coreProperties>
</file>