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2D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2017/8/26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2017/8/26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3485" y="116632"/>
            <a:ext cx="73989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600" b="1" smtClean="0">
                <a:solidFill>
                  <a:srgbClr val="0000FF"/>
                </a:solidFill>
              </a:rPr>
              <a:t>  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71600" y="116632"/>
            <a:ext cx="64262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5.4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程序中断方式及接口</a:t>
            </a:r>
          </a:p>
        </p:txBody>
      </p:sp>
      <p:sp>
        <p:nvSpPr>
          <p:cNvPr id="4" name="Text Box 3077"/>
          <p:cNvSpPr txBox="1">
            <a:spLocks noChangeArrowheads="1"/>
          </p:cNvSpPr>
          <p:nvPr/>
        </p:nvSpPr>
        <p:spPr bwMode="auto">
          <a:xfrm>
            <a:off x="42863" y="817548"/>
            <a:ext cx="5105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latin typeface="黑体" pitchFamily="49" charset="-122"/>
                <a:ea typeface="黑体" pitchFamily="49" charset="-122"/>
              </a:rPr>
              <a:t>5.4.1  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断基本概念</a:t>
            </a:r>
          </a:p>
        </p:txBody>
      </p:sp>
      <p:sp>
        <p:nvSpPr>
          <p:cNvPr id="5" name="Text Box 3078"/>
          <p:cNvSpPr txBox="1">
            <a:spLocks noChangeArrowheads="1"/>
          </p:cNvSpPr>
          <p:nvPr/>
        </p:nvSpPr>
        <p:spPr bwMode="auto">
          <a:xfrm>
            <a:off x="30163" y="141277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定义</a:t>
            </a:r>
          </a:p>
        </p:txBody>
      </p:sp>
      <p:sp>
        <p:nvSpPr>
          <p:cNvPr id="6" name="Text Box 3079"/>
          <p:cNvSpPr txBox="1">
            <a:spLocks noChangeArrowheads="1"/>
          </p:cNvSpPr>
          <p:nvPr/>
        </p:nvSpPr>
        <p:spPr bwMode="auto">
          <a:xfrm>
            <a:off x="0" y="2114853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暂时中止现行程序的执行，转去执行为某个随机事态服务的中断处理程序。处理完毕后自动恢复原程序的执行。</a:t>
            </a:r>
          </a:p>
        </p:txBody>
      </p:sp>
      <p:sp>
        <p:nvSpPr>
          <p:cNvPr id="7" name="Text Box 3078"/>
          <p:cNvSpPr txBox="1">
            <a:spLocks noChangeArrowheads="1"/>
          </p:cNvSpPr>
          <p:nvPr/>
        </p:nvSpPr>
        <p:spPr bwMode="auto">
          <a:xfrm>
            <a:off x="1604070" y="4804618"/>
            <a:ext cx="203182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中断请求</a:t>
            </a:r>
          </a:p>
        </p:txBody>
      </p:sp>
      <p:sp>
        <p:nvSpPr>
          <p:cNvPr id="8" name="Text Box 3078"/>
          <p:cNvSpPr txBox="1">
            <a:spLocks noChangeArrowheads="1"/>
          </p:cNvSpPr>
          <p:nvPr/>
        </p:nvSpPr>
        <p:spPr bwMode="auto">
          <a:xfrm>
            <a:off x="6102350" y="4287093"/>
            <a:ext cx="250209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中断处理程序</a:t>
            </a:r>
          </a:p>
        </p:txBody>
      </p:sp>
      <p:sp>
        <p:nvSpPr>
          <p:cNvPr id="9" name="Text Box 3078"/>
          <p:cNvSpPr txBox="1">
            <a:spLocks noChangeArrowheads="1"/>
          </p:cNvSpPr>
          <p:nvPr/>
        </p:nvSpPr>
        <p:spPr bwMode="auto">
          <a:xfrm>
            <a:off x="3878263" y="3609231"/>
            <a:ext cx="177385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主程序</a:t>
            </a: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4468813" y="4174381"/>
            <a:ext cx="0" cy="1149350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3124200" y="5104656"/>
            <a:ext cx="1225550" cy="476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V="1">
            <a:off x="4608513" y="4634756"/>
            <a:ext cx="1479550" cy="7143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>
            <a:off x="6338888" y="4749056"/>
            <a:ext cx="0" cy="93345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flipH="1" flipV="1">
            <a:off x="4572000" y="5445968"/>
            <a:ext cx="1655763" cy="2365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5" name="Text Box 3078"/>
          <p:cNvSpPr txBox="1">
            <a:spLocks noChangeArrowheads="1"/>
          </p:cNvSpPr>
          <p:nvPr/>
        </p:nvSpPr>
        <p:spPr bwMode="auto">
          <a:xfrm>
            <a:off x="3738563" y="5195143"/>
            <a:ext cx="10064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断点</a:t>
            </a:r>
          </a:p>
        </p:txBody>
      </p: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>
            <a:off x="4486275" y="5593606"/>
            <a:ext cx="0" cy="1147762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88913" y="833438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中断请求的提出与传递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88925" y="1498600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）中断请求的产生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056063" y="2176463"/>
            <a:ext cx="3581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黑体" pitchFamily="49" charset="-122"/>
              </a:rPr>
              <a:t>“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完成</a:t>
            </a:r>
            <a:r>
              <a:rPr lang="zh-CN" altLang="en-US" sz="2800">
                <a:ea typeface="黑体" pitchFamily="49" charset="-122"/>
              </a:rPr>
              <a:t>”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标志为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617663" y="2132013"/>
            <a:ext cx="3657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外设工作完成：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771872" y="116632"/>
            <a:ext cx="6248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latin typeface="黑体" pitchFamily="49" charset="-122"/>
                <a:ea typeface="黑体" pitchFamily="49" charset="-122"/>
              </a:rPr>
              <a:t>5.4.2  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断全过程（外中断）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617663" y="2633663"/>
            <a:ext cx="3657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允许请求：</a:t>
            </a:r>
          </a:p>
        </p:txBody>
      </p:sp>
      <p:sp>
        <p:nvSpPr>
          <p:cNvPr id="8" name="AutoShape 28"/>
          <p:cNvSpPr>
            <a:spLocks/>
          </p:cNvSpPr>
          <p:nvPr/>
        </p:nvSpPr>
        <p:spPr bwMode="auto">
          <a:xfrm>
            <a:off x="1465263" y="2328863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056063" y="2633663"/>
            <a:ext cx="3581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黑体" pitchFamily="49" charset="-122"/>
              </a:rPr>
              <a:t>“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屏蔽</a:t>
            </a:r>
            <a:r>
              <a:rPr lang="zh-CN" altLang="en-US" sz="2800">
                <a:ea typeface="黑体" pitchFamily="49" charset="-122"/>
              </a:rPr>
              <a:t>”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标志为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755576" y="5895975"/>
            <a:ext cx="36766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先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屏蔽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，后请求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5457825" y="5867400"/>
            <a:ext cx="32242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先请求，后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屏蔽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”</a:t>
            </a:r>
            <a:endParaRPr lang="zh-CN" altLang="en-US" sz="28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Text Box 110"/>
          <p:cNvSpPr txBox="1">
            <a:spLocks noChangeArrowheads="1"/>
          </p:cNvSpPr>
          <p:nvPr/>
        </p:nvSpPr>
        <p:spPr bwMode="auto">
          <a:xfrm>
            <a:off x="474663" y="2328863"/>
            <a:ext cx="12096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条件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755651" y="3645024"/>
            <a:ext cx="3419475" cy="1943102"/>
            <a:chOff x="755651" y="3645024"/>
            <a:chExt cx="3419475" cy="1943102"/>
          </a:xfrm>
        </p:grpSpPr>
        <p:grpSp>
          <p:nvGrpSpPr>
            <p:cNvPr id="12" name="Group 109"/>
            <p:cNvGrpSpPr>
              <a:grpSpLocks/>
            </p:cNvGrpSpPr>
            <p:nvPr/>
          </p:nvGrpSpPr>
          <p:grpSpPr bwMode="auto">
            <a:xfrm>
              <a:off x="755651" y="3645024"/>
              <a:ext cx="3419475" cy="1943102"/>
              <a:chOff x="476" y="2676"/>
              <a:chExt cx="2154" cy="1224"/>
            </a:xfrm>
          </p:grpSpPr>
          <p:sp>
            <p:nvSpPr>
              <p:cNvPr id="13" name="Text Box 15"/>
              <p:cNvSpPr txBox="1">
                <a:spLocks noChangeArrowheads="1"/>
              </p:cNvSpPr>
              <p:nvPr/>
            </p:nvSpPr>
            <p:spPr bwMode="auto">
              <a:xfrm>
                <a:off x="476" y="3609"/>
                <a:ext cx="768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</a:rPr>
                  <a:t>完成</a:t>
                </a:r>
              </a:p>
            </p:txBody>
          </p:sp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806" y="2977"/>
                <a:ext cx="1296" cy="291"/>
              </a:xfrm>
              <a:prstGeom prst="rect">
                <a:avLst/>
              </a:prstGeom>
              <a:solidFill>
                <a:srgbClr val="12DEF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</a:rPr>
                  <a:t> </a:t>
                </a:r>
                <a:r>
                  <a:rPr lang="zh-CN" altLang="en-US" sz="2400" b="1">
                    <a:latin typeface="+mn-ea"/>
                  </a:rPr>
                  <a:t>请求触发器</a:t>
                </a:r>
              </a:p>
            </p:txBody>
          </p:sp>
          <p:grpSp>
            <p:nvGrpSpPr>
              <p:cNvPr id="15" name="Group 46"/>
              <p:cNvGrpSpPr>
                <a:grpSpLocks/>
              </p:cNvGrpSpPr>
              <p:nvPr/>
            </p:nvGrpSpPr>
            <p:grpSpPr bwMode="auto">
              <a:xfrm>
                <a:off x="854" y="3409"/>
                <a:ext cx="384" cy="288"/>
                <a:chOff x="3984" y="768"/>
                <a:chExt cx="384" cy="288"/>
              </a:xfrm>
            </p:grpSpPr>
            <p:sp>
              <p:nvSpPr>
                <p:cNvPr id="24" name="Rectangle 42"/>
                <p:cNvSpPr>
                  <a:spLocks noChangeArrowheads="1"/>
                </p:cNvSpPr>
                <p:nvPr/>
              </p:nvSpPr>
              <p:spPr bwMode="auto">
                <a:xfrm>
                  <a:off x="3984" y="768"/>
                  <a:ext cx="384" cy="144"/>
                </a:xfrm>
                <a:prstGeom prst="rect">
                  <a:avLst/>
                </a:prstGeom>
                <a:solidFill>
                  <a:srgbClr val="12DEFA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400" b="1">
                    <a:latin typeface="+mn-ea"/>
                  </a:endParaRPr>
                </a:p>
              </p:txBody>
            </p:sp>
            <p:sp>
              <p:nvSpPr>
                <p:cNvPr id="25" name="Line 43"/>
                <p:cNvSpPr>
                  <a:spLocks noChangeShapeType="1"/>
                </p:cNvSpPr>
                <p:nvPr/>
              </p:nvSpPr>
              <p:spPr bwMode="auto">
                <a:xfrm>
                  <a:off x="4080" y="91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400" b="1">
                    <a:latin typeface="+mn-ea"/>
                  </a:endParaRPr>
                </a:p>
              </p:txBody>
            </p:sp>
            <p:sp>
              <p:nvSpPr>
                <p:cNvPr id="26" name="Line 44"/>
                <p:cNvSpPr>
                  <a:spLocks noChangeShapeType="1"/>
                </p:cNvSpPr>
                <p:nvPr/>
              </p:nvSpPr>
              <p:spPr bwMode="auto">
                <a:xfrm>
                  <a:off x="4272" y="91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400" b="1">
                    <a:latin typeface="+mn-ea"/>
                  </a:endParaRPr>
                </a:p>
              </p:txBody>
            </p:sp>
          </p:grpSp>
          <p:sp>
            <p:nvSpPr>
              <p:cNvPr id="16" name="Line 45"/>
              <p:cNvSpPr>
                <a:spLocks noChangeShapeType="1"/>
              </p:cNvSpPr>
              <p:nvPr/>
            </p:nvSpPr>
            <p:spPr bwMode="auto">
              <a:xfrm>
                <a:off x="1046" y="3265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17" name="Line 47"/>
              <p:cNvSpPr>
                <a:spLocks noChangeShapeType="1"/>
              </p:cNvSpPr>
              <p:nvPr/>
            </p:nvSpPr>
            <p:spPr bwMode="auto">
              <a:xfrm>
                <a:off x="1862" y="326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18" name="Line 48"/>
              <p:cNvSpPr>
                <a:spLocks noChangeShapeType="1"/>
              </p:cNvSpPr>
              <p:nvPr/>
            </p:nvSpPr>
            <p:spPr bwMode="auto">
              <a:xfrm>
                <a:off x="1430" y="2737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1111" y="3553"/>
                <a:ext cx="864" cy="347"/>
                <a:chOff x="3761" y="2304"/>
                <a:chExt cx="864" cy="347"/>
              </a:xfrm>
            </p:grpSpPr>
            <p:sp>
              <p:nvSpPr>
                <p:cNvPr id="2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761" y="2360"/>
                  <a:ext cx="864" cy="29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400" b="1">
                      <a:latin typeface="+mn-ea"/>
                    </a:rPr>
                    <a:t>屏蔽</a:t>
                  </a:r>
                </a:p>
              </p:txBody>
            </p:sp>
            <p:sp>
              <p:nvSpPr>
                <p:cNvPr id="23" name="Line 51"/>
                <p:cNvSpPr>
                  <a:spLocks noChangeShapeType="1"/>
                </p:cNvSpPr>
                <p:nvPr/>
              </p:nvSpPr>
              <p:spPr bwMode="auto">
                <a:xfrm>
                  <a:off x="3936" y="230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400" b="1">
                    <a:latin typeface="+mn-ea"/>
                  </a:endParaRPr>
                </a:p>
              </p:txBody>
            </p:sp>
          </p:grpSp>
          <p:sp>
            <p:nvSpPr>
              <p:cNvPr id="20" name="Text Box 53"/>
              <p:cNvSpPr txBox="1">
                <a:spLocks noChangeArrowheads="1"/>
              </p:cNvSpPr>
              <p:nvPr/>
            </p:nvSpPr>
            <p:spPr bwMode="auto">
              <a:xfrm>
                <a:off x="1862" y="3409"/>
                <a:ext cx="768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</a:rPr>
                  <a:t>CP</a:t>
                </a:r>
              </a:p>
            </p:txBody>
          </p:sp>
          <p:sp>
            <p:nvSpPr>
              <p:cNvPr id="21" name="Text Box 54"/>
              <p:cNvSpPr txBox="1">
                <a:spLocks noChangeArrowheads="1"/>
              </p:cNvSpPr>
              <p:nvPr/>
            </p:nvSpPr>
            <p:spPr bwMode="auto">
              <a:xfrm>
                <a:off x="1474" y="2676"/>
                <a:ext cx="1056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</a:rPr>
                  <a:t>有效请求</a:t>
                </a:r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1907704" y="5157192"/>
              <a:ext cx="5760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394325" y="3645024"/>
            <a:ext cx="3429000" cy="1985963"/>
            <a:chOff x="5394325" y="3645024"/>
            <a:chExt cx="3429000" cy="1985963"/>
          </a:xfrm>
        </p:grpSpPr>
        <p:grpSp>
          <p:nvGrpSpPr>
            <p:cNvPr id="27" name="Group 108"/>
            <p:cNvGrpSpPr>
              <a:grpSpLocks/>
            </p:cNvGrpSpPr>
            <p:nvPr/>
          </p:nvGrpSpPr>
          <p:grpSpPr bwMode="auto">
            <a:xfrm>
              <a:off x="5394325" y="3645024"/>
              <a:ext cx="3429000" cy="1985963"/>
              <a:chOff x="3398" y="2545"/>
              <a:chExt cx="2160" cy="1251"/>
            </a:xfrm>
          </p:grpSpPr>
          <p:sp>
            <p:nvSpPr>
              <p:cNvPr id="28" name="Text Box 59"/>
              <p:cNvSpPr txBox="1">
                <a:spLocks noChangeArrowheads="1"/>
              </p:cNvSpPr>
              <p:nvPr/>
            </p:nvSpPr>
            <p:spPr bwMode="auto">
              <a:xfrm>
                <a:off x="3398" y="3505"/>
                <a:ext cx="768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</a:rPr>
                  <a:t>完成</a:t>
                </a:r>
              </a:p>
            </p:txBody>
          </p:sp>
          <p:sp>
            <p:nvSpPr>
              <p:cNvPr id="29" name="Text Box 60"/>
              <p:cNvSpPr txBox="1">
                <a:spLocks noChangeArrowheads="1"/>
              </p:cNvSpPr>
              <p:nvPr/>
            </p:nvSpPr>
            <p:spPr bwMode="auto">
              <a:xfrm>
                <a:off x="3686" y="3169"/>
                <a:ext cx="1296" cy="291"/>
              </a:xfrm>
              <a:prstGeom prst="rect">
                <a:avLst/>
              </a:prstGeom>
              <a:solidFill>
                <a:srgbClr val="12DEF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</a:rPr>
                  <a:t> </a:t>
                </a:r>
                <a:r>
                  <a:rPr lang="zh-CN" altLang="en-US" sz="2400" b="1">
                    <a:latin typeface="+mn-ea"/>
                  </a:rPr>
                  <a:t>请求触发器</a:t>
                </a:r>
              </a:p>
            </p:txBody>
          </p:sp>
          <p:sp>
            <p:nvSpPr>
              <p:cNvPr id="30" name="Rectangle 62"/>
              <p:cNvSpPr>
                <a:spLocks noChangeArrowheads="1"/>
              </p:cNvSpPr>
              <p:nvPr/>
            </p:nvSpPr>
            <p:spPr bwMode="auto">
              <a:xfrm>
                <a:off x="4166" y="2833"/>
                <a:ext cx="384" cy="144"/>
              </a:xfrm>
              <a:prstGeom prst="rect">
                <a:avLst/>
              </a:prstGeom>
              <a:solidFill>
                <a:srgbClr val="12DEF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31" name="Line 63"/>
              <p:cNvSpPr>
                <a:spLocks noChangeShapeType="1"/>
              </p:cNvSpPr>
              <p:nvPr/>
            </p:nvSpPr>
            <p:spPr bwMode="auto">
              <a:xfrm>
                <a:off x="4262" y="297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32" name="Line 64"/>
              <p:cNvSpPr>
                <a:spLocks noChangeShapeType="1"/>
              </p:cNvSpPr>
              <p:nvPr/>
            </p:nvSpPr>
            <p:spPr bwMode="auto">
              <a:xfrm>
                <a:off x="4454" y="2977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33" name="Line 65"/>
              <p:cNvSpPr>
                <a:spLocks noChangeShapeType="1"/>
              </p:cNvSpPr>
              <p:nvPr/>
            </p:nvSpPr>
            <p:spPr bwMode="auto">
              <a:xfrm>
                <a:off x="3926" y="345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34" name="Line 66"/>
              <p:cNvSpPr>
                <a:spLocks noChangeShapeType="1"/>
              </p:cNvSpPr>
              <p:nvPr/>
            </p:nvSpPr>
            <p:spPr bwMode="auto">
              <a:xfrm>
                <a:off x="4742" y="345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35" name="Line 67"/>
              <p:cNvSpPr>
                <a:spLocks noChangeShapeType="1"/>
              </p:cNvSpPr>
              <p:nvPr/>
            </p:nvSpPr>
            <p:spPr bwMode="auto">
              <a:xfrm>
                <a:off x="4358" y="2593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grpSp>
            <p:nvGrpSpPr>
              <p:cNvPr id="36" name="Group 68"/>
              <p:cNvGrpSpPr>
                <a:grpSpLocks/>
              </p:cNvGrpSpPr>
              <p:nvPr/>
            </p:nvGrpSpPr>
            <p:grpSpPr bwMode="auto">
              <a:xfrm>
                <a:off x="4694" y="2881"/>
                <a:ext cx="864" cy="291"/>
                <a:chOff x="3840" y="2256"/>
                <a:chExt cx="864" cy="291"/>
              </a:xfrm>
            </p:grpSpPr>
            <p:sp>
              <p:nvSpPr>
                <p:cNvPr id="4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840" y="2256"/>
                  <a:ext cx="864" cy="29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400" b="1">
                      <a:latin typeface="+mn-ea"/>
                    </a:rPr>
                    <a:t>屏蔽</a:t>
                  </a:r>
                </a:p>
              </p:txBody>
            </p:sp>
            <p:sp>
              <p:nvSpPr>
                <p:cNvPr id="42" name="Line 70"/>
                <p:cNvSpPr>
                  <a:spLocks noChangeShapeType="1"/>
                </p:cNvSpPr>
                <p:nvPr/>
              </p:nvSpPr>
              <p:spPr bwMode="auto">
                <a:xfrm>
                  <a:off x="3936" y="230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400" b="1">
                    <a:latin typeface="+mn-ea"/>
                  </a:endParaRPr>
                </a:p>
              </p:txBody>
            </p:sp>
          </p:grpSp>
          <p:sp>
            <p:nvSpPr>
              <p:cNvPr id="37" name="Text Box 71"/>
              <p:cNvSpPr txBox="1">
                <a:spLocks noChangeArrowheads="1"/>
              </p:cNvSpPr>
              <p:nvPr/>
            </p:nvSpPr>
            <p:spPr bwMode="auto">
              <a:xfrm>
                <a:off x="4742" y="3505"/>
                <a:ext cx="768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</a:rPr>
                  <a:t>CP</a:t>
                </a:r>
              </a:p>
            </p:txBody>
          </p:sp>
          <p:sp>
            <p:nvSpPr>
              <p:cNvPr id="38" name="Text Box 72"/>
              <p:cNvSpPr txBox="1">
                <a:spLocks noChangeArrowheads="1"/>
              </p:cNvSpPr>
              <p:nvPr/>
            </p:nvSpPr>
            <p:spPr bwMode="auto">
              <a:xfrm>
                <a:off x="3651" y="2863"/>
                <a:ext cx="768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</a:rPr>
                  <a:t>请求</a:t>
                </a:r>
              </a:p>
            </p:txBody>
          </p:sp>
          <p:sp>
            <p:nvSpPr>
              <p:cNvPr id="39" name="Line 73"/>
              <p:cNvSpPr>
                <a:spLocks noChangeShapeType="1"/>
              </p:cNvSpPr>
              <p:nvPr/>
            </p:nvSpPr>
            <p:spPr bwMode="auto">
              <a:xfrm>
                <a:off x="4454" y="3073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40" name="Text Box 74"/>
              <p:cNvSpPr txBox="1">
                <a:spLocks noChangeArrowheads="1"/>
              </p:cNvSpPr>
              <p:nvPr/>
            </p:nvSpPr>
            <p:spPr bwMode="auto">
              <a:xfrm>
                <a:off x="4406" y="2545"/>
                <a:ext cx="1104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</a:rPr>
                  <a:t>有效请求</a:t>
                </a:r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>
              <a:off x="7596336" y="4221088"/>
              <a:ext cx="5760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7" grpId="0" autoUpdateAnimBg="0"/>
      <p:bldP spid="8" grpId="0" animBg="1"/>
      <p:bldP spid="9" grpId="0" autoUpdateAnimBg="0"/>
      <p:bldP spid="10" grpId="0" autoUpdateAnimBg="0"/>
      <p:bldP spid="11" grpId="0" autoUpdateAnimBg="0"/>
      <p:bldP spid="4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670" y="1144800"/>
            <a:ext cx="4495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）使用单独请求线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81000" y="113258"/>
            <a:ext cx="5791200" cy="52322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）中断请求的传送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4752083" y="1144800"/>
            <a:ext cx="36242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）使用公共请求线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328345" y="2017925"/>
            <a:ext cx="3352800" cy="1143000"/>
            <a:chOff x="3408" y="3552"/>
            <a:chExt cx="2112" cy="720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408" y="3648"/>
              <a:ext cx="672" cy="624"/>
              <a:chOff x="576" y="3648"/>
              <a:chExt cx="672" cy="624"/>
            </a:xfrm>
          </p:grpSpPr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576" y="3648"/>
                <a:ext cx="528" cy="624"/>
              </a:xfrm>
              <a:prstGeom prst="rect">
                <a:avLst/>
              </a:prstGeom>
              <a:solidFill>
                <a:srgbClr val="12DEF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20"/>
              <p:cNvSpPr txBox="1">
                <a:spLocks noChangeArrowheads="1"/>
              </p:cNvSpPr>
              <p:nvPr/>
            </p:nvSpPr>
            <p:spPr bwMode="auto">
              <a:xfrm>
                <a:off x="624" y="3792"/>
                <a:ext cx="6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黑体" pitchFamily="49" charset="-122"/>
                    <a:ea typeface="黑体" pitchFamily="49" charset="-122"/>
                  </a:rPr>
                  <a:t>CPU</a:t>
                </a:r>
              </a:p>
            </p:txBody>
          </p:sp>
        </p:grp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3936" y="3840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4272" y="355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+mn-ea"/>
                </a:rPr>
                <a:t>公共请求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4944" y="3984"/>
              <a:ext cx="576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 I/O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4128" y="3984"/>
              <a:ext cx="576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 I/O</a:t>
              </a: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4368" y="384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>
              <a:off x="5232" y="384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4752" y="4080"/>
              <a:ext cx="14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91270" y="2017925"/>
            <a:ext cx="838200" cy="1431925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67470" y="2246525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黑体" pitchFamily="49" charset="-122"/>
                <a:ea typeface="黑体" pitchFamily="49" charset="-122"/>
              </a:rPr>
              <a:t>CPU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1629470" y="23227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781870" y="1979548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</a:rPr>
              <a:t>请求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629470" y="3311738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781870" y="2915652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</a:rPr>
              <a:t>请求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772470" y="2094125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2772470" y="3086313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3239195" y="2586250"/>
            <a:ext cx="0" cy="360363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2699618" y="4745250"/>
            <a:ext cx="838200" cy="1727200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2772643" y="5248488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黑体" pitchFamily="49" charset="-122"/>
                <a:ea typeface="黑体" pitchFamily="49" charset="-122"/>
              </a:rPr>
              <a:t>CPU</a:t>
            </a:r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3537818" y="604065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5138018" y="6269250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3842618" y="6269250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4223618" y="604065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5595218" y="604065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4833218" y="6421650"/>
            <a:ext cx="228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3569568" y="4873838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5169768" y="5102438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3874368" y="5102438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4255368" y="487383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5626968" y="487383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4864968" y="5254838"/>
            <a:ext cx="228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49"/>
          <p:cNvSpPr txBox="1">
            <a:spLocks noChangeArrowheads="1"/>
          </p:cNvSpPr>
          <p:nvPr/>
        </p:nvSpPr>
        <p:spPr bwMode="auto">
          <a:xfrm>
            <a:off x="2404343" y="4002300"/>
            <a:ext cx="36242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）混合传送方式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9225" y="188640"/>
            <a:ext cx="64357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中断请求优先级判段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4463" y="977900"/>
            <a:ext cx="3995737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）优先顺序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13075" y="1000125"/>
            <a:ext cx="57626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故障、内中断、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、外中断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6213" y="2344738"/>
            <a:ext cx="7419975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现行程序与外设请求的判优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38250" y="5137150"/>
            <a:ext cx="215106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为现行程序赋予优先级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5488" y="3284538"/>
            <a:ext cx="4648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设置允许中断标志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11238" y="1608138"/>
            <a:ext cx="8132762" cy="5222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基本原则：高速操作优于低速操作，输入优于输出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878388" y="3028950"/>
            <a:ext cx="3657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=1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，开中断</a:t>
            </a:r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>
            <a:off x="4725988" y="324643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411538" y="5081588"/>
            <a:ext cx="35988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</a:rPr>
              <a:t>＜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外设请求优先级，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686550" y="5068888"/>
            <a:ext cx="12620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4878388" y="3557588"/>
            <a:ext cx="3657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=0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，关中断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752475" y="4349750"/>
            <a:ext cx="68437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设置程序状态字的优先级字段</a:t>
            </a:r>
          </a:p>
        </p:txBody>
      </p:sp>
      <p:sp>
        <p:nvSpPr>
          <p:cNvPr id="15" name="AutoShape 18"/>
          <p:cNvSpPr>
            <a:spLocks/>
          </p:cNvSpPr>
          <p:nvPr/>
        </p:nvSpPr>
        <p:spPr bwMode="auto">
          <a:xfrm>
            <a:off x="3267075" y="533717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486150" y="5681663"/>
            <a:ext cx="352583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≥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外设请求优先级，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686550" y="5681663"/>
            <a:ext cx="14065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不响应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908800" y="3244850"/>
            <a:ext cx="17049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模型机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nimBg="1"/>
      <p:bldP spid="11" grpId="0" autoUpdateAnimBg="0"/>
      <p:bldP spid="12" grpId="0" autoUpdateAnimBg="0"/>
      <p:bldP spid="13" grpId="0" autoUpdateAnimBg="0"/>
      <p:bldP spid="14" grpId="0" autoUpdateAnimBg="0"/>
      <p:bldP spid="15" grpId="0" animBg="1"/>
      <p:bldP spid="16" grpId="0" autoUpdateAnimBg="0"/>
      <p:bldP spid="17" grpId="0" autoUpdateAnimBg="0"/>
      <p:bldP spid="1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668338" y="841375"/>
            <a:ext cx="3429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）软件判优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  </a:t>
            </a:r>
          </a:p>
        </p:txBody>
      </p: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2913063" y="838200"/>
            <a:ext cx="52197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由程序查询顺序确定优先级</a:t>
            </a: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103188" y="44450"/>
            <a:ext cx="5837237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）各外设请求的判优</a:t>
            </a:r>
          </a:p>
        </p:txBody>
      </p:sp>
      <p:sp>
        <p:nvSpPr>
          <p:cNvPr id="73" name="AutoShape 16"/>
          <p:cNvSpPr>
            <a:spLocks noChangeArrowheads="1"/>
          </p:cNvSpPr>
          <p:nvPr/>
        </p:nvSpPr>
        <p:spPr bwMode="auto">
          <a:xfrm>
            <a:off x="4840288" y="2500313"/>
            <a:ext cx="2232025" cy="6477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="1" baseline="-2500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=1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？</a:t>
            </a:r>
          </a:p>
        </p:txBody>
      </p:sp>
      <p:sp>
        <p:nvSpPr>
          <p:cNvPr id="74" name="AutoShape 18"/>
          <p:cNvSpPr>
            <a:spLocks noChangeArrowheads="1"/>
          </p:cNvSpPr>
          <p:nvPr/>
        </p:nvSpPr>
        <p:spPr bwMode="auto">
          <a:xfrm>
            <a:off x="4840288" y="4313238"/>
            <a:ext cx="2232025" cy="6477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="1" baseline="-25000">
                <a:latin typeface="黑体" pitchFamily="49" charset="-122"/>
                <a:ea typeface="黑体" pitchFamily="49" charset="-122"/>
              </a:rPr>
              <a:t>7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=1?</a:t>
            </a:r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>
            <a:off x="5919788" y="4946650"/>
            <a:ext cx="0" cy="1354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6" name="Line 40"/>
          <p:cNvSpPr>
            <a:spLocks noChangeShapeType="1"/>
          </p:cNvSpPr>
          <p:nvPr/>
        </p:nvSpPr>
        <p:spPr bwMode="auto">
          <a:xfrm>
            <a:off x="5991225" y="6022975"/>
            <a:ext cx="309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7" name="Line 41"/>
          <p:cNvSpPr>
            <a:spLocks noChangeShapeType="1"/>
          </p:cNvSpPr>
          <p:nvPr/>
        </p:nvSpPr>
        <p:spPr bwMode="auto">
          <a:xfrm>
            <a:off x="9083675" y="3367088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grpSp>
        <p:nvGrpSpPr>
          <p:cNvPr id="78" name="Group 93"/>
          <p:cNvGrpSpPr>
            <a:grpSpLocks/>
          </p:cNvGrpSpPr>
          <p:nvPr/>
        </p:nvGrpSpPr>
        <p:grpSpPr bwMode="auto">
          <a:xfrm>
            <a:off x="5919788" y="3038475"/>
            <a:ext cx="720725" cy="1274763"/>
            <a:chOff x="3729" y="2250"/>
            <a:chExt cx="454" cy="803"/>
          </a:xfrm>
        </p:grpSpPr>
        <p:sp>
          <p:nvSpPr>
            <p:cNvPr id="79" name="Line 22"/>
            <p:cNvSpPr>
              <a:spLocks noChangeShapeType="1"/>
            </p:cNvSpPr>
            <p:nvPr/>
          </p:nvSpPr>
          <p:spPr bwMode="auto">
            <a:xfrm>
              <a:off x="3729" y="2319"/>
              <a:ext cx="0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0" name="Line 24"/>
            <p:cNvSpPr>
              <a:spLocks noChangeShapeType="1"/>
            </p:cNvSpPr>
            <p:nvPr/>
          </p:nvSpPr>
          <p:spPr bwMode="auto">
            <a:xfrm>
              <a:off x="3729" y="2534"/>
              <a:ext cx="0" cy="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3775" y="2250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N</a:t>
              </a:r>
            </a:p>
          </p:txBody>
        </p:sp>
      </p:grpSp>
      <p:sp>
        <p:nvSpPr>
          <p:cNvPr id="82" name="Text Box 44"/>
          <p:cNvSpPr txBox="1">
            <a:spLocks noChangeArrowheads="1"/>
          </p:cNvSpPr>
          <p:nvPr/>
        </p:nvSpPr>
        <p:spPr bwMode="auto">
          <a:xfrm>
            <a:off x="5919788" y="5360988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grpSp>
        <p:nvGrpSpPr>
          <p:cNvPr id="83" name="Group 92"/>
          <p:cNvGrpSpPr>
            <a:grpSpLocks/>
          </p:cNvGrpSpPr>
          <p:nvPr/>
        </p:nvGrpSpPr>
        <p:grpSpPr bwMode="auto">
          <a:xfrm>
            <a:off x="6972300" y="2460749"/>
            <a:ext cx="2125663" cy="1184275"/>
            <a:chOff x="4392" y="1865"/>
            <a:chExt cx="1339" cy="746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4516" y="2262"/>
              <a:ext cx="988" cy="34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外设</a:t>
              </a: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中断服务程序</a:t>
              </a:r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>
              <a:off x="4464" y="2092"/>
              <a:ext cx="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>
              <a:off x="4974" y="2098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5504" y="24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8" name="Text Box 45"/>
            <p:cNvSpPr txBox="1">
              <a:spLocks noChangeArrowheads="1"/>
            </p:cNvSpPr>
            <p:nvPr/>
          </p:nvSpPr>
          <p:spPr bwMode="auto">
            <a:xfrm>
              <a:off x="4392" y="1865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Y</a:t>
              </a:r>
            </a:p>
          </p:txBody>
        </p:sp>
      </p:grpSp>
      <p:grpSp>
        <p:nvGrpSpPr>
          <p:cNvPr id="89" name="Group 94"/>
          <p:cNvGrpSpPr>
            <a:grpSpLocks/>
          </p:cNvGrpSpPr>
          <p:nvPr/>
        </p:nvGrpSpPr>
        <p:grpSpPr bwMode="auto">
          <a:xfrm>
            <a:off x="6943725" y="4292602"/>
            <a:ext cx="2139950" cy="1128713"/>
            <a:chOff x="4374" y="3040"/>
            <a:chExt cx="1348" cy="711"/>
          </a:xfrm>
        </p:grpSpPr>
        <p:sp>
          <p:nvSpPr>
            <p:cNvPr id="90" name="Text Box 34"/>
            <p:cNvSpPr txBox="1">
              <a:spLocks noChangeArrowheads="1"/>
            </p:cNvSpPr>
            <p:nvPr/>
          </p:nvSpPr>
          <p:spPr bwMode="auto">
            <a:xfrm>
              <a:off x="4554" y="3402"/>
              <a:ext cx="949" cy="34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外设</a:t>
              </a: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8</a:t>
              </a: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中断服务程序</a:t>
              </a:r>
            </a:p>
          </p:txBody>
        </p:sp>
        <p:sp>
          <p:nvSpPr>
            <p:cNvPr id="91" name="Line 35"/>
            <p:cNvSpPr>
              <a:spLocks noChangeShapeType="1"/>
            </p:cNvSpPr>
            <p:nvPr/>
          </p:nvSpPr>
          <p:spPr bwMode="auto">
            <a:xfrm>
              <a:off x="4455" y="3251"/>
              <a:ext cx="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2" name="Line 39"/>
            <p:cNvSpPr>
              <a:spLocks noChangeShapeType="1"/>
            </p:cNvSpPr>
            <p:nvPr/>
          </p:nvSpPr>
          <p:spPr bwMode="auto">
            <a:xfrm>
              <a:off x="5495" y="35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" name="Text Box 47"/>
            <p:cNvSpPr txBox="1">
              <a:spLocks noChangeArrowheads="1"/>
            </p:cNvSpPr>
            <p:nvPr/>
          </p:nvSpPr>
          <p:spPr bwMode="auto">
            <a:xfrm>
              <a:off x="4374" y="3040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Y</a:t>
              </a:r>
            </a:p>
          </p:txBody>
        </p:sp>
        <p:sp>
          <p:nvSpPr>
            <p:cNvPr id="94" name="Line 50"/>
            <p:cNvSpPr>
              <a:spLocks noChangeShapeType="1"/>
            </p:cNvSpPr>
            <p:nvPr/>
          </p:nvSpPr>
          <p:spPr bwMode="auto">
            <a:xfrm>
              <a:off x="5035" y="3251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95" name="Group 90"/>
          <p:cNvGrpSpPr>
            <a:grpSpLocks/>
          </p:cNvGrpSpPr>
          <p:nvPr/>
        </p:nvGrpSpPr>
        <p:grpSpPr bwMode="auto">
          <a:xfrm>
            <a:off x="-6350" y="2143125"/>
            <a:ext cx="4514850" cy="2413000"/>
            <a:chOff x="-4" y="1686"/>
            <a:chExt cx="2844" cy="1520"/>
          </a:xfrm>
        </p:grpSpPr>
        <p:sp>
          <p:nvSpPr>
            <p:cNvPr id="96" name="Text Box 51"/>
            <p:cNvSpPr txBox="1">
              <a:spLocks noChangeArrowheads="1"/>
            </p:cNvSpPr>
            <p:nvPr/>
          </p:nvSpPr>
          <p:spPr bwMode="auto">
            <a:xfrm>
              <a:off x="1279" y="1686"/>
              <a:ext cx="9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端口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20H</a:t>
              </a:r>
            </a:p>
          </p:txBody>
        </p:sp>
        <p:sp>
          <p:nvSpPr>
            <p:cNvPr id="97" name="Rectangle 52"/>
            <p:cNvSpPr>
              <a:spLocks noChangeArrowheads="1"/>
            </p:cNvSpPr>
            <p:nvPr/>
          </p:nvSpPr>
          <p:spPr bwMode="auto">
            <a:xfrm>
              <a:off x="516" y="2067"/>
              <a:ext cx="330" cy="3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cs typeface="Times New Roman" pitchFamily="18" charset="0"/>
                </a:rPr>
                <a:t>≥</a:t>
              </a:r>
              <a:r>
                <a:rPr lang="en-US" altLang="zh-CN" b="1"/>
                <a:t>1</a:t>
              </a:r>
            </a:p>
          </p:txBody>
        </p:sp>
        <p:sp>
          <p:nvSpPr>
            <p:cNvPr id="98" name="Rectangle 53"/>
            <p:cNvSpPr>
              <a:spLocks noChangeArrowheads="1"/>
            </p:cNvSpPr>
            <p:nvPr/>
          </p:nvSpPr>
          <p:spPr bwMode="auto">
            <a:xfrm>
              <a:off x="1878" y="1977"/>
              <a:ext cx="403" cy="1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0</a:t>
              </a:r>
            </a:p>
            <a:p>
              <a:pPr algn="ctr"/>
              <a:endParaRPr lang="en-US" altLang="zh-CN" b="1"/>
            </a:p>
            <a:p>
              <a:pPr algn="ctr"/>
              <a:endParaRPr lang="en-US" altLang="zh-CN" b="1"/>
            </a:p>
            <a:p>
              <a:pPr algn="ctr"/>
              <a:endParaRPr lang="en-US" altLang="zh-CN" b="1"/>
            </a:p>
            <a:p>
              <a:pPr algn="ctr"/>
              <a:r>
                <a:rPr lang="en-US" altLang="zh-CN" b="1"/>
                <a:t>7</a:t>
              </a:r>
            </a:p>
          </p:txBody>
        </p:sp>
        <p:sp>
          <p:nvSpPr>
            <p:cNvPr id="99" name="Line 54"/>
            <p:cNvSpPr>
              <a:spLocks noChangeShapeType="1"/>
            </p:cNvSpPr>
            <p:nvPr/>
          </p:nvSpPr>
          <p:spPr bwMode="auto">
            <a:xfrm>
              <a:off x="2268" y="2085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0" name="Line 55"/>
            <p:cNvSpPr>
              <a:spLocks noChangeShapeType="1"/>
            </p:cNvSpPr>
            <p:nvPr/>
          </p:nvSpPr>
          <p:spPr bwMode="auto">
            <a:xfrm>
              <a:off x="2268" y="2211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1" name="Line 56"/>
            <p:cNvSpPr>
              <a:spLocks noChangeShapeType="1"/>
            </p:cNvSpPr>
            <p:nvPr/>
          </p:nvSpPr>
          <p:spPr bwMode="auto">
            <a:xfrm>
              <a:off x="2273" y="2351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2" name="Line 57"/>
            <p:cNvSpPr>
              <a:spLocks noChangeShapeType="1"/>
            </p:cNvSpPr>
            <p:nvPr/>
          </p:nvSpPr>
          <p:spPr bwMode="auto">
            <a:xfrm>
              <a:off x="2273" y="2477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3" name="Line 58"/>
            <p:cNvSpPr>
              <a:spLocks noChangeShapeType="1"/>
            </p:cNvSpPr>
            <p:nvPr/>
          </p:nvSpPr>
          <p:spPr bwMode="auto">
            <a:xfrm>
              <a:off x="2264" y="2603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" name="Line 59"/>
            <p:cNvSpPr>
              <a:spLocks noChangeShapeType="1"/>
            </p:cNvSpPr>
            <p:nvPr/>
          </p:nvSpPr>
          <p:spPr bwMode="auto">
            <a:xfrm>
              <a:off x="2264" y="2729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5" name="Line 60"/>
            <p:cNvSpPr>
              <a:spLocks noChangeShapeType="1"/>
            </p:cNvSpPr>
            <p:nvPr/>
          </p:nvSpPr>
          <p:spPr bwMode="auto">
            <a:xfrm>
              <a:off x="2269" y="2860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6" name="Line 61"/>
            <p:cNvSpPr>
              <a:spLocks noChangeShapeType="1"/>
            </p:cNvSpPr>
            <p:nvPr/>
          </p:nvSpPr>
          <p:spPr bwMode="auto">
            <a:xfrm>
              <a:off x="2269" y="2986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7" name="Line 62"/>
            <p:cNvSpPr>
              <a:spLocks noChangeShapeType="1"/>
            </p:cNvSpPr>
            <p:nvPr/>
          </p:nvSpPr>
          <p:spPr bwMode="auto">
            <a:xfrm>
              <a:off x="848" y="242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8" name="Line 63"/>
            <p:cNvSpPr>
              <a:spLocks noChangeShapeType="1"/>
            </p:cNvSpPr>
            <p:nvPr/>
          </p:nvSpPr>
          <p:spPr bwMode="auto">
            <a:xfrm>
              <a:off x="848" y="2368"/>
              <a:ext cx="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9" name="Line 64"/>
            <p:cNvSpPr>
              <a:spLocks noChangeShapeType="1"/>
            </p:cNvSpPr>
            <p:nvPr/>
          </p:nvSpPr>
          <p:spPr bwMode="auto">
            <a:xfrm>
              <a:off x="848" y="2314"/>
              <a:ext cx="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0" name="Line 65"/>
            <p:cNvSpPr>
              <a:spLocks noChangeShapeType="1"/>
            </p:cNvSpPr>
            <p:nvPr/>
          </p:nvSpPr>
          <p:spPr bwMode="auto">
            <a:xfrm>
              <a:off x="848" y="2260"/>
              <a:ext cx="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1" name="Line 66"/>
            <p:cNvSpPr>
              <a:spLocks noChangeShapeType="1"/>
            </p:cNvSpPr>
            <p:nvPr/>
          </p:nvSpPr>
          <p:spPr bwMode="auto">
            <a:xfrm>
              <a:off x="848" y="2215"/>
              <a:ext cx="6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2" name="Line 67"/>
            <p:cNvSpPr>
              <a:spLocks noChangeShapeType="1"/>
            </p:cNvSpPr>
            <p:nvPr/>
          </p:nvSpPr>
          <p:spPr bwMode="auto">
            <a:xfrm>
              <a:off x="848" y="2171"/>
              <a:ext cx="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3" name="Line 68"/>
            <p:cNvSpPr>
              <a:spLocks noChangeShapeType="1"/>
            </p:cNvSpPr>
            <p:nvPr/>
          </p:nvSpPr>
          <p:spPr bwMode="auto">
            <a:xfrm>
              <a:off x="848" y="2126"/>
              <a:ext cx="9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4" name="Line 69"/>
            <p:cNvSpPr>
              <a:spLocks noChangeShapeType="1"/>
            </p:cNvSpPr>
            <p:nvPr/>
          </p:nvSpPr>
          <p:spPr bwMode="auto">
            <a:xfrm>
              <a:off x="848" y="2085"/>
              <a:ext cx="10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5" name="Line 70"/>
            <p:cNvSpPr>
              <a:spLocks noChangeShapeType="1"/>
            </p:cNvSpPr>
            <p:nvPr/>
          </p:nvSpPr>
          <p:spPr bwMode="auto">
            <a:xfrm>
              <a:off x="1752" y="2126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6" name="Line 71"/>
            <p:cNvSpPr>
              <a:spLocks noChangeShapeType="1"/>
            </p:cNvSpPr>
            <p:nvPr/>
          </p:nvSpPr>
          <p:spPr bwMode="auto">
            <a:xfrm>
              <a:off x="1752" y="2198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7" name="Line 72"/>
            <p:cNvSpPr>
              <a:spLocks noChangeShapeType="1"/>
            </p:cNvSpPr>
            <p:nvPr/>
          </p:nvSpPr>
          <p:spPr bwMode="auto">
            <a:xfrm flipH="1">
              <a:off x="1624" y="2171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8" name="Line 73"/>
            <p:cNvSpPr>
              <a:spLocks noChangeShapeType="1"/>
            </p:cNvSpPr>
            <p:nvPr/>
          </p:nvSpPr>
          <p:spPr bwMode="auto">
            <a:xfrm>
              <a:off x="1624" y="2351"/>
              <a:ext cx="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9" name="Line 74"/>
            <p:cNvSpPr>
              <a:spLocks noChangeShapeType="1"/>
            </p:cNvSpPr>
            <p:nvPr/>
          </p:nvSpPr>
          <p:spPr bwMode="auto">
            <a:xfrm>
              <a:off x="1506" y="2211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0" name="Line 75"/>
            <p:cNvSpPr>
              <a:spLocks noChangeShapeType="1"/>
            </p:cNvSpPr>
            <p:nvPr/>
          </p:nvSpPr>
          <p:spPr bwMode="auto">
            <a:xfrm>
              <a:off x="1506" y="2477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1" name="Line 76"/>
            <p:cNvSpPr>
              <a:spLocks noChangeShapeType="1"/>
            </p:cNvSpPr>
            <p:nvPr/>
          </p:nvSpPr>
          <p:spPr bwMode="auto">
            <a:xfrm>
              <a:off x="1396" y="2260"/>
              <a:ext cx="0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1396" y="2603"/>
              <a:ext cx="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3" name="Line 78"/>
            <p:cNvSpPr>
              <a:spLocks noChangeShapeType="1"/>
            </p:cNvSpPr>
            <p:nvPr/>
          </p:nvSpPr>
          <p:spPr bwMode="auto">
            <a:xfrm>
              <a:off x="1277" y="231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4" name="Line 79"/>
            <p:cNvSpPr>
              <a:spLocks noChangeShapeType="1"/>
            </p:cNvSpPr>
            <p:nvPr/>
          </p:nvSpPr>
          <p:spPr bwMode="auto">
            <a:xfrm>
              <a:off x="1277" y="2729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5" name="Line 80"/>
            <p:cNvSpPr>
              <a:spLocks noChangeShapeType="1"/>
            </p:cNvSpPr>
            <p:nvPr/>
          </p:nvSpPr>
          <p:spPr bwMode="auto">
            <a:xfrm>
              <a:off x="1140" y="2368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6" name="Line 81"/>
            <p:cNvSpPr>
              <a:spLocks noChangeShapeType="1"/>
            </p:cNvSpPr>
            <p:nvPr/>
          </p:nvSpPr>
          <p:spPr bwMode="auto">
            <a:xfrm>
              <a:off x="1140" y="2860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7" name="Line 82"/>
            <p:cNvSpPr>
              <a:spLocks noChangeShapeType="1"/>
            </p:cNvSpPr>
            <p:nvPr/>
          </p:nvSpPr>
          <p:spPr bwMode="auto">
            <a:xfrm>
              <a:off x="1030" y="2422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8" name="Line 83"/>
            <p:cNvSpPr>
              <a:spLocks noChangeShapeType="1"/>
            </p:cNvSpPr>
            <p:nvPr/>
          </p:nvSpPr>
          <p:spPr bwMode="auto">
            <a:xfrm>
              <a:off x="1033" y="2985"/>
              <a:ext cx="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9" name="Text Box 84"/>
            <p:cNvSpPr txBox="1">
              <a:spLocks noChangeArrowheads="1"/>
            </p:cNvSpPr>
            <p:nvPr/>
          </p:nvSpPr>
          <p:spPr bwMode="auto">
            <a:xfrm>
              <a:off x="2365" y="1808"/>
              <a:ext cx="46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黑体" pitchFamily="49" charset="-122"/>
                  <a:ea typeface="黑体" pitchFamily="49" charset="-122"/>
                </a:rPr>
                <a:t>INTR</a:t>
              </a:r>
              <a:r>
                <a:rPr lang="en-US" altLang="zh-CN" sz="2000" b="1" baseline="-25000"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30" name="Text Box 85"/>
            <p:cNvSpPr txBox="1">
              <a:spLocks noChangeArrowheads="1"/>
            </p:cNvSpPr>
            <p:nvPr/>
          </p:nvSpPr>
          <p:spPr bwMode="auto">
            <a:xfrm>
              <a:off x="2397" y="2956"/>
              <a:ext cx="4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黑体" pitchFamily="49" charset="-122"/>
                  <a:ea typeface="黑体" pitchFamily="49" charset="-122"/>
                </a:rPr>
                <a:t>INTR</a:t>
              </a:r>
              <a:r>
                <a:rPr lang="en-US" altLang="zh-CN" sz="2000" b="1" baseline="-25000">
                  <a:latin typeface="黑体" pitchFamily="49" charset="-122"/>
                  <a:ea typeface="黑体" pitchFamily="49" charset="-122"/>
                </a:rPr>
                <a:t>7</a:t>
              </a:r>
            </a:p>
          </p:txBody>
        </p:sp>
        <p:sp>
          <p:nvSpPr>
            <p:cNvPr id="131" name="Text Box 86"/>
            <p:cNvSpPr txBox="1">
              <a:spLocks noChangeArrowheads="1"/>
            </p:cNvSpPr>
            <p:nvPr/>
          </p:nvSpPr>
          <p:spPr bwMode="auto">
            <a:xfrm>
              <a:off x="-4" y="1938"/>
              <a:ext cx="63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INTR</a:t>
              </a:r>
              <a:endParaRPr lang="en-US" altLang="zh-CN" sz="2800" b="1" baseline="-250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2" name="Line 87"/>
            <p:cNvSpPr>
              <a:spLocks noChangeShapeType="1"/>
            </p:cNvSpPr>
            <p:nvPr/>
          </p:nvSpPr>
          <p:spPr bwMode="auto">
            <a:xfrm>
              <a:off x="11" y="2242"/>
              <a:ext cx="525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133" name="Group 91"/>
          <p:cNvGrpSpPr>
            <a:grpSpLocks/>
          </p:cNvGrpSpPr>
          <p:nvPr/>
        </p:nvGrpSpPr>
        <p:grpSpPr bwMode="auto">
          <a:xfrm>
            <a:off x="5213350" y="1473200"/>
            <a:ext cx="1512888" cy="1027113"/>
            <a:chOff x="3284" y="1264"/>
            <a:chExt cx="953" cy="647"/>
          </a:xfrm>
        </p:grpSpPr>
        <p:sp>
          <p:nvSpPr>
            <p:cNvPr id="134" name="Text Box 15"/>
            <p:cNvSpPr txBox="1">
              <a:spLocks noChangeArrowheads="1"/>
            </p:cNvSpPr>
            <p:nvPr/>
          </p:nvSpPr>
          <p:spPr bwMode="auto">
            <a:xfrm>
              <a:off x="3284" y="1477"/>
              <a:ext cx="953" cy="233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读</a:t>
              </a: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20</a:t>
              </a: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端口</a:t>
              </a:r>
            </a:p>
          </p:txBody>
        </p:sp>
        <p:sp>
          <p:nvSpPr>
            <p:cNvPr id="135" name="Line 21"/>
            <p:cNvSpPr>
              <a:spLocks noChangeShapeType="1"/>
            </p:cNvSpPr>
            <p:nvPr/>
          </p:nvSpPr>
          <p:spPr bwMode="auto">
            <a:xfrm>
              <a:off x="3729" y="1775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6" name="Line 88"/>
            <p:cNvSpPr>
              <a:spLocks noChangeShapeType="1"/>
            </p:cNvSpPr>
            <p:nvPr/>
          </p:nvSpPr>
          <p:spPr bwMode="auto">
            <a:xfrm>
              <a:off x="3747" y="1264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37" name="Text Box 89"/>
          <p:cNvSpPr txBox="1">
            <a:spLocks noChangeArrowheads="1"/>
          </p:cNvSpPr>
          <p:nvPr/>
        </p:nvSpPr>
        <p:spPr bwMode="auto">
          <a:xfrm>
            <a:off x="482600" y="4975225"/>
            <a:ext cx="38401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软件查询中断接口电路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utoUpdateAnimBg="0"/>
      <p:bldP spid="71" grpId="0" autoUpdateAnimBg="0"/>
      <p:bldP spid="73" grpId="0" animBg="1"/>
      <p:bldP spid="74" grpId="0" animBg="1"/>
      <p:bldP spid="75" grpId="0" animBg="1"/>
      <p:bldP spid="76" grpId="0" animBg="1"/>
      <p:bldP spid="77" grpId="0" animBg="1"/>
      <p:bldP spid="82" grpId="0"/>
      <p:bldP spid="13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92100" y="188913"/>
            <a:ext cx="34290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）硬件判优</a:t>
            </a: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V="1">
            <a:off x="1355725" y="2454275"/>
            <a:ext cx="0" cy="3527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71650" y="4605338"/>
            <a:ext cx="755650" cy="3603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082800" y="4495800"/>
            <a:ext cx="107950" cy="1079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127250" y="4222750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117311" y="4218402"/>
            <a:ext cx="104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168650" y="4208463"/>
            <a:ext cx="0" cy="1120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168650" y="5329238"/>
            <a:ext cx="4297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127250" y="4965700"/>
            <a:ext cx="0" cy="363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894138" y="4584700"/>
            <a:ext cx="755650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&amp;</a:t>
            </a: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4205288" y="4475163"/>
            <a:ext cx="107950" cy="1079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249738" y="3756025"/>
            <a:ext cx="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106863" y="4945063"/>
            <a:ext cx="0" cy="363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887788" y="3421063"/>
            <a:ext cx="755650" cy="3603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4198938" y="3311525"/>
            <a:ext cx="107950" cy="1079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4243388" y="2592388"/>
            <a:ext cx="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5930900" y="4592638"/>
            <a:ext cx="755650" cy="3603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&amp;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6242050" y="4483100"/>
            <a:ext cx="107950" cy="1079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286500" y="3763963"/>
            <a:ext cx="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6143625" y="4953000"/>
            <a:ext cx="0" cy="363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5924550" y="3429000"/>
            <a:ext cx="755650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3" name="Oval 25"/>
          <p:cNvSpPr>
            <a:spLocks noChangeArrowheads="1"/>
          </p:cNvSpPr>
          <p:nvPr/>
        </p:nvSpPr>
        <p:spPr bwMode="auto">
          <a:xfrm>
            <a:off x="6235700" y="3319463"/>
            <a:ext cx="107950" cy="1079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6280150" y="2600325"/>
            <a:ext cx="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4249738" y="4251325"/>
            <a:ext cx="922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5172075" y="4251325"/>
            <a:ext cx="0" cy="1439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5172075" y="5691188"/>
            <a:ext cx="22939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4432300" y="4972050"/>
            <a:ext cx="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6340475" y="4979988"/>
            <a:ext cx="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6523038" y="4945063"/>
            <a:ext cx="0" cy="993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1355725" y="5329238"/>
            <a:ext cx="77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773113" y="5905500"/>
            <a:ext cx="12128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外设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3825875" y="5938838"/>
            <a:ext cx="12128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外设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057900" y="5953125"/>
            <a:ext cx="12128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外设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773113" y="1944688"/>
            <a:ext cx="12128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INTR</a:t>
            </a:r>
            <a:r>
              <a:rPr lang="en-US" altLang="zh-CN" sz="2800" baseline="-25000"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3711575" y="1978025"/>
            <a:ext cx="12128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INTR</a:t>
            </a:r>
            <a:r>
              <a:rPr lang="en-US" altLang="zh-CN" sz="2800" baseline="-2500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5772150" y="1992313"/>
            <a:ext cx="12128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INTR</a:t>
            </a:r>
            <a:r>
              <a:rPr lang="en-US" altLang="zh-CN" sz="2800" baseline="-25000"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6286500" y="4179888"/>
            <a:ext cx="922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7223125" y="4179888"/>
            <a:ext cx="8223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292100" y="947738"/>
            <a:ext cx="8329613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黑体" pitchFamily="49" charset="-122"/>
                <a:ea typeface="黑体" pitchFamily="49" charset="-122"/>
              </a:rPr>
              <a:t>i) 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一种采用独立请求线的并行判优逻辑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nimBg="1"/>
      <p:bldP spid="39" grpId="0" animBg="1"/>
      <p:bldP spid="4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8892" y="104775"/>
            <a:ext cx="832961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2)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专用芯片硬件判优</a:t>
            </a:r>
            <a:r>
              <a:rPr lang="en-US" altLang="zh-CN" sz="2800">
                <a:ea typeface="黑体" pitchFamily="49" charset="-122"/>
              </a:rPr>
              <a:t>——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中断控制器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(8259)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8438" y="745540"/>
            <a:ext cx="89455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集中解决请求信号的接收、屏蔽、判优、编码等问题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825" y="1534939"/>
            <a:ext cx="2773363" cy="527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32338" y="5346700"/>
            <a:ext cx="1905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中断请求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6642100" y="5346700"/>
            <a:ext cx="1219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8259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755576" y="979488"/>
            <a:ext cx="1981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黑体" pitchFamily="49" charset="-122"/>
              </a:rPr>
              <a:t>D7</a:t>
            </a:r>
            <a:r>
              <a:rPr lang="zh-CN" altLang="en-US" sz="2800" b="1"/>
              <a:t>～</a:t>
            </a:r>
            <a:r>
              <a:rPr lang="en-US" altLang="zh-CN" sz="2800" b="1"/>
              <a:t>D0</a:t>
            </a: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2498725" y="793750"/>
            <a:ext cx="5124450" cy="418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4651375" y="4318000"/>
            <a:ext cx="2514600" cy="461665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中断屏蔽寄存器</a:t>
            </a: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4651375" y="965200"/>
            <a:ext cx="2514600" cy="461665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黑体" pitchFamily="49" charset="-122"/>
              </a:rPr>
              <a:t>  </a:t>
            </a:r>
            <a:r>
              <a:rPr lang="zh-CN" altLang="en-US" sz="2400" b="1">
                <a:ea typeface="黑体" pitchFamily="49" charset="-122"/>
              </a:rPr>
              <a:t>中断号寄存器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6688177" y="1727200"/>
            <a:ext cx="553998" cy="2286000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中断请求寄存器</a:t>
            </a: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4608552" y="1727200"/>
            <a:ext cx="553998" cy="2286000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中断服务寄存器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675352" y="1727200"/>
            <a:ext cx="553998" cy="2286000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黑体" pitchFamily="49" charset="-122"/>
              </a:rPr>
              <a:t>  </a:t>
            </a:r>
            <a:r>
              <a:rPr lang="zh-CN" altLang="en-US" sz="2400" b="1">
                <a:ea typeface="黑体" pitchFamily="49" charset="-122"/>
              </a:rPr>
              <a:t>优先级裁决器</a:t>
            </a: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5184775" y="2870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>
            <a:off x="6251575" y="2870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>
            <a:off x="5946775" y="4013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38"/>
          <p:cNvSpPr>
            <a:spLocks noChangeShapeType="1"/>
          </p:cNvSpPr>
          <p:nvPr/>
        </p:nvSpPr>
        <p:spPr bwMode="auto">
          <a:xfrm>
            <a:off x="4922838" y="1422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>
            <a:off x="2117725" y="12700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42"/>
          <p:cNvSpPr>
            <a:spLocks noChangeShapeType="1"/>
          </p:cNvSpPr>
          <p:nvPr/>
        </p:nvSpPr>
        <p:spPr bwMode="auto">
          <a:xfrm>
            <a:off x="4446588" y="447675"/>
            <a:ext cx="0" cy="385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5632450" y="450850"/>
            <a:ext cx="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3975100" y="19050"/>
            <a:ext cx="1143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INT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22" name="Line 47"/>
          <p:cNvSpPr>
            <a:spLocks noChangeShapeType="1"/>
          </p:cNvSpPr>
          <p:nvPr/>
        </p:nvSpPr>
        <p:spPr bwMode="auto">
          <a:xfrm>
            <a:off x="7242175" y="2108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48"/>
          <p:cNvSpPr>
            <a:spLocks noChangeShapeType="1"/>
          </p:cNvSpPr>
          <p:nvPr/>
        </p:nvSpPr>
        <p:spPr bwMode="auto">
          <a:xfrm>
            <a:off x="7242175" y="3479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49"/>
          <p:cNvSpPr>
            <a:spLocks noChangeShapeType="1"/>
          </p:cNvSpPr>
          <p:nvPr/>
        </p:nvSpPr>
        <p:spPr bwMode="auto">
          <a:xfrm>
            <a:off x="7242175" y="3251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50"/>
          <p:cNvSpPr>
            <a:spLocks noChangeShapeType="1"/>
          </p:cNvSpPr>
          <p:nvPr/>
        </p:nvSpPr>
        <p:spPr bwMode="auto">
          <a:xfrm>
            <a:off x="7242175" y="3022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51"/>
          <p:cNvSpPr>
            <a:spLocks noChangeShapeType="1"/>
          </p:cNvSpPr>
          <p:nvPr/>
        </p:nvSpPr>
        <p:spPr bwMode="auto">
          <a:xfrm>
            <a:off x="7242175" y="2336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>
            <a:off x="7242175" y="2565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53"/>
          <p:cNvSpPr>
            <a:spLocks noChangeShapeType="1"/>
          </p:cNvSpPr>
          <p:nvPr/>
        </p:nvSpPr>
        <p:spPr bwMode="auto">
          <a:xfrm>
            <a:off x="7242175" y="2794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54"/>
          <p:cNvSpPr>
            <a:spLocks noChangeShapeType="1"/>
          </p:cNvSpPr>
          <p:nvPr/>
        </p:nvSpPr>
        <p:spPr bwMode="auto">
          <a:xfrm>
            <a:off x="7242175" y="370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7832725" y="1803400"/>
            <a:ext cx="9572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IRQ0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7832725" y="3403600"/>
            <a:ext cx="9572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IRQ7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32" name="Line 57"/>
          <p:cNvSpPr>
            <a:spLocks noChangeShapeType="1"/>
          </p:cNvSpPr>
          <p:nvPr/>
        </p:nvSpPr>
        <p:spPr bwMode="auto">
          <a:xfrm>
            <a:off x="8289925" y="2336800"/>
            <a:ext cx="0" cy="1066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59"/>
          <p:cNvSpPr>
            <a:spLocks noChangeShapeType="1"/>
          </p:cNvSpPr>
          <p:nvPr/>
        </p:nvSpPr>
        <p:spPr bwMode="auto">
          <a:xfrm>
            <a:off x="6246813" y="56515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60"/>
          <p:cNvSpPr txBox="1">
            <a:spLocks noChangeArrowheads="1"/>
          </p:cNvSpPr>
          <p:nvPr/>
        </p:nvSpPr>
        <p:spPr bwMode="auto">
          <a:xfrm>
            <a:off x="7451725" y="5399088"/>
            <a:ext cx="169227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未屏蔽请求</a:t>
            </a:r>
          </a:p>
        </p:txBody>
      </p:sp>
      <p:sp>
        <p:nvSpPr>
          <p:cNvPr id="35" name="Line 61"/>
          <p:cNvSpPr>
            <a:spLocks noChangeShapeType="1"/>
          </p:cNvSpPr>
          <p:nvPr/>
        </p:nvSpPr>
        <p:spPr bwMode="auto">
          <a:xfrm>
            <a:off x="4860925" y="65087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62"/>
          <p:cNvSpPr txBox="1">
            <a:spLocks noChangeArrowheads="1"/>
          </p:cNvSpPr>
          <p:nvPr/>
        </p:nvSpPr>
        <p:spPr bwMode="auto">
          <a:xfrm>
            <a:off x="5318125" y="6203950"/>
            <a:ext cx="3124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公共请求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INT</a:t>
            </a:r>
          </a:p>
        </p:txBody>
      </p:sp>
      <p:sp>
        <p:nvSpPr>
          <p:cNvPr id="37" name="Line 63"/>
          <p:cNvSpPr>
            <a:spLocks noChangeShapeType="1"/>
          </p:cNvSpPr>
          <p:nvPr/>
        </p:nvSpPr>
        <p:spPr bwMode="auto">
          <a:xfrm>
            <a:off x="7451725" y="65087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64"/>
          <p:cNvSpPr txBox="1">
            <a:spLocks noChangeArrowheads="1"/>
          </p:cNvSpPr>
          <p:nvPr/>
        </p:nvSpPr>
        <p:spPr bwMode="auto">
          <a:xfrm>
            <a:off x="7985125" y="6203950"/>
            <a:ext cx="8239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CPU</a:t>
            </a:r>
          </a:p>
        </p:txBody>
      </p:sp>
      <p:sp>
        <p:nvSpPr>
          <p:cNvPr id="39" name="Text Box 80"/>
          <p:cNvSpPr txBox="1">
            <a:spLocks noChangeArrowheads="1"/>
          </p:cNvSpPr>
          <p:nvPr/>
        </p:nvSpPr>
        <p:spPr bwMode="auto">
          <a:xfrm>
            <a:off x="65088" y="5470525"/>
            <a:ext cx="1524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IRR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0" name="Text Box 81"/>
          <p:cNvSpPr txBox="1">
            <a:spLocks noChangeArrowheads="1"/>
          </p:cNvSpPr>
          <p:nvPr/>
        </p:nvSpPr>
        <p:spPr bwMode="auto">
          <a:xfrm>
            <a:off x="827088" y="5470525"/>
            <a:ext cx="1752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00010100</a:t>
            </a:r>
          </a:p>
        </p:txBody>
      </p:sp>
      <p:sp>
        <p:nvSpPr>
          <p:cNvPr id="41" name="Text Box 82"/>
          <p:cNvSpPr txBox="1">
            <a:spLocks noChangeArrowheads="1"/>
          </p:cNvSpPr>
          <p:nvPr/>
        </p:nvSpPr>
        <p:spPr bwMode="auto">
          <a:xfrm>
            <a:off x="827088" y="5089525"/>
            <a:ext cx="1752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7      0</a:t>
            </a:r>
          </a:p>
        </p:txBody>
      </p:sp>
      <p:sp>
        <p:nvSpPr>
          <p:cNvPr id="42" name="Text Box 83"/>
          <p:cNvSpPr txBox="1">
            <a:spLocks noChangeArrowheads="1"/>
          </p:cNvSpPr>
          <p:nvPr/>
        </p:nvSpPr>
        <p:spPr bwMode="auto">
          <a:xfrm>
            <a:off x="65088" y="5851525"/>
            <a:ext cx="1524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IMR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3" name="Text Box 84"/>
          <p:cNvSpPr txBox="1">
            <a:spLocks noChangeArrowheads="1"/>
          </p:cNvSpPr>
          <p:nvPr/>
        </p:nvSpPr>
        <p:spPr bwMode="auto">
          <a:xfrm>
            <a:off x="827088" y="5851525"/>
            <a:ext cx="1752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00000100</a:t>
            </a:r>
          </a:p>
        </p:txBody>
      </p:sp>
      <p:sp>
        <p:nvSpPr>
          <p:cNvPr id="44" name="Text Box 85"/>
          <p:cNvSpPr txBox="1">
            <a:spLocks noChangeArrowheads="1"/>
          </p:cNvSpPr>
          <p:nvPr/>
        </p:nvSpPr>
        <p:spPr bwMode="auto">
          <a:xfrm>
            <a:off x="65088" y="6232525"/>
            <a:ext cx="1524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ISR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5" name="Text Box 87"/>
          <p:cNvSpPr txBox="1">
            <a:spLocks noChangeArrowheads="1"/>
          </p:cNvSpPr>
          <p:nvPr/>
        </p:nvSpPr>
        <p:spPr bwMode="auto">
          <a:xfrm>
            <a:off x="827088" y="6232525"/>
            <a:ext cx="1752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00001000</a:t>
            </a:r>
          </a:p>
        </p:txBody>
      </p:sp>
      <p:sp>
        <p:nvSpPr>
          <p:cNvPr id="46" name="Text Box 96"/>
          <p:cNvSpPr txBox="1">
            <a:spLocks noChangeArrowheads="1"/>
          </p:cNvSpPr>
          <p:nvPr/>
        </p:nvSpPr>
        <p:spPr bwMode="auto">
          <a:xfrm>
            <a:off x="2503488" y="5470525"/>
            <a:ext cx="1752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00010100</a:t>
            </a:r>
          </a:p>
        </p:txBody>
      </p:sp>
      <p:sp>
        <p:nvSpPr>
          <p:cNvPr id="47" name="Text Box 97"/>
          <p:cNvSpPr txBox="1">
            <a:spLocks noChangeArrowheads="1"/>
          </p:cNvSpPr>
          <p:nvPr/>
        </p:nvSpPr>
        <p:spPr bwMode="auto">
          <a:xfrm>
            <a:off x="2503488" y="5089525"/>
            <a:ext cx="1752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7      0</a:t>
            </a:r>
          </a:p>
        </p:txBody>
      </p:sp>
      <p:sp>
        <p:nvSpPr>
          <p:cNvPr id="48" name="Text Box 99"/>
          <p:cNvSpPr txBox="1">
            <a:spLocks noChangeArrowheads="1"/>
          </p:cNvSpPr>
          <p:nvPr/>
        </p:nvSpPr>
        <p:spPr bwMode="auto">
          <a:xfrm>
            <a:off x="2503488" y="5851525"/>
            <a:ext cx="1752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00000000</a:t>
            </a:r>
          </a:p>
        </p:txBody>
      </p:sp>
      <p:sp>
        <p:nvSpPr>
          <p:cNvPr id="49" name="Text Box 101"/>
          <p:cNvSpPr txBox="1">
            <a:spLocks noChangeArrowheads="1"/>
          </p:cNvSpPr>
          <p:nvPr/>
        </p:nvSpPr>
        <p:spPr bwMode="auto">
          <a:xfrm>
            <a:off x="2503488" y="6232525"/>
            <a:ext cx="1752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00001000</a:t>
            </a:r>
          </a:p>
        </p:txBody>
      </p:sp>
      <p:sp>
        <p:nvSpPr>
          <p:cNvPr id="50" name="Text Box 104"/>
          <p:cNvSpPr txBox="1">
            <a:spLocks noChangeArrowheads="1"/>
          </p:cNvSpPr>
          <p:nvPr/>
        </p:nvSpPr>
        <p:spPr bwMode="auto">
          <a:xfrm>
            <a:off x="8149530" y="1470025"/>
            <a:ext cx="74295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高</a:t>
            </a:r>
          </a:p>
        </p:txBody>
      </p:sp>
      <p:sp>
        <p:nvSpPr>
          <p:cNvPr id="51" name="Text Box 105"/>
          <p:cNvSpPr txBox="1">
            <a:spLocks noChangeArrowheads="1"/>
          </p:cNvSpPr>
          <p:nvPr/>
        </p:nvSpPr>
        <p:spPr bwMode="auto">
          <a:xfrm>
            <a:off x="8147050" y="3870325"/>
            <a:ext cx="4191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低</a:t>
            </a:r>
          </a:p>
        </p:txBody>
      </p:sp>
      <p:sp>
        <p:nvSpPr>
          <p:cNvPr id="52" name="Text Box 109"/>
          <p:cNvSpPr txBox="1">
            <a:spLocks noChangeArrowheads="1"/>
          </p:cNvSpPr>
          <p:nvPr/>
        </p:nvSpPr>
        <p:spPr bwMode="auto">
          <a:xfrm>
            <a:off x="2841625" y="958850"/>
            <a:ext cx="1490663" cy="867930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数据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缓冲</a:t>
            </a:r>
          </a:p>
        </p:txBody>
      </p:sp>
      <p:sp>
        <p:nvSpPr>
          <p:cNvPr id="53" name="Text Box 110"/>
          <p:cNvSpPr txBox="1">
            <a:spLocks noChangeArrowheads="1"/>
          </p:cNvSpPr>
          <p:nvPr/>
        </p:nvSpPr>
        <p:spPr bwMode="auto">
          <a:xfrm>
            <a:off x="2835275" y="2209800"/>
            <a:ext cx="1497013" cy="887414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82800" bIns="82800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读写</a:t>
            </a:r>
          </a:p>
          <a:p>
            <a:pPr algn="ctr" eaLnBrk="1" hangingPunct="1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逻辑</a:t>
            </a:r>
          </a:p>
        </p:txBody>
      </p:sp>
      <p:sp>
        <p:nvSpPr>
          <p:cNvPr id="54" name="Text Box 111"/>
          <p:cNvSpPr txBox="1">
            <a:spLocks noChangeArrowheads="1"/>
          </p:cNvSpPr>
          <p:nvPr/>
        </p:nvSpPr>
        <p:spPr bwMode="auto">
          <a:xfrm>
            <a:off x="2828925" y="3565525"/>
            <a:ext cx="1503363" cy="995144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72000" rIns="0">
            <a:spAutoFit/>
          </a:bodyPr>
          <a:lstStyle/>
          <a:p>
            <a:pPr algn="ctr" eaLnBrk="1" hangingPunct="1">
              <a:lnSpc>
                <a:spcPts val="2800"/>
              </a:lnSpc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级联缓冲</a:t>
            </a:r>
            <a:endParaRPr lang="en-US" altLang="zh-CN" sz="2400" b="1">
              <a:ea typeface="黑体" pitchFamily="49" charset="-122"/>
            </a:endParaRPr>
          </a:p>
          <a:p>
            <a:pPr algn="ctr" eaLnBrk="1" hangingPunct="1">
              <a:lnSpc>
                <a:spcPts val="2800"/>
              </a:lnSpc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比较逻辑</a:t>
            </a:r>
          </a:p>
        </p:txBody>
      </p:sp>
      <p:sp>
        <p:nvSpPr>
          <p:cNvPr id="55" name="Line 112"/>
          <p:cNvSpPr>
            <a:spLocks noChangeShapeType="1"/>
          </p:cNvSpPr>
          <p:nvPr/>
        </p:nvSpPr>
        <p:spPr bwMode="auto">
          <a:xfrm>
            <a:off x="2160588" y="230663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13"/>
          <p:cNvSpPr>
            <a:spLocks noChangeShapeType="1"/>
          </p:cNvSpPr>
          <p:nvPr/>
        </p:nvSpPr>
        <p:spPr bwMode="auto">
          <a:xfrm>
            <a:off x="2154238" y="252888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114"/>
          <p:cNvSpPr>
            <a:spLocks noChangeShapeType="1"/>
          </p:cNvSpPr>
          <p:nvPr/>
        </p:nvSpPr>
        <p:spPr bwMode="auto">
          <a:xfrm>
            <a:off x="2168525" y="277177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115"/>
          <p:cNvSpPr>
            <a:spLocks noChangeShapeType="1"/>
          </p:cNvSpPr>
          <p:nvPr/>
        </p:nvSpPr>
        <p:spPr bwMode="auto">
          <a:xfrm>
            <a:off x="2162175" y="299402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116"/>
          <p:cNvSpPr>
            <a:spLocks noChangeShapeType="1"/>
          </p:cNvSpPr>
          <p:nvPr/>
        </p:nvSpPr>
        <p:spPr bwMode="auto">
          <a:xfrm>
            <a:off x="2154238" y="364331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17"/>
          <p:cNvSpPr>
            <a:spLocks noChangeShapeType="1"/>
          </p:cNvSpPr>
          <p:nvPr/>
        </p:nvSpPr>
        <p:spPr bwMode="auto">
          <a:xfrm>
            <a:off x="2147888" y="395128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118"/>
          <p:cNvSpPr>
            <a:spLocks noChangeShapeType="1"/>
          </p:cNvSpPr>
          <p:nvPr/>
        </p:nvSpPr>
        <p:spPr bwMode="auto">
          <a:xfrm>
            <a:off x="2162175" y="422275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19"/>
          <p:cNvSpPr>
            <a:spLocks noChangeShapeType="1"/>
          </p:cNvSpPr>
          <p:nvPr/>
        </p:nvSpPr>
        <p:spPr bwMode="auto">
          <a:xfrm>
            <a:off x="2155825" y="450912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120"/>
          <p:cNvSpPr txBox="1">
            <a:spLocks noChangeArrowheads="1"/>
          </p:cNvSpPr>
          <p:nvPr/>
        </p:nvSpPr>
        <p:spPr bwMode="auto">
          <a:xfrm>
            <a:off x="1590675" y="2055813"/>
            <a:ext cx="9572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A0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64" name="Text Box 121"/>
          <p:cNvSpPr txBox="1">
            <a:spLocks noChangeArrowheads="1"/>
          </p:cNvSpPr>
          <p:nvPr/>
        </p:nvSpPr>
        <p:spPr bwMode="auto">
          <a:xfrm>
            <a:off x="1598613" y="2306638"/>
            <a:ext cx="9572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CS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65" name="Text Box 122"/>
          <p:cNvSpPr txBox="1">
            <a:spLocks noChangeArrowheads="1"/>
          </p:cNvSpPr>
          <p:nvPr/>
        </p:nvSpPr>
        <p:spPr bwMode="auto">
          <a:xfrm>
            <a:off x="1598613" y="2563813"/>
            <a:ext cx="9572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RD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66" name="Text Box 123"/>
          <p:cNvSpPr txBox="1">
            <a:spLocks noChangeArrowheads="1"/>
          </p:cNvSpPr>
          <p:nvPr/>
        </p:nvSpPr>
        <p:spPr bwMode="auto">
          <a:xfrm>
            <a:off x="1606550" y="2814638"/>
            <a:ext cx="9572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WR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67" name="Line 124"/>
          <p:cNvSpPr>
            <a:spLocks noChangeShapeType="1"/>
          </p:cNvSpPr>
          <p:nvPr/>
        </p:nvSpPr>
        <p:spPr bwMode="auto">
          <a:xfrm>
            <a:off x="1641475" y="2422525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125"/>
          <p:cNvSpPr>
            <a:spLocks noChangeShapeType="1"/>
          </p:cNvSpPr>
          <p:nvPr/>
        </p:nvSpPr>
        <p:spPr bwMode="auto">
          <a:xfrm>
            <a:off x="1663700" y="26733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126"/>
          <p:cNvSpPr>
            <a:spLocks noChangeShapeType="1"/>
          </p:cNvSpPr>
          <p:nvPr/>
        </p:nvSpPr>
        <p:spPr bwMode="auto">
          <a:xfrm>
            <a:off x="1671638" y="2909888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Text Box 127"/>
          <p:cNvSpPr txBox="1">
            <a:spLocks noChangeArrowheads="1"/>
          </p:cNvSpPr>
          <p:nvPr/>
        </p:nvSpPr>
        <p:spPr bwMode="auto">
          <a:xfrm>
            <a:off x="1427163" y="3406775"/>
            <a:ext cx="9572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CAS0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71" name="Text Box 130"/>
          <p:cNvSpPr txBox="1">
            <a:spLocks noChangeArrowheads="1"/>
          </p:cNvSpPr>
          <p:nvPr/>
        </p:nvSpPr>
        <p:spPr bwMode="auto">
          <a:xfrm>
            <a:off x="1257300" y="4351338"/>
            <a:ext cx="9572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SP/EN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72" name="Line 133"/>
          <p:cNvSpPr>
            <a:spLocks noChangeShapeType="1"/>
          </p:cNvSpPr>
          <p:nvPr/>
        </p:nvSpPr>
        <p:spPr bwMode="auto">
          <a:xfrm>
            <a:off x="1708150" y="443263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134"/>
          <p:cNvSpPr txBox="1">
            <a:spLocks noChangeArrowheads="1"/>
          </p:cNvSpPr>
          <p:nvPr/>
        </p:nvSpPr>
        <p:spPr bwMode="auto">
          <a:xfrm>
            <a:off x="1420813" y="3686175"/>
            <a:ext cx="9572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CAS1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74" name="Text Box 135"/>
          <p:cNvSpPr txBox="1">
            <a:spLocks noChangeArrowheads="1"/>
          </p:cNvSpPr>
          <p:nvPr/>
        </p:nvSpPr>
        <p:spPr bwMode="auto">
          <a:xfrm>
            <a:off x="1428750" y="4022725"/>
            <a:ext cx="9572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CAS2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75" name="Text Box 137"/>
          <p:cNvSpPr txBox="1">
            <a:spLocks noChangeArrowheads="1"/>
          </p:cNvSpPr>
          <p:nvPr/>
        </p:nvSpPr>
        <p:spPr bwMode="auto">
          <a:xfrm>
            <a:off x="4960938" y="5818188"/>
            <a:ext cx="357187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判优，生成相应中断号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5148265" y="4763"/>
            <a:ext cx="1143000" cy="519112"/>
            <a:chOff x="5148265" y="4763"/>
            <a:chExt cx="1143000" cy="519112"/>
          </a:xfrm>
        </p:grpSpPr>
        <p:grpSp>
          <p:nvGrpSpPr>
            <p:cNvPr id="19" name="Group 92"/>
            <p:cNvGrpSpPr>
              <a:grpSpLocks/>
            </p:cNvGrpSpPr>
            <p:nvPr/>
          </p:nvGrpSpPr>
          <p:grpSpPr bwMode="auto">
            <a:xfrm>
              <a:off x="5148265" y="4763"/>
              <a:ext cx="1143000" cy="519112"/>
              <a:chOff x="1561" y="1584"/>
              <a:chExt cx="720" cy="327"/>
            </a:xfrm>
          </p:grpSpPr>
          <p:sp>
            <p:nvSpPr>
              <p:cNvPr id="20" name="Text Box 45"/>
              <p:cNvSpPr txBox="1">
                <a:spLocks noChangeArrowheads="1"/>
              </p:cNvSpPr>
              <p:nvPr/>
            </p:nvSpPr>
            <p:spPr bwMode="auto">
              <a:xfrm>
                <a:off x="1561" y="1584"/>
                <a:ext cx="72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INTA</a:t>
                </a:r>
                <a:endParaRPr lang="en-US" altLang="zh-CN" sz="2800" b="1">
                  <a:latin typeface="宋体" pitchFamily="2" charset="-122"/>
                </a:endParaRPr>
              </a:p>
            </p:txBody>
          </p:sp>
          <p:sp>
            <p:nvSpPr>
              <p:cNvPr id="21" name="Line 46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384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77" name="直接连接符 76"/>
            <p:cNvCxnSpPr/>
            <p:nvPr/>
          </p:nvCxnSpPr>
          <p:spPr>
            <a:xfrm>
              <a:off x="5292080" y="116632"/>
              <a:ext cx="64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33" grpId="0" animBg="1"/>
      <p:bldP spid="34" grpId="0" autoUpdateAnimBg="0"/>
      <p:bldP spid="35" grpId="0" animBg="1"/>
      <p:bldP spid="36" grpId="0" autoUpdateAnimBg="0"/>
      <p:bldP spid="37" grpId="0" animBg="1"/>
      <p:bldP spid="38" grpId="0" autoUpdateAnimBg="0"/>
      <p:bldP spid="39" grpId="0" build="p" autoUpdateAnimBg="0"/>
      <p:bldP spid="40" grpId="0" build="p" autoUpdateAnimBg="0"/>
      <p:bldP spid="41" grpId="0" build="p" autoUpdateAnimBg="0"/>
      <p:bldP spid="42" grpId="0" build="p" autoUpdateAnimBg="0"/>
      <p:bldP spid="43" grpId="0" build="p" autoUpdateAnimBg="0"/>
      <p:bldP spid="44" grpId="0" build="p" autoUpdateAnimBg="0"/>
      <p:bldP spid="45" grpId="0" build="p" autoUpdateAnimBg="0"/>
      <p:bldP spid="46" grpId="0" build="p" autoUpdateAnimBg="0"/>
      <p:bldP spid="47" grpId="0" build="p" autoUpdateAnimBg="0" advAuto="0"/>
      <p:bldP spid="48" grpId="0" build="p" autoUpdateAnimBg="0"/>
      <p:bldP spid="49" grpId="0" build="p" autoUpdateAnimBg="0"/>
      <p:bldP spid="50" grpId="0" build="p" autoUpdateAnimBg="0"/>
      <p:bldP spid="51" grpId="0" build="p" autoUpdateAnimBg="0" advAuto="0"/>
      <p:bldP spid="7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49225" y="773118"/>
            <a:ext cx="4724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中断响应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0825" y="1349380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）响应条件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71588" y="1998668"/>
            <a:ext cx="6324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外设有请求，且未被屏蔽；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87463" y="2501905"/>
            <a:ext cx="4953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开中断；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287463" y="3571880"/>
            <a:ext cx="689768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一条指令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非停机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结束，即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ET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之后。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258888" y="3052768"/>
            <a:ext cx="71199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中断源优先级高于当前程序的优先级；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103313" y="5283205"/>
            <a:ext cx="7480300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安排一个过渡周期，位于主程序与中断服务程序之间，为转到中断服务程序做准备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07950" y="4495805"/>
            <a:ext cx="8610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）进入中断周期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4625" y="1503635"/>
            <a:ext cx="84915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以向量中断方式（单级中断）为例：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27000" y="781322"/>
            <a:ext cx="4495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）响应过程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70100" y="2665685"/>
            <a:ext cx="54102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发响应信号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INTA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，进入中断周期</a:t>
            </a: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2070100" y="3643585"/>
            <a:ext cx="5410200" cy="52387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关中断，保存断点</a:t>
            </a:r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>
            <a:off x="4508500" y="321178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2070100" y="4684985"/>
            <a:ext cx="5410200" cy="98425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获得中断号，转换为向量地址，查中断向量表</a:t>
            </a: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2070100" y="6145485"/>
            <a:ext cx="5410200" cy="52387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取入口地址，转中断服务程序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393700" y="2543447"/>
            <a:ext cx="1000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ET</a:t>
            </a:r>
            <a:r>
              <a:rPr lang="en-US" altLang="zh-CN" sz="2800" b="1" baseline="-25000">
                <a:latin typeface="黑体" pitchFamily="49" charset="-122"/>
                <a:ea typeface="黑体" pitchFamily="49" charset="-122"/>
              </a:rPr>
              <a:t>i</a:t>
            </a: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8048625" y="4048397"/>
            <a:ext cx="7048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硬件完成</a:t>
            </a:r>
          </a:p>
        </p:txBody>
      </p:sp>
      <p:sp>
        <p:nvSpPr>
          <p:cNvPr id="11" name="Line 53"/>
          <p:cNvSpPr>
            <a:spLocks noChangeShapeType="1"/>
          </p:cNvSpPr>
          <p:nvPr/>
        </p:nvSpPr>
        <p:spPr bwMode="auto">
          <a:xfrm>
            <a:off x="4510088" y="4216672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2" name="Line 54"/>
          <p:cNvSpPr>
            <a:spLocks noChangeShapeType="1"/>
          </p:cNvSpPr>
          <p:nvPr/>
        </p:nvSpPr>
        <p:spPr bwMode="auto">
          <a:xfrm>
            <a:off x="4511675" y="569146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3" name="Line 55"/>
          <p:cNvSpPr>
            <a:spLocks noChangeShapeType="1"/>
          </p:cNvSpPr>
          <p:nvPr/>
        </p:nvSpPr>
        <p:spPr bwMode="auto">
          <a:xfrm>
            <a:off x="4027488" y="2775222"/>
            <a:ext cx="582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379413" y="3521347"/>
            <a:ext cx="1000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IT</a:t>
            </a:r>
            <a:endParaRPr lang="en-US" altLang="zh-CN" sz="2800" b="1" baseline="-25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AutoShape 71"/>
          <p:cNvSpPr>
            <a:spLocks/>
          </p:cNvSpPr>
          <p:nvPr/>
        </p:nvSpPr>
        <p:spPr bwMode="auto">
          <a:xfrm>
            <a:off x="7594600" y="3643585"/>
            <a:ext cx="454025" cy="2759075"/>
          </a:xfrm>
          <a:prstGeom prst="rightBrace">
            <a:avLst>
              <a:gd name="adj1" fmla="val 5064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utoUpdateAnimBg="0"/>
      <p:bldP spid="10" grpId="0" build="p" autoUpdateAnimBg="0"/>
      <p:bldP spid="11" grpId="0" animBg="1"/>
      <p:bldP spid="12" grpId="0" animBg="1"/>
      <p:bldP spid="13" grpId="0" animBg="1"/>
      <p:bldP spid="14" grpId="0" autoUpdateAnimBg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2054201"/>
            <a:ext cx="30575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单级中断流程：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41625" y="2832076"/>
            <a:ext cx="25146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保护现场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41625" y="3646463"/>
            <a:ext cx="2514600" cy="52387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中断服务处理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060825" y="336547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060825" y="420367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41625" y="4508476"/>
            <a:ext cx="25146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恢复现场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060825" y="504187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41625" y="5346676"/>
            <a:ext cx="2514600" cy="52387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开中断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101600" y="745540"/>
            <a:ext cx="3517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中断处理</a:t>
            </a: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530225" y="1392957"/>
            <a:ext cx="6543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主要任务：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执行中断服务程序</a:t>
            </a:r>
            <a:endParaRPr lang="en-US" altLang="zh-CN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060825" y="591023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841625" y="6215038"/>
            <a:ext cx="2514600" cy="52228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 autoUpdateAnimBg="0"/>
      <p:bldP spid="4" grpId="0" animBg="1" autoUpdateAnimBg="0"/>
      <p:bldP spid="5" grpId="0" animBg="1"/>
      <p:bldP spid="6" grpId="0" animBg="1"/>
      <p:bldP spid="7" grpId="0" animBg="1" autoUpdateAnimBg="0"/>
      <p:bldP spid="8" grpId="0" animBg="1"/>
      <p:bldP spid="9" grpId="0" animBg="1" autoUpdateAnimBg="0"/>
      <p:bldP spid="10" grpId="0" autoUpdateAnimBg="0"/>
      <p:bldP spid="11" grpId="0" autoUpdateAnimBg="0"/>
      <p:bldP spid="12" grpId="0" animBg="1"/>
      <p:bldP spid="1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80"/>
          <p:cNvSpPr txBox="1">
            <a:spLocks noChangeArrowheads="1"/>
          </p:cNvSpPr>
          <p:nvPr/>
        </p:nvSpPr>
        <p:spPr bwMode="auto">
          <a:xfrm>
            <a:off x="941040" y="116632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实质与特点</a:t>
            </a:r>
          </a:p>
        </p:txBody>
      </p:sp>
      <p:sp>
        <p:nvSpPr>
          <p:cNvPr id="3" name="Text Box 3081"/>
          <p:cNvSpPr txBox="1">
            <a:spLocks noChangeArrowheads="1"/>
          </p:cNvSpPr>
          <p:nvPr/>
        </p:nvSpPr>
        <p:spPr bwMode="auto">
          <a:xfrm>
            <a:off x="0" y="850900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）实质</a:t>
            </a:r>
          </a:p>
        </p:txBody>
      </p:sp>
      <p:sp>
        <p:nvSpPr>
          <p:cNvPr id="4" name="Text Box 3082"/>
          <p:cNvSpPr txBox="1">
            <a:spLocks noChangeArrowheads="1"/>
          </p:cNvSpPr>
          <p:nvPr/>
        </p:nvSpPr>
        <p:spPr bwMode="auto">
          <a:xfrm>
            <a:off x="494232" y="1765300"/>
            <a:ext cx="3276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程序切换</a:t>
            </a:r>
          </a:p>
        </p:txBody>
      </p:sp>
      <p:sp>
        <p:nvSpPr>
          <p:cNvPr id="5" name="AutoShape 3083"/>
          <p:cNvSpPr>
            <a:spLocks/>
          </p:cNvSpPr>
          <p:nvPr/>
        </p:nvSpPr>
        <p:spPr bwMode="auto">
          <a:xfrm>
            <a:off x="2399232" y="15367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" name="Text Box 3084"/>
          <p:cNvSpPr txBox="1">
            <a:spLocks noChangeArrowheads="1"/>
          </p:cNvSpPr>
          <p:nvPr/>
        </p:nvSpPr>
        <p:spPr bwMode="auto">
          <a:xfrm>
            <a:off x="2704032" y="1308100"/>
            <a:ext cx="3276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方法：</a:t>
            </a:r>
          </a:p>
        </p:txBody>
      </p:sp>
      <p:sp>
        <p:nvSpPr>
          <p:cNvPr id="7" name="Text Box 3085"/>
          <p:cNvSpPr txBox="1">
            <a:spLocks noChangeArrowheads="1"/>
          </p:cNvSpPr>
          <p:nvPr/>
        </p:nvSpPr>
        <p:spPr bwMode="auto">
          <a:xfrm>
            <a:off x="3821360" y="1308100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保存断点，保护现场</a:t>
            </a:r>
          </a:p>
        </p:txBody>
      </p:sp>
      <p:sp>
        <p:nvSpPr>
          <p:cNvPr id="8" name="Text Box 3086"/>
          <p:cNvSpPr txBox="1">
            <a:spLocks noChangeArrowheads="1"/>
          </p:cNvSpPr>
          <p:nvPr/>
        </p:nvSpPr>
        <p:spPr bwMode="auto">
          <a:xfrm>
            <a:off x="3821360" y="1841500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恢复现场，返回断点</a:t>
            </a:r>
          </a:p>
        </p:txBody>
      </p:sp>
      <p:sp>
        <p:nvSpPr>
          <p:cNvPr id="9" name="Text Box 3087"/>
          <p:cNvSpPr txBox="1">
            <a:spLocks noChangeArrowheads="1"/>
          </p:cNvSpPr>
          <p:nvPr/>
        </p:nvSpPr>
        <p:spPr bwMode="auto">
          <a:xfrm>
            <a:off x="2704032" y="2374900"/>
            <a:ext cx="3276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时间：</a:t>
            </a:r>
          </a:p>
        </p:txBody>
      </p:sp>
      <p:sp>
        <p:nvSpPr>
          <p:cNvPr id="10" name="Text Box 3088"/>
          <p:cNvSpPr txBox="1">
            <a:spLocks noChangeArrowheads="1"/>
          </p:cNvSpPr>
          <p:nvPr/>
        </p:nvSpPr>
        <p:spPr bwMode="auto">
          <a:xfrm>
            <a:off x="3821360" y="2374900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一条指令结束时切换</a:t>
            </a:r>
          </a:p>
        </p:txBody>
      </p:sp>
      <p:sp>
        <p:nvSpPr>
          <p:cNvPr id="11" name="Text Box 3089"/>
          <p:cNvSpPr txBox="1">
            <a:spLocks noChangeArrowheads="1"/>
          </p:cNvSpPr>
          <p:nvPr/>
        </p:nvSpPr>
        <p:spPr bwMode="auto">
          <a:xfrm>
            <a:off x="3847032" y="2908300"/>
            <a:ext cx="42576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保证程序的完整性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5496" y="357301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）特点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-88900" y="4777988"/>
            <a:ext cx="3276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随机性</a:t>
            </a:r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>
            <a:off x="1115616" y="4468812"/>
            <a:ext cx="278681" cy="1192435"/>
          </a:xfrm>
          <a:prstGeom prst="leftBrace">
            <a:avLst>
              <a:gd name="adj1" fmla="val 361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335088" y="4164013"/>
            <a:ext cx="32639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随机发生的事态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697288" y="4164013"/>
            <a:ext cx="30622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（按键、故障）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335088" y="4733925"/>
            <a:ext cx="54959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有意调用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随机请求与处理的事态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473825" y="4733925"/>
            <a:ext cx="24463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调用打印机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335088" y="5308600"/>
            <a:ext cx="4572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随机插入的事态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65563" y="5322888"/>
            <a:ext cx="52482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软中断指令可插入程序任何位置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nimBg="1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611560" y="2118335"/>
            <a:ext cx="2016224" cy="22467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禁止同级或更低级别的请求，开放更高级别的请求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404739" y="328613"/>
            <a:ext cx="33083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多重中断流程：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224014" y="5146675"/>
            <a:ext cx="3733800" cy="52228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开中断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224014" y="955675"/>
            <a:ext cx="36576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保护现场</a:t>
            </a: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4976614" y="14890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3224014" y="1793875"/>
            <a:ext cx="37338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送新屏蔽字、开中断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3224014" y="2632075"/>
            <a:ext cx="3733800" cy="52228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中断服务处理</a:t>
            </a:r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>
            <a:off x="4976614" y="23272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3224014" y="3470275"/>
            <a:ext cx="37338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关中断</a:t>
            </a:r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>
            <a:off x="4976614" y="31654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224014" y="4308475"/>
            <a:ext cx="37338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恢复现场及原屏蔽字</a:t>
            </a: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>
            <a:off x="4976614" y="40036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4976614" y="48418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5" name="Line 32"/>
          <p:cNvSpPr>
            <a:spLocks noChangeShapeType="1"/>
          </p:cNvSpPr>
          <p:nvPr/>
        </p:nvSpPr>
        <p:spPr bwMode="auto">
          <a:xfrm flipV="1">
            <a:off x="2677914" y="2174875"/>
            <a:ext cx="5461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228777" y="6011863"/>
            <a:ext cx="3733800" cy="522287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返回</a:t>
            </a: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4981377" y="57070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nimBg="1"/>
      <p:bldP spid="10" grpId="0" animBg="1" autoUpdateAnimBg="0"/>
      <p:bldP spid="11" grpId="0" animBg="1"/>
      <p:bldP spid="12" grpId="0" animBg="1" autoUpdateAnimBg="0"/>
      <p:bldP spid="13" grpId="0" animBg="1"/>
      <p:bldP spid="14" grpId="0" animBg="1"/>
      <p:bldP spid="15" grpId="0" animBg="1"/>
      <p:bldP spid="16" grpId="0" animBg="1" autoUpdateAnimBg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3"/>
          <p:cNvSpPr>
            <a:spLocks noChangeShapeType="1"/>
          </p:cNvSpPr>
          <p:nvPr/>
        </p:nvSpPr>
        <p:spPr bwMode="auto">
          <a:xfrm>
            <a:off x="4038600" y="3886200"/>
            <a:ext cx="4800600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" name="Text Box 48"/>
          <p:cNvSpPr txBox="1">
            <a:spLocks noChangeArrowheads="1"/>
          </p:cNvSpPr>
          <p:nvPr/>
        </p:nvSpPr>
        <p:spPr bwMode="auto">
          <a:xfrm>
            <a:off x="0" y="0"/>
            <a:ext cx="35274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latin typeface="黑体" pitchFamily="49" charset="-122"/>
                <a:ea typeface="黑体" pitchFamily="49" charset="-122"/>
              </a:rPr>
              <a:t>5.4.3 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断接口模型</a:t>
            </a: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25400" y="590550"/>
            <a:ext cx="3937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组成（寄存器级）</a:t>
            </a:r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3957638" y="304800"/>
            <a:ext cx="5186363" cy="6248400"/>
            <a:chOff x="2493" y="192"/>
            <a:chExt cx="3267" cy="393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5232" y="240"/>
              <a:ext cx="0" cy="21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880" y="192"/>
              <a:ext cx="0" cy="39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896" y="216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4704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4704" y="21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4704" y="527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36" y="2688"/>
              <a:ext cx="0" cy="192"/>
            </a:xfrm>
            <a:prstGeom prst="line">
              <a:avLst/>
            </a:prstGeom>
            <a:noFill/>
            <a:ln w="19050" cap="rnd">
              <a:solidFill>
                <a:srgbClr val="3366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880" y="4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704" y="3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52" y="2544"/>
              <a:ext cx="1152" cy="576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976" y="2880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D7~0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944" y="384"/>
              <a:ext cx="0" cy="192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992" y="2544"/>
              <a:ext cx="76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IRQ0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880" y="240"/>
              <a:ext cx="105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地址线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552" y="288"/>
              <a:ext cx="1152" cy="291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寄存器选择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552" y="720"/>
              <a:ext cx="1152" cy="291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   </a:t>
              </a:r>
              <a:r>
                <a:rPr lang="zh-CN" altLang="en-US" sz="2400" b="1"/>
                <a:t>命令字</a:t>
              </a:r>
              <a:r>
                <a:rPr lang="en-US" altLang="zh-CN" sz="2400" b="1"/>
                <a:t>R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552" y="1152"/>
              <a:ext cx="1152" cy="291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   </a:t>
              </a:r>
              <a:r>
                <a:rPr lang="zh-CN" altLang="en-US" sz="2400" b="1"/>
                <a:t>状态字</a:t>
              </a:r>
              <a:r>
                <a:rPr lang="en-US" altLang="zh-CN" sz="2400" b="1"/>
                <a:t>R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552" y="1584"/>
              <a:ext cx="1152" cy="291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数据缓冲器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552" y="2016"/>
              <a:ext cx="1152" cy="291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  </a:t>
              </a:r>
              <a:r>
                <a:rPr lang="zh-CN" altLang="en-US" sz="2400" b="1"/>
                <a:t>控制逻辑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880" y="624"/>
              <a:ext cx="105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数据线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880" y="1056"/>
              <a:ext cx="105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数据线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2880" y="8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2880" y="129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2880" y="17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880" y="1488"/>
              <a:ext cx="105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数据线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552" y="2640"/>
              <a:ext cx="1152" cy="291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中断控制器</a:t>
              </a: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2880" y="268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2880" y="28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2880" y="307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976" y="2496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INT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976" y="2688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INTA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4704" y="8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4752" y="624"/>
              <a:ext cx="81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命令</a:t>
              </a: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4704" y="129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4704" y="172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4704" y="28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H="1">
              <a:off x="4704" y="30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4992" y="2880"/>
              <a:ext cx="76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IRQ7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4752" y="1056"/>
              <a:ext cx="81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状态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4752" y="1488"/>
              <a:ext cx="81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数据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5229" y="720"/>
              <a:ext cx="388" cy="11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外部设备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2493" y="672"/>
              <a:ext cx="388" cy="1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系统总线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648" y="2880"/>
              <a:ext cx="1152" cy="291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（</a:t>
              </a:r>
              <a:r>
                <a:rPr lang="en-US" altLang="zh-CN" sz="2400" b="1"/>
                <a:t>8259</a:t>
              </a:r>
              <a:r>
                <a:rPr lang="zh-CN" altLang="en-US" sz="2400" b="1"/>
                <a:t>）</a:t>
              </a: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4704" y="1920"/>
              <a:ext cx="76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IRQi</a:t>
              </a:r>
            </a:p>
          </p:txBody>
        </p:sp>
      </p:grp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5606008" y="5257800"/>
            <a:ext cx="838200" cy="52322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 M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5638800" y="5943600"/>
            <a:ext cx="838200" cy="52322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CPU</a:t>
            </a:r>
          </a:p>
        </p:txBody>
      </p:sp>
      <p:sp>
        <p:nvSpPr>
          <p:cNvPr id="52" name="Line 60"/>
          <p:cNvSpPr>
            <a:spLocks noChangeShapeType="1"/>
          </p:cNvSpPr>
          <p:nvPr/>
        </p:nvSpPr>
        <p:spPr bwMode="auto">
          <a:xfrm>
            <a:off x="5181600" y="5105400"/>
            <a:ext cx="2819400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3" name="Line 61"/>
          <p:cNvSpPr>
            <a:spLocks noChangeShapeType="1"/>
          </p:cNvSpPr>
          <p:nvPr/>
        </p:nvSpPr>
        <p:spPr bwMode="auto">
          <a:xfrm>
            <a:off x="5181600" y="228600"/>
            <a:ext cx="0" cy="48768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4" name="Line 62"/>
          <p:cNvSpPr>
            <a:spLocks noChangeShapeType="1"/>
          </p:cNvSpPr>
          <p:nvPr/>
        </p:nvSpPr>
        <p:spPr bwMode="auto">
          <a:xfrm>
            <a:off x="5181600" y="152400"/>
            <a:ext cx="2819400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5" name="Line 63"/>
          <p:cNvSpPr>
            <a:spLocks noChangeShapeType="1"/>
          </p:cNvSpPr>
          <p:nvPr/>
        </p:nvSpPr>
        <p:spPr bwMode="auto">
          <a:xfrm>
            <a:off x="8001000" y="152400"/>
            <a:ext cx="0" cy="49530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6" name="Line 65"/>
          <p:cNvSpPr>
            <a:spLocks noChangeShapeType="1"/>
          </p:cNvSpPr>
          <p:nvPr/>
        </p:nvSpPr>
        <p:spPr bwMode="auto">
          <a:xfrm>
            <a:off x="4572000" y="5562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7" name="Line 66"/>
          <p:cNvSpPr>
            <a:spLocks noChangeShapeType="1"/>
          </p:cNvSpPr>
          <p:nvPr/>
        </p:nvSpPr>
        <p:spPr bwMode="auto">
          <a:xfrm>
            <a:off x="4572000" y="617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467600" y="57150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主机板</a:t>
            </a:r>
          </a:p>
        </p:txBody>
      </p:sp>
      <p:sp>
        <p:nvSpPr>
          <p:cNvPr id="59" name="Text Box 69"/>
          <p:cNvSpPr txBox="1">
            <a:spLocks noChangeArrowheads="1"/>
          </p:cNvSpPr>
          <p:nvPr/>
        </p:nvSpPr>
        <p:spPr bwMode="auto">
          <a:xfrm>
            <a:off x="42863" y="1281113"/>
            <a:ext cx="35131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）寄存器选择</a:t>
            </a:r>
          </a:p>
        </p:txBody>
      </p:sp>
      <p:sp>
        <p:nvSpPr>
          <p:cNvPr id="60" name="Text Box 71"/>
          <p:cNvSpPr txBox="1">
            <a:spLocks noChangeArrowheads="1"/>
          </p:cNvSpPr>
          <p:nvPr/>
        </p:nvSpPr>
        <p:spPr bwMode="auto">
          <a:xfrm>
            <a:off x="185738" y="1866900"/>
            <a:ext cx="35274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对接口寄存器寻址。</a:t>
            </a: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0" y="2452688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）命令字寄存器</a:t>
            </a:r>
          </a:p>
        </p:txBody>
      </p:sp>
      <p:sp>
        <p:nvSpPr>
          <p:cNvPr id="62" name="Text Box 73"/>
          <p:cNvSpPr txBox="1">
            <a:spLocks noChangeArrowheads="1"/>
          </p:cNvSpPr>
          <p:nvPr/>
        </p:nvSpPr>
        <p:spPr bwMode="auto">
          <a:xfrm>
            <a:off x="200025" y="3024188"/>
            <a:ext cx="3513138" cy="1373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接收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发向外设的命令字，转换为相应操作命令送外设。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142875" y="4533900"/>
            <a:ext cx="35274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命令字格式的拟定：</a:t>
            </a:r>
          </a:p>
        </p:txBody>
      </p:sp>
      <p:sp>
        <p:nvSpPr>
          <p:cNvPr id="64" name="Text Box 75"/>
          <p:cNvSpPr txBox="1">
            <a:spLocks noChangeArrowheads="1"/>
          </p:cNvSpPr>
          <p:nvPr/>
        </p:nvSpPr>
        <p:spPr bwMode="auto">
          <a:xfrm>
            <a:off x="4572000" y="3200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接口板</a:t>
            </a:r>
          </a:p>
        </p:txBody>
      </p:sp>
      <p:sp>
        <p:nvSpPr>
          <p:cNvPr id="65" name="Text Box 76"/>
          <p:cNvSpPr txBox="1">
            <a:spLocks noChangeArrowheads="1"/>
          </p:cNvSpPr>
          <p:nvPr/>
        </p:nvSpPr>
        <p:spPr bwMode="auto">
          <a:xfrm>
            <a:off x="185738" y="5119688"/>
            <a:ext cx="22098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用代码表示各种命令</a:t>
            </a:r>
          </a:p>
        </p:txBody>
      </p:sp>
      <p:grpSp>
        <p:nvGrpSpPr>
          <p:cNvPr id="66" name="Group 79"/>
          <p:cNvGrpSpPr>
            <a:grpSpLocks/>
          </p:cNvGrpSpPr>
          <p:nvPr/>
        </p:nvGrpSpPr>
        <p:grpSpPr bwMode="auto">
          <a:xfrm>
            <a:off x="1981200" y="5319713"/>
            <a:ext cx="457200" cy="533400"/>
            <a:chOff x="1488" y="2928"/>
            <a:chExt cx="288" cy="336"/>
          </a:xfrm>
        </p:grpSpPr>
        <p:sp>
          <p:nvSpPr>
            <p:cNvPr id="67" name="Line 77"/>
            <p:cNvSpPr>
              <a:spLocks noChangeShapeType="1"/>
            </p:cNvSpPr>
            <p:nvPr/>
          </p:nvSpPr>
          <p:spPr bwMode="auto">
            <a:xfrm flipH="1">
              <a:off x="1488" y="2928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78"/>
            <p:cNvSpPr>
              <a:spLocks noChangeShapeType="1"/>
            </p:cNvSpPr>
            <p:nvPr/>
          </p:nvSpPr>
          <p:spPr bwMode="auto">
            <a:xfrm>
              <a:off x="1488" y="3120"/>
              <a:ext cx="28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" name="Text Box 80"/>
          <p:cNvSpPr txBox="1">
            <a:spLocks noChangeArrowheads="1"/>
          </p:cNvSpPr>
          <p:nvPr/>
        </p:nvSpPr>
        <p:spPr bwMode="auto">
          <a:xfrm>
            <a:off x="2438400" y="5033963"/>
            <a:ext cx="22098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代码位数</a:t>
            </a:r>
          </a:p>
        </p:txBody>
      </p:sp>
      <p:sp>
        <p:nvSpPr>
          <p:cNvPr id="70" name="Text Box 81"/>
          <p:cNvSpPr txBox="1">
            <a:spLocks noChangeArrowheads="1"/>
          </p:cNvSpPr>
          <p:nvPr/>
        </p:nvSpPr>
        <p:spPr bwMode="auto">
          <a:xfrm>
            <a:off x="2438400" y="5548313"/>
            <a:ext cx="18399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代码含义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4" grpId="0" autoUpdateAnimBg="0"/>
      <p:bldP spid="50" grpId="0" animBg="1" autoUpdateAnimBg="0"/>
      <p:bldP spid="51" grpId="0" animBg="1" autoUpdateAnimBg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build="p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  <p:bldP spid="64" grpId="0" build="p" autoUpdateAnimBg="0"/>
      <p:bldP spid="65" grpId="0" autoUpdateAnimBg="0"/>
      <p:bldP spid="69" grpId="0" autoUpdateAnimBg="0"/>
      <p:bldP spid="7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0"/>
          <p:cNvSpPr txBox="1">
            <a:spLocks noChangeArrowheads="1"/>
          </p:cNvSpPr>
          <p:nvPr/>
        </p:nvSpPr>
        <p:spPr bwMode="auto">
          <a:xfrm>
            <a:off x="76200" y="1137295"/>
            <a:ext cx="3962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）状态字寄存器</a:t>
            </a:r>
          </a:p>
        </p:txBody>
      </p:sp>
      <p:sp>
        <p:nvSpPr>
          <p:cNvPr id="3" name="Text Box 61"/>
          <p:cNvSpPr txBox="1">
            <a:spLocks noChangeArrowheads="1"/>
          </p:cNvSpPr>
          <p:nvPr/>
        </p:nvSpPr>
        <p:spPr bwMode="auto">
          <a:xfrm>
            <a:off x="261938" y="1762770"/>
            <a:ext cx="3335337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反映设备和接口的运行状态。</a:t>
            </a:r>
          </a:p>
        </p:txBody>
      </p:sp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92075" y="3861048"/>
            <a:ext cx="3262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）数据缓冲器</a:t>
            </a:r>
          </a:p>
        </p:txBody>
      </p:sp>
      <p:sp>
        <p:nvSpPr>
          <p:cNvPr id="5" name="Text Box 63"/>
          <p:cNvSpPr txBox="1">
            <a:spLocks noChangeArrowheads="1"/>
          </p:cNvSpPr>
          <p:nvPr/>
        </p:nvSpPr>
        <p:spPr bwMode="auto">
          <a:xfrm>
            <a:off x="301625" y="4469061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传送数据，实现缓冲</a:t>
            </a:r>
          </a:p>
        </p:txBody>
      </p:sp>
      <p:sp>
        <p:nvSpPr>
          <p:cNvPr id="7" name="Text Box 66"/>
          <p:cNvSpPr txBox="1">
            <a:spLocks noChangeArrowheads="1"/>
          </p:cNvSpPr>
          <p:nvPr/>
        </p:nvSpPr>
        <p:spPr bwMode="auto">
          <a:xfrm>
            <a:off x="304800" y="5016748"/>
            <a:ext cx="3962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单向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双向</a:t>
            </a:r>
          </a:p>
        </p:txBody>
      </p:sp>
      <p:sp>
        <p:nvSpPr>
          <p:cNvPr id="8" name="Text Box 67"/>
          <p:cNvSpPr txBox="1">
            <a:spLocks noChangeArrowheads="1"/>
          </p:cNvSpPr>
          <p:nvPr/>
        </p:nvSpPr>
        <p:spPr bwMode="auto">
          <a:xfrm>
            <a:off x="327025" y="5567611"/>
            <a:ext cx="22272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缓冲深度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957638" y="304800"/>
            <a:ext cx="5186363" cy="6248400"/>
            <a:chOff x="3957638" y="304800"/>
            <a:chExt cx="5186363" cy="6248400"/>
          </a:xfrm>
        </p:grpSpPr>
        <p:grpSp>
          <p:nvGrpSpPr>
            <p:cNvPr id="9" name="Group 59"/>
            <p:cNvGrpSpPr>
              <a:grpSpLocks/>
            </p:cNvGrpSpPr>
            <p:nvPr/>
          </p:nvGrpSpPr>
          <p:grpSpPr bwMode="auto">
            <a:xfrm>
              <a:off x="3957638" y="304800"/>
              <a:ext cx="5186363" cy="6248400"/>
              <a:chOff x="2493" y="192"/>
              <a:chExt cx="3267" cy="3936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5232" y="240"/>
                <a:ext cx="0" cy="211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>
                <a:off x="2880" y="192"/>
                <a:ext cx="0" cy="39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4896" y="2160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H="1">
                <a:off x="4704" y="26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H="1">
                <a:off x="4704" y="21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H="1">
                <a:off x="4704" y="527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 flipV="1">
                <a:off x="5136" y="2688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H="1">
                <a:off x="2880" y="4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 flipH="1">
                <a:off x="4704" y="3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1152" cy="576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2976" y="2880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D7~0</a:t>
                </a: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4944" y="384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4992" y="2544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IRQ0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2880" y="240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地址线</a:t>
                </a:r>
              </a:p>
            </p:txBody>
          </p: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3552" y="288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寄存器选择</a:t>
                </a:r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3552" y="720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命令字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>
                <a:off x="3552" y="1152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状态字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数据缓冲器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3552" y="2016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</a:t>
                </a:r>
                <a:r>
                  <a:rPr lang="zh-CN" altLang="en-US" sz="2400" b="1"/>
                  <a:t>控制逻辑</a:t>
                </a: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880" y="624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 flipH="1">
                <a:off x="2880" y="864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 flipH="1">
                <a:off x="2880" y="1296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 flipH="1">
                <a:off x="2880" y="172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4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488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35" name="Text Box 30"/>
              <p:cNvSpPr txBox="1">
                <a:spLocks noChangeArrowheads="1"/>
              </p:cNvSpPr>
              <p:nvPr/>
            </p:nvSpPr>
            <p:spPr bwMode="auto">
              <a:xfrm>
                <a:off x="3552" y="2640"/>
                <a:ext cx="1152" cy="291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中断控制器</a:t>
                </a:r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 flipH="1">
                <a:off x="2880" y="268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 flipH="1">
                <a:off x="2880" y="28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 flipH="1">
                <a:off x="2880" y="307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9" name="Text Box 34"/>
              <p:cNvSpPr txBox="1">
                <a:spLocks noChangeArrowheads="1"/>
              </p:cNvSpPr>
              <p:nvPr/>
            </p:nvSpPr>
            <p:spPr bwMode="auto">
              <a:xfrm>
                <a:off x="2976" y="2496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</a:t>
                </a:r>
              </a:p>
            </p:txBody>
          </p:sp>
          <p:sp>
            <p:nvSpPr>
              <p:cNvPr id="40" name="Text Box 35"/>
              <p:cNvSpPr txBox="1">
                <a:spLocks noChangeArrowheads="1"/>
              </p:cNvSpPr>
              <p:nvPr/>
            </p:nvSpPr>
            <p:spPr bwMode="auto">
              <a:xfrm>
                <a:off x="2976" y="2688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INTA</a:t>
                </a:r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 flipH="1">
                <a:off x="4704" y="86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4752" y="624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命令</a:t>
                </a:r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 flipH="1">
                <a:off x="4704" y="129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 flipH="1">
                <a:off x="4704" y="172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 flipH="1">
                <a:off x="4704" y="28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 flipH="1">
                <a:off x="4704" y="302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Text Box 42"/>
              <p:cNvSpPr txBox="1">
                <a:spLocks noChangeArrowheads="1"/>
              </p:cNvSpPr>
              <p:nvPr/>
            </p:nvSpPr>
            <p:spPr bwMode="auto">
              <a:xfrm>
                <a:off x="4992" y="288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IRQ7</a:t>
                </a:r>
              </a:p>
            </p:txBody>
          </p:sp>
          <p:sp>
            <p:nvSpPr>
              <p:cNvPr id="48" name="Text Box 43"/>
              <p:cNvSpPr txBox="1">
                <a:spLocks noChangeArrowheads="1"/>
              </p:cNvSpPr>
              <p:nvPr/>
            </p:nvSpPr>
            <p:spPr bwMode="auto">
              <a:xfrm>
                <a:off x="4752" y="1056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状态</a:t>
                </a:r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4752" y="1488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</a:t>
                </a: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5229" y="720"/>
                <a:ext cx="388" cy="11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外部设备</a:t>
                </a:r>
              </a:p>
            </p:txBody>
          </p:sp>
          <p:sp>
            <p:nvSpPr>
              <p:cNvPr id="51" name="Text Box 46"/>
              <p:cNvSpPr txBox="1">
                <a:spLocks noChangeArrowheads="1"/>
              </p:cNvSpPr>
              <p:nvPr/>
            </p:nvSpPr>
            <p:spPr bwMode="auto">
              <a:xfrm>
                <a:off x="2493" y="672"/>
                <a:ext cx="388" cy="120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系统总线</a:t>
                </a:r>
              </a:p>
            </p:txBody>
          </p:sp>
          <p:sp>
            <p:nvSpPr>
              <p:cNvPr id="52" name="Text Box 47"/>
              <p:cNvSpPr txBox="1">
                <a:spLocks noChangeArrowheads="1"/>
              </p:cNvSpPr>
              <p:nvPr/>
            </p:nvSpPr>
            <p:spPr bwMode="auto">
              <a:xfrm>
                <a:off x="3648" y="2880"/>
                <a:ext cx="1152" cy="291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（</a:t>
                </a:r>
                <a:r>
                  <a:rPr lang="en-US" altLang="zh-CN" sz="2400" b="1"/>
                  <a:t>8259</a:t>
                </a:r>
                <a:r>
                  <a:rPr lang="zh-CN" altLang="en-US" sz="2400" b="1"/>
                  <a:t>）</a:t>
                </a:r>
              </a:p>
            </p:txBody>
          </p:sp>
          <p:sp>
            <p:nvSpPr>
              <p:cNvPr id="53" name="Text Box 50"/>
              <p:cNvSpPr txBox="1">
                <a:spLocks noChangeArrowheads="1"/>
              </p:cNvSpPr>
              <p:nvPr/>
            </p:nvSpPr>
            <p:spPr bwMode="auto">
              <a:xfrm>
                <a:off x="4704" y="192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IRQi</a:t>
                </a:r>
              </a:p>
            </p:txBody>
          </p:sp>
        </p:grp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5638800" y="5257800"/>
              <a:ext cx="838200" cy="52322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M</a:t>
              </a: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5638800" y="5943600"/>
              <a:ext cx="838200" cy="52322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CPU</a:t>
              </a:r>
            </a:p>
          </p:txBody>
        </p:sp>
        <p:sp>
          <p:nvSpPr>
            <p:cNvPr id="56" name="Line 65"/>
            <p:cNvSpPr>
              <a:spLocks noChangeShapeType="1"/>
            </p:cNvSpPr>
            <p:nvPr/>
          </p:nvSpPr>
          <p:spPr bwMode="auto">
            <a:xfrm>
              <a:off x="4572000" y="55626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" name="Line 66"/>
            <p:cNvSpPr>
              <a:spLocks noChangeShapeType="1"/>
            </p:cNvSpPr>
            <p:nvPr/>
          </p:nvSpPr>
          <p:spPr bwMode="auto">
            <a:xfrm>
              <a:off x="4572000" y="61722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7" grpId="0" autoUpdateAnimBg="0"/>
      <p:bldP spid="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1"/>
          <p:cNvSpPr txBox="1">
            <a:spLocks noChangeArrowheads="1"/>
          </p:cNvSpPr>
          <p:nvPr/>
        </p:nvSpPr>
        <p:spPr bwMode="auto">
          <a:xfrm>
            <a:off x="107504" y="691406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）控制逻辑</a:t>
            </a:r>
          </a:p>
        </p:txBody>
      </p:sp>
      <p:sp>
        <p:nvSpPr>
          <p:cNvPr id="9" name="Text Box 62"/>
          <p:cNvSpPr txBox="1">
            <a:spLocks noChangeArrowheads="1"/>
          </p:cNvSpPr>
          <p:nvPr/>
        </p:nvSpPr>
        <p:spPr bwMode="auto">
          <a:xfrm>
            <a:off x="336104" y="1234331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请求信号产生逻辑</a:t>
            </a:r>
          </a:p>
        </p:txBody>
      </p:sp>
      <p:sp>
        <p:nvSpPr>
          <p:cNvPr id="10" name="Text Box 71"/>
          <p:cNvSpPr txBox="1">
            <a:spLocks noChangeArrowheads="1"/>
          </p:cNvSpPr>
          <p:nvPr/>
        </p:nvSpPr>
        <p:spPr bwMode="auto">
          <a:xfrm>
            <a:off x="107504" y="3691781"/>
            <a:ext cx="4267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）公用中断控制器</a:t>
            </a:r>
          </a:p>
        </p:txBody>
      </p:sp>
      <p:sp>
        <p:nvSpPr>
          <p:cNvPr id="11" name="Text Box 72"/>
          <p:cNvSpPr txBox="1">
            <a:spLocks noChangeArrowheads="1"/>
          </p:cNvSpPr>
          <p:nvPr/>
        </p:nvSpPr>
        <p:spPr bwMode="auto">
          <a:xfrm>
            <a:off x="436117" y="4325193"/>
            <a:ext cx="39624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接收外设请求，判优，送出公共请求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INT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12" name="Text Box 73"/>
          <p:cNvSpPr txBox="1">
            <a:spLocks noChangeArrowheads="1"/>
          </p:cNvSpPr>
          <p:nvPr/>
        </p:nvSpPr>
        <p:spPr bwMode="auto">
          <a:xfrm>
            <a:off x="336104" y="1805831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电平转换逻辑</a:t>
            </a:r>
          </a:p>
        </p:txBody>
      </p: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402779" y="2948831"/>
            <a:ext cx="330835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扩展中断源</a:t>
            </a:r>
          </a:p>
        </p:txBody>
      </p:sp>
      <p:sp>
        <p:nvSpPr>
          <p:cNvPr id="14" name="Text Box 75"/>
          <p:cNvSpPr txBox="1">
            <a:spLocks noChangeArrowheads="1"/>
          </p:cNvSpPr>
          <p:nvPr/>
        </p:nvSpPr>
        <p:spPr bwMode="auto">
          <a:xfrm>
            <a:off x="336104" y="2405906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串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并转换逻辑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串口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16" name="Text Box 78"/>
          <p:cNvSpPr txBox="1">
            <a:spLocks noChangeArrowheads="1"/>
          </p:cNvSpPr>
          <p:nvPr/>
        </p:nvSpPr>
        <p:spPr bwMode="auto">
          <a:xfrm>
            <a:off x="436117" y="5368181"/>
            <a:ext cx="3709987" cy="1373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接收中断批准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INTA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，送出中断号（中断类型码）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957638" y="304800"/>
            <a:ext cx="5186363" cy="6248400"/>
            <a:chOff x="3957638" y="304800"/>
            <a:chExt cx="5186363" cy="6248400"/>
          </a:xfrm>
        </p:grpSpPr>
        <p:grpSp>
          <p:nvGrpSpPr>
            <p:cNvPr id="18" name="Group 59"/>
            <p:cNvGrpSpPr>
              <a:grpSpLocks/>
            </p:cNvGrpSpPr>
            <p:nvPr/>
          </p:nvGrpSpPr>
          <p:grpSpPr bwMode="auto">
            <a:xfrm>
              <a:off x="3957638" y="304800"/>
              <a:ext cx="5186363" cy="6248400"/>
              <a:chOff x="2493" y="192"/>
              <a:chExt cx="3267" cy="3936"/>
            </a:xfrm>
          </p:grpSpPr>
          <p:sp>
            <p:nvSpPr>
              <p:cNvPr id="23" name="Line 4"/>
              <p:cNvSpPr>
                <a:spLocks noChangeShapeType="1"/>
              </p:cNvSpPr>
              <p:nvPr/>
            </p:nvSpPr>
            <p:spPr bwMode="auto">
              <a:xfrm>
                <a:off x="5232" y="240"/>
                <a:ext cx="0" cy="211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2880" y="192"/>
                <a:ext cx="0" cy="39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4896" y="2160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 flipH="1">
                <a:off x="4704" y="26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flipH="1">
                <a:off x="4704" y="21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 flipH="1">
                <a:off x="4704" y="527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5136" y="2688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" name="Line 11"/>
              <p:cNvSpPr>
                <a:spLocks noChangeShapeType="1"/>
              </p:cNvSpPr>
              <p:nvPr/>
            </p:nvSpPr>
            <p:spPr bwMode="auto">
              <a:xfrm flipH="1">
                <a:off x="2880" y="4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Line 12"/>
              <p:cNvSpPr>
                <a:spLocks noChangeShapeType="1"/>
              </p:cNvSpPr>
              <p:nvPr/>
            </p:nvSpPr>
            <p:spPr bwMode="auto">
              <a:xfrm flipH="1">
                <a:off x="4704" y="3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1152" cy="576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2880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D7~0</a:t>
                </a:r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>
                <a:off x="4944" y="384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4992" y="2544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IRQ0</a:t>
                </a:r>
              </a:p>
            </p:txBody>
          </p:sp>
          <p:sp>
            <p:nvSpPr>
              <p:cNvPr id="36" name="Text Box 18"/>
              <p:cNvSpPr txBox="1">
                <a:spLocks noChangeArrowheads="1"/>
              </p:cNvSpPr>
              <p:nvPr/>
            </p:nvSpPr>
            <p:spPr bwMode="auto">
              <a:xfrm>
                <a:off x="2880" y="240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地址线</a:t>
                </a:r>
              </a:p>
            </p:txBody>
          </p:sp>
          <p:sp>
            <p:nvSpPr>
              <p:cNvPr id="37" name="Text Box 19"/>
              <p:cNvSpPr txBox="1">
                <a:spLocks noChangeArrowheads="1"/>
              </p:cNvSpPr>
              <p:nvPr/>
            </p:nvSpPr>
            <p:spPr bwMode="auto">
              <a:xfrm>
                <a:off x="3552" y="288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寄存器选择</a:t>
                </a:r>
              </a:p>
            </p:txBody>
          </p:sp>
          <p:sp>
            <p:nvSpPr>
              <p:cNvPr id="38" name="Text Box 20"/>
              <p:cNvSpPr txBox="1">
                <a:spLocks noChangeArrowheads="1"/>
              </p:cNvSpPr>
              <p:nvPr/>
            </p:nvSpPr>
            <p:spPr bwMode="auto">
              <a:xfrm>
                <a:off x="3552" y="720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命令字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39" name="Text Box 21"/>
              <p:cNvSpPr txBox="1">
                <a:spLocks noChangeArrowheads="1"/>
              </p:cNvSpPr>
              <p:nvPr/>
            </p:nvSpPr>
            <p:spPr bwMode="auto">
              <a:xfrm>
                <a:off x="3552" y="1152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状态字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数据缓冲器</a:t>
                </a:r>
              </a:p>
            </p:txBody>
          </p:sp>
          <p:sp>
            <p:nvSpPr>
              <p:cNvPr id="41" name="Text Box 23"/>
              <p:cNvSpPr txBox="1">
                <a:spLocks noChangeArrowheads="1"/>
              </p:cNvSpPr>
              <p:nvPr/>
            </p:nvSpPr>
            <p:spPr bwMode="auto">
              <a:xfrm>
                <a:off x="3552" y="2016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</a:t>
                </a:r>
                <a:r>
                  <a:rPr lang="zh-CN" altLang="en-US" sz="2400" b="1"/>
                  <a:t>控制逻辑</a:t>
                </a:r>
              </a:p>
            </p:txBody>
          </p:sp>
          <p:sp>
            <p:nvSpPr>
              <p:cNvPr id="42" name="Text Box 24"/>
              <p:cNvSpPr txBox="1">
                <a:spLocks noChangeArrowheads="1"/>
              </p:cNvSpPr>
              <p:nvPr/>
            </p:nvSpPr>
            <p:spPr bwMode="auto">
              <a:xfrm>
                <a:off x="2880" y="624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3" name="Text Box 25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 flipH="1">
                <a:off x="2880" y="864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5" name="Line 27"/>
              <p:cNvSpPr>
                <a:spLocks noChangeShapeType="1"/>
              </p:cNvSpPr>
              <p:nvPr/>
            </p:nvSpPr>
            <p:spPr bwMode="auto">
              <a:xfrm flipH="1">
                <a:off x="2880" y="1296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6" name="Line 28"/>
              <p:cNvSpPr>
                <a:spLocks noChangeShapeType="1"/>
              </p:cNvSpPr>
              <p:nvPr/>
            </p:nvSpPr>
            <p:spPr bwMode="auto">
              <a:xfrm flipH="1">
                <a:off x="2880" y="172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488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8" name="Text Box 30"/>
              <p:cNvSpPr txBox="1">
                <a:spLocks noChangeArrowheads="1"/>
              </p:cNvSpPr>
              <p:nvPr/>
            </p:nvSpPr>
            <p:spPr bwMode="auto">
              <a:xfrm>
                <a:off x="3552" y="2640"/>
                <a:ext cx="1152" cy="291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中断控制器</a:t>
                </a:r>
              </a:p>
            </p:txBody>
          </p:sp>
          <p:sp>
            <p:nvSpPr>
              <p:cNvPr id="49" name="Line 31"/>
              <p:cNvSpPr>
                <a:spLocks noChangeShapeType="1"/>
              </p:cNvSpPr>
              <p:nvPr/>
            </p:nvSpPr>
            <p:spPr bwMode="auto">
              <a:xfrm flipH="1">
                <a:off x="2880" y="268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0" name="Line 32"/>
              <p:cNvSpPr>
                <a:spLocks noChangeShapeType="1"/>
              </p:cNvSpPr>
              <p:nvPr/>
            </p:nvSpPr>
            <p:spPr bwMode="auto">
              <a:xfrm flipH="1">
                <a:off x="2880" y="28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 flipH="1">
                <a:off x="2880" y="307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2" name="Text Box 34"/>
              <p:cNvSpPr txBox="1">
                <a:spLocks noChangeArrowheads="1"/>
              </p:cNvSpPr>
              <p:nvPr/>
            </p:nvSpPr>
            <p:spPr bwMode="auto">
              <a:xfrm>
                <a:off x="2976" y="2496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</a:t>
                </a:r>
              </a:p>
            </p:txBody>
          </p:sp>
          <p:sp>
            <p:nvSpPr>
              <p:cNvPr id="53" name="Text Box 35"/>
              <p:cNvSpPr txBox="1">
                <a:spLocks noChangeArrowheads="1"/>
              </p:cNvSpPr>
              <p:nvPr/>
            </p:nvSpPr>
            <p:spPr bwMode="auto">
              <a:xfrm>
                <a:off x="2976" y="2688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INTA</a:t>
                </a:r>
              </a:p>
            </p:txBody>
          </p:sp>
          <p:sp>
            <p:nvSpPr>
              <p:cNvPr id="54" name="Line 36"/>
              <p:cNvSpPr>
                <a:spLocks noChangeShapeType="1"/>
              </p:cNvSpPr>
              <p:nvPr/>
            </p:nvSpPr>
            <p:spPr bwMode="auto">
              <a:xfrm flipH="1">
                <a:off x="4704" y="86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5" name="Text Box 37"/>
              <p:cNvSpPr txBox="1">
                <a:spLocks noChangeArrowheads="1"/>
              </p:cNvSpPr>
              <p:nvPr/>
            </p:nvSpPr>
            <p:spPr bwMode="auto">
              <a:xfrm>
                <a:off x="4752" y="624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命令</a:t>
                </a:r>
              </a:p>
            </p:txBody>
          </p:sp>
          <p:sp>
            <p:nvSpPr>
              <p:cNvPr id="56" name="Line 38"/>
              <p:cNvSpPr>
                <a:spLocks noChangeShapeType="1"/>
              </p:cNvSpPr>
              <p:nvPr/>
            </p:nvSpPr>
            <p:spPr bwMode="auto">
              <a:xfrm flipH="1">
                <a:off x="4704" y="129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" name="Line 39"/>
              <p:cNvSpPr>
                <a:spLocks noChangeShapeType="1"/>
              </p:cNvSpPr>
              <p:nvPr/>
            </p:nvSpPr>
            <p:spPr bwMode="auto">
              <a:xfrm flipH="1">
                <a:off x="4704" y="172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" name="Line 40"/>
              <p:cNvSpPr>
                <a:spLocks noChangeShapeType="1"/>
              </p:cNvSpPr>
              <p:nvPr/>
            </p:nvSpPr>
            <p:spPr bwMode="auto">
              <a:xfrm flipH="1">
                <a:off x="4704" y="28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9" name="Line 41"/>
              <p:cNvSpPr>
                <a:spLocks noChangeShapeType="1"/>
              </p:cNvSpPr>
              <p:nvPr/>
            </p:nvSpPr>
            <p:spPr bwMode="auto">
              <a:xfrm flipH="1">
                <a:off x="4704" y="302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0" name="Text Box 42"/>
              <p:cNvSpPr txBox="1">
                <a:spLocks noChangeArrowheads="1"/>
              </p:cNvSpPr>
              <p:nvPr/>
            </p:nvSpPr>
            <p:spPr bwMode="auto">
              <a:xfrm>
                <a:off x="4992" y="288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IRQ7</a:t>
                </a:r>
              </a:p>
            </p:txBody>
          </p:sp>
          <p:sp>
            <p:nvSpPr>
              <p:cNvPr id="61" name="Text Box 43"/>
              <p:cNvSpPr txBox="1">
                <a:spLocks noChangeArrowheads="1"/>
              </p:cNvSpPr>
              <p:nvPr/>
            </p:nvSpPr>
            <p:spPr bwMode="auto">
              <a:xfrm>
                <a:off x="4752" y="1056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状态</a:t>
                </a:r>
              </a:p>
            </p:txBody>
          </p:sp>
          <p:sp>
            <p:nvSpPr>
              <p:cNvPr id="62" name="Text Box 44"/>
              <p:cNvSpPr txBox="1">
                <a:spLocks noChangeArrowheads="1"/>
              </p:cNvSpPr>
              <p:nvPr/>
            </p:nvSpPr>
            <p:spPr bwMode="auto">
              <a:xfrm>
                <a:off x="4752" y="1488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</a:t>
                </a:r>
              </a:p>
            </p:txBody>
          </p:sp>
          <p:sp>
            <p:nvSpPr>
              <p:cNvPr id="63" name="Text Box 45"/>
              <p:cNvSpPr txBox="1">
                <a:spLocks noChangeArrowheads="1"/>
              </p:cNvSpPr>
              <p:nvPr/>
            </p:nvSpPr>
            <p:spPr bwMode="auto">
              <a:xfrm>
                <a:off x="5229" y="720"/>
                <a:ext cx="388" cy="11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外部设备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2493" y="672"/>
                <a:ext cx="388" cy="120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系统总线</a:t>
                </a:r>
              </a:p>
            </p:txBody>
          </p:sp>
          <p:sp>
            <p:nvSpPr>
              <p:cNvPr id="65" name="Text Box 47"/>
              <p:cNvSpPr txBox="1">
                <a:spLocks noChangeArrowheads="1"/>
              </p:cNvSpPr>
              <p:nvPr/>
            </p:nvSpPr>
            <p:spPr bwMode="auto">
              <a:xfrm>
                <a:off x="3648" y="2880"/>
                <a:ext cx="1152" cy="291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（</a:t>
                </a:r>
                <a:r>
                  <a:rPr lang="en-US" altLang="zh-CN" sz="2400" b="1"/>
                  <a:t>8259</a:t>
                </a:r>
                <a:r>
                  <a:rPr lang="zh-CN" altLang="en-US" sz="2400" b="1"/>
                  <a:t>）</a:t>
                </a:r>
              </a:p>
            </p:txBody>
          </p:sp>
          <p:sp>
            <p:nvSpPr>
              <p:cNvPr id="66" name="Text Box 50"/>
              <p:cNvSpPr txBox="1">
                <a:spLocks noChangeArrowheads="1"/>
              </p:cNvSpPr>
              <p:nvPr/>
            </p:nvSpPr>
            <p:spPr bwMode="auto">
              <a:xfrm>
                <a:off x="4704" y="192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IRQi</a:t>
                </a:r>
              </a:p>
            </p:txBody>
          </p:sp>
        </p:grpSp>
        <p:sp>
          <p:nvSpPr>
            <p:cNvPr id="19" name="Text Box 57"/>
            <p:cNvSpPr txBox="1">
              <a:spLocks noChangeArrowheads="1"/>
            </p:cNvSpPr>
            <p:nvPr/>
          </p:nvSpPr>
          <p:spPr bwMode="auto">
            <a:xfrm>
              <a:off x="5638800" y="5257800"/>
              <a:ext cx="838200" cy="52322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M</a:t>
              </a:r>
            </a:p>
          </p:txBody>
        </p:sp>
        <p:sp>
          <p:nvSpPr>
            <p:cNvPr id="20" name="Text Box 58"/>
            <p:cNvSpPr txBox="1">
              <a:spLocks noChangeArrowheads="1"/>
            </p:cNvSpPr>
            <p:nvPr/>
          </p:nvSpPr>
          <p:spPr bwMode="auto">
            <a:xfrm>
              <a:off x="5638800" y="5943600"/>
              <a:ext cx="838200" cy="52322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CPU</a:t>
              </a:r>
            </a:p>
          </p:txBody>
        </p:sp>
        <p:sp>
          <p:nvSpPr>
            <p:cNvPr id="21" name="Line 65"/>
            <p:cNvSpPr>
              <a:spLocks noChangeShapeType="1"/>
            </p:cNvSpPr>
            <p:nvPr/>
          </p:nvSpPr>
          <p:spPr bwMode="auto">
            <a:xfrm>
              <a:off x="4572000" y="55626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66"/>
            <p:cNvSpPr>
              <a:spLocks noChangeShapeType="1"/>
            </p:cNvSpPr>
            <p:nvPr/>
          </p:nvSpPr>
          <p:spPr bwMode="auto">
            <a:xfrm>
              <a:off x="4572000" y="61722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288" y="622300"/>
            <a:ext cx="3871912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初始化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设置工作方式、屏蔽字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、分配中断类型码等</a:t>
            </a:r>
            <a:endParaRPr lang="zh-CN" altLang="en-US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288" y="2054225"/>
            <a:ext cx="3871912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(2)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启动设备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送命令字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61"/>
          <p:cNvSpPr txBox="1">
            <a:spLocks noChangeArrowheads="1"/>
          </p:cNvSpPr>
          <p:nvPr/>
        </p:nvSpPr>
        <p:spPr bwMode="auto">
          <a:xfrm>
            <a:off x="0" y="2589213"/>
            <a:ext cx="37004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(3)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设备请求中断</a:t>
            </a:r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50800" y="44450"/>
            <a:ext cx="47244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工作过程（外中断）</a:t>
            </a: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0" y="3152775"/>
            <a:ext cx="38862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(4)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中断控制器汇集各请求，向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送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INT</a:t>
            </a:r>
          </a:p>
        </p:txBody>
      </p:sp>
      <p:sp>
        <p:nvSpPr>
          <p:cNvPr id="7" name="Text Box 64"/>
          <p:cNvSpPr txBox="1">
            <a:spLocks noChangeArrowheads="1"/>
          </p:cNvSpPr>
          <p:nvPr/>
        </p:nvSpPr>
        <p:spPr bwMode="auto">
          <a:xfrm>
            <a:off x="0" y="4138613"/>
            <a:ext cx="37004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(5)CPU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响应，发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INTA</a:t>
            </a:r>
          </a:p>
        </p:txBody>
      </p:sp>
      <p:sp>
        <p:nvSpPr>
          <p:cNvPr id="8" name="Text Box 65"/>
          <p:cNvSpPr txBox="1">
            <a:spLocks noChangeArrowheads="1"/>
          </p:cNvSpPr>
          <p:nvPr/>
        </p:nvSpPr>
        <p:spPr bwMode="auto">
          <a:xfrm>
            <a:off x="61913" y="4737100"/>
            <a:ext cx="363855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(6)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中断控制器送出中断号</a:t>
            </a:r>
          </a:p>
        </p:txBody>
      </p:sp>
      <p:sp>
        <p:nvSpPr>
          <p:cNvPr id="9" name="Text Box 66"/>
          <p:cNvSpPr txBox="1">
            <a:spLocks noChangeArrowheads="1"/>
          </p:cNvSpPr>
          <p:nvPr/>
        </p:nvSpPr>
        <p:spPr bwMode="auto">
          <a:xfrm>
            <a:off x="50800" y="5703888"/>
            <a:ext cx="4030663" cy="954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(7)CPU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执行中断隐指令，转中断服务程序</a:t>
            </a:r>
          </a:p>
        </p:txBody>
      </p:sp>
      <p:grpSp>
        <p:nvGrpSpPr>
          <p:cNvPr id="10" name="Group 167"/>
          <p:cNvGrpSpPr>
            <a:grpSpLocks/>
          </p:cNvGrpSpPr>
          <p:nvPr/>
        </p:nvGrpSpPr>
        <p:grpSpPr bwMode="auto">
          <a:xfrm>
            <a:off x="4000501" y="304800"/>
            <a:ext cx="5186363" cy="6248400"/>
            <a:chOff x="2520" y="192"/>
            <a:chExt cx="3267" cy="3936"/>
          </a:xfrm>
        </p:grpSpPr>
        <p:grpSp>
          <p:nvGrpSpPr>
            <p:cNvPr id="12" name="Group 92"/>
            <p:cNvGrpSpPr>
              <a:grpSpLocks/>
            </p:cNvGrpSpPr>
            <p:nvPr/>
          </p:nvGrpSpPr>
          <p:grpSpPr bwMode="auto">
            <a:xfrm>
              <a:off x="2520" y="192"/>
              <a:ext cx="3267" cy="3936"/>
              <a:chOff x="2493" y="192"/>
              <a:chExt cx="3267" cy="3936"/>
            </a:xfrm>
          </p:grpSpPr>
          <p:sp>
            <p:nvSpPr>
              <p:cNvPr id="23" name="Line 93"/>
              <p:cNvSpPr>
                <a:spLocks noChangeShapeType="1"/>
              </p:cNvSpPr>
              <p:nvPr/>
            </p:nvSpPr>
            <p:spPr bwMode="auto">
              <a:xfrm>
                <a:off x="5232" y="240"/>
                <a:ext cx="0" cy="211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94"/>
              <p:cNvSpPr>
                <a:spLocks noChangeShapeType="1"/>
              </p:cNvSpPr>
              <p:nvPr/>
            </p:nvSpPr>
            <p:spPr bwMode="auto">
              <a:xfrm>
                <a:off x="2880" y="192"/>
                <a:ext cx="0" cy="39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95"/>
              <p:cNvSpPr>
                <a:spLocks noChangeShapeType="1"/>
              </p:cNvSpPr>
              <p:nvPr/>
            </p:nvSpPr>
            <p:spPr bwMode="auto">
              <a:xfrm>
                <a:off x="4896" y="2160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96"/>
              <p:cNvSpPr>
                <a:spLocks noChangeShapeType="1"/>
              </p:cNvSpPr>
              <p:nvPr/>
            </p:nvSpPr>
            <p:spPr bwMode="auto">
              <a:xfrm flipH="1">
                <a:off x="4704" y="26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97"/>
              <p:cNvSpPr>
                <a:spLocks noChangeShapeType="1"/>
              </p:cNvSpPr>
              <p:nvPr/>
            </p:nvSpPr>
            <p:spPr bwMode="auto">
              <a:xfrm flipH="1">
                <a:off x="4704" y="21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98"/>
              <p:cNvSpPr>
                <a:spLocks noChangeShapeType="1"/>
              </p:cNvSpPr>
              <p:nvPr/>
            </p:nvSpPr>
            <p:spPr bwMode="auto">
              <a:xfrm flipH="1">
                <a:off x="4704" y="5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99"/>
              <p:cNvSpPr>
                <a:spLocks noChangeShapeType="1"/>
              </p:cNvSpPr>
              <p:nvPr/>
            </p:nvSpPr>
            <p:spPr bwMode="auto">
              <a:xfrm flipV="1">
                <a:off x="5136" y="2688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100"/>
              <p:cNvSpPr>
                <a:spLocks noChangeShapeType="1"/>
              </p:cNvSpPr>
              <p:nvPr/>
            </p:nvSpPr>
            <p:spPr bwMode="auto">
              <a:xfrm flipH="1">
                <a:off x="2880" y="4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101"/>
              <p:cNvSpPr>
                <a:spLocks noChangeShapeType="1"/>
              </p:cNvSpPr>
              <p:nvPr/>
            </p:nvSpPr>
            <p:spPr bwMode="auto">
              <a:xfrm flipH="1">
                <a:off x="4704" y="3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02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1152" cy="576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103"/>
              <p:cNvSpPr txBox="1">
                <a:spLocks noChangeArrowheads="1"/>
              </p:cNvSpPr>
              <p:nvPr/>
            </p:nvSpPr>
            <p:spPr bwMode="auto">
              <a:xfrm>
                <a:off x="2976" y="2880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D7~0</a:t>
                </a:r>
              </a:p>
            </p:txBody>
          </p:sp>
          <p:sp>
            <p:nvSpPr>
              <p:cNvPr id="34" name="Line 104"/>
              <p:cNvSpPr>
                <a:spLocks noChangeShapeType="1"/>
              </p:cNvSpPr>
              <p:nvPr/>
            </p:nvSpPr>
            <p:spPr bwMode="auto">
              <a:xfrm>
                <a:off x="4944" y="384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Text Box 105"/>
              <p:cNvSpPr txBox="1">
                <a:spLocks noChangeArrowheads="1"/>
              </p:cNvSpPr>
              <p:nvPr/>
            </p:nvSpPr>
            <p:spPr bwMode="auto">
              <a:xfrm>
                <a:off x="4992" y="2544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IRQ0</a:t>
                </a:r>
              </a:p>
            </p:txBody>
          </p:sp>
          <p:sp>
            <p:nvSpPr>
              <p:cNvPr id="36" name="Text Box 106"/>
              <p:cNvSpPr txBox="1">
                <a:spLocks noChangeArrowheads="1"/>
              </p:cNvSpPr>
              <p:nvPr/>
            </p:nvSpPr>
            <p:spPr bwMode="auto">
              <a:xfrm>
                <a:off x="2880" y="240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地址线</a:t>
                </a:r>
              </a:p>
            </p:txBody>
          </p:sp>
          <p:sp>
            <p:nvSpPr>
              <p:cNvPr id="37" name="Text Box 107"/>
              <p:cNvSpPr txBox="1">
                <a:spLocks noChangeArrowheads="1"/>
              </p:cNvSpPr>
              <p:nvPr/>
            </p:nvSpPr>
            <p:spPr bwMode="auto">
              <a:xfrm>
                <a:off x="3552" y="306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寄存器选择</a:t>
                </a:r>
              </a:p>
            </p:txBody>
          </p:sp>
          <p:sp>
            <p:nvSpPr>
              <p:cNvPr id="38" name="Text Box 108"/>
              <p:cNvSpPr txBox="1">
                <a:spLocks noChangeArrowheads="1"/>
              </p:cNvSpPr>
              <p:nvPr/>
            </p:nvSpPr>
            <p:spPr bwMode="auto">
              <a:xfrm>
                <a:off x="3552" y="720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命令字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39" name="Text Box 109"/>
              <p:cNvSpPr txBox="1">
                <a:spLocks noChangeArrowheads="1"/>
              </p:cNvSpPr>
              <p:nvPr/>
            </p:nvSpPr>
            <p:spPr bwMode="auto">
              <a:xfrm>
                <a:off x="3552" y="1152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状态字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40" name="Text Box 110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数据缓冲器</a:t>
                </a:r>
              </a:p>
            </p:txBody>
          </p:sp>
          <p:sp>
            <p:nvSpPr>
              <p:cNvPr id="41" name="Text Box 111"/>
              <p:cNvSpPr txBox="1">
                <a:spLocks noChangeArrowheads="1"/>
              </p:cNvSpPr>
              <p:nvPr/>
            </p:nvSpPr>
            <p:spPr bwMode="auto">
              <a:xfrm>
                <a:off x="3552" y="2016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</a:t>
                </a:r>
                <a:r>
                  <a:rPr lang="zh-CN" altLang="en-US" sz="2400" b="1"/>
                  <a:t>控制逻辑</a:t>
                </a:r>
              </a:p>
            </p:txBody>
          </p:sp>
          <p:sp>
            <p:nvSpPr>
              <p:cNvPr id="42" name="Text Box 112"/>
              <p:cNvSpPr txBox="1">
                <a:spLocks noChangeArrowheads="1"/>
              </p:cNvSpPr>
              <p:nvPr/>
            </p:nvSpPr>
            <p:spPr bwMode="auto">
              <a:xfrm>
                <a:off x="2880" y="624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3" name="Text Box 113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4" name="Line 114"/>
              <p:cNvSpPr>
                <a:spLocks noChangeShapeType="1"/>
              </p:cNvSpPr>
              <p:nvPr/>
            </p:nvSpPr>
            <p:spPr bwMode="auto">
              <a:xfrm flipH="1">
                <a:off x="2880" y="864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115"/>
              <p:cNvSpPr>
                <a:spLocks noChangeShapeType="1"/>
              </p:cNvSpPr>
              <p:nvPr/>
            </p:nvSpPr>
            <p:spPr bwMode="auto">
              <a:xfrm flipH="1">
                <a:off x="2880" y="1296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16"/>
              <p:cNvSpPr>
                <a:spLocks noChangeShapeType="1"/>
              </p:cNvSpPr>
              <p:nvPr/>
            </p:nvSpPr>
            <p:spPr bwMode="auto">
              <a:xfrm flipH="1">
                <a:off x="2880" y="172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Text Box 117"/>
              <p:cNvSpPr txBox="1">
                <a:spLocks noChangeArrowheads="1"/>
              </p:cNvSpPr>
              <p:nvPr/>
            </p:nvSpPr>
            <p:spPr bwMode="auto">
              <a:xfrm>
                <a:off x="2880" y="1488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8" name="Text Box 118"/>
              <p:cNvSpPr txBox="1">
                <a:spLocks noChangeArrowheads="1"/>
              </p:cNvSpPr>
              <p:nvPr/>
            </p:nvSpPr>
            <p:spPr bwMode="auto">
              <a:xfrm>
                <a:off x="3552" y="2640"/>
                <a:ext cx="1152" cy="288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中断控制器</a:t>
                </a:r>
              </a:p>
            </p:txBody>
          </p:sp>
          <p:sp>
            <p:nvSpPr>
              <p:cNvPr id="49" name="Line 119"/>
              <p:cNvSpPr>
                <a:spLocks noChangeShapeType="1"/>
              </p:cNvSpPr>
              <p:nvPr/>
            </p:nvSpPr>
            <p:spPr bwMode="auto">
              <a:xfrm flipH="1">
                <a:off x="2880" y="268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20"/>
              <p:cNvSpPr>
                <a:spLocks noChangeShapeType="1"/>
              </p:cNvSpPr>
              <p:nvPr/>
            </p:nvSpPr>
            <p:spPr bwMode="auto">
              <a:xfrm flipH="1">
                <a:off x="2880" y="28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121"/>
              <p:cNvSpPr>
                <a:spLocks noChangeShapeType="1"/>
              </p:cNvSpPr>
              <p:nvPr/>
            </p:nvSpPr>
            <p:spPr bwMode="auto">
              <a:xfrm flipH="1">
                <a:off x="2880" y="307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Text Box 122"/>
              <p:cNvSpPr txBox="1">
                <a:spLocks noChangeArrowheads="1"/>
              </p:cNvSpPr>
              <p:nvPr/>
            </p:nvSpPr>
            <p:spPr bwMode="auto">
              <a:xfrm>
                <a:off x="2976" y="2496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</a:t>
                </a:r>
              </a:p>
            </p:txBody>
          </p:sp>
          <p:sp>
            <p:nvSpPr>
              <p:cNvPr id="53" name="Text Box 123"/>
              <p:cNvSpPr txBox="1">
                <a:spLocks noChangeArrowheads="1"/>
              </p:cNvSpPr>
              <p:nvPr/>
            </p:nvSpPr>
            <p:spPr bwMode="auto">
              <a:xfrm>
                <a:off x="2976" y="2688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INTA</a:t>
                </a:r>
              </a:p>
            </p:txBody>
          </p:sp>
          <p:sp>
            <p:nvSpPr>
              <p:cNvPr id="54" name="Line 124"/>
              <p:cNvSpPr>
                <a:spLocks noChangeShapeType="1"/>
              </p:cNvSpPr>
              <p:nvPr/>
            </p:nvSpPr>
            <p:spPr bwMode="auto">
              <a:xfrm flipH="1">
                <a:off x="4704" y="86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Text Box 125"/>
              <p:cNvSpPr txBox="1">
                <a:spLocks noChangeArrowheads="1"/>
              </p:cNvSpPr>
              <p:nvPr/>
            </p:nvSpPr>
            <p:spPr bwMode="auto">
              <a:xfrm>
                <a:off x="4752" y="624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命令</a:t>
                </a:r>
              </a:p>
            </p:txBody>
          </p:sp>
          <p:sp>
            <p:nvSpPr>
              <p:cNvPr id="56" name="Line 126"/>
              <p:cNvSpPr>
                <a:spLocks noChangeShapeType="1"/>
              </p:cNvSpPr>
              <p:nvPr/>
            </p:nvSpPr>
            <p:spPr bwMode="auto">
              <a:xfrm flipH="1">
                <a:off x="4704" y="129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127"/>
              <p:cNvSpPr>
                <a:spLocks noChangeShapeType="1"/>
              </p:cNvSpPr>
              <p:nvPr/>
            </p:nvSpPr>
            <p:spPr bwMode="auto">
              <a:xfrm flipH="1">
                <a:off x="4704" y="172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128"/>
              <p:cNvSpPr>
                <a:spLocks noChangeShapeType="1"/>
              </p:cNvSpPr>
              <p:nvPr/>
            </p:nvSpPr>
            <p:spPr bwMode="auto">
              <a:xfrm flipH="1">
                <a:off x="4704" y="28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129"/>
              <p:cNvSpPr>
                <a:spLocks noChangeShapeType="1"/>
              </p:cNvSpPr>
              <p:nvPr/>
            </p:nvSpPr>
            <p:spPr bwMode="auto">
              <a:xfrm flipH="1">
                <a:off x="4704" y="302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Text Box 130"/>
              <p:cNvSpPr txBox="1">
                <a:spLocks noChangeArrowheads="1"/>
              </p:cNvSpPr>
              <p:nvPr/>
            </p:nvSpPr>
            <p:spPr bwMode="auto">
              <a:xfrm>
                <a:off x="4992" y="288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IRQ7</a:t>
                </a:r>
              </a:p>
            </p:txBody>
          </p:sp>
          <p:sp>
            <p:nvSpPr>
              <p:cNvPr id="61" name="Text Box 131"/>
              <p:cNvSpPr txBox="1">
                <a:spLocks noChangeArrowheads="1"/>
              </p:cNvSpPr>
              <p:nvPr/>
            </p:nvSpPr>
            <p:spPr bwMode="auto">
              <a:xfrm>
                <a:off x="4752" y="1056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状态</a:t>
                </a:r>
              </a:p>
            </p:txBody>
          </p:sp>
          <p:sp>
            <p:nvSpPr>
              <p:cNvPr id="62" name="Text Box 132"/>
              <p:cNvSpPr txBox="1">
                <a:spLocks noChangeArrowheads="1"/>
              </p:cNvSpPr>
              <p:nvPr/>
            </p:nvSpPr>
            <p:spPr bwMode="auto">
              <a:xfrm>
                <a:off x="4752" y="1488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</a:t>
                </a:r>
              </a:p>
            </p:txBody>
          </p:sp>
          <p:sp>
            <p:nvSpPr>
              <p:cNvPr id="63" name="Text Box 133"/>
              <p:cNvSpPr txBox="1">
                <a:spLocks noChangeArrowheads="1"/>
              </p:cNvSpPr>
              <p:nvPr/>
            </p:nvSpPr>
            <p:spPr bwMode="auto">
              <a:xfrm>
                <a:off x="5229" y="720"/>
                <a:ext cx="388" cy="11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外部设备</a:t>
                </a:r>
              </a:p>
            </p:txBody>
          </p:sp>
          <p:sp>
            <p:nvSpPr>
              <p:cNvPr id="64" name="Text Box 134"/>
              <p:cNvSpPr txBox="1">
                <a:spLocks noChangeArrowheads="1"/>
              </p:cNvSpPr>
              <p:nvPr/>
            </p:nvSpPr>
            <p:spPr bwMode="auto">
              <a:xfrm>
                <a:off x="2493" y="672"/>
                <a:ext cx="388" cy="120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系统总线</a:t>
                </a:r>
              </a:p>
            </p:txBody>
          </p:sp>
          <p:sp>
            <p:nvSpPr>
              <p:cNvPr id="65" name="Text Box 135"/>
              <p:cNvSpPr txBox="1">
                <a:spLocks noChangeArrowheads="1"/>
              </p:cNvSpPr>
              <p:nvPr/>
            </p:nvSpPr>
            <p:spPr bwMode="auto">
              <a:xfrm>
                <a:off x="3648" y="2880"/>
                <a:ext cx="1152" cy="288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（</a:t>
                </a:r>
                <a:r>
                  <a:rPr lang="en-US" altLang="zh-CN" sz="2400" b="1"/>
                  <a:t>8259</a:t>
                </a:r>
                <a:r>
                  <a:rPr lang="zh-CN" altLang="en-US" sz="2400" b="1"/>
                  <a:t>）</a:t>
                </a:r>
              </a:p>
            </p:txBody>
          </p:sp>
          <p:sp>
            <p:nvSpPr>
              <p:cNvPr id="66" name="Text Box 136"/>
              <p:cNvSpPr txBox="1">
                <a:spLocks noChangeArrowheads="1"/>
              </p:cNvSpPr>
              <p:nvPr/>
            </p:nvSpPr>
            <p:spPr bwMode="auto">
              <a:xfrm>
                <a:off x="4704" y="192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IRQi</a:t>
                </a:r>
              </a:p>
            </p:txBody>
          </p:sp>
        </p:grpSp>
        <p:sp>
          <p:nvSpPr>
            <p:cNvPr id="13" name="Text Box 137"/>
            <p:cNvSpPr txBox="1">
              <a:spLocks noChangeArrowheads="1"/>
            </p:cNvSpPr>
            <p:nvPr/>
          </p:nvSpPr>
          <p:spPr bwMode="auto">
            <a:xfrm>
              <a:off x="3579" y="3312"/>
              <a:ext cx="528" cy="35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M</a:t>
              </a:r>
            </a:p>
          </p:txBody>
        </p:sp>
        <p:sp>
          <p:nvSpPr>
            <p:cNvPr id="14" name="Text Box 138"/>
            <p:cNvSpPr txBox="1">
              <a:spLocks noChangeArrowheads="1"/>
            </p:cNvSpPr>
            <p:nvPr/>
          </p:nvSpPr>
          <p:spPr bwMode="auto">
            <a:xfrm>
              <a:off x="3579" y="3744"/>
              <a:ext cx="528" cy="35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CPU</a:t>
              </a:r>
            </a:p>
          </p:txBody>
        </p:sp>
        <p:sp>
          <p:nvSpPr>
            <p:cNvPr id="19" name="Line 143"/>
            <p:cNvSpPr>
              <a:spLocks noChangeShapeType="1"/>
            </p:cNvSpPr>
            <p:nvPr/>
          </p:nvSpPr>
          <p:spPr bwMode="auto">
            <a:xfrm>
              <a:off x="2907" y="350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44"/>
            <p:cNvSpPr>
              <a:spLocks noChangeShapeType="1"/>
            </p:cNvSpPr>
            <p:nvPr/>
          </p:nvSpPr>
          <p:spPr bwMode="auto">
            <a:xfrm>
              <a:off x="2907" y="388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45"/>
            <p:cNvSpPr txBox="1">
              <a:spLocks noChangeArrowheads="1"/>
            </p:cNvSpPr>
            <p:nvPr/>
          </p:nvSpPr>
          <p:spPr bwMode="auto">
            <a:xfrm>
              <a:off x="4731" y="3600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主机板</a:t>
              </a:r>
            </a:p>
          </p:txBody>
        </p:sp>
      </p:grpSp>
      <p:sp>
        <p:nvSpPr>
          <p:cNvPr id="67" name="Line 168"/>
          <p:cNvSpPr>
            <a:spLocks noChangeShapeType="1"/>
          </p:cNvSpPr>
          <p:nvPr/>
        </p:nvSpPr>
        <p:spPr bwMode="auto">
          <a:xfrm>
            <a:off x="4622800" y="616585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169"/>
          <p:cNvSpPr>
            <a:spLocks noChangeShapeType="1"/>
          </p:cNvSpPr>
          <p:nvPr/>
        </p:nvSpPr>
        <p:spPr bwMode="auto">
          <a:xfrm>
            <a:off x="4622800" y="298450"/>
            <a:ext cx="0" cy="62484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170"/>
          <p:cNvSpPr>
            <a:spLocks noChangeShapeType="1"/>
          </p:cNvSpPr>
          <p:nvPr/>
        </p:nvSpPr>
        <p:spPr bwMode="auto">
          <a:xfrm flipH="1">
            <a:off x="4622800" y="487045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 Box 171"/>
          <p:cNvSpPr txBox="1">
            <a:spLocks noChangeArrowheads="1"/>
          </p:cNvSpPr>
          <p:nvPr/>
        </p:nvSpPr>
        <p:spPr bwMode="auto">
          <a:xfrm>
            <a:off x="5695528" y="4195936"/>
            <a:ext cx="1828800" cy="45720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</a:rPr>
              <a:t>中断控制器</a:t>
            </a:r>
          </a:p>
        </p:txBody>
      </p:sp>
      <p:sp>
        <p:nvSpPr>
          <p:cNvPr id="71" name="Line 172"/>
          <p:cNvSpPr>
            <a:spLocks noChangeShapeType="1"/>
          </p:cNvSpPr>
          <p:nvPr/>
        </p:nvSpPr>
        <p:spPr bwMode="auto">
          <a:xfrm flipH="1">
            <a:off x="4622800" y="1350963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 Box 173"/>
          <p:cNvSpPr txBox="1">
            <a:spLocks noChangeArrowheads="1"/>
          </p:cNvSpPr>
          <p:nvPr/>
        </p:nvSpPr>
        <p:spPr bwMode="auto">
          <a:xfrm>
            <a:off x="5689600" y="1124744"/>
            <a:ext cx="1828800" cy="461665"/>
          </a:xfrm>
          <a:prstGeom prst="rect">
            <a:avLst/>
          </a:prstGeom>
          <a:solidFill>
            <a:srgbClr val="00B05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   </a:t>
            </a:r>
            <a:r>
              <a:rPr lang="zh-CN" altLang="en-US" sz="2400" b="1">
                <a:solidFill>
                  <a:srgbClr val="FF3300"/>
                </a:solidFill>
              </a:rPr>
              <a:t>命令字</a:t>
            </a:r>
            <a:r>
              <a:rPr lang="en-US" altLang="zh-CN" sz="2400" b="1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73" name="Line 174"/>
          <p:cNvSpPr>
            <a:spLocks noChangeShapeType="1"/>
          </p:cNvSpPr>
          <p:nvPr/>
        </p:nvSpPr>
        <p:spPr bwMode="auto">
          <a:xfrm flipH="1">
            <a:off x="7518400" y="136525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75"/>
          <p:cNvSpPr>
            <a:spLocks noChangeShapeType="1"/>
          </p:cNvSpPr>
          <p:nvPr/>
        </p:nvSpPr>
        <p:spPr bwMode="auto">
          <a:xfrm>
            <a:off x="8356600" y="374650"/>
            <a:ext cx="0" cy="33528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176"/>
          <p:cNvSpPr>
            <a:spLocks noChangeShapeType="1"/>
          </p:cNvSpPr>
          <p:nvPr/>
        </p:nvSpPr>
        <p:spPr bwMode="auto">
          <a:xfrm flipH="1">
            <a:off x="7518400" y="205105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 Box 177"/>
          <p:cNvSpPr txBox="1">
            <a:spLocks noChangeArrowheads="1"/>
          </p:cNvSpPr>
          <p:nvPr/>
        </p:nvSpPr>
        <p:spPr bwMode="auto">
          <a:xfrm>
            <a:off x="5689600" y="1815207"/>
            <a:ext cx="1828800" cy="461665"/>
          </a:xfrm>
          <a:prstGeom prst="rect">
            <a:avLst/>
          </a:prstGeom>
          <a:solidFill>
            <a:srgbClr val="00B05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   </a:t>
            </a:r>
            <a:r>
              <a:rPr lang="zh-CN" altLang="en-US" sz="2400" b="1">
                <a:solidFill>
                  <a:srgbClr val="FF3300"/>
                </a:solidFill>
              </a:rPr>
              <a:t>状态字</a:t>
            </a:r>
            <a:r>
              <a:rPr lang="en-US" altLang="zh-CN" sz="2400" b="1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77" name="Text Box 178"/>
          <p:cNvSpPr txBox="1">
            <a:spLocks noChangeArrowheads="1"/>
          </p:cNvSpPr>
          <p:nvPr/>
        </p:nvSpPr>
        <p:spPr bwMode="auto">
          <a:xfrm>
            <a:off x="5689600" y="3183359"/>
            <a:ext cx="1828800" cy="461665"/>
          </a:xfrm>
          <a:prstGeom prst="rect">
            <a:avLst/>
          </a:prstGeom>
          <a:solidFill>
            <a:srgbClr val="00B05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  </a:t>
            </a:r>
            <a:r>
              <a:rPr lang="zh-CN" altLang="en-US" sz="2400" b="1">
                <a:solidFill>
                  <a:srgbClr val="FF3300"/>
                </a:solidFill>
              </a:rPr>
              <a:t>控制逻辑</a:t>
            </a:r>
          </a:p>
        </p:txBody>
      </p:sp>
      <p:sp>
        <p:nvSpPr>
          <p:cNvPr id="78" name="Line 179"/>
          <p:cNvSpPr>
            <a:spLocks noChangeShapeType="1"/>
          </p:cNvSpPr>
          <p:nvPr/>
        </p:nvSpPr>
        <p:spPr bwMode="auto">
          <a:xfrm flipH="1">
            <a:off x="7518400" y="342265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180"/>
          <p:cNvSpPr>
            <a:spLocks noChangeShapeType="1"/>
          </p:cNvSpPr>
          <p:nvPr/>
        </p:nvSpPr>
        <p:spPr bwMode="auto">
          <a:xfrm>
            <a:off x="7823200" y="3422650"/>
            <a:ext cx="0" cy="1066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181"/>
          <p:cNvSpPr>
            <a:spLocks noChangeShapeType="1"/>
          </p:cNvSpPr>
          <p:nvPr/>
        </p:nvSpPr>
        <p:spPr bwMode="auto">
          <a:xfrm flipH="1">
            <a:off x="7518400" y="448945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182"/>
          <p:cNvSpPr>
            <a:spLocks noChangeShapeType="1"/>
          </p:cNvSpPr>
          <p:nvPr/>
        </p:nvSpPr>
        <p:spPr bwMode="auto">
          <a:xfrm flipH="1">
            <a:off x="4622800" y="426085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183"/>
          <p:cNvSpPr>
            <a:spLocks noChangeShapeType="1"/>
          </p:cNvSpPr>
          <p:nvPr/>
        </p:nvSpPr>
        <p:spPr bwMode="auto">
          <a:xfrm flipH="1">
            <a:off x="4622800" y="456565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184"/>
          <p:cNvSpPr>
            <a:spLocks noChangeShapeType="1"/>
          </p:cNvSpPr>
          <p:nvPr/>
        </p:nvSpPr>
        <p:spPr bwMode="auto">
          <a:xfrm flipH="1">
            <a:off x="7518400" y="273685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185"/>
          <p:cNvSpPr txBox="1">
            <a:spLocks noChangeArrowheads="1"/>
          </p:cNvSpPr>
          <p:nvPr/>
        </p:nvSpPr>
        <p:spPr bwMode="auto">
          <a:xfrm>
            <a:off x="5689600" y="2535287"/>
            <a:ext cx="1828800" cy="461665"/>
          </a:xfrm>
          <a:prstGeom prst="rect">
            <a:avLst/>
          </a:prstGeom>
          <a:solidFill>
            <a:srgbClr val="00B05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</a:rPr>
              <a:t>数据缓冲器</a:t>
            </a:r>
          </a:p>
        </p:txBody>
      </p:sp>
      <p:sp>
        <p:nvSpPr>
          <p:cNvPr id="85" name="Line 186"/>
          <p:cNvSpPr>
            <a:spLocks noChangeShapeType="1"/>
          </p:cNvSpPr>
          <p:nvPr/>
        </p:nvSpPr>
        <p:spPr bwMode="auto">
          <a:xfrm flipH="1">
            <a:off x="4622800" y="273685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67" grpId="0" animBg="1"/>
      <p:bldP spid="68" grpId="0" animBg="1"/>
      <p:bldP spid="69" grpId="0" animBg="1"/>
      <p:bldP spid="70" grpId="0" build="p" autoUpdateAnimBg="0" advAuto="0"/>
      <p:bldP spid="71" grpId="0" animBg="1"/>
      <p:bldP spid="72" grpId="0" animBg="1" autoUpdateAnimBg="0"/>
      <p:bldP spid="73" grpId="0" animBg="1"/>
      <p:bldP spid="74" grpId="0" animBg="1"/>
      <p:bldP spid="75" grpId="0" animBg="1"/>
      <p:bldP spid="76" grpId="0" animBg="1" autoUpdateAnimBg="0"/>
      <p:bldP spid="77" grpId="0" animBg="1" autoUpdateAnimBg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 autoUpdateAnimBg="0"/>
      <p:bldP spid="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2"/>
          <p:cNvSpPr txBox="1">
            <a:spLocks noChangeArrowheads="1"/>
          </p:cNvSpPr>
          <p:nvPr/>
        </p:nvSpPr>
        <p:spPr bwMode="auto">
          <a:xfrm>
            <a:off x="810667" y="116632"/>
            <a:ext cx="6497637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采用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8259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的中断系统组成</a:t>
            </a:r>
          </a:p>
        </p:txBody>
      </p: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233363" y="2703041"/>
            <a:ext cx="1204912" cy="1755775"/>
            <a:chOff x="233085" y="2196351"/>
            <a:chExt cx="1205752" cy="1757082"/>
          </a:xfrm>
        </p:grpSpPr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233085" y="2196351"/>
              <a:ext cx="1205752" cy="1757082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07"/>
            <p:cNvSpPr txBox="1">
              <a:spLocks noChangeArrowheads="1"/>
            </p:cNvSpPr>
            <p:nvPr/>
          </p:nvSpPr>
          <p:spPr bwMode="auto">
            <a:xfrm>
              <a:off x="389966" y="2618032"/>
              <a:ext cx="1048871" cy="523609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CPU</a:t>
              </a:r>
              <a:endParaRPr lang="zh-CN" altLang="en-US" sz="2800" b="1"/>
            </a:p>
          </p:txBody>
        </p:sp>
      </p:grpSp>
      <p:sp>
        <p:nvSpPr>
          <p:cNvPr id="6" name="Text Box 107"/>
          <p:cNvSpPr txBox="1">
            <a:spLocks noChangeArrowheads="1"/>
          </p:cNvSpPr>
          <p:nvPr/>
        </p:nvSpPr>
        <p:spPr bwMode="auto">
          <a:xfrm>
            <a:off x="1560513" y="2852266"/>
            <a:ext cx="1049337" cy="40005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INTR</a:t>
            </a:r>
            <a:endParaRPr lang="zh-CN" altLang="en-US" sz="2000" b="1"/>
          </a:p>
        </p:txBody>
      </p:sp>
      <p:sp>
        <p:nvSpPr>
          <p:cNvPr id="7" name="Text Box 107"/>
          <p:cNvSpPr txBox="1">
            <a:spLocks noChangeArrowheads="1"/>
          </p:cNvSpPr>
          <p:nvPr/>
        </p:nvSpPr>
        <p:spPr bwMode="auto">
          <a:xfrm>
            <a:off x="1519238" y="3753966"/>
            <a:ext cx="949325" cy="40005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INTA</a:t>
            </a:r>
            <a:endParaRPr lang="zh-CN" altLang="en-US" sz="2000" b="1"/>
          </a:p>
        </p:txBody>
      </p:sp>
      <p:grpSp>
        <p:nvGrpSpPr>
          <p:cNvPr id="8" name="组合 10"/>
          <p:cNvGrpSpPr>
            <a:grpSpLocks/>
          </p:cNvGrpSpPr>
          <p:nvPr/>
        </p:nvGrpSpPr>
        <p:grpSpPr bwMode="auto">
          <a:xfrm>
            <a:off x="2384425" y="2703041"/>
            <a:ext cx="1192213" cy="1755775"/>
            <a:chOff x="2335311" y="2225442"/>
            <a:chExt cx="1523999" cy="1757082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2335311" y="2225442"/>
              <a:ext cx="1523999" cy="1757082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7"/>
            <p:cNvSpPr txBox="1">
              <a:spLocks noChangeArrowheads="1"/>
            </p:cNvSpPr>
            <p:nvPr/>
          </p:nvSpPr>
          <p:spPr bwMode="auto">
            <a:xfrm>
              <a:off x="2622183" y="2613193"/>
              <a:ext cx="1048871" cy="831616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8259</a:t>
              </a:r>
              <a:r>
                <a:rPr lang="zh-CN" altLang="en-US" sz="2400" b="1"/>
                <a:t>芯片</a:t>
              </a:r>
            </a:p>
          </p:txBody>
        </p:sp>
      </p:grp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675188" y="3376141"/>
            <a:ext cx="1524000" cy="677863"/>
          </a:xfrm>
          <a:prstGeom prst="rect">
            <a:avLst/>
          </a:prstGeom>
          <a:solidFill>
            <a:srgbClr val="12DEFA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07"/>
          <p:cNvSpPr txBox="1">
            <a:spLocks noChangeArrowheads="1"/>
          </p:cNvSpPr>
          <p:nvPr/>
        </p:nvSpPr>
        <p:spPr bwMode="auto">
          <a:xfrm>
            <a:off x="4841875" y="3509491"/>
            <a:ext cx="1236663" cy="461665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I/O</a:t>
            </a:r>
            <a:r>
              <a:rPr lang="zh-CN" altLang="en-US" sz="2400" b="1"/>
              <a:t>接口</a:t>
            </a:r>
          </a:p>
        </p:txBody>
      </p:sp>
      <p:sp>
        <p:nvSpPr>
          <p:cNvPr id="13" name="Text Box 107"/>
          <p:cNvSpPr txBox="1">
            <a:spLocks noChangeArrowheads="1"/>
          </p:cNvSpPr>
          <p:nvPr/>
        </p:nvSpPr>
        <p:spPr bwMode="auto">
          <a:xfrm>
            <a:off x="5392738" y="2968154"/>
            <a:ext cx="860425" cy="40005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IRQ0</a:t>
            </a:r>
            <a:endParaRPr lang="zh-CN" altLang="en-US" sz="2000" b="1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302500" y="3382491"/>
            <a:ext cx="1524000" cy="679450"/>
          </a:xfrm>
          <a:prstGeom prst="rect">
            <a:avLst/>
          </a:prstGeom>
          <a:solidFill>
            <a:srgbClr val="12DEFA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07"/>
          <p:cNvSpPr txBox="1">
            <a:spLocks noChangeArrowheads="1"/>
          </p:cNvSpPr>
          <p:nvPr/>
        </p:nvSpPr>
        <p:spPr bwMode="auto">
          <a:xfrm>
            <a:off x="7467600" y="3515841"/>
            <a:ext cx="1238250" cy="461665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I/O</a:t>
            </a:r>
            <a:r>
              <a:rPr lang="zh-CN" altLang="en-US" sz="2400" b="1"/>
              <a:t>接口</a:t>
            </a:r>
          </a:p>
        </p:txBody>
      </p:sp>
      <p:sp>
        <p:nvSpPr>
          <p:cNvPr id="16" name="Text Box 107"/>
          <p:cNvSpPr txBox="1">
            <a:spLocks noChangeArrowheads="1"/>
          </p:cNvSpPr>
          <p:nvPr/>
        </p:nvSpPr>
        <p:spPr bwMode="auto">
          <a:xfrm>
            <a:off x="8005763" y="2976091"/>
            <a:ext cx="860425" cy="40005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IRQ7</a:t>
            </a:r>
            <a:endParaRPr lang="zh-CN" altLang="en-US" sz="2000" b="1"/>
          </a:p>
        </p:txBody>
      </p:sp>
      <p:cxnSp>
        <p:nvCxnSpPr>
          <p:cNvPr id="17" name="直接连接符 38"/>
          <p:cNvCxnSpPr>
            <a:cxnSpLocks noChangeShapeType="1"/>
          </p:cNvCxnSpPr>
          <p:nvPr/>
        </p:nvCxnSpPr>
        <p:spPr bwMode="auto">
          <a:xfrm>
            <a:off x="6440488" y="3714279"/>
            <a:ext cx="714375" cy="793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390525" y="5333529"/>
            <a:ext cx="8355013" cy="39687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 w="med" len="med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43"/>
          <p:cNvCxnSpPr>
            <a:cxnSpLocks noChangeShapeType="1"/>
          </p:cNvCxnSpPr>
          <p:nvPr/>
        </p:nvCxnSpPr>
        <p:spPr bwMode="auto">
          <a:xfrm flipV="1">
            <a:off x="1477963" y="3322166"/>
            <a:ext cx="866775" cy="63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20" name="直接箭头连接符 44"/>
          <p:cNvCxnSpPr>
            <a:cxnSpLocks noChangeShapeType="1"/>
          </p:cNvCxnSpPr>
          <p:nvPr/>
        </p:nvCxnSpPr>
        <p:spPr bwMode="auto">
          <a:xfrm flipV="1">
            <a:off x="1509713" y="3728566"/>
            <a:ext cx="866775" cy="79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直接连接符 46"/>
          <p:cNvCxnSpPr>
            <a:cxnSpLocks noChangeShapeType="1"/>
          </p:cNvCxnSpPr>
          <p:nvPr/>
        </p:nvCxnSpPr>
        <p:spPr bwMode="auto">
          <a:xfrm>
            <a:off x="3576638" y="2852266"/>
            <a:ext cx="44291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22" name="直接箭头连接符 48"/>
          <p:cNvCxnSpPr>
            <a:cxnSpLocks noChangeShapeType="1"/>
          </p:cNvCxnSpPr>
          <p:nvPr/>
        </p:nvCxnSpPr>
        <p:spPr bwMode="auto">
          <a:xfrm>
            <a:off x="8005763" y="2852266"/>
            <a:ext cx="0" cy="5032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直接连接符 50"/>
          <p:cNvCxnSpPr>
            <a:cxnSpLocks noChangeShapeType="1"/>
          </p:cNvCxnSpPr>
          <p:nvPr/>
        </p:nvCxnSpPr>
        <p:spPr bwMode="auto">
          <a:xfrm>
            <a:off x="3594100" y="2968154"/>
            <a:ext cx="18161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24" name="直接箭头连接符 52"/>
          <p:cNvCxnSpPr>
            <a:cxnSpLocks noChangeShapeType="1"/>
          </p:cNvCxnSpPr>
          <p:nvPr/>
        </p:nvCxnSpPr>
        <p:spPr bwMode="auto">
          <a:xfrm>
            <a:off x="5392738" y="2976091"/>
            <a:ext cx="0" cy="406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箭头连接符 54"/>
          <p:cNvCxnSpPr>
            <a:cxnSpLocks noChangeShapeType="1"/>
            <a:stCxn id="4" idx="2"/>
          </p:cNvCxnSpPr>
          <p:nvPr/>
        </p:nvCxnSpPr>
        <p:spPr bwMode="auto">
          <a:xfrm flipH="1">
            <a:off x="836613" y="4458816"/>
            <a:ext cx="0" cy="914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6" name="直接箭头连接符 55"/>
          <p:cNvCxnSpPr>
            <a:cxnSpLocks noChangeShapeType="1"/>
          </p:cNvCxnSpPr>
          <p:nvPr/>
        </p:nvCxnSpPr>
        <p:spPr bwMode="auto">
          <a:xfrm flipH="1">
            <a:off x="2946400" y="4431829"/>
            <a:ext cx="0" cy="914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7" name="直接箭头连接符 56"/>
          <p:cNvCxnSpPr>
            <a:cxnSpLocks noChangeShapeType="1"/>
          </p:cNvCxnSpPr>
          <p:nvPr/>
        </p:nvCxnSpPr>
        <p:spPr bwMode="auto">
          <a:xfrm>
            <a:off x="5392738" y="4061941"/>
            <a:ext cx="0" cy="127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8" name="直接箭头连接符 58"/>
          <p:cNvCxnSpPr>
            <a:cxnSpLocks noChangeShapeType="1"/>
          </p:cNvCxnSpPr>
          <p:nvPr/>
        </p:nvCxnSpPr>
        <p:spPr bwMode="auto">
          <a:xfrm>
            <a:off x="8010525" y="4054004"/>
            <a:ext cx="0" cy="127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50813" y="96071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注意中断与转子程序的区别：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65100" y="1932266"/>
            <a:ext cx="8647113" cy="105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kumimoji="0" lang="zh-CN" altLang="en-US" sz="2800">
                <a:latin typeface="黑体" pitchFamily="49" charset="-122"/>
                <a:ea typeface="黑体" pitchFamily="49" charset="-122"/>
              </a:rPr>
              <a:t>子程序的执行由程序员事先安排</a:t>
            </a:r>
            <a:r>
              <a:rPr kumimoji="0" lang="en-US" altLang="zh-CN" sz="2800">
                <a:latin typeface="黑体" pitchFamily="49" charset="-122"/>
                <a:ea typeface="黑体" pitchFamily="49" charset="-122"/>
              </a:rPr>
              <a:t>,</a:t>
            </a:r>
            <a:r>
              <a:rPr kumimoji="0" lang="zh-CN" altLang="en-US" sz="2800">
                <a:latin typeface="黑体" pitchFamily="49" charset="-122"/>
                <a:ea typeface="黑体" pitchFamily="49" charset="-122"/>
              </a:rPr>
              <a:t>而中断服务程序的执行则是由随机中断事件触发。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0813" y="3321329"/>
            <a:ext cx="8661400" cy="1057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kumimoji="0" lang="zh-CN" altLang="en-US" sz="2800">
                <a:latin typeface="黑体" pitchFamily="49" charset="-122"/>
                <a:ea typeface="黑体" pitchFamily="49" charset="-122"/>
              </a:rPr>
              <a:t>子程序的执行受主程序或上层程序控制</a:t>
            </a:r>
            <a:r>
              <a:rPr kumimoji="0" lang="en-US" altLang="zh-CN" sz="2800">
                <a:latin typeface="黑体" pitchFamily="49" charset="-122"/>
                <a:ea typeface="黑体" pitchFamily="49" charset="-122"/>
              </a:rPr>
              <a:t>,</a:t>
            </a:r>
            <a:r>
              <a:rPr kumimoji="0" lang="zh-CN" altLang="en-US" sz="2800">
                <a:latin typeface="黑体" pitchFamily="49" charset="-122"/>
                <a:ea typeface="黑体" pitchFamily="49" charset="-122"/>
              </a:rPr>
              <a:t>而中断服务程序一般与被中断的现行程序无关。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0813" y="4675466"/>
            <a:ext cx="8661400" cy="1057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kumimoji="0" lang="zh-CN" altLang="en-US" sz="2800">
                <a:latin typeface="黑体" pitchFamily="49" charset="-122"/>
                <a:ea typeface="黑体" pitchFamily="49" charset="-122"/>
              </a:rPr>
              <a:t>一般不存在同时调用多个子程序的情况</a:t>
            </a:r>
            <a:r>
              <a:rPr kumimoji="0" lang="en-US" altLang="zh-CN" sz="2800">
                <a:latin typeface="黑体" pitchFamily="49" charset="-122"/>
                <a:ea typeface="黑体" pitchFamily="49" charset="-122"/>
              </a:rPr>
              <a:t>,</a:t>
            </a:r>
            <a:r>
              <a:rPr kumimoji="0" lang="zh-CN" altLang="en-US" sz="2800">
                <a:latin typeface="黑体" pitchFamily="49" charset="-122"/>
                <a:ea typeface="黑体" pitchFamily="49" charset="-122"/>
              </a:rPr>
              <a:t>但可能发生多个外设同时向</a:t>
            </a:r>
            <a:r>
              <a:rPr kumimoji="0" lang="en-US" altLang="zh-CN" sz="2800">
                <a:latin typeface="黑体" pitchFamily="49" charset="-122"/>
                <a:ea typeface="黑体" pitchFamily="49" charset="-122"/>
              </a:rPr>
              <a:t>CPU</a:t>
            </a:r>
            <a:r>
              <a:rPr kumimoji="0" lang="zh-CN" altLang="en-US" sz="2800">
                <a:latin typeface="黑体" pitchFamily="49" charset="-122"/>
                <a:ea typeface="黑体" pitchFamily="49" charset="-122"/>
              </a:rPr>
              <a:t>发出中断服务请求的情况。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73581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中断典型应用</a:t>
            </a:r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15888" y="1358116"/>
            <a:ext cx="902811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）管理中、低速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操作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比如键盘、打印机等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115888" y="2050266"/>
            <a:ext cx="4648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）处理突发故障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115888" y="3998129"/>
            <a:ext cx="4648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）实时处理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109663" y="2674154"/>
            <a:ext cx="78279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硬件故障：掉电、校验错、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084263" y="3269466"/>
            <a:ext cx="746918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软件故障：溢出、越界访问、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134938" y="4636304"/>
            <a:ext cx="4648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）系统调度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1112838" y="5237966"/>
            <a:ext cx="69405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多任务切换、缺页中断、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169863" y="5930116"/>
            <a:ext cx="4648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）人机交互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350963" y="2274798"/>
            <a:ext cx="691038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硬中断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：由硬件请求信号引发中断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97024" y="116632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中断分类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00050" y="1673135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）硬中断与软中断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85888" y="2995523"/>
            <a:ext cx="656431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软中断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：由软中断指令引发中断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5763" y="3746410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）内中断与外中断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296988" y="4357598"/>
            <a:ext cx="7200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内中断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：中断源来自主机内部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268413" y="5633948"/>
            <a:ext cx="76104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外中断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：中断源来自主机外部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1513" y="992098"/>
            <a:ext cx="74993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中断源：引起中断的原因或事件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860550" y="4991010"/>
            <a:ext cx="7200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比如：掉电、除法错、</a:t>
            </a:r>
            <a:r>
              <a:rPr lang="zh-CN" altLang="en-US" sz="2800" smtClean="0">
                <a:latin typeface="黑体" pitchFamily="49" charset="-122"/>
                <a:ea typeface="黑体" pitchFamily="49" charset="-122"/>
              </a:rPr>
              <a:t>溢出</a:t>
            </a:r>
            <a:r>
              <a:rPr lang="en-US" altLang="zh-CN" sz="2800" smtClean="0"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858963" y="6218148"/>
            <a:ext cx="512921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比如打印机、键盘等外设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61913" y="95250"/>
            <a:ext cx="7772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）可屏蔽中断与非屏蔽中断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811213" y="1806575"/>
            <a:ext cx="7802562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可屏蔽中断：可通过屏蔽字屏蔽请求；关中断时不响应请求。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827088" y="2940050"/>
            <a:ext cx="7475537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非屏蔽中断：与屏蔽字无关；请求的响应与开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关中断无关。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0" y="4221088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）向量中断与非向量中断</a:t>
            </a: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V="1">
            <a:off x="4940300" y="930275"/>
            <a:ext cx="412750" cy="1889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4937125" y="1171575"/>
            <a:ext cx="52705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278558" y="889556"/>
            <a:ext cx="43735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中断允许标志位：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IF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464175" y="601524"/>
            <a:ext cx="26765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=1, 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开中断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484813" y="1177588"/>
            <a:ext cx="26765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=0, 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关中断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968375" y="6103938"/>
            <a:ext cx="7219950" cy="5222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向量中断：由硬件提供服务程序入口地址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946150" y="5491163"/>
            <a:ext cx="7564438" cy="5222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非向量中断：由软件提供服务程序入口地址</a:t>
            </a:r>
          </a:p>
        </p:txBody>
      </p:sp>
      <p:sp>
        <p:nvSpPr>
          <p:cNvPr id="13" name="AutoShape 37"/>
          <p:cNvSpPr>
            <a:spLocks/>
          </p:cNvSpPr>
          <p:nvPr/>
        </p:nvSpPr>
        <p:spPr bwMode="auto">
          <a:xfrm>
            <a:off x="775841" y="5759450"/>
            <a:ext cx="195759" cy="727075"/>
          </a:xfrm>
          <a:prstGeom prst="leftBrace">
            <a:avLst>
              <a:gd name="adj1" fmla="val 5312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958850" y="4846638"/>
            <a:ext cx="690721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根据中断源获取服务程序入口地址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nimBg="1"/>
      <p:bldP spid="7" grpId="0" animBg="1"/>
      <p:bldP spid="8" grpId="0"/>
      <p:bldP spid="9" grpId="0" autoUpdateAnimBg="0"/>
      <p:bldP spid="10" grpId="0" autoUpdateAnimBg="0"/>
      <p:bldP spid="11" grpId="0" autoUpdateAnimBg="0"/>
      <p:bldP spid="12" grpId="0" autoUpdateAnimBg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9"/>
          <p:cNvSpPr txBox="1">
            <a:spLocks noChangeArrowheads="1"/>
          </p:cNvSpPr>
          <p:nvPr/>
        </p:nvSpPr>
        <p:spPr bwMode="auto">
          <a:xfrm>
            <a:off x="317500" y="1130300"/>
            <a:ext cx="22225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中断向量：</a:t>
            </a:r>
          </a:p>
        </p:txBody>
      </p:sp>
      <p:sp>
        <p:nvSpPr>
          <p:cNvPr id="3" name="Text Box 52"/>
          <p:cNvSpPr txBox="1">
            <a:spLocks noChangeArrowheads="1"/>
          </p:cNvSpPr>
          <p:nvPr/>
        </p:nvSpPr>
        <p:spPr bwMode="auto">
          <a:xfrm>
            <a:off x="2095500" y="1128713"/>
            <a:ext cx="6680200" cy="5222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中断服务程序入口地址</a:t>
            </a:r>
          </a:p>
        </p:txBody>
      </p:sp>
      <p:sp>
        <p:nvSpPr>
          <p:cNvPr id="4" name="Text Box 53"/>
          <p:cNvSpPr txBox="1">
            <a:spLocks noChangeArrowheads="1"/>
          </p:cNvSpPr>
          <p:nvPr/>
        </p:nvSpPr>
        <p:spPr bwMode="auto">
          <a:xfrm>
            <a:off x="317500" y="1793875"/>
            <a:ext cx="2895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中断向量表：</a:t>
            </a:r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2400300" y="1793875"/>
            <a:ext cx="637540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存放各中断服务程序的入口地址</a:t>
            </a: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361950" y="2428875"/>
            <a:ext cx="22225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向量地址：</a:t>
            </a:r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2139950" y="2428875"/>
            <a:ext cx="6635750" cy="954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访问中断向量表的地址码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可通过中断类型码计算得到</a:t>
            </a:r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322263" y="531813"/>
            <a:ext cx="22225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中断类型码：</a:t>
            </a: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2454275" y="528638"/>
            <a:ext cx="433070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每个中断源对应的编号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00013" y="5611813"/>
            <a:ext cx="2590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向量地址</a:t>
            </a: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459288" y="3684588"/>
            <a:ext cx="4724400" cy="2286000"/>
            <a:chOff x="2736" y="288"/>
            <a:chExt cx="2976" cy="1440"/>
          </a:xfrm>
        </p:grpSpPr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2736" y="528"/>
              <a:ext cx="67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2#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3408" y="288"/>
              <a:ext cx="9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ea typeface="黑体" pitchFamily="49" charset="-122"/>
                </a:rPr>
                <a:t>向量表</a:t>
              </a: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3120" y="576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入口地址</a:t>
              </a: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120" y="864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入口地址</a:t>
              </a: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3120" y="1152"/>
              <a:ext cx="1488" cy="576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2736" y="816"/>
              <a:ext cx="67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3#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4608" y="576"/>
              <a:ext cx="11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号中断源</a:t>
              </a:r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4608" y="864"/>
              <a:ext cx="11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号中断源</a:t>
              </a: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3792" y="1200"/>
              <a:ext cx="0" cy="48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33338" y="6096000"/>
            <a:ext cx="2590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单元地址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1809750" y="5640388"/>
            <a:ext cx="23241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中断号</a:t>
            </a:r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+2</a:t>
            </a:r>
          </a:p>
        </p:txBody>
      </p:sp>
      <p:sp>
        <p:nvSpPr>
          <p:cNvPr id="23" name="Text Box 68"/>
          <p:cNvSpPr txBox="1">
            <a:spLocks noChangeArrowheads="1"/>
          </p:cNvSpPr>
          <p:nvPr/>
        </p:nvSpPr>
        <p:spPr bwMode="auto">
          <a:xfrm>
            <a:off x="123825" y="3551238"/>
            <a:ext cx="4010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模型机中断向量表</a:t>
            </a:r>
          </a:p>
        </p:txBody>
      </p:sp>
      <p:sp>
        <p:nvSpPr>
          <p:cNvPr id="24" name="Text Box 69"/>
          <p:cNvSpPr txBox="1">
            <a:spLocks noChangeArrowheads="1"/>
          </p:cNvSpPr>
          <p:nvPr/>
        </p:nvSpPr>
        <p:spPr bwMode="auto">
          <a:xfrm>
            <a:off x="38100" y="4079875"/>
            <a:ext cx="4749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从主存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2#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单元开始安排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5" name="Text Box 70"/>
          <p:cNvSpPr txBox="1">
            <a:spLocks noChangeArrowheads="1"/>
          </p:cNvSpPr>
          <p:nvPr/>
        </p:nvSpPr>
        <p:spPr bwMode="auto">
          <a:xfrm>
            <a:off x="106363" y="4641850"/>
            <a:ext cx="43561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按字编址。一个入口地址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位，占一个编址单元。</a:t>
            </a:r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322263" y="15875"/>
            <a:ext cx="433070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向量中断相关的几个概念：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/>
      <p:bldP spid="9" grpId="0"/>
      <p:bldP spid="1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96142" y="886991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.IBM PC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向量表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,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270767" y="1542628"/>
            <a:ext cx="8621713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按字节编址。一个入口地址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位，占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个编址单元。</a:t>
            </a: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3036192" y="902866"/>
            <a:ext cx="43751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从主存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0#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单元开始安排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2355155" y="3180928"/>
            <a:ext cx="4800600" cy="3200400"/>
            <a:chOff x="2784" y="2112"/>
            <a:chExt cx="3024" cy="2016"/>
          </a:xfrm>
        </p:grpSpPr>
        <p:sp>
          <p:nvSpPr>
            <p:cNvPr id="6" name="Text Box 40"/>
            <p:cNvSpPr txBox="1">
              <a:spLocks noChangeArrowheads="1"/>
            </p:cNvSpPr>
            <p:nvPr/>
          </p:nvSpPr>
          <p:spPr bwMode="auto">
            <a:xfrm>
              <a:off x="2784" y="2304"/>
              <a:ext cx="67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0#</a:t>
              </a: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3456" y="2112"/>
              <a:ext cx="9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ea typeface="黑体" pitchFamily="49" charset="-122"/>
                </a:rPr>
                <a:t>向量表</a:t>
              </a:r>
            </a:p>
          </p:txBody>
        </p:sp>
        <p:sp>
          <p:nvSpPr>
            <p:cNvPr id="8" name="Text Box 42"/>
            <p:cNvSpPr txBox="1">
              <a:spLocks noChangeArrowheads="1"/>
            </p:cNvSpPr>
            <p:nvPr/>
          </p:nvSpPr>
          <p:spPr bwMode="auto">
            <a:xfrm>
              <a:off x="3168" y="2400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入口偏移</a:t>
              </a: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3168" y="2688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入口基址</a:t>
              </a: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0" name="Rectangle 44"/>
            <p:cNvSpPr>
              <a:spLocks noChangeArrowheads="1"/>
            </p:cNvSpPr>
            <p:nvPr/>
          </p:nvSpPr>
          <p:spPr bwMode="auto">
            <a:xfrm>
              <a:off x="3168" y="3552"/>
              <a:ext cx="1488" cy="576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" name="Text Box 45"/>
            <p:cNvSpPr txBox="1">
              <a:spLocks noChangeArrowheads="1"/>
            </p:cNvSpPr>
            <p:nvPr/>
          </p:nvSpPr>
          <p:spPr bwMode="auto">
            <a:xfrm>
              <a:off x="2784" y="2880"/>
              <a:ext cx="67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4#</a:t>
              </a:r>
            </a:p>
          </p:txBody>
        </p:sp>
        <p:sp>
          <p:nvSpPr>
            <p:cNvPr id="12" name="Text Box 46"/>
            <p:cNvSpPr txBox="1">
              <a:spLocks noChangeArrowheads="1"/>
            </p:cNvSpPr>
            <p:nvPr/>
          </p:nvSpPr>
          <p:spPr bwMode="auto">
            <a:xfrm>
              <a:off x="4704" y="2544"/>
              <a:ext cx="11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号中断源</a:t>
              </a:r>
            </a:p>
          </p:txBody>
        </p:sp>
        <p:sp>
          <p:nvSpPr>
            <p:cNvPr id="13" name="Text Box 47"/>
            <p:cNvSpPr txBox="1">
              <a:spLocks noChangeArrowheads="1"/>
            </p:cNvSpPr>
            <p:nvPr/>
          </p:nvSpPr>
          <p:spPr bwMode="auto">
            <a:xfrm>
              <a:off x="4704" y="3072"/>
              <a:ext cx="11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号中断源</a:t>
              </a:r>
            </a:p>
          </p:txBody>
        </p:sp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3888" y="3600"/>
              <a:ext cx="0" cy="48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>
              <a:off x="3168" y="2544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6" name="Line 50"/>
            <p:cNvSpPr>
              <a:spLocks noChangeShapeType="1"/>
            </p:cNvSpPr>
            <p:nvPr/>
          </p:nvSpPr>
          <p:spPr bwMode="auto">
            <a:xfrm>
              <a:off x="3168" y="2832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7" name="Text Box 52"/>
            <p:cNvSpPr txBox="1">
              <a:spLocks noChangeArrowheads="1"/>
            </p:cNvSpPr>
            <p:nvPr/>
          </p:nvSpPr>
          <p:spPr bwMode="auto">
            <a:xfrm>
              <a:off x="3168" y="2976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入口偏移</a:t>
              </a: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8" name="Line 53"/>
            <p:cNvSpPr>
              <a:spLocks noChangeShapeType="1"/>
            </p:cNvSpPr>
            <p:nvPr/>
          </p:nvSpPr>
          <p:spPr bwMode="auto">
            <a:xfrm>
              <a:off x="3168" y="3120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9" name="AutoShape 54"/>
            <p:cNvSpPr>
              <a:spLocks/>
            </p:cNvSpPr>
            <p:nvPr/>
          </p:nvSpPr>
          <p:spPr bwMode="auto">
            <a:xfrm>
              <a:off x="4656" y="2448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0" name="AutoShape 55"/>
            <p:cNvSpPr>
              <a:spLocks/>
            </p:cNvSpPr>
            <p:nvPr/>
          </p:nvSpPr>
          <p:spPr bwMode="auto">
            <a:xfrm>
              <a:off x="4656" y="3024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3168" y="3264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入口基址</a:t>
              </a: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22" name="Line 57"/>
            <p:cNvSpPr>
              <a:spLocks noChangeShapeType="1"/>
            </p:cNvSpPr>
            <p:nvPr/>
          </p:nvSpPr>
          <p:spPr bwMode="auto">
            <a:xfrm>
              <a:off x="3168" y="3408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3" name="Text Box 59"/>
          <p:cNvSpPr txBox="1">
            <a:spLocks noChangeArrowheads="1"/>
          </p:cNvSpPr>
          <p:nvPr/>
        </p:nvSpPr>
        <p:spPr bwMode="auto">
          <a:xfrm>
            <a:off x="264417" y="2190328"/>
            <a:ext cx="21558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向量地址</a:t>
            </a:r>
          </a:p>
        </p:txBody>
      </p:sp>
      <p:sp>
        <p:nvSpPr>
          <p:cNvPr id="24" name="Text Box 60"/>
          <p:cNvSpPr txBox="1">
            <a:spLocks noChangeArrowheads="1"/>
          </p:cNvSpPr>
          <p:nvPr/>
        </p:nvSpPr>
        <p:spPr bwMode="auto">
          <a:xfrm>
            <a:off x="2017017" y="2190328"/>
            <a:ext cx="2819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中断号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×4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23" grpId="0" autoUpdateAnimBg="0"/>
      <p:bldP spid="2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6"/>
          <p:cNvSpPr>
            <a:spLocks noChangeShapeType="1"/>
          </p:cNvSpPr>
          <p:nvPr/>
        </p:nvSpPr>
        <p:spPr bwMode="auto">
          <a:xfrm>
            <a:off x="4427984" y="2852936"/>
            <a:ext cx="955229" cy="474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3" name="Text Box 27"/>
          <p:cNvSpPr txBox="1">
            <a:spLocks noChangeArrowheads="1"/>
          </p:cNvSpPr>
          <p:nvPr/>
        </p:nvSpPr>
        <p:spPr bwMode="auto">
          <a:xfrm>
            <a:off x="2497138" y="1855648"/>
            <a:ext cx="5983287" cy="11695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中断服务程序</a:t>
            </a:r>
            <a:endParaRPr lang="en-US" altLang="zh-CN" sz="280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中断向量表</a:t>
            </a:r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134938" y="996811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中断系统的组成</a:t>
            </a: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80963" y="1990586"/>
            <a:ext cx="2743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）软件：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4176713" y="3327261"/>
            <a:ext cx="4303712" cy="5222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中断系统的硬、软界面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80963" y="4602023"/>
            <a:ext cx="2743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）硬件</a:t>
            </a:r>
          </a:p>
        </p:txBody>
      </p:sp>
      <p:sp>
        <p:nvSpPr>
          <p:cNvPr id="8" name="AutoShape 37"/>
          <p:cNvSpPr>
            <a:spLocks/>
          </p:cNvSpPr>
          <p:nvPr/>
        </p:nvSpPr>
        <p:spPr bwMode="auto">
          <a:xfrm>
            <a:off x="2062163" y="4678223"/>
            <a:ext cx="142875" cy="911225"/>
          </a:xfrm>
          <a:prstGeom prst="leftBrace">
            <a:avLst>
              <a:gd name="adj1" fmla="val 5314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" name="Text Box 38"/>
          <p:cNvSpPr txBox="1">
            <a:spLocks noChangeArrowheads="1"/>
          </p:cNvSpPr>
          <p:nvPr/>
        </p:nvSpPr>
        <p:spPr bwMode="auto">
          <a:xfrm>
            <a:off x="2139950" y="4540111"/>
            <a:ext cx="2590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接口方面：</a:t>
            </a:r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4038600" y="4540111"/>
            <a:ext cx="52530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中断请求、传递、判优逻辑</a:t>
            </a:r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2170113" y="5195748"/>
            <a:ext cx="2590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方面：</a:t>
            </a:r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3873500" y="5210036"/>
            <a:ext cx="30432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中断响应逻辑</a:t>
            </a:r>
          </a:p>
        </p:txBody>
      </p:sp>
      <p:sp>
        <p:nvSpPr>
          <p:cNvPr id="13" name="AutoShape 37"/>
          <p:cNvSpPr>
            <a:spLocks/>
          </p:cNvSpPr>
          <p:nvPr/>
        </p:nvSpPr>
        <p:spPr bwMode="auto">
          <a:xfrm>
            <a:off x="2214563" y="2062023"/>
            <a:ext cx="197197" cy="911225"/>
          </a:xfrm>
          <a:prstGeom prst="leftBrace">
            <a:avLst>
              <a:gd name="adj1" fmla="val 5314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nimBg="1"/>
      <p:bldP spid="9" grpId="0" autoUpdateAnimBg="0"/>
      <p:bldP spid="10" grpId="0" autoUpdateAnimBg="0"/>
      <p:bldP spid="11" grpId="0" autoUpdateAnimBg="0"/>
      <p:bldP spid="12" grpId="0" autoUpdateAnimBg="0"/>
      <p:bldP spid="1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1651</Words>
  <Application>Microsoft Office PowerPoint</Application>
  <PresentationFormat>全屏显示(4:3)</PresentationFormat>
  <Paragraphs>419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黑体</vt:lpstr>
      <vt:lpstr>宋体</vt:lpstr>
      <vt:lpstr>Arial</vt:lpstr>
      <vt:lpstr>Calibri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164</cp:revision>
  <dcterms:created xsi:type="dcterms:W3CDTF">2017-01-15T07:54:50Z</dcterms:created>
  <dcterms:modified xsi:type="dcterms:W3CDTF">2017-08-26T07:09:06Z</dcterms:modified>
</cp:coreProperties>
</file>