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77" r:id="rId3"/>
    <p:sldId id="279" r:id="rId4"/>
    <p:sldId id="278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5EBB57"/>
    <a:srgbClr val="990099"/>
    <a:srgbClr val="18EFFA"/>
    <a:srgbClr val="000000"/>
    <a:srgbClr val="FF33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2017/8/26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2017/8/26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8763" y="1249596"/>
            <a:ext cx="5105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5.5.1 DMA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基本概念</a:t>
            </a: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250825" y="2420888"/>
            <a:ext cx="8569325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、定义</a:t>
            </a:r>
          </a:p>
          <a:p>
            <a:pPr algn="just">
              <a:lnSpc>
                <a:spcPct val="125000"/>
              </a:lnSpc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直接依靠硬件系统来控制主存与设备之间的数据传送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传送期间无需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干预，传送结束后通常用中断方式通知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4752" y="116632"/>
            <a:ext cx="51054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5.5  DMA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方式与接口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64096" y="116632"/>
            <a:ext cx="4572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硬盘适配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器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309563" y="827162"/>
            <a:ext cx="8710612" cy="1809750"/>
            <a:chOff x="195" y="340"/>
            <a:chExt cx="5487" cy="1140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032" y="612"/>
              <a:ext cx="1120" cy="291"/>
            </a:xfrm>
            <a:prstGeom prst="rect">
              <a:avLst/>
            </a:prstGeom>
            <a:solidFill>
              <a:srgbClr val="3366FF"/>
            </a:solidFill>
            <a:ln w="25400">
              <a:solidFill>
                <a:srgbClr val="3399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  <a:latin typeface="宋体" pitchFamily="2" charset="-122"/>
                </a:rPr>
                <a:t>处理机接口</a:t>
              </a: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2433" y="602"/>
              <a:ext cx="1139" cy="291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3399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  <a:latin typeface="宋体" pitchFamily="2" charset="-122"/>
                </a:rPr>
                <a:t>智能主控器</a:t>
              </a:r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3846" y="592"/>
              <a:ext cx="1110" cy="268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rgbClr val="3399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>
                  <a:solidFill>
                    <a:srgbClr val="FFFF00"/>
                  </a:solidFill>
                  <a:latin typeface="宋体" pitchFamily="2" charset="-122"/>
                </a:rPr>
                <a:t>驱动器接口</a:t>
              </a: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737" y="478"/>
              <a:ext cx="0" cy="6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5279" y="438"/>
              <a:ext cx="0" cy="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5314" y="340"/>
              <a:ext cx="368" cy="11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/>
                <a:t>硬盘驱动器</a:t>
              </a: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4967" y="750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3567" y="750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2147" y="760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737" y="780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3097" y="913"/>
              <a:ext cx="2179" cy="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6"/>
                </a:cxn>
                <a:cxn ang="0">
                  <a:pos x="2041" y="176"/>
                </a:cxn>
              </a:cxnLst>
              <a:rect l="0" t="0" r="r" b="b"/>
              <a:pathLst>
                <a:path w="2041" h="176">
                  <a:moveTo>
                    <a:pt x="0" y="0"/>
                  </a:moveTo>
                  <a:lnTo>
                    <a:pt x="0" y="176"/>
                  </a:lnTo>
                  <a:lnTo>
                    <a:pt x="2041" y="1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195" y="494"/>
              <a:ext cx="654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/>
                <a:t>系统总线</a:t>
              </a:r>
            </a:p>
          </p:txBody>
        </p:sp>
      </p:grp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35496" y="2834531"/>
            <a:ext cx="2843213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EPROM</a:t>
            </a:r>
            <a:r>
              <a:rPr lang="zh-CN" altLang="en-US" sz="28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控制逻辑：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35496" y="3791793"/>
            <a:ext cx="3203575" cy="52322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8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端口控制逻辑：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2590800" y="2834531"/>
            <a:ext cx="6229350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存放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硬盘驱动程序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系统自检时被引入系统管理之下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0" y="2301131"/>
            <a:ext cx="8305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）处理机接口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面向系统总线一侧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41" name="Text Box 49"/>
          <p:cNvSpPr txBox="1">
            <a:spLocks noChangeArrowheads="1"/>
          </p:cNvSpPr>
          <p:nvPr/>
        </p:nvSpPr>
        <p:spPr bwMode="auto">
          <a:xfrm>
            <a:off x="2895600" y="3791793"/>
            <a:ext cx="6069013" cy="95410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接收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送来的端口地址、读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写命令，访问处理机接口中的相应寄存器。</a:t>
            </a:r>
          </a:p>
        </p:txBody>
      </p:sp>
      <p:sp>
        <p:nvSpPr>
          <p:cNvPr id="42" name="Text Box 50"/>
          <p:cNvSpPr txBox="1">
            <a:spLocks noChangeArrowheads="1"/>
          </p:cNvSpPr>
          <p:nvPr/>
        </p:nvSpPr>
        <p:spPr bwMode="auto">
          <a:xfrm>
            <a:off x="0" y="4804618"/>
            <a:ext cx="5486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）智能主控器</a:t>
            </a:r>
          </a:p>
        </p:txBody>
      </p:sp>
      <p:sp>
        <p:nvSpPr>
          <p:cNvPr id="43" name="Text Box 51"/>
          <p:cNvSpPr txBox="1">
            <a:spLocks noChangeArrowheads="1"/>
          </p:cNvSpPr>
          <p:nvPr/>
        </p:nvSpPr>
        <p:spPr bwMode="auto">
          <a:xfrm>
            <a:off x="250825" y="5338018"/>
            <a:ext cx="2362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微处理器：</a:t>
            </a:r>
          </a:p>
        </p:txBody>
      </p:sp>
      <p:sp>
        <p:nvSpPr>
          <p:cNvPr id="44" name="Text Box 52"/>
          <p:cNvSpPr txBox="1">
            <a:spLocks noChangeArrowheads="1"/>
          </p:cNvSpPr>
          <p:nvPr/>
        </p:nvSpPr>
        <p:spPr bwMode="auto">
          <a:xfrm>
            <a:off x="1923256" y="5338018"/>
            <a:ext cx="49530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执行硬盘控制程序。</a:t>
            </a: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250825" y="5795218"/>
            <a:ext cx="1600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RAM</a:t>
            </a:r>
            <a:r>
              <a:rPr lang="zh-CN" altLang="en-US" sz="28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46" name="Text Box 54"/>
          <p:cNvSpPr txBox="1">
            <a:spLocks noChangeArrowheads="1"/>
          </p:cNvSpPr>
          <p:nvPr/>
        </p:nvSpPr>
        <p:spPr bwMode="auto">
          <a:xfrm>
            <a:off x="1115144" y="5795218"/>
            <a:ext cx="6553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扇区缓存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存放二个扇区数据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250825" y="6252418"/>
            <a:ext cx="1600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ROM</a:t>
            </a:r>
            <a:r>
              <a:rPr lang="zh-CN" altLang="en-US" sz="28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48" name="Text Box 57"/>
          <p:cNvSpPr txBox="1">
            <a:spLocks noChangeArrowheads="1"/>
          </p:cNvSpPr>
          <p:nvPr/>
        </p:nvSpPr>
        <p:spPr bwMode="auto">
          <a:xfrm>
            <a:off x="1059160" y="6252418"/>
            <a:ext cx="49530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存放硬盘控制程序。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2824163" y="4311655"/>
            <a:ext cx="6069012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                    (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驱动器选择、寻道方向选择、读、写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……)</a:t>
            </a:r>
          </a:p>
        </p:txBody>
      </p:sp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2819400" y="5283205"/>
            <a:ext cx="6073775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                  (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选中、就绪、寻道完成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……)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0" y="3740155"/>
            <a:ext cx="7620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）驱动器接口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面向设备一侧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295275" y="1268760"/>
            <a:ext cx="2362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280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控制器：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2200275" y="1268760"/>
            <a:ext cx="644683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控制主控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与驱动器之间的数据传送。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280988" y="1725960"/>
            <a:ext cx="27495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硬盘控制逻辑：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819400" y="4316418"/>
            <a:ext cx="40576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向驱动器送出控制命令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5105400" y="2200623"/>
            <a:ext cx="1600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并</a:t>
            </a:r>
            <a:r>
              <a:rPr lang="en-US" altLang="zh-CN" sz="28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串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2809875" y="1725960"/>
            <a:ext cx="3505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控制串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并转换：</a:t>
            </a:r>
          </a:p>
        </p:txBody>
      </p:sp>
      <p:sp>
        <p:nvSpPr>
          <p:cNvPr id="11" name="AutoShape 28"/>
          <p:cNvSpPr>
            <a:spLocks/>
          </p:cNvSpPr>
          <p:nvPr/>
        </p:nvSpPr>
        <p:spPr bwMode="auto">
          <a:xfrm>
            <a:off x="2362200" y="249113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2514600" y="2262535"/>
            <a:ext cx="16764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写盘：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581400" y="2262535"/>
            <a:ext cx="2209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主控</a:t>
            </a:r>
            <a:r>
              <a:rPr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RAM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6324600" y="2262535"/>
            <a:ext cx="16319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驱动器</a:t>
            </a:r>
          </a:p>
        </p:txBody>
      </p:sp>
      <p:sp>
        <p:nvSpPr>
          <p:cNvPr id="15" name="Line 32"/>
          <p:cNvSpPr>
            <a:spLocks noChangeShapeType="1"/>
          </p:cNvSpPr>
          <p:nvPr/>
        </p:nvSpPr>
        <p:spPr bwMode="auto">
          <a:xfrm>
            <a:off x="5181600" y="2643535"/>
            <a:ext cx="1066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2514600" y="2872135"/>
            <a:ext cx="16764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读盘：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3657600" y="2872135"/>
            <a:ext cx="2209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驱动器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5105400" y="2810223"/>
            <a:ext cx="1600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串</a:t>
            </a:r>
            <a:r>
              <a:rPr lang="en-US" altLang="zh-CN" sz="28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并</a:t>
            </a:r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>
            <a:off x="5181600" y="3284984"/>
            <a:ext cx="1066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6248400" y="2872135"/>
            <a:ext cx="177958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主控</a:t>
            </a:r>
            <a:r>
              <a:rPr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RAM</a:t>
            </a:r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179388" y="4302130"/>
            <a:ext cx="38100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驱动器控制逻辑：</a:t>
            </a: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79388" y="5283205"/>
            <a:ext cx="38100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驱动器状态逻辑：</a:t>
            </a: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2819400" y="5283205"/>
            <a:ext cx="4495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接收驱动器状态信息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build="p" autoUpdateAnimBg="0" advAuto="0"/>
      <p:bldP spid="10" grpId="0" autoUpdateAnimBg="0"/>
      <p:bldP spid="11" grpId="0" animBg="1"/>
      <p:bldP spid="12" grpId="0" autoUpdateAnimBg="0"/>
      <p:bldP spid="13" grpId="0" autoUpdateAnimBg="0"/>
      <p:bldP spid="14" grpId="0" autoUpdateAnimBg="0"/>
      <p:bldP spid="15" grpId="0" animBg="1"/>
      <p:bldP spid="16" grpId="0" autoUpdateAnimBg="0"/>
      <p:bldP spid="17" grpId="0" autoUpdateAnimBg="0"/>
      <p:bldP spid="18" grpId="0" build="p" autoUpdateAnimBg="0" advAuto="0"/>
      <p:bldP spid="19" grpId="0" animBg="1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187624" y="188640"/>
            <a:ext cx="6554787" cy="3459162"/>
            <a:chOff x="1200" y="570"/>
            <a:chExt cx="4129" cy="2179"/>
          </a:xfrm>
        </p:grpSpPr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1200" y="876"/>
              <a:ext cx="393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426" y="570"/>
              <a:ext cx="1392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系统总线</a:t>
              </a: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2016" y="1152"/>
              <a:ext cx="576" cy="3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M</a:t>
              </a: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784" y="1152"/>
              <a:ext cx="672" cy="768"/>
            </a:xfrm>
            <a:prstGeom prst="rect">
              <a:avLst/>
            </a:prstGeom>
            <a:solidFill>
              <a:srgbClr val="00CC00"/>
            </a:solidFill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2"/>
                  </a:solidFill>
                </a:rPr>
                <a:t>DMA</a:t>
              </a:r>
            </a:p>
            <a:p>
              <a:pPr algn="ctr"/>
              <a:r>
                <a:rPr lang="zh-CN" altLang="en-US" sz="2400" b="1">
                  <a:solidFill>
                    <a:schemeClr val="bg2"/>
                  </a:solidFill>
                  <a:ea typeface="黑体" pitchFamily="2" charset="-122"/>
                </a:rPr>
                <a:t>控制器</a:t>
              </a: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1536" y="903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08" y="903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120" y="903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4558" y="89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4558" y="1933"/>
              <a:ext cx="0" cy="5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49"/>
            <p:cNvSpPr>
              <a:spLocks noChangeArrowheads="1"/>
            </p:cNvSpPr>
            <p:nvPr/>
          </p:nvSpPr>
          <p:spPr bwMode="auto">
            <a:xfrm>
              <a:off x="1238" y="1162"/>
              <a:ext cx="576" cy="771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FF00"/>
                  </a:solidFill>
                </a:rPr>
                <a:t>CPU</a:t>
              </a:r>
            </a:p>
          </p:txBody>
        </p:sp>
        <p:sp>
          <p:nvSpPr>
            <p:cNvPr id="13" name="Line 50"/>
            <p:cNvSpPr>
              <a:spLocks noChangeShapeType="1"/>
            </p:cNvSpPr>
            <p:nvPr/>
          </p:nvSpPr>
          <p:spPr bwMode="auto">
            <a:xfrm>
              <a:off x="1837" y="1752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51"/>
            <p:cNvSpPr>
              <a:spLocks noChangeArrowheads="1"/>
            </p:cNvSpPr>
            <p:nvPr/>
          </p:nvSpPr>
          <p:spPr bwMode="auto">
            <a:xfrm>
              <a:off x="3796" y="1153"/>
              <a:ext cx="1533" cy="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FFFF00"/>
                </a:solidFill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4059" y="2478"/>
              <a:ext cx="1061" cy="2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黑体" pitchFamily="2" charset="-122"/>
                  <a:ea typeface="黑体" pitchFamily="2" charset="-122"/>
                </a:rPr>
                <a:t>磁盘驱动器</a:t>
              </a:r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>
              <a:off x="4041" y="1207"/>
              <a:ext cx="115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磁盘适配器</a:t>
              </a:r>
            </a:p>
          </p:txBody>
        </p:sp>
        <p:sp>
          <p:nvSpPr>
            <p:cNvPr id="17" name="Text Box 53"/>
            <p:cNvSpPr txBox="1">
              <a:spLocks noChangeArrowheads="1"/>
            </p:cNvSpPr>
            <p:nvPr/>
          </p:nvSpPr>
          <p:spPr bwMode="auto">
            <a:xfrm>
              <a:off x="4059" y="1570"/>
              <a:ext cx="1061" cy="281"/>
            </a:xfrm>
            <a:prstGeom prst="rect">
              <a:avLst/>
            </a:prstGeom>
            <a:solidFill>
              <a:srgbClr val="33CC33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2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</p:grp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2413" y="3833961"/>
            <a:ext cx="8423275" cy="1282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zh-CN" sz="2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600" b="1">
                <a:solidFill>
                  <a:schemeClr val="folHlink"/>
                </a:solidFill>
                <a:latin typeface="Arial Rounded MT Bold" pitchFamily="34" charset="0"/>
                <a:ea typeface="黑体" pitchFamily="2" charset="-122"/>
              </a:rPr>
              <a:t>CPU</a:t>
            </a:r>
            <a:r>
              <a:rPr lang="zh-CN" altLang="en-US" sz="2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向适配器送出驱动器号、圆柱面号、磁头号、起始扇区号、扇区数等外设寻址信息；向</a:t>
            </a:r>
            <a:r>
              <a:rPr lang="en-US" altLang="zh-CN" sz="2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控制器送出传送方向、主存首址、交换量等信息。</a:t>
            </a:r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319088" y="3086248"/>
            <a:ext cx="48291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硬盘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方式调用过程</a:t>
            </a:r>
          </a:p>
        </p:txBody>
      </p:sp>
      <p:sp>
        <p:nvSpPr>
          <p:cNvPr id="20" name="Text Box 48"/>
          <p:cNvSpPr txBox="1">
            <a:spLocks noChangeArrowheads="1"/>
          </p:cNvSpPr>
          <p:nvPr/>
        </p:nvSpPr>
        <p:spPr bwMode="auto">
          <a:xfrm>
            <a:off x="250825" y="5419873"/>
            <a:ext cx="8137525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适配器启动寻道，并用中断方式判寻道是否正确。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222250" y="5964386"/>
            <a:ext cx="7850188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600" b="1">
                <a:latin typeface="黑体" pitchFamily="2" charset="-122"/>
                <a:ea typeface="黑体" pitchFamily="2" charset="-122"/>
              </a:rPr>
              <a:t>如不正确，重新寻道；正确，启动磁盘读</a:t>
            </a:r>
            <a:r>
              <a:rPr lang="en-US" altLang="zh-CN" sz="2600" b="1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600" b="1">
                <a:latin typeface="黑体" pitchFamily="2" charset="-122"/>
                <a:ea typeface="黑体" pitchFamily="2" charset="-122"/>
              </a:rPr>
              <a:t>写</a:t>
            </a:r>
            <a:r>
              <a:rPr lang="en-US" altLang="zh-CN" sz="2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88925" y="909489"/>
            <a:ext cx="7812088" cy="16795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判断适配器准备是否准备好。</a:t>
            </a:r>
          </a:p>
          <a:p>
            <a:pPr>
              <a:spcBef>
                <a:spcPct val="50000"/>
              </a:spcBef>
            </a:pPr>
            <a:r>
              <a:rPr lang="zh-CN" altLang="en-US" sz="2600" b="1">
                <a:latin typeface="黑体" pitchFamily="2" charset="-122"/>
                <a:ea typeface="黑体" pitchFamily="2" charset="-122"/>
              </a:rPr>
              <a:t>   读盘：主控</a:t>
            </a:r>
            <a:r>
              <a:rPr lang="en-US" altLang="zh-CN" sz="2600" b="1">
                <a:latin typeface="黑体" pitchFamily="2" charset="-122"/>
                <a:ea typeface="黑体" pitchFamily="2" charset="-122"/>
              </a:rPr>
              <a:t>RAM</a:t>
            </a:r>
            <a:r>
              <a:rPr lang="zh-CN" altLang="en-US" sz="2600" b="1">
                <a:latin typeface="黑体" pitchFamily="2" charset="-122"/>
                <a:ea typeface="黑体" pitchFamily="2" charset="-122"/>
              </a:rPr>
              <a:t>满一扇区</a:t>
            </a:r>
          </a:p>
          <a:p>
            <a:pPr>
              <a:spcBef>
                <a:spcPct val="50000"/>
              </a:spcBef>
            </a:pPr>
            <a:r>
              <a:rPr lang="zh-CN" altLang="en-US" sz="2600" b="1">
                <a:latin typeface="黑体" pitchFamily="2" charset="-122"/>
                <a:ea typeface="黑体" pitchFamily="2" charset="-122"/>
              </a:rPr>
              <a:t>   写盘：主控</a:t>
            </a:r>
            <a:r>
              <a:rPr lang="en-US" altLang="zh-CN" sz="2600" b="1">
                <a:latin typeface="黑体" pitchFamily="2" charset="-122"/>
                <a:ea typeface="黑体" pitchFamily="2" charset="-122"/>
              </a:rPr>
              <a:t>RAM</a:t>
            </a:r>
            <a:r>
              <a:rPr lang="zh-CN" altLang="en-US" sz="2600" b="1">
                <a:latin typeface="黑体" pitchFamily="2" charset="-122"/>
                <a:ea typeface="黑体" pitchFamily="2" charset="-122"/>
              </a:rPr>
              <a:t>空一扇区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2413" y="2781151"/>
            <a:ext cx="8423275" cy="8858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600" b="1">
                <a:solidFill>
                  <a:schemeClr val="folHlink"/>
                </a:solidFill>
                <a:latin typeface="Arial Rounded MT Bold" pitchFamily="34" charset="0"/>
                <a:ea typeface="黑体" pitchFamily="2" charset="-122"/>
              </a:rPr>
              <a:t> CPU</a:t>
            </a:r>
            <a:r>
              <a:rPr lang="zh-CN" altLang="en-US" sz="2600" b="1">
                <a:solidFill>
                  <a:schemeClr val="folHlink"/>
                </a:solidFill>
                <a:latin typeface="Arial Rounded MT Bold" pitchFamily="34" charset="0"/>
                <a:ea typeface="黑体" pitchFamily="2" charset="-122"/>
              </a:rPr>
              <a:t>响应</a:t>
            </a:r>
            <a:r>
              <a:rPr lang="en-US" altLang="zh-CN" sz="2600" b="1">
                <a:solidFill>
                  <a:schemeClr val="folHlink"/>
                </a:solidFill>
                <a:latin typeface="Arial Rounded MT Bold" pitchFamily="34" charset="0"/>
                <a:ea typeface="黑体" pitchFamily="2" charset="-122"/>
              </a:rPr>
              <a:t>DMA</a:t>
            </a:r>
            <a:r>
              <a:rPr lang="zh-CN" altLang="en-US" sz="2600" b="1">
                <a:solidFill>
                  <a:schemeClr val="folHlink"/>
                </a:solidFill>
                <a:latin typeface="Arial Rounded MT Bold" pitchFamily="34" charset="0"/>
                <a:ea typeface="黑体" pitchFamily="2" charset="-122"/>
              </a:rPr>
              <a:t>请求，由</a:t>
            </a:r>
            <a:r>
              <a:rPr lang="en-US" altLang="zh-CN" sz="2600" b="1">
                <a:solidFill>
                  <a:schemeClr val="folHlink"/>
                </a:solidFill>
                <a:latin typeface="Arial Rounded MT Bold" pitchFamily="34" charset="0"/>
                <a:ea typeface="黑体" pitchFamily="2" charset="-122"/>
              </a:rPr>
              <a:t>DMA</a:t>
            </a:r>
            <a:r>
              <a:rPr lang="zh-CN" altLang="en-US" sz="2600" b="1">
                <a:solidFill>
                  <a:schemeClr val="folHlink"/>
                </a:solidFill>
                <a:latin typeface="Arial Rounded MT Bold" pitchFamily="34" charset="0"/>
                <a:ea typeface="黑体" pitchFamily="2" charset="-122"/>
              </a:rPr>
              <a:t>控制器接管总线，执行传送。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52412" y="3862239"/>
            <a:ext cx="8280027" cy="89255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批量传送完毕</a:t>
            </a:r>
            <a:r>
              <a:rPr lang="zh-CN" altLang="en-US" sz="2600" b="1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600" b="1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600" b="1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控制器发出结束信号，终止</a:t>
            </a:r>
            <a:r>
              <a:rPr lang="en-US" altLang="zh-CN" sz="2600" b="1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600" b="1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传输，适配器</a:t>
            </a:r>
            <a:r>
              <a:rPr lang="zh-CN" altLang="en-US" sz="2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申请中断。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50825" y="5028282"/>
            <a:ext cx="6804025" cy="4889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CPU</a:t>
            </a:r>
            <a:r>
              <a:rPr lang="zh-CN" altLang="en-US" sz="2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响应中断请求，作后续的处理。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43438" y="1817539"/>
            <a:ext cx="215106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itchFamily="2" charset="-122"/>
                <a:ea typeface="黑体" pitchFamily="2" charset="-122"/>
              </a:rPr>
              <a:t>提出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请求</a:t>
            </a:r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>
            <a:off x="4498975" y="1730226"/>
            <a:ext cx="144463" cy="719138"/>
          </a:xfrm>
          <a:prstGeom prst="rightBrace">
            <a:avLst>
              <a:gd name="adj1" fmla="val 41483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utoUpdateAnimBg="0"/>
      <p:bldP spid="5" grpId="0" autoUpdateAnimBg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835696" y="1927622"/>
            <a:ext cx="252412" cy="349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46150" y="1344960"/>
            <a:ext cx="2806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逻辑断开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3707904" y="1944315"/>
            <a:ext cx="767333" cy="476573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067944" y="1402407"/>
            <a:ext cx="2365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传送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611660" y="188640"/>
            <a:ext cx="54086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3000">
                <a:latin typeface="黑体" pitchFamily="49" charset="-122"/>
                <a:ea typeface="黑体" pitchFamily="49" charset="-122"/>
              </a:rPr>
              <a:t>传送过程示</a:t>
            </a:r>
            <a:r>
              <a:rPr lang="zh-CN" altLang="en-US" sz="3000" smtClean="0">
                <a:latin typeface="黑体" pitchFamily="49" charset="-122"/>
                <a:ea typeface="黑体" pitchFamily="49" charset="-122"/>
              </a:rPr>
              <a:t>意图:</a:t>
            </a:r>
            <a:endParaRPr lang="zh-CN" altLang="en-US" sz="30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9" name="Group 42"/>
          <p:cNvGrpSpPr>
            <a:grpSpLocks/>
          </p:cNvGrpSpPr>
          <p:nvPr/>
        </p:nvGrpSpPr>
        <p:grpSpPr bwMode="auto">
          <a:xfrm>
            <a:off x="920824" y="1979513"/>
            <a:ext cx="7467600" cy="4041775"/>
            <a:chOff x="480" y="956"/>
            <a:chExt cx="4704" cy="2546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480" y="1297"/>
              <a:ext cx="47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334" y="956"/>
              <a:ext cx="139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系统总线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576" y="1633"/>
              <a:ext cx="576" cy="989"/>
            </a:xfrm>
            <a:prstGeom prst="rect">
              <a:avLst/>
            </a:prstGeom>
            <a:solidFill>
              <a:srgbClr val="6699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zh-CN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2"/>
                  </a:solidFill>
                  <a:ea typeface="黑体" pitchFamily="2" charset="-122"/>
                </a:rPr>
                <a:t>CPU</a:t>
              </a:r>
            </a:p>
            <a:p>
              <a:pPr algn="ctr">
                <a:spcBef>
                  <a:spcPct val="50000"/>
                </a:spcBef>
              </a:pPr>
              <a:endParaRPr lang="en-US" altLang="zh-CN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344" y="1633"/>
              <a:ext cx="576" cy="351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ea typeface="黑体" pitchFamily="2" charset="-122"/>
                </a:rPr>
                <a:t>M</a:t>
              </a: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2112" y="1633"/>
              <a:ext cx="2809" cy="1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2871" y="3170"/>
              <a:ext cx="1180" cy="332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879" y="1297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1629" y="1297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3152" y="129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2835" y="2378"/>
              <a:ext cx="1166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设备接口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2562" y="1728"/>
              <a:ext cx="1710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  <p:sp>
          <p:nvSpPr>
            <p:cNvPr id="41" name="AutoShape 34"/>
            <p:cNvSpPr>
              <a:spLocks noChangeArrowheads="1"/>
            </p:cNvSpPr>
            <p:nvPr/>
          </p:nvSpPr>
          <p:spPr bwMode="auto">
            <a:xfrm>
              <a:off x="3334" y="2816"/>
              <a:ext cx="91" cy="317"/>
            </a:xfrm>
            <a:prstGeom prst="upDownArrow">
              <a:avLst>
                <a:gd name="adj1" fmla="val 50000"/>
                <a:gd name="adj2" fmla="val 2330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 flipH="1">
              <a:off x="1156" y="2363"/>
              <a:ext cx="95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 flipH="1">
              <a:off x="1156" y="2544"/>
              <a:ext cx="95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1247" y="2090"/>
              <a:ext cx="90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请求</a:t>
              </a:r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1247" y="2508"/>
              <a:ext cx="99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批准</a:t>
              </a: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DMA</a:t>
              </a: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4014" y="129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48" name="形状 47"/>
          <p:cNvCxnSpPr/>
          <p:nvPr/>
        </p:nvCxnSpPr>
        <p:spPr>
          <a:xfrm rot="16200000" flipH="1">
            <a:off x="2450431" y="3420171"/>
            <a:ext cx="2703512" cy="1971675"/>
          </a:xfrm>
          <a:prstGeom prst="curvedConnector4">
            <a:avLst>
              <a:gd name="adj1" fmla="val -30873"/>
              <a:gd name="adj2" fmla="val 66178"/>
            </a:avLst>
          </a:prstGeom>
          <a:ln w="25400"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14"/>
          <p:cNvSpPr>
            <a:spLocks noChangeArrowheads="1"/>
          </p:cNvSpPr>
          <p:nvPr/>
        </p:nvSpPr>
        <p:spPr bwMode="auto">
          <a:xfrm rot="16541896">
            <a:off x="1934289" y="2409534"/>
            <a:ext cx="711487" cy="293687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H="1">
            <a:off x="1979712" y="4221088"/>
            <a:ext cx="151288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H="1">
            <a:off x="2051000" y="4509120"/>
            <a:ext cx="1512888" cy="0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stealth" w="lg" len="lg"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utoUpdateAnimBg="0"/>
      <p:bldP spid="17" grpId="0" animBg="1"/>
      <p:bldP spid="18" grpId="0" autoUpdateAnimBg="0"/>
      <p:bldP spid="14" grpId="0" animBg="1" autoUpdateAnimBg="0"/>
      <p:bldP spid="59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/>
          <p:cNvSpPr txBox="1">
            <a:spLocks noChangeArrowheads="1"/>
          </p:cNvSpPr>
          <p:nvPr/>
        </p:nvSpPr>
        <p:spPr bwMode="auto">
          <a:xfrm>
            <a:off x="266700" y="908720"/>
            <a:ext cx="8877300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、特</a:t>
            </a:r>
            <a:r>
              <a:rPr lang="zh-CN" altLang="en-US" sz="28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点</a:t>
            </a:r>
            <a:endParaRPr lang="zh-CN" altLang="en-US" sz="28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5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响应随机请求</a:t>
            </a:r>
          </a:p>
          <a:p>
            <a:pPr>
              <a:lnSpc>
                <a:spcPct val="125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一般不影响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程序的执行，仅占用总线、无程序切换</a:t>
            </a:r>
          </a:p>
          <a:p>
            <a:pPr>
              <a:lnSpc>
                <a:spcPct val="125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大批量数据的简单传送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1717" y="3715097"/>
            <a:ext cx="8640763" cy="2162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、典型的应用</a:t>
            </a:r>
            <a:endParaRPr lang="en-US" altLang="zh-CN" sz="280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5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主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存与高速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设备之间的简单数据传送。</a:t>
            </a:r>
          </a:p>
          <a:p>
            <a:pPr>
              <a:lnSpc>
                <a:spcPct val="125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大批量数据采集系统</a:t>
            </a:r>
          </a:p>
          <a:p>
            <a:pPr>
              <a:lnSpc>
                <a:spcPct val="125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动态存储器（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DRAM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）的自动刷新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4925" y="836712"/>
            <a:ext cx="8713788" cy="49398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80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的数据传送模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式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）单字传</a:t>
            </a:r>
            <a:r>
              <a:rPr lang="zh-CN" altLang="en-US" sz="280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送</a:t>
            </a:r>
            <a:endParaRPr lang="zh-CN" altLang="en-US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请求获得批准后，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让出一个总线周期用于字或字节的传送，再回收并重新判断下一个周期的总线控制权，也称为周期挪用或窃取</a:t>
            </a: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800" smtClean="0"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None/>
            </a:pPr>
            <a:endParaRPr lang="zh-CN" altLang="en-US" sz="2800"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）成组连续传送方式</a:t>
            </a:r>
          </a:p>
          <a:p>
            <a:pPr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被批准后，连续占用若干个总线周期，成组连续批量地传送，结束后将总线的控制权交回给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920824" y="116632"/>
            <a:ext cx="7467600" cy="3816351"/>
            <a:chOff x="480" y="956"/>
            <a:chExt cx="4704" cy="2404"/>
          </a:xfrm>
        </p:grpSpPr>
        <p:sp>
          <p:nvSpPr>
            <p:cNvPr id="3" name="Line 6"/>
            <p:cNvSpPr>
              <a:spLocks noChangeShapeType="1"/>
            </p:cNvSpPr>
            <p:nvPr/>
          </p:nvSpPr>
          <p:spPr bwMode="auto">
            <a:xfrm>
              <a:off x="480" y="1297"/>
              <a:ext cx="47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3334" y="956"/>
              <a:ext cx="139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系统总线</a:t>
              </a: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576" y="1633"/>
              <a:ext cx="576" cy="989"/>
            </a:xfrm>
            <a:prstGeom prst="rect">
              <a:avLst/>
            </a:prstGeom>
            <a:solidFill>
              <a:srgbClr val="6699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zh-CN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2"/>
                  </a:solidFill>
                  <a:ea typeface="黑体" pitchFamily="2" charset="-122"/>
                </a:rPr>
                <a:t>CPU</a:t>
              </a:r>
            </a:p>
            <a:p>
              <a:pPr algn="ctr">
                <a:spcBef>
                  <a:spcPct val="50000"/>
                </a:spcBef>
              </a:pPr>
              <a:endParaRPr lang="en-US" altLang="zh-CN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344" y="1633"/>
              <a:ext cx="576" cy="351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ea typeface="黑体" pitchFamily="2" charset="-122"/>
                </a:rPr>
                <a:t>M</a:t>
              </a: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112" y="1633"/>
              <a:ext cx="2809" cy="1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2825" y="3028"/>
              <a:ext cx="1180" cy="332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879" y="1297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1629" y="1297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3152" y="129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2835" y="2378"/>
              <a:ext cx="1166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设备接口</a:t>
              </a:r>
            </a:p>
          </p:txBody>
        </p:sp>
        <p:sp>
          <p:nvSpPr>
            <p:cNvPr id="13" name="Text Box 32"/>
            <p:cNvSpPr txBox="1">
              <a:spLocks noChangeArrowheads="1"/>
            </p:cNvSpPr>
            <p:nvPr/>
          </p:nvSpPr>
          <p:spPr bwMode="auto">
            <a:xfrm>
              <a:off x="2562" y="1728"/>
              <a:ext cx="1710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  <p:sp>
          <p:nvSpPr>
            <p:cNvPr id="14" name="AutoShape 34"/>
            <p:cNvSpPr>
              <a:spLocks noChangeArrowheads="1"/>
            </p:cNvSpPr>
            <p:nvPr/>
          </p:nvSpPr>
          <p:spPr bwMode="auto">
            <a:xfrm>
              <a:off x="3334" y="2816"/>
              <a:ext cx="81" cy="181"/>
            </a:xfrm>
            <a:prstGeom prst="upDownArrow">
              <a:avLst>
                <a:gd name="adj1" fmla="val 50000"/>
                <a:gd name="adj2" fmla="val 2330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 flipH="1">
              <a:off x="1156" y="2363"/>
              <a:ext cx="95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 flipH="1">
              <a:off x="1156" y="2544"/>
              <a:ext cx="95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37"/>
            <p:cNvSpPr txBox="1">
              <a:spLocks noChangeArrowheads="1"/>
            </p:cNvSpPr>
            <p:nvPr/>
          </p:nvSpPr>
          <p:spPr bwMode="auto">
            <a:xfrm>
              <a:off x="1247" y="2090"/>
              <a:ext cx="90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请求</a:t>
              </a: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1247" y="2508"/>
              <a:ext cx="99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批准</a:t>
              </a: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DMA</a:t>
              </a:r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>
              <a:off x="4014" y="129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2" name="形状 21"/>
          <p:cNvCxnSpPr>
            <a:endCxn id="20" idx="1"/>
          </p:cNvCxnSpPr>
          <p:nvPr/>
        </p:nvCxnSpPr>
        <p:spPr>
          <a:xfrm rot="10800000" flipV="1">
            <a:off x="467544" y="1628799"/>
            <a:ext cx="4104456" cy="3891621"/>
          </a:xfrm>
          <a:prstGeom prst="curvedConnector3">
            <a:avLst>
              <a:gd name="adj1" fmla="val 108420"/>
            </a:avLst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467544" y="4437113"/>
            <a:ext cx="3528392" cy="2232248"/>
            <a:chOff x="3203848" y="4437113"/>
            <a:chExt cx="3528392" cy="2232248"/>
          </a:xfrm>
        </p:grpSpPr>
        <p:grpSp>
          <p:nvGrpSpPr>
            <p:cNvPr id="37" name="组合 36"/>
            <p:cNvGrpSpPr/>
            <p:nvPr/>
          </p:nvGrpSpPr>
          <p:grpSpPr>
            <a:xfrm>
              <a:off x="3203848" y="4437113"/>
              <a:ext cx="3528392" cy="2232248"/>
              <a:chOff x="1259632" y="4797152"/>
              <a:chExt cx="3528392" cy="1861301"/>
            </a:xfrm>
          </p:grpSpPr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1259632" y="4797152"/>
                <a:ext cx="3528392" cy="18065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1907704" y="4797152"/>
                <a:ext cx="0" cy="1800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1374031" y="5136241"/>
                <a:ext cx="461665" cy="1522212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smtClean="0"/>
                  <a:t>控制</a:t>
                </a:r>
                <a:r>
                  <a:rPr lang="en-US" altLang="zh-CN" b="1" smtClean="0"/>
                  <a:t>/</a:t>
                </a:r>
                <a:r>
                  <a:rPr lang="zh-CN" altLang="en-US" b="1" smtClean="0"/>
                  <a:t>状态逻辑</a:t>
                </a:r>
                <a:endParaRPr lang="zh-CN" altLang="en-US" b="1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2483768" y="4797152"/>
                <a:ext cx="0" cy="1800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059832" y="4797152"/>
                <a:ext cx="0" cy="1800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635896" y="4797152"/>
                <a:ext cx="0" cy="1800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4211960" y="4797152"/>
                <a:ext cx="0" cy="1800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894311" y="4725144"/>
              <a:ext cx="461665" cy="168571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smtClean="0"/>
                <a:t>数据缓冲寄存器</a:t>
              </a:r>
              <a:endParaRPr lang="zh-CN" altLang="en-US" b="1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70375" y="4547880"/>
              <a:ext cx="461665" cy="197746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smtClean="0"/>
                <a:t>地址寄存器</a:t>
              </a:r>
              <a:r>
                <a:rPr lang="en-US" altLang="zh-CN" b="1" smtClean="0"/>
                <a:t>/</a:t>
              </a:r>
              <a:r>
                <a:rPr lang="zh-CN" altLang="en-US" b="1" smtClean="0"/>
                <a:t>计数器</a:t>
              </a:r>
              <a:endParaRPr lang="zh-CN" altLang="en-US" b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46439" y="5090457"/>
              <a:ext cx="461665" cy="10028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smtClean="0"/>
                <a:t>字计数器</a:t>
              </a:r>
              <a:endParaRPr lang="zh-CN" altLang="en-US" b="1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52120" y="5085184"/>
              <a:ext cx="461665" cy="10028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smtClean="0"/>
                <a:t>中断机构</a:t>
              </a:r>
              <a:endParaRPr lang="zh-CN" altLang="en-US" b="1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8567" y="4941168"/>
              <a:ext cx="461665" cy="145809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smtClean="0"/>
                <a:t>设备选择电路</a:t>
              </a:r>
              <a:endParaRPr lang="zh-CN" altLang="en-US" b="1"/>
            </a:p>
          </p:txBody>
        </p:sp>
      </p:grp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4284687" y="4509120"/>
            <a:ext cx="4751809" cy="209288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初始化工作的步骤</a:t>
            </a:r>
          </a:p>
          <a:p>
            <a:pPr>
              <a:lnSpc>
                <a:spcPct val="130000"/>
              </a:lnSpc>
              <a:buClr>
                <a:schemeClr val="tx1"/>
              </a:buClr>
              <a:buSzPct val="80000"/>
              <a:buFont typeface="Wingdings" pitchFamily="2" charset="2"/>
              <a:buChar char="u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向接口送出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I/O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设备的</a:t>
            </a:r>
            <a:r>
              <a:rPr lang="zh-CN" altLang="en-US" sz="2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寻址信息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；</a:t>
            </a:r>
          </a:p>
          <a:p>
            <a:pPr>
              <a:lnSpc>
                <a:spcPct val="130000"/>
              </a:lnSpc>
              <a:buClr>
                <a:schemeClr val="tx1"/>
              </a:buClr>
              <a:buSzPct val="80000"/>
              <a:buFont typeface="Wingdings" pitchFamily="2" charset="2"/>
              <a:buChar char="u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向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控制器送出控制字，如</a:t>
            </a:r>
            <a:r>
              <a:rPr lang="zh-CN" altLang="en-US" sz="2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传送方向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；</a:t>
            </a:r>
          </a:p>
          <a:p>
            <a:pPr>
              <a:lnSpc>
                <a:spcPct val="130000"/>
              </a:lnSpc>
              <a:buClr>
                <a:schemeClr val="tx1"/>
              </a:buClr>
              <a:buSzPct val="80000"/>
              <a:buFont typeface="Wingdings" pitchFamily="2" charset="2"/>
              <a:buChar char="u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向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控制器送出主存缓冲区</a:t>
            </a:r>
            <a:r>
              <a:rPr lang="zh-CN" altLang="en-US" sz="2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首址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；</a:t>
            </a:r>
          </a:p>
          <a:p>
            <a:pPr>
              <a:lnSpc>
                <a:spcPct val="130000"/>
              </a:lnSpc>
              <a:buClr>
                <a:schemeClr val="tx1"/>
              </a:buClr>
              <a:buSzPct val="80000"/>
              <a:buFont typeface="Wingdings" pitchFamily="2" charset="2"/>
              <a:buChar char="u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向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控制器送出传送的</a:t>
            </a:r>
            <a:r>
              <a:rPr lang="zh-CN" altLang="en-US" sz="2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数据量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842963" y="1341438"/>
            <a:ext cx="7707313" cy="4464050"/>
            <a:chOff x="249" y="1253"/>
            <a:chExt cx="4855" cy="2812"/>
          </a:xfrm>
        </p:grpSpPr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249" y="1660"/>
              <a:ext cx="47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336" y="1253"/>
              <a:ext cx="139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系统总线</a:t>
              </a: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45" y="1996"/>
              <a:ext cx="576" cy="998"/>
            </a:xfrm>
            <a:prstGeom prst="rect">
              <a:avLst/>
            </a:prstGeom>
            <a:solidFill>
              <a:srgbClr val="6699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solidFill>
                  <a:schemeClr val="bg2"/>
                </a:solidFill>
                <a:ea typeface="黑体" pitchFamily="2" charset="-122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2"/>
                  </a:solidFill>
                  <a:ea typeface="黑体" pitchFamily="2" charset="-122"/>
                </a:rPr>
                <a:t>CPU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solidFill>
                  <a:schemeClr val="bg2"/>
                </a:solidFill>
                <a:ea typeface="黑体" pitchFamily="2" charset="-122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13" y="1996"/>
              <a:ext cx="576" cy="351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ea typeface="黑体" pitchFamily="2" charset="-122"/>
                </a:rPr>
                <a:t>M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881" y="1996"/>
              <a:ext cx="723" cy="11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chemeClr val="folHlink"/>
                  </a:solidFill>
                  <a:ea typeface="黑体" pitchFamily="2" charset="-122"/>
                </a:rPr>
                <a:t>DMA</a:t>
              </a:r>
            </a:p>
            <a:p>
              <a:pPr algn="ctr">
                <a:defRPr/>
              </a:pPr>
              <a:r>
                <a:rPr lang="zh-CN" altLang="en-US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912" y="3483"/>
              <a:ext cx="635" cy="582"/>
            </a:xfrm>
            <a:prstGeom prst="rect">
              <a:avLst/>
            </a:prstGeom>
            <a:solidFill>
              <a:srgbClr val="33CC33"/>
            </a:solidFill>
            <a:ln w="381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648" y="16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398" y="16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239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912" y="1997"/>
              <a:ext cx="635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H="1">
              <a:off x="925" y="2726"/>
              <a:ext cx="95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925" y="2907"/>
              <a:ext cx="95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016" y="2461"/>
              <a:ext cx="820" cy="26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200" b="1">
                  <a:latin typeface="黑体" pitchFamily="2" charset="-122"/>
                  <a:ea typeface="黑体" pitchFamily="2" charset="-122"/>
                </a:rPr>
                <a:t>请求</a:t>
              </a:r>
              <a:r>
                <a:rPr lang="zh-CN" altLang="en-US" sz="2200" b="1">
                  <a:ea typeface="黑体" pitchFamily="2" charset="-122"/>
                </a:rPr>
                <a:t>总线</a:t>
              </a: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016" y="2888"/>
              <a:ext cx="820" cy="26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200" b="1">
                  <a:latin typeface="黑体" pitchFamily="2" charset="-122"/>
                  <a:ea typeface="黑体" pitchFamily="2" charset="-122"/>
                </a:rPr>
                <a:t>批准总线</a:t>
              </a: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4191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3856" y="3483"/>
              <a:ext cx="635" cy="582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3874" y="1997"/>
              <a:ext cx="635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622" y="2523"/>
              <a:ext cx="40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3239" y="2324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3030" y="2342"/>
              <a:ext cx="0" cy="18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2604" y="2659"/>
              <a:ext cx="8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3420" y="2342"/>
              <a:ext cx="0" cy="31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4182" y="2324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2622" y="2931"/>
              <a:ext cx="136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3982" y="2342"/>
              <a:ext cx="0" cy="589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2604" y="3067"/>
              <a:ext cx="181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4418" y="2342"/>
              <a:ext cx="0" cy="7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3284" y="2681"/>
              <a:ext cx="68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请求</a:t>
              </a: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4417" y="2686"/>
              <a:ext cx="68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批准</a:t>
              </a: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2241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860450" y="116632"/>
            <a:ext cx="6519862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5.5.2  </a:t>
            </a:r>
            <a:r>
              <a:rPr lang="en-US" altLang="zh-CN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控制器与接口的功能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5"/>
          <p:cNvSpPr txBox="1">
            <a:spLocks noChangeArrowheads="1"/>
          </p:cNvSpPr>
          <p:nvPr/>
        </p:nvSpPr>
        <p:spPr bwMode="auto">
          <a:xfrm>
            <a:off x="226565" y="1124744"/>
            <a:ext cx="4572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66FF33"/>
                </a:solidFill>
                <a:latin typeface="黑体" pitchFamily="49" charset="-122"/>
                <a:ea typeface="黑体" pitchFamily="49" charset="-122"/>
                <a:sym typeface="Webdings" pitchFamily="18" charset="2"/>
              </a:rPr>
              <a:t>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控制器的功能</a:t>
            </a:r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584076" y="1644675"/>
            <a:ext cx="37719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(1) 接收初始化信息</a:t>
            </a:r>
          </a:p>
        </p:txBody>
      </p:sp>
      <p:sp>
        <p:nvSpPr>
          <p:cNvPr id="4" name="Text Box 57"/>
          <p:cNvSpPr txBox="1">
            <a:spLocks noChangeArrowheads="1"/>
          </p:cNvSpPr>
          <p:nvPr/>
        </p:nvSpPr>
        <p:spPr bwMode="auto">
          <a:xfrm>
            <a:off x="3774628" y="1628800"/>
            <a:ext cx="55499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(传送方向、主存首址、交换量)</a:t>
            </a:r>
          </a:p>
        </p:txBody>
      </p:sp>
      <p:sp>
        <p:nvSpPr>
          <p:cNvPr id="5" name="Line 58"/>
          <p:cNvSpPr>
            <a:spLocks noChangeShapeType="1"/>
          </p:cNvSpPr>
          <p:nvPr/>
        </p:nvSpPr>
        <p:spPr bwMode="auto">
          <a:xfrm>
            <a:off x="7268864" y="2348880"/>
            <a:ext cx="471488" cy="0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59"/>
          <p:cNvSpPr txBox="1">
            <a:spLocks noChangeArrowheads="1"/>
          </p:cNvSpPr>
          <p:nvPr/>
        </p:nvSpPr>
        <p:spPr bwMode="auto">
          <a:xfrm>
            <a:off x="7706865" y="2060848"/>
            <a:ext cx="1617663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初始化</a:t>
            </a:r>
          </a:p>
        </p:txBody>
      </p:sp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580578" y="2348880"/>
            <a:ext cx="758348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(2) 接收外设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请求, 判优, 向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申请总线</a:t>
            </a:r>
          </a:p>
        </p:txBody>
      </p:sp>
      <p:sp>
        <p:nvSpPr>
          <p:cNvPr id="8" name="Line 61"/>
          <p:cNvSpPr>
            <a:spLocks noChangeShapeType="1"/>
          </p:cNvSpPr>
          <p:nvPr/>
        </p:nvSpPr>
        <p:spPr bwMode="auto">
          <a:xfrm>
            <a:off x="7268864" y="2924944"/>
            <a:ext cx="471488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62"/>
          <p:cNvSpPr txBox="1">
            <a:spLocks noChangeArrowheads="1"/>
          </p:cNvSpPr>
          <p:nvPr/>
        </p:nvSpPr>
        <p:spPr bwMode="auto">
          <a:xfrm>
            <a:off x="7721153" y="2636912"/>
            <a:ext cx="160178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传送前</a:t>
            </a:r>
          </a:p>
        </p:txBody>
      </p:sp>
      <p:sp>
        <p:nvSpPr>
          <p:cNvPr id="10" name="Text Box 63"/>
          <p:cNvSpPr txBox="1">
            <a:spLocks noChangeArrowheads="1"/>
          </p:cNvSpPr>
          <p:nvPr/>
        </p:nvSpPr>
        <p:spPr bwMode="auto">
          <a:xfrm>
            <a:off x="583753" y="3068960"/>
            <a:ext cx="6652543" cy="820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(3) 接管总线权</a:t>
            </a:r>
            <a:r>
              <a:rPr lang="zh-CN" altLang="en-US" sz="2800" smtClean="0">
                <a:latin typeface="黑体" pitchFamily="49" charset="-122"/>
                <a:ea typeface="黑体" pitchFamily="49" charset="-122"/>
              </a:rPr>
              <a:t>,发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总线</a:t>
            </a:r>
            <a:r>
              <a:rPr lang="zh-CN" altLang="en-US" sz="2800" smtClean="0">
                <a:latin typeface="黑体" pitchFamily="49" charset="-122"/>
                <a:ea typeface="黑体" pitchFamily="49" charset="-122"/>
              </a:rPr>
              <a:t>地址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、读/写</a:t>
            </a:r>
            <a:r>
              <a:rPr lang="zh-CN" altLang="en-US" sz="2800" smtClean="0">
                <a:latin typeface="黑体" pitchFamily="49" charset="-122"/>
                <a:ea typeface="黑体" pitchFamily="49" charset="-122"/>
              </a:rPr>
              <a:t>命令</a:t>
            </a:r>
            <a:endParaRPr lang="en-US" altLang="zh-CN" sz="280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smtClean="0">
                <a:latin typeface="黑体" pitchFamily="49" charset="-122"/>
                <a:ea typeface="黑体" pitchFamily="49" charset="-122"/>
              </a:rPr>
              <a:t>并向外设发出响应信号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Line 64"/>
          <p:cNvSpPr>
            <a:spLocks noChangeShapeType="1"/>
          </p:cNvSpPr>
          <p:nvPr/>
        </p:nvSpPr>
        <p:spPr bwMode="auto">
          <a:xfrm>
            <a:off x="7124848" y="3564731"/>
            <a:ext cx="471488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65"/>
          <p:cNvSpPr txBox="1">
            <a:spLocks noChangeArrowheads="1"/>
          </p:cNvSpPr>
          <p:nvPr/>
        </p:nvSpPr>
        <p:spPr bwMode="auto">
          <a:xfrm>
            <a:off x="7503665" y="3284984"/>
            <a:ext cx="175418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传送期间</a:t>
            </a:r>
          </a:p>
        </p:txBody>
      </p:sp>
      <p:sp>
        <p:nvSpPr>
          <p:cNvPr id="13" name="Text Box 66"/>
          <p:cNvSpPr txBox="1">
            <a:spLocks noChangeArrowheads="1"/>
          </p:cNvSpPr>
          <p:nvPr/>
        </p:nvSpPr>
        <p:spPr bwMode="auto">
          <a:xfrm>
            <a:off x="267840" y="4710087"/>
            <a:ext cx="3378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66FF33"/>
                </a:solidFill>
                <a:latin typeface="黑体" pitchFamily="49" charset="-122"/>
                <a:ea typeface="黑体" pitchFamily="49" charset="-122"/>
                <a:sym typeface="Webdings" pitchFamily="18" charset="2"/>
              </a:rPr>
              <a:t></a:t>
            </a:r>
            <a:r>
              <a:rPr lang="zh-CN" altLang="en-US" sz="2800">
                <a:solidFill>
                  <a:srgbClr val="99FF99"/>
                </a:solidFill>
                <a:latin typeface="黑体" pitchFamily="49" charset="-122"/>
                <a:ea typeface="黑体" pitchFamily="49" charset="-122"/>
                <a:sym typeface="Webdings" pitchFamily="18" charset="2"/>
              </a:rPr>
              <a:t> 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接口功能</a:t>
            </a:r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593278" y="5187355"/>
            <a:ext cx="5892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(1) 接收初始化信息(外设寻址信息)</a:t>
            </a:r>
          </a:p>
        </p:txBody>
      </p:sp>
      <p:sp>
        <p:nvSpPr>
          <p:cNvPr id="15" name="Line 68"/>
          <p:cNvSpPr>
            <a:spLocks noChangeShapeType="1"/>
          </p:cNvSpPr>
          <p:nvPr/>
        </p:nvSpPr>
        <p:spPr bwMode="auto">
          <a:xfrm>
            <a:off x="7098853" y="5465167"/>
            <a:ext cx="471487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 Box 69"/>
          <p:cNvSpPr txBox="1">
            <a:spLocks noChangeArrowheads="1"/>
          </p:cNvSpPr>
          <p:nvPr/>
        </p:nvSpPr>
        <p:spPr bwMode="auto">
          <a:xfrm>
            <a:off x="7583040" y="5210036"/>
            <a:ext cx="1617663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初始化</a:t>
            </a:r>
          </a:p>
        </p:txBody>
      </p:sp>
      <p:sp>
        <p:nvSpPr>
          <p:cNvPr id="17" name="Text Box 70"/>
          <p:cNvSpPr txBox="1">
            <a:spLocks noChangeArrowheads="1"/>
          </p:cNvSpPr>
          <p:nvPr/>
        </p:nvSpPr>
        <p:spPr bwMode="auto">
          <a:xfrm>
            <a:off x="593278" y="5714663"/>
            <a:ext cx="438308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(2) 向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控制器发请求</a:t>
            </a:r>
          </a:p>
        </p:txBody>
      </p:sp>
      <p:sp>
        <p:nvSpPr>
          <p:cNvPr id="18" name="Line 71"/>
          <p:cNvSpPr>
            <a:spLocks noChangeShapeType="1"/>
          </p:cNvSpPr>
          <p:nvPr/>
        </p:nvSpPr>
        <p:spPr bwMode="auto">
          <a:xfrm>
            <a:off x="4644008" y="6021288"/>
            <a:ext cx="471488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 Box 72"/>
          <p:cNvSpPr txBox="1">
            <a:spLocks noChangeArrowheads="1"/>
          </p:cNvSpPr>
          <p:nvPr/>
        </p:nvSpPr>
        <p:spPr bwMode="auto">
          <a:xfrm>
            <a:off x="5220072" y="5733256"/>
            <a:ext cx="3799656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传送前, 外设准备好</a:t>
            </a:r>
          </a:p>
        </p:txBody>
      </p:sp>
      <p:sp>
        <p:nvSpPr>
          <p:cNvPr id="20" name="Text Box 73"/>
          <p:cNvSpPr txBox="1">
            <a:spLocks noChangeArrowheads="1"/>
          </p:cNvSpPr>
          <p:nvPr/>
        </p:nvSpPr>
        <p:spPr bwMode="auto">
          <a:xfrm>
            <a:off x="599628" y="6226656"/>
            <a:ext cx="375634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(3) </a:t>
            </a:r>
            <a:r>
              <a:rPr lang="zh-CN" altLang="en-US" sz="2800" smtClean="0">
                <a:latin typeface="黑体" pitchFamily="49" charset="-122"/>
                <a:ea typeface="黑体" pitchFamily="49" charset="-122"/>
              </a:rPr>
              <a:t>向总线传送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数据</a:t>
            </a:r>
          </a:p>
        </p:txBody>
      </p:sp>
      <p:sp>
        <p:nvSpPr>
          <p:cNvPr id="21" name="Line 74"/>
          <p:cNvSpPr>
            <a:spLocks noChangeShapeType="1"/>
          </p:cNvSpPr>
          <p:nvPr/>
        </p:nvSpPr>
        <p:spPr bwMode="auto">
          <a:xfrm>
            <a:off x="4644008" y="6593369"/>
            <a:ext cx="471487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 Box 75"/>
          <p:cNvSpPr txBox="1">
            <a:spLocks noChangeArrowheads="1"/>
          </p:cNvSpPr>
          <p:nvPr/>
        </p:nvSpPr>
        <p:spPr bwMode="auto">
          <a:xfrm>
            <a:off x="5212928" y="6290156"/>
            <a:ext cx="23114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传送期间</a:t>
            </a:r>
          </a:p>
        </p:txBody>
      </p:sp>
      <p:sp>
        <p:nvSpPr>
          <p:cNvPr id="23" name="Text Box 76"/>
          <p:cNvSpPr txBox="1">
            <a:spLocks noChangeArrowheads="1"/>
          </p:cNvSpPr>
          <p:nvPr/>
        </p:nvSpPr>
        <p:spPr bwMode="auto">
          <a:xfrm>
            <a:off x="150365" y="188640"/>
            <a:ext cx="88868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现代计算机一般设置专用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控制器, 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控制器和接口各自的功能是:</a:t>
            </a:r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611560" y="3933056"/>
            <a:ext cx="37719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smtClean="0">
                <a:latin typeface="黑体" pitchFamily="49" charset="-122"/>
                <a:ea typeface="黑体" pitchFamily="49" charset="-122"/>
              </a:rPr>
              <a:t>) 向</a:t>
            </a:r>
            <a:r>
              <a:rPr lang="en-US" altLang="zh-CN" sz="2800" smtClean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 smtClean="0">
                <a:latin typeface="黑体" pitchFamily="49" charset="-122"/>
                <a:ea typeface="黑体" pitchFamily="49" charset="-122"/>
              </a:rPr>
              <a:t>发中断请求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Line 61"/>
          <p:cNvSpPr>
            <a:spLocks noChangeShapeType="1"/>
          </p:cNvSpPr>
          <p:nvPr/>
        </p:nvSpPr>
        <p:spPr bwMode="auto">
          <a:xfrm>
            <a:off x="7092280" y="4221088"/>
            <a:ext cx="471488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 Box 62"/>
          <p:cNvSpPr txBox="1">
            <a:spLocks noChangeArrowheads="1"/>
          </p:cNvSpPr>
          <p:nvPr/>
        </p:nvSpPr>
        <p:spPr bwMode="auto">
          <a:xfrm>
            <a:off x="7544569" y="3933056"/>
            <a:ext cx="185196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传送结束</a:t>
            </a:r>
            <a:endParaRPr lang="zh-CN" altLang="en-US" sz="28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 advAuto="2000"/>
      <p:bldP spid="5" grpId="0" animBg="1"/>
      <p:bldP spid="6" grpId="0" build="p" autoUpdateAnimBg="0" advAuto="0"/>
      <p:bldP spid="7" grpId="0" build="p" autoUpdateAnimBg="0"/>
      <p:bldP spid="8" grpId="0" animBg="1"/>
      <p:bldP spid="9" grpId="0" build="p" autoUpdateAnimBg="0" advAuto="0"/>
      <p:bldP spid="10" grpId="0" build="p" autoUpdateAnimBg="0"/>
      <p:bldP spid="11" grpId="0" animBg="1"/>
      <p:bldP spid="12" grpId="0" build="p" autoUpdateAnimBg="0" advAuto="0"/>
      <p:bldP spid="13" grpId="0" build="p" autoUpdateAnimBg="0"/>
      <p:bldP spid="14" grpId="0" build="p" autoUpdateAnimBg="0"/>
      <p:bldP spid="15" grpId="0" animBg="1"/>
      <p:bldP spid="16" grpId="0" build="p" autoUpdateAnimBg="0" advAuto="0"/>
      <p:bldP spid="17" grpId="0" build="p" autoUpdateAnimBg="0"/>
      <p:bldP spid="18" grpId="0" animBg="1"/>
      <p:bldP spid="19" grpId="0" build="p" autoUpdateAnimBg="0" advAuto="0"/>
      <p:bldP spid="20" grpId="0" build="p" autoUpdateAnimBg="0"/>
      <p:bldP spid="21" grpId="0" animBg="1"/>
      <p:bldP spid="22" grpId="0" build="p" autoUpdateAnimBg="0" advAuto="0"/>
      <p:bldP spid="24" grpId="0" build="p" autoUpdateAnimBg="0"/>
      <p:bldP spid="25" grpId="0" animBg="1"/>
      <p:bldP spid="26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257175" y="980728"/>
            <a:ext cx="7707313" cy="3817938"/>
            <a:chOff x="249" y="1660"/>
            <a:chExt cx="4855" cy="2405"/>
          </a:xfrm>
        </p:grpSpPr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249" y="1660"/>
              <a:ext cx="47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45" y="1996"/>
              <a:ext cx="576" cy="998"/>
            </a:xfrm>
            <a:prstGeom prst="rect">
              <a:avLst/>
            </a:prstGeom>
            <a:solidFill>
              <a:srgbClr val="6699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solidFill>
                  <a:schemeClr val="bg2"/>
                </a:solidFill>
                <a:ea typeface="黑体" pitchFamily="2" charset="-122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2"/>
                  </a:solidFill>
                  <a:ea typeface="黑体" pitchFamily="2" charset="-122"/>
                </a:rPr>
                <a:t>CPU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solidFill>
                  <a:schemeClr val="bg2"/>
                </a:solidFill>
                <a:ea typeface="黑体" pitchFamily="2" charset="-122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13" y="1996"/>
              <a:ext cx="576" cy="351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ea typeface="黑体" pitchFamily="2" charset="-122"/>
                </a:rPr>
                <a:t>M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881" y="1996"/>
              <a:ext cx="723" cy="11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chemeClr val="folHlink"/>
                  </a:solidFill>
                  <a:ea typeface="黑体" pitchFamily="2" charset="-122"/>
                </a:rPr>
                <a:t>DMA</a:t>
              </a:r>
            </a:p>
            <a:p>
              <a:pPr algn="ctr">
                <a:defRPr/>
              </a:pPr>
              <a:r>
                <a:rPr lang="zh-CN" altLang="en-US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912" y="3483"/>
              <a:ext cx="635" cy="582"/>
            </a:xfrm>
            <a:prstGeom prst="rect">
              <a:avLst/>
            </a:prstGeom>
            <a:solidFill>
              <a:srgbClr val="33CC33"/>
            </a:solidFill>
            <a:ln w="381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648" y="16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398" y="16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239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912" y="1997"/>
              <a:ext cx="635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H="1">
              <a:off x="925" y="2726"/>
              <a:ext cx="95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925" y="2907"/>
              <a:ext cx="95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016" y="2461"/>
              <a:ext cx="820" cy="26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200" b="1">
                  <a:latin typeface="黑体" pitchFamily="2" charset="-122"/>
                  <a:ea typeface="黑体" pitchFamily="2" charset="-122"/>
                </a:rPr>
                <a:t>请求</a:t>
              </a:r>
              <a:r>
                <a:rPr lang="zh-CN" altLang="en-US" sz="2200" b="1">
                  <a:ea typeface="黑体" pitchFamily="2" charset="-122"/>
                </a:rPr>
                <a:t>总线</a:t>
              </a: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016" y="2888"/>
              <a:ext cx="820" cy="26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200" b="1">
                  <a:latin typeface="黑体" pitchFamily="2" charset="-122"/>
                  <a:ea typeface="黑体" pitchFamily="2" charset="-122"/>
                </a:rPr>
                <a:t>批准总线</a:t>
              </a: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4191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3856" y="3483"/>
              <a:ext cx="635" cy="582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3874" y="1997"/>
              <a:ext cx="635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622" y="2523"/>
              <a:ext cx="40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3239" y="2324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3030" y="2342"/>
              <a:ext cx="0" cy="18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2604" y="2659"/>
              <a:ext cx="8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3420" y="2342"/>
              <a:ext cx="0" cy="31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4182" y="2324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2622" y="2931"/>
              <a:ext cx="136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3982" y="2342"/>
              <a:ext cx="0" cy="589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2604" y="3067"/>
              <a:ext cx="181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4418" y="2342"/>
              <a:ext cx="0" cy="7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3284" y="2681"/>
              <a:ext cx="68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请求</a:t>
              </a: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4417" y="2686"/>
              <a:ext cx="68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批准</a:t>
              </a: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2241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860450" y="116632"/>
            <a:ext cx="6519862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5.5.</a:t>
            </a:r>
            <a:r>
              <a:rPr lang="en-US" altLang="zh-CN" sz="3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3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传送过程</a:t>
            </a:r>
            <a:endParaRPr lang="zh-CN" altLang="en-US" sz="32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5496" y="4273932"/>
            <a:ext cx="520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操作</a:t>
            </a:r>
            <a:r>
              <a:rPr lang="zh-CN" altLang="en-US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过程 (三个阶段) </a:t>
            </a: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516759" y="5123705"/>
            <a:ext cx="665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主程序实现初始化(对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2800" smtClean="0">
                <a:latin typeface="黑体" pitchFamily="49" charset="-122"/>
                <a:ea typeface="黑体" pitchFamily="49" charset="-122"/>
              </a:rPr>
              <a:t>控制器和接口)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;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713359" y="5114180"/>
            <a:ext cx="2527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程序准备:</a:t>
            </a: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2658046" y="6222255"/>
            <a:ext cx="6461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smtClean="0">
                <a:latin typeface="黑体" pitchFamily="49" charset="-122"/>
                <a:ea typeface="黑体" pitchFamily="49" charset="-122"/>
              </a:rPr>
              <a:t>执行中断处理程序。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5868144" y="5676155"/>
            <a:ext cx="2262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(硬件实现)</a:t>
            </a:r>
            <a:endParaRPr lang="en-US" altLang="zh-CN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714946" y="5690443"/>
            <a:ext cx="2790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传送:</a:t>
            </a:r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680021" y="6222255"/>
            <a:ext cx="2290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善后处理:</a:t>
            </a:r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2656458" y="5692030"/>
            <a:ext cx="62360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存储器        </a:t>
            </a:r>
            <a:r>
              <a:rPr lang="en-US" altLang="zh-CN" sz="2800" smtClean="0">
                <a:latin typeface="黑体" pitchFamily="49" charset="-122"/>
                <a:ea typeface="黑体" pitchFamily="49" charset="-122"/>
              </a:rPr>
              <a:t>I/O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3866134" y="6042868"/>
            <a:ext cx="1309687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104259" y="5580905"/>
            <a:ext cx="976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数传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908076" y="3068960"/>
            <a:ext cx="2447900" cy="1006951"/>
            <a:chOff x="1908076" y="3068960"/>
            <a:chExt cx="2447900" cy="1006951"/>
          </a:xfrm>
        </p:grpSpPr>
        <p:sp>
          <p:nvSpPr>
            <p:cNvPr id="51" name="Line 30"/>
            <p:cNvSpPr>
              <a:spLocks noChangeShapeType="1"/>
            </p:cNvSpPr>
            <p:nvPr/>
          </p:nvSpPr>
          <p:spPr bwMode="auto">
            <a:xfrm>
              <a:off x="1908076" y="3645024"/>
              <a:ext cx="24479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>
              <a:off x="4355976" y="3357686"/>
              <a:ext cx="0" cy="2873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32"/>
            <p:cNvSpPr>
              <a:spLocks noChangeShapeType="1"/>
            </p:cNvSpPr>
            <p:nvPr/>
          </p:nvSpPr>
          <p:spPr bwMode="auto">
            <a:xfrm>
              <a:off x="1908076" y="3068960"/>
              <a:ext cx="0" cy="5753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83768" y="3645024"/>
              <a:ext cx="13195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smtClean="0">
                  <a:latin typeface="黑体" pitchFamily="49" charset="-122"/>
                  <a:ea typeface="黑体" pitchFamily="49" charset="-122"/>
                </a:rPr>
                <a:t>中断请求</a:t>
              </a:r>
              <a:endParaRPr lang="zh-CN" altLang="en-US" sz="2200" b="1"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utoUpdateAnimBg="0"/>
      <p:bldP spid="42" grpId="0" build="p" autoUpdateAnimBg="0"/>
      <p:bldP spid="43" grpId="0" build="p" autoUpdateAnimBg="0"/>
      <p:bldP spid="44" grpId="0" build="p" autoUpdateAnimBg="0"/>
      <p:bldP spid="45" grpId="0" build="p" autoUpdateAnimBg="0" advAuto="2000"/>
      <p:bldP spid="46" grpId="0" build="p" autoUpdateAnimBg="0"/>
      <p:bldP spid="47" grpId="0" build="p" autoUpdateAnimBg="0"/>
      <p:bldP spid="48" grpId="0" autoUpdateAnimBg="0"/>
      <p:bldP spid="49" grpId="0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1788" y="893763"/>
            <a:ext cx="341947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系统连接方式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50776" y="116632"/>
            <a:ext cx="5105400" cy="579437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5.5.4 </a:t>
            </a:r>
            <a:r>
              <a:rPr lang="zh-CN" altLang="en-US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磁盘存储器接口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266700" y="4149725"/>
            <a:ext cx="3657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由两级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控制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5" name="AutoShape 20"/>
          <p:cNvSpPr>
            <a:spLocks/>
          </p:cNvSpPr>
          <p:nvPr/>
        </p:nvSpPr>
        <p:spPr bwMode="auto">
          <a:xfrm>
            <a:off x="466725" y="5070475"/>
            <a:ext cx="144463" cy="1079500"/>
          </a:xfrm>
          <a:prstGeom prst="leftBrace">
            <a:avLst>
              <a:gd name="adj1" fmla="val 62271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684213" y="4926013"/>
            <a:ext cx="4267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主机板上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控制器：</a:t>
            </a: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684213" y="5718175"/>
            <a:ext cx="4191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适配器内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DMA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控制器：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4067175" y="4926013"/>
            <a:ext cx="2376488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M    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适配器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067175" y="5718175"/>
            <a:ext cx="374491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适配器      驱动器</a:t>
            </a:r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4500563" y="5214938"/>
            <a:ext cx="457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2265363" y="1312863"/>
            <a:ext cx="6554787" cy="3459162"/>
            <a:chOff x="1200" y="570"/>
            <a:chExt cx="4129" cy="2179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1200" y="876"/>
              <a:ext cx="393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426" y="570"/>
              <a:ext cx="1392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系统总线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016" y="1152"/>
              <a:ext cx="576" cy="3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M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784" y="1152"/>
              <a:ext cx="672" cy="768"/>
            </a:xfrm>
            <a:prstGeom prst="rect">
              <a:avLst/>
            </a:prstGeom>
            <a:solidFill>
              <a:srgbClr val="00CC00"/>
            </a:solidFill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2"/>
                  </a:solidFill>
                </a:rPr>
                <a:t>DMA</a:t>
              </a:r>
            </a:p>
            <a:p>
              <a:pPr algn="ctr"/>
              <a:r>
                <a:rPr lang="zh-CN" altLang="en-US" sz="2400" b="1">
                  <a:solidFill>
                    <a:schemeClr val="bg2"/>
                  </a:solidFill>
                  <a:ea typeface="黑体" pitchFamily="2" charset="-122"/>
                </a:rPr>
                <a:t>控制器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536" y="903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308" y="903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120" y="903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558" y="89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558" y="1933"/>
              <a:ext cx="0" cy="5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9"/>
            <p:cNvSpPr>
              <a:spLocks noChangeArrowheads="1"/>
            </p:cNvSpPr>
            <p:nvPr/>
          </p:nvSpPr>
          <p:spPr bwMode="auto">
            <a:xfrm>
              <a:off x="1238" y="1162"/>
              <a:ext cx="576" cy="771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FF00"/>
                  </a:solidFill>
                </a:rPr>
                <a:t>CPU</a:t>
              </a:r>
            </a:p>
          </p:txBody>
        </p:sp>
        <p:sp>
          <p:nvSpPr>
            <p:cNvPr id="22" name="Line 50"/>
            <p:cNvSpPr>
              <a:spLocks noChangeShapeType="1"/>
            </p:cNvSpPr>
            <p:nvPr/>
          </p:nvSpPr>
          <p:spPr bwMode="auto">
            <a:xfrm>
              <a:off x="1837" y="1752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Rectangle 51"/>
            <p:cNvSpPr>
              <a:spLocks noChangeArrowheads="1"/>
            </p:cNvSpPr>
            <p:nvPr/>
          </p:nvSpPr>
          <p:spPr bwMode="auto">
            <a:xfrm>
              <a:off x="3796" y="1153"/>
              <a:ext cx="1533" cy="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FFFF00"/>
                </a:solidFill>
              </a:endParaRP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4059" y="2478"/>
              <a:ext cx="1061" cy="2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黑体" pitchFamily="2" charset="-122"/>
                  <a:ea typeface="黑体" pitchFamily="2" charset="-122"/>
                </a:rPr>
                <a:t>磁盘驱动器</a:t>
              </a:r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4041" y="1207"/>
              <a:ext cx="115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磁盘适配器</a:t>
              </a:r>
            </a:p>
          </p:txBody>
        </p:sp>
        <p:sp>
          <p:nvSpPr>
            <p:cNvPr id="26" name="Text Box 53"/>
            <p:cNvSpPr txBox="1">
              <a:spLocks noChangeArrowheads="1"/>
            </p:cNvSpPr>
            <p:nvPr/>
          </p:nvSpPr>
          <p:spPr bwMode="auto">
            <a:xfrm>
              <a:off x="4059" y="1570"/>
              <a:ext cx="1061" cy="281"/>
            </a:xfrm>
            <a:prstGeom prst="rect">
              <a:avLst/>
            </a:prstGeom>
            <a:solidFill>
              <a:srgbClr val="33CC33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2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</p:grpSp>
      <p:sp>
        <p:nvSpPr>
          <p:cNvPr id="27" name="Line 55"/>
          <p:cNvSpPr>
            <a:spLocks noChangeShapeType="1"/>
          </p:cNvSpPr>
          <p:nvPr/>
        </p:nvSpPr>
        <p:spPr bwMode="auto">
          <a:xfrm>
            <a:off x="5335588" y="6021388"/>
            <a:ext cx="863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Oval 56"/>
          <p:cNvSpPr>
            <a:spLocks noChangeArrowheads="1"/>
          </p:cNvSpPr>
          <p:nvPr/>
        </p:nvSpPr>
        <p:spPr bwMode="auto">
          <a:xfrm>
            <a:off x="6011863" y="1700213"/>
            <a:ext cx="3132137" cy="230505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nimBg="1"/>
      <p:bldP spid="6" grpId="0" autoUpdateAnimBg="0"/>
      <p:bldP spid="7" grpId="0" autoUpdateAnimBg="0"/>
      <p:bldP spid="8" grpId="0" build="p" autoUpdateAnimBg="0"/>
      <p:bldP spid="9" grpId="0" build="p" autoUpdateAnimBg="0"/>
      <p:bldP spid="10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892</Words>
  <Application>Microsoft Office PowerPoint</Application>
  <PresentationFormat>全屏显示(4:3)</PresentationFormat>
  <Paragraphs>179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黑体</vt:lpstr>
      <vt:lpstr>宋体</vt:lpstr>
      <vt:lpstr>Arial</vt:lpstr>
      <vt:lpstr>Arial Rounded MT Bold</vt:lpstr>
      <vt:lpstr>Calibri</vt:lpstr>
      <vt:lpstr>Symbol</vt:lpstr>
      <vt:lpstr>Times New Roman</vt:lpstr>
      <vt:lpstr>Webdings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162</cp:revision>
  <dcterms:created xsi:type="dcterms:W3CDTF">2017-01-15T07:54:50Z</dcterms:created>
  <dcterms:modified xsi:type="dcterms:W3CDTF">2017-08-26T07:39:32Z</dcterms:modified>
</cp:coreProperties>
</file>