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77" r:id="rId3"/>
    <p:sldId id="279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5" r:id="rId19"/>
    <p:sldId id="29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2F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8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2017/8/26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2017/8/26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99592" y="1085835"/>
            <a:ext cx="79928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solidFill>
                  <a:srgbClr val="0000FF"/>
                </a:solidFill>
                <a:latin typeface="+mn-ea"/>
              </a:rPr>
              <a:t>第六章 输入输出设备及接口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13086" y="2772217"/>
            <a:ext cx="34349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6.1  概述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763688" y="3564305"/>
            <a:ext cx="34349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  键盘及接口</a:t>
            </a:r>
            <a:endParaRPr lang="zh-CN" altLang="en-US" sz="3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63688" y="4437112"/>
            <a:ext cx="46085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  显示设备及接口</a:t>
            </a:r>
            <a:endParaRPr lang="zh-CN" altLang="en-US" sz="3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 autoUpdateAnimBg="0"/>
      <p:bldP spid="7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30188" y="3659336"/>
            <a:ext cx="325596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(2) 计数器 (7位):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892425" y="3691086"/>
            <a:ext cx="6251575" cy="1311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按振荡频率计数, 对所有键轮流扫描(循环计数), 即由计数输出值来匹配按键的行列号, 以判断是否按键。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0663" y="4999186"/>
            <a:ext cx="31130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(3) 符合比较器: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878138" y="5013473"/>
            <a:ext cx="6265862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键盘矩阵</a:t>
            </a:r>
            <a:r>
              <a:rPr lang="zh-CN" altLang="en-US" sz="2800" b="1" u="sng">
                <a:solidFill>
                  <a:srgbClr val="0000FF"/>
                </a:solidFill>
              </a:rPr>
              <a:t>列线输出</a:t>
            </a:r>
            <a:r>
              <a:rPr lang="zh-CN" altLang="en-US" sz="2800" b="1">
                <a:solidFill>
                  <a:srgbClr val="0000FF"/>
                </a:solidFill>
              </a:rPr>
              <a:t>与</a:t>
            </a:r>
            <a:r>
              <a:rPr lang="zh-CN" altLang="en-US" sz="2800" b="1" u="sng">
                <a:solidFill>
                  <a:srgbClr val="0000FF"/>
                </a:solidFill>
              </a:rPr>
              <a:t>列译码输出</a:t>
            </a:r>
            <a:r>
              <a:rPr lang="zh-CN" altLang="en-US" sz="2800" b="1">
                <a:solidFill>
                  <a:srgbClr val="0000FF"/>
                </a:solidFill>
              </a:rPr>
              <a:t>比较, 以确定按键位置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1481138" y="411187"/>
            <a:ext cx="6513512" cy="2954337"/>
            <a:chOff x="933" y="105"/>
            <a:chExt cx="4103" cy="1861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014" y="798"/>
              <a:ext cx="764" cy="268"/>
            </a:xfrm>
            <a:prstGeom prst="rect">
              <a:avLst/>
            </a:prstGeom>
            <a:solidFill>
              <a:srgbClr val="CCFF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2400" b="1">
                  <a:solidFill>
                    <a:srgbClr val="000099"/>
                  </a:solidFill>
                </a:rPr>
                <a:t>列译码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933" y="105"/>
              <a:ext cx="340" cy="693"/>
            </a:xfrm>
            <a:prstGeom prst="rect">
              <a:avLst/>
            </a:prstGeom>
            <a:solidFill>
              <a:srgbClr val="CCFF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400" b="1">
                  <a:solidFill>
                    <a:srgbClr val="000099"/>
                  </a:solidFill>
                </a:rPr>
                <a:t>振荡器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565" y="112"/>
              <a:ext cx="324" cy="693"/>
            </a:xfrm>
            <a:prstGeom prst="rect">
              <a:avLst/>
            </a:prstGeom>
            <a:solidFill>
              <a:srgbClr val="CCFF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400" b="1">
                  <a:solidFill>
                    <a:srgbClr val="000099"/>
                  </a:solidFill>
                </a:rPr>
                <a:t>计数器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938" y="120"/>
              <a:ext cx="311" cy="686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b="1">
                  <a:solidFill>
                    <a:srgbClr val="000099"/>
                  </a:solidFill>
                </a:rPr>
                <a:t>ROM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470" y="162"/>
              <a:ext cx="365" cy="536"/>
            </a:xfrm>
            <a:prstGeom prst="rect">
              <a:avLst/>
            </a:prstGeom>
            <a:solidFill>
              <a:srgbClr val="007800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FFFFCC"/>
                  </a:solidFill>
                </a:rPr>
                <a:t>接 </a:t>
              </a:r>
            </a:p>
            <a:p>
              <a:r>
                <a:rPr lang="zh-CN" altLang="en-US" sz="2400" b="1">
                  <a:solidFill>
                    <a:srgbClr val="FFFFCC"/>
                  </a:solidFill>
                </a:rPr>
                <a:t>口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646" y="1597"/>
              <a:ext cx="1575" cy="291"/>
            </a:xfrm>
            <a:prstGeom prst="rect">
              <a:avLst/>
            </a:prstGeom>
            <a:solidFill>
              <a:srgbClr val="CCFFFF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000099"/>
                  </a:solidFill>
                </a:rPr>
                <a:t> 键盘(8行</a:t>
              </a:r>
              <a:r>
                <a:rPr lang="zh-CN" altLang="en-US" sz="2400" b="1">
                  <a:solidFill>
                    <a:srgbClr val="000099"/>
                  </a:solidFill>
                  <a:sym typeface="Symbol" pitchFamily="18" charset="2"/>
                </a:rPr>
                <a:t></a:t>
              </a:r>
              <a:r>
                <a:rPr lang="zh-CN" altLang="en-US" sz="2400" b="1">
                  <a:solidFill>
                    <a:srgbClr val="000099"/>
                  </a:solidFill>
                </a:rPr>
                <a:t>16列)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003" y="1206"/>
              <a:ext cx="813" cy="256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zh-CN" altLang="en-US" sz="2400" b="1">
                  <a:solidFill>
                    <a:srgbClr val="000099"/>
                  </a:solidFill>
                </a:rPr>
                <a:t>比较器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047" y="789"/>
              <a:ext cx="720" cy="268"/>
            </a:xfrm>
            <a:prstGeom prst="rect">
              <a:avLst/>
            </a:prstGeom>
            <a:solidFill>
              <a:srgbClr val="CCFF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400" b="1">
                  <a:solidFill>
                    <a:srgbClr val="000099"/>
                  </a:solidFill>
                </a:rPr>
                <a:t>行译码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1278" y="419"/>
              <a:ext cx="269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909" y="208"/>
              <a:ext cx="200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909" y="271"/>
              <a:ext cx="200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1909" y="348"/>
              <a:ext cx="200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1909" y="416"/>
              <a:ext cx="200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909" y="484"/>
              <a:ext cx="200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1909" y="568"/>
              <a:ext cx="200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1909" y="660"/>
              <a:ext cx="200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4252" y="412"/>
              <a:ext cx="18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V="1">
              <a:off x="4854" y="405"/>
              <a:ext cx="18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2435" y="1065"/>
              <a:ext cx="0" cy="12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2426" y="1441"/>
              <a:ext cx="0" cy="145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triangle" w="sm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H="1">
              <a:off x="1038" y="1320"/>
              <a:ext cx="95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H="1">
              <a:off x="1038" y="716"/>
              <a:ext cx="0" cy="1247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triangle" w="sm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1038" y="1966"/>
              <a:ext cx="304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4085" y="739"/>
              <a:ext cx="0" cy="1227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triangle" w="sm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1048" y="996"/>
              <a:ext cx="97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b="1"/>
                <a:t>锁定信号</a:t>
              </a:r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2217" y="200"/>
              <a:ext cx="0" cy="576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2375" y="259"/>
              <a:ext cx="0" cy="53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2505" y="341"/>
              <a:ext cx="0" cy="45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2673" y="407"/>
              <a:ext cx="0" cy="375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3354" y="482"/>
              <a:ext cx="0" cy="307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3474" y="567"/>
              <a:ext cx="0" cy="222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3614" y="649"/>
              <a:ext cx="1" cy="13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194" y="1047"/>
              <a:ext cx="262" cy="675"/>
            </a:xfrm>
            <a:custGeom>
              <a:avLst/>
              <a:gdLst/>
              <a:ahLst/>
              <a:cxnLst>
                <a:cxn ang="0">
                  <a:pos x="344" y="0"/>
                </a:cxn>
                <a:cxn ang="0">
                  <a:pos x="344" y="930"/>
                </a:cxn>
                <a:cxn ang="0">
                  <a:pos x="0" y="930"/>
                </a:cxn>
              </a:cxnLst>
              <a:rect l="0" t="0" r="r" b="b"/>
              <a:pathLst>
                <a:path w="344" h="930">
                  <a:moveTo>
                    <a:pt x="344" y="0"/>
                  </a:moveTo>
                  <a:lnTo>
                    <a:pt x="344" y="930"/>
                  </a:lnTo>
                  <a:lnTo>
                    <a:pt x="0" y="93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sz="2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组合 145"/>
          <p:cNvGrpSpPr/>
          <p:nvPr/>
        </p:nvGrpSpPr>
        <p:grpSpPr>
          <a:xfrm>
            <a:off x="1881535" y="2663056"/>
            <a:ext cx="5138737" cy="1270000"/>
            <a:chOff x="395288" y="1815678"/>
            <a:chExt cx="5138737" cy="1270000"/>
          </a:xfrm>
        </p:grpSpPr>
        <p:sp>
          <p:nvSpPr>
            <p:cNvPr id="67" name="Text Box 181"/>
            <p:cNvSpPr txBox="1">
              <a:spLocks noChangeArrowheads="1"/>
            </p:cNvSpPr>
            <p:nvPr/>
          </p:nvSpPr>
          <p:spPr bwMode="auto">
            <a:xfrm>
              <a:off x="395288" y="1891878"/>
              <a:ext cx="579437" cy="1162050"/>
            </a:xfrm>
            <a:prstGeom prst="rect">
              <a:avLst/>
            </a:prstGeom>
            <a:solidFill>
              <a:srgbClr val="CCFF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700" b="1">
                  <a:solidFill>
                    <a:srgbClr val="000099"/>
                  </a:solidFill>
                </a:rPr>
                <a:t>计数器</a:t>
              </a:r>
            </a:p>
          </p:txBody>
        </p:sp>
        <p:sp>
          <p:nvSpPr>
            <p:cNvPr id="68" name="Text Box 182"/>
            <p:cNvSpPr txBox="1">
              <a:spLocks noChangeArrowheads="1"/>
            </p:cNvSpPr>
            <p:nvPr/>
          </p:nvSpPr>
          <p:spPr bwMode="auto">
            <a:xfrm>
              <a:off x="1365250" y="1915691"/>
              <a:ext cx="495300" cy="1162050"/>
            </a:xfrm>
            <a:prstGeom prst="rect">
              <a:avLst/>
            </a:prstGeom>
            <a:solidFill>
              <a:srgbClr val="CCFF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700" b="1">
                  <a:solidFill>
                    <a:srgbClr val="000099"/>
                  </a:solidFill>
                </a:rPr>
                <a:t>ROM</a:t>
              </a:r>
            </a:p>
          </p:txBody>
        </p:sp>
        <p:sp>
          <p:nvSpPr>
            <p:cNvPr id="69" name="Line 188"/>
            <p:cNvSpPr>
              <a:spLocks noChangeShapeType="1"/>
            </p:cNvSpPr>
            <p:nvPr/>
          </p:nvSpPr>
          <p:spPr bwMode="auto">
            <a:xfrm>
              <a:off x="979488" y="2034753"/>
              <a:ext cx="371475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0" name="Line 189"/>
            <p:cNvSpPr>
              <a:spLocks noChangeShapeType="1"/>
            </p:cNvSpPr>
            <p:nvPr/>
          </p:nvSpPr>
          <p:spPr bwMode="auto">
            <a:xfrm>
              <a:off x="979488" y="2187153"/>
              <a:ext cx="371475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1" name="Line 190"/>
            <p:cNvSpPr>
              <a:spLocks noChangeShapeType="1"/>
            </p:cNvSpPr>
            <p:nvPr/>
          </p:nvSpPr>
          <p:spPr bwMode="auto">
            <a:xfrm>
              <a:off x="979488" y="2306216"/>
              <a:ext cx="371475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2" name="Line 191"/>
            <p:cNvSpPr>
              <a:spLocks noChangeShapeType="1"/>
            </p:cNvSpPr>
            <p:nvPr/>
          </p:nvSpPr>
          <p:spPr bwMode="auto">
            <a:xfrm>
              <a:off x="979488" y="2423691"/>
              <a:ext cx="371475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3" name="Line 192"/>
            <p:cNvSpPr>
              <a:spLocks noChangeShapeType="1"/>
            </p:cNvSpPr>
            <p:nvPr/>
          </p:nvSpPr>
          <p:spPr bwMode="auto">
            <a:xfrm>
              <a:off x="979488" y="2553866"/>
              <a:ext cx="371475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4" name="Line 193"/>
            <p:cNvSpPr>
              <a:spLocks noChangeShapeType="1"/>
            </p:cNvSpPr>
            <p:nvPr/>
          </p:nvSpPr>
          <p:spPr bwMode="auto">
            <a:xfrm>
              <a:off x="979488" y="2682453"/>
              <a:ext cx="371475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5" name="Line 194"/>
            <p:cNvSpPr>
              <a:spLocks noChangeShapeType="1"/>
            </p:cNvSpPr>
            <p:nvPr/>
          </p:nvSpPr>
          <p:spPr bwMode="auto">
            <a:xfrm>
              <a:off x="979488" y="2823741"/>
              <a:ext cx="371475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6" name="Text Box 183"/>
            <p:cNvSpPr txBox="1">
              <a:spLocks noChangeArrowheads="1"/>
            </p:cNvSpPr>
            <p:nvPr/>
          </p:nvSpPr>
          <p:spPr bwMode="auto">
            <a:xfrm>
              <a:off x="2092325" y="1815678"/>
              <a:ext cx="2422525" cy="1270000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</a:rPr>
                <a:t>         接口</a:t>
              </a:r>
            </a:p>
            <a:p>
              <a:endParaRPr lang="zh-CN" altLang="en-US" sz="2800" b="1">
                <a:solidFill>
                  <a:srgbClr val="0000FF"/>
                </a:solidFill>
              </a:endParaRPr>
            </a:p>
            <a:p>
              <a:pPr>
                <a:lnSpc>
                  <a:spcPct val="70000"/>
                </a:lnSpc>
              </a:pPr>
              <a:endParaRPr lang="zh-CN" altLang="en-US" sz="2800" b="1">
                <a:solidFill>
                  <a:srgbClr val="0000FF"/>
                </a:solidFill>
              </a:endParaRPr>
            </a:p>
          </p:txBody>
        </p:sp>
        <p:sp>
          <p:nvSpPr>
            <p:cNvPr id="77" name="Text Box 214"/>
            <p:cNvSpPr txBox="1">
              <a:spLocks noChangeArrowheads="1"/>
            </p:cNvSpPr>
            <p:nvPr/>
          </p:nvSpPr>
          <p:spPr bwMode="auto">
            <a:xfrm>
              <a:off x="2444750" y="2295103"/>
              <a:ext cx="1936750" cy="511175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/>
                <a:t>编码寄存器</a:t>
              </a:r>
            </a:p>
          </p:txBody>
        </p:sp>
        <p:sp>
          <p:nvSpPr>
            <p:cNvPr id="78" name="AutoShape 216"/>
            <p:cNvSpPr>
              <a:spLocks noChangeArrowheads="1"/>
            </p:cNvSpPr>
            <p:nvPr/>
          </p:nvSpPr>
          <p:spPr bwMode="auto">
            <a:xfrm>
              <a:off x="1870075" y="2390353"/>
              <a:ext cx="539750" cy="241300"/>
            </a:xfrm>
            <a:prstGeom prst="rightArrow">
              <a:avLst>
                <a:gd name="adj1" fmla="val 50000"/>
                <a:gd name="adj2" fmla="val 55921"/>
              </a:avLst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9" name="AutoShape 218"/>
            <p:cNvSpPr>
              <a:spLocks noChangeArrowheads="1"/>
            </p:cNvSpPr>
            <p:nvPr/>
          </p:nvSpPr>
          <p:spPr bwMode="auto">
            <a:xfrm>
              <a:off x="4381500" y="2364953"/>
              <a:ext cx="488950" cy="276225"/>
            </a:xfrm>
            <a:prstGeom prst="rightArrow">
              <a:avLst>
                <a:gd name="adj1" fmla="val 50000"/>
                <a:gd name="adj2" fmla="val 44253"/>
              </a:avLst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0" name="Text Box 219"/>
            <p:cNvSpPr txBox="1">
              <a:spLocks noChangeArrowheads="1"/>
            </p:cNvSpPr>
            <p:nvPr/>
          </p:nvSpPr>
          <p:spPr bwMode="auto">
            <a:xfrm>
              <a:off x="4859338" y="2253828"/>
              <a:ext cx="674687" cy="503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700" b="1"/>
                <a:t>DB</a:t>
              </a:r>
            </a:p>
          </p:txBody>
        </p:sp>
      </p:grpSp>
      <p:sp>
        <p:nvSpPr>
          <p:cNvPr id="143" name="Rectangle 239"/>
          <p:cNvSpPr>
            <a:spLocks noChangeArrowheads="1"/>
          </p:cNvSpPr>
          <p:nvPr/>
        </p:nvSpPr>
        <p:spPr bwMode="auto">
          <a:xfrm>
            <a:off x="539552" y="4958928"/>
            <a:ext cx="859016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CPU</a:t>
            </a:r>
            <a:r>
              <a:rPr lang="zh-CN" altLang="en-US" sz="2800" b="1"/>
              <a:t>在中断服务程序中从接口的编码寄存器读取按键编码。</a:t>
            </a:r>
          </a:p>
        </p:txBody>
      </p:sp>
      <p:sp>
        <p:nvSpPr>
          <p:cNvPr id="144" name="Text Box 249"/>
          <p:cNvSpPr txBox="1">
            <a:spLocks noChangeArrowheads="1"/>
          </p:cNvSpPr>
          <p:nvPr/>
        </p:nvSpPr>
        <p:spPr bwMode="auto">
          <a:xfrm>
            <a:off x="936179" y="116632"/>
            <a:ext cx="37798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/>
              <a:t>3、按键后中断</a:t>
            </a:r>
          </a:p>
        </p:txBody>
      </p:sp>
      <p:sp>
        <p:nvSpPr>
          <p:cNvPr id="145" name="Text Box 250"/>
          <p:cNvSpPr txBox="1">
            <a:spLocks noChangeArrowheads="1"/>
          </p:cNvSpPr>
          <p:nvPr/>
        </p:nvSpPr>
        <p:spPr bwMode="auto">
          <a:xfrm>
            <a:off x="776288" y="1252115"/>
            <a:ext cx="8367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按键后, 以中断方式通知</a:t>
            </a:r>
            <a:r>
              <a:rPr lang="en-US" altLang="zh-CN" sz="2800" b="1"/>
              <a:t>CPU</a:t>
            </a:r>
            <a:r>
              <a:rPr lang="zh-CN" altLang="en-US" sz="2800" b="1"/>
              <a:t>读取</a:t>
            </a:r>
            <a:r>
              <a:rPr lang="zh-CN" altLang="en-US" sz="2800" b="1">
                <a:solidFill>
                  <a:schemeClr val="tx1"/>
                </a:solidFill>
              </a:rPr>
              <a:t>按键</a:t>
            </a:r>
            <a:r>
              <a:rPr lang="zh-CN" altLang="en-US" sz="2800" b="1" smtClean="0">
                <a:solidFill>
                  <a:schemeClr val="tx1"/>
                </a:solidFill>
              </a:rPr>
              <a:t>编码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build="p" autoUpdateAnimBg="0"/>
      <p:bldP spid="144" grpId="0" build="p" autoUpdateAnimBg="0"/>
      <p:bldP spid="14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1800" y="4224560"/>
            <a:ext cx="87122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0500" indent="-190500">
              <a:lnSpc>
                <a:spcPct val="105000"/>
              </a:lnSpc>
              <a:spcBef>
                <a:spcPct val="15000"/>
              </a:spcBef>
            </a:pPr>
            <a:r>
              <a:rPr lang="zh-CN" altLang="en-US" sz="2800" b="1" u="sng"/>
              <a:t>硬件扫描键盘的主要优点</a:t>
            </a:r>
            <a:r>
              <a:rPr lang="zh-CN" altLang="en-US" sz="2800" b="1"/>
              <a:t>:</a:t>
            </a:r>
          </a:p>
          <a:p>
            <a:pPr marL="190500" indent="-190500">
              <a:spcBef>
                <a:spcPct val="10000"/>
              </a:spcBef>
            </a:pPr>
            <a:r>
              <a:rPr lang="zh-CN" altLang="en-US" sz="2800" b="1"/>
              <a:t>  仅在接口产生</a:t>
            </a:r>
            <a:r>
              <a:rPr lang="en-US" altLang="zh-CN" sz="2800" b="1"/>
              <a:t>ASCII</a:t>
            </a:r>
            <a:r>
              <a:rPr lang="zh-CN" altLang="en-US" sz="2800" b="1"/>
              <a:t>码后, </a:t>
            </a:r>
            <a:r>
              <a:rPr lang="en-US" altLang="zh-CN" sz="2800" b="1"/>
              <a:t>CPU</a:t>
            </a:r>
            <a:r>
              <a:rPr lang="zh-CN" altLang="en-US" sz="2800" b="1"/>
              <a:t>以中断方式读取该代码, 所以</a:t>
            </a:r>
            <a:r>
              <a:rPr lang="en-US" altLang="zh-CN" sz="2800" b="1"/>
              <a:t>CPU</a:t>
            </a:r>
            <a:r>
              <a:rPr lang="zh-CN" altLang="en-US" sz="2800" b="1"/>
              <a:t>负担小。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36563" y="799231"/>
            <a:ext cx="27432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000" b="1"/>
              <a:t>4. 完整过程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69938" y="1548954"/>
            <a:ext cx="23304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计数器计数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820988" y="1915666"/>
            <a:ext cx="812800" cy="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586163" y="1564829"/>
            <a:ext cx="45720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计数值等于按键位置码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936625" y="2337941"/>
            <a:ext cx="457200" cy="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312863" y="2033141"/>
            <a:ext cx="4059237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比较器送出锁定信号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4770438" y="2356991"/>
            <a:ext cx="457200" cy="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195888" y="2050604"/>
            <a:ext cx="319246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计数器停止计数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314450" y="2544316"/>
            <a:ext cx="719613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以计数值(即扫描码为地址)访问</a:t>
            </a:r>
            <a:r>
              <a:rPr lang="en-US" altLang="zh-CN" sz="2800" b="1"/>
              <a:t>ROM</a:t>
            </a:r>
            <a:endParaRPr lang="zh-CN" altLang="en-US" sz="2800" b="1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341438" y="3053904"/>
            <a:ext cx="344646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获得按键</a:t>
            </a:r>
            <a:r>
              <a:rPr lang="en-US" altLang="zh-CN" sz="2800" b="1"/>
              <a:t>ASCII</a:t>
            </a:r>
            <a:r>
              <a:rPr lang="zh-CN" altLang="en-US" sz="2800" b="1"/>
              <a:t>码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872038" y="3018979"/>
            <a:ext cx="11191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接口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917575" y="2823716"/>
            <a:ext cx="457200" cy="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7291388" y="2836416"/>
            <a:ext cx="457200" cy="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908050" y="3349179"/>
            <a:ext cx="457200" cy="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4354513" y="3352354"/>
            <a:ext cx="457200" cy="0"/>
          </a:xfrm>
          <a:prstGeom prst="lin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5775325" y="3349179"/>
            <a:ext cx="457200" cy="0"/>
          </a:xfrm>
          <a:prstGeom prst="lin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205538" y="2998341"/>
            <a:ext cx="1728787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处理器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901950" y="1372741"/>
            <a:ext cx="706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animBg="1"/>
      <p:bldP spid="6" grpId="0" build="p" autoUpdateAnimBg="0" advAuto="0"/>
      <p:bldP spid="7" grpId="0" animBg="1"/>
      <p:bldP spid="8" grpId="0" build="p" autoUpdateAnimBg="0" advAuto="0"/>
      <p:bldP spid="9" grpId="0" animBg="1"/>
      <p:bldP spid="10" grpId="0" build="p" autoUpdateAnimBg="0" advAuto="0"/>
      <p:bldP spid="11" grpId="0" build="p" autoUpdateAnimBg="0" advAuto="0"/>
      <p:bldP spid="12" grpId="0" build="p" autoUpdateAnimBg="0" advAuto="0"/>
      <p:bldP spid="13" grpId="0" build="p" autoUpdateAnimBg="0" advAuto="0"/>
      <p:bldP spid="14" grpId="0" animBg="1"/>
      <p:bldP spid="15" grpId="0" animBg="1"/>
      <p:bldP spid="16" grpId="0" animBg="1"/>
      <p:bldP spid="17" grpId="0" animBg="1"/>
      <p:bldP spid="18" grpId="0" animBg="1"/>
      <p:bldP spid="19" grpId="0" build="p" autoUpdateAnimBg="0" advAuto="0"/>
      <p:bldP spid="20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66713" y="1412776"/>
            <a:ext cx="86344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800" b="1">
                <a:latin typeface="宋体" charset="-122"/>
              </a:rPr>
              <a:t>用键盘扫描程序识别按键位置</a:t>
            </a:r>
            <a:r>
              <a:rPr lang="zh-CN" altLang="en-US" sz="2800" b="1"/>
              <a:t>, </a:t>
            </a:r>
            <a:r>
              <a:rPr lang="zh-CN" altLang="en-US" sz="2800" b="1">
                <a:latin typeface="宋体" charset="-122"/>
              </a:rPr>
              <a:t>并转换为相应代码。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99592" y="188640"/>
            <a:ext cx="4419600" cy="565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100" b="1">
                <a:solidFill>
                  <a:srgbClr val="0000FF"/>
                </a:solidFill>
              </a:rPr>
              <a:t>6.2.2  软件扫描键盘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6875" y="836712"/>
            <a:ext cx="161925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000" b="1"/>
              <a:t>1. 定义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6400" y="1993305"/>
            <a:ext cx="27432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000" b="1"/>
              <a:t>2. 扫描方法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461963" y="2591693"/>
            <a:ext cx="310515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000" b="1"/>
              <a:t>(1) </a:t>
            </a:r>
            <a:r>
              <a:rPr lang="zh-CN" altLang="en-US" sz="3000" b="1">
                <a:solidFill>
                  <a:srgbClr val="C00000"/>
                </a:solidFill>
              </a:rPr>
              <a:t>逐行扫描法</a:t>
            </a: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36575" y="3197919"/>
            <a:ext cx="231933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1) 键盘矩阵</a:t>
            </a:r>
          </a:p>
        </p:txBody>
      </p:sp>
      <p:sp>
        <p:nvSpPr>
          <p:cNvPr id="8" name="Text Box 161"/>
          <p:cNvSpPr txBox="1">
            <a:spLocks noChangeArrowheads="1"/>
          </p:cNvSpPr>
          <p:nvPr/>
        </p:nvSpPr>
        <p:spPr bwMode="auto">
          <a:xfrm>
            <a:off x="501650" y="3748261"/>
            <a:ext cx="3563938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zh-CN" altLang="en-US" sz="2800" b="1"/>
              <a:t>如果没有行线的影响, 列线均输出高电平。</a:t>
            </a:r>
          </a:p>
        </p:txBody>
      </p:sp>
      <p:sp>
        <p:nvSpPr>
          <p:cNvPr id="9" name="Text Box 164"/>
          <p:cNvSpPr txBox="1">
            <a:spLocks noChangeArrowheads="1"/>
          </p:cNvSpPr>
          <p:nvPr/>
        </p:nvSpPr>
        <p:spPr bwMode="auto">
          <a:xfrm>
            <a:off x="544513" y="4782096"/>
            <a:ext cx="25908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2) 扫描流程</a:t>
            </a:r>
          </a:p>
        </p:txBody>
      </p:sp>
      <p:sp>
        <p:nvSpPr>
          <p:cNvPr id="10" name="Text Box 165"/>
          <p:cNvSpPr txBox="1">
            <a:spLocks noChangeArrowheads="1"/>
          </p:cNvSpPr>
          <p:nvPr/>
        </p:nvSpPr>
        <p:spPr bwMode="auto">
          <a:xfrm>
            <a:off x="485775" y="5373960"/>
            <a:ext cx="5743575" cy="1295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zh-CN" altLang="en-US" sz="2800" b="1"/>
              <a:t>任一键按下后产生中断请求, </a:t>
            </a:r>
            <a:r>
              <a:rPr lang="en-US" altLang="zh-CN" sz="2800" b="1"/>
              <a:t>CPU</a:t>
            </a:r>
            <a:r>
              <a:rPr lang="zh-CN" altLang="en-US" sz="2800" b="1"/>
              <a:t>响应后进入中断服务程序</a:t>
            </a:r>
            <a:r>
              <a:rPr lang="zh-CN" altLang="en-US" sz="2700" b="1"/>
              <a:t>(即扫描子程序, 或键盘内置单片机执行扫描程序):</a:t>
            </a:r>
          </a:p>
        </p:txBody>
      </p:sp>
      <p:grpSp>
        <p:nvGrpSpPr>
          <p:cNvPr id="11" name="Group 175"/>
          <p:cNvGrpSpPr>
            <a:grpSpLocks/>
          </p:cNvGrpSpPr>
          <p:nvPr/>
        </p:nvGrpSpPr>
        <p:grpSpPr bwMode="auto">
          <a:xfrm>
            <a:off x="4306888" y="1717080"/>
            <a:ext cx="5072062" cy="3597275"/>
            <a:chOff x="2713" y="949"/>
            <a:chExt cx="3195" cy="2266"/>
          </a:xfrm>
        </p:grpSpPr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5233" y="949"/>
              <a:ext cx="49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cs typeface="Times New Roman" pitchFamily="18" charset="0"/>
                  <a:sym typeface="Symbol" pitchFamily="18" charset="2"/>
                </a:rPr>
                <a:t></a:t>
              </a:r>
              <a:r>
                <a:rPr lang="zh-CN" altLang="en-US" sz="2400" b="1">
                  <a:ea typeface="黑体" pitchFamily="2" charset="-122"/>
                </a:rPr>
                <a:t>5</a:t>
              </a:r>
              <a:r>
                <a:rPr lang="en-US" altLang="zh-CN" sz="2400" b="1">
                  <a:ea typeface="黑体" pitchFamily="2" charset="-122"/>
                </a:rPr>
                <a:t>V</a:t>
              </a:r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4026" y="1735"/>
              <a:ext cx="1610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4174" y="1216"/>
              <a:ext cx="1406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>
              <a:off x="4165" y="1520"/>
              <a:ext cx="0" cy="136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4165" y="1216"/>
              <a:ext cx="0" cy="136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4136" y="1352"/>
              <a:ext cx="70" cy="159"/>
            </a:xfrm>
            <a:prstGeom prst="rect">
              <a:avLst/>
            </a:prstGeom>
            <a:noFill/>
            <a:ln w="28575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" name="Oval 32"/>
            <p:cNvSpPr>
              <a:spLocks noChangeArrowheads="1"/>
            </p:cNvSpPr>
            <p:nvPr/>
          </p:nvSpPr>
          <p:spPr bwMode="auto">
            <a:xfrm>
              <a:off x="5582" y="1171"/>
              <a:ext cx="73" cy="73"/>
            </a:xfrm>
            <a:prstGeom prst="ellips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" name="Text Box 34"/>
            <p:cNvSpPr txBox="1">
              <a:spLocks noChangeArrowheads="1"/>
            </p:cNvSpPr>
            <p:nvPr/>
          </p:nvSpPr>
          <p:spPr bwMode="auto">
            <a:xfrm>
              <a:off x="4154" y="1472"/>
              <a:ext cx="1754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500" b="1">
                  <a:ea typeface="黑体" pitchFamily="2" charset="-122"/>
                </a:rPr>
                <a:t>0      1       2       3</a:t>
              </a:r>
            </a:p>
          </p:txBody>
        </p:sp>
        <p:sp>
          <p:nvSpPr>
            <p:cNvPr id="20" name="Line 87"/>
            <p:cNvSpPr>
              <a:spLocks noChangeShapeType="1"/>
            </p:cNvSpPr>
            <p:nvPr/>
          </p:nvSpPr>
          <p:spPr bwMode="auto">
            <a:xfrm>
              <a:off x="4030" y="2073"/>
              <a:ext cx="1610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Line 88"/>
            <p:cNvSpPr>
              <a:spLocks noChangeShapeType="1"/>
            </p:cNvSpPr>
            <p:nvPr/>
          </p:nvSpPr>
          <p:spPr bwMode="auto">
            <a:xfrm>
              <a:off x="4036" y="2368"/>
              <a:ext cx="1610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Line 89"/>
            <p:cNvSpPr>
              <a:spLocks noChangeShapeType="1"/>
            </p:cNvSpPr>
            <p:nvPr/>
          </p:nvSpPr>
          <p:spPr bwMode="auto">
            <a:xfrm>
              <a:off x="4039" y="2660"/>
              <a:ext cx="1610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" name="Line 92"/>
            <p:cNvSpPr>
              <a:spLocks noChangeShapeType="1"/>
            </p:cNvSpPr>
            <p:nvPr/>
          </p:nvSpPr>
          <p:spPr bwMode="auto">
            <a:xfrm flipH="1">
              <a:off x="4550" y="1520"/>
              <a:ext cx="0" cy="136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4" name="Line 93"/>
            <p:cNvSpPr>
              <a:spLocks noChangeShapeType="1"/>
            </p:cNvSpPr>
            <p:nvPr/>
          </p:nvSpPr>
          <p:spPr bwMode="auto">
            <a:xfrm>
              <a:off x="4550" y="1216"/>
              <a:ext cx="0" cy="136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" name="Rectangle 94"/>
            <p:cNvSpPr>
              <a:spLocks noChangeArrowheads="1"/>
            </p:cNvSpPr>
            <p:nvPr/>
          </p:nvSpPr>
          <p:spPr bwMode="auto">
            <a:xfrm>
              <a:off x="4512" y="1352"/>
              <a:ext cx="70" cy="159"/>
            </a:xfrm>
            <a:prstGeom prst="rect">
              <a:avLst/>
            </a:prstGeom>
            <a:noFill/>
            <a:ln w="28575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Line 96"/>
            <p:cNvSpPr>
              <a:spLocks noChangeShapeType="1"/>
            </p:cNvSpPr>
            <p:nvPr/>
          </p:nvSpPr>
          <p:spPr bwMode="auto">
            <a:xfrm flipH="1">
              <a:off x="4970" y="1522"/>
              <a:ext cx="0" cy="136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Line 97"/>
            <p:cNvSpPr>
              <a:spLocks noChangeShapeType="1"/>
            </p:cNvSpPr>
            <p:nvPr/>
          </p:nvSpPr>
          <p:spPr bwMode="auto">
            <a:xfrm>
              <a:off x="4970" y="1221"/>
              <a:ext cx="0" cy="136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Rectangle 98"/>
            <p:cNvSpPr>
              <a:spLocks noChangeArrowheads="1"/>
            </p:cNvSpPr>
            <p:nvPr/>
          </p:nvSpPr>
          <p:spPr bwMode="auto">
            <a:xfrm>
              <a:off x="4932" y="1357"/>
              <a:ext cx="70" cy="159"/>
            </a:xfrm>
            <a:prstGeom prst="rect">
              <a:avLst/>
            </a:prstGeom>
            <a:noFill/>
            <a:ln w="28575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Line 105"/>
            <p:cNvSpPr>
              <a:spLocks noChangeShapeType="1"/>
            </p:cNvSpPr>
            <p:nvPr/>
          </p:nvSpPr>
          <p:spPr bwMode="auto">
            <a:xfrm flipH="1">
              <a:off x="5368" y="1526"/>
              <a:ext cx="0" cy="136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Line 106"/>
            <p:cNvSpPr>
              <a:spLocks noChangeShapeType="1"/>
            </p:cNvSpPr>
            <p:nvPr/>
          </p:nvSpPr>
          <p:spPr bwMode="auto">
            <a:xfrm>
              <a:off x="5368" y="1216"/>
              <a:ext cx="0" cy="136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Rectangle 107"/>
            <p:cNvSpPr>
              <a:spLocks noChangeArrowheads="1"/>
            </p:cNvSpPr>
            <p:nvPr/>
          </p:nvSpPr>
          <p:spPr bwMode="auto">
            <a:xfrm>
              <a:off x="5330" y="1343"/>
              <a:ext cx="70" cy="181"/>
            </a:xfrm>
            <a:prstGeom prst="rect">
              <a:avLst/>
            </a:prstGeom>
            <a:noFill/>
            <a:ln w="28575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32" name="Group 166"/>
            <p:cNvGrpSpPr>
              <a:grpSpLocks/>
            </p:cNvGrpSpPr>
            <p:nvPr/>
          </p:nvGrpSpPr>
          <p:grpSpPr bwMode="auto">
            <a:xfrm>
              <a:off x="4342" y="1853"/>
              <a:ext cx="211" cy="197"/>
              <a:chOff x="4272" y="1934"/>
              <a:chExt cx="254" cy="214"/>
            </a:xfrm>
          </p:grpSpPr>
          <p:sp>
            <p:nvSpPr>
              <p:cNvPr id="49" name="Line 116"/>
              <p:cNvSpPr>
                <a:spLocks noChangeShapeType="1"/>
              </p:cNvSpPr>
              <p:nvPr/>
            </p:nvSpPr>
            <p:spPr bwMode="auto">
              <a:xfrm flipH="1">
                <a:off x="4468" y="1954"/>
                <a:ext cx="58" cy="6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 type="oval" w="sm" len="sm"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50" name="Line 117"/>
              <p:cNvSpPr>
                <a:spLocks noChangeShapeType="1"/>
              </p:cNvSpPr>
              <p:nvPr/>
            </p:nvSpPr>
            <p:spPr bwMode="auto">
              <a:xfrm flipH="1">
                <a:off x="4345" y="2081"/>
                <a:ext cx="69" cy="6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 type="oval" w="sm" len="sm"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51" name="Line 118"/>
              <p:cNvSpPr>
                <a:spLocks noChangeShapeType="1"/>
              </p:cNvSpPr>
              <p:nvPr/>
            </p:nvSpPr>
            <p:spPr bwMode="auto">
              <a:xfrm flipH="1">
                <a:off x="4341" y="1963"/>
                <a:ext cx="98" cy="10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52" name="Line 119"/>
              <p:cNvSpPr>
                <a:spLocks noChangeShapeType="1"/>
              </p:cNvSpPr>
              <p:nvPr/>
            </p:nvSpPr>
            <p:spPr bwMode="auto">
              <a:xfrm flipH="1" flipV="1">
                <a:off x="4272" y="1934"/>
                <a:ext cx="108" cy="7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sp>
          <p:nvSpPr>
            <p:cNvPr id="33" name="Text Box 131"/>
            <p:cNvSpPr txBox="1">
              <a:spLocks noChangeArrowheads="1"/>
            </p:cNvSpPr>
            <p:nvPr/>
          </p:nvSpPr>
          <p:spPr bwMode="auto">
            <a:xfrm>
              <a:off x="3872" y="1302"/>
              <a:ext cx="3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R</a:t>
              </a:r>
            </a:p>
          </p:txBody>
        </p:sp>
        <p:sp>
          <p:nvSpPr>
            <p:cNvPr id="34" name="Text Box 135"/>
            <p:cNvSpPr txBox="1">
              <a:spLocks noChangeArrowheads="1"/>
            </p:cNvSpPr>
            <p:nvPr/>
          </p:nvSpPr>
          <p:spPr bwMode="auto">
            <a:xfrm>
              <a:off x="4285" y="1289"/>
              <a:ext cx="2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R</a:t>
              </a:r>
            </a:p>
          </p:txBody>
        </p:sp>
        <p:sp>
          <p:nvSpPr>
            <p:cNvPr id="35" name="Text Box 136"/>
            <p:cNvSpPr txBox="1">
              <a:spLocks noChangeArrowheads="1"/>
            </p:cNvSpPr>
            <p:nvPr/>
          </p:nvSpPr>
          <p:spPr bwMode="auto">
            <a:xfrm>
              <a:off x="4703" y="1289"/>
              <a:ext cx="3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R</a:t>
              </a:r>
            </a:p>
          </p:txBody>
        </p:sp>
        <p:sp>
          <p:nvSpPr>
            <p:cNvPr id="36" name="Text Box 137"/>
            <p:cNvSpPr txBox="1">
              <a:spLocks noChangeArrowheads="1"/>
            </p:cNvSpPr>
            <p:nvPr/>
          </p:nvSpPr>
          <p:spPr bwMode="auto">
            <a:xfrm>
              <a:off x="5098" y="1300"/>
              <a:ext cx="3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R</a:t>
              </a:r>
            </a:p>
          </p:txBody>
        </p:sp>
        <p:sp>
          <p:nvSpPr>
            <p:cNvPr id="37" name="AutoShape 140"/>
            <p:cNvSpPr>
              <a:spLocks noChangeArrowheads="1"/>
            </p:cNvSpPr>
            <p:nvPr/>
          </p:nvSpPr>
          <p:spPr bwMode="auto">
            <a:xfrm>
              <a:off x="2784" y="2105"/>
              <a:ext cx="399" cy="184"/>
            </a:xfrm>
            <a:prstGeom prst="rightArrow">
              <a:avLst>
                <a:gd name="adj1" fmla="val 50000"/>
                <a:gd name="adj2" fmla="val 54212"/>
              </a:avLst>
            </a:prstGeom>
            <a:noFill/>
            <a:ln w="222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Text Box 139"/>
            <p:cNvSpPr txBox="1">
              <a:spLocks noChangeArrowheads="1"/>
            </p:cNvSpPr>
            <p:nvPr/>
          </p:nvSpPr>
          <p:spPr bwMode="auto">
            <a:xfrm>
              <a:off x="3206" y="1542"/>
              <a:ext cx="414" cy="1262"/>
            </a:xfrm>
            <a:prstGeom prst="rect">
              <a:avLst/>
            </a:prstGeom>
            <a:noFill/>
            <a:ln w="222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600" b="1"/>
                <a:t>输入寄存器</a:t>
              </a:r>
            </a:p>
          </p:txBody>
        </p:sp>
        <p:sp>
          <p:nvSpPr>
            <p:cNvPr id="39" name="Freeform 142"/>
            <p:cNvSpPr>
              <a:spLocks/>
            </p:cNvSpPr>
            <p:nvPr/>
          </p:nvSpPr>
          <p:spPr bwMode="auto">
            <a:xfrm>
              <a:off x="3627" y="1744"/>
              <a:ext cx="23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5" y="0"/>
                </a:cxn>
              </a:cxnLst>
              <a:rect l="0" t="0" r="r" b="b"/>
              <a:pathLst>
                <a:path w="485" h="1">
                  <a:moveTo>
                    <a:pt x="0" y="0"/>
                  </a:moveTo>
                  <a:cubicBezTo>
                    <a:pt x="162" y="0"/>
                    <a:pt x="323" y="0"/>
                    <a:pt x="485" y="0"/>
                  </a:cubicBezTo>
                </a:path>
              </a:pathLst>
            </a:custGeom>
            <a:noFill/>
            <a:ln w="22225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0" name="Freeform 143"/>
            <p:cNvSpPr>
              <a:spLocks/>
            </p:cNvSpPr>
            <p:nvPr/>
          </p:nvSpPr>
          <p:spPr bwMode="auto">
            <a:xfrm>
              <a:off x="3625" y="2382"/>
              <a:ext cx="23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5" y="0"/>
                </a:cxn>
              </a:cxnLst>
              <a:rect l="0" t="0" r="r" b="b"/>
              <a:pathLst>
                <a:path w="485" h="1">
                  <a:moveTo>
                    <a:pt x="0" y="0"/>
                  </a:moveTo>
                  <a:cubicBezTo>
                    <a:pt x="162" y="0"/>
                    <a:pt x="323" y="0"/>
                    <a:pt x="485" y="0"/>
                  </a:cubicBezTo>
                </a:path>
              </a:pathLst>
            </a:custGeom>
            <a:noFill/>
            <a:ln w="22225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1" name="Text Box 146"/>
            <p:cNvSpPr txBox="1">
              <a:spLocks noChangeArrowheads="1"/>
            </p:cNvSpPr>
            <p:nvPr/>
          </p:nvSpPr>
          <p:spPr bwMode="auto">
            <a:xfrm>
              <a:off x="2713" y="1840"/>
              <a:ext cx="54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DB</a:t>
              </a:r>
            </a:p>
          </p:txBody>
        </p:sp>
        <p:sp>
          <p:nvSpPr>
            <p:cNvPr id="42" name="Text Box 153"/>
            <p:cNvSpPr txBox="1">
              <a:spLocks noChangeArrowheads="1"/>
            </p:cNvSpPr>
            <p:nvPr/>
          </p:nvSpPr>
          <p:spPr bwMode="auto">
            <a:xfrm>
              <a:off x="3973" y="2886"/>
              <a:ext cx="1721" cy="329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700" b="1"/>
                <a:t>输出三态缓冲器</a:t>
              </a:r>
            </a:p>
          </p:txBody>
        </p:sp>
        <p:sp>
          <p:nvSpPr>
            <p:cNvPr id="43" name="Freeform 157"/>
            <p:cNvSpPr>
              <a:spLocks/>
            </p:cNvSpPr>
            <p:nvPr/>
          </p:nvSpPr>
          <p:spPr bwMode="auto">
            <a:xfrm>
              <a:off x="3636" y="2081"/>
              <a:ext cx="23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5" y="0"/>
                </a:cxn>
              </a:cxnLst>
              <a:rect l="0" t="0" r="r" b="b"/>
              <a:pathLst>
                <a:path w="485" h="1">
                  <a:moveTo>
                    <a:pt x="0" y="0"/>
                  </a:moveTo>
                  <a:cubicBezTo>
                    <a:pt x="162" y="0"/>
                    <a:pt x="323" y="0"/>
                    <a:pt x="485" y="0"/>
                  </a:cubicBezTo>
                </a:path>
              </a:pathLst>
            </a:custGeom>
            <a:noFill/>
            <a:ln w="22225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4" name="Freeform 158"/>
            <p:cNvSpPr>
              <a:spLocks/>
            </p:cNvSpPr>
            <p:nvPr/>
          </p:nvSpPr>
          <p:spPr bwMode="auto">
            <a:xfrm>
              <a:off x="3630" y="2680"/>
              <a:ext cx="23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5" y="0"/>
                </a:cxn>
              </a:cxnLst>
              <a:rect l="0" t="0" r="r" b="b"/>
              <a:pathLst>
                <a:path w="485" h="1">
                  <a:moveTo>
                    <a:pt x="0" y="0"/>
                  </a:moveTo>
                  <a:cubicBezTo>
                    <a:pt x="162" y="0"/>
                    <a:pt x="323" y="0"/>
                    <a:pt x="485" y="0"/>
                  </a:cubicBezTo>
                </a:path>
              </a:pathLst>
            </a:custGeom>
            <a:noFill/>
            <a:ln w="22225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5" name="Text Box 170"/>
            <p:cNvSpPr txBox="1">
              <a:spLocks noChangeArrowheads="1"/>
            </p:cNvSpPr>
            <p:nvPr/>
          </p:nvSpPr>
          <p:spPr bwMode="auto">
            <a:xfrm>
              <a:off x="3763" y="1599"/>
              <a:ext cx="34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smtClean="0"/>
                <a:t>0</a:t>
              </a:r>
              <a:endParaRPr lang="zh-CN" altLang="en-US" sz="2400" b="1"/>
            </a:p>
          </p:txBody>
        </p:sp>
        <p:sp>
          <p:nvSpPr>
            <p:cNvPr id="46" name="Text Box 171"/>
            <p:cNvSpPr txBox="1">
              <a:spLocks noChangeArrowheads="1"/>
            </p:cNvSpPr>
            <p:nvPr/>
          </p:nvSpPr>
          <p:spPr bwMode="auto">
            <a:xfrm>
              <a:off x="3774" y="1938"/>
              <a:ext cx="34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smtClean="0"/>
                <a:t>1</a:t>
              </a:r>
              <a:endParaRPr lang="zh-CN" altLang="en-US" sz="2400" b="1"/>
            </a:p>
          </p:txBody>
        </p:sp>
        <p:sp>
          <p:nvSpPr>
            <p:cNvPr id="47" name="Text Box 172"/>
            <p:cNvSpPr txBox="1">
              <a:spLocks noChangeArrowheads="1"/>
            </p:cNvSpPr>
            <p:nvPr/>
          </p:nvSpPr>
          <p:spPr bwMode="auto">
            <a:xfrm>
              <a:off x="3800" y="2232"/>
              <a:ext cx="34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smtClean="0"/>
                <a:t>2</a:t>
              </a:r>
              <a:endParaRPr lang="zh-CN" altLang="en-US" sz="2400" b="1"/>
            </a:p>
          </p:txBody>
        </p:sp>
        <p:sp>
          <p:nvSpPr>
            <p:cNvPr id="48" name="Text Box 173"/>
            <p:cNvSpPr txBox="1">
              <a:spLocks noChangeArrowheads="1"/>
            </p:cNvSpPr>
            <p:nvPr/>
          </p:nvSpPr>
          <p:spPr bwMode="auto">
            <a:xfrm>
              <a:off x="3784" y="2540"/>
              <a:ext cx="34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smtClean="0"/>
                <a:t>3</a:t>
              </a:r>
              <a:endParaRPr lang="zh-CN" altLang="en-US" sz="2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>
            <a:off x="3575621" y="1923504"/>
            <a:ext cx="0" cy="320675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3562921" y="882104"/>
            <a:ext cx="0" cy="307975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651696" y="404266"/>
            <a:ext cx="1758950" cy="452432"/>
          </a:xfrm>
          <a:prstGeom prst="rect">
            <a:avLst/>
          </a:prstGeom>
          <a:solidFill>
            <a:srgbClr val="CC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600" b="1"/>
              <a:t>行线送全0</a:t>
            </a:r>
          </a:p>
        </p:txBody>
      </p:sp>
      <p:grpSp>
        <p:nvGrpSpPr>
          <p:cNvPr id="5" name="Group 102"/>
          <p:cNvGrpSpPr>
            <a:grpSpLocks/>
          </p:cNvGrpSpPr>
          <p:nvPr/>
        </p:nvGrpSpPr>
        <p:grpSpPr bwMode="auto">
          <a:xfrm>
            <a:off x="2294509" y="1210716"/>
            <a:ext cx="2555875" cy="684213"/>
            <a:chOff x="1537" y="689"/>
            <a:chExt cx="1610" cy="457"/>
          </a:xfrm>
        </p:grpSpPr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1537" y="689"/>
              <a:ext cx="1610" cy="457"/>
            </a:xfrm>
            <a:prstGeom prst="flowChartDecision">
              <a:avLst/>
            </a:prstGeom>
            <a:solidFill>
              <a:srgbClr val="CCFF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777" y="757"/>
              <a:ext cx="1296" cy="32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列线中有0</a:t>
              </a: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151759" y="2266404"/>
            <a:ext cx="885825" cy="431800"/>
          </a:xfrm>
          <a:prstGeom prst="rect">
            <a:avLst/>
          </a:prstGeom>
          <a:solidFill>
            <a:srgbClr val="CC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700" b="1"/>
              <a:t> </a:t>
            </a:r>
            <a:r>
              <a:rPr lang="en-US" altLang="zh-CN" sz="2700" b="1"/>
              <a:t>i</a:t>
            </a:r>
            <a:r>
              <a:rPr lang="en-US" altLang="zh-CN" sz="1200" b="1"/>
              <a:t> </a:t>
            </a:r>
            <a:r>
              <a:rPr lang="en-US" altLang="zh-CN" sz="2700" b="1"/>
              <a:t>=</a:t>
            </a:r>
            <a:r>
              <a:rPr lang="en-US" altLang="zh-CN" sz="1200" b="1"/>
              <a:t> </a:t>
            </a:r>
            <a:r>
              <a:rPr lang="en-US" altLang="zh-CN" sz="2700" b="1"/>
              <a:t>0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002409" y="3115716"/>
            <a:ext cx="3292475" cy="466281"/>
          </a:xfrm>
          <a:prstGeom prst="rect">
            <a:avLst/>
          </a:prstGeom>
          <a:solidFill>
            <a:srgbClr val="CCFFFF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700" b="1"/>
              <a:t>第</a:t>
            </a:r>
            <a:r>
              <a:rPr lang="en-US" altLang="zh-CN" sz="2700" b="1"/>
              <a:t>i</a:t>
            </a:r>
            <a:r>
              <a:rPr lang="zh-CN" altLang="en-US" sz="2700" b="1"/>
              <a:t>行送</a:t>
            </a:r>
            <a:r>
              <a:rPr lang="en-US" altLang="en-US" sz="2700" b="1"/>
              <a:t>0, </a:t>
            </a:r>
            <a:r>
              <a:rPr lang="zh-CN" altLang="en-US" sz="2700" b="1"/>
              <a:t>其余行送1</a:t>
            </a:r>
          </a:p>
        </p:txBody>
      </p:sp>
      <p:grpSp>
        <p:nvGrpSpPr>
          <p:cNvPr id="10" name="Group 103"/>
          <p:cNvGrpSpPr>
            <a:grpSpLocks/>
          </p:cNvGrpSpPr>
          <p:nvPr/>
        </p:nvGrpSpPr>
        <p:grpSpPr bwMode="auto">
          <a:xfrm>
            <a:off x="2372296" y="3887241"/>
            <a:ext cx="2462213" cy="650875"/>
            <a:chOff x="1613" y="2438"/>
            <a:chExt cx="1551" cy="453"/>
          </a:xfrm>
        </p:grpSpPr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1613" y="2438"/>
              <a:ext cx="1551" cy="453"/>
            </a:xfrm>
            <a:prstGeom prst="flowChartDecision">
              <a:avLst/>
            </a:prstGeom>
            <a:solidFill>
              <a:srgbClr val="CCFF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56" y="2520"/>
              <a:ext cx="1099" cy="3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列线中有0</a:t>
              </a:r>
            </a:p>
          </p:txBody>
        </p: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108771" y="4904829"/>
            <a:ext cx="3033713" cy="445507"/>
          </a:xfrm>
          <a:prstGeom prst="rect">
            <a:avLst/>
          </a:prstGeom>
          <a:solidFill>
            <a:srgbClr val="CC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700" b="1"/>
              <a:t>获得按键行列位置</a:t>
            </a: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3574034" y="2712491"/>
            <a:ext cx="0" cy="379413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589909" y="3625304"/>
            <a:ext cx="0" cy="258762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3601021" y="4544466"/>
            <a:ext cx="0" cy="344488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17" name="Group 104"/>
          <p:cNvGrpSpPr>
            <a:grpSpLocks/>
          </p:cNvGrpSpPr>
          <p:nvPr/>
        </p:nvGrpSpPr>
        <p:grpSpPr bwMode="auto">
          <a:xfrm>
            <a:off x="2089721" y="5674766"/>
            <a:ext cx="3025775" cy="484188"/>
            <a:chOff x="1408" y="3600"/>
            <a:chExt cx="1820" cy="333"/>
          </a:xfrm>
        </p:grpSpPr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1408" y="3600"/>
              <a:ext cx="1820" cy="333"/>
            </a:xfrm>
            <a:prstGeom prst="rect">
              <a:avLst/>
            </a:prstGeom>
            <a:solidFill>
              <a:srgbClr val="CCFF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700" b="1"/>
                <a:t>位置码     </a:t>
              </a:r>
              <a:r>
                <a:rPr lang="en-US" altLang="zh-CN" sz="2700" b="1"/>
                <a:t>ASCII</a:t>
              </a:r>
              <a:r>
                <a:rPr lang="zh-CN" altLang="en-US" sz="2700" b="1"/>
                <a:t>码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2147" y="3756"/>
              <a:ext cx="193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3602609" y="5379491"/>
            <a:ext cx="0" cy="265113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584771" y="1809204"/>
            <a:ext cx="1866900" cy="790575"/>
          </a:xfrm>
          <a:prstGeom prst="rect">
            <a:avLst/>
          </a:prstGeom>
          <a:solidFill>
            <a:srgbClr val="CC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600" b="1"/>
              <a:t>没有健按下转显示程序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3664521" y="1804441"/>
            <a:ext cx="533400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700" b="1"/>
              <a:t>Y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3656584" y="4469854"/>
            <a:ext cx="5334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/>
              <a:t>Y</a:t>
            </a: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1903984" y="3784054"/>
            <a:ext cx="533400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700" b="1"/>
              <a:t>N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654621" y="3988841"/>
            <a:ext cx="995363" cy="445507"/>
          </a:xfrm>
          <a:prstGeom prst="rect">
            <a:avLst/>
          </a:prstGeom>
          <a:solidFill>
            <a:srgbClr val="CC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zh-CN" sz="2700" b="1"/>
              <a:t>i=i+1</a:t>
            </a:r>
          </a:p>
        </p:txBody>
      </p:sp>
      <p:sp>
        <p:nvSpPr>
          <p:cNvPr id="26" name="Line 40"/>
          <p:cNvSpPr>
            <a:spLocks noChangeShapeType="1"/>
          </p:cNvSpPr>
          <p:nvPr/>
        </p:nvSpPr>
        <p:spPr bwMode="auto">
          <a:xfrm flipH="1">
            <a:off x="1651571" y="4230141"/>
            <a:ext cx="673100" cy="0"/>
          </a:xfrm>
          <a:prstGeom prst="line">
            <a:avLst/>
          </a:prstGeom>
          <a:noFill/>
          <a:ln w="222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 flipV="1">
            <a:off x="1168971" y="2810916"/>
            <a:ext cx="0" cy="1155700"/>
          </a:xfrm>
          <a:prstGeom prst="line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1157859" y="2825204"/>
            <a:ext cx="2389187" cy="0"/>
          </a:xfrm>
          <a:prstGeom prst="line">
            <a:avLst/>
          </a:prstGeom>
          <a:noFill/>
          <a:ln w="222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9" name="Text Box 50"/>
          <p:cNvSpPr txBox="1">
            <a:spLocks noChangeArrowheads="1"/>
          </p:cNvSpPr>
          <p:nvPr/>
        </p:nvSpPr>
        <p:spPr bwMode="auto">
          <a:xfrm>
            <a:off x="5577459" y="4439691"/>
            <a:ext cx="3535362" cy="965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i</a:t>
            </a:r>
            <a:r>
              <a:rPr lang="zh-CN" altLang="en-US" sz="2800" b="1"/>
              <a:t>值指示行号, 从列线读取的数据指示列号</a:t>
            </a:r>
            <a:endParaRPr lang="en-US" altLang="zh-CN" sz="2800" b="1"/>
          </a:p>
        </p:txBody>
      </p:sp>
      <p:sp>
        <p:nvSpPr>
          <p:cNvPr id="30" name="Line 52"/>
          <p:cNvSpPr>
            <a:spLocks noChangeShapeType="1"/>
          </p:cNvSpPr>
          <p:nvPr/>
        </p:nvSpPr>
        <p:spPr bwMode="auto">
          <a:xfrm flipV="1">
            <a:off x="5182171" y="5000079"/>
            <a:ext cx="374650" cy="222250"/>
          </a:xfrm>
          <a:prstGeom prst="line">
            <a:avLst/>
          </a:prstGeom>
          <a:noFill/>
          <a:ln w="222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1" name="Text Box 56"/>
          <p:cNvSpPr txBox="1">
            <a:spLocks noChangeArrowheads="1"/>
          </p:cNvSpPr>
          <p:nvPr/>
        </p:nvSpPr>
        <p:spPr bwMode="auto">
          <a:xfrm>
            <a:off x="1713484" y="1115466"/>
            <a:ext cx="533400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700" b="1"/>
              <a:t>N</a:t>
            </a:r>
          </a:p>
        </p:txBody>
      </p:sp>
      <p:sp>
        <p:nvSpPr>
          <p:cNvPr id="32" name="Freeform 57"/>
          <p:cNvSpPr>
            <a:spLocks/>
          </p:cNvSpPr>
          <p:nvPr/>
        </p:nvSpPr>
        <p:spPr bwMode="auto">
          <a:xfrm>
            <a:off x="1454721" y="1548854"/>
            <a:ext cx="863600" cy="239712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0" y="0"/>
              </a:cxn>
              <a:cxn ang="0">
                <a:pos x="0" y="192"/>
              </a:cxn>
            </a:cxnLst>
            <a:rect l="0" t="0" r="r" b="b"/>
            <a:pathLst>
              <a:path w="768" h="192">
                <a:moveTo>
                  <a:pt x="768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3" name="Rectangle 94"/>
          <p:cNvSpPr>
            <a:spLocks noChangeArrowheads="1"/>
          </p:cNvSpPr>
          <p:nvPr/>
        </p:nvSpPr>
        <p:spPr bwMode="auto">
          <a:xfrm>
            <a:off x="35496" y="251866"/>
            <a:ext cx="22240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000" b="1"/>
              <a:t>扫描子程序:</a:t>
            </a:r>
          </a:p>
        </p:txBody>
      </p:sp>
      <p:sp>
        <p:nvSpPr>
          <p:cNvPr id="34" name="Line 97"/>
          <p:cNvSpPr>
            <a:spLocks noChangeShapeType="1"/>
          </p:cNvSpPr>
          <p:nvPr/>
        </p:nvSpPr>
        <p:spPr bwMode="auto">
          <a:xfrm>
            <a:off x="5156771" y="5962104"/>
            <a:ext cx="401638" cy="0"/>
          </a:xfrm>
          <a:prstGeom prst="line">
            <a:avLst/>
          </a:prstGeom>
          <a:noFill/>
          <a:ln w="222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5" name="Text Box 98"/>
          <p:cNvSpPr txBox="1">
            <a:spLocks noChangeArrowheads="1"/>
          </p:cNvSpPr>
          <p:nvPr/>
        </p:nvSpPr>
        <p:spPr bwMode="auto">
          <a:xfrm>
            <a:off x="5518721" y="5646191"/>
            <a:ext cx="2389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如查表转换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 autoUpdateAnimBg="0"/>
      <p:bldP spid="8" grpId="0" animBg="1" autoUpdateAnimBg="0"/>
      <p:bldP spid="9" grpId="0" animBg="1" autoUpdateAnimBg="0"/>
      <p:bldP spid="13" grpId="0" animBg="1" autoUpdateAnimBg="0"/>
      <p:bldP spid="14" grpId="0" animBg="1"/>
      <p:bldP spid="15" grpId="0" animBg="1"/>
      <p:bldP spid="16" grpId="0" animBg="1"/>
      <p:bldP spid="20" grpId="0" animBg="1"/>
      <p:bldP spid="21" grpId="0" animBg="1" autoUpdateAnimBg="0"/>
      <p:bldP spid="22" grpId="0" autoUpdateAnimBg="0"/>
      <p:bldP spid="23" grpId="0" autoUpdateAnimBg="0"/>
      <p:bldP spid="24" grpId="0"/>
      <p:bldP spid="25" grpId="0" animBg="1" autoUpdateAnimBg="0"/>
      <p:bldP spid="26" grpId="0" animBg="1"/>
      <p:bldP spid="27" grpId="0" animBg="1"/>
      <p:bldP spid="28" grpId="0" animBg="1"/>
      <p:bldP spid="29" grpId="0"/>
      <p:bldP spid="30" grpId="0" animBg="1"/>
      <p:bldP spid="31" grpId="0" autoUpdateAnimBg="0"/>
      <p:bldP spid="32" grpId="0" animBg="1"/>
      <p:bldP spid="33" grpId="0" autoUpdateAnimBg="0"/>
      <p:bldP spid="34" grpId="0" animBg="1"/>
      <p:bldP spid="35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3"/>
          <p:cNvSpPr txBox="1">
            <a:spLocks noChangeArrowheads="1"/>
          </p:cNvSpPr>
          <p:nvPr/>
        </p:nvSpPr>
        <p:spPr bwMode="auto">
          <a:xfrm>
            <a:off x="225425" y="5230837"/>
            <a:ext cx="86756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行译码器和列译码器均采用集电极开路输出, 当</a:t>
            </a:r>
            <a:r>
              <a:rPr lang="en-US" altLang="zh-CN" sz="3000" b="1"/>
              <a:t>EN</a:t>
            </a:r>
            <a:r>
              <a:rPr lang="zh-CN" altLang="en-US" sz="3000" b="1"/>
              <a:t>无效时, 译码器输出高阻状态</a:t>
            </a:r>
            <a:r>
              <a:rPr lang="en-US" altLang="zh-CN" sz="3000" b="1"/>
              <a:t>。</a:t>
            </a:r>
          </a:p>
        </p:txBody>
      </p:sp>
      <p:grpSp>
        <p:nvGrpSpPr>
          <p:cNvPr id="3" name="Group 149"/>
          <p:cNvGrpSpPr>
            <a:grpSpLocks/>
          </p:cNvGrpSpPr>
          <p:nvPr/>
        </p:nvGrpSpPr>
        <p:grpSpPr bwMode="auto">
          <a:xfrm>
            <a:off x="179388" y="767680"/>
            <a:ext cx="9167812" cy="4044950"/>
            <a:chOff x="113" y="99"/>
            <a:chExt cx="5775" cy="2548"/>
          </a:xfrm>
        </p:grpSpPr>
        <p:sp>
          <p:nvSpPr>
            <p:cNvPr id="32" name="Freeform 128"/>
            <p:cNvSpPr>
              <a:spLocks/>
            </p:cNvSpPr>
            <p:nvPr/>
          </p:nvSpPr>
          <p:spPr bwMode="auto">
            <a:xfrm>
              <a:off x="217" y="868"/>
              <a:ext cx="2844" cy="1493"/>
            </a:xfrm>
            <a:custGeom>
              <a:avLst/>
              <a:gdLst/>
              <a:ahLst/>
              <a:cxnLst>
                <a:cxn ang="0">
                  <a:pos x="2759" y="617"/>
                </a:cxn>
                <a:cxn ang="0">
                  <a:pos x="2759" y="1475"/>
                </a:cxn>
                <a:cxn ang="0">
                  <a:pos x="0" y="1475"/>
                </a:cxn>
                <a:cxn ang="0">
                  <a:pos x="0" y="0"/>
                </a:cxn>
              </a:cxnLst>
              <a:rect l="0" t="0" r="r" b="b"/>
              <a:pathLst>
                <a:path w="2759" h="1475">
                  <a:moveTo>
                    <a:pt x="2759" y="617"/>
                  </a:moveTo>
                  <a:lnTo>
                    <a:pt x="2759" y="1475"/>
                  </a:lnTo>
                  <a:lnTo>
                    <a:pt x="0" y="1475"/>
                  </a:lnTo>
                  <a:lnTo>
                    <a:pt x="0" y="0"/>
                  </a:ln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>
              <a:off x="1130" y="1735"/>
              <a:ext cx="1005" cy="330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chemeClr val="bg1"/>
                  </a:solidFill>
                </a:rPr>
                <a:t> </a:t>
              </a:r>
              <a:r>
                <a:rPr lang="zh-CN" altLang="en-US" sz="2800" b="1">
                  <a:solidFill>
                    <a:srgbClr val="000099"/>
                  </a:solidFill>
                </a:rPr>
                <a:t>列译码</a:t>
              </a:r>
            </a:p>
          </p:txBody>
        </p:sp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1099" y="926"/>
              <a:ext cx="988" cy="576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bg1"/>
                  </a:solidFill>
                </a:rPr>
                <a:t>    </a:t>
              </a:r>
              <a:r>
                <a:rPr lang="zh-CN" altLang="en-US" sz="2600" b="1">
                  <a:solidFill>
                    <a:srgbClr val="000099"/>
                  </a:solidFill>
                </a:rPr>
                <a:t>键 盘</a:t>
              </a:r>
            </a:p>
            <a:p>
              <a:r>
                <a:rPr lang="zh-CN" altLang="en-US" sz="2600" b="1">
                  <a:solidFill>
                    <a:srgbClr val="000099"/>
                  </a:solidFill>
                </a:rPr>
                <a:t>16行</a:t>
              </a:r>
              <a:r>
                <a:rPr lang="zh-CN" altLang="en-US" sz="2600" b="1">
                  <a:solidFill>
                    <a:srgbClr val="000099"/>
                  </a:solidFill>
                  <a:sym typeface="Symbol" pitchFamily="18" charset="2"/>
                </a:rPr>
                <a:t></a:t>
              </a:r>
              <a:r>
                <a:rPr lang="zh-CN" altLang="en-US" sz="2600" b="1">
                  <a:solidFill>
                    <a:srgbClr val="000099"/>
                  </a:solidFill>
                </a:rPr>
                <a:t>8列</a:t>
              </a: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513" y="885"/>
              <a:ext cx="368" cy="816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r>
                <a:rPr lang="zh-CN" altLang="en-US" sz="2600" b="1">
                  <a:solidFill>
                    <a:schemeClr val="bg1"/>
                  </a:solidFill>
                </a:rPr>
                <a:t> </a:t>
              </a:r>
              <a:r>
                <a:rPr lang="zh-CN" altLang="en-US" sz="2600" b="1">
                  <a:solidFill>
                    <a:srgbClr val="000099"/>
                  </a:solidFill>
                </a:rPr>
                <a:t>行译码</a:t>
              </a:r>
            </a:p>
          </p:txBody>
        </p:sp>
        <p:grpSp>
          <p:nvGrpSpPr>
            <p:cNvPr id="7" name="Group 65"/>
            <p:cNvGrpSpPr>
              <a:grpSpLocks/>
            </p:cNvGrpSpPr>
            <p:nvPr/>
          </p:nvGrpSpPr>
          <p:grpSpPr bwMode="auto">
            <a:xfrm>
              <a:off x="217" y="1016"/>
              <a:ext cx="258" cy="561"/>
              <a:chOff x="227" y="1621"/>
              <a:chExt cx="298" cy="561"/>
            </a:xfrm>
          </p:grpSpPr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 flipH="1">
                <a:off x="237" y="1621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6" name="Line 15"/>
              <p:cNvSpPr>
                <a:spLocks noChangeShapeType="1"/>
              </p:cNvSpPr>
              <p:nvPr/>
            </p:nvSpPr>
            <p:spPr bwMode="auto">
              <a:xfrm flipH="1">
                <a:off x="237" y="1823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7" name="Line 16"/>
              <p:cNvSpPr>
                <a:spLocks noChangeShapeType="1"/>
              </p:cNvSpPr>
              <p:nvPr/>
            </p:nvSpPr>
            <p:spPr bwMode="auto">
              <a:xfrm flipH="1">
                <a:off x="227" y="1997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8" name="Line 17"/>
              <p:cNvSpPr>
                <a:spLocks noChangeShapeType="1"/>
              </p:cNvSpPr>
              <p:nvPr/>
            </p:nvSpPr>
            <p:spPr bwMode="auto">
              <a:xfrm flipH="1">
                <a:off x="228" y="2182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8" name="Line 18"/>
            <p:cNvSpPr>
              <a:spLocks noChangeShapeType="1"/>
            </p:cNvSpPr>
            <p:nvPr/>
          </p:nvSpPr>
          <p:spPr bwMode="auto">
            <a:xfrm flipH="1">
              <a:off x="893" y="1242"/>
              <a:ext cx="18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 flipH="1">
              <a:off x="1596" y="1497"/>
              <a:ext cx="0" cy="21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10" name="Group 68"/>
            <p:cNvGrpSpPr>
              <a:grpSpLocks/>
            </p:cNvGrpSpPr>
            <p:nvPr/>
          </p:nvGrpSpPr>
          <p:grpSpPr bwMode="auto">
            <a:xfrm>
              <a:off x="1317" y="2069"/>
              <a:ext cx="576" cy="274"/>
              <a:chOff x="1371" y="2701"/>
              <a:chExt cx="576" cy="240"/>
            </a:xfrm>
          </p:grpSpPr>
          <p:sp>
            <p:nvSpPr>
              <p:cNvPr id="42" name="Line 8"/>
              <p:cNvSpPr>
                <a:spLocks noChangeShapeType="1"/>
              </p:cNvSpPr>
              <p:nvPr/>
            </p:nvSpPr>
            <p:spPr bwMode="auto">
              <a:xfrm>
                <a:off x="1371" y="2701"/>
                <a:ext cx="0" cy="24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3" name="Line 23"/>
              <p:cNvSpPr>
                <a:spLocks noChangeShapeType="1"/>
              </p:cNvSpPr>
              <p:nvPr/>
            </p:nvSpPr>
            <p:spPr bwMode="auto">
              <a:xfrm>
                <a:off x="1659" y="2701"/>
                <a:ext cx="0" cy="24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4" name="Line 24"/>
              <p:cNvSpPr>
                <a:spLocks noChangeShapeType="1"/>
              </p:cNvSpPr>
              <p:nvPr/>
            </p:nvSpPr>
            <p:spPr bwMode="auto">
              <a:xfrm>
                <a:off x="1947" y="2701"/>
                <a:ext cx="0" cy="24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2103" y="1244"/>
              <a:ext cx="18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" name="Rectangle 58"/>
            <p:cNvSpPr>
              <a:spLocks noChangeArrowheads="1"/>
            </p:cNvSpPr>
            <p:nvPr/>
          </p:nvSpPr>
          <p:spPr bwMode="auto">
            <a:xfrm>
              <a:off x="2885" y="845"/>
              <a:ext cx="600" cy="768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" name="Text Box 59"/>
            <p:cNvSpPr txBox="1">
              <a:spLocks noChangeArrowheads="1"/>
            </p:cNvSpPr>
            <p:nvPr/>
          </p:nvSpPr>
          <p:spPr bwMode="auto">
            <a:xfrm>
              <a:off x="2860" y="978"/>
              <a:ext cx="666" cy="5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600" b="1">
                  <a:solidFill>
                    <a:srgbClr val="000099"/>
                  </a:solidFill>
                </a:rPr>
                <a:t>8048</a:t>
              </a:r>
            </a:p>
            <a:p>
              <a:pPr algn="ctr"/>
              <a:r>
                <a:rPr lang="zh-CN" altLang="en-US" sz="2100" b="1">
                  <a:solidFill>
                    <a:srgbClr val="000078"/>
                  </a:solidFill>
                </a:rPr>
                <a:t>单片机</a:t>
              </a:r>
            </a:p>
          </p:txBody>
        </p:sp>
        <p:sp>
          <p:nvSpPr>
            <p:cNvPr id="14" name="Line 70"/>
            <p:cNvSpPr>
              <a:spLocks noChangeShapeType="1"/>
            </p:cNvSpPr>
            <p:nvPr/>
          </p:nvSpPr>
          <p:spPr bwMode="auto">
            <a:xfrm flipH="1">
              <a:off x="3611" y="500"/>
              <a:ext cx="1" cy="202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" name="Line 72"/>
            <p:cNvSpPr>
              <a:spLocks noChangeShapeType="1"/>
            </p:cNvSpPr>
            <p:nvPr/>
          </p:nvSpPr>
          <p:spPr bwMode="auto">
            <a:xfrm flipV="1">
              <a:off x="3486" y="643"/>
              <a:ext cx="29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6" name="Text Box 73"/>
            <p:cNvSpPr txBox="1">
              <a:spLocks noChangeArrowheads="1"/>
            </p:cNvSpPr>
            <p:nvPr/>
          </p:nvSpPr>
          <p:spPr bwMode="auto">
            <a:xfrm>
              <a:off x="3799" y="549"/>
              <a:ext cx="741" cy="5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2400" b="1">
                  <a:solidFill>
                    <a:srgbClr val="000099"/>
                  </a:solidFill>
                </a:rPr>
                <a:t>时钟发生器</a:t>
              </a:r>
            </a:p>
          </p:txBody>
        </p:sp>
        <p:sp>
          <p:nvSpPr>
            <p:cNvPr id="17" name="Text Box 74"/>
            <p:cNvSpPr txBox="1">
              <a:spLocks noChangeArrowheads="1"/>
            </p:cNvSpPr>
            <p:nvPr/>
          </p:nvSpPr>
          <p:spPr bwMode="auto">
            <a:xfrm>
              <a:off x="4397" y="1414"/>
              <a:ext cx="732" cy="47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99"/>
                  </a:solidFill>
                </a:rPr>
                <a:t>移位寄存器</a:t>
              </a:r>
            </a:p>
          </p:txBody>
        </p:sp>
        <p:sp>
          <p:nvSpPr>
            <p:cNvPr id="18" name="Line 75"/>
            <p:cNvSpPr>
              <a:spLocks noChangeShapeType="1"/>
            </p:cNvSpPr>
            <p:nvPr/>
          </p:nvSpPr>
          <p:spPr bwMode="auto">
            <a:xfrm>
              <a:off x="3354" y="1801"/>
              <a:ext cx="10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" name="Freeform 80"/>
            <p:cNvSpPr>
              <a:spLocks/>
            </p:cNvSpPr>
            <p:nvPr/>
          </p:nvSpPr>
          <p:spPr bwMode="auto">
            <a:xfrm>
              <a:off x="5119" y="1039"/>
              <a:ext cx="240" cy="532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354" y="223"/>
                </a:cxn>
                <a:cxn ang="0">
                  <a:pos x="354" y="0"/>
                </a:cxn>
              </a:cxnLst>
              <a:rect l="0" t="0" r="r" b="b"/>
              <a:pathLst>
                <a:path w="354" h="223">
                  <a:moveTo>
                    <a:pt x="0" y="223"/>
                  </a:moveTo>
                  <a:lnTo>
                    <a:pt x="354" y="223"/>
                  </a:lnTo>
                  <a:lnTo>
                    <a:pt x="354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0" name="AutoShape 81"/>
            <p:cNvSpPr>
              <a:spLocks noChangeArrowheads="1"/>
            </p:cNvSpPr>
            <p:nvPr/>
          </p:nvSpPr>
          <p:spPr bwMode="auto">
            <a:xfrm>
              <a:off x="5136" y="1638"/>
              <a:ext cx="419" cy="148"/>
            </a:xfrm>
            <a:prstGeom prst="rightArrow">
              <a:avLst>
                <a:gd name="adj1" fmla="val 50000"/>
                <a:gd name="adj2" fmla="val 7077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Text Box 84"/>
            <p:cNvSpPr txBox="1">
              <a:spLocks noChangeArrowheads="1"/>
            </p:cNvSpPr>
            <p:nvPr/>
          </p:nvSpPr>
          <p:spPr bwMode="auto">
            <a:xfrm>
              <a:off x="2842" y="475"/>
              <a:ext cx="767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PCLK</a:t>
              </a:r>
            </a:p>
          </p:txBody>
        </p:sp>
        <p:sp>
          <p:nvSpPr>
            <p:cNvPr id="22" name="Text Box 85"/>
            <p:cNvSpPr txBox="1">
              <a:spLocks noChangeArrowheads="1"/>
            </p:cNvSpPr>
            <p:nvPr/>
          </p:nvSpPr>
          <p:spPr bwMode="auto">
            <a:xfrm>
              <a:off x="4171" y="1839"/>
              <a:ext cx="413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D</a:t>
              </a:r>
            </a:p>
          </p:txBody>
        </p:sp>
        <p:sp>
          <p:nvSpPr>
            <p:cNvPr id="23" name="Text Box 86"/>
            <p:cNvSpPr txBox="1">
              <a:spLocks noChangeArrowheads="1"/>
            </p:cNvSpPr>
            <p:nvPr/>
          </p:nvSpPr>
          <p:spPr bwMode="auto">
            <a:xfrm>
              <a:off x="3658" y="1230"/>
              <a:ext cx="64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CLK</a:t>
              </a:r>
            </a:p>
          </p:txBody>
        </p:sp>
        <p:sp>
          <p:nvSpPr>
            <p:cNvPr id="24" name="Text Box 87"/>
            <p:cNvSpPr txBox="1">
              <a:spLocks noChangeArrowheads="1"/>
            </p:cNvSpPr>
            <p:nvPr/>
          </p:nvSpPr>
          <p:spPr bwMode="auto">
            <a:xfrm>
              <a:off x="5110" y="1750"/>
              <a:ext cx="605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输出</a:t>
              </a:r>
            </a:p>
          </p:txBody>
        </p:sp>
        <p:sp>
          <p:nvSpPr>
            <p:cNvPr id="25" name="Text Box 94"/>
            <p:cNvSpPr txBox="1">
              <a:spLocks noChangeArrowheads="1"/>
            </p:cNvSpPr>
            <p:nvPr/>
          </p:nvSpPr>
          <p:spPr bwMode="auto">
            <a:xfrm>
              <a:off x="3802" y="2157"/>
              <a:ext cx="10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</a:rPr>
                <a:t>主机接口</a:t>
              </a:r>
            </a:p>
          </p:txBody>
        </p:sp>
        <p:sp>
          <p:nvSpPr>
            <p:cNvPr id="26" name="Text Box 96"/>
            <p:cNvSpPr txBox="1">
              <a:spLocks noChangeArrowheads="1"/>
            </p:cNvSpPr>
            <p:nvPr/>
          </p:nvSpPr>
          <p:spPr bwMode="auto">
            <a:xfrm>
              <a:off x="2320" y="838"/>
              <a:ext cx="368" cy="782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r>
                <a:rPr lang="zh-CN" altLang="en-US" sz="2600" b="1">
                  <a:solidFill>
                    <a:schemeClr val="bg1"/>
                  </a:solidFill>
                </a:rPr>
                <a:t> </a:t>
              </a:r>
              <a:r>
                <a:rPr lang="zh-CN" altLang="en-US" sz="2600" b="1">
                  <a:solidFill>
                    <a:srgbClr val="000099"/>
                  </a:solidFill>
                </a:rPr>
                <a:t>检测器</a:t>
              </a:r>
            </a:p>
          </p:txBody>
        </p:sp>
        <p:sp>
          <p:nvSpPr>
            <p:cNvPr id="27" name="Line 97"/>
            <p:cNvSpPr>
              <a:spLocks noChangeShapeType="1"/>
            </p:cNvSpPr>
            <p:nvPr/>
          </p:nvSpPr>
          <p:spPr bwMode="auto">
            <a:xfrm flipH="1" flipV="1">
              <a:off x="2699" y="1231"/>
              <a:ext cx="181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Freeform 118"/>
            <p:cNvSpPr>
              <a:spLocks/>
            </p:cNvSpPr>
            <p:nvPr/>
          </p:nvSpPr>
          <p:spPr bwMode="auto">
            <a:xfrm>
              <a:off x="2133" y="1871"/>
              <a:ext cx="328" cy="1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3" y="0"/>
                </a:cxn>
                <a:cxn ang="0">
                  <a:pos x="233" y="273"/>
                </a:cxn>
              </a:cxnLst>
              <a:rect l="0" t="0" r="r" b="b"/>
              <a:pathLst>
                <a:path w="233" h="273">
                  <a:moveTo>
                    <a:pt x="0" y="0"/>
                  </a:moveTo>
                  <a:lnTo>
                    <a:pt x="233" y="0"/>
                  </a:lnTo>
                  <a:lnTo>
                    <a:pt x="233" y="27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9" name="Text Box 119"/>
            <p:cNvSpPr txBox="1">
              <a:spLocks noChangeArrowheads="1"/>
            </p:cNvSpPr>
            <p:nvPr/>
          </p:nvSpPr>
          <p:spPr bwMode="auto">
            <a:xfrm>
              <a:off x="2255" y="1959"/>
              <a:ext cx="52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EN</a:t>
              </a:r>
            </a:p>
          </p:txBody>
        </p:sp>
        <p:sp>
          <p:nvSpPr>
            <p:cNvPr id="30" name="Line 120"/>
            <p:cNvSpPr>
              <a:spLocks noChangeShapeType="1"/>
            </p:cNvSpPr>
            <p:nvPr/>
          </p:nvSpPr>
          <p:spPr bwMode="auto">
            <a:xfrm>
              <a:off x="677" y="1686"/>
              <a:ext cx="0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1" name="Text Box 121"/>
            <p:cNvSpPr txBox="1">
              <a:spLocks noChangeArrowheads="1"/>
            </p:cNvSpPr>
            <p:nvPr/>
          </p:nvSpPr>
          <p:spPr bwMode="auto">
            <a:xfrm>
              <a:off x="480" y="1866"/>
              <a:ext cx="52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EN</a:t>
              </a:r>
            </a:p>
          </p:txBody>
        </p:sp>
        <p:sp>
          <p:nvSpPr>
            <p:cNvPr id="33" name="Text Box 133"/>
            <p:cNvSpPr txBox="1">
              <a:spLocks noChangeArrowheads="1"/>
            </p:cNvSpPr>
            <p:nvPr/>
          </p:nvSpPr>
          <p:spPr bwMode="auto">
            <a:xfrm>
              <a:off x="113" y="2359"/>
              <a:ext cx="34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单片机输出的扫描码到行列译码器</a:t>
              </a:r>
            </a:p>
          </p:txBody>
        </p:sp>
        <p:sp>
          <p:nvSpPr>
            <p:cNvPr id="34" name="Line 134"/>
            <p:cNvSpPr>
              <a:spLocks noChangeShapeType="1"/>
            </p:cNvSpPr>
            <p:nvPr/>
          </p:nvSpPr>
          <p:spPr bwMode="auto">
            <a:xfrm flipV="1">
              <a:off x="3493" y="1011"/>
              <a:ext cx="299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" name="Line 137"/>
            <p:cNvSpPr>
              <a:spLocks noChangeShapeType="1"/>
            </p:cNvSpPr>
            <p:nvPr/>
          </p:nvSpPr>
          <p:spPr bwMode="auto">
            <a:xfrm>
              <a:off x="3354" y="1616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6" name="Freeform 138"/>
            <p:cNvSpPr>
              <a:spLocks/>
            </p:cNvSpPr>
            <p:nvPr/>
          </p:nvSpPr>
          <p:spPr bwMode="auto">
            <a:xfrm>
              <a:off x="4189" y="1213"/>
              <a:ext cx="207" cy="3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48"/>
                </a:cxn>
                <a:cxn ang="0">
                  <a:pos x="310" y="748"/>
                </a:cxn>
              </a:cxnLst>
              <a:rect l="0" t="0" r="r" b="b"/>
              <a:pathLst>
                <a:path w="310" h="748">
                  <a:moveTo>
                    <a:pt x="0" y="0"/>
                  </a:moveTo>
                  <a:lnTo>
                    <a:pt x="0" y="748"/>
                  </a:lnTo>
                  <a:lnTo>
                    <a:pt x="310" y="74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oval" w="sm" len="sm"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7" name="Line 82"/>
            <p:cNvSpPr>
              <a:spLocks noChangeShapeType="1"/>
            </p:cNvSpPr>
            <p:nvPr/>
          </p:nvSpPr>
          <p:spPr bwMode="auto">
            <a:xfrm flipV="1">
              <a:off x="5362" y="319"/>
              <a:ext cx="0" cy="2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8" name="Rectangle 140"/>
            <p:cNvSpPr>
              <a:spLocks noChangeArrowheads="1"/>
            </p:cNvSpPr>
            <p:nvPr/>
          </p:nvSpPr>
          <p:spPr bwMode="auto">
            <a:xfrm>
              <a:off x="4880" y="99"/>
              <a:ext cx="100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FF"/>
                  </a:solidFill>
                </a:rPr>
                <a:t>中断请求</a:t>
              </a:r>
            </a:p>
          </p:txBody>
        </p:sp>
        <p:sp>
          <p:nvSpPr>
            <p:cNvPr id="39" name="Text Box 145"/>
            <p:cNvSpPr txBox="1">
              <a:spLocks noChangeArrowheads="1"/>
            </p:cNvSpPr>
            <p:nvPr/>
          </p:nvSpPr>
          <p:spPr bwMode="auto">
            <a:xfrm>
              <a:off x="4932" y="534"/>
              <a:ext cx="587" cy="50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99"/>
                  </a:solidFill>
                </a:rPr>
                <a:t>      </a:t>
              </a:r>
              <a:r>
                <a:rPr lang="en-US" altLang="zh-CN" sz="2400" b="1">
                  <a:solidFill>
                    <a:srgbClr val="000099"/>
                  </a:solidFill>
                </a:rPr>
                <a:t>Q</a:t>
              </a:r>
            </a:p>
            <a:p>
              <a:r>
                <a:rPr lang="en-US" altLang="zh-CN" sz="2400" b="1">
                  <a:solidFill>
                    <a:srgbClr val="000099"/>
                  </a:solidFill>
                </a:rPr>
                <a:t>C   D</a:t>
              </a:r>
            </a:p>
          </p:txBody>
        </p:sp>
        <p:sp>
          <p:nvSpPr>
            <p:cNvPr id="40" name="Freeform 146"/>
            <p:cNvSpPr>
              <a:spLocks/>
            </p:cNvSpPr>
            <p:nvPr/>
          </p:nvSpPr>
          <p:spPr bwMode="auto">
            <a:xfrm>
              <a:off x="4187" y="1024"/>
              <a:ext cx="885" cy="188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688" y="120"/>
                </a:cxn>
                <a:cxn ang="0">
                  <a:pos x="688" y="0"/>
                </a:cxn>
              </a:cxnLst>
              <a:rect l="0" t="0" r="r" b="b"/>
              <a:pathLst>
                <a:path w="688" h="120">
                  <a:moveTo>
                    <a:pt x="0" y="120"/>
                  </a:moveTo>
                  <a:lnTo>
                    <a:pt x="688" y="120"/>
                  </a:lnTo>
                  <a:lnTo>
                    <a:pt x="688" y="0"/>
                  </a:ln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1" name="Line 148"/>
            <p:cNvSpPr>
              <a:spLocks noChangeShapeType="1"/>
            </p:cNvSpPr>
            <p:nvPr/>
          </p:nvSpPr>
          <p:spPr bwMode="auto">
            <a:xfrm flipV="1">
              <a:off x="4187" y="1109"/>
              <a:ext cx="0" cy="10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49" name="Text Box 150"/>
          <p:cNvSpPr txBox="1">
            <a:spLocks noChangeArrowheads="1"/>
          </p:cNvSpPr>
          <p:nvPr/>
        </p:nvSpPr>
        <p:spPr bwMode="auto">
          <a:xfrm>
            <a:off x="730895" y="116632"/>
            <a:ext cx="3121025" cy="565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100" b="1"/>
              <a:t>(2) 行列扫描法</a:t>
            </a:r>
          </a:p>
        </p:txBody>
      </p:sp>
      <p:sp>
        <p:nvSpPr>
          <p:cNvPr id="50" name="Text Box 151"/>
          <p:cNvSpPr txBox="1">
            <a:spLocks noChangeArrowheads="1"/>
          </p:cNvSpPr>
          <p:nvPr/>
        </p:nvSpPr>
        <p:spPr bwMode="auto">
          <a:xfrm>
            <a:off x="344488" y="896267"/>
            <a:ext cx="25908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000" b="1"/>
              <a:t>1) 键盘结构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49" grpId="0" build="p" autoUpdateAnimBg="0"/>
      <p:bldP spid="50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auto">
          <a:xfrm>
            <a:off x="289049" y="5039965"/>
            <a:ext cx="2120900" cy="52322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FF00"/>
                </a:solidFill>
                <a:sym typeface="Wingdings" pitchFamily="2" charset="2"/>
              </a:rPr>
              <a:t></a:t>
            </a:r>
            <a:r>
              <a:rPr lang="zh-CN" altLang="en-US" sz="2800" b="1">
                <a:solidFill>
                  <a:srgbClr val="CCFFCC"/>
                </a:solidFill>
                <a:sym typeface="Wingdings" pitchFamily="2" charset="2"/>
              </a:rPr>
              <a:t> </a:t>
            </a:r>
            <a:r>
              <a:rPr lang="zh-CN" altLang="en-US" sz="2800" b="1"/>
              <a:t>初始化</a:t>
            </a:r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601787" y="5646192"/>
            <a:ext cx="8837612" cy="519112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禁止8048输出, 移位寄存器清0、清除中断请求触发器</a:t>
            </a:r>
          </a:p>
        </p:txBody>
      </p:sp>
      <p:sp>
        <p:nvSpPr>
          <p:cNvPr id="4" name="Text Box 95"/>
          <p:cNvSpPr txBox="1">
            <a:spLocks noChangeArrowheads="1"/>
          </p:cNvSpPr>
          <p:nvPr/>
        </p:nvSpPr>
        <p:spPr bwMode="auto">
          <a:xfrm>
            <a:off x="258887" y="44624"/>
            <a:ext cx="2590800" cy="565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100" b="1"/>
              <a:t>2) 工作过程</a:t>
            </a:r>
          </a:p>
        </p:txBody>
      </p:sp>
      <p:sp>
        <p:nvSpPr>
          <p:cNvPr id="5" name="Text Box 96"/>
          <p:cNvSpPr txBox="1">
            <a:spLocks noChangeArrowheads="1"/>
          </p:cNvSpPr>
          <p:nvPr/>
        </p:nvSpPr>
        <p:spPr bwMode="auto">
          <a:xfrm>
            <a:off x="352549" y="796702"/>
            <a:ext cx="32734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>
                <a:solidFill>
                  <a:srgbClr val="0000FF"/>
                </a:solidFill>
              </a:rPr>
              <a:t>检测</a:t>
            </a:r>
            <a:r>
              <a:rPr lang="zh-CN" altLang="en-US" sz="3000" b="1" u="sng">
                <a:solidFill>
                  <a:srgbClr val="0000FF"/>
                </a:solidFill>
              </a:rPr>
              <a:t>行线组</a:t>
            </a:r>
            <a:r>
              <a:rPr lang="zh-CN" altLang="en-US" sz="3000" b="1">
                <a:solidFill>
                  <a:srgbClr val="0000FF"/>
                </a:solidFill>
              </a:rPr>
              <a:t>或者</a:t>
            </a:r>
            <a:r>
              <a:rPr lang="zh-CN" altLang="en-US" sz="3000" b="1" u="sng">
                <a:solidFill>
                  <a:srgbClr val="0000FF"/>
                </a:solidFill>
              </a:rPr>
              <a:t>列线组</a:t>
            </a:r>
            <a:r>
              <a:rPr lang="zh-CN" altLang="en-US" sz="3000" b="1">
                <a:solidFill>
                  <a:srgbClr val="0000FF"/>
                </a:solidFill>
              </a:rPr>
              <a:t>是否输出“1” </a:t>
            </a:r>
          </a:p>
        </p:txBody>
      </p:sp>
      <p:sp>
        <p:nvSpPr>
          <p:cNvPr id="6" name="Line 97"/>
          <p:cNvSpPr>
            <a:spLocks noChangeShapeType="1"/>
          </p:cNvSpPr>
          <p:nvPr/>
        </p:nvSpPr>
        <p:spPr bwMode="auto">
          <a:xfrm flipH="1" flipV="1">
            <a:off x="3446587" y="1469802"/>
            <a:ext cx="381000" cy="4191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grpSp>
        <p:nvGrpSpPr>
          <p:cNvPr id="7" name="Group 98"/>
          <p:cNvGrpSpPr>
            <a:grpSpLocks/>
          </p:cNvGrpSpPr>
          <p:nvPr/>
        </p:nvGrpSpPr>
        <p:grpSpPr bwMode="auto">
          <a:xfrm>
            <a:off x="179512" y="745902"/>
            <a:ext cx="9167812" cy="4044950"/>
            <a:chOff x="113" y="99"/>
            <a:chExt cx="5775" cy="2548"/>
          </a:xfrm>
        </p:grpSpPr>
        <p:sp>
          <p:nvSpPr>
            <p:cNvPr id="8" name="Text Box 99"/>
            <p:cNvSpPr txBox="1">
              <a:spLocks noChangeArrowheads="1"/>
            </p:cNvSpPr>
            <p:nvPr/>
          </p:nvSpPr>
          <p:spPr bwMode="auto">
            <a:xfrm>
              <a:off x="1130" y="1735"/>
              <a:ext cx="1005" cy="330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chemeClr val="bg1"/>
                  </a:solidFill>
                </a:rPr>
                <a:t> </a:t>
              </a:r>
              <a:r>
                <a:rPr lang="zh-CN" altLang="en-US" sz="2800" b="1">
                  <a:solidFill>
                    <a:srgbClr val="000099"/>
                  </a:solidFill>
                </a:rPr>
                <a:t>列译码</a:t>
              </a:r>
            </a:p>
          </p:txBody>
        </p:sp>
        <p:sp>
          <p:nvSpPr>
            <p:cNvPr id="9" name="Text Box 100"/>
            <p:cNvSpPr txBox="1">
              <a:spLocks noChangeArrowheads="1"/>
            </p:cNvSpPr>
            <p:nvPr/>
          </p:nvSpPr>
          <p:spPr bwMode="auto">
            <a:xfrm>
              <a:off x="1099" y="926"/>
              <a:ext cx="988" cy="576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bg1"/>
                  </a:solidFill>
                </a:rPr>
                <a:t>    </a:t>
              </a:r>
              <a:r>
                <a:rPr lang="zh-CN" altLang="en-US" sz="2600" b="1">
                  <a:solidFill>
                    <a:srgbClr val="000099"/>
                  </a:solidFill>
                </a:rPr>
                <a:t>键 盘</a:t>
              </a:r>
            </a:p>
            <a:p>
              <a:r>
                <a:rPr lang="zh-CN" altLang="en-US" sz="2600" b="1">
                  <a:solidFill>
                    <a:srgbClr val="000099"/>
                  </a:solidFill>
                </a:rPr>
                <a:t>16行</a:t>
              </a:r>
              <a:r>
                <a:rPr lang="zh-CN" altLang="en-US" sz="2600" b="1">
                  <a:solidFill>
                    <a:srgbClr val="000099"/>
                  </a:solidFill>
                  <a:sym typeface="Symbol" pitchFamily="18" charset="2"/>
                </a:rPr>
                <a:t></a:t>
              </a:r>
              <a:r>
                <a:rPr lang="zh-CN" altLang="en-US" sz="2600" b="1">
                  <a:solidFill>
                    <a:srgbClr val="000099"/>
                  </a:solidFill>
                </a:rPr>
                <a:t>8列</a:t>
              </a:r>
            </a:p>
          </p:txBody>
        </p:sp>
        <p:sp>
          <p:nvSpPr>
            <p:cNvPr id="10" name="Text Box 101"/>
            <p:cNvSpPr txBox="1">
              <a:spLocks noChangeArrowheads="1"/>
            </p:cNvSpPr>
            <p:nvPr/>
          </p:nvSpPr>
          <p:spPr bwMode="auto">
            <a:xfrm>
              <a:off x="513" y="885"/>
              <a:ext cx="368" cy="816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r>
                <a:rPr lang="zh-CN" altLang="en-US" sz="2600" b="1">
                  <a:solidFill>
                    <a:schemeClr val="bg1"/>
                  </a:solidFill>
                </a:rPr>
                <a:t> </a:t>
              </a:r>
              <a:r>
                <a:rPr lang="zh-CN" altLang="en-US" sz="2600" b="1">
                  <a:solidFill>
                    <a:srgbClr val="000099"/>
                  </a:solidFill>
                </a:rPr>
                <a:t>行译码</a:t>
              </a:r>
            </a:p>
          </p:txBody>
        </p:sp>
        <p:grpSp>
          <p:nvGrpSpPr>
            <p:cNvPr id="11" name="Group 102"/>
            <p:cNvGrpSpPr>
              <a:grpSpLocks/>
            </p:cNvGrpSpPr>
            <p:nvPr/>
          </p:nvGrpSpPr>
          <p:grpSpPr bwMode="auto">
            <a:xfrm>
              <a:off x="217" y="1016"/>
              <a:ext cx="258" cy="561"/>
              <a:chOff x="227" y="1621"/>
              <a:chExt cx="298" cy="561"/>
            </a:xfrm>
          </p:grpSpPr>
          <p:sp>
            <p:nvSpPr>
              <p:cNvPr id="49" name="Line 103"/>
              <p:cNvSpPr>
                <a:spLocks noChangeShapeType="1"/>
              </p:cNvSpPr>
              <p:nvPr/>
            </p:nvSpPr>
            <p:spPr bwMode="auto">
              <a:xfrm flipH="1">
                <a:off x="237" y="1621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0" name="Line 104"/>
              <p:cNvSpPr>
                <a:spLocks noChangeShapeType="1"/>
              </p:cNvSpPr>
              <p:nvPr/>
            </p:nvSpPr>
            <p:spPr bwMode="auto">
              <a:xfrm flipH="1">
                <a:off x="237" y="1823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1" name="Line 105"/>
              <p:cNvSpPr>
                <a:spLocks noChangeShapeType="1"/>
              </p:cNvSpPr>
              <p:nvPr/>
            </p:nvSpPr>
            <p:spPr bwMode="auto">
              <a:xfrm flipH="1">
                <a:off x="227" y="1997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2" name="Line 106"/>
              <p:cNvSpPr>
                <a:spLocks noChangeShapeType="1"/>
              </p:cNvSpPr>
              <p:nvPr/>
            </p:nvSpPr>
            <p:spPr bwMode="auto">
              <a:xfrm flipH="1">
                <a:off x="228" y="2182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12" name="Line 107"/>
            <p:cNvSpPr>
              <a:spLocks noChangeShapeType="1"/>
            </p:cNvSpPr>
            <p:nvPr/>
          </p:nvSpPr>
          <p:spPr bwMode="auto">
            <a:xfrm flipH="1">
              <a:off x="893" y="1242"/>
              <a:ext cx="18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" name="Line 108"/>
            <p:cNvSpPr>
              <a:spLocks noChangeShapeType="1"/>
            </p:cNvSpPr>
            <p:nvPr/>
          </p:nvSpPr>
          <p:spPr bwMode="auto">
            <a:xfrm flipH="1">
              <a:off x="1596" y="1497"/>
              <a:ext cx="0" cy="21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14" name="Group 109"/>
            <p:cNvGrpSpPr>
              <a:grpSpLocks/>
            </p:cNvGrpSpPr>
            <p:nvPr/>
          </p:nvGrpSpPr>
          <p:grpSpPr bwMode="auto">
            <a:xfrm>
              <a:off x="1317" y="2069"/>
              <a:ext cx="576" cy="274"/>
              <a:chOff x="1371" y="2701"/>
              <a:chExt cx="576" cy="240"/>
            </a:xfrm>
          </p:grpSpPr>
          <p:sp>
            <p:nvSpPr>
              <p:cNvPr id="46" name="Line 110"/>
              <p:cNvSpPr>
                <a:spLocks noChangeShapeType="1"/>
              </p:cNvSpPr>
              <p:nvPr/>
            </p:nvSpPr>
            <p:spPr bwMode="auto">
              <a:xfrm>
                <a:off x="1371" y="2701"/>
                <a:ext cx="0" cy="24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7" name="Line 111"/>
              <p:cNvSpPr>
                <a:spLocks noChangeShapeType="1"/>
              </p:cNvSpPr>
              <p:nvPr/>
            </p:nvSpPr>
            <p:spPr bwMode="auto">
              <a:xfrm>
                <a:off x="1659" y="2701"/>
                <a:ext cx="0" cy="24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8" name="Line 112"/>
              <p:cNvSpPr>
                <a:spLocks noChangeShapeType="1"/>
              </p:cNvSpPr>
              <p:nvPr/>
            </p:nvSpPr>
            <p:spPr bwMode="auto">
              <a:xfrm>
                <a:off x="1947" y="2701"/>
                <a:ext cx="0" cy="24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15" name="Line 113"/>
            <p:cNvSpPr>
              <a:spLocks noChangeShapeType="1"/>
            </p:cNvSpPr>
            <p:nvPr/>
          </p:nvSpPr>
          <p:spPr bwMode="auto">
            <a:xfrm flipH="1">
              <a:off x="2103" y="1244"/>
              <a:ext cx="18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Rectangle 114"/>
            <p:cNvSpPr>
              <a:spLocks noChangeArrowheads="1"/>
            </p:cNvSpPr>
            <p:nvPr/>
          </p:nvSpPr>
          <p:spPr bwMode="auto">
            <a:xfrm>
              <a:off x="2885" y="845"/>
              <a:ext cx="600" cy="768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Text Box 115"/>
            <p:cNvSpPr txBox="1">
              <a:spLocks noChangeArrowheads="1"/>
            </p:cNvSpPr>
            <p:nvPr/>
          </p:nvSpPr>
          <p:spPr bwMode="auto">
            <a:xfrm>
              <a:off x="2860" y="978"/>
              <a:ext cx="666" cy="5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600" b="1">
                  <a:solidFill>
                    <a:srgbClr val="000099"/>
                  </a:solidFill>
                </a:rPr>
                <a:t>8048</a:t>
              </a:r>
            </a:p>
            <a:p>
              <a:pPr algn="ctr"/>
              <a:r>
                <a:rPr lang="zh-CN" altLang="en-US" sz="2100" b="1">
                  <a:solidFill>
                    <a:srgbClr val="000078"/>
                  </a:solidFill>
                </a:rPr>
                <a:t>单片机</a:t>
              </a:r>
            </a:p>
          </p:txBody>
        </p:sp>
        <p:sp>
          <p:nvSpPr>
            <p:cNvPr id="18" name="Line 116"/>
            <p:cNvSpPr>
              <a:spLocks noChangeShapeType="1"/>
            </p:cNvSpPr>
            <p:nvPr/>
          </p:nvSpPr>
          <p:spPr bwMode="auto">
            <a:xfrm flipH="1">
              <a:off x="3611" y="500"/>
              <a:ext cx="1" cy="202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" name="Line 117"/>
            <p:cNvSpPr>
              <a:spLocks noChangeShapeType="1"/>
            </p:cNvSpPr>
            <p:nvPr/>
          </p:nvSpPr>
          <p:spPr bwMode="auto">
            <a:xfrm flipV="1">
              <a:off x="3486" y="643"/>
              <a:ext cx="29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0" name="Text Box 118"/>
            <p:cNvSpPr txBox="1">
              <a:spLocks noChangeArrowheads="1"/>
            </p:cNvSpPr>
            <p:nvPr/>
          </p:nvSpPr>
          <p:spPr bwMode="auto">
            <a:xfrm>
              <a:off x="3799" y="549"/>
              <a:ext cx="741" cy="5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2400" b="1">
                  <a:solidFill>
                    <a:srgbClr val="000099"/>
                  </a:solidFill>
                </a:rPr>
                <a:t>时钟发生器</a:t>
              </a:r>
            </a:p>
          </p:txBody>
        </p:sp>
        <p:sp>
          <p:nvSpPr>
            <p:cNvPr id="21" name="Text Box 119"/>
            <p:cNvSpPr txBox="1">
              <a:spLocks noChangeArrowheads="1"/>
            </p:cNvSpPr>
            <p:nvPr/>
          </p:nvSpPr>
          <p:spPr bwMode="auto">
            <a:xfrm>
              <a:off x="4397" y="1414"/>
              <a:ext cx="732" cy="47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99"/>
                  </a:solidFill>
                </a:rPr>
                <a:t>移位寄存器</a:t>
              </a:r>
            </a:p>
          </p:txBody>
        </p:sp>
        <p:sp>
          <p:nvSpPr>
            <p:cNvPr id="22" name="Line 120"/>
            <p:cNvSpPr>
              <a:spLocks noChangeShapeType="1"/>
            </p:cNvSpPr>
            <p:nvPr/>
          </p:nvSpPr>
          <p:spPr bwMode="auto">
            <a:xfrm>
              <a:off x="3354" y="1801"/>
              <a:ext cx="10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3" name="Freeform 121"/>
            <p:cNvSpPr>
              <a:spLocks/>
            </p:cNvSpPr>
            <p:nvPr/>
          </p:nvSpPr>
          <p:spPr bwMode="auto">
            <a:xfrm>
              <a:off x="5119" y="1039"/>
              <a:ext cx="240" cy="532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354" y="223"/>
                </a:cxn>
                <a:cxn ang="0">
                  <a:pos x="354" y="0"/>
                </a:cxn>
              </a:cxnLst>
              <a:rect l="0" t="0" r="r" b="b"/>
              <a:pathLst>
                <a:path w="354" h="223">
                  <a:moveTo>
                    <a:pt x="0" y="223"/>
                  </a:moveTo>
                  <a:lnTo>
                    <a:pt x="354" y="223"/>
                  </a:lnTo>
                  <a:lnTo>
                    <a:pt x="354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4" name="AutoShape 122"/>
            <p:cNvSpPr>
              <a:spLocks noChangeArrowheads="1"/>
            </p:cNvSpPr>
            <p:nvPr/>
          </p:nvSpPr>
          <p:spPr bwMode="auto">
            <a:xfrm>
              <a:off x="5136" y="1638"/>
              <a:ext cx="419" cy="148"/>
            </a:xfrm>
            <a:prstGeom prst="rightArrow">
              <a:avLst>
                <a:gd name="adj1" fmla="val 50000"/>
                <a:gd name="adj2" fmla="val 7077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" name="Text Box 123"/>
            <p:cNvSpPr txBox="1">
              <a:spLocks noChangeArrowheads="1"/>
            </p:cNvSpPr>
            <p:nvPr/>
          </p:nvSpPr>
          <p:spPr bwMode="auto">
            <a:xfrm>
              <a:off x="2842" y="475"/>
              <a:ext cx="767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PCLK</a:t>
              </a:r>
            </a:p>
          </p:txBody>
        </p:sp>
        <p:sp>
          <p:nvSpPr>
            <p:cNvPr id="26" name="Text Box 124"/>
            <p:cNvSpPr txBox="1">
              <a:spLocks noChangeArrowheads="1"/>
            </p:cNvSpPr>
            <p:nvPr/>
          </p:nvSpPr>
          <p:spPr bwMode="auto">
            <a:xfrm>
              <a:off x="4171" y="1839"/>
              <a:ext cx="413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D</a:t>
              </a:r>
            </a:p>
          </p:txBody>
        </p:sp>
        <p:sp>
          <p:nvSpPr>
            <p:cNvPr id="27" name="Text Box 125"/>
            <p:cNvSpPr txBox="1">
              <a:spLocks noChangeArrowheads="1"/>
            </p:cNvSpPr>
            <p:nvPr/>
          </p:nvSpPr>
          <p:spPr bwMode="auto">
            <a:xfrm>
              <a:off x="3658" y="1230"/>
              <a:ext cx="64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CLK</a:t>
              </a:r>
            </a:p>
          </p:txBody>
        </p:sp>
        <p:sp>
          <p:nvSpPr>
            <p:cNvPr id="28" name="Text Box 126"/>
            <p:cNvSpPr txBox="1">
              <a:spLocks noChangeArrowheads="1"/>
            </p:cNvSpPr>
            <p:nvPr/>
          </p:nvSpPr>
          <p:spPr bwMode="auto">
            <a:xfrm>
              <a:off x="5110" y="1750"/>
              <a:ext cx="605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输出</a:t>
              </a:r>
            </a:p>
          </p:txBody>
        </p:sp>
        <p:sp>
          <p:nvSpPr>
            <p:cNvPr id="29" name="Text Box 127"/>
            <p:cNvSpPr txBox="1">
              <a:spLocks noChangeArrowheads="1"/>
            </p:cNvSpPr>
            <p:nvPr/>
          </p:nvSpPr>
          <p:spPr bwMode="auto">
            <a:xfrm>
              <a:off x="3802" y="2157"/>
              <a:ext cx="10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</a:rPr>
                <a:t>主机接口</a:t>
              </a:r>
            </a:p>
          </p:txBody>
        </p:sp>
        <p:sp>
          <p:nvSpPr>
            <p:cNvPr id="30" name="Text Box 128"/>
            <p:cNvSpPr txBox="1">
              <a:spLocks noChangeArrowheads="1"/>
            </p:cNvSpPr>
            <p:nvPr/>
          </p:nvSpPr>
          <p:spPr bwMode="auto">
            <a:xfrm>
              <a:off x="2320" y="838"/>
              <a:ext cx="368" cy="782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r>
                <a:rPr lang="zh-CN" altLang="en-US" sz="2600" b="1">
                  <a:solidFill>
                    <a:schemeClr val="bg1"/>
                  </a:solidFill>
                </a:rPr>
                <a:t> </a:t>
              </a:r>
              <a:r>
                <a:rPr lang="zh-CN" altLang="en-US" sz="2600" b="1">
                  <a:solidFill>
                    <a:srgbClr val="000099"/>
                  </a:solidFill>
                </a:rPr>
                <a:t>检测器</a:t>
              </a:r>
            </a:p>
          </p:txBody>
        </p:sp>
        <p:sp>
          <p:nvSpPr>
            <p:cNvPr id="31" name="Line 129"/>
            <p:cNvSpPr>
              <a:spLocks noChangeShapeType="1"/>
            </p:cNvSpPr>
            <p:nvPr/>
          </p:nvSpPr>
          <p:spPr bwMode="auto">
            <a:xfrm flipH="1" flipV="1">
              <a:off x="2692" y="1205"/>
              <a:ext cx="186" cy="2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Freeform 130"/>
            <p:cNvSpPr>
              <a:spLocks/>
            </p:cNvSpPr>
            <p:nvPr/>
          </p:nvSpPr>
          <p:spPr bwMode="auto">
            <a:xfrm>
              <a:off x="2133" y="1871"/>
              <a:ext cx="328" cy="1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3" y="0"/>
                </a:cxn>
                <a:cxn ang="0">
                  <a:pos x="233" y="273"/>
                </a:cxn>
              </a:cxnLst>
              <a:rect l="0" t="0" r="r" b="b"/>
              <a:pathLst>
                <a:path w="233" h="273">
                  <a:moveTo>
                    <a:pt x="0" y="0"/>
                  </a:moveTo>
                  <a:lnTo>
                    <a:pt x="233" y="0"/>
                  </a:lnTo>
                  <a:lnTo>
                    <a:pt x="233" y="27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3" name="Text Box 131"/>
            <p:cNvSpPr txBox="1">
              <a:spLocks noChangeArrowheads="1"/>
            </p:cNvSpPr>
            <p:nvPr/>
          </p:nvSpPr>
          <p:spPr bwMode="auto">
            <a:xfrm>
              <a:off x="2255" y="1959"/>
              <a:ext cx="52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EN</a:t>
              </a:r>
            </a:p>
          </p:txBody>
        </p:sp>
        <p:sp>
          <p:nvSpPr>
            <p:cNvPr id="34" name="Line 132"/>
            <p:cNvSpPr>
              <a:spLocks noChangeShapeType="1"/>
            </p:cNvSpPr>
            <p:nvPr/>
          </p:nvSpPr>
          <p:spPr bwMode="auto">
            <a:xfrm>
              <a:off x="677" y="1686"/>
              <a:ext cx="0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" name="Text Box 133"/>
            <p:cNvSpPr txBox="1">
              <a:spLocks noChangeArrowheads="1"/>
            </p:cNvSpPr>
            <p:nvPr/>
          </p:nvSpPr>
          <p:spPr bwMode="auto">
            <a:xfrm>
              <a:off x="480" y="1866"/>
              <a:ext cx="52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EN</a:t>
              </a:r>
            </a:p>
          </p:txBody>
        </p:sp>
        <p:sp>
          <p:nvSpPr>
            <p:cNvPr id="36" name="Freeform 134"/>
            <p:cNvSpPr>
              <a:spLocks/>
            </p:cNvSpPr>
            <p:nvPr/>
          </p:nvSpPr>
          <p:spPr bwMode="auto">
            <a:xfrm>
              <a:off x="217" y="859"/>
              <a:ext cx="2836" cy="1493"/>
            </a:xfrm>
            <a:custGeom>
              <a:avLst/>
              <a:gdLst/>
              <a:ahLst/>
              <a:cxnLst>
                <a:cxn ang="0">
                  <a:pos x="2759" y="617"/>
                </a:cxn>
                <a:cxn ang="0">
                  <a:pos x="2759" y="1475"/>
                </a:cxn>
                <a:cxn ang="0">
                  <a:pos x="0" y="1475"/>
                </a:cxn>
                <a:cxn ang="0">
                  <a:pos x="0" y="0"/>
                </a:cxn>
              </a:cxnLst>
              <a:rect l="0" t="0" r="r" b="b"/>
              <a:pathLst>
                <a:path w="2759" h="1475">
                  <a:moveTo>
                    <a:pt x="2759" y="617"/>
                  </a:moveTo>
                  <a:lnTo>
                    <a:pt x="2759" y="1475"/>
                  </a:lnTo>
                  <a:lnTo>
                    <a:pt x="0" y="1475"/>
                  </a:lnTo>
                  <a:lnTo>
                    <a:pt x="0" y="0"/>
                  </a:ln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7" name="Text Box 135"/>
            <p:cNvSpPr txBox="1">
              <a:spLocks noChangeArrowheads="1"/>
            </p:cNvSpPr>
            <p:nvPr/>
          </p:nvSpPr>
          <p:spPr bwMode="auto">
            <a:xfrm>
              <a:off x="113" y="2359"/>
              <a:ext cx="34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单片机输出的扫描码到行列译码器</a:t>
              </a:r>
            </a:p>
          </p:txBody>
        </p:sp>
        <p:sp>
          <p:nvSpPr>
            <p:cNvPr id="38" name="Line 136"/>
            <p:cNvSpPr>
              <a:spLocks noChangeShapeType="1"/>
            </p:cNvSpPr>
            <p:nvPr/>
          </p:nvSpPr>
          <p:spPr bwMode="auto">
            <a:xfrm flipV="1">
              <a:off x="3493" y="1011"/>
              <a:ext cx="299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9" name="Line 137"/>
            <p:cNvSpPr>
              <a:spLocks noChangeShapeType="1"/>
            </p:cNvSpPr>
            <p:nvPr/>
          </p:nvSpPr>
          <p:spPr bwMode="auto">
            <a:xfrm>
              <a:off x="3354" y="1616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0" name="Freeform 138"/>
            <p:cNvSpPr>
              <a:spLocks/>
            </p:cNvSpPr>
            <p:nvPr/>
          </p:nvSpPr>
          <p:spPr bwMode="auto">
            <a:xfrm>
              <a:off x="4189" y="1213"/>
              <a:ext cx="207" cy="3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48"/>
                </a:cxn>
                <a:cxn ang="0">
                  <a:pos x="310" y="748"/>
                </a:cxn>
              </a:cxnLst>
              <a:rect l="0" t="0" r="r" b="b"/>
              <a:pathLst>
                <a:path w="310" h="748">
                  <a:moveTo>
                    <a:pt x="0" y="0"/>
                  </a:moveTo>
                  <a:lnTo>
                    <a:pt x="0" y="748"/>
                  </a:lnTo>
                  <a:lnTo>
                    <a:pt x="310" y="74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oval" w="sm" len="sm"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1" name="Line 139"/>
            <p:cNvSpPr>
              <a:spLocks noChangeShapeType="1"/>
            </p:cNvSpPr>
            <p:nvPr/>
          </p:nvSpPr>
          <p:spPr bwMode="auto">
            <a:xfrm flipV="1">
              <a:off x="5362" y="319"/>
              <a:ext cx="0" cy="2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2" name="Rectangle 140"/>
            <p:cNvSpPr>
              <a:spLocks noChangeArrowheads="1"/>
            </p:cNvSpPr>
            <p:nvPr/>
          </p:nvSpPr>
          <p:spPr bwMode="auto">
            <a:xfrm>
              <a:off x="4880" y="99"/>
              <a:ext cx="100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FF"/>
                  </a:solidFill>
                </a:rPr>
                <a:t>中断请求</a:t>
              </a:r>
            </a:p>
          </p:txBody>
        </p:sp>
        <p:sp>
          <p:nvSpPr>
            <p:cNvPr id="43" name="Text Box 141"/>
            <p:cNvSpPr txBox="1">
              <a:spLocks noChangeArrowheads="1"/>
            </p:cNvSpPr>
            <p:nvPr/>
          </p:nvSpPr>
          <p:spPr bwMode="auto">
            <a:xfrm>
              <a:off x="4932" y="534"/>
              <a:ext cx="587" cy="50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99"/>
                  </a:solidFill>
                </a:rPr>
                <a:t>      </a:t>
              </a:r>
              <a:r>
                <a:rPr lang="en-US" altLang="zh-CN" sz="2400" b="1">
                  <a:solidFill>
                    <a:srgbClr val="000099"/>
                  </a:solidFill>
                </a:rPr>
                <a:t>Q</a:t>
              </a:r>
            </a:p>
            <a:p>
              <a:r>
                <a:rPr lang="en-US" altLang="zh-CN" sz="2400" b="1">
                  <a:solidFill>
                    <a:srgbClr val="000099"/>
                  </a:solidFill>
                </a:rPr>
                <a:t>C   D</a:t>
              </a:r>
            </a:p>
          </p:txBody>
        </p:sp>
        <p:sp>
          <p:nvSpPr>
            <p:cNvPr id="44" name="Freeform 142"/>
            <p:cNvSpPr>
              <a:spLocks/>
            </p:cNvSpPr>
            <p:nvPr/>
          </p:nvSpPr>
          <p:spPr bwMode="auto">
            <a:xfrm>
              <a:off x="4187" y="1024"/>
              <a:ext cx="885" cy="188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688" y="120"/>
                </a:cxn>
                <a:cxn ang="0">
                  <a:pos x="688" y="0"/>
                </a:cxn>
              </a:cxnLst>
              <a:rect l="0" t="0" r="r" b="b"/>
              <a:pathLst>
                <a:path w="688" h="120">
                  <a:moveTo>
                    <a:pt x="0" y="120"/>
                  </a:moveTo>
                  <a:lnTo>
                    <a:pt x="688" y="120"/>
                  </a:lnTo>
                  <a:lnTo>
                    <a:pt x="688" y="0"/>
                  </a:ln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5" name="Line 143"/>
            <p:cNvSpPr>
              <a:spLocks noChangeShapeType="1"/>
            </p:cNvSpPr>
            <p:nvPr/>
          </p:nvSpPr>
          <p:spPr bwMode="auto">
            <a:xfrm flipV="1">
              <a:off x="4187" y="1109"/>
              <a:ext cx="0" cy="10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  <p:bldP spid="4" grpId="0" build="p" autoUpdateAnimBg="0"/>
      <p:bldP spid="5" grpId="0" autoUpdateAnimBg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398463" y="908720"/>
            <a:ext cx="2352675" cy="553998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sym typeface="Wingdings" pitchFamily="2" charset="2"/>
              </a:rPr>
              <a:t></a:t>
            </a:r>
            <a:r>
              <a:rPr lang="zh-CN" altLang="en-US" b="1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en-US" sz="3000" b="1">
                <a:solidFill>
                  <a:srgbClr val="0000FF"/>
                </a:solidFill>
              </a:rPr>
              <a:t>扫描键盘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09588" y="1700808"/>
            <a:ext cx="8677275" cy="553998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000" b="1"/>
              <a:t>8048控制行列扫描</a:t>
            </a:r>
            <a:r>
              <a:rPr lang="zh-CN" altLang="en-US" sz="2800" b="1"/>
              <a:t>(8048输出计数码到行列译码器</a:t>
            </a:r>
            <a:r>
              <a:rPr lang="en-US" altLang="zh-CN" sz="2800" b="1"/>
              <a:t>)</a:t>
            </a:r>
            <a:r>
              <a:rPr lang="en-US" altLang="zh-CN" b="1"/>
              <a:t>: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463550" y="2721471"/>
            <a:ext cx="6083300" cy="519112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先</a:t>
            </a:r>
            <a:r>
              <a:rPr lang="zh-CN" altLang="en-US" sz="2800" b="1">
                <a:solidFill>
                  <a:srgbClr val="0000FF"/>
                </a:solidFill>
              </a:rPr>
              <a:t>逐列为1</a:t>
            </a:r>
            <a:r>
              <a:rPr lang="zh-CN" altLang="en-US" sz="2800" b="1"/>
              <a:t>步进扫描, 判断哪</a:t>
            </a:r>
            <a:r>
              <a:rPr lang="zh-CN" altLang="en-US" sz="2800" b="1">
                <a:solidFill>
                  <a:srgbClr val="FF0000"/>
                </a:solidFill>
              </a:rPr>
              <a:t>列</a:t>
            </a:r>
            <a:r>
              <a:rPr lang="zh-CN" altLang="en-US" sz="2800" b="1"/>
              <a:t>有按键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65138" y="3205658"/>
            <a:ext cx="6002337" cy="519113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再</a:t>
            </a:r>
            <a:r>
              <a:rPr lang="zh-CN" altLang="en-US" sz="2800" b="1">
                <a:solidFill>
                  <a:srgbClr val="0000FF"/>
                </a:solidFill>
              </a:rPr>
              <a:t>逐行为1</a:t>
            </a:r>
            <a:r>
              <a:rPr lang="zh-CN" altLang="en-US" sz="2800" b="1"/>
              <a:t>步进扫描, 判断哪</a:t>
            </a:r>
            <a:r>
              <a:rPr lang="zh-CN" altLang="en-US" sz="2800" b="1">
                <a:solidFill>
                  <a:srgbClr val="FF0000"/>
                </a:solidFill>
              </a:rPr>
              <a:t>行</a:t>
            </a:r>
            <a:r>
              <a:rPr lang="zh-CN" altLang="en-US" sz="2800" b="1"/>
              <a:t>有按键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502400" y="2808783"/>
            <a:ext cx="2805113" cy="52322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获得按键位置码</a:t>
            </a: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7081838" y="3223121"/>
            <a:ext cx="1741487" cy="5207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(</a:t>
            </a:r>
            <a:r>
              <a:rPr lang="zh-CN" altLang="en-US" sz="2800" b="1">
                <a:solidFill>
                  <a:srgbClr val="FF0000"/>
                </a:solidFill>
              </a:rPr>
              <a:t>扫描码</a:t>
            </a:r>
            <a:r>
              <a:rPr lang="zh-CN" altLang="en-US" sz="2800" b="1"/>
              <a:t>)</a:t>
            </a:r>
          </a:p>
        </p:txBody>
      </p:sp>
      <p:sp>
        <p:nvSpPr>
          <p:cNvPr id="8" name="AutoShape 19"/>
          <p:cNvSpPr>
            <a:spLocks/>
          </p:cNvSpPr>
          <p:nvPr/>
        </p:nvSpPr>
        <p:spPr bwMode="auto">
          <a:xfrm>
            <a:off x="6348933" y="2808783"/>
            <a:ext cx="167283" cy="811213"/>
          </a:xfrm>
          <a:prstGeom prst="rightBrace">
            <a:avLst>
              <a:gd name="adj1" fmla="val 60417"/>
              <a:gd name="adj2" fmla="val 50000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436563" y="4204444"/>
            <a:ext cx="10271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即: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033463" y="4206031"/>
            <a:ext cx="79549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由单片机8048输出计数信号控制行、列译码器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 advAuto="0"/>
      <p:bldP spid="7" grpId="0" build="p" autoUpdateAnimBg="0" advAuto="0"/>
      <p:bldP spid="8" grpId="0" animBg="1"/>
      <p:bldP spid="9" grpId="0" build="p" autoUpdateAnimBg="0"/>
      <p:bldP spid="10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/>
          <p:cNvSpPr txBox="1">
            <a:spLocks noChangeArrowheads="1"/>
          </p:cNvSpPr>
          <p:nvPr/>
        </p:nvSpPr>
        <p:spPr bwMode="auto">
          <a:xfrm>
            <a:off x="534988" y="1340768"/>
            <a:ext cx="8469312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zh-CN" altLang="en-US" sz="2800" b="1"/>
              <a:t>首先列译码器工作, 逐列为“1”步进扫描, 当某列为“1”时, 如果无键按下, 则行线组输出为“0”;</a:t>
            </a:r>
          </a:p>
        </p:txBody>
      </p:sp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534988" y="2740149"/>
            <a:ext cx="8469312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zh-CN" altLang="en-US" sz="2800" b="1"/>
              <a:t>当某列为“1”时, 若该列有键按下, 则行线组输出为“1”; 表明</a:t>
            </a:r>
            <a:r>
              <a:rPr lang="zh-CN" altLang="en-US" sz="2800" b="1">
                <a:solidFill>
                  <a:srgbClr val="0000FF"/>
                </a:solidFill>
              </a:rPr>
              <a:t>该列有键按下</a:t>
            </a:r>
            <a:r>
              <a:rPr lang="zh-CN" altLang="en-US" sz="2800" b="1"/>
              <a:t>, 则转向下一步的行扫描;</a:t>
            </a: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534988" y="3964285"/>
            <a:ext cx="8469312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zh-CN" altLang="en-US" sz="2800" b="1"/>
              <a:t>行译码器工作,  逐行为“1”步进扫描,  当某行为“1”时, 列线组输出为“1”; 表明</a:t>
            </a:r>
            <a:r>
              <a:rPr lang="zh-CN" altLang="en-US" sz="2800" b="1">
                <a:solidFill>
                  <a:srgbClr val="0000FF"/>
                </a:solidFill>
              </a:rPr>
              <a:t>该行有键按下</a:t>
            </a:r>
            <a:r>
              <a:rPr lang="zh-CN" altLang="en-US" sz="2800" b="1"/>
              <a:t>。 </a:t>
            </a: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534988" y="5286151"/>
            <a:ext cx="4827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/>
              <a:t>此时的行、列码即为</a:t>
            </a:r>
            <a:r>
              <a:rPr lang="zh-CN" altLang="en-US" sz="2800" b="1">
                <a:solidFill>
                  <a:srgbClr val="0000FF"/>
                </a:solidFill>
              </a:rPr>
              <a:t>扫描码</a:t>
            </a:r>
            <a:r>
              <a:rPr lang="zh-CN" altLang="en-US" sz="28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1576536"/>
            <a:ext cx="310356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Wingdings" pitchFamily="2" charset="2"/>
              </a:rPr>
              <a:t> </a:t>
            </a:r>
            <a:r>
              <a:rPr lang="zh-CN" altLang="en-US" sz="2800" b="1"/>
              <a:t>用 户 界 面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146425" y="1490811"/>
            <a:ext cx="5768975" cy="954107"/>
          </a:xfrm>
          <a:prstGeom prst="rect">
            <a:avLst/>
          </a:prstGeom>
          <a:solidFill>
            <a:srgbClr val="CCFFFF"/>
          </a:solidFill>
          <a:ln w="12700" cap="sq">
            <a:solidFill>
              <a:srgbClr val="FFFF66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操作系统为用户调用</a:t>
            </a:r>
            <a:r>
              <a:rPr lang="en-US" altLang="zh-CN" sz="2800" b="1"/>
              <a:t>I/O</a:t>
            </a:r>
            <a:r>
              <a:rPr lang="zh-CN" altLang="en-US" sz="2800" b="1"/>
              <a:t>设备所提供的操作界面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1775" y="2957661"/>
            <a:ext cx="437991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Wingdings" pitchFamily="2" charset="2"/>
              </a:rPr>
              <a:t> </a:t>
            </a:r>
            <a:r>
              <a:rPr lang="zh-CN" altLang="en-US" sz="2800" b="1"/>
              <a:t>设备驱动程序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151188" y="2754461"/>
            <a:ext cx="5757862" cy="1019175"/>
          </a:xfrm>
          <a:prstGeom prst="rect">
            <a:avLst/>
          </a:prstGeom>
          <a:solidFill>
            <a:srgbClr val="CCFFFF"/>
          </a:solidFill>
          <a:ln w="12700" cap="sq">
            <a:solidFill>
              <a:srgbClr val="FFFF66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800" b="1"/>
              <a:t>CPU</a:t>
            </a:r>
            <a:r>
              <a:rPr lang="zh-CN" altLang="en-US" sz="2800" b="1"/>
              <a:t>执行设备驱动程序, 送出具体设备的命令字, 取回设备状态字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0025" y="4327673"/>
            <a:ext cx="368141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Wingdings" pitchFamily="2" charset="2"/>
              </a:rPr>
              <a:t> </a:t>
            </a:r>
            <a:r>
              <a:rPr lang="zh-CN" altLang="en-US" sz="2800" b="1"/>
              <a:t>设备控制程序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165475" y="4126061"/>
            <a:ext cx="5757863" cy="1476375"/>
          </a:xfrm>
          <a:prstGeom prst="rect">
            <a:avLst/>
          </a:prstGeom>
          <a:solidFill>
            <a:srgbClr val="CCFFFF"/>
          </a:solidFill>
          <a:ln w="12700" cap="sq">
            <a:solidFill>
              <a:srgbClr val="FFFF66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r>
              <a:rPr lang="zh-CN" altLang="en-US" sz="2800" b="1"/>
              <a:t>对智能型设备,  接收驱动程序命令字后, 由接口中的</a:t>
            </a:r>
            <a:r>
              <a:rPr lang="en-US" altLang="zh-CN" sz="2800" b="1"/>
              <a:t>I/O</a:t>
            </a:r>
            <a:r>
              <a:rPr lang="zh-CN" altLang="en-US" sz="2800" b="1"/>
              <a:t>处理器执行设备控制程序, 控制设备操作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6213" y="5878661"/>
            <a:ext cx="368617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Wingdings" pitchFamily="2" charset="2"/>
              </a:rPr>
              <a:t> </a:t>
            </a:r>
            <a:r>
              <a:rPr lang="zh-CN" altLang="en-US" sz="2800" b="1"/>
              <a:t>设备具体操作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176588" y="5891361"/>
            <a:ext cx="5757862" cy="561975"/>
          </a:xfrm>
          <a:prstGeom prst="rect">
            <a:avLst/>
          </a:prstGeom>
          <a:solidFill>
            <a:srgbClr val="CCFFFF"/>
          </a:solidFill>
          <a:ln w="12700" cap="sq">
            <a:solidFill>
              <a:srgbClr val="FFFF66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涉及设备的逻辑组成、工作原理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1619250" y="2175023"/>
            <a:ext cx="0" cy="6762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619250" y="3573611"/>
            <a:ext cx="0" cy="6588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619250" y="4981723"/>
            <a:ext cx="0" cy="7778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88950" y="332656"/>
            <a:ext cx="34349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+mn-ea"/>
              </a:rPr>
              <a:t>6.1  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 autoUpdateAnimBg="0"/>
      <p:bldP spid="4" grpId="0" autoUpdateAnimBg="0"/>
      <p:bldP spid="5" grpId="0" animBg="1" autoUpdateAnimBg="0"/>
      <p:bldP spid="6" grpId="0" autoUpdateAnimBg="0"/>
      <p:bldP spid="7" grpId="0" animBg="1" autoUpdateAnimBg="0"/>
      <p:bldP spid="8" grpId="0" autoUpdateAnimBg="0"/>
      <p:bldP spid="9" grpId="0" animBg="1" autoUpdateAnimBg="0"/>
      <p:bldP spid="10" grpId="0" animBg="1"/>
      <p:bldP spid="11" grpId="0" animBg="1"/>
      <p:bldP spid="12" grpId="0" animBg="1"/>
      <p:bldP spid="1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26195" y="116632"/>
            <a:ext cx="4033837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6.2   键盘及接口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33388" y="860574"/>
            <a:ext cx="17002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u="sng">
                <a:latin typeface="+mn-ea"/>
              </a:rPr>
              <a:t>概述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2763" y="1401911"/>
            <a:ext cx="77644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latin typeface="+mn-ea"/>
                <a:cs typeface="Times New Roman" pitchFamily="18" charset="0"/>
              </a:rPr>
              <a:t>①</a:t>
            </a:r>
            <a:r>
              <a:rPr lang="zh-CN" altLang="en-US" sz="2800" b="1">
                <a:latin typeface="+mn-ea"/>
              </a:rPr>
              <a:t> 按键的类型(接触式/非接触式/触摸式)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009650" y="1863874"/>
            <a:ext cx="42719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+mn-ea"/>
                <a:sym typeface="Wingdings" pitchFamily="2" charset="2"/>
              </a:rPr>
              <a:t> </a:t>
            </a:r>
            <a:r>
              <a:rPr lang="zh-CN" altLang="en-US" sz="2800" b="1">
                <a:solidFill>
                  <a:srgbClr val="0000FF"/>
                </a:solidFill>
                <a:latin typeface="+mn-ea"/>
              </a:rPr>
              <a:t>机械触点式(接触式)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004888" y="2332186"/>
            <a:ext cx="38877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05000" indent="-190500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+mn-ea"/>
                <a:sym typeface="Wingdings" pitchFamily="2" charset="2"/>
              </a:rPr>
              <a:t> </a:t>
            </a:r>
            <a:r>
              <a:rPr lang="zh-CN" altLang="en-US" sz="2800" b="1">
                <a:solidFill>
                  <a:srgbClr val="0000FF"/>
                </a:solidFill>
                <a:latin typeface="+mn-ea"/>
              </a:rPr>
              <a:t>电容式键(非接触式)</a:t>
            </a:r>
            <a:endParaRPr lang="en-US" altLang="zh-CN" sz="2800" b="1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308100" y="2781449"/>
            <a:ext cx="78359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按键导致两个极点之间距离的变化, 产生电容量大小的变化来判断是否有键按下;</a:t>
            </a:r>
            <a:endParaRPr lang="en-US" altLang="zh-CN" sz="2800" b="1">
              <a:latin typeface="+mn-ea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1004888" y="3679974"/>
            <a:ext cx="38877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05000" indent="-190500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+mn-ea"/>
                <a:sym typeface="Wingdings" pitchFamily="2" charset="2"/>
              </a:rPr>
              <a:t> </a:t>
            </a:r>
            <a:r>
              <a:rPr lang="zh-CN" altLang="en-US" sz="2800" b="1">
                <a:solidFill>
                  <a:srgbClr val="0000FF"/>
                </a:solidFill>
                <a:latin typeface="+mn-ea"/>
              </a:rPr>
              <a:t>霍尔键(非接触式)</a:t>
            </a:r>
            <a:endParaRPr lang="en-US" altLang="zh-CN" sz="2800" b="1">
              <a:solidFill>
                <a:srgbClr val="0000FF"/>
              </a:solidFill>
              <a:latin typeface="+mn-ea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322388" y="4126061"/>
            <a:ext cx="75930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按键使磁铁下移产生磁场变化, 使霍尔元件产生电位差, 由此判断是否有键按下;</a:t>
            </a:r>
            <a:endParaRPr lang="en-US" altLang="zh-CN" sz="2800" b="1">
              <a:latin typeface="+mn-ea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014413" y="5067449"/>
            <a:ext cx="38877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05000" indent="-190500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+mn-ea"/>
                <a:sym typeface="Wingdings" pitchFamily="2" charset="2"/>
              </a:rPr>
              <a:t> </a:t>
            </a:r>
            <a:r>
              <a:rPr lang="zh-CN" altLang="en-US" sz="2800" b="1">
                <a:solidFill>
                  <a:srgbClr val="0000FF"/>
                </a:solidFill>
                <a:latin typeface="+mn-ea"/>
              </a:rPr>
              <a:t>薄膜式</a:t>
            </a:r>
            <a:r>
              <a:rPr lang="en-US" altLang="zh-CN" sz="2800" b="1">
                <a:solidFill>
                  <a:srgbClr val="0000FF"/>
                </a:solidFill>
                <a:latin typeface="+mn-ea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latin typeface="+mn-ea"/>
              </a:rPr>
              <a:t>触摸式)</a:t>
            </a:r>
            <a:endParaRPr lang="en-US" altLang="zh-CN" sz="2800" b="1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1330325" y="5507186"/>
            <a:ext cx="78136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按键时, 薄膜内壁的金属层与基底金属层接触。由于键的行程很短, 故称触摸式。</a:t>
            </a:r>
            <a:endParaRPr lang="en-US" altLang="zh-CN" sz="2800" b="1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65138" y="908720"/>
            <a:ext cx="4572000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cs typeface="Times New Roman" pitchFamily="18" charset="0"/>
              </a:rPr>
              <a:t>②</a:t>
            </a:r>
            <a:r>
              <a:rPr lang="zh-CN" altLang="en-US" sz="2800" b="1" smtClean="0"/>
              <a:t>按</a:t>
            </a:r>
            <a:r>
              <a:rPr lang="zh-CN" altLang="en-US" sz="2800" b="1"/>
              <a:t>键与字符编码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930275" y="1631157"/>
            <a:ext cx="82137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键盘接口的主要功能是: 使</a:t>
            </a:r>
            <a:r>
              <a:rPr lang="en-US" altLang="zh-CN" sz="2800" b="1"/>
              <a:t>CPU</a:t>
            </a:r>
            <a:r>
              <a:rPr lang="zh-CN" altLang="en-US" sz="2800" b="1"/>
              <a:t>能识别哪一个键被按下。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017588" y="2679576"/>
            <a:ext cx="5937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sym typeface="Wingdings" pitchFamily="2" charset="2"/>
              </a:rPr>
              <a:t> </a:t>
            </a:r>
            <a:r>
              <a:rPr lang="zh-CN" altLang="en-US" sz="2800" b="1">
                <a:solidFill>
                  <a:srgbClr val="0000FF"/>
                </a:solidFill>
              </a:rPr>
              <a:t>非编码键盘</a:t>
            </a:r>
            <a:r>
              <a:rPr lang="en-US" altLang="zh-CN" sz="2800" b="1">
                <a:solidFill>
                  <a:srgbClr val="0000FF"/>
                </a:solidFill>
              </a:rPr>
              <a:t>(</a:t>
            </a:r>
            <a:r>
              <a:rPr lang="zh-CN" altLang="en-US" sz="2800" b="1">
                <a:solidFill>
                  <a:srgbClr val="0000FF"/>
                </a:solidFill>
              </a:rPr>
              <a:t>扫描式键盘)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041400" y="3903712"/>
            <a:ext cx="38877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05000" indent="-190500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sym typeface="Wingdings" pitchFamily="2" charset="2"/>
              </a:rPr>
              <a:t> </a:t>
            </a:r>
            <a:r>
              <a:rPr lang="zh-CN" altLang="en-US" sz="2800" b="1">
                <a:solidFill>
                  <a:srgbClr val="0000FF"/>
                </a:solidFill>
              </a:rPr>
              <a:t>编码键盘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349375" y="3269927"/>
            <a:ext cx="7637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通过硬件或软件的方式识别按键的位置编码;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328738" y="4427066"/>
            <a:ext cx="76438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由键盘内的接口电路自动对每一个按键进行字符编码。键被按下后, 该编码送往</a:t>
            </a:r>
            <a:r>
              <a:rPr lang="en-US" altLang="zh-CN" sz="2800" b="1"/>
              <a:t>CPU。 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335088" y="5487888"/>
            <a:ext cx="256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如下图所示: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5"/>
          <p:cNvGrpSpPr>
            <a:grpSpLocks/>
          </p:cNvGrpSpPr>
          <p:nvPr/>
        </p:nvGrpSpPr>
        <p:grpSpPr bwMode="auto">
          <a:xfrm>
            <a:off x="323082" y="1019475"/>
            <a:ext cx="3787775" cy="1812925"/>
            <a:chOff x="330" y="203"/>
            <a:chExt cx="2386" cy="1142"/>
          </a:xfrm>
        </p:grpSpPr>
        <p:sp>
          <p:nvSpPr>
            <p:cNvPr id="3" name="AutoShape 3"/>
            <p:cNvSpPr>
              <a:spLocks noChangeArrowheads="1"/>
            </p:cNvSpPr>
            <p:nvPr/>
          </p:nvSpPr>
          <p:spPr bwMode="auto">
            <a:xfrm>
              <a:off x="330" y="203"/>
              <a:ext cx="2386" cy="114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9050">
              <a:solidFill>
                <a:srgbClr val="CCFF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4" name="Group 261"/>
            <p:cNvGrpSpPr>
              <a:grpSpLocks/>
            </p:cNvGrpSpPr>
            <p:nvPr/>
          </p:nvGrpSpPr>
          <p:grpSpPr bwMode="auto">
            <a:xfrm>
              <a:off x="421" y="266"/>
              <a:ext cx="2180" cy="1002"/>
              <a:chOff x="581" y="476"/>
              <a:chExt cx="2180" cy="1002"/>
            </a:xfrm>
          </p:grpSpPr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586" y="476"/>
                <a:ext cx="227" cy="227"/>
                <a:chOff x="1021" y="2526"/>
                <a:chExt cx="242" cy="233"/>
              </a:xfrm>
            </p:grpSpPr>
            <p:sp>
              <p:nvSpPr>
                <p:cNvPr id="251" name="Rectangle 7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52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53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54" name="Line 11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55" name="Line 12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56" name="Rectangle 13"/>
                <p:cNvSpPr>
                  <a:spLocks noChangeArrowheads="1"/>
                </p:cNvSpPr>
                <p:nvPr/>
              </p:nvSpPr>
              <p:spPr bwMode="auto">
                <a:xfrm>
                  <a:off x="1037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824" y="476"/>
                <a:ext cx="227" cy="227"/>
                <a:chOff x="1021" y="2526"/>
                <a:chExt cx="242" cy="233"/>
              </a:xfrm>
            </p:grpSpPr>
            <p:sp>
              <p:nvSpPr>
                <p:cNvPr id="245" name="Rectangle 16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46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47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48" name="Line 19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49" name="Line 20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50" name="Rectangle 21"/>
                <p:cNvSpPr>
                  <a:spLocks noChangeArrowheads="1"/>
                </p:cNvSpPr>
                <p:nvPr/>
              </p:nvSpPr>
              <p:spPr bwMode="auto">
                <a:xfrm>
                  <a:off x="1044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7" name="Group 22"/>
              <p:cNvGrpSpPr>
                <a:grpSpLocks/>
              </p:cNvGrpSpPr>
              <p:nvPr/>
            </p:nvGrpSpPr>
            <p:grpSpPr bwMode="auto">
              <a:xfrm>
                <a:off x="1071" y="476"/>
                <a:ext cx="227" cy="227"/>
                <a:chOff x="1021" y="2526"/>
                <a:chExt cx="242" cy="233"/>
              </a:xfrm>
            </p:grpSpPr>
            <p:sp>
              <p:nvSpPr>
                <p:cNvPr id="239" name="Rectangle 23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40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41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42" name="Line 26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43" name="Line 27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44" name="Rectangle 28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8" name="Group 29"/>
              <p:cNvGrpSpPr>
                <a:grpSpLocks/>
              </p:cNvGrpSpPr>
              <p:nvPr/>
            </p:nvGrpSpPr>
            <p:grpSpPr bwMode="auto">
              <a:xfrm>
                <a:off x="1299" y="476"/>
                <a:ext cx="227" cy="227"/>
                <a:chOff x="1021" y="2526"/>
                <a:chExt cx="242" cy="233"/>
              </a:xfrm>
            </p:grpSpPr>
            <p:sp>
              <p:nvSpPr>
                <p:cNvPr id="233" name="Rectangle 30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34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35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36" name="Line 33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37" name="Line 34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38" name="Rectangle 35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9" name="Group 36"/>
              <p:cNvGrpSpPr>
                <a:grpSpLocks/>
              </p:cNvGrpSpPr>
              <p:nvPr/>
            </p:nvGrpSpPr>
            <p:grpSpPr bwMode="auto">
              <a:xfrm>
                <a:off x="1546" y="476"/>
                <a:ext cx="227" cy="227"/>
                <a:chOff x="1021" y="2526"/>
                <a:chExt cx="242" cy="233"/>
              </a:xfrm>
            </p:grpSpPr>
            <p:sp>
              <p:nvSpPr>
                <p:cNvPr id="227" name="Rectangle 37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28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29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30" name="Line 40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31" name="Line 41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32" name="Rectangle 42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0" name="Group 43"/>
              <p:cNvGrpSpPr>
                <a:grpSpLocks/>
              </p:cNvGrpSpPr>
              <p:nvPr/>
            </p:nvGrpSpPr>
            <p:grpSpPr bwMode="auto">
              <a:xfrm>
                <a:off x="2288" y="476"/>
                <a:ext cx="227" cy="227"/>
                <a:chOff x="1021" y="2526"/>
                <a:chExt cx="242" cy="233"/>
              </a:xfrm>
            </p:grpSpPr>
            <p:sp>
              <p:nvSpPr>
                <p:cNvPr id="221" name="Rectangle 44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22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23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24" name="Line 47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25" name="Line 48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26" name="Rectangle 49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1" name="Group 50"/>
              <p:cNvGrpSpPr>
                <a:grpSpLocks/>
              </p:cNvGrpSpPr>
              <p:nvPr/>
            </p:nvGrpSpPr>
            <p:grpSpPr bwMode="auto">
              <a:xfrm>
                <a:off x="1788" y="476"/>
                <a:ext cx="227" cy="227"/>
                <a:chOff x="1021" y="2526"/>
                <a:chExt cx="242" cy="233"/>
              </a:xfrm>
            </p:grpSpPr>
            <p:sp>
              <p:nvSpPr>
                <p:cNvPr id="215" name="Rectangle 51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16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17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18" name="Line 54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19" name="Line 55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20" name="Rectangle 56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2" name="Group 57"/>
              <p:cNvGrpSpPr>
                <a:grpSpLocks/>
              </p:cNvGrpSpPr>
              <p:nvPr/>
            </p:nvGrpSpPr>
            <p:grpSpPr bwMode="auto">
              <a:xfrm>
                <a:off x="2036" y="476"/>
                <a:ext cx="227" cy="227"/>
                <a:chOff x="1021" y="2526"/>
                <a:chExt cx="242" cy="233"/>
              </a:xfrm>
            </p:grpSpPr>
            <p:sp>
              <p:nvSpPr>
                <p:cNvPr id="209" name="Rectangle 58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10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11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12" name="Line 61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13" name="Line 62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14" name="Rectangle 63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3" name="Group 64"/>
              <p:cNvGrpSpPr>
                <a:grpSpLocks/>
              </p:cNvGrpSpPr>
              <p:nvPr/>
            </p:nvGrpSpPr>
            <p:grpSpPr bwMode="auto">
              <a:xfrm>
                <a:off x="2534" y="476"/>
                <a:ext cx="227" cy="227"/>
                <a:chOff x="1021" y="2526"/>
                <a:chExt cx="242" cy="233"/>
              </a:xfrm>
            </p:grpSpPr>
            <p:sp>
              <p:nvSpPr>
                <p:cNvPr id="203" name="Rectangle 65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04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05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06" name="Line 68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07" name="Line 69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08" name="Rectangle 70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4" name="Group 71"/>
              <p:cNvGrpSpPr>
                <a:grpSpLocks/>
              </p:cNvGrpSpPr>
              <p:nvPr/>
            </p:nvGrpSpPr>
            <p:grpSpPr bwMode="auto">
              <a:xfrm>
                <a:off x="582" y="741"/>
                <a:ext cx="227" cy="227"/>
                <a:chOff x="1021" y="2526"/>
                <a:chExt cx="242" cy="233"/>
              </a:xfrm>
            </p:grpSpPr>
            <p:sp>
              <p:nvSpPr>
                <p:cNvPr id="197" name="Rectangle 72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98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99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00" name="Line 75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01" name="Line 76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02" name="Rectangle 77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5" name="Group 78"/>
              <p:cNvGrpSpPr>
                <a:grpSpLocks/>
              </p:cNvGrpSpPr>
              <p:nvPr/>
            </p:nvGrpSpPr>
            <p:grpSpPr bwMode="auto">
              <a:xfrm>
                <a:off x="820" y="741"/>
                <a:ext cx="227" cy="227"/>
                <a:chOff x="1021" y="2526"/>
                <a:chExt cx="242" cy="233"/>
              </a:xfrm>
            </p:grpSpPr>
            <p:sp>
              <p:nvSpPr>
                <p:cNvPr id="191" name="Rectangle 79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92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93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94" name="Line 82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95" name="Line 83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96" name="Rectangle 84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6" name="Group 85"/>
              <p:cNvGrpSpPr>
                <a:grpSpLocks/>
              </p:cNvGrpSpPr>
              <p:nvPr/>
            </p:nvGrpSpPr>
            <p:grpSpPr bwMode="auto">
              <a:xfrm>
                <a:off x="1067" y="741"/>
                <a:ext cx="227" cy="227"/>
                <a:chOff x="1021" y="2526"/>
                <a:chExt cx="242" cy="233"/>
              </a:xfrm>
            </p:grpSpPr>
            <p:sp>
              <p:nvSpPr>
                <p:cNvPr id="185" name="Rectangle 86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86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87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88" name="Line 89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89" name="Line 90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90" name="Rectangle 91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7" name="Group 92"/>
              <p:cNvGrpSpPr>
                <a:grpSpLocks/>
              </p:cNvGrpSpPr>
              <p:nvPr/>
            </p:nvGrpSpPr>
            <p:grpSpPr bwMode="auto">
              <a:xfrm>
                <a:off x="1288" y="741"/>
                <a:ext cx="227" cy="227"/>
                <a:chOff x="1014" y="2526"/>
                <a:chExt cx="242" cy="233"/>
              </a:xfrm>
            </p:grpSpPr>
            <p:sp>
              <p:nvSpPr>
                <p:cNvPr id="179" name="Rectangle 93"/>
                <p:cNvSpPr>
                  <a:spLocks noChangeArrowheads="1"/>
                </p:cNvSpPr>
                <p:nvPr/>
              </p:nvSpPr>
              <p:spPr bwMode="auto">
                <a:xfrm>
                  <a:off x="1014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80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81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82" name="Line 96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83" name="Line 97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84" name="Rectangle 98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8" name="Group 99"/>
              <p:cNvGrpSpPr>
                <a:grpSpLocks/>
              </p:cNvGrpSpPr>
              <p:nvPr/>
            </p:nvGrpSpPr>
            <p:grpSpPr bwMode="auto">
              <a:xfrm>
                <a:off x="1542" y="741"/>
                <a:ext cx="227" cy="227"/>
                <a:chOff x="1021" y="2526"/>
                <a:chExt cx="242" cy="233"/>
              </a:xfrm>
            </p:grpSpPr>
            <p:sp>
              <p:nvSpPr>
                <p:cNvPr id="173" name="Rectangle 100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74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75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76" name="Line 103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77" name="Line 104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78" name="Rectangle 105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9" name="Group 106"/>
              <p:cNvGrpSpPr>
                <a:grpSpLocks/>
              </p:cNvGrpSpPr>
              <p:nvPr/>
            </p:nvGrpSpPr>
            <p:grpSpPr bwMode="auto">
              <a:xfrm>
                <a:off x="2284" y="741"/>
                <a:ext cx="227" cy="227"/>
                <a:chOff x="1021" y="2526"/>
                <a:chExt cx="242" cy="233"/>
              </a:xfrm>
            </p:grpSpPr>
            <p:sp>
              <p:nvSpPr>
                <p:cNvPr id="167" name="Rectangle 107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68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69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70" name="Line 110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71" name="Line 111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72" name="Rectangle 112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0" name="Group 113"/>
              <p:cNvGrpSpPr>
                <a:grpSpLocks/>
              </p:cNvGrpSpPr>
              <p:nvPr/>
            </p:nvGrpSpPr>
            <p:grpSpPr bwMode="auto">
              <a:xfrm>
                <a:off x="1784" y="741"/>
                <a:ext cx="227" cy="227"/>
                <a:chOff x="1021" y="2526"/>
                <a:chExt cx="242" cy="233"/>
              </a:xfrm>
            </p:grpSpPr>
            <p:sp>
              <p:nvSpPr>
                <p:cNvPr id="161" name="Rectangle 114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62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63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64" name="Line 117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65" name="Line 118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66" name="Rectangle 119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1" name="Group 120"/>
              <p:cNvGrpSpPr>
                <a:grpSpLocks/>
              </p:cNvGrpSpPr>
              <p:nvPr/>
            </p:nvGrpSpPr>
            <p:grpSpPr bwMode="auto">
              <a:xfrm>
                <a:off x="2032" y="741"/>
                <a:ext cx="227" cy="227"/>
                <a:chOff x="1021" y="2526"/>
                <a:chExt cx="242" cy="233"/>
              </a:xfrm>
            </p:grpSpPr>
            <p:sp>
              <p:nvSpPr>
                <p:cNvPr id="155" name="Rectangle 121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56" name="Line 122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57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58" name="Line 124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59" name="Line 125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60" name="Rectangle 126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2" name="Group 127"/>
              <p:cNvGrpSpPr>
                <a:grpSpLocks/>
              </p:cNvGrpSpPr>
              <p:nvPr/>
            </p:nvGrpSpPr>
            <p:grpSpPr bwMode="auto">
              <a:xfrm>
                <a:off x="2530" y="741"/>
                <a:ext cx="227" cy="227"/>
                <a:chOff x="1021" y="2526"/>
                <a:chExt cx="242" cy="233"/>
              </a:xfrm>
            </p:grpSpPr>
            <p:sp>
              <p:nvSpPr>
                <p:cNvPr id="149" name="Rectangle 128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50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51" name="Line 130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52" name="Line 131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53" name="Line 132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54" name="Rectangle 133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3" name="Group 134"/>
              <p:cNvGrpSpPr>
                <a:grpSpLocks/>
              </p:cNvGrpSpPr>
              <p:nvPr/>
            </p:nvGrpSpPr>
            <p:grpSpPr bwMode="auto">
              <a:xfrm>
                <a:off x="582" y="992"/>
                <a:ext cx="227" cy="227"/>
                <a:chOff x="1021" y="2526"/>
                <a:chExt cx="242" cy="233"/>
              </a:xfrm>
            </p:grpSpPr>
            <p:sp>
              <p:nvSpPr>
                <p:cNvPr id="143" name="Rectangle 135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44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45" name="Line 137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46" name="Line 138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47" name="Line 139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48" name="Rectangle 140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4" name="Group 141"/>
              <p:cNvGrpSpPr>
                <a:grpSpLocks/>
              </p:cNvGrpSpPr>
              <p:nvPr/>
            </p:nvGrpSpPr>
            <p:grpSpPr bwMode="auto">
              <a:xfrm>
                <a:off x="820" y="992"/>
                <a:ext cx="227" cy="227"/>
                <a:chOff x="1021" y="2526"/>
                <a:chExt cx="242" cy="233"/>
              </a:xfrm>
            </p:grpSpPr>
            <p:sp>
              <p:nvSpPr>
                <p:cNvPr id="137" name="Rectangle 142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38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39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40" name="Line 145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41" name="Line 146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42" name="Rectangle 147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5" name="Group 148"/>
              <p:cNvGrpSpPr>
                <a:grpSpLocks/>
              </p:cNvGrpSpPr>
              <p:nvPr/>
            </p:nvGrpSpPr>
            <p:grpSpPr bwMode="auto">
              <a:xfrm>
                <a:off x="1067" y="992"/>
                <a:ext cx="227" cy="227"/>
                <a:chOff x="1021" y="2526"/>
                <a:chExt cx="242" cy="233"/>
              </a:xfrm>
            </p:grpSpPr>
            <p:sp>
              <p:nvSpPr>
                <p:cNvPr id="131" name="Rectangle 149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32" name="Line 150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33" name="Line 151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34" name="Line 152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35" name="Line 153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36" name="Rectangle 154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6" name="Group 155"/>
              <p:cNvGrpSpPr>
                <a:grpSpLocks/>
              </p:cNvGrpSpPr>
              <p:nvPr/>
            </p:nvGrpSpPr>
            <p:grpSpPr bwMode="auto">
              <a:xfrm>
                <a:off x="1295" y="992"/>
                <a:ext cx="227" cy="227"/>
                <a:chOff x="1021" y="2526"/>
                <a:chExt cx="242" cy="233"/>
              </a:xfrm>
            </p:grpSpPr>
            <p:sp>
              <p:nvSpPr>
                <p:cNvPr id="125" name="Rectangle 156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26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27" name="Line 158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28" name="Line 159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29" name="Line 160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30" name="Rectangle 161"/>
                <p:cNvSpPr>
                  <a:spLocks noChangeArrowheads="1"/>
                </p:cNvSpPr>
                <p:nvPr/>
              </p:nvSpPr>
              <p:spPr bwMode="auto">
                <a:xfrm>
                  <a:off x="1072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7" name="Group 162"/>
              <p:cNvGrpSpPr>
                <a:grpSpLocks/>
              </p:cNvGrpSpPr>
              <p:nvPr/>
            </p:nvGrpSpPr>
            <p:grpSpPr bwMode="auto">
              <a:xfrm>
                <a:off x="1542" y="992"/>
                <a:ext cx="227" cy="227"/>
                <a:chOff x="1021" y="2526"/>
                <a:chExt cx="242" cy="233"/>
              </a:xfrm>
            </p:grpSpPr>
            <p:sp>
              <p:nvSpPr>
                <p:cNvPr id="119" name="Rectangle 163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20" name="Line 164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21" name="Line 165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22" name="Line 166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23" name="Line 167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24" name="Rectangle 168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8" name="Group 169"/>
              <p:cNvGrpSpPr>
                <a:grpSpLocks/>
              </p:cNvGrpSpPr>
              <p:nvPr/>
            </p:nvGrpSpPr>
            <p:grpSpPr bwMode="auto">
              <a:xfrm>
                <a:off x="2284" y="992"/>
                <a:ext cx="227" cy="227"/>
                <a:chOff x="1021" y="2526"/>
                <a:chExt cx="242" cy="233"/>
              </a:xfrm>
            </p:grpSpPr>
            <p:sp>
              <p:nvSpPr>
                <p:cNvPr id="113" name="Rectangle 170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14" name="Line 171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15" name="Line 172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16" name="Line 173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17" name="Line 174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18" name="Rectangle 175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9" name="Group 176"/>
              <p:cNvGrpSpPr>
                <a:grpSpLocks/>
              </p:cNvGrpSpPr>
              <p:nvPr/>
            </p:nvGrpSpPr>
            <p:grpSpPr bwMode="auto">
              <a:xfrm>
                <a:off x="1784" y="992"/>
                <a:ext cx="227" cy="227"/>
                <a:chOff x="1021" y="2526"/>
                <a:chExt cx="242" cy="233"/>
              </a:xfrm>
            </p:grpSpPr>
            <p:sp>
              <p:nvSpPr>
                <p:cNvPr id="107" name="Rectangle 177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08" name="Line 178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09" name="Line 179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10" name="Line 180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11" name="Line 181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12" name="Rectangle 182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0" name="Group 183"/>
              <p:cNvGrpSpPr>
                <a:grpSpLocks/>
              </p:cNvGrpSpPr>
              <p:nvPr/>
            </p:nvGrpSpPr>
            <p:grpSpPr bwMode="auto">
              <a:xfrm>
                <a:off x="2032" y="992"/>
                <a:ext cx="227" cy="227"/>
                <a:chOff x="1021" y="2526"/>
                <a:chExt cx="242" cy="233"/>
              </a:xfrm>
            </p:grpSpPr>
            <p:sp>
              <p:nvSpPr>
                <p:cNvPr id="101" name="Rectangle 184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02" name="Line 185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03" name="Line 186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04" name="Line 187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05" name="Line 188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06" name="Rectangle 189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1" name="Group 190"/>
              <p:cNvGrpSpPr>
                <a:grpSpLocks/>
              </p:cNvGrpSpPr>
              <p:nvPr/>
            </p:nvGrpSpPr>
            <p:grpSpPr bwMode="auto">
              <a:xfrm>
                <a:off x="2530" y="992"/>
                <a:ext cx="227" cy="227"/>
                <a:chOff x="1021" y="2526"/>
                <a:chExt cx="242" cy="233"/>
              </a:xfrm>
            </p:grpSpPr>
            <p:sp>
              <p:nvSpPr>
                <p:cNvPr id="95" name="Rectangle 191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96" name="Line 192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97" name="Line 193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98" name="Line 194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99" name="Line 195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00" name="Rectangle 196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2" name="Group 197"/>
              <p:cNvGrpSpPr>
                <a:grpSpLocks/>
              </p:cNvGrpSpPr>
              <p:nvPr/>
            </p:nvGrpSpPr>
            <p:grpSpPr bwMode="auto">
              <a:xfrm>
                <a:off x="581" y="1251"/>
                <a:ext cx="227" cy="227"/>
                <a:chOff x="1021" y="2526"/>
                <a:chExt cx="242" cy="233"/>
              </a:xfrm>
            </p:grpSpPr>
            <p:sp>
              <p:nvSpPr>
                <p:cNvPr id="89" name="Rectangle 198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90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91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92" name="Line 201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93" name="Line 202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94" name="Rectangle 203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3" name="Group 204"/>
              <p:cNvGrpSpPr>
                <a:grpSpLocks/>
              </p:cNvGrpSpPr>
              <p:nvPr/>
            </p:nvGrpSpPr>
            <p:grpSpPr bwMode="auto">
              <a:xfrm>
                <a:off x="819" y="1251"/>
                <a:ext cx="227" cy="227"/>
                <a:chOff x="1021" y="2526"/>
                <a:chExt cx="242" cy="233"/>
              </a:xfrm>
            </p:grpSpPr>
            <p:sp>
              <p:nvSpPr>
                <p:cNvPr id="83" name="Rectangle 205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84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85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86" name="Line 208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87" name="Line 209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88" name="Rectangle 210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4" name="Group 211"/>
              <p:cNvGrpSpPr>
                <a:grpSpLocks/>
              </p:cNvGrpSpPr>
              <p:nvPr/>
            </p:nvGrpSpPr>
            <p:grpSpPr bwMode="auto">
              <a:xfrm>
                <a:off x="1066" y="1251"/>
                <a:ext cx="227" cy="227"/>
                <a:chOff x="1021" y="2526"/>
                <a:chExt cx="242" cy="233"/>
              </a:xfrm>
            </p:grpSpPr>
            <p:sp>
              <p:nvSpPr>
                <p:cNvPr id="77" name="Rectangle 212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78" name="Line 213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79" name="Line 214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80" name="Line 215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81" name="Line 216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82" name="Rectangle 217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5" name="Group 218"/>
              <p:cNvGrpSpPr>
                <a:grpSpLocks/>
              </p:cNvGrpSpPr>
              <p:nvPr/>
            </p:nvGrpSpPr>
            <p:grpSpPr bwMode="auto">
              <a:xfrm>
                <a:off x="1294" y="1251"/>
                <a:ext cx="227" cy="227"/>
                <a:chOff x="1021" y="2526"/>
                <a:chExt cx="242" cy="233"/>
              </a:xfrm>
            </p:grpSpPr>
            <p:sp>
              <p:nvSpPr>
                <p:cNvPr id="71" name="Rectangle 219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72" name="Line 220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73" name="Line 221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74" name="Line 222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75" name="Line 223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76" name="Rectangle 224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6" name="Group 225"/>
              <p:cNvGrpSpPr>
                <a:grpSpLocks/>
              </p:cNvGrpSpPr>
              <p:nvPr/>
            </p:nvGrpSpPr>
            <p:grpSpPr bwMode="auto">
              <a:xfrm>
                <a:off x="1541" y="1251"/>
                <a:ext cx="227" cy="227"/>
                <a:chOff x="1021" y="2526"/>
                <a:chExt cx="242" cy="233"/>
              </a:xfrm>
            </p:grpSpPr>
            <p:sp>
              <p:nvSpPr>
                <p:cNvPr id="65" name="Rectangle 226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6" name="Line 227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67" name="Line 228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68" name="Line 229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69" name="Line 230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70" name="Rectangle 231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7" name="Group 232"/>
              <p:cNvGrpSpPr>
                <a:grpSpLocks/>
              </p:cNvGrpSpPr>
              <p:nvPr/>
            </p:nvGrpSpPr>
            <p:grpSpPr bwMode="auto">
              <a:xfrm>
                <a:off x="2283" y="1251"/>
                <a:ext cx="227" cy="227"/>
                <a:chOff x="1021" y="2526"/>
                <a:chExt cx="242" cy="233"/>
              </a:xfrm>
            </p:grpSpPr>
            <p:sp>
              <p:nvSpPr>
                <p:cNvPr id="59" name="Rectangle 233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0" name="Line 234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61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62" name="Line 236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63" name="Line 237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64" name="Rectangle 238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8" name="Group 239"/>
              <p:cNvGrpSpPr>
                <a:grpSpLocks/>
              </p:cNvGrpSpPr>
              <p:nvPr/>
            </p:nvGrpSpPr>
            <p:grpSpPr bwMode="auto">
              <a:xfrm>
                <a:off x="1783" y="1251"/>
                <a:ext cx="227" cy="227"/>
                <a:chOff x="1021" y="2526"/>
                <a:chExt cx="242" cy="233"/>
              </a:xfrm>
            </p:grpSpPr>
            <p:sp>
              <p:nvSpPr>
                <p:cNvPr id="53" name="Rectangle 240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4" name="Line 241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55" name="Line 242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56" name="Line 243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57" name="Line 244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58" name="Rectangle 245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9" name="Group 246"/>
              <p:cNvGrpSpPr>
                <a:grpSpLocks/>
              </p:cNvGrpSpPr>
              <p:nvPr/>
            </p:nvGrpSpPr>
            <p:grpSpPr bwMode="auto">
              <a:xfrm>
                <a:off x="2031" y="1251"/>
                <a:ext cx="227" cy="227"/>
                <a:chOff x="1021" y="2526"/>
                <a:chExt cx="242" cy="233"/>
              </a:xfrm>
            </p:grpSpPr>
            <p:sp>
              <p:nvSpPr>
                <p:cNvPr id="47" name="Rectangle 247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8" name="Line 248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49" name="Line 249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50" name="Line 250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51" name="Line 251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52" name="Rectangle 252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40" name="Group 253"/>
              <p:cNvGrpSpPr>
                <a:grpSpLocks/>
              </p:cNvGrpSpPr>
              <p:nvPr/>
            </p:nvGrpSpPr>
            <p:grpSpPr bwMode="auto">
              <a:xfrm>
                <a:off x="2529" y="1251"/>
                <a:ext cx="227" cy="227"/>
                <a:chOff x="1021" y="2526"/>
                <a:chExt cx="242" cy="233"/>
              </a:xfrm>
            </p:grpSpPr>
            <p:sp>
              <p:nvSpPr>
                <p:cNvPr id="41" name="Rectangle 254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2" name="Line 255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43" name="Line 256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44" name="Line 257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45" name="Line 258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46" name="Rectangle 259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</p:grpSp>
      </p:grpSp>
      <p:grpSp>
        <p:nvGrpSpPr>
          <p:cNvPr id="257" name="Group 293"/>
          <p:cNvGrpSpPr>
            <a:grpSpLocks/>
          </p:cNvGrpSpPr>
          <p:nvPr/>
        </p:nvGrpSpPr>
        <p:grpSpPr bwMode="auto">
          <a:xfrm>
            <a:off x="757236" y="2834407"/>
            <a:ext cx="3836982" cy="1316039"/>
            <a:chOff x="477" y="1346"/>
            <a:chExt cx="2417" cy="1092"/>
          </a:xfrm>
        </p:grpSpPr>
        <p:grpSp>
          <p:nvGrpSpPr>
            <p:cNvPr id="258" name="Group 268"/>
            <p:cNvGrpSpPr>
              <a:grpSpLocks/>
            </p:cNvGrpSpPr>
            <p:nvPr/>
          </p:nvGrpSpPr>
          <p:grpSpPr bwMode="auto">
            <a:xfrm>
              <a:off x="477" y="1346"/>
              <a:ext cx="2417" cy="1092"/>
              <a:chOff x="637" y="1556"/>
              <a:chExt cx="2497" cy="1284"/>
            </a:xfrm>
          </p:grpSpPr>
          <p:sp>
            <p:nvSpPr>
              <p:cNvPr id="264" name="Freeform 263"/>
              <p:cNvSpPr>
                <a:spLocks/>
              </p:cNvSpPr>
              <p:nvPr/>
            </p:nvSpPr>
            <p:spPr bwMode="auto">
              <a:xfrm>
                <a:off x="637" y="1556"/>
                <a:ext cx="2496" cy="12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84"/>
                  </a:cxn>
                  <a:cxn ang="0">
                    <a:pos x="2496" y="1284"/>
                  </a:cxn>
                </a:cxnLst>
                <a:rect l="0" t="0" r="r" b="b"/>
                <a:pathLst>
                  <a:path w="2496" h="1284">
                    <a:moveTo>
                      <a:pt x="0" y="0"/>
                    </a:moveTo>
                    <a:lnTo>
                      <a:pt x="0" y="1284"/>
                    </a:lnTo>
                    <a:lnTo>
                      <a:pt x="2496" y="1284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65" name="Freeform 264"/>
              <p:cNvSpPr>
                <a:spLocks/>
              </p:cNvSpPr>
              <p:nvPr/>
            </p:nvSpPr>
            <p:spPr bwMode="auto">
              <a:xfrm>
                <a:off x="723" y="1571"/>
                <a:ext cx="2405" cy="117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84"/>
                  </a:cxn>
                  <a:cxn ang="0">
                    <a:pos x="2496" y="1284"/>
                  </a:cxn>
                </a:cxnLst>
                <a:rect l="0" t="0" r="r" b="b"/>
                <a:pathLst>
                  <a:path w="2496" h="1284">
                    <a:moveTo>
                      <a:pt x="0" y="0"/>
                    </a:moveTo>
                    <a:lnTo>
                      <a:pt x="0" y="1284"/>
                    </a:lnTo>
                    <a:lnTo>
                      <a:pt x="2496" y="1284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66" name="Freeform 265"/>
              <p:cNvSpPr>
                <a:spLocks/>
              </p:cNvSpPr>
              <p:nvPr/>
            </p:nvSpPr>
            <p:spPr bwMode="auto">
              <a:xfrm>
                <a:off x="829" y="1566"/>
                <a:ext cx="2305" cy="11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84"/>
                  </a:cxn>
                  <a:cxn ang="0">
                    <a:pos x="2496" y="1284"/>
                  </a:cxn>
                </a:cxnLst>
                <a:rect l="0" t="0" r="r" b="b"/>
                <a:pathLst>
                  <a:path w="2496" h="1284">
                    <a:moveTo>
                      <a:pt x="0" y="0"/>
                    </a:moveTo>
                    <a:lnTo>
                      <a:pt x="0" y="1284"/>
                    </a:lnTo>
                    <a:lnTo>
                      <a:pt x="2496" y="1284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67" name="Freeform 266"/>
              <p:cNvSpPr>
                <a:spLocks/>
              </p:cNvSpPr>
              <p:nvPr/>
            </p:nvSpPr>
            <p:spPr bwMode="auto">
              <a:xfrm>
                <a:off x="929" y="1566"/>
                <a:ext cx="2173" cy="10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84"/>
                  </a:cxn>
                  <a:cxn ang="0">
                    <a:pos x="2496" y="1284"/>
                  </a:cxn>
                </a:cxnLst>
                <a:rect l="0" t="0" r="r" b="b"/>
                <a:pathLst>
                  <a:path w="2496" h="1284">
                    <a:moveTo>
                      <a:pt x="0" y="0"/>
                    </a:moveTo>
                    <a:lnTo>
                      <a:pt x="0" y="1284"/>
                    </a:lnTo>
                    <a:lnTo>
                      <a:pt x="2496" y="1284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sp>
          <p:nvSpPr>
            <p:cNvPr id="259" name="Text Box 267"/>
            <p:cNvSpPr txBox="1">
              <a:spLocks noChangeArrowheads="1"/>
            </p:cNvSpPr>
            <p:nvPr/>
          </p:nvSpPr>
          <p:spPr bwMode="auto">
            <a:xfrm>
              <a:off x="1296" y="1538"/>
              <a:ext cx="497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….</a:t>
              </a:r>
            </a:p>
          </p:txBody>
        </p:sp>
        <p:sp>
          <p:nvSpPr>
            <p:cNvPr id="260" name="Freeform 270"/>
            <p:cNvSpPr>
              <a:spLocks/>
            </p:cNvSpPr>
            <p:nvPr/>
          </p:nvSpPr>
          <p:spPr bwMode="auto">
            <a:xfrm>
              <a:off x="2170" y="1351"/>
              <a:ext cx="689" cy="7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84"/>
                </a:cxn>
                <a:cxn ang="0">
                  <a:pos x="2496" y="1284"/>
                </a:cxn>
              </a:cxnLst>
              <a:rect l="0" t="0" r="r" b="b"/>
              <a:pathLst>
                <a:path w="2496" h="1284">
                  <a:moveTo>
                    <a:pt x="0" y="0"/>
                  </a:moveTo>
                  <a:lnTo>
                    <a:pt x="0" y="1284"/>
                  </a:lnTo>
                  <a:lnTo>
                    <a:pt x="2496" y="128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61" name="Freeform 271"/>
            <p:cNvSpPr>
              <a:spLocks/>
            </p:cNvSpPr>
            <p:nvPr/>
          </p:nvSpPr>
          <p:spPr bwMode="auto">
            <a:xfrm>
              <a:off x="2314" y="1360"/>
              <a:ext cx="552" cy="6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84"/>
                </a:cxn>
                <a:cxn ang="0">
                  <a:pos x="2496" y="1284"/>
                </a:cxn>
              </a:cxnLst>
              <a:rect l="0" t="0" r="r" b="b"/>
              <a:pathLst>
                <a:path w="2496" h="1284">
                  <a:moveTo>
                    <a:pt x="0" y="0"/>
                  </a:moveTo>
                  <a:lnTo>
                    <a:pt x="0" y="1284"/>
                  </a:lnTo>
                  <a:lnTo>
                    <a:pt x="2496" y="128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62" name="Freeform 272"/>
            <p:cNvSpPr>
              <a:spLocks/>
            </p:cNvSpPr>
            <p:nvPr/>
          </p:nvSpPr>
          <p:spPr bwMode="auto">
            <a:xfrm>
              <a:off x="2233" y="1357"/>
              <a:ext cx="636" cy="7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84"/>
                </a:cxn>
                <a:cxn ang="0">
                  <a:pos x="2496" y="1284"/>
                </a:cxn>
              </a:cxnLst>
              <a:rect l="0" t="0" r="r" b="b"/>
              <a:pathLst>
                <a:path w="2496" h="1284">
                  <a:moveTo>
                    <a:pt x="0" y="0"/>
                  </a:moveTo>
                  <a:lnTo>
                    <a:pt x="0" y="1284"/>
                  </a:lnTo>
                  <a:lnTo>
                    <a:pt x="2496" y="128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63" name="Freeform 273"/>
            <p:cNvSpPr>
              <a:spLocks/>
            </p:cNvSpPr>
            <p:nvPr/>
          </p:nvSpPr>
          <p:spPr bwMode="auto">
            <a:xfrm>
              <a:off x="2411" y="1357"/>
              <a:ext cx="437" cy="5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84"/>
                </a:cxn>
                <a:cxn ang="0">
                  <a:pos x="2496" y="1284"/>
                </a:cxn>
              </a:cxnLst>
              <a:rect l="0" t="0" r="r" b="b"/>
              <a:pathLst>
                <a:path w="2496" h="1284">
                  <a:moveTo>
                    <a:pt x="0" y="0"/>
                  </a:moveTo>
                  <a:lnTo>
                    <a:pt x="0" y="1284"/>
                  </a:lnTo>
                  <a:lnTo>
                    <a:pt x="2496" y="128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268" name="Text Box 274"/>
          <p:cNvSpPr txBox="1">
            <a:spLocks noChangeArrowheads="1"/>
          </p:cNvSpPr>
          <p:nvPr/>
        </p:nvSpPr>
        <p:spPr bwMode="auto">
          <a:xfrm>
            <a:off x="4527550" y="2950294"/>
            <a:ext cx="865188" cy="1569660"/>
          </a:xfrm>
          <a:prstGeom prst="rect">
            <a:avLst/>
          </a:prstGeom>
          <a:solidFill>
            <a:srgbClr val="00B050"/>
          </a:solidFill>
          <a:ln w="19050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 编  </a:t>
            </a:r>
          </a:p>
          <a:p>
            <a:r>
              <a:rPr lang="zh-CN" altLang="en-US" sz="3200" b="1"/>
              <a:t> 码</a:t>
            </a:r>
          </a:p>
          <a:p>
            <a:r>
              <a:rPr lang="zh-CN" altLang="en-US" sz="3200" b="1"/>
              <a:t> 器</a:t>
            </a:r>
          </a:p>
        </p:txBody>
      </p:sp>
      <p:sp>
        <p:nvSpPr>
          <p:cNvPr id="269" name="Line 285"/>
          <p:cNvSpPr>
            <a:spLocks noChangeShapeType="1"/>
          </p:cNvSpPr>
          <p:nvPr/>
        </p:nvSpPr>
        <p:spPr bwMode="auto">
          <a:xfrm flipH="1">
            <a:off x="5614988" y="2302594"/>
            <a:ext cx="255587" cy="769937"/>
          </a:xfrm>
          <a:prstGeom prst="line">
            <a:avLst/>
          </a:prstGeom>
          <a:noFill/>
          <a:ln w="1905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70" name="Text Box 286"/>
          <p:cNvSpPr txBox="1">
            <a:spLocks noChangeArrowheads="1"/>
          </p:cNvSpPr>
          <p:nvPr/>
        </p:nvSpPr>
        <p:spPr bwMode="auto">
          <a:xfrm>
            <a:off x="5470525" y="1823169"/>
            <a:ext cx="27765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按键对应编码</a:t>
            </a:r>
          </a:p>
        </p:txBody>
      </p:sp>
      <p:grpSp>
        <p:nvGrpSpPr>
          <p:cNvPr id="271" name="Group 294"/>
          <p:cNvGrpSpPr>
            <a:grpSpLocks/>
          </p:cNvGrpSpPr>
          <p:nvPr/>
        </p:nvGrpSpPr>
        <p:grpSpPr bwMode="auto">
          <a:xfrm>
            <a:off x="5392738" y="2994744"/>
            <a:ext cx="3108325" cy="1570037"/>
            <a:chOff x="3397" y="1667"/>
            <a:chExt cx="1958" cy="989"/>
          </a:xfrm>
        </p:grpSpPr>
        <p:grpSp>
          <p:nvGrpSpPr>
            <p:cNvPr id="272" name="Group 283"/>
            <p:cNvGrpSpPr>
              <a:grpSpLocks/>
            </p:cNvGrpSpPr>
            <p:nvPr/>
          </p:nvGrpSpPr>
          <p:grpSpPr bwMode="auto">
            <a:xfrm>
              <a:off x="3397" y="1760"/>
              <a:ext cx="334" cy="718"/>
              <a:chOff x="3397" y="1730"/>
              <a:chExt cx="506" cy="718"/>
            </a:xfrm>
          </p:grpSpPr>
          <p:sp>
            <p:nvSpPr>
              <p:cNvPr id="276" name="Line 275"/>
              <p:cNvSpPr>
                <a:spLocks noChangeShapeType="1"/>
              </p:cNvSpPr>
              <p:nvPr/>
            </p:nvSpPr>
            <p:spPr bwMode="auto">
              <a:xfrm>
                <a:off x="3397" y="1730"/>
                <a:ext cx="495" cy="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77" name="Line 276"/>
              <p:cNvSpPr>
                <a:spLocks noChangeShapeType="1"/>
              </p:cNvSpPr>
              <p:nvPr/>
            </p:nvSpPr>
            <p:spPr bwMode="auto">
              <a:xfrm>
                <a:off x="3402" y="1836"/>
                <a:ext cx="495" cy="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78" name="Line 277"/>
              <p:cNvSpPr>
                <a:spLocks noChangeShapeType="1"/>
              </p:cNvSpPr>
              <p:nvPr/>
            </p:nvSpPr>
            <p:spPr bwMode="auto">
              <a:xfrm>
                <a:off x="3407" y="1953"/>
                <a:ext cx="495" cy="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79" name="Line 278"/>
              <p:cNvSpPr>
                <a:spLocks noChangeShapeType="1"/>
              </p:cNvSpPr>
              <p:nvPr/>
            </p:nvSpPr>
            <p:spPr bwMode="auto">
              <a:xfrm>
                <a:off x="3402" y="2190"/>
                <a:ext cx="495" cy="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80" name="Line 279"/>
              <p:cNvSpPr>
                <a:spLocks noChangeShapeType="1"/>
              </p:cNvSpPr>
              <p:nvPr/>
            </p:nvSpPr>
            <p:spPr bwMode="auto">
              <a:xfrm>
                <a:off x="3407" y="2074"/>
                <a:ext cx="495" cy="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81" name="Line 280"/>
              <p:cNvSpPr>
                <a:spLocks noChangeShapeType="1"/>
              </p:cNvSpPr>
              <p:nvPr/>
            </p:nvSpPr>
            <p:spPr bwMode="auto">
              <a:xfrm>
                <a:off x="3402" y="2312"/>
                <a:ext cx="495" cy="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82" name="Line 281"/>
              <p:cNvSpPr>
                <a:spLocks noChangeShapeType="1"/>
              </p:cNvSpPr>
              <p:nvPr/>
            </p:nvSpPr>
            <p:spPr bwMode="auto">
              <a:xfrm>
                <a:off x="3408" y="2448"/>
                <a:ext cx="495" cy="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sp>
          <p:nvSpPr>
            <p:cNvPr id="273" name="Text Box 284"/>
            <p:cNvSpPr txBox="1">
              <a:spLocks noChangeArrowheads="1"/>
            </p:cNvSpPr>
            <p:nvPr/>
          </p:nvSpPr>
          <p:spPr bwMode="auto">
            <a:xfrm>
              <a:off x="3719" y="1667"/>
              <a:ext cx="444" cy="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/>
                <a:t>寄存器</a:t>
              </a:r>
            </a:p>
          </p:txBody>
        </p:sp>
        <p:sp>
          <p:nvSpPr>
            <p:cNvPr id="274" name="AutoShape 287"/>
            <p:cNvSpPr>
              <a:spLocks noChangeArrowheads="1"/>
            </p:cNvSpPr>
            <p:nvPr/>
          </p:nvSpPr>
          <p:spPr bwMode="auto">
            <a:xfrm>
              <a:off x="4163" y="1980"/>
              <a:ext cx="607" cy="192"/>
            </a:xfrm>
            <a:prstGeom prst="rightArrow">
              <a:avLst>
                <a:gd name="adj1" fmla="val 50000"/>
                <a:gd name="adj2" fmla="val 79036"/>
              </a:avLst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5" name="Text Box 288"/>
            <p:cNvSpPr txBox="1">
              <a:spLocks noChangeArrowheads="1"/>
            </p:cNvSpPr>
            <p:nvPr/>
          </p:nvSpPr>
          <p:spPr bwMode="auto">
            <a:xfrm>
              <a:off x="4780" y="1900"/>
              <a:ext cx="57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DB</a:t>
              </a:r>
            </a:p>
          </p:txBody>
        </p:sp>
      </p:grpSp>
      <p:sp>
        <p:nvSpPr>
          <p:cNvPr id="283" name="Line 289"/>
          <p:cNvSpPr>
            <a:spLocks noChangeShapeType="1"/>
          </p:cNvSpPr>
          <p:nvPr/>
        </p:nvSpPr>
        <p:spPr bwMode="auto">
          <a:xfrm flipH="1">
            <a:off x="3890963" y="4471119"/>
            <a:ext cx="552450" cy="531812"/>
          </a:xfrm>
          <a:prstGeom prst="line">
            <a:avLst/>
          </a:prstGeom>
          <a:noFill/>
          <a:ln w="2222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84" name="Text Box 290"/>
          <p:cNvSpPr txBox="1">
            <a:spLocks noChangeArrowheads="1"/>
          </p:cNvSpPr>
          <p:nvPr/>
        </p:nvSpPr>
        <p:spPr bwMode="auto">
          <a:xfrm>
            <a:off x="423863" y="5045794"/>
            <a:ext cx="1927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缺点:</a:t>
            </a:r>
          </a:p>
        </p:txBody>
      </p:sp>
      <p:sp>
        <p:nvSpPr>
          <p:cNvPr id="285" name="Rectangle 291"/>
          <p:cNvSpPr>
            <a:spLocks noChangeArrowheads="1"/>
          </p:cNvSpPr>
          <p:nvPr/>
        </p:nvSpPr>
        <p:spPr bwMode="auto">
          <a:xfrm>
            <a:off x="1535113" y="5025156"/>
            <a:ext cx="7364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由组合逻辑电路构成的</a:t>
            </a:r>
            <a:r>
              <a:rPr lang="zh-CN" altLang="en-US" sz="2800" b="1" u="sng"/>
              <a:t>复杂</a:t>
            </a:r>
            <a:r>
              <a:rPr lang="zh-CN" altLang="en-US" sz="2800" b="1"/>
              <a:t>的编码电路</a:t>
            </a:r>
          </a:p>
        </p:txBody>
      </p:sp>
      <p:sp>
        <p:nvSpPr>
          <p:cNvPr id="286" name="Rectangle 292"/>
          <p:cNvSpPr>
            <a:spLocks noChangeArrowheads="1"/>
          </p:cNvSpPr>
          <p:nvPr/>
        </p:nvSpPr>
        <p:spPr bwMode="auto">
          <a:xfrm>
            <a:off x="1525588" y="5501406"/>
            <a:ext cx="4113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不可重新定义键名和键码</a:t>
            </a:r>
          </a:p>
        </p:txBody>
      </p:sp>
      <p:sp>
        <p:nvSpPr>
          <p:cNvPr id="287" name="Freeform 296"/>
          <p:cNvSpPr>
            <a:spLocks/>
          </p:cNvSpPr>
          <p:nvPr/>
        </p:nvSpPr>
        <p:spPr bwMode="auto">
          <a:xfrm>
            <a:off x="4924425" y="4515569"/>
            <a:ext cx="2246313" cy="336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2"/>
              </a:cxn>
              <a:cxn ang="0">
                <a:pos x="1415" y="212"/>
              </a:cxn>
            </a:cxnLst>
            <a:rect l="0" t="0" r="r" b="b"/>
            <a:pathLst>
              <a:path w="1415" h="212">
                <a:moveTo>
                  <a:pt x="0" y="0"/>
                </a:moveTo>
                <a:lnTo>
                  <a:pt x="0" y="212"/>
                </a:lnTo>
                <a:lnTo>
                  <a:pt x="1415" y="212"/>
                </a:lnTo>
              </a:path>
            </a:pathLst>
          </a:custGeom>
          <a:noFill/>
          <a:ln w="22225" cap="flat" cmpd="sng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88" name="Text Box 297"/>
          <p:cNvSpPr txBox="1">
            <a:spLocks noChangeArrowheads="1"/>
          </p:cNvSpPr>
          <p:nvPr/>
        </p:nvSpPr>
        <p:spPr bwMode="auto">
          <a:xfrm>
            <a:off x="7154863" y="4564781"/>
            <a:ext cx="1444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INT</a:t>
            </a:r>
          </a:p>
        </p:txBody>
      </p:sp>
      <p:sp>
        <p:nvSpPr>
          <p:cNvPr id="289" name="Text Box 298"/>
          <p:cNvSpPr txBox="1">
            <a:spLocks noChangeArrowheads="1"/>
          </p:cNvSpPr>
          <p:nvPr/>
        </p:nvSpPr>
        <p:spPr bwMode="auto">
          <a:xfrm>
            <a:off x="1562100" y="6006231"/>
            <a:ext cx="4054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编码键盘很少使用。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 autoUpdateAnimBg="0"/>
      <p:bldP spid="269" grpId="0" animBg="1"/>
      <p:bldP spid="270" grpId="0" build="p" autoUpdateAnimBg="0" advAuto="0"/>
      <p:bldP spid="283" grpId="0" animBg="1"/>
      <p:bldP spid="284" grpId="0" autoUpdateAnimBg="0"/>
      <p:bldP spid="285" grpId="0" autoUpdateAnimBg="0"/>
      <p:bldP spid="286" grpId="0" autoUpdateAnimBg="0"/>
      <p:bldP spid="287" grpId="0" animBg="1"/>
      <p:bldP spid="288" grpId="0" autoUpdateAnimBg="0"/>
      <p:bldP spid="289" grpId="0" build="p" autoUpdateAnimBg="0" advAuto="200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3038" y="836712"/>
            <a:ext cx="901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针对非编码键盘(扫描键盘), 从按键识别的角度, 可分为: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250950" y="1306612"/>
            <a:ext cx="32670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000" b="1">
                <a:solidFill>
                  <a:srgbClr val="00B050"/>
                </a:solidFill>
                <a:sym typeface="Wingdings" pitchFamily="2" charset="2"/>
              </a:rPr>
              <a:t></a:t>
            </a:r>
            <a:r>
              <a:rPr lang="zh-CN" altLang="en-US" sz="2800" b="1"/>
              <a:t> </a:t>
            </a:r>
            <a:r>
              <a:rPr lang="zh-CN" altLang="en-US" sz="2800" b="1">
                <a:solidFill>
                  <a:srgbClr val="0000FF"/>
                </a:solidFill>
              </a:rPr>
              <a:t>硬件扫描键盘</a:t>
            </a:r>
          </a:p>
          <a:p>
            <a:r>
              <a:rPr lang="zh-CN" altLang="en-US" sz="2000" b="1">
                <a:solidFill>
                  <a:srgbClr val="00B050"/>
                </a:solidFill>
                <a:sym typeface="Wingdings" pitchFamily="2" charset="2"/>
              </a:rPr>
              <a:t></a:t>
            </a:r>
            <a:r>
              <a:rPr lang="zh-CN" altLang="en-US" sz="2800" b="1"/>
              <a:t> </a:t>
            </a:r>
            <a:r>
              <a:rPr lang="zh-CN" altLang="en-US" sz="2800" b="1">
                <a:solidFill>
                  <a:srgbClr val="0000FF"/>
                </a:solidFill>
              </a:rPr>
              <a:t>软件扫描键盘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3200" y="2492896"/>
            <a:ext cx="2079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基本思想: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55576" y="2924944"/>
            <a:ext cx="74888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800" b="1"/>
              <a:t>                         </a:t>
            </a:r>
            <a:r>
              <a:rPr lang="zh-CN" altLang="en-US" sz="2800" b="1" smtClean="0"/>
              <a:t>再转</a:t>
            </a:r>
            <a:r>
              <a:rPr lang="zh-CN" altLang="en-US" sz="2800" b="1"/>
              <a:t>换成字符编码(如</a:t>
            </a:r>
            <a:r>
              <a:rPr lang="en-US" altLang="zh-CN" sz="2800" b="1"/>
              <a:t>ASCII</a:t>
            </a:r>
            <a:r>
              <a:rPr lang="zh-CN" altLang="en-US" sz="2800" b="1"/>
              <a:t>码)。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52413" y="3569171"/>
            <a:ext cx="75199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以接触式键盘为例, 需解决的主要问题: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57163" y="2492896"/>
            <a:ext cx="8915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                    硬件扫描或软件扫描来识别按键位置, 并获得按键的位置码;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058813" y="4073996"/>
            <a:ext cx="62547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按键的</a:t>
            </a:r>
            <a:r>
              <a:rPr lang="zh-CN" altLang="en-US" sz="2800" b="1" u="sng"/>
              <a:t>定位</a:t>
            </a:r>
            <a:r>
              <a:rPr lang="zh-CN" altLang="en-US" sz="2800" b="1"/>
              <a:t>、位置码与编码的</a:t>
            </a:r>
            <a:r>
              <a:rPr lang="zh-CN" altLang="en-US" sz="2800" b="1" u="sng"/>
              <a:t>转换</a:t>
            </a:r>
            <a:r>
              <a:rPr lang="zh-CN" altLang="en-US" sz="2800" b="1"/>
              <a:t>。</a:t>
            </a: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774650" y="4970933"/>
            <a:ext cx="2632075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确定按键位置, 获得位置码</a:t>
            </a:r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 flipH="1">
            <a:off x="2582813" y="4578821"/>
            <a:ext cx="1587" cy="355600"/>
          </a:xfrm>
          <a:prstGeom prst="line">
            <a:avLst/>
          </a:prstGeom>
          <a:noFill/>
          <a:ln w="22225">
            <a:solidFill>
              <a:srgbClr val="0000FF"/>
            </a:solidFill>
            <a:miter lim="800000"/>
            <a:headEnd/>
            <a:tailEnd type="triangle" w="sm" len="med"/>
          </a:ln>
          <a:effectLst/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6140400" y="4531196"/>
            <a:ext cx="0" cy="557212"/>
          </a:xfrm>
          <a:prstGeom prst="line">
            <a:avLst/>
          </a:prstGeom>
          <a:noFill/>
          <a:ln w="22225">
            <a:solidFill>
              <a:srgbClr val="0000FF"/>
            </a:solidFill>
            <a:miter lim="800000"/>
            <a:headEnd/>
            <a:tailEnd type="triangle" w="sm" len="med"/>
          </a:ln>
          <a:effectLst/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3703588" y="5096346"/>
            <a:ext cx="3933825" cy="996950"/>
          </a:xfrm>
          <a:prstGeom prst="rect">
            <a:avLst/>
          </a:prstGeom>
          <a:noFill/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 b="1"/>
              <a:t>将位置码转换成数字/字母/其它控制键的编码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autoUpdateAnimBg="0"/>
      <p:bldP spid="7" grpId="0" autoUpdateAnimBg="0"/>
      <p:bldP spid="23" grpId="0" build="p" autoUpdateAnimBg="0"/>
      <p:bldP spid="24" grpId="0" animBg="1" autoUpdateAnimBg="0"/>
      <p:bldP spid="25" grpId="0" animBg="1"/>
      <p:bldP spid="26" grpId="0" animBg="1"/>
      <p:bldP spid="2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95300" y="2213769"/>
            <a:ext cx="82994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采用硬件扫描查找按键位置, 并转换为相应代码。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982960" y="116632"/>
            <a:ext cx="50292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</a:rPr>
              <a:t>6.2.1  硬件扫描键盘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54038" y="1412776"/>
            <a:ext cx="165258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1. 定义</a:t>
            </a:r>
          </a:p>
        </p:txBody>
      </p:sp>
      <p:sp>
        <p:nvSpPr>
          <p:cNvPr id="5" name="Text Box 87"/>
          <p:cNvSpPr txBox="1">
            <a:spLocks noChangeArrowheads="1"/>
          </p:cNvSpPr>
          <p:nvPr/>
        </p:nvSpPr>
        <p:spPr bwMode="auto">
          <a:xfrm>
            <a:off x="493713" y="3099668"/>
            <a:ext cx="8650287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基本思想:</a:t>
            </a:r>
          </a:p>
          <a:p>
            <a:pPr>
              <a:spcBef>
                <a:spcPct val="5000"/>
              </a:spcBef>
            </a:pPr>
            <a:r>
              <a:rPr lang="zh-CN" altLang="en-US" sz="2800" b="1"/>
              <a:t>将所有按键排列成矩阵形式。对于一个</a:t>
            </a:r>
            <a:r>
              <a:rPr lang="en-US" altLang="zh-CN" sz="2800" b="1"/>
              <a:t>n</a:t>
            </a:r>
            <a:r>
              <a:rPr lang="zh-CN" altLang="en-US" sz="2800" b="1"/>
              <a:t>行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en-US" altLang="zh-CN" sz="2800" b="1"/>
              <a:t>m</a:t>
            </a:r>
            <a:r>
              <a:rPr lang="zh-CN" altLang="en-US" sz="2800" b="1"/>
              <a:t>列的键盘, 通过硬件方式,  确定按键所在的行和列, 并转换为按键对应代码。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81000" y="378296"/>
            <a:ext cx="4733925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000" b="1"/>
              <a:t>2. 组成及工作原理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73075" y="891058"/>
            <a:ext cx="245745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900" b="1"/>
              <a:t>(1) 键盘矩阵</a:t>
            </a:r>
          </a:p>
        </p:txBody>
      </p: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2687638" y="868833"/>
            <a:ext cx="3822700" cy="533400"/>
            <a:chOff x="1774" y="467"/>
            <a:chExt cx="2408" cy="336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774" y="467"/>
              <a:ext cx="960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900" b="1"/>
                <a:t>128键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476" y="659"/>
              <a:ext cx="31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790" y="467"/>
              <a:ext cx="1392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900" b="1"/>
                <a:t>8行</a:t>
              </a:r>
              <a:r>
                <a:rPr lang="zh-CN" altLang="en-US" sz="2900" b="1">
                  <a:sym typeface="Symbol" pitchFamily="18" charset="2"/>
                </a:rPr>
                <a:t></a:t>
              </a:r>
              <a:r>
                <a:rPr lang="zh-CN" altLang="en-US" sz="2900" b="1"/>
                <a:t>16列</a:t>
              </a:r>
            </a:p>
          </p:txBody>
        </p:sp>
      </p:grp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09600" y="1411758"/>
            <a:ext cx="4689475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900" b="1"/>
              <a:t>每键</a:t>
            </a:r>
            <a:r>
              <a:rPr lang="zh-CN" altLang="en-US" sz="2900" b="1" u="sng">
                <a:solidFill>
                  <a:srgbClr val="0000FF"/>
                </a:solidFill>
              </a:rPr>
              <a:t>7位</a:t>
            </a:r>
            <a:r>
              <a:rPr lang="zh-CN" altLang="en-US" sz="2900" b="1">
                <a:solidFill>
                  <a:srgbClr val="0000FF"/>
                </a:solidFill>
              </a:rPr>
              <a:t> </a:t>
            </a:r>
            <a:r>
              <a:rPr lang="zh-CN" altLang="en-US" sz="2900" b="1" u="sng">
                <a:solidFill>
                  <a:srgbClr val="0000FF"/>
                </a:solidFill>
              </a:rPr>
              <a:t>位置码</a:t>
            </a:r>
            <a:r>
              <a:rPr lang="zh-CN" altLang="en-US" sz="2900" b="1"/>
              <a:t>(即扫描码)</a:t>
            </a:r>
          </a:p>
        </p:txBody>
      </p: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1392238" y="2035646"/>
            <a:ext cx="6896100" cy="4057650"/>
            <a:chOff x="1021" y="1211"/>
            <a:chExt cx="4344" cy="2556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212" y="2165"/>
              <a:ext cx="864" cy="289"/>
            </a:xfrm>
            <a:prstGeom prst="rect">
              <a:avLst/>
            </a:prstGeom>
            <a:solidFill>
              <a:srgbClr val="CCFFFF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800" b="1"/>
                <a:t>列译码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021" y="1211"/>
              <a:ext cx="384" cy="800"/>
            </a:xfrm>
            <a:prstGeom prst="rect">
              <a:avLst/>
            </a:prstGeom>
            <a:solidFill>
              <a:srgbClr val="CCFFFF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800" b="1"/>
                <a:t>振荡器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696" y="1221"/>
              <a:ext cx="384" cy="800"/>
            </a:xfrm>
            <a:prstGeom prst="rect">
              <a:avLst/>
            </a:prstGeom>
            <a:solidFill>
              <a:srgbClr val="CCFFFF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800" b="1"/>
                <a:t>计数器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236" y="1231"/>
              <a:ext cx="328" cy="800"/>
            </a:xfrm>
            <a:prstGeom prst="rect">
              <a:avLst/>
            </a:prstGeom>
            <a:solidFill>
              <a:srgbClr val="CCFFFF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 b="1"/>
                <a:t>ROM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778" y="1327"/>
              <a:ext cx="384" cy="612"/>
            </a:xfrm>
            <a:prstGeom prst="rect">
              <a:avLst/>
            </a:prstGeom>
            <a:solidFill>
              <a:srgbClr val="009E00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/>
                <a:t>接 </a:t>
              </a:r>
            </a:p>
            <a:p>
              <a:r>
                <a:rPr lang="zh-CN" altLang="en-US" sz="2800" b="1"/>
                <a:t>口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716" y="3191"/>
              <a:ext cx="1709" cy="464"/>
            </a:xfrm>
            <a:prstGeom prst="rect">
              <a:avLst/>
            </a:prstGeom>
            <a:solidFill>
              <a:srgbClr val="CCFFFF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zh-CN" altLang="en-US" sz="2800" b="1"/>
                <a:t> 键盘(8行</a:t>
              </a:r>
              <a:r>
                <a:rPr lang="zh-CN" altLang="en-US" sz="2400" b="1">
                  <a:sym typeface="Symbol" pitchFamily="18" charset="2"/>
                </a:rPr>
                <a:t></a:t>
              </a:r>
              <a:r>
                <a:rPr lang="zh-CN" altLang="en-US" sz="2800" b="1"/>
                <a:t>16列)</a:t>
              </a:r>
            </a:p>
            <a:p>
              <a:pPr>
                <a:lnSpc>
                  <a:spcPct val="20000"/>
                </a:lnSpc>
              </a:pPr>
              <a:endParaRPr lang="zh-CN" altLang="en-US" sz="2800" b="1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209" y="2683"/>
              <a:ext cx="856" cy="289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800" b="1"/>
                <a:t>比较器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272" y="2156"/>
              <a:ext cx="869" cy="289"/>
            </a:xfrm>
            <a:prstGeom prst="rect">
              <a:avLst/>
            </a:prstGeom>
            <a:solidFill>
              <a:srgbClr val="CCFFFF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800" b="1"/>
                <a:t>行译码</a:t>
              </a: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1410" y="1635"/>
              <a:ext cx="28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19" name="Group 43"/>
            <p:cNvGrpSpPr>
              <a:grpSpLocks/>
            </p:cNvGrpSpPr>
            <p:nvPr/>
          </p:nvGrpSpPr>
          <p:grpSpPr bwMode="auto">
            <a:xfrm>
              <a:off x="2101" y="1268"/>
              <a:ext cx="2111" cy="693"/>
              <a:chOff x="3021" y="1503"/>
              <a:chExt cx="1501" cy="706"/>
            </a:xfrm>
          </p:grpSpPr>
          <p:sp>
            <p:nvSpPr>
              <p:cNvPr id="38" name="Line 19"/>
              <p:cNvSpPr>
                <a:spLocks noChangeShapeType="1"/>
              </p:cNvSpPr>
              <p:nvPr/>
            </p:nvSpPr>
            <p:spPr bwMode="auto">
              <a:xfrm>
                <a:off x="3021" y="1503"/>
                <a:ext cx="1501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9" name="Line 20"/>
              <p:cNvSpPr>
                <a:spLocks noChangeShapeType="1"/>
              </p:cNvSpPr>
              <p:nvPr/>
            </p:nvSpPr>
            <p:spPr bwMode="auto">
              <a:xfrm>
                <a:off x="3021" y="1628"/>
                <a:ext cx="1501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0" name="Line 21"/>
              <p:cNvSpPr>
                <a:spLocks noChangeShapeType="1"/>
              </p:cNvSpPr>
              <p:nvPr/>
            </p:nvSpPr>
            <p:spPr bwMode="auto">
              <a:xfrm>
                <a:off x="3021" y="1734"/>
                <a:ext cx="1501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1" name="Line 22"/>
              <p:cNvSpPr>
                <a:spLocks noChangeShapeType="1"/>
              </p:cNvSpPr>
              <p:nvPr/>
            </p:nvSpPr>
            <p:spPr bwMode="auto">
              <a:xfrm>
                <a:off x="3021" y="1851"/>
                <a:ext cx="1501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2" name="Line 23"/>
              <p:cNvSpPr>
                <a:spLocks noChangeShapeType="1"/>
              </p:cNvSpPr>
              <p:nvPr/>
            </p:nvSpPr>
            <p:spPr bwMode="auto">
              <a:xfrm>
                <a:off x="3021" y="1967"/>
                <a:ext cx="1501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3" name="Line 24"/>
              <p:cNvSpPr>
                <a:spLocks noChangeShapeType="1"/>
              </p:cNvSpPr>
              <p:nvPr/>
            </p:nvSpPr>
            <p:spPr bwMode="auto">
              <a:xfrm>
                <a:off x="3021" y="2094"/>
                <a:ext cx="1501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4" name="Line 25"/>
              <p:cNvSpPr>
                <a:spLocks noChangeShapeType="1"/>
              </p:cNvSpPr>
              <p:nvPr/>
            </p:nvSpPr>
            <p:spPr bwMode="auto">
              <a:xfrm>
                <a:off x="3021" y="2209"/>
                <a:ext cx="1501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 flipV="1">
              <a:off x="4585" y="1645"/>
              <a:ext cx="19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 flipV="1">
              <a:off x="5173" y="1645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>
              <a:off x="2425" y="1266"/>
              <a:ext cx="0" cy="8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>
              <a:off x="2655" y="2477"/>
              <a:ext cx="0" cy="1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2645" y="2994"/>
              <a:ext cx="0" cy="1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 flipH="1">
              <a:off x="1184" y="2823"/>
              <a:ext cx="10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 flipH="1">
              <a:off x="1185" y="2003"/>
              <a:ext cx="0" cy="17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1185" y="3767"/>
              <a:ext cx="320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4391" y="2014"/>
              <a:ext cx="0" cy="174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Text Box 36"/>
            <p:cNvSpPr txBox="1">
              <a:spLocks noChangeArrowheads="1"/>
            </p:cNvSpPr>
            <p:nvPr/>
          </p:nvSpPr>
          <p:spPr bwMode="auto">
            <a:xfrm>
              <a:off x="1195" y="2467"/>
              <a:ext cx="1029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/>
                <a:t>锁定信号</a:t>
              </a:r>
            </a:p>
          </p:txBody>
        </p:sp>
        <p:sp>
          <p:nvSpPr>
            <p:cNvPr id="30" name="Line 37"/>
            <p:cNvSpPr>
              <a:spLocks noChangeShapeType="1"/>
            </p:cNvSpPr>
            <p:nvPr/>
          </p:nvSpPr>
          <p:spPr bwMode="auto">
            <a:xfrm>
              <a:off x="2591" y="1381"/>
              <a:ext cx="0" cy="77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Line 38"/>
            <p:cNvSpPr>
              <a:spLocks noChangeShapeType="1"/>
            </p:cNvSpPr>
            <p:nvPr/>
          </p:nvSpPr>
          <p:spPr bwMode="auto">
            <a:xfrm>
              <a:off x="2728" y="1485"/>
              <a:ext cx="0" cy="6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Line 39"/>
            <p:cNvSpPr>
              <a:spLocks noChangeShapeType="1"/>
            </p:cNvSpPr>
            <p:nvPr/>
          </p:nvSpPr>
          <p:spPr bwMode="auto">
            <a:xfrm>
              <a:off x="2905" y="1608"/>
              <a:ext cx="0" cy="5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Line 40"/>
            <p:cNvSpPr>
              <a:spLocks noChangeShapeType="1"/>
            </p:cNvSpPr>
            <p:nvPr/>
          </p:nvSpPr>
          <p:spPr bwMode="auto">
            <a:xfrm>
              <a:off x="3549" y="1709"/>
              <a:ext cx="0" cy="4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4" name="Line 41"/>
            <p:cNvSpPr>
              <a:spLocks noChangeShapeType="1"/>
            </p:cNvSpPr>
            <p:nvPr/>
          </p:nvSpPr>
          <p:spPr bwMode="auto">
            <a:xfrm>
              <a:off x="3694" y="1852"/>
              <a:ext cx="0" cy="3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5" name="Line 42"/>
            <p:cNvSpPr>
              <a:spLocks noChangeShapeType="1"/>
            </p:cNvSpPr>
            <p:nvPr/>
          </p:nvSpPr>
          <p:spPr bwMode="auto">
            <a:xfrm>
              <a:off x="3842" y="1948"/>
              <a:ext cx="1" cy="2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6" name="Freeform 48"/>
            <p:cNvSpPr>
              <a:spLocks/>
            </p:cNvSpPr>
            <p:nvPr/>
          </p:nvSpPr>
          <p:spPr bwMode="auto">
            <a:xfrm>
              <a:off x="3435" y="2465"/>
              <a:ext cx="294" cy="912"/>
            </a:xfrm>
            <a:custGeom>
              <a:avLst/>
              <a:gdLst/>
              <a:ahLst/>
              <a:cxnLst>
                <a:cxn ang="0">
                  <a:pos x="344" y="0"/>
                </a:cxn>
                <a:cxn ang="0">
                  <a:pos x="344" y="930"/>
                </a:cxn>
                <a:cxn ang="0">
                  <a:pos x="0" y="930"/>
                </a:cxn>
              </a:cxnLst>
              <a:rect l="0" t="0" r="r" b="b"/>
              <a:pathLst>
                <a:path w="344" h="930">
                  <a:moveTo>
                    <a:pt x="344" y="0"/>
                  </a:moveTo>
                  <a:lnTo>
                    <a:pt x="344" y="930"/>
                  </a:lnTo>
                  <a:lnTo>
                    <a:pt x="0" y="93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7" name="Text Box 56"/>
            <p:cNvSpPr txBox="1">
              <a:spLocks noChangeArrowheads="1"/>
            </p:cNvSpPr>
            <p:nvPr/>
          </p:nvSpPr>
          <p:spPr bwMode="auto">
            <a:xfrm>
              <a:off x="3882" y="2796"/>
              <a:ext cx="1080" cy="302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/>
                <a:t>去抖电路</a:t>
              </a:r>
            </a:p>
          </p:txBody>
        </p:sp>
      </p:grpSp>
      <p:sp>
        <p:nvSpPr>
          <p:cNvPr id="45" name="Line 62"/>
          <p:cNvSpPr>
            <a:spLocks noChangeShapeType="1"/>
          </p:cNvSpPr>
          <p:nvPr/>
        </p:nvSpPr>
        <p:spPr bwMode="auto">
          <a:xfrm flipV="1">
            <a:off x="4916983" y="1700808"/>
            <a:ext cx="519113" cy="458788"/>
          </a:xfrm>
          <a:prstGeom prst="line">
            <a:avLst/>
          </a:prstGeom>
          <a:noFill/>
          <a:ln w="22225">
            <a:solidFill>
              <a:srgbClr val="FF0000"/>
            </a:solidFill>
            <a:miter lim="800000"/>
            <a:headEnd/>
            <a:tailEnd type="triangle" w="sm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Oval 63"/>
          <p:cNvSpPr>
            <a:spLocks noChangeArrowheads="1"/>
          </p:cNvSpPr>
          <p:nvPr/>
        </p:nvSpPr>
        <p:spPr bwMode="auto">
          <a:xfrm>
            <a:off x="4697413" y="2030883"/>
            <a:ext cx="234627" cy="750045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 Box 64"/>
          <p:cNvSpPr txBox="1">
            <a:spLocks noChangeArrowheads="1"/>
          </p:cNvSpPr>
          <p:nvPr/>
        </p:nvSpPr>
        <p:spPr bwMode="auto">
          <a:xfrm>
            <a:off x="5291138" y="1359371"/>
            <a:ext cx="14271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低四位</a:t>
            </a:r>
          </a:p>
        </p:txBody>
      </p:sp>
      <p:sp>
        <p:nvSpPr>
          <p:cNvPr id="48" name="Oval 65"/>
          <p:cNvSpPr>
            <a:spLocks noChangeArrowheads="1"/>
          </p:cNvSpPr>
          <p:nvPr/>
        </p:nvSpPr>
        <p:spPr bwMode="auto">
          <a:xfrm>
            <a:off x="4899025" y="2761133"/>
            <a:ext cx="177031" cy="595859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66"/>
          <p:cNvSpPr>
            <a:spLocks noChangeShapeType="1"/>
          </p:cNvSpPr>
          <p:nvPr/>
        </p:nvSpPr>
        <p:spPr bwMode="auto">
          <a:xfrm flipV="1">
            <a:off x="5041900" y="1616546"/>
            <a:ext cx="2049463" cy="1470025"/>
          </a:xfrm>
          <a:prstGeom prst="line">
            <a:avLst/>
          </a:prstGeom>
          <a:noFill/>
          <a:ln w="22225">
            <a:solidFill>
              <a:srgbClr val="FF0000"/>
            </a:solidFill>
            <a:miter lim="800000"/>
            <a:headEnd/>
            <a:tailEnd type="triangle" w="sm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Text Box 67"/>
          <p:cNvSpPr txBox="1">
            <a:spLocks noChangeArrowheads="1"/>
          </p:cNvSpPr>
          <p:nvPr/>
        </p:nvSpPr>
        <p:spPr bwMode="auto">
          <a:xfrm>
            <a:off x="7013575" y="1154583"/>
            <a:ext cx="1427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高三位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8" grpId="0" build="p" autoUpdateAnimBg="0"/>
      <p:bldP spid="45" grpId="0" animBg="1"/>
      <p:bldP spid="46" grpId="0" animBg="1"/>
      <p:bldP spid="47" grpId="0" build="p" autoUpdateAnimBg="0" advAuto="0"/>
      <p:bldP spid="48" grpId="0" animBg="1"/>
      <p:bldP spid="49" grpId="0" animBg="1"/>
      <p:bldP spid="50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1"/>
          <p:cNvSpPr>
            <a:spLocks noChangeArrowheads="1"/>
          </p:cNvSpPr>
          <p:nvPr/>
        </p:nvSpPr>
        <p:spPr bwMode="auto">
          <a:xfrm>
            <a:off x="625226" y="1036091"/>
            <a:ext cx="229582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000" b="1">
                <a:solidFill>
                  <a:srgbClr val="66FF33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 </a:t>
            </a:r>
            <a:r>
              <a:rPr lang="zh-CN" altLang="en-US" sz="3000" b="1">
                <a:latin typeface="黑体" pitchFamily="49" charset="-122"/>
                <a:ea typeface="黑体" pitchFamily="49" charset="-122"/>
              </a:rPr>
              <a:t>键盘阵列:</a:t>
            </a:r>
          </a:p>
        </p:txBody>
      </p:sp>
      <p:sp>
        <p:nvSpPr>
          <p:cNvPr id="3" name="Line 283"/>
          <p:cNvSpPr>
            <a:spLocks noChangeShapeType="1"/>
          </p:cNvSpPr>
          <p:nvPr/>
        </p:nvSpPr>
        <p:spPr bwMode="auto">
          <a:xfrm flipH="1" flipV="1">
            <a:off x="3003300" y="2614066"/>
            <a:ext cx="1496692" cy="1390998"/>
          </a:xfrm>
          <a:prstGeom prst="line">
            <a:avLst/>
          </a:prstGeom>
          <a:noFill/>
          <a:ln w="1905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" name="Text Box 284"/>
          <p:cNvSpPr txBox="1">
            <a:spLocks noChangeArrowheads="1"/>
          </p:cNvSpPr>
          <p:nvPr/>
        </p:nvSpPr>
        <p:spPr bwMode="auto">
          <a:xfrm>
            <a:off x="1099889" y="2177504"/>
            <a:ext cx="3160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键按下,行列接通</a:t>
            </a:r>
          </a:p>
        </p:txBody>
      </p:sp>
      <p:grpSp>
        <p:nvGrpSpPr>
          <p:cNvPr id="5" name="Group 526"/>
          <p:cNvGrpSpPr>
            <a:grpSpLocks/>
          </p:cNvGrpSpPr>
          <p:nvPr/>
        </p:nvGrpSpPr>
        <p:grpSpPr bwMode="auto">
          <a:xfrm>
            <a:off x="4257426" y="1220241"/>
            <a:ext cx="2595563" cy="1416050"/>
            <a:chOff x="2480" y="290"/>
            <a:chExt cx="1635" cy="892"/>
          </a:xfrm>
        </p:grpSpPr>
        <p:sp>
          <p:nvSpPr>
            <p:cNvPr id="6" name="Text Box 349"/>
            <p:cNvSpPr txBox="1">
              <a:spLocks noChangeArrowheads="1"/>
            </p:cNvSpPr>
            <p:nvPr/>
          </p:nvSpPr>
          <p:spPr bwMode="auto">
            <a:xfrm>
              <a:off x="2509" y="290"/>
              <a:ext cx="1606" cy="33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列译码器(4:16)</a:t>
              </a:r>
            </a:p>
          </p:txBody>
        </p:sp>
        <p:sp>
          <p:nvSpPr>
            <p:cNvPr id="7" name="AutoShape 351"/>
            <p:cNvSpPr>
              <a:spLocks noChangeArrowheads="1"/>
            </p:cNvSpPr>
            <p:nvPr/>
          </p:nvSpPr>
          <p:spPr bwMode="auto">
            <a:xfrm>
              <a:off x="3145" y="626"/>
              <a:ext cx="253" cy="215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" name="Text Box 352"/>
            <p:cNvSpPr txBox="1">
              <a:spLocks noChangeArrowheads="1"/>
            </p:cNvSpPr>
            <p:nvPr/>
          </p:nvSpPr>
          <p:spPr bwMode="auto">
            <a:xfrm>
              <a:off x="2480" y="856"/>
              <a:ext cx="1627" cy="3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800" b="1"/>
                <a:t>比较器</a:t>
              </a:r>
            </a:p>
          </p:txBody>
        </p:sp>
      </p:grpSp>
      <p:grpSp>
        <p:nvGrpSpPr>
          <p:cNvPr id="16" name="Group 518"/>
          <p:cNvGrpSpPr>
            <a:grpSpLocks/>
          </p:cNvGrpSpPr>
          <p:nvPr/>
        </p:nvGrpSpPr>
        <p:grpSpPr bwMode="auto">
          <a:xfrm>
            <a:off x="4228232" y="2663701"/>
            <a:ext cx="3440112" cy="549275"/>
            <a:chOff x="2182" y="1471"/>
            <a:chExt cx="2167" cy="346"/>
          </a:xfrm>
        </p:grpSpPr>
        <p:sp>
          <p:nvSpPr>
            <p:cNvPr id="17" name="Line 359"/>
            <p:cNvSpPr>
              <a:spLocks noChangeShapeType="1"/>
            </p:cNvSpPr>
            <p:nvPr/>
          </p:nvSpPr>
          <p:spPr bwMode="auto">
            <a:xfrm flipV="1">
              <a:off x="2182" y="1535"/>
              <a:ext cx="397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8" name="Line 360"/>
            <p:cNvSpPr>
              <a:spLocks noChangeShapeType="1"/>
            </p:cNvSpPr>
            <p:nvPr/>
          </p:nvSpPr>
          <p:spPr bwMode="auto">
            <a:xfrm flipV="1">
              <a:off x="2576" y="1518"/>
              <a:ext cx="287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" name="Line 361"/>
            <p:cNvSpPr>
              <a:spLocks noChangeShapeType="1"/>
            </p:cNvSpPr>
            <p:nvPr/>
          </p:nvSpPr>
          <p:spPr bwMode="auto">
            <a:xfrm flipV="1">
              <a:off x="2951" y="1530"/>
              <a:ext cx="95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0" name="Line 362"/>
            <p:cNvSpPr>
              <a:spLocks noChangeShapeType="1"/>
            </p:cNvSpPr>
            <p:nvPr/>
          </p:nvSpPr>
          <p:spPr bwMode="auto">
            <a:xfrm flipH="1" flipV="1">
              <a:off x="3217" y="1533"/>
              <a:ext cx="115" cy="2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1" name="Line 363"/>
            <p:cNvSpPr>
              <a:spLocks noChangeShapeType="1"/>
            </p:cNvSpPr>
            <p:nvPr/>
          </p:nvSpPr>
          <p:spPr bwMode="auto">
            <a:xfrm flipH="1" flipV="1">
              <a:off x="3469" y="1528"/>
              <a:ext cx="259" cy="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2" name="Text Box 365"/>
            <p:cNvSpPr txBox="1">
              <a:spLocks noChangeArrowheads="1"/>
            </p:cNvSpPr>
            <p:nvPr/>
          </p:nvSpPr>
          <p:spPr bwMode="auto">
            <a:xfrm>
              <a:off x="3747" y="1471"/>
              <a:ext cx="602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/>
                <a:t>….</a:t>
              </a:r>
            </a:p>
          </p:txBody>
        </p:sp>
      </p:grpSp>
      <p:grpSp>
        <p:nvGrpSpPr>
          <p:cNvPr id="161" name="Group 516"/>
          <p:cNvGrpSpPr>
            <a:grpSpLocks/>
          </p:cNvGrpSpPr>
          <p:nvPr/>
        </p:nvGrpSpPr>
        <p:grpSpPr bwMode="auto">
          <a:xfrm>
            <a:off x="4499992" y="4015284"/>
            <a:ext cx="361950" cy="277812"/>
            <a:chOff x="4801" y="810"/>
            <a:chExt cx="228" cy="175"/>
          </a:xfrm>
        </p:grpSpPr>
        <p:grpSp>
          <p:nvGrpSpPr>
            <p:cNvPr id="162" name="Group 510"/>
            <p:cNvGrpSpPr>
              <a:grpSpLocks/>
            </p:cNvGrpSpPr>
            <p:nvPr/>
          </p:nvGrpSpPr>
          <p:grpSpPr bwMode="auto">
            <a:xfrm>
              <a:off x="4836" y="821"/>
              <a:ext cx="193" cy="164"/>
              <a:chOff x="656" y="1295"/>
              <a:chExt cx="187" cy="207"/>
            </a:xfrm>
          </p:grpSpPr>
          <p:sp>
            <p:nvSpPr>
              <p:cNvPr id="165" name="Line 511"/>
              <p:cNvSpPr>
                <a:spLocks noChangeShapeType="1"/>
              </p:cNvSpPr>
              <p:nvPr/>
            </p:nvSpPr>
            <p:spPr bwMode="auto">
              <a:xfrm flipH="1">
                <a:off x="783" y="1295"/>
                <a:ext cx="60" cy="71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miter lim="800000"/>
                <a:headEnd type="oval" w="sm" len="sm"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66" name="Line 512"/>
              <p:cNvSpPr>
                <a:spLocks noChangeShapeType="1"/>
              </p:cNvSpPr>
              <p:nvPr/>
            </p:nvSpPr>
            <p:spPr bwMode="auto">
              <a:xfrm flipH="1">
                <a:off x="656" y="1431"/>
                <a:ext cx="71" cy="71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miter lim="800000"/>
                <a:headEnd type="oval" w="sm" len="sm"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sp>
          <p:nvSpPr>
            <p:cNvPr id="163" name="Line 514"/>
            <p:cNvSpPr>
              <a:spLocks noChangeShapeType="1"/>
            </p:cNvSpPr>
            <p:nvPr/>
          </p:nvSpPr>
          <p:spPr bwMode="auto">
            <a:xfrm rot="417151" flipH="1">
              <a:off x="4887" y="835"/>
              <a:ext cx="78" cy="93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64" name="Line 515"/>
            <p:cNvSpPr>
              <a:spLocks noChangeShapeType="1"/>
            </p:cNvSpPr>
            <p:nvPr/>
          </p:nvSpPr>
          <p:spPr bwMode="auto">
            <a:xfrm rot="417151" flipH="1" flipV="1">
              <a:off x="4801" y="810"/>
              <a:ext cx="115" cy="64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2915816" y="3846443"/>
            <a:ext cx="1694371" cy="537825"/>
            <a:chOff x="2915816" y="3846443"/>
            <a:chExt cx="1694371" cy="537825"/>
          </a:xfrm>
        </p:grpSpPr>
        <p:cxnSp>
          <p:nvCxnSpPr>
            <p:cNvPr id="168" name="直接箭头连接符 167"/>
            <p:cNvCxnSpPr/>
            <p:nvPr/>
          </p:nvCxnSpPr>
          <p:spPr>
            <a:xfrm>
              <a:off x="2915816" y="4311580"/>
              <a:ext cx="169437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本框 172"/>
            <p:cNvSpPr txBox="1"/>
            <p:nvPr/>
          </p:nvSpPr>
          <p:spPr>
            <a:xfrm>
              <a:off x="3438939" y="3846443"/>
              <a:ext cx="52941" cy="537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smtClean="0">
                  <a:solidFill>
                    <a:srgbClr val="FF0000"/>
                  </a:solidFill>
                </a:rPr>
                <a:t>0</a:t>
              </a:r>
              <a:endParaRPr lang="zh-CN" altLang="en-US" sz="2800">
                <a:solidFill>
                  <a:srgbClr val="FF0000"/>
                </a:solidFill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4859703" y="2891175"/>
            <a:ext cx="144345" cy="1129171"/>
            <a:chOff x="4859703" y="2891175"/>
            <a:chExt cx="144345" cy="1129171"/>
          </a:xfrm>
        </p:grpSpPr>
        <p:cxnSp>
          <p:nvCxnSpPr>
            <p:cNvPr id="169" name="直接箭头连接符 168"/>
            <p:cNvCxnSpPr/>
            <p:nvPr/>
          </p:nvCxnSpPr>
          <p:spPr>
            <a:xfrm flipH="1" flipV="1">
              <a:off x="4859703" y="2968501"/>
              <a:ext cx="25512" cy="105184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/>
            <p:cNvSpPr txBox="1"/>
            <p:nvPr/>
          </p:nvSpPr>
          <p:spPr>
            <a:xfrm>
              <a:off x="4951107" y="2891175"/>
              <a:ext cx="52941" cy="537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smtClean="0">
                  <a:solidFill>
                    <a:srgbClr val="FF0000"/>
                  </a:solidFill>
                </a:rPr>
                <a:t>0</a:t>
              </a:r>
              <a:endParaRPr lang="zh-CN" altLang="en-US" sz="2800">
                <a:solidFill>
                  <a:srgbClr val="FF0000"/>
                </a:solidFill>
              </a:endParaRP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1231651" y="3652291"/>
            <a:ext cx="2403475" cy="1936750"/>
            <a:chOff x="1231651" y="3652291"/>
            <a:chExt cx="2403475" cy="1936750"/>
          </a:xfrm>
        </p:grpSpPr>
        <p:grpSp>
          <p:nvGrpSpPr>
            <p:cNvPr id="9" name="Group 517"/>
            <p:cNvGrpSpPr>
              <a:grpSpLocks/>
            </p:cNvGrpSpPr>
            <p:nvPr/>
          </p:nvGrpSpPr>
          <p:grpSpPr bwMode="auto">
            <a:xfrm>
              <a:off x="1231651" y="3652291"/>
              <a:ext cx="2403475" cy="1936750"/>
              <a:chOff x="169" y="2137"/>
              <a:chExt cx="1514" cy="1220"/>
            </a:xfrm>
          </p:grpSpPr>
          <p:sp>
            <p:nvSpPr>
              <p:cNvPr id="10" name="Text Box 353"/>
              <p:cNvSpPr txBox="1">
                <a:spLocks noChangeArrowheads="1"/>
              </p:cNvSpPr>
              <p:nvPr/>
            </p:nvSpPr>
            <p:spPr bwMode="auto">
              <a:xfrm>
                <a:off x="169" y="2357"/>
                <a:ext cx="1070" cy="6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 b="1"/>
                  <a:t>行译码器(3:8)</a:t>
                </a:r>
              </a:p>
            </p:txBody>
          </p:sp>
          <p:sp>
            <p:nvSpPr>
              <p:cNvPr id="11" name="Freeform 355"/>
              <p:cNvSpPr>
                <a:spLocks/>
              </p:cNvSpPr>
              <p:nvPr/>
            </p:nvSpPr>
            <p:spPr bwMode="auto">
              <a:xfrm>
                <a:off x="1242" y="2137"/>
                <a:ext cx="432" cy="324"/>
              </a:xfrm>
              <a:custGeom>
                <a:avLst/>
                <a:gdLst/>
                <a:ahLst/>
                <a:cxnLst>
                  <a:cxn ang="0">
                    <a:pos x="0" y="384"/>
                  </a:cxn>
                  <a:cxn ang="0">
                    <a:pos x="182" y="384"/>
                  </a:cxn>
                  <a:cxn ang="0">
                    <a:pos x="182" y="0"/>
                  </a:cxn>
                  <a:cxn ang="0">
                    <a:pos x="404" y="0"/>
                  </a:cxn>
                </a:cxnLst>
                <a:rect l="0" t="0" r="r" b="b"/>
                <a:pathLst>
                  <a:path w="404" h="384">
                    <a:moveTo>
                      <a:pt x="0" y="384"/>
                    </a:moveTo>
                    <a:lnTo>
                      <a:pt x="182" y="384"/>
                    </a:lnTo>
                    <a:lnTo>
                      <a:pt x="182" y="0"/>
                    </a:lnTo>
                    <a:lnTo>
                      <a:pt x="404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2" name="Freeform 356"/>
              <p:cNvSpPr>
                <a:spLocks/>
              </p:cNvSpPr>
              <p:nvPr/>
            </p:nvSpPr>
            <p:spPr bwMode="auto">
              <a:xfrm>
                <a:off x="1243" y="2537"/>
                <a:ext cx="423" cy="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94" y="0"/>
                  </a:cxn>
                </a:cxnLst>
                <a:rect l="0" t="0" r="r" b="b"/>
                <a:pathLst>
                  <a:path w="394" h="1">
                    <a:moveTo>
                      <a:pt x="0" y="0"/>
                    </a:moveTo>
                    <a:cubicBezTo>
                      <a:pt x="131" y="0"/>
                      <a:pt x="263" y="0"/>
                      <a:pt x="394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3" name="Freeform 357"/>
              <p:cNvSpPr>
                <a:spLocks/>
              </p:cNvSpPr>
              <p:nvPr/>
            </p:nvSpPr>
            <p:spPr bwMode="auto">
              <a:xfrm flipV="1">
                <a:off x="1248" y="2643"/>
                <a:ext cx="435" cy="255"/>
              </a:xfrm>
              <a:custGeom>
                <a:avLst/>
                <a:gdLst/>
                <a:ahLst/>
                <a:cxnLst>
                  <a:cxn ang="0">
                    <a:pos x="0" y="384"/>
                  </a:cxn>
                  <a:cxn ang="0">
                    <a:pos x="182" y="384"/>
                  </a:cxn>
                  <a:cxn ang="0">
                    <a:pos x="182" y="0"/>
                  </a:cxn>
                  <a:cxn ang="0">
                    <a:pos x="404" y="0"/>
                  </a:cxn>
                </a:cxnLst>
                <a:rect l="0" t="0" r="r" b="b"/>
                <a:pathLst>
                  <a:path w="404" h="384">
                    <a:moveTo>
                      <a:pt x="0" y="384"/>
                    </a:moveTo>
                    <a:lnTo>
                      <a:pt x="182" y="384"/>
                    </a:lnTo>
                    <a:lnTo>
                      <a:pt x="182" y="0"/>
                    </a:lnTo>
                    <a:lnTo>
                      <a:pt x="404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4" name="Freeform 358"/>
              <p:cNvSpPr>
                <a:spLocks/>
              </p:cNvSpPr>
              <p:nvPr/>
            </p:nvSpPr>
            <p:spPr bwMode="auto">
              <a:xfrm>
                <a:off x="1241" y="2814"/>
                <a:ext cx="442" cy="47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2" y="0"/>
                  </a:cxn>
                  <a:cxn ang="0">
                    <a:pos x="152" y="617"/>
                  </a:cxn>
                  <a:cxn ang="0">
                    <a:pos x="485" y="617"/>
                  </a:cxn>
                </a:cxnLst>
                <a:rect l="0" t="0" r="r" b="b"/>
                <a:pathLst>
                  <a:path w="485" h="617">
                    <a:moveTo>
                      <a:pt x="0" y="0"/>
                    </a:moveTo>
                    <a:lnTo>
                      <a:pt x="152" y="0"/>
                    </a:lnTo>
                    <a:lnTo>
                      <a:pt x="152" y="617"/>
                    </a:lnTo>
                    <a:lnTo>
                      <a:pt x="485" y="617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5" name="Text Box 364"/>
              <p:cNvSpPr txBox="1">
                <a:spLocks noChangeArrowheads="1"/>
              </p:cNvSpPr>
              <p:nvPr/>
            </p:nvSpPr>
            <p:spPr bwMode="auto">
              <a:xfrm>
                <a:off x="1185" y="3013"/>
                <a:ext cx="291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…</a:t>
                </a:r>
              </a:p>
            </p:txBody>
          </p:sp>
        </p:grpSp>
        <p:sp>
          <p:nvSpPr>
            <p:cNvPr id="167" name="流程图: 接点 166"/>
            <p:cNvSpPr/>
            <p:nvPr/>
          </p:nvSpPr>
          <p:spPr>
            <a:xfrm>
              <a:off x="2924642" y="4129202"/>
              <a:ext cx="63182" cy="7200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流程图: 接点 176"/>
            <p:cNvSpPr/>
            <p:nvPr/>
          </p:nvSpPr>
          <p:spPr>
            <a:xfrm>
              <a:off x="2915816" y="4271663"/>
              <a:ext cx="63182" cy="7200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流程图: 接点 177"/>
            <p:cNvSpPr/>
            <p:nvPr/>
          </p:nvSpPr>
          <p:spPr>
            <a:xfrm>
              <a:off x="2915816" y="4427173"/>
              <a:ext cx="63182" cy="7200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流程图: 接点 178"/>
            <p:cNvSpPr/>
            <p:nvPr/>
          </p:nvSpPr>
          <p:spPr>
            <a:xfrm>
              <a:off x="2915816" y="4682953"/>
              <a:ext cx="63182" cy="7200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3681164" y="3112541"/>
            <a:ext cx="5067300" cy="3715892"/>
            <a:chOff x="3681164" y="3112541"/>
            <a:chExt cx="5067300" cy="3715892"/>
          </a:xfrm>
        </p:grpSpPr>
        <p:grpSp>
          <p:nvGrpSpPr>
            <p:cNvPr id="23" name="Group 371"/>
            <p:cNvGrpSpPr>
              <a:grpSpLocks/>
            </p:cNvGrpSpPr>
            <p:nvPr/>
          </p:nvGrpSpPr>
          <p:grpSpPr bwMode="auto">
            <a:xfrm>
              <a:off x="3681164" y="3112541"/>
              <a:ext cx="5067300" cy="3052763"/>
              <a:chOff x="429" y="1367"/>
              <a:chExt cx="3192" cy="1923"/>
            </a:xfrm>
          </p:grpSpPr>
          <p:sp>
            <p:nvSpPr>
              <p:cNvPr id="24" name="Rectangle 372"/>
              <p:cNvSpPr>
                <a:spLocks noChangeArrowheads="1"/>
              </p:cNvSpPr>
              <p:nvPr/>
            </p:nvSpPr>
            <p:spPr bwMode="auto">
              <a:xfrm>
                <a:off x="2621" y="1670"/>
                <a:ext cx="213" cy="75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" name="Rectangle 373"/>
              <p:cNvSpPr>
                <a:spLocks noChangeArrowheads="1"/>
              </p:cNvSpPr>
              <p:nvPr/>
            </p:nvSpPr>
            <p:spPr bwMode="auto">
              <a:xfrm>
                <a:off x="2631" y="2821"/>
                <a:ext cx="213" cy="75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" name="Freeform 374"/>
              <p:cNvSpPr>
                <a:spLocks/>
              </p:cNvSpPr>
              <p:nvPr/>
            </p:nvSpPr>
            <p:spPr bwMode="auto">
              <a:xfrm>
                <a:off x="2845" y="1701"/>
                <a:ext cx="121" cy="115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3" y="0"/>
                  </a:cxn>
                  <a:cxn ang="0">
                    <a:pos x="263" y="1334"/>
                  </a:cxn>
                  <a:cxn ang="0">
                    <a:pos x="0" y="1334"/>
                  </a:cxn>
                </a:cxnLst>
                <a:rect l="0" t="0" r="r" b="b"/>
                <a:pathLst>
                  <a:path w="263" h="1334">
                    <a:moveTo>
                      <a:pt x="0" y="0"/>
                    </a:moveTo>
                    <a:lnTo>
                      <a:pt x="263" y="0"/>
                    </a:lnTo>
                    <a:lnTo>
                      <a:pt x="263" y="1334"/>
                    </a:lnTo>
                    <a:lnTo>
                      <a:pt x="0" y="1334"/>
                    </a:lnTo>
                  </a:path>
                </a:pathLst>
              </a:custGeom>
              <a:noFill/>
              <a:ln w="222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7" name="Line 375"/>
              <p:cNvSpPr>
                <a:spLocks noChangeShapeType="1"/>
              </p:cNvSpPr>
              <p:nvPr/>
            </p:nvSpPr>
            <p:spPr bwMode="auto">
              <a:xfrm>
                <a:off x="2831" y="2116"/>
                <a:ext cx="13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8" name="Line 376"/>
              <p:cNvSpPr>
                <a:spLocks noChangeShapeType="1"/>
              </p:cNvSpPr>
              <p:nvPr/>
            </p:nvSpPr>
            <p:spPr bwMode="auto">
              <a:xfrm>
                <a:off x="2845" y="2473"/>
                <a:ext cx="113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9" name="Line 377"/>
              <p:cNvSpPr>
                <a:spLocks noChangeShapeType="1"/>
              </p:cNvSpPr>
              <p:nvPr/>
            </p:nvSpPr>
            <p:spPr bwMode="auto">
              <a:xfrm>
                <a:off x="2963" y="2318"/>
                <a:ext cx="11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0" name="Oval 378"/>
              <p:cNvSpPr>
                <a:spLocks noChangeArrowheads="1"/>
              </p:cNvSpPr>
              <p:nvPr/>
            </p:nvSpPr>
            <p:spPr bwMode="auto">
              <a:xfrm>
                <a:off x="3080" y="2288"/>
                <a:ext cx="56" cy="6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1" name="Rectangle 379"/>
              <p:cNvSpPr>
                <a:spLocks noChangeArrowheads="1"/>
              </p:cNvSpPr>
              <p:nvPr/>
            </p:nvSpPr>
            <p:spPr bwMode="auto">
              <a:xfrm>
                <a:off x="3103" y="2146"/>
                <a:ext cx="51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/>
                  <a:t>+5</a:t>
                </a:r>
                <a:r>
                  <a:rPr lang="en-US" altLang="zh-CN" sz="2800" b="1"/>
                  <a:t>V</a:t>
                </a:r>
              </a:p>
            </p:txBody>
          </p:sp>
          <p:sp>
            <p:nvSpPr>
              <p:cNvPr id="32" name="Text Box 380"/>
              <p:cNvSpPr txBox="1">
                <a:spLocks noChangeArrowheads="1"/>
              </p:cNvSpPr>
              <p:nvPr/>
            </p:nvSpPr>
            <p:spPr bwMode="auto">
              <a:xfrm>
                <a:off x="2616" y="1407"/>
                <a:ext cx="3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/>
                  <a:t>R</a:t>
                </a:r>
              </a:p>
            </p:txBody>
          </p:sp>
          <p:sp>
            <p:nvSpPr>
              <p:cNvPr id="33" name="Text Box 381"/>
              <p:cNvSpPr txBox="1">
                <a:spLocks noChangeArrowheads="1"/>
              </p:cNvSpPr>
              <p:nvPr/>
            </p:nvSpPr>
            <p:spPr bwMode="auto">
              <a:xfrm>
                <a:off x="2620" y="1818"/>
                <a:ext cx="3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/>
                  <a:t>R</a:t>
                </a:r>
              </a:p>
            </p:txBody>
          </p:sp>
          <p:sp>
            <p:nvSpPr>
              <p:cNvPr id="34" name="Text Box 382"/>
              <p:cNvSpPr txBox="1">
                <a:spLocks noChangeArrowheads="1"/>
              </p:cNvSpPr>
              <p:nvPr/>
            </p:nvSpPr>
            <p:spPr bwMode="auto">
              <a:xfrm>
                <a:off x="2604" y="2182"/>
                <a:ext cx="3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/>
                  <a:t>R</a:t>
                </a:r>
              </a:p>
            </p:txBody>
          </p:sp>
          <p:sp>
            <p:nvSpPr>
              <p:cNvPr id="35" name="Text Box 383"/>
              <p:cNvSpPr txBox="1">
                <a:spLocks noChangeArrowheads="1"/>
              </p:cNvSpPr>
              <p:nvPr/>
            </p:nvSpPr>
            <p:spPr bwMode="auto">
              <a:xfrm>
                <a:off x="2613" y="2555"/>
                <a:ext cx="3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/>
                  <a:t>R</a:t>
                </a:r>
              </a:p>
            </p:txBody>
          </p:sp>
          <p:sp>
            <p:nvSpPr>
              <p:cNvPr id="36" name="Line 384"/>
              <p:cNvSpPr>
                <a:spLocks noChangeShapeType="1"/>
              </p:cNvSpPr>
              <p:nvPr/>
            </p:nvSpPr>
            <p:spPr bwMode="auto">
              <a:xfrm>
                <a:off x="2411" y="1712"/>
                <a:ext cx="179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7" name="Line 385"/>
              <p:cNvSpPr>
                <a:spLocks noChangeShapeType="1"/>
              </p:cNvSpPr>
              <p:nvPr/>
            </p:nvSpPr>
            <p:spPr bwMode="auto">
              <a:xfrm>
                <a:off x="2407" y="2108"/>
                <a:ext cx="179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8" name="Line 386"/>
              <p:cNvSpPr>
                <a:spLocks noChangeShapeType="1"/>
              </p:cNvSpPr>
              <p:nvPr/>
            </p:nvSpPr>
            <p:spPr bwMode="auto">
              <a:xfrm>
                <a:off x="2402" y="2473"/>
                <a:ext cx="179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9" name="Line 387"/>
              <p:cNvSpPr>
                <a:spLocks noChangeShapeType="1"/>
              </p:cNvSpPr>
              <p:nvPr/>
            </p:nvSpPr>
            <p:spPr bwMode="auto">
              <a:xfrm>
                <a:off x="2410" y="2858"/>
                <a:ext cx="179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grpSp>
            <p:nvGrpSpPr>
              <p:cNvPr id="40" name="Group 388"/>
              <p:cNvGrpSpPr>
                <a:grpSpLocks/>
              </p:cNvGrpSpPr>
              <p:nvPr/>
            </p:nvGrpSpPr>
            <p:grpSpPr bwMode="auto">
              <a:xfrm>
                <a:off x="429" y="1367"/>
                <a:ext cx="2025" cy="1923"/>
                <a:chOff x="360" y="1367"/>
                <a:chExt cx="2438" cy="2189"/>
              </a:xfrm>
            </p:grpSpPr>
            <p:grpSp>
              <p:nvGrpSpPr>
                <p:cNvPr id="43" name="Group 389"/>
                <p:cNvGrpSpPr>
                  <a:grpSpLocks/>
                </p:cNvGrpSpPr>
                <p:nvPr/>
              </p:nvGrpSpPr>
              <p:grpSpPr bwMode="auto">
                <a:xfrm>
                  <a:off x="513" y="1532"/>
                  <a:ext cx="262" cy="228"/>
                  <a:chOff x="1455" y="867"/>
                  <a:chExt cx="262" cy="228"/>
                </a:xfrm>
              </p:grpSpPr>
              <p:sp>
                <p:nvSpPr>
                  <p:cNvPr id="157" name="Line 39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57" y="888"/>
                    <a:ext cx="60" cy="7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 type="oval" w="sm" len="sm"/>
                    <a:tailEnd type="oval" w="sm" len="sm"/>
                  </a:ln>
                  <a:effectLst/>
                </p:spPr>
                <p:txBody>
                  <a:bodyPr wrap="none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58" name="Line 39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30" y="1024"/>
                    <a:ext cx="71" cy="7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 type="oval" w="sm" len="sm"/>
                    <a:tailEnd type="oval" w="sm" len="sm"/>
                  </a:ln>
                  <a:effectLst/>
                </p:spPr>
                <p:txBody>
                  <a:bodyPr wrap="none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59" name="Line 3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26" y="898"/>
                    <a:ext cx="101" cy="11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60" name="Line 39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455" y="867"/>
                    <a:ext cx="111" cy="8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 b="1"/>
                  </a:p>
                </p:txBody>
              </p:sp>
            </p:grpSp>
            <p:sp>
              <p:nvSpPr>
                <p:cNvPr id="44" name="Line 394"/>
                <p:cNvSpPr>
                  <a:spLocks noChangeShapeType="1"/>
                </p:cNvSpPr>
                <p:nvPr/>
              </p:nvSpPr>
              <p:spPr bwMode="auto">
                <a:xfrm>
                  <a:off x="361" y="1756"/>
                  <a:ext cx="2417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45" name="Line 395"/>
                <p:cNvSpPr>
                  <a:spLocks noChangeShapeType="1"/>
                </p:cNvSpPr>
                <p:nvPr/>
              </p:nvSpPr>
              <p:spPr bwMode="auto">
                <a:xfrm>
                  <a:off x="374" y="2630"/>
                  <a:ext cx="241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46" name="Line 396"/>
                <p:cNvSpPr>
                  <a:spLocks noChangeShapeType="1"/>
                </p:cNvSpPr>
                <p:nvPr/>
              </p:nvSpPr>
              <p:spPr bwMode="auto">
                <a:xfrm>
                  <a:off x="380" y="3060"/>
                  <a:ext cx="241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47" name="Line 397"/>
                <p:cNvSpPr>
                  <a:spLocks noChangeShapeType="1"/>
                </p:cNvSpPr>
                <p:nvPr/>
              </p:nvSpPr>
              <p:spPr bwMode="auto">
                <a:xfrm>
                  <a:off x="360" y="2211"/>
                  <a:ext cx="241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grpSp>
              <p:nvGrpSpPr>
                <p:cNvPr id="48" name="Group 398"/>
                <p:cNvGrpSpPr>
                  <a:grpSpLocks/>
                </p:cNvGrpSpPr>
                <p:nvPr/>
              </p:nvGrpSpPr>
              <p:grpSpPr bwMode="auto">
                <a:xfrm>
                  <a:off x="785" y="1367"/>
                  <a:ext cx="1855" cy="1900"/>
                  <a:chOff x="1667" y="844"/>
                  <a:chExt cx="1855" cy="1869"/>
                </a:xfrm>
              </p:grpSpPr>
              <p:sp>
                <p:nvSpPr>
                  <p:cNvPr id="152" name="Line 399"/>
                  <p:cNvSpPr>
                    <a:spLocks noChangeShapeType="1"/>
                  </p:cNvSpPr>
                  <p:nvPr/>
                </p:nvSpPr>
                <p:spPr bwMode="auto">
                  <a:xfrm>
                    <a:off x="1667" y="849"/>
                    <a:ext cx="0" cy="1849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53" name="Line 400"/>
                  <p:cNvSpPr>
                    <a:spLocks noChangeShapeType="1"/>
                  </p:cNvSpPr>
                  <p:nvPr/>
                </p:nvSpPr>
                <p:spPr bwMode="auto">
                  <a:xfrm>
                    <a:off x="2137" y="844"/>
                    <a:ext cx="0" cy="1849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54" name="Line 401"/>
                  <p:cNvSpPr>
                    <a:spLocks noChangeShapeType="1"/>
                  </p:cNvSpPr>
                  <p:nvPr/>
                </p:nvSpPr>
                <p:spPr bwMode="auto">
                  <a:xfrm>
                    <a:off x="2587" y="860"/>
                    <a:ext cx="0" cy="1849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55" name="Line 402"/>
                  <p:cNvSpPr>
                    <a:spLocks noChangeShapeType="1"/>
                  </p:cNvSpPr>
                  <p:nvPr/>
                </p:nvSpPr>
                <p:spPr bwMode="auto">
                  <a:xfrm>
                    <a:off x="3037" y="864"/>
                    <a:ext cx="0" cy="1849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56" name="Line 403"/>
                  <p:cNvSpPr>
                    <a:spLocks noChangeShapeType="1"/>
                  </p:cNvSpPr>
                  <p:nvPr/>
                </p:nvSpPr>
                <p:spPr bwMode="auto">
                  <a:xfrm>
                    <a:off x="3522" y="864"/>
                    <a:ext cx="0" cy="1849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49" name="Group 404"/>
                <p:cNvGrpSpPr>
                  <a:grpSpLocks/>
                </p:cNvGrpSpPr>
                <p:nvPr/>
              </p:nvGrpSpPr>
              <p:grpSpPr bwMode="auto">
                <a:xfrm>
                  <a:off x="983" y="1527"/>
                  <a:ext cx="262" cy="228"/>
                  <a:chOff x="1455" y="867"/>
                  <a:chExt cx="262" cy="228"/>
                </a:xfrm>
              </p:grpSpPr>
              <p:sp>
                <p:nvSpPr>
                  <p:cNvPr id="148" name="Line 40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57" y="888"/>
                    <a:ext cx="60" cy="7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 type="oval" w="sm" len="sm"/>
                    <a:tailEnd type="oval" w="sm" len="sm"/>
                  </a:ln>
                  <a:effectLst/>
                </p:spPr>
                <p:txBody>
                  <a:bodyPr wrap="none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49" name="Line 40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30" y="1024"/>
                    <a:ext cx="71" cy="7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 type="oval" w="sm" len="sm"/>
                    <a:tailEnd type="oval" w="sm" len="sm"/>
                  </a:ln>
                  <a:effectLst/>
                </p:spPr>
                <p:txBody>
                  <a:bodyPr wrap="none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50" name="Line 40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26" y="898"/>
                    <a:ext cx="101" cy="11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51" name="Line 40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455" y="867"/>
                    <a:ext cx="111" cy="8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50" name="Group 409"/>
                <p:cNvGrpSpPr>
                  <a:grpSpLocks/>
                </p:cNvGrpSpPr>
                <p:nvPr/>
              </p:nvGrpSpPr>
              <p:grpSpPr bwMode="auto">
                <a:xfrm>
                  <a:off x="1433" y="1531"/>
                  <a:ext cx="262" cy="228"/>
                  <a:chOff x="1455" y="867"/>
                  <a:chExt cx="262" cy="228"/>
                </a:xfrm>
              </p:grpSpPr>
              <p:sp>
                <p:nvSpPr>
                  <p:cNvPr id="144" name="Line 4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57" y="888"/>
                    <a:ext cx="60" cy="7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 type="oval" w="sm" len="sm"/>
                    <a:tailEnd type="oval" w="sm" len="sm"/>
                  </a:ln>
                  <a:effectLst/>
                </p:spPr>
                <p:txBody>
                  <a:bodyPr wrap="none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45" name="Line 4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30" y="1024"/>
                    <a:ext cx="71" cy="7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 type="oval" w="sm" len="sm"/>
                    <a:tailEnd type="oval" w="sm" len="sm"/>
                  </a:ln>
                  <a:effectLst/>
                </p:spPr>
                <p:txBody>
                  <a:bodyPr wrap="none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46" name="Line 4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26" y="898"/>
                    <a:ext cx="101" cy="11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47" name="Line 41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455" y="867"/>
                    <a:ext cx="111" cy="8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51" name="Group 414"/>
                <p:cNvGrpSpPr>
                  <a:grpSpLocks/>
                </p:cNvGrpSpPr>
                <p:nvPr/>
              </p:nvGrpSpPr>
              <p:grpSpPr bwMode="auto">
                <a:xfrm>
                  <a:off x="1882" y="1517"/>
                  <a:ext cx="262" cy="228"/>
                  <a:chOff x="1455" y="867"/>
                  <a:chExt cx="262" cy="228"/>
                </a:xfrm>
              </p:grpSpPr>
              <p:sp>
                <p:nvSpPr>
                  <p:cNvPr id="140" name="Line 4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57" y="888"/>
                    <a:ext cx="60" cy="7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 type="oval" w="sm" len="sm"/>
                    <a:tailEnd type="oval" w="sm" len="sm"/>
                  </a:ln>
                  <a:effectLst/>
                </p:spPr>
                <p:txBody>
                  <a:bodyPr wrap="none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41" name="Line 4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30" y="1024"/>
                    <a:ext cx="71" cy="7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 type="oval" w="sm" len="sm"/>
                    <a:tailEnd type="oval" w="sm" len="sm"/>
                  </a:ln>
                  <a:effectLst/>
                </p:spPr>
                <p:txBody>
                  <a:bodyPr wrap="none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42" name="Line 4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26" y="898"/>
                    <a:ext cx="101" cy="11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43" name="Line 4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455" y="867"/>
                    <a:ext cx="111" cy="8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52" name="Group 419"/>
                <p:cNvGrpSpPr>
                  <a:grpSpLocks/>
                </p:cNvGrpSpPr>
                <p:nvPr/>
              </p:nvGrpSpPr>
              <p:grpSpPr bwMode="auto">
                <a:xfrm>
                  <a:off x="2362" y="1531"/>
                  <a:ext cx="262" cy="228"/>
                  <a:chOff x="1455" y="867"/>
                  <a:chExt cx="262" cy="228"/>
                </a:xfrm>
              </p:grpSpPr>
              <p:sp>
                <p:nvSpPr>
                  <p:cNvPr id="136" name="Line 4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57" y="888"/>
                    <a:ext cx="60" cy="7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 type="oval" w="sm" len="sm"/>
                    <a:tailEnd type="oval" w="sm" len="sm"/>
                  </a:ln>
                  <a:effectLst/>
                </p:spPr>
                <p:txBody>
                  <a:bodyPr wrap="none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37" name="Line 4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30" y="1024"/>
                    <a:ext cx="71" cy="7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 type="oval" w="sm" len="sm"/>
                    <a:tailEnd type="oval" w="sm" len="sm"/>
                  </a:ln>
                  <a:effectLst/>
                </p:spPr>
                <p:txBody>
                  <a:bodyPr wrap="none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38" name="Line 42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26" y="898"/>
                    <a:ext cx="101" cy="11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39" name="Line 42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455" y="867"/>
                    <a:ext cx="111" cy="8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53" name="Group 424"/>
                <p:cNvGrpSpPr>
                  <a:grpSpLocks/>
                </p:cNvGrpSpPr>
                <p:nvPr/>
              </p:nvGrpSpPr>
              <p:grpSpPr bwMode="auto">
                <a:xfrm>
                  <a:off x="509" y="1967"/>
                  <a:ext cx="2111" cy="243"/>
                  <a:chOff x="1451" y="1302"/>
                  <a:chExt cx="2111" cy="243"/>
                </a:xfrm>
              </p:grpSpPr>
              <p:grpSp>
                <p:nvGrpSpPr>
                  <p:cNvPr id="111" name="Group 425"/>
                  <p:cNvGrpSpPr>
                    <a:grpSpLocks/>
                  </p:cNvGrpSpPr>
                  <p:nvPr/>
                </p:nvGrpSpPr>
                <p:grpSpPr bwMode="auto">
                  <a:xfrm>
                    <a:off x="1451" y="1317"/>
                    <a:ext cx="262" cy="228"/>
                    <a:chOff x="1455" y="867"/>
                    <a:chExt cx="262" cy="228"/>
                  </a:xfrm>
                </p:grpSpPr>
                <p:sp>
                  <p:nvSpPr>
                    <p:cNvPr id="132" name="Line 4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57" y="888"/>
                      <a:ext cx="60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133" name="Line 4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0" y="1024"/>
                      <a:ext cx="71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134" name="Line 42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26" y="898"/>
                      <a:ext cx="101" cy="1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135" name="Line 42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55" y="867"/>
                      <a:ext cx="111" cy="8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</p:grpSp>
              <p:grpSp>
                <p:nvGrpSpPr>
                  <p:cNvPr id="112" name="Group 430"/>
                  <p:cNvGrpSpPr>
                    <a:grpSpLocks/>
                  </p:cNvGrpSpPr>
                  <p:nvPr/>
                </p:nvGrpSpPr>
                <p:grpSpPr bwMode="auto">
                  <a:xfrm>
                    <a:off x="1921" y="1312"/>
                    <a:ext cx="262" cy="228"/>
                    <a:chOff x="1455" y="867"/>
                    <a:chExt cx="262" cy="228"/>
                  </a:xfrm>
                </p:grpSpPr>
                <p:sp>
                  <p:nvSpPr>
                    <p:cNvPr id="128" name="Line 43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57" y="888"/>
                      <a:ext cx="60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129" name="Line 4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0" y="1024"/>
                      <a:ext cx="71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130" name="Line 43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26" y="898"/>
                      <a:ext cx="101" cy="1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131" name="Line 434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55" y="867"/>
                      <a:ext cx="111" cy="8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</p:grpSp>
              <p:grpSp>
                <p:nvGrpSpPr>
                  <p:cNvPr id="113" name="Group 435"/>
                  <p:cNvGrpSpPr>
                    <a:grpSpLocks/>
                  </p:cNvGrpSpPr>
                  <p:nvPr/>
                </p:nvGrpSpPr>
                <p:grpSpPr bwMode="auto">
                  <a:xfrm>
                    <a:off x="2371" y="1316"/>
                    <a:ext cx="262" cy="228"/>
                    <a:chOff x="1455" y="867"/>
                    <a:chExt cx="262" cy="228"/>
                  </a:xfrm>
                </p:grpSpPr>
                <p:sp>
                  <p:nvSpPr>
                    <p:cNvPr id="124" name="Line 43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57" y="888"/>
                      <a:ext cx="60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125" name="Line 43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0" y="1024"/>
                      <a:ext cx="71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126" name="Line 43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26" y="898"/>
                      <a:ext cx="101" cy="1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127" name="Line 43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55" y="867"/>
                      <a:ext cx="111" cy="8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</p:grpSp>
              <p:grpSp>
                <p:nvGrpSpPr>
                  <p:cNvPr id="114" name="Group 440"/>
                  <p:cNvGrpSpPr>
                    <a:grpSpLocks/>
                  </p:cNvGrpSpPr>
                  <p:nvPr/>
                </p:nvGrpSpPr>
                <p:grpSpPr bwMode="auto">
                  <a:xfrm>
                    <a:off x="2820" y="1302"/>
                    <a:ext cx="262" cy="228"/>
                    <a:chOff x="1455" y="867"/>
                    <a:chExt cx="262" cy="228"/>
                  </a:xfrm>
                </p:grpSpPr>
                <p:sp>
                  <p:nvSpPr>
                    <p:cNvPr id="120" name="Line 44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57" y="888"/>
                      <a:ext cx="60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121" name="Line 44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0" y="1024"/>
                      <a:ext cx="71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122" name="Line 44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26" y="898"/>
                      <a:ext cx="101" cy="1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123" name="Line 444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55" y="867"/>
                      <a:ext cx="111" cy="8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</p:grpSp>
              <p:grpSp>
                <p:nvGrpSpPr>
                  <p:cNvPr id="115" name="Group 445"/>
                  <p:cNvGrpSpPr>
                    <a:grpSpLocks/>
                  </p:cNvGrpSpPr>
                  <p:nvPr/>
                </p:nvGrpSpPr>
                <p:grpSpPr bwMode="auto">
                  <a:xfrm>
                    <a:off x="3300" y="1316"/>
                    <a:ext cx="262" cy="228"/>
                    <a:chOff x="1455" y="867"/>
                    <a:chExt cx="262" cy="228"/>
                  </a:xfrm>
                </p:grpSpPr>
                <p:sp>
                  <p:nvSpPr>
                    <p:cNvPr id="116" name="Line 44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57" y="888"/>
                      <a:ext cx="60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117" name="Line 44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0" y="1024"/>
                      <a:ext cx="71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118" name="Line 44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26" y="898"/>
                      <a:ext cx="101" cy="1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119" name="Line 44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55" y="867"/>
                      <a:ext cx="111" cy="8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</p:grpSp>
            </p:grpSp>
            <p:grpSp>
              <p:nvGrpSpPr>
                <p:cNvPr id="54" name="Group 450"/>
                <p:cNvGrpSpPr>
                  <a:grpSpLocks/>
                </p:cNvGrpSpPr>
                <p:nvPr/>
              </p:nvGrpSpPr>
              <p:grpSpPr bwMode="auto">
                <a:xfrm>
                  <a:off x="504" y="2367"/>
                  <a:ext cx="2111" cy="243"/>
                  <a:chOff x="1451" y="1302"/>
                  <a:chExt cx="2111" cy="243"/>
                </a:xfrm>
              </p:grpSpPr>
              <p:grpSp>
                <p:nvGrpSpPr>
                  <p:cNvPr id="86" name="Group 451"/>
                  <p:cNvGrpSpPr>
                    <a:grpSpLocks/>
                  </p:cNvGrpSpPr>
                  <p:nvPr/>
                </p:nvGrpSpPr>
                <p:grpSpPr bwMode="auto">
                  <a:xfrm>
                    <a:off x="1451" y="1317"/>
                    <a:ext cx="262" cy="228"/>
                    <a:chOff x="1455" y="867"/>
                    <a:chExt cx="262" cy="228"/>
                  </a:xfrm>
                </p:grpSpPr>
                <p:sp>
                  <p:nvSpPr>
                    <p:cNvPr id="107" name="Line 45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57" y="888"/>
                      <a:ext cx="60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108" name="Line 45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0" y="1024"/>
                      <a:ext cx="71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109" name="Line 45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26" y="898"/>
                      <a:ext cx="101" cy="1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110" name="Line 45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55" y="867"/>
                      <a:ext cx="111" cy="8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</p:grpSp>
              <p:grpSp>
                <p:nvGrpSpPr>
                  <p:cNvPr id="87" name="Group 456"/>
                  <p:cNvGrpSpPr>
                    <a:grpSpLocks/>
                  </p:cNvGrpSpPr>
                  <p:nvPr/>
                </p:nvGrpSpPr>
                <p:grpSpPr bwMode="auto">
                  <a:xfrm>
                    <a:off x="1921" y="1312"/>
                    <a:ext cx="262" cy="228"/>
                    <a:chOff x="1455" y="867"/>
                    <a:chExt cx="262" cy="228"/>
                  </a:xfrm>
                </p:grpSpPr>
                <p:sp>
                  <p:nvSpPr>
                    <p:cNvPr id="103" name="Line 45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57" y="888"/>
                      <a:ext cx="60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104" name="Line 45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0" y="1024"/>
                      <a:ext cx="71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105" name="Line 45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26" y="898"/>
                      <a:ext cx="101" cy="1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106" name="Line 46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55" y="867"/>
                      <a:ext cx="111" cy="8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</p:grpSp>
              <p:grpSp>
                <p:nvGrpSpPr>
                  <p:cNvPr id="88" name="Group 461"/>
                  <p:cNvGrpSpPr>
                    <a:grpSpLocks/>
                  </p:cNvGrpSpPr>
                  <p:nvPr/>
                </p:nvGrpSpPr>
                <p:grpSpPr bwMode="auto">
                  <a:xfrm>
                    <a:off x="2371" y="1316"/>
                    <a:ext cx="262" cy="228"/>
                    <a:chOff x="1455" y="867"/>
                    <a:chExt cx="262" cy="228"/>
                  </a:xfrm>
                </p:grpSpPr>
                <p:sp>
                  <p:nvSpPr>
                    <p:cNvPr id="99" name="Line 46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57" y="888"/>
                      <a:ext cx="60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100" name="Line 46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0" y="1024"/>
                      <a:ext cx="71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101" name="Line 46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26" y="898"/>
                      <a:ext cx="101" cy="1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102" name="Line 46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55" y="867"/>
                      <a:ext cx="111" cy="8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</p:grpSp>
              <p:grpSp>
                <p:nvGrpSpPr>
                  <p:cNvPr id="89" name="Group 466"/>
                  <p:cNvGrpSpPr>
                    <a:grpSpLocks/>
                  </p:cNvGrpSpPr>
                  <p:nvPr/>
                </p:nvGrpSpPr>
                <p:grpSpPr bwMode="auto">
                  <a:xfrm>
                    <a:off x="2820" y="1302"/>
                    <a:ext cx="262" cy="228"/>
                    <a:chOff x="1455" y="867"/>
                    <a:chExt cx="262" cy="228"/>
                  </a:xfrm>
                </p:grpSpPr>
                <p:sp>
                  <p:nvSpPr>
                    <p:cNvPr id="95" name="Line 46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57" y="888"/>
                      <a:ext cx="60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96" name="Line 46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0" y="1024"/>
                      <a:ext cx="71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97" name="Line 46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26" y="898"/>
                      <a:ext cx="101" cy="1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98" name="Line 47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55" y="867"/>
                      <a:ext cx="111" cy="8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</p:grpSp>
              <p:grpSp>
                <p:nvGrpSpPr>
                  <p:cNvPr id="90" name="Group 471"/>
                  <p:cNvGrpSpPr>
                    <a:grpSpLocks/>
                  </p:cNvGrpSpPr>
                  <p:nvPr/>
                </p:nvGrpSpPr>
                <p:grpSpPr bwMode="auto">
                  <a:xfrm>
                    <a:off x="3300" y="1316"/>
                    <a:ext cx="262" cy="228"/>
                    <a:chOff x="1455" y="867"/>
                    <a:chExt cx="262" cy="228"/>
                  </a:xfrm>
                </p:grpSpPr>
                <p:sp>
                  <p:nvSpPr>
                    <p:cNvPr id="91" name="Line 47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57" y="888"/>
                      <a:ext cx="60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92" name="Line 47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0" y="1024"/>
                      <a:ext cx="71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93" name="Line 47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26" y="898"/>
                      <a:ext cx="101" cy="1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94" name="Line 47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55" y="867"/>
                      <a:ext cx="111" cy="8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</p:grpSp>
            </p:grpSp>
            <p:grpSp>
              <p:nvGrpSpPr>
                <p:cNvPr id="55" name="Group 476"/>
                <p:cNvGrpSpPr>
                  <a:grpSpLocks/>
                </p:cNvGrpSpPr>
                <p:nvPr/>
              </p:nvGrpSpPr>
              <p:grpSpPr bwMode="auto">
                <a:xfrm>
                  <a:off x="504" y="2811"/>
                  <a:ext cx="2111" cy="243"/>
                  <a:chOff x="1451" y="1302"/>
                  <a:chExt cx="2111" cy="243"/>
                </a:xfrm>
              </p:grpSpPr>
              <p:grpSp>
                <p:nvGrpSpPr>
                  <p:cNvPr id="61" name="Group 477"/>
                  <p:cNvGrpSpPr>
                    <a:grpSpLocks/>
                  </p:cNvGrpSpPr>
                  <p:nvPr/>
                </p:nvGrpSpPr>
                <p:grpSpPr bwMode="auto">
                  <a:xfrm>
                    <a:off x="1451" y="1317"/>
                    <a:ext cx="262" cy="228"/>
                    <a:chOff x="1455" y="867"/>
                    <a:chExt cx="262" cy="228"/>
                  </a:xfrm>
                </p:grpSpPr>
                <p:sp>
                  <p:nvSpPr>
                    <p:cNvPr id="82" name="Line 47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57" y="888"/>
                      <a:ext cx="60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83" name="Line 47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0" y="1024"/>
                      <a:ext cx="71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84" name="Line 48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26" y="898"/>
                      <a:ext cx="101" cy="1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85" name="Line 48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55" y="867"/>
                      <a:ext cx="111" cy="8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</p:grpSp>
              <p:grpSp>
                <p:nvGrpSpPr>
                  <p:cNvPr id="62" name="Group 482"/>
                  <p:cNvGrpSpPr>
                    <a:grpSpLocks/>
                  </p:cNvGrpSpPr>
                  <p:nvPr/>
                </p:nvGrpSpPr>
                <p:grpSpPr bwMode="auto">
                  <a:xfrm>
                    <a:off x="1921" y="1312"/>
                    <a:ext cx="262" cy="228"/>
                    <a:chOff x="1455" y="867"/>
                    <a:chExt cx="262" cy="228"/>
                  </a:xfrm>
                </p:grpSpPr>
                <p:sp>
                  <p:nvSpPr>
                    <p:cNvPr id="78" name="Line 4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57" y="888"/>
                      <a:ext cx="60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79" name="Line 48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0" y="1024"/>
                      <a:ext cx="71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80" name="Line 48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26" y="898"/>
                      <a:ext cx="101" cy="1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81" name="Line 48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55" y="867"/>
                      <a:ext cx="111" cy="8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</p:grpSp>
              <p:grpSp>
                <p:nvGrpSpPr>
                  <p:cNvPr id="63" name="Group 487"/>
                  <p:cNvGrpSpPr>
                    <a:grpSpLocks/>
                  </p:cNvGrpSpPr>
                  <p:nvPr/>
                </p:nvGrpSpPr>
                <p:grpSpPr bwMode="auto">
                  <a:xfrm>
                    <a:off x="2371" y="1316"/>
                    <a:ext cx="262" cy="228"/>
                    <a:chOff x="1455" y="867"/>
                    <a:chExt cx="262" cy="228"/>
                  </a:xfrm>
                </p:grpSpPr>
                <p:sp>
                  <p:nvSpPr>
                    <p:cNvPr id="74" name="Line 48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57" y="888"/>
                      <a:ext cx="60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75" name="Line 48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0" y="1024"/>
                      <a:ext cx="71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76" name="Line 49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26" y="898"/>
                      <a:ext cx="101" cy="1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77" name="Line 49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55" y="867"/>
                      <a:ext cx="111" cy="8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</p:grpSp>
              <p:grpSp>
                <p:nvGrpSpPr>
                  <p:cNvPr id="64" name="Group 492"/>
                  <p:cNvGrpSpPr>
                    <a:grpSpLocks/>
                  </p:cNvGrpSpPr>
                  <p:nvPr/>
                </p:nvGrpSpPr>
                <p:grpSpPr bwMode="auto">
                  <a:xfrm>
                    <a:off x="2820" y="1302"/>
                    <a:ext cx="262" cy="228"/>
                    <a:chOff x="1455" y="867"/>
                    <a:chExt cx="262" cy="228"/>
                  </a:xfrm>
                </p:grpSpPr>
                <p:sp>
                  <p:nvSpPr>
                    <p:cNvPr id="70" name="Line 49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57" y="888"/>
                      <a:ext cx="60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71" name="Line 49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0" y="1024"/>
                      <a:ext cx="71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72" name="Line 49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26" y="898"/>
                      <a:ext cx="101" cy="1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73" name="Line 49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55" y="867"/>
                      <a:ext cx="111" cy="8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</p:grpSp>
              <p:grpSp>
                <p:nvGrpSpPr>
                  <p:cNvPr id="65" name="Group 497"/>
                  <p:cNvGrpSpPr>
                    <a:grpSpLocks/>
                  </p:cNvGrpSpPr>
                  <p:nvPr/>
                </p:nvGrpSpPr>
                <p:grpSpPr bwMode="auto">
                  <a:xfrm>
                    <a:off x="3300" y="1316"/>
                    <a:ext cx="262" cy="228"/>
                    <a:chOff x="1455" y="867"/>
                    <a:chExt cx="262" cy="228"/>
                  </a:xfrm>
                </p:grpSpPr>
                <p:sp>
                  <p:nvSpPr>
                    <p:cNvPr id="66" name="Line 49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57" y="888"/>
                      <a:ext cx="60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67" name="Line 49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0" y="1024"/>
                      <a:ext cx="71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68" name="Line 50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26" y="898"/>
                      <a:ext cx="101" cy="1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69" name="Line 50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55" y="867"/>
                      <a:ext cx="111" cy="8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b="1"/>
                    </a:p>
                  </p:txBody>
                </p:sp>
              </p:grpSp>
            </p:grpSp>
            <p:sp>
              <p:nvSpPr>
                <p:cNvPr id="56" name="Line 502"/>
                <p:cNvSpPr>
                  <a:spLocks noChangeShapeType="1"/>
                </p:cNvSpPr>
                <p:nvPr/>
              </p:nvSpPr>
              <p:spPr bwMode="auto">
                <a:xfrm rot="16200000">
                  <a:off x="637" y="3389"/>
                  <a:ext cx="293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57" name="Line 503"/>
                <p:cNvSpPr>
                  <a:spLocks noChangeShapeType="1"/>
                </p:cNvSpPr>
                <p:nvPr/>
              </p:nvSpPr>
              <p:spPr bwMode="auto">
                <a:xfrm rot="16200000">
                  <a:off x="1112" y="3404"/>
                  <a:ext cx="293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58" name="Line 504"/>
                <p:cNvSpPr>
                  <a:spLocks noChangeShapeType="1"/>
                </p:cNvSpPr>
                <p:nvPr/>
              </p:nvSpPr>
              <p:spPr bwMode="auto">
                <a:xfrm rot="16200000">
                  <a:off x="1556" y="3399"/>
                  <a:ext cx="293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59" name="Line 505"/>
                <p:cNvSpPr>
                  <a:spLocks noChangeShapeType="1"/>
                </p:cNvSpPr>
                <p:nvPr/>
              </p:nvSpPr>
              <p:spPr bwMode="auto">
                <a:xfrm rot="16200000">
                  <a:off x="2006" y="3404"/>
                  <a:ext cx="293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60" name="Line 506"/>
                <p:cNvSpPr>
                  <a:spLocks noChangeShapeType="1"/>
                </p:cNvSpPr>
                <p:nvPr/>
              </p:nvSpPr>
              <p:spPr bwMode="auto">
                <a:xfrm rot="16200000">
                  <a:off x="2498" y="3410"/>
                  <a:ext cx="293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41" name="Rectangle 507"/>
              <p:cNvSpPr>
                <a:spLocks noChangeArrowheads="1"/>
              </p:cNvSpPr>
              <p:nvPr/>
            </p:nvSpPr>
            <p:spPr bwMode="auto">
              <a:xfrm>
                <a:off x="2622" y="2441"/>
                <a:ext cx="213" cy="75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2" name="Rectangle 508"/>
              <p:cNvSpPr>
                <a:spLocks noChangeArrowheads="1"/>
              </p:cNvSpPr>
              <p:nvPr/>
            </p:nvSpPr>
            <p:spPr bwMode="auto">
              <a:xfrm>
                <a:off x="2624" y="2075"/>
                <a:ext cx="213" cy="75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>
              <a:off x="4139952" y="6068144"/>
              <a:ext cx="705992" cy="457200"/>
              <a:chOff x="3779911" y="6021288"/>
              <a:chExt cx="705992" cy="457200"/>
            </a:xfrm>
          </p:grpSpPr>
          <p:sp>
            <p:nvSpPr>
              <p:cNvPr id="180" name="Rectangle 373"/>
              <p:cNvSpPr>
                <a:spLocks noChangeArrowheads="1"/>
              </p:cNvSpPr>
              <p:nvPr/>
            </p:nvSpPr>
            <p:spPr bwMode="auto">
              <a:xfrm>
                <a:off x="3779911" y="6073261"/>
                <a:ext cx="159549" cy="334397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81" name="Text Box 383"/>
              <p:cNvSpPr txBox="1">
                <a:spLocks noChangeArrowheads="1"/>
              </p:cNvSpPr>
              <p:nvPr/>
            </p:nvSpPr>
            <p:spPr bwMode="auto">
              <a:xfrm>
                <a:off x="3923928" y="6021288"/>
                <a:ext cx="56197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/>
                  <a:t>R</a:t>
                </a:r>
              </a:p>
            </p:txBody>
          </p:sp>
        </p:grpSp>
        <p:sp>
          <p:nvSpPr>
            <p:cNvPr id="182" name="Rectangle 379"/>
            <p:cNvSpPr>
              <a:spLocks noChangeArrowheads="1"/>
            </p:cNvSpPr>
            <p:nvPr/>
          </p:nvSpPr>
          <p:spPr bwMode="auto">
            <a:xfrm>
              <a:off x="4973811" y="6309320"/>
              <a:ext cx="822325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+5</a:t>
              </a:r>
              <a:r>
                <a:rPr lang="en-US" altLang="zh-CN" sz="2800" b="1"/>
                <a:t>V</a:t>
              </a:r>
            </a:p>
          </p:txBody>
        </p:sp>
        <p:grpSp>
          <p:nvGrpSpPr>
            <p:cNvPr id="183" name="组合 182"/>
            <p:cNvGrpSpPr/>
            <p:nvPr/>
          </p:nvGrpSpPr>
          <p:grpSpPr>
            <a:xfrm>
              <a:off x="6602312" y="6093296"/>
              <a:ext cx="705992" cy="457200"/>
              <a:chOff x="3779911" y="6021288"/>
              <a:chExt cx="705992" cy="457200"/>
            </a:xfrm>
          </p:grpSpPr>
          <p:sp>
            <p:nvSpPr>
              <p:cNvPr id="184" name="Rectangle 373"/>
              <p:cNvSpPr>
                <a:spLocks noChangeArrowheads="1"/>
              </p:cNvSpPr>
              <p:nvPr/>
            </p:nvSpPr>
            <p:spPr bwMode="auto">
              <a:xfrm>
                <a:off x="3779911" y="6073261"/>
                <a:ext cx="159549" cy="334397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85" name="Text Box 383"/>
              <p:cNvSpPr txBox="1">
                <a:spLocks noChangeArrowheads="1"/>
              </p:cNvSpPr>
              <p:nvPr/>
            </p:nvSpPr>
            <p:spPr bwMode="auto">
              <a:xfrm>
                <a:off x="3923928" y="6021288"/>
                <a:ext cx="56197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/>
                  <a:t>R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nimBg="1"/>
      <p:bldP spid="4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</TotalTime>
  <Words>1234</Words>
  <Application>Microsoft Office PowerPoint</Application>
  <PresentationFormat>全屏显示(4:3)</PresentationFormat>
  <Paragraphs>223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黑体</vt:lpstr>
      <vt:lpstr>宋体</vt:lpstr>
      <vt:lpstr>Arial</vt:lpstr>
      <vt:lpstr>Calibri</vt:lpstr>
      <vt:lpstr>Symbol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159</cp:revision>
  <dcterms:created xsi:type="dcterms:W3CDTF">2017-01-15T07:54:50Z</dcterms:created>
  <dcterms:modified xsi:type="dcterms:W3CDTF">2017-08-26T08:52:23Z</dcterms:modified>
</cp:coreProperties>
</file>