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handoutMasterIdLst>
    <p:handoutMasterId r:id="rId43"/>
  </p:handout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315" r:id="rId22"/>
    <p:sldId id="316" r:id="rId23"/>
    <p:sldId id="296" r:id="rId24"/>
    <p:sldId id="297" r:id="rId25"/>
    <p:sldId id="298" r:id="rId26"/>
    <p:sldId id="314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29"/>
    <a:srgbClr val="FFFF00"/>
    <a:srgbClr val="120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2017/8/26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2017/8/26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6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69925" y="1359817"/>
            <a:ext cx="1855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硬件组成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116632"/>
            <a:ext cx="4144962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6.3   显示设备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2273300" y="1282030"/>
            <a:ext cx="228600" cy="704850"/>
          </a:xfrm>
          <a:prstGeom prst="leftBrace">
            <a:avLst>
              <a:gd name="adj1" fmla="val 2569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41575" y="1129630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显示器适配器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41575" y="1636042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显示器件 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13288" y="1113755"/>
            <a:ext cx="3379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(控制器、接口)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52875" y="1605880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</a:t>
            </a:r>
            <a:r>
              <a:rPr lang="en-US" altLang="zh-CN" sz="2800" b="1"/>
              <a:t>CRT、LED、PDP、LCD…)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88925" y="4263355"/>
            <a:ext cx="32210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本节主要讨论:   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73125" y="5049167"/>
            <a:ext cx="2271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CRT</a:t>
            </a:r>
            <a:r>
              <a:rPr lang="zh-CN" altLang="en-US" sz="2800" b="1"/>
              <a:t>显示器   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070225" y="4534817"/>
            <a:ext cx="60452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000" b="1">
                <a:solidFill>
                  <a:srgbClr val="00FF00"/>
                </a:solidFill>
                <a:sym typeface="Webdings" pitchFamily="18" charset="2"/>
              </a:rPr>
              <a:t></a:t>
            </a:r>
            <a:r>
              <a:rPr lang="zh-CN" altLang="en-US" sz="2800" b="1"/>
              <a:t>显示方式</a:t>
            </a:r>
          </a:p>
          <a:p>
            <a:pPr>
              <a:spcBef>
                <a:spcPct val="5000"/>
              </a:spcBef>
            </a:pPr>
            <a:r>
              <a:rPr lang="zh-CN" altLang="en-US" sz="2000" b="1">
                <a:solidFill>
                  <a:srgbClr val="00FF00"/>
                </a:solidFill>
                <a:sym typeface="Webdings" pitchFamily="18" charset="2"/>
              </a:rPr>
              <a:t></a:t>
            </a:r>
            <a:r>
              <a:rPr lang="zh-CN" altLang="en-US" sz="2800" b="1"/>
              <a:t>成像原理</a:t>
            </a:r>
          </a:p>
          <a:p>
            <a:pPr>
              <a:spcBef>
                <a:spcPct val="5000"/>
              </a:spcBef>
            </a:pPr>
            <a:r>
              <a:rPr lang="zh-CN" altLang="en-US" sz="2000" b="1">
                <a:solidFill>
                  <a:srgbClr val="00FF00"/>
                </a:solidFill>
                <a:sym typeface="Webdings" pitchFamily="18" charset="2"/>
              </a:rPr>
              <a:t></a:t>
            </a:r>
            <a:r>
              <a:rPr lang="zh-CN" altLang="en-US" sz="2800" b="1"/>
              <a:t>屏幕显示与显示缓存的对应关系   </a:t>
            </a:r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438150" y="2804442"/>
            <a:ext cx="7842250" cy="1404938"/>
            <a:chOff x="276" y="1538"/>
            <a:chExt cx="4940" cy="885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328" y="1884"/>
              <a:ext cx="1872" cy="52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046" y="1972"/>
              <a:ext cx="960" cy="316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5000"/>
                </a:lnSpc>
                <a:spcBef>
                  <a:spcPct val="5000"/>
                </a:spcBef>
              </a:pPr>
              <a:r>
                <a:rPr lang="zh-CN" altLang="en-US" sz="2800" b="1">
                  <a:solidFill>
                    <a:srgbClr val="010000"/>
                  </a:solidFill>
                </a:rPr>
                <a:t>控制器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424" y="1962"/>
              <a:ext cx="73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接口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550" y="1538"/>
              <a:ext cx="156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600" b="1"/>
                <a:t>显示器适配器</a:t>
              </a: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3632" y="1856"/>
              <a:ext cx="1584" cy="567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824" y="1985"/>
              <a:ext cx="1296" cy="327"/>
            </a:xfrm>
            <a:prstGeom prst="rect">
              <a:avLst/>
            </a:prstGeom>
            <a:solidFill>
              <a:srgbClr val="CCFFFF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1"/>
                  </a:solidFill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</a:rPr>
                <a:t>显示器件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860" y="215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200" y="212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76" y="1977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/>
                <a:t>CPU</a:t>
              </a:r>
            </a:p>
          </p:txBody>
        </p:sp>
      </p:grpSp>
      <p:sp>
        <p:nvSpPr>
          <p:cNvPr id="23" name="Freeform 25"/>
          <p:cNvSpPr>
            <a:spLocks/>
          </p:cNvSpPr>
          <p:nvPr/>
        </p:nvSpPr>
        <p:spPr bwMode="auto">
          <a:xfrm>
            <a:off x="4546600" y="2018630"/>
            <a:ext cx="7239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219"/>
              </a:cxn>
              <a:cxn ang="0">
                <a:pos x="456" y="219"/>
              </a:cxn>
            </a:cxnLst>
            <a:rect l="0" t="0" r="r" b="b"/>
            <a:pathLst>
              <a:path w="456" h="219">
                <a:moveTo>
                  <a:pt x="0" y="0"/>
                </a:moveTo>
                <a:lnTo>
                  <a:pt x="159" y="219"/>
                </a:lnTo>
                <a:lnTo>
                  <a:pt x="456" y="219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286375" y="2380580"/>
            <a:ext cx="3500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600" b="1">
                <a:solidFill>
                  <a:srgbClr val="0000FF"/>
                </a:solidFill>
              </a:rPr>
              <a:t>Cathode  Ray Tube</a:t>
            </a:r>
            <a:endParaRPr lang="zh-CN" altLang="en-US" sz="2600" b="1">
              <a:solidFill>
                <a:srgbClr val="0000FF"/>
              </a:solidFill>
            </a:endParaRPr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6697663" y="2044030"/>
            <a:ext cx="479425" cy="195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219"/>
              </a:cxn>
              <a:cxn ang="0">
                <a:pos x="456" y="219"/>
              </a:cxn>
            </a:cxnLst>
            <a:rect l="0" t="0" r="r" b="b"/>
            <a:pathLst>
              <a:path w="456" h="219">
                <a:moveTo>
                  <a:pt x="0" y="0"/>
                </a:moveTo>
                <a:lnTo>
                  <a:pt x="159" y="219"/>
                </a:lnTo>
                <a:lnTo>
                  <a:pt x="456" y="219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134225" y="2004342"/>
            <a:ext cx="20526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</a:rPr>
              <a:t>等离子显示</a:t>
            </a:r>
          </a:p>
        </p:txBody>
      </p:sp>
      <p:sp>
        <p:nvSpPr>
          <p:cNvPr id="27" name="AutoShape 29"/>
          <p:cNvSpPr>
            <a:spLocks/>
          </p:cNvSpPr>
          <p:nvPr/>
        </p:nvSpPr>
        <p:spPr bwMode="auto">
          <a:xfrm>
            <a:off x="2928938" y="4834855"/>
            <a:ext cx="228600" cy="935037"/>
          </a:xfrm>
          <a:prstGeom prst="leftBrace">
            <a:avLst>
              <a:gd name="adj1" fmla="val 34086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animBg="1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23" grpId="0" animBg="1"/>
      <p:bldP spid="24" grpId="0" build="p" autoUpdateAnimBg="0" advAuto="0"/>
      <p:bldP spid="25" grpId="0" animBg="1"/>
      <p:bldP spid="26" grpId="0" autoUpdateAnimBg="0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11150" y="3487762"/>
            <a:ext cx="29352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(2) 屏幕组织  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68350" y="4529162"/>
            <a:ext cx="3913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/>
              <a:t>每行字符逐线扫描</a:t>
            </a:r>
            <a:r>
              <a:rPr lang="zh-CN" altLang="en-US" sz="2800" b="1"/>
              <a:t>。  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54063" y="4048149"/>
            <a:ext cx="3108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1) 扫描顺序   </a:t>
            </a: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4189413" y="4530749"/>
            <a:ext cx="881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例.   </a:t>
            </a:r>
          </a:p>
        </p:txBody>
      </p:sp>
      <p:sp>
        <p:nvSpPr>
          <p:cNvPr id="6" name="Text Box 69"/>
          <p:cNvSpPr txBox="1">
            <a:spLocks noChangeArrowheads="1"/>
          </p:cNvSpPr>
          <p:nvPr/>
        </p:nvSpPr>
        <p:spPr bwMode="auto">
          <a:xfrm>
            <a:off x="5132388" y="4435499"/>
            <a:ext cx="29733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ea typeface="黑体" pitchFamily="2" charset="-122"/>
              </a:rPr>
              <a:t>A B C D E F  </a:t>
            </a:r>
          </a:p>
        </p:txBody>
      </p:sp>
      <p:sp>
        <p:nvSpPr>
          <p:cNvPr id="7" name="Line 70"/>
          <p:cNvSpPr>
            <a:spLocks noChangeShapeType="1"/>
          </p:cNvSpPr>
          <p:nvPr/>
        </p:nvSpPr>
        <p:spPr bwMode="auto">
          <a:xfrm>
            <a:off x="4978400" y="4638699"/>
            <a:ext cx="3124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" name="Line 71"/>
          <p:cNvSpPr>
            <a:spLocks noChangeShapeType="1"/>
          </p:cNvSpPr>
          <p:nvPr/>
        </p:nvSpPr>
        <p:spPr bwMode="auto">
          <a:xfrm>
            <a:off x="4978400" y="4714899"/>
            <a:ext cx="3124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" name="Line 72"/>
          <p:cNvSpPr>
            <a:spLocks noChangeShapeType="1"/>
          </p:cNvSpPr>
          <p:nvPr/>
        </p:nvSpPr>
        <p:spPr bwMode="auto">
          <a:xfrm>
            <a:off x="4978400" y="4791099"/>
            <a:ext cx="3124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Line 73"/>
          <p:cNvSpPr>
            <a:spLocks noChangeShapeType="1"/>
          </p:cNvSpPr>
          <p:nvPr/>
        </p:nvSpPr>
        <p:spPr bwMode="auto">
          <a:xfrm>
            <a:off x="4978400" y="4867299"/>
            <a:ext cx="3124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Line 74"/>
          <p:cNvSpPr>
            <a:spLocks noChangeShapeType="1"/>
          </p:cNvSpPr>
          <p:nvPr/>
        </p:nvSpPr>
        <p:spPr bwMode="auto">
          <a:xfrm>
            <a:off x="4978400" y="4943499"/>
            <a:ext cx="3124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" name="Text Box 75"/>
          <p:cNvSpPr txBox="1">
            <a:spLocks noChangeArrowheads="1"/>
          </p:cNvSpPr>
          <p:nvPr/>
        </p:nvSpPr>
        <p:spPr bwMode="auto">
          <a:xfrm>
            <a:off x="785813" y="5502299"/>
            <a:ext cx="520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比如: 字符7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9, 字符区9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14</a:t>
            </a:r>
          </a:p>
        </p:txBody>
      </p:sp>
      <p:sp>
        <p:nvSpPr>
          <p:cNvPr id="13" name="Text Box 76"/>
          <p:cNvSpPr txBox="1">
            <a:spLocks noChangeArrowheads="1"/>
          </p:cNvSpPr>
          <p:nvPr/>
        </p:nvSpPr>
        <p:spPr bwMode="auto">
          <a:xfrm>
            <a:off x="757238" y="5067324"/>
            <a:ext cx="1878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2) 间隔   </a:t>
            </a:r>
          </a:p>
        </p:txBody>
      </p:sp>
      <p:sp>
        <p:nvSpPr>
          <p:cNvPr id="14" name="AutoShape 77"/>
          <p:cNvSpPr>
            <a:spLocks/>
          </p:cNvSpPr>
          <p:nvPr/>
        </p:nvSpPr>
        <p:spPr bwMode="auto">
          <a:xfrm>
            <a:off x="5170488" y="5386412"/>
            <a:ext cx="168275" cy="698500"/>
          </a:xfrm>
          <a:prstGeom prst="leftBrace">
            <a:avLst>
              <a:gd name="adj1" fmla="val 34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Text Box 78"/>
          <p:cNvSpPr txBox="1">
            <a:spLocks noChangeArrowheads="1"/>
          </p:cNvSpPr>
          <p:nvPr/>
        </p:nvSpPr>
        <p:spPr bwMode="auto">
          <a:xfrm>
            <a:off x="5289550" y="5237187"/>
            <a:ext cx="3738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横向间隔2点(消隐)</a:t>
            </a:r>
          </a:p>
        </p:txBody>
      </p:sp>
      <p:sp>
        <p:nvSpPr>
          <p:cNvPr id="16" name="Text Box 79"/>
          <p:cNvSpPr txBox="1">
            <a:spLocks noChangeArrowheads="1"/>
          </p:cNvSpPr>
          <p:nvPr/>
        </p:nvSpPr>
        <p:spPr bwMode="auto">
          <a:xfrm>
            <a:off x="5289550" y="5718199"/>
            <a:ext cx="3913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纵向间隔5线(消隐)</a:t>
            </a:r>
          </a:p>
        </p:txBody>
      </p:sp>
      <p:sp>
        <p:nvSpPr>
          <p:cNvPr id="17" name="Text Box 81"/>
          <p:cNvSpPr txBox="1">
            <a:spLocks noChangeArrowheads="1"/>
          </p:cNvSpPr>
          <p:nvPr/>
        </p:nvSpPr>
        <p:spPr bwMode="auto">
          <a:xfrm>
            <a:off x="6861175" y="2241574"/>
            <a:ext cx="24971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共512个单元, 需9位地址</a:t>
            </a:r>
          </a:p>
        </p:txBody>
      </p:sp>
      <p:grpSp>
        <p:nvGrpSpPr>
          <p:cNvPr id="19" name="Group 95"/>
          <p:cNvGrpSpPr>
            <a:grpSpLocks/>
          </p:cNvGrpSpPr>
          <p:nvPr/>
        </p:nvGrpSpPr>
        <p:grpSpPr bwMode="auto">
          <a:xfrm>
            <a:off x="225425" y="990624"/>
            <a:ext cx="7961313" cy="2657475"/>
            <a:chOff x="142" y="124"/>
            <a:chExt cx="5015" cy="1674"/>
          </a:xfrm>
        </p:grpSpPr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2826" y="1003"/>
              <a:ext cx="1056" cy="28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CN" altLang="en-US" sz="2800" b="1">
                  <a:solidFill>
                    <a:srgbClr val="000074"/>
                  </a:solidFill>
                </a:rPr>
                <a:t>列译码</a:t>
              </a:r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2826" y="124"/>
              <a:ext cx="1056" cy="68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CC"/>
                  </a:solidFill>
                </a:rPr>
                <a:t>   </a:t>
              </a:r>
              <a:r>
                <a:rPr lang="en-US" altLang="zh-CN" sz="2800" b="1">
                  <a:solidFill>
                    <a:srgbClr val="000074"/>
                  </a:solidFill>
                </a:rPr>
                <a:t>ROM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</a:pPr>
              <a:endParaRPr lang="zh-CN" altLang="en-US" sz="2800" b="1">
                <a:solidFill>
                  <a:srgbClr val="0033CC"/>
                </a:solidFill>
              </a:endParaRP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2865" y="436"/>
              <a:ext cx="11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000074"/>
                  </a:solidFill>
                </a:rPr>
                <a:t>64</a:t>
              </a:r>
              <a:r>
                <a:rPr lang="zh-CN" altLang="en-US" sz="2600" b="1">
                  <a:solidFill>
                    <a:srgbClr val="000074"/>
                  </a:solidFill>
                  <a:sym typeface="Symbol" pitchFamily="18" charset="2"/>
                </a:rPr>
                <a:t></a:t>
              </a:r>
              <a:r>
                <a:rPr lang="zh-CN" altLang="en-US" sz="2600" b="1">
                  <a:solidFill>
                    <a:srgbClr val="000074"/>
                  </a:solidFill>
                </a:rPr>
                <a:t>8单元 </a:t>
              </a: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130" y="124"/>
              <a:ext cx="367" cy="76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74"/>
                  </a:solidFill>
                </a:rPr>
                <a:t>行译码</a:t>
              </a:r>
            </a:p>
          </p:txBody>
        </p:sp>
        <p:grpSp>
          <p:nvGrpSpPr>
            <p:cNvPr id="24" name="Group 32"/>
            <p:cNvGrpSpPr>
              <a:grpSpLocks/>
            </p:cNvGrpSpPr>
            <p:nvPr/>
          </p:nvGrpSpPr>
          <p:grpSpPr bwMode="auto">
            <a:xfrm>
              <a:off x="1845" y="268"/>
              <a:ext cx="265" cy="360"/>
              <a:chOff x="912" y="2592"/>
              <a:chExt cx="288" cy="384"/>
            </a:xfrm>
          </p:grpSpPr>
          <p:sp>
            <p:nvSpPr>
              <p:cNvPr id="59" name="Line 33"/>
              <p:cNvSpPr>
                <a:spLocks noChangeShapeType="1"/>
              </p:cNvSpPr>
              <p:nvPr/>
            </p:nvSpPr>
            <p:spPr bwMode="auto">
              <a:xfrm>
                <a:off x="912" y="259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0" name="Line 34"/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1" name="Line 35"/>
              <p:cNvSpPr>
                <a:spLocks noChangeShapeType="1"/>
              </p:cNvSpPr>
              <p:nvPr/>
            </p:nvSpPr>
            <p:spPr bwMode="auto">
              <a:xfrm>
                <a:off x="912" y="297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5" name="Group 36"/>
            <p:cNvGrpSpPr>
              <a:grpSpLocks/>
            </p:cNvGrpSpPr>
            <p:nvPr/>
          </p:nvGrpSpPr>
          <p:grpSpPr bwMode="auto">
            <a:xfrm>
              <a:off x="2520" y="268"/>
              <a:ext cx="288" cy="432"/>
              <a:chOff x="1632" y="2592"/>
              <a:chExt cx="288" cy="432"/>
            </a:xfrm>
          </p:grpSpPr>
          <p:sp>
            <p:nvSpPr>
              <p:cNvPr id="56" name="Line 37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>
                <a:off x="1632" y="30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" name="Line 39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3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6" name="Group 40"/>
            <p:cNvGrpSpPr>
              <a:grpSpLocks/>
            </p:cNvGrpSpPr>
            <p:nvPr/>
          </p:nvGrpSpPr>
          <p:grpSpPr bwMode="auto">
            <a:xfrm>
              <a:off x="2970" y="1303"/>
              <a:ext cx="720" cy="197"/>
              <a:chOff x="2064" y="3744"/>
              <a:chExt cx="720" cy="288"/>
            </a:xfrm>
          </p:grpSpPr>
          <p:sp>
            <p:nvSpPr>
              <p:cNvPr id="50" name="Line 41"/>
              <p:cNvSpPr>
                <a:spLocks noChangeShapeType="1"/>
              </p:cNvSpPr>
              <p:nvPr/>
            </p:nvSpPr>
            <p:spPr bwMode="auto">
              <a:xfrm rot="-5400000">
                <a:off x="1920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1" name="Line 42"/>
              <p:cNvSpPr>
                <a:spLocks noChangeShapeType="1"/>
              </p:cNvSpPr>
              <p:nvPr/>
            </p:nvSpPr>
            <p:spPr bwMode="auto">
              <a:xfrm rot="-5400000">
                <a:off x="2064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2" name="Line 43"/>
              <p:cNvSpPr>
                <a:spLocks noChangeShapeType="1"/>
              </p:cNvSpPr>
              <p:nvPr/>
            </p:nvSpPr>
            <p:spPr bwMode="auto">
              <a:xfrm rot="-5400000">
                <a:off x="2208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3" name="Line 44"/>
              <p:cNvSpPr>
                <a:spLocks noChangeShapeType="1"/>
              </p:cNvSpPr>
              <p:nvPr/>
            </p:nvSpPr>
            <p:spPr bwMode="auto">
              <a:xfrm rot="-5400000">
                <a:off x="2352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4" name="Line 45"/>
              <p:cNvSpPr>
                <a:spLocks noChangeShapeType="1"/>
              </p:cNvSpPr>
              <p:nvPr/>
            </p:nvSpPr>
            <p:spPr bwMode="auto">
              <a:xfrm rot="-5400000">
                <a:off x="2496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5" name="Line 46"/>
              <p:cNvSpPr>
                <a:spLocks noChangeShapeType="1"/>
              </p:cNvSpPr>
              <p:nvPr/>
            </p:nvSpPr>
            <p:spPr bwMode="auto">
              <a:xfrm rot="-5400000">
                <a:off x="2640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7" name="Group 47"/>
            <p:cNvGrpSpPr>
              <a:grpSpLocks/>
            </p:cNvGrpSpPr>
            <p:nvPr/>
          </p:nvGrpSpPr>
          <p:grpSpPr bwMode="auto">
            <a:xfrm>
              <a:off x="2922" y="772"/>
              <a:ext cx="864" cy="218"/>
              <a:chOff x="2016" y="3168"/>
              <a:chExt cx="864" cy="240"/>
            </a:xfrm>
          </p:grpSpPr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 flipV="1">
                <a:off x="2016" y="3168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 flipV="1">
                <a:off x="2880" y="3168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9" name="Line 50"/>
              <p:cNvSpPr>
                <a:spLocks noChangeShapeType="1"/>
              </p:cNvSpPr>
              <p:nvPr/>
            </p:nvSpPr>
            <p:spPr bwMode="auto">
              <a:xfrm>
                <a:off x="2112" y="3312"/>
                <a:ext cx="672" cy="0"/>
              </a:xfrm>
              <a:prstGeom prst="line">
                <a:avLst/>
              </a:prstGeom>
              <a:noFill/>
              <a:ln w="222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8" name="Group 54"/>
            <p:cNvGrpSpPr>
              <a:grpSpLocks/>
            </p:cNvGrpSpPr>
            <p:nvPr/>
          </p:nvGrpSpPr>
          <p:grpSpPr bwMode="auto">
            <a:xfrm>
              <a:off x="3882" y="193"/>
              <a:ext cx="265" cy="540"/>
              <a:chOff x="2976" y="2544"/>
              <a:chExt cx="288" cy="576"/>
            </a:xfrm>
          </p:grpSpPr>
          <p:sp>
            <p:nvSpPr>
              <p:cNvPr id="42" name="Line 55"/>
              <p:cNvSpPr>
                <a:spLocks noChangeShapeType="1"/>
              </p:cNvSpPr>
              <p:nvPr/>
            </p:nvSpPr>
            <p:spPr bwMode="auto">
              <a:xfrm>
                <a:off x="2976" y="25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3" name="Line 56"/>
              <p:cNvSpPr>
                <a:spLocks noChangeShapeType="1"/>
              </p:cNvSpPr>
              <p:nvPr/>
            </p:nvSpPr>
            <p:spPr bwMode="auto">
              <a:xfrm>
                <a:off x="2976" y="268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Line 57"/>
              <p:cNvSpPr>
                <a:spLocks noChangeShapeType="1"/>
              </p:cNvSpPr>
              <p:nvPr/>
            </p:nvSpPr>
            <p:spPr bwMode="auto">
              <a:xfrm>
                <a:off x="2976" y="283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5" name="Line 58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6" name="Line 59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9" name="Text Box 60"/>
            <p:cNvSpPr txBox="1">
              <a:spLocks noChangeArrowheads="1"/>
            </p:cNvSpPr>
            <p:nvPr/>
          </p:nvSpPr>
          <p:spPr bwMode="auto">
            <a:xfrm>
              <a:off x="4317" y="139"/>
              <a:ext cx="84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输出字符点阵</a:t>
              </a:r>
            </a:p>
          </p:txBody>
        </p:sp>
        <p:sp>
          <p:nvSpPr>
            <p:cNvPr id="30" name="AutoShape 61"/>
            <p:cNvSpPr>
              <a:spLocks/>
            </p:cNvSpPr>
            <p:nvPr/>
          </p:nvSpPr>
          <p:spPr bwMode="auto">
            <a:xfrm>
              <a:off x="4230" y="157"/>
              <a:ext cx="96" cy="578"/>
            </a:xfrm>
            <a:prstGeom prst="rightBrace">
              <a:avLst>
                <a:gd name="adj1" fmla="val 5017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Rectangle 63"/>
            <p:cNvSpPr>
              <a:spLocks noChangeArrowheads="1"/>
            </p:cNvSpPr>
            <p:nvPr/>
          </p:nvSpPr>
          <p:spPr bwMode="auto">
            <a:xfrm>
              <a:off x="142" y="142"/>
              <a:ext cx="172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/>
                <a:t>扫描线序号作为</a:t>
              </a:r>
              <a:r>
                <a:rPr lang="en-US" altLang="zh-CN" sz="2800" b="1"/>
                <a:t>ROM</a:t>
              </a:r>
              <a:r>
                <a:rPr lang="zh-CN" altLang="en-US" sz="2800" b="1"/>
                <a:t>低3位地址</a:t>
              </a:r>
            </a:p>
          </p:txBody>
        </p:sp>
        <p:sp>
          <p:nvSpPr>
            <p:cNvPr id="32" name="Rectangle 64"/>
            <p:cNvSpPr>
              <a:spLocks noChangeArrowheads="1"/>
            </p:cNvSpPr>
            <p:nvPr/>
          </p:nvSpPr>
          <p:spPr bwMode="auto">
            <a:xfrm>
              <a:off x="1841" y="1471"/>
              <a:ext cx="3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/>
                <a:t>字符编码作为</a:t>
              </a:r>
              <a:r>
                <a:rPr lang="en-US" altLang="zh-CN" sz="2800" b="1"/>
                <a:t>ROM</a:t>
              </a:r>
              <a:r>
                <a:rPr lang="zh-CN" altLang="en-US" sz="2800" b="1"/>
                <a:t>高6位地址</a:t>
              </a:r>
            </a:p>
          </p:txBody>
        </p:sp>
        <p:grpSp>
          <p:nvGrpSpPr>
            <p:cNvPr id="33" name="Group 82"/>
            <p:cNvGrpSpPr>
              <a:grpSpLocks/>
            </p:cNvGrpSpPr>
            <p:nvPr/>
          </p:nvGrpSpPr>
          <p:grpSpPr bwMode="auto">
            <a:xfrm>
              <a:off x="683" y="606"/>
              <a:ext cx="617" cy="1052"/>
              <a:chOff x="3348" y="2720"/>
              <a:chExt cx="617" cy="1052"/>
            </a:xfrm>
          </p:grpSpPr>
          <p:sp>
            <p:nvSpPr>
              <p:cNvPr id="34" name="Text Box 83"/>
              <p:cNvSpPr txBox="1">
                <a:spLocks noChangeArrowheads="1"/>
              </p:cNvSpPr>
              <p:nvPr/>
            </p:nvSpPr>
            <p:spPr bwMode="auto">
              <a:xfrm>
                <a:off x="3348" y="2919"/>
                <a:ext cx="616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5000"/>
                  </a:lnSpc>
                </a:pPr>
                <a:r>
                  <a:rPr lang="zh-CN" altLang="en-US" sz="4800" b="1">
                    <a:solidFill>
                      <a:srgbClr val="FF0000"/>
                    </a:solidFill>
                  </a:rPr>
                  <a:t>.....</a:t>
                </a:r>
              </a:p>
            </p:txBody>
          </p:sp>
          <p:sp>
            <p:nvSpPr>
              <p:cNvPr id="35" name="Text Box 84"/>
              <p:cNvSpPr txBox="1">
                <a:spLocks noChangeArrowheads="1"/>
              </p:cNvSpPr>
              <p:nvPr/>
            </p:nvSpPr>
            <p:spPr bwMode="auto">
              <a:xfrm>
                <a:off x="3348" y="2720"/>
                <a:ext cx="616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5000"/>
                  </a:lnSpc>
                </a:pPr>
                <a:r>
                  <a:rPr lang="zh-CN" altLang="en-US" sz="4800" b="1">
                    <a:solidFill>
                      <a:srgbClr val="FF0000"/>
                    </a:solidFill>
                  </a:rPr>
                  <a:t>.....</a:t>
                </a:r>
              </a:p>
            </p:txBody>
          </p:sp>
          <p:sp>
            <p:nvSpPr>
              <p:cNvPr id="36" name="Text Box 85"/>
              <p:cNvSpPr txBox="1">
                <a:spLocks noChangeArrowheads="1"/>
              </p:cNvSpPr>
              <p:nvPr/>
            </p:nvSpPr>
            <p:spPr bwMode="auto">
              <a:xfrm>
                <a:off x="3348" y="3121"/>
                <a:ext cx="616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5000"/>
                  </a:lnSpc>
                </a:pPr>
                <a:r>
                  <a:rPr lang="zh-CN" altLang="en-US" sz="4800" b="1">
                    <a:solidFill>
                      <a:srgbClr val="FF0000"/>
                    </a:solidFill>
                  </a:rPr>
                  <a:t>.....</a:t>
                </a:r>
              </a:p>
            </p:txBody>
          </p:sp>
          <p:sp>
            <p:nvSpPr>
              <p:cNvPr id="37" name="Text Box 86"/>
              <p:cNvSpPr txBox="1">
                <a:spLocks noChangeArrowheads="1"/>
              </p:cNvSpPr>
              <p:nvPr/>
            </p:nvSpPr>
            <p:spPr bwMode="auto">
              <a:xfrm>
                <a:off x="3348" y="3221"/>
                <a:ext cx="616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5000"/>
                  </a:lnSpc>
                </a:pPr>
                <a:r>
                  <a:rPr lang="zh-CN" altLang="en-US" sz="4800" b="1">
                    <a:solidFill>
                      <a:srgbClr val="FF0000"/>
                    </a:solidFill>
                  </a:rPr>
                  <a:t>.....</a:t>
                </a:r>
              </a:p>
            </p:txBody>
          </p:sp>
          <p:sp>
            <p:nvSpPr>
              <p:cNvPr id="38" name="Text Box 87"/>
              <p:cNvSpPr txBox="1">
                <a:spLocks noChangeArrowheads="1"/>
              </p:cNvSpPr>
              <p:nvPr/>
            </p:nvSpPr>
            <p:spPr bwMode="auto">
              <a:xfrm>
                <a:off x="3348" y="3321"/>
                <a:ext cx="616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5000"/>
                  </a:lnSpc>
                </a:pPr>
                <a:r>
                  <a:rPr lang="zh-CN" altLang="en-US" sz="4800" b="1">
                    <a:solidFill>
                      <a:srgbClr val="FF0000"/>
                    </a:solidFill>
                  </a:rPr>
                  <a:t>.....</a:t>
                </a:r>
              </a:p>
            </p:txBody>
          </p:sp>
          <p:sp>
            <p:nvSpPr>
              <p:cNvPr id="39" name="Text Box 88"/>
              <p:cNvSpPr txBox="1">
                <a:spLocks noChangeArrowheads="1"/>
              </p:cNvSpPr>
              <p:nvPr/>
            </p:nvSpPr>
            <p:spPr bwMode="auto">
              <a:xfrm>
                <a:off x="3348" y="3431"/>
                <a:ext cx="616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5000"/>
                  </a:lnSpc>
                </a:pPr>
                <a:r>
                  <a:rPr lang="zh-CN" altLang="en-US" sz="4800" b="1">
                    <a:solidFill>
                      <a:srgbClr val="FF0000"/>
                    </a:solidFill>
                  </a:rPr>
                  <a:t>.....</a:t>
                </a:r>
              </a:p>
            </p:txBody>
          </p:sp>
          <p:sp>
            <p:nvSpPr>
              <p:cNvPr id="40" name="Text Box 89"/>
              <p:cNvSpPr txBox="1">
                <a:spLocks noChangeArrowheads="1"/>
              </p:cNvSpPr>
              <p:nvPr/>
            </p:nvSpPr>
            <p:spPr bwMode="auto">
              <a:xfrm>
                <a:off x="3348" y="2821"/>
                <a:ext cx="616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5000"/>
                  </a:lnSpc>
                </a:pPr>
                <a:r>
                  <a:rPr lang="zh-CN" altLang="en-US" sz="4800" b="1">
                    <a:solidFill>
                      <a:srgbClr val="FF0000"/>
                    </a:solidFill>
                  </a:rPr>
                  <a:t>.....</a:t>
                </a:r>
              </a:p>
            </p:txBody>
          </p:sp>
          <p:sp>
            <p:nvSpPr>
              <p:cNvPr id="41" name="Text Box 90"/>
              <p:cNvSpPr txBox="1">
                <a:spLocks noChangeArrowheads="1"/>
              </p:cNvSpPr>
              <p:nvPr/>
            </p:nvSpPr>
            <p:spPr bwMode="auto">
              <a:xfrm>
                <a:off x="3349" y="3022"/>
                <a:ext cx="616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5000"/>
                  </a:lnSpc>
                </a:pPr>
                <a:r>
                  <a:rPr lang="zh-CN" altLang="en-US" sz="4800" b="1">
                    <a:solidFill>
                      <a:srgbClr val="FF0000"/>
                    </a:solidFill>
                  </a:rPr>
                  <a:t>.....</a:t>
                </a:r>
              </a:p>
            </p:txBody>
          </p:sp>
        </p:grpSp>
      </p:grpSp>
      <p:sp>
        <p:nvSpPr>
          <p:cNvPr id="62" name="Line 93"/>
          <p:cNvSpPr>
            <a:spLocks noChangeShapeType="1"/>
          </p:cNvSpPr>
          <p:nvPr/>
        </p:nvSpPr>
        <p:spPr bwMode="auto">
          <a:xfrm>
            <a:off x="6100763" y="2028849"/>
            <a:ext cx="885825" cy="4762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autoUpdateAnimBg="0"/>
      <p:bldP spid="7" grpId="0" animBg="1"/>
      <p:bldP spid="8" grpId="0" animBg="1"/>
      <p:bldP spid="9" grpId="0" animBg="1"/>
      <p:bldP spid="10" grpId="0" animBg="1"/>
      <p:bldP spid="11" grpId="0" animBg="1"/>
      <p:bldP spid="12" grpId="0" build="p" autoUpdateAnimBg="0"/>
      <p:bldP spid="13" grpId="0" build="p" autoUpdateAnimBg="0"/>
      <p:bldP spid="14" grpId="0" animBg="1"/>
      <p:bldP spid="15" grpId="0" build="p" autoUpdateAnimBg="0"/>
      <p:bldP spid="16" grpId="0" build="p" autoUpdateAnimBg="0"/>
      <p:bldP spid="17" grpId="0" autoUpdateAnimBg="0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98450" y="430311"/>
            <a:ext cx="539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华文新魏" pitchFamily="2" charset="-122"/>
              </a:rPr>
              <a:t>6.3.2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 光栅扫描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成像原理   </a:t>
            </a:r>
            <a:endParaRPr lang="zh-CN" altLang="en-US" sz="24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25413" y="1547911"/>
            <a:ext cx="8939212" cy="0"/>
          </a:xfrm>
          <a:prstGeom prst="line">
            <a:avLst/>
          </a:prstGeom>
          <a:noFill/>
          <a:ln w="3175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84200" y="795436"/>
            <a:ext cx="67373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200" b="1">
                <a:ea typeface="华文新魏" pitchFamily="2" charset="-122"/>
              </a:rPr>
              <a:t>1. </a:t>
            </a:r>
            <a:r>
              <a:rPr lang="en-US" altLang="zh-CN" sz="2200" b="1">
                <a:ea typeface="华文新魏" pitchFamily="2" charset="-122"/>
              </a:rPr>
              <a:t>CRT</a:t>
            </a:r>
            <a:r>
              <a:rPr lang="zh-CN" altLang="en-US" sz="2200" b="1">
                <a:ea typeface="华文新魏" pitchFamily="2" charset="-122"/>
              </a:rPr>
              <a:t>结构   2.扫描方式    3.光栅的形成   4. 扫描频率 </a:t>
            </a:r>
          </a:p>
          <a:p>
            <a:pPr>
              <a:spcBef>
                <a:spcPct val="5000"/>
              </a:spcBef>
            </a:pPr>
            <a:r>
              <a:rPr lang="zh-CN" altLang="en-US" sz="2200" b="1">
                <a:ea typeface="华文新魏" pitchFamily="2" charset="-122"/>
              </a:rPr>
              <a:t>5. 像点存在的因素     6. 字符点阵的形成与屏幕组织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7638" y="1612999"/>
            <a:ext cx="893762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/>
              <a:t>6.3.3 屏幕显示与显示器缓存(</a:t>
            </a:r>
            <a:r>
              <a:rPr lang="en-US" altLang="zh-CN" sz="3100" b="1"/>
              <a:t>VRAM)</a:t>
            </a:r>
            <a:r>
              <a:rPr lang="zh-CN" altLang="en-US" sz="3100" b="1"/>
              <a:t>的对应关系  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50825" y="2692499"/>
            <a:ext cx="2366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显存功能  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063750" y="2208311"/>
            <a:ext cx="351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显示信息的缓存  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117725" y="3114774"/>
            <a:ext cx="2398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屏幕刷新   </a:t>
            </a:r>
          </a:p>
        </p:txBody>
      </p:sp>
      <p:sp>
        <p:nvSpPr>
          <p:cNvPr id="9" name="AutoShape 10"/>
          <p:cNvSpPr>
            <a:spLocks/>
          </p:cNvSpPr>
          <p:nvPr/>
        </p:nvSpPr>
        <p:spPr bwMode="auto">
          <a:xfrm>
            <a:off x="1897063" y="2359124"/>
            <a:ext cx="184150" cy="1076325"/>
          </a:xfrm>
          <a:prstGeom prst="leftBrace">
            <a:avLst>
              <a:gd name="adj1" fmla="val 4870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659313" y="2214661"/>
            <a:ext cx="4227512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" indent="-190500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/>
              <a:t>(存放需显示的字符编码或者图形像点</a:t>
            </a:r>
            <a:r>
              <a:rPr lang="en-US" altLang="zh-CN" sz="2800" b="1"/>
              <a:t>)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662363" y="3098899"/>
            <a:ext cx="428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(以保持荧光屏余辉)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087438" y="4619724"/>
            <a:ext cx="15875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166813" y="4084042"/>
            <a:ext cx="141922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字符编码写入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319463" y="4645124"/>
            <a:ext cx="5969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684463" y="3768824"/>
            <a:ext cx="646112" cy="1676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3000" b="1"/>
              <a:t>显    </a:t>
            </a:r>
          </a:p>
          <a:p>
            <a:pPr>
              <a:lnSpc>
                <a:spcPct val="85000"/>
              </a:lnSpc>
            </a:pPr>
            <a:r>
              <a:rPr lang="zh-CN" altLang="en-US" sz="3000" b="1"/>
              <a:t>示</a:t>
            </a:r>
          </a:p>
          <a:p>
            <a:pPr>
              <a:lnSpc>
                <a:spcPct val="85000"/>
              </a:lnSpc>
            </a:pPr>
            <a:r>
              <a:rPr lang="zh-CN" altLang="en-US" sz="3000" b="1"/>
              <a:t>缓</a:t>
            </a:r>
          </a:p>
          <a:p>
            <a:pPr>
              <a:lnSpc>
                <a:spcPct val="85000"/>
              </a:lnSpc>
            </a:pPr>
            <a:r>
              <a:rPr lang="zh-CN" altLang="en-US" sz="3000" b="1"/>
              <a:t>存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3921125" y="4127599"/>
            <a:ext cx="1417638" cy="103505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  字符</a:t>
            </a:r>
          </a:p>
          <a:p>
            <a:r>
              <a:rPr lang="zh-CN" altLang="en-US" sz="3000" b="1"/>
              <a:t>发生器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364163" y="4672111"/>
            <a:ext cx="5969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5719763" y="3941861"/>
            <a:ext cx="1906587" cy="1438275"/>
            <a:chOff x="3743" y="3176"/>
            <a:chExt cx="1201" cy="906"/>
          </a:xfrm>
        </p:grpSpPr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 flipV="1">
              <a:off x="3743" y="3963"/>
              <a:ext cx="1201" cy="11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chemeClr val="bg1">
                  <a:lumMod val="65000"/>
                </a:schemeClr>
              </a:extrusionClr>
              <a:contourClr>
                <a:schemeClr val="tx1"/>
              </a:contourClr>
            </a:sp3d>
          </p:spPr>
          <p:txBody>
            <a:bodyPr wrap="none" anchor="ctr">
              <a:flatTx/>
            </a:bodyPr>
            <a:lstStyle/>
            <a:p>
              <a:endParaRPr lang="zh-CN" altLang="en-US" b="1"/>
            </a:p>
          </p:txBody>
        </p:sp>
        <p:grpSp>
          <p:nvGrpSpPr>
            <p:cNvPr id="20" name="Group 21"/>
            <p:cNvGrpSpPr>
              <a:grpSpLocks/>
            </p:cNvGrpSpPr>
            <p:nvPr/>
          </p:nvGrpSpPr>
          <p:grpSpPr bwMode="auto">
            <a:xfrm>
              <a:off x="3893" y="3176"/>
              <a:ext cx="923" cy="746"/>
              <a:chOff x="3089" y="3316"/>
              <a:chExt cx="1043" cy="835"/>
            </a:xfrm>
          </p:grpSpPr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3089" y="3316"/>
                <a:ext cx="1043" cy="835"/>
              </a:xfrm>
              <a:prstGeom prst="rect">
                <a:avLst/>
              </a:prstGeom>
              <a:solidFill>
                <a:schemeClr val="tx1"/>
              </a:solidFill>
              <a:ln w="1587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contourW="12700" prstMaterial="legacyMatte">
                <a:bevelT w="13500" h="13500" prst="angle"/>
                <a:bevelB w="13500" h="13500" prst="angle"/>
                <a:extrusionClr>
                  <a:schemeClr val="bg1">
                    <a:lumMod val="65000"/>
                  </a:schemeClr>
                </a:extrusionClr>
                <a:contourClr>
                  <a:schemeClr val="tx1"/>
                </a:contour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 b="1"/>
              </a:p>
            </p:txBody>
          </p:sp>
          <p:sp>
            <p:nvSpPr>
              <p:cNvPr id="22" name="AutoShape 23"/>
              <p:cNvSpPr>
                <a:spLocks noChangeArrowheads="1"/>
              </p:cNvSpPr>
              <p:nvPr/>
            </p:nvSpPr>
            <p:spPr bwMode="auto">
              <a:xfrm>
                <a:off x="3158" y="3356"/>
                <a:ext cx="953" cy="754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28575">
                <a:solidFill>
                  <a:srgbClr val="339933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 extrusionH="76200" contourW="12700">
                <a:extrusionClr>
                  <a:schemeClr val="bg1">
                    <a:lumMod val="65000"/>
                  </a:schemeClr>
                </a:extrusionClr>
                <a:contourClr>
                  <a:schemeClr val="tx1"/>
                </a:contourClr>
              </a:sp3d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6097588" y="3991074"/>
            <a:ext cx="1323975" cy="109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45000"/>
              </a:lnSpc>
            </a:pPr>
            <a:r>
              <a:rPr lang="zh-CN" altLang="en-US" sz="2800" b="1"/>
              <a:t>............................................................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animBg="1"/>
      <p:bldP spid="10" grpId="0" build="p" autoUpdateAnimBg="0"/>
      <p:bldP spid="11" grpId="0" build="p" autoUpdateAnimBg="0"/>
      <p:bldP spid="12" grpId="0" animBg="1"/>
      <p:bldP spid="13" grpId="0" build="p" autoUpdateAnimBg="0" advAuto="0"/>
      <p:bldP spid="14" grpId="0" animBg="1"/>
      <p:bldP spid="15" grpId="0" animBg="1" autoUpdateAnimBg="0"/>
      <p:bldP spid="16" grpId="0" animBg="1" autoUpdateAnimBg="0"/>
      <p:bldP spid="17" grpId="0" animBg="1"/>
      <p:bldP spid="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2"/>
          <p:cNvSpPr txBox="1">
            <a:spLocks noChangeArrowheads="1"/>
          </p:cNvSpPr>
          <p:nvPr/>
        </p:nvSpPr>
        <p:spPr bwMode="auto">
          <a:xfrm>
            <a:off x="336550" y="827559"/>
            <a:ext cx="85725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对显示缓存(</a:t>
            </a:r>
            <a:r>
              <a:rPr lang="en-US" altLang="zh-CN" sz="2900" b="1"/>
              <a:t>Viedo RAM－VRAM)</a:t>
            </a:r>
            <a:r>
              <a:rPr lang="zh-CN" altLang="en-US" sz="2900" b="1"/>
              <a:t>的操作直接影响屏幕显示。   </a:t>
            </a:r>
          </a:p>
        </p:txBody>
      </p:sp>
      <p:sp>
        <p:nvSpPr>
          <p:cNvPr id="3" name="Text Box 53"/>
          <p:cNvSpPr txBox="1">
            <a:spLocks noChangeArrowheads="1"/>
          </p:cNvSpPr>
          <p:nvPr/>
        </p:nvSpPr>
        <p:spPr bwMode="auto">
          <a:xfrm>
            <a:off x="2066925" y="1272059"/>
            <a:ext cx="5634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应能对以下内容进行控制:   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auto">
          <a:xfrm>
            <a:off x="738188" y="1757834"/>
            <a:ext cx="8405812" cy="437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52500" indent="-952500">
              <a:spcBef>
                <a:spcPct val="20000"/>
              </a:spcBef>
            </a:pPr>
            <a:r>
              <a:rPr lang="zh-CN" altLang="en-US" sz="2400" b="1">
                <a:sym typeface="Wingdings" pitchFamily="2" charset="2"/>
              </a:rPr>
              <a:t> </a:t>
            </a:r>
            <a:r>
              <a:rPr lang="zh-CN" altLang="en-US" sz="2900" b="1"/>
              <a:t>显存内容与容量的确定</a:t>
            </a:r>
          </a:p>
          <a:p>
            <a:pPr marL="952500" indent="-952500"/>
            <a:r>
              <a:rPr lang="zh-CN" altLang="en-US" sz="3000" b="1"/>
              <a:t>     </a:t>
            </a:r>
            <a:r>
              <a:rPr lang="zh-CN" altLang="en-US" sz="2800" b="1"/>
              <a:t>— 根据显示内容、色彩确定显存容量</a:t>
            </a:r>
          </a:p>
          <a:p>
            <a:pPr marL="952500" indent="-952500">
              <a:spcBef>
                <a:spcPct val="20000"/>
              </a:spcBef>
            </a:pPr>
            <a:r>
              <a:rPr lang="zh-CN" altLang="en-US" sz="2400" b="1">
                <a:sym typeface="Wingdings" pitchFamily="2" charset="2"/>
              </a:rPr>
              <a:t> </a:t>
            </a:r>
            <a:r>
              <a:rPr lang="zh-CN" altLang="en-US" sz="2900" b="1"/>
              <a:t>显存地址组织</a:t>
            </a:r>
          </a:p>
          <a:p>
            <a:pPr marL="952500" indent="-952500"/>
            <a:r>
              <a:rPr lang="zh-CN" altLang="en-US" sz="3000" b="1"/>
              <a:t>     </a:t>
            </a:r>
            <a:r>
              <a:rPr lang="zh-CN" altLang="en-US" sz="2800" b="1"/>
              <a:t>— 如何确定显存的地址(显存字符编码</a:t>
            </a:r>
            <a:r>
              <a:rPr lang="zh-CN" altLang="en-US" sz="2800" b="1">
                <a:sym typeface="Symbol" pitchFamily="18" charset="2"/>
              </a:rPr>
              <a:t> 字符发生器屏幕</a:t>
            </a:r>
            <a:r>
              <a:rPr lang="zh-CN" altLang="en-US" sz="2800" b="1"/>
              <a:t>)</a:t>
            </a:r>
            <a:endParaRPr lang="en-US" altLang="zh-CN" sz="2800" b="1"/>
          </a:p>
          <a:p>
            <a:pPr marL="952500" indent="-952500">
              <a:spcBef>
                <a:spcPct val="15000"/>
              </a:spcBef>
            </a:pPr>
            <a:r>
              <a:rPr lang="zh-CN" altLang="en-US" sz="2400" b="1">
                <a:sym typeface="Wingdings" pitchFamily="2" charset="2"/>
              </a:rPr>
              <a:t> </a:t>
            </a:r>
            <a:r>
              <a:rPr lang="zh-CN" altLang="en-US" sz="2900" b="1"/>
              <a:t>信息转换</a:t>
            </a:r>
          </a:p>
          <a:p>
            <a:pPr marL="952500" indent="-952500"/>
            <a:r>
              <a:rPr lang="zh-CN" altLang="en-US" sz="3000" b="1"/>
              <a:t>     </a:t>
            </a:r>
            <a:r>
              <a:rPr lang="zh-CN" altLang="en-US" sz="2800" b="1"/>
              <a:t>— 从字符编码 </a:t>
            </a:r>
            <a:r>
              <a:rPr lang="zh-CN" altLang="en-US" sz="2800" b="1" u="sng">
                <a:sym typeface="Symbol" pitchFamily="18" charset="2"/>
              </a:rPr>
              <a:t>到</a:t>
            </a:r>
            <a:r>
              <a:rPr lang="zh-CN" altLang="en-US" sz="2800" b="1">
                <a:sym typeface="Symbol" pitchFamily="18" charset="2"/>
              </a:rPr>
              <a:t> 字符点阵</a:t>
            </a:r>
            <a:endParaRPr lang="en-US" altLang="zh-CN" sz="2800" b="1"/>
          </a:p>
          <a:p>
            <a:pPr marL="952500" indent="-952500">
              <a:spcBef>
                <a:spcPct val="15000"/>
              </a:spcBef>
            </a:pPr>
            <a:r>
              <a:rPr lang="zh-CN" altLang="en-US" sz="2400" b="1">
                <a:sym typeface="Wingdings" pitchFamily="2" charset="2"/>
              </a:rPr>
              <a:t> </a:t>
            </a:r>
            <a:r>
              <a:rPr lang="zh-CN" altLang="en-US" sz="2900" b="1"/>
              <a:t>同步控制</a:t>
            </a:r>
          </a:p>
          <a:p>
            <a:pPr marL="952500" indent="-952500"/>
            <a:r>
              <a:rPr lang="zh-CN" altLang="en-US" sz="3000" b="1"/>
              <a:t>     </a:t>
            </a:r>
            <a:r>
              <a:rPr lang="zh-CN" altLang="en-US" sz="2800" b="1"/>
              <a:t>— 字符显示与光栅扫描的同步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33450" y="2378100"/>
            <a:ext cx="7113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若显示规格为25行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80列(字符), 则有:</a:t>
            </a:r>
            <a:endParaRPr lang="en-US" altLang="zh-CN" sz="28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09575" y="958875"/>
            <a:ext cx="24939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(1) </a:t>
            </a:r>
            <a:r>
              <a:rPr lang="en-US" altLang="zh-CN" sz="2900" b="1"/>
              <a:t>A/N</a:t>
            </a:r>
            <a:r>
              <a:rPr lang="zh-CN" altLang="en-US" sz="2900" b="1"/>
              <a:t>方式 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52500" y="1447825"/>
            <a:ext cx="2570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VRAM</a:t>
            </a:r>
            <a:r>
              <a:rPr lang="zh-CN" altLang="en-US" sz="2800" b="1"/>
              <a:t>内容: 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39925" y="2814662"/>
            <a:ext cx="5170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基本容量= 25 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 80= 2</a:t>
            </a:r>
            <a:r>
              <a:rPr lang="en-US" altLang="zh-CN" sz="2800" b="1"/>
              <a:t>KB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8125" y="455637"/>
            <a:ext cx="4953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1.  显存内容和容量  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46438" y="1479575"/>
            <a:ext cx="448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字符的编码(</a:t>
            </a:r>
            <a:r>
              <a:rPr lang="en-US" altLang="zh-CN" sz="2800" b="1"/>
              <a:t>ASCII</a:t>
            </a:r>
            <a:r>
              <a:rPr lang="zh-CN" altLang="en-US" sz="2800" b="1"/>
              <a:t>码)  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68375" y="1882800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VRAM</a:t>
            </a:r>
            <a:r>
              <a:rPr lang="zh-CN" altLang="en-US" sz="2800" b="1"/>
              <a:t>容量:  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48025" y="1898675"/>
            <a:ext cx="5070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一字节存放一个字符的编码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49250" y="4241825"/>
            <a:ext cx="3187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(2) </a:t>
            </a:r>
            <a:r>
              <a:rPr lang="en-US" altLang="zh-CN" sz="2900" b="1"/>
              <a:t>APA</a:t>
            </a:r>
            <a:r>
              <a:rPr lang="zh-CN" altLang="en-US" sz="2900" b="1"/>
              <a:t>方式   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0550" y="4716487"/>
            <a:ext cx="3603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图形的像点代码   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11225" y="4700612"/>
            <a:ext cx="2760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VRAM</a:t>
            </a:r>
            <a:r>
              <a:rPr lang="zh-CN" altLang="en-US" sz="2800" b="1"/>
              <a:t>内容:   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155950" y="5192737"/>
            <a:ext cx="4357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一位存放一点, 单色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11225" y="5192737"/>
            <a:ext cx="2824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VRAM</a:t>
            </a:r>
            <a:r>
              <a:rPr lang="zh-CN" altLang="en-US" sz="2800" b="1"/>
              <a:t>容量:   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917575" y="3297262"/>
            <a:ext cx="7975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若考虑字符属性(如下划线、闪烁功能等</a:t>
            </a:r>
            <a:r>
              <a:rPr lang="en-US" altLang="zh-CN" sz="2800" b="1"/>
              <a:t>), </a:t>
            </a:r>
            <a:r>
              <a:rPr lang="zh-CN" altLang="en-US" sz="2800" b="1"/>
              <a:t>需增加显存容量。</a:t>
            </a: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900113" y="5718200"/>
            <a:ext cx="211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 advAuto="300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3700" y="990823"/>
            <a:ext cx="83629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/>
              <a:t>若显示规格(分辨率</a:t>
            </a:r>
            <a:r>
              <a:rPr lang="en-US" altLang="zh-CN" sz="3100" b="1"/>
              <a:t>)</a:t>
            </a:r>
            <a:r>
              <a:rPr lang="zh-CN" altLang="en-US" sz="3100" b="1"/>
              <a:t>为640点</a:t>
            </a:r>
            <a:r>
              <a:rPr lang="zh-CN" altLang="en-US" sz="3100" b="1">
                <a:sym typeface="Symbol" pitchFamily="18" charset="2"/>
              </a:rPr>
              <a:t></a:t>
            </a:r>
            <a:r>
              <a:rPr lang="zh-CN" altLang="en-US" sz="3100" b="1"/>
              <a:t>200线, 则有: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968500" y="1700435"/>
            <a:ext cx="2320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基本容量=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135438" y="1506760"/>
            <a:ext cx="1984375" cy="1023938"/>
            <a:chOff x="2605" y="540"/>
            <a:chExt cx="1250" cy="64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045" y="817"/>
              <a:ext cx="47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8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612" y="540"/>
              <a:ext cx="124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640 </a:t>
              </a:r>
              <a:r>
                <a:rPr lang="zh-CN" altLang="en-US" sz="3200" b="1">
                  <a:sym typeface="Symbol" pitchFamily="18" charset="2"/>
                </a:rPr>
                <a:t></a:t>
              </a:r>
              <a:r>
                <a:rPr lang="zh-CN" altLang="en-US" sz="3200" b="1"/>
                <a:t> 200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605" y="856"/>
              <a:ext cx="11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16613" y="1697260"/>
            <a:ext cx="1917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=16</a:t>
            </a:r>
            <a:r>
              <a:rPr lang="en-US" altLang="zh-CN" sz="3200" b="1"/>
              <a:t>KB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7200" y="2348135"/>
            <a:ext cx="41021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/>
              <a:t>若考虑颜色, 则:</a:t>
            </a:r>
            <a:endParaRPr lang="en-US" altLang="zh-CN" sz="3100" b="1"/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769938" y="3137123"/>
            <a:ext cx="228600" cy="835025"/>
          </a:xfrm>
          <a:prstGeom prst="leftBrace">
            <a:avLst>
              <a:gd name="adj1" fmla="val 30440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90588" y="2952973"/>
            <a:ext cx="26828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分辨率不变: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11488" y="2968848"/>
            <a:ext cx="3168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若颜色种类增加,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951538" y="2967260"/>
            <a:ext cx="31924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则</a:t>
            </a:r>
            <a:r>
              <a:rPr lang="zh-CN" altLang="en-US" sz="3000" b="1" u="sng"/>
              <a:t>显存容量增加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938213" y="3562573"/>
            <a:ext cx="3124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缓存容量不变: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6351588" y="3546698"/>
            <a:ext cx="27924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u="sng"/>
              <a:t>则分辨率下降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482975" y="3562573"/>
            <a:ext cx="3168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若颜色种类增加,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4203700" y="3422873"/>
            <a:ext cx="2732088" cy="130651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101725" y="4627785"/>
            <a:ext cx="34369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即需要更多的位数来表示一个像点。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>
            <a:off x="7029450" y="4016598"/>
            <a:ext cx="577850" cy="711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4719638" y="4654773"/>
            <a:ext cx="30114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即减少一帧所显示的像点数量。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8" grpId="0" build="p" autoUpdateAnimBg="0"/>
      <p:bldP spid="9" grpId="0" build="p" autoUpdateAnimBg="0"/>
      <p:bldP spid="10" grpId="0" animBg="1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7" grpId="0" animBg="1"/>
      <p:bldP spid="18" grpId="0" autoUpdateAnimBg="0"/>
      <p:bldP spid="19" grpId="0" animBg="1"/>
      <p:bldP spid="2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23999" y="1126455"/>
            <a:ext cx="85725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屏幕显示从左向右, 自上而下显示, 显存地址从低地址到高地址安排。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512" y="629568"/>
            <a:ext cx="38179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2. 显存地址组织   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08199" y="2144043"/>
            <a:ext cx="7067550" cy="48320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显存单元的地址由屏幕显示的行、列号决定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408683" y="3288258"/>
            <a:ext cx="2470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字符行号决定显存高位地址</a:t>
            </a: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449958" y="4355058"/>
            <a:ext cx="23336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字符列号决定显存低位地址</a:t>
            </a:r>
          </a:p>
        </p:txBody>
      </p:sp>
      <p:sp>
        <p:nvSpPr>
          <p:cNvPr id="7" name="AutoShape 33"/>
          <p:cNvSpPr>
            <a:spLocks/>
          </p:cNvSpPr>
          <p:nvPr/>
        </p:nvSpPr>
        <p:spPr bwMode="auto">
          <a:xfrm>
            <a:off x="251520" y="3491458"/>
            <a:ext cx="222250" cy="1681162"/>
          </a:xfrm>
          <a:prstGeom prst="leftBrace">
            <a:avLst>
              <a:gd name="adj1" fmla="val 6303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" name="Text Box 108"/>
          <p:cNvSpPr txBox="1">
            <a:spLocks noChangeArrowheads="1"/>
          </p:cNvSpPr>
          <p:nvPr/>
        </p:nvSpPr>
        <p:spPr bwMode="auto">
          <a:xfrm>
            <a:off x="2973512" y="1547143"/>
            <a:ext cx="477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显存地址由什么来决定？</a:t>
            </a:r>
          </a:p>
        </p:txBody>
      </p: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3105274" y="2783805"/>
            <a:ext cx="5926138" cy="3165475"/>
            <a:chOff x="1581" y="1827"/>
            <a:chExt cx="3733" cy="1994"/>
          </a:xfrm>
        </p:grpSpPr>
        <p:sp>
          <p:nvSpPr>
            <p:cNvPr id="10" name="Text Box 68"/>
            <p:cNvSpPr txBox="1">
              <a:spLocks noChangeArrowheads="1"/>
            </p:cNvSpPr>
            <p:nvPr/>
          </p:nvSpPr>
          <p:spPr bwMode="auto">
            <a:xfrm>
              <a:off x="1898" y="2536"/>
              <a:ext cx="6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b="1"/>
            </a:p>
          </p:txBody>
        </p:sp>
        <p:sp>
          <p:nvSpPr>
            <p:cNvPr id="11" name="Text Box 69"/>
            <p:cNvSpPr txBox="1">
              <a:spLocks noChangeArrowheads="1"/>
            </p:cNvSpPr>
            <p:nvPr/>
          </p:nvSpPr>
          <p:spPr bwMode="auto">
            <a:xfrm>
              <a:off x="1591" y="2178"/>
              <a:ext cx="744" cy="1360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600" b="1"/>
                <a:t>R</a:t>
              </a:r>
              <a:r>
                <a:rPr lang="zh-CN" altLang="en-US" sz="2600" b="1"/>
                <a:t>编码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600" b="1"/>
                <a:t>E</a:t>
              </a:r>
              <a:r>
                <a:rPr lang="zh-CN" altLang="en-US" sz="2600" b="1"/>
                <a:t>编码</a:t>
              </a:r>
            </a:p>
            <a:p>
              <a:endParaRPr lang="en-US" altLang="zh-CN" sz="2600" b="1"/>
            </a:p>
            <a:p>
              <a:endParaRPr lang="en-US" altLang="zh-CN" sz="2600" b="1"/>
            </a:p>
            <a:p>
              <a:pPr>
                <a:lnSpc>
                  <a:spcPct val="20000"/>
                </a:lnSpc>
              </a:pPr>
              <a:endParaRPr lang="en-US" altLang="zh-CN" sz="2600" b="1"/>
            </a:p>
            <a:p>
              <a:r>
                <a:rPr lang="en-US" altLang="zh-CN" sz="2600" b="1"/>
                <a:t>T</a:t>
              </a:r>
              <a:r>
                <a:rPr lang="zh-CN" altLang="en-US" sz="2600" b="1"/>
                <a:t>编码</a:t>
              </a:r>
              <a:endParaRPr lang="en-US" altLang="zh-CN" sz="2600" b="1"/>
            </a:p>
          </p:txBody>
        </p:sp>
        <p:sp>
          <p:nvSpPr>
            <p:cNvPr id="12" name="Line 70"/>
            <p:cNvSpPr>
              <a:spLocks noChangeShapeType="1"/>
            </p:cNvSpPr>
            <p:nvPr/>
          </p:nvSpPr>
          <p:spPr bwMode="auto">
            <a:xfrm>
              <a:off x="1600" y="3262"/>
              <a:ext cx="725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Line 71"/>
            <p:cNvSpPr>
              <a:spLocks noChangeShapeType="1"/>
            </p:cNvSpPr>
            <p:nvPr/>
          </p:nvSpPr>
          <p:spPr bwMode="auto">
            <a:xfrm>
              <a:off x="1597" y="2445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Line 72"/>
            <p:cNvSpPr>
              <a:spLocks noChangeShapeType="1"/>
            </p:cNvSpPr>
            <p:nvPr/>
          </p:nvSpPr>
          <p:spPr bwMode="auto">
            <a:xfrm>
              <a:off x="1597" y="2705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Text Box 73"/>
            <p:cNvSpPr txBox="1">
              <a:spLocks noChangeArrowheads="1"/>
            </p:cNvSpPr>
            <p:nvPr/>
          </p:nvSpPr>
          <p:spPr bwMode="auto">
            <a:xfrm>
              <a:off x="1916" y="2745"/>
              <a:ext cx="291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......</a:t>
              </a:r>
            </a:p>
          </p:txBody>
        </p:sp>
        <p:sp>
          <p:nvSpPr>
            <p:cNvPr id="16" name="Rectangle 75"/>
            <p:cNvSpPr>
              <a:spLocks noChangeArrowheads="1"/>
            </p:cNvSpPr>
            <p:nvPr/>
          </p:nvSpPr>
          <p:spPr bwMode="auto">
            <a:xfrm>
              <a:off x="1581" y="1903"/>
              <a:ext cx="76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/>
                <a:t>VRAM</a:t>
              </a:r>
              <a:endParaRPr lang="zh-CN" altLang="en-US" sz="2600" b="1"/>
            </a:p>
          </p:txBody>
        </p:sp>
        <p:sp>
          <p:nvSpPr>
            <p:cNvPr id="17" name="Text Box 77"/>
            <p:cNvSpPr txBox="1">
              <a:spLocks noChangeArrowheads="1"/>
            </p:cNvSpPr>
            <p:nvPr/>
          </p:nvSpPr>
          <p:spPr bwMode="auto">
            <a:xfrm>
              <a:off x="3129" y="2543"/>
              <a:ext cx="6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b="1"/>
            </a:p>
          </p:txBody>
        </p:sp>
        <p:sp>
          <p:nvSpPr>
            <p:cNvPr id="18" name="Text Box 78"/>
            <p:cNvSpPr txBox="1">
              <a:spLocks noChangeArrowheads="1"/>
            </p:cNvSpPr>
            <p:nvPr/>
          </p:nvSpPr>
          <p:spPr bwMode="auto">
            <a:xfrm>
              <a:off x="2705" y="2185"/>
              <a:ext cx="744" cy="1548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endParaRPr lang="en-US" altLang="zh-CN" sz="2500" b="1"/>
            </a:p>
            <a:p>
              <a:r>
                <a:rPr lang="en-US" altLang="zh-CN" sz="2500" b="1"/>
                <a:t>E</a:t>
              </a:r>
              <a:r>
                <a:rPr lang="zh-CN" altLang="en-US" sz="2500" b="1"/>
                <a:t>点阵</a:t>
              </a:r>
            </a:p>
            <a:p>
              <a:pPr>
                <a:lnSpc>
                  <a:spcPct val="80000"/>
                </a:lnSpc>
              </a:pPr>
              <a:endParaRPr lang="en-US" altLang="zh-CN" sz="2500" b="1"/>
            </a:p>
            <a:p>
              <a:pPr>
                <a:lnSpc>
                  <a:spcPct val="110000"/>
                </a:lnSpc>
              </a:pPr>
              <a:r>
                <a:rPr lang="en-US" altLang="zh-CN" sz="2500" b="1"/>
                <a:t>R</a:t>
              </a:r>
              <a:r>
                <a:rPr lang="zh-CN" altLang="en-US" sz="2500" b="1"/>
                <a:t>点阵</a:t>
              </a:r>
              <a:endParaRPr lang="en-US" altLang="zh-CN" sz="2500" b="1"/>
            </a:p>
            <a:p>
              <a:pPr>
                <a:lnSpc>
                  <a:spcPct val="65000"/>
                </a:lnSpc>
              </a:pPr>
              <a:endParaRPr lang="en-US" altLang="zh-CN" sz="2500" b="1"/>
            </a:p>
            <a:p>
              <a:pPr>
                <a:lnSpc>
                  <a:spcPct val="120000"/>
                </a:lnSpc>
              </a:pPr>
              <a:r>
                <a:rPr lang="en-US" altLang="zh-CN" sz="2500" b="1"/>
                <a:t>T</a:t>
              </a:r>
              <a:r>
                <a:rPr lang="zh-CN" altLang="en-US" sz="2500" b="1"/>
                <a:t>编码</a:t>
              </a:r>
            </a:p>
            <a:p>
              <a:pPr>
                <a:lnSpc>
                  <a:spcPct val="70000"/>
                </a:lnSpc>
              </a:pPr>
              <a:endParaRPr lang="en-US" altLang="zh-CN" sz="2500" b="1"/>
            </a:p>
          </p:txBody>
        </p:sp>
        <p:sp>
          <p:nvSpPr>
            <p:cNvPr id="19" name="Line 79"/>
            <p:cNvSpPr>
              <a:spLocks noChangeShapeType="1"/>
            </p:cNvSpPr>
            <p:nvPr/>
          </p:nvSpPr>
          <p:spPr bwMode="auto">
            <a:xfrm>
              <a:off x="2715" y="3095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Line 80"/>
            <p:cNvSpPr>
              <a:spLocks noChangeShapeType="1"/>
            </p:cNvSpPr>
            <p:nvPr/>
          </p:nvSpPr>
          <p:spPr bwMode="auto">
            <a:xfrm>
              <a:off x="2721" y="2393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Line 81"/>
            <p:cNvSpPr>
              <a:spLocks noChangeShapeType="1"/>
            </p:cNvSpPr>
            <p:nvPr/>
          </p:nvSpPr>
          <p:spPr bwMode="auto">
            <a:xfrm>
              <a:off x="2721" y="2643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Text Box 82"/>
            <p:cNvSpPr txBox="1">
              <a:spLocks noChangeArrowheads="1"/>
            </p:cNvSpPr>
            <p:nvPr/>
          </p:nvSpPr>
          <p:spPr bwMode="auto">
            <a:xfrm>
              <a:off x="3010" y="2193"/>
              <a:ext cx="29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..</a:t>
              </a:r>
            </a:p>
          </p:txBody>
        </p:sp>
        <p:sp>
          <p:nvSpPr>
            <p:cNvPr id="23" name="Rectangle 83"/>
            <p:cNvSpPr>
              <a:spLocks noChangeArrowheads="1"/>
            </p:cNvSpPr>
            <p:nvPr/>
          </p:nvSpPr>
          <p:spPr bwMode="auto">
            <a:xfrm>
              <a:off x="2727" y="1901"/>
              <a:ext cx="62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/>
                <a:t>ROM</a:t>
              </a:r>
              <a:endParaRPr lang="zh-CN" altLang="en-US" sz="2600" b="1"/>
            </a:p>
          </p:txBody>
        </p:sp>
        <p:sp>
          <p:nvSpPr>
            <p:cNvPr id="24" name="Line 84"/>
            <p:cNvSpPr>
              <a:spLocks noChangeShapeType="1"/>
            </p:cNvSpPr>
            <p:nvPr/>
          </p:nvSpPr>
          <p:spPr bwMode="auto">
            <a:xfrm>
              <a:off x="2718" y="2832"/>
              <a:ext cx="725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Line 85"/>
            <p:cNvSpPr>
              <a:spLocks noChangeShapeType="1"/>
            </p:cNvSpPr>
            <p:nvPr/>
          </p:nvSpPr>
          <p:spPr bwMode="auto">
            <a:xfrm>
              <a:off x="2721" y="3276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Line 86"/>
            <p:cNvSpPr>
              <a:spLocks noChangeShapeType="1"/>
            </p:cNvSpPr>
            <p:nvPr/>
          </p:nvSpPr>
          <p:spPr bwMode="auto">
            <a:xfrm>
              <a:off x="2718" y="3530"/>
              <a:ext cx="725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Text Box 87"/>
            <p:cNvSpPr txBox="1">
              <a:spLocks noChangeArrowheads="1"/>
            </p:cNvSpPr>
            <p:nvPr/>
          </p:nvSpPr>
          <p:spPr bwMode="auto">
            <a:xfrm>
              <a:off x="3017" y="2662"/>
              <a:ext cx="29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..</a:t>
              </a:r>
            </a:p>
          </p:txBody>
        </p:sp>
        <p:sp>
          <p:nvSpPr>
            <p:cNvPr id="28" name="Text Box 88"/>
            <p:cNvSpPr txBox="1">
              <a:spLocks noChangeArrowheads="1"/>
            </p:cNvSpPr>
            <p:nvPr/>
          </p:nvSpPr>
          <p:spPr bwMode="auto">
            <a:xfrm>
              <a:off x="3015" y="3100"/>
              <a:ext cx="29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..</a:t>
              </a:r>
            </a:p>
          </p:txBody>
        </p:sp>
        <p:sp>
          <p:nvSpPr>
            <p:cNvPr id="29" name="Text Box 89"/>
            <p:cNvSpPr txBox="1">
              <a:spLocks noChangeArrowheads="1"/>
            </p:cNvSpPr>
            <p:nvPr/>
          </p:nvSpPr>
          <p:spPr bwMode="auto">
            <a:xfrm>
              <a:off x="3035" y="3542"/>
              <a:ext cx="29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..</a:t>
              </a:r>
            </a:p>
          </p:txBody>
        </p:sp>
        <p:sp>
          <p:nvSpPr>
            <p:cNvPr id="30" name="Freeform 102"/>
            <p:cNvSpPr>
              <a:spLocks/>
            </p:cNvSpPr>
            <p:nvPr/>
          </p:nvSpPr>
          <p:spPr bwMode="auto">
            <a:xfrm>
              <a:off x="3444" y="1996"/>
              <a:ext cx="645" cy="938"/>
            </a:xfrm>
            <a:custGeom>
              <a:avLst/>
              <a:gdLst/>
              <a:ahLst/>
              <a:cxnLst>
                <a:cxn ang="0">
                  <a:pos x="0" y="1073"/>
                </a:cxn>
                <a:cxn ang="0">
                  <a:pos x="338" y="1073"/>
                </a:cxn>
                <a:cxn ang="0">
                  <a:pos x="338" y="0"/>
                </a:cxn>
                <a:cxn ang="0">
                  <a:pos x="645" y="0"/>
                </a:cxn>
                <a:cxn ang="0">
                  <a:pos x="645" y="179"/>
                </a:cxn>
              </a:cxnLst>
              <a:rect l="0" t="0" r="r" b="b"/>
              <a:pathLst>
                <a:path w="645" h="1073">
                  <a:moveTo>
                    <a:pt x="0" y="1073"/>
                  </a:moveTo>
                  <a:lnTo>
                    <a:pt x="338" y="1073"/>
                  </a:lnTo>
                  <a:lnTo>
                    <a:pt x="338" y="0"/>
                  </a:lnTo>
                  <a:lnTo>
                    <a:pt x="645" y="0"/>
                  </a:lnTo>
                  <a:lnTo>
                    <a:pt x="645" y="17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1" name="Freeform 104"/>
            <p:cNvSpPr>
              <a:spLocks/>
            </p:cNvSpPr>
            <p:nvPr/>
          </p:nvSpPr>
          <p:spPr bwMode="auto">
            <a:xfrm>
              <a:off x="3444" y="3310"/>
              <a:ext cx="1679" cy="116"/>
            </a:xfrm>
            <a:custGeom>
              <a:avLst/>
              <a:gdLst/>
              <a:ahLst/>
              <a:cxnLst>
                <a:cxn ang="0">
                  <a:pos x="0" y="179"/>
                </a:cxn>
                <a:cxn ang="0">
                  <a:pos x="1688" y="179"/>
                </a:cxn>
                <a:cxn ang="0">
                  <a:pos x="1688" y="0"/>
                </a:cxn>
              </a:cxnLst>
              <a:rect l="0" t="0" r="r" b="b"/>
              <a:pathLst>
                <a:path w="1688" h="179">
                  <a:moveTo>
                    <a:pt x="0" y="179"/>
                  </a:moveTo>
                  <a:lnTo>
                    <a:pt x="1688" y="179"/>
                  </a:lnTo>
                  <a:lnTo>
                    <a:pt x="1688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32" name="Group 106"/>
            <p:cNvGrpSpPr>
              <a:grpSpLocks/>
            </p:cNvGrpSpPr>
            <p:nvPr/>
          </p:nvGrpSpPr>
          <p:grpSpPr bwMode="auto">
            <a:xfrm>
              <a:off x="3931" y="1827"/>
              <a:ext cx="1383" cy="1485"/>
              <a:chOff x="4102" y="2121"/>
              <a:chExt cx="1383" cy="1485"/>
            </a:xfrm>
          </p:grpSpPr>
          <p:sp>
            <p:nvSpPr>
              <p:cNvPr id="38" name="Text Box 95"/>
              <p:cNvSpPr txBox="1">
                <a:spLocks noChangeArrowheads="1"/>
              </p:cNvSpPr>
              <p:nvPr/>
            </p:nvSpPr>
            <p:spPr bwMode="auto">
              <a:xfrm>
                <a:off x="4102" y="2453"/>
                <a:ext cx="1330" cy="1153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9933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RE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800" b="1"/>
              </a:p>
              <a:p>
                <a:pPr>
                  <a:spcBef>
                    <a:spcPct val="50000"/>
                  </a:spcBef>
                </a:pPr>
                <a:endParaRPr lang="en-US" altLang="zh-CN" sz="2800" b="1"/>
              </a:p>
            </p:txBody>
          </p:sp>
          <p:sp>
            <p:nvSpPr>
              <p:cNvPr id="39" name="Text Box 96"/>
              <p:cNvSpPr txBox="1">
                <a:spLocks noChangeArrowheads="1"/>
              </p:cNvSpPr>
              <p:nvPr/>
            </p:nvSpPr>
            <p:spPr bwMode="auto">
              <a:xfrm>
                <a:off x="4479" y="2413"/>
                <a:ext cx="91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..............</a:t>
                </a:r>
              </a:p>
            </p:txBody>
          </p:sp>
          <p:sp>
            <p:nvSpPr>
              <p:cNvPr id="40" name="Text Box 97"/>
              <p:cNvSpPr txBox="1">
                <a:spLocks noChangeArrowheads="1"/>
              </p:cNvSpPr>
              <p:nvPr/>
            </p:nvSpPr>
            <p:spPr bwMode="auto">
              <a:xfrm>
                <a:off x="4148" y="2627"/>
                <a:ext cx="133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....................</a:t>
                </a:r>
              </a:p>
            </p:txBody>
          </p:sp>
          <p:sp>
            <p:nvSpPr>
              <p:cNvPr id="41" name="Text Box 98"/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133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....................</a:t>
                </a:r>
              </a:p>
            </p:txBody>
          </p:sp>
          <p:sp>
            <p:nvSpPr>
              <p:cNvPr id="42" name="Text Box 99"/>
              <p:cNvSpPr txBox="1">
                <a:spLocks noChangeArrowheads="1"/>
              </p:cNvSpPr>
              <p:nvPr/>
            </p:nvSpPr>
            <p:spPr bwMode="auto">
              <a:xfrm>
                <a:off x="4162" y="3226"/>
                <a:ext cx="118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..................</a:t>
                </a:r>
                <a:endParaRPr lang="en-US" altLang="zh-CN" sz="2800" b="1"/>
              </a:p>
            </p:txBody>
          </p:sp>
          <p:sp>
            <p:nvSpPr>
              <p:cNvPr id="43" name="Rectangle 101"/>
              <p:cNvSpPr>
                <a:spLocks noChangeArrowheads="1"/>
              </p:cNvSpPr>
              <p:nvPr/>
            </p:nvSpPr>
            <p:spPr bwMode="auto">
              <a:xfrm>
                <a:off x="4495" y="2121"/>
                <a:ext cx="5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600" b="1"/>
                  <a:t>屏幕</a:t>
                </a:r>
              </a:p>
            </p:txBody>
          </p:sp>
          <p:sp>
            <p:nvSpPr>
              <p:cNvPr id="44" name="Rectangle 105"/>
              <p:cNvSpPr>
                <a:spLocks noChangeArrowheads="1"/>
              </p:cNvSpPr>
              <p:nvPr/>
            </p:nvSpPr>
            <p:spPr bwMode="auto">
              <a:xfrm>
                <a:off x="5162" y="3279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T</a:t>
                </a:r>
                <a:endParaRPr lang="zh-CN" altLang="en-US" sz="2800" b="1"/>
              </a:p>
            </p:txBody>
          </p:sp>
        </p:grpSp>
        <p:sp>
          <p:nvSpPr>
            <p:cNvPr id="33" name="Freeform 109"/>
            <p:cNvSpPr>
              <a:spLocks/>
            </p:cNvSpPr>
            <p:nvPr/>
          </p:nvSpPr>
          <p:spPr bwMode="auto">
            <a:xfrm>
              <a:off x="3447" y="1908"/>
              <a:ext cx="765" cy="576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89" y="576"/>
                </a:cxn>
                <a:cxn ang="0">
                  <a:pos x="189" y="0"/>
                </a:cxn>
                <a:cxn ang="0">
                  <a:pos x="738" y="0"/>
                </a:cxn>
                <a:cxn ang="0">
                  <a:pos x="738" y="243"/>
                </a:cxn>
              </a:cxnLst>
              <a:rect l="0" t="0" r="r" b="b"/>
              <a:pathLst>
                <a:path w="738" h="576">
                  <a:moveTo>
                    <a:pt x="0" y="576"/>
                  </a:moveTo>
                  <a:lnTo>
                    <a:pt x="189" y="576"/>
                  </a:lnTo>
                  <a:lnTo>
                    <a:pt x="189" y="0"/>
                  </a:lnTo>
                  <a:lnTo>
                    <a:pt x="738" y="0"/>
                  </a:lnTo>
                  <a:lnTo>
                    <a:pt x="738" y="24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34" name="Group 114"/>
            <p:cNvGrpSpPr>
              <a:grpSpLocks/>
            </p:cNvGrpSpPr>
            <p:nvPr/>
          </p:nvGrpSpPr>
          <p:grpSpPr bwMode="auto">
            <a:xfrm>
              <a:off x="2313" y="2317"/>
              <a:ext cx="394" cy="1067"/>
              <a:chOff x="2313" y="2317"/>
              <a:chExt cx="448" cy="1067"/>
            </a:xfrm>
          </p:grpSpPr>
          <p:sp>
            <p:nvSpPr>
              <p:cNvPr id="35" name="Freeform 92"/>
              <p:cNvSpPr>
                <a:spLocks/>
              </p:cNvSpPr>
              <p:nvPr/>
            </p:nvSpPr>
            <p:spPr bwMode="auto">
              <a:xfrm>
                <a:off x="2335" y="2317"/>
                <a:ext cx="426" cy="6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8" y="0"/>
                  </a:cxn>
                  <a:cxn ang="0">
                    <a:pos x="338" y="725"/>
                  </a:cxn>
                  <a:cxn ang="0">
                    <a:pos x="606" y="725"/>
                  </a:cxn>
                </a:cxnLst>
                <a:rect l="0" t="0" r="r" b="b"/>
                <a:pathLst>
                  <a:path w="606" h="725">
                    <a:moveTo>
                      <a:pt x="0" y="0"/>
                    </a:moveTo>
                    <a:lnTo>
                      <a:pt x="338" y="0"/>
                    </a:lnTo>
                    <a:lnTo>
                      <a:pt x="338" y="725"/>
                    </a:lnTo>
                    <a:lnTo>
                      <a:pt x="606" y="72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6" name="Line 112"/>
              <p:cNvSpPr>
                <a:spLocks noChangeShapeType="1"/>
              </p:cNvSpPr>
              <p:nvPr/>
            </p:nvSpPr>
            <p:spPr bwMode="auto">
              <a:xfrm>
                <a:off x="2340" y="3384"/>
                <a:ext cx="41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7" name="Freeform 113"/>
              <p:cNvSpPr>
                <a:spLocks/>
              </p:cNvSpPr>
              <p:nvPr/>
            </p:nvSpPr>
            <p:spPr bwMode="auto">
              <a:xfrm>
                <a:off x="2313" y="2520"/>
                <a:ext cx="414" cy="72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53" y="72"/>
                  </a:cxn>
                  <a:cxn ang="0">
                    <a:pos x="153" y="0"/>
                  </a:cxn>
                  <a:cxn ang="0">
                    <a:pos x="414" y="0"/>
                  </a:cxn>
                </a:cxnLst>
                <a:rect l="0" t="0" r="r" b="b"/>
                <a:pathLst>
                  <a:path w="414" h="72">
                    <a:moveTo>
                      <a:pt x="0" y="72"/>
                    </a:moveTo>
                    <a:lnTo>
                      <a:pt x="153" y="72"/>
                    </a:lnTo>
                    <a:lnTo>
                      <a:pt x="153" y="0"/>
                    </a:lnTo>
                    <a:lnTo>
                      <a:pt x="414" y="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 autoUpdateAnimBg="0"/>
      <p:bldP spid="5" grpId="0" build="p" autoUpdateAnimBg="0"/>
      <p:bldP spid="6" grpId="0" build="p" autoUpdateAnimBg="0"/>
      <p:bldP spid="7" grpId="0" animBg="1"/>
      <p:bldP spid="8" grpId="0" build="p" autoUpdateAnimBg="0" advAuto="4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1450" y="662260"/>
            <a:ext cx="4194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例: 一个4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4的显示器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68325" y="1062310"/>
            <a:ext cx="321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一帧的内容为: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782638" y="1762397"/>
            <a:ext cx="2168525" cy="1620838"/>
            <a:chOff x="493" y="714"/>
            <a:chExt cx="1366" cy="1021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93" y="714"/>
              <a:ext cx="1310" cy="1021"/>
            </a:xfrm>
            <a:prstGeom prst="rect">
              <a:avLst/>
            </a:prstGeom>
            <a:solidFill>
              <a:schemeClr val="tx2"/>
            </a:solidFill>
            <a:ln w="1587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/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521" y="756"/>
              <a:ext cx="1196" cy="93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76200"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610" y="735"/>
              <a:ext cx="1249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76200">
              <a:extrusionClr>
                <a:schemeClr val="bg1">
                  <a:lumMod val="85000"/>
                </a:schemeClr>
              </a:extrusionClr>
            </a:sp3d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700" b="1">
                  <a:solidFill>
                    <a:srgbClr val="000099"/>
                  </a:solidFill>
                </a:rPr>
                <a:t>A  B  C  D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700" b="1">
                  <a:solidFill>
                    <a:srgbClr val="000099"/>
                  </a:solidFill>
                </a:rPr>
                <a:t>E  F  G  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700" b="1">
                  <a:solidFill>
                    <a:srgbClr val="000099"/>
                  </a:solidFill>
                </a:rPr>
                <a:t>1   2   3   4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700" b="1">
                  <a:solidFill>
                    <a:srgbClr val="000099"/>
                  </a:solidFill>
                </a:rPr>
                <a:t>5   6   7   8</a:t>
              </a:r>
            </a:p>
          </p:txBody>
        </p:sp>
      </p:grp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57163" y="3461022"/>
            <a:ext cx="49355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显存的容量为16单元, 地址安排从0000到1111:</a:t>
            </a: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5637213" y="668610"/>
            <a:ext cx="3182937" cy="5921375"/>
            <a:chOff x="3551" y="25"/>
            <a:chExt cx="2005" cy="3730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4092" y="39"/>
              <a:ext cx="1464" cy="3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A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B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C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D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E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F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G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H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1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2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3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4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5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6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7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500" b="1">
                  <a:solidFill>
                    <a:srgbClr val="FF0000"/>
                  </a:solidFill>
                </a:rPr>
                <a:t>8</a:t>
              </a:r>
              <a:r>
                <a:rPr lang="en-US" altLang="zh-CN" sz="2500" b="1">
                  <a:solidFill>
                    <a:srgbClr val="FFFFCC"/>
                  </a:solidFill>
                </a:rPr>
                <a:t> </a:t>
              </a:r>
              <a:r>
                <a:rPr lang="en-US" altLang="zh-CN" sz="2500" b="1"/>
                <a:t>(ASCII</a:t>
              </a:r>
              <a:r>
                <a:rPr lang="zh-CN" altLang="en-US" sz="2500" b="1"/>
                <a:t>代码)</a:t>
              </a: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3551" y="25"/>
              <a:ext cx="715" cy="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00</a:t>
              </a:r>
              <a:r>
                <a:rPr lang="zh-CN" altLang="en-US" sz="2500" b="1"/>
                <a:t>00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00</a:t>
              </a:r>
              <a:r>
                <a:rPr lang="zh-CN" altLang="en-US" sz="2500" b="1"/>
                <a:t>01</a:t>
              </a:r>
            </a:p>
            <a:p>
              <a:r>
                <a:rPr lang="zh-CN" altLang="en-US" sz="2500" b="1">
                  <a:solidFill>
                    <a:srgbClr val="0000FF"/>
                  </a:solidFill>
                </a:rPr>
                <a:t>00</a:t>
              </a:r>
              <a:r>
                <a:rPr lang="zh-CN" altLang="en-US" sz="2500" b="1"/>
                <a:t>10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00</a:t>
              </a:r>
              <a:r>
                <a:rPr lang="zh-CN" altLang="en-US" sz="2500" b="1"/>
                <a:t>11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01</a:t>
              </a:r>
              <a:r>
                <a:rPr lang="zh-CN" altLang="en-US" sz="2500" b="1"/>
                <a:t>00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01</a:t>
              </a:r>
              <a:r>
                <a:rPr lang="zh-CN" altLang="en-US" sz="2500" b="1"/>
                <a:t>01</a:t>
              </a:r>
            </a:p>
            <a:p>
              <a:r>
                <a:rPr lang="zh-CN" altLang="en-US" sz="2500" b="1">
                  <a:solidFill>
                    <a:srgbClr val="0000FF"/>
                  </a:solidFill>
                </a:rPr>
                <a:t>01</a:t>
              </a:r>
              <a:r>
                <a:rPr lang="zh-CN" altLang="en-US" sz="2500" b="1"/>
                <a:t>10</a:t>
              </a:r>
            </a:p>
            <a:p>
              <a:r>
                <a:rPr lang="zh-CN" altLang="en-US" sz="2500" b="1">
                  <a:solidFill>
                    <a:srgbClr val="0000FF"/>
                  </a:solidFill>
                </a:rPr>
                <a:t>01</a:t>
              </a:r>
              <a:r>
                <a:rPr lang="zh-CN" altLang="en-US" sz="2500" b="1"/>
                <a:t>11</a:t>
              </a:r>
            </a:p>
            <a:p>
              <a:r>
                <a:rPr lang="zh-CN" altLang="en-US" sz="2500" b="1">
                  <a:solidFill>
                    <a:srgbClr val="0000FF"/>
                  </a:solidFill>
                </a:rPr>
                <a:t>10</a:t>
              </a:r>
              <a:r>
                <a:rPr lang="zh-CN" altLang="en-US" sz="2500" b="1"/>
                <a:t>00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10</a:t>
              </a:r>
              <a:r>
                <a:rPr lang="zh-CN" altLang="en-US" sz="2500" b="1"/>
                <a:t>01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10</a:t>
              </a:r>
              <a:r>
                <a:rPr lang="zh-CN" altLang="en-US" sz="2500" b="1"/>
                <a:t>10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10</a:t>
              </a:r>
              <a:r>
                <a:rPr lang="zh-CN" altLang="en-US" sz="2500" b="1"/>
                <a:t>11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11</a:t>
              </a:r>
              <a:r>
                <a:rPr lang="zh-CN" altLang="en-US" sz="2500" b="1"/>
                <a:t>00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11</a:t>
              </a:r>
              <a:r>
                <a:rPr lang="zh-CN" altLang="en-US" sz="2500" b="1"/>
                <a:t>01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11</a:t>
              </a:r>
              <a:r>
                <a:rPr lang="zh-CN" altLang="en-US" sz="2500" b="1"/>
                <a:t>10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500" b="1">
                  <a:solidFill>
                    <a:srgbClr val="0000FF"/>
                  </a:solidFill>
                </a:rPr>
                <a:t>11</a:t>
              </a:r>
              <a:r>
                <a:rPr lang="zh-CN" altLang="en-US" sz="2500" b="1"/>
                <a:t>11</a:t>
              </a:r>
            </a:p>
          </p:txBody>
        </p: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4093" y="278"/>
              <a:ext cx="1458" cy="3201"/>
              <a:chOff x="4093" y="278"/>
              <a:chExt cx="1530" cy="3201"/>
            </a:xfrm>
          </p:grpSpPr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4102" y="286"/>
                <a:ext cx="1520" cy="0"/>
              </a:xfrm>
              <a:prstGeom prst="line">
                <a:avLst/>
              </a:prstGeom>
              <a:noFill/>
              <a:ln w="15875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4099" y="746"/>
                <a:ext cx="1520" cy="0"/>
              </a:xfrm>
              <a:prstGeom prst="line">
                <a:avLst/>
              </a:prstGeom>
              <a:noFill/>
              <a:ln w="15875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4104" y="512"/>
                <a:ext cx="1519" cy="0"/>
              </a:xfrm>
              <a:prstGeom prst="line">
                <a:avLst/>
              </a:prstGeom>
              <a:noFill/>
              <a:ln w="15875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4102" y="1665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102" y="1432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101" y="1201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4102" y="961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4099" y="1892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4096" y="2113"/>
                <a:ext cx="15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4094" y="2349"/>
                <a:ext cx="15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4093" y="2570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>
                <a:off x="4102" y="2802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4102" y="3035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>
                <a:off x="4102" y="3247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4102" y="3479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>
                <a:off x="4102" y="278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4099" y="738"/>
                <a:ext cx="15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>
                <a:off x="4104" y="504"/>
                <a:ext cx="15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sp>
        <p:nvSpPr>
          <p:cNvPr id="28" name="AutoShape 30"/>
          <p:cNvSpPr>
            <a:spLocks/>
          </p:cNvSpPr>
          <p:nvPr/>
        </p:nvSpPr>
        <p:spPr bwMode="auto">
          <a:xfrm>
            <a:off x="5459413" y="819422"/>
            <a:ext cx="236537" cy="1203325"/>
          </a:xfrm>
          <a:prstGeom prst="leftBrace">
            <a:avLst>
              <a:gd name="adj1" fmla="val 4239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" name="AutoShape 32"/>
          <p:cNvSpPr>
            <a:spLocks/>
          </p:cNvSpPr>
          <p:nvPr/>
        </p:nvSpPr>
        <p:spPr bwMode="auto">
          <a:xfrm>
            <a:off x="5440363" y="2281510"/>
            <a:ext cx="265112" cy="1225550"/>
          </a:xfrm>
          <a:prstGeom prst="leftBrace">
            <a:avLst>
              <a:gd name="adj1" fmla="val 3852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0" name="AutoShape 33"/>
          <p:cNvSpPr>
            <a:spLocks/>
          </p:cNvSpPr>
          <p:nvPr/>
        </p:nvSpPr>
        <p:spPr bwMode="auto">
          <a:xfrm>
            <a:off x="5483225" y="3764235"/>
            <a:ext cx="236538" cy="1225550"/>
          </a:xfrm>
          <a:prstGeom prst="leftBrace">
            <a:avLst>
              <a:gd name="adj1" fmla="val 4317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" name="AutoShape 34"/>
          <p:cNvSpPr>
            <a:spLocks/>
          </p:cNvSpPr>
          <p:nvPr/>
        </p:nvSpPr>
        <p:spPr bwMode="auto">
          <a:xfrm>
            <a:off x="5507038" y="5200922"/>
            <a:ext cx="207962" cy="1196975"/>
          </a:xfrm>
          <a:prstGeom prst="leftBrace">
            <a:avLst>
              <a:gd name="adj1" fmla="val 4796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4997976" y="946422"/>
            <a:ext cx="569387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500" b="1"/>
              <a:t>第0行</a:t>
            </a: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5040838" y="3857897"/>
            <a:ext cx="569387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500" b="1"/>
              <a:t>第2行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4938717" y="2324372"/>
            <a:ext cx="569387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500" b="1"/>
              <a:t>第1行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5067826" y="5281885"/>
            <a:ext cx="569387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500" b="1"/>
              <a:t>第3行</a:t>
            </a: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131763" y="4338910"/>
            <a:ext cx="482441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>
                <a:solidFill>
                  <a:srgbClr val="0000FF"/>
                </a:solidFill>
              </a:rPr>
              <a:t>注:</a:t>
            </a:r>
            <a:r>
              <a:rPr lang="zh-CN" altLang="en-US" sz="2700" b="1">
                <a:solidFill>
                  <a:srgbClr val="00FF00"/>
                </a:solidFill>
              </a:rPr>
              <a:t> </a:t>
            </a:r>
            <a:r>
              <a:rPr lang="zh-CN" altLang="en-US" sz="2700" b="1"/>
              <a:t>同一行字符, 高位地址相同; 同一列字符低位地址相同。即</a:t>
            </a:r>
            <a:r>
              <a:rPr lang="zh-CN" altLang="en-US" sz="2700" b="1" u="sng">
                <a:latin typeface="宋体" pitchFamily="2" charset="-122"/>
              </a:rPr>
              <a:t>字符行号决定显存高位地址</a:t>
            </a:r>
            <a:r>
              <a:rPr lang="zh-CN" altLang="en-US" sz="2700" b="1">
                <a:latin typeface="宋体" pitchFamily="2" charset="-122"/>
              </a:rPr>
              <a:t>,</a:t>
            </a:r>
            <a:r>
              <a:rPr lang="zh-CN" altLang="en-US" sz="2700" b="1" u="sng">
                <a:latin typeface="宋体" pitchFamily="2" charset="-122"/>
              </a:rPr>
              <a:t>列号决定显存低位地址</a:t>
            </a:r>
            <a:endParaRPr lang="en-US" altLang="zh-CN" sz="2700" b="1" u="sng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8" grpId="0" build="p" autoUpdateAnimBg="0"/>
      <p:bldP spid="28" grpId="0" animBg="1"/>
      <p:bldP spid="29" grpId="0" animBg="1"/>
      <p:bldP spid="30" grpId="0" animBg="1"/>
      <p:bldP spid="31" grpId="0" animBg="1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363538" y="4106515"/>
            <a:ext cx="3124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3. 信息转换   </a:t>
            </a: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381000" y="4643090"/>
            <a:ext cx="8496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如何将显存中的信息(字符编码/图形点代码)转换为字符点阵或图形点阵显示在屏幕上。  </a:t>
            </a: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239713" y="1095027"/>
            <a:ext cx="8904287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68325" indent="-568325">
              <a:spcBef>
                <a:spcPct val="50000"/>
              </a:spcBef>
            </a:pPr>
            <a:r>
              <a:rPr lang="zh-CN" altLang="en-US" sz="2800" b="1"/>
              <a:t>注: 同一行字符, 高位地址相同; 同一列字符低位地址相同。即字符行号决定显存高位地址,字符列号决定显存低位地址。</a:t>
            </a:r>
            <a:endParaRPr lang="en-US" altLang="zh-CN" sz="2800" b="1"/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1068388" y="2572990"/>
            <a:ext cx="7518400" cy="1397000"/>
          </a:xfrm>
          <a:prstGeom prst="rect">
            <a:avLst/>
          </a:prstGeom>
          <a:solidFill>
            <a:srgbClr val="DD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3000" b="1">
                <a:ea typeface="华文新魏" pitchFamily="2" charset="-122"/>
              </a:rPr>
              <a:t>因此, 在字符显示时, 需要根据当前在哪一行(行号)和哪一列(列号)显示作为地址</a:t>
            </a:r>
            <a:r>
              <a:rPr lang="en-US" altLang="zh-CN" sz="3000" b="1">
                <a:ea typeface="华文新魏" pitchFamily="2" charset="-122"/>
              </a:rPr>
              <a:t>,</a:t>
            </a:r>
            <a:r>
              <a:rPr lang="zh-CN" altLang="en-US" sz="3000" b="1">
                <a:ea typeface="华文新魏" pitchFamily="2" charset="-122"/>
              </a:rPr>
              <a:t>去访问显存, 读出要显示字符的编码。</a:t>
            </a:r>
            <a:r>
              <a:rPr lang="en-US" altLang="zh-CN" sz="3000" b="1"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1625" y="836712"/>
            <a:ext cx="15954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ea typeface="黑体" pitchFamily="2" charset="-122"/>
              </a:rPr>
              <a:t>(1) </a:t>
            </a:r>
            <a:r>
              <a:rPr lang="en-US" altLang="zh-CN" sz="3000" b="1">
                <a:ea typeface="黑体" pitchFamily="2" charset="-122"/>
              </a:rPr>
              <a:t>A/N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4886425"/>
            <a:ext cx="142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VRAM   </a:t>
            </a:r>
          </a:p>
        </p:txBody>
      </p:sp>
      <p:grpSp>
        <p:nvGrpSpPr>
          <p:cNvPr id="4" name="Group 139"/>
          <p:cNvGrpSpPr>
            <a:grpSpLocks/>
          </p:cNvGrpSpPr>
          <p:nvPr/>
        </p:nvGrpSpPr>
        <p:grpSpPr bwMode="auto">
          <a:xfrm>
            <a:off x="685800" y="1341537"/>
            <a:ext cx="1566863" cy="2976563"/>
            <a:chOff x="432" y="391"/>
            <a:chExt cx="987" cy="187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32" y="673"/>
              <a:ext cx="960" cy="307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A</a:t>
              </a:r>
              <a:r>
                <a:rPr lang="zh-CN" altLang="en-US" sz="2700" b="1">
                  <a:solidFill>
                    <a:srgbClr val="0000FF"/>
                  </a:solidFill>
                </a:rPr>
                <a:t>编码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32" y="982"/>
              <a:ext cx="960" cy="307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N</a:t>
              </a:r>
              <a:r>
                <a:rPr lang="zh-CN" altLang="en-US" sz="2700" b="1">
                  <a:solidFill>
                    <a:srgbClr val="0000FF"/>
                  </a:solidFill>
                </a:rPr>
                <a:t>编码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32" y="1300"/>
              <a:ext cx="960" cy="307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D</a:t>
              </a:r>
              <a:r>
                <a:rPr lang="zh-CN" altLang="en-US" sz="2700" b="1">
                  <a:solidFill>
                    <a:srgbClr val="0000FF"/>
                  </a:solidFill>
                </a:rPr>
                <a:t>编码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32" y="1618"/>
              <a:ext cx="960" cy="64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900" y="1678"/>
              <a:ext cx="0" cy="480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07" y="391"/>
              <a:ext cx="91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VRAM</a:t>
              </a:r>
            </a:p>
          </p:txBody>
        </p:sp>
      </p:grp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837363" y="1789212"/>
            <a:ext cx="2057400" cy="1447800"/>
          </a:xfrm>
          <a:prstGeom prst="rect">
            <a:avLst/>
          </a:prstGeom>
          <a:solidFill>
            <a:srgbClr val="CCFFFF"/>
          </a:solid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7261225" y="1254225"/>
            <a:ext cx="11430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屏幕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2209800" y="1955900"/>
            <a:ext cx="90011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5431235" y="1789212"/>
            <a:ext cx="615553" cy="2209800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99"/>
                </a:solidFill>
                <a:latin typeface="宋体" pitchFamily="2" charset="-122"/>
              </a:rPr>
              <a:t> 移位寄存器</a:t>
            </a: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4953000" y="2443262"/>
            <a:ext cx="4095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4572000" y="1360587"/>
            <a:ext cx="1168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并行</a:t>
            </a: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6056313" y="2671862"/>
            <a:ext cx="3603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H="1">
            <a:off x="6408738" y="2001937"/>
            <a:ext cx="0" cy="685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>
            <a:off x="6407150" y="2001937"/>
            <a:ext cx="406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2209800" y="2475012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 flipH="1">
            <a:off x="2590800" y="2475012"/>
            <a:ext cx="0" cy="17097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2590800" y="4162525"/>
            <a:ext cx="5175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>
            <a:off x="4540250" y="4165700"/>
            <a:ext cx="5175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5045075" y="3449737"/>
            <a:ext cx="0" cy="7159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>
            <a:off x="5043488" y="3449737"/>
            <a:ext cx="34131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5943600" y="1332012"/>
            <a:ext cx="11541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串行</a:t>
            </a:r>
          </a:p>
        </p:txBody>
      </p:sp>
      <p:sp>
        <p:nvSpPr>
          <p:cNvPr id="27" name="Line 44"/>
          <p:cNvSpPr>
            <a:spLocks noChangeShapeType="1"/>
          </p:cNvSpPr>
          <p:nvPr/>
        </p:nvSpPr>
        <p:spPr bwMode="auto">
          <a:xfrm>
            <a:off x="2209800" y="3008412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4572000" y="1941612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4953000" y="1941612"/>
            <a:ext cx="0" cy="517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0" name="Line 45"/>
          <p:cNvSpPr>
            <a:spLocks noChangeShapeType="1"/>
          </p:cNvSpPr>
          <p:nvPr/>
        </p:nvSpPr>
        <p:spPr bwMode="auto">
          <a:xfrm flipH="1">
            <a:off x="2819400" y="3010000"/>
            <a:ext cx="0" cy="2809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>
            <a:off x="2819400" y="3292575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32" name="Group 141"/>
          <p:cNvGrpSpPr>
            <a:grpSpLocks/>
          </p:cNvGrpSpPr>
          <p:nvPr/>
        </p:nvGrpSpPr>
        <p:grpSpPr bwMode="auto">
          <a:xfrm>
            <a:off x="3124200" y="1190725"/>
            <a:ext cx="1447800" cy="3597275"/>
            <a:chOff x="1968" y="296"/>
            <a:chExt cx="912" cy="2302"/>
          </a:xfrm>
        </p:grpSpPr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1968" y="577"/>
              <a:ext cx="912" cy="29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A</a:t>
              </a:r>
              <a:r>
                <a:rPr lang="zh-CN" altLang="en-US" sz="2700" b="1">
                  <a:solidFill>
                    <a:srgbClr val="0000FF"/>
                  </a:solidFill>
                </a:rPr>
                <a:t>点阵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1968" y="882"/>
              <a:ext cx="912" cy="29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B</a:t>
              </a:r>
              <a:r>
                <a:rPr lang="zh-CN" altLang="en-US" sz="2700" b="1">
                  <a:solidFill>
                    <a:srgbClr val="0000FF"/>
                  </a:solidFill>
                </a:rPr>
                <a:t>点阵</a:t>
              </a: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1968" y="1186"/>
              <a:ext cx="912" cy="29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C</a:t>
              </a:r>
              <a:r>
                <a:rPr lang="zh-CN" altLang="en-US" sz="2700" b="1">
                  <a:solidFill>
                    <a:srgbClr val="0000FF"/>
                  </a:solidFill>
                </a:rPr>
                <a:t>点阵</a:t>
              </a: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1968" y="1482"/>
              <a:ext cx="912" cy="29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D</a:t>
              </a:r>
              <a:r>
                <a:rPr lang="zh-CN" altLang="en-US" sz="2700" b="1">
                  <a:solidFill>
                    <a:srgbClr val="0000FF"/>
                  </a:solidFill>
                </a:rPr>
                <a:t>点阵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1968" y="1789"/>
              <a:ext cx="912" cy="27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endParaRPr lang="zh-CN" altLang="en-US" sz="2700" b="1">
                <a:solidFill>
                  <a:srgbClr val="0000FF"/>
                </a:solidFill>
              </a:endParaRP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 flipV="1">
              <a:off x="2418" y="1833"/>
              <a:ext cx="0" cy="157"/>
            </a:xfrm>
            <a:prstGeom prst="line">
              <a:avLst/>
            </a:prstGeom>
            <a:noFill/>
            <a:ln w="34925">
              <a:solidFill>
                <a:srgbClr val="0000D4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1968" y="2055"/>
              <a:ext cx="912" cy="29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N</a:t>
              </a:r>
              <a:r>
                <a:rPr lang="zh-CN" altLang="en-US" sz="2700" b="1">
                  <a:solidFill>
                    <a:srgbClr val="0000FF"/>
                  </a:solidFill>
                </a:rPr>
                <a:t>点阵</a:t>
              </a:r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1968" y="2341"/>
              <a:ext cx="912" cy="257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 flipV="1">
              <a:off x="2409" y="2376"/>
              <a:ext cx="0" cy="157"/>
            </a:xfrm>
            <a:prstGeom prst="line">
              <a:avLst/>
            </a:prstGeom>
            <a:noFill/>
            <a:ln w="34925">
              <a:solidFill>
                <a:srgbClr val="0000D4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2087" y="296"/>
              <a:ext cx="734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ROM</a:t>
              </a:r>
            </a:p>
          </p:txBody>
        </p:sp>
      </p:grp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572000" y="3303687"/>
            <a:ext cx="3238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>
            <a:off x="4879975" y="2917925"/>
            <a:ext cx="0" cy="4000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 flipV="1">
            <a:off x="4879975" y="2932212"/>
            <a:ext cx="482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6" name="Line 61"/>
          <p:cNvSpPr>
            <a:spLocks noChangeShapeType="1"/>
          </p:cNvSpPr>
          <p:nvPr/>
        </p:nvSpPr>
        <p:spPr bwMode="auto">
          <a:xfrm>
            <a:off x="1273175" y="5267425"/>
            <a:ext cx="1554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>
            <a:off x="1247775" y="4781650"/>
            <a:ext cx="1960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字符编码   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2740025" y="4902300"/>
            <a:ext cx="2390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字符发生器   </a:t>
            </a:r>
          </a:p>
        </p:txBody>
      </p:sp>
      <p:sp>
        <p:nvSpPr>
          <p:cNvPr id="49" name="Text Box 64"/>
          <p:cNvSpPr txBox="1">
            <a:spLocks noChangeArrowheads="1"/>
          </p:cNvSpPr>
          <p:nvPr/>
        </p:nvSpPr>
        <p:spPr bwMode="auto">
          <a:xfrm>
            <a:off x="2982913" y="5502375"/>
            <a:ext cx="2133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扫描时序   </a:t>
            </a: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752850" y="5329337"/>
            <a:ext cx="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" name="Text Box 66"/>
          <p:cNvSpPr txBox="1">
            <a:spLocks noChangeArrowheads="1"/>
          </p:cNvSpPr>
          <p:nvPr/>
        </p:nvSpPr>
        <p:spPr bwMode="auto">
          <a:xfrm>
            <a:off x="4672013" y="4765775"/>
            <a:ext cx="2990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一行点阵代码(并)   </a:t>
            </a:r>
          </a:p>
        </p:txBody>
      </p:sp>
      <p:sp>
        <p:nvSpPr>
          <p:cNvPr id="52" name="Line 67"/>
          <p:cNvSpPr>
            <a:spLocks noChangeShapeType="1"/>
          </p:cNvSpPr>
          <p:nvPr/>
        </p:nvSpPr>
        <p:spPr bwMode="auto">
          <a:xfrm>
            <a:off x="4713288" y="5267425"/>
            <a:ext cx="2746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3" name="Text Box 68"/>
          <p:cNvSpPr txBox="1">
            <a:spLocks noChangeArrowheads="1"/>
          </p:cNvSpPr>
          <p:nvPr/>
        </p:nvSpPr>
        <p:spPr bwMode="auto">
          <a:xfrm>
            <a:off x="7446963" y="4918175"/>
            <a:ext cx="1471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移位器   </a:t>
            </a:r>
          </a:p>
        </p:txBody>
      </p:sp>
      <p:sp>
        <p:nvSpPr>
          <p:cNvPr id="54" name="Line 69"/>
          <p:cNvSpPr>
            <a:spLocks noChangeShapeType="1"/>
          </p:cNvSpPr>
          <p:nvPr/>
        </p:nvSpPr>
        <p:spPr bwMode="auto">
          <a:xfrm>
            <a:off x="347663" y="6338987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5" name="Text Box 70"/>
          <p:cNvSpPr txBox="1">
            <a:spLocks noChangeArrowheads="1"/>
          </p:cNvSpPr>
          <p:nvPr/>
        </p:nvSpPr>
        <p:spPr bwMode="auto">
          <a:xfrm>
            <a:off x="444500" y="5835750"/>
            <a:ext cx="25495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视频信号(串)   </a:t>
            </a:r>
          </a:p>
        </p:txBody>
      </p:sp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2619375" y="5972275"/>
            <a:ext cx="1662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显示头   </a:t>
            </a:r>
          </a:p>
        </p:txBody>
      </p:sp>
      <p:sp>
        <p:nvSpPr>
          <p:cNvPr id="57" name="Oval 90"/>
          <p:cNvSpPr>
            <a:spLocks noChangeArrowheads="1"/>
          </p:cNvSpPr>
          <p:nvPr/>
        </p:nvSpPr>
        <p:spPr bwMode="auto">
          <a:xfrm>
            <a:off x="7207250" y="1941612"/>
            <a:ext cx="76200" cy="76200"/>
          </a:xfrm>
          <a:prstGeom prst="ellipse">
            <a:avLst/>
          </a:prstGeom>
          <a:solidFill>
            <a:srgbClr val="000096"/>
          </a:solidFill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58" name="Group 127"/>
          <p:cNvGrpSpPr>
            <a:grpSpLocks/>
          </p:cNvGrpSpPr>
          <p:nvPr/>
        </p:nvGrpSpPr>
        <p:grpSpPr bwMode="auto">
          <a:xfrm>
            <a:off x="7623175" y="1941612"/>
            <a:ext cx="400050" cy="76200"/>
            <a:chOff x="4802" y="850"/>
            <a:chExt cx="252" cy="48"/>
          </a:xfrm>
        </p:grpSpPr>
        <p:sp>
          <p:nvSpPr>
            <p:cNvPr id="59" name="Oval 91"/>
            <p:cNvSpPr>
              <a:spLocks noChangeArrowheads="1"/>
            </p:cNvSpPr>
            <p:nvPr/>
          </p:nvSpPr>
          <p:spPr bwMode="auto">
            <a:xfrm>
              <a:off x="4802" y="850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0" name="Oval 92"/>
            <p:cNvSpPr>
              <a:spLocks noChangeArrowheads="1"/>
            </p:cNvSpPr>
            <p:nvPr/>
          </p:nvSpPr>
          <p:spPr bwMode="auto">
            <a:xfrm>
              <a:off x="5006" y="850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1" name="Group 129"/>
          <p:cNvGrpSpPr>
            <a:grpSpLocks/>
          </p:cNvGrpSpPr>
          <p:nvPr/>
        </p:nvGrpSpPr>
        <p:grpSpPr bwMode="auto">
          <a:xfrm>
            <a:off x="7131050" y="2094012"/>
            <a:ext cx="228600" cy="76200"/>
            <a:chOff x="4492" y="946"/>
            <a:chExt cx="144" cy="48"/>
          </a:xfrm>
        </p:grpSpPr>
        <p:sp>
          <p:nvSpPr>
            <p:cNvPr id="62" name="Oval 94"/>
            <p:cNvSpPr>
              <a:spLocks noChangeArrowheads="1"/>
            </p:cNvSpPr>
            <p:nvPr/>
          </p:nvSpPr>
          <p:spPr bwMode="auto">
            <a:xfrm>
              <a:off x="4492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3" name="Oval 95"/>
            <p:cNvSpPr>
              <a:spLocks noChangeArrowheads="1"/>
            </p:cNvSpPr>
            <p:nvPr/>
          </p:nvSpPr>
          <p:spPr bwMode="auto">
            <a:xfrm>
              <a:off x="4588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4" name="Group 128"/>
          <p:cNvGrpSpPr>
            <a:grpSpLocks/>
          </p:cNvGrpSpPr>
          <p:nvPr/>
        </p:nvGrpSpPr>
        <p:grpSpPr bwMode="auto">
          <a:xfrm>
            <a:off x="7623175" y="2094012"/>
            <a:ext cx="400050" cy="76200"/>
            <a:chOff x="4802" y="946"/>
            <a:chExt cx="252" cy="48"/>
          </a:xfrm>
        </p:grpSpPr>
        <p:sp>
          <p:nvSpPr>
            <p:cNvPr id="65" name="Oval 96"/>
            <p:cNvSpPr>
              <a:spLocks noChangeArrowheads="1"/>
            </p:cNvSpPr>
            <p:nvPr/>
          </p:nvSpPr>
          <p:spPr bwMode="auto">
            <a:xfrm>
              <a:off x="4802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6" name="Oval 97"/>
            <p:cNvSpPr>
              <a:spLocks noChangeArrowheads="1"/>
            </p:cNvSpPr>
            <p:nvPr/>
          </p:nvSpPr>
          <p:spPr bwMode="auto">
            <a:xfrm>
              <a:off x="4890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7" name="Oval 98"/>
            <p:cNvSpPr>
              <a:spLocks noChangeArrowheads="1"/>
            </p:cNvSpPr>
            <p:nvPr/>
          </p:nvSpPr>
          <p:spPr bwMode="auto">
            <a:xfrm>
              <a:off x="5006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8" name="Group 135"/>
          <p:cNvGrpSpPr>
            <a:grpSpLocks/>
          </p:cNvGrpSpPr>
          <p:nvPr/>
        </p:nvGrpSpPr>
        <p:grpSpPr bwMode="auto">
          <a:xfrm>
            <a:off x="8239125" y="2092425"/>
            <a:ext cx="355600" cy="77787"/>
            <a:chOff x="5190" y="945"/>
            <a:chExt cx="224" cy="49"/>
          </a:xfrm>
        </p:grpSpPr>
        <p:sp>
          <p:nvSpPr>
            <p:cNvPr id="69" name="Oval 99"/>
            <p:cNvSpPr>
              <a:spLocks noChangeArrowheads="1"/>
            </p:cNvSpPr>
            <p:nvPr/>
          </p:nvSpPr>
          <p:spPr bwMode="auto">
            <a:xfrm>
              <a:off x="5190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0" name="Oval 100"/>
            <p:cNvSpPr>
              <a:spLocks noChangeArrowheads="1"/>
            </p:cNvSpPr>
            <p:nvPr/>
          </p:nvSpPr>
          <p:spPr bwMode="auto">
            <a:xfrm>
              <a:off x="5366" y="945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71" name="Text Box 101"/>
          <p:cNvSpPr txBox="1">
            <a:spLocks noChangeArrowheads="1"/>
          </p:cNvSpPr>
          <p:nvPr/>
        </p:nvSpPr>
        <p:spPr bwMode="auto">
          <a:xfrm>
            <a:off x="6889750" y="1686025"/>
            <a:ext cx="663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72" name="Text Box 102"/>
          <p:cNvSpPr txBox="1">
            <a:spLocks noChangeArrowheads="1"/>
          </p:cNvSpPr>
          <p:nvPr/>
        </p:nvSpPr>
        <p:spPr bwMode="auto">
          <a:xfrm>
            <a:off x="7458075" y="1686025"/>
            <a:ext cx="663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73" name="Text Box 103"/>
          <p:cNvSpPr txBox="1">
            <a:spLocks noChangeArrowheads="1"/>
          </p:cNvSpPr>
          <p:nvPr/>
        </p:nvSpPr>
        <p:spPr bwMode="auto">
          <a:xfrm>
            <a:off x="8037513" y="1701900"/>
            <a:ext cx="663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 b="1">
                <a:solidFill>
                  <a:srgbClr val="0000FF"/>
                </a:solidFill>
              </a:rPr>
              <a:t>D</a:t>
            </a:r>
          </a:p>
        </p:txBody>
      </p:sp>
      <p:grpSp>
        <p:nvGrpSpPr>
          <p:cNvPr id="74" name="Group 134"/>
          <p:cNvGrpSpPr>
            <a:grpSpLocks/>
          </p:cNvGrpSpPr>
          <p:nvPr/>
        </p:nvGrpSpPr>
        <p:grpSpPr bwMode="auto">
          <a:xfrm>
            <a:off x="8188325" y="1944787"/>
            <a:ext cx="336550" cy="85725"/>
            <a:chOff x="5158" y="852"/>
            <a:chExt cx="212" cy="54"/>
          </a:xfrm>
        </p:grpSpPr>
        <p:sp>
          <p:nvSpPr>
            <p:cNvPr id="75" name="Oval 107"/>
            <p:cNvSpPr>
              <a:spLocks noChangeArrowheads="1"/>
            </p:cNvSpPr>
            <p:nvPr/>
          </p:nvSpPr>
          <p:spPr bwMode="auto">
            <a:xfrm>
              <a:off x="5322" y="85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6" name="Oval 108"/>
            <p:cNvSpPr>
              <a:spLocks noChangeArrowheads="1"/>
            </p:cNvSpPr>
            <p:nvPr/>
          </p:nvSpPr>
          <p:spPr bwMode="auto">
            <a:xfrm>
              <a:off x="5158" y="858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77" name="Group 131"/>
          <p:cNvGrpSpPr>
            <a:grpSpLocks/>
          </p:cNvGrpSpPr>
          <p:nvPr/>
        </p:nvGrpSpPr>
        <p:grpSpPr bwMode="auto">
          <a:xfrm>
            <a:off x="7004050" y="2411512"/>
            <a:ext cx="485775" cy="88900"/>
            <a:chOff x="4412" y="1146"/>
            <a:chExt cx="306" cy="56"/>
          </a:xfrm>
        </p:grpSpPr>
        <p:sp>
          <p:nvSpPr>
            <p:cNvPr id="78" name="Oval 111"/>
            <p:cNvSpPr>
              <a:spLocks noChangeArrowheads="1"/>
            </p:cNvSpPr>
            <p:nvPr/>
          </p:nvSpPr>
          <p:spPr bwMode="auto">
            <a:xfrm>
              <a:off x="4412" y="11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9" name="Oval 113"/>
            <p:cNvSpPr>
              <a:spLocks noChangeArrowheads="1"/>
            </p:cNvSpPr>
            <p:nvPr/>
          </p:nvSpPr>
          <p:spPr bwMode="auto">
            <a:xfrm>
              <a:off x="4670" y="1154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80" name="Group 130"/>
          <p:cNvGrpSpPr>
            <a:grpSpLocks/>
          </p:cNvGrpSpPr>
          <p:nvPr/>
        </p:nvGrpSpPr>
        <p:grpSpPr bwMode="auto">
          <a:xfrm>
            <a:off x="7061200" y="2246412"/>
            <a:ext cx="371475" cy="95250"/>
            <a:chOff x="4448" y="1042"/>
            <a:chExt cx="234" cy="60"/>
          </a:xfrm>
        </p:grpSpPr>
        <p:sp>
          <p:nvSpPr>
            <p:cNvPr id="81" name="Oval 110"/>
            <p:cNvSpPr>
              <a:spLocks noChangeArrowheads="1"/>
            </p:cNvSpPr>
            <p:nvPr/>
          </p:nvSpPr>
          <p:spPr bwMode="auto">
            <a:xfrm>
              <a:off x="4448" y="104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2" name="Oval 112"/>
            <p:cNvSpPr>
              <a:spLocks noChangeArrowheads="1"/>
            </p:cNvSpPr>
            <p:nvPr/>
          </p:nvSpPr>
          <p:spPr bwMode="auto">
            <a:xfrm>
              <a:off x="4634" y="1048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3" name="Oval 114"/>
            <p:cNvSpPr>
              <a:spLocks noChangeArrowheads="1"/>
            </p:cNvSpPr>
            <p:nvPr/>
          </p:nvSpPr>
          <p:spPr bwMode="auto">
            <a:xfrm>
              <a:off x="4540" y="1054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84" name="Group 132"/>
          <p:cNvGrpSpPr>
            <a:grpSpLocks/>
          </p:cNvGrpSpPr>
          <p:nvPr/>
        </p:nvGrpSpPr>
        <p:grpSpPr bwMode="auto">
          <a:xfrm>
            <a:off x="7632700" y="2262287"/>
            <a:ext cx="412750" cy="95250"/>
            <a:chOff x="4808" y="1052"/>
            <a:chExt cx="260" cy="60"/>
          </a:xfrm>
        </p:grpSpPr>
        <p:sp>
          <p:nvSpPr>
            <p:cNvPr id="85" name="Oval 115"/>
            <p:cNvSpPr>
              <a:spLocks noChangeArrowheads="1"/>
            </p:cNvSpPr>
            <p:nvPr/>
          </p:nvSpPr>
          <p:spPr bwMode="auto">
            <a:xfrm>
              <a:off x="4808" y="105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6" name="Oval 116"/>
            <p:cNvSpPr>
              <a:spLocks noChangeArrowheads="1"/>
            </p:cNvSpPr>
            <p:nvPr/>
          </p:nvSpPr>
          <p:spPr bwMode="auto">
            <a:xfrm>
              <a:off x="4924" y="1058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7" name="Oval 117"/>
            <p:cNvSpPr>
              <a:spLocks noChangeArrowheads="1"/>
            </p:cNvSpPr>
            <p:nvPr/>
          </p:nvSpPr>
          <p:spPr bwMode="auto">
            <a:xfrm>
              <a:off x="5020" y="1064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88" name="Group 133"/>
          <p:cNvGrpSpPr>
            <a:grpSpLocks/>
          </p:cNvGrpSpPr>
          <p:nvPr/>
        </p:nvGrpSpPr>
        <p:grpSpPr bwMode="auto">
          <a:xfrm>
            <a:off x="7626350" y="2430562"/>
            <a:ext cx="412750" cy="79375"/>
            <a:chOff x="4804" y="1158"/>
            <a:chExt cx="260" cy="50"/>
          </a:xfrm>
        </p:grpSpPr>
        <p:sp>
          <p:nvSpPr>
            <p:cNvPr id="89" name="Oval 118"/>
            <p:cNvSpPr>
              <a:spLocks noChangeArrowheads="1"/>
            </p:cNvSpPr>
            <p:nvPr/>
          </p:nvSpPr>
          <p:spPr bwMode="auto">
            <a:xfrm>
              <a:off x="4804" y="1158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0" name="Oval 120"/>
            <p:cNvSpPr>
              <a:spLocks noChangeArrowheads="1"/>
            </p:cNvSpPr>
            <p:nvPr/>
          </p:nvSpPr>
          <p:spPr bwMode="auto">
            <a:xfrm>
              <a:off x="5016" y="1160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91" name="Group 137"/>
          <p:cNvGrpSpPr>
            <a:grpSpLocks/>
          </p:cNvGrpSpPr>
          <p:nvPr/>
        </p:nvGrpSpPr>
        <p:grpSpPr bwMode="auto">
          <a:xfrm>
            <a:off x="8216900" y="2405162"/>
            <a:ext cx="339725" cy="76200"/>
            <a:chOff x="5176" y="1142"/>
            <a:chExt cx="214" cy="48"/>
          </a:xfrm>
        </p:grpSpPr>
        <p:sp>
          <p:nvSpPr>
            <p:cNvPr id="92" name="Oval 121"/>
            <p:cNvSpPr>
              <a:spLocks noChangeArrowheads="1"/>
            </p:cNvSpPr>
            <p:nvPr/>
          </p:nvSpPr>
          <p:spPr bwMode="auto">
            <a:xfrm>
              <a:off x="5176" y="114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3" name="Oval 122"/>
            <p:cNvSpPr>
              <a:spLocks noChangeArrowheads="1"/>
            </p:cNvSpPr>
            <p:nvPr/>
          </p:nvSpPr>
          <p:spPr bwMode="auto">
            <a:xfrm>
              <a:off x="5342" y="114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94" name="Group 136"/>
          <p:cNvGrpSpPr>
            <a:grpSpLocks/>
          </p:cNvGrpSpPr>
          <p:nvPr/>
        </p:nvGrpSpPr>
        <p:grpSpPr bwMode="auto">
          <a:xfrm>
            <a:off x="8248650" y="2278162"/>
            <a:ext cx="339725" cy="76200"/>
            <a:chOff x="5196" y="1062"/>
            <a:chExt cx="214" cy="48"/>
          </a:xfrm>
        </p:grpSpPr>
        <p:sp>
          <p:nvSpPr>
            <p:cNvPr id="95" name="Oval 124"/>
            <p:cNvSpPr>
              <a:spLocks noChangeArrowheads="1"/>
            </p:cNvSpPr>
            <p:nvPr/>
          </p:nvSpPr>
          <p:spPr bwMode="auto">
            <a:xfrm>
              <a:off x="5196" y="106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6" name="Oval 125"/>
            <p:cNvSpPr>
              <a:spLocks noChangeArrowheads="1"/>
            </p:cNvSpPr>
            <p:nvPr/>
          </p:nvSpPr>
          <p:spPr bwMode="auto">
            <a:xfrm>
              <a:off x="5362" y="106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11" grpId="0" animBg="1"/>
      <p:bldP spid="12" grpId="0" autoUpdateAnimBg="0"/>
      <p:bldP spid="13" grpId="0" animBg="1"/>
      <p:bldP spid="14" grpId="0" animBg="1" autoUpdateAnimBg="0"/>
      <p:bldP spid="15" grpId="0" animBg="1"/>
      <p:bldP spid="16" grpId="0" build="p" autoUpdateAnimBg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build="p" autoUpdateAnimBg="0"/>
      <p:bldP spid="27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 animBg="1"/>
      <p:bldP spid="45" grpId="0" animBg="1"/>
      <p:bldP spid="46" grpId="0" animBg="1"/>
      <p:bldP spid="47" grpId="0" build="p" autoUpdateAnimBg="0"/>
      <p:bldP spid="48" grpId="0" build="p" autoUpdateAnimBg="0" advAuto="0"/>
      <p:bldP spid="49" grpId="0" build="p" autoUpdateAnimBg="0"/>
      <p:bldP spid="50" grpId="0" animBg="1"/>
      <p:bldP spid="51" grpId="0" build="p" autoUpdateAnimBg="0"/>
      <p:bldP spid="52" grpId="0" animBg="1"/>
      <p:bldP spid="53" grpId="0" build="p" autoUpdateAnimBg="0" advAuto="0"/>
      <p:bldP spid="54" grpId="0" animBg="1"/>
      <p:bldP spid="55" grpId="0" build="p" autoUpdateAnimBg="0"/>
      <p:bldP spid="56" grpId="0" build="p" autoUpdateAnimBg="0" advAuto="0"/>
      <p:bldP spid="57" grpId="0" animBg="1"/>
      <p:bldP spid="71" grpId="0" build="p" autoUpdateAnimBg="0"/>
      <p:bldP spid="72" grpId="0" autoUpdateAnimBg="0"/>
      <p:bldP spid="7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39000">
              <a:schemeClr val="accent1">
                <a:lumMod val="97000"/>
                <a:lumOff val="3000"/>
              </a:schemeClr>
            </a:gs>
            <a:gs pos="55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66700" y="332656"/>
            <a:ext cx="5722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sz="2800" b="1"/>
              <a:t>例:字符点阵7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9, 显示字符</a:t>
            </a:r>
            <a:r>
              <a:rPr lang="en-US" altLang="zh-CN" sz="2800" b="1"/>
              <a:t>A</a:t>
            </a:r>
            <a:endParaRPr lang="zh-CN" altLang="en-US" sz="2800" b="1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73063" y="908720"/>
            <a:ext cx="87709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字符</a:t>
            </a:r>
            <a:r>
              <a:rPr lang="en-US" altLang="zh-CN" sz="2700" b="1"/>
              <a:t>A</a:t>
            </a:r>
            <a:r>
              <a:rPr lang="zh-CN" altLang="en-US" sz="2700" b="1"/>
              <a:t>的</a:t>
            </a:r>
            <a:r>
              <a:rPr lang="en-US" altLang="zh-CN" sz="2700" b="1"/>
              <a:t>ASCII</a:t>
            </a:r>
            <a:r>
              <a:rPr lang="zh-CN" altLang="en-US" sz="2700" b="1"/>
              <a:t>编码41</a:t>
            </a:r>
            <a:r>
              <a:rPr lang="en-US" altLang="zh-CN" sz="2700" b="1"/>
              <a:t>H, </a:t>
            </a:r>
            <a:r>
              <a:rPr lang="zh-CN" altLang="en-US" sz="2700" b="1"/>
              <a:t>显示软件将该编码写入</a:t>
            </a:r>
            <a:r>
              <a:rPr lang="en-US" altLang="zh-CN" sz="2700" b="1"/>
              <a:t>VRAM。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73063" y="1412776"/>
            <a:ext cx="86566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该字符编码与</a:t>
            </a:r>
            <a:r>
              <a:rPr lang="zh-CN" altLang="en-US" sz="2700" b="1" u="sng"/>
              <a:t>字符发生器</a:t>
            </a:r>
            <a:r>
              <a:rPr lang="en-US" altLang="zh-CN" sz="2700" b="1" u="sng"/>
              <a:t>ROM</a:t>
            </a:r>
            <a:r>
              <a:rPr lang="zh-CN" altLang="en-US" sz="2700" b="1"/>
              <a:t>中的一个字符点阵相对应。</a:t>
            </a: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4051300" y="3443312"/>
            <a:ext cx="2055813" cy="2276475"/>
            <a:chOff x="2153" y="2040"/>
            <a:chExt cx="1295" cy="1434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153" y="2040"/>
              <a:ext cx="1281" cy="1430"/>
            </a:xfrm>
            <a:prstGeom prst="rect">
              <a:avLst/>
            </a:prstGeom>
            <a:noFill/>
            <a:ln w="1587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155" y="2198"/>
              <a:ext cx="1293" cy="1111"/>
              <a:chOff x="2155" y="2198"/>
              <a:chExt cx="1522" cy="1111"/>
            </a:xfrm>
          </p:grpSpPr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>
                <a:off x="2155" y="2198"/>
                <a:ext cx="1510" cy="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>
                <a:off x="2161" y="2357"/>
                <a:ext cx="1510" cy="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>
                <a:off x="2161" y="2516"/>
                <a:ext cx="1510" cy="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Line 18"/>
              <p:cNvSpPr>
                <a:spLocks noChangeShapeType="1"/>
              </p:cNvSpPr>
              <p:nvPr/>
            </p:nvSpPr>
            <p:spPr bwMode="auto">
              <a:xfrm>
                <a:off x="2167" y="2675"/>
                <a:ext cx="1510" cy="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0" name="Line 19"/>
              <p:cNvSpPr>
                <a:spLocks noChangeShapeType="1"/>
              </p:cNvSpPr>
              <p:nvPr/>
            </p:nvSpPr>
            <p:spPr bwMode="auto">
              <a:xfrm>
                <a:off x="2163" y="2833"/>
                <a:ext cx="1510" cy="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1" name="Line 20"/>
              <p:cNvSpPr>
                <a:spLocks noChangeShapeType="1"/>
              </p:cNvSpPr>
              <p:nvPr/>
            </p:nvSpPr>
            <p:spPr bwMode="auto">
              <a:xfrm>
                <a:off x="2164" y="2992"/>
                <a:ext cx="1510" cy="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2" name="Line 21"/>
              <p:cNvSpPr>
                <a:spLocks noChangeShapeType="1"/>
              </p:cNvSpPr>
              <p:nvPr/>
            </p:nvSpPr>
            <p:spPr bwMode="auto">
              <a:xfrm>
                <a:off x="2160" y="3151"/>
                <a:ext cx="1510" cy="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3" name="Line 22"/>
              <p:cNvSpPr>
                <a:spLocks noChangeShapeType="1"/>
              </p:cNvSpPr>
              <p:nvPr/>
            </p:nvSpPr>
            <p:spPr bwMode="auto">
              <a:xfrm>
                <a:off x="2156" y="3309"/>
                <a:ext cx="1510" cy="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2312" y="2050"/>
              <a:ext cx="952" cy="1424"/>
              <a:chOff x="2312" y="2040"/>
              <a:chExt cx="952" cy="1420"/>
            </a:xfrm>
          </p:grpSpPr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2312" y="2040"/>
                <a:ext cx="0" cy="142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>
                <a:off x="2788" y="2040"/>
                <a:ext cx="0" cy="142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2471" y="2040"/>
                <a:ext cx="0" cy="142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>
                <a:off x="2946" y="2040"/>
                <a:ext cx="0" cy="142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3" name="Line 27"/>
              <p:cNvSpPr>
                <a:spLocks noChangeShapeType="1"/>
              </p:cNvSpPr>
              <p:nvPr/>
            </p:nvSpPr>
            <p:spPr bwMode="auto">
              <a:xfrm>
                <a:off x="2629" y="2040"/>
                <a:ext cx="0" cy="142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4" name="Line 28"/>
              <p:cNvSpPr>
                <a:spLocks noChangeShapeType="1"/>
              </p:cNvSpPr>
              <p:nvPr/>
            </p:nvSpPr>
            <p:spPr bwMode="auto">
              <a:xfrm>
                <a:off x="3105" y="2040"/>
                <a:ext cx="0" cy="142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5" name="Line 29"/>
              <p:cNvSpPr>
                <a:spLocks noChangeShapeType="1"/>
              </p:cNvSpPr>
              <p:nvPr/>
            </p:nvSpPr>
            <p:spPr bwMode="auto">
              <a:xfrm>
                <a:off x="3264" y="2040"/>
                <a:ext cx="0" cy="1420"/>
              </a:xfrm>
              <a:prstGeom prst="line">
                <a:avLst/>
              </a:prstGeom>
              <a:noFill/>
              <a:ln w="158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" name="Rectangle 32"/>
            <p:cNvSpPr>
              <a:spLocks noChangeArrowheads="1"/>
            </p:cNvSpPr>
            <p:nvPr/>
          </p:nvSpPr>
          <p:spPr bwMode="auto">
            <a:xfrm>
              <a:off x="2636" y="2040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2320" y="2360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475" y="2198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797" y="2202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3" name="Rectangle 36"/>
            <p:cNvSpPr>
              <a:spLocks noChangeArrowheads="1"/>
            </p:cNvSpPr>
            <p:nvPr/>
          </p:nvSpPr>
          <p:spPr bwMode="auto">
            <a:xfrm>
              <a:off x="2952" y="2357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4" name="Rectangle 37"/>
            <p:cNvSpPr>
              <a:spLocks noChangeArrowheads="1"/>
            </p:cNvSpPr>
            <p:nvPr/>
          </p:nvSpPr>
          <p:spPr bwMode="auto">
            <a:xfrm>
              <a:off x="2160" y="2519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5" name="Rectangle 38"/>
            <p:cNvSpPr>
              <a:spLocks noChangeArrowheads="1"/>
            </p:cNvSpPr>
            <p:nvPr/>
          </p:nvSpPr>
          <p:spPr bwMode="auto">
            <a:xfrm>
              <a:off x="3110" y="2526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>
              <a:off x="3107" y="2675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2163" y="2672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8" name="Rectangle 41"/>
            <p:cNvSpPr>
              <a:spLocks noChangeArrowheads="1"/>
            </p:cNvSpPr>
            <p:nvPr/>
          </p:nvSpPr>
          <p:spPr bwMode="auto">
            <a:xfrm>
              <a:off x="2160" y="2838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9" name="Rectangle 42"/>
            <p:cNvSpPr>
              <a:spLocks noChangeArrowheads="1"/>
            </p:cNvSpPr>
            <p:nvPr/>
          </p:nvSpPr>
          <p:spPr bwMode="auto">
            <a:xfrm>
              <a:off x="3107" y="2838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0" name="Rectangle 43"/>
            <p:cNvSpPr>
              <a:spLocks noChangeArrowheads="1"/>
            </p:cNvSpPr>
            <p:nvPr/>
          </p:nvSpPr>
          <p:spPr bwMode="auto">
            <a:xfrm>
              <a:off x="3110" y="2996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auto">
            <a:xfrm>
              <a:off x="2163" y="2996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2" name="Rectangle 45"/>
            <p:cNvSpPr>
              <a:spLocks noChangeArrowheads="1"/>
            </p:cNvSpPr>
            <p:nvPr/>
          </p:nvSpPr>
          <p:spPr bwMode="auto">
            <a:xfrm>
              <a:off x="2160" y="3151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3" name="Rectangle 46"/>
            <p:cNvSpPr>
              <a:spLocks noChangeArrowheads="1"/>
            </p:cNvSpPr>
            <p:nvPr/>
          </p:nvSpPr>
          <p:spPr bwMode="auto">
            <a:xfrm>
              <a:off x="3110" y="3151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2316" y="2838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2476" y="2838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2948" y="2838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2789" y="2838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2630" y="2838"/>
              <a:ext cx="147" cy="147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</p:grpSp>
      <p:sp>
        <p:nvSpPr>
          <p:cNvPr id="44" name="Rectangle 54"/>
          <p:cNvSpPr>
            <a:spLocks noChangeArrowheads="1"/>
          </p:cNvSpPr>
          <p:nvPr/>
        </p:nvSpPr>
        <p:spPr bwMode="auto">
          <a:xfrm>
            <a:off x="377825" y="1988840"/>
            <a:ext cx="622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</a:rPr>
              <a:t>即: 字符</a:t>
            </a:r>
            <a:r>
              <a:rPr lang="en-US" altLang="zh-CN" sz="2800" b="1">
                <a:solidFill>
                  <a:srgbClr val="C00000"/>
                </a:solidFill>
              </a:rPr>
              <a:t>A</a:t>
            </a:r>
            <a:r>
              <a:rPr lang="zh-CN" altLang="en-US" sz="2800" b="1">
                <a:solidFill>
                  <a:srgbClr val="C00000"/>
                </a:solidFill>
              </a:rPr>
              <a:t>的编码位41</a:t>
            </a:r>
            <a:r>
              <a:rPr lang="en-US" altLang="zh-CN" sz="2800" b="1">
                <a:solidFill>
                  <a:srgbClr val="C00000"/>
                </a:solidFill>
              </a:rPr>
              <a:t>H</a:t>
            </a:r>
            <a:r>
              <a:rPr lang="zh-CN" altLang="en-US" sz="2800" b="1">
                <a:solidFill>
                  <a:srgbClr val="C00000"/>
                </a:solidFill>
              </a:rPr>
              <a:t>指向下列点阵</a:t>
            </a:r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2601913" y="3290912"/>
            <a:ext cx="514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FF0000"/>
                </a:solidFill>
              </a:rPr>
              <a:t>41</a:t>
            </a:r>
          </a:p>
        </p:txBody>
      </p:sp>
      <p:sp>
        <p:nvSpPr>
          <p:cNvPr id="46" name="Text Box 56"/>
          <p:cNvSpPr txBox="1">
            <a:spLocks noChangeArrowheads="1"/>
          </p:cNvSpPr>
          <p:nvPr/>
        </p:nvSpPr>
        <p:spPr bwMode="auto">
          <a:xfrm>
            <a:off x="2432050" y="2603524"/>
            <a:ext cx="1041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600" b="1">
                <a:solidFill>
                  <a:srgbClr val="0000FF"/>
                </a:solidFill>
              </a:rPr>
              <a:t>高位地址</a:t>
            </a:r>
          </a:p>
        </p:txBody>
      </p:sp>
      <p:sp>
        <p:nvSpPr>
          <p:cNvPr id="47" name="Text Box 57"/>
          <p:cNvSpPr txBox="1">
            <a:spLocks noChangeArrowheads="1"/>
          </p:cNvSpPr>
          <p:nvPr/>
        </p:nvSpPr>
        <p:spPr bwMode="auto">
          <a:xfrm>
            <a:off x="3214688" y="2601937"/>
            <a:ext cx="97948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</a:rPr>
              <a:t>低位地址</a:t>
            </a:r>
          </a:p>
        </p:txBody>
      </p:sp>
      <p:sp>
        <p:nvSpPr>
          <p:cNvPr id="48" name="Text Box 58"/>
          <p:cNvSpPr txBox="1">
            <a:spLocks noChangeArrowheads="1"/>
          </p:cNvSpPr>
          <p:nvPr/>
        </p:nvSpPr>
        <p:spPr bwMode="auto">
          <a:xfrm>
            <a:off x="3201988" y="3403624"/>
            <a:ext cx="960437" cy="244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</a:pPr>
            <a:r>
              <a:rPr lang="zh-CN" altLang="en-US" sz="2600" b="1" smtClean="0">
                <a:solidFill>
                  <a:srgbClr val="0000FF"/>
                </a:solidFill>
              </a:rPr>
              <a:t>00000001001000110100010101100111</a:t>
            </a:r>
            <a:endParaRPr lang="en-US" altLang="zh-CN" sz="2600" b="1" smtClean="0">
              <a:solidFill>
                <a:srgbClr val="0000FF"/>
              </a:solidFill>
            </a:endParaRPr>
          </a:p>
          <a:p>
            <a:pPr>
              <a:lnSpc>
                <a:spcPct val="65000"/>
              </a:lnSpc>
            </a:pPr>
            <a:r>
              <a:rPr lang="zh-CN" altLang="en-US" sz="2600" b="1" smtClean="0">
                <a:solidFill>
                  <a:srgbClr val="0000FF"/>
                </a:solidFill>
              </a:rPr>
              <a:t>1000</a:t>
            </a:r>
            <a:endParaRPr lang="zh-CN" altLang="en-US" sz="2600" b="1">
              <a:solidFill>
                <a:srgbClr val="0000FF"/>
              </a:solidFill>
            </a:endParaRPr>
          </a:p>
        </p:txBody>
      </p:sp>
      <p:sp>
        <p:nvSpPr>
          <p:cNvPr id="49" name="AutoShape 60"/>
          <p:cNvSpPr>
            <a:spLocks/>
          </p:cNvSpPr>
          <p:nvPr/>
        </p:nvSpPr>
        <p:spPr bwMode="auto">
          <a:xfrm rot="16200000">
            <a:off x="3570287" y="5541987"/>
            <a:ext cx="104775" cy="552450"/>
          </a:xfrm>
          <a:prstGeom prst="leftBrace">
            <a:avLst>
              <a:gd name="adj1" fmla="val 43939"/>
              <a:gd name="adj2" fmla="val 50000"/>
            </a:avLst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585788" y="4433912"/>
            <a:ext cx="24288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来自于扫描线编码(编号</a:t>
            </a:r>
            <a:r>
              <a:rPr lang="en-US" altLang="zh-CN" sz="2800" b="1"/>
              <a:t>)</a:t>
            </a:r>
          </a:p>
        </p:txBody>
      </p:sp>
      <p:sp>
        <p:nvSpPr>
          <p:cNvPr id="51" name="Freeform 63"/>
          <p:cNvSpPr>
            <a:spLocks/>
          </p:cNvSpPr>
          <p:nvPr/>
        </p:nvSpPr>
        <p:spPr bwMode="auto">
          <a:xfrm>
            <a:off x="2390775" y="5365774"/>
            <a:ext cx="1231900" cy="871538"/>
          </a:xfrm>
          <a:custGeom>
            <a:avLst/>
            <a:gdLst/>
            <a:ahLst/>
            <a:cxnLst>
              <a:cxn ang="0">
                <a:pos x="944" y="268"/>
              </a:cxn>
              <a:cxn ang="0">
                <a:pos x="944" y="427"/>
              </a:cxn>
              <a:cxn ang="0">
                <a:pos x="0" y="0"/>
              </a:cxn>
            </a:cxnLst>
            <a:rect l="0" t="0" r="r" b="b"/>
            <a:pathLst>
              <a:path w="944" h="427">
                <a:moveTo>
                  <a:pt x="944" y="268"/>
                </a:moveTo>
                <a:lnTo>
                  <a:pt x="944" y="427"/>
                </a:lnTo>
                <a:lnTo>
                  <a:pt x="0" y="0"/>
                </a:lnTo>
              </a:path>
            </a:pathLst>
          </a:custGeom>
          <a:noFill/>
          <a:ln w="22225" cmpd="sng">
            <a:solidFill>
              <a:srgbClr val="0000FF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2" name="Text Box 64"/>
          <p:cNvSpPr txBox="1">
            <a:spLocks noChangeArrowheads="1"/>
          </p:cNvSpPr>
          <p:nvPr/>
        </p:nvSpPr>
        <p:spPr bwMode="auto">
          <a:xfrm>
            <a:off x="457200" y="2711474"/>
            <a:ext cx="1720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来自于字符编码</a:t>
            </a:r>
          </a:p>
        </p:txBody>
      </p:sp>
      <p:sp>
        <p:nvSpPr>
          <p:cNvPr id="53" name="Freeform 65"/>
          <p:cNvSpPr>
            <a:spLocks/>
          </p:cNvSpPr>
          <p:nvPr/>
        </p:nvSpPr>
        <p:spPr bwMode="auto">
          <a:xfrm>
            <a:off x="1819275" y="3573487"/>
            <a:ext cx="1049338" cy="655637"/>
          </a:xfrm>
          <a:custGeom>
            <a:avLst/>
            <a:gdLst/>
            <a:ahLst/>
            <a:cxnLst>
              <a:cxn ang="0">
                <a:pos x="695" y="60"/>
              </a:cxn>
              <a:cxn ang="0">
                <a:pos x="695" y="298"/>
              </a:cxn>
              <a:cxn ang="0">
                <a:pos x="0" y="0"/>
              </a:cxn>
            </a:cxnLst>
            <a:rect l="0" t="0" r="r" b="b"/>
            <a:pathLst>
              <a:path w="695" h="298">
                <a:moveTo>
                  <a:pt x="695" y="60"/>
                </a:moveTo>
                <a:lnTo>
                  <a:pt x="695" y="298"/>
                </a:lnTo>
                <a:lnTo>
                  <a:pt x="0" y="0"/>
                </a:lnTo>
              </a:path>
            </a:pathLst>
          </a:custGeom>
          <a:noFill/>
          <a:ln w="22225" cmpd="sng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4" name="Text Box 66"/>
          <p:cNvSpPr txBox="1">
            <a:spLocks noChangeArrowheads="1"/>
          </p:cNvSpPr>
          <p:nvPr/>
        </p:nvSpPr>
        <p:spPr bwMode="auto">
          <a:xfrm>
            <a:off x="5878513" y="2582887"/>
            <a:ext cx="12763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</a:rPr>
              <a:t>字符点阵代码</a:t>
            </a:r>
          </a:p>
        </p:txBody>
      </p:sp>
      <p:sp>
        <p:nvSpPr>
          <p:cNvPr id="55" name="Rectangle 67"/>
          <p:cNvSpPr>
            <a:spLocks noChangeArrowheads="1"/>
          </p:cNvSpPr>
          <p:nvPr/>
        </p:nvSpPr>
        <p:spPr bwMode="auto">
          <a:xfrm>
            <a:off x="6070600" y="3403624"/>
            <a:ext cx="933450" cy="244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</a:pPr>
            <a:r>
              <a:rPr lang="zh-CN" altLang="en-US" sz="2600" b="1">
                <a:solidFill>
                  <a:srgbClr val="0000FF"/>
                </a:solidFill>
              </a:rPr>
              <a:t>10</a:t>
            </a:r>
            <a:r>
              <a:rPr lang="en-US" altLang="zh-CN" sz="2600" b="1">
                <a:solidFill>
                  <a:srgbClr val="0000FF"/>
                </a:solidFill>
              </a:rPr>
              <a:t>H28H44H82H82HFEH82H82H00H</a:t>
            </a:r>
          </a:p>
        </p:txBody>
      </p:sp>
      <p:sp>
        <p:nvSpPr>
          <p:cNvPr id="56" name="AutoShape 68"/>
          <p:cNvSpPr>
            <a:spLocks/>
          </p:cNvSpPr>
          <p:nvPr/>
        </p:nvSpPr>
        <p:spPr bwMode="auto">
          <a:xfrm>
            <a:off x="6953250" y="3465537"/>
            <a:ext cx="215900" cy="2301875"/>
          </a:xfrm>
          <a:prstGeom prst="rightBrace">
            <a:avLst>
              <a:gd name="adj1" fmla="val 8884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7" name="Text Box 69"/>
          <p:cNvSpPr txBox="1">
            <a:spLocks noChangeArrowheads="1"/>
          </p:cNvSpPr>
          <p:nvPr/>
        </p:nvSpPr>
        <p:spPr bwMode="auto">
          <a:xfrm>
            <a:off x="7108825" y="3732237"/>
            <a:ext cx="20177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从字符发生器依次读出的点阵代码送往显示器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44" grpId="0" build="p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nimBg="1"/>
      <p:bldP spid="50" grpId="0" autoUpdateAnimBg="0"/>
      <p:bldP spid="51" grpId="0" animBg="1"/>
      <p:bldP spid="52" grpId="0" autoUpdateAnimBg="0"/>
      <p:bldP spid="53" grpId="0" animBg="1"/>
      <p:bldP spid="54" grpId="0" autoUpdateAnimBg="0"/>
      <p:bldP spid="55" grpId="0" autoUpdateAnimBg="0"/>
      <p:bldP spid="56" grpId="0" animBg="1"/>
      <p:bldP spid="5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1600" y="116632"/>
            <a:ext cx="74152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6.3.1  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CRT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的显示方式与常见显示规格  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741613" y="1346175"/>
            <a:ext cx="4238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字符/数字(</a:t>
            </a:r>
            <a:r>
              <a:rPr lang="en-US" altLang="zh-CN" sz="2800" b="1"/>
              <a:t>A/N)</a:t>
            </a:r>
            <a:r>
              <a:rPr lang="zh-CN" altLang="en-US" sz="2800" b="1"/>
              <a:t>方式:  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716213" y="1955775"/>
            <a:ext cx="3268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图形(</a:t>
            </a:r>
            <a:r>
              <a:rPr lang="en-US" altLang="zh-CN" sz="2800" b="1"/>
              <a:t>APA)</a:t>
            </a:r>
            <a:r>
              <a:rPr lang="zh-CN" altLang="en-US" sz="2800" b="1"/>
              <a:t>方式:  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011863" y="1349350"/>
            <a:ext cx="3132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以字符为显示单位  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310188" y="1973237"/>
            <a:ext cx="3833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以点(像素)为显示单位   </a:t>
            </a:r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>
            <a:off x="717550" y="1855762"/>
            <a:ext cx="284163" cy="3206750"/>
          </a:xfrm>
          <a:prstGeom prst="leftBrace">
            <a:avLst>
              <a:gd name="adj1" fmla="val 9404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946150" y="1671612"/>
            <a:ext cx="184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显示方式  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933450" y="3190850"/>
            <a:ext cx="1897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分辨率   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008063" y="4667225"/>
            <a:ext cx="154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颜色   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365375" y="2628875"/>
            <a:ext cx="5870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A/N: </a:t>
            </a:r>
            <a:r>
              <a:rPr lang="zh-CN" altLang="en-US" sz="2800" b="1"/>
              <a:t>一帧画面显示的字符数   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67100" y="3043212"/>
            <a:ext cx="4733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(字符行数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列数 </a:t>
            </a:r>
            <a:r>
              <a:rPr lang="zh-CN" altLang="en-US" sz="2800" b="1">
                <a:solidFill>
                  <a:srgbClr val="0000FF"/>
                </a:solidFill>
              </a:rPr>
              <a:t>如: 25</a:t>
            </a:r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zh-CN" altLang="en-US" sz="2800" b="1">
                <a:solidFill>
                  <a:srgbClr val="0000FF"/>
                </a:solidFill>
              </a:rPr>
              <a:t>80</a:t>
            </a:r>
            <a:r>
              <a:rPr lang="zh-CN" altLang="en-US" sz="2800" b="1"/>
              <a:t> )  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393950" y="3614712"/>
            <a:ext cx="606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APA: </a:t>
            </a:r>
            <a:r>
              <a:rPr lang="zh-CN" altLang="en-US" sz="2800" b="1"/>
              <a:t>一帧画面显示的像点数   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516313" y="4036987"/>
            <a:ext cx="4913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(每线点数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线数 </a:t>
            </a:r>
            <a:r>
              <a:rPr lang="zh-CN" altLang="en-US" sz="2800" b="1">
                <a:solidFill>
                  <a:srgbClr val="0000FF"/>
                </a:solidFill>
              </a:rPr>
              <a:t>如: 640</a:t>
            </a:r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zh-CN" altLang="en-US" sz="2800" b="1">
                <a:solidFill>
                  <a:srgbClr val="0000FF"/>
                </a:solidFill>
              </a:rPr>
              <a:t>200</a:t>
            </a:r>
            <a:r>
              <a:rPr lang="zh-CN" altLang="en-US" sz="2800" b="1"/>
              <a:t>) </a:t>
            </a: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2298700" y="4710087"/>
            <a:ext cx="538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如: 2色、4色、16色等   </a:t>
            </a: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10907" y="2659037"/>
            <a:ext cx="646331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显示规格</a:t>
            </a: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>
            <a:off x="2541588" y="1522387"/>
            <a:ext cx="227012" cy="755650"/>
          </a:xfrm>
          <a:prstGeom prst="leftBrace">
            <a:avLst>
              <a:gd name="adj1" fmla="val 2773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AutoShape 44"/>
          <p:cNvSpPr>
            <a:spLocks/>
          </p:cNvSpPr>
          <p:nvPr/>
        </p:nvSpPr>
        <p:spPr bwMode="auto">
          <a:xfrm>
            <a:off x="2151063" y="2903512"/>
            <a:ext cx="269875" cy="1049338"/>
          </a:xfrm>
          <a:prstGeom prst="leftBrace">
            <a:avLst>
              <a:gd name="adj1" fmla="val 3240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animBg="1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 advAuto="3000"/>
      <p:bldP spid="13" grpId="0" build="p" autoUpdateAnimBg="0"/>
      <p:bldP spid="14" grpId="0" build="p" autoUpdateAnimBg="0" advAuto="3000"/>
      <p:bldP spid="15" grpId="0" build="p" autoUpdateAnimBg="0"/>
      <p:bldP spid="16" grpId="0" autoUpdateAnimBg="0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539750" y="3283669"/>
            <a:ext cx="7993063" cy="866775"/>
            <a:chOff x="340" y="2431"/>
            <a:chExt cx="5035" cy="54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40" y="2431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40" y="2523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340" y="2613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40" y="2704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40" y="2795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40" y="2886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40" y="2977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2733675" y="3067769"/>
            <a:ext cx="2017713" cy="3457575"/>
            <a:chOff x="499" y="2114"/>
            <a:chExt cx="1271" cy="2178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499" y="2114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589" y="2114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680" y="2114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771" y="2114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862" y="2114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952" y="2114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1044" y="2114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133" y="2114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1224" y="2114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1315" y="2114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1406" y="2114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1498" y="2114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1589" y="2114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1679" y="2114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1770" y="2114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" name="Group 33"/>
          <p:cNvGrpSpPr>
            <a:grpSpLocks/>
          </p:cNvGrpSpPr>
          <p:nvPr/>
        </p:nvGrpSpPr>
        <p:grpSpPr bwMode="auto">
          <a:xfrm>
            <a:off x="2660650" y="3212232"/>
            <a:ext cx="1838325" cy="109537"/>
            <a:chOff x="453" y="2386"/>
            <a:chExt cx="1158" cy="69"/>
          </a:xfrm>
        </p:grpSpPr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453" y="238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544" y="2387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635" y="238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725" y="238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816" y="238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907" y="238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Oval 40"/>
            <p:cNvSpPr>
              <a:spLocks noChangeArrowheads="1"/>
            </p:cNvSpPr>
            <p:nvPr/>
          </p:nvSpPr>
          <p:spPr bwMode="auto">
            <a:xfrm>
              <a:off x="998" y="238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41"/>
            <p:cNvSpPr>
              <a:spLocks noChangeArrowheads="1"/>
            </p:cNvSpPr>
            <p:nvPr/>
          </p:nvSpPr>
          <p:spPr bwMode="auto">
            <a:xfrm>
              <a:off x="1088" y="238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42"/>
            <p:cNvSpPr>
              <a:spLocks noChangeArrowheads="1"/>
            </p:cNvSpPr>
            <p:nvPr/>
          </p:nvSpPr>
          <p:spPr bwMode="auto">
            <a:xfrm>
              <a:off x="1179" y="238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43"/>
            <p:cNvSpPr>
              <a:spLocks noChangeArrowheads="1"/>
            </p:cNvSpPr>
            <p:nvPr/>
          </p:nvSpPr>
          <p:spPr bwMode="auto">
            <a:xfrm>
              <a:off x="1270" y="238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44"/>
            <p:cNvSpPr>
              <a:spLocks noChangeArrowheads="1"/>
            </p:cNvSpPr>
            <p:nvPr/>
          </p:nvSpPr>
          <p:spPr bwMode="auto">
            <a:xfrm>
              <a:off x="1543" y="238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3" name="Group 45"/>
          <p:cNvGrpSpPr>
            <a:grpSpLocks/>
          </p:cNvGrpSpPr>
          <p:nvPr/>
        </p:nvGrpSpPr>
        <p:grpSpPr bwMode="auto">
          <a:xfrm>
            <a:off x="2949575" y="3645619"/>
            <a:ext cx="1838325" cy="107950"/>
            <a:chOff x="635" y="2659"/>
            <a:chExt cx="1158" cy="68"/>
          </a:xfrm>
        </p:grpSpPr>
        <p:sp>
          <p:nvSpPr>
            <p:cNvPr id="44" name="Oval 46"/>
            <p:cNvSpPr>
              <a:spLocks noChangeArrowheads="1"/>
            </p:cNvSpPr>
            <p:nvPr/>
          </p:nvSpPr>
          <p:spPr bwMode="auto">
            <a:xfrm>
              <a:off x="635" y="2659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Oval 47"/>
            <p:cNvSpPr>
              <a:spLocks noChangeArrowheads="1"/>
            </p:cNvSpPr>
            <p:nvPr/>
          </p:nvSpPr>
          <p:spPr bwMode="auto">
            <a:xfrm>
              <a:off x="907" y="2659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Oval 48"/>
            <p:cNvSpPr>
              <a:spLocks noChangeArrowheads="1"/>
            </p:cNvSpPr>
            <p:nvPr/>
          </p:nvSpPr>
          <p:spPr bwMode="auto">
            <a:xfrm>
              <a:off x="998" y="2659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Oval 49"/>
            <p:cNvSpPr>
              <a:spLocks noChangeArrowheads="1"/>
            </p:cNvSpPr>
            <p:nvPr/>
          </p:nvSpPr>
          <p:spPr bwMode="auto">
            <a:xfrm>
              <a:off x="1088" y="2659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Oval 50"/>
            <p:cNvSpPr>
              <a:spLocks noChangeArrowheads="1"/>
            </p:cNvSpPr>
            <p:nvPr/>
          </p:nvSpPr>
          <p:spPr bwMode="auto">
            <a:xfrm>
              <a:off x="1179" y="2659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Oval 51"/>
            <p:cNvSpPr>
              <a:spLocks noChangeArrowheads="1"/>
            </p:cNvSpPr>
            <p:nvPr/>
          </p:nvSpPr>
          <p:spPr bwMode="auto">
            <a:xfrm>
              <a:off x="1270" y="2659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Oval 52"/>
            <p:cNvSpPr>
              <a:spLocks noChangeArrowheads="1"/>
            </p:cNvSpPr>
            <p:nvPr/>
          </p:nvSpPr>
          <p:spPr bwMode="auto">
            <a:xfrm>
              <a:off x="1360" y="2659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Oval 53"/>
            <p:cNvSpPr>
              <a:spLocks noChangeArrowheads="1"/>
            </p:cNvSpPr>
            <p:nvPr/>
          </p:nvSpPr>
          <p:spPr bwMode="auto">
            <a:xfrm>
              <a:off x="1725" y="2659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2" name="Group 54"/>
          <p:cNvGrpSpPr>
            <a:grpSpLocks/>
          </p:cNvGrpSpPr>
          <p:nvPr/>
        </p:nvGrpSpPr>
        <p:grpSpPr bwMode="auto">
          <a:xfrm>
            <a:off x="2949575" y="4077419"/>
            <a:ext cx="1838325" cy="109538"/>
            <a:chOff x="635" y="2931"/>
            <a:chExt cx="1158" cy="69"/>
          </a:xfrm>
        </p:grpSpPr>
        <p:sp>
          <p:nvSpPr>
            <p:cNvPr id="53" name="Oval 55"/>
            <p:cNvSpPr>
              <a:spLocks noChangeArrowheads="1"/>
            </p:cNvSpPr>
            <p:nvPr/>
          </p:nvSpPr>
          <p:spPr bwMode="auto">
            <a:xfrm>
              <a:off x="635" y="2932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Oval 56"/>
            <p:cNvSpPr>
              <a:spLocks noChangeArrowheads="1"/>
            </p:cNvSpPr>
            <p:nvPr/>
          </p:nvSpPr>
          <p:spPr bwMode="auto">
            <a:xfrm>
              <a:off x="907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Oval 57"/>
            <p:cNvSpPr>
              <a:spLocks noChangeArrowheads="1"/>
            </p:cNvSpPr>
            <p:nvPr/>
          </p:nvSpPr>
          <p:spPr bwMode="auto">
            <a:xfrm>
              <a:off x="998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Oval 58"/>
            <p:cNvSpPr>
              <a:spLocks noChangeArrowheads="1"/>
            </p:cNvSpPr>
            <p:nvPr/>
          </p:nvSpPr>
          <p:spPr bwMode="auto">
            <a:xfrm>
              <a:off x="1088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Oval 59"/>
            <p:cNvSpPr>
              <a:spLocks noChangeArrowheads="1"/>
            </p:cNvSpPr>
            <p:nvPr/>
          </p:nvSpPr>
          <p:spPr bwMode="auto">
            <a:xfrm>
              <a:off x="1179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Oval 60"/>
            <p:cNvSpPr>
              <a:spLocks noChangeArrowheads="1"/>
            </p:cNvSpPr>
            <p:nvPr/>
          </p:nvSpPr>
          <p:spPr bwMode="auto">
            <a:xfrm>
              <a:off x="1270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Oval 61"/>
            <p:cNvSpPr>
              <a:spLocks noChangeArrowheads="1"/>
            </p:cNvSpPr>
            <p:nvPr/>
          </p:nvSpPr>
          <p:spPr bwMode="auto">
            <a:xfrm>
              <a:off x="1360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Oval 62"/>
            <p:cNvSpPr>
              <a:spLocks noChangeArrowheads="1"/>
            </p:cNvSpPr>
            <p:nvPr/>
          </p:nvSpPr>
          <p:spPr bwMode="auto">
            <a:xfrm>
              <a:off x="1725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1" name="Group 63"/>
          <p:cNvGrpSpPr>
            <a:grpSpLocks/>
          </p:cNvGrpSpPr>
          <p:nvPr/>
        </p:nvGrpSpPr>
        <p:grpSpPr bwMode="auto">
          <a:xfrm>
            <a:off x="2949575" y="3356694"/>
            <a:ext cx="1692275" cy="107950"/>
            <a:chOff x="635" y="2477"/>
            <a:chExt cx="1066" cy="68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635" y="2477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Oval 65"/>
            <p:cNvSpPr>
              <a:spLocks noChangeArrowheads="1"/>
            </p:cNvSpPr>
            <p:nvPr/>
          </p:nvSpPr>
          <p:spPr bwMode="auto">
            <a:xfrm>
              <a:off x="907" y="2477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Oval 66"/>
            <p:cNvSpPr>
              <a:spLocks noChangeArrowheads="1"/>
            </p:cNvSpPr>
            <p:nvPr/>
          </p:nvSpPr>
          <p:spPr bwMode="auto">
            <a:xfrm>
              <a:off x="1633" y="2477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Oval 67"/>
            <p:cNvSpPr>
              <a:spLocks noChangeArrowheads="1"/>
            </p:cNvSpPr>
            <p:nvPr/>
          </p:nvSpPr>
          <p:spPr bwMode="auto">
            <a:xfrm>
              <a:off x="1451" y="2477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2949575" y="3466232"/>
            <a:ext cx="1838325" cy="142875"/>
            <a:chOff x="635" y="2546"/>
            <a:chExt cx="1158" cy="90"/>
          </a:xfrm>
        </p:grpSpPr>
        <p:sp>
          <p:nvSpPr>
            <p:cNvPr id="67" name="Oval 69"/>
            <p:cNvSpPr>
              <a:spLocks noChangeArrowheads="1"/>
            </p:cNvSpPr>
            <p:nvPr/>
          </p:nvSpPr>
          <p:spPr bwMode="auto">
            <a:xfrm>
              <a:off x="635" y="2568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auto">
            <a:xfrm>
              <a:off x="907" y="2568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auto">
            <a:xfrm>
              <a:off x="1360" y="2568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auto">
            <a:xfrm>
              <a:off x="1725" y="254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1" name="Group 73"/>
          <p:cNvGrpSpPr>
            <a:grpSpLocks/>
          </p:cNvGrpSpPr>
          <p:nvPr/>
        </p:nvGrpSpPr>
        <p:grpSpPr bwMode="auto">
          <a:xfrm>
            <a:off x="2949575" y="3790082"/>
            <a:ext cx="1838325" cy="107950"/>
            <a:chOff x="635" y="2750"/>
            <a:chExt cx="1158" cy="68"/>
          </a:xfrm>
        </p:grpSpPr>
        <p:sp>
          <p:nvSpPr>
            <p:cNvPr id="72" name="Oval 74"/>
            <p:cNvSpPr>
              <a:spLocks noChangeArrowheads="1"/>
            </p:cNvSpPr>
            <p:nvPr/>
          </p:nvSpPr>
          <p:spPr bwMode="auto">
            <a:xfrm>
              <a:off x="635" y="2750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75"/>
            <p:cNvSpPr>
              <a:spLocks noChangeArrowheads="1"/>
            </p:cNvSpPr>
            <p:nvPr/>
          </p:nvSpPr>
          <p:spPr bwMode="auto">
            <a:xfrm>
              <a:off x="907" y="2750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Oval 76"/>
            <p:cNvSpPr>
              <a:spLocks noChangeArrowheads="1"/>
            </p:cNvSpPr>
            <p:nvPr/>
          </p:nvSpPr>
          <p:spPr bwMode="auto">
            <a:xfrm>
              <a:off x="1453" y="2750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Oval 77"/>
            <p:cNvSpPr>
              <a:spLocks noChangeArrowheads="1"/>
            </p:cNvSpPr>
            <p:nvPr/>
          </p:nvSpPr>
          <p:spPr bwMode="auto">
            <a:xfrm>
              <a:off x="1543" y="2750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Oval 78"/>
            <p:cNvSpPr>
              <a:spLocks noChangeArrowheads="1"/>
            </p:cNvSpPr>
            <p:nvPr/>
          </p:nvSpPr>
          <p:spPr bwMode="auto">
            <a:xfrm>
              <a:off x="1634" y="2750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Oval 79"/>
            <p:cNvSpPr>
              <a:spLocks noChangeArrowheads="1"/>
            </p:cNvSpPr>
            <p:nvPr/>
          </p:nvSpPr>
          <p:spPr bwMode="auto">
            <a:xfrm>
              <a:off x="1360" y="2750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80"/>
            <p:cNvSpPr>
              <a:spLocks noChangeArrowheads="1"/>
            </p:cNvSpPr>
            <p:nvPr/>
          </p:nvSpPr>
          <p:spPr bwMode="auto">
            <a:xfrm>
              <a:off x="1725" y="2750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9" name="Group 81"/>
          <p:cNvGrpSpPr>
            <a:grpSpLocks/>
          </p:cNvGrpSpPr>
          <p:nvPr/>
        </p:nvGrpSpPr>
        <p:grpSpPr bwMode="auto">
          <a:xfrm>
            <a:off x="2949575" y="3932957"/>
            <a:ext cx="1838325" cy="107950"/>
            <a:chOff x="635" y="2840"/>
            <a:chExt cx="1158" cy="68"/>
          </a:xfrm>
        </p:grpSpPr>
        <p:sp>
          <p:nvSpPr>
            <p:cNvPr id="80" name="Oval 82"/>
            <p:cNvSpPr>
              <a:spLocks noChangeArrowheads="1"/>
            </p:cNvSpPr>
            <p:nvPr/>
          </p:nvSpPr>
          <p:spPr bwMode="auto">
            <a:xfrm>
              <a:off x="635" y="2840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83"/>
            <p:cNvSpPr>
              <a:spLocks noChangeArrowheads="1"/>
            </p:cNvSpPr>
            <p:nvPr/>
          </p:nvSpPr>
          <p:spPr bwMode="auto">
            <a:xfrm>
              <a:off x="907" y="2840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84"/>
            <p:cNvSpPr>
              <a:spLocks noChangeArrowheads="1"/>
            </p:cNvSpPr>
            <p:nvPr/>
          </p:nvSpPr>
          <p:spPr bwMode="auto">
            <a:xfrm>
              <a:off x="1360" y="2840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Oval 85"/>
            <p:cNvSpPr>
              <a:spLocks noChangeArrowheads="1"/>
            </p:cNvSpPr>
            <p:nvPr/>
          </p:nvSpPr>
          <p:spPr bwMode="auto">
            <a:xfrm>
              <a:off x="1725" y="2840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4" name="Text Box 86"/>
          <p:cNvSpPr txBox="1">
            <a:spLocks noChangeArrowheads="1"/>
          </p:cNvSpPr>
          <p:nvPr/>
        </p:nvSpPr>
        <p:spPr bwMode="auto">
          <a:xfrm>
            <a:off x="1997621" y="1053281"/>
            <a:ext cx="1169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</a:rPr>
              <a:t>11111  </a:t>
            </a:r>
          </a:p>
        </p:txBody>
      </p:sp>
      <p:sp>
        <p:nvSpPr>
          <p:cNvPr id="85" name="Text Box 87"/>
          <p:cNvSpPr txBox="1">
            <a:spLocks noChangeArrowheads="1"/>
          </p:cNvSpPr>
          <p:nvPr/>
        </p:nvSpPr>
        <p:spPr bwMode="auto">
          <a:xfrm>
            <a:off x="1835696" y="1305694"/>
            <a:ext cx="1385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en-US" altLang="zh-CN" sz="2400"/>
              <a:t>00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00</a:t>
            </a:r>
            <a:r>
              <a:rPr lang="en-US" altLang="zh-CN" sz="2400">
                <a:solidFill>
                  <a:srgbClr val="FF3300"/>
                </a:solidFill>
              </a:rPr>
              <a:t>   </a:t>
            </a:r>
          </a:p>
        </p:txBody>
      </p:sp>
      <p:sp>
        <p:nvSpPr>
          <p:cNvPr id="86" name="Text Box 88"/>
          <p:cNvSpPr txBox="1">
            <a:spLocks noChangeArrowheads="1"/>
          </p:cNvSpPr>
          <p:nvPr/>
        </p:nvSpPr>
        <p:spPr bwMode="auto">
          <a:xfrm>
            <a:off x="1835696" y="1556519"/>
            <a:ext cx="1385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en-US" altLang="zh-CN" sz="2400"/>
              <a:t>00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00</a:t>
            </a:r>
            <a:r>
              <a:rPr lang="en-US" altLang="zh-CN" sz="2400">
                <a:solidFill>
                  <a:srgbClr val="FF3300"/>
                </a:solidFill>
              </a:rPr>
              <a:t>   </a:t>
            </a:r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1835696" y="1772419"/>
            <a:ext cx="1385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en-US" altLang="zh-CN" sz="2400"/>
              <a:t>00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00</a:t>
            </a:r>
            <a:r>
              <a:rPr lang="en-US" altLang="zh-CN" sz="2400">
                <a:solidFill>
                  <a:srgbClr val="FF3300"/>
                </a:solidFill>
              </a:rPr>
              <a:t>   </a:t>
            </a:r>
          </a:p>
        </p:txBody>
      </p:sp>
      <p:sp>
        <p:nvSpPr>
          <p:cNvPr id="88" name="Text Box 90"/>
          <p:cNvSpPr txBox="1">
            <a:spLocks noChangeArrowheads="1"/>
          </p:cNvSpPr>
          <p:nvPr/>
        </p:nvSpPr>
        <p:spPr bwMode="auto">
          <a:xfrm>
            <a:off x="1835696" y="1989906"/>
            <a:ext cx="1385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en-US" altLang="zh-CN" sz="2400"/>
              <a:t>00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00</a:t>
            </a:r>
            <a:r>
              <a:rPr lang="en-US" altLang="zh-CN" sz="2400">
                <a:solidFill>
                  <a:srgbClr val="FF3300"/>
                </a:solidFill>
              </a:rPr>
              <a:t>   </a:t>
            </a:r>
          </a:p>
        </p:txBody>
      </p:sp>
      <p:sp>
        <p:nvSpPr>
          <p:cNvPr id="89" name="Text Box 91"/>
          <p:cNvSpPr txBox="1">
            <a:spLocks noChangeArrowheads="1"/>
          </p:cNvSpPr>
          <p:nvPr/>
        </p:nvSpPr>
        <p:spPr bwMode="auto">
          <a:xfrm>
            <a:off x="1835696" y="2205806"/>
            <a:ext cx="1385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en-US" altLang="zh-CN" sz="2400"/>
              <a:t>00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00</a:t>
            </a:r>
            <a:r>
              <a:rPr lang="en-US" altLang="zh-CN" sz="2400">
                <a:solidFill>
                  <a:srgbClr val="FF3300"/>
                </a:solidFill>
              </a:rPr>
              <a:t>   </a:t>
            </a:r>
          </a:p>
        </p:txBody>
      </p:sp>
      <p:sp>
        <p:nvSpPr>
          <p:cNvPr id="90" name="Text Box 92"/>
          <p:cNvSpPr txBox="1">
            <a:spLocks noChangeArrowheads="1"/>
          </p:cNvSpPr>
          <p:nvPr/>
        </p:nvSpPr>
        <p:spPr bwMode="auto">
          <a:xfrm>
            <a:off x="1835696" y="2421706"/>
            <a:ext cx="1385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en-US" altLang="zh-CN" sz="2400"/>
              <a:t>00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00</a:t>
            </a:r>
            <a:r>
              <a:rPr lang="en-US" altLang="zh-CN" sz="2400">
                <a:solidFill>
                  <a:srgbClr val="FF3300"/>
                </a:solidFill>
              </a:rPr>
              <a:t>   </a:t>
            </a:r>
          </a:p>
        </p:txBody>
      </p:sp>
      <p:sp>
        <p:nvSpPr>
          <p:cNvPr id="91" name="Text Box 93"/>
          <p:cNvSpPr txBox="1">
            <a:spLocks noChangeArrowheads="1"/>
          </p:cNvSpPr>
          <p:nvPr/>
        </p:nvSpPr>
        <p:spPr bwMode="auto">
          <a:xfrm>
            <a:off x="3329533" y="1053281"/>
            <a:ext cx="1169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</a:rPr>
              <a:t>11111  </a:t>
            </a:r>
          </a:p>
        </p:txBody>
      </p:sp>
      <p:sp>
        <p:nvSpPr>
          <p:cNvPr id="92" name="Text Box 94"/>
          <p:cNvSpPr txBox="1">
            <a:spLocks noChangeArrowheads="1"/>
          </p:cNvSpPr>
          <p:nvPr/>
        </p:nvSpPr>
        <p:spPr bwMode="auto">
          <a:xfrm>
            <a:off x="3167608" y="1305694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0000</a:t>
            </a:r>
            <a:r>
              <a:rPr lang="en-US" altLang="zh-CN" sz="2400">
                <a:solidFill>
                  <a:srgbClr val="FF3300"/>
                </a:solidFill>
              </a:rPr>
              <a:t>   </a:t>
            </a:r>
          </a:p>
        </p:txBody>
      </p:sp>
      <p:sp>
        <p:nvSpPr>
          <p:cNvPr id="93" name="Text Box 95"/>
          <p:cNvSpPr txBox="1">
            <a:spLocks noChangeArrowheads="1"/>
          </p:cNvSpPr>
          <p:nvPr/>
        </p:nvSpPr>
        <p:spPr bwMode="auto">
          <a:xfrm>
            <a:off x="3167608" y="1532706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0000</a:t>
            </a:r>
            <a:r>
              <a:rPr lang="en-US" altLang="zh-CN" sz="2400">
                <a:solidFill>
                  <a:srgbClr val="FF3300"/>
                </a:solidFill>
              </a:rPr>
              <a:t>   </a:t>
            </a:r>
          </a:p>
        </p:txBody>
      </p:sp>
      <p:sp>
        <p:nvSpPr>
          <p:cNvPr id="94" name="Text Box 96"/>
          <p:cNvSpPr txBox="1">
            <a:spLocks noChangeArrowheads="1"/>
          </p:cNvSpPr>
          <p:nvPr/>
        </p:nvSpPr>
        <p:spPr bwMode="auto">
          <a:xfrm>
            <a:off x="3329533" y="1748606"/>
            <a:ext cx="1169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</a:rPr>
              <a:t>11111  </a:t>
            </a:r>
          </a:p>
        </p:txBody>
      </p:sp>
      <p:sp>
        <p:nvSpPr>
          <p:cNvPr id="95" name="Text Box 97"/>
          <p:cNvSpPr txBox="1">
            <a:spLocks noChangeArrowheads="1"/>
          </p:cNvSpPr>
          <p:nvPr/>
        </p:nvSpPr>
        <p:spPr bwMode="auto">
          <a:xfrm>
            <a:off x="3167608" y="1989906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0000</a:t>
            </a:r>
            <a:r>
              <a:rPr lang="en-US" altLang="zh-CN" sz="2400">
                <a:solidFill>
                  <a:srgbClr val="FF3300"/>
                </a:solidFill>
              </a:rPr>
              <a:t>   </a:t>
            </a:r>
          </a:p>
        </p:txBody>
      </p:sp>
      <p:sp>
        <p:nvSpPr>
          <p:cNvPr id="96" name="Text Box 98"/>
          <p:cNvSpPr txBox="1">
            <a:spLocks noChangeArrowheads="1"/>
          </p:cNvSpPr>
          <p:nvPr/>
        </p:nvSpPr>
        <p:spPr bwMode="auto">
          <a:xfrm>
            <a:off x="3167608" y="2216919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0000</a:t>
            </a:r>
            <a:r>
              <a:rPr lang="en-US" altLang="zh-CN" sz="2400">
                <a:solidFill>
                  <a:srgbClr val="FF3300"/>
                </a:solidFill>
              </a:rPr>
              <a:t>   </a:t>
            </a:r>
          </a:p>
        </p:txBody>
      </p:sp>
      <p:sp>
        <p:nvSpPr>
          <p:cNvPr id="97" name="Text Box 99"/>
          <p:cNvSpPr txBox="1">
            <a:spLocks noChangeArrowheads="1"/>
          </p:cNvSpPr>
          <p:nvPr/>
        </p:nvSpPr>
        <p:spPr bwMode="auto">
          <a:xfrm>
            <a:off x="3329533" y="2447106"/>
            <a:ext cx="1169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</a:rPr>
              <a:t>11111  </a:t>
            </a:r>
          </a:p>
        </p:txBody>
      </p:sp>
      <p:sp>
        <p:nvSpPr>
          <p:cNvPr id="98" name="Text Box 100"/>
          <p:cNvSpPr txBox="1">
            <a:spLocks noChangeArrowheads="1"/>
          </p:cNvSpPr>
          <p:nvPr/>
        </p:nvSpPr>
        <p:spPr bwMode="auto">
          <a:xfrm>
            <a:off x="4769396" y="1053281"/>
            <a:ext cx="1169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/>
              <a:t>00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00</a:t>
            </a:r>
            <a:r>
              <a:rPr lang="en-US" altLang="zh-CN" sz="2400">
                <a:solidFill>
                  <a:srgbClr val="FF3300"/>
                </a:solidFill>
              </a:rPr>
              <a:t>  </a:t>
            </a:r>
          </a:p>
        </p:txBody>
      </p:sp>
      <p:sp>
        <p:nvSpPr>
          <p:cNvPr id="99" name="Text Box 101"/>
          <p:cNvSpPr txBox="1">
            <a:spLocks noChangeArrowheads="1"/>
          </p:cNvSpPr>
          <p:nvPr/>
        </p:nvSpPr>
        <p:spPr bwMode="auto">
          <a:xfrm>
            <a:off x="4607471" y="1305694"/>
            <a:ext cx="1385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en-US" altLang="zh-CN" sz="2400"/>
              <a:t>0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</a:t>
            </a:r>
            <a:r>
              <a:rPr lang="en-US" altLang="zh-CN" sz="2400">
                <a:solidFill>
                  <a:srgbClr val="FF3300"/>
                </a:solidFill>
              </a:rPr>
              <a:t>   </a:t>
            </a:r>
          </a:p>
        </p:txBody>
      </p:sp>
      <p:sp>
        <p:nvSpPr>
          <p:cNvPr id="100" name="Text Box 102"/>
          <p:cNvSpPr txBox="1">
            <a:spLocks noChangeArrowheads="1"/>
          </p:cNvSpPr>
          <p:nvPr/>
        </p:nvSpPr>
        <p:spPr bwMode="auto">
          <a:xfrm>
            <a:off x="4607471" y="1532706"/>
            <a:ext cx="1385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000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>
                <a:solidFill>
                  <a:srgbClr val="FF3300"/>
                </a:solidFill>
              </a:rPr>
              <a:t>   </a:t>
            </a:r>
          </a:p>
        </p:txBody>
      </p:sp>
      <p:sp>
        <p:nvSpPr>
          <p:cNvPr id="101" name="Text Box 103"/>
          <p:cNvSpPr txBox="1">
            <a:spLocks noChangeArrowheads="1"/>
          </p:cNvSpPr>
          <p:nvPr/>
        </p:nvSpPr>
        <p:spPr bwMode="auto">
          <a:xfrm>
            <a:off x="4769396" y="1989906"/>
            <a:ext cx="1169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</a:rPr>
              <a:t>11111  </a:t>
            </a:r>
          </a:p>
        </p:txBody>
      </p:sp>
      <p:sp>
        <p:nvSpPr>
          <p:cNvPr id="102" name="Text Box 104"/>
          <p:cNvSpPr txBox="1">
            <a:spLocks noChangeArrowheads="1"/>
          </p:cNvSpPr>
          <p:nvPr/>
        </p:nvSpPr>
        <p:spPr bwMode="auto">
          <a:xfrm>
            <a:off x="4607471" y="1772419"/>
            <a:ext cx="1385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000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>
                <a:solidFill>
                  <a:srgbClr val="FF3300"/>
                </a:solidFill>
              </a:rPr>
              <a:t>   </a:t>
            </a:r>
          </a:p>
        </p:txBody>
      </p:sp>
      <p:sp>
        <p:nvSpPr>
          <p:cNvPr id="103" name="Text Box 105"/>
          <p:cNvSpPr txBox="1">
            <a:spLocks noChangeArrowheads="1"/>
          </p:cNvSpPr>
          <p:nvPr/>
        </p:nvSpPr>
        <p:spPr bwMode="auto">
          <a:xfrm>
            <a:off x="4607471" y="2216919"/>
            <a:ext cx="1385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000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>
                <a:solidFill>
                  <a:srgbClr val="FF3300"/>
                </a:solidFill>
              </a:rPr>
              <a:t>   </a:t>
            </a:r>
          </a:p>
        </p:txBody>
      </p:sp>
      <p:sp>
        <p:nvSpPr>
          <p:cNvPr id="104" name="Text Box 106"/>
          <p:cNvSpPr txBox="1">
            <a:spLocks noChangeArrowheads="1"/>
          </p:cNvSpPr>
          <p:nvPr/>
        </p:nvSpPr>
        <p:spPr bwMode="auto">
          <a:xfrm>
            <a:off x="4607471" y="2467744"/>
            <a:ext cx="1385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/>
              <a:t>000</a:t>
            </a:r>
            <a:r>
              <a:rPr lang="en-US" altLang="zh-CN" sz="2400">
                <a:solidFill>
                  <a:schemeClr val="folHlink"/>
                </a:solidFill>
              </a:rPr>
              <a:t>1</a:t>
            </a:r>
            <a:r>
              <a:rPr lang="en-US" altLang="zh-CN" sz="2400">
                <a:solidFill>
                  <a:srgbClr val="FF3300"/>
                </a:solidFill>
              </a:rPr>
              <a:t>   </a:t>
            </a:r>
          </a:p>
        </p:txBody>
      </p:sp>
      <p:sp>
        <p:nvSpPr>
          <p:cNvPr id="105" name="Text Box 4"/>
          <p:cNvSpPr txBox="1">
            <a:spLocks noChangeArrowheads="1"/>
          </p:cNvSpPr>
          <p:nvPr/>
        </p:nvSpPr>
        <p:spPr bwMode="auto">
          <a:xfrm>
            <a:off x="1395611" y="116632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/>
              <a:t>例</a:t>
            </a:r>
            <a:r>
              <a:rPr lang="en-US" altLang="zh-CN" sz="3200"/>
              <a:t>.   </a:t>
            </a:r>
          </a:p>
        </p:txBody>
      </p:sp>
      <p:sp>
        <p:nvSpPr>
          <p:cNvPr id="106" name="Text Box 5"/>
          <p:cNvSpPr txBox="1">
            <a:spLocks noChangeArrowheads="1"/>
          </p:cNvSpPr>
          <p:nvPr/>
        </p:nvSpPr>
        <p:spPr bwMode="auto">
          <a:xfrm>
            <a:off x="2287786" y="93537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chemeClr val="folHlink"/>
                </a:solidFill>
              </a:rPr>
              <a:t>T E A</a:t>
            </a:r>
            <a:r>
              <a:rPr lang="en-US" altLang="zh-CN" sz="3600">
                <a:solidFill>
                  <a:srgbClr val="FF33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7808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 autoUpdateAnimBg="0"/>
      <p:bldP spid="10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08050" y="1268413"/>
            <a:ext cx="391636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+mn-ea"/>
                <a:ea typeface="+mn-ea"/>
              </a:rPr>
              <a:t>字符有效点阵 </a:t>
            </a:r>
            <a:r>
              <a:rPr lang="en-US" altLang="zh-CN" sz="3200">
                <a:latin typeface="+mn-ea"/>
                <a:ea typeface="+mn-ea"/>
              </a:rPr>
              <a:t>5×7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+mn-ea"/>
                <a:ea typeface="+mn-ea"/>
              </a:rPr>
              <a:t>字符区 </a:t>
            </a:r>
            <a:r>
              <a:rPr lang="en-US" altLang="zh-CN" sz="3200">
                <a:latin typeface="+mn-ea"/>
                <a:ea typeface="+mn-ea"/>
              </a:rPr>
              <a:t>7×9</a:t>
            </a:r>
          </a:p>
        </p:txBody>
      </p:sp>
      <p:sp>
        <p:nvSpPr>
          <p:cNvPr id="4" name="AutoShape 6"/>
          <p:cNvSpPr>
            <a:spLocks/>
          </p:cNvSpPr>
          <p:nvPr/>
        </p:nvSpPr>
        <p:spPr bwMode="auto">
          <a:xfrm>
            <a:off x="4535488" y="1425575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687888" y="1196975"/>
            <a:ext cx="4243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latin typeface="+mn-ea"/>
                <a:ea typeface="+mn-ea"/>
              </a:rPr>
              <a:t>横向间隔</a:t>
            </a:r>
            <a:r>
              <a:rPr lang="en-US" altLang="zh-CN" sz="3200">
                <a:latin typeface="+mn-ea"/>
                <a:ea typeface="+mn-ea"/>
              </a:rPr>
              <a:t>2</a:t>
            </a:r>
            <a:r>
              <a:rPr lang="zh-CN" altLang="en-US" sz="3200">
                <a:latin typeface="+mn-ea"/>
                <a:ea typeface="+mn-ea"/>
              </a:rPr>
              <a:t>点（消隐）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87888" y="1730375"/>
            <a:ext cx="4243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latin typeface="+mn-ea"/>
                <a:ea typeface="+mn-ea"/>
              </a:rPr>
              <a:t>纵向间隔</a:t>
            </a:r>
            <a:r>
              <a:rPr lang="en-US" altLang="zh-CN" sz="3200">
                <a:latin typeface="+mn-ea"/>
                <a:ea typeface="+mn-ea"/>
              </a:rPr>
              <a:t>2</a:t>
            </a:r>
            <a:r>
              <a:rPr lang="zh-CN" altLang="en-US" sz="3200">
                <a:latin typeface="+mn-ea"/>
                <a:ea typeface="+mn-ea"/>
              </a:rPr>
              <a:t>线（消隐）</a:t>
            </a:r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611188" y="2924175"/>
            <a:ext cx="7993062" cy="3457575"/>
            <a:chOff x="385" y="1842"/>
            <a:chExt cx="5035" cy="2178"/>
          </a:xfrm>
        </p:grpSpPr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85" y="2158"/>
              <a:ext cx="5035" cy="546"/>
              <a:chOff x="340" y="2431"/>
              <a:chExt cx="5035" cy="546"/>
            </a:xfrm>
          </p:grpSpPr>
          <p:sp>
            <p:nvSpPr>
              <p:cNvPr id="133" name="Line 10"/>
              <p:cNvSpPr>
                <a:spLocks noChangeShapeType="1"/>
              </p:cNvSpPr>
              <p:nvPr/>
            </p:nvSpPr>
            <p:spPr bwMode="auto">
              <a:xfrm>
                <a:off x="340" y="2431"/>
                <a:ext cx="50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" name="Line 11"/>
              <p:cNvSpPr>
                <a:spLocks noChangeShapeType="1"/>
              </p:cNvSpPr>
              <p:nvPr/>
            </p:nvSpPr>
            <p:spPr bwMode="auto">
              <a:xfrm>
                <a:off x="340" y="2523"/>
                <a:ext cx="50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" name="Line 12"/>
              <p:cNvSpPr>
                <a:spLocks noChangeShapeType="1"/>
              </p:cNvSpPr>
              <p:nvPr/>
            </p:nvSpPr>
            <p:spPr bwMode="auto">
              <a:xfrm>
                <a:off x="340" y="2613"/>
                <a:ext cx="50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" name="Line 13"/>
              <p:cNvSpPr>
                <a:spLocks noChangeShapeType="1"/>
              </p:cNvSpPr>
              <p:nvPr/>
            </p:nvSpPr>
            <p:spPr bwMode="auto">
              <a:xfrm>
                <a:off x="340" y="2704"/>
                <a:ext cx="50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" name="Line 14"/>
              <p:cNvSpPr>
                <a:spLocks noChangeShapeType="1"/>
              </p:cNvSpPr>
              <p:nvPr/>
            </p:nvSpPr>
            <p:spPr bwMode="auto">
              <a:xfrm>
                <a:off x="340" y="2795"/>
                <a:ext cx="50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" name="Line 15"/>
              <p:cNvSpPr>
                <a:spLocks noChangeShapeType="1"/>
              </p:cNvSpPr>
              <p:nvPr/>
            </p:nvSpPr>
            <p:spPr bwMode="auto">
              <a:xfrm>
                <a:off x="340" y="2886"/>
                <a:ext cx="50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" name="Line 16"/>
              <p:cNvSpPr>
                <a:spLocks noChangeShapeType="1"/>
              </p:cNvSpPr>
              <p:nvPr/>
            </p:nvSpPr>
            <p:spPr bwMode="auto">
              <a:xfrm>
                <a:off x="340" y="2977"/>
                <a:ext cx="50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1721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1811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1902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993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2084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2354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2446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2535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2626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2717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2971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3063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3154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3244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3335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 bwMode="auto">
            <a:xfrm>
              <a:off x="1675" y="211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33"/>
            <p:cNvSpPr>
              <a:spLocks noChangeArrowheads="1"/>
            </p:cNvSpPr>
            <p:nvPr/>
          </p:nvSpPr>
          <p:spPr bwMode="auto">
            <a:xfrm>
              <a:off x="1766" y="2115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34"/>
            <p:cNvSpPr>
              <a:spLocks noChangeArrowheads="1"/>
            </p:cNvSpPr>
            <p:nvPr/>
          </p:nvSpPr>
          <p:spPr bwMode="auto">
            <a:xfrm>
              <a:off x="1857" y="211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35"/>
            <p:cNvSpPr>
              <a:spLocks noChangeArrowheads="1"/>
            </p:cNvSpPr>
            <p:nvPr/>
          </p:nvSpPr>
          <p:spPr bwMode="auto">
            <a:xfrm>
              <a:off x="1947" y="211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36"/>
            <p:cNvSpPr>
              <a:spLocks noChangeArrowheads="1"/>
            </p:cNvSpPr>
            <p:nvPr/>
          </p:nvSpPr>
          <p:spPr bwMode="auto">
            <a:xfrm>
              <a:off x="2038" y="211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37"/>
            <p:cNvSpPr>
              <a:spLocks noChangeArrowheads="1"/>
            </p:cNvSpPr>
            <p:nvPr/>
          </p:nvSpPr>
          <p:spPr bwMode="auto">
            <a:xfrm>
              <a:off x="2309" y="211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8"/>
            <p:cNvSpPr>
              <a:spLocks noChangeArrowheads="1"/>
            </p:cNvSpPr>
            <p:nvPr/>
          </p:nvSpPr>
          <p:spPr bwMode="auto">
            <a:xfrm>
              <a:off x="2400" y="211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39"/>
            <p:cNvSpPr>
              <a:spLocks noChangeArrowheads="1"/>
            </p:cNvSpPr>
            <p:nvPr/>
          </p:nvSpPr>
          <p:spPr bwMode="auto">
            <a:xfrm>
              <a:off x="2490" y="211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40"/>
            <p:cNvSpPr>
              <a:spLocks noChangeArrowheads="1"/>
            </p:cNvSpPr>
            <p:nvPr/>
          </p:nvSpPr>
          <p:spPr bwMode="auto">
            <a:xfrm>
              <a:off x="2581" y="211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41"/>
            <p:cNvSpPr>
              <a:spLocks noChangeArrowheads="1"/>
            </p:cNvSpPr>
            <p:nvPr/>
          </p:nvSpPr>
          <p:spPr bwMode="auto">
            <a:xfrm>
              <a:off x="2672" y="211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42"/>
            <p:cNvSpPr>
              <a:spLocks noChangeArrowheads="1"/>
            </p:cNvSpPr>
            <p:nvPr/>
          </p:nvSpPr>
          <p:spPr bwMode="auto">
            <a:xfrm>
              <a:off x="3108" y="211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43"/>
            <p:cNvSpPr>
              <a:spLocks noChangeArrowheads="1"/>
            </p:cNvSpPr>
            <p:nvPr/>
          </p:nvSpPr>
          <p:spPr bwMode="auto">
            <a:xfrm>
              <a:off x="1857" y="2387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44"/>
            <p:cNvSpPr>
              <a:spLocks noChangeArrowheads="1"/>
            </p:cNvSpPr>
            <p:nvPr/>
          </p:nvSpPr>
          <p:spPr bwMode="auto">
            <a:xfrm>
              <a:off x="2309" y="2387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Oval 45"/>
            <p:cNvSpPr>
              <a:spLocks noChangeArrowheads="1"/>
            </p:cNvSpPr>
            <p:nvPr/>
          </p:nvSpPr>
          <p:spPr bwMode="auto">
            <a:xfrm>
              <a:off x="2400" y="2387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Oval 46"/>
            <p:cNvSpPr>
              <a:spLocks noChangeArrowheads="1"/>
            </p:cNvSpPr>
            <p:nvPr/>
          </p:nvSpPr>
          <p:spPr bwMode="auto">
            <a:xfrm>
              <a:off x="2490" y="2387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47"/>
            <p:cNvSpPr>
              <a:spLocks noChangeArrowheads="1"/>
            </p:cNvSpPr>
            <p:nvPr/>
          </p:nvSpPr>
          <p:spPr bwMode="auto">
            <a:xfrm>
              <a:off x="2581" y="2387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48"/>
            <p:cNvSpPr>
              <a:spLocks noChangeArrowheads="1"/>
            </p:cNvSpPr>
            <p:nvPr/>
          </p:nvSpPr>
          <p:spPr bwMode="auto">
            <a:xfrm>
              <a:off x="2672" y="2387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49"/>
            <p:cNvSpPr>
              <a:spLocks noChangeArrowheads="1"/>
            </p:cNvSpPr>
            <p:nvPr/>
          </p:nvSpPr>
          <p:spPr bwMode="auto">
            <a:xfrm>
              <a:off x="2925" y="2387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50"/>
            <p:cNvSpPr>
              <a:spLocks noChangeArrowheads="1"/>
            </p:cNvSpPr>
            <p:nvPr/>
          </p:nvSpPr>
          <p:spPr bwMode="auto">
            <a:xfrm>
              <a:off x="3290" y="2387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Oval 51"/>
            <p:cNvSpPr>
              <a:spLocks noChangeArrowheads="1"/>
            </p:cNvSpPr>
            <p:nvPr/>
          </p:nvSpPr>
          <p:spPr bwMode="auto">
            <a:xfrm>
              <a:off x="1857" y="2660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Oval 52"/>
            <p:cNvSpPr>
              <a:spLocks noChangeArrowheads="1"/>
            </p:cNvSpPr>
            <p:nvPr/>
          </p:nvSpPr>
          <p:spPr bwMode="auto">
            <a:xfrm>
              <a:off x="2309" y="2659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Oval 53"/>
            <p:cNvSpPr>
              <a:spLocks noChangeArrowheads="1"/>
            </p:cNvSpPr>
            <p:nvPr/>
          </p:nvSpPr>
          <p:spPr bwMode="auto">
            <a:xfrm>
              <a:off x="2400" y="2659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Oval 54"/>
            <p:cNvSpPr>
              <a:spLocks noChangeArrowheads="1"/>
            </p:cNvSpPr>
            <p:nvPr/>
          </p:nvSpPr>
          <p:spPr bwMode="auto">
            <a:xfrm>
              <a:off x="2490" y="2659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Oval 55"/>
            <p:cNvSpPr>
              <a:spLocks noChangeArrowheads="1"/>
            </p:cNvSpPr>
            <p:nvPr/>
          </p:nvSpPr>
          <p:spPr bwMode="auto">
            <a:xfrm>
              <a:off x="2581" y="2659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Oval 56"/>
            <p:cNvSpPr>
              <a:spLocks noChangeArrowheads="1"/>
            </p:cNvSpPr>
            <p:nvPr/>
          </p:nvSpPr>
          <p:spPr bwMode="auto">
            <a:xfrm>
              <a:off x="2672" y="2659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Oval 57"/>
            <p:cNvSpPr>
              <a:spLocks noChangeArrowheads="1"/>
            </p:cNvSpPr>
            <p:nvPr/>
          </p:nvSpPr>
          <p:spPr bwMode="auto">
            <a:xfrm>
              <a:off x="2925" y="2659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Oval 58"/>
            <p:cNvSpPr>
              <a:spLocks noChangeArrowheads="1"/>
            </p:cNvSpPr>
            <p:nvPr/>
          </p:nvSpPr>
          <p:spPr bwMode="auto">
            <a:xfrm>
              <a:off x="3290" y="2659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Oval 59"/>
            <p:cNvSpPr>
              <a:spLocks noChangeArrowheads="1"/>
            </p:cNvSpPr>
            <p:nvPr/>
          </p:nvSpPr>
          <p:spPr bwMode="auto">
            <a:xfrm>
              <a:off x="1857" y="2205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Oval 60"/>
            <p:cNvSpPr>
              <a:spLocks noChangeArrowheads="1"/>
            </p:cNvSpPr>
            <p:nvPr/>
          </p:nvSpPr>
          <p:spPr bwMode="auto">
            <a:xfrm>
              <a:off x="2309" y="2205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Oval 61"/>
            <p:cNvSpPr>
              <a:spLocks noChangeArrowheads="1"/>
            </p:cNvSpPr>
            <p:nvPr/>
          </p:nvSpPr>
          <p:spPr bwMode="auto">
            <a:xfrm>
              <a:off x="3198" y="2205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Oval 62"/>
            <p:cNvSpPr>
              <a:spLocks noChangeArrowheads="1"/>
            </p:cNvSpPr>
            <p:nvPr/>
          </p:nvSpPr>
          <p:spPr bwMode="auto">
            <a:xfrm>
              <a:off x="3016" y="2205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Oval 63"/>
            <p:cNvSpPr>
              <a:spLocks noChangeArrowheads="1"/>
            </p:cNvSpPr>
            <p:nvPr/>
          </p:nvSpPr>
          <p:spPr bwMode="auto">
            <a:xfrm>
              <a:off x="1857" y="229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Oval 64"/>
            <p:cNvSpPr>
              <a:spLocks noChangeArrowheads="1"/>
            </p:cNvSpPr>
            <p:nvPr/>
          </p:nvSpPr>
          <p:spPr bwMode="auto">
            <a:xfrm>
              <a:off x="2309" y="229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Oval 65"/>
            <p:cNvSpPr>
              <a:spLocks noChangeArrowheads="1"/>
            </p:cNvSpPr>
            <p:nvPr/>
          </p:nvSpPr>
          <p:spPr bwMode="auto">
            <a:xfrm>
              <a:off x="2925" y="229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Oval 66"/>
            <p:cNvSpPr>
              <a:spLocks noChangeArrowheads="1"/>
            </p:cNvSpPr>
            <p:nvPr/>
          </p:nvSpPr>
          <p:spPr bwMode="auto">
            <a:xfrm>
              <a:off x="3290" y="227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Oval 67"/>
            <p:cNvSpPr>
              <a:spLocks noChangeArrowheads="1"/>
            </p:cNvSpPr>
            <p:nvPr/>
          </p:nvSpPr>
          <p:spPr bwMode="auto">
            <a:xfrm>
              <a:off x="1857" y="2478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Oval 68"/>
            <p:cNvSpPr>
              <a:spLocks noChangeArrowheads="1"/>
            </p:cNvSpPr>
            <p:nvPr/>
          </p:nvSpPr>
          <p:spPr bwMode="auto">
            <a:xfrm>
              <a:off x="2309" y="2478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Oval 69"/>
            <p:cNvSpPr>
              <a:spLocks noChangeArrowheads="1"/>
            </p:cNvSpPr>
            <p:nvPr/>
          </p:nvSpPr>
          <p:spPr bwMode="auto">
            <a:xfrm>
              <a:off x="3018" y="2478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Oval 70"/>
            <p:cNvSpPr>
              <a:spLocks noChangeArrowheads="1"/>
            </p:cNvSpPr>
            <p:nvPr/>
          </p:nvSpPr>
          <p:spPr bwMode="auto">
            <a:xfrm>
              <a:off x="3108" y="2478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Oval 71"/>
            <p:cNvSpPr>
              <a:spLocks noChangeArrowheads="1"/>
            </p:cNvSpPr>
            <p:nvPr/>
          </p:nvSpPr>
          <p:spPr bwMode="auto">
            <a:xfrm>
              <a:off x="3199" y="2478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Oval 72"/>
            <p:cNvSpPr>
              <a:spLocks noChangeArrowheads="1"/>
            </p:cNvSpPr>
            <p:nvPr/>
          </p:nvSpPr>
          <p:spPr bwMode="auto">
            <a:xfrm>
              <a:off x="2925" y="2478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Oval 73"/>
            <p:cNvSpPr>
              <a:spLocks noChangeArrowheads="1"/>
            </p:cNvSpPr>
            <p:nvPr/>
          </p:nvSpPr>
          <p:spPr bwMode="auto">
            <a:xfrm>
              <a:off x="3290" y="2478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Oval 74"/>
            <p:cNvSpPr>
              <a:spLocks noChangeArrowheads="1"/>
            </p:cNvSpPr>
            <p:nvPr/>
          </p:nvSpPr>
          <p:spPr bwMode="auto">
            <a:xfrm>
              <a:off x="1857" y="2568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Oval 75"/>
            <p:cNvSpPr>
              <a:spLocks noChangeArrowheads="1"/>
            </p:cNvSpPr>
            <p:nvPr/>
          </p:nvSpPr>
          <p:spPr bwMode="auto">
            <a:xfrm>
              <a:off x="2309" y="2568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Oval 76"/>
            <p:cNvSpPr>
              <a:spLocks noChangeArrowheads="1"/>
            </p:cNvSpPr>
            <p:nvPr/>
          </p:nvSpPr>
          <p:spPr bwMode="auto">
            <a:xfrm>
              <a:off x="2925" y="2568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77"/>
            <p:cNvSpPr>
              <a:spLocks noChangeArrowheads="1"/>
            </p:cNvSpPr>
            <p:nvPr/>
          </p:nvSpPr>
          <p:spPr bwMode="auto">
            <a:xfrm>
              <a:off x="3290" y="2568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Line 79"/>
            <p:cNvSpPr>
              <a:spLocks noChangeShapeType="1"/>
            </p:cNvSpPr>
            <p:nvPr/>
          </p:nvSpPr>
          <p:spPr bwMode="auto">
            <a:xfrm>
              <a:off x="385" y="2976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80"/>
            <p:cNvSpPr>
              <a:spLocks noChangeShapeType="1"/>
            </p:cNvSpPr>
            <p:nvPr/>
          </p:nvSpPr>
          <p:spPr bwMode="auto">
            <a:xfrm>
              <a:off x="385" y="3068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81"/>
            <p:cNvSpPr>
              <a:spLocks noChangeShapeType="1"/>
            </p:cNvSpPr>
            <p:nvPr/>
          </p:nvSpPr>
          <p:spPr bwMode="auto">
            <a:xfrm>
              <a:off x="385" y="3158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82"/>
            <p:cNvSpPr>
              <a:spLocks noChangeShapeType="1"/>
            </p:cNvSpPr>
            <p:nvPr/>
          </p:nvSpPr>
          <p:spPr bwMode="auto">
            <a:xfrm>
              <a:off x="385" y="3249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83"/>
            <p:cNvSpPr>
              <a:spLocks noChangeShapeType="1"/>
            </p:cNvSpPr>
            <p:nvPr/>
          </p:nvSpPr>
          <p:spPr bwMode="auto">
            <a:xfrm>
              <a:off x="385" y="3340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84"/>
            <p:cNvSpPr>
              <a:spLocks noChangeShapeType="1"/>
            </p:cNvSpPr>
            <p:nvPr/>
          </p:nvSpPr>
          <p:spPr bwMode="auto">
            <a:xfrm>
              <a:off x="385" y="3431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85"/>
            <p:cNvSpPr>
              <a:spLocks noChangeShapeType="1"/>
            </p:cNvSpPr>
            <p:nvPr/>
          </p:nvSpPr>
          <p:spPr bwMode="auto">
            <a:xfrm>
              <a:off x="385" y="3522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Oval 86"/>
            <p:cNvSpPr>
              <a:spLocks noChangeArrowheads="1"/>
            </p:cNvSpPr>
            <p:nvPr/>
          </p:nvSpPr>
          <p:spPr bwMode="auto">
            <a:xfrm>
              <a:off x="1675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87"/>
            <p:cNvSpPr>
              <a:spLocks noChangeArrowheads="1"/>
            </p:cNvSpPr>
            <p:nvPr/>
          </p:nvSpPr>
          <p:spPr bwMode="auto">
            <a:xfrm>
              <a:off x="1766" y="2932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Oval 88"/>
            <p:cNvSpPr>
              <a:spLocks noChangeArrowheads="1"/>
            </p:cNvSpPr>
            <p:nvPr/>
          </p:nvSpPr>
          <p:spPr bwMode="auto">
            <a:xfrm>
              <a:off x="1857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Oval 89"/>
            <p:cNvSpPr>
              <a:spLocks noChangeArrowheads="1"/>
            </p:cNvSpPr>
            <p:nvPr/>
          </p:nvSpPr>
          <p:spPr bwMode="auto">
            <a:xfrm>
              <a:off x="1947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90"/>
            <p:cNvSpPr>
              <a:spLocks noChangeArrowheads="1"/>
            </p:cNvSpPr>
            <p:nvPr/>
          </p:nvSpPr>
          <p:spPr bwMode="auto">
            <a:xfrm>
              <a:off x="2038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91"/>
            <p:cNvSpPr>
              <a:spLocks noChangeArrowheads="1"/>
            </p:cNvSpPr>
            <p:nvPr/>
          </p:nvSpPr>
          <p:spPr bwMode="auto">
            <a:xfrm>
              <a:off x="2309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Oval 92"/>
            <p:cNvSpPr>
              <a:spLocks noChangeArrowheads="1"/>
            </p:cNvSpPr>
            <p:nvPr/>
          </p:nvSpPr>
          <p:spPr bwMode="auto">
            <a:xfrm>
              <a:off x="2400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93"/>
            <p:cNvSpPr>
              <a:spLocks noChangeArrowheads="1"/>
            </p:cNvSpPr>
            <p:nvPr/>
          </p:nvSpPr>
          <p:spPr bwMode="auto">
            <a:xfrm>
              <a:off x="2490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94"/>
            <p:cNvSpPr>
              <a:spLocks noChangeArrowheads="1"/>
            </p:cNvSpPr>
            <p:nvPr/>
          </p:nvSpPr>
          <p:spPr bwMode="auto">
            <a:xfrm>
              <a:off x="2581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Oval 95"/>
            <p:cNvSpPr>
              <a:spLocks noChangeArrowheads="1"/>
            </p:cNvSpPr>
            <p:nvPr/>
          </p:nvSpPr>
          <p:spPr bwMode="auto">
            <a:xfrm>
              <a:off x="2672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Oval 96"/>
            <p:cNvSpPr>
              <a:spLocks noChangeArrowheads="1"/>
            </p:cNvSpPr>
            <p:nvPr/>
          </p:nvSpPr>
          <p:spPr bwMode="auto">
            <a:xfrm>
              <a:off x="3108" y="293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Oval 97"/>
            <p:cNvSpPr>
              <a:spLocks noChangeArrowheads="1"/>
            </p:cNvSpPr>
            <p:nvPr/>
          </p:nvSpPr>
          <p:spPr bwMode="auto">
            <a:xfrm>
              <a:off x="1857" y="320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Oval 98"/>
            <p:cNvSpPr>
              <a:spLocks noChangeArrowheads="1"/>
            </p:cNvSpPr>
            <p:nvPr/>
          </p:nvSpPr>
          <p:spPr bwMode="auto">
            <a:xfrm>
              <a:off x="2309" y="320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Oval 99"/>
            <p:cNvSpPr>
              <a:spLocks noChangeArrowheads="1"/>
            </p:cNvSpPr>
            <p:nvPr/>
          </p:nvSpPr>
          <p:spPr bwMode="auto">
            <a:xfrm>
              <a:off x="2400" y="320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100"/>
            <p:cNvSpPr>
              <a:spLocks noChangeArrowheads="1"/>
            </p:cNvSpPr>
            <p:nvPr/>
          </p:nvSpPr>
          <p:spPr bwMode="auto">
            <a:xfrm>
              <a:off x="2490" y="320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Oval 101"/>
            <p:cNvSpPr>
              <a:spLocks noChangeArrowheads="1"/>
            </p:cNvSpPr>
            <p:nvPr/>
          </p:nvSpPr>
          <p:spPr bwMode="auto">
            <a:xfrm>
              <a:off x="2581" y="320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Oval 102"/>
            <p:cNvSpPr>
              <a:spLocks noChangeArrowheads="1"/>
            </p:cNvSpPr>
            <p:nvPr/>
          </p:nvSpPr>
          <p:spPr bwMode="auto">
            <a:xfrm>
              <a:off x="2672" y="320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Oval 103"/>
            <p:cNvSpPr>
              <a:spLocks noChangeArrowheads="1"/>
            </p:cNvSpPr>
            <p:nvPr/>
          </p:nvSpPr>
          <p:spPr bwMode="auto">
            <a:xfrm>
              <a:off x="2925" y="320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Oval 104"/>
            <p:cNvSpPr>
              <a:spLocks noChangeArrowheads="1"/>
            </p:cNvSpPr>
            <p:nvPr/>
          </p:nvSpPr>
          <p:spPr bwMode="auto">
            <a:xfrm>
              <a:off x="3290" y="3204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Oval 105"/>
            <p:cNvSpPr>
              <a:spLocks noChangeArrowheads="1"/>
            </p:cNvSpPr>
            <p:nvPr/>
          </p:nvSpPr>
          <p:spPr bwMode="auto">
            <a:xfrm>
              <a:off x="1857" y="3477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Oval 106"/>
            <p:cNvSpPr>
              <a:spLocks noChangeArrowheads="1"/>
            </p:cNvSpPr>
            <p:nvPr/>
          </p:nvSpPr>
          <p:spPr bwMode="auto">
            <a:xfrm>
              <a:off x="2309" y="347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Oval 107"/>
            <p:cNvSpPr>
              <a:spLocks noChangeArrowheads="1"/>
            </p:cNvSpPr>
            <p:nvPr/>
          </p:nvSpPr>
          <p:spPr bwMode="auto">
            <a:xfrm>
              <a:off x="2400" y="347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Oval 108"/>
            <p:cNvSpPr>
              <a:spLocks noChangeArrowheads="1"/>
            </p:cNvSpPr>
            <p:nvPr/>
          </p:nvSpPr>
          <p:spPr bwMode="auto">
            <a:xfrm>
              <a:off x="2490" y="347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Oval 109"/>
            <p:cNvSpPr>
              <a:spLocks noChangeArrowheads="1"/>
            </p:cNvSpPr>
            <p:nvPr/>
          </p:nvSpPr>
          <p:spPr bwMode="auto">
            <a:xfrm>
              <a:off x="2581" y="347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Oval 110"/>
            <p:cNvSpPr>
              <a:spLocks noChangeArrowheads="1"/>
            </p:cNvSpPr>
            <p:nvPr/>
          </p:nvSpPr>
          <p:spPr bwMode="auto">
            <a:xfrm>
              <a:off x="2672" y="347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Oval 111"/>
            <p:cNvSpPr>
              <a:spLocks noChangeArrowheads="1"/>
            </p:cNvSpPr>
            <p:nvPr/>
          </p:nvSpPr>
          <p:spPr bwMode="auto">
            <a:xfrm>
              <a:off x="2925" y="347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Oval 112"/>
            <p:cNvSpPr>
              <a:spLocks noChangeArrowheads="1"/>
            </p:cNvSpPr>
            <p:nvPr/>
          </p:nvSpPr>
          <p:spPr bwMode="auto">
            <a:xfrm>
              <a:off x="3290" y="3476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Oval 113"/>
            <p:cNvSpPr>
              <a:spLocks noChangeArrowheads="1"/>
            </p:cNvSpPr>
            <p:nvPr/>
          </p:nvSpPr>
          <p:spPr bwMode="auto">
            <a:xfrm>
              <a:off x="1857" y="3022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Oval 114"/>
            <p:cNvSpPr>
              <a:spLocks noChangeArrowheads="1"/>
            </p:cNvSpPr>
            <p:nvPr/>
          </p:nvSpPr>
          <p:spPr bwMode="auto">
            <a:xfrm>
              <a:off x="2309" y="3022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Oval 115"/>
            <p:cNvSpPr>
              <a:spLocks noChangeArrowheads="1"/>
            </p:cNvSpPr>
            <p:nvPr/>
          </p:nvSpPr>
          <p:spPr bwMode="auto">
            <a:xfrm>
              <a:off x="3198" y="3022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Oval 116"/>
            <p:cNvSpPr>
              <a:spLocks noChangeArrowheads="1"/>
            </p:cNvSpPr>
            <p:nvPr/>
          </p:nvSpPr>
          <p:spPr bwMode="auto">
            <a:xfrm>
              <a:off x="3016" y="3022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Oval 117"/>
            <p:cNvSpPr>
              <a:spLocks noChangeArrowheads="1"/>
            </p:cNvSpPr>
            <p:nvPr/>
          </p:nvSpPr>
          <p:spPr bwMode="auto">
            <a:xfrm>
              <a:off x="1857" y="3113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Oval 118"/>
            <p:cNvSpPr>
              <a:spLocks noChangeArrowheads="1"/>
            </p:cNvSpPr>
            <p:nvPr/>
          </p:nvSpPr>
          <p:spPr bwMode="auto">
            <a:xfrm>
              <a:off x="2309" y="3113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Oval 119"/>
            <p:cNvSpPr>
              <a:spLocks noChangeArrowheads="1"/>
            </p:cNvSpPr>
            <p:nvPr/>
          </p:nvSpPr>
          <p:spPr bwMode="auto">
            <a:xfrm>
              <a:off x="2925" y="3113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Oval 120"/>
            <p:cNvSpPr>
              <a:spLocks noChangeArrowheads="1"/>
            </p:cNvSpPr>
            <p:nvPr/>
          </p:nvSpPr>
          <p:spPr bwMode="auto">
            <a:xfrm>
              <a:off x="3290" y="3091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Oval 121"/>
            <p:cNvSpPr>
              <a:spLocks noChangeArrowheads="1"/>
            </p:cNvSpPr>
            <p:nvPr/>
          </p:nvSpPr>
          <p:spPr bwMode="auto">
            <a:xfrm>
              <a:off x="1857" y="3295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Oval 122"/>
            <p:cNvSpPr>
              <a:spLocks noChangeArrowheads="1"/>
            </p:cNvSpPr>
            <p:nvPr/>
          </p:nvSpPr>
          <p:spPr bwMode="auto">
            <a:xfrm>
              <a:off x="2309" y="3295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Oval 123"/>
            <p:cNvSpPr>
              <a:spLocks noChangeArrowheads="1"/>
            </p:cNvSpPr>
            <p:nvPr/>
          </p:nvSpPr>
          <p:spPr bwMode="auto">
            <a:xfrm>
              <a:off x="3018" y="3295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Oval 124"/>
            <p:cNvSpPr>
              <a:spLocks noChangeArrowheads="1"/>
            </p:cNvSpPr>
            <p:nvPr/>
          </p:nvSpPr>
          <p:spPr bwMode="auto">
            <a:xfrm>
              <a:off x="3108" y="3295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Oval 125"/>
            <p:cNvSpPr>
              <a:spLocks noChangeArrowheads="1"/>
            </p:cNvSpPr>
            <p:nvPr/>
          </p:nvSpPr>
          <p:spPr bwMode="auto">
            <a:xfrm>
              <a:off x="3199" y="3295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Oval 126"/>
            <p:cNvSpPr>
              <a:spLocks noChangeArrowheads="1"/>
            </p:cNvSpPr>
            <p:nvPr/>
          </p:nvSpPr>
          <p:spPr bwMode="auto">
            <a:xfrm>
              <a:off x="2925" y="3295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Oval 127"/>
            <p:cNvSpPr>
              <a:spLocks noChangeArrowheads="1"/>
            </p:cNvSpPr>
            <p:nvPr/>
          </p:nvSpPr>
          <p:spPr bwMode="auto">
            <a:xfrm>
              <a:off x="3290" y="3295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Oval 128"/>
            <p:cNvSpPr>
              <a:spLocks noChangeArrowheads="1"/>
            </p:cNvSpPr>
            <p:nvPr/>
          </p:nvSpPr>
          <p:spPr bwMode="auto">
            <a:xfrm>
              <a:off x="1857" y="3385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Oval 129"/>
            <p:cNvSpPr>
              <a:spLocks noChangeArrowheads="1"/>
            </p:cNvSpPr>
            <p:nvPr/>
          </p:nvSpPr>
          <p:spPr bwMode="auto">
            <a:xfrm>
              <a:off x="2309" y="3385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Oval 130"/>
            <p:cNvSpPr>
              <a:spLocks noChangeArrowheads="1"/>
            </p:cNvSpPr>
            <p:nvPr/>
          </p:nvSpPr>
          <p:spPr bwMode="auto">
            <a:xfrm>
              <a:off x="2925" y="3385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" name="Oval 131"/>
            <p:cNvSpPr>
              <a:spLocks noChangeArrowheads="1"/>
            </p:cNvSpPr>
            <p:nvPr/>
          </p:nvSpPr>
          <p:spPr bwMode="auto">
            <a:xfrm>
              <a:off x="3290" y="3385"/>
              <a:ext cx="6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" name="Line 132"/>
            <p:cNvSpPr>
              <a:spLocks noChangeShapeType="1"/>
            </p:cNvSpPr>
            <p:nvPr/>
          </p:nvSpPr>
          <p:spPr bwMode="auto">
            <a:xfrm>
              <a:off x="2177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Line 133"/>
            <p:cNvSpPr>
              <a:spLocks noChangeShapeType="1"/>
            </p:cNvSpPr>
            <p:nvPr/>
          </p:nvSpPr>
          <p:spPr bwMode="auto">
            <a:xfrm>
              <a:off x="2268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" name="Line 134"/>
            <p:cNvSpPr>
              <a:spLocks noChangeShapeType="1"/>
            </p:cNvSpPr>
            <p:nvPr/>
          </p:nvSpPr>
          <p:spPr bwMode="auto">
            <a:xfrm>
              <a:off x="2789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Line 135"/>
            <p:cNvSpPr>
              <a:spLocks noChangeShapeType="1"/>
            </p:cNvSpPr>
            <p:nvPr/>
          </p:nvSpPr>
          <p:spPr bwMode="auto">
            <a:xfrm>
              <a:off x="2880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" name="Line 136"/>
            <p:cNvSpPr>
              <a:spLocks noChangeShapeType="1"/>
            </p:cNvSpPr>
            <p:nvPr/>
          </p:nvSpPr>
          <p:spPr bwMode="auto">
            <a:xfrm>
              <a:off x="3424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" name="Line 137"/>
            <p:cNvSpPr>
              <a:spLocks noChangeShapeType="1"/>
            </p:cNvSpPr>
            <p:nvPr/>
          </p:nvSpPr>
          <p:spPr bwMode="auto">
            <a:xfrm>
              <a:off x="3515" y="1842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" name="Line 138"/>
            <p:cNvSpPr>
              <a:spLocks noChangeShapeType="1"/>
            </p:cNvSpPr>
            <p:nvPr/>
          </p:nvSpPr>
          <p:spPr bwMode="auto">
            <a:xfrm>
              <a:off x="385" y="2795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" name="Line 139"/>
            <p:cNvSpPr>
              <a:spLocks noChangeShapeType="1"/>
            </p:cNvSpPr>
            <p:nvPr/>
          </p:nvSpPr>
          <p:spPr bwMode="auto">
            <a:xfrm>
              <a:off x="385" y="2887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" name="Line 140"/>
            <p:cNvSpPr>
              <a:spLocks noChangeShapeType="1"/>
            </p:cNvSpPr>
            <p:nvPr/>
          </p:nvSpPr>
          <p:spPr bwMode="auto">
            <a:xfrm>
              <a:off x="385" y="3633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" name="Line 141"/>
            <p:cNvSpPr>
              <a:spLocks noChangeShapeType="1"/>
            </p:cNvSpPr>
            <p:nvPr/>
          </p:nvSpPr>
          <p:spPr bwMode="auto">
            <a:xfrm>
              <a:off x="385" y="3725"/>
              <a:ext cx="5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07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animBg="1"/>
      <p:bldP spid="5" grpId="0" autoUpdateAnimBg="0"/>
      <p:bldP spid="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4163" y="833015"/>
            <a:ext cx="3314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(2) </a:t>
            </a:r>
            <a:r>
              <a:rPr lang="en-US" altLang="zh-CN" sz="3000" b="1" smtClean="0"/>
              <a:t>APA</a:t>
            </a:r>
            <a:r>
              <a:rPr lang="zh-CN" altLang="en-US" sz="3000" b="1" smtClean="0"/>
              <a:t>（单色）</a:t>
            </a:r>
            <a:r>
              <a:rPr lang="en-US" altLang="zh-CN" sz="3000" b="1" smtClean="0"/>
              <a:t>   </a:t>
            </a:r>
            <a:endParaRPr lang="en-US" altLang="zh-CN" sz="30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1750" y="5774903"/>
            <a:ext cx="14065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VRAM   </a:t>
            </a: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6462713" y="1293391"/>
            <a:ext cx="2057400" cy="1968500"/>
            <a:chOff x="3936" y="536"/>
            <a:chExt cx="1296" cy="124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936" y="864"/>
              <a:ext cx="1296" cy="91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224" y="536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屏幕</a:t>
              </a:r>
            </a:p>
          </p:txBody>
        </p:sp>
      </p:grp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09913" y="1966491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96247" y="1928391"/>
            <a:ext cx="615553" cy="2209800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99"/>
                </a:solidFill>
                <a:latin typeface="宋体" pitchFamily="2" charset="-122"/>
              </a:rPr>
              <a:t> 移位寄存器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4008438" y="1966491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008438" y="2484016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95738" y="1356891"/>
            <a:ext cx="915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并行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503863" y="2712616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5807075" y="2041103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805488" y="2042691"/>
            <a:ext cx="633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109913" y="2499891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3719513" y="2484016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109913" y="3933403"/>
            <a:ext cx="92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4329113" y="3719091"/>
            <a:ext cx="0" cy="1122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022725" y="3490491"/>
            <a:ext cx="835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576888" y="1337841"/>
            <a:ext cx="96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串行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109913" y="3033291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3719513" y="3261891"/>
            <a:ext cx="0" cy="27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717925" y="3261891"/>
            <a:ext cx="1130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109913" y="351430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024313" y="3490491"/>
            <a:ext cx="0" cy="434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3717925" y="2804691"/>
            <a:ext cx="1130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1327150" y="5622503"/>
            <a:ext cx="2863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</a:rPr>
              <a:t>一字节点代码(并)   </a:t>
            </a: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>
            <a:off x="1338263" y="6155903"/>
            <a:ext cx="2789237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4095750" y="5832053"/>
            <a:ext cx="14398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移位器   </a:t>
            </a:r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>
            <a:off x="5403850" y="6154316"/>
            <a:ext cx="2141538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391150" y="5649491"/>
            <a:ext cx="22034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</a:rPr>
              <a:t>视频信号(串)   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7515225" y="5832053"/>
            <a:ext cx="1392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显示头   </a:t>
            </a:r>
          </a:p>
        </p:txBody>
      </p:sp>
      <p:grpSp>
        <p:nvGrpSpPr>
          <p:cNvPr id="33" name="Group 76"/>
          <p:cNvGrpSpPr>
            <a:grpSpLocks/>
          </p:cNvGrpSpPr>
          <p:nvPr/>
        </p:nvGrpSpPr>
        <p:grpSpPr bwMode="auto">
          <a:xfrm>
            <a:off x="1357313" y="1337841"/>
            <a:ext cx="1752600" cy="4148137"/>
            <a:chOff x="855" y="311"/>
            <a:chExt cx="1104" cy="2613"/>
          </a:xfrm>
        </p:grpSpPr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855" y="607"/>
              <a:ext cx="1104" cy="31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00001111 </a:t>
              </a: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855" y="911"/>
              <a:ext cx="1104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00000000</a:t>
              </a:r>
            </a:p>
          </p:txBody>
        </p:sp>
        <p:sp>
          <p:nvSpPr>
            <p:cNvPr id="36" name="Text Box 41"/>
            <p:cNvSpPr txBox="1">
              <a:spLocks noChangeArrowheads="1"/>
            </p:cNvSpPr>
            <p:nvPr/>
          </p:nvSpPr>
          <p:spPr bwMode="auto">
            <a:xfrm>
              <a:off x="855" y="1206"/>
              <a:ext cx="1104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00001001</a:t>
              </a: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855" y="2120"/>
              <a:ext cx="1104" cy="28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>
              <a:off x="1428" y="2158"/>
              <a:ext cx="0" cy="170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Text Box 44"/>
            <p:cNvSpPr txBox="1">
              <a:spLocks noChangeArrowheads="1"/>
            </p:cNvSpPr>
            <p:nvPr/>
          </p:nvSpPr>
          <p:spPr bwMode="auto">
            <a:xfrm>
              <a:off x="987" y="311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VRAM</a:t>
              </a:r>
            </a:p>
          </p:txBody>
        </p: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855" y="1511"/>
              <a:ext cx="1104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00000000</a:t>
              </a:r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855" y="1806"/>
              <a:ext cx="1104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00001001</a:t>
              </a:r>
            </a:p>
          </p:txBody>
        </p: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855" y="2368"/>
              <a:ext cx="1104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00001111 </a:t>
              </a:r>
            </a:p>
          </p:txBody>
        </p:sp>
        <p:sp>
          <p:nvSpPr>
            <p:cNvPr id="43" name="Rectangle 48"/>
            <p:cNvSpPr>
              <a:spLocks noChangeArrowheads="1"/>
            </p:cNvSpPr>
            <p:nvPr/>
          </p:nvSpPr>
          <p:spPr bwMode="auto">
            <a:xfrm>
              <a:off x="855" y="2663"/>
              <a:ext cx="1104" cy="261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endParaRPr lang="zh-CN" altLang="en-US" b="1"/>
            </a:p>
          </p:txBody>
        </p:sp>
        <p:sp>
          <p:nvSpPr>
            <p:cNvPr id="44" name="Line 49"/>
            <p:cNvSpPr>
              <a:spLocks noChangeShapeType="1"/>
            </p:cNvSpPr>
            <p:nvPr/>
          </p:nvSpPr>
          <p:spPr bwMode="auto">
            <a:xfrm>
              <a:off x="1428" y="2692"/>
              <a:ext cx="0" cy="170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5" name="Line 50"/>
          <p:cNvSpPr>
            <a:spLocks noChangeShapeType="1"/>
          </p:cNvSpPr>
          <p:nvPr/>
        </p:nvSpPr>
        <p:spPr bwMode="auto">
          <a:xfrm flipV="1">
            <a:off x="3109913" y="4838278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>
            <a:off x="4327525" y="3719091"/>
            <a:ext cx="522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7" name="Oval 58"/>
          <p:cNvSpPr>
            <a:spLocks noChangeArrowheads="1"/>
          </p:cNvSpPr>
          <p:nvPr/>
        </p:nvSpPr>
        <p:spPr bwMode="auto">
          <a:xfrm>
            <a:off x="6996113" y="2271291"/>
            <a:ext cx="76200" cy="76200"/>
          </a:xfrm>
          <a:prstGeom prst="ellipse">
            <a:avLst/>
          </a:prstGeom>
          <a:solidFill>
            <a:srgbClr val="004E00"/>
          </a:solidFill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8" name="Oval 59"/>
          <p:cNvSpPr>
            <a:spLocks noChangeArrowheads="1"/>
          </p:cNvSpPr>
          <p:nvPr/>
        </p:nvSpPr>
        <p:spPr bwMode="auto">
          <a:xfrm>
            <a:off x="6996113" y="2118891"/>
            <a:ext cx="76200" cy="76200"/>
          </a:xfrm>
          <a:prstGeom prst="ellipse">
            <a:avLst/>
          </a:prstGeom>
          <a:solidFill>
            <a:srgbClr val="004E00"/>
          </a:solidFill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9" name="Oval 60"/>
          <p:cNvSpPr>
            <a:spLocks noChangeArrowheads="1"/>
          </p:cNvSpPr>
          <p:nvPr/>
        </p:nvSpPr>
        <p:spPr bwMode="auto">
          <a:xfrm>
            <a:off x="7391400" y="2118891"/>
            <a:ext cx="76200" cy="76200"/>
          </a:xfrm>
          <a:prstGeom prst="ellipse">
            <a:avLst/>
          </a:prstGeom>
          <a:solidFill>
            <a:srgbClr val="004E00"/>
          </a:solidFill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0" name="Oval 61"/>
          <p:cNvSpPr>
            <a:spLocks noChangeArrowheads="1"/>
          </p:cNvSpPr>
          <p:nvPr/>
        </p:nvSpPr>
        <p:spPr bwMode="auto">
          <a:xfrm>
            <a:off x="7391400" y="2271291"/>
            <a:ext cx="76200" cy="76200"/>
          </a:xfrm>
          <a:prstGeom prst="ellipse">
            <a:avLst/>
          </a:prstGeom>
          <a:solidFill>
            <a:srgbClr val="004E00"/>
          </a:solidFill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51" name="Group 70"/>
          <p:cNvGrpSpPr>
            <a:grpSpLocks/>
          </p:cNvGrpSpPr>
          <p:nvPr/>
        </p:nvGrpSpPr>
        <p:grpSpPr bwMode="auto">
          <a:xfrm>
            <a:off x="7000875" y="1982366"/>
            <a:ext cx="474663" cy="80962"/>
            <a:chOff x="3888" y="2292"/>
            <a:chExt cx="362" cy="69"/>
          </a:xfrm>
        </p:grpSpPr>
        <p:sp>
          <p:nvSpPr>
            <p:cNvPr id="52" name="Oval 65"/>
            <p:cNvSpPr>
              <a:spLocks noChangeArrowheads="1"/>
            </p:cNvSpPr>
            <p:nvPr/>
          </p:nvSpPr>
          <p:spPr bwMode="auto">
            <a:xfrm>
              <a:off x="3888" y="2295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3" name="Oval 66"/>
            <p:cNvSpPr>
              <a:spLocks noChangeArrowheads="1"/>
            </p:cNvSpPr>
            <p:nvPr/>
          </p:nvSpPr>
          <p:spPr bwMode="auto">
            <a:xfrm>
              <a:off x="3984" y="2292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4" name="Oval 67"/>
            <p:cNvSpPr>
              <a:spLocks noChangeArrowheads="1"/>
            </p:cNvSpPr>
            <p:nvPr/>
          </p:nvSpPr>
          <p:spPr bwMode="auto">
            <a:xfrm>
              <a:off x="4089" y="2298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Oval 68"/>
            <p:cNvSpPr>
              <a:spLocks noChangeArrowheads="1"/>
            </p:cNvSpPr>
            <p:nvPr/>
          </p:nvSpPr>
          <p:spPr bwMode="auto">
            <a:xfrm>
              <a:off x="4194" y="2295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56" name="Group 71"/>
          <p:cNvGrpSpPr>
            <a:grpSpLocks/>
          </p:cNvGrpSpPr>
          <p:nvPr/>
        </p:nvGrpSpPr>
        <p:grpSpPr bwMode="auto">
          <a:xfrm>
            <a:off x="6996113" y="2377653"/>
            <a:ext cx="474662" cy="80963"/>
            <a:chOff x="3888" y="2292"/>
            <a:chExt cx="362" cy="69"/>
          </a:xfrm>
        </p:grpSpPr>
        <p:sp>
          <p:nvSpPr>
            <p:cNvPr id="57" name="Oval 72"/>
            <p:cNvSpPr>
              <a:spLocks noChangeArrowheads="1"/>
            </p:cNvSpPr>
            <p:nvPr/>
          </p:nvSpPr>
          <p:spPr bwMode="auto">
            <a:xfrm>
              <a:off x="3888" y="2295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8" name="Oval 73"/>
            <p:cNvSpPr>
              <a:spLocks noChangeArrowheads="1"/>
            </p:cNvSpPr>
            <p:nvPr/>
          </p:nvSpPr>
          <p:spPr bwMode="auto">
            <a:xfrm>
              <a:off x="3984" y="2292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9" name="Oval 74"/>
            <p:cNvSpPr>
              <a:spLocks noChangeArrowheads="1"/>
            </p:cNvSpPr>
            <p:nvPr/>
          </p:nvSpPr>
          <p:spPr bwMode="auto">
            <a:xfrm>
              <a:off x="4089" y="2298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0" name="Oval 75"/>
            <p:cNvSpPr>
              <a:spLocks noChangeArrowheads="1"/>
            </p:cNvSpPr>
            <p:nvPr/>
          </p:nvSpPr>
          <p:spPr bwMode="auto">
            <a:xfrm>
              <a:off x="4194" y="2295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7" grpId="0" animBg="1"/>
      <p:bldP spid="8" grpId="0" animBg="1" autoUpdateAnimBg="0"/>
      <p:bldP spid="9" grpId="0" animBg="1"/>
      <p:bldP spid="10" grpId="0" animBg="1"/>
      <p:bldP spid="11" grpId="0" build="p" autoUpdateAnimBg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 autoUpdateAnimBg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 autoUpdateAnimBg="0"/>
      <p:bldP spid="28" grpId="0" animBg="1"/>
      <p:bldP spid="29" grpId="0" build="p" autoUpdateAnimBg="0" advAuto="0"/>
      <p:bldP spid="30" grpId="0" animBg="1"/>
      <p:bldP spid="31" grpId="0" build="p" autoUpdateAnimBg="0"/>
      <p:bldP spid="32" grpId="0" build="p" autoUpdateAnimBg="0" advAuto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3075" y="1475556"/>
            <a:ext cx="8670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要求视频信号的发送与电子束扫描严格同步: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46075" y="918344"/>
            <a:ext cx="2857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4. 同步控制 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5613" y="1950219"/>
            <a:ext cx="870267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电子束扫描到某点位置, 相应视频信号(需要显示的字符或图形像点</a:t>
            </a:r>
            <a:r>
              <a:rPr lang="en-US" altLang="zh-CN" sz="2900" b="1"/>
              <a:t>)</a:t>
            </a:r>
            <a:r>
              <a:rPr lang="zh-CN" altLang="en-US" sz="2900" b="1"/>
              <a:t>应同时送到, 控制一个点亮或不亮。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461963" y="5127774"/>
            <a:ext cx="8682037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在显示控制器中, 设置若干级计数器,  对显示器点频进行若干级分频(即对字符点、行、列等进行计数),  产生相应控制信号。   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22263" y="4667399"/>
            <a:ext cx="38623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/>
              <a:t>控制方法: 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236538" y="801836"/>
            <a:ext cx="425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/>
              <a:t>需要解决以下问题</a:t>
            </a:r>
            <a:r>
              <a:rPr lang="zh-CN" altLang="en-US" sz="2800" b="1"/>
              <a:t>:  </a:t>
            </a: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304800" y="1227286"/>
            <a:ext cx="420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ym typeface="Webdings" pitchFamily="18" charset="2"/>
              </a:rPr>
              <a:t></a:t>
            </a:r>
            <a:r>
              <a:rPr lang="zh-CN" altLang="en-US" sz="2800" b="1">
                <a:sym typeface="Webdings" pitchFamily="18" charset="2"/>
              </a:rPr>
              <a:t> </a:t>
            </a:r>
            <a:r>
              <a:rPr lang="zh-CN" altLang="en-US" sz="2700" b="1"/>
              <a:t>何时发水平同步信号? 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307975" y="1635274"/>
            <a:ext cx="4264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ym typeface="Webdings" pitchFamily="18" charset="2"/>
              </a:rPr>
              <a:t></a:t>
            </a:r>
            <a:r>
              <a:rPr lang="zh-CN" altLang="en-US" sz="2800" b="1">
                <a:sym typeface="Webdings" pitchFamily="18" charset="2"/>
              </a:rPr>
              <a:t> </a:t>
            </a:r>
            <a:r>
              <a:rPr lang="zh-CN" altLang="en-US" sz="2700" b="1"/>
              <a:t>何时发垂直同步信号? 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113213" y="1466999"/>
            <a:ext cx="357187" cy="481012"/>
            <a:chOff x="2832" y="2688"/>
            <a:chExt cx="288" cy="384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2832" y="2688"/>
              <a:ext cx="288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H="1">
              <a:off x="2832" y="2880"/>
              <a:ext cx="288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446588" y="1406674"/>
            <a:ext cx="347821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>
                <a:latin typeface="楷体_GB2312" pitchFamily="49" charset="-122"/>
                <a:ea typeface="楷体_GB2312" pitchFamily="49" charset="-122"/>
              </a:rPr>
              <a:t>以控制电子束扫描</a:t>
            </a: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2150" y="2060724"/>
            <a:ext cx="38750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4150" indent="-184150">
              <a:spcBef>
                <a:spcPct val="50000"/>
              </a:spcBef>
            </a:pPr>
            <a:r>
              <a:rPr lang="zh-CN" altLang="en-US" sz="2700" b="1">
                <a:latin typeface="楷体_GB2312" pitchFamily="49" charset="-122"/>
                <a:ea typeface="楷体_GB2312" pitchFamily="49" charset="-122"/>
              </a:rPr>
              <a:t>即对字符/数字方式:</a:t>
            </a:r>
            <a:endParaRPr lang="en-US" altLang="zh-CN" sz="27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681038" y="2076599"/>
            <a:ext cx="825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>
                <a:latin typeface="楷体_GB2312" pitchFamily="49" charset="-122"/>
                <a:ea typeface="楷体_GB2312" pitchFamily="49" charset="-122"/>
              </a:rPr>
              <a:t>                  怎么控制一行显示多少字符？怎么控制一帧显示多少行字符？</a:t>
            </a: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268288" y="2892574"/>
            <a:ext cx="477837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ym typeface="Webdings" pitchFamily="18" charset="2"/>
              </a:rPr>
              <a:t></a:t>
            </a:r>
            <a:r>
              <a:rPr lang="zh-CN" altLang="en-US" b="1">
                <a:sym typeface="Symbol" pitchFamily="18" charset="2"/>
              </a:rPr>
              <a:t> </a:t>
            </a:r>
            <a:r>
              <a:rPr lang="zh-CN" altLang="en-US" sz="2700" b="1"/>
              <a:t>如何产生</a:t>
            </a:r>
            <a:r>
              <a:rPr lang="en-US" altLang="zh-CN" sz="2700" b="1"/>
              <a:t>VRAM</a:t>
            </a:r>
            <a:r>
              <a:rPr lang="zh-CN" altLang="en-US" sz="2700" b="1"/>
              <a:t>的地址?</a:t>
            </a:r>
            <a:endParaRPr lang="en-US" altLang="zh-CN" sz="2700" b="1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268288" y="3321199"/>
            <a:ext cx="611822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250" indent="-476250">
              <a:spcBef>
                <a:spcPct val="50000"/>
              </a:spcBef>
            </a:pPr>
            <a:r>
              <a:rPr lang="zh-CN" altLang="en-US" sz="2000" b="1">
                <a:sym typeface="Webdings" pitchFamily="18" charset="2"/>
              </a:rPr>
              <a:t></a:t>
            </a:r>
            <a:r>
              <a:rPr lang="zh-CN" altLang="en-US" b="1">
                <a:sym typeface="Symbol" pitchFamily="18" charset="2"/>
              </a:rPr>
              <a:t> </a:t>
            </a:r>
            <a:r>
              <a:rPr lang="zh-CN" altLang="en-US" sz="2700" b="1"/>
              <a:t>如何产生字符发生器</a:t>
            </a:r>
            <a:r>
              <a:rPr lang="en-US" altLang="zh-CN" sz="2700" b="1"/>
              <a:t>ROM</a:t>
            </a:r>
            <a:r>
              <a:rPr lang="zh-CN" altLang="en-US" sz="2700" b="1"/>
              <a:t>地址?</a:t>
            </a:r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5618163" y="3111649"/>
            <a:ext cx="249237" cy="609600"/>
            <a:chOff x="2832" y="2688"/>
            <a:chExt cx="288" cy="384"/>
          </a:xfrm>
        </p:grpSpPr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2832" y="2688"/>
              <a:ext cx="288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2832" y="2880"/>
              <a:ext cx="288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5722938" y="2873524"/>
            <a:ext cx="2492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700" b="1">
                <a:ea typeface="楷体_GB2312" pitchFamily="49" charset="-122"/>
              </a:rPr>
              <a:t>以输出字符编码或点阵代码</a:t>
            </a: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666750" y="3772049"/>
            <a:ext cx="39131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>
                <a:latin typeface="楷体_GB2312" pitchFamily="49" charset="-122"/>
                <a:ea typeface="楷体_GB2312" pitchFamily="49" charset="-122"/>
              </a:rPr>
              <a:t>即对字符/数字方式:</a:t>
            </a:r>
            <a:endParaRPr lang="zh-CN" altLang="en-US" sz="2700" b="1">
              <a:ea typeface="楷体_GB2312" pitchFamily="49" charset="-122"/>
            </a:endParaRP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638175" y="3805386"/>
            <a:ext cx="82724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700" b="1">
                <a:latin typeface="楷体_GB2312" pitchFamily="49" charset="-122"/>
                <a:ea typeface="楷体_GB2312" pitchFamily="49" charset="-122"/>
              </a:rPr>
              <a:t>                  如何获得</a:t>
            </a:r>
            <a:r>
              <a:rPr lang="en-US" altLang="zh-CN" sz="2700" b="1">
                <a:ea typeface="楷体_GB2312" pitchFamily="49" charset="-122"/>
              </a:rPr>
              <a:t>VRAM</a:t>
            </a:r>
            <a:r>
              <a:rPr lang="zh-CN" altLang="en-US" sz="2700" b="1">
                <a:latin typeface="楷体_GB2312" pitchFamily="49" charset="-122"/>
                <a:ea typeface="楷体_GB2312" pitchFamily="49" charset="-122"/>
              </a:rPr>
              <a:t>所需字符行号和字符列号</a:t>
            </a:r>
            <a:r>
              <a:rPr lang="zh-CN" altLang="en-US" sz="2700" b="1">
                <a:ea typeface="楷体_GB2312" pitchFamily="49" charset="-122"/>
              </a:rPr>
              <a:t>?  </a:t>
            </a:r>
            <a:r>
              <a:rPr lang="zh-CN" altLang="en-US" sz="2700" b="1">
                <a:latin typeface="楷体_GB2312" pitchFamily="49" charset="-122"/>
                <a:ea typeface="楷体_GB2312" pitchFamily="49" charset="-122"/>
              </a:rPr>
              <a:t>如何获得</a:t>
            </a:r>
            <a:r>
              <a:rPr lang="zh-CN" altLang="en-US" sz="2700" b="1">
                <a:ea typeface="楷体_GB2312" pitchFamily="49" charset="-122"/>
              </a:rPr>
              <a:t>字符发生器所需扫描线编码?</a:t>
            </a:r>
            <a:endParaRPr lang="zh-CN" altLang="en-US" sz="27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build="p" autoUpdateAnimBg="0"/>
      <p:bldP spid="5" grpId="0" build="p" autoUpdateAnimBg="0"/>
      <p:bldP spid="6" grpId="0" build="p" autoUpdateAnimBg="0"/>
      <p:bldP spid="10" grpId="0" build="p" autoUpdateAnimBg="0" advAuto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8" grpId="0" build="p" autoUpdateAnimBg="0" advAuto="0"/>
      <p:bldP spid="19" grpId="0" build="p" autoUpdateAnimBg="0"/>
      <p:bldP spid="2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67000"/>
              </a:schemeClr>
            </a:gs>
            <a:gs pos="57000">
              <a:schemeClr val="accent1">
                <a:lumMod val="97000"/>
                <a:lumOff val="3000"/>
              </a:schemeClr>
            </a:gs>
            <a:gs pos="82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3275" y="795933"/>
            <a:ext cx="8528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例. 显示规格25行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80列, 字符7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9, 字符区9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14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90513" y="348257"/>
            <a:ext cx="2446337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(1) </a:t>
            </a:r>
            <a:r>
              <a:rPr lang="en-US" altLang="zh-CN" sz="2900" b="1"/>
              <a:t>A/N</a:t>
            </a:r>
            <a:r>
              <a:rPr lang="zh-CN" altLang="en-US" sz="2900" b="1"/>
              <a:t>方式   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543050" y="1710333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9点</a:t>
            </a:r>
          </a:p>
        </p:txBody>
      </p:sp>
      <p:sp>
        <p:nvSpPr>
          <p:cNvPr id="5" name="AutoShape 72"/>
          <p:cNvSpPr>
            <a:spLocks/>
          </p:cNvSpPr>
          <p:nvPr/>
        </p:nvSpPr>
        <p:spPr bwMode="auto">
          <a:xfrm rot="5400000">
            <a:off x="3603625" y="-720130"/>
            <a:ext cx="247650" cy="4953000"/>
          </a:xfrm>
          <a:prstGeom prst="leftBrace">
            <a:avLst>
              <a:gd name="adj1" fmla="val 166667"/>
              <a:gd name="adj2" fmla="val 50000"/>
            </a:avLst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" name="Text Box 73"/>
          <p:cNvSpPr txBox="1">
            <a:spLocks noChangeArrowheads="1"/>
          </p:cNvSpPr>
          <p:nvPr/>
        </p:nvSpPr>
        <p:spPr bwMode="auto">
          <a:xfrm>
            <a:off x="3016250" y="1257895"/>
            <a:ext cx="167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80个字符</a:t>
            </a:r>
          </a:p>
        </p:txBody>
      </p: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1266825" y="2288183"/>
            <a:ext cx="1030288" cy="1560512"/>
            <a:chOff x="1337" y="1595"/>
            <a:chExt cx="676" cy="1109"/>
          </a:xfrm>
        </p:grpSpPr>
        <p:grpSp>
          <p:nvGrpSpPr>
            <p:cNvPr id="8" name="Group 109"/>
            <p:cNvGrpSpPr>
              <a:grpSpLocks/>
            </p:cNvGrpSpPr>
            <p:nvPr/>
          </p:nvGrpSpPr>
          <p:grpSpPr bwMode="auto">
            <a:xfrm>
              <a:off x="1337" y="1598"/>
              <a:ext cx="521" cy="727"/>
              <a:chOff x="1337" y="1598"/>
              <a:chExt cx="521" cy="727"/>
            </a:xfrm>
          </p:grpSpPr>
          <p:sp>
            <p:nvSpPr>
              <p:cNvPr id="17" name="Oval 77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" name="Oval 78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" name="Oval 79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" name="Oval 80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1" name="Oval 81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" name="Oval 82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" name="Oval 83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" name="Oval 86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" name="Oval 87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" name="Oval 88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" name="Oval 89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" name="Oval 90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" name="Oval 91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" name="Oval 92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Oval 94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2" name="Oval 95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3" name="Oval 96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4" name="Oval 97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5" name="Oval 98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6" name="Oval 99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7" name="Oval 100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8" name="Oval 102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9" name="Oval 103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0" name="Oval 104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1" name="Oval 105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2" name="Oval 106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3" name="Oval 107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Oval 108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9" name="Oval 110"/>
            <p:cNvSpPr>
              <a:spLocks noChangeArrowheads="1"/>
            </p:cNvSpPr>
            <p:nvPr/>
          </p:nvSpPr>
          <p:spPr bwMode="auto">
            <a:xfrm>
              <a:off x="1896" y="1599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Oval 119"/>
            <p:cNvSpPr>
              <a:spLocks noChangeArrowheads="1"/>
            </p:cNvSpPr>
            <p:nvPr/>
          </p:nvSpPr>
          <p:spPr bwMode="auto">
            <a:xfrm>
              <a:off x="1972" y="1595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1" name="Group 126"/>
            <p:cNvGrpSpPr>
              <a:grpSpLocks/>
            </p:cNvGrpSpPr>
            <p:nvPr/>
          </p:nvGrpSpPr>
          <p:grpSpPr bwMode="auto">
            <a:xfrm>
              <a:off x="1340" y="2363"/>
              <a:ext cx="41" cy="341"/>
              <a:chOff x="1340" y="2363"/>
              <a:chExt cx="41" cy="341"/>
            </a:xfrm>
          </p:grpSpPr>
          <p:sp>
            <p:nvSpPr>
              <p:cNvPr id="12" name="Oval 120"/>
              <p:cNvSpPr>
                <a:spLocks noChangeArrowheads="1"/>
              </p:cNvSpPr>
              <p:nvPr/>
            </p:nvSpPr>
            <p:spPr bwMode="auto">
              <a:xfrm rot="5400000">
                <a:off x="1340" y="2363"/>
                <a:ext cx="41" cy="4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" name="Oval 121"/>
              <p:cNvSpPr>
                <a:spLocks noChangeArrowheads="1"/>
              </p:cNvSpPr>
              <p:nvPr/>
            </p:nvSpPr>
            <p:spPr bwMode="auto">
              <a:xfrm rot="5400000">
                <a:off x="1340" y="2437"/>
                <a:ext cx="41" cy="4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" name="Oval 122"/>
              <p:cNvSpPr>
                <a:spLocks noChangeArrowheads="1"/>
              </p:cNvSpPr>
              <p:nvPr/>
            </p:nvSpPr>
            <p:spPr bwMode="auto">
              <a:xfrm rot="5400000">
                <a:off x="1340" y="2514"/>
                <a:ext cx="41" cy="4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" name="Oval 123"/>
              <p:cNvSpPr>
                <a:spLocks noChangeArrowheads="1"/>
              </p:cNvSpPr>
              <p:nvPr/>
            </p:nvSpPr>
            <p:spPr bwMode="auto">
              <a:xfrm rot="5400000">
                <a:off x="1340" y="2588"/>
                <a:ext cx="41" cy="4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" name="Oval 124"/>
              <p:cNvSpPr>
                <a:spLocks noChangeArrowheads="1"/>
              </p:cNvSpPr>
              <p:nvPr/>
            </p:nvSpPr>
            <p:spPr bwMode="auto">
              <a:xfrm rot="5400000">
                <a:off x="1340" y="2663"/>
                <a:ext cx="41" cy="4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45" name="AutoShape 128"/>
          <p:cNvSpPr>
            <a:spLocks/>
          </p:cNvSpPr>
          <p:nvPr/>
        </p:nvSpPr>
        <p:spPr bwMode="auto">
          <a:xfrm rot="5400000">
            <a:off x="1738312" y="1638896"/>
            <a:ext cx="117475" cy="1085850"/>
          </a:xfrm>
          <a:prstGeom prst="leftBrace">
            <a:avLst>
              <a:gd name="adj1" fmla="val 77027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6" name="AutoShape 129"/>
          <p:cNvSpPr>
            <a:spLocks/>
          </p:cNvSpPr>
          <p:nvPr/>
        </p:nvSpPr>
        <p:spPr bwMode="auto">
          <a:xfrm>
            <a:off x="1028700" y="2346920"/>
            <a:ext cx="166688" cy="1498600"/>
          </a:xfrm>
          <a:prstGeom prst="leftBrace">
            <a:avLst>
              <a:gd name="adj1" fmla="val 7492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7" name="Text Box 130"/>
          <p:cNvSpPr txBox="1">
            <a:spLocks noChangeArrowheads="1"/>
          </p:cNvSpPr>
          <p:nvPr/>
        </p:nvSpPr>
        <p:spPr bwMode="auto">
          <a:xfrm>
            <a:off x="233363" y="2877145"/>
            <a:ext cx="91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14线</a:t>
            </a:r>
          </a:p>
        </p:txBody>
      </p:sp>
      <p:sp>
        <p:nvSpPr>
          <p:cNvPr id="48" name="Text Box 132"/>
          <p:cNvSpPr txBox="1">
            <a:spLocks noChangeArrowheads="1"/>
          </p:cNvSpPr>
          <p:nvPr/>
        </p:nvSpPr>
        <p:spPr bwMode="auto">
          <a:xfrm>
            <a:off x="1527175" y="2305645"/>
            <a:ext cx="381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49" name="Text Box 133"/>
          <p:cNvSpPr txBox="1">
            <a:spLocks noChangeArrowheads="1"/>
          </p:cNvSpPr>
          <p:nvPr/>
        </p:nvSpPr>
        <p:spPr bwMode="auto">
          <a:xfrm>
            <a:off x="1317625" y="2634258"/>
            <a:ext cx="381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50" name="Text Box 134"/>
          <p:cNvSpPr txBox="1">
            <a:spLocks noChangeArrowheads="1"/>
          </p:cNvSpPr>
          <p:nvPr/>
        </p:nvSpPr>
        <p:spPr bwMode="auto">
          <a:xfrm>
            <a:off x="2046288" y="2285008"/>
            <a:ext cx="381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51" name="Text Box 135"/>
          <p:cNvSpPr txBox="1">
            <a:spLocks noChangeArrowheads="1"/>
          </p:cNvSpPr>
          <p:nvPr/>
        </p:nvSpPr>
        <p:spPr bwMode="auto">
          <a:xfrm>
            <a:off x="1331913" y="3342283"/>
            <a:ext cx="381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FFFF00"/>
                </a:solidFill>
              </a:rPr>
              <a:t>5</a:t>
            </a:r>
          </a:p>
        </p:txBody>
      </p:sp>
      <p:grpSp>
        <p:nvGrpSpPr>
          <p:cNvPr id="52" name="Group 174"/>
          <p:cNvGrpSpPr>
            <a:grpSpLocks/>
          </p:cNvGrpSpPr>
          <p:nvPr/>
        </p:nvGrpSpPr>
        <p:grpSpPr bwMode="auto">
          <a:xfrm>
            <a:off x="2441575" y="2302470"/>
            <a:ext cx="1016000" cy="1011238"/>
            <a:chOff x="1998" y="1446"/>
            <a:chExt cx="676" cy="727"/>
          </a:xfrm>
        </p:grpSpPr>
        <p:grpSp>
          <p:nvGrpSpPr>
            <p:cNvPr id="53" name="Group 137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56" name="Oval 138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7" name="Oval 139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" name="Oval 140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9" name="Oval 141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0" name="Oval 142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1" name="Oval 143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" name="Oval 144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3" name="Oval 145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4" name="Oval 146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5" name="Oval 147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6" name="Oval 148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7" name="Oval 149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8" name="Oval 150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" name="Oval 151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" name="Oval 152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1" name="Oval 153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2" name="Oval 154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3" name="Oval 155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4" name="Oval 156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5" name="Oval 157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6" name="Oval 158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7" name="Oval 159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8" name="Oval 160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9" name="Oval 161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0" name="Oval 162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1" name="Oval 163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2" name="Oval 164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3" name="Oval 165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54" name="Oval 166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Oval 167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4" name="Line 175"/>
          <p:cNvSpPr>
            <a:spLocks noChangeShapeType="1"/>
          </p:cNvSpPr>
          <p:nvPr/>
        </p:nvSpPr>
        <p:spPr bwMode="auto">
          <a:xfrm>
            <a:off x="3522663" y="275967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85" name="Group 176"/>
          <p:cNvGrpSpPr>
            <a:grpSpLocks/>
          </p:cNvGrpSpPr>
          <p:nvPr/>
        </p:nvGrpSpPr>
        <p:grpSpPr bwMode="auto">
          <a:xfrm>
            <a:off x="5164138" y="2316758"/>
            <a:ext cx="1001712" cy="1025525"/>
            <a:chOff x="1998" y="1446"/>
            <a:chExt cx="676" cy="727"/>
          </a:xfrm>
        </p:grpSpPr>
        <p:grpSp>
          <p:nvGrpSpPr>
            <p:cNvPr id="86" name="Group 177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89" name="Oval 178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Oval 179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Oval 180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Oval 181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Oval 182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Oval 183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Oval 184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Oval 185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Oval 186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Oval 187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Oval 188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Oval 189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Oval 190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Oval 191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Oval 192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Oval 193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Oval 194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Oval 195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Oval 196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Oval 197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9" name="Oval 198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Oval 199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Oval 200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Oval 201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Oval 202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Oval 203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5" name="Oval 204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Oval 205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7" name="Oval 206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8" name="Oval 207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17" name="Group 208"/>
          <p:cNvGrpSpPr>
            <a:grpSpLocks/>
          </p:cNvGrpSpPr>
          <p:nvPr/>
        </p:nvGrpSpPr>
        <p:grpSpPr bwMode="auto">
          <a:xfrm>
            <a:off x="1265238" y="3905845"/>
            <a:ext cx="973137" cy="1011238"/>
            <a:chOff x="1998" y="1446"/>
            <a:chExt cx="676" cy="727"/>
          </a:xfrm>
        </p:grpSpPr>
        <p:grpSp>
          <p:nvGrpSpPr>
            <p:cNvPr id="118" name="Group 209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121" name="Oval 210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2" name="Oval 211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3" name="Oval 212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4" name="Oval 213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5" name="Oval 214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6" name="Oval 215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7" name="Oval 216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8" name="Oval 217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9" name="Oval 218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0" name="Oval 219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1" name="Oval 220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2" name="Oval 221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3" name="Oval 222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4" name="Oval 223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5" name="Oval 224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6" name="Oval 225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7" name="Oval 226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8" name="Oval 227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9" name="Oval 228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0" name="Oval 229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1" name="Oval 230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2" name="Oval 231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3" name="Oval 232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4" name="Oval 233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5" name="Oval 234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6" name="Oval 235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7" name="Oval 236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8" name="Oval 237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19" name="Oval 238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0" name="Oval 239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49" name="Group 240"/>
          <p:cNvGrpSpPr>
            <a:grpSpLocks/>
          </p:cNvGrpSpPr>
          <p:nvPr/>
        </p:nvGrpSpPr>
        <p:grpSpPr bwMode="auto">
          <a:xfrm>
            <a:off x="2401888" y="3915370"/>
            <a:ext cx="958850" cy="996950"/>
            <a:chOff x="1998" y="1446"/>
            <a:chExt cx="676" cy="727"/>
          </a:xfrm>
        </p:grpSpPr>
        <p:grpSp>
          <p:nvGrpSpPr>
            <p:cNvPr id="150" name="Group 241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153" name="Oval 242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4" name="Oval 243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5" name="Oval 244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6" name="Oval 245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7" name="Oval 246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8" name="Oval 247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9" name="Oval 248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0" name="Oval 249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1" name="Oval 250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2" name="Oval 251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3" name="Oval 252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4" name="Oval 253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5" name="Oval 254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6" name="Oval 255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7" name="Oval 256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8" name="Oval 257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9" name="Oval 258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0" name="Oval 259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1" name="Oval 260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2" name="Oval 261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3" name="Oval 262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" name="Oval 263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5" name="Oval 264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6" name="Oval 265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7" name="Oval 266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8" name="Oval 267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9" name="Oval 268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0" name="Oval 269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51" name="Oval 270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2" name="Oval 271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81" name="Line 272"/>
          <p:cNvSpPr>
            <a:spLocks noChangeShapeType="1"/>
          </p:cNvSpPr>
          <p:nvPr/>
        </p:nvSpPr>
        <p:spPr bwMode="auto">
          <a:xfrm>
            <a:off x="3484563" y="4464645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82" name="Group 273"/>
          <p:cNvGrpSpPr>
            <a:grpSpLocks/>
          </p:cNvGrpSpPr>
          <p:nvPr/>
        </p:nvGrpSpPr>
        <p:grpSpPr bwMode="auto">
          <a:xfrm>
            <a:off x="5172075" y="3915370"/>
            <a:ext cx="1001713" cy="996950"/>
            <a:chOff x="1998" y="1446"/>
            <a:chExt cx="676" cy="727"/>
          </a:xfrm>
        </p:grpSpPr>
        <p:grpSp>
          <p:nvGrpSpPr>
            <p:cNvPr id="183" name="Group 274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186" name="Oval 275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7" name="Oval 276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8" name="Oval 277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9" name="Oval 278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0" name="Oval 279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1" name="Oval 280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2" name="Oval 281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3" name="Oval 282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4" name="Oval 283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5" name="Oval 284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6" name="Oval 285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7" name="Oval 286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8" name="Oval 287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9" name="Oval 288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0" name="Oval 289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1" name="Oval 290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2" name="Oval 291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3" name="Oval 292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4" name="Oval 293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5" name="Oval 294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6" name="Oval 295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7" name="Oval 296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8" name="Oval 297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9" name="Oval 298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10" name="Oval 299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11" name="Oval 300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12" name="Oval 301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13" name="Oval 302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84" name="Oval 303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5" name="Oval 304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14" name="Line 305"/>
          <p:cNvSpPr>
            <a:spLocks noChangeShapeType="1"/>
          </p:cNvSpPr>
          <p:nvPr/>
        </p:nvSpPr>
        <p:spPr bwMode="auto">
          <a:xfrm rot="16200000" flipV="1">
            <a:off x="1163637" y="5112346"/>
            <a:ext cx="269875" cy="0"/>
          </a:xfrm>
          <a:prstGeom prst="line">
            <a:avLst/>
          </a:prstGeom>
          <a:noFill/>
          <a:ln w="25400">
            <a:solidFill>
              <a:srgbClr val="CCFF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215" name="Group 306"/>
          <p:cNvGrpSpPr>
            <a:grpSpLocks/>
          </p:cNvGrpSpPr>
          <p:nvPr/>
        </p:nvGrpSpPr>
        <p:grpSpPr bwMode="auto">
          <a:xfrm>
            <a:off x="1257300" y="5266333"/>
            <a:ext cx="958850" cy="1039812"/>
            <a:chOff x="1998" y="1446"/>
            <a:chExt cx="676" cy="727"/>
          </a:xfrm>
        </p:grpSpPr>
        <p:grpSp>
          <p:nvGrpSpPr>
            <p:cNvPr id="216" name="Group 307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219" name="Oval 308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0" name="Oval 309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1" name="Oval 310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2" name="Oval 311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3" name="Oval 312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4" name="Oval 313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5" name="Oval 314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6" name="Oval 315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7" name="Oval 316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8" name="Oval 317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9" name="Oval 318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0" name="Oval 319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1" name="Oval 320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2" name="Oval 321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3" name="Oval 322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4" name="Oval 323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" name="Oval 324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6" name="Oval 325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7" name="Oval 326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8" name="Oval 327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9" name="Oval 328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0" name="Oval 329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1" name="Oval 330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2" name="Oval 331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3" name="Oval 332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4" name="Oval 333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5" name="Oval 334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6" name="Oval 335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17" name="Oval 336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8" name="Oval 337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47" name="Group 338"/>
          <p:cNvGrpSpPr>
            <a:grpSpLocks/>
          </p:cNvGrpSpPr>
          <p:nvPr/>
        </p:nvGrpSpPr>
        <p:grpSpPr bwMode="auto">
          <a:xfrm>
            <a:off x="2393950" y="5266333"/>
            <a:ext cx="987425" cy="1039812"/>
            <a:chOff x="1998" y="1446"/>
            <a:chExt cx="676" cy="727"/>
          </a:xfrm>
        </p:grpSpPr>
        <p:grpSp>
          <p:nvGrpSpPr>
            <p:cNvPr id="248" name="Group 339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251" name="Oval 340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2" name="Oval 341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3" name="Oval 342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4" name="Oval 343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5" name="Oval 344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6" name="Oval 345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7" name="Oval 346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8" name="Oval 347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9" name="Oval 348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0" name="Oval 349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1" name="Oval 350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2" name="Oval 351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3" name="Oval 352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4" name="Oval 353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5" name="Oval 354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6" name="Oval 355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7" name="Oval 356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8" name="Oval 357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9" name="Oval 358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0" name="Oval 359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1" name="Oval 360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2" name="Oval 361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3" name="Oval 362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4" name="Oval 363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5" name="Oval 364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6" name="Oval 365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7" name="Oval 366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8" name="Oval 367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49" name="Oval 368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0" name="Oval 369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79" name="Line 370"/>
          <p:cNvSpPr>
            <a:spLocks noChangeShapeType="1"/>
          </p:cNvSpPr>
          <p:nvPr/>
        </p:nvSpPr>
        <p:spPr bwMode="auto">
          <a:xfrm>
            <a:off x="3478213" y="6007695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280" name="Group 371"/>
          <p:cNvGrpSpPr>
            <a:grpSpLocks/>
          </p:cNvGrpSpPr>
          <p:nvPr/>
        </p:nvGrpSpPr>
        <p:grpSpPr bwMode="auto">
          <a:xfrm>
            <a:off x="5165725" y="5252045"/>
            <a:ext cx="987425" cy="1054100"/>
            <a:chOff x="1998" y="1446"/>
            <a:chExt cx="676" cy="727"/>
          </a:xfrm>
        </p:grpSpPr>
        <p:grpSp>
          <p:nvGrpSpPr>
            <p:cNvPr id="281" name="Group 372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284" name="Oval 373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5" name="Oval 374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6" name="Oval 375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7" name="Oval 376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8" name="Oval 377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9" name="Oval 378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0" name="Oval 379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1" name="Oval 380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2" name="Oval 381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3" name="Oval 382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4" name="Oval 383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5" name="Oval 384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6" name="Oval 385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7" name="Oval 386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8" name="Oval 387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9" name="Oval 388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0" name="Oval 389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1" name="Oval 390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2" name="Oval 391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3" name="Oval 392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4" name="Oval 393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5" name="Oval 394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6" name="Oval 395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7" name="Oval 396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8" name="Oval 397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9" name="Oval 398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0" name="Oval 399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1" name="Oval 400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82" name="Oval 401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3" name="Oval 402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12" name="AutoShape 406"/>
          <p:cNvSpPr>
            <a:spLocks/>
          </p:cNvSpPr>
          <p:nvPr/>
        </p:nvSpPr>
        <p:spPr bwMode="auto">
          <a:xfrm flipH="1">
            <a:off x="6335713" y="2369145"/>
            <a:ext cx="319087" cy="3940175"/>
          </a:xfrm>
          <a:prstGeom prst="leftBrace">
            <a:avLst>
              <a:gd name="adj1" fmla="val 102902"/>
              <a:gd name="adj2" fmla="val 50000"/>
            </a:avLst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3" name="Text Box 407"/>
          <p:cNvSpPr txBox="1">
            <a:spLocks noChangeArrowheads="1"/>
          </p:cNvSpPr>
          <p:nvPr/>
        </p:nvSpPr>
        <p:spPr bwMode="auto">
          <a:xfrm>
            <a:off x="6637338" y="4069358"/>
            <a:ext cx="1566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25行</a:t>
            </a:r>
          </a:p>
        </p:txBody>
      </p:sp>
      <p:sp>
        <p:nvSpPr>
          <p:cNvPr id="314" name="Text Box 408"/>
          <p:cNvSpPr txBox="1">
            <a:spLocks noChangeArrowheads="1"/>
          </p:cNvSpPr>
          <p:nvPr/>
        </p:nvSpPr>
        <p:spPr bwMode="auto">
          <a:xfrm>
            <a:off x="6542088" y="1378545"/>
            <a:ext cx="28860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>
                <a:solidFill>
                  <a:srgbClr val="0000FF"/>
                </a:solidFill>
              </a:rPr>
              <a:t>设置4级计数器:</a:t>
            </a:r>
          </a:p>
        </p:txBody>
      </p:sp>
      <p:sp>
        <p:nvSpPr>
          <p:cNvPr id="315" name="Text Box 409"/>
          <p:cNvSpPr txBox="1">
            <a:spLocks noChangeArrowheads="1"/>
          </p:cNvSpPr>
          <p:nvPr/>
        </p:nvSpPr>
        <p:spPr bwMode="auto">
          <a:xfrm>
            <a:off x="6967538" y="1791295"/>
            <a:ext cx="2176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 </a:t>
            </a:r>
            <a:r>
              <a:rPr lang="zh-CN" altLang="en-US" sz="2600" b="1">
                <a:solidFill>
                  <a:srgbClr val="0000FF"/>
                </a:solidFill>
              </a:rPr>
              <a:t>点计数</a:t>
            </a:r>
          </a:p>
        </p:txBody>
      </p:sp>
      <p:sp>
        <p:nvSpPr>
          <p:cNvPr id="316" name="Rectangle 410"/>
          <p:cNvSpPr>
            <a:spLocks noChangeArrowheads="1"/>
          </p:cNvSpPr>
          <p:nvPr/>
        </p:nvSpPr>
        <p:spPr bwMode="auto">
          <a:xfrm>
            <a:off x="6964363" y="2613620"/>
            <a:ext cx="21796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  <a:sym typeface="Symbol" pitchFamily="18" charset="2"/>
              </a:rPr>
              <a:t> </a:t>
            </a:r>
            <a:r>
              <a:rPr lang="zh-CN" altLang="en-US" sz="2600" b="1">
                <a:solidFill>
                  <a:srgbClr val="0000FF"/>
                </a:solidFill>
              </a:rPr>
              <a:t>线计数</a:t>
            </a:r>
          </a:p>
        </p:txBody>
      </p:sp>
      <p:sp>
        <p:nvSpPr>
          <p:cNvPr id="317" name="Rectangle 411"/>
          <p:cNvSpPr>
            <a:spLocks noChangeArrowheads="1"/>
          </p:cNvSpPr>
          <p:nvPr/>
        </p:nvSpPr>
        <p:spPr bwMode="auto">
          <a:xfrm>
            <a:off x="6965950" y="2207220"/>
            <a:ext cx="2178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 </a:t>
            </a:r>
            <a:r>
              <a:rPr lang="zh-CN" altLang="en-US" sz="2600" b="1">
                <a:solidFill>
                  <a:srgbClr val="0000FF"/>
                </a:solidFill>
              </a:rPr>
              <a:t>字符计数</a:t>
            </a:r>
          </a:p>
        </p:txBody>
      </p:sp>
      <p:sp>
        <p:nvSpPr>
          <p:cNvPr id="318" name="Rectangle 412"/>
          <p:cNvSpPr>
            <a:spLocks noChangeArrowheads="1"/>
          </p:cNvSpPr>
          <p:nvPr/>
        </p:nvSpPr>
        <p:spPr bwMode="auto">
          <a:xfrm>
            <a:off x="6965950" y="3059708"/>
            <a:ext cx="2178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 </a:t>
            </a:r>
            <a:r>
              <a:rPr lang="zh-CN" altLang="en-US" sz="2600" b="1">
                <a:solidFill>
                  <a:srgbClr val="0000FF"/>
                </a:solidFill>
              </a:rPr>
              <a:t>行计数</a:t>
            </a:r>
          </a:p>
        </p:txBody>
      </p:sp>
    </p:spTree>
    <p:extLst>
      <p:ext uri="{BB962C8B-B14F-4D97-AF65-F5344CB8AC3E}">
        <p14:creationId xmlns:p14="http://schemas.microsoft.com/office/powerpoint/2010/main" val="208223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utoUpdateAnimBg="0"/>
      <p:bldP spid="5" grpId="0" animBg="1"/>
      <p:bldP spid="6" grpId="0" build="p" autoUpdateAnimBg="0" advAuto="0"/>
      <p:bldP spid="45" grpId="0" animBg="1"/>
      <p:bldP spid="46" grpId="0" animBg="1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84" grpId="0" animBg="1"/>
      <p:bldP spid="181" grpId="0" animBg="1"/>
      <p:bldP spid="214" grpId="0" animBg="1"/>
      <p:bldP spid="279" grpId="0" animBg="1"/>
      <p:bldP spid="312" grpId="0" animBg="1"/>
      <p:bldP spid="313" grpId="0" build="p" autoUpdateAnimBg="0" advAuto="0"/>
      <p:bldP spid="314" grpId="0" autoUpdateAnimBg="0"/>
      <p:bldP spid="315" grpId="0" build="p" autoUpdateAnimBg="0"/>
      <p:bldP spid="316" grpId="0" build="p" autoUpdateAnimBg="0"/>
      <p:bldP spid="317" grpId="0" build="p" autoUpdateAnimBg="0"/>
      <p:bldP spid="31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6850" y="1812503"/>
            <a:ext cx="2819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1) 点计数器: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5800" y="1261640"/>
            <a:ext cx="150495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点计数器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90800" y="1261640"/>
            <a:ext cx="18288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字符计数器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00600" y="1261640"/>
            <a:ext cx="16002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 线计数器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81800" y="1261640"/>
            <a:ext cx="1490663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行计数器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89175" y="1844253"/>
            <a:ext cx="59055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对一个字符的一行的点数计数。 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95250" y="1490240"/>
            <a:ext cx="579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-31750" y="807615"/>
            <a:ext cx="10191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latin typeface="宋体" pitchFamily="2" charset="-122"/>
              </a:rPr>
              <a:t>点频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69975" y="801265"/>
            <a:ext cx="1066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ea typeface="黑体" pitchFamily="2" charset="-122"/>
              </a:rPr>
              <a:t>9:1 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209800" y="149024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305050" y="2258590"/>
            <a:ext cx="69707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一次点计数循环访问一次</a:t>
            </a:r>
            <a:r>
              <a:rPr lang="en-US" altLang="zh-CN" sz="2700" b="1"/>
              <a:t>VRAM、ROM。 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96850" y="2738015"/>
            <a:ext cx="24892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2) 字符计数器: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11450" y="2739603"/>
            <a:ext cx="46894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对一帧的字符列数计数。 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838450" y="785390"/>
            <a:ext cx="15287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ea typeface="黑体" pitchFamily="2" charset="-122"/>
              </a:rPr>
              <a:t>(80+</a:t>
            </a:r>
            <a:r>
              <a:rPr lang="en-US" altLang="en-US" sz="2600" b="1">
                <a:ea typeface="黑体" pitchFamily="2" charset="-122"/>
              </a:rPr>
              <a:t>L)</a:t>
            </a:r>
            <a:r>
              <a:rPr lang="en-US" altLang="zh-CN" sz="2600" b="1">
                <a:ea typeface="黑体" pitchFamily="2" charset="-122"/>
              </a:rPr>
              <a:t>:1 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419600" y="149024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654300" y="3623840"/>
            <a:ext cx="6781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一次字符计数循环发一次水平同步信号。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96850" y="4168353"/>
            <a:ext cx="22367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3) 线计数器: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368550" y="4152478"/>
            <a:ext cx="48006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对一行字符的扫描线计数。 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186363" y="799678"/>
            <a:ext cx="11826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ea typeface="黑体" pitchFamily="2" charset="-122"/>
              </a:rPr>
              <a:t>14:1 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400800" y="149024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84425" y="4566815"/>
            <a:ext cx="67024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线计数值提供</a:t>
            </a:r>
            <a:r>
              <a:rPr lang="en-US" altLang="zh-CN" sz="2700" b="1"/>
              <a:t>ROM</a:t>
            </a:r>
            <a:r>
              <a:rPr lang="zh-CN" altLang="en-US" sz="2700" b="1"/>
              <a:t>行地址(低位地址)。 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96850" y="5044653"/>
            <a:ext cx="228441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4) 行计数器: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84425" y="5076403"/>
            <a:ext cx="456406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对一帧的字符行计数。 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769100" y="771103"/>
            <a:ext cx="17510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ea typeface="黑体" pitchFamily="2" charset="-122"/>
              </a:rPr>
              <a:t>(25+</a:t>
            </a:r>
            <a:r>
              <a:rPr lang="en-US" altLang="zh-CN" sz="2600" b="1">
                <a:ea typeface="黑体" pitchFamily="2" charset="-122"/>
              </a:rPr>
              <a:t>m</a:t>
            </a:r>
            <a:r>
              <a:rPr lang="en-US" altLang="en-US" sz="2600" b="1">
                <a:ea typeface="黑体" pitchFamily="2" charset="-122"/>
              </a:rPr>
              <a:t>)</a:t>
            </a:r>
            <a:r>
              <a:rPr lang="en-US" altLang="zh-CN" sz="2600" b="1">
                <a:ea typeface="黑体" pitchFamily="2" charset="-122"/>
              </a:rPr>
              <a:t>:1 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8270875" y="149024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8201025" y="728240"/>
            <a:ext cx="990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latin typeface="宋体" pitchFamily="2" charset="-122"/>
              </a:rPr>
              <a:t>帧频 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349500" y="5878090"/>
            <a:ext cx="65055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一次行计数循环发一次垂直同步信号。 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693988" y="3184103"/>
            <a:ext cx="68738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字符计数值提供</a:t>
            </a:r>
            <a:r>
              <a:rPr lang="en-US" altLang="zh-CN" sz="2700" b="1"/>
              <a:t>VRAM</a:t>
            </a:r>
            <a:r>
              <a:rPr lang="zh-CN" altLang="en-US" sz="2700" b="1"/>
              <a:t>列地址(低地址)。 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349500" y="5476453"/>
            <a:ext cx="65674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行计数值提供</a:t>
            </a:r>
            <a:r>
              <a:rPr lang="en-US" altLang="zh-CN" sz="2700" b="1"/>
              <a:t>VRAM</a:t>
            </a:r>
            <a:r>
              <a:rPr lang="zh-CN" altLang="en-US" sz="2700" b="1"/>
              <a:t>行地址(高地址)。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build="p" autoUpdateAnimBg="0"/>
      <p:bldP spid="8" grpId="0" animBg="1"/>
      <p:bldP spid="9" grpId="0" build="p" autoUpdateAnimBg="0"/>
      <p:bldP spid="10" grpId="0" build="p" autoUpdateAnimBg="0"/>
      <p:bldP spid="11" grpId="0" animBg="1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animBg="1"/>
      <p:bldP spid="17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animBg="1"/>
      <p:bldP spid="22" grpId="0" build="p" autoUpdateAnimBg="0"/>
      <p:bldP spid="23" grpId="0" build="p" autoUpdateAnimBg="0"/>
      <p:bldP spid="24" grpId="0" build="p" autoUpdateAnimBg="0"/>
      <p:bldP spid="25" grpId="0" build="p" autoUpdateAnimBg="0"/>
      <p:bldP spid="26" grpId="0" animBg="1"/>
      <p:bldP spid="27" grpId="0" build="p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2113" y="891629"/>
            <a:ext cx="679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上述四个计数器是</a:t>
            </a:r>
            <a:r>
              <a:rPr lang="en-US" altLang="zh-CN" sz="2800" b="1"/>
              <a:t>CRT</a:t>
            </a:r>
            <a:r>
              <a:rPr lang="zh-CN" altLang="en-US" sz="2800" b="1"/>
              <a:t>控制器的核心。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95288" y="5646191"/>
            <a:ext cx="8662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计数器与水平及垂直同步的关系如以下电路框图所示:</a:t>
            </a:r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536575" y="1369466"/>
            <a:ext cx="6448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—关于计数器(以四位计数器为例</a:t>
            </a:r>
            <a:r>
              <a:rPr lang="en-US" altLang="zh-CN" sz="2800" b="1"/>
              <a:t>)</a:t>
            </a:r>
          </a:p>
        </p:txBody>
      </p:sp>
      <p:grpSp>
        <p:nvGrpSpPr>
          <p:cNvPr id="5" name="Group 132"/>
          <p:cNvGrpSpPr>
            <a:grpSpLocks/>
          </p:cNvGrpSpPr>
          <p:nvPr/>
        </p:nvGrpSpPr>
        <p:grpSpPr bwMode="auto">
          <a:xfrm>
            <a:off x="963613" y="1902866"/>
            <a:ext cx="7016750" cy="1381125"/>
            <a:chOff x="607" y="684"/>
            <a:chExt cx="4420" cy="870"/>
          </a:xfrm>
        </p:grpSpPr>
        <p:sp>
          <p:nvSpPr>
            <p:cNvPr id="6" name="Text Box 69"/>
            <p:cNvSpPr txBox="1">
              <a:spLocks noChangeArrowheads="1"/>
            </p:cNvSpPr>
            <p:nvPr/>
          </p:nvSpPr>
          <p:spPr bwMode="auto">
            <a:xfrm>
              <a:off x="2120" y="715"/>
              <a:ext cx="1316" cy="31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/>
                <a:t>四位计数器</a:t>
              </a:r>
            </a:p>
          </p:txBody>
        </p:sp>
        <p:sp>
          <p:nvSpPr>
            <p:cNvPr id="7" name="Line 70"/>
            <p:cNvSpPr>
              <a:spLocks noChangeShapeType="1"/>
            </p:cNvSpPr>
            <p:nvPr/>
          </p:nvSpPr>
          <p:spPr bwMode="auto">
            <a:xfrm>
              <a:off x="1609" y="889"/>
              <a:ext cx="49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" name="Text Box 71"/>
            <p:cNvSpPr txBox="1">
              <a:spLocks noChangeArrowheads="1"/>
            </p:cNvSpPr>
            <p:nvPr/>
          </p:nvSpPr>
          <p:spPr bwMode="auto">
            <a:xfrm>
              <a:off x="622" y="711"/>
              <a:ext cx="1043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700" b="1"/>
                <a:t>计数脉冲</a:t>
              </a:r>
            </a:p>
          </p:txBody>
        </p: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607" y="1030"/>
              <a:ext cx="1102" cy="162"/>
              <a:chOff x="795" y="3137"/>
              <a:chExt cx="1221" cy="180"/>
            </a:xfrm>
          </p:grpSpPr>
          <p:sp>
            <p:nvSpPr>
              <p:cNvPr id="18" name="Freeform 75"/>
              <p:cNvSpPr>
                <a:spLocks/>
              </p:cNvSpPr>
              <p:nvPr/>
            </p:nvSpPr>
            <p:spPr bwMode="auto">
              <a:xfrm>
                <a:off x="795" y="3138"/>
                <a:ext cx="307" cy="17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0" y="0"/>
                  </a:cxn>
                  <a:cxn ang="0">
                    <a:pos x="228" y="0"/>
                  </a:cxn>
                  <a:cxn ang="0">
                    <a:pos x="228" y="288"/>
                  </a:cxn>
                  <a:cxn ang="0">
                    <a:pos x="407" y="288"/>
                  </a:cxn>
                </a:cxnLst>
                <a:rect l="0" t="0" r="r" b="b"/>
                <a:pathLst>
                  <a:path w="407" h="288">
                    <a:moveTo>
                      <a:pt x="0" y="288"/>
                    </a:moveTo>
                    <a:lnTo>
                      <a:pt x="0" y="0"/>
                    </a:lnTo>
                    <a:lnTo>
                      <a:pt x="228" y="0"/>
                    </a:lnTo>
                    <a:lnTo>
                      <a:pt x="228" y="288"/>
                    </a:lnTo>
                    <a:lnTo>
                      <a:pt x="407" y="28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" name="Freeform 76"/>
              <p:cNvSpPr>
                <a:spLocks/>
              </p:cNvSpPr>
              <p:nvPr/>
            </p:nvSpPr>
            <p:spPr bwMode="auto">
              <a:xfrm>
                <a:off x="1397" y="3137"/>
                <a:ext cx="307" cy="17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0" y="0"/>
                  </a:cxn>
                  <a:cxn ang="0">
                    <a:pos x="228" y="0"/>
                  </a:cxn>
                  <a:cxn ang="0">
                    <a:pos x="228" y="288"/>
                  </a:cxn>
                  <a:cxn ang="0">
                    <a:pos x="407" y="288"/>
                  </a:cxn>
                </a:cxnLst>
                <a:rect l="0" t="0" r="r" b="b"/>
                <a:pathLst>
                  <a:path w="407" h="288">
                    <a:moveTo>
                      <a:pt x="0" y="288"/>
                    </a:moveTo>
                    <a:lnTo>
                      <a:pt x="0" y="0"/>
                    </a:lnTo>
                    <a:lnTo>
                      <a:pt x="228" y="0"/>
                    </a:lnTo>
                    <a:lnTo>
                      <a:pt x="228" y="288"/>
                    </a:lnTo>
                    <a:lnTo>
                      <a:pt x="407" y="28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" name="Freeform 77"/>
              <p:cNvSpPr>
                <a:spLocks/>
              </p:cNvSpPr>
              <p:nvPr/>
            </p:nvSpPr>
            <p:spPr bwMode="auto">
              <a:xfrm>
                <a:off x="1096" y="3137"/>
                <a:ext cx="307" cy="17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0" y="0"/>
                  </a:cxn>
                  <a:cxn ang="0">
                    <a:pos x="228" y="0"/>
                  </a:cxn>
                  <a:cxn ang="0">
                    <a:pos x="228" y="288"/>
                  </a:cxn>
                  <a:cxn ang="0">
                    <a:pos x="407" y="288"/>
                  </a:cxn>
                </a:cxnLst>
                <a:rect l="0" t="0" r="r" b="b"/>
                <a:pathLst>
                  <a:path w="407" h="288">
                    <a:moveTo>
                      <a:pt x="0" y="288"/>
                    </a:moveTo>
                    <a:lnTo>
                      <a:pt x="0" y="0"/>
                    </a:lnTo>
                    <a:lnTo>
                      <a:pt x="228" y="0"/>
                    </a:lnTo>
                    <a:lnTo>
                      <a:pt x="228" y="288"/>
                    </a:lnTo>
                    <a:lnTo>
                      <a:pt x="407" y="28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" name="Freeform 78"/>
              <p:cNvSpPr>
                <a:spLocks/>
              </p:cNvSpPr>
              <p:nvPr/>
            </p:nvSpPr>
            <p:spPr bwMode="auto">
              <a:xfrm>
                <a:off x="1709" y="3137"/>
                <a:ext cx="307" cy="17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0" y="0"/>
                  </a:cxn>
                  <a:cxn ang="0">
                    <a:pos x="228" y="0"/>
                  </a:cxn>
                  <a:cxn ang="0">
                    <a:pos x="228" y="288"/>
                  </a:cxn>
                  <a:cxn ang="0">
                    <a:pos x="407" y="288"/>
                  </a:cxn>
                </a:cxnLst>
                <a:rect l="0" t="0" r="r" b="b"/>
                <a:pathLst>
                  <a:path w="407" h="288">
                    <a:moveTo>
                      <a:pt x="0" y="288"/>
                    </a:moveTo>
                    <a:lnTo>
                      <a:pt x="0" y="0"/>
                    </a:lnTo>
                    <a:lnTo>
                      <a:pt x="228" y="0"/>
                    </a:lnTo>
                    <a:lnTo>
                      <a:pt x="228" y="288"/>
                    </a:lnTo>
                    <a:lnTo>
                      <a:pt x="407" y="28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10" name="Group 84"/>
            <p:cNvGrpSpPr>
              <a:grpSpLocks/>
            </p:cNvGrpSpPr>
            <p:nvPr/>
          </p:nvGrpSpPr>
          <p:grpSpPr bwMode="auto">
            <a:xfrm>
              <a:off x="2423" y="1049"/>
              <a:ext cx="646" cy="220"/>
              <a:chOff x="2234" y="1598"/>
              <a:chExt cx="646" cy="289"/>
            </a:xfrm>
          </p:grpSpPr>
          <p:sp>
            <p:nvSpPr>
              <p:cNvPr id="14" name="Line 80"/>
              <p:cNvSpPr>
                <a:spLocks noChangeShapeType="1"/>
              </p:cNvSpPr>
              <p:nvPr/>
            </p:nvSpPr>
            <p:spPr bwMode="auto">
              <a:xfrm>
                <a:off x="2234" y="1599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" name="Line 81"/>
              <p:cNvSpPr>
                <a:spLocks noChangeShapeType="1"/>
              </p:cNvSpPr>
              <p:nvPr/>
            </p:nvSpPr>
            <p:spPr bwMode="auto">
              <a:xfrm>
                <a:off x="2450" y="1598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" name="Line 82"/>
              <p:cNvSpPr>
                <a:spLocks noChangeShapeType="1"/>
              </p:cNvSpPr>
              <p:nvPr/>
            </p:nvSpPr>
            <p:spPr bwMode="auto">
              <a:xfrm>
                <a:off x="2675" y="1598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" name="Line 83"/>
              <p:cNvSpPr>
                <a:spLocks noChangeShapeType="1"/>
              </p:cNvSpPr>
              <p:nvPr/>
            </p:nvSpPr>
            <p:spPr bwMode="auto">
              <a:xfrm>
                <a:off x="2880" y="1598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11" name="Line 85"/>
            <p:cNvSpPr>
              <a:spLocks noChangeShapeType="1"/>
            </p:cNvSpPr>
            <p:nvPr/>
          </p:nvSpPr>
          <p:spPr bwMode="auto">
            <a:xfrm flipH="1">
              <a:off x="3438" y="861"/>
              <a:ext cx="5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Text Box 86"/>
            <p:cNvSpPr txBox="1">
              <a:spLocks noChangeArrowheads="1"/>
            </p:cNvSpPr>
            <p:nvPr/>
          </p:nvSpPr>
          <p:spPr bwMode="auto">
            <a:xfrm>
              <a:off x="3963" y="684"/>
              <a:ext cx="106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700" b="1"/>
                <a:t>复位信号</a:t>
              </a:r>
            </a:p>
          </p:txBody>
        </p:sp>
        <p:sp>
          <p:nvSpPr>
            <p:cNvPr id="13" name="Text Box 87"/>
            <p:cNvSpPr txBox="1">
              <a:spLocks noChangeArrowheads="1"/>
            </p:cNvSpPr>
            <p:nvPr/>
          </p:nvSpPr>
          <p:spPr bwMode="auto">
            <a:xfrm>
              <a:off x="2201" y="1237"/>
              <a:ext cx="128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700" b="1"/>
                <a:t>输出计数值</a:t>
              </a:r>
            </a:p>
          </p:txBody>
        </p:sp>
      </p:grpSp>
      <p:sp>
        <p:nvSpPr>
          <p:cNvPr id="22" name="Text Box 89"/>
          <p:cNvSpPr txBox="1">
            <a:spLocks noChangeArrowheads="1"/>
          </p:cNvSpPr>
          <p:nvPr/>
        </p:nvSpPr>
        <p:spPr bwMode="auto">
          <a:xfrm>
            <a:off x="774700" y="3334791"/>
            <a:ext cx="4430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比如，作“9”循环计数:</a:t>
            </a:r>
          </a:p>
        </p:txBody>
      </p:sp>
      <p:sp>
        <p:nvSpPr>
          <p:cNvPr id="23" name="Text Box 105"/>
          <p:cNvSpPr txBox="1">
            <a:spLocks noChangeArrowheads="1"/>
          </p:cNvSpPr>
          <p:nvPr/>
        </p:nvSpPr>
        <p:spPr bwMode="auto">
          <a:xfrm>
            <a:off x="6264275" y="3898354"/>
            <a:ext cx="168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复位信号</a:t>
            </a:r>
          </a:p>
        </p:txBody>
      </p:sp>
      <p:grpSp>
        <p:nvGrpSpPr>
          <p:cNvPr id="24" name="Group 134"/>
          <p:cNvGrpSpPr>
            <a:grpSpLocks/>
          </p:cNvGrpSpPr>
          <p:nvPr/>
        </p:nvGrpSpPr>
        <p:grpSpPr bwMode="auto">
          <a:xfrm>
            <a:off x="1025525" y="3869779"/>
            <a:ext cx="5402263" cy="1076325"/>
            <a:chOff x="646" y="1887"/>
            <a:chExt cx="3403" cy="678"/>
          </a:xfrm>
        </p:grpSpPr>
        <p:sp>
          <p:nvSpPr>
            <p:cNvPr id="25" name="Text Box 91"/>
            <p:cNvSpPr txBox="1">
              <a:spLocks noChangeArrowheads="1"/>
            </p:cNvSpPr>
            <p:nvPr/>
          </p:nvSpPr>
          <p:spPr bwMode="auto">
            <a:xfrm>
              <a:off x="2126" y="1909"/>
              <a:ext cx="1262" cy="307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700" b="1"/>
                <a:t>四位计数器</a:t>
              </a:r>
            </a:p>
          </p:txBody>
        </p:sp>
        <p:sp>
          <p:nvSpPr>
            <p:cNvPr id="26" name="Line 92"/>
            <p:cNvSpPr>
              <a:spLocks noChangeShapeType="1"/>
            </p:cNvSpPr>
            <p:nvPr/>
          </p:nvSpPr>
          <p:spPr bwMode="auto">
            <a:xfrm>
              <a:off x="1606" y="2083"/>
              <a:ext cx="49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Text Box 93"/>
            <p:cNvSpPr txBox="1">
              <a:spLocks noChangeArrowheads="1"/>
            </p:cNvSpPr>
            <p:nvPr/>
          </p:nvSpPr>
          <p:spPr bwMode="auto">
            <a:xfrm>
              <a:off x="646" y="1887"/>
              <a:ext cx="104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计数脉冲</a:t>
              </a:r>
            </a:p>
          </p:txBody>
        </p:sp>
        <p:grpSp>
          <p:nvGrpSpPr>
            <p:cNvPr id="28" name="Group 99"/>
            <p:cNvGrpSpPr>
              <a:grpSpLocks/>
            </p:cNvGrpSpPr>
            <p:nvPr/>
          </p:nvGrpSpPr>
          <p:grpSpPr bwMode="auto">
            <a:xfrm>
              <a:off x="2429" y="2234"/>
              <a:ext cx="646" cy="331"/>
              <a:chOff x="2234" y="1598"/>
              <a:chExt cx="646" cy="289"/>
            </a:xfrm>
          </p:grpSpPr>
          <p:sp>
            <p:nvSpPr>
              <p:cNvPr id="39" name="Line 100"/>
              <p:cNvSpPr>
                <a:spLocks noChangeShapeType="1"/>
              </p:cNvSpPr>
              <p:nvPr/>
            </p:nvSpPr>
            <p:spPr bwMode="auto">
              <a:xfrm>
                <a:off x="2234" y="1599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0" name="Line 101"/>
              <p:cNvSpPr>
                <a:spLocks noChangeShapeType="1"/>
              </p:cNvSpPr>
              <p:nvPr/>
            </p:nvSpPr>
            <p:spPr bwMode="auto">
              <a:xfrm>
                <a:off x="2450" y="1598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1" name="Line 102"/>
              <p:cNvSpPr>
                <a:spLocks noChangeShapeType="1"/>
              </p:cNvSpPr>
              <p:nvPr/>
            </p:nvSpPr>
            <p:spPr bwMode="auto">
              <a:xfrm>
                <a:off x="2675" y="1598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2" name="Line 103"/>
              <p:cNvSpPr>
                <a:spLocks noChangeShapeType="1"/>
              </p:cNvSpPr>
              <p:nvPr/>
            </p:nvSpPr>
            <p:spPr bwMode="auto">
              <a:xfrm>
                <a:off x="2880" y="1598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29" name="Rectangle 107"/>
            <p:cNvSpPr>
              <a:spLocks noChangeArrowheads="1"/>
            </p:cNvSpPr>
            <p:nvPr/>
          </p:nvSpPr>
          <p:spPr bwMode="auto">
            <a:xfrm>
              <a:off x="3452" y="2315"/>
              <a:ext cx="171" cy="243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3069" y="2347"/>
              <a:ext cx="3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2428" y="2474"/>
              <a:ext cx="10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2" name="Line 113"/>
            <p:cNvSpPr>
              <a:spLocks noChangeShapeType="1"/>
            </p:cNvSpPr>
            <p:nvPr/>
          </p:nvSpPr>
          <p:spPr bwMode="auto">
            <a:xfrm>
              <a:off x="3632" y="2417"/>
              <a:ext cx="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Freeform 114"/>
            <p:cNvSpPr>
              <a:spLocks/>
            </p:cNvSpPr>
            <p:nvPr/>
          </p:nvSpPr>
          <p:spPr bwMode="auto">
            <a:xfrm>
              <a:off x="3391" y="2071"/>
              <a:ext cx="407" cy="328"/>
            </a:xfrm>
            <a:custGeom>
              <a:avLst/>
              <a:gdLst/>
              <a:ahLst/>
              <a:cxnLst>
                <a:cxn ang="0">
                  <a:pos x="378" y="407"/>
                </a:cxn>
                <a:cxn ang="0">
                  <a:pos x="378" y="0"/>
                </a:cxn>
                <a:cxn ang="0">
                  <a:pos x="0" y="0"/>
                </a:cxn>
              </a:cxnLst>
              <a:rect l="0" t="0" r="r" b="b"/>
              <a:pathLst>
                <a:path w="378" h="407">
                  <a:moveTo>
                    <a:pt x="378" y="407"/>
                  </a:moveTo>
                  <a:lnTo>
                    <a:pt x="378" y="0"/>
                  </a:lnTo>
                  <a:lnTo>
                    <a:pt x="0" y="0"/>
                  </a:lnTo>
                </a:path>
              </a:pathLst>
            </a:custGeom>
            <a:noFill/>
            <a:ln w="22225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34" name="Group 115"/>
            <p:cNvGrpSpPr>
              <a:grpSpLocks/>
            </p:cNvGrpSpPr>
            <p:nvPr/>
          </p:nvGrpSpPr>
          <p:grpSpPr bwMode="auto">
            <a:xfrm>
              <a:off x="646" y="2230"/>
              <a:ext cx="1102" cy="153"/>
              <a:chOff x="795" y="3137"/>
              <a:chExt cx="1221" cy="180"/>
            </a:xfrm>
          </p:grpSpPr>
          <p:sp>
            <p:nvSpPr>
              <p:cNvPr id="35" name="Freeform 116"/>
              <p:cNvSpPr>
                <a:spLocks/>
              </p:cNvSpPr>
              <p:nvPr/>
            </p:nvSpPr>
            <p:spPr bwMode="auto">
              <a:xfrm>
                <a:off x="795" y="3138"/>
                <a:ext cx="307" cy="17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0" y="0"/>
                  </a:cxn>
                  <a:cxn ang="0">
                    <a:pos x="228" y="0"/>
                  </a:cxn>
                  <a:cxn ang="0">
                    <a:pos x="228" y="288"/>
                  </a:cxn>
                  <a:cxn ang="0">
                    <a:pos x="407" y="288"/>
                  </a:cxn>
                </a:cxnLst>
                <a:rect l="0" t="0" r="r" b="b"/>
                <a:pathLst>
                  <a:path w="407" h="288">
                    <a:moveTo>
                      <a:pt x="0" y="288"/>
                    </a:moveTo>
                    <a:lnTo>
                      <a:pt x="0" y="0"/>
                    </a:lnTo>
                    <a:lnTo>
                      <a:pt x="228" y="0"/>
                    </a:lnTo>
                    <a:lnTo>
                      <a:pt x="228" y="288"/>
                    </a:lnTo>
                    <a:lnTo>
                      <a:pt x="407" y="28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6" name="Freeform 117"/>
              <p:cNvSpPr>
                <a:spLocks/>
              </p:cNvSpPr>
              <p:nvPr/>
            </p:nvSpPr>
            <p:spPr bwMode="auto">
              <a:xfrm>
                <a:off x="1397" y="3137"/>
                <a:ext cx="307" cy="17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0" y="0"/>
                  </a:cxn>
                  <a:cxn ang="0">
                    <a:pos x="228" y="0"/>
                  </a:cxn>
                  <a:cxn ang="0">
                    <a:pos x="228" y="288"/>
                  </a:cxn>
                  <a:cxn ang="0">
                    <a:pos x="407" y="288"/>
                  </a:cxn>
                </a:cxnLst>
                <a:rect l="0" t="0" r="r" b="b"/>
                <a:pathLst>
                  <a:path w="407" h="288">
                    <a:moveTo>
                      <a:pt x="0" y="288"/>
                    </a:moveTo>
                    <a:lnTo>
                      <a:pt x="0" y="0"/>
                    </a:lnTo>
                    <a:lnTo>
                      <a:pt x="228" y="0"/>
                    </a:lnTo>
                    <a:lnTo>
                      <a:pt x="228" y="288"/>
                    </a:lnTo>
                    <a:lnTo>
                      <a:pt x="407" y="28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7" name="Freeform 118"/>
              <p:cNvSpPr>
                <a:spLocks/>
              </p:cNvSpPr>
              <p:nvPr/>
            </p:nvSpPr>
            <p:spPr bwMode="auto">
              <a:xfrm>
                <a:off x="1096" y="3137"/>
                <a:ext cx="307" cy="17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0" y="0"/>
                  </a:cxn>
                  <a:cxn ang="0">
                    <a:pos x="228" y="0"/>
                  </a:cxn>
                  <a:cxn ang="0">
                    <a:pos x="228" y="288"/>
                  </a:cxn>
                  <a:cxn ang="0">
                    <a:pos x="407" y="288"/>
                  </a:cxn>
                </a:cxnLst>
                <a:rect l="0" t="0" r="r" b="b"/>
                <a:pathLst>
                  <a:path w="407" h="288">
                    <a:moveTo>
                      <a:pt x="0" y="288"/>
                    </a:moveTo>
                    <a:lnTo>
                      <a:pt x="0" y="0"/>
                    </a:lnTo>
                    <a:lnTo>
                      <a:pt x="228" y="0"/>
                    </a:lnTo>
                    <a:lnTo>
                      <a:pt x="228" y="288"/>
                    </a:lnTo>
                    <a:lnTo>
                      <a:pt x="407" y="28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8" name="Freeform 119"/>
              <p:cNvSpPr>
                <a:spLocks/>
              </p:cNvSpPr>
              <p:nvPr/>
            </p:nvSpPr>
            <p:spPr bwMode="auto">
              <a:xfrm>
                <a:off x="1709" y="3137"/>
                <a:ext cx="307" cy="17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0" y="0"/>
                  </a:cxn>
                  <a:cxn ang="0">
                    <a:pos x="228" y="0"/>
                  </a:cxn>
                  <a:cxn ang="0">
                    <a:pos x="228" y="288"/>
                  </a:cxn>
                  <a:cxn ang="0">
                    <a:pos x="407" y="288"/>
                  </a:cxn>
                </a:cxnLst>
                <a:rect l="0" t="0" r="r" b="b"/>
                <a:pathLst>
                  <a:path w="407" h="288">
                    <a:moveTo>
                      <a:pt x="0" y="288"/>
                    </a:moveTo>
                    <a:lnTo>
                      <a:pt x="0" y="0"/>
                    </a:lnTo>
                    <a:lnTo>
                      <a:pt x="228" y="0"/>
                    </a:lnTo>
                    <a:lnTo>
                      <a:pt x="228" y="288"/>
                    </a:lnTo>
                    <a:lnTo>
                      <a:pt x="407" y="28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sp>
        <p:nvSpPr>
          <p:cNvPr id="43" name="Freeform 127"/>
          <p:cNvSpPr>
            <a:spLocks/>
          </p:cNvSpPr>
          <p:nvPr/>
        </p:nvSpPr>
        <p:spPr bwMode="auto">
          <a:xfrm>
            <a:off x="6621463" y="4471441"/>
            <a:ext cx="2459037" cy="255588"/>
          </a:xfrm>
          <a:custGeom>
            <a:avLst/>
            <a:gdLst/>
            <a:ahLst/>
            <a:cxnLst>
              <a:cxn ang="0">
                <a:pos x="0" y="179"/>
              </a:cxn>
              <a:cxn ang="0">
                <a:pos x="139" y="179"/>
              </a:cxn>
              <a:cxn ang="0">
                <a:pos x="139" y="0"/>
              </a:cxn>
              <a:cxn ang="0">
                <a:pos x="228" y="0"/>
              </a:cxn>
              <a:cxn ang="0">
                <a:pos x="228" y="179"/>
              </a:cxn>
              <a:cxn ang="0">
                <a:pos x="1311" y="179"/>
              </a:cxn>
              <a:cxn ang="0">
                <a:pos x="1311" y="0"/>
              </a:cxn>
              <a:cxn ang="0">
                <a:pos x="1410" y="0"/>
              </a:cxn>
              <a:cxn ang="0">
                <a:pos x="1410" y="179"/>
              </a:cxn>
              <a:cxn ang="0">
                <a:pos x="1549" y="179"/>
              </a:cxn>
            </a:cxnLst>
            <a:rect l="0" t="0" r="r" b="b"/>
            <a:pathLst>
              <a:path w="1549" h="179">
                <a:moveTo>
                  <a:pt x="0" y="179"/>
                </a:moveTo>
                <a:lnTo>
                  <a:pt x="139" y="179"/>
                </a:lnTo>
                <a:lnTo>
                  <a:pt x="139" y="0"/>
                </a:lnTo>
                <a:lnTo>
                  <a:pt x="228" y="0"/>
                </a:lnTo>
                <a:lnTo>
                  <a:pt x="228" y="179"/>
                </a:lnTo>
                <a:lnTo>
                  <a:pt x="1311" y="179"/>
                </a:lnTo>
                <a:lnTo>
                  <a:pt x="1311" y="0"/>
                </a:lnTo>
                <a:lnTo>
                  <a:pt x="1410" y="0"/>
                </a:lnTo>
                <a:lnTo>
                  <a:pt x="1410" y="179"/>
                </a:lnTo>
                <a:lnTo>
                  <a:pt x="1549" y="179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4" name="Line 128"/>
          <p:cNvSpPr>
            <a:spLocks noChangeShapeType="1"/>
          </p:cNvSpPr>
          <p:nvPr/>
        </p:nvSpPr>
        <p:spPr bwMode="auto">
          <a:xfrm>
            <a:off x="1703388" y="4711154"/>
            <a:ext cx="2608262" cy="7191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5" name="Line 129"/>
          <p:cNvSpPr>
            <a:spLocks noChangeShapeType="1"/>
          </p:cNvSpPr>
          <p:nvPr/>
        </p:nvSpPr>
        <p:spPr bwMode="auto">
          <a:xfrm flipH="1">
            <a:off x="4865688" y="4790529"/>
            <a:ext cx="2970212" cy="6254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6" name="Rectangle 130"/>
          <p:cNvSpPr>
            <a:spLocks noChangeArrowheads="1"/>
          </p:cNvSpPr>
          <p:nvPr/>
        </p:nvSpPr>
        <p:spPr bwMode="auto">
          <a:xfrm>
            <a:off x="4291013" y="5146129"/>
            <a:ext cx="658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9:1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build="p" autoUpdateAnimBg="0"/>
      <p:bldP spid="22" grpId="0" build="p" autoUpdateAnimBg="0"/>
      <p:bldP spid="23" grpId="0" build="p" autoUpdateAnimBg="0" advAuto="0"/>
      <p:bldP spid="43" grpId="0" animBg="1"/>
      <p:bldP spid="44" grpId="0" animBg="1"/>
      <p:bldP spid="45" grpId="0" animBg="1"/>
      <p:bldP spid="4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328738" y="1625948"/>
            <a:ext cx="4832350" cy="995363"/>
            <a:chOff x="1323" y="853"/>
            <a:chExt cx="3044" cy="627"/>
          </a:xfrm>
        </p:grpSpPr>
        <p:sp>
          <p:nvSpPr>
            <p:cNvPr id="3" name="Text Box 2"/>
            <p:cNvSpPr txBox="1">
              <a:spLocks noChangeArrowheads="1"/>
            </p:cNvSpPr>
            <p:nvPr/>
          </p:nvSpPr>
          <p:spPr bwMode="auto">
            <a:xfrm>
              <a:off x="1775" y="1189"/>
              <a:ext cx="948" cy="291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点计数器</a:t>
              </a:r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2975" y="1189"/>
              <a:ext cx="1152" cy="291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字符计数器</a:t>
              </a: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403" y="1333"/>
              <a:ext cx="3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23" y="903"/>
              <a:ext cx="64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latin typeface="宋体" pitchFamily="2" charset="-122"/>
                </a:rPr>
                <a:t>点频 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017" y="863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9:1 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735" y="13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077" y="853"/>
              <a:ext cx="9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(80+</a:t>
              </a:r>
              <a:r>
                <a:rPr lang="en-US" altLang="en-US" sz="2800" b="1">
                  <a:ea typeface="黑体" pitchFamily="2" charset="-122"/>
                </a:rPr>
                <a:t>L)</a:t>
              </a:r>
              <a:r>
                <a:rPr lang="en-US" altLang="zh-CN" sz="2800" b="1">
                  <a:ea typeface="黑体" pitchFamily="2" charset="-122"/>
                </a:rPr>
                <a:t>:1 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127" y="13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06388" y="673447"/>
            <a:ext cx="6508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例: 点计数与字符计数的控制逻辑:</a:t>
            </a:r>
            <a:endParaRPr lang="en-US" altLang="zh-CN" sz="2800" b="1"/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833438" y="1140172"/>
            <a:ext cx="780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假设不考虑字符计数的</a:t>
            </a:r>
            <a:r>
              <a:rPr lang="zh-CN" altLang="en-US" sz="2800" b="1">
                <a:ea typeface="黑体" pitchFamily="2" charset="-122"/>
              </a:rPr>
              <a:t>(80+</a:t>
            </a:r>
            <a:r>
              <a:rPr lang="en-US" altLang="en-US" sz="2800" b="1">
                <a:ea typeface="黑体" pitchFamily="2" charset="-122"/>
              </a:rPr>
              <a:t>L)</a:t>
            </a:r>
            <a:r>
              <a:rPr lang="zh-CN" altLang="en-US" sz="2800" b="1"/>
              <a:t>中的“</a:t>
            </a:r>
            <a:r>
              <a:rPr lang="en-US" altLang="zh-CN" sz="2800" b="1"/>
              <a:t>L”。</a:t>
            </a:r>
          </a:p>
        </p:txBody>
      </p:sp>
      <p:grpSp>
        <p:nvGrpSpPr>
          <p:cNvPr id="13" name="Group 62"/>
          <p:cNvGrpSpPr>
            <a:grpSpLocks/>
          </p:cNvGrpSpPr>
          <p:nvPr/>
        </p:nvGrpSpPr>
        <p:grpSpPr bwMode="auto">
          <a:xfrm>
            <a:off x="136525" y="2978497"/>
            <a:ext cx="5286375" cy="1301750"/>
            <a:chOff x="86" y="1795"/>
            <a:chExt cx="3330" cy="820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490" y="1795"/>
              <a:ext cx="1276" cy="33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四位计数器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099" y="1969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86" y="1800"/>
              <a:ext cx="10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计数脉冲</a:t>
              </a:r>
            </a:p>
          </p:txBody>
        </p:sp>
        <p:grpSp>
          <p:nvGrpSpPr>
            <p:cNvPr id="17" name="Group 42"/>
            <p:cNvGrpSpPr>
              <a:grpSpLocks/>
            </p:cNvGrpSpPr>
            <p:nvPr/>
          </p:nvGrpSpPr>
          <p:grpSpPr bwMode="auto">
            <a:xfrm>
              <a:off x="217" y="2146"/>
              <a:ext cx="820" cy="180"/>
              <a:chOff x="297" y="2146"/>
              <a:chExt cx="820" cy="180"/>
            </a:xfrm>
          </p:grpSpPr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297" y="2147"/>
                <a:ext cx="277" cy="17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0" y="0"/>
                  </a:cxn>
                  <a:cxn ang="0">
                    <a:pos x="228" y="0"/>
                  </a:cxn>
                  <a:cxn ang="0">
                    <a:pos x="228" y="288"/>
                  </a:cxn>
                  <a:cxn ang="0">
                    <a:pos x="407" y="288"/>
                  </a:cxn>
                </a:cxnLst>
                <a:rect l="0" t="0" r="r" b="b"/>
                <a:pathLst>
                  <a:path w="407" h="288">
                    <a:moveTo>
                      <a:pt x="0" y="288"/>
                    </a:moveTo>
                    <a:lnTo>
                      <a:pt x="0" y="0"/>
                    </a:lnTo>
                    <a:lnTo>
                      <a:pt x="228" y="0"/>
                    </a:lnTo>
                    <a:lnTo>
                      <a:pt x="228" y="288"/>
                    </a:lnTo>
                    <a:lnTo>
                      <a:pt x="407" y="28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" name="Freeform 19"/>
              <p:cNvSpPr>
                <a:spLocks/>
              </p:cNvSpPr>
              <p:nvPr/>
            </p:nvSpPr>
            <p:spPr bwMode="auto">
              <a:xfrm>
                <a:off x="840" y="2146"/>
                <a:ext cx="277" cy="17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0" y="0"/>
                  </a:cxn>
                  <a:cxn ang="0">
                    <a:pos x="228" y="0"/>
                  </a:cxn>
                  <a:cxn ang="0">
                    <a:pos x="228" y="288"/>
                  </a:cxn>
                  <a:cxn ang="0">
                    <a:pos x="407" y="288"/>
                  </a:cxn>
                </a:cxnLst>
                <a:rect l="0" t="0" r="r" b="b"/>
                <a:pathLst>
                  <a:path w="407" h="288">
                    <a:moveTo>
                      <a:pt x="0" y="288"/>
                    </a:moveTo>
                    <a:lnTo>
                      <a:pt x="0" y="0"/>
                    </a:lnTo>
                    <a:lnTo>
                      <a:pt x="228" y="0"/>
                    </a:lnTo>
                    <a:lnTo>
                      <a:pt x="228" y="288"/>
                    </a:lnTo>
                    <a:lnTo>
                      <a:pt x="407" y="28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0" name="Freeform 20"/>
              <p:cNvSpPr>
                <a:spLocks/>
              </p:cNvSpPr>
              <p:nvPr/>
            </p:nvSpPr>
            <p:spPr bwMode="auto">
              <a:xfrm>
                <a:off x="569" y="2146"/>
                <a:ext cx="277" cy="17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0" y="0"/>
                  </a:cxn>
                  <a:cxn ang="0">
                    <a:pos x="228" y="0"/>
                  </a:cxn>
                  <a:cxn ang="0">
                    <a:pos x="228" y="288"/>
                  </a:cxn>
                  <a:cxn ang="0">
                    <a:pos x="407" y="288"/>
                  </a:cxn>
                </a:cxnLst>
                <a:rect l="0" t="0" r="r" b="b"/>
                <a:pathLst>
                  <a:path w="407" h="288">
                    <a:moveTo>
                      <a:pt x="0" y="288"/>
                    </a:moveTo>
                    <a:lnTo>
                      <a:pt x="0" y="0"/>
                    </a:lnTo>
                    <a:lnTo>
                      <a:pt x="228" y="0"/>
                    </a:lnTo>
                    <a:lnTo>
                      <a:pt x="228" y="288"/>
                    </a:lnTo>
                    <a:lnTo>
                      <a:pt x="407" y="28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18" name="Group 22"/>
            <p:cNvGrpSpPr>
              <a:grpSpLocks/>
            </p:cNvGrpSpPr>
            <p:nvPr/>
          </p:nvGrpSpPr>
          <p:grpSpPr bwMode="auto">
            <a:xfrm>
              <a:off x="1793" y="2147"/>
              <a:ext cx="646" cy="468"/>
              <a:chOff x="2234" y="1598"/>
              <a:chExt cx="646" cy="289"/>
            </a:xfrm>
          </p:grpSpPr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2234" y="1599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2450" y="1598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2675" y="1598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>
                <a:off x="2880" y="1598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2678" y="2264"/>
              <a:ext cx="189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2442" y="2323"/>
              <a:ext cx="2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1792" y="2459"/>
              <a:ext cx="8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auto">
            <a:xfrm>
              <a:off x="2777" y="1975"/>
              <a:ext cx="229" cy="427"/>
            </a:xfrm>
            <a:custGeom>
              <a:avLst/>
              <a:gdLst/>
              <a:ahLst/>
              <a:cxnLst>
                <a:cxn ang="0">
                  <a:pos x="378" y="407"/>
                </a:cxn>
                <a:cxn ang="0">
                  <a:pos x="378" y="0"/>
                </a:cxn>
                <a:cxn ang="0">
                  <a:pos x="0" y="0"/>
                </a:cxn>
              </a:cxnLst>
              <a:rect l="0" t="0" r="r" b="b"/>
              <a:pathLst>
                <a:path w="378" h="407">
                  <a:moveTo>
                    <a:pt x="378" y="407"/>
                  </a:moveTo>
                  <a:lnTo>
                    <a:pt x="378" y="0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Freeform 44"/>
            <p:cNvSpPr>
              <a:spLocks/>
            </p:cNvSpPr>
            <p:nvPr/>
          </p:nvSpPr>
          <p:spPr bwMode="auto">
            <a:xfrm>
              <a:off x="2870" y="1976"/>
              <a:ext cx="546" cy="437"/>
            </a:xfrm>
            <a:custGeom>
              <a:avLst/>
              <a:gdLst/>
              <a:ahLst/>
              <a:cxnLst>
                <a:cxn ang="0">
                  <a:pos x="0" y="417"/>
                </a:cxn>
                <a:cxn ang="0">
                  <a:pos x="308" y="417"/>
                </a:cxn>
                <a:cxn ang="0">
                  <a:pos x="308" y="0"/>
                </a:cxn>
                <a:cxn ang="0">
                  <a:pos x="546" y="0"/>
                </a:cxn>
              </a:cxnLst>
              <a:rect l="0" t="0" r="r" b="b"/>
              <a:pathLst>
                <a:path w="546" h="417">
                  <a:moveTo>
                    <a:pt x="0" y="417"/>
                  </a:moveTo>
                  <a:lnTo>
                    <a:pt x="308" y="417"/>
                  </a:lnTo>
                  <a:lnTo>
                    <a:pt x="308" y="0"/>
                  </a:lnTo>
                  <a:lnTo>
                    <a:pt x="54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419100" y="5291485"/>
            <a:ext cx="4621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提供</a:t>
            </a:r>
            <a:r>
              <a:rPr lang="en-US" altLang="zh-CN" sz="2800" b="1"/>
              <a:t>VRAM</a:t>
            </a:r>
            <a:r>
              <a:rPr lang="zh-CN" altLang="en-US" sz="2800" b="1"/>
              <a:t>列地址(低地址) </a:t>
            </a:r>
          </a:p>
        </p:txBody>
      </p:sp>
      <p:sp>
        <p:nvSpPr>
          <p:cNvPr id="32" name="Freeform 63"/>
          <p:cNvSpPr>
            <a:spLocks/>
          </p:cNvSpPr>
          <p:nvPr/>
        </p:nvSpPr>
        <p:spPr bwMode="auto">
          <a:xfrm>
            <a:off x="3397250" y="4007197"/>
            <a:ext cx="1520825" cy="633413"/>
          </a:xfrm>
          <a:custGeom>
            <a:avLst/>
            <a:gdLst/>
            <a:ahLst/>
            <a:cxnLst>
              <a:cxn ang="0">
                <a:pos x="1022" y="0"/>
              </a:cxn>
              <a:cxn ang="0">
                <a:pos x="1022" y="248"/>
              </a:cxn>
              <a:cxn ang="0">
                <a:pos x="0" y="715"/>
              </a:cxn>
            </a:cxnLst>
            <a:rect l="0" t="0" r="r" b="b"/>
            <a:pathLst>
              <a:path w="1022" h="715">
                <a:moveTo>
                  <a:pt x="1022" y="0"/>
                </a:moveTo>
                <a:lnTo>
                  <a:pt x="1022" y="248"/>
                </a:lnTo>
                <a:lnTo>
                  <a:pt x="0" y="715"/>
                </a:lnTo>
              </a:path>
            </a:pathLst>
          </a:custGeom>
          <a:noFill/>
          <a:ln w="190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3" name="Text Box 64"/>
          <p:cNvSpPr txBox="1">
            <a:spLocks noChangeArrowheads="1"/>
          </p:cNvSpPr>
          <p:nvPr/>
        </p:nvSpPr>
        <p:spPr bwMode="auto">
          <a:xfrm>
            <a:off x="374650" y="4351685"/>
            <a:ext cx="350678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800" b="1"/>
              <a:t>点计数器复位脉冲</a:t>
            </a:r>
          </a:p>
          <a:p>
            <a:pPr>
              <a:lnSpc>
                <a:spcPct val="95000"/>
              </a:lnSpc>
            </a:pPr>
            <a:r>
              <a:rPr lang="zh-CN" altLang="en-US" sz="2800" b="1"/>
              <a:t>字符计数脉冲</a:t>
            </a:r>
          </a:p>
        </p:txBody>
      </p:sp>
      <p:sp>
        <p:nvSpPr>
          <p:cNvPr id="34" name="Freeform 65"/>
          <p:cNvSpPr>
            <a:spLocks/>
          </p:cNvSpPr>
          <p:nvPr/>
        </p:nvSpPr>
        <p:spPr bwMode="auto">
          <a:xfrm>
            <a:off x="7642225" y="4050060"/>
            <a:ext cx="520700" cy="884237"/>
          </a:xfrm>
          <a:custGeom>
            <a:avLst/>
            <a:gdLst/>
            <a:ahLst/>
            <a:cxnLst>
              <a:cxn ang="0">
                <a:pos x="1022" y="0"/>
              </a:cxn>
              <a:cxn ang="0">
                <a:pos x="1022" y="248"/>
              </a:cxn>
              <a:cxn ang="0">
                <a:pos x="0" y="715"/>
              </a:cxn>
            </a:cxnLst>
            <a:rect l="0" t="0" r="r" b="b"/>
            <a:pathLst>
              <a:path w="1022" h="715">
                <a:moveTo>
                  <a:pt x="1022" y="0"/>
                </a:moveTo>
                <a:lnTo>
                  <a:pt x="1022" y="248"/>
                </a:lnTo>
                <a:lnTo>
                  <a:pt x="0" y="715"/>
                </a:lnTo>
              </a:path>
            </a:pathLst>
          </a:custGeom>
          <a:noFill/>
          <a:ln w="190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35" name="Group 69"/>
          <p:cNvGrpSpPr>
            <a:grpSpLocks/>
          </p:cNvGrpSpPr>
          <p:nvPr/>
        </p:nvGrpSpPr>
        <p:grpSpPr bwMode="auto">
          <a:xfrm>
            <a:off x="5434013" y="2989610"/>
            <a:ext cx="3244850" cy="1300162"/>
            <a:chOff x="3423" y="1802"/>
            <a:chExt cx="2044" cy="819"/>
          </a:xfrm>
        </p:grpSpPr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3423" y="1802"/>
              <a:ext cx="1276" cy="33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七位计数器</a:t>
              </a:r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3558" y="2155"/>
              <a:ext cx="0" cy="4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>
              <a:off x="4039" y="2155"/>
              <a:ext cx="0" cy="4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Line 49"/>
            <p:cNvSpPr>
              <a:spLocks noChangeShapeType="1"/>
            </p:cNvSpPr>
            <p:nvPr/>
          </p:nvSpPr>
          <p:spPr bwMode="auto">
            <a:xfrm>
              <a:off x="4394" y="2155"/>
              <a:ext cx="0" cy="4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>
              <a:off x="3714" y="2155"/>
              <a:ext cx="0" cy="4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Line 52"/>
            <p:cNvSpPr>
              <a:spLocks noChangeShapeType="1"/>
            </p:cNvSpPr>
            <p:nvPr/>
          </p:nvSpPr>
          <p:spPr bwMode="auto">
            <a:xfrm>
              <a:off x="3870" y="2155"/>
              <a:ext cx="0" cy="4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>
              <a:off x="4215" y="2155"/>
              <a:ext cx="0" cy="4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3" name="Line 54"/>
            <p:cNvSpPr>
              <a:spLocks noChangeShapeType="1"/>
            </p:cNvSpPr>
            <p:nvPr/>
          </p:nvSpPr>
          <p:spPr bwMode="auto">
            <a:xfrm>
              <a:off x="4570" y="2155"/>
              <a:ext cx="0" cy="4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Rectangle 57"/>
            <p:cNvSpPr>
              <a:spLocks noChangeArrowheads="1"/>
            </p:cNvSpPr>
            <p:nvPr/>
          </p:nvSpPr>
          <p:spPr bwMode="auto">
            <a:xfrm>
              <a:off x="4749" y="2271"/>
              <a:ext cx="189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Line 59"/>
            <p:cNvSpPr>
              <a:spLocks noChangeShapeType="1"/>
            </p:cNvSpPr>
            <p:nvPr/>
          </p:nvSpPr>
          <p:spPr bwMode="auto">
            <a:xfrm>
              <a:off x="3543" y="2482"/>
              <a:ext cx="12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3867" y="2340"/>
              <a:ext cx="8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7" name="Freeform 61"/>
            <p:cNvSpPr>
              <a:spLocks/>
            </p:cNvSpPr>
            <p:nvPr/>
          </p:nvSpPr>
          <p:spPr bwMode="auto">
            <a:xfrm>
              <a:off x="4941" y="1972"/>
              <a:ext cx="526" cy="437"/>
            </a:xfrm>
            <a:custGeom>
              <a:avLst/>
              <a:gdLst/>
              <a:ahLst/>
              <a:cxnLst>
                <a:cxn ang="0">
                  <a:pos x="0" y="417"/>
                </a:cxn>
                <a:cxn ang="0">
                  <a:pos x="308" y="417"/>
                </a:cxn>
                <a:cxn ang="0">
                  <a:pos x="308" y="0"/>
                </a:cxn>
                <a:cxn ang="0">
                  <a:pos x="546" y="0"/>
                </a:cxn>
              </a:cxnLst>
              <a:rect l="0" t="0" r="r" b="b"/>
              <a:pathLst>
                <a:path w="546" h="417">
                  <a:moveTo>
                    <a:pt x="0" y="417"/>
                  </a:moveTo>
                  <a:lnTo>
                    <a:pt x="308" y="417"/>
                  </a:lnTo>
                  <a:lnTo>
                    <a:pt x="308" y="0"/>
                  </a:lnTo>
                  <a:lnTo>
                    <a:pt x="54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8" name="Freeform 66"/>
            <p:cNvSpPr>
              <a:spLocks/>
            </p:cNvSpPr>
            <p:nvPr/>
          </p:nvSpPr>
          <p:spPr bwMode="auto">
            <a:xfrm>
              <a:off x="4687" y="1976"/>
              <a:ext cx="388" cy="437"/>
            </a:xfrm>
            <a:custGeom>
              <a:avLst/>
              <a:gdLst/>
              <a:ahLst/>
              <a:cxnLst>
                <a:cxn ang="0">
                  <a:pos x="388" y="437"/>
                </a:cxn>
                <a:cxn ang="0">
                  <a:pos x="388" y="0"/>
                </a:cxn>
                <a:cxn ang="0">
                  <a:pos x="0" y="0"/>
                </a:cxn>
              </a:cxnLst>
              <a:rect l="0" t="0" r="r" b="b"/>
              <a:pathLst>
                <a:path w="388" h="437">
                  <a:moveTo>
                    <a:pt x="388" y="437"/>
                  </a:moveTo>
                  <a:lnTo>
                    <a:pt x="388" y="0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49" name="Text Box 67"/>
          <p:cNvSpPr txBox="1">
            <a:spLocks noChangeArrowheads="1"/>
          </p:cNvSpPr>
          <p:nvPr/>
        </p:nvSpPr>
        <p:spPr bwMode="auto">
          <a:xfrm>
            <a:off x="5665788" y="4888260"/>
            <a:ext cx="3563937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/>
              <a:t>字符计数器复位脉冲</a:t>
            </a:r>
          </a:p>
          <a:p>
            <a:pPr>
              <a:spcBef>
                <a:spcPct val="10000"/>
              </a:spcBef>
            </a:pPr>
            <a:r>
              <a:rPr lang="zh-CN" altLang="en-US" sz="2800" b="1"/>
              <a:t>线计数脉冲</a:t>
            </a:r>
          </a:p>
        </p:txBody>
      </p:sp>
      <p:sp>
        <p:nvSpPr>
          <p:cNvPr id="50" name="AutoShape 68"/>
          <p:cNvSpPr>
            <a:spLocks/>
          </p:cNvSpPr>
          <p:nvPr/>
        </p:nvSpPr>
        <p:spPr bwMode="auto">
          <a:xfrm rot="16200000">
            <a:off x="6352381" y="3644454"/>
            <a:ext cx="236537" cy="1638300"/>
          </a:xfrm>
          <a:prstGeom prst="leftBrace">
            <a:avLst>
              <a:gd name="adj1" fmla="val 57718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" name="Line 71"/>
          <p:cNvSpPr>
            <a:spLocks noChangeShapeType="1"/>
          </p:cNvSpPr>
          <p:nvPr/>
        </p:nvSpPr>
        <p:spPr bwMode="auto">
          <a:xfrm flipH="1">
            <a:off x="4625975" y="4562822"/>
            <a:ext cx="1787525" cy="788988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build="p" autoUpdateAnimBg="0"/>
      <p:bldP spid="31" grpId="0" build="p" autoUpdateAnimBg="0" advAuto="0"/>
      <p:bldP spid="32" grpId="0" animBg="1"/>
      <p:bldP spid="33" grpId="0" autoUpdateAnimBg="0"/>
      <p:bldP spid="34" grpId="0" animBg="1"/>
      <p:bldP spid="49" grpId="0" autoUpdateAnimBg="0"/>
      <p:bldP spid="50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26988" y="583529"/>
            <a:ext cx="9313862" cy="5437189"/>
            <a:chOff x="17" y="-19"/>
            <a:chExt cx="5867" cy="3425"/>
          </a:xfrm>
        </p:grpSpPr>
        <p:sp>
          <p:nvSpPr>
            <p:cNvPr id="3" name="Text Box 83"/>
            <p:cNvSpPr txBox="1">
              <a:spLocks noChangeArrowheads="1"/>
            </p:cNvSpPr>
            <p:nvPr/>
          </p:nvSpPr>
          <p:spPr bwMode="auto">
            <a:xfrm>
              <a:off x="2607" y="-19"/>
              <a:ext cx="1131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 ACSII</a:t>
              </a:r>
              <a:r>
                <a:rPr lang="zh-CN" altLang="en-US" sz="2400" b="1"/>
                <a:t>码</a:t>
              </a:r>
            </a:p>
            <a:p>
              <a:pPr>
                <a:spcBef>
                  <a:spcPct val="5000"/>
                </a:spcBef>
              </a:pPr>
              <a:r>
                <a:rPr lang="zh-CN" altLang="en-US" sz="2400" b="1"/>
                <a:t>(高位地址)</a:t>
              </a:r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00" y="1999"/>
              <a:ext cx="745" cy="46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CN" altLang="en-US" sz="2400" b="1"/>
                <a:t>晶体振荡器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30" y="2439"/>
              <a:ext cx="78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点脉冲发生器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853" y="2221"/>
              <a:ext cx="32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88" y="2061"/>
              <a:ext cx="645" cy="36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  </a:t>
              </a:r>
              <a:r>
                <a:rPr lang="zh-CN" altLang="en-US" sz="2800" b="1"/>
                <a:t>1/9</a:t>
              </a:r>
            </a:p>
            <a:p>
              <a:pPr>
                <a:lnSpc>
                  <a:spcPct val="10000"/>
                </a:lnSpc>
              </a:pPr>
              <a:endParaRPr lang="zh-CN" altLang="en-US" sz="2400" b="1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026" y="2423"/>
              <a:ext cx="9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点计数器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848" y="2272"/>
              <a:ext cx="24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886" y="2493"/>
              <a:ext cx="1177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400" b="1"/>
                <a:t>字符计数器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120" y="2057"/>
              <a:ext cx="764" cy="42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2408" y="2032"/>
              <a:ext cx="32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600" b="1"/>
                <a:t>1</a:t>
              </a: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220" y="226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198" y="2214"/>
              <a:ext cx="6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600" b="1"/>
                <a:t>80</a:t>
              </a:r>
              <a:r>
                <a:rPr lang="zh-CN" altLang="en-US" sz="2600" b="1">
                  <a:sym typeface="Symbol" pitchFamily="18" charset="2"/>
                </a:rPr>
                <a:t></a:t>
              </a:r>
              <a:r>
                <a:rPr lang="en-US" altLang="zh-CN" sz="2600" b="1"/>
                <a:t>L</a:t>
              </a: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159" y="2468"/>
              <a:ext cx="998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400" b="1"/>
                <a:t>线计数器</a:t>
              </a: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3199" y="2072"/>
              <a:ext cx="764" cy="41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3477" y="2016"/>
              <a:ext cx="32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1</a:t>
              </a: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3299" y="2277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3277" y="2216"/>
              <a:ext cx="62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 9</a:t>
              </a:r>
              <a:r>
                <a:rPr lang="zh-CN" altLang="en-US" sz="2600" b="1">
                  <a:sym typeface="Symbol" pitchFamily="18" charset="2"/>
                </a:rPr>
                <a:t></a:t>
              </a:r>
              <a:r>
                <a:rPr lang="en-US" altLang="zh-CN" sz="2600" b="1"/>
                <a:t>5</a:t>
              </a: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2879" y="2305"/>
              <a:ext cx="30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4362" y="2465"/>
              <a:ext cx="998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400" b="1"/>
                <a:t>行计数器</a:t>
              </a: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4438" y="2052"/>
              <a:ext cx="764" cy="42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4717" y="1987"/>
              <a:ext cx="32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1</a:t>
              </a: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4538" y="224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4454" y="2188"/>
              <a:ext cx="75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 25</a:t>
              </a:r>
              <a:r>
                <a:rPr lang="zh-CN" altLang="en-US" sz="2600" b="1">
                  <a:sym typeface="Symbol" pitchFamily="18" charset="2"/>
                </a:rPr>
                <a:t></a:t>
              </a:r>
              <a:r>
                <a:rPr lang="en-US" altLang="zh-CN" sz="2600" b="1"/>
                <a:t>m</a:t>
              </a:r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3960" y="2297"/>
              <a:ext cx="4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3470" y="592"/>
              <a:ext cx="1341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作</a:t>
              </a:r>
              <a:r>
                <a:rPr lang="en-US" altLang="zh-CN" sz="2400" b="1"/>
                <a:t>VRAM</a:t>
              </a:r>
              <a:r>
                <a:rPr lang="zh-CN" altLang="en-US" sz="2400" b="1"/>
                <a:t>列地址(低位地址</a:t>
              </a:r>
              <a:r>
                <a:rPr lang="en-US" altLang="zh-CN" sz="2400" b="1"/>
                <a:t>)</a:t>
              </a: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1340" y="2961"/>
              <a:ext cx="1291" cy="279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水平同步电路</a:t>
              </a:r>
            </a:p>
          </p:txBody>
        </p: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>
              <a:off x="2638" y="3113"/>
              <a:ext cx="6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2586" y="2843"/>
              <a:ext cx="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/>
                <a:t>水平同步信号</a:t>
              </a: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2322" y="626"/>
              <a:ext cx="117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送字符发生器低位地址</a:t>
              </a:r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3456" y="1954"/>
              <a:ext cx="1835" cy="1154"/>
            </a:xfrm>
            <a:custGeom>
              <a:avLst/>
              <a:gdLst/>
              <a:ahLst/>
              <a:cxnLst>
                <a:cxn ang="0">
                  <a:pos x="1281" y="288"/>
                </a:cxn>
                <a:cxn ang="0">
                  <a:pos x="1281" y="0"/>
                </a:cxn>
                <a:cxn ang="0">
                  <a:pos x="1628" y="0"/>
                </a:cxn>
                <a:cxn ang="0">
                  <a:pos x="1628" y="1440"/>
                </a:cxn>
                <a:cxn ang="0">
                  <a:pos x="0" y="1440"/>
                </a:cxn>
                <a:cxn ang="0">
                  <a:pos x="0" y="1897"/>
                </a:cxn>
                <a:cxn ang="0">
                  <a:pos x="178" y="1897"/>
                </a:cxn>
              </a:cxnLst>
              <a:rect l="0" t="0" r="r" b="b"/>
              <a:pathLst>
                <a:path w="1628" h="1897">
                  <a:moveTo>
                    <a:pt x="1281" y="288"/>
                  </a:moveTo>
                  <a:lnTo>
                    <a:pt x="1281" y="0"/>
                  </a:lnTo>
                  <a:lnTo>
                    <a:pt x="1628" y="0"/>
                  </a:lnTo>
                  <a:lnTo>
                    <a:pt x="1628" y="1440"/>
                  </a:lnTo>
                  <a:lnTo>
                    <a:pt x="0" y="1440"/>
                  </a:lnTo>
                  <a:lnTo>
                    <a:pt x="0" y="1897"/>
                  </a:lnTo>
                  <a:lnTo>
                    <a:pt x="178" y="1897"/>
                  </a:lnTo>
                </a:path>
              </a:pathLst>
            </a:custGeom>
            <a:noFill/>
            <a:ln w="2032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auto">
            <a:xfrm>
              <a:off x="3654" y="2962"/>
              <a:ext cx="1309" cy="279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垂直同步电路</a:t>
              </a:r>
            </a:p>
          </p:txBody>
        </p:sp>
        <p:sp>
          <p:nvSpPr>
            <p:cNvPr id="34" name="Line 47"/>
            <p:cNvSpPr>
              <a:spLocks noChangeShapeType="1"/>
            </p:cNvSpPr>
            <p:nvPr/>
          </p:nvSpPr>
          <p:spPr bwMode="auto">
            <a:xfrm>
              <a:off x="4968" y="3113"/>
              <a:ext cx="71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4943" y="2864"/>
              <a:ext cx="830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zh-CN" altLang="en-US" sz="2400" b="1"/>
                <a:t>垂直同步信号</a:t>
              </a:r>
            </a:p>
          </p:txBody>
        </p:sp>
        <p:sp>
          <p:nvSpPr>
            <p:cNvPr id="36" name="Rectangle 50"/>
            <p:cNvSpPr>
              <a:spLocks noChangeArrowheads="1"/>
            </p:cNvSpPr>
            <p:nvPr/>
          </p:nvSpPr>
          <p:spPr bwMode="auto">
            <a:xfrm>
              <a:off x="4810" y="174"/>
              <a:ext cx="1074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作</a:t>
              </a:r>
              <a:r>
                <a:rPr lang="en-US" altLang="zh-CN" sz="2400" b="1"/>
                <a:t>VRAM</a:t>
              </a:r>
              <a:r>
                <a:rPr lang="zh-CN" altLang="en-US" sz="2400" b="1"/>
                <a:t>行地址(高位地址)</a:t>
              </a:r>
            </a:p>
          </p:txBody>
        </p:sp>
        <p:sp>
          <p:nvSpPr>
            <p:cNvPr id="37" name="Text Box 59"/>
            <p:cNvSpPr txBox="1">
              <a:spLocks noChangeArrowheads="1"/>
            </p:cNvSpPr>
            <p:nvPr/>
          </p:nvSpPr>
          <p:spPr bwMode="auto">
            <a:xfrm>
              <a:off x="611" y="153"/>
              <a:ext cx="786" cy="52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600" b="1"/>
                <a:t>  移位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600" b="1"/>
                <a:t>寄存器</a:t>
              </a:r>
            </a:p>
          </p:txBody>
        </p:sp>
        <p:sp>
          <p:nvSpPr>
            <p:cNvPr id="38" name="Text Box 60"/>
            <p:cNvSpPr txBox="1">
              <a:spLocks noChangeArrowheads="1"/>
            </p:cNvSpPr>
            <p:nvPr/>
          </p:nvSpPr>
          <p:spPr bwMode="auto">
            <a:xfrm>
              <a:off x="1642" y="149"/>
              <a:ext cx="993" cy="52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600" b="1"/>
                <a:t>字符发生器(</a:t>
              </a:r>
              <a:r>
                <a:rPr lang="en-US" altLang="zh-CN" sz="2600" b="1"/>
                <a:t>ROM)</a:t>
              </a:r>
              <a:endParaRPr lang="zh-CN" altLang="en-US" sz="2600" b="1"/>
            </a:p>
          </p:txBody>
        </p:sp>
        <p:sp>
          <p:nvSpPr>
            <p:cNvPr id="39" name="AutoShape 61"/>
            <p:cNvSpPr>
              <a:spLocks noChangeArrowheads="1"/>
            </p:cNvSpPr>
            <p:nvPr/>
          </p:nvSpPr>
          <p:spPr bwMode="auto">
            <a:xfrm>
              <a:off x="1405" y="389"/>
              <a:ext cx="211" cy="100"/>
            </a:xfrm>
            <a:prstGeom prst="leftArrow">
              <a:avLst>
                <a:gd name="adj1" fmla="val 50000"/>
                <a:gd name="adj2" fmla="val 5275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62"/>
            <p:cNvSpPr>
              <a:spLocks noChangeShapeType="1"/>
            </p:cNvSpPr>
            <p:nvPr/>
          </p:nvSpPr>
          <p:spPr bwMode="auto">
            <a:xfrm flipH="1">
              <a:off x="17" y="431"/>
              <a:ext cx="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84" y="140"/>
              <a:ext cx="536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视频信号</a:t>
              </a:r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3585" y="93"/>
              <a:ext cx="816" cy="489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</a:pPr>
              <a:endParaRPr lang="en-US" altLang="zh-CN" sz="2600" b="1"/>
            </a:p>
            <a:p>
              <a:r>
                <a:rPr lang="en-US" altLang="zh-CN" sz="2600" b="1"/>
                <a:t>VRAM</a:t>
              </a:r>
            </a:p>
            <a:p>
              <a:pPr>
                <a:lnSpc>
                  <a:spcPct val="35000"/>
                </a:lnSpc>
              </a:pPr>
              <a:endParaRPr lang="zh-CN" altLang="en-US" sz="2600" b="1"/>
            </a:p>
          </p:txBody>
        </p:sp>
        <p:sp>
          <p:nvSpPr>
            <p:cNvPr id="43" name="Freeform 65"/>
            <p:cNvSpPr>
              <a:spLocks/>
            </p:cNvSpPr>
            <p:nvPr/>
          </p:nvSpPr>
          <p:spPr bwMode="auto">
            <a:xfrm>
              <a:off x="4406" y="211"/>
              <a:ext cx="407" cy="1872"/>
            </a:xfrm>
            <a:custGeom>
              <a:avLst/>
              <a:gdLst/>
              <a:ahLst/>
              <a:cxnLst>
                <a:cxn ang="0">
                  <a:pos x="785" y="1718"/>
                </a:cxn>
                <a:cxn ang="0">
                  <a:pos x="785" y="0"/>
                </a:cxn>
                <a:cxn ang="0">
                  <a:pos x="0" y="0"/>
                </a:cxn>
              </a:cxnLst>
              <a:rect l="0" t="0" r="r" b="b"/>
              <a:pathLst>
                <a:path w="785" h="1718">
                  <a:moveTo>
                    <a:pt x="785" y="1718"/>
                  </a:moveTo>
                  <a:lnTo>
                    <a:pt x="785" y="0"/>
                  </a:lnTo>
                  <a:lnTo>
                    <a:pt x="0" y="0"/>
                  </a:lnTo>
                </a:path>
              </a:pathLst>
            </a:custGeom>
            <a:noFill/>
            <a:ln w="317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auto">
            <a:xfrm>
              <a:off x="2649" y="566"/>
              <a:ext cx="728" cy="1499"/>
            </a:xfrm>
            <a:custGeom>
              <a:avLst/>
              <a:gdLst/>
              <a:ahLst/>
              <a:cxnLst>
                <a:cxn ang="0">
                  <a:pos x="308" y="1182"/>
                </a:cxn>
                <a:cxn ang="0">
                  <a:pos x="308" y="0"/>
                </a:cxn>
                <a:cxn ang="0">
                  <a:pos x="0" y="0"/>
                </a:cxn>
              </a:cxnLst>
              <a:rect l="0" t="0" r="r" b="b"/>
              <a:pathLst>
                <a:path w="308" h="1182">
                  <a:moveTo>
                    <a:pt x="308" y="1182"/>
                  </a:moveTo>
                  <a:lnTo>
                    <a:pt x="308" y="0"/>
                  </a:lnTo>
                  <a:lnTo>
                    <a:pt x="0" y="0"/>
                  </a:lnTo>
                </a:path>
              </a:pathLst>
            </a:custGeom>
            <a:noFill/>
            <a:ln w="317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5" name="Freeform 69"/>
            <p:cNvSpPr>
              <a:spLocks/>
            </p:cNvSpPr>
            <p:nvPr/>
          </p:nvSpPr>
          <p:spPr bwMode="auto">
            <a:xfrm>
              <a:off x="2482" y="507"/>
              <a:ext cx="2220" cy="1546"/>
            </a:xfrm>
            <a:custGeom>
              <a:avLst/>
              <a:gdLst/>
              <a:ahLst/>
              <a:cxnLst>
                <a:cxn ang="0">
                  <a:pos x="0" y="1241"/>
                </a:cxn>
                <a:cxn ang="0">
                  <a:pos x="0" y="894"/>
                </a:cxn>
                <a:cxn ang="0">
                  <a:pos x="1976" y="894"/>
                </a:cxn>
                <a:cxn ang="0">
                  <a:pos x="1976" y="0"/>
                </a:cxn>
                <a:cxn ang="0">
                  <a:pos x="1718" y="0"/>
                </a:cxn>
              </a:cxnLst>
              <a:rect l="0" t="0" r="r" b="b"/>
              <a:pathLst>
                <a:path w="1976" h="1241">
                  <a:moveTo>
                    <a:pt x="0" y="1241"/>
                  </a:moveTo>
                  <a:lnTo>
                    <a:pt x="0" y="894"/>
                  </a:lnTo>
                  <a:lnTo>
                    <a:pt x="1976" y="894"/>
                  </a:lnTo>
                  <a:lnTo>
                    <a:pt x="1976" y="0"/>
                  </a:lnTo>
                  <a:lnTo>
                    <a:pt x="1718" y="0"/>
                  </a:lnTo>
                </a:path>
              </a:pathLst>
            </a:custGeom>
            <a:noFill/>
            <a:ln w="317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6" name="Line 74"/>
            <p:cNvSpPr>
              <a:spLocks noChangeShapeType="1"/>
            </p:cNvSpPr>
            <p:nvPr/>
          </p:nvSpPr>
          <p:spPr bwMode="auto">
            <a:xfrm flipH="1">
              <a:off x="2637" y="252"/>
              <a:ext cx="94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auto">
            <a:xfrm>
              <a:off x="1976" y="1799"/>
              <a:ext cx="341" cy="272"/>
            </a:xfrm>
            <a:custGeom>
              <a:avLst/>
              <a:gdLst/>
              <a:ahLst/>
              <a:cxnLst>
                <a:cxn ang="0">
                  <a:pos x="278" y="476"/>
                </a:cxn>
                <a:cxn ang="0">
                  <a:pos x="278" y="0"/>
                </a:cxn>
                <a:cxn ang="0">
                  <a:pos x="0" y="0"/>
                </a:cxn>
              </a:cxnLst>
              <a:rect l="0" t="0" r="r" b="b"/>
              <a:pathLst>
                <a:path w="278" h="476">
                  <a:moveTo>
                    <a:pt x="278" y="476"/>
                  </a:moveTo>
                  <a:lnTo>
                    <a:pt x="278" y="0"/>
                  </a:lnTo>
                  <a:lnTo>
                    <a:pt x="0" y="0"/>
                  </a:lnTo>
                </a:path>
              </a:pathLst>
            </a:custGeom>
            <a:noFill/>
            <a:ln w="20320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8" name="Rectangle 79"/>
            <p:cNvSpPr>
              <a:spLocks noChangeArrowheads="1"/>
            </p:cNvSpPr>
            <p:nvPr/>
          </p:nvSpPr>
          <p:spPr bwMode="auto">
            <a:xfrm>
              <a:off x="1065" y="1664"/>
              <a:ext cx="896" cy="25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400" b="1"/>
                <a:t>水平消隐</a:t>
              </a:r>
            </a:p>
          </p:txBody>
        </p:sp>
        <p:sp>
          <p:nvSpPr>
            <p:cNvPr id="49" name="Freeform 80"/>
            <p:cNvSpPr>
              <a:spLocks/>
            </p:cNvSpPr>
            <p:nvPr/>
          </p:nvSpPr>
          <p:spPr bwMode="auto">
            <a:xfrm>
              <a:off x="1982" y="1462"/>
              <a:ext cx="1596" cy="607"/>
            </a:xfrm>
            <a:custGeom>
              <a:avLst/>
              <a:gdLst/>
              <a:ahLst/>
              <a:cxnLst>
                <a:cxn ang="0">
                  <a:pos x="278" y="476"/>
                </a:cxn>
                <a:cxn ang="0">
                  <a:pos x="278" y="0"/>
                </a:cxn>
                <a:cxn ang="0">
                  <a:pos x="0" y="0"/>
                </a:cxn>
              </a:cxnLst>
              <a:rect l="0" t="0" r="r" b="b"/>
              <a:pathLst>
                <a:path w="278" h="476">
                  <a:moveTo>
                    <a:pt x="278" y="476"/>
                  </a:moveTo>
                  <a:lnTo>
                    <a:pt x="278" y="0"/>
                  </a:lnTo>
                  <a:lnTo>
                    <a:pt x="0" y="0"/>
                  </a:lnTo>
                </a:path>
              </a:pathLst>
            </a:custGeom>
            <a:noFill/>
            <a:ln w="20320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0" name="Rectangle 81"/>
            <p:cNvSpPr>
              <a:spLocks noChangeArrowheads="1"/>
            </p:cNvSpPr>
            <p:nvPr/>
          </p:nvSpPr>
          <p:spPr bwMode="auto">
            <a:xfrm>
              <a:off x="1060" y="1342"/>
              <a:ext cx="896" cy="25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400" b="1"/>
                <a:t>行间消隐</a:t>
              </a:r>
            </a:p>
          </p:txBody>
        </p:sp>
        <p:sp>
          <p:nvSpPr>
            <p:cNvPr id="51" name="Rectangle 87"/>
            <p:cNvSpPr>
              <a:spLocks noChangeArrowheads="1"/>
            </p:cNvSpPr>
            <p:nvPr/>
          </p:nvSpPr>
          <p:spPr bwMode="auto">
            <a:xfrm>
              <a:off x="1062" y="1022"/>
              <a:ext cx="896" cy="25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400" b="1"/>
                <a:t>垂直消隐</a:t>
              </a:r>
            </a:p>
          </p:txBody>
        </p:sp>
        <p:sp>
          <p:nvSpPr>
            <p:cNvPr id="52" name="Line 88"/>
            <p:cNvSpPr>
              <a:spLocks noChangeShapeType="1"/>
            </p:cNvSpPr>
            <p:nvPr/>
          </p:nvSpPr>
          <p:spPr bwMode="auto">
            <a:xfrm flipV="1">
              <a:off x="934" y="656"/>
              <a:ext cx="0" cy="15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3" name="Freeform 92"/>
            <p:cNvSpPr>
              <a:spLocks/>
            </p:cNvSpPr>
            <p:nvPr/>
          </p:nvSpPr>
          <p:spPr bwMode="auto">
            <a:xfrm>
              <a:off x="1966" y="1165"/>
              <a:ext cx="2563" cy="8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63" y="0"/>
                </a:cxn>
                <a:cxn ang="0">
                  <a:pos x="2563" y="963"/>
                </a:cxn>
              </a:cxnLst>
              <a:rect l="0" t="0" r="r" b="b"/>
              <a:pathLst>
                <a:path w="2563" h="963">
                  <a:moveTo>
                    <a:pt x="0" y="0"/>
                  </a:moveTo>
                  <a:lnTo>
                    <a:pt x="2563" y="0"/>
                  </a:lnTo>
                  <a:lnTo>
                    <a:pt x="2563" y="963"/>
                  </a:lnTo>
                </a:path>
              </a:pathLst>
            </a:custGeom>
            <a:noFill/>
            <a:ln w="20320">
              <a:solidFill>
                <a:srgbClr val="7030A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4" name="Freeform 97"/>
            <p:cNvSpPr>
              <a:spLocks/>
            </p:cNvSpPr>
            <p:nvPr/>
          </p:nvSpPr>
          <p:spPr bwMode="auto">
            <a:xfrm>
              <a:off x="1116" y="1962"/>
              <a:ext cx="1863" cy="1170"/>
            </a:xfrm>
            <a:custGeom>
              <a:avLst/>
              <a:gdLst/>
              <a:ahLst/>
              <a:cxnLst>
                <a:cxn ang="0">
                  <a:pos x="1458" y="90"/>
                </a:cxn>
                <a:cxn ang="0">
                  <a:pos x="1458" y="0"/>
                </a:cxn>
                <a:cxn ang="0">
                  <a:pos x="1809" y="0"/>
                </a:cxn>
                <a:cxn ang="0">
                  <a:pos x="1809" y="873"/>
                </a:cxn>
                <a:cxn ang="0">
                  <a:pos x="0" y="873"/>
                </a:cxn>
                <a:cxn ang="0">
                  <a:pos x="0" y="1170"/>
                </a:cxn>
                <a:cxn ang="0">
                  <a:pos x="198" y="1170"/>
                </a:cxn>
              </a:cxnLst>
              <a:rect l="0" t="0" r="r" b="b"/>
              <a:pathLst>
                <a:path w="1809" h="1170">
                  <a:moveTo>
                    <a:pt x="1458" y="90"/>
                  </a:moveTo>
                  <a:lnTo>
                    <a:pt x="1458" y="0"/>
                  </a:lnTo>
                  <a:lnTo>
                    <a:pt x="1809" y="0"/>
                  </a:lnTo>
                  <a:lnTo>
                    <a:pt x="1809" y="873"/>
                  </a:lnTo>
                  <a:lnTo>
                    <a:pt x="0" y="873"/>
                  </a:lnTo>
                  <a:lnTo>
                    <a:pt x="0" y="1170"/>
                  </a:lnTo>
                  <a:lnTo>
                    <a:pt x="198" y="1170"/>
                  </a:lnTo>
                </a:path>
              </a:pathLst>
            </a:custGeom>
            <a:noFill/>
            <a:ln w="2032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4363" y="1010072"/>
            <a:ext cx="3048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1. </a:t>
            </a:r>
            <a:r>
              <a:rPr lang="en-US" altLang="zh-CN" sz="3000" b="1"/>
              <a:t>CRT</a:t>
            </a:r>
            <a:r>
              <a:rPr lang="zh-CN" altLang="en-US" sz="3000" b="1"/>
              <a:t>结构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3608" y="116632"/>
            <a:ext cx="5391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6.3.2  光栅扫描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成像原理   </a:t>
            </a:r>
            <a:endParaRPr lang="zh-CN" altLang="en-US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3705225" y="1322809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显示头</a:t>
            </a: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1447800" y="4091409"/>
            <a:ext cx="1828800" cy="52322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视频放大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4191000" y="4091409"/>
            <a:ext cx="1828800" cy="52322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扫描控制</a:t>
            </a: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>
            <a:off x="1981200" y="4640684"/>
            <a:ext cx="0" cy="4254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652463" y="5016922"/>
            <a:ext cx="1828800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视频信号</a:t>
            </a:r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>
            <a:off x="4489450" y="4654972"/>
            <a:ext cx="0" cy="4254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>
            <a:off x="5659438" y="4640684"/>
            <a:ext cx="0" cy="4254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Text Box 34"/>
          <p:cNvSpPr txBox="1">
            <a:spLocks noChangeArrowheads="1"/>
          </p:cNvSpPr>
          <p:nvPr/>
        </p:nvSpPr>
        <p:spPr bwMode="auto">
          <a:xfrm>
            <a:off x="2438400" y="5015334"/>
            <a:ext cx="2895600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水平同步信号</a:t>
            </a: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5156200" y="4999459"/>
            <a:ext cx="2895600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垂直同步信号</a:t>
            </a:r>
          </a:p>
        </p:txBody>
      </p:sp>
      <p:grpSp>
        <p:nvGrpSpPr>
          <p:cNvPr id="13" name="Group 62"/>
          <p:cNvGrpSpPr>
            <a:grpSpLocks/>
          </p:cNvGrpSpPr>
          <p:nvPr/>
        </p:nvGrpSpPr>
        <p:grpSpPr bwMode="auto">
          <a:xfrm>
            <a:off x="1447800" y="1514897"/>
            <a:ext cx="6840538" cy="2609850"/>
            <a:chOff x="912" y="1152"/>
            <a:chExt cx="4381" cy="1824"/>
          </a:xfrm>
        </p:grpSpPr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4138" y="2774"/>
              <a:ext cx="60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4899" y="1614"/>
              <a:ext cx="394" cy="110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荧光屏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1071" y="1584"/>
              <a:ext cx="394" cy="91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电子枪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839" y="1536"/>
              <a:ext cx="394" cy="110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聚焦系统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2648" y="1536"/>
              <a:ext cx="353" cy="110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/>
                <a:t>水平偏转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3375" y="1536"/>
              <a:ext cx="394" cy="110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垂直偏转</a:t>
              </a: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912" y="1392"/>
              <a:ext cx="3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912" y="2784"/>
              <a:ext cx="3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912" y="1392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V="1">
              <a:off x="4166" y="1152"/>
              <a:ext cx="57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Freeform 60"/>
            <p:cNvSpPr>
              <a:spLocks/>
            </p:cNvSpPr>
            <p:nvPr/>
          </p:nvSpPr>
          <p:spPr bwMode="auto">
            <a:xfrm>
              <a:off x="4747" y="1152"/>
              <a:ext cx="69" cy="18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8" y="1619"/>
                </a:cxn>
                <a:cxn ang="0">
                  <a:pos x="0" y="3188"/>
                </a:cxn>
              </a:cxnLst>
              <a:rect l="0" t="0" r="r" b="b"/>
              <a:pathLst>
                <a:path w="298" h="3188">
                  <a:moveTo>
                    <a:pt x="0" y="0"/>
                  </a:moveTo>
                  <a:cubicBezTo>
                    <a:pt x="149" y="544"/>
                    <a:pt x="298" y="1088"/>
                    <a:pt x="298" y="1619"/>
                  </a:cubicBezTo>
                  <a:cubicBezTo>
                    <a:pt x="298" y="2150"/>
                    <a:pt x="149" y="2669"/>
                    <a:pt x="0" y="318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auto">
            <a:xfrm flipH="1">
              <a:off x="4665" y="1158"/>
              <a:ext cx="69" cy="18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8" y="1619"/>
                </a:cxn>
                <a:cxn ang="0">
                  <a:pos x="0" y="3188"/>
                </a:cxn>
              </a:cxnLst>
              <a:rect l="0" t="0" r="r" b="b"/>
              <a:pathLst>
                <a:path w="298" h="3188">
                  <a:moveTo>
                    <a:pt x="0" y="0"/>
                  </a:moveTo>
                  <a:cubicBezTo>
                    <a:pt x="149" y="544"/>
                    <a:pt x="298" y="1088"/>
                    <a:pt x="298" y="1619"/>
                  </a:cubicBezTo>
                  <a:cubicBezTo>
                    <a:pt x="298" y="2150"/>
                    <a:pt x="149" y="2669"/>
                    <a:pt x="0" y="318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26" name="Line 63"/>
          <p:cNvSpPr>
            <a:spLocks noChangeShapeType="1"/>
          </p:cNvSpPr>
          <p:nvPr/>
        </p:nvSpPr>
        <p:spPr bwMode="auto">
          <a:xfrm>
            <a:off x="3565525" y="3000797"/>
            <a:ext cx="557213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27" name="Group 64"/>
          <p:cNvGrpSpPr>
            <a:grpSpLocks/>
          </p:cNvGrpSpPr>
          <p:nvPr/>
        </p:nvGrpSpPr>
        <p:grpSpPr bwMode="auto">
          <a:xfrm>
            <a:off x="2286000" y="2715047"/>
            <a:ext cx="609600" cy="457200"/>
            <a:chOff x="1344" y="2448"/>
            <a:chExt cx="384" cy="288"/>
          </a:xfrm>
        </p:grpSpPr>
        <p:sp>
          <p:nvSpPr>
            <p:cNvPr id="28" name="Line 65"/>
            <p:cNvSpPr>
              <a:spLocks noChangeShapeType="1"/>
            </p:cNvSpPr>
            <p:nvPr/>
          </p:nvSpPr>
          <p:spPr bwMode="auto">
            <a:xfrm>
              <a:off x="1344" y="2448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66"/>
            <p:cNvSpPr>
              <a:spLocks noChangeShapeType="1"/>
            </p:cNvSpPr>
            <p:nvPr/>
          </p:nvSpPr>
          <p:spPr bwMode="auto">
            <a:xfrm>
              <a:off x="1344" y="2592"/>
              <a:ext cx="384" cy="0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67"/>
            <p:cNvSpPr>
              <a:spLocks noChangeShapeType="1"/>
            </p:cNvSpPr>
            <p:nvPr/>
          </p:nvSpPr>
          <p:spPr bwMode="auto">
            <a:xfrm>
              <a:off x="1344" y="2736"/>
              <a:ext cx="38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1" name="Line 68"/>
          <p:cNvSpPr>
            <a:spLocks noChangeShapeType="1"/>
          </p:cNvSpPr>
          <p:nvPr/>
        </p:nvSpPr>
        <p:spPr bwMode="auto">
          <a:xfrm>
            <a:off x="4784725" y="3000797"/>
            <a:ext cx="533400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2" name="Line 69"/>
          <p:cNvSpPr>
            <a:spLocks noChangeShapeType="1"/>
          </p:cNvSpPr>
          <p:nvPr/>
        </p:nvSpPr>
        <p:spPr bwMode="auto">
          <a:xfrm>
            <a:off x="5940152" y="3000797"/>
            <a:ext cx="1555750" cy="287337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3" name="Line 70"/>
          <p:cNvSpPr>
            <a:spLocks noChangeShapeType="1"/>
          </p:cNvSpPr>
          <p:nvPr/>
        </p:nvSpPr>
        <p:spPr bwMode="auto">
          <a:xfrm flipH="1">
            <a:off x="1981200" y="3405609"/>
            <a:ext cx="0" cy="685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4" name="Line 71"/>
          <p:cNvSpPr>
            <a:spLocks noChangeShapeType="1"/>
          </p:cNvSpPr>
          <p:nvPr/>
        </p:nvSpPr>
        <p:spPr bwMode="auto">
          <a:xfrm>
            <a:off x="4495800" y="3634209"/>
            <a:ext cx="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5" name="Line 72"/>
          <p:cNvSpPr>
            <a:spLocks noChangeShapeType="1"/>
          </p:cNvSpPr>
          <p:nvPr/>
        </p:nvSpPr>
        <p:spPr bwMode="auto">
          <a:xfrm>
            <a:off x="5638800" y="3634209"/>
            <a:ext cx="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606425" y="5577309"/>
            <a:ext cx="73945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电子束轰击屏幕的过程称为屏幕扫描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utoUpdateAnimBg="0"/>
      <p:bldP spid="5" grpId="0" animBg="1" autoUpdateAnimBg="0"/>
      <p:bldP spid="6" grpId="0" animBg="1" autoUpdateAnimBg="0"/>
      <p:bldP spid="7" grpId="0" animBg="1"/>
      <p:bldP spid="8" grpId="0" autoUpdateAnimBg="0"/>
      <p:bldP spid="9" grpId="0" animBg="1"/>
      <p:bldP spid="10" grpId="0" animBg="1"/>
      <p:bldP spid="11" grpId="0" autoUpdateAnimBg="0"/>
      <p:bldP spid="12" grpId="0" autoUpdateAnimBg="0"/>
      <p:bldP spid="2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42900" y="880516"/>
            <a:ext cx="82788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注: </a:t>
            </a:r>
            <a:r>
              <a:rPr lang="en-US" altLang="zh-CN" sz="2900" b="1" u="sng"/>
              <a:t>VRAM</a:t>
            </a:r>
            <a:r>
              <a:rPr lang="zh-CN" altLang="en-US" sz="2900" b="1"/>
              <a:t>和</a:t>
            </a:r>
            <a:r>
              <a:rPr lang="zh-CN" altLang="en-US" sz="2900" b="1" u="sng"/>
              <a:t>字符发生器</a:t>
            </a:r>
            <a:r>
              <a:rPr lang="en-US" altLang="zh-CN" sz="2900" b="1" u="sng"/>
              <a:t>ROM</a:t>
            </a:r>
            <a:r>
              <a:rPr lang="zh-CN" altLang="en-US" sz="2900" b="1"/>
              <a:t>地址的形成</a:t>
            </a: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347788" y="2015579"/>
            <a:ext cx="220662" cy="684212"/>
          </a:xfrm>
          <a:prstGeom prst="leftBrace">
            <a:avLst>
              <a:gd name="adj1" fmla="val 25839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01775" y="1850479"/>
            <a:ext cx="5945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行计数器提供</a:t>
            </a:r>
            <a:r>
              <a:rPr lang="en-US" altLang="zh-CN" sz="2800" b="1" u="sng"/>
              <a:t>VRAM</a:t>
            </a:r>
            <a:r>
              <a:rPr lang="zh-CN" altLang="en-US" sz="2800" b="1" u="sng"/>
              <a:t>高位地址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95425" y="2356891"/>
            <a:ext cx="6292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字符计数器提供</a:t>
            </a:r>
            <a:r>
              <a:rPr lang="en-US" altLang="zh-CN" sz="2800" b="1" u="sng"/>
              <a:t>VRAM</a:t>
            </a:r>
            <a:r>
              <a:rPr lang="zh-CN" altLang="en-US" sz="2800" b="1" u="sng"/>
              <a:t>低位地址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31850" y="1342479"/>
            <a:ext cx="3768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 </a:t>
            </a:r>
            <a:r>
              <a:rPr lang="en-US" altLang="zh-CN" sz="2800" b="1"/>
              <a:t>VRAM</a:t>
            </a:r>
            <a:r>
              <a:rPr lang="zh-CN" altLang="en-US" sz="2800" b="1"/>
              <a:t>的地址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713" y="2818854"/>
            <a:ext cx="5146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ym typeface="Symbol" pitchFamily="18" charset="2"/>
              </a:rPr>
              <a:t> </a:t>
            </a:r>
            <a:r>
              <a:rPr lang="zh-CN" altLang="en-US" sz="2800" b="1"/>
              <a:t>字符发生器</a:t>
            </a:r>
            <a:r>
              <a:rPr lang="en-US" altLang="zh-CN" sz="2800" b="1"/>
              <a:t>ROM</a:t>
            </a:r>
            <a:r>
              <a:rPr lang="zh-CN" altLang="en-US" sz="2800" b="1"/>
              <a:t>的地址</a:t>
            </a:r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>
            <a:off x="1333500" y="3490366"/>
            <a:ext cx="238125" cy="690563"/>
          </a:xfrm>
          <a:prstGeom prst="leftBrace">
            <a:avLst>
              <a:gd name="adj1" fmla="val 24167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541463" y="3331616"/>
            <a:ext cx="7602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VRAM</a:t>
            </a:r>
            <a:r>
              <a:rPr lang="zh-CN" altLang="en-US" sz="2800" b="1"/>
              <a:t>中的字符编码提供</a:t>
            </a:r>
            <a:r>
              <a:rPr lang="en-US" altLang="zh-CN" sz="2800" b="1" u="sng"/>
              <a:t>ROM</a:t>
            </a:r>
            <a:r>
              <a:rPr lang="zh-CN" altLang="en-US" sz="2800" b="1" u="sng"/>
              <a:t>高位地址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522413" y="3844379"/>
            <a:ext cx="5745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线计数器提供</a:t>
            </a:r>
            <a:r>
              <a:rPr lang="en-US" altLang="zh-CN" sz="2800" b="1" u="sng"/>
              <a:t>ROM</a:t>
            </a:r>
            <a:r>
              <a:rPr lang="zh-CN" altLang="en-US" sz="2800" b="1" u="sng"/>
              <a:t>低位地址</a:t>
            </a:r>
          </a:p>
        </p:txBody>
      </p: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631825" y="4498429"/>
            <a:ext cx="7605713" cy="1666875"/>
            <a:chOff x="398" y="2653"/>
            <a:chExt cx="4791" cy="1050"/>
          </a:xfrm>
        </p:grpSpPr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824" y="2691"/>
              <a:ext cx="894" cy="101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230000"/>
                </a:lnSpc>
              </a:pPr>
              <a:r>
                <a:rPr lang="en-US" altLang="zh-CN" sz="3000" b="1"/>
                <a:t>VRAM</a:t>
              </a:r>
            </a:p>
            <a:p>
              <a:pPr>
                <a:lnSpc>
                  <a:spcPct val="95000"/>
                </a:lnSpc>
                <a:spcAft>
                  <a:spcPct val="80000"/>
                </a:spcAft>
              </a:pPr>
              <a:endParaRPr lang="en-US" altLang="zh-CN" sz="3000" b="1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98" y="3019"/>
              <a:ext cx="14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415" y="3433"/>
              <a:ext cx="13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736" y="2653"/>
              <a:ext cx="108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000" b="1"/>
                <a:t>行计数值</a:t>
              </a:r>
              <a:endParaRPr lang="en-US" altLang="zh-CN" sz="3000" b="1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33" y="3077"/>
              <a:ext cx="1321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000" b="1"/>
                <a:t>字符计数值</a:t>
              </a:r>
              <a:endParaRPr lang="en-US" altLang="zh-CN" sz="3000" b="1"/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4295" y="2689"/>
              <a:ext cx="894" cy="92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5000"/>
                </a:lnSpc>
              </a:pPr>
              <a:r>
                <a:rPr lang="zh-CN" altLang="en-US" sz="3000" b="1"/>
                <a:t>  字符</a:t>
              </a:r>
              <a:endParaRPr lang="en-US" altLang="zh-CN" sz="3000" b="1"/>
            </a:p>
            <a:p>
              <a:pPr>
                <a:lnSpc>
                  <a:spcPct val="90000"/>
                </a:lnSpc>
              </a:pPr>
              <a:r>
                <a:rPr lang="en-US" altLang="zh-CN" sz="3000" b="1"/>
                <a:t> ROM</a:t>
              </a:r>
            </a:p>
            <a:p>
              <a:pPr>
                <a:lnSpc>
                  <a:spcPct val="45000"/>
                </a:lnSpc>
              </a:pPr>
              <a:endParaRPr lang="en-US" altLang="zh-CN" sz="3000" b="1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2719" y="2986"/>
              <a:ext cx="1598" cy="1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3053" y="2663"/>
              <a:ext cx="9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ACSII</a:t>
              </a:r>
              <a:r>
                <a:rPr lang="zh-CN" altLang="en-US" sz="2800" b="1"/>
                <a:t>码</a:t>
              </a: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2904" y="3488"/>
              <a:ext cx="13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143" y="3102"/>
              <a:ext cx="108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000" b="1"/>
                <a:t>线计数值</a:t>
              </a:r>
              <a:endParaRPr lang="en-US" altLang="zh-CN" sz="3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animBg="1"/>
      <p:bldP spid="9" grpId="0" build="p" autoUpdateAnimBg="0"/>
      <p:bldP spid="10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2872" y="274464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(2) </a:t>
            </a:r>
            <a:r>
              <a:rPr lang="en-US" altLang="zh-CN" sz="2800" b="1"/>
              <a:t>APA</a:t>
            </a:r>
            <a:r>
              <a:rPr lang="zh-CN" altLang="en-US" sz="2800" b="1"/>
              <a:t>方式   </a:t>
            </a: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344488" y="1063451"/>
            <a:ext cx="2836862" cy="4572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800" b="1"/>
              <a:t>00000000000000</a:t>
            </a:r>
          </a:p>
          <a:p>
            <a:pPr>
              <a:lnSpc>
                <a:spcPct val="95000"/>
              </a:lnSpc>
            </a:pPr>
            <a:r>
              <a:rPr lang="zh-CN" altLang="en-US" sz="2800" b="1"/>
              <a:t>00000100000000</a:t>
            </a:r>
          </a:p>
          <a:p>
            <a:pPr>
              <a:lnSpc>
                <a:spcPct val="95000"/>
              </a:lnSpc>
            </a:pPr>
            <a:r>
              <a:rPr lang="zh-CN" altLang="en-US" sz="2800" b="1"/>
              <a:t>00000110000000</a:t>
            </a:r>
          </a:p>
          <a:p>
            <a:pPr>
              <a:lnSpc>
                <a:spcPct val="95000"/>
              </a:lnSpc>
            </a:pPr>
            <a:r>
              <a:rPr lang="zh-CN" altLang="en-US" sz="2800" b="1"/>
              <a:t>00001001000000</a:t>
            </a:r>
          </a:p>
          <a:p>
            <a:pPr>
              <a:lnSpc>
                <a:spcPct val="95000"/>
              </a:lnSpc>
            </a:pPr>
            <a:r>
              <a:rPr lang="zh-CN" altLang="en-US" sz="2800" b="1"/>
              <a:t>00001000100000</a:t>
            </a:r>
          </a:p>
          <a:p>
            <a:pPr>
              <a:lnSpc>
                <a:spcPct val="95000"/>
              </a:lnSpc>
            </a:pPr>
            <a:r>
              <a:rPr lang="zh-CN" altLang="en-US" sz="2800" b="1"/>
              <a:t>00010000010000 00010000001000 00100000000100</a:t>
            </a:r>
          </a:p>
          <a:p>
            <a:pPr>
              <a:lnSpc>
                <a:spcPct val="95000"/>
              </a:lnSpc>
            </a:pPr>
            <a:r>
              <a:rPr lang="zh-CN" altLang="en-US" sz="2800" b="1"/>
              <a:t>00111111111110</a:t>
            </a:r>
          </a:p>
          <a:p>
            <a:pPr>
              <a:lnSpc>
                <a:spcPct val="95000"/>
              </a:lnSpc>
            </a:pPr>
            <a:r>
              <a:rPr lang="zh-CN" altLang="en-US" sz="2800" b="1"/>
              <a:t>00000000000000 00000000000000</a:t>
            </a:r>
          </a:p>
        </p:txBody>
      </p:sp>
      <p:sp>
        <p:nvSpPr>
          <p:cNvPr id="4" name="Line 25"/>
          <p:cNvSpPr>
            <a:spLocks noChangeShapeType="1"/>
          </p:cNvSpPr>
          <p:nvPr/>
        </p:nvSpPr>
        <p:spPr bwMode="auto">
          <a:xfrm>
            <a:off x="3181350" y="1869901"/>
            <a:ext cx="37782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3560763" y="1414289"/>
            <a:ext cx="1295400" cy="9048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视频控制器</a:t>
            </a: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5265738" y="222076"/>
            <a:ext cx="3724275" cy="32480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>
            <a:off x="4878388" y="1847676"/>
            <a:ext cx="37782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297488" y="288751"/>
            <a:ext cx="3646487" cy="250825"/>
            <a:chOff x="3337" y="950"/>
            <a:chExt cx="2297" cy="158"/>
          </a:xfrm>
        </p:grpSpPr>
        <p:sp>
          <p:nvSpPr>
            <p:cNvPr id="9" name="Oval 30"/>
            <p:cNvSpPr>
              <a:spLocks noChangeArrowheads="1"/>
            </p:cNvSpPr>
            <p:nvPr/>
          </p:nvSpPr>
          <p:spPr bwMode="auto">
            <a:xfrm>
              <a:off x="3337" y="95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Oval 31"/>
            <p:cNvSpPr>
              <a:spLocks noChangeArrowheads="1"/>
            </p:cNvSpPr>
            <p:nvPr/>
          </p:nvSpPr>
          <p:spPr bwMode="auto">
            <a:xfrm>
              <a:off x="3493" y="95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Oval 32"/>
            <p:cNvSpPr>
              <a:spLocks noChangeArrowheads="1"/>
            </p:cNvSpPr>
            <p:nvPr/>
          </p:nvSpPr>
          <p:spPr bwMode="auto">
            <a:xfrm>
              <a:off x="3673" y="95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Oval 33"/>
            <p:cNvSpPr>
              <a:spLocks noChangeArrowheads="1"/>
            </p:cNvSpPr>
            <p:nvPr/>
          </p:nvSpPr>
          <p:spPr bwMode="auto">
            <a:xfrm>
              <a:off x="3829" y="95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Oval 34"/>
            <p:cNvSpPr>
              <a:spLocks noChangeArrowheads="1"/>
            </p:cNvSpPr>
            <p:nvPr/>
          </p:nvSpPr>
          <p:spPr bwMode="auto">
            <a:xfrm>
              <a:off x="3993" y="95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Oval 35"/>
            <p:cNvSpPr>
              <a:spLocks noChangeArrowheads="1"/>
            </p:cNvSpPr>
            <p:nvPr/>
          </p:nvSpPr>
          <p:spPr bwMode="auto">
            <a:xfrm>
              <a:off x="4149" y="95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Oval 36"/>
            <p:cNvSpPr>
              <a:spLocks noChangeArrowheads="1"/>
            </p:cNvSpPr>
            <p:nvPr/>
          </p:nvSpPr>
          <p:spPr bwMode="auto">
            <a:xfrm>
              <a:off x="4329" y="95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Oval 37"/>
            <p:cNvSpPr>
              <a:spLocks noChangeArrowheads="1"/>
            </p:cNvSpPr>
            <p:nvPr/>
          </p:nvSpPr>
          <p:spPr bwMode="auto">
            <a:xfrm>
              <a:off x="4485" y="95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Oval 38"/>
            <p:cNvSpPr>
              <a:spLocks noChangeArrowheads="1"/>
            </p:cNvSpPr>
            <p:nvPr/>
          </p:nvSpPr>
          <p:spPr bwMode="auto">
            <a:xfrm>
              <a:off x="4653" y="95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Oval 39"/>
            <p:cNvSpPr>
              <a:spLocks noChangeArrowheads="1"/>
            </p:cNvSpPr>
            <p:nvPr/>
          </p:nvSpPr>
          <p:spPr bwMode="auto">
            <a:xfrm>
              <a:off x="4819" y="95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Oval 40"/>
            <p:cNvSpPr>
              <a:spLocks noChangeArrowheads="1"/>
            </p:cNvSpPr>
            <p:nvPr/>
          </p:nvSpPr>
          <p:spPr bwMode="auto">
            <a:xfrm>
              <a:off x="4983" y="95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Oval 41"/>
            <p:cNvSpPr>
              <a:spLocks noChangeArrowheads="1"/>
            </p:cNvSpPr>
            <p:nvPr/>
          </p:nvSpPr>
          <p:spPr bwMode="auto">
            <a:xfrm>
              <a:off x="5149" y="95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Oval 42"/>
            <p:cNvSpPr>
              <a:spLocks noChangeArrowheads="1"/>
            </p:cNvSpPr>
            <p:nvPr/>
          </p:nvSpPr>
          <p:spPr bwMode="auto">
            <a:xfrm>
              <a:off x="5309" y="95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Oval 43"/>
            <p:cNvSpPr>
              <a:spLocks noChangeArrowheads="1"/>
            </p:cNvSpPr>
            <p:nvPr/>
          </p:nvSpPr>
          <p:spPr bwMode="auto">
            <a:xfrm>
              <a:off x="5475" y="95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3" name="Group 44"/>
          <p:cNvGrpSpPr>
            <a:grpSpLocks/>
          </p:cNvGrpSpPr>
          <p:nvPr/>
        </p:nvGrpSpPr>
        <p:grpSpPr bwMode="auto">
          <a:xfrm>
            <a:off x="5291138" y="568151"/>
            <a:ext cx="3646487" cy="250825"/>
            <a:chOff x="3333" y="1126"/>
            <a:chExt cx="2297" cy="158"/>
          </a:xfrm>
        </p:grpSpPr>
        <p:sp>
          <p:nvSpPr>
            <p:cNvPr id="24" name="Oval 45"/>
            <p:cNvSpPr>
              <a:spLocks noChangeArrowheads="1"/>
            </p:cNvSpPr>
            <p:nvPr/>
          </p:nvSpPr>
          <p:spPr bwMode="auto">
            <a:xfrm>
              <a:off x="3333" y="112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Oval 46"/>
            <p:cNvSpPr>
              <a:spLocks noChangeArrowheads="1"/>
            </p:cNvSpPr>
            <p:nvPr/>
          </p:nvSpPr>
          <p:spPr bwMode="auto">
            <a:xfrm>
              <a:off x="3499" y="112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Oval 47"/>
            <p:cNvSpPr>
              <a:spLocks noChangeArrowheads="1"/>
            </p:cNvSpPr>
            <p:nvPr/>
          </p:nvSpPr>
          <p:spPr bwMode="auto">
            <a:xfrm>
              <a:off x="3669" y="112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3825" y="112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Oval 49"/>
            <p:cNvSpPr>
              <a:spLocks noChangeArrowheads="1"/>
            </p:cNvSpPr>
            <p:nvPr/>
          </p:nvSpPr>
          <p:spPr bwMode="auto">
            <a:xfrm>
              <a:off x="3989" y="112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4155" y="1126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Oval 51"/>
            <p:cNvSpPr>
              <a:spLocks noChangeArrowheads="1"/>
            </p:cNvSpPr>
            <p:nvPr/>
          </p:nvSpPr>
          <p:spPr bwMode="auto">
            <a:xfrm>
              <a:off x="4315" y="112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Oval 52"/>
            <p:cNvSpPr>
              <a:spLocks noChangeArrowheads="1"/>
            </p:cNvSpPr>
            <p:nvPr/>
          </p:nvSpPr>
          <p:spPr bwMode="auto">
            <a:xfrm>
              <a:off x="4481" y="112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Oval 53"/>
            <p:cNvSpPr>
              <a:spLocks noChangeArrowheads="1"/>
            </p:cNvSpPr>
            <p:nvPr/>
          </p:nvSpPr>
          <p:spPr bwMode="auto">
            <a:xfrm>
              <a:off x="4649" y="112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Oval 54"/>
            <p:cNvSpPr>
              <a:spLocks noChangeArrowheads="1"/>
            </p:cNvSpPr>
            <p:nvPr/>
          </p:nvSpPr>
          <p:spPr bwMode="auto">
            <a:xfrm>
              <a:off x="4815" y="112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Oval 55"/>
            <p:cNvSpPr>
              <a:spLocks noChangeArrowheads="1"/>
            </p:cNvSpPr>
            <p:nvPr/>
          </p:nvSpPr>
          <p:spPr bwMode="auto">
            <a:xfrm>
              <a:off x="4979" y="112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5145" y="112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Oval 57"/>
            <p:cNvSpPr>
              <a:spLocks noChangeArrowheads="1"/>
            </p:cNvSpPr>
            <p:nvPr/>
          </p:nvSpPr>
          <p:spPr bwMode="auto">
            <a:xfrm>
              <a:off x="5305" y="112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Oval 58"/>
            <p:cNvSpPr>
              <a:spLocks noChangeArrowheads="1"/>
            </p:cNvSpPr>
            <p:nvPr/>
          </p:nvSpPr>
          <p:spPr bwMode="auto">
            <a:xfrm>
              <a:off x="5471" y="112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38" name="Group 59"/>
          <p:cNvGrpSpPr>
            <a:grpSpLocks/>
          </p:cNvGrpSpPr>
          <p:nvPr/>
        </p:nvGrpSpPr>
        <p:grpSpPr bwMode="auto">
          <a:xfrm>
            <a:off x="5300663" y="847551"/>
            <a:ext cx="3646487" cy="250825"/>
            <a:chOff x="3339" y="1302"/>
            <a:chExt cx="2297" cy="158"/>
          </a:xfrm>
        </p:grpSpPr>
        <p:sp>
          <p:nvSpPr>
            <p:cNvPr id="39" name="Oval 60"/>
            <p:cNvSpPr>
              <a:spLocks noChangeArrowheads="1"/>
            </p:cNvSpPr>
            <p:nvPr/>
          </p:nvSpPr>
          <p:spPr bwMode="auto">
            <a:xfrm>
              <a:off x="3339" y="130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Oval 61"/>
            <p:cNvSpPr>
              <a:spLocks noChangeArrowheads="1"/>
            </p:cNvSpPr>
            <p:nvPr/>
          </p:nvSpPr>
          <p:spPr bwMode="auto">
            <a:xfrm>
              <a:off x="3505" y="130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Oval 62"/>
            <p:cNvSpPr>
              <a:spLocks noChangeArrowheads="1"/>
            </p:cNvSpPr>
            <p:nvPr/>
          </p:nvSpPr>
          <p:spPr bwMode="auto">
            <a:xfrm>
              <a:off x="3675" y="130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Oval 63"/>
            <p:cNvSpPr>
              <a:spLocks noChangeArrowheads="1"/>
            </p:cNvSpPr>
            <p:nvPr/>
          </p:nvSpPr>
          <p:spPr bwMode="auto">
            <a:xfrm>
              <a:off x="3831" y="130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Oval 64"/>
            <p:cNvSpPr>
              <a:spLocks noChangeArrowheads="1"/>
            </p:cNvSpPr>
            <p:nvPr/>
          </p:nvSpPr>
          <p:spPr bwMode="auto">
            <a:xfrm>
              <a:off x="3995" y="130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4" name="Oval 65"/>
            <p:cNvSpPr>
              <a:spLocks noChangeArrowheads="1"/>
            </p:cNvSpPr>
            <p:nvPr/>
          </p:nvSpPr>
          <p:spPr bwMode="auto">
            <a:xfrm>
              <a:off x="4161" y="1302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Oval 66"/>
            <p:cNvSpPr>
              <a:spLocks noChangeArrowheads="1"/>
            </p:cNvSpPr>
            <p:nvPr/>
          </p:nvSpPr>
          <p:spPr bwMode="auto">
            <a:xfrm>
              <a:off x="4321" y="1302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Oval 67"/>
            <p:cNvSpPr>
              <a:spLocks noChangeArrowheads="1"/>
            </p:cNvSpPr>
            <p:nvPr/>
          </p:nvSpPr>
          <p:spPr bwMode="auto">
            <a:xfrm>
              <a:off x="4487" y="130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7" name="Oval 68"/>
            <p:cNvSpPr>
              <a:spLocks noChangeArrowheads="1"/>
            </p:cNvSpPr>
            <p:nvPr/>
          </p:nvSpPr>
          <p:spPr bwMode="auto">
            <a:xfrm>
              <a:off x="4655" y="130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Oval 69"/>
            <p:cNvSpPr>
              <a:spLocks noChangeArrowheads="1"/>
            </p:cNvSpPr>
            <p:nvPr/>
          </p:nvSpPr>
          <p:spPr bwMode="auto">
            <a:xfrm>
              <a:off x="4821" y="130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Oval 70"/>
            <p:cNvSpPr>
              <a:spLocks noChangeArrowheads="1"/>
            </p:cNvSpPr>
            <p:nvPr/>
          </p:nvSpPr>
          <p:spPr bwMode="auto">
            <a:xfrm>
              <a:off x="4985" y="130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0" name="Oval 71"/>
            <p:cNvSpPr>
              <a:spLocks noChangeArrowheads="1"/>
            </p:cNvSpPr>
            <p:nvPr/>
          </p:nvSpPr>
          <p:spPr bwMode="auto">
            <a:xfrm>
              <a:off x="5151" y="130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" name="Oval 72"/>
            <p:cNvSpPr>
              <a:spLocks noChangeArrowheads="1"/>
            </p:cNvSpPr>
            <p:nvPr/>
          </p:nvSpPr>
          <p:spPr bwMode="auto">
            <a:xfrm>
              <a:off x="5311" y="130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" name="Oval 73"/>
            <p:cNvSpPr>
              <a:spLocks noChangeArrowheads="1"/>
            </p:cNvSpPr>
            <p:nvPr/>
          </p:nvSpPr>
          <p:spPr bwMode="auto">
            <a:xfrm>
              <a:off x="5477" y="130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53" name="Group 74"/>
          <p:cNvGrpSpPr>
            <a:grpSpLocks/>
          </p:cNvGrpSpPr>
          <p:nvPr/>
        </p:nvGrpSpPr>
        <p:grpSpPr bwMode="auto">
          <a:xfrm>
            <a:off x="5294313" y="1142826"/>
            <a:ext cx="3646487" cy="250825"/>
            <a:chOff x="3335" y="1488"/>
            <a:chExt cx="2297" cy="158"/>
          </a:xfrm>
        </p:grpSpPr>
        <p:sp>
          <p:nvSpPr>
            <p:cNvPr id="54" name="Oval 75"/>
            <p:cNvSpPr>
              <a:spLocks noChangeArrowheads="1"/>
            </p:cNvSpPr>
            <p:nvPr/>
          </p:nvSpPr>
          <p:spPr bwMode="auto">
            <a:xfrm>
              <a:off x="3335" y="148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Oval 76"/>
            <p:cNvSpPr>
              <a:spLocks noChangeArrowheads="1"/>
            </p:cNvSpPr>
            <p:nvPr/>
          </p:nvSpPr>
          <p:spPr bwMode="auto">
            <a:xfrm>
              <a:off x="3501" y="148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6" name="Oval 77"/>
            <p:cNvSpPr>
              <a:spLocks noChangeArrowheads="1"/>
            </p:cNvSpPr>
            <p:nvPr/>
          </p:nvSpPr>
          <p:spPr bwMode="auto">
            <a:xfrm>
              <a:off x="3671" y="148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" name="Oval 78"/>
            <p:cNvSpPr>
              <a:spLocks noChangeArrowheads="1"/>
            </p:cNvSpPr>
            <p:nvPr/>
          </p:nvSpPr>
          <p:spPr bwMode="auto">
            <a:xfrm>
              <a:off x="3827" y="148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8" name="Oval 79"/>
            <p:cNvSpPr>
              <a:spLocks noChangeArrowheads="1"/>
            </p:cNvSpPr>
            <p:nvPr/>
          </p:nvSpPr>
          <p:spPr bwMode="auto">
            <a:xfrm>
              <a:off x="3991" y="1488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4157" y="148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0" name="Oval 81"/>
            <p:cNvSpPr>
              <a:spLocks noChangeArrowheads="1"/>
            </p:cNvSpPr>
            <p:nvPr/>
          </p:nvSpPr>
          <p:spPr bwMode="auto">
            <a:xfrm>
              <a:off x="4317" y="148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1" name="Oval 82"/>
            <p:cNvSpPr>
              <a:spLocks noChangeArrowheads="1"/>
            </p:cNvSpPr>
            <p:nvPr/>
          </p:nvSpPr>
          <p:spPr bwMode="auto">
            <a:xfrm>
              <a:off x="4483" y="1488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" name="Oval 83"/>
            <p:cNvSpPr>
              <a:spLocks noChangeArrowheads="1"/>
            </p:cNvSpPr>
            <p:nvPr/>
          </p:nvSpPr>
          <p:spPr bwMode="auto">
            <a:xfrm>
              <a:off x="4651" y="148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3" name="Oval 84"/>
            <p:cNvSpPr>
              <a:spLocks noChangeArrowheads="1"/>
            </p:cNvSpPr>
            <p:nvPr/>
          </p:nvSpPr>
          <p:spPr bwMode="auto">
            <a:xfrm>
              <a:off x="4817" y="148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" name="Oval 85"/>
            <p:cNvSpPr>
              <a:spLocks noChangeArrowheads="1"/>
            </p:cNvSpPr>
            <p:nvPr/>
          </p:nvSpPr>
          <p:spPr bwMode="auto">
            <a:xfrm>
              <a:off x="4981" y="148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5" name="Oval 86"/>
            <p:cNvSpPr>
              <a:spLocks noChangeArrowheads="1"/>
            </p:cNvSpPr>
            <p:nvPr/>
          </p:nvSpPr>
          <p:spPr bwMode="auto">
            <a:xfrm>
              <a:off x="5147" y="148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6" name="Oval 87"/>
            <p:cNvSpPr>
              <a:spLocks noChangeArrowheads="1"/>
            </p:cNvSpPr>
            <p:nvPr/>
          </p:nvSpPr>
          <p:spPr bwMode="auto">
            <a:xfrm>
              <a:off x="5307" y="148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7" name="Oval 88"/>
            <p:cNvSpPr>
              <a:spLocks noChangeArrowheads="1"/>
            </p:cNvSpPr>
            <p:nvPr/>
          </p:nvSpPr>
          <p:spPr bwMode="auto">
            <a:xfrm>
              <a:off x="5473" y="148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8" name="Group 89"/>
          <p:cNvGrpSpPr>
            <a:grpSpLocks/>
          </p:cNvGrpSpPr>
          <p:nvPr/>
        </p:nvGrpSpPr>
        <p:grpSpPr bwMode="auto">
          <a:xfrm>
            <a:off x="5303838" y="1422226"/>
            <a:ext cx="3646487" cy="250825"/>
            <a:chOff x="3341" y="1664"/>
            <a:chExt cx="2297" cy="158"/>
          </a:xfrm>
        </p:grpSpPr>
        <p:sp>
          <p:nvSpPr>
            <p:cNvPr id="69" name="Oval 90"/>
            <p:cNvSpPr>
              <a:spLocks noChangeArrowheads="1"/>
            </p:cNvSpPr>
            <p:nvPr/>
          </p:nvSpPr>
          <p:spPr bwMode="auto">
            <a:xfrm>
              <a:off x="3341" y="1664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0" name="Oval 91"/>
            <p:cNvSpPr>
              <a:spLocks noChangeArrowheads="1"/>
            </p:cNvSpPr>
            <p:nvPr/>
          </p:nvSpPr>
          <p:spPr bwMode="auto">
            <a:xfrm>
              <a:off x="3507" y="1664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1" name="Oval 92"/>
            <p:cNvSpPr>
              <a:spLocks noChangeArrowheads="1"/>
            </p:cNvSpPr>
            <p:nvPr/>
          </p:nvSpPr>
          <p:spPr bwMode="auto">
            <a:xfrm>
              <a:off x="3677" y="1664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2" name="Oval 93"/>
            <p:cNvSpPr>
              <a:spLocks noChangeArrowheads="1"/>
            </p:cNvSpPr>
            <p:nvPr/>
          </p:nvSpPr>
          <p:spPr bwMode="auto">
            <a:xfrm>
              <a:off x="3833" y="1664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3" name="Oval 94"/>
            <p:cNvSpPr>
              <a:spLocks noChangeArrowheads="1"/>
            </p:cNvSpPr>
            <p:nvPr/>
          </p:nvSpPr>
          <p:spPr bwMode="auto">
            <a:xfrm>
              <a:off x="3997" y="166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Oval 95"/>
            <p:cNvSpPr>
              <a:spLocks noChangeArrowheads="1"/>
            </p:cNvSpPr>
            <p:nvPr/>
          </p:nvSpPr>
          <p:spPr bwMode="auto">
            <a:xfrm>
              <a:off x="4163" y="1664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5" name="Oval 96"/>
            <p:cNvSpPr>
              <a:spLocks noChangeArrowheads="1"/>
            </p:cNvSpPr>
            <p:nvPr/>
          </p:nvSpPr>
          <p:spPr bwMode="auto">
            <a:xfrm>
              <a:off x="4323" y="1664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6" name="Oval 97"/>
            <p:cNvSpPr>
              <a:spLocks noChangeArrowheads="1"/>
            </p:cNvSpPr>
            <p:nvPr/>
          </p:nvSpPr>
          <p:spPr bwMode="auto">
            <a:xfrm>
              <a:off x="4489" y="1664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7" name="Oval 98"/>
            <p:cNvSpPr>
              <a:spLocks noChangeArrowheads="1"/>
            </p:cNvSpPr>
            <p:nvPr/>
          </p:nvSpPr>
          <p:spPr bwMode="auto">
            <a:xfrm>
              <a:off x="4657" y="166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8" name="Oval 99"/>
            <p:cNvSpPr>
              <a:spLocks noChangeArrowheads="1"/>
            </p:cNvSpPr>
            <p:nvPr/>
          </p:nvSpPr>
          <p:spPr bwMode="auto">
            <a:xfrm>
              <a:off x="4823" y="1664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9" name="Oval 100"/>
            <p:cNvSpPr>
              <a:spLocks noChangeArrowheads="1"/>
            </p:cNvSpPr>
            <p:nvPr/>
          </p:nvSpPr>
          <p:spPr bwMode="auto">
            <a:xfrm>
              <a:off x="4987" y="1664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0" name="Oval 101"/>
            <p:cNvSpPr>
              <a:spLocks noChangeArrowheads="1"/>
            </p:cNvSpPr>
            <p:nvPr/>
          </p:nvSpPr>
          <p:spPr bwMode="auto">
            <a:xfrm>
              <a:off x="5153" y="1664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1" name="Oval 102"/>
            <p:cNvSpPr>
              <a:spLocks noChangeArrowheads="1"/>
            </p:cNvSpPr>
            <p:nvPr/>
          </p:nvSpPr>
          <p:spPr bwMode="auto">
            <a:xfrm>
              <a:off x="5313" y="1664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2" name="Oval 103"/>
            <p:cNvSpPr>
              <a:spLocks noChangeArrowheads="1"/>
            </p:cNvSpPr>
            <p:nvPr/>
          </p:nvSpPr>
          <p:spPr bwMode="auto">
            <a:xfrm>
              <a:off x="5479" y="1664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83" name="Group 104"/>
          <p:cNvGrpSpPr>
            <a:grpSpLocks/>
          </p:cNvGrpSpPr>
          <p:nvPr/>
        </p:nvGrpSpPr>
        <p:grpSpPr bwMode="auto">
          <a:xfrm>
            <a:off x="5291138" y="1711151"/>
            <a:ext cx="3646487" cy="250825"/>
            <a:chOff x="3333" y="1846"/>
            <a:chExt cx="2297" cy="158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3333" y="184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5" name="Oval 106"/>
            <p:cNvSpPr>
              <a:spLocks noChangeArrowheads="1"/>
            </p:cNvSpPr>
            <p:nvPr/>
          </p:nvSpPr>
          <p:spPr bwMode="auto">
            <a:xfrm>
              <a:off x="3489" y="184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6" name="Oval 107"/>
            <p:cNvSpPr>
              <a:spLocks noChangeArrowheads="1"/>
            </p:cNvSpPr>
            <p:nvPr/>
          </p:nvSpPr>
          <p:spPr bwMode="auto">
            <a:xfrm>
              <a:off x="3669" y="184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7" name="Oval 108"/>
            <p:cNvSpPr>
              <a:spLocks noChangeArrowheads="1"/>
            </p:cNvSpPr>
            <p:nvPr/>
          </p:nvSpPr>
          <p:spPr bwMode="auto">
            <a:xfrm>
              <a:off x="3825" y="1846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8" name="Oval 109"/>
            <p:cNvSpPr>
              <a:spLocks noChangeArrowheads="1"/>
            </p:cNvSpPr>
            <p:nvPr/>
          </p:nvSpPr>
          <p:spPr bwMode="auto">
            <a:xfrm>
              <a:off x="3989" y="184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9" name="Oval 110"/>
            <p:cNvSpPr>
              <a:spLocks noChangeArrowheads="1"/>
            </p:cNvSpPr>
            <p:nvPr/>
          </p:nvSpPr>
          <p:spPr bwMode="auto">
            <a:xfrm>
              <a:off x="4155" y="184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0" name="Oval 111"/>
            <p:cNvSpPr>
              <a:spLocks noChangeArrowheads="1"/>
            </p:cNvSpPr>
            <p:nvPr/>
          </p:nvSpPr>
          <p:spPr bwMode="auto">
            <a:xfrm>
              <a:off x="4315" y="184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1" name="Oval 112"/>
            <p:cNvSpPr>
              <a:spLocks noChangeArrowheads="1"/>
            </p:cNvSpPr>
            <p:nvPr/>
          </p:nvSpPr>
          <p:spPr bwMode="auto">
            <a:xfrm>
              <a:off x="4481" y="184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2" name="Oval 113"/>
            <p:cNvSpPr>
              <a:spLocks noChangeArrowheads="1"/>
            </p:cNvSpPr>
            <p:nvPr/>
          </p:nvSpPr>
          <p:spPr bwMode="auto">
            <a:xfrm>
              <a:off x="4649" y="184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3" name="Oval 114"/>
            <p:cNvSpPr>
              <a:spLocks noChangeArrowheads="1"/>
            </p:cNvSpPr>
            <p:nvPr/>
          </p:nvSpPr>
          <p:spPr bwMode="auto">
            <a:xfrm>
              <a:off x="4815" y="1846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4" name="Oval 115"/>
            <p:cNvSpPr>
              <a:spLocks noChangeArrowheads="1"/>
            </p:cNvSpPr>
            <p:nvPr/>
          </p:nvSpPr>
          <p:spPr bwMode="auto">
            <a:xfrm>
              <a:off x="4979" y="184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5" name="Oval 116"/>
            <p:cNvSpPr>
              <a:spLocks noChangeArrowheads="1"/>
            </p:cNvSpPr>
            <p:nvPr/>
          </p:nvSpPr>
          <p:spPr bwMode="auto">
            <a:xfrm>
              <a:off x="5145" y="184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6" name="Oval 117"/>
            <p:cNvSpPr>
              <a:spLocks noChangeArrowheads="1"/>
            </p:cNvSpPr>
            <p:nvPr/>
          </p:nvSpPr>
          <p:spPr bwMode="auto">
            <a:xfrm>
              <a:off x="5305" y="184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7" name="Oval 118"/>
            <p:cNvSpPr>
              <a:spLocks noChangeArrowheads="1"/>
            </p:cNvSpPr>
            <p:nvPr/>
          </p:nvSpPr>
          <p:spPr bwMode="auto">
            <a:xfrm>
              <a:off x="5471" y="184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98" name="Group 119"/>
          <p:cNvGrpSpPr>
            <a:grpSpLocks/>
          </p:cNvGrpSpPr>
          <p:nvPr/>
        </p:nvGrpSpPr>
        <p:grpSpPr bwMode="auto">
          <a:xfrm>
            <a:off x="5284788" y="1990551"/>
            <a:ext cx="3646487" cy="250825"/>
            <a:chOff x="3329" y="2022"/>
            <a:chExt cx="2297" cy="158"/>
          </a:xfrm>
        </p:grpSpPr>
        <p:sp>
          <p:nvSpPr>
            <p:cNvPr id="99" name="Oval 120"/>
            <p:cNvSpPr>
              <a:spLocks noChangeArrowheads="1"/>
            </p:cNvSpPr>
            <p:nvPr/>
          </p:nvSpPr>
          <p:spPr bwMode="auto">
            <a:xfrm>
              <a:off x="3329" y="202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0" name="Oval 121"/>
            <p:cNvSpPr>
              <a:spLocks noChangeArrowheads="1"/>
            </p:cNvSpPr>
            <p:nvPr/>
          </p:nvSpPr>
          <p:spPr bwMode="auto">
            <a:xfrm>
              <a:off x="3495" y="202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1" name="Oval 122"/>
            <p:cNvSpPr>
              <a:spLocks noChangeArrowheads="1"/>
            </p:cNvSpPr>
            <p:nvPr/>
          </p:nvSpPr>
          <p:spPr bwMode="auto">
            <a:xfrm>
              <a:off x="3665" y="202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2" name="Oval 123"/>
            <p:cNvSpPr>
              <a:spLocks noChangeArrowheads="1"/>
            </p:cNvSpPr>
            <p:nvPr/>
          </p:nvSpPr>
          <p:spPr bwMode="auto">
            <a:xfrm>
              <a:off x="3821" y="2022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3" name="Oval 124"/>
            <p:cNvSpPr>
              <a:spLocks noChangeArrowheads="1"/>
            </p:cNvSpPr>
            <p:nvPr/>
          </p:nvSpPr>
          <p:spPr bwMode="auto">
            <a:xfrm>
              <a:off x="3985" y="202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" name="Oval 125"/>
            <p:cNvSpPr>
              <a:spLocks noChangeArrowheads="1"/>
            </p:cNvSpPr>
            <p:nvPr/>
          </p:nvSpPr>
          <p:spPr bwMode="auto">
            <a:xfrm>
              <a:off x="4151" y="202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5" name="Oval 126"/>
            <p:cNvSpPr>
              <a:spLocks noChangeArrowheads="1"/>
            </p:cNvSpPr>
            <p:nvPr/>
          </p:nvSpPr>
          <p:spPr bwMode="auto">
            <a:xfrm>
              <a:off x="4311" y="202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6" name="Oval 127"/>
            <p:cNvSpPr>
              <a:spLocks noChangeArrowheads="1"/>
            </p:cNvSpPr>
            <p:nvPr/>
          </p:nvSpPr>
          <p:spPr bwMode="auto">
            <a:xfrm>
              <a:off x="4477" y="202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7" name="Oval 128"/>
            <p:cNvSpPr>
              <a:spLocks noChangeArrowheads="1"/>
            </p:cNvSpPr>
            <p:nvPr/>
          </p:nvSpPr>
          <p:spPr bwMode="auto">
            <a:xfrm>
              <a:off x="4645" y="202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8" name="Oval 129"/>
            <p:cNvSpPr>
              <a:spLocks noChangeArrowheads="1"/>
            </p:cNvSpPr>
            <p:nvPr/>
          </p:nvSpPr>
          <p:spPr bwMode="auto">
            <a:xfrm>
              <a:off x="4811" y="202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9" name="Oval 130"/>
            <p:cNvSpPr>
              <a:spLocks noChangeArrowheads="1"/>
            </p:cNvSpPr>
            <p:nvPr/>
          </p:nvSpPr>
          <p:spPr bwMode="auto">
            <a:xfrm>
              <a:off x="4975" y="2022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0" name="Oval 131"/>
            <p:cNvSpPr>
              <a:spLocks noChangeArrowheads="1"/>
            </p:cNvSpPr>
            <p:nvPr/>
          </p:nvSpPr>
          <p:spPr bwMode="auto">
            <a:xfrm>
              <a:off x="5141" y="202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1" name="Oval 132"/>
            <p:cNvSpPr>
              <a:spLocks noChangeArrowheads="1"/>
            </p:cNvSpPr>
            <p:nvPr/>
          </p:nvSpPr>
          <p:spPr bwMode="auto">
            <a:xfrm>
              <a:off x="5301" y="202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2" name="Oval 133"/>
            <p:cNvSpPr>
              <a:spLocks noChangeArrowheads="1"/>
            </p:cNvSpPr>
            <p:nvPr/>
          </p:nvSpPr>
          <p:spPr bwMode="auto">
            <a:xfrm>
              <a:off x="5467" y="2022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13" name="Group 134"/>
          <p:cNvGrpSpPr>
            <a:grpSpLocks/>
          </p:cNvGrpSpPr>
          <p:nvPr/>
        </p:nvGrpSpPr>
        <p:grpSpPr bwMode="auto">
          <a:xfrm>
            <a:off x="5294313" y="2269951"/>
            <a:ext cx="3646487" cy="250825"/>
            <a:chOff x="3335" y="2198"/>
            <a:chExt cx="2297" cy="158"/>
          </a:xfrm>
        </p:grpSpPr>
        <p:sp>
          <p:nvSpPr>
            <p:cNvPr id="114" name="Oval 135"/>
            <p:cNvSpPr>
              <a:spLocks noChangeArrowheads="1"/>
            </p:cNvSpPr>
            <p:nvPr/>
          </p:nvSpPr>
          <p:spPr bwMode="auto">
            <a:xfrm>
              <a:off x="3335" y="219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5" name="Oval 136"/>
            <p:cNvSpPr>
              <a:spLocks noChangeArrowheads="1"/>
            </p:cNvSpPr>
            <p:nvPr/>
          </p:nvSpPr>
          <p:spPr bwMode="auto">
            <a:xfrm>
              <a:off x="3501" y="219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6" name="Oval 137"/>
            <p:cNvSpPr>
              <a:spLocks noChangeArrowheads="1"/>
            </p:cNvSpPr>
            <p:nvPr/>
          </p:nvSpPr>
          <p:spPr bwMode="auto">
            <a:xfrm>
              <a:off x="3671" y="2198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7" name="Oval 138"/>
            <p:cNvSpPr>
              <a:spLocks noChangeArrowheads="1"/>
            </p:cNvSpPr>
            <p:nvPr/>
          </p:nvSpPr>
          <p:spPr bwMode="auto">
            <a:xfrm>
              <a:off x="3827" y="219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8" name="Oval 139"/>
            <p:cNvSpPr>
              <a:spLocks noChangeArrowheads="1"/>
            </p:cNvSpPr>
            <p:nvPr/>
          </p:nvSpPr>
          <p:spPr bwMode="auto">
            <a:xfrm>
              <a:off x="3991" y="219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9" name="Oval 140"/>
            <p:cNvSpPr>
              <a:spLocks noChangeArrowheads="1"/>
            </p:cNvSpPr>
            <p:nvPr/>
          </p:nvSpPr>
          <p:spPr bwMode="auto">
            <a:xfrm>
              <a:off x="4157" y="219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0" name="Oval 141"/>
            <p:cNvSpPr>
              <a:spLocks noChangeArrowheads="1"/>
            </p:cNvSpPr>
            <p:nvPr/>
          </p:nvSpPr>
          <p:spPr bwMode="auto">
            <a:xfrm>
              <a:off x="4317" y="219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1" name="Oval 142"/>
            <p:cNvSpPr>
              <a:spLocks noChangeArrowheads="1"/>
            </p:cNvSpPr>
            <p:nvPr/>
          </p:nvSpPr>
          <p:spPr bwMode="auto">
            <a:xfrm>
              <a:off x="4483" y="219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2" name="Oval 143"/>
            <p:cNvSpPr>
              <a:spLocks noChangeArrowheads="1"/>
            </p:cNvSpPr>
            <p:nvPr/>
          </p:nvSpPr>
          <p:spPr bwMode="auto">
            <a:xfrm>
              <a:off x="4651" y="219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3" name="Oval 144"/>
            <p:cNvSpPr>
              <a:spLocks noChangeArrowheads="1"/>
            </p:cNvSpPr>
            <p:nvPr/>
          </p:nvSpPr>
          <p:spPr bwMode="auto">
            <a:xfrm>
              <a:off x="4817" y="219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4" name="Oval 145"/>
            <p:cNvSpPr>
              <a:spLocks noChangeArrowheads="1"/>
            </p:cNvSpPr>
            <p:nvPr/>
          </p:nvSpPr>
          <p:spPr bwMode="auto">
            <a:xfrm>
              <a:off x="4981" y="219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5" name="Oval 146"/>
            <p:cNvSpPr>
              <a:spLocks noChangeArrowheads="1"/>
            </p:cNvSpPr>
            <p:nvPr/>
          </p:nvSpPr>
          <p:spPr bwMode="auto">
            <a:xfrm>
              <a:off x="5147" y="2198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6" name="Oval 147"/>
            <p:cNvSpPr>
              <a:spLocks noChangeArrowheads="1"/>
            </p:cNvSpPr>
            <p:nvPr/>
          </p:nvSpPr>
          <p:spPr bwMode="auto">
            <a:xfrm>
              <a:off x="5307" y="219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7" name="Oval 148"/>
            <p:cNvSpPr>
              <a:spLocks noChangeArrowheads="1"/>
            </p:cNvSpPr>
            <p:nvPr/>
          </p:nvSpPr>
          <p:spPr bwMode="auto">
            <a:xfrm>
              <a:off x="5473" y="2198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28" name="Group 149"/>
          <p:cNvGrpSpPr>
            <a:grpSpLocks/>
          </p:cNvGrpSpPr>
          <p:nvPr/>
        </p:nvGrpSpPr>
        <p:grpSpPr bwMode="auto">
          <a:xfrm>
            <a:off x="5287963" y="2549351"/>
            <a:ext cx="3646487" cy="250825"/>
            <a:chOff x="3331" y="2374"/>
            <a:chExt cx="2297" cy="158"/>
          </a:xfrm>
        </p:grpSpPr>
        <p:sp>
          <p:nvSpPr>
            <p:cNvPr id="129" name="Oval 150"/>
            <p:cNvSpPr>
              <a:spLocks noChangeArrowheads="1"/>
            </p:cNvSpPr>
            <p:nvPr/>
          </p:nvSpPr>
          <p:spPr bwMode="auto">
            <a:xfrm>
              <a:off x="3331" y="2374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0" name="Oval 151"/>
            <p:cNvSpPr>
              <a:spLocks noChangeArrowheads="1"/>
            </p:cNvSpPr>
            <p:nvPr/>
          </p:nvSpPr>
          <p:spPr bwMode="auto">
            <a:xfrm>
              <a:off x="3497" y="2374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1" name="Oval 152"/>
            <p:cNvSpPr>
              <a:spLocks noChangeArrowheads="1"/>
            </p:cNvSpPr>
            <p:nvPr/>
          </p:nvSpPr>
          <p:spPr bwMode="auto">
            <a:xfrm>
              <a:off x="3667" y="237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2" name="Oval 153"/>
            <p:cNvSpPr>
              <a:spLocks noChangeArrowheads="1"/>
            </p:cNvSpPr>
            <p:nvPr/>
          </p:nvSpPr>
          <p:spPr bwMode="auto">
            <a:xfrm>
              <a:off x="3823" y="237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3" name="Oval 154"/>
            <p:cNvSpPr>
              <a:spLocks noChangeArrowheads="1"/>
            </p:cNvSpPr>
            <p:nvPr/>
          </p:nvSpPr>
          <p:spPr bwMode="auto">
            <a:xfrm>
              <a:off x="3987" y="237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4" name="Oval 155"/>
            <p:cNvSpPr>
              <a:spLocks noChangeArrowheads="1"/>
            </p:cNvSpPr>
            <p:nvPr/>
          </p:nvSpPr>
          <p:spPr bwMode="auto">
            <a:xfrm>
              <a:off x="4153" y="237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5" name="Oval 156"/>
            <p:cNvSpPr>
              <a:spLocks noChangeArrowheads="1"/>
            </p:cNvSpPr>
            <p:nvPr/>
          </p:nvSpPr>
          <p:spPr bwMode="auto">
            <a:xfrm>
              <a:off x="4313" y="237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6" name="Oval 157"/>
            <p:cNvSpPr>
              <a:spLocks noChangeArrowheads="1"/>
            </p:cNvSpPr>
            <p:nvPr/>
          </p:nvSpPr>
          <p:spPr bwMode="auto">
            <a:xfrm>
              <a:off x="4479" y="237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7" name="Oval 158"/>
            <p:cNvSpPr>
              <a:spLocks noChangeArrowheads="1"/>
            </p:cNvSpPr>
            <p:nvPr/>
          </p:nvSpPr>
          <p:spPr bwMode="auto">
            <a:xfrm>
              <a:off x="4647" y="237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8" name="Oval 159"/>
            <p:cNvSpPr>
              <a:spLocks noChangeArrowheads="1"/>
            </p:cNvSpPr>
            <p:nvPr/>
          </p:nvSpPr>
          <p:spPr bwMode="auto">
            <a:xfrm>
              <a:off x="4813" y="237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9" name="Oval 160"/>
            <p:cNvSpPr>
              <a:spLocks noChangeArrowheads="1"/>
            </p:cNvSpPr>
            <p:nvPr/>
          </p:nvSpPr>
          <p:spPr bwMode="auto">
            <a:xfrm>
              <a:off x="4977" y="237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0" name="Oval 161"/>
            <p:cNvSpPr>
              <a:spLocks noChangeArrowheads="1"/>
            </p:cNvSpPr>
            <p:nvPr/>
          </p:nvSpPr>
          <p:spPr bwMode="auto">
            <a:xfrm>
              <a:off x="5143" y="237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1" name="Oval 162"/>
            <p:cNvSpPr>
              <a:spLocks noChangeArrowheads="1"/>
            </p:cNvSpPr>
            <p:nvPr/>
          </p:nvSpPr>
          <p:spPr bwMode="auto">
            <a:xfrm>
              <a:off x="5303" y="237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2" name="Oval 163"/>
            <p:cNvSpPr>
              <a:spLocks noChangeArrowheads="1"/>
            </p:cNvSpPr>
            <p:nvPr/>
          </p:nvSpPr>
          <p:spPr bwMode="auto">
            <a:xfrm>
              <a:off x="5469" y="2374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43" name="Group 164"/>
          <p:cNvGrpSpPr>
            <a:grpSpLocks/>
          </p:cNvGrpSpPr>
          <p:nvPr/>
        </p:nvGrpSpPr>
        <p:grpSpPr bwMode="auto">
          <a:xfrm>
            <a:off x="5297488" y="2844626"/>
            <a:ext cx="3646487" cy="250825"/>
            <a:chOff x="3337" y="2560"/>
            <a:chExt cx="2297" cy="158"/>
          </a:xfrm>
        </p:grpSpPr>
        <p:sp>
          <p:nvSpPr>
            <p:cNvPr id="144" name="Oval 165"/>
            <p:cNvSpPr>
              <a:spLocks noChangeArrowheads="1"/>
            </p:cNvSpPr>
            <p:nvPr/>
          </p:nvSpPr>
          <p:spPr bwMode="auto">
            <a:xfrm>
              <a:off x="3337" y="256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5" name="Oval 166"/>
            <p:cNvSpPr>
              <a:spLocks noChangeArrowheads="1"/>
            </p:cNvSpPr>
            <p:nvPr/>
          </p:nvSpPr>
          <p:spPr bwMode="auto">
            <a:xfrm>
              <a:off x="3503" y="256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6" name="Oval 167"/>
            <p:cNvSpPr>
              <a:spLocks noChangeArrowheads="1"/>
            </p:cNvSpPr>
            <p:nvPr/>
          </p:nvSpPr>
          <p:spPr bwMode="auto">
            <a:xfrm>
              <a:off x="3673" y="256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7" name="Oval 168"/>
            <p:cNvSpPr>
              <a:spLocks noChangeArrowheads="1"/>
            </p:cNvSpPr>
            <p:nvPr/>
          </p:nvSpPr>
          <p:spPr bwMode="auto">
            <a:xfrm>
              <a:off x="3829" y="256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8" name="Oval 169"/>
            <p:cNvSpPr>
              <a:spLocks noChangeArrowheads="1"/>
            </p:cNvSpPr>
            <p:nvPr/>
          </p:nvSpPr>
          <p:spPr bwMode="auto">
            <a:xfrm>
              <a:off x="3993" y="256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9" name="Oval 170"/>
            <p:cNvSpPr>
              <a:spLocks noChangeArrowheads="1"/>
            </p:cNvSpPr>
            <p:nvPr/>
          </p:nvSpPr>
          <p:spPr bwMode="auto">
            <a:xfrm>
              <a:off x="4159" y="256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0" name="Oval 171"/>
            <p:cNvSpPr>
              <a:spLocks noChangeArrowheads="1"/>
            </p:cNvSpPr>
            <p:nvPr/>
          </p:nvSpPr>
          <p:spPr bwMode="auto">
            <a:xfrm>
              <a:off x="4319" y="256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1" name="Oval 172"/>
            <p:cNvSpPr>
              <a:spLocks noChangeArrowheads="1"/>
            </p:cNvSpPr>
            <p:nvPr/>
          </p:nvSpPr>
          <p:spPr bwMode="auto">
            <a:xfrm>
              <a:off x="4485" y="256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2" name="Oval 173"/>
            <p:cNvSpPr>
              <a:spLocks noChangeArrowheads="1"/>
            </p:cNvSpPr>
            <p:nvPr/>
          </p:nvSpPr>
          <p:spPr bwMode="auto">
            <a:xfrm>
              <a:off x="4653" y="256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3" name="Oval 174"/>
            <p:cNvSpPr>
              <a:spLocks noChangeArrowheads="1"/>
            </p:cNvSpPr>
            <p:nvPr/>
          </p:nvSpPr>
          <p:spPr bwMode="auto">
            <a:xfrm>
              <a:off x="4819" y="256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" name="Oval 175"/>
            <p:cNvSpPr>
              <a:spLocks noChangeArrowheads="1"/>
            </p:cNvSpPr>
            <p:nvPr/>
          </p:nvSpPr>
          <p:spPr bwMode="auto">
            <a:xfrm>
              <a:off x="4983" y="256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5" name="Oval 176"/>
            <p:cNvSpPr>
              <a:spLocks noChangeArrowheads="1"/>
            </p:cNvSpPr>
            <p:nvPr/>
          </p:nvSpPr>
          <p:spPr bwMode="auto">
            <a:xfrm>
              <a:off x="5149" y="256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6" name="Oval 177"/>
            <p:cNvSpPr>
              <a:spLocks noChangeArrowheads="1"/>
            </p:cNvSpPr>
            <p:nvPr/>
          </p:nvSpPr>
          <p:spPr bwMode="auto">
            <a:xfrm>
              <a:off x="5309" y="256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7" name="Oval 178"/>
            <p:cNvSpPr>
              <a:spLocks noChangeArrowheads="1"/>
            </p:cNvSpPr>
            <p:nvPr/>
          </p:nvSpPr>
          <p:spPr bwMode="auto">
            <a:xfrm>
              <a:off x="5475" y="2560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58" name="Group 179"/>
          <p:cNvGrpSpPr>
            <a:grpSpLocks/>
          </p:cNvGrpSpPr>
          <p:nvPr/>
        </p:nvGrpSpPr>
        <p:grpSpPr bwMode="auto">
          <a:xfrm>
            <a:off x="5291138" y="3124026"/>
            <a:ext cx="3646487" cy="250825"/>
            <a:chOff x="3333" y="2736"/>
            <a:chExt cx="2297" cy="158"/>
          </a:xfrm>
        </p:grpSpPr>
        <p:sp>
          <p:nvSpPr>
            <p:cNvPr id="159" name="Oval 180"/>
            <p:cNvSpPr>
              <a:spLocks noChangeArrowheads="1"/>
            </p:cNvSpPr>
            <p:nvPr/>
          </p:nvSpPr>
          <p:spPr bwMode="auto">
            <a:xfrm>
              <a:off x="3333" y="273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0" name="Oval 181"/>
            <p:cNvSpPr>
              <a:spLocks noChangeArrowheads="1"/>
            </p:cNvSpPr>
            <p:nvPr/>
          </p:nvSpPr>
          <p:spPr bwMode="auto">
            <a:xfrm>
              <a:off x="3499" y="273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1" name="Oval 182"/>
            <p:cNvSpPr>
              <a:spLocks noChangeArrowheads="1"/>
            </p:cNvSpPr>
            <p:nvPr/>
          </p:nvSpPr>
          <p:spPr bwMode="auto">
            <a:xfrm>
              <a:off x="3669" y="273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2" name="Oval 183"/>
            <p:cNvSpPr>
              <a:spLocks noChangeArrowheads="1"/>
            </p:cNvSpPr>
            <p:nvPr/>
          </p:nvSpPr>
          <p:spPr bwMode="auto">
            <a:xfrm>
              <a:off x="3825" y="273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3" name="Oval 184"/>
            <p:cNvSpPr>
              <a:spLocks noChangeArrowheads="1"/>
            </p:cNvSpPr>
            <p:nvPr/>
          </p:nvSpPr>
          <p:spPr bwMode="auto">
            <a:xfrm>
              <a:off x="3989" y="273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" name="Oval 185"/>
            <p:cNvSpPr>
              <a:spLocks noChangeArrowheads="1"/>
            </p:cNvSpPr>
            <p:nvPr/>
          </p:nvSpPr>
          <p:spPr bwMode="auto">
            <a:xfrm>
              <a:off x="4155" y="273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5" name="Oval 186"/>
            <p:cNvSpPr>
              <a:spLocks noChangeArrowheads="1"/>
            </p:cNvSpPr>
            <p:nvPr/>
          </p:nvSpPr>
          <p:spPr bwMode="auto">
            <a:xfrm>
              <a:off x="4315" y="273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6" name="Oval 187"/>
            <p:cNvSpPr>
              <a:spLocks noChangeArrowheads="1"/>
            </p:cNvSpPr>
            <p:nvPr/>
          </p:nvSpPr>
          <p:spPr bwMode="auto">
            <a:xfrm>
              <a:off x="4481" y="273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7" name="Oval 188"/>
            <p:cNvSpPr>
              <a:spLocks noChangeArrowheads="1"/>
            </p:cNvSpPr>
            <p:nvPr/>
          </p:nvSpPr>
          <p:spPr bwMode="auto">
            <a:xfrm>
              <a:off x="4649" y="273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8" name="Oval 189"/>
            <p:cNvSpPr>
              <a:spLocks noChangeArrowheads="1"/>
            </p:cNvSpPr>
            <p:nvPr/>
          </p:nvSpPr>
          <p:spPr bwMode="auto">
            <a:xfrm>
              <a:off x="4815" y="273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9" name="Oval 190"/>
            <p:cNvSpPr>
              <a:spLocks noChangeArrowheads="1"/>
            </p:cNvSpPr>
            <p:nvPr/>
          </p:nvSpPr>
          <p:spPr bwMode="auto">
            <a:xfrm>
              <a:off x="4979" y="273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0" name="Oval 191"/>
            <p:cNvSpPr>
              <a:spLocks noChangeArrowheads="1"/>
            </p:cNvSpPr>
            <p:nvPr/>
          </p:nvSpPr>
          <p:spPr bwMode="auto">
            <a:xfrm>
              <a:off x="5145" y="273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1" name="Oval 192"/>
            <p:cNvSpPr>
              <a:spLocks noChangeArrowheads="1"/>
            </p:cNvSpPr>
            <p:nvPr/>
          </p:nvSpPr>
          <p:spPr bwMode="auto">
            <a:xfrm>
              <a:off x="5305" y="273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2" name="Oval 193"/>
            <p:cNvSpPr>
              <a:spLocks noChangeArrowheads="1"/>
            </p:cNvSpPr>
            <p:nvPr/>
          </p:nvSpPr>
          <p:spPr bwMode="auto">
            <a:xfrm>
              <a:off x="5471" y="2736"/>
              <a:ext cx="159" cy="158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73" name="Text Box 194"/>
          <p:cNvSpPr txBox="1">
            <a:spLocks noChangeArrowheads="1"/>
          </p:cNvSpPr>
          <p:nvPr/>
        </p:nvSpPr>
        <p:spPr bwMode="auto">
          <a:xfrm>
            <a:off x="296863" y="5759276"/>
            <a:ext cx="299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VRAM(</a:t>
            </a:r>
            <a:r>
              <a:rPr lang="zh-CN" altLang="en-US" sz="2800" b="1"/>
              <a:t>帧缓冲器)</a:t>
            </a:r>
          </a:p>
        </p:txBody>
      </p:sp>
      <p:sp>
        <p:nvSpPr>
          <p:cNvPr id="174" name="Text Box 195"/>
          <p:cNvSpPr txBox="1">
            <a:spLocks noChangeArrowheads="1"/>
          </p:cNvSpPr>
          <p:nvPr/>
        </p:nvSpPr>
        <p:spPr bwMode="auto">
          <a:xfrm>
            <a:off x="3595688" y="263351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显示屏幕</a:t>
            </a:r>
          </a:p>
        </p:txBody>
      </p:sp>
      <p:grpSp>
        <p:nvGrpSpPr>
          <p:cNvPr id="175" name="Group 367"/>
          <p:cNvGrpSpPr>
            <a:grpSpLocks/>
          </p:cNvGrpSpPr>
          <p:nvPr/>
        </p:nvGrpSpPr>
        <p:grpSpPr bwMode="auto">
          <a:xfrm>
            <a:off x="5260975" y="3565351"/>
            <a:ext cx="3724275" cy="3248025"/>
            <a:chOff x="3314" y="2194"/>
            <a:chExt cx="2346" cy="2046"/>
          </a:xfrm>
        </p:grpSpPr>
        <p:sp>
          <p:nvSpPr>
            <p:cNvPr id="176" name="Rectangle 198"/>
            <p:cNvSpPr>
              <a:spLocks noChangeArrowheads="1"/>
            </p:cNvSpPr>
            <p:nvPr/>
          </p:nvSpPr>
          <p:spPr bwMode="auto">
            <a:xfrm>
              <a:off x="3314" y="2194"/>
              <a:ext cx="2346" cy="204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7" name="Oval 220"/>
            <p:cNvSpPr>
              <a:spLocks noChangeArrowheads="1"/>
            </p:cNvSpPr>
            <p:nvPr/>
          </p:nvSpPr>
          <p:spPr bwMode="auto">
            <a:xfrm>
              <a:off x="4152" y="2412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8" name="Oval 235"/>
            <p:cNvSpPr>
              <a:spLocks noChangeArrowheads="1"/>
            </p:cNvSpPr>
            <p:nvPr/>
          </p:nvSpPr>
          <p:spPr bwMode="auto">
            <a:xfrm>
              <a:off x="4158" y="2588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9" name="Oval 236"/>
            <p:cNvSpPr>
              <a:spLocks noChangeArrowheads="1"/>
            </p:cNvSpPr>
            <p:nvPr/>
          </p:nvSpPr>
          <p:spPr bwMode="auto">
            <a:xfrm>
              <a:off x="4318" y="2588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0" name="Oval 249"/>
            <p:cNvSpPr>
              <a:spLocks noChangeArrowheads="1"/>
            </p:cNvSpPr>
            <p:nvPr/>
          </p:nvSpPr>
          <p:spPr bwMode="auto">
            <a:xfrm>
              <a:off x="3988" y="277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1" name="Oval 252"/>
            <p:cNvSpPr>
              <a:spLocks noChangeArrowheads="1"/>
            </p:cNvSpPr>
            <p:nvPr/>
          </p:nvSpPr>
          <p:spPr bwMode="auto">
            <a:xfrm>
              <a:off x="4480" y="277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2" name="Oval 264"/>
            <p:cNvSpPr>
              <a:spLocks noChangeArrowheads="1"/>
            </p:cNvSpPr>
            <p:nvPr/>
          </p:nvSpPr>
          <p:spPr bwMode="auto">
            <a:xfrm>
              <a:off x="3994" y="2950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3" name="Oval 268"/>
            <p:cNvSpPr>
              <a:spLocks noChangeArrowheads="1"/>
            </p:cNvSpPr>
            <p:nvPr/>
          </p:nvSpPr>
          <p:spPr bwMode="auto">
            <a:xfrm>
              <a:off x="4654" y="2950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4" name="Oval 278"/>
            <p:cNvSpPr>
              <a:spLocks noChangeArrowheads="1"/>
            </p:cNvSpPr>
            <p:nvPr/>
          </p:nvSpPr>
          <p:spPr bwMode="auto">
            <a:xfrm>
              <a:off x="3822" y="3132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5" name="Oval 284"/>
            <p:cNvSpPr>
              <a:spLocks noChangeArrowheads="1"/>
            </p:cNvSpPr>
            <p:nvPr/>
          </p:nvSpPr>
          <p:spPr bwMode="auto">
            <a:xfrm>
              <a:off x="4812" y="3132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6" name="Oval 293"/>
            <p:cNvSpPr>
              <a:spLocks noChangeArrowheads="1"/>
            </p:cNvSpPr>
            <p:nvPr/>
          </p:nvSpPr>
          <p:spPr bwMode="auto">
            <a:xfrm>
              <a:off x="3818" y="3308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7" name="Oval 300"/>
            <p:cNvSpPr>
              <a:spLocks noChangeArrowheads="1"/>
            </p:cNvSpPr>
            <p:nvPr/>
          </p:nvSpPr>
          <p:spPr bwMode="auto">
            <a:xfrm>
              <a:off x="4972" y="3308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8" name="Oval 307"/>
            <p:cNvSpPr>
              <a:spLocks noChangeArrowheads="1"/>
            </p:cNvSpPr>
            <p:nvPr/>
          </p:nvSpPr>
          <p:spPr bwMode="auto">
            <a:xfrm>
              <a:off x="3668" y="348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9" name="Oval 316"/>
            <p:cNvSpPr>
              <a:spLocks noChangeArrowheads="1"/>
            </p:cNvSpPr>
            <p:nvPr/>
          </p:nvSpPr>
          <p:spPr bwMode="auto">
            <a:xfrm>
              <a:off x="5144" y="3484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0" name="Oval 322"/>
            <p:cNvSpPr>
              <a:spLocks noChangeArrowheads="1"/>
            </p:cNvSpPr>
            <p:nvPr/>
          </p:nvSpPr>
          <p:spPr bwMode="auto">
            <a:xfrm>
              <a:off x="3664" y="3660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1" name="Oval 323"/>
            <p:cNvSpPr>
              <a:spLocks noChangeArrowheads="1"/>
            </p:cNvSpPr>
            <p:nvPr/>
          </p:nvSpPr>
          <p:spPr bwMode="auto">
            <a:xfrm>
              <a:off x="3820" y="3660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2" name="Oval 324"/>
            <p:cNvSpPr>
              <a:spLocks noChangeArrowheads="1"/>
            </p:cNvSpPr>
            <p:nvPr/>
          </p:nvSpPr>
          <p:spPr bwMode="auto">
            <a:xfrm>
              <a:off x="3984" y="3660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3" name="Oval 325"/>
            <p:cNvSpPr>
              <a:spLocks noChangeArrowheads="1"/>
            </p:cNvSpPr>
            <p:nvPr/>
          </p:nvSpPr>
          <p:spPr bwMode="auto">
            <a:xfrm>
              <a:off x="4150" y="3660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4" name="Oval 326"/>
            <p:cNvSpPr>
              <a:spLocks noChangeArrowheads="1"/>
            </p:cNvSpPr>
            <p:nvPr/>
          </p:nvSpPr>
          <p:spPr bwMode="auto">
            <a:xfrm>
              <a:off x="4310" y="3660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5" name="Oval 327"/>
            <p:cNvSpPr>
              <a:spLocks noChangeArrowheads="1"/>
            </p:cNvSpPr>
            <p:nvPr/>
          </p:nvSpPr>
          <p:spPr bwMode="auto">
            <a:xfrm>
              <a:off x="4476" y="3660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6" name="Oval 328"/>
            <p:cNvSpPr>
              <a:spLocks noChangeArrowheads="1"/>
            </p:cNvSpPr>
            <p:nvPr/>
          </p:nvSpPr>
          <p:spPr bwMode="auto">
            <a:xfrm>
              <a:off x="4644" y="3660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7" name="Oval 329"/>
            <p:cNvSpPr>
              <a:spLocks noChangeArrowheads="1"/>
            </p:cNvSpPr>
            <p:nvPr/>
          </p:nvSpPr>
          <p:spPr bwMode="auto">
            <a:xfrm>
              <a:off x="4810" y="3660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8" name="Oval 330"/>
            <p:cNvSpPr>
              <a:spLocks noChangeArrowheads="1"/>
            </p:cNvSpPr>
            <p:nvPr/>
          </p:nvSpPr>
          <p:spPr bwMode="auto">
            <a:xfrm>
              <a:off x="4974" y="3660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9" name="Oval 331"/>
            <p:cNvSpPr>
              <a:spLocks noChangeArrowheads="1"/>
            </p:cNvSpPr>
            <p:nvPr/>
          </p:nvSpPr>
          <p:spPr bwMode="auto">
            <a:xfrm>
              <a:off x="5140" y="3660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0" name="Oval 332"/>
            <p:cNvSpPr>
              <a:spLocks noChangeArrowheads="1"/>
            </p:cNvSpPr>
            <p:nvPr/>
          </p:nvSpPr>
          <p:spPr bwMode="auto">
            <a:xfrm>
              <a:off x="5300" y="3660"/>
              <a:ext cx="159" cy="15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01" name="Freeform 365"/>
          <p:cNvSpPr>
            <a:spLocks/>
          </p:cNvSpPr>
          <p:nvPr/>
        </p:nvSpPr>
        <p:spPr bwMode="auto">
          <a:xfrm>
            <a:off x="4737100" y="2509664"/>
            <a:ext cx="481013" cy="1592262"/>
          </a:xfrm>
          <a:custGeom>
            <a:avLst/>
            <a:gdLst/>
            <a:ahLst/>
            <a:cxnLst>
              <a:cxn ang="0">
                <a:pos x="303" y="0"/>
              </a:cxn>
              <a:cxn ang="0">
                <a:pos x="144" y="70"/>
              </a:cxn>
              <a:cxn ang="0">
                <a:pos x="65" y="179"/>
              </a:cxn>
              <a:cxn ang="0">
                <a:pos x="15" y="348"/>
              </a:cxn>
              <a:cxn ang="0">
                <a:pos x="15" y="616"/>
              </a:cxn>
              <a:cxn ang="0">
                <a:pos x="104" y="795"/>
              </a:cxn>
              <a:cxn ang="0">
                <a:pos x="283" y="1003"/>
              </a:cxn>
            </a:cxnLst>
            <a:rect l="0" t="0" r="r" b="b"/>
            <a:pathLst>
              <a:path w="303" h="1003">
                <a:moveTo>
                  <a:pt x="303" y="0"/>
                </a:moveTo>
                <a:cubicBezTo>
                  <a:pt x="243" y="20"/>
                  <a:pt x="184" y="40"/>
                  <a:pt x="144" y="70"/>
                </a:cubicBezTo>
                <a:cubicBezTo>
                  <a:pt x="104" y="100"/>
                  <a:pt x="86" y="133"/>
                  <a:pt x="65" y="179"/>
                </a:cubicBezTo>
                <a:cubicBezTo>
                  <a:pt x="44" y="225"/>
                  <a:pt x="23" y="275"/>
                  <a:pt x="15" y="348"/>
                </a:cubicBezTo>
                <a:cubicBezTo>
                  <a:pt x="7" y="421"/>
                  <a:pt x="0" y="542"/>
                  <a:pt x="15" y="616"/>
                </a:cubicBezTo>
                <a:cubicBezTo>
                  <a:pt x="30" y="690"/>
                  <a:pt x="59" y="731"/>
                  <a:pt x="104" y="795"/>
                </a:cubicBezTo>
                <a:cubicBezTo>
                  <a:pt x="149" y="859"/>
                  <a:pt x="216" y="931"/>
                  <a:pt x="283" y="1003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02" name="Text Box 366"/>
          <p:cNvSpPr txBox="1">
            <a:spLocks noChangeArrowheads="1"/>
          </p:cNvSpPr>
          <p:nvPr/>
        </p:nvSpPr>
        <p:spPr bwMode="auto">
          <a:xfrm>
            <a:off x="4192985" y="2557289"/>
            <a:ext cx="615553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实际效果(消隐)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 autoUpdateAnimBg="0"/>
      <p:bldP spid="4" grpId="0" animBg="1"/>
      <p:bldP spid="5" grpId="0" animBg="1" autoUpdateAnimBg="0"/>
      <p:bldP spid="6" grpId="0" animBg="1"/>
      <p:bldP spid="7" grpId="0" animBg="1"/>
      <p:bldP spid="173" grpId="0" build="p" autoUpdateAnimBg="0" advAuto="1000"/>
      <p:bldP spid="174" grpId="0" build="p" autoUpdateAnimBg="0"/>
      <p:bldP spid="201" grpId="0" animBg="1"/>
      <p:bldP spid="20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359494"/>
            <a:ext cx="87979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/>
              <a:t>     图形以像点(像素)为单位, 每8个像点为一个字节, 自左向右, 存放在</a:t>
            </a:r>
            <a:r>
              <a:rPr lang="en-US" altLang="zh-CN" sz="3100" b="1"/>
              <a:t>VRAM</a:t>
            </a:r>
            <a:r>
              <a:rPr lang="zh-CN" altLang="en-US" sz="3100" b="1"/>
              <a:t>一个编址单元中。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4163" y="1383432"/>
            <a:ext cx="8701087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/>
              <a:t>    依次读出这些字节,  送移位寄存器,  串行输出作视频信号。</a:t>
            </a: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757238" y="2340694"/>
            <a:ext cx="7392987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/>
              <a:t>例如: 显示以下图形:(假设为单色)</a:t>
            </a:r>
          </a:p>
        </p:txBody>
      </p:sp>
      <p:sp>
        <p:nvSpPr>
          <p:cNvPr id="5" name="AutoShape 96"/>
          <p:cNvSpPr>
            <a:spLocks/>
          </p:cNvSpPr>
          <p:nvPr/>
        </p:nvSpPr>
        <p:spPr bwMode="auto">
          <a:xfrm rot="5400000">
            <a:off x="2155032" y="2511350"/>
            <a:ext cx="204788" cy="1876425"/>
          </a:xfrm>
          <a:prstGeom prst="leftBrace">
            <a:avLst>
              <a:gd name="adj1" fmla="val 76356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" name="AutoShape 97"/>
          <p:cNvSpPr>
            <a:spLocks/>
          </p:cNvSpPr>
          <p:nvPr/>
        </p:nvSpPr>
        <p:spPr bwMode="auto">
          <a:xfrm rot="5400000">
            <a:off x="4058444" y="2536750"/>
            <a:ext cx="204788" cy="1876425"/>
          </a:xfrm>
          <a:prstGeom prst="leftBrace">
            <a:avLst>
              <a:gd name="adj1" fmla="val 76356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" name="Text Box 98"/>
          <p:cNvSpPr txBox="1">
            <a:spLocks noChangeArrowheads="1"/>
          </p:cNvSpPr>
          <p:nvPr/>
        </p:nvSpPr>
        <p:spPr bwMode="auto">
          <a:xfrm>
            <a:off x="5849938" y="3537669"/>
            <a:ext cx="31257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00000001 00000000</a:t>
            </a:r>
            <a:endParaRPr lang="en-US" altLang="zh-CN" sz="2600" b="1"/>
          </a:p>
        </p:txBody>
      </p:sp>
      <p:sp>
        <p:nvSpPr>
          <p:cNvPr id="8" name="Text Box 99"/>
          <p:cNvSpPr txBox="1">
            <a:spLocks noChangeArrowheads="1"/>
          </p:cNvSpPr>
          <p:nvPr/>
        </p:nvSpPr>
        <p:spPr bwMode="auto">
          <a:xfrm>
            <a:off x="1539875" y="2939182"/>
            <a:ext cx="16843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第一字节</a:t>
            </a:r>
          </a:p>
        </p:txBody>
      </p:sp>
      <p:sp>
        <p:nvSpPr>
          <p:cNvPr id="9" name="Text Box 100"/>
          <p:cNvSpPr txBox="1">
            <a:spLocks noChangeArrowheads="1"/>
          </p:cNvSpPr>
          <p:nvPr/>
        </p:nvSpPr>
        <p:spPr bwMode="auto">
          <a:xfrm>
            <a:off x="3475038" y="2918544"/>
            <a:ext cx="16843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第二字节</a:t>
            </a:r>
          </a:p>
        </p:txBody>
      </p:sp>
      <p:sp>
        <p:nvSpPr>
          <p:cNvPr id="10" name="Text Box 101"/>
          <p:cNvSpPr txBox="1">
            <a:spLocks noChangeArrowheads="1"/>
          </p:cNvSpPr>
          <p:nvPr/>
        </p:nvSpPr>
        <p:spPr bwMode="auto">
          <a:xfrm>
            <a:off x="5849938" y="3817069"/>
            <a:ext cx="29210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00000010 10000000</a:t>
            </a:r>
            <a:endParaRPr lang="en-US" altLang="zh-CN" sz="2600" b="1"/>
          </a:p>
        </p:txBody>
      </p:sp>
      <p:sp>
        <p:nvSpPr>
          <p:cNvPr id="11" name="Text Box 102"/>
          <p:cNvSpPr txBox="1">
            <a:spLocks noChangeArrowheads="1"/>
          </p:cNvSpPr>
          <p:nvPr/>
        </p:nvSpPr>
        <p:spPr bwMode="auto">
          <a:xfrm>
            <a:off x="5849938" y="4086944"/>
            <a:ext cx="3094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00000100 01000000</a:t>
            </a:r>
            <a:endParaRPr lang="en-US" altLang="zh-CN" sz="2600" b="1"/>
          </a:p>
        </p:txBody>
      </p:sp>
      <p:sp>
        <p:nvSpPr>
          <p:cNvPr id="12" name="Text Box 103"/>
          <p:cNvSpPr txBox="1">
            <a:spLocks noChangeArrowheads="1"/>
          </p:cNvSpPr>
          <p:nvPr/>
        </p:nvSpPr>
        <p:spPr bwMode="auto">
          <a:xfrm>
            <a:off x="5859463" y="4350469"/>
            <a:ext cx="3094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00001000 00100000</a:t>
            </a:r>
            <a:endParaRPr lang="en-US" altLang="zh-CN" sz="2600" b="1"/>
          </a:p>
        </p:txBody>
      </p:sp>
      <p:sp>
        <p:nvSpPr>
          <p:cNvPr id="13" name="Text Box 107"/>
          <p:cNvSpPr txBox="1">
            <a:spLocks noChangeArrowheads="1"/>
          </p:cNvSpPr>
          <p:nvPr/>
        </p:nvSpPr>
        <p:spPr bwMode="auto">
          <a:xfrm>
            <a:off x="5853113" y="4613994"/>
            <a:ext cx="3094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00010000 00010000</a:t>
            </a:r>
            <a:endParaRPr lang="en-US" altLang="zh-CN" sz="2600" b="1"/>
          </a:p>
        </p:txBody>
      </p:sp>
      <p:sp>
        <p:nvSpPr>
          <p:cNvPr id="14" name="Text Box 108"/>
          <p:cNvSpPr txBox="1">
            <a:spLocks noChangeArrowheads="1"/>
          </p:cNvSpPr>
          <p:nvPr/>
        </p:nvSpPr>
        <p:spPr bwMode="auto">
          <a:xfrm>
            <a:off x="5853113" y="4867994"/>
            <a:ext cx="3094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00100000 00001000</a:t>
            </a:r>
            <a:endParaRPr lang="en-US" altLang="zh-CN" sz="2600" b="1"/>
          </a:p>
        </p:txBody>
      </p:sp>
      <p:sp>
        <p:nvSpPr>
          <p:cNvPr id="15" name="Text Box 109"/>
          <p:cNvSpPr txBox="1">
            <a:spLocks noChangeArrowheads="1"/>
          </p:cNvSpPr>
          <p:nvPr/>
        </p:nvSpPr>
        <p:spPr bwMode="auto">
          <a:xfrm>
            <a:off x="5862638" y="5131519"/>
            <a:ext cx="3094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01000000 00000100</a:t>
            </a:r>
            <a:endParaRPr lang="en-US" altLang="zh-CN" sz="2600" b="1"/>
          </a:p>
        </p:txBody>
      </p:sp>
      <p:sp>
        <p:nvSpPr>
          <p:cNvPr id="16" name="Text Box 110"/>
          <p:cNvSpPr txBox="1">
            <a:spLocks noChangeArrowheads="1"/>
          </p:cNvSpPr>
          <p:nvPr/>
        </p:nvSpPr>
        <p:spPr bwMode="auto">
          <a:xfrm>
            <a:off x="5856288" y="5395044"/>
            <a:ext cx="3094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11111111 11111110</a:t>
            </a:r>
            <a:endParaRPr lang="en-US" altLang="zh-CN" sz="2600" b="1"/>
          </a:p>
        </p:txBody>
      </p:sp>
      <p:sp>
        <p:nvSpPr>
          <p:cNvPr id="17" name="AutoShape 111"/>
          <p:cNvSpPr>
            <a:spLocks/>
          </p:cNvSpPr>
          <p:nvPr/>
        </p:nvSpPr>
        <p:spPr bwMode="auto">
          <a:xfrm rot="5400000">
            <a:off x="7212013" y="2248619"/>
            <a:ext cx="188912" cy="2586038"/>
          </a:xfrm>
          <a:prstGeom prst="leftBrace">
            <a:avLst>
              <a:gd name="adj1" fmla="val 114076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Text Box 112"/>
          <p:cNvSpPr txBox="1">
            <a:spLocks noChangeArrowheads="1"/>
          </p:cNvSpPr>
          <p:nvPr/>
        </p:nvSpPr>
        <p:spPr bwMode="auto">
          <a:xfrm>
            <a:off x="6199188" y="2961407"/>
            <a:ext cx="23304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图形点阵代码</a:t>
            </a:r>
          </a:p>
        </p:txBody>
      </p:sp>
      <p:sp>
        <p:nvSpPr>
          <p:cNvPr id="19" name="Text Box 113"/>
          <p:cNvSpPr txBox="1">
            <a:spLocks noChangeArrowheads="1"/>
          </p:cNvSpPr>
          <p:nvPr/>
        </p:nvSpPr>
        <p:spPr bwMode="auto">
          <a:xfrm>
            <a:off x="992188" y="5976069"/>
            <a:ext cx="58626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图形点阵代码存放在</a:t>
            </a:r>
            <a:r>
              <a:rPr lang="en-US" altLang="zh-CN" sz="3000" b="1"/>
              <a:t>VRAM</a:t>
            </a:r>
            <a:r>
              <a:rPr lang="zh-CN" altLang="en-US" sz="3000" b="1"/>
              <a:t>中:</a:t>
            </a:r>
          </a:p>
        </p:txBody>
      </p:sp>
      <p:grpSp>
        <p:nvGrpSpPr>
          <p:cNvPr id="20" name="Group 116"/>
          <p:cNvGrpSpPr>
            <a:grpSpLocks/>
          </p:cNvGrpSpPr>
          <p:nvPr/>
        </p:nvGrpSpPr>
        <p:grpSpPr bwMode="auto">
          <a:xfrm>
            <a:off x="393700" y="3651969"/>
            <a:ext cx="5465763" cy="2116138"/>
            <a:chOff x="248" y="2154"/>
            <a:chExt cx="3443" cy="1333"/>
          </a:xfrm>
        </p:grpSpPr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1871" y="2181"/>
              <a:ext cx="152" cy="164"/>
            </a:xfrm>
            <a:prstGeom prst="rect">
              <a:avLst/>
            </a:prstGeom>
            <a:solidFill>
              <a:srgbClr val="66FF33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1565" y="2515"/>
              <a:ext cx="147" cy="159"/>
            </a:xfrm>
            <a:prstGeom prst="rect">
              <a:avLst/>
            </a:prstGeom>
            <a:solidFill>
              <a:srgbClr val="66FF33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1720" y="2350"/>
              <a:ext cx="147" cy="160"/>
            </a:xfrm>
            <a:prstGeom prst="rect">
              <a:avLst/>
            </a:prstGeom>
            <a:solidFill>
              <a:srgbClr val="66FF33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2022" y="2350"/>
              <a:ext cx="147" cy="160"/>
            </a:xfrm>
            <a:prstGeom prst="rect">
              <a:avLst/>
            </a:prstGeom>
            <a:solidFill>
              <a:srgbClr val="66FF33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167" y="2515"/>
              <a:ext cx="147" cy="159"/>
            </a:xfrm>
            <a:prstGeom prst="rect">
              <a:avLst/>
            </a:prstGeom>
            <a:solidFill>
              <a:srgbClr val="66FF33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1415" y="2677"/>
              <a:ext cx="147" cy="159"/>
            </a:xfrm>
            <a:prstGeom prst="rect">
              <a:avLst/>
            </a:prstGeom>
            <a:solidFill>
              <a:srgbClr val="66FF33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325" y="2674"/>
              <a:ext cx="147" cy="158"/>
            </a:xfrm>
            <a:prstGeom prst="rect">
              <a:avLst/>
            </a:prstGeom>
            <a:solidFill>
              <a:srgbClr val="66FF33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2471" y="2834"/>
              <a:ext cx="147" cy="159"/>
            </a:xfrm>
            <a:prstGeom prst="rect">
              <a:avLst/>
            </a:prstGeom>
            <a:solidFill>
              <a:srgbClr val="66FF33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1269" y="2842"/>
              <a:ext cx="147" cy="159"/>
            </a:xfrm>
            <a:prstGeom prst="rect">
              <a:avLst/>
            </a:prstGeom>
            <a:solidFill>
              <a:srgbClr val="66FF33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1117" y="2999"/>
              <a:ext cx="147" cy="159"/>
            </a:xfrm>
            <a:prstGeom prst="rect">
              <a:avLst/>
            </a:prstGeom>
            <a:solidFill>
              <a:srgbClr val="66FF33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620" y="2989"/>
              <a:ext cx="147" cy="158"/>
            </a:xfrm>
            <a:prstGeom prst="rect">
              <a:avLst/>
            </a:prstGeom>
            <a:solidFill>
              <a:srgbClr val="66FF33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974" y="3159"/>
              <a:ext cx="147" cy="160"/>
            </a:xfrm>
            <a:prstGeom prst="rect">
              <a:avLst/>
            </a:prstGeom>
            <a:solidFill>
              <a:srgbClr val="66FF33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819" y="3327"/>
              <a:ext cx="147" cy="159"/>
            </a:xfrm>
            <a:prstGeom prst="rect">
              <a:avLst/>
            </a:prstGeom>
            <a:solidFill>
              <a:srgbClr val="66FF33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2772" y="3167"/>
              <a:ext cx="147" cy="158"/>
            </a:xfrm>
            <a:prstGeom prst="rect">
              <a:avLst/>
            </a:prstGeom>
            <a:solidFill>
              <a:srgbClr val="66FF33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2918" y="3322"/>
              <a:ext cx="147" cy="159"/>
            </a:xfrm>
            <a:prstGeom prst="rect">
              <a:avLst/>
            </a:prstGeom>
            <a:solidFill>
              <a:srgbClr val="66FF33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Rectangle 58"/>
            <p:cNvSpPr>
              <a:spLocks noChangeArrowheads="1"/>
            </p:cNvSpPr>
            <p:nvPr/>
          </p:nvSpPr>
          <p:spPr bwMode="auto">
            <a:xfrm>
              <a:off x="970" y="3323"/>
              <a:ext cx="1947" cy="156"/>
            </a:xfrm>
            <a:prstGeom prst="rect">
              <a:avLst/>
            </a:prstGeom>
            <a:solidFill>
              <a:srgbClr val="66FF33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Line 59"/>
            <p:cNvSpPr>
              <a:spLocks noChangeShapeType="1"/>
            </p:cNvSpPr>
            <p:nvPr/>
          </p:nvSpPr>
          <p:spPr bwMode="auto">
            <a:xfrm>
              <a:off x="1119" y="3323"/>
              <a:ext cx="0" cy="1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Line 60"/>
            <p:cNvSpPr>
              <a:spLocks noChangeShapeType="1"/>
            </p:cNvSpPr>
            <p:nvPr/>
          </p:nvSpPr>
          <p:spPr bwMode="auto">
            <a:xfrm>
              <a:off x="1264" y="3320"/>
              <a:ext cx="0" cy="1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Line 61"/>
            <p:cNvSpPr>
              <a:spLocks noChangeShapeType="1"/>
            </p:cNvSpPr>
            <p:nvPr/>
          </p:nvSpPr>
          <p:spPr bwMode="auto">
            <a:xfrm>
              <a:off x="1420" y="3326"/>
              <a:ext cx="0" cy="1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Line 62"/>
            <p:cNvSpPr>
              <a:spLocks noChangeShapeType="1"/>
            </p:cNvSpPr>
            <p:nvPr/>
          </p:nvSpPr>
          <p:spPr bwMode="auto">
            <a:xfrm>
              <a:off x="1576" y="3323"/>
              <a:ext cx="0" cy="1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Line 63"/>
            <p:cNvSpPr>
              <a:spLocks noChangeShapeType="1"/>
            </p:cNvSpPr>
            <p:nvPr/>
          </p:nvSpPr>
          <p:spPr bwMode="auto">
            <a:xfrm>
              <a:off x="1721" y="3320"/>
              <a:ext cx="0" cy="1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2" name="Line 64"/>
            <p:cNvSpPr>
              <a:spLocks noChangeShapeType="1"/>
            </p:cNvSpPr>
            <p:nvPr/>
          </p:nvSpPr>
          <p:spPr bwMode="auto">
            <a:xfrm>
              <a:off x="2168" y="3320"/>
              <a:ext cx="0" cy="1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3" name="Line 65"/>
            <p:cNvSpPr>
              <a:spLocks noChangeShapeType="1"/>
            </p:cNvSpPr>
            <p:nvPr/>
          </p:nvSpPr>
          <p:spPr bwMode="auto">
            <a:xfrm>
              <a:off x="2026" y="3326"/>
              <a:ext cx="0" cy="1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>
              <a:off x="1864" y="3323"/>
              <a:ext cx="0" cy="1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5" name="Line 67"/>
            <p:cNvSpPr>
              <a:spLocks noChangeShapeType="1"/>
            </p:cNvSpPr>
            <p:nvPr/>
          </p:nvSpPr>
          <p:spPr bwMode="auto">
            <a:xfrm>
              <a:off x="2625" y="3320"/>
              <a:ext cx="0" cy="1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6" name="Line 68"/>
            <p:cNvSpPr>
              <a:spLocks noChangeShapeType="1"/>
            </p:cNvSpPr>
            <p:nvPr/>
          </p:nvSpPr>
          <p:spPr bwMode="auto">
            <a:xfrm>
              <a:off x="2463" y="3326"/>
              <a:ext cx="0" cy="1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7" name="Line 69"/>
            <p:cNvSpPr>
              <a:spLocks noChangeShapeType="1"/>
            </p:cNvSpPr>
            <p:nvPr/>
          </p:nvSpPr>
          <p:spPr bwMode="auto">
            <a:xfrm>
              <a:off x="2311" y="3323"/>
              <a:ext cx="0" cy="1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8" name="Line 70"/>
            <p:cNvSpPr>
              <a:spLocks noChangeShapeType="1"/>
            </p:cNvSpPr>
            <p:nvPr/>
          </p:nvSpPr>
          <p:spPr bwMode="auto">
            <a:xfrm>
              <a:off x="2764" y="3320"/>
              <a:ext cx="0" cy="1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9" name="Rectangle 72"/>
            <p:cNvSpPr>
              <a:spLocks noChangeArrowheads="1"/>
            </p:cNvSpPr>
            <p:nvPr/>
          </p:nvSpPr>
          <p:spPr bwMode="auto">
            <a:xfrm>
              <a:off x="821" y="2174"/>
              <a:ext cx="2404" cy="1309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0" name="Line 73"/>
            <p:cNvSpPr>
              <a:spLocks noChangeShapeType="1"/>
            </p:cNvSpPr>
            <p:nvPr/>
          </p:nvSpPr>
          <p:spPr bwMode="auto">
            <a:xfrm>
              <a:off x="831" y="2346"/>
              <a:ext cx="240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1" name="Line 74"/>
            <p:cNvSpPr>
              <a:spLocks noChangeShapeType="1"/>
            </p:cNvSpPr>
            <p:nvPr/>
          </p:nvSpPr>
          <p:spPr bwMode="auto">
            <a:xfrm>
              <a:off x="817" y="2836"/>
              <a:ext cx="2413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2" name="Line 75"/>
            <p:cNvSpPr>
              <a:spLocks noChangeShapeType="1"/>
            </p:cNvSpPr>
            <p:nvPr/>
          </p:nvSpPr>
          <p:spPr bwMode="auto">
            <a:xfrm>
              <a:off x="825" y="2994"/>
              <a:ext cx="2403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3" name="Line 76"/>
            <p:cNvSpPr>
              <a:spLocks noChangeShapeType="1"/>
            </p:cNvSpPr>
            <p:nvPr/>
          </p:nvSpPr>
          <p:spPr bwMode="auto">
            <a:xfrm>
              <a:off x="831" y="3151"/>
              <a:ext cx="239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4" name="Line 77"/>
            <p:cNvSpPr>
              <a:spLocks noChangeShapeType="1"/>
            </p:cNvSpPr>
            <p:nvPr/>
          </p:nvSpPr>
          <p:spPr bwMode="auto">
            <a:xfrm>
              <a:off x="838" y="2665"/>
              <a:ext cx="2394" cy="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5" name="Line 78"/>
            <p:cNvSpPr>
              <a:spLocks noChangeShapeType="1"/>
            </p:cNvSpPr>
            <p:nvPr/>
          </p:nvSpPr>
          <p:spPr bwMode="auto">
            <a:xfrm>
              <a:off x="848" y="2515"/>
              <a:ext cx="238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6" name="Line 79"/>
            <p:cNvSpPr>
              <a:spLocks noChangeShapeType="1"/>
            </p:cNvSpPr>
            <p:nvPr/>
          </p:nvSpPr>
          <p:spPr bwMode="auto">
            <a:xfrm flipV="1">
              <a:off x="970" y="2185"/>
              <a:ext cx="0" cy="96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7" name="Line 80"/>
            <p:cNvSpPr>
              <a:spLocks noChangeShapeType="1"/>
            </p:cNvSpPr>
            <p:nvPr/>
          </p:nvSpPr>
          <p:spPr bwMode="auto">
            <a:xfrm flipV="1">
              <a:off x="1115" y="2182"/>
              <a:ext cx="0" cy="96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8" name="Line 81"/>
            <p:cNvSpPr>
              <a:spLocks noChangeShapeType="1"/>
            </p:cNvSpPr>
            <p:nvPr/>
          </p:nvSpPr>
          <p:spPr bwMode="auto">
            <a:xfrm flipV="1">
              <a:off x="1264" y="2171"/>
              <a:ext cx="0" cy="1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9" name="Line 82"/>
            <p:cNvSpPr>
              <a:spLocks noChangeShapeType="1"/>
            </p:cNvSpPr>
            <p:nvPr/>
          </p:nvSpPr>
          <p:spPr bwMode="auto">
            <a:xfrm flipV="1">
              <a:off x="1419" y="2179"/>
              <a:ext cx="0" cy="112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0" name="Line 83"/>
            <p:cNvSpPr>
              <a:spLocks noChangeShapeType="1"/>
            </p:cNvSpPr>
            <p:nvPr/>
          </p:nvSpPr>
          <p:spPr bwMode="auto">
            <a:xfrm flipV="1">
              <a:off x="1569" y="2189"/>
              <a:ext cx="0" cy="11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1" name="Line 84"/>
            <p:cNvSpPr>
              <a:spLocks noChangeShapeType="1"/>
            </p:cNvSpPr>
            <p:nvPr/>
          </p:nvSpPr>
          <p:spPr bwMode="auto">
            <a:xfrm flipH="1" flipV="1">
              <a:off x="1715" y="2175"/>
              <a:ext cx="0" cy="113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2" name="Line 86"/>
            <p:cNvSpPr>
              <a:spLocks noChangeShapeType="1"/>
            </p:cNvSpPr>
            <p:nvPr/>
          </p:nvSpPr>
          <p:spPr bwMode="auto">
            <a:xfrm flipV="1">
              <a:off x="2913" y="2182"/>
              <a:ext cx="0" cy="96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3" name="Line 87"/>
            <p:cNvSpPr>
              <a:spLocks noChangeShapeType="1"/>
            </p:cNvSpPr>
            <p:nvPr/>
          </p:nvSpPr>
          <p:spPr bwMode="auto">
            <a:xfrm flipV="1">
              <a:off x="2770" y="2189"/>
              <a:ext cx="0" cy="96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4" name="Line 88"/>
            <p:cNvSpPr>
              <a:spLocks noChangeShapeType="1"/>
            </p:cNvSpPr>
            <p:nvPr/>
          </p:nvSpPr>
          <p:spPr bwMode="auto">
            <a:xfrm flipV="1">
              <a:off x="2622" y="2168"/>
              <a:ext cx="0" cy="115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5" name="Line 89"/>
            <p:cNvSpPr>
              <a:spLocks noChangeShapeType="1"/>
            </p:cNvSpPr>
            <p:nvPr/>
          </p:nvSpPr>
          <p:spPr bwMode="auto">
            <a:xfrm flipV="1">
              <a:off x="2469" y="2154"/>
              <a:ext cx="0" cy="115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6" name="Line 90"/>
            <p:cNvSpPr>
              <a:spLocks noChangeShapeType="1"/>
            </p:cNvSpPr>
            <p:nvPr/>
          </p:nvSpPr>
          <p:spPr bwMode="auto">
            <a:xfrm flipV="1">
              <a:off x="2311" y="2196"/>
              <a:ext cx="0" cy="112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7" name="Line 91"/>
            <p:cNvSpPr>
              <a:spLocks noChangeShapeType="1"/>
            </p:cNvSpPr>
            <p:nvPr/>
          </p:nvSpPr>
          <p:spPr bwMode="auto">
            <a:xfrm flipV="1">
              <a:off x="2169" y="2183"/>
              <a:ext cx="0" cy="115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8" name="Line 93"/>
            <p:cNvSpPr>
              <a:spLocks noChangeShapeType="1"/>
            </p:cNvSpPr>
            <p:nvPr/>
          </p:nvSpPr>
          <p:spPr bwMode="auto">
            <a:xfrm>
              <a:off x="818" y="3327"/>
              <a:ext cx="239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9" name="Line 94"/>
            <p:cNvSpPr>
              <a:spLocks noChangeShapeType="1"/>
            </p:cNvSpPr>
            <p:nvPr/>
          </p:nvSpPr>
          <p:spPr bwMode="auto">
            <a:xfrm flipV="1">
              <a:off x="3069" y="2168"/>
              <a:ext cx="0" cy="11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0" name="Line 104"/>
            <p:cNvSpPr>
              <a:spLocks noChangeShapeType="1"/>
            </p:cNvSpPr>
            <p:nvPr/>
          </p:nvSpPr>
          <p:spPr bwMode="auto">
            <a:xfrm flipH="1" flipV="1">
              <a:off x="1870" y="2171"/>
              <a:ext cx="0" cy="113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 flipH="1" flipV="1">
              <a:off x="2030" y="2343"/>
              <a:ext cx="0" cy="96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248" y="2185"/>
              <a:ext cx="47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3214" y="2172"/>
              <a:ext cx="47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74" name="Line 117"/>
          <p:cNvSpPr>
            <a:spLocks noChangeShapeType="1"/>
          </p:cNvSpPr>
          <p:nvPr/>
        </p:nvSpPr>
        <p:spPr bwMode="auto">
          <a:xfrm flipH="1">
            <a:off x="5991225" y="3763094"/>
            <a:ext cx="1196975" cy="18923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75" name="Line 118"/>
          <p:cNvSpPr>
            <a:spLocks noChangeShapeType="1"/>
          </p:cNvSpPr>
          <p:nvPr/>
        </p:nvSpPr>
        <p:spPr bwMode="auto">
          <a:xfrm>
            <a:off x="7207250" y="3740869"/>
            <a:ext cx="1196975" cy="18923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76" name="Line 119"/>
          <p:cNvSpPr>
            <a:spLocks noChangeShapeType="1"/>
          </p:cNvSpPr>
          <p:nvPr/>
        </p:nvSpPr>
        <p:spPr bwMode="auto">
          <a:xfrm>
            <a:off x="6007100" y="5655394"/>
            <a:ext cx="2427288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nimBg="1"/>
      <p:bldP spid="6" grpId="0" animBg="1"/>
      <p:bldP spid="7" grpId="0" build="p" autoUpdateAnimBg="0"/>
      <p:bldP spid="8" grpId="0" autoUpdateAnimBg="0"/>
      <p:bldP spid="9" grpId="0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7" grpId="0" animBg="1"/>
      <p:bldP spid="18" grpId="0" build="p" autoUpdateAnimBg="0" advAuto="0"/>
      <p:bldP spid="19" grpId="0" autoUpdateAnimBg="0"/>
      <p:bldP spid="74" grpId="0" animBg="1"/>
      <p:bldP spid="75" grpId="0" animBg="1"/>
      <p:bldP spid="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20688" y="360635"/>
            <a:ext cx="3494087" cy="3178175"/>
            <a:chOff x="455" y="520"/>
            <a:chExt cx="2201" cy="2002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455" y="863"/>
              <a:ext cx="196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00000001 00000000</a:t>
              </a:r>
              <a:endParaRPr lang="en-US" altLang="zh-CN" sz="2800" b="1"/>
            </a:p>
          </p:txBody>
        </p:sp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455" y="1059"/>
              <a:ext cx="20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00000010 10000000</a:t>
              </a:r>
              <a:endParaRPr lang="en-US" altLang="zh-CN" sz="2800" b="1"/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455" y="1249"/>
              <a:ext cx="20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00000100 01000000</a:t>
              </a:r>
              <a:endParaRPr lang="en-US" altLang="zh-CN" sz="2800" b="1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61" y="1435"/>
              <a:ext cx="21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00001000 00100000</a:t>
              </a:r>
              <a:endParaRPr lang="en-US" altLang="zh-CN" sz="2800" b="1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57" y="1621"/>
              <a:ext cx="21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00010000 00010000</a:t>
              </a:r>
              <a:endParaRPr lang="en-US" altLang="zh-CN" sz="2800" b="1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457" y="1801"/>
              <a:ext cx="20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00100000 00001000</a:t>
              </a:r>
              <a:endParaRPr lang="en-US" altLang="zh-CN" sz="2800" b="1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63" y="1987"/>
              <a:ext cx="2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01000000 00000100</a:t>
              </a:r>
              <a:endParaRPr lang="en-US" altLang="zh-CN" sz="2800" b="1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59" y="2173"/>
              <a:ext cx="219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 smtClean="0"/>
                <a:t>11111111 </a:t>
              </a:r>
              <a:r>
                <a:rPr lang="zh-CN" altLang="en-US" sz="3000" b="1"/>
                <a:t>11111110</a:t>
              </a:r>
              <a:endParaRPr lang="en-US" altLang="zh-CN" sz="3000" b="1"/>
            </a:p>
          </p:txBody>
        </p:sp>
        <p:sp>
          <p:nvSpPr>
            <p:cNvPr id="11" name="AutoShape 12"/>
            <p:cNvSpPr>
              <a:spLocks/>
            </p:cNvSpPr>
            <p:nvPr/>
          </p:nvSpPr>
          <p:spPr bwMode="auto">
            <a:xfrm rot="5400000">
              <a:off x="1382" y="-18"/>
              <a:ext cx="119" cy="1768"/>
            </a:xfrm>
            <a:prstGeom prst="leftBrace">
              <a:avLst>
                <a:gd name="adj1" fmla="val 123810"/>
                <a:gd name="adj2" fmla="val 50000"/>
              </a:avLst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745" y="520"/>
              <a:ext cx="14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0000FF"/>
                  </a:solidFill>
                </a:rPr>
                <a:t>图形点阵代码</a:t>
              </a:r>
            </a:p>
          </p:txBody>
        </p:sp>
      </p:grpSp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4714875" y="257448"/>
            <a:ext cx="1689100" cy="6411912"/>
            <a:chOff x="2400" y="117"/>
            <a:chExt cx="1064" cy="4039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2400" y="416"/>
              <a:ext cx="1064" cy="374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0099"/>
                  </a:solidFill>
                </a:rPr>
                <a:t>00000001 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0099"/>
                  </a:solidFill>
                </a:rPr>
                <a:t>00000000 00000010 10000000 00000100 01000000 00001000 0010000000010000 00010000</a:t>
              </a:r>
              <a:endParaRPr lang="en-US" altLang="zh-CN" sz="2800" b="1">
                <a:solidFill>
                  <a:srgbClr val="000099"/>
                </a:solidFill>
              </a:endParaRP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0099"/>
                  </a:solidFill>
                </a:rPr>
                <a:t>00100000 00001000 01000000 0000010010000000 00000010</a:t>
              </a:r>
              <a:endParaRPr lang="en-US" altLang="zh-CN" sz="2800" b="1">
                <a:solidFill>
                  <a:srgbClr val="000099"/>
                </a:solidFill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457" y="117"/>
              <a:ext cx="8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</a:rPr>
                <a:t>VRAM</a:t>
              </a:r>
            </a:p>
          </p:txBody>
        </p:sp>
      </p:grpSp>
      <p:sp>
        <p:nvSpPr>
          <p:cNvPr id="16" name="AutoShape 18"/>
          <p:cNvSpPr>
            <a:spLocks/>
          </p:cNvSpPr>
          <p:nvPr/>
        </p:nvSpPr>
        <p:spPr bwMode="auto">
          <a:xfrm>
            <a:off x="6448425" y="827360"/>
            <a:ext cx="152400" cy="584200"/>
          </a:xfrm>
          <a:prstGeom prst="rightBrace">
            <a:avLst>
              <a:gd name="adj1" fmla="val 319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543675" y="670198"/>
            <a:ext cx="26066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点阵代码第一行第1和第2字节</a:t>
            </a:r>
          </a:p>
        </p:txBody>
      </p:sp>
      <p:sp>
        <p:nvSpPr>
          <p:cNvPr id="18" name="AutoShape 20"/>
          <p:cNvSpPr>
            <a:spLocks/>
          </p:cNvSpPr>
          <p:nvPr/>
        </p:nvSpPr>
        <p:spPr bwMode="auto">
          <a:xfrm>
            <a:off x="6459538" y="1594123"/>
            <a:ext cx="152400" cy="584200"/>
          </a:xfrm>
          <a:prstGeom prst="rightBrace">
            <a:avLst>
              <a:gd name="adj1" fmla="val 319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554788" y="1436960"/>
            <a:ext cx="26066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点阵代码第二行第1和第2字节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7396460" y="2325960"/>
            <a:ext cx="461665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.................................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20663" y="3872185"/>
            <a:ext cx="4178300" cy="1876425"/>
          </a:xfrm>
          <a:prstGeom prst="rect">
            <a:avLst/>
          </a:prstGeom>
          <a:noFill/>
          <a:ln w="19050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spcBef>
                <a:spcPct val="50000"/>
              </a:spcBef>
            </a:pPr>
            <a:r>
              <a:rPr lang="zh-CN" altLang="en-US" sz="2900" b="1">
                <a:solidFill>
                  <a:srgbClr val="0000FF"/>
                </a:solidFill>
              </a:rPr>
              <a:t>注: 为清楚起见, </a:t>
            </a:r>
            <a:r>
              <a:rPr lang="en-US" altLang="zh-CN" sz="2900" b="1">
                <a:solidFill>
                  <a:srgbClr val="0000FF"/>
                </a:solidFill>
              </a:rPr>
              <a:t>VRAM</a:t>
            </a:r>
            <a:r>
              <a:rPr lang="zh-CN" altLang="en-US" sz="2900" b="1">
                <a:solidFill>
                  <a:srgbClr val="0000FF"/>
                </a:solidFill>
              </a:rPr>
              <a:t>中代码排列中, 忽略了其它应被消隐的像点, 即其它为0的字节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 autoUpdateAnimBg="0"/>
      <p:bldP spid="18" grpId="0" animBg="1"/>
      <p:bldP spid="19" grpId="0" autoUpdateAnimBg="0"/>
      <p:bldP spid="20" grpId="0" autoUpdateAnimBg="0"/>
      <p:bldP spid="21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50825" y="540667"/>
            <a:ext cx="8718550" cy="54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— </a:t>
            </a:r>
            <a:r>
              <a:rPr lang="en-US" altLang="zh-CN" sz="3000" b="1"/>
              <a:t>APA</a:t>
            </a:r>
            <a:r>
              <a:rPr lang="zh-CN" altLang="en-US" sz="3000" b="1"/>
              <a:t>方式下的显示缓冲存储器(帧缓冲存储器)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73100" y="1075655"/>
            <a:ext cx="7046913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ym typeface="Wingdings" pitchFamily="2" charset="2"/>
              </a:rPr>
              <a:t></a:t>
            </a:r>
            <a:r>
              <a:rPr lang="zh-CN" altLang="en-US" sz="3100" b="1">
                <a:sym typeface="Symbol" pitchFamily="18" charset="2"/>
              </a:rPr>
              <a:t> </a:t>
            </a:r>
            <a:r>
              <a:rPr lang="zh-CN" altLang="en-US" sz="2800" b="1"/>
              <a:t>作用: 存储屏幕上像素的颜色值;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79450" y="1577305"/>
            <a:ext cx="871537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000" b="1">
                <a:sym typeface="Wingdings" pitchFamily="2" charset="2"/>
              </a:rPr>
              <a:t></a:t>
            </a:r>
            <a:r>
              <a:rPr lang="zh-CN" altLang="en-US" sz="3100" b="1">
                <a:sym typeface="Symbol" pitchFamily="18" charset="2"/>
              </a:rPr>
              <a:t> </a:t>
            </a:r>
            <a:r>
              <a:rPr lang="zh-CN" altLang="en-US" sz="2800" b="1">
                <a:sym typeface="Symbol" pitchFamily="18" charset="2"/>
              </a:rPr>
              <a:t>单色时, </a:t>
            </a:r>
            <a:r>
              <a:rPr lang="zh-CN" altLang="en-US" sz="2800" b="1"/>
              <a:t>帧缓存中每一位与图形的一个像点对应;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98500" y="2118643"/>
            <a:ext cx="84455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000" b="1">
                <a:sym typeface="Wingdings" pitchFamily="2" charset="2"/>
              </a:rPr>
              <a:t></a:t>
            </a:r>
            <a:r>
              <a:rPr lang="zh-CN" altLang="en-US" sz="3100" b="1">
                <a:sym typeface="Symbol" pitchFamily="18" charset="2"/>
              </a:rPr>
              <a:t> </a:t>
            </a:r>
            <a:r>
              <a:rPr lang="zh-CN" altLang="en-US" sz="2800" b="1">
                <a:sym typeface="Symbol" pitchFamily="18" charset="2"/>
              </a:rPr>
              <a:t>彩色时, </a:t>
            </a:r>
            <a:r>
              <a:rPr lang="zh-CN" altLang="en-US" sz="2800" b="1"/>
              <a:t>颜色的数量与表示每个像点的位数相关。 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471613" y="2767930"/>
            <a:ext cx="73009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若分辨率为640点</a:t>
            </a:r>
            <a:r>
              <a:rPr lang="zh-CN" altLang="en-US" sz="3000" b="1">
                <a:sym typeface="Symbol" pitchFamily="18" charset="2"/>
              </a:rPr>
              <a:t></a:t>
            </a:r>
            <a:r>
              <a:rPr lang="zh-CN" altLang="en-US" sz="3000" b="1"/>
              <a:t>200线, 则</a:t>
            </a:r>
            <a:r>
              <a:rPr lang="en-US" altLang="zh-CN" sz="3000" b="1"/>
              <a:t>VRAM</a:t>
            </a:r>
            <a:r>
              <a:rPr lang="zh-CN" altLang="en-US" sz="3000" b="1"/>
              <a:t>容量为:</a:t>
            </a:r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289175" y="4109368"/>
            <a:ext cx="3827463" cy="989012"/>
            <a:chOff x="1268" y="3149"/>
            <a:chExt cx="2411" cy="623"/>
          </a:xfrm>
        </p:grpSpPr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816" y="3426"/>
              <a:ext cx="34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8</a:t>
              </a: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277" y="3149"/>
              <a:ext cx="154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640 </a:t>
              </a:r>
              <a:r>
                <a:rPr lang="zh-CN" altLang="en-US" b="1">
                  <a:sym typeface="Symbol" pitchFamily="18" charset="2"/>
                </a:rPr>
                <a:t></a:t>
              </a:r>
              <a:r>
                <a:rPr lang="zh-CN" altLang="en-US" sz="1600" b="1"/>
                <a:t> </a:t>
              </a:r>
              <a:r>
                <a:rPr lang="zh-CN" altLang="en-US" sz="3000" b="1"/>
                <a:t>200</a:t>
              </a:r>
              <a:r>
                <a:rPr lang="zh-CN" altLang="en-US" sz="1600" b="1"/>
                <a:t> </a:t>
              </a:r>
              <a:r>
                <a:rPr lang="zh-CN" altLang="en-US" b="1">
                  <a:sym typeface="Symbol" pitchFamily="18" charset="2"/>
                </a:rPr>
                <a:t></a:t>
              </a:r>
              <a:r>
                <a:rPr lang="zh-CN" altLang="en-US" sz="3000" b="1">
                  <a:sym typeface="Symbol" pitchFamily="18" charset="2"/>
                </a:rPr>
                <a:t>2</a:t>
              </a: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268" y="3465"/>
              <a:ext cx="14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2649" y="3288"/>
              <a:ext cx="103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=32</a:t>
              </a:r>
              <a:r>
                <a:rPr lang="en-US" altLang="zh-CN" sz="3000" b="1"/>
                <a:t>KB</a:t>
              </a:r>
            </a:p>
          </p:txBody>
        </p:sp>
      </p:grp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95300" y="2766343"/>
            <a:ext cx="1339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比如: </a:t>
            </a:r>
          </a:p>
        </p:txBody>
      </p: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2351088" y="3242593"/>
            <a:ext cx="3541712" cy="989012"/>
            <a:chOff x="1407" y="2563"/>
            <a:chExt cx="2231" cy="623"/>
          </a:xfrm>
        </p:grpSpPr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1865" y="2840"/>
              <a:ext cx="34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8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1416" y="2563"/>
              <a:ext cx="121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640 </a:t>
              </a:r>
              <a:r>
                <a:rPr lang="zh-CN" altLang="en-US" b="1">
                  <a:sym typeface="Symbol" pitchFamily="18" charset="2"/>
                </a:rPr>
                <a:t></a:t>
              </a:r>
              <a:r>
                <a:rPr lang="zh-CN" altLang="en-US" sz="1600" b="1"/>
                <a:t> </a:t>
              </a:r>
              <a:r>
                <a:rPr lang="zh-CN" altLang="en-US" sz="3000" b="1"/>
                <a:t>200</a:t>
              </a:r>
              <a:endParaRPr lang="zh-CN" altLang="en-US" sz="3000" b="1">
                <a:sym typeface="Symbol" pitchFamily="18" charset="2"/>
              </a:endParaRPr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407" y="2879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2608" y="2702"/>
              <a:ext cx="103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=16</a:t>
              </a:r>
              <a:r>
                <a:rPr lang="en-US" altLang="zh-CN" sz="3000" b="1"/>
                <a:t>KB</a:t>
              </a:r>
            </a:p>
          </p:txBody>
        </p:sp>
      </p:grp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773113" y="3398168"/>
            <a:ext cx="1292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单 色: </a:t>
            </a: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757238" y="4264943"/>
            <a:ext cx="13096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四 色: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5691188" y="4312568"/>
            <a:ext cx="33480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(2位表示一个像点)</a:t>
            </a: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657225" y="5114255"/>
            <a:ext cx="16716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十六色:</a:t>
            </a:r>
          </a:p>
        </p:txBody>
      </p:sp>
      <p:grpSp>
        <p:nvGrpSpPr>
          <p:cNvPr id="22" name="Group 35"/>
          <p:cNvGrpSpPr>
            <a:grpSpLocks/>
          </p:cNvGrpSpPr>
          <p:nvPr/>
        </p:nvGrpSpPr>
        <p:grpSpPr bwMode="auto">
          <a:xfrm>
            <a:off x="2314575" y="4960268"/>
            <a:ext cx="3827463" cy="989012"/>
            <a:chOff x="1268" y="3149"/>
            <a:chExt cx="2411" cy="623"/>
          </a:xfrm>
        </p:grpSpPr>
        <p:sp>
          <p:nvSpPr>
            <p:cNvPr id="23" name="Text Box 36"/>
            <p:cNvSpPr txBox="1">
              <a:spLocks noChangeArrowheads="1"/>
            </p:cNvSpPr>
            <p:nvPr/>
          </p:nvSpPr>
          <p:spPr bwMode="auto">
            <a:xfrm>
              <a:off x="1816" y="3426"/>
              <a:ext cx="34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8</a:t>
              </a:r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1277" y="3149"/>
              <a:ext cx="154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640 </a:t>
              </a:r>
              <a:r>
                <a:rPr lang="zh-CN" altLang="en-US" b="1">
                  <a:sym typeface="Symbol" pitchFamily="18" charset="2"/>
                </a:rPr>
                <a:t></a:t>
              </a:r>
              <a:r>
                <a:rPr lang="zh-CN" altLang="en-US" sz="1600" b="1"/>
                <a:t> </a:t>
              </a:r>
              <a:r>
                <a:rPr lang="zh-CN" altLang="en-US" sz="3000" b="1"/>
                <a:t>200</a:t>
              </a:r>
              <a:r>
                <a:rPr lang="zh-CN" altLang="en-US" sz="1600" b="1"/>
                <a:t> </a:t>
              </a:r>
              <a:r>
                <a:rPr lang="zh-CN" altLang="en-US" b="1">
                  <a:sym typeface="Symbol" pitchFamily="18" charset="2"/>
                </a:rPr>
                <a:t></a:t>
              </a:r>
              <a:r>
                <a:rPr lang="zh-CN" altLang="en-US" sz="3000" b="1">
                  <a:sym typeface="Symbol" pitchFamily="18" charset="2"/>
                </a:rPr>
                <a:t>4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1268" y="3465"/>
              <a:ext cx="14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2649" y="3288"/>
              <a:ext cx="103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=64</a:t>
              </a:r>
              <a:r>
                <a:rPr lang="en-US" altLang="zh-CN" sz="3000" b="1"/>
                <a:t>KB</a:t>
              </a:r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5795963" y="5163468"/>
            <a:ext cx="33480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(4位表示一个像点)</a:t>
            </a: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5464175" y="3471193"/>
            <a:ext cx="33480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(1位表示一个像点)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autoUpdateAnimBg="0"/>
      <p:bldP spid="12" grpId="0" autoUpdateAnimBg="0"/>
      <p:bldP spid="18" grpId="0" build="p" autoUpdateAnimBg="0"/>
      <p:bldP spid="19" grpId="0" autoUpdateAnimBg="0"/>
      <p:bldP spid="20" grpId="0" build="p" autoUpdateAnimBg="0" advAuto="1000"/>
      <p:bldP spid="21" grpId="0" build="p" autoUpdateAnimBg="0"/>
      <p:bldP spid="27" grpId="0" build="p" autoUpdateAnimBg="0" advAuto="1000"/>
      <p:bldP spid="28" grpId="0" build="p" autoUpdateAnimBg="0" advAuto="100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8975" y="605432"/>
            <a:ext cx="6251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例. 显示</a:t>
            </a:r>
            <a:r>
              <a:rPr lang="zh-CN" altLang="en-US" sz="2800" b="1" smtClean="0"/>
              <a:t>规格</a:t>
            </a:r>
            <a:r>
              <a:rPr lang="en-US" altLang="zh-CN" sz="2800" b="1" smtClean="0"/>
              <a:t>64</a:t>
            </a:r>
            <a:r>
              <a:rPr lang="zh-CN" altLang="en-US" sz="2800" b="1" smtClean="0"/>
              <a:t>0</a:t>
            </a:r>
            <a:r>
              <a:rPr lang="zh-CN" altLang="en-US" sz="2800" b="1"/>
              <a:t>点</a:t>
            </a:r>
            <a:r>
              <a:rPr lang="zh-CN" altLang="en-US" sz="2800" b="1" smtClean="0">
                <a:sym typeface="Symbol" pitchFamily="18" charset="2"/>
              </a:rPr>
              <a:t></a:t>
            </a:r>
            <a:r>
              <a:rPr lang="en-US" altLang="zh-CN" sz="2800" b="1" smtClean="0">
                <a:sym typeface="Symbol" pitchFamily="18" charset="2"/>
              </a:rPr>
              <a:t>48</a:t>
            </a:r>
            <a:r>
              <a:rPr lang="zh-CN" altLang="en-US" sz="2800" b="1" smtClean="0"/>
              <a:t>0</a:t>
            </a:r>
            <a:r>
              <a:rPr lang="zh-CN" altLang="en-US" sz="2800" b="1"/>
              <a:t>线, 单色 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2078038" y="2315170"/>
            <a:ext cx="8382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2078038" y="2315170"/>
            <a:ext cx="0" cy="259080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911600" y="2315170"/>
            <a:ext cx="31242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 rot="5400000">
            <a:off x="2338388" y="1673820"/>
            <a:ext cx="165100" cy="838200"/>
          </a:xfrm>
          <a:prstGeom prst="leftBrace">
            <a:avLst>
              <a:gd name="adj1" fmla="val 42308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166938" y="162937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8点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1697038" y="2315170"/>
            <a:ext cx="228600" cy="2511425"/>
          </a:xfrm>
          <a:prstGeom prst="leftBrace">
            <a:avLst>
              <a:gd name="adj1" fmla="val 9155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06438" y="338197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smtClean="0"/>
              <a:t>48</a:t>
            </a:r>
            <a:r>
              <a:rPr lang="zh-CN" altLang="en-US" sz="2400" b="1" smtClean="0"/>
              <a:t>0</a:t>
            </a:r>
            <a:r>
              <a:rPr lang="zh-CN" altLang="en-US" sz="2400" b="1"/>
              <a:t>线</a:t>
            </a: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 rot="5400000">
            <a:off x="4402138" y="-847130"/>
            <a:ext cx="304800" cy="4953000"/>
          </a:xfrm>
          <a:prstGeom prst="leftBrace">
            <a:avLst>
              <a:gd name="adj1" fmla="val 13541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059238" y="109597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8</a:t>
            </a:r>
            <a:r>
              <a:rPr lang="zh-CN" altLang="en-US" sz="2400" b="1" smtClean="0"/>
              <a:t>0</a:t>
            </a:r>
            <a:r>
              <a:rPr lang="zh-CN" altLang="en-US" sz="2400" b="1"/>
              <a:t>字节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93763" y="4896445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设置几级计数器？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2992438" y="2315170"/>
            <a:ext cx="8382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AutoShape 14"/>
          <p:cNvSpPr>
            <a:spLocks/>
          </p:cNvSpPr>
          <p:nvPr/>
        </p:nvSpPr>
        <p:spPr bwMode="auto">
          <a:xfrm rot="5400000">
            <a:off x="3328194" y="1674614"/>
            <a:ext cx="166687" cy="838200"/>
          </a:xfrm>
          <a:prstGeom prst="leftBrace">
            <a:avLst>
              <a:gd name="adj1" fmla="val 41905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2082800" y="4829770"/>
            <a:ext cx="49530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7107238" y="2315170"/>
            <a:ext cx="0" cy="259080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713163" y="4896445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何时访问</a:t>
            </a:r>
            <a:r>
              <a:rPr lang="en-US" altLang="zh-CN" sz="2800" b="1"/>
              <a:t>VRAM？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925513" y="5790207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何时发水平、垂直同步信号？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941388" y="5358407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如何提供</a:t>
            </a:r>
            <a:r>
              <a:rPr lang="en-US" altLang="zh-CN" sz="2800" b="1"/>
              <a:t>VRAM</a:t>
            </a:r>
            <a:r>
              <a:rPr lang="zh-CN" altLang="en-US" sz="2800" b="1"/>
              <a:t>行、列地址？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148013" y="1613495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8点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77825" y="149820"/>
            <a:ext cx="6022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如何设计</a:t>
            </a:r>
            <a:r>
              <a:rPr lang="en-US" altLang="zh-CN" sz="2800" b="1"/>
              <a:t>APA</a:t>
            </a:r>
            <a:r>
              <a:rPr lang="zh-CN" altLang="en-US" sz="2800" b="1"/>
              <a:t>方式的控制逻辑?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4" grpId="0" animBg="1"/>
      <p:bldP spid="5" grpId="0" animBg="1"/>
      <p:bldP spid="6" grpId="0" animBg="1"/>
      <p:bldP spid="7" grpId="0" autoUpdateAnimBg="0"/>
      <p:bldP spid="8" grpId="0" animBg="1"/>
      <p:bldP spid="9" grpId="0" autoUpdateAnimBg="0"/>
      <p:bldP spid="10" grpId="0" animBg="1"/>
      <p:bldP spid="11" grpId="0" autoUpdateAnimBg="0"/>
      <p:bldP spid="12" grpId="0" autoUpdateAnimBg="0"/>
      <p:bldP spid="13" grpId="0" animBg="1"/>
      <p:bldP spid="14" grpId="0" animBg="1"/>
      <p:bldP spid="15" grpId="0" animBg="1"/>
      <p:bldP spid="16" grpId="0" animBg="1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4025" y="1751186"/>
            <a:ext cx="2886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设置4级计数器: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25450" y="1130474"/>
            <a:ext cx="7788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对比字符/数字方式下计数器的设置: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47725" y="2454449"/>
            <a:ext cx="7804150" cy="569912"/>
            <a:chOff x="534" y="1023"/>
            <a:chExt cx="4916" cy="359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34" y="1023"/>
              <a:ext cx="974" cy="35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000" b="1">
                  <a:solidFill>
                    <a:srgbClr val="003800"/>
                  </a:solidFill>
                </a:rPr>
                <a:t>点计数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223" y="1033"/>
              <a:ext cx="956" cy="3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000" b="1">
                  <a:solidFill>
                    <a:srgbClr val="003800"/>
                  </a:solidFill>
                </a:rPr>
                <a:t>线计数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794" y="1025"/>
              <a:ext cx="1145" cy="3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000" b="1">
                  <a:solidFill>
                    <a:srgbClr val="003800"/>
                  </a:solidFill>
                </a:rPr>
                <a:t>字符计数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475" y="1036"/>
              <a:ext cx="975" cy="3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3000" b="1">
                  <a:solidFill>
                    <a:srgbClr val="003800"/>
                  </a:solidFill>
                </a:rPr>
                <a:t>行计数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508" y="12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177" y="120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41" y="1205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184525" y="3052936"/>
            <a:ext cx="220663" cy="473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576388" y="3589511"/>
            <a:ext cx="28209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APA</a:t>
            </a:r>
            <a:r>
              <a:rPr lang="zh-CN" altLang="en-US" sz="3000" b="1"/>
              <a:t>方式下无字符的概念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7543800" y="3094211"/>
            <a:ext cx="158750" cy="5286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907088" y="3646661"/>
            <a:ext cx="28209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APA</a:t>
            </a:r>
            <a:r>
              <a:rPr lang="zh-CN" altLang="en-US" sz="3000" b="1"/>
              <a:t>方式下无字符行的概念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12" grpId="0" animBg="1"/>
      <p:bldP spid="13" grpId="0" build="p" autoUpdateAnimBg="0"/>
      <p:bldP spid="14" grpId="0" animBg="1"/>
      <p:bldP spid="1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5496" y="850478"/>
            <a:ext cx="8831263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68350" indent="-768350">
              <a:spcBef>
                <a:spcPct val="50000"/>
              </a:spcBef>
            </a:pPr>
            <a:r>
              <a:rPr lang="en-US" altLang="zh-CN" sz="3000" b="1"/>
              <a:t>APA</a:t>
            </a:r>
            <a:r>
              <a:rPr lang="zh-CN" altLang="en-US" sz="3000" b="1"/>
              <a:t>方式下: </a:t>
            </a:r>
          </a:p>
          <a:p>
            <a:pPr marL="768350" indent="-768350">
              <a:spcBef>
                <a:spcPct val="5000"/>
              </a:spcBef>
            </a:pPr>
            <a:r>
              <a:rPr lang="zh-CN" altLang="en-US" sz="3000" b="1"/>
              <a:t>   </a:t>
            </a:r>
            <a:r>
              <a:rPr lang="zh-CN" altLang="en-US" sz="2800" b="1"/>
              <a:t>(1</a:t>
            </a:r>
            <a:r>
              <a:rPr lang="en-US" altLang="zh-CN" sz="2800" b="1"/>
              <a:t>) </a:t>
            </a:r>
            <a:r>
              <a:rPr lang="zh-CN" altLang="en-US" sz="2800" b="1"/>
              <a:t>需要计数一条线有多少点, 一帧有多少条线, 以便确定何时产生水平和垂直同步信号。</a:t>
            </a:r>
            <a:endParaRPr lang="en-US" altLang="zh-CN" sz="28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37121" y="2336378"/>
            <a:ext cx="5534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(2) 关于显存地址的安排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56234" y="2817390"/>
            <a:ext cx="809625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图形编码按字节存入显存,  因此每显示8个点, 就需要从显存中读取下一个字节, 为此设置一个点计数器对一个字节的8个点计数; 设置一个字节计数器, 对一条线有多少个字节进行计数, 字节计数器输出作为显存地址(低位地址)。</a:t>
            </a:r>
            <a:endParaRPr lang="en-US" altLang="zh-CN" sz="2800" b="1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70521" y="5008140"/>
            <a:ext cx="7899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同一条线的若干字节, 在显存中有相同的高位地址, 设置一个线计数器,  计数一帧有多少条线, 其输出作为显存高位地址。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800000"/>
            <a:ext cx="6178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900" b="1"/>
              <a:t>— 逻辑结构 (三级计数器)</a:t>
            </a: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188913" y="1376263"/>
            <a:ext cx="8467725" cy="4649788"/>
            <a:chOff x="119" y="395"/>
            <a:chExt cx="5334" cy="2929"/>
          </a:xfrm>
        </p:grpSpPr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19" y="2584"/>
              <a:ext cx="767" cy="31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点脉冲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614" y="433"/>
              <a:ext cx="1440" cy="33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/>
                <a:t> 移位寄存器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555" y="1057"/>
              <a:ext cx="1451" cy="634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800" b="1"/>
                <a:t> </a:t>
              </a:r>
            </a:p>
            <a:p>
              <a:r>
                <a:rPr lang="en-US" altLang="zh-CN" sz="3000" b="1"/>
                <a:t>     VRAM</a:t>
              </a:r>
            </a:p>
            <a:p>
              <a:pPr>
                <a:lnSpc>
                  <a:spcPct val="50000"/>
                </a:lnSpc>
              </a:pPr>
              <a:endParaRPr lang="zh-CN" altLang="en-US" sz="2800" b="1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3025" y="2784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>
              <a:off x="1944" y="2784"/>
              <a:ext cx="2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883" y="2765"/>
              <a:ext cx="2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 flipV="1">
              <a:off x="2825" y="1682"/>
              <a:ext cx="1" cy="7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4308" y="2746"/>
              <a:ext cx="24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1157" y="2501"/>
              <a:ext cx="776" cy="52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600" b="1"/>
                <a:t>点脉冲计数器</a:t>
              </a:r>
              <a:endParaRPr lang="en-US" altLang="zh-CN" sz="2400" b="1"/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2215" y="2489"/>
              <a:ext cx="808" cy="52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2600" b="1"/>
                <a:t>字节计数器</a:t>
              </a:r>
              <a:endParaRPr lang="en-US" altLang="zh-CN" sz="2400" b="1"/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3321" y="2477"/>
              <a:ext cx="985" cy="541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</a:pPr>
              <a:endParaRPr lang="zh-CN" altLang="en-US" sz="2600" b="1"/>
            </a:p>
            <a:p>
              <a:r>
                <a:rPr lang="zh-CN" altLang="en-US" sz="2600" b="1"/>
                <a:t>线计数器</a:t>
              </a:r>
            </a:p>
            <a:p>
              <a:pPr>
                <a:lnSpc>
                  <a:spcPct val="50000"/>
                </a:lnSpc>
              </a:pPr>
              <a:endParaRPr lang="en-US" altLang="zh-CN" sz="2400" b="1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 flipV="1">
              <a:off x="3656" y="1678"/>
              <a:ext cx="1" cy="7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3134" y="2260"/>
              <a:ext cx="1378" cy="511"/>
            </a:xfrm>
            <a:custGeom>
              <a:avLst/>
              <a:gdLst/>
              <a:ahLst/>
              <a:cxnLst>
                <a:cxn ang="0">
                  <a:pos x="0" y="516"/>
                </a:cxn>
                <a:cxn ang="0">
                  <a:pos x="0" y="0"/>
                </a:cxn>
                <a:cxn ang="0">
                  <a:pos x="1142" y="0"/>
                </a:cxn>
              </a:cxnLst>
              <a:rect l="0" t="0" r="r" b="b"/>
              <a:pathLst>
                <a:path w="1142" h="516">
                  <a:moveTo>
                    <a:pt x="0" y="516"/>
                  </a:moveTo>
                  <a:lnTo>
                    <a:pt x="0" y="0"/>
                  </a:lnTo>
                  <a:lnTo>
                    <a:pt x="114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953" y="581"/>
              <a:ext cx="1659" cy="2169"/>
            </a:xfrm>
            <a:custGeom>
              <a:avLst/>
              <a:gdLst/>
              <a:ahLst/>
              <a:cxnLst>
                <a:cxn ang="0">
                  <a:pos x="0" y="2145"/>
                </a:cxn>
                <a:cxn ang="0">
                  <a:pos x="0" y="0"/>
                </a:cxn>
                <a:cxn ang="0">
                  <a:pos x="1937" y="0"/>
                </a:cxn>
              </a:cxnLst>
              <a:rect l="0" t="0" r="r" b="b"/>
              <a:pathLst>
                <a:path w="1937" h="2145">
                  <a:moveTo>
                    <a:pt x="0" y="2145"/>
                  </a:moveTo>
                  <a:lnTo>
                    <a:pt x="0" y="0"/>
                  </a:lnTo>
                  <a:lnTo>
                    <a:pt x="1937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AutoShape 32"/>
            <p:cNvSpPr>
              <a:spLocks noChangeArrowheads="1"/>
            </p:cNvSpPr>
            <p:nvPr/>
          </p:nvSpPr>
          <p:spPr bwMode="auto">
            <a:xfrm>
              <a:off x="3285" y="770"/>
              <a:ext cx="139" cy="272"/>
            </a:xfrm>
            <a:prstGeom prst="upArrow">
              <a:avLst>
                <a:gd name="adj1" fmla="val 50000"/>
                <a:gd name="adj2" fmla="val 48921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4125" y="598"/>
              <a:ext cx="31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4421" y="395"/>
              <a:ext cx="10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视频信号</a:t>
              </a:r>
            </a:p>
          </p:txBody>
        </p:sp>
        <p:sp>
          <p:nvSpPr>
            <p:cNvPr id="21" name="Rectangle 35"/>
            <p:cNvSpPr>
              <a:spLocks noChangeArrowheads="1"/>
            </p:cNvSpPr>
            <p:nvPr/>
          </p:nvSpPr>
          <p:spPr bwMode="auto">
            <a:xfrm>
              <a:off x="1155" y="3032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(8分频</a:t>
              </a:r>
              <a:r>
                <a:rPr lang="en-US" altLang="zh-CN" sz="2400" b="1"/>
                <a:t>)</a:t>
              </a:r>
              <a:endParaRPr lang="zh-CN" altLang="en-US" sz="2400" b="1"/>
            </a:p>
          </p:txBody>
        </p:sp>
        <p:sp>
          <p:nvSpPr>
            <p:cNvPr id="22" name="Rectangle 36"/>
            <p:cNvSpPr>
              <a:spLocks noChangeArrowheads="1"/>
            </p:cNvSpPr>
            <p:nvPr/>
          </p:nvSpPr>
          <p:spPr bwMode="auto">
            <a:xfrm>
              <a:off x="2068" y="3033"/>
              <a:ext cx="10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 smtClean="0"/>
                <a:t>(</a:t>
              </a:r>
              <a:r>
                <a:rPr lang="en-US" altLang="zh-CN" sz="2400" b="1"/>
                <a:t>8</a:t>
              </a:r>
              <a:r>
                <a:rPr lang="zh-CN" altLang="en-US" sz="2400" b="1" smtClean="0"/>
                <a:t>0</a:t>
              </a:r>
              <a:r>
                <a:rPr lang="zh-CN" altLang="en-US" sz="2400" b="1">
                  <a:sym typeface="Symbol" pitchFamily="18" charset="2"/>
                </a:rPr>
                <a:t></a:t>
              </a:r>
              <a:r>
                <a:rPr lang="en-US" altLang="zh-CN" sz="2400" b="1">
                  <a:sym typeface="Symbol" pitchFamily="18" charset="2"/>
                </a:rPr>
                <a:t>L</a:t>
              </a:r>
              <a:r>
                <a:rPr lang="zh-CN" altLang="en-US" sz="2400" b="1"/>
                <a:t>分频</a:t>
              </a:r>
              <a:r>
                <a:rPr lang="en-US" altLang="zh-CN" sz="2400" b="1"/>
                <a:t>)</a:t>
              </a:r>
              <a:endParaRPr lang="zh-CN" altLang="en-US" sz="2400" b="1"/>
            </a:p>
          </p:txBody>
        </p:sp>
        <p:sp>
          <p:nvSpPr>
            <p:cNvPr id="23" name="Rectangle 37"/>
            <p:cNvSpPr>
              <a:spLocks noChangeArrowheads="1"/>
            </p:cNvSpPr>
            <p:nvPr/>
          </p:nvSpPr>
          <p:spPr bwMode="auto">
            <a:xfrm>
              <a:off x="3246" y="3024"/>
              <a:ext cx="11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 smtClean="0"/>
                <a:t>(</a:t>
              </a:r>
              <a:r>
                <a:rPr lang="en-US" altLang="zh-CN" sz="2400" b="1" smtClean="0"/>
                <a:t>48</a:t>
              </a:r>
              <a:r>
                <a:rPr lang="zh-CN" altLang="en-US" sz="2400" b="1" smtClean="0"/>
                <a:t>0</a:t>
              </a:r>
              <a:r>
                <a:rPr lang="zh-CN" altLang="en-US" sz="2400" b="1">
                  <a:sym typeface="Symbol" pitchFamily="18" charset="2"/>
                </a:rPr>
                <a:t></a:t>
              </a:r>
              <a:r>
                <a:rPr lang="en-US" altLang="zh-CN" sz="2400" b="1">
                  <a:sym typeface="Symbol" pitchFamily="18" charset="2"/>
                </a:rPr>
                <a:t>m</a:t>
              </a:r>
              <a:r>
                <a:rPr lang="zh-CN" altLang="en-US" sz="2400" b="1"/>
                <a:t>分频</a:t>
              </a:r>
              <a:r>
                <a:rPr lang="en-US" altLang="zh-CN" sz="2400" b="1"/>
                <a:t>)</a:t>
              </a:r>
              <a:endParaRPr lang="zh-CN" altLang="en-US" sz="2400" b="1"/>
            </a:p>
          </p:txBody>
        </p:sp>
      </p:grp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1781175" y="3547963"/>
            <a:ext cx="28829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列地址(低位地址</a:t>
            </a:r>
            <a:r>
              <a:rPr lang="en-US" altLang="zh-CN" sz="2600" b="1"/>
              <a:t>)</a:t>
            </a: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5803900" y="3541613"/>
            <a:ext cx="3054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行地址(高位地址</a:t>
            </a:r>
            <a:r>
              <a:rPr lang="en-US" altLang="zh-CN" sz="2600" b="1"/>
              <a:t>)</a:t>
            </a:r>
          </a:p>
        </p:txBody>
      </p:sp>
      <p:sp>
        <p:nvSpPr>
          <p:cNvPr id="26" name="Rectangle 54"/>
          <p:cNvSpPr>
            <a:spLocks noChangeArrowheads="1"/>
          </p:cNvSpPr>
          <p:nvPr/>
        </p:nvSpPr>
        <p:spPr bwMode="auto">
          <a:xfrm>
            <a:off x="7218363" y="4032150"/>
            <a:ext cx="15113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600" b="1"/>
              <a:t>水平同步</a:t>
            </a:r>
          </a:p>
          <a:p>
            <a:pPr>
              <a:lnSpc>
                <a:spcPct val="90000"/>
              </a:lnSpc>
            </a:pPr>
            <a:r>
              <a:rPr lang="zh-CN" altLang="en-US" sz="2600" b="1"/>
              <a:t> (行同步</a:t>
            </a:r>
            <a:r>
              <a:rPr lang="en-US" altLang="zh-CN" sz="2600" b="1"/>
              <a:t>)</a:t>
            </a:r>
          </a:p>
        </p:txBody>
      </p:sp>
      <p:sp>
        <p:nvSpPr>
          <p:cNvPr id="27" name="Rectangle 55"/>
          <p:cNvSpPr>
            <a:spLocks noChangeArrowheads="1"/>
          </p:cNvSpPr>
          <p:nvPr/>
        </p:nvSpPr>
        <p:spPr bwMode="auto">
          <a:xfrm>
            <a:off x="7221538" y="4843363"/>
            <a:ext cx="15113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600" b="1"/>
              <a:t>垂直同步</a:t>
            </a:r>
          </a:p>
          <a:p>
            <a:pPr>
              <a:lnSpc>
                <a:spcPct val="90000"/>
              </a:lnSpc>
            </a:pPr>
            <a:r>
              <a:rPr lang="zh-CN" altLang="en-US" sz="2600" b="1"/>
              <a:t> (场同步</a:t>
            </a:r>
            <a:r>
              <a:rPr lang="en-US" altLang="zh-CN" sz="26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24" grpId="0" build="p" autoUpdateAnimBg="0"/>
      <p:bldP spid="25" grpId="0" build="p" autoUpdateAnimBg="0"/>
      <p:bldP spid="26" grpId="0" autoUpdateAnimBg="0"/>
      <p:bldP spid="2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1925" y="901600"/>
            <a:ext cx="8780463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68325" indent="-568325">
              <a:spcBef>
                <a:spcPct val="50000"/>
              </a:spcBef>
            </a:pPr>
            <a:r>
              <a:rPr lang="zh-CN" altLang="en-US" sz="2900" b="1"/>
              <a:t>例. 假设一台计算机的显示缓存用</a:t>
            </a:r>
            <a:r>
              <a:rPr lang="en-US" altLang="zh-CN" sz="2900" b="1"/>
              <a:t>DRAM</a:t>
            </a:r>
            <a:r>
              <a:rPr lang="zh-CN" altLang="en-US" sz="2900" b="1"/>
              <a:t>芯片实现, 若要求显示分辨率为1600</a:t>
            </a:r>
            <a:r>
              <a:rPr lang="zh-CN" altLang="en-US" sz="2900" b="1">
                <a:sym typeface="Symbol" pitchFamily="18" charset="2"/>
              </a:rPr>
              <a:t>1200, 颜色深度24位</a:t>
            </a:r>
            <a:r>
              <a:rPr lang="en-US" altLang="zh-CN" sz="2900" b="1">
                <a:sym typeface="Symbol" pitchFamily="18" charset="2"/>
              </a:rPr>
              <a:t>, </a:t>
            </a:r>
            <a:r>
              <a:rPr lang="zh-CN" altLang="en-US" sz="2900" b="1">
                <a:sym typeface="Symbol" pitchFamily="18" charset="2"/>
              </a:rPr>
              <a:t>帧频为85</a:t>
            </a:r>
            <a:r>
              <a:rPr lang="en-US" altLang="zh-CN" sz="2900" b="1">
                <a:sym typeface="Symbol" pitchFamily="18" charset="2"/>
              </a:rPr>
              <a:t>Hz, </a:t>
            </a:r>
            <a:r>
              <a:rPr lang="zh-CN" altLang="en-US" sz="2900" b="1">
                <a:sym typeface="Symbol" pitchFamily="18" charset="2"/>
              </a:rPr>
              <a:t>显存总带宽的50%用来刷新屏幕, 则需要的显存总带宽至少约为: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9550" y="2733575"/>
            <a:ext cx="899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"/>
              </a:spcBef>
            </a:pPr>
            <a:r>
              <a:rPr lang="en-US" altLang="zh-CN" sz="2800" b="1">
                <a:ea typeface="华文新魏" pitchFamily="2" charset="-122"/>
              </a:rPr>
              <a:t>A.</a:t>
            </a:r>
            <a:r>
              <a:rPr lang="en-US" altLang="zh-CN" sz="1200" b="1">
                <a:ea typeface="华文新魏" pitchFamily="2" charset="-122"/>
              </a:rPr>
              <a:t> </a:t>
            </a:r>
            <a:r>
              <a:rPr lang="en-US" altLang="zh-CN" sz="2800" b="1">
                <a:ea typeface="华文新魏" pitchFamily="2" charset="-122"/>
              </a:rPr>
              <a:t>245Mbps    B.</a:t>
            </a:r>
            <a:r>
              <a:rPr lang="en-US" altLang="zh-CN" sz="1200" b="1">
                <a:ea typeface="华文新魏" pitchFamily="2" charset="-122"/>
              </a:rPr>
              <a:t> </a:t>
            </a:r>
            <a:r>
              <a:rPr lang="en-US" altLang="zh-CN" sz="2800" b="1">
                <a:ea typeface="华文新魏" pitchFamily="2" charset="-122"/>
              </a:rPr>
              <a:t>979Mbps   C.</a:t>
            </a:r>
            <a:r>
              <a:rPr lang="en-US" altLang="zh-CN" sz="1200" b="1">
                <a:ea typeface="华文新魏" pitchFamily="2" charset="-122"/>
              </a:rPr>
              <a:t> </a:t>
            </a:r>
            <a:r>
              <a:rPr lang="en-US" altLang="zh-CN" sz="2800" b="1">
                <a:ea typeface="华文新魏" pitchFamily="2" charset="-122"/>
              </a:rPr>
              <a:t>1958Mbps    D.</a:t>
            </a:r>
            <a:r>
              <a:rPr lang="en-US" altLang="zh-CN" sz="1200" b="1">
                <a:ea typeface="华文新魏" pitchFamily="2" charset="-122"/>
              </a:rPr>
              <a:t> </a:t>
            </a:r>
            <a:r>
              <a:rPr lang="en-US" altLang="zh-CN" sz="2800" b="1">
                <a:ea typeface="华文新魏" pitchFamily="2" charset="-122"/>
              </a:rPr>
              <a:t>7834Mbps</a:t>
            </a:r>
            <a:endParaRPr lang="zh-CN" altLang="en-US" sz="2800" b="1">
              <a:ea typeface="华文新魏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0525" y="3338413"/>
            <a:ext cx="3292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宋体" pitchFamily="2" charset="-122"/>
              </a:rPr>
              <a:t>解: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58813" y="3822600"/>
            <a:ext cx="79343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sym typeface="Symbol" pitchFamily="18" charset="2"/>
              </a:rPr>
              <a:t>显存总带宽= </a:t>
            </a:r>
            <a:r>
              <a:rPr lang="zh-CN" altLang="en-US" sz="3000" b="1">
                <a:solidFill>
                  <a:schemeClr val="folHlink"/>
                </a:solidFill>
              </a:rPr>
              <a:t>1600</a:t>
            </a:r>
            <a:r>
              <a:rPr lang="zh-CN" altLang="en-US" sz="3000" b="1">
                <a:solidFill>
                  <a:schemeClr val="folHlink"/>
                </a:solidFill>
                <a:sym typeface="Symbol" pitchFamily="18" charset="2"/>
              </a:rPr>
              <a:t>120024</a:t>
            </a:r>
            <a:r>
              <a:rPr lang="zh-CN" altLang="en-US" sz="1200" b="1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zh-CN" altLang="en-US" sz="3000" b="1">
                <a:solidFill>
                  <a:schemeClr val="folHlink"/>
                </a:solidFill>
                <a:sym typeface="Symbol" pitchFamily="18" charset="2"/>
              </a:rPr>
              <a:t>位</a:t>
            </a:r>
            <a:r>
              <a:rPr lang="zh-CN" altLang="en-US" sz="1200" b="1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zh-CN" altLang="en-US" sz="3000" b="1">
                <a:solidFill>
                  <a:schemeClr val="folHlink"/>
                </a:solidFill>
                <a:sym typeface="Symbol" pitchFamily="18" charset="2"/>
              </a:rPr>
              <a:t>85</a:t>
            </a:r>
            <a:r>
              <a:rPr lang="en-US" altLang="zh-CN" sz="3000" b="1">
                <a:solidFill>
                  <a:schemeClr val="folHlink"/>
                </a:solidFill>
                <a:sym typeface="Symbol" pitchFamily="18" charset="2"/>
              </a:rPr>
              <a:t>Hz</a:t>
            </a:r>
            <a:r>
              <a:rPr lang="zh-CN" altLang="en-US" sz="1200" b="1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zh-CN" altLang="en-US" sz="3000" b="1">
                <a:solidFill>
                  <a:schemeClr val="folHlink"/>
                </a:solidFill>
                <a:sym typeface="Symbol" pitchFamily="18" charset="2"/>
              </a:rPr>
              <a:t></a:t>
            </a:r>
            <a:r>
              <a:rPr lang="zh-CN" altLang="en-US" sz="1200" b="1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zh-CN" altLang="en-US" sz="3000" b="1">
                <a:solidFill>
                  <a:schemeClr val="folHlink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65388" y="4363938"/>
            <a:ext cx="4697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sym typeface="Symbol" pitchFamily="18" charset="2"/>
              </a:rPr>
              <a:t>= 7833600000=</a:t>
            </a:r>
            <a:r>
              <a:rPr lang="zh-CN" altLang="en-US" sz="2800" b="1" u="sng">
                <a:solidFill>
                  <a:schemeClr val="folHlink"/>
                </a:solidFill>
                <a:sym typeface="Symbol" pitchFamily="18" charset="2"/>
              </a:rPr>
              <a:t>7833.6 </a:t>
            </a:r>
            <a:r>
              <a:rPr lang="en-US" altLang="zh-CN" sz="2800" b="1" u="sng">
                <a:solidFill>
                  <a:schemeClr val="folHlink"/>
                </a:solidFill>
                <a:ea typeface="华文新魏" pitchFamily="2" charset="-122"/>
              </a:rPr>
              <a:t>Mbps</a:t>
            </a:r>
            <a:endParaRPr lang="zh-CN" altLang="en-US" sz="2800" b="1" u="sng">
              <a:solidFill>
                <a:schemeClr val="folHlink"/>
              </a:solidFill>
              <a:ea typeface="华文新魏" pitchFamily="2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307263" y="4109938"/>
            <a:ext cx="458787" cy="954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5" y="96"/>
              </a:cxn>
              <a:cxn ang="0">
                <a:pos x="395" y="907"/>
              </a:cxn>
            </a:cxnLst>
            <a:rect l="0" t="0" r="r" b="b"/>
            <a:pathLst>
              <a:path w="395" h="907">
                <a:moveTo>
                  <a:pt x="0" y="0"/>
                </a:moveTo>
                <a:lnTo>
                  <a:pt x="395" y="96"/>
                </a:lnTo>
                <a:lnTo>
                  <a:pt x="395" y="907"/>
                </a:lnTo>
              </a:path>
            </a:pathLst>
          </a:custGeom>
          <a:noFill/>
          <a:ln w="22225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905500" y="5075138"/>
            <a:ext cx="31003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因为有50%的带宽要用于</a:t>
            </a:r>
            <a:r>
              <a:rPr lang="zh-CN" altLang="en-US" sz="2800" b="1">
                <a:solidFill>
                  <a:schemeClr val="tx1"/>
                </a:solidFill>
                <a:sym typeface="Symbol" pitchFamily="18" charset="2"/>
              </a:rPr>
              <a:t>刷新屏幕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5816600" y="3143150"/>
            <a:ext cx="1071563" cy="165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nimBg="1"/>
      <p:bldP spid="8" grpId="0" autoUpdateAnimBg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34950" y="774154"/>
            <a:ext cx="2511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2. 扫描方式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04863" y="1777454"/>
            <a:ext cx="5181600" cy="53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电子束无固定扫描路径,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8475" y="1302791"/>
            <a:ext cx="2528888" cy="53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ym typeface="Webdings" pitchFamily="18" charset="2"/>
              </a:rPr>
              <a:t> </a:t>
            </a:r>
            <a:r>
              <a:rPr lang="zh-CN" altLang="en-US" sz="2900" b="1"/>
              <a:t>随机扫描: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738688" y="1747291"/>
            <a:ext cx="3063875" cy="53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控制电路复杂。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9425" y="2312441"/>
            <a:ext cx="2954338" cy="53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ym typeface="Webdings" pitchFamily="18" charset="2"/>
              </a:rPr>
              <a:t></a:t>
            </a:r>
            <a:r>
              <a:rPr lang="zh-CN" altLang="en-US" sz="2900" b="1"/>
              <a:t>光栅扫描: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12800" y="2729954"/>
            <a:ext cx="4062413" cy="53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电子束扫描路径固定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44550" y="2733129"/>
            <a:ext cx="8042275" cy="98488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                                     (自上而下, 从左向右全屏扫描),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692275" y="3191916"/>
            <a:ext cx="3505200" cy="53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控制电路简单。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4000" y="3776116"/>
            <a:ext cx="3505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3. 光栅的形成   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603250" y="4282529"/>
            <a:ext cx="45259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水平偏转线圈加锯齿波电流,  形成水平扫描线(即行扫描) </a:t>
            </a:r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588963" y="5219154"/>
            <a:ext cx="47831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/>
              <a:t>垂直偏转线圈加锯齿波电流,  使水平线垂直移动</a:t>
            </a:r>
            <a:r>
              <a:rPr lang="zh-CN" altLang="en-US" sz="2800" b="1"/>
              <a:t>(即场扫描)</a:t>
            </a:r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auto">
          <a:xfrm flipV="1">
            <a:off x="5462588" y="4839741"/>
            <a:ext cx="674687" cy="523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Line 67"/>
          <p:cNvSpPr>
            <a:spLocks noChangeShapeType="1"/>
          </p:cNvSpPr>
          <p:nvPr/>
        </p:nvSpPr>
        <p:spPr bwMode="auto">
          <a:xfrm>
            <a:off x="6122988" y="4854029"/>
            <a:ext cx="161925" cy="4953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Line 68"/>
          <p:cNvSpPr>
            <a:spLocks noChangeShapeType="1"/>
          </p:cNvSpPr>
          <p:nvPr/>
        </p:nvSpPr>
        <p:spPr bwMode="auto">
          <a:xfrm flipV="1">
            <a:off x="6299200" y="4825454"/>
            <a:ext cx="660400" cy="523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Line 69"/>
          <p:cNvSpPr>
            <a:spLocks noChangeShapeType="1"/>
          </p:cNvSpPr>
          <p:nvPr/>
        </p:nvSpPr>
        <p:spPr bwMode="auto">
          <a:xfrm>
            <a:off x="6973888" y="4839741"/>
            <a:ext cx="133350" cy="523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Line 70"/>
          <p:cNvSpPr>
            <a:spLocks noChangeShapeType="1"/>
          </p:cNvSpPr>
          <p:nvPr/>
        </p:nvSpPr>
        <p:spPr bwMode="auto">
          <a:xfrm flipV="1">
            <a:off x="7121525" y="4825454"/>
            <a:ext cx="688975" cy="523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Line 71"/>
          <p:cNvSpPr>
            <a:spLocks noChangeShapeType="1"/>
          </p:cNvSpPr>
          <p:nvPr/>
        </p:nvSpPr>
        <p:spPr bwMode="auto">
          <a:xfrm>
            <a:off x="7824788" y="4839741"/>
            <a:ext cx="146050" cy="5381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Line 72"/>
          <p:cNvSpPr>
            <a:spLocks noChangeShapeType="1"/>
          </p:cNvSpPr>
          <p:nvPr/>
        </p:nvSpPr>
        <p:spPr bwMode="auto">
          <a:xfrm flipV="1">
            <a:off x="7985125" y="4854029"/>
            <a:ext cx="676275" cy="5095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" name="Line 75"/>
          <p:cNvSpPr>
            <a:spLocks noChangeShapeType="1"/>
          </p:cNvSpPr>
          <p:nvPr/>
        </p:nvSpPr>
        <p:spPr bwMode="auto">
          <a:xfrm>
            <a:off x="8655050" y="4854029"/>
            <a:ext cx="160338" cy="523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1" name="Line 95"/>
          <p:cNvSpPr>
            <a:spLocks noChangeShapeType="1"/>
          </p:cNvSpPr>
          <p:nvPr/>
        </p:nvSpPr>
        <p:spPr bwMode="auto">
          <a:xfrm flipV="1">
            <a:off x="5443538" y="5501729"/>
            <a:ext cx="3324225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>
            <a:off x="8767763" y="5501729"/>
            <a:ext cx="204787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 advAuto="3000"/>
      <p:bldP spid="4" grpId="0" build="p" autoUpdateAnimBg="0"/>
      <p:bldP spid="5" grpId="0" build="p" autoUpdateAnimBg="0" advAuto="2000"/>
      <p:bldP spid="6" grpId="0" build="p" autoUpdateAnimBg="0"/>
      <p:bldP spid="7" grpId="0" build="p" autoUpdateAnimBg="0"/>
      <p:bldP spid="8" grpId="0" build="p" autoUpdateAnimBg="0" advAuto="1000"/>
      <p:bldP spid="9" grpId="0" build="p" autoUpdateAnimBg="0" advAuto="2000"/>
      <p:bldP spid="10" grpId="0" build="p" autoUpdateAnimBg="0"/>
      <p:bldP spid="11" grpId="0" build="p" autoUpdateAnimBg="0"/>
      <p:bldP spid="12" grpId="0" autoUpdateAnimBg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3516313" y="2271737"/>
            <a:ext cx="5248275" cy="585787"/>
            <a:chOff x="1810" y="1517"/>
            <a:chExt cx="3306" cy="369"/>
          </a:xfrm>
        </p:grpSpPr>
        <p:sp>
          <p:nvSpPr>
            <p:cNvPr id="3" name="Line 2"/>
            <p:cNvSpPr>
              <a:spLocks noChangeShapeType="1"/>
            </p:cNvSpPr>
            <p:nvPr/>
          </p:nvSpPr>
          <p:spPr bwMode="auto">
            <a:xfrm flipV="1">
              <a:off x="3196" y="1517"/>
              <a:ext cx="336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" name="Line 3"/>
            <p:cNvSpPr>
              <a:spLocks noChangeShapeType="1"/>
            </p:cNvSpPr>
            <p:nvPr/>
          </p:nvSpPr>
          <p:spPr bwMode="auto">
            <a:xfrm>
              <a:off x="3532" y="1517"/>
              <a:ext cx="144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3676" y="1517"/>
              <a:ext cx="336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012" y="1517"/>
              <a:ext cx="144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4156" y="1517"/>
              <a:ext cx="336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492" y="1517"/>
              <a:ext cx="144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4636" y="1517"/>
              <a:ext cx="336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972" y="1517"/>
              <a:ext cx="144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810" y="1559"/>
              <a:ext cx="16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行扫描电流:   </a:t>
              </a:r>
            </a:p>
          </p:txBody>
        </p:sp>
      </p:grpSp>
      <p:grpSp>
        <p:nvGrpSpPr>
          <p:cNvPr id="12" name="Group 95"/>
          <p:cNvGrpSpPr>
            <a:grpSpLocks/>
          </p:cNvGrpSpPr>
          <p:nvPr/>
        </p:nvGrpSpPr>
        <p:grpSpPr bwMode="auto">
          <a:xfrm>
            <a:off x="3516313" y="2762274"/>
            <a:ext cx="5414962" cy="660400"/>
            <a:chOff x="2215" y="1646"/>
            <a:chExt cx="3411" cy="416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215" y="1735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场扫描电流:   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3619" y="1646"/>
              <a:ext cx="1815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434" y="1655"/>
              <a:ext cx="192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3148013" y="642962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水平正扫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3100388" y="1257324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水平回扫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3014663" y="1736749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垂直回扫</a:t>
            </a:r>
          </a:p>
        </p:txBody>
      </p:sp>
      <p:grpSp>
        <p:nvGrpSpPr>
          <p:cNvPr id="19" name="Group 96"/>
          <p:cNvGrpSpPr>
            <a:grpSpLocks/>
          </p:cNvGrpSpPr>
          <p:nvPr/>
        </p:nvGrpSpPr>
        <p:grpSpPr bwMode="auto">
          <a:xfrm>
            <a:off x="1171575" y="3306787"/>
            <a:ext cx="6721475" cy="2930525"/>
            <a:chOff x="738" y="1764"/>
            <a:chExt cx="4234" cy="1846"/>
          </a:xfrm>
        </p:grpSpPr>
        <p:sp>
          <p:nvSpPr>
            <p:cNvPr id="20" name="Text Box 49"/>
            <p:cNvSpPr txBox="1">
              <a:spLocks noChangeArrowheads="1"/>
            </p:cNvSpPr>
            <p:nvPr/>
          </p:nvSpPr>
          <p:spPr bwMode="auto">
            <a:xfrm>
              <a:off x="4584" y="2038"/>
              <a:ext cx="388" cy="79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荧光屏</a:t>
              </a: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2363" y="1980"/>
              <a:ext cx="349" cy="84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1"/>
                  </a:solidFill>
                </a:rPr>
                <a:t>  </a:t>
              </a:r>
              <a:r>
                <a:rPr lang="zh-CN" altLang="en-US" sz="2400" b="1">
                  <a:solidFill>
                    <a:srgbClr val="000099"/>
                  </a:solidFill>
                </a:rPr>
                <a:t>电子枪</a:t>
              </a:r>
            </a:p>
          </p:txBody>
        </p:sp>
        <p:sp>
          <p:nvSpPr>
            <p:cNvPr id="22" name="Text Box 51"/>
            <p:cNvSpPr txBox="1">
              <a:spLocks noChangeArrowheads="1"/>
            </p:cNvSpPr>
            <p:nvPr/>
          </p:nvSpPr>
          <p:spPr bwMode="auto">
            <a:xfrm>
              <a:off x="2804" y="1987"/>
              <a:ext cx="340" cy="83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聚焦系统</a:t>
              </a:r>
            </a:p>
          </p:txBody>
        </p:sp>
        <p:sp>
          <p:nvSpPr>
            <p:cNvPr id="23" name="Text Box 52"/>
            <p:cNvSpPr txBox="1">
              <a:spLocks noChangeArrowheads="1"/>
            </p:cNvSpPr>
            <p:nvPr/>
          </p:nvSpPr>
          <p:spPr bwMode="auto">
            <a:xfrm>
              <a:off x="3261" y="1980"/>
              <a:ext cx="332" cy="83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水平偏转</a:t>
              </a:r>
            </a:p>
          </p:txBody>
        </p:sp>
        <p:sp>
          <p:nvSpPr>
            <p:cNvPr id="24" name="Text Box 53"/>
            <p:cNvSpPr txBox="1">
              <a:spLocks noChangeArrowheads="1"/>
            </p:cNvSpPr>
            <p:nvPr/>
          </p:nvSpPr>
          <p:spPr bwMode="auto">
            <a:xfrm>
              <a:off x="3732" y="1979"/>
              <a:ext cx="332" cy="83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垂直偏转</a:t>
              </a:r>
            </a:p>
          </p:txBody>
        </p:sp>
        <p:grpSp>
          <p:nvGrpSpPr>
            <p:cNvPr id="25" name="Group 60"/>
            <p:cNvGrpSpPr>
              <a:grpSpLocks/>
            </p:cNvGrpSpPr>
            <p:nvPr/>
          </p:nvGrpSpPr>
          <p:grpSpPr bwMode="auto">
            <a:xfrm>
              <a:off x="2250" y="1764"/>
              <a:ext cx="2305" cy="1318"/>
              <a:chOff x="832" y="2313"/>
              <a:chExt cx="3904" cy="1824"/>
            </a:xfrm>
          </p:grpSpPr>
          <p:sp>
            <p:nvSpPr>
              <p:cNvPr id="30" name="Line 48"/>
              <p:cNvSpPr>
                <a:spLocks noChangeShapeType="1"/>
              </p:cNvSpPr>
              <p:nvPr/>
            </p:nvSpPr>
            <p:spPr bwMode="auto">
              <a:xfrm>
                <a:off x="4058" y="3935"/>
                <a:ext cx="60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Line 54"/>
              <p:cNvSpPr>
                <a:spLocks noChangeShapeType="1"/>
              </p:cNvSpPr>
              <p:nvPr/>
            </p:nvSpPr>
            <p:spPr bwMode="auto">
              <a:xfrm>
                <a:off x="832" y="2553"/>
                <a:ext cx="32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2" name="Line 55"/>
              <p:cNvSpPr>
                <a:spLocks noChangeShapeType="1"/>
              </p:cNvSpPr>
              <p:nvPr/>
            </p:nvSpPr>
            <p:spPr bwMode="auto">
              <a:xfrm>
                <a:off x="832" y="3945"/>
                <a:ext cx="32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3" name="Line 56"/>
              <p:cNvSpPr>
                <a:spLocks noChangeShapeType="1"/>
              </p:cNvSpPr>
              <p:nvPr/>
            </p:nvSpPr>
            <p:spPr bwMode="auto">
              <a:xfrm>
                <a:off x="832" y="2553"/>
                <a:ext cx="1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4" name="Line 57"/>
              <p:cNvSpPr>
                <a:spLocks noChangeShapeType="1"/>
              </p:cNvSpPr>
              <p:nvPr/>
            </p:nvSpPr>
            <p:spPr bwMode="auto">
              <a:xfrm flipV="1">
                <a:off x="4086" y="2313"/>
                <a:ext cx="57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5" name="Freeform 58"/>
              <p:cNvSpPr>
                <a:spLocks/>
              </p:cNvSpPr>
              <p:nvPr/>
            </p:nvSpPr>
            <p:spPr bwMode="auto">
              <a:xfrm>
                <a:off x="4667" y="2313"/>
                <a:ext cx="69" cy="18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8" y="1619"/>
                  </a:cxn>
                  <a:cxn ang="0">
                    <a:pos x="0" y="3188"/>
                  </a:cxn>
                </a:cxnLst>
                <a:rect l="0" t="0" r="r" b="b"/>
                <a:pathLst>
                  <a:path w="298" h="3188">
                    <a:moveTo>
                      <a:pt x="0" y="0"/>
                    </a:moveTo>
                    <a:cubicBezTo>
                      <a:pt x="149" y="544"/>
                      <a:pt x="298" y="1088"/>
                      <a:pt x="298" y="1619"/>
                    </a:cubicBezTo>
                    <a:cubicBezTo>
                      <a:pt x="298" y="2150"/>
                      <a:pt x="149" y="2669"/>
                      <a:pt x="0" y="318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6" name="Freeform 59"/>
              <p:cNvSpPr>
                <a:spLocks/>
              </p:cNvSpPr>
              <p:nvPr/>
            </p:nvSpPr>
            <p:spPr bwMode="auto">
              <a:xfrm flipH="1">
                <a:off x="4585" y="2319"/>
                <a:ext cx="69" cy="18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8" y="1619"/>
                  </a:cxn>
                  <a:cxn ang="0">
                    <a:pos x="0" y="3188"/>
                  </a:cxn>
                </a:cxnLst>
                <a:rect l="0" t="0" r="r" b="b"/>
                <a:pathLst>
                  <a:path w="298" h="3188">
                    <a:moveTo>
                      <a:pt x="0" y="0"/>
                    </a:moveTo>
                    <a:cubicBezTo>
                      <a:pt x="149" y="544"/>
                      <a:pt x="298" y="1088"/>
                      <a:pt x="298" y="1619"/>
                    </a:cubicBezTo>
                    <a:cubicBezTo>
                      <a:pt x="298" y="2150"/>
                      <a:pt x="149" y="2669"/>
                      <a:pt x="0" y="318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26" name="Text Box 64"/>
            <p:cNvSpPr txBox="1">
              <a:spLocks noChangeArrowheads="1"/>
            </p:cNvSpPr>
            <p:nvPr/>
          </p:nvSpPr>
          <p:spPr bwMode="auto">
            <a:xfrm>
              <a:off x="741" y="2894"/>
              <a:ext cx="1272" cy="3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行扫描电路</a:t>
              </a:r>
              <a:r>
                <a:rPr lang="en-US" altLang="zh-CN" sz="2800" b="1">
                  <a:latin typeface="宋体" pitchFamily="2" charset="-122"/>
                </a:rPr>
                <a:t>  </a:t>
              </a:r>
            </a:p>
          </p:txBody>
        </p:sp>
        <p:sp>
          <p:nvSpPr>
            <p:cNvPr id="27" name="Text Box 65"/>
            <p:cNvSpPr txBox="1">
              <a:spLocks noChangeArrowheads="1"/>
            </p:cNvSpPr>
            <p:nvPr/>
          </p:nvSpPr>
          <p:spPr bwMode="auto">
            <a:xfrm>
              <a:off x="738" y="3298"/>
              <a:ext cx="1271" cy="3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场扫描电路   </a:t>
              </a:r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2013" y="2807"/>
              <a:ext cx="1380" cy="279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1380" y="199"/>
                </a:cxn>
                <a:cxn ang="0">
                  <a:pos x="1380" y="0"/>
                </a:cxn>
              </a:cxnLst>
              <a:rect l="0" t="0" r="r" b="b"/>
              <a:pathLst>
                <a:path w="1380" h="199">
                  <a:moveTo>
                    <a:pt x="0" y="199"/>
                  </a:moveTo>
                  <a:lnTo>
                    <a:pt x="1380" y="199"/>
                  </a:lnTo>
                  <a:lnTo>
                    <a:pt x="1380" y="0"/>
                  </a:lnTo>
                </a:path>
              </a:pathLst>
            </a:custGeom>
            <a:noFill/>
            <a:ln w="2222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Freeform 67"/>
            <p:cNvSpPr>
              <a:spLocks/>
            </p:cNvSpPr>
            <p:nvPr/>
          </p:nvSpPr>
          <p:spPr bwMode="auto">
            <a:xfrm>
              <a:off x="2019" y="2824"/>
              <a:ext cx="1847" cy="636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1380" y="199"/>
                </a:cxn>
                <a:cxn ang="0">
                  <a:pos x="1380" y="0"/>
                </a:cxn>
              </a:cxnLst>
              <a:rect l="0" t="0" r="r" b="b"/>
              <a:pathLst>
                <a:path w="1380" h="199">
                  <a:moveTo>
                    <a:pt x="0" y="199"/>
                  </a:moveTo>
                  <a:lnTo>
                    <a:pt x="1380" y="199"/>
                  </a:lnTo>
                  <a:lnTo>
                    <a:pt x="1380" y="0"/>
                  </a:lnTo>
                </a:path>
              </a:pathLst>
            </a:custGeom>
            <a:noFill/>
            <a:ln w="2222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37" name="AutoShape 75"/>
          <p:cNvSpPr>
            <a:spLocks noChangeArrowheads="1"/>
          </p:cNvSpPr>
          <p:nvPr/>
        </p:nvSpPr>
        <p:spPr bwMode="auto">
          <a:xfrm>
            <a:off x="185738" y="892199"/>
            <a:ext cx="2800350" cy="22145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8" name="Line 76"/>
          <p:cNvSpPr>
            <a:spLocks noChangeShapeType="1"/>
          </p:cNvSpPr>
          <p:nvPr/>
        </p:nvSpPr>
        <p:spPr bwMode="auto">
          <a:xfrm>
            <a:off x="347663" y="1103337"/>
            <a:ext cx="2562225" cy="214312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3" name="Line 81"/>
          <p:cNvSpPr>
            <a:spLocks noChangeShapeType="1"/>
          </p:cNvSpPr>
          <p:nvPr/>
        </p:nvSpPr>
        <p:spPr bwMode="auto">
          <a:xfrm>
            <a:off x="287338" y="2659087"/>
            <a:ext cx="254635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5" name="Line 83"/>
          <p:cNvSpPr>
            <a:spLocks noChangeShapeType="1"/>
          </p:cNvSpPr>
          <p:nvPr/>
        </p:nvSpPr>
        <p:spPr bwMode="auto">
          <a:xfrm flipH="1">
            <a:off x="333375" y="1362546"/>
            <a:ext cx="2514600" cy="122238"/>
          </a:xfrm>
          <a:prstGeom prst="line">
            <a:avLst/>
          </a:prstGeom>
          <a:noFill/>
          <a:ln w="50800" cmpd="sng">
            <a:solidFill>
              <a:srgbClr val="00B05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6" name="Line 84"/>
          <p:cNvSpPr>
            <a:spLocks noChangeShapeType="1"/>
          </p:cNvSpPr>
          <p:nvPr/>
        </p:nvSpPr>
        <p:spPr bwMode="auto">
          <a:xfrm flipH="1">
            <a:off x="347663" y="1692424"/>
            <a:ext cx="2514600" cy="152400"/>
          </a:xfrm>
          <a:prstGeom prst="line">
            <a:avLst/>
          </a:prstGeom>
          <a:noFill/>
          <a:ln w="50800" cmpd="sng">
            <a:solidFill>
              <a:srgbClr val="00B05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7" name="Line 85"/>
          <p:cNvSpPr>
            <a:spLocks noChangeShapeType="1"/>
          </p:cNvSpPr>
          <p:nvPr/>
        </p:nvSpPr>
        <p:spPr bwMode="auto">
          <a:xfrm flipH="1">
            <a:off x="331788" y="2095570"/>
            <a:ext cx="2514600" cy="152400"/>
          </a:xfrm>
          <a:prstGeom prst="line">
            <a:avLst/>
          </a:prstGeom>
          <a:noFill/>
          <a:ln w="50800" cmpd="sng">
            <a:solidFill>
              <a:srgbClr val="00B05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8" name="Line 86"/>
          <p:cNvSpPr>
            <a:spLocks noChangeShapeType="1"/>
          </p:cNvSpPr>
          <p:nvPr/>
        </p:nvSpPr>
        <p:spPr bwMode="auto">
          <a:xfrm>
            <a:off x="341462" y="1085874"/>
            <a:ext cx="2520801" cy="18018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9" name="Line 87"/>
          <p:cNvSpPr>
            <a:spLocks noChangeShapeType="1"/>
          </p:cNvSpPr>
          <p:nvPr/>
        </p:nvSpPr>
        <p:spPr bwMode="auto">
          <a:xfrm flipH="1">
            <a:off x="323528" y="2468637"/>
            <a:ext cx="2482850" cy="168275"/>
          </a:xfrm>
          <a:prstGeom prst="line">
            <a:avLst/>
          </a:prstGeom>
          <a:noFill/>
          <a:ln w="53975" cmpd="sng">
            <a:solidFill>
              <a:srgbClr val="00B05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0" name="Line 88"/>
          <p:cNvSpPr>
            <a:spLocks noChangeShapeType="1"/>
          </p:cNvSpPr>
          <p:nvPr/>
        </p:nvSpPr>
        <p:spPr bwMode="auto">
          <a:xfrm>
            <a:off x="347663" y="2246337"/>
            <a:ext cx="25146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" name="Line 89"/>
          <p:cNvSpPr>
            <a:spLocks noChangeShapeType="1"/>
          </p:cNvSpPr>
          <p:nvPr/>
        </p:nvSpPr>
        <p:spPr bwMode="auto">
          <a:xfrm>
            <a:off x="347663" y="1865337"/>
            <a:ext cx="25146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2" name="Line 90"/>
          <p:cNvSpPr>
            <a:spLocks noChangeShapeType="1"/>
          </p:cNvSpPr>
          <p:nvPr/>
        </p:nvSpPr>
        <p:spPr bwMode="auto">
          <a:xfrm>
            <a:off x="347663" y="1484337"/>
            <a:ext cx="25146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3" name="Line 91"/>
          <p:cNvSpPr>
            <a:spLocks noChangeShapeType="1"/>
          </p:cNvSpPr>
          <p:nvPr/>
        </p:nvSpPr>
        <p:spPr bwMode="auto">
          <a:xfrm flipV="1">
            <a:off x="2024063" y="950937"/>
            <a:ext cx="1190625" cy="2571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4" name="Line 92"/>
          <p:cNvSpPr>
            <a:spLocks noChangeShapeType="1"/>
          </p:cNvSpPr>
          <p:nvPr/>
        </p:nvSpPr>
        <p:spPr bwMode="auto">
          <a:xfrm flipV="1">
            <a:off x="2679700" y="2247924"/>
            <a:ext cx="958850" cy="4064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lg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5" name="Line 93"/>
          <p:cNvSpPr>
            <a:spLocks noChangeShapeType="1"/>
          </p:cNvSpPr>
          <p:nvPr/>
        </p:nvSpPr>
        <p:spPr bwMode="auto">
          <a:xfrm>
            <a:off x="2295525" y="1408137"/>
            <a:ext cx="852488" cy="157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37" grpId="0" animBg="1"/>
      <p:bldP spid="38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7675" y="3944069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扫描顺序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74875" y="3394794"/>
            <a:ext cx="2566988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逐行扫描: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93925" y="4306019"/>
            <a:ext cx="25336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隔行扫描: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4003675" y="3380507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一帧一遍扫完   </a:t>
            </a:r>
          </a:p>
        </p:txBody>
      </p:sp>
      <p:sp>
        <p:nvSpPr>
          <p:cNvPr id="6" name="AutoShape 33"/>
          <p:cNvSpPr>
            <a:spLocks/>
          </p:cNvSpPr>
          <p:nvPr/>
        </p:nvSpPr>
        <p:spPr bwMode="auto">
          <a:xfrm>
            <a:off x="2044700" y="3542432"/>
            <a:ext cx="209550" cy="1158875"/>
          </a:xfrm>
          <a:prstGeom prst="leftBrace">
            <a:avLst>
              <a:gd name="adj1" fmla="val 4608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6267450" y="3378919"/>
            <a:ext cx="238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(一帧一场)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4254500" y="3807544"/>
            <a:ext cx="2420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场频= 帧频   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4267200" y="4304432"/>
            <a:ext cx="2471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一帧两遍扫完   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6502400" y="4274269"/>
            <a:ext cx="2005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(一帧两场)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4333875" y="4733057"/>
            <a:ext cx="270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场频=2帧频   </a:t>
            </a:r>
          </a:p>
        </p:txBody>
      </p:sp>
      <p:sp>
        <p:nvSpPr>
          <p:cNvPr id="12" name="Text Box 81"/>
          <p:cNvSpPr txBox="1">
            <a:spLocks noChangeArrowheads="1"/>
          </p:cNvSpPr>
          <p:nvPr/>
        </p:nvSpPr>
        <p:spPr bwMode="auto">
          <a:xfrm>
            <a:off x="511175" y="1077044"/>
            <a:ext cx="24018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4. 扫描频率   </a:t>
            </a:r>
          </a:p>
        </p:txBody>
      </p:sp>
      <p:sp>
        <p:nvSpPr>
          <p:cNvPr id="13" name="Text Box 82"/>
          <p:cNvSpPr txBox="1">
            <a:spLocks noChangeArrowheads="1"/>
          </p:cNvSpPr>
          <p:nvPr/>
        </p:nvSpPr>
        <p:spPr bwMode="auto">
          <a:xfrm>
            <a:off x="2813050" y="1010369"/>
            <a:ext cx="2378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黑体" pitchFamily="2" charset="-122"/>
              </a:rPr>
              <a:t>fx= s </a:t>
            </a:r>
            <a:r>
              <a:rPr lang="en-US" altLang="zh-CN" sz="2800" b="1">
                <a:sym typeface="Symbol" pitchFamily="18" charset="2"/>
              </a:rPr>
              <a:t> </a:t>
            </a:r>
            <a:r>
              <a:rPr lang="en-US" altLang="zh-CN" sz="2800" b="1">
                <a:ea typeface="黑体" pitchFamily="2" charset="-122"/>
              </a:rPr>
              <a:t>fy</a:t>
            </a:r>
          </a:p>
        </p:txBody>
      </p:sp>
      <p:sp>
        <p:nvSpPr>
          <p:cNvPr id="14" name="Text Box 83"/>
          <p:cNvSpPr txBox="1">
            <a:spLocks noChangeArrowheads="1"/>
          </p:cNvSpPr>
          <p:nvPr/>
        </p:nvSpPr>
        <p:spPr bwMode="auto">
          <a:xfrm>
            <a:off x="1458913" y="2767732"/>
            <a:ext cx="3162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行频(行扫描频率)  </a:t>
            </a:r>
          </a:p>
        </p:txBody>
      </p:sp>
      <p:sp>
        <p:nvSpPr>
          <p:cNvPr id="15" name="Text Box 84"/>
          <p:cNvSpPr txBox="1">
            <a:spLocks noChangeArrowheads="1"/>
          </p:cNvSpPr>
          <p:nvPr/>
        </p:nvSpPr>
        <p:spPr bwMode="auto">
          <a:xfrm>
            <a:off x="773113" y="2705819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fx:   </a:t>
            </a:r>
          </a:p>
        </p:txBody>
      </p:sp>
      <p:sp>
        <p:nvSpPr>
          <p:cNvPr id="16" name="Text Box 85"/>
          <p:cNvSpPr txBox="1">
            <a:spLocks noChangeArrowheads="1"/>
          </p:cNvSpPr>
          <p:nvPr/>
        </p:nvSpPr>
        <p:spPr bwMode="auto">
          <a:xfrm>
            <a:off x="787400" y="2191469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fy:   </a:t>
            </a:r>
          </a:p>
        </p:txBody>
      </p:sp>
      <p:sp>
        <p:nvSpPr>
          <p:cNvPr id="17" name="Text Box 86"/>
          <p:cNvSpPr txBox="1">
            <a:spLocks noChangeArrowheads="1"/>
          </p:cNvSpPr>
          <p:nvPr/>
        </p:nvSpPr>
        <p:spPr bwMode="auto">
          <a:xfrm>
            <a:off x="1473200" y="2239094"/>
            <a:ext cx="3003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场频(场扫描频率) </a:t>
            </a:r>
          </a:p>
        </p:txBody>
      </p:sp>
      <p:sp>
        <p:nvSpPr>
          <p:cNvPr id="18" name="Text Box 87"/>
          <p:cNvSpPr txBox="1">
            <a:spLocks noChangeArrowheads="1"/>
          </p:cNvSpPr>
          <p:nvPr/>
        </p:nvSpPr>
        <p:spPr bwMode="auto">
          <a:xfrm>
            <a:off x="830263" y="1677119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s:   </a:t>
            </a:r>
          </a:p>
        </p:txBody>
      </p:sp>
      <p:sp>
        <p:nvSpPr>
          <p:cNvPr id="19" name="Text Box 88"/>
          <p:cNvSpPr txBox="1">
            <a:spLocks noChangeArrowheads="1"/>
          </p:cNvSpPr>
          <p:nvPr/>
        </p:nvSpPr>
        <p:spPr bwMode="auto">
          <a:xfrm>
            <a:off x="1230313" y="1767607"/>
            <a:ext cx="29733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一帧(一屏)的线数   </a:t>
            </a:r>
          </a:p>
        </p:txBody>
      </p:sp>
      <p:sp>
        <p:nvSpPr>
          <p:cNvPr id="20" name="Text Box 90"/>
          <p:cNvSpPr txBox="1">
            <a:spLocks noChangeArrowheads="1"/>
          </p:cNvSpPr>
          <p:nvPr/>
        </p:nvSpPr>
        <p:spPr bwMode="auto">
          <a:xfrm>
            <a:off x="5016500" y="1053232"/>
            <a:ext cx="3352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u="sng"/>
              <a:t>帧频不低于25</a:t>
            </a:r>
            <a:r>
              <a:rPr lang="en-US" altLang="zh-CN" sz="3000" b="1" u="sng"/>
              <a:t>HZ</a:t>
            </a:r>
            <a:r>
              <a:rPr lang="en-US" altLang="zh-CN" sz="3000" b="1"/>
              <a:t>   </a:t>
            </a:r>
          </a:p>
        </p:txBody>
      </p:sp>
      <p:sp>
        <p:nvSpPr>
          <p:cNvPr id="21" name="Line 91"/>
          <p:cNvSpPr>
            <a:spLocks noChangeShapeType="1"/>
          </p:cNvSpPr>
          <p:nvPr/>
        </p:nvSpPr>
        <p:spPr bwMode="auto">
          <a:xfrm>
            <a:off x="6762889" y="1538213"/>
            <a:ext cx="0" cy="2778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2" name="Text Box 93"/>
          <p:cNvSpPr txBox="1">
            <a:spLocks noChangeArrowheads="1"/>
          </p:cNvSpPr>
          <p:nvPr/>
        </p:nvSpPr>
        <p:spPr bwMode="auto">
          <a:xfrm>
            <a:off x="4841875" y="1766019"/>
            <a:ext cx="44450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即每秒钟扫描的帧数。</a:t>
            </a:r>
          </a:p>
          <a:p>
            <a:pPr>
              <a:spcBef>
                <a:spcPct val="15000"/>
              </a:spcBef>
            </a:pPr>
            <a:r>
              <a:rPr lang="zh-CN" altLang="en-US" sz="2800" b="1"/>
              <a:t>荧光屏余辉时间有限, 低于该频率, 屏幕将出现闪烁</a:t>
            </a:r>
          </a:p>
        </p:txBody>
      </p:sp>
      <p:sp>
        <p:nvSpPr>
          <p:cNvPr id="23" name="Text Box 94"/>
          <p:cNvSpPr txBox="1">
            <a:spLocks noChangeArrowheads="1"/>
          </p:cNvSpPr>
          <p:nvPr/>
        </p:nvSpPr>
        <p:spPr bwMode="auto">
          <a:xfrm>
            <a:off x="4337050" y="5172794"/>
            <a:ext cx="44148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比如: 帧频为</a:t>
            </a:r>
            <a:r>
              <a:rPr lang="en-US" altLang="zh-CN" sz="2800" b="1"/>
              <a:t>25HZ, </a:t>
            </a:r>
            <a:r>
              <a:rPr lang="zh-CN" altLang="en-US" sz="2800" b="1"/>
              <a:t>则每秒需要扫描50场。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animBg="1"/>
      <p:bldP spid="7" grpId="0" build="p" autoUpdateAnimBg="0" advAuto="1000"/>
      <p:bldP spid="8" grpId="0" autoUpdateAnimBg="0"/>
      <p:bldP spid="9" grpId="0" build="p" autoUpdateAnimBg="0"/>
      <p:bldP spid="10" grpId="0" autoUpdateAnimBg="0"/>
      <p:bldP spid="11" grpId="0" autoUpdateAnimBg="0"/>
      <p:bldP spid="12" grpId="0" build="p" autoUpdateAnimBg="0"/>
      <p:bldP spid="13" grpId="0" build="p" autoUpdateAnimBg="0"/>
      <p:bldP spid="14" grpId="0" build="p" autoUpdateAnimBg="0" advAuto="0"/>
      <p:bldP spid="15" grpId="0" build="p" autoUpdateAnimBg="0"/>
      <p:bldP spid="16" grpId="0" build="p" autoUpdateAnimBg="0"/>
      <p:bldP spid="17" grpId="0" build="p" autoUpdateAnimBg="0" advAuto="0"/>
      <p:bldP spid="18" grpId="0" build="p" autoUpdateAnimBg="0"/>
      <p:bldP spid="19" grpId="0" build="p" autoUpdateAnimBg="0" advAuto="0"/>
      <p:bldP spid="20" grpId="0" autoUpdateAnimBg="0"/>
      <p:bldP spid="21" grpId="0" animBg="1"/>
      <p:bldP spid="22" grpId="0" autoUpdateAnimBg="0"/>
      <p:bldP spid="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50207" y="2492523"/>
            <a:ext cx="696913" cy="503238"/>
            <a:chOff x="3600" y="1968"/>
            <a:chExt cx="240" cy="192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 flipV="1">
              <a:off x="3600" y="1968"/>
              <a:ext cx="240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600" y="2064"/>
              <a:ext cx="240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13570" y="1259036"/>
            <a:ext cx="792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水平、垂直同步分别控制电子束</a:t>
            </a:r>
            <a:r>
              <a:rPr lang="en-US" altLang="zh-CN" sz="2800" b="1"/>
              <a:t>X</a:t>
            </a:r>
            <a:r>
              <a:rPr lang="zh-CN" altLang="en-US" sz="2800" b="1"/>
              <a:t>向与</a:t>
            </a:r>
            <a:r>
              <a:rPr lang="en-US" altLang="zh-CN" sz="2800" b="1"/>
              <a:t>Y</a:t>
            </a:r>
            <a:r>
              <a:rPr lang="zh-CN" altLang="en-US" sz="2800" b="1"/>
              <a:t>向偏转   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6426895" y="4338786"/>
            <a:ext cx="457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51520" y="731986"/>
            <a:ext cx="35671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5. 像点存在的表现</a:t>
            </a:r>
            <a:endParaRPr lang="en-US" altLang="zh-CN" sz="3000" b="1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099495" y="2224236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视频=0, 变暗   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892157" y="4219723"/>
            <a:ext cx="1108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像点   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45182" y="1232048"/>
            <a:ext cx="17414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位置:   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45182" y="1711473"/>
            <a:ext cx="13636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亮度:   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78520" y="3212976"/>
            <a:ext cx="16303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颜色:  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415157" y="1759098"/>
            <a:ext cx="5773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视频信号控制电子束接通或断开   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097907" y="2689373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视频=1, 点亮   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550095" y="3189436"/>
            <a:ext cx="6453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红、绿、蓝三基色控制(彩色显示器</a:t>
            </a:r>
            <a:r>
              <a:rPr lang="en-US" altLang="zh-CN" sz="2800" b="1"/>
              <a:t>)   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6396732" y="4645173"/>
            <a:ext cx="1219200" cy="1143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549132" y="517857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082532" y="5178573"/>
            <a:ext cx="381000" cy="381000"/>
          </a:xfrm>
          <a:prstGeom prst="ellipse">
            <a:avLst/>
          </a:prstGeom>
          <a:solidFill>
            <a:srgbClr val="0099FF"/>
          </a:solidFill>
          <a:ln w="9525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1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6809482" y="4797573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403207" y="4553098"/>
            <a:ext cx="533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lg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968107" y="3905398"/>
            <a:ext cx="1443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红点   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529957" y="5670698"/>
            <a:ext cx="1190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绿点   </a:t>
            </a: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V="1">
            <a:off x="6044307" y="5454798"/>
            <a:ext cx="520700" cy="30797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7447657" y="5502423"/>
            <a:ext cx="533400" cy="228600"/>
          </a:xfrm>
          <a:prstGeom prst="line">
            <a:avLst/>
          </a:prstGeom>
          <a:noFill/>
          <a:ln w="19050">
            <a:solidFill>
              <a:srgbClr val="00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7908032" y="5418286"/>
            <a:ext cx="1096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蓝点   </a:t>
            </a:r>
          </a:p>
        </p:txBody>
      </p: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1837432" y="3633936"/>
            <a:ext cx="3421063" cy="2819400"/>
            <a:chOff x="1248" y="1944"/>
            <a:chExt cx="2155" cy="1776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1369" y="1944"/>
              <a:ext cx="20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I  R G B     </a:t>
              </a:r>
              <a:r>
                <a:rPr lang="zh-CN" altLang="en-US" sz="2800" b="1"/>
                <a:t>颜色</a:t>
              </a:r>
              <a:r>
                <a:rPr lang="zh-CN" altLang="en-US" b="1"/>
                <a:t>   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2557" y="2286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红   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1369" y="2277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0  1 0 0 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69" y="2556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1  1 0 0 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539" y="2547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淡红   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369" y="2844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0  0 1 0 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2539" y="2835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绿   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369" y="3123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1  0 1 0 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530" y="3114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淡绿   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1369" y="3391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0  1 1 1 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39" y="3393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白   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1248" y="2289"/>
              <a:ext cx="18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nimBg="1"/>
      <p:bldP spid="7" grpId="0" build="p" autoUpdateAnimBg="0"/>
      <p:bldP spid="8" grpId="0" build="p" autoUpdateAnimBg="0"/>
      <p:bldP spid="9" grpId="0" build="p" autoUpdateAnimBg="0" advAuto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animBg="1"/>
      <p:bldP spid="17" grpId="0" animBg="1"/>
      <p:bldP spid="18" grpId="0" animBg="1" autoUpdateAnimBg="0"/>
      <p:bldP spid="19" grpId="0" animBg="1"/>
      <p:bldP spid="20" grpId="0" animBg="1"/>
      <p:bldP spid="21" grpId="0" build="p" autoUpdateAnimBg="0" advAuto="0"/>
      <p:bldP spid="22" grpId="0" build="p" autoUpdateAnimBg="0" advAuto="0"/>
      <p:bldP spid="23" grpId="0" animBg="1"/>
      <p:bldP spid="24" grpId="0" animBg="1"/>
      <p:bldP spid="25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3075" y="949548"/>
            <a:ext cx="86709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设置了三只电子枪, 分别发射三束电子束, 电子束轰击三种不同基色的像点: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404938" y="2339305"/>
            <a:ext cx="6178550" cy="3609975"/>
            <a:chOff x="1404938" y="2051273"/>
            <a:chExt cx="6178550" cy="3609975"/>
          </a:xfrm>
        </p:grpSpPr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1404938" y="2051273"/>
              <a:ext cx="6178550" cy="3609975"/>
              <a:chOff x="696" y="327"/>
              <a:chExt cx="3892" cy="2274"/>
            </a:xfrm>
          </p:grpSpPr>
          <p:sp>
            <p:nvSpPr>
              <p:cNvPr id="4" name="Rectangle 51"/>
              <p:cNvSpPr>
                <a:spLocks noChangeArrowheads="1"/>
              </p:cNvSpPr>
              <p:nvPr/>
            </p:nvSpPr>
            <p:spPr bwMode="auto">
              <a:xfrm>
                <a:off x="696" y="327"/>
                <a:ext cx="3892" cy="227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" name="AutoShape 52"/>
              <p:cNvSpPr>
                <a:spLocks noChangeArrowheads="1"/>
              </p:cNvSpPr>
              <p:nvPr/>
            </p:nvSpPr>
            <p:spPr bwMode="auto">
              <a:xfrm rot="2362582">
                <a:off x="3222" y="626"/>
                <a:ext cx="1361" cy="1736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pSp>
            <p:nvGrpSpPr>
              <p:cNvPr id="6" name="Group 53"/>
              <p:cNvGrpSpPr>
                <a:grpSpLocks/>
              </p:cNvGrpSpPr>
              <p:nvPr/>
            </p:nvGrpSpPr>
            <p:grpSpPr bwMode="auto">
              <a:xfrm rot="-2589">
                <a:off x="1034" y="1041"/>
                <a:ext cx="743" cy="351"/>
                <a:chOff x="1242" y="2578"/>
                <a:chExt cx="644" cy="351"/>
              </a:xfrm>
            </p:grpSpPr>
            <p:grpSp>
              <p:nvGrpSpPr>
                <p:cNvPr id="28" name="Group 54"/>
                <p:cNvGrpSpPr>
                  <a:grpSpLocks/>
                </p:cNvGrpSpPr>
                <p:nvPr/>
              </p:nvGrpSpPr>
              <p:grpSpPr bwMode="auto">
                <a:xfrm rot="379471">
                  <a:off x="1399" y="2578"/>
                  <a:ext cx="487" cy="163"/>
                  <a:chOff x="1538" y="3491"/>
                  <a:chExt cx="487" cy="163"/>
                </a:xfrm>
              </p:grpSpPr>
              <p:sp>
                <p:nvSpPr>
                  <p:cNvPr id="35" name="AutoShape 55"/>
                  <p:cNvSpPr>
                    <a:spLocks noChangeArrowheads="1"/>
                  </p:cNvSpPr>
                  <p:nvPr/>
                </p:nvSpPr>
                <p:spPr bwMode="auto">
                  <a:xfrm>
                    <a:off x="1538" y="3495"/>
                    <a:ext cx="487" cy="159"/>
                  </a:xfrm>
                  <a:prstGeom prst="flowChartMagneticDrum">
                    <a:avLst/>
                  </a:prstGeom>
                  <a:gradFill rotWithShape="0">
                    <a:gsLst>
                      <a:gs pos="0">
                        <a:srgbClr val="3399FF"/>
                      </a:gs>
                      <a:gs pos="100000">
                        <a:srgbClr val="3399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solidFill>
                      <a:srgbClr val="3399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6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865" y="3491"/>
                    <a:ext cx="149" cy="159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29" name="Group 57"/>
                <p:cNvGrpSpPr>
                  <a:grpSpLocks/>
                </p:cNvGrpSpPr>
                <p:nvPr/>
              </p:nvGrpSpPr>
              <p:grpSpPr bwMode="auto">
                <a:xfrm>
                  <a:off x="1345" y="2756"/>
                  <a:ext cx="487" cy="173"/>
                  <a:chOff x="1275" y="2955"/>
                  <a:chExt cx="487" cy="173"/>
                </a:xfrm>
              </p:grpSpPr>
              <p:sp>
                <p:nvSpPr>
                  <p:cNvPr id="33" name="AutoShape 58"/>
                  <p:cNvSpPr>
                    <a:spLocks noChangeArrowheads="1"/>
                  </p:cNvSpPr>
                  <p:nvPr/>
                </p:nvSpPr>
                <p:spPr bwMode="auto">
                  <a:xfrm rot="379471">
                    <a:off x="1275" y="2955"/>
                    <a:ext cx="487" cy="159"/>
                  </a:xfrm>
                  <a:prstGeom prst="flowChartMagneticDrum">
                    <a:avLst/>
                  </a:prstGeom>
                  <a:gradFill rotWithShape="0">
                    <a:gsLst>
                      <a:gs pos="0">
                        <a:srgbClr val="00FF00"/>
                      </a:gs>
                      <a:gs pos="100000">
                        <a:srgbClr val="00FF00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4" name="Oval 59"/>
                  <p:cNvSpPr>
                    <a:spLocks noChangeArrowheads="1"/>
                  </p:cNvSpPr>
                  <p:nvPr/>
                </p:nvSpPr>
                <p:spPr bwMode="auto">
                  <a:xfrm rot="379471">
                    <a:off x="1612" y="2969"/>
                    <a:ext cx="149" cy="159"/>
                  </a:xfrm>
                  <a:prstGeom prst="ellipse">
                    <a:avLst/>
                  </a:prstGeom>
                  <a:solidFill>
                    <a:srgbClr val="339933"/>
                  </a:solidFill>
                  <a:ln w="9525">
                    <a:solidFill>
                      <a:srgbClr val="339933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0" name="Group 60"/>
                <p:cNvGrpSpPr>
                  <a:grpSpLocks/>
                </p:cNvGrpSpPr>
                <p:nvPr/>
              </p:nvGrpSpPr>
              <p:grpSpPr bwMode="auto">
                <a:xfrm>
                  <a:off x="1242" y="2624"/>
                  <a:ext cx="487" cy="173"/>
                  <a:chOff x="1302" y="3250"/>
                  <a:chExt cx="487" cy="173"/>
                </a:xfrm>
              </p:grpSpPr>
              <p:sp>
                <p:nvSpPr>
                  <p:cNvPr id="31" name="AutoShape 61"/>
                  <p:cNvSpPr>
                    <a:spLocks noChangeArrowheads="1"/>
                  </p:cNvSpPr>
                  <p:nvPr/>
                </p:nvSpPr>
                <p:spPr bwMode="auto">
                  <a:xfrm rot="379471">
                    <a:off x="1302" y="3250"/>
                    <a:ext cx="487" cy="159"/>
                  </a:xfrm>
                  <a:prstGeom prst="flowChartMagneticDrum">
                    <a:avLst/>
                  </a:prstGeom>
                  <a:gradFill rotWithShape="0">
                    <a:gsLst>
                      <a:gs pos="0">
                        <a:srgbClr val="FF7C80"/>
                      </a:gs>
                      <a:gs pos="100000">
                        <a:srgbClr val="FF7C80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solidFill>
                      <a:srgbClr val="FF7C8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2" name="Oval 62"/>
                  <p:cNvSpPr>
                    <a:spLocks noChangeArrowheads="1"/>
                  </p:cNvSpPr>
                  <p:nvPr/>
                </p:nvSpPr>
                <p:spPr bwMode="auto">
                  <a:xfrm rot="379471">
                    <a:off x="1639" y="3264"/>
                    <a:ext cx="149" cy="159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</p:grpSp>
          <p:sp>
            <p:nvSpPr>
              <p:cNvPr id="7" name="Line 63"/>
              <p:cNvSpPr>
                <a:spLocks noChangeShapeType="1"/>
              </p:cNvSpPr>
              <p:nvPr/>
            </p:nvSpPr>
            <p:spPr bwMode="auto">
              <a:xfrm rot="311788">
                <a:off x="1705" y="1166"/>
                <a:ext cx="665" cy="111"/>
              </a:xfrm>
              <a:prstGeom prst="line">
                <a:avLst/>
              </a:prstGeom>
              <a:noFill/>
              <a:ln w="222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rot="311788">
                <a:off x="1556" y="1226"/>
                <a:ext cx="710" cy="5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rot="311788" flipV="1">
                <a:off x="1667" y="1298"/>
                <a:ext cx="686" cy="61"/>
              </a:xfrm>
              <a:prstGeom prst="line">
                <a:avLst/>
              </a:prstGeom>
              <a:noFill/>
              <a:ln w="22225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grpSp>
            <p:nvGrpSpPr>
              <p:cNvPr id="10" name="Group 66"/>
              <p:cNvGrpSpPr>
                <a:grpSpLocks/>
              </p:cNvGrpSpPr>
              <p:nvPr/>
            </p:nvGrpSpPr>
            <p:grpSpPr bwMode="auto">
              <a:xfrm>
                <a:off x="2254" y="917"/>
                <a:ext cx="794" cy="893"/>
                <a:chOff x="2353" y="2522"/>
                <a:chExt cx="695" cy="834"/>
              </a:xfrm>
            </p:grpSpPr>
            <p:sp>
              <p:nvSpPr>
                <p:cNvPr id="26" name="AutoShape 67"/>
                <p:cNvSpPr>
                  <a:spLocks noChangeArrowheads="1"/>
                </p:cNvSpPr>
                <p:nvPr/>
              </p:nvSpPr>
              <p:spPr bwMode="auto">
                <a:xfrm>
                  <a:off x="2353" y="2522"/>
                  <a:ext cx="695" cy="834"/>
                </a:xfrm>
                <a:prstGeom prst="irregularSeal1">
                  <a:avLst/>
                </a:prstGeom>
                <a:solidFill>
                  <a:srgbClr val="CC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Oval 68"/>
                <p:cNvSpPr>
                  <a:spLocks noChangeArrowheads="1"/>
                </p:cNvSpPr>
                <p:nvPr/>
              </p:nvSpPr>
              <p:spPr bwMode="auto">
                <a:xfrm>
                  <a:off x="2622" y="2840"/>
                  <a:ext cx="159" cy="15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CCFF6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11" name="Line 69"/>
              <p:cNvSpPr>
                <a:spLocks noChangeShapeType="1"/>
              </p:cNvSpPr>
              <p:nvPr/>
            </p:nvSpPr>
            <p:spPr bwMode="auto">
              <a:xfrm rot="311788">
                <a:off x="2582" y="1421"/>
                <a:ext cx="1119" cy="188"/>
              </a:xfrm>
              <a:prstGeom prst="line">
                <a:avLst/>
              </a:prstGeom>
              <a:noFill/>
              <a:ln w="222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2" name="Line 70"/>
              <p:cNvSpPr>
                <a:spLocks noChangeShapeType="1"/>
              </p:cNvSpPr>
              <p:nvPr/>
            </p:nvSpPr>
            <p:spPr bwMode="auto">
              <a:xfrm rot="311788" flipV="1">
                <a:off x="2604" y="1374"/>
                <a:ext cx="1187" cy="43"/>
              </a:xfrm>
              <a:prstGeom prst="line">
                <a:avLst/>
              </a:prstGeom>
              <a:noFill/>
              <a:ln w="22225">
                <a:solidFill>
                  <a:srgbClr val="3399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3" name="Line 71"/>
              <p:cNvSpPr>
                <a:spLocks noChangeShapeType="1"/>
              </p:cNvSpPr>
              <p:nvPr/>
            </p:nvSpPr>
            <p:spPr bwMode="auto">
              <a:xfrm rot="311788">
                <a:off x="2574" y="1406"/>
                <a:ext cx="1024" cy="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4" name="Oval 72"/>
              <p:cNvSpPr>
                <a:spLocks noChangeArrowheads="1"/>
              </p:cNvSpPr>
              <p:nvPr/>
            </p:nvSpPr>
            <p:spPr bwMode="auto">
              <a:xfrm>
                <a:off x="3716" y="1369"/>
                <a:ext cx="159" cy="189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" name="Oval 73"/>
              <p:cNvSpPr>
                <a:spLocks noChangeArrowheads="1"/>
              </p:cNvSpPr>
              <p:nvPr/>
            </p:nvSpPr>
            <p:spPr bwMode="auto">
              <a:xfrm>
                <a:off x="3666" y="1552"/>
                <a:ext cx="159" cy="189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" name="Oval 74"/>
              <p:cNvSpPr>
                <a:spLocks noChangeArrowheads="1"/>
              </p:cNvSpPr>
              <p:nvPr/>
            </p:nvSpPr>
            <p:spPr bwMode="auto">
              <a:xfrm>
                <a:off x="3553" y="1422"/>
                <a:ext cx="159" cy="18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" name="Text Box 75"/>
              <p:cNvSpPr txBox="1">
                <a:spLocks noChangeArrowheads="1"/>
              </p:cNvSpPr>
              <p:nvPr/>
            </p:nvSpPr>
            <p:spPr bwMode="auto">
              <a:xfrm>
                <a:off x="913" y="1659"/>
                <a:ext cx="84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600" b="1">
                    <a:solidFill>
                      <a:srgbClr val="CC3300"/>
                    </a:solidFill>
                  </a:rPr>
                  <a:t>电子枪</a:t>
                </a:r>
              </a:p>
            </p:txBody>
          </p:sp>
          <p:sp>
            <p:nvSpPr>
              <p:cNvPr id="18" name="Rectangle 76"/>
              <p:cNvSpPr>
                <a:spLocks noChangeArrowheads="1"/>
              </p:cNvSpPr>
              <p:nvPr/>
            </p:nvSpPr>
            <p:spPr bwMode="auto">
              <a:xfrm>
                <a:off x="757" y="1002"/>
                <a:ext cx="31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</a:rPr>
                  <a:t>红</a:t>
                </a:r>
              </a:p>
            </p:txBody>
          </p:sp>
          <p:sp>
            <p:nvSpPr>
              <p:cNvPr id="19" name="Rectangle 77"/>
              <p:cNvSpPr>
                <a:spLocks noChangeArrowheads="1"/>
              </p:cNvSpPr>
              <p:nvPr/>
            </p:nvSpPr>
            <p:spPr bwMode="auto">
              <a:xfrm>
                <a:off x="1164" y="1349"/>
                <a:ext cx="31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</a:rPr>
                  <a:t>绿</a:t>
                </a:r>
              </a:p>
            </p:txBody>
          </p:sp>
          <p:sp>
            <p:nvSpPr>
              <p:cNvPr id="20" name="Rectangle 78"/>
              <p:cNvSpPr>
                <a:spLocks noChangeArrowheads="1"/>
              </p:cNvSpPr>
              <p:nvPr/>
            </p:nvSpPr>
            <p:spPr bwMode="auto">
              <a:xfrm>
                <a:off x="1323" y="783"/>
                <a:ext cx="31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</a:rPr>
                  <a:t>兰</a:t>
                </a:r>
              </a:p>
            </p:txBody>
          </p:sp>
          <p:sp>
            <p:nvSpPr>
              <p:cNvPr id="21" name="Rectangle 79"/>
              <p:cNvSpPr>
                <a:spLocks noChangeArrowheads="1"/>
              </p:cNvSpPr>
              <p:nvPr/>
            </p:nvSpPr>
            <p:spPr bwMode="auto">
              <a:xfrm>
                <a:off x="2247" y="1750"/>
                <a:ext cx="743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600" b="1">
                    <a:solidFill>
                      <a:srgbClr val="CC3300"/>
                    </a:solidFill>
                  </a:rPr>
                  <a:t>影孔板</a:t>
                </a:r>
              </a:p>
            </p:txBody>
          </p:sp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3594" y="2114"/>
                <a:ext cx="5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600" b="1">
                    <a:solidFill>
                      <a:srgbClr val="CC3300"/>
                    </a:solidFill>
                  </a:rPr>
                  <a:t>屏幕</a:t>
                </a:r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5885303" y="3659430"/>
              <a:ext cx="696847" cy="6460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77850" y="3413149"/>
            <a:ext cx="439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例. 2513字符发生器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4475" y="717574"/>
            <a:ext cx="62007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6. 字符点阵的形成与屏幕组织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93788" y="3876699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可提供64种字符点阵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76238" y="2474937"/>
            <a:ext cx="3659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(1) 字符发生器  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5950" y="2951187"/>
            <a:ext cx="832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产生字符点阵代码</a:t>
            </a:r>
            <a:r>
              <a:rPr lang="zh-CN" altLang="en-US" sz="2800" b="1">
                <a:solidFill>
                  <a:srgbClr val="0000FF"/>
                </a:solidFill>
              </a:rPr>
              <a:t>(将字符编码转换成点阵代码</a:t>
            </a:r>
            <a:r>
              <a:rPr lang="en-US" altLang="zh-CN" sz="2800" b="1">
                <a:solidFill>
                  <a:srgbClr val="0000FF"/>
                </a:solidFill>
              </a:rPr>
              <a:t>) </a:t>
            </a:r>
          </a:p>
        </p:txBody>
      </p: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158750" y="1428774"/>
            <a:ext cx="2979738" cy="987425"/>
            <a:chOff x="0" y="583"/>
            <a:chExt cx="1877" cy="709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0" y="583"/>
              <a:ext cx="1877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字符点阵图形:</a:t>
              </a:r>
              <a:r>
                <a:rPr lang="zh-CN" altLang="en-US" b="1"/>
                <a:t>   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84" y="919"/>
              <a:ext cx="1440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（7</a:t>
              </a:r>
              <a:r>
                <a:rPr lang="en-US" altLang="zh-CN" sz="2800" b="1">
                  <a:sym typeface="Symbol" pitchFamily="18" charset="2"/>
                </a:rPr>
                <a:t></a:t>
              </a:r>
              <a:r>
                <a:rPr lang="zh-CN" altLang="en-US" sz="2800" b="1"/>
                <a:t>9） </a:t>
              </a:r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659313" y="3859237"/>
            <a:ext cx="2301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(5</a:t>
            </a:r>
            <a:r>
              <a:rPr lang="en-US" altLang="zh-CN" sz="2800" b="1">
                <a:sym typeface="Symbol" pitchFamily="18" charset="2"/>
              </a:rPr>
              <a:t></a:t>
            </a:r>
            <a:r>
              <a:rPr lang="zh-CN" altLang="en-US" sz="2800" b="1"/>
              <a:t>8点阵) </a:t>
            </a:r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2699792" y="1052736"/>
            <a:ext cx="1331913" cy="1414463"/>
            <a:chOff x="1927" y="484"/>
            <a:chExt cx="839" cy="891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927" y="484"/>
              <a:ext cx="839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3200" b="1">
                  <a:solidFill>
                    <a:srgbClr val="FF0000"/>
                  </a:solidFill>
                </a:rPr>
                <a:t>…….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136" y="620"/>
              <a:ext cx="427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00"/>
                  </a:solidFill>
                </a:rPr>
                <a:t>……..</a:t>
              </a:r>
            </a:p>
          </p:txBody>
        </p:sp>
      </p:grp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810000" y="1733574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343400" y="1471637"/>
            <a:ext cx="3421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字符点阵代码:   </a:t>
            </a:r>
          </a:p>
        </p:txBody>
      </p:sp>
      <p:grpSp>
        <p:nvGrpSpPr>
          <p:cNvPr id="16" name="Group 59"/>
          <p:cNvGrpSpPr>
            <a:grpSpLocks/>
          </p:cNvGrpSpPr>
          <p:nvPr/>
        </p:nvGrpSpPr>
        <p:grpSpPr bwMode="auto">
          <a:xfrm>
            <a:off x="7353300" y="642961"/>
            <a:ext cx="1539875" cy="2419351"/>
            <a:chOff x="4512" y="-64"/>
            <a:chExt cx="970" cy="1524"/>
          </a:xfrm>
        </p:grpSpPr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512" y="-64"/>
              <a:ext cx="97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>
                  <a:solidFill>
                    <a:srgbClr val="FF0000"/>
                  </a:solidFill>
                  <a:ea typeface="黑体" pitchFamily="2" charset="-122"/>
                </a:rPr>
                <a:t>1111111</a:t>
              </a:r>
              <a:r>
                <a:rPr lang="zh-CN" altLang="en-US" sz="3000" b="1">
                  <a:ea typeface="黑体" pitchFamily="2" charset="-122"/>
                </a:rPr>
                <a:t>   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512" y="144"/>
              <a:ext cx="86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   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512" y="288"/>
              <a:ext cx="88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   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512" y="432"/>
              <a:ext cx="87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   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512" y="576"/>
              <a:ext cx="89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   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512" y="720"/>
              <a:ext cx="91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   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512" y="864"/>
              <a:ext cx="95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   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512" y="1008"/>
              <a:ext cx="89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   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512" y="1152"/>
              <a:ext cx="89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   </a:t>
              </a:r>
            </a:p>
          </p:txBody>
        </p:sp>
      </p:grpSp>
      <p:grpSp>
        <p:nvGrpSpPr>
          <p:cNvPr id="26" name="Group 78"/>
          <p:cNvGrpSpPr>
            <a:grpSpLocks/>
          </p:cNvGrpSpPr>
          <p:nvPr/>
        </p:nvGrpSpPr>
        <p:grpSpPr bwMode="auto">
          <a:xfrm>
            <a:off x="1127125" y="4265637"/>
            <a:ext cx="979488" cy="1638300"/>
            <a:chOff x="3348" y="2711"/>
            <a:chExt cx="617" cy="1032"/>
          </a:xfrm>
        </p:grpSpPr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3348" y="2919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348" y="3015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29" name="Text Box 72"/>
            <p:cNvSpPr txBox="1">
              <a:spLocks noChangeArrowheads="1"/>
            </p:cNvSpPr>
            <p:nvPr/>
          </p:nvSpPr>
          <p:spPr bwMode="auto">
            <a:xfrm>
              <a:off x="3348" y="312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30" name="Text Box 73"/>
            <p:cNvSpPr txBox="1">
              <a:spLocks noChangeArrowheads="1"/>
            </p:cNvSpPr>
            <p:nvPr/>
          </p:nvSpPr>
          <p:spPr bwMode="auto">
            <a:xfrm>
              <a:off x="3348" y="322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auto">
            <a:xfrm>
              <a:off x="3348" y="332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32" name="Text Box 75"/>
            <p:cNvSpPr txBox="1">
              <a:spLocks noChangeArrowheads="1"/>
            </p:cNvSpPr>
            <p:nvPr/>
          </p:nvSpPr>
          <p:spPr bwMode="auto">
            <a:xfrm>
              <a:off x="3348" y="343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33" name="Text Box 76"/>
            <p:cNvSpPr txBox="1">
              <a:spLocks noChangeArrowheads="1"/>
            </p:cNvSpPr>
            <p:nvPr/>
          </p:nvSpPr>
          <p:spPr bwMode="auto">
            <a:xfrm>
              <a:off x="3348" y="281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34" name="Text Box 77"/>
            <p:cNvSpPr txBox="1">
              <a:spLocks noChangeArrowheads="1"/>
            </p:cNvSpPr>
            <p:nvPr/>
          </p:nvSpPr>
          <p:spPr bwMode="auto">
            <a:xfrm>
              <a:off x="3349" y="271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</p:grpSp>
      <p:sp>
        <p:nvSpPr>
          <p:cNvPr id="35" name="Text Box 79"/>
          <p:cNvSpPr txBox="1">
            <a:spLocks noChangeArrowheads="1"/>
          </p:cNvSpPr>
          <p:nvPr/>
        </p:nvSpPr>
        <p:spPr bwMode="auto">
          <a:xfrm>
            <a:off x="2108200" y="4389462"/>
            <a:ext cx="703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点阵的一行占据</a:t>
            </a:r>
            <a:r>
              <a:rPr lang="en-US" altLang="zh-CN" sz="2800" b="1">
                <a:solidFill>
                  <a:srgbClr val="0000FF"/>
                </a:solidFill>
              </a:rPr>
              <a:t>ROM</a:t>
            </a:r>
            <a:r>
              <a:rPr lang="zh-CN" altLang="en-US" sz="2800" b="1">
                <a:solidFill>
                  <a:srgbClr val="0000FF"/>
                </a:solidFill>
              </a:rPr>
              <a:t>的一个单元,  一个字符需要8个单元;</a:t>
            </a:r>
          </a:p>
        </p:txBody>
      </p:sp>
      <p:sp>
        <p:nvSpPr>
          <p:cNvPr id="36" name="Text Box 80"/>
          <p:cNvSpPr txBox="1">
            <a:spLocks noChangeArrowheads="1"/>
          </p:cNvSpPr>
          <p:nvPr/>
        </p:nvSpPr>
        <p:spPr bwMode="auto">
          <a:xfrm>
            <a:off x="2074863" y="4816499"/>
            <a:ext cx="688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CC"/>
                </a:solidFill>
              </a:rPr>
              <a:t>                         </a:t>
            </a:r>
            <a:r>
              <a:rPr lang="zh-CN" altLang="en-US" sz="2800" b="1">
                <a:solidFill>
                  <a:srgbClr val="0000FF"/>
                </a:solidFill>
              </a:rPr>
              <a:t>当需要显示某字符时, 依次读取该点阵的8个单元, 并送往显示器。</a:t>
            </a:r>
          </a:p>
        </p:txBody>
      </p:sp>
      <p:sp>
        <p:nvSpPr>
          <p:cNvPr id="37" name="Text Box 81"/>
          <p:cNvSpPr txBox="1">
            <a:spLocks noChangeArrowheads="1"/>
          </p:cNvSpPr>
          <p:nvPr/>
        </p:nvSpPr>
        <p:spPr bwMode="auto">
          <a:xfrm>
            <a:off x="2085975" y="5718199"/>
            <a:ext cx="5129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如何读取字符发生器?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10" grpId="0" build="p" autoUpdateAnimBg="0"/>
      <p:bldP spid="14" grpId="0" animBg="1"/>
      <p:bldP spid="15" grpId="0" build="p" autoUpdateAnimBg="0" advAuto="0"/>
      <p:bldP spid="35" grpId="0" build="p" autoUpdateAnimBg="0"/>
      <p:bldP spid="36" grpId="0" build="p" autoUpdateAnimBg="0"/>
      <p:bldP spid="37" grpId="0" build="p" autoUpdateAnimBg="0" advAuto="500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3362</Words>
  <Application>Microsoft Office PowerPoint</Application>
  <PresentationFormat>全屏显示(4:3)</PresentationFormat>
  <Paragraphs>639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黑体</vt:lpstr>
      <vt:lpstr>华文新魏</vt:lpstr>
      <vt:lpstr>楷体_GB2312</vt:lpstr>
      <vt:lpstr>宋体</vt:lpstr>
      <vt:lpstr>Arial</vt:lpstr>
      <vt:lpstr>Calibri</vt:lpstr>
      <vt:lpstr>Symbol</vt:lpstr>
      <vt:lpstr>Times New Roman</vt:lpstr>
      <vt:lpstr>Webdings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177</cp:revision>
  <dcterms:created xsi:type="dcterms:W3CDTF">2017-01-15T07:54:50Z</dcterms:created>
  <dcterms:modified xsi:type="dcterms:W3CDTF">2017-08-26T15:49:17Z</dcterms:modified>
</cp:coreProperties>
</file>