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25"/>
  </p:notesMasterIdLst>
  <p:handoutMasterIdLst>
    <p:handoutMasterId r:id="rId26"/>
  </p:handoutMasterIdLst>
  <p:sldIdLst>
    <p:sldId id="383" r:id="rId3"/>
    <p:sldId id="375" r:id="rId4"/>
    <p:sldId id="376" r:id="rId5"/>
    <p:sldId id="378" r:id="rId6"/>
    <p:sldId id="379" r:id="rId7"/>
    <p:sldId id="380" r:id="rId8"/>
    <p:sldId id="381" r:id="rId9"/>
    <p:sldId id="382" r:id="rId10"/>
    <p:sldId id="279" r:id="rId11"/>
    <p:sldId id="282" r:id="rId12"/>
    <p:sldId id="283" r:id="rId13"/>
    <p:sldId id="385" r:id="rId14"/>
    <p:sldId id="386" r:id="rId15"/>
    <p:sldId id="384" r:id="rId16"/>
    <p:sldId id="389" r:id="rId17"/>
    <p:sldId id="388" r:id="rId18"/>
    <p:sldId id="390" r:id="rId19"/>
    <p:sldId id="391" r:id="rId20"/>
    <p:sldId id="392" r:id="rId21"/>
    <p:sldId id="395" r:id="rId22"/>
    <p:sldId id="394" r:id="rId23"/>
    <p:sldId id="393" r:id="rId24"/>
  </p:sldIdLst>
  <p:sldSz cx="9144000" cy="6858000" type="screen4x3"/>
  <p:notesSz cx="6858000" cy="9947275"/>
  <p:custDataLst>
    <p:tags r:id="rId27"/>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032">
          <p15:clr>
            <a:srgbClr val="A4A3A4"/>
          </p15:clr>
        </p15:guide>
        <p15:guide id="2" pos="192">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3300"/>
    <a:srgbClr val="FF9900"/>
    <a:srgbClr val="FFCCFF"/>
    <a:srgbClr val="CCECFF"/>
    <a:srgbClr val="CCCCFF"/>
    <a:srgbClr val="CC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94689" autoAdjust="0"/>
  </p:normalViewPr>
  <p:slideViewPr>
    <p:cSldViewPr>
      <p:cViewPr varScale="1">
        <p:scale>
          <a:sx n="86" d="100"/>
          <a:sy n="86" d="100"/>
        </p:scale>
        <p:origin x="804" y="84"/>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4" d="100"/>
          <a:sy n="54" d="100"/>
        </p:scale>
        <p:origin x="-1266"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3315" name="Rectangle 3"/>
          <p:cNvSpPr>
            <a:spLocks noGrp="1" noChangeArrowheads="1"/>
          </p:cNvSpPr>
          <p:nvPr>
            <p:ph type="dt" sz="quarter" idx="1"/>
          </p:nvPr>
        </p:nvSpPr>
        <p:spPr bwMode="auto">
          <a:xfrm>
            <a:off x="3918857" y="0"/>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9436469"/>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18857" y="9436469"/>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7063F5-FB94-43F8-AC49-9E53F094C0F6}" type="slidenum">
              <a:rPr lang="zh-CN" altLang="en-US"/>
              <a:pPr>
                <a:defRPr/>
              </a:pPr>
              <a:t>‹#›</a:t>
            </a:fld>
            <a:endParaRPr lang="en-US" altLang="zh-CN"/>
          </a:p>
        </p:txBody>
      </p:sp>
    </p:spTree>
    <p:extLst>
      <p:ext uri="{BB962C8B-B14F-4D97-AF65-F5344CB8AC3E}">
        <p14:creationId xmlns:p14="http://schemas.microsoft.com/office/powerpoint/2010/main" val="17783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kumimoji="0" sz="1200"/>
            </a:lvl1pPr>
          </a:lstStyle>
          <a:p>
            <a:pPr>
              <a:defRPr/>
            </a:pPr>
            <a:endParaRPr lang="zh-CN" altLang="en-US"/>
          </a:p>
        </p:txBody>
      </p:sp>
      <p:sp>
        <p:nvSpPr>
          <p:cNvPr id="31747" name="Rectangle 3"/>
          <p:cNvSpPr>
            <a:spLocks noGrp="1" noRot="1" noChangeAspect="1" noChangeArrowheads="1"/>
          </p:cNvSpPr>
          <p:nvPr>
            <p:ph type="sldImg" idx="2"/>
          </p:nvPr>
        </p:nvSpPr>
        <p:spPr bwMode="auto">
          <a:xfrm>
            <a:off x="901700" y="725488"/>
            <a:ext cx="5054600" cy="3790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04352" y="4758561"/>
            <a:ext cx="5049297" cy="4435947"/>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3" name="Rectangle 5"/>
          <p:cNvSpPr>
            <a:spLocks noGrp="1" noChangeArrowheads="1"/>
          </p:cNvSpPr>
          <p:nvPr>
            <p:ph type="dt" idx="1"/>
          </p:nvPr>
        </p:nvSpPr>
        <p:spPr bwMode="auto">
          <a:xfrm>
            <a:off x="3918857" y="0"/>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9436469"/>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18857" y="9436469"/>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A97DFD9F-F6EF-48A9-82C7-AC4BB780BB51}" type="slidenum">
              <a:rPr lang="zh-CN" altLang="en-US"/>
              <a:pPr>
                <a:defRPr/>
              </a:pPr>
              <a:t>‹#›</a:t>
            </a:fld>
            <a:endParaRPr lang="en-US" altLang="zh-CN"/>
          </a:p>
        </p:txBody>
      </p:sp>
    </p:spTree>
    <p:extLst>
      <p:ext uri="{BB962C8B-B14F-4D97-AF65-F5344CB8AC3E}">
        <p14:creationId xmlns:p14="http://schemas.microsoft.com/office/powerpoint/2010/main" val="860509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ED1DE63E-FF7F-4BCA-A6ED-1D7623A5E32D}" type="slidenum">
              <a:rPr kumimoji="0" lang="zh-CN" altLang="en-US" sz="1200" smtClean="0"/>
              <a:pPr/>
              <a:t>9</a:t>
            </a:fld>
            <a:endParaRPr kumimoji="0" lang="en-US" altLang="zh-CN"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06657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5D90D1D5-C95F-40CB-A7A5-AAD7B6070E6F}" type="slidenum">
              <a:rPr kumimoji="0" lang="zh-CN" altLang="en-US" sz="1200" smtClean="0"/>
              <a:pPr/>
              <a:t>10</a:t>
            </a:fld>
            <a:endParaRPr kumimoji="0" lang="en-US" altLang="zh-CN"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56006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FC86E6F8-8E77-4D9D-8690-50D3CCFC68D6}" type="slidenum">
              <a:rPr kumimoji="0" lang="zh-CN" altLang="en-US" sz="1200" smtClean="0"/>
              <a:pPr/>
              <a:t>11</a:t>
            </a:fld>
            <a:endParaRPr kumimoji="0" lang="en-US" altLang="zh-CN"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p14="http://schemas.microsoft.com/office/powerpoint/2010/main" val="507710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294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8294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5B6FB2-7F1C-4693-BBCA-6CBF25F7A517}" type="slidenum">
              <a:rPr lang="zh-CN" altLang="en-US"/>
              <a:pPr>
                <a:defRPr/>
              </a:pPr>
              <a:t>‹#›</a:t>
            </a:fld>
            <a:endParaRPr lang="en-US" altLang="zh-CN"/>
          </a:p>
        </p:txBody>
      </p:sp>
    </p:spTree>
    <p:extLst>
      <p:ext uri="{BB962C8B-B14F-4D97-AF65-F5344CB8AC3E}">
        <p14:creationId xmlns:p14="http://schemas.microsoft.com/office/powerpoint/2010/main" val="1080004018"/>
      </p:ext>
    </p:extLst>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F9E0757-2507-4DBC-9F9C-83A521E7A963}" type="slidenum">
              <a:rPr lang="zh-CN" altLang="en-US"/>
              <a:pPr>
                <a:defRPr/>
              </a:pPr>
              <a:t>‹#›</a:t>
            </a:fld>
            <a:endParaRPr lang="en-US" altLang="zh-CN"/>
          </a:p>
        </p:txBody>
      </p:sp>
    </p:spTree>
    <p:extLst>
      <p:ext uri="{BB962C8B-B14F-4D97-AF65-F5344CB8AC3E}">
        <p14:creationId xmlns:p14="http://schemas.microsoft.com/office/powerpoint/2010/main" val="2453443633"/>
      </p:ext>
    </p:extLst>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806ACF-E434-4560-8510-C1564B21D6B1}" type="slidenum">
              <a:rPr lang="zh-CN" altLang="en-US"/>
              <a:pPr>
                <a:defRPr/>
              </a:pPr>
              <a:t>‹#›</a:t>
            </a:fld>
            <a:endParaRPr lang="en-US" altLang="zh-CN"/>
          </a:p>
        </p:txBody>
      </p:sp>
    </p:spTree>
    <p:extLst>
      <p:ext uri="{BB962C8B-B14F-4D97-AF65-F5344CB8AC3E}">
        <p14:creationId xmlns:p14="http://schemas.microsoft.com/office/powerpoint/2010/main" val="1583700259"/>
      </p:ext>
    </p:extLst>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A2BD69B-69B2-4582-9E2C-D002E876BC87}" type="slidenum">
              <a:rPr lang="zh-CN" altLang="en-US"/>
              <a:pPr>
                <a:defRPr/>
              </a:pPr>
              <a:t>‹#›</a:t>
            </a:fld>
            <a:endParaRPr lang="en-US" altLang="zh-CN"/>
          </a:p>
        </p:txBody>
      </p:sp>
    </p:spTree>
    <p:extLst>
      <p:ext uri="{BB962C8B-B14F-4D97-AF65-F5344CB8AC3E}">
        <p14:creationId xmlns:p14="http://schemas.microsoft.com/office/powerpoint/2010/main" val="3066692040"/>
      </p:ext>
    </p:extLst>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05CF47-DE2A-446A-9F46-EE5D05FB1CAF}" type="slidenum">
              <a:rPr lang="zh-CN" altLang="en-US"/>
              <a:pPr>
                <a:defRPr/>
              </a:pPr>
              <a:t>‹#›</a:t>
            </a:fld>
            <a:endParaRPr lang="en-US" altLang="zh-CN"/>
          </a:p>
        </p:txBody>
      </p:sp>
    </p:spTree>
    <p:extLst>
      <p:ext uri="{BB962C8B-B14F-4D97-AF65-F5344CB8AC3E}">
        <p14:creationId xmlns:p14="http://schemas.microsoft.com/office/powerpoint/2010/main" val="3738692869"/>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B2E203-8749-4539-AE69-1BCCD468D67C}" type="slidenum">
              <a:rPr lang="zh-CN" altLang="en-US"/>
              <a:pPr>
                <a:defRPr/>
              </a:pPr>
              <a:t>‹#›</a:t>
            </a:fld>
            <a:endParaRPr lang="en-US" altLang="zh-CN"/>
          </a:p>
        </p:txBody>
      </p:sp>
    </p:spTree>
    <p:extLst>
      <p:ext uri="{BB962C8B-B14F-4D97-AF65-F5344CB8AC3E}">
        <p14:creationId xmlns:p14="http://schemas.microsoft.com/office/powerpoint/2010/main" val="438779189"/>
      </p:ext>
    </p:extLst>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93AF47-C2B2-4AE5-A277-C4D8A850D17F}" type="slidenum">
              <a:rPr lang="zh-CN" altLang="en-US"/>
              <a:pPr>
                <a:defRPr/>
              </a:pPr>
              <a:t>‹#›</a:t>
            </a:fld>
            <a:endParaRPr lang="en-US" altLang="zh-CN"/>
          </a:p>
        </p:txBody>
      </p:sp>
    </p:spTree>
    <p:extLst>
      <p:ext uri="{BB962C8B-B14F-4D97-AF65-F5344CB8AC3E}">
        <p14:creationId xmlns:p14="http://schemas.microsoft.com/office/powerpoint/2010/main" val="414886142"/>
      </p:ext>
    </p:extLst>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9846C2B-77A7-454B-A785-B5E96E5B200A}" type="slidenum">
              <a:rPr lang="zh-CN" altLang="en-US"/>
              <a:pPr>
                <a:defRPr/>
              </a:pPr>
              <a:t>‹#›</a:t>
            </a:fld>
            <a:endParaRPr lang="en-US" altLang="zh-CN"/>
          </a:p>
        </p:txBody>
      </p:sp>
    </p:spTree>
    <p:extLst>
      <p:ext uri="{BB962C8B-B14F-4D97-AF65-F5344CB8AC3E}">
        <p14:creationId xmlns:p14="http://schemas.microsoft.com/office/powerpoint/2010/main" val="3575054787"/>
      </p:ext>
    </p:extLst>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41CFD19-5BA5-454C-A529-2F6BD7094FF6}" type="slidenum">
              <a:rPr lang="zh-CN" altLang="en-US"/>
              <a:pPr>
                <a:defRPr/>
              </a:pPr>
              <a:t>‹#›</a:t>
            </a:fld>
            <a:endParaRPr lang="en-US" altLang="zh-CN"/>
          </a:p>
        </p:txBody>
      </p:sp>
    </p:spTree>
    <p:extLst>
      <p:ext uri="{BB962C8B-B14F-4D97-AF65-F5344CB8AC3E}">
        <p14:creationId xmlns:p14="http://schemas.microsoft.com/office/powerpoint/2010/main" val="2779752873"/>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F3BA6B7-855D-41E3-8311-CC5992537BC8}" type="slidenum">
              <a:rPr lang="zh-CN" altLang="en-US"/>
              <a:pPr>
                <a:defRPr/>
              </a:pPr>
              <a:t>‹#›</a:t>
            </a:fld>
            <a:endParaRPr lang="en-US" altLang="zh-CN"/>
          </a:p>
        </p:txBody>
      </p:sp>
    </p:spTree>
    <p:extLst>
      <p:ext uri="{BB962C8B-B14F-4D97-AF65-F5344CB8AC3E}">
        <p14:creationId xmlns:p14="http://schemas.microsoft.com/office/powerpoint/2010/main" val="874058055"/>
      </p:ext>
    </p:extLst>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F4FE493-EC54-4D6A-A3EC-A91AEA60DE26}" type="slidenum">
              <a:rPr lang="zh-CN" altLang="en-US"/>
              <a:pPr>
                <a:defRPr/>
              </a:pPr>
              <a:t>‹#›</a:t>
            </a:fld>
            <a:endParaRPr lang="en-US" altLang="zh-CN"/>
          </a:p>
        </p:txBody>
      </p:sp>
    </p:spTree>
    <p:extLst>
      <p:ext uri="{BB962C8B-B14F-4D97-AF65-F5344CB8AC3E}">
        <p14:creationId xmlns:p14="http://schemas.microsoft.com/office/powerpoint/2010/main" val="135522931"/>
      </p:ext>
    </p:extLst>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DE8386-88EB-4578-B191-B61532630CE4}" type="slidenum">
              <a:rPr lang="zh-CN" altLang="en-US"/>
              <a:pPr>
                <a:defRPr/>
              </a:pPr>
              <a:t>‹#›</a:t>
            </a:fld>
            <a:endParaRPr lang="en-US" altLang="zh-CN"/>
          </a:p>
        </p:txBody>
      </p:sp>
    </p:spTree>
    <p:extLst>
      <p:ext uri="{BB962C8B-B14F-4D97-AF65-F5344CB8AC3E}">
        <p14:creationId xmlns:p14="http://schemas.microsoft.com/office/powerpoint/2010/main" val="3695303459"/>
      </p:ext>
    </p:extLst>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F92852-E730-4290-9C2E-576B7418C623}" type="slidenum">
              <a:rPr lang="zh-CN" altLang="en-US"/>
              <a:pPr>
                <a:defRPr/>
              </a:pPr>
              <a:t>‹#›</a:t>
            </a:fld>
            <a:endParaRPr lang="en-US" altLang="zh-CN"/>
          </a:p>
        </p:txBody>
      </p:sp>
    </p:spTree>
    <p:extLst>
      <p:ext uri="{BB962C8B-B14F-4D97-AF65-F5344CB8AC3E}">
        <p14:creationId xmlns:p14="http://schemas.microsoft.com/office/powerpoint/2010/main" val="2561135824"/>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3.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24"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819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81926"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latin typeface="+mn-lt"/>
              </a:defRPr>
            </a:lvl1pPr>
          </a:lstStyle>
          <a:p>
            <a:pPr>
              <a:defRPr/>
            </a:pPr>
            <a:fld id="{2CAE09D4-72E1-4D2C-BF1A-DE703B2B625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29"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ransition spd="slow">
    <p:zoom/>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7"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mn-lt"/>
              </a:defRPr>
            </a:lvl1pPr>
          </a:lstStyle>
          <a:p>
            <a:pPr>
              <a:defRPr/>
            </a:pPr>
            <a:fld id="{90AF3C20-DD9A-411C-A2E7-D4833AFBE9A6}" type="slidenum">
              <a:rPr lang="zh-CN" altLang="en-US"/>
              <a:pPr>
                <a:defRPr/>
              </a:pPr>
              <a:t>‹#›</a:t>
            </a:fld>
            <a:endParaRPr lang="en-US" altLang="zh-CN"/>
          </a:p>
        </p:txBody>
      </p:sp>
      <p:pic>
        <p:nvPicPr>
          <p:cNvPr id="2062" name="Picture 14" descr="gif0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descr="gif0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16" descr="gif0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0" r:id="rId1"/>
    <p:sldLayoutId id="2147484028" r:id="rId2"/>
  </p:sldLayoutIdLst>
  <p:transition spd="slow">
    <p:zoom/>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hi.baidu.com/zhenmcu/item/db7fb5354c5d2b172e20c4a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椭圆 94"/>
          <p:cNvSpPr/>
          <p:nvPr/>
        </p:nvSpPr>
        <p:spPr bwMode="auto">
          <a:xfrm>
            <a:off x="5241928" y="1772816"/>
            <a:ext cx="1174748" cy="4707360"/>
          </a:xfrm>
          <a:prstGeom prst="ellipse">
            <a:avLst/>
          </a:prstGeom>
          <a:solidFill>
            <a:schemeClr val="bg1"/>
          </a:solidFill>
          <a:ln w="12700" cap="sq" cmpd="sng" algn="ctr">
            <a:solidFill>
              <a:schemeClr val="tx1"/>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dirty="0" smtClean="0"/>
              <a:t>计算机基本组成结构回顾</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a:t>
            </a:fld>
            <a:endParaRPr lang="en-US" altLang="zh-CN"/>
          </a:p>
        </p:txBody>
      </p:sp>
      <p:sp>
        <p:nvSpPr>
          <p:cNvPr id="5" name="Text Box 6"/>
          <p:cNvSpPr txBox="1">
            <a:spLocks noChangeArrowheads="1"/>
          </p:cNvSpPr>
          <p:nvPr/>
        </p:nvSpPr>
        <p:spPr bwMode="auto">
          <a:xfrm>
            <a:off x="522288" y="2698750"/>
            <a:ext cx="1484312" cy="466725"/>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latin typeface="微软雅黑" panose="020B0503020204020204" pitchFamily="34" charset="-122"/>
                <a:ea typeface="微软雅黑" panose="020B0503020204020204" pitchFamily="34" charset="-122"/>
              </a:rPr>
              <a:t>  控制器</a:t>
            </a:r>
          </a:p>
        </p:txBody>
      </p:sp>
      <p:sp>
        <p:nvSpPr>
          <p:cNvPr id="6" name="Rectangle 7"/>
          <p:cNvSpPr>
            <a:spLocks noChangeArrowheads="1"/>
          </p:cNvSpPr>
          <p:nvPr/>
        </p:nvSpPr>
        <p:spPr bwMode="auto">
          <a:xfrm>
            <a:off x="206375" y="2249488"/>
            <a:ext cx="4949825" cy="4230687"/>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 name="Text Box 8"/>
          <p:cNvSpPr txBox="1">
            <a:spLocks noChangeArrowheads="1"/>
          </p:cNvSpPr>
          <p:nvPr/>
        </p:nvSpPr>
        <p:spPr bwMode="auto">
          <a:xfrm>
            <a:off x="431800" y="2249488"/>
            <a:ext cx="854075"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solidFill>
                  <a:srgbClr val="FF0000"/>
                </a:solidFill>
                <a:latin typeface="微软雅黑" panose="020B0503020204020204" pitchFamily="34" charset="-122"/>
                <a:ea typeface="微软雅黑" panose="020B0503020204020204" pitchFamily="34" charset="-122"/>
              </a:rPr>
              <a:t>CPU</a:t>
            </a:r>
          </a:p>
        </p:txBody>
      </p:sp>
      <p:sp>
        <p:nvSpPr>
          <p:cNvPr id="8" name="Text Box 9"/>
          <p:cNvSpPr txBox="1">
            <a:spLocks noChangeArrowheads="1"/>
          </p:cNvSpPr>
          <p:nvPr/>
        </p:nvSpPr>
        <p:spPr bwMode="auto">
          <a:xfrm>
            <a:off x="2546350" y="2789238"/>
            <a:ext cx="1035050" cy="461665"/>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dirty="0">
                <a:solidFill>
                  <a:srgbClr val="0070C0"/>
                </a:solidFill>
                <a:latin typeface="微软雅黑" panose="020B0503020204020204" pitchFamily="34" charset="-122"/>
                <a:ea typeface="微软雅黑" panose="020B0503020204020204" pitchFamily="34" charset="-122"/>
              </a:rPr>
              <a:t>    </a:t>
            </a:r>
            <a:r>
              <a:rPr lang="en-US" altLang="zh-CN" sz="1800" dirty="0">
                <a:solidFill>
                  <a:srgbClr val="0070C0"/>
                </a:solidFill>
                <a:latin typeface="微软雅黑" panose="020B0503020204020204" pitchFamily="34" charset="-122"/>
                <a:ea typeface="微软雅黑" panose="020B0503020204020204" pitchFamily="34" charset="-122"/>
              </a:rPr>
              <a:t>PC</a:t>
            </a:r>
          </a:p>
        </p:txBody>
      </p:sp>
      <p:sp>
        <p:nvSpPr>
          <p:cNvPr id="9" name="Text Box 10"/>
          <p:cNvSpPr txBox="1">
            <a:spLocks noChangeArrowheads="1"/>
          </p:cNvSpPr>
          <p:nvPr/>
        </p:nvSpPr>
        <p:spPr bwMode="auto">
          <a:xfrm>
            <a:off x="8242300" y="3149600"/>
            <a:ext cx="695325" cy="831850"/>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输入</a:t>
            </a: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10" name="AutoShape 11"/>
          <p:cNvSpPr>
            <a:spLocks noChangeArrowheads="1"/>
          </p:cNvSpPr>
          <p:nvPr/>
        </p:nvSpPr>
        <p:spPr bwMode="auto">
          <a:xfrm>
            <a:off x="7831138" y="3509963"/>
            <a:ext cx="360362" cy="223837"/>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a:solidFill>
                <a:srgbClr val="CC3300"/>
              </a:solidFill>
              <a:latin typeface="微软雅黑" panose="020B0503020204020204" pitchFamily="34" charset="-122"/>
              <a:ea typeface="微软雅黑" panose="020B0503020204020204" pitchFamily="34" charset="-122"/>
            </a:endParaRPr>
          </a:p>
        </p:txBody>
      </p:sp>
      <p:sp>
        <p:nvSpPr>
          <p:cNvPr id="11" name="Text Box 12"/>
          <p:cNvSpPr txBox="1">
            <a:spLocks noChangeArrowheads="1"/>
          </p:cNvSpPr>
          <p:nvPr/>
        </p:nvSpPr>
        <p:spPr bwMode="auto">
          <a:xfrm>
            <a:off x="8242300" y="4545013"/>
            <a:ext cx="695325" cy="831850"/>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输出</a:t>
            </a:r>
            <a:endParaRPr lang="en-US" altLang="zh-CN" sz="2400">
              <a:solidFill>
                <a:srgbClr val="CC3300"/>
              </a:solidFill>
              <a:latin typeface="微软雅黑" panose="020B0503020204020204" pitchFamily="34" charset="-122"/>
              <a:ea typeface="微软雅黑" panose="020B0503020204020204" pitchFamily="34" charset="-122"/>
            </a:endParaRP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12" name="AutoShape 13"/>
          <p:cNvSpPr>
            <a:spLocks noChangeArrowheads="1"/>
          </p:cNvSpPr>
          <p:nvPr/>
        </p:nvSpPr>
        <p:spPr bwMode="auto">
          <a:xfrm>
            <a:off x="7786688" y="4814888"/>
            <a:ext cx="404812" cy="225425"/>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3" name="Text Box 14"/>
          <p:cNvSpPr txBox="1">
            <a:spLocks noChangeArrowheads="1"/>
          </p:cNvSpPr>
          <p:nvPr/>
        </p:nvSpPr>
        <p:spPr bwMode="auto">
          <a:xfrm>
            <a:off x="3851275" y="2789238"/>
            <a:ext cx="1079500" cy="461665"/>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dirty="0">
                <a:solidFill>
                  <a:srgbClr val="008000"/>
                </a:solidFill>
                <a:latin typeface="微软雅黑" panose="020B0503020204020204" pitchFamily="34" charset="-122"/>
                <a:ea typeface="微软雅黑" panose="020B0503020204020204" pitchFamily="34" charset="-122"/>
              </a:rPr>
              <a:t>  </a:t>
            </a:r>
            <a:r>
              <a:rPr lang="en-US" altLang="zh-CN" sz="1800" dirty="0">
                <a:solidFill>
                  <a:srgbClr val="0070C0"/>
                </a:solidFill>
                <a:latin typeface="微软雅黑" panose="020B0503020204020204" pitchFamily="34" charset="-122"/>
                <a:ea typeface="微软雅黑" panose="020B0503020204020204" pitchFamily="34" charset="-122"/>
              </a:rPr>
              <a:t>MAR</a:t>
            </a:r>
          </a:p>
        </p:txBody>
      </p:sp>
      <p:sp>
        <p:nvSpPr>
          <p:cNvPr id="14" name="Text Box 15"/>
          <p:cNvSpPr txBox="1">
            <a:spLocks noChangeArrowheads="1"/>
          </p:cNvSpPr>
          <p:nvPr/>
        </p:nvSpPr>
        <p:spPr bwMode="auto">
          <a:xfrm>
            <a:off x="3897313" y="5803900"/>
            <a:ext cx="1079500" cy="400110"/>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000" dirty="0" smtClean="0">
                <a:solidFill>
                  <a:srgbClr val="0070C0"/>
                </a:solidFill>
                <a:latin typeface="微软雅黑" panose="020B0503020204020204" pitchFamily="34" charset="-122"/>
                <a:ea typeface="微软雅黑" panose="020B0503020204020204" pitchFamily="34" charset="-122"/>
              </a:rPr>
              <a:t>MDR</a:t>
            </a:r>
            <a:endParaRPr lang="en-US" altLang="zh-CN" sz="2000" dirty="0">
              <a:solidFill>
                <a:srgbClr val="0070C0"/>
              </a:solidFill>
              <a:latin typeface="微软雅黑" panose="020B0503020204020204" pitchFamily="34" charset="-122"/>
              <a:ea typeface="微软雅黑" panose="020B0503020204020204" pitchFamily="34" charset="-122"/>
            </a:endParaRPr>
          </a:p>
        </p:txBody>
      </p:sp>
      <p:sp>
        <p:nvSpPr>
          <p:cNvPr id="15" name="Line 16"/>
          <p:cNvSpPr>
            <a:spLocks noChangeShapeType="1"/>
          </p:cNvSpPr>
          <p:nvPr/>
        </p:nvSpPr>
        <p:spPr bwMode="auto">
          <a:xfrm>
            <a:off x="2006600" y="2968625"/>
            <a:ext cx="5397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7"/>
          <p:cNvSpPr>
            <a:spLocks noChangeShapeType="1"/>
          </p:cNvSpPr>
          <p:nvPr/>
        </p:nvSpPr>
        <p:spPr bwMode="auto">
          <a:xfrm>
            <a:off x="3581400" y="2968625"/>
            <a:ext cx="271463"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8"/>
          <p:cNvSpPr>
            <a:spLocks noChangeShapeType="1"/>
          </p:cNvSpPr>
          <p:nvPr/>
        </p:nvSpPr>
        <p:spPr bwMode="auto">
          <a:xfrm>
            <a:off x="4257675" y="5308600"/>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8" name="Group 19"/>
          <p:cNvGrpSpPr>
            <a:grpSpLocks/>
          </p:cNvGrpSpPr>
          <p:nvPr/>
        </p:nvGrpSpPr>
        <p:grpSpPr bwMode="auto">
          <a:xfrm>
            <a:off x="2609850" y="3563938"/>
            <a:ext cx="765175" cy="1484312"/>
            <a:chOff x="3135" y="2472"/>
            <a:chExt cx="454" cy="935"/>
          </a:xfrm>
        </p:grpSpPr>
        <p:grpSp>
          <p:nvGrpSpPr>
            <p:cNvPr id="19" name="Group 20"/>
            <p:cNvGrpSpPr>
              <a:grpSpLocks/>
            </p:cNvGrpSpPr>
            <p:nvPr/>
          </p:nvGrpSpPr>
          <p:grpSpPr bwMode="auto">
            <a:xfrm flipH="1">
              <a:off x="3135" y="2472"/>
              <a:ext cx="454" cy="935"/>
              <a:chOff x="3078" y="2330"/>
              <a:chExt cx="625" cy="1580"/>
            </a:xfrm>
          </p:grpSpPr>
          <p:sp>
            <p:nvSpPr>
              <p:cNvPr id="21"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SzTx/>
                <a:buFontTx/>
                <a:buNone/>
              </a:pPr>
              <a:r>
                <a:rPr lang="en-US" altLang="zh-CN" sz="2400">
                  <a:cs typeface="Arial" panose="020B0604020202020204" pitchFamily="34" charset="0"/>
                </a:rPr>
                <a:t>ALU</a:t>
              </a:r>
            </a:p>
          </p:txBody>
        </p:sp>
      </p:grpSp>
      <p:grpSp>
        <p:nvGrpSpPr>
          <p:cNvPr id="29" name="Group 30"/>
          <p:cNvGrpSpPr>
            <a:grpSpLocks/>
          </p:cNvGrpSpPr>
          <p:nvPr/>
        </p:nvGrpSpPr>
        <p:grpSpPr bwMode="auto">
          <a:xfrm>
            <a:off x="3357563" y="3959225"/>
            <a:ext cx="404812" cy="809625"/>
            <a:chOff x="2030" y="2415"/>
            <a:chExt cx="341" cy="510"/>
          </a:xfrm>
        </p:grpSpPr>
        <p:sp>
          <p:nvSpPr>
            <p:cNvPr id="30"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 name="Text Box 33"/>
          <p:cNvSpPr txBox="1">
            <a:spLocks noChangeArrowheads="1"/>
          </p:cNvSpPr>
          <p:nvPr/>
        </p:nvSpPr>
        <p:spPr bwMode="auto">
          <a:xfrm>
            <a:off x="1646238" y="3463925"/>
            <a:ext cx="450850" cy="1625600"/>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000">
                <a:latin typeface="微软雅黑" panose="020B0503020204020204" pitchFamily="34" charset="-122"/>
                <a:ea typeface="微软雅黑" panose="020B0503020204020204" pitchFamily="34" charset="-122"/>
              </a:rPr>
              <a:t>标</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志</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寄</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存</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33" name="Line 34"/>
          <p:cNvSpPr>
            <a:spLocks noChangeShapeType="1"/>
          </p:cNvSpPr>
          <p:nvPr/>
        </p:nvSpPr>
        <p:spPr bwMode="auto">
          <a:xfrm flipH="1">
            <a:off x="2097088" y="4049713"/>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4" name="Group 35"/>
          <p:cNvGrpSpPr>
            <a:grpSpLocks/>
          </p:cNvGrpSpPr>
          <p:nvPr/>
        </p:nvGrpSpPr>
        <p:grpSpPr bwMode="auto">
          <a:xfrm>
            <a:off x="1376363" y="3149600"/>
            <a:ext cx="227012" cy="855663"/>
            <a:chOff x="895" y="1905"/>
            <a:chExt cx="143" cy="539"/>
          </a:xfrm>
        </p:grpSpPr>
        <p:sp>
          <p:nvSpPr>
            <p:cNvPr id="35" name="Line 36"/>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7" name="Line 38"/>
          <p:cNvSpPr>
            <a:spLocks noChangeShapeType="1"/>
          </p:cNvSpPr>
          <p:nvPr/>
        </p:nvSpPr>
        <p:spPr bwMode="auto">
          <a:xfrm flipV="1">
            <a:off x="4392613" y="3194050"/>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8" name="Group 39"/>
          <p:cNvGrpSpPr>
            <a:grpSpLocks/>
          </p:cNvGrpSpPr>
          <p:nvPr/>
        </p:nvGrpSpPr>
        <p:grpSpPr bwMode="auto">
          <a:xfrm>
            <a:off x="2366963" y="4406900"/>
            <a:ext cx="1530350" cy="1487488"/>
            <a:chOff x="1576" y="2924"/>
            <a:chExt cx="964" cy="937"/>
          </a:xfrm>
        </p:grpSpPr>
        <p:sp>
          <p:nvSpPr>
            <p:cNvPr id="39" name="Line 40"/>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Line 42"/>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2" name="Group 43"/>
          <p:cNvGrpSpPr>
            <a:grpSpLocks/>
          </p:cNvGrpSpPr>
          <p:nvPr/>
        </p:nvGrpSpPr>
        <p:grpSpPr bwMode="auto">
          <a:xfrm>
            <a:off x="3222625" y="5173663"/>
            <a:ext cx="493713" cy="719137"/>
            <a:chOff x="2115" y="3405"/>
            <a:chExt cx="311" cy="453"/>
          </a:xfrm>
        </p:grpSpPr>
        <p:sp>
          <p:nvSpPr>
            <p:cNvPr id="43" name="Line 44"/>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5" name="Group 46"/>
          <p:cNvGrpSpPr>
            <a:grpSpLocks/>
          </p:cNvGrpSpPr>
          <p:nvPr/>
        </p:nvGrpSpPr>
        <p:grpSpPr bwMode="auto">
          <a:xfrm>
            <a:off x="1016000" y="3190875"/>
            <a:ext cx="4725988" cy="2298700"/>
            <a:chOff x="725" y="2158"/>
            <a:chExt cx="2977" cy="1448"/>
          </a:xfrm>
        </p:grpSpPr>
        <p:sp>
          <p:nvSpPr>
            <p:cNvPr id="46"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 name="Text Box 50"/>
          <p:cNvSpPr txBox="1">
            <a:spLocks noChangeArrowheads="1"/>
          </p:cNvSpPr>
          <p:nvPr/>
        </p:nvSpPr>
        <p:spPr bwMode="auto">
          <a:xfrm>
            <a:off x="522288" y="5849938"/>
            <a:ext cx="1035050" cy="461665"/>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dirty="0">
                <a:solidFill>
                  <a:srgbClr val="FF3300"/>
                </a:solidFill>
                <a:latin typeface="微软雅黑" panose="020B0503020204020204" pitchFamily="34" charset="-122"/>
                <a:ea typeface="微软雅黑" panose="020B0503020204020204" pitchFamily="34" charset="-122"/>
              </a:rPr>
              <a:t>    </a:t>
            </a:r>
            <a:r>
              <a:rPr lang="en-US" altLang="zh-CN" dirty="0">
                <a:solidFill>
                  <a:srgbClr val="0070C0"/>
                </a:solidFill>
                <a:latin typeface="微软雅黑" panose="020B0503020204020204" pitchFamily="34" charset="-122"/>
                <a:ea typeface="微软雅黑" panose="020B0503020204020204" pitchFamily="34" charset="-122"/>
              </a:rPr>
              <a:t>IR</a:t>
            </a:r>
          </a:p>
        </p:txBody>
      </p:sp>
      <p:sp>
        <p:nvSpPr>
          <p:cNvPr id="50" name="Line 51"/>
          <p:cNvSpPr>
            <a:spLocks noChangeShapeType="1"/>
          </p:cNvSpPr>
          <p:nvPr/>
        </p:nvSpPr>
        <p:spPr bwMode="auto">
          <a:xfrm flipH="1">
            <a:off x="1557338" y="6073775"/>
            <a:ext cx="2341562"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Line 52"/>
          <p:cNvSpPr>
            <a:spLocks noChangeShapeType="1"/>
          </p:cNvSpPr>
          <p:nvPr/>
        </p:nvSpPr>
        <p:spPr bwMode="auto">
          <a:xfrm flipV="1">
            <a:off x="701675" y="3149600"/>
            <a:ext cx="0" cy="270033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 name="Group 53"/>
          <p:cNvGrpSpPr>
            <a:grpSpLocks/>
          </p:cNvGrpSpPr>
          <p:nvPr/>
        </p:nvGrpSpPr>
        <p:grpSpPr bwMode="auto">
          <a:xfrm>
            <a:off x="5157788" y="2384425"/>
            <a:ext cx="1262062" cy="3870325"/>
            <a:chOff x="3333" y="1650"/>
            <a:chExt cx="795" cy="2438"/>
          </a:xfrm>
        </p:grpSpPr>
        <p:sp>
          <p:nvSpPr>
            <p:cNvPr id="53" name="Text Box 54"/>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54"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5" name="Text Box 56"/>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56"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7" name="Text Box 58"/>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58"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9"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 name="Group 61"/>
          <p:cNvGrpSpPr>
            <a:grpSpLocks/>
          </p:cNvGrpSpPr>
          <p:nvPr/>
        </p:nvGrpSpPr>
        <p:grpSpPr bwMode="auto">
          <a:xfrm>
            <a:off x="3355975" y="3233738"/>
            <a:ext cx="1755775" cy="2127250"/>
            <a:chOff x="2199" y="2185"/>
            <a:chExt cx="1106" cy="1340"/>
          </a:xfrm>
        </p:grpSpPr>
        <p:sp>
          <p:nvSpPr>
            <p:cNvPr id="61" name="Text Box 62"/>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latin typeface="微软雅黑" panose="020B0503020204020204" pitchFamily="34" charset="-122"/>
                  <a:ea typeface="微软雅黑" panose="020B0503020204020204" pitchFamily="34" charset="-122"/>
                </a:rPr>
                <a:t>GPRs</a:t>
              </a:r>
            </a:p>
          </p:txBody>
        </p:sp>
        <p:grpSp>
          <p:nvGrpSpPr>
            <p:cNvPr id="62" name="Group 63"/>
            <p:cNvGrpSpPr>
              <a:grpSpLocks/>
            </p:cNvGrpSpPr>
            <p:nvPr/>
          </p:nvGrpSpPr>
          <p:grpSpPr bwMode="auto">
            <a:xfrm>
              <a:off x="2452" y="2500"/>
              <a:ext cx="853" cy="1025"/>
              <a:chOff x="2398" y="2273"/>
              <a:chExt cx="853" cy="1025"/>
            </a:xfrm>
          </p:grpSpPr>
          <p:grpSp>
            <p:nvGrpSpPr>
              <p:cNvPr id="64" name="Group 64"/>
              <p:cNvGrpSpPr>
                <a:grpSpLocks/>
              </p:cNvGrpSpPr>
              <p:nvPr/>
            </p:nvGrpSpPr>
            <p:grpSpPr bwMode="auto">
              <a:xfrm>
                <a:off x="2398" y="2273"/>
                <a:ext cx="652" cy="992"/>
                <a:chOff x="2228" y="1678"/>
                <a:chExt cx="737" cy="992"/>
              </a:xfrm>
            </p:grpSpPr>
            <p:sp>
              <p:nvSpPr>
                <p:cNvPr id="69"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0" name="Line 66"/>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 name="Line 67"/>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 name="Line 68"/>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5" name="Text Box 69"/>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0</a:t>
                </a:r>
              </a:p>
            </p:txBody>
          </p:sp>
          <p:sp>
            <p:nvSpPr>
              <p:cNvPr id="66" name="Text Box 70"/>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1</a:t>
                </a:r>
              </a:p>
            </p:txBody>
          </p:sp>
          <p:sp>
            <p:nvSpPr>
              <p:cNvPr id="67" name="Text Box 71"/>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2</a:t>
                </a:r>
              </a:p>
            </p:txBody>
          </p:sp>
          <p:sp>
            <p:nvSpPr>
              <p:cNvPr id="68" name="Text Box 72"/>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3</a:t>
                </a:r>
              </a:p>
            </p:txBody>
          </p:sp>
        </p:grpSp>
        <p:sp>
          <p:nvSpPr>
            <p:cNvPr id="63" name="Rectangle 73"/>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73" name="Group 74"/>
          <p:cNvGrpSpPr>
            <a:grpSpLocks/>
          </p:cNvGrpSpPr>
          <p:nvPr/>
        </p:nvGrpSpPr>
        <p:grpSpPr bwMode="auto">
          <a:xfrm>
            <a:off x="6416675" y="2249488"/>
            <a:ext cx="1397000" cy="4049712"/>
            <a:chOff x="4127" y="1565"/>
            <a:chExt cx="880" cy="2551"/>
          </a:xfrm>
        </p:grpSpPr>
        <p:grpSp>
          <p:nvGrpSpPr>
            <p:cNvPr id="74" name="Group 75"/>
            <p:cNvGrpSpPr>
              <a:grpSpLocks/>
            </p:cNvGrpSpPr>
            <p:nvPr/>
          </p:nvGrpSpPr>
          <p:grpSpPr bwMode="auto">
            <a:xfrm>
              <a:off x="4127" y="1565"/>
              <a:ext cx="880" cy="2551"/>
              <a:chOff x="4156" y="1565"/>
              <a:chExt cx="908" cy="2551"/>
            </a:xfrm>
          </p:grpSpPr>
          <p:sp>
            <p:nvSpPr>
              <p:cNvPr id="76" name="Text Box 76"/>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latin typeface="微软雅黑" panose="020B0503020204020204" pitchFamily="34" charset="-122"/>
                    <a:ea typeface="微软雅黑" panose="020B0503020204020204" pitchFamily="34" charset="-122"/>
                  </a:rPr>
                  <a:t>存储器</a:t>
                </a:r>
              </a:p>
            </p:txBody>
          </p:sp>
          <p:grpSp>
            <p:nvGrpSpPr>
              <p:cNvPr id="77" name="Group 77"/>
              <p:cNvGrpSpPr>
                <a:grpSpLocks/>
              </p:cNvGrpSpPr>
              <p:nvPr/>
            </p:nvGrpSpPr>
            <p:grpSpPr bwMode="auto">
              <a:xfrm>
                <a:off x="4156" y="1877"/>
                <a:ext cx="737" cy="2211"/>
                <a:chOff x="3447" y="1423"/>
                <a:chExt cx="879" cy="2211"/>
              </a:xfrm>
            </p:grpSpPr>
            <p:sp>
              <p:nvSpPr>
                <p:cNvPr id="86"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7" name="Line 79"/>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 name="Line 80"/>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 name="Line 81"/>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0" name="Line 82"/>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1" name="Line 83"/>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 name="Line 84"/>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3" name="Line 85"/>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8" name="Text Box 86"/>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0</a:t>
                </a:r>
              </a:p>
            </p:txBody>
          </p:sp>
          <p:sp>
            <p:nvSpPr>
              <p:cNvPr id="79" name="Text Box 87"/>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1</a:t>
                </a:r>
              </a:p>
            </p:txBody>
          </p:sp>
          <p:sp>
            <p:nvSpPr>
              <p:cNvPr id="80" name="Text Box 88"/>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2</a:t>
                </a:r>
              </a:p>
            </p:txBody>
          </p:sp>
          <p:sp>
            <p:nvSpPr>
              <p:cNvPr id="81" name="Text Box 89"/>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3</a:t>
                </a:r>
              </a:p>
            </p:txBody>
          </p:sp>
          <p:sp>
            <p:nvSpPr>
              <p:cNvPr id="82" name="Text Box 90"/>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4</a:t>
                </a:r>
              </a:p>
            </p:txBody>
          </p:sp>
          <p:sp>
            <p:nvSpPr>
              <p:cNvPr id="83" name="Text Box 91"/>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5</a:t>
                </a:r>
              </a:p>
            </p:txBody>
          </p:sp>
          <p:sp>
            <p:nvSpPr>
              <p:cNvPr id="84" name="Text Box 92"/>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6</a:t>
                </a:r>
              </a:p>
            </p:txBody>
          </p:sp>
          <p:sp>
            <p:nvSpPr>
              <p:cNvPr id="85" name="Text Box 93"/>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7</a:t>
                </a:r>
              </a:p>
            </p:txBody>
          </p:sp>
        </p:grpSp>
        <p:sp>
          <p:nvSpPr>
            <p:cNvPr id="75" name="Rectangle 94"/>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94" name="Rectangle 95"/>
          <p:cNvSpPr>
            <a:spLocks noChangeArrowheads="1"/>
          </p:cNvSpPr>
          <p:nvPr/>
        </p:nvSpPr>
        <p:spPr bwMode="auto">
          <a:xfrm>
            <a:off x="44450" y="2079625"/>
            <a:ext cx="7740650" cy="45450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96" name="Text Box 21"/>
          <p:cNvSpPr txBox="1">
            <a:spLocks noChangeArrowheads="1"/>
          </p:cNvSpPr>
          <p:nvPr/>
        </p:nvSpPr>
        <p:spPr bwMode="auto">
          <a:xfrm>
            <a:off x="5473700" y="140890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lang="en-US" altLang="zh-CN" sz="2400" dirty="0">
                <a:solidFill>
                  <a:schemeClr val="tx1"/>
                </a:solidFill>
                <a:latin typeface="Times New Roman" pitchFamily="18" charset="0"/>
              </a:rPr>
              <a:t>BUS</a:t>
            </a:r>
            <a:endParaRPr lang="en-US" altLang="zh-CN" sz="2400" b="0" dirty="0">
              <a:solidFill>
                <a:schemeClr val="tx1"/>
              </a:solidFill>
              <a:latin typeface="Times New Roman" pitchFamily="18" charset="0"/>
            </a:endParaRPr>
          </a:p>
        </p:txBody>
      </p:sp>
    </p:spTree>
    <p:extLst>
      <p:ext uri="{BB962C8B-B14F-4D97-AF65-F5344CB8AC3E}">
        <p14:creationId xmlns:p14="http://schemas.microsoft.com/office/powerpoint/2010/main" val="3851315455"/>
      </p:ext>
    </p:extLst>
  </p:cSld>
  <p:clrMapOvr>
    <a:masterClrMapping/>
  </p:clrMapOvr>
  <p:transition spd="slow">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E97066E-12E2-42EF-9D5F-97FB4B1855B2}" type="slidenum">
              <a:rPr lang="zh-CN" altLang="en-US"/>
              <a:pPr>
                <a:defRPr/>
              </a:pPr>
              <a:t>10</a:t>
            </a:fld>
            <a:endParaRPr lang="en-US" altLang="zh-CN"/>
          </a:p>
        </p:txBody>
      </p:sp>
      <p:sp>
        <p:nvSpPr>
          <p:cNvPr id="29699" name="Rectangle 2"/>
          <p:cNvSpPr>
            <a:spLocks noGrp="1" noChangeArrowheads="1"/>
          </p:cNvSpPr>
          <p:nvPr>
            <p:ph type="title"/>
          </p:nvPr>
        </p:nvSpPr>
        <p:spPr>
          <a:xfrm>
            <a:off x="1150938" y="214313"/>
            <a:ext cx="7793037" cy="838200"/>
          </a:xfrm>
        </p:spPr>
        <p:txBody>
          <a:bodyPr/>
          <a:lstStyle/>
          <a:p>
            <a:pPr eaLnBrk="1" hangingPunct="1"/>
            <a:r>
              <a:rPr lang="en-US" altLang="zh-CN" dirty="0" smtClean="0"/>
              <a:t> </a:t>
            </a:r>
            <a:r>
              <a:rPr lang="zh-CN" altLang="en-US" dirty="0" smtClean="0"/>
              <a:t>译码器</a:t>
            </a:r>
          </a:p>
        </p:txBody>
      </p:sp>
      <p:sp>
        <p:nvSpPr>
          <p:cNvPr id="29700" name="Rectangle 3"/>
          <p:cNvSpPr>
            <a:spLocks noGrp="1" noChangeArrowheads="1"/>
          </p:cNvSpPr>
          <p:nvPr>
            <p:ph type="body" idx="1"/>
          </p:nvPr>
        </p:nvSpPr>
        <p:spPr>
          <a:xfrm>
            <a:off x="899592" y="1772816"/>
            <a:ext cx="7772400" cy="3282950"/>
          </a:xfrm>
        </p:spPr>
        <p:txBody>
          <a:bodyPr/>
          <a:lstStyle/>
          <a:p>
            <a:pPr eaLnBrk="1" hangingPunct="1"/>
            <a:r>
              <a:rPr lang="zh-CN" altLang="en-US" dirty="0" smtClean="0"/>
              <a:t>74</a:t>
            </a:r>
            <a:r>
              <a:rPr lang="en-US" altLang="zh-CN" dirty="0" smtClean="0"/>
              <a:t>LS138</a:t>
            </a:r>
            <a:r>
              <a:rPr lang="zh-CN" altLang="en-US" dirty="0" smtClean="0"/>
              <a:t>译码器</a:t>
            </a:r>
          </a:p>
          <a:p>
            <a:pPr lvl="1" eaLnBrk="1" hangingPunct="1"/>
            <a:r>
              <a:rPr lang="zh-CN" altLang="en-US" dirty="0" smtClean="0"/>
              <a:t>各引脚功能</a:t>
            </a:r>
          </a:p>
          <a:p>
            <a:pPr lvl="1" eaLnBrk="1" hangingPunct="1"/>
            <a:r>
              <a:rPr lang="zh-CN" altLang="en-US" dirty="0" smtClean="0"/>
              <a:t>输入端与输出端关系（真值表）</a:t>
            </a:r>
          </a:p>
          <a:p>
            <a:pPr eaLnBrk="1" hangingPunct="1"/>
            <a:endParaRPr lang="zh-CN" altLang="en-US" dirty="0" smtClean="0"/>
          </a:p>
        </p:txBody>
      </p:sp>
    </p:spTree>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CN" smtClean="0"/>
              <a:t>74LS138</a:t>
            </a:r>
            <a:r>
              <a:rPr lang="zh-CN" altLang="en-US" smtClean="0"/>
              <a:t>译码器</a:t>
            </a:r>
            <a:endParaRPr lang="zh-CN" altLang="en-US" smtClean="0"/>
          </a:p>
        </p:txBody>
      </p:sp>
      <p:sp>
        <p:nvSpPr>
          <p:cNvPr id="30725" name="Rectangle 36"/>
          <p:cNvSpPr>
            <a:spLocks noGrp="1" noChangeArrowheads="1"/>
          </p:cNvSpPr>
          <p:nvPr>
            <p:ph type="body" idx="1"/>
          </p:nvPr>
        </p:nvSpPr>
        <p:spPr/>
        <p:txBody>
          <a:bodyPr/>
          <a:lstStyle/>
          <a:p>
            <a:r>
              <a:rPr lang="zh-CN" altLang="en-US" smtClean="0"/>
              <a:t>主要引脚及功能</a:t>
            </a:r>
            <a:endParaRPr lang="zh-CN" altLang="en-US" smtClean="0"/>
          </a:p>
        </p:txBody>
      </p:sp>
      <p:sp>
        <p:nvSpPr>
          <p:cNvPr id="38" name="灯片编号占位符 5"/>
          <p:cNvSpPr>
            <a:spLocks noGrp="1"/>
          </p:cNvSpPr>
          <p:nvPr>
            <p:ph type="sldNum" sz="quarter" idx="12"/>
          </p:nvPr>
        </p:nvSpPr>
        <p:spPr/>
        <p:txBody>
          <a:bodyPr/>
          <a:lstStyle/>
          <a:p>
            <a:fld id="{ADA366C6-DCEC-4A33-9107-C6C1B4854631}" type="slidenum">
              <a:rPr lang="zh-CN" altLang="en-US" smtClean="0"/>
              <a:pPr/>
              <a:t>11</a:t>
            </a:fld>
            <a:endParaRPr lang="en-US" altLang="zh-CN"/>
          </a:p>
        </p:txBody>
      </p:sp>
      <p:grpSp>
        <p:nvGrpSpPr>
          <p:cNvPr id="30724" name="Group 4"/>
          <p:cNvGrpSpPr>
            <a:grpSpLocks/>
          </p:cNvGrpSpPr>
          <p:nvPr/>
        </p:nvGrpSpPr>
        <p:grpSpPr bwMode="auto">
          <a:xfrm>
            <a:off x="300038" y="2611438"/>
            <a:ext cx="2590800" cy="3581400"/>
            <a:chOff x="1883" y="1809"/>
            <a:chExt cx="1632" cy="2256"/>
          </a:xfrm>
        </p:grpSpPr>
        <p:sp>
          <p:nvSpPr>
            <p:cNvPr id="30744" name="Rectangle 5"/>
            <p:cNvSpPr>
              <a:spLocks noChangeArrowheads="1"/>
            </p:cNvSpPr>
            <p:nvPr/>
          </p:nvSpPr>
          <p:spPr bwMode="auto">
            <a:xfrm>
              <a:off x="2123" y="1809"/>
              <a:ext cx="1152" cy="2256"/>
            </a:xfrm>
            <a:prstGeom prst="rect">
              <a:avLst/>
            </a:prstGeom>
            <a:solidFill>
              <a:srgbClr val="339966"/>
            </a:solidFill>
            <a:ln w="9525">
              <a:solidFill>
                <a:srgbClr val="339966"/>
              </a:solidFill>
              <a:miter lim="800000"/>
              <a:headEnd/>
              <a:tailEnd/>
            </a:ln>
          </p:spPr>
          <p:txBody>
            <a:bodyPr wrap="none" anchor="ct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sp>
          <p:nvSpPr>
            <p:cNvPr id="30745" name="Line 6"/>
            <p:cNvSpPr>
              <a:spLocks noChangeShapeType="1"/>
            </p:cNvSpPr>
            <p:nvPr/>
          </p:nvSpPr>
          <p:spPr bwMode="auto">
            <a:xfrm>
              <a:off x="3275" y="200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Line 7"/>
            <p:cNvSpPr>
              <a:spLocks noChangeShapeType="1"/>
            </p:cNvSpPr>
            <p:nvPr/>
          </p:nvSpPr>
          <p:spPr bwMode="auto">
            <a:xfrm>
              <a:off x="3275" y="224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7" name="Line 8"/>
            <p:cNvSpPr>
              <a:spLocks noChangeShapeType="1"/>
            </p:cNvSpPr>
            <p:nvPr/>
          </p:nvSpPr>
          <p:spPr bwMode="auto">
            <a:xfrm>
              <a:off x="3275" y="248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8" name="Line 9"/>
            <p:cNvSpPr>
              <a:spLocks noChangeShapeType="1"/>
            </p:cNvSpPr>
            <p:nvPr/>
          </p:nvSpPr>
          <p:spPr bwMode="auto">
            <a:xfrm>
              <a:off x="3275" y="272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9" name="Line 10"/>
            <p:cNvSpPr>
              <a:spLocks noChangeShapeType="1"/>
            </p:cNvSpPr>
            <p:nvPr/>
          </p:nvSpPr>
          <p:spPr bwMode="auto">
            <a:xfrm>
              <a:off x="3275" y="300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0" name="Line 11"/>
            <p:cNvSpPr>
              <a:spLocks noChangeShapeType="1"/>
            </p:cNvSpPr>
            <p:nvPr/>
          </p:nvSpPr>
          <p:spPr bwMode="auto">
            <a:xfrm>
              <a:off x="3275" y="3297"/>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Line 12"/>
            <p:cNvSpPr>
              <a:spLocks noChangeShapeType="1"/>
            </p:cNvSpPr>
            <p:nvPr/>
          </p:nvSpPr>
          <p:spPr bwMode="auto">
            <a:xfrm>
              <a:off x="3275" y="358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Line 13"/>
            <p:cNvSpPr>
              <a:spLocks noChangeShapeType="1"/>
            </p:cNvSpPr>
            <p:nvPr/>
          </p:nvSpPr>
          <p:spPr bwMode="auto">
            <a:xfrm>
              <a:off x="3275" y="3873"/>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3" name="Text Box 14"/>
            <p:cNvSpPr txBox="1">
              <a:spLocks noChangeArrowheads="1"/>
            </p:cNvSpPr>
            <p:nvPr/>
          </p:nvSpPr>
          <p:spPr bwMode="auto">
            <a:xfrm>
              <a:off x="2123" y="1905"/>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G</a:t>
              </a:r>
              <a:r>
                <a:rPr lang="en-US" altLang="zh-CN" sz="1800" b="0">
                  <a:solidFill>
                    <a:schemeClr val="bg1"/>
                  </a:solidFill>
                  <a:latin typeface="Times New Roman" pitchFamily="18" charset="0"/>
                  <a:ea typeface="宋体" pitchFamily="2" charset="-122"/>
                </a:rPr>
                <a:t>1</a:t>
              </a:r>
              <a:endParaRPr lang="en-US" altLang="zh-CN" sz="3200" b="0">
                <a:solidFill>
                  <a:schemeClr val="bg1"/>
                </a:solidFill>
                <a:latin typeface="Times New Roman" pitchFamily="18" charset="0"/>
                <a:ea typeface="宋体" pitchFamily="2" charset="-122"/>
              </a:endParaRPr>
            </a:p>
          </p:txBody>
        </p:sp>
        <p:sp>
          <p:nvSpPr>
            <p:cNvPr id="30754" name="Text Box 15"/>
            <p:cNvSpPr txBox="1">
              <a:spLocks noChangeArrowheads="1"/>
            </p:cNvSpPr>
            <p:nvPr/>
          </p:nvSpPr>
          <p:spPr bwMode="auto">
            <a:xfrm>
              <a:off x="2123" y="224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G</a:t>
              </a:r>
              <a:r>
                <a:rPr lang="en-US" altLang="zh-CN" sz="1800" b="0">
                  <a:solidFill>
                    <a:schemeClr val="bg1"/>
                  </a:solidFill>
                  <a:latin typeface="Times New Roman" pitchFamily="18" charset="0"/>
                  <a:ea typeface="宋体" pitchFamily="2" charset="-122"/>
                </a:rPr>
                <a:t>2A</a:t>
              </a:r>
              <a:endParaRPr lang="en-US" altLang="zh-CN" sz="3200" b="0">
                <a:solidFill>
                  <a:schemeClr val="bg1"/>
                </a:solidFill>
                <a:latin typeface="Times New Roman" pitchFamily="18" charset="0"/>
                <a:ea typeface="宋体" pitchFamily="2" charset="-122"/>
              </a:endParaRPr>
            </a:p>
          </p:txBody>
        </p:sp>
        <p:sp>
          <p:nvSpPr>
            <p:cNvPr id="30755" name="Line 16"/>
            <p:cNvSpPr>
              <a:spLocks noChangeShapeType="1"/>
            </p:cNvSpPr>
            <p:nvPr/>
          </p:nvSpPr>
          <p:spPr bwMode="auto">
            <a:xfrm>
              <a:off x="2210" y="2289"/>
              <a:ext cx="24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6" name="Text Box 17"/>
            <p:cNvSpPr txBox="1">
              <a:spLocks noChangeArrowheads="1"/>
            </p:cNvSpPr>
            <p:nvPr/>
          </p:nvSpPr>
          <p:spPr bwMode="auto">
            <a:xfrm>
              <a:off x="2123" y="2529"/>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G</a:t>
              </a:r>
              <a:r>
                <a:rPr lang="en-US" altLang="zh-CN" sz="1800" b="0">
                  <a:solidFill>
                    <a:schemeClr val="bg1"/>
                  </a:solidFill>
                  <a:latin typeface="Times New Roman" pitchFamily="18" charset="0"/>
                  <a:ea typeface="宋体" pitchFamily="2" charset="-122"/>
                </a:rPr>
                <a:t>2B</a:t>
              </a:r>
              <a:endParaRPr lang="en-US" altLang="zh-CN" sz="3200" b="0">
                <a:solidFill>
                  <a:schemeClr val="bg1"/>
                </a:solidFill>
                <a:latin typeface="Times New Roman" pitchFamily="18" charset="0"/>
                <a:ea typeface="宋体" pitchFamily="2" charset="-122"/>
              </a:endParaRPr>
            </a:p>
          </p:txBody>
        </p:sp>
        <p:sp>
          <p:nvSpPr>
            <p:cNvPr id="30757" name="Line 18"/>
            <p:cNvSpPr>
              <a:spLocks noChangeShapeType="1"/>
            </p:cNvSpPr>
            <p:nvPr/>
          </p:nvSpPr>
          <p:spPr bwMode="auto">
            <a:xfrm>
              <a:off x="2198" y="2577"/>
              <a:ext cx="24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Text Box 19"/>
            <p:cNvSpPr txBox="1">
              <a:spLocks noChangeArrowheads="1"/>
            </p:cNvSpPr>
            <p:nvPr/>
          </p:nvSpPr>
          <p:spPr bwMode="auto">
            <a:xfrm>
              <a:off x="2144" y="296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C</a:t>
              </a:r>
              <a:endParaRPr lang="en-US" altLang="zh-CN" sz="3200" b="0">
                <a:solidFill>
                  <a:schemeClr val="bg1"/>
                </a:solidFill>
                <a:latin typeface="Times New Roman" pitchFamily="18" charset="0"/>
                <a:ea typeface="宋体" pitchFamily="2" charset="-122"/>
              </a:endParaRPr>
            </a:p>
          </p:txBody>
        </p:sp>
        <p:sp>
          <p:nvSpPr>
            <p:cNvPr id="30759" name="Text Box 20"/>
            <p:cNvSpPr txBox="1">
              <a:spLocks noChangeArrowheads="1"/>
            </p:cNvSpPr>
            <p:nvPr/>
          </p:nvSpPr>
          <p:spPr bwMode="auto">
            <a:xfrm>
              <a:off x="2144" y="3267"/>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B</a:t>
              </a:r>
              <a:endParaRPr lang="en-US" altLang="zh-CN" sz="3200" b="0">
                <a:solidFill>
                  <a:schemeClr val="bg1"/>
                </a:solidFill>
                <a:latin typeface="Times New Roman" pitchFamily="18" charset="0"/>
                <a:ea typeface="宋体" pitchFamily="2" charset="-122"/>
              </a:endParaRPr>
            </a:p>
          </p:txBody>
        </p:sp>
        <p:sp>
          <p:nvSpPr>
            <p:cNvPr id="30760" name="Text Box 21"/>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A</a:t>
              </a:r>
              <a:endParaRPr lang="en-US" altLang="zh-CN" sz="3200" b="0">
                <a:solidFill>
                  <a:schemeClr val="bg1"/>
                </a:solidFill>
                <a:latin typeface="Times New Roman" pitchFamily="18" charset="0"/>
                <a:ea typeface="宋体" pitchFamily="2" charset="-122"/>
              </a:endParaRPr>
            </a:p>
          </p:txBody>
        </p:sp>
        <p:sp>
          <p:nvSpPr>
            <p:cNvPr id="30761" name="Text Box 22"/>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Y</a:t>
              </a:r>
              <a:r>
                <a:rPr lang="en-US" altLang="zh-CN" sz="1600" b="0">
                  <a:solidFill>
                    <a:schemeClr val="bg1"/>
                  </a:solidFill>
                  <a:latin typeface="Times New Roman" pitchFamily="18" charset="0"/>
                  <a:ea typeface="宋体" pitchFamily="2" charset="-122"/>
                </a:rPr>
                <a:t>0</a:t>
              </a:r>
            </a:p>
          </p:txBody>
        </p:sp>
        <p:sp>
          <p:nvSpPr>
            <p:cNvPr id="30762" name="Text Box 23"/>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itchFamily="18" charset="0"/>
                  <a:ea typeface="宋体" pitchFamily="2" charset="-122"/>
                </a:rPr>
                <a:t>Y</a:t>
              </a:r>
              <a:r>
                <a:rPr lang="en-US" altLang="zh-CN" sz="1600" b="0">
                  <a:solidFill>
                    <a:schemeClr val="bg1"/>
                  </a:solidFill>
                  <a:latin typeface="Times New Roman" pitchFamily="18" charset="0"/>
                  <a:ea typeface="宋体" pitchFamily="2" charset="-122"/>
                </a:rPr>
                <a:t>7</a:t>
              </a:r>
              <a:endParaRPr lang="en-US" altLang="zh-CN" sz="3200" b="0">
                <a:solidFill>
                  <a:schemeClr val="bg1"/>
                </a:solidFill>
                <a:latin typeface="Times New Roman" pitchFamily="18" charset="0"/>
                <a:ea typeface="宋体" pitchFamily="2" charset="-122"/>
              </a:endParaRPr>
            </a:p>
          </p:txBody>
        </p:sp>
        <p:sp>
          <p:nvSpPr>
            <p:cNvPr id="30763" name="Text Box 24"/>
            <p:cNvSpPr txBox="1">
              <a:spLocks noChangeArrowheads="1"/>
            </p:cNvSpPr>
            <p:nvPr/>
          </p:nvSpPr>
          <p:spPr bwMode="auto">
            <a:xfrm>
              <a:off x="2939" y="2433"/>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itchFamily="18" charset="0"/>
                  <a:ea typeface="宋体" pitchFamily="2" charset="-122"/>
                </a:rPr>
                <a:t>   •</a:t>
              </a:r>
            </a:p>
          </p:txBody>
        </p:sp>
        <p:sp>
          <p:nvSpPr>
            <p:cNvPr id="30764" name="Text Box 25"/>
            <p:cNvSpPr txBox="1">
              <a:spLocks noChangeArrowheads="1"/>
            </p:cNvSpPr>
            <p:nvPr/>
          </p:nvSpPr>
          <p:spPr bwMode="auto">
            <a:xfrm>
              <a:off x="2939" y="320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itchFamily="18" charset="0"/>
                  <a:ea typeface="宋体" pitchFamily="2" charset="-122"/>
                </a:rPr>
                <a:t>   •</a:t>
              </a:r>
            </a:p>
          </p:txBody>
        </p:sp>
        <p:sp>
          <p:nvSpPr>
            <p:cNvPr id="30765" name="Text Box 26"/>
            <p:cNvSpPr txBox="1">
              <a:spLocks noChangeArrowheads="1"/>
            </p:cNvSpPr>
            <p:nvPr/>
          </p:nvSpPr>
          <p:spPr bwMode="auto">
            <a:xfrm>
              <a:off x="2939" y="2961"/>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itchFamily="18" charset="0"/>
                  <a:ea typeface="宋体" pitchFamily="2" charset="-122"/>
                </a:rPr>
                <a:t>   •</a:t>
              </a:r>
            </a:p>
          </p:txBody>
        </p:sp>
        <p:sp>
          <p:nvSpPr>
            <p:cNvPr id="30766" name="Text Box 27"/>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itchFamily="18" charset="0"/>
                  <a:ea typeface="宋体" pitchFamily="2" charset="-122"/>
                </a:rPr>
                <a:t>   •</a:t>
              </a:r>
            </a:p>
          </p:txBody>
        </p:sp>
        <p:sp>
          <p:nvSpPr>
            <p:cNvPr id="30767" name="Line 28"/>
            <p:cNvSpPr>
              <a:spLocks noChangeShapeType="1"/>
            </p:cNvSpPr>
            <p:nvPr/>
          </p:nvSpPr>
          <p:spPr bwMode="auto">
            <a:xfrm>
              <a:off x="2960" y="1857"/>
              <a:ext cx="24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Line 29"/>
            <p:cNvSpPr>
              <a:spLocks noChangeShapeType="1"/>
            </p:cNvSpPr>
            <p:nvPr/>
          </p:nvSpPr>
          <p:spPr bwMode="auto">
            <a:xfrm>
              <a:off x="2969" y="3729"/>
              <a:ext cx="24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9" name="Line 30"/>
            <p:cNvSpPr>
              <a:spLocks noChangeShapeType="1"/>
            </p:cNvSpPr>
            <p:nvPr/>
          </p:nvSpPr>
          <p:spPr bwMode="auto">
            <a:xfrm>
              <a:off x="1883" y="3777"/>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Line 31"/>
            <p:cNvSpPr>
              <a:spLocks noChangeShapeType="1"/>
            </p:cNvSpPr>
            <p:nvPr/>
          </p:nvSpPr>
          <p:spPr bwMode="auto">
            <a:xfrm>
              <a:off x="1883" y="344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Line 32"/>
            <p:cNvSpPr>
              <a:spLocks noChangeShapeType="1"/>
            </p:cNvSpPr>
            <p:nvPr/>
          </p:nvSpPr>
          <p:spPr bwMode="auto">
            <a:xfrm>
              <a:off x="1883" y="313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Line 33"/>
            <p:cNvSpPr>
              <a:spLocks noChangeShapeType="1"/>
            </p:cNvSpPr>
            <p:nvPr/>
          </p:nvSpPr>
          <p:spPr bwMode="auto">
            <a:xfrm>
              <a:off x="1883" y="2703"/>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3" name="Line 34"/>
            <p:cNvSpPr>
              <a:spLocks noChangeShapeType="1"/>
            </p:cNvSpPr>
            <p:nvPr/>
          </p:nvSpPr>
          <p:spPr bwMode="auto">
            <a:xfrm>
              <a:off x="1883" y="24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4" name="Line 35"/>
            <p:cNvSpPr>
              <a:spLocks noChangeShapeType="1"/>
            </p:cNvSpPr>
            <p:nvPr/>
          </p:nvSpPr>
          <p:spPr bwMode="auto">
            <a:xfrm>
              <a:off x="1883" y="207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7" name="表格 36"/>
          <p:cNvGraphicFramePr>
            <a:graphicFrameLocks noGrp="1"/>
          </p:cNvGraphicFramePr>
          <p:nvPr>
            <p:extLst>
              <p:ext uri="{D42A27DB-BD31-4B8C-83A1-F6EECF244321}">
                <p14:modId xmlns:p14="http://schemas.microsoft.com/office/powerpoint/2010/main" val="3247700817"/>
              </p:ext>
            </p:extLst>
          </p:nvPr>
        </p:nvGraphicFramePr>
        <p:xfrm>
          <a:off x="3131840" y="2348879"/>
          <a:ext cx="6012161" cy="3843958"/>
        </p:xfrm>
        <a:graphic>
          <a:graphicData uri="http://schemas.openxmlformats.org/drawingml/2006/table">
            <a:tbl>
              <a:tblPr/>
              <a:tblGrid>
                <a:gridCol w="1495184">
                  <a:extLst>
                    <a:ext uri="{9D8B030D-6E8A-4147-A177-3AD203B41FA5}">
                      <a16:colId xmlns:a16="http://schemas.microsoft.com/office/drawing/2014/main" val="20000"/>
                    </a:ext>
                  </a:extLst>
                </a:gridCol>
                <a:gridCol w="992379">
                  <a:extLst>
                    <a:ext uri="{9D8B030D-6E8A-4147-A177-3AD203B41FA5}">
                      <a16:colId xmlns:a16="http://schemas.microsoft.com/office/drawing/2014/main" val="20001"/>
                    </a:ext>
                  </a:extLst>
                </a:gridCol>
                <a:gridCol w="3524598">
                  <a:extLst>
                    <a:ext uri="{9D8B030D-6E8A-4147-A177-3AD203B41FA5}">
                      <a16:colId xmlns:a16="http://schemas.microsoft.com/office/drawing/2014/main" val="20002"/>
                    </a:ext>
                  </a:extLst>
                </a:gridCol>
              </a:tblGrid>
              <a:tr h="438665">
                <a:tc>
                  <a:txBody>
                    <a:bodyPr/>
                    <a:lstStyle/>
                    <a:p>
                      <a:pPr algn="ctr" hangingPunct="0">
                        <a:lnSpc>
                          <a:spcPts val="1500"/>
                        </a:lnSpc>
                        <a:spcAft>
                          <a:spcPts val="0"/>
                        </a:spcAft>
                      </a:pPr>
                      <a:r>
                        <a:rPr lang="zh-CN" sz="1400" b="1" kern="100" dirty="0">
                          <a:latin typeface="Times New Roman"/>
                          <a:ea typeface="宋体"/>
                          <a:cs typeface="Times New Roman"/>
                        </a:rPr>
                        <a:t>使 能 端</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a:ea typeface="宋体"/>
                          <a:cs typeface="Times New Roman"/>
                        </a:rPr>
                        <a:t>输 入 端</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a:ea typeface="宋体"/>
                          <a:cs typeface="Times New Roman"/>
                        </a:rPr>
                        <a:t>输</a:t>
                      </a:r>
                      <a:r>
                        <a:rPr lang="en-US" sz="1400" b="1" kern="100" dirty="0">
                          <a:latin typeface="Times New Roman"/>
                          <a:ea typeface="宋体"/>
                          <a:cs typeface="Times New Roman"/>
                        </a:rPr>
                        <a:t>    </a:t>
                      </a:r>
                      <a:r>
                        <a:rPr lang="zh-CN" sz="1400" b="1" kern="100" dirty="0">
                          <a:latin typeface="Times New Roman"/>
                          <a:ea typeface="宋体"/>
                          <a:cs typeface="Times New Roman"/>
                        </a:rPr>
                        <a:t>出</a:t>
                      </a:r>
                      <a:r>
                        <a:rPr lang="en-US" sz="1400" b="1" kern="100" dirty="0">
                          <a:latin typeface="Times New Roman"/>
                          <a:ea typeface="宋体"/>
                          <a:cs typeface="Times New Roman"/>
                        </a:rPr>
                        <a:t>    </a:t>
                      </a:r>
                      <a:r>
                        <a:rPr lang="zh-CN" sz="1400" b="1" kern="100" dirty="0">
                          <a:latin typeface="Times New Roman"/>
                          <a:ea typeface="宋体"/>
                          <a:cs typeface="Times New Roman"/>
                        </a:rPr>
                        <a:t>端</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7004">
                <a:tc>
                  <a:txBody>
                    <a:bodyPr/>
                    <a:lstStyle/>
                    <a:p>
                      <a:pPr algn="ctr" hangingPunct="0">
                        <a:lnSpc>
                          <a:spcPct val="100000"/>
                        </a:lnSpc>
                        <a:spcBef>
                          <a:spcPts val="600"/>
                        </a:spcBef>
                        <a:spcAft>
                          <a:spcPts val="0"/>
                        </a:spcAft>
                      </a:pPr>
                      <a:r>
                        <a:rPr lang="en-US" sz="1400" b="1" kern="100" dirty="0">
                          <a:latin typeface="Times New Roman"/>
                          <a:ea typeface="宋体"/>
                          <a:cs typeface="Times New Roman"/>
                        </a:rPr>
                        <a:t>G</a:t>
                      </a:r>
                      <a:r>
                        <a:rPr lang="en-US" sz="1400" b="1" kern="100" baseline="-25000" dirty="0">
                          <a:latin typeface="Times New Roman"/>
                          <a:ea typeface="宋体"/>
                          <a:cs typeface="Times New Roman"/>
                        </a:rPr>
                        <a:t>1</a:t>
                      </a:r>
                      <a:r>
                        <a:rPr lang="en-US" sz="1400" b="1" kern="100" dirty="0">
                          <a:latin typeface="Times New Roman"/>
                          <a:ea typeface="宋体"/>
                          <a:cs typeface="Times New Roman"/>
                        </a:rPr>
                        <a:t>  #G</a:t>
                      </a:r>
                      <a:r>
                        <a:rPr lang="en-US" sz="1400" b="1" kern="100" baseline="-25000" dirty="0">
                          <a:latin typeface="Times New Roman"/>
                          <a:ea typeface="宋体"/>
                          <a:cs typeface="Times New Roman"/>
                        </a:rPr>
                        <a:t>2A   </a:t>
                      </a:r>
                      <a:r>
                        <a:rPr lang="en-US" sz="1400" b="1" kern="100" dirty="0">
                          <a:latin typeface="Times New Roman"/>
                          <a:ea typeface="宋体"/>
                          <a:cs typeface="Times New Roman"/>
                        </a:rPr>
                        <a:t>#G</a:t>
                      </a:r>
                      <a:r>
                        <a:rPr lang="en-US" sz="1400" b="1" kern="100" baseline="-25000" dirty="0">
                          <a:latin typeface="Times New Roman"/>
                          <a:ea typeface="宋体"/>
                          <a:cs typeface="Times New Roman"/>
                        </a:rPr>
                        <a:t>2B</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a:ea typeface="宋体"/>
                          <a:cs typeface="Times New Roman"/>
                        </a:rPr>
                        <a:t>C  B  A</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a:ea typeface="宋体"/>
                          <a:cs typeface="Times New Roman"/>
                        </a:rPr>
                        <a:t>#Y</a:t>
                      </a:r>
                      <a:r>
                        <a:rPr lang="en-US" sz="1400" b="1" kern="100" baseline="-25000" dirty="0">
                          <a:latin typeface="Times New Roman"/>
                          <a:ea typeface="宋体"/>
                          <a:cs typeface="Times New Roman"/>
                        </a:rPr>
                        <a:t>0  </a:t>
                      </a:r>
                      <a:r>
                        <a:rPr lang="en-US" sz="1400" b="1" kern="100" dirty="0">
                          <a:latin typeface="Times New Roman"/>
                          <a:ea typeface="宋体"/>
                          <a:cs typeface="Times New Roman"/>
                        </a:rPr>
                        <a:t>#Y</a:t>
                      </a:r>
                      <a:r>
                        <a:rPr lang="en-US" sz="1400" b="1" kern="100" baseline="-25000" dirty="0">
                          <a:latin typeface="Times New Roman"/>
                          <a:ea typeface="宋体"/>
                          <a:cs typeface="Times New Roman"/>
                        </a:rPr>
                        <a:t>1  </a:t>
                      </a:r>
                      <a:r>
                        <a:rPr lang="en-US" sz="1400" b="1" kern="100" dirty="0">
                          <a:latin typeface="Times New Roman"/>
                          <a:ea typeface="宋体"/>
                          <a:cs typeface="Times New Roman"/>
                        </a:rPr>
                        <a:t>#Y</a:t>
                      </a:r>
                      <a:r>
                        <a:rPr lang="en-US" sz="1400" b="1" kern="100" baseline="-25000" dirty="0">
                          <a:latin typeface="Times New Roman"/>
                          <a:ea typeface="宋体"/>
                          <a:cs typeface="Times New Roman"/>
                        </a:rPr>
                        <a:t>2</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3</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4</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5</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6</a:t>
                      </a:r>
                      <a:r>
                        <a:rPr lang="en-US" sz="1400" b="1" kern="100" dirty="0">
                          <a:latin typeface="Times New Roman"/>
                          <a:ea typeface="宋体"/>
                          <a:cs typeface="Times New Roman"/>
                        </a:rPr>
                        <a:t>  #Y</a:t>
                      </a:r>
                      <a:r>
                        <a:rPr lang="en-US" sz="1400" b="1" kern="100" baseline="-25000" dirty="0">
                          <a:latin typeface="Times New Roman"/>
                          <a:ea typeface="宋体"/>
                          <a:cs typeface="Times New Roman"/>
                        </a:rPr>
                        <a:t>7</a:t>
                      </a:r>
                      <a:endParaRPr lang="zh-CN" sz="14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88289">
                <a:tc>
                  <a:txBody>
                    <a:bodyPr/>
                    <a:lstStyle/>
                    <a:p>
                      <a:pPr algn="ctr" hangingPunct="0">
                        <a:lnSpc>
                          <a:spcPts val="1500"/>
                        </a:lnSpc>
                        <a:spcAft>
                          <a:spcPts val="0"/>
                        </a:spcAft>
                        <a:tabLst>
                          <a:tab pos="374650" algn="l"/>
                        </a:tabLst>
                      </a:pPr>
                      <a:r>
                        <a:rPr lang="en-US" sz="1800" b="1" kern="100" dirty="0">
                          <a:latin typeface="Times New Roman"/>
                          <a:ea typeface="宋体"/>
                          <a:cs typeface="Times New Roman"/>
                          <a:sym typeface="Symbol"/>
                        </a:rPr>
                        <a:t></a:t>
                      </a:r>
                      <a:r>
                        <a:rPr lang="en-US" sz="1800" b="1" kern="100" dirty="0">
                          <a:latin typeface="Times New Roman"/>
                          <a:ea typeface="宋体"/>
                          <a:cs typeface="Times New Roman"/>
                        </a:rPr>
                        <a:t>    1     1</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0    </a:t>
                      </a:r>
                      <a:r>
                        <a:rPr lang="en-US" sz="1800" b="1" kern="100" dirty="0">
                          <a:latin typeface="Times New Roman"/>
                          <a:ea typeface="宋体"/>
                          <a:cs typeface="Times New Roman"/>
                          <a:sym typeface="Symbol"/>
                        </a:rPr>
                        <a:t></a:t>
                      </a:r>
                      <a:r>
                        <a:rPr lang="en-US" sz="1800" b="1" kern="100" dirty="0">
                          <a:latin typeface="Times New Roman"/>
                          <a:ea typeface="宋体"/>
                          <a:cs typeface="Times New Roman"/>
                        </a:rPr>
                        <a:t>     </a:t>
                      </a:r>
                      <a:r>
                        <a:rPr lang="en-US" sz="1800" b="1" kern="100" dirty="0">
                          <a:latin typeface="Times New Roman"/>
                          <a:ea typeface="宋体"/>
                          <a:cs typeface="Times New Roman"/>
                          <a:sym typeface="Symbol"/>
                        </a:rPr>
                        <a:t></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rPr>
                        <a:t>1    0     0</a:t>
                      </a:r>
                      <a:endParaRPr lang="zh-CN" sz="1800" b="1" kern="100" dirty="0">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en-US" sz="1800" b="1" kern="100" dirty="0">
                          <a:latin typeface="Times New Roman"/>
                          <a:ea typeface="宋体"/>
                          <a:cs typeface="Times New Roman"/>
                          <a:sym typeface="Symbol"/>
                        </a:rPr>
                        <a:t></a:t>
                      </a:r>
                      <a:r>
                        <a:rPr lang="en-US" sz="1800" b="1" kern="100" dirty="0">
                          <a:latin typeface="Times New Roman"/>
                          <a:ea typeface="宋体"/>
                          <a:cs typeface="Times New Roman"/>
                        </a:rPr>
                        <a:t>  </a:t>
                      </a:r>
                      <a:r>
                        <a:rPr lang="en-US" sz="1800" b="1" kern="100" dirty="0">
                          <a:latin typeface="Times New Roman"/>
                          <a:ea typeface="宋体"/>
                          <a:cs typeface="Times New Roman"/>
                          <a:sym typeface="Symbol"/>
                        </a:rPr>
                        <a:t></a:t>
                      </a:r>
                      <a:r>
                        <a:rPr lang="en-US" sz="1800" b="1" kern="100" dirty="0">
                          <a:latin typeface="Times New Roman"/>
                          <a:ea typeface="宋体"/>
                          <a:cs typeface="Times New Roman"/>
                        </a:rPr>
                        <a:t>  </a:t>
                      </a:r>
                      <a:r>
                        <a:rPr lang="en-US" sz="1800" b="1" kern="100" dirty="0">
                          <a:latin typeface="Times New Roman"/>
                          <a:ea typeface="宋体"/>
                          <a:cs typeface="Times New Roman"/>
                          <a:sym typeface="Symbol"/>
                        </a:rPr>
                        <a:t></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latin typeface="Times New Roman"/>
                          <a:ea typeface="宋体"/>
                          <a:cs typeface="Times New Roman"/>
                          <a:sym typeface="Symbol"/>
                        </a:rPr>
                        <a:t></a:t>
                      </a:r>
                      <a:r>
                        <a:rPr lang="en-US" sz="1800" b="1" kern="100" dirty="0">
                          <a:latin typeface="Times New Roman"/>
                          <a:ea typeface="宋体"/>
                          <a:cs typeface="Times New Roman"/>
                        </a:rPr>
                        <a:t>   </a:t>
                      </a:r>
                      <a:r>
                        <a:rPr lang="en-US" sz="1800" b="1" kern="100" dirty="0">
                          <a:latin typeface="Times New Roman"/>
                          <a:ea typeface="宋体"/>
                          <a:cs typeface="Times New Roman"/>
                          <a:sym typeface="Symbol"/>
                        </a:rPr>
                        <a:t></a:t>
                      </a:r>
                      <a:r>
                        <a:rPr lang="en-US" sz="1800" b="1" kern="100" dirty="0">
                          <a:latin typeface="Times New Roman"/>
                          <a:ea typeface="宋体"/>
                          <a:cs typeface="Times New Roman"/>
                        </a:rPr>
                        <a:t>  </a:t>
                      </a:r>
                      <a:r>
                        <a:rPr lang="en-US" sz="1800" b="1" kern="100" dirty="0">
                          <a:latin typeface="Times New Roman"/>
                          <a:ea typeface="宋体"/>
                          <a:cs typeface="Times New Roman"/>
                          <a:sym typeface="Symbol"/>
                        </a:rPr>
                        <a:t></a:t>
                      </a:r>
                      <a:endParaRPr lang="zh-CN" sz="1800" b="1" kern="100" dirty="0">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0   0   0</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0   0   1</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0   1   0</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0   1   1</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1   0   0</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1   0   1</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1   1   0</a:t>
                      </a:r>
                      <a:endParaRPr lang="zh-CN" sz="1800" b="1" kern="100" dirty="0">
                        <a:solidFill>
                          <a:srgbClr val="FF0000"/>
                        </a:solidFill>
                        <a:latin typeface="Times New Roman"/>
                        <a:ea typeface="楷体_GB2312"/>
                        <a:cs typeface="Times New Roman"/>
                      </a:endParaRPr>
                    </a:p>
                    <a:p>
                      <a:pPr algn="ctr" hangingPunct="0">
                        <a:lnSpc>
                          <a:spcPts val="1500"/>
                        </a:lnSpc>
                        <a:spcAft>
                          <a:spcPts val="0"/>
                        </a:spcAft>
                      </a:pPr>
                      <a:r>
                        <a:rPr lang="en-US" sz="1800" b="1" kern="100" dirty="0">
                          <a:solidFill>
                            <a:srgbClr val="FF0000"/>
                          </a:solidFill>
                          <a:latin typeface="Times New Roman"/>
                          <a:ea typeface="宋体"/>
                          <a:cs typeface="Times New Roman"/>
                        </a:rPr>
                        <a:t>1   1   1</a:t>
                      </a:r>
                      <a:endParaRPr lang="zh-CN" sz="1800" b="1" kern="100" dirty="0">
                        <a:solidFill>
                          <a:srgbClr val="FF0000"/>
                        </a:solidFill>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en-US" sz="2000" b="1" kern="100" dirty="0">
                          <a:latin typeface="Times New Roman"/>
                          <a:ea typeface="宋体"/>
                          <a:cs typeface="Times New Roman"/>
                        </a:rPr>
                        <a:t>1    1    1    1    1    1    1    1</a:t>
                      </a:r>
                      <a:endParaRPr lang="zh-CN" sz="2000" b="1" kern="100" dirty="0">
                        <a:latin typeface="Times New Roman"/>
                        <a:ea typeface="楷体_GB2312"/>
                        <a:cs typeface="Times New Roman"/>
                      </a:endParaRPr>
                    </a:p>
                    <a:p>
                      <a:pPr algn="ctr" hangingPunct="0">
                        <a:lnSpc>
                          <a:spcPts val="1500"/>
                        </a:lnSpc>
                        <a:spcAft>
                          <a:spcPts val="0"/>
                        </a:spcAft>
                      </a:pPr>
                      <a:r>
                        <a:rPr lang="en-US" sz="2000" b="1" kern="100" dirty="0">
                          <a:latin typeface="Times New Roman"/>
                          <a:ea typeface="宋体"/>
                          <a:cs typeface="Times New Roman"/>
                        </a:rPr>
                        <a:t>1    1    1    1    1    1    1    1</a:t>
                      </a:r>
                      <a:endParaRPr lang="zh-CN" sz="2000" b="1" kern="100" dirty="0">
                        <a:latin typeface="Times New Roman"/>
                        <a:ea typeface="楷体_GB2312"/>
                        <a:cs typeface="Times New Roman"/>
                      </a:endParaRPr>
                    </a:p>
                    <a:p>
                      <a:pPr algn="ctr" hangingPunct="0">
                        <a:lnSpc>
                          <a:spcPts val="1500"/>
                        </a:lnSpc>
                        <a:spcAft>
                          <a:spcPts val="0"/>
                        </a:spcAft>
                      </a:pP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1    1    1    1    1    1    1</a:t>
                      </a:r>
                      <a:endParaRPr lang="zh-CN" sz="2000" b="1" kern="100" dirty="0">
                        <a:latin typeface="Times New Roman"/>
                        <a:ea typeface="楷体_GB2312"/>
                        <a:cs typeface="Times New Roman"/>
                      </a:endParaRPr>
                    </a:p>
                    <a:p>
                      <a:pPr algn="ctr" hangingPunct="0">
                        <a:lnSpc>
                          <a:spcPts val="1500"/>
                        </a:lnSpc>
                        <a:spcAft>
                          <a:spcPts val="0"/>
                        </a:spcAft>
                      </a:pPr>
                      <a:r>
                        <a:rPr lang="en-US" sz="2000" b="1" kern="100" dirty="0">
                          <a:latin typeface="Times New Roman"/>
                          <a:ea typeface="宋体"/>
                          <a:cs typeface="Times New Roman"/>
                        </a:rPr>
                        <a:t>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1    1    1    1    1    1</a:t>
                      </a:r>
                      <a:endParaRPr lang="zh-CN" sz="2000" b="1" kern="100" dirty="0">
                        <a:latin typeface="Times New Roman"/>
                        <a:ea typeface="楷体_GB2312"/>
                        <a:cs typeface="Times New Roman"/>
                      </a:endParaRPr>
                    </a:p>
                    <a:p>
                      <a:pPr algn="ctr" hangingPunct="0">
                        <a:lnSpc>
                          <a:spcPts val="1500"/>
                        </a:lnSpc>
                        <a:spcAft>
                          <a:spcPts val="0"/>
                        </a:spcAft>
                      </a:pPr>
                      <a:r>
                        <a:rPr lang="en-US" sz="2000" b="1" kern="100" dirty="0">
                          <a:latin typeface="Times New Roman"/>
                          <a:ea typeface="宋体"/>
                          <a:cs typeface="Times New Roman"/>
                        </a:rPr>
                        <a:t>1    1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1    1    1    1    1</a:t>
                      </a:r>
                      <a:endParaRPr lang="zh-CN" sz="2000" b="1" kern="100" dirty="0">
                        <a:latin typeface="Times New Roman"/>
                        <a:ea typeface="楷体_GB2312"/>
                        <a:cs typeface="Times New Roman"/>
                      </a:endParaRPr>
                    </a:p>
                    <a:p>
                      <a:pPr algn="ctr" hangingPunct="0">
                        <a:lnSpc>
                          <a:spcPts val="1500"/>
                        </a:lnSpc>
                        <a:spcAft>
                          <a:spcPts val="0"/>
                        </a:spcAft>
                      </a:pPr>
                      <a:r>
                        <a:rPr lang="en-US" sz="2000" b="1" kern="100" dirty="0">
                          <a:latin typeface="Times New Roman"/>
                          <a:ea typeface="宋体"/>
                          <a:cs typeface="Times New Roman"/>
                        </a:rPr>
                        <a:t>1    1    1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1    1    1    1</a:t>
                      </a:r>
                      <a:endParaRPr lang="zh-CN" sz="2000" b="1" kern="100" dirty="0">
                        <a:latin typeface="Times New Roman"/>
                        <a:ea typeface="楷体_GB2312"/>
                        <a:cs typeface="Times New Roman"/>
                      </a:endParaRPr>
                    </a:p>
                    <a:p>
                      <a:pPr algn="ctr" hangingPunct="0">
                        <a:lnSpc>
                          <a:spcPts val="1500"/>
                        </a:lnSpc>
                        <a:spcAft>
                          <a:spcPts val="0"/>
                        </a:spcAft>
                      </a:pPr>
                      <a:r>
                        <a:rPr lang="en-US" sz="2000" b="1" kern="100" dirty="0">
                          <a:latin typeface="Times New Roman"/>
                          <a:ea typeface="宋体"/>
                          <a:cs typeface="Times New Roman"/>
                        </a:rPr>
                        <a:t>1    1    1    1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1    1    1</a:t>
                      </a:r>
                      <a:endParaRPr lang="zh-CN" sz="2000" b="1" kern="100" dirty="0">
                        <a:latin typeface="Times New Roman"/>
                        <a:ea typeface="楷体_GB2312"/>
                        <a:cs typeface="Times New Roman"/>
                      </a:endParaRPr>
                    </a:p>
                    <a:p>
                      <a:pPr algn="ctr" hangingPunct="0">
                        <a:lnSpc>
                          <a:spcPts val="1500"/>
                        </a:lnSpc>
                        <a:spcAft>
                          <a:spcPts val="0"/>
                        </a:spcAft>
                      </a:pPr>
                      <a:r>
                        <a:rPr lang="en-US" sz="2000" b="1" kern="100" dirty="0">
                          <a:latin typeface="Times New Roman"/>
                          <a:ea typeface="宋体"/>
                          <a:cs typeface="Times New Roman"/>
                        </a:rPr>
                        <a:t>1    1    1    1    1    </a:t>
                      </a:r>
                      <a:r>
                        <a:rPr lang="en-US" sz="2000" b="1" kern="100" dirty="0">
                          <a:solidFill>
                            <a:srgbClr val="FF0000"/>
                          </a:solidFill>
                          <a:latin typeface="Times New Roman"/>
                          <a:ea typeface="宋体"/>
                          <a:cs typeface="Times New Roman"/>
                        </a:rPr>
                        <a:t>0</a:t>
                      </a:r>
                      <a:r>
                        <a:rPr lang="en-US" sz="2000" b="1" kern="100" dirty="0">
                          <a:latin typeface="Times New Roman"/>
                          <a:ea typeface="宋体"/>
                          <a:cs typeface="Times New Roman"/>
                        </a:rPr>
                        <a:t>    1    1</a:t>
                      </a:r>
                      <a:endParaRPr lang="zh-CN" sz="2000" b="1" kern="100" dirty="0">
                        <a:latin typeface="Times New Roman"/>
                        <a:ea typeface="楷体_GB2312"/>
                        <a:cs typeface="Times New Roman"/>
                      </a:endParaRPr>
                    </a:p>
                    <a:p>
                      <a:pPr algn="ctr" hangingPunct="0">
                        <a:lnSpc>
                          <a:spcPts val="1500"/>
                        </a:lnSpc>
                        <a:spcAft>
                          <a:spcPts val="0"/>
                        </a:spcAft>
                      </a:pPr>
                      <a:r>
                        <a:rPr lang="en-US" sz="2000" b="1" kern="100" dirty="0">
                          <a:latin typeface="Times New Roman"/>
                          <a:ea typeface="宋体"/>
                          <a:cs typeface="Times New Roman"/>
                        </a:rPr>
                        <a:t>1    1    1    1    1    1   </a:t>
                      </a:r>
                      <a:r>
                        <a:rPr lang="en-US" sz="2000" b="1" kern="100" dirty="0">
                          <a:solidFill>
                            <a:srgbClr val="FF0000"/>
                          </a:solidFill>
                          <a:latin typeface="Times New Roman"/>
                          <a:ea typeface="宋体"/>
                          <a:cs typeface="Times New Roman"/>
                        </a:rPr>
                        <a:t> 0    </a:t>
                      </a:r>
                      <a:r>
                        <a:rPr lang="en-US" sz="2000" b="1" kern="100" dirty="0">
                          <a:latin typeface="Times New Roman"/>
                          <a:ea typeface="宋体"/>
                          <a:cs typeface="Times New Roman"/>
                        </a:rPr>
                        <a:t>1</a:t>
                      </a:r>
                      <a:endParaRPr lang="zh-CN" sz="2000" b="1" kern="100" dirty="0">
                        <a:latin typeface="Times New Roman"/>
                        <a:ea typeface="楷体_GB2312"/>
                        <a:cs typeface="Times New Roman"/>
                      </a:endParaRPr>
                    </a:p>
                    <a:p>
                      <a:pPr algn="ctr" hangingPunct="0">
                        <a:lnSpc>
                          <a:spcPts val="1500"/>
                        </a:lnSpc>
                        <a:spcAft>
                          <a:spcPts val="0"/>
                        </a:spcAft>
                      </a:pPr>
                      <a:r>
                        <a:rPr lang="en-US" sz="2000" b="1" kern="100" dirty="0">
                          <a:latin typeface="Times New Roman"/>
                          <a:ea typeface="宋体"/>
                          <a:cs typeface="Times New Roman"/>
                        </a:rPr>
                        <a:t>1    1    1    1    1    1    1    </a:t>
                      </a:r>
                      <a:r>
                        <a:rPr lang="en-US" sz="2000" b="1" kern="100" dirty="0">
                          <a:solidFill>
                            <a:srgbClr val="FF0000"/>
                          </a:solidFill>
                          <a:latin typeface="Times New Roman"/>
                          <a:ea typeface="宋体"/>
                          <a:cs typeface="Times New Roman"/>
                        </a:rPr>
                        <a:t>0</a:t>
                      </a:r>
                      <a:endParaRPr lang="zh-CN" sz="2000" b="1" kern="100" dirty="0">
                        <a:solidFill>
                          <a:srgbClr val="FF0000"/>
                        </a:solidFill>
                        <a:latin typeface="Times New Roman"/>
                        <a:ea typeface="楷体_GB2312"/>
                        <a:cs typeface="Times New Roman"/>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6632"/>
            <a:ext cx="7793037" cy="694407"/>
          </a:xfrm>
        </p:spPr>
        <p:txBody>
          <a:bodyPr/>
          <a:lstStyle/>
          <a:p>
            <a:r>
              <a:rPr lang="zh-CN" altLang="en-US" sz="4800" dirty="0" smtClean="0"/>
              <a:t>地 址 译 码 方 式</a:t>
            </a:r>
            <a:endParaRPr lang="zh-CN" altLang="en-US" sz="4800" dirty="0"/>
          </a:p>
        </p:txBody>
      </p:sp>
      <p:sp>
        <p:nvSpPr>
          <p:cNvPr id="3" name="内容占位符 2"/>
          <p:cNvSpPr>
            <a:spLocks noGrp="1"/>
          </p:cNvSpPr>
          <p:nvPr>
            <p:ph idx="1"/>
          </p:nvPr>
        </p:nvSpPr>
        <p:spPr>
          <a:xfrm>
            <a:off x="107504" y="692696"/>
            <a:ext cx="8836471" cy="6008142"/>
          </a:xfrm>
        </p:spPr>
        <p:txBody>
          <a:bodyPr/>
          <a:lstStyle/>
          <a:p>
            <a:r>
              <a:rPr lang="en-US" altLang="zh-CN" sz="3200" dirty="0" smtClean="0">
                <a:latin typeface="+mn-ea"/>
              </a:rPr>
              <a:t>1.</a:t>
            </a:r>
            <a:r>
              <a:rPr lang="zh-CN" altLang="en-US" sz="3200" dirty="0" smtClean="0">
                <a:latin typeface="+mn-ea"/>
              </a:rPr>
              <a:t>全地址译码方式：就是构成存储器时要使用全部地址总线信号，即所有的高位地址信号都用来作为译码器的输入，低位地址信号接存储芯片的地址输入线，从而使存储器芯片上的每一个单元在整个内存空间中具有唯一的地址。</a:t>
            </a:r>
            <a:endParaRPr lang="en-US" altLang="zh-CN" sz="3200" dirty="0" smtClean="0">
              <a:latin typeface="+mn-ea"/>
            </a:endParaRPr>
          </a:p>
          <a:p>
            <a:r>
              <a:rPr lang="en-US" altLang="zh-CN" sz="3200" dirty="0" smtClean="0">
                <a:latin typeface="+mn-ea"/>
              </a:rPr>
              <a:t>2.</a:t>
            </a:r>
            <a:r>
              <a:rPr lang="zh-CN" altLang="en-US" sz="3200" dirty="0" smtClean="0">
                <a:latin typeface="+mn-ea"/>
              </a:rPr>
              <a:t>部分</a:t>
            </a:r>
            <a:r>
              <a:rPr lang="zh-CN" altLang="en-US" sz="3200" dirty="0">
                <a:latin typeface="+mn-ea"/>
              </a:rPr>
              <a:t>地址译码方式：</a:t>
            </a:r>
            <a:r>
              <a:rPr lang="zh-CN" altLang="en-US" sz="3200" dirty="0" smtClean="0">
                <a:latin typeface="+mn-ea"/>
              </a:rPr>
              <a:t>就是仅把地址总线的一部分地址信号线与存储器连接，通常是用高位地址信号的一部分（而不是全部）作为片选译码信号；</a:t>
            </a:r>
            <a:r>
              <a:rPr lang="zh-CN" altLang="en-US" sz="3200" dirty="0">
                <a:latin typeface="+mn-ea"/>
              </a:rPr>
              <a:t>低位地址信号接存储芯片的地址输入</a:t>
            </a:r>
            <a:r>
              <a:rPr lang="zh-CN" altLang="en-US" sz="3200" dirty="0" smtClean="0">
                <a:latin typeface="+mn-ea"/>
              </a:rPr>
              <a:t>线。</a:t>
            </a:r>
            <a:endParaRPr lang="zh-CN" altLang="en-US" sz="3200" dirty="0">
              <a:latin typeface="+mn-ea"/>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12</a:t>
            </a:fld>
            <a:endParaRPr lang="en-US" altLang="zh-CN"/>
          </a:p>
        </p:txBody>
      </p:sp>
    </p:spTree>
    <p:extLst>
      <p:ext uri="{BB962C8B-B14F-4D97-AF65-F5344CB8AC3E}">
        <p14:creationId xmlns:p14="http://schemas.microsoft.com/office/powerpoint/2010/main" val="4266702670"/>
      </p:ext>
    </p:extLst>
  </p:cSld>
  <p:clrMapOvr>
    <a:masterClrMapping/>
  </p:clrMapOvr>
  <p:transition spd="slow">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384"/>
            <a:ext cx="8764463" cy="838423"/>
          </a:xfrm>
        </p:spPr>
        <p:txBody>
          <a:bodyPr/>
          <a:lstStyle/>
          <a:p>
            <a:r>
              <a:rPr lang="zh-CN" altLang="en-US" dirty="0">
                <a:latin typeface="+mn-ea"/>
              </a:rPr>
              <a:t>全地址</a:t>
            </a:r>
            <a:r>
              <a:rPr lang="zh-CN" altLang="en-US" dirty="0" smtClean="0">
                <a:latin typeface="+mn-ea"/>
              </a:rPr>
              <a:t>译码、</a:t>
            </a:r>
            <a:r>
              <a:rPr lang="zh-CN" altLang="en-US" dirty="0">
                <a:latin typeface="+mn-ea"/>
              </a:rPr>
              <a:t>部分地址</a:t>
            </a:r>
            <a:r>
              <a:rPr lang="zh-CN" altLang="en-US" dirty="0" smtClean="0">
                <a:latin typeface="+mn-ea"/>
              </a:rPr>
              <a:t>译码特点</a:t>
            </a:r>
            <a:endParaRPr lang="zh-CN" altLang="en-US" dirty="0"/>
          </a:p>
        </p:txBody>
      </p:sp>
      <p:sp>
        <p:nvSpPr>
          <p:cNvPr id="3" name="内容占位符 2"/>
          <p:cNvSpPr>
            <a:spLocks noGrp="1"/>
          </p:cNvSpPr>
          <p:nvPr>
            <p:ph idx="1"/>
          </p:nvPr>
        </p:nvSpPr>
        <p:spPr>
          <a:xfrm>
            <a:off x="107504" y="811039"/>
            <a:ext cx="8836471" cy="5889799"/>
          </a:xfrm>
        </p:spPr>
        <p:txBody>
          <a:bodyPr/>
          <a:lstStyle/>
          <a:p>
            <a:r>
              <a:rPr lang="en-US" altLang="zh-CN" dirty="0" smtClean="0"/>
              <a:t>1.</a:t>
            </a:r>
            <a:r>
              <a:rPr lang="zh-CN" altLang="en-US" dirty="0" smtClean="0">
                <a:latin typeface="+mn-ea"/>
              </a:rPr>
              <a:t>部分</a:t>
            </a:r>
            <a:r>
              <a:rPr lang="zh-CN" altLang="en-US" dirty="0">
                <a:latin typeface="+mn-ea"/>
              </a:rPr>
              <a:t>地址</a:t>
            </a:r>
            <a:r>
              <a:rPr lang="zh-CN" altLang="en-US" dirty="0" smtClean="0">
                <a:latin typeface="+mn-ea"/>
              </a:rPr>
              <a:t>译码使地址出现重叠区，而重叠区的部分必须空着不准使用，这就破坏了地址空间的连续性，也在实际上减少了总的可用存储地址空间。其优点是其译码器的构成比较简单，成本较低。</a:t>
            </a:r>
            <a:endParaRPr lang="en-US" altLang="zh-CN" dirty="0" smtClean="0">
              <a:latin typeface="+mn-ea"/>
            </a:endParaRPr>
          </a:p>
          <a:p>
            <a:r>
              <a:rPr lang="en-US" altLang="zh-CN" dirty="0" smtClean="0">
                <a:latin typeface="+mn-ea"/>
              </a:rPr>
              <a:t>2.</a:t>
            </a:r>
            <a:r>
              <a:rPr lang="zh-CN" altLang="en-US" dirty="0">
                <a:latin typeface="+mn-ea"/>
              </a:rPr>
              <a:t>全地址</a:t>
            </a:r>
            <a:r>
              <a:rPr lang="zh-CN" altLang="en-US" dirty="0" smtClean="0">
                <a:latin typeface="+mn-ea"/>
              </a:rPr>
              <a:t>译码</a:t>
            </a:r>
            <a:r>
              <a:rPr lang="zh-CN" altLang="en-US" dirty="0">
                <a:latin typeface="+mn-ea"/>
              </a:rPr>
              <a:t>使存储器芯片上的每一个单元在整个内存空间中具有唯一的地址。</a:t>
            </a:r>
            <a:endParaRPr lang="en-US" altLang="zh-CN" dirty="0">
              <a:latin typeface="+mn-ea"/>
            </a:endParaRPr>
          </a:p>
          <a:p>
            <a:r>
              <a:rPr lang="en-US" altLang="zh-CN" dirty="0" smtClean="0"/>
              <a:t>3.</a:t>
            </a:r>
            <a:r>
              <a:rPr lang="zh-CN" altLang="en-US" dirty="0" smtClean="0"/>
              <a:t>在实际应用中，采用</a:t>
            </a:r>
            <a:r>
              <a:rPr lang="zh-CN" altLang="en-US" dirty="0">
                <a:latin typeface="+mn-ea"/>
              </a:rPr>
              <a:t>全地址</a:t>
            </a:r>
            <a:r>
              <a:rPr lang="zh-CN" altLang="en-US" dirty="0" smtClean="0">
                <a:latin typeface="+mn-ea"/>
              </a:rPr>
              <a:t>译码还是</a:t>
            </a:r>
            <a:r>
              <a:rPr lang="zh-CN" altLang="en-US" dirty="0">
                <a:latin typeface="+mn-ea"/>
              </a:rPr>
              <a:t>部分地址</a:t>
            </a:r>
            <a:r>
              <a:rPr lang="zh-CN" altLang="en-US" dirty="0" smtClean="0">
                <a:latin typeface="+mn-ea"/>
              </a:rPr>
              <a:t>译码应根据具体情况来定。如果地址资源很富余，为使电路简单可考虑用</a:t>
            </a:r>
            <a:r>
              <a:rPr lang="zh-CN" altLang="en-US" dirty="0">
                <a:latin typeface="+mn-ea"/>
              </a:rPr>
              <a:t>部分地址</a:t>
            </a:r>
            <a:r>
              <a:rPr lang="zh-CN" altLang="en-US" dirty="0" smtClean="0">
                <a:latin typeface="+mn-ea"/>
              </a:rPr>
              <a:t>译码；如果要充分利用地址空间，则应采用</a:t>
            </a:r>
            <a:r>
              <a:rPr lang="zh-CN" altLang="en-US" dirty="0">
                <a:latin typeface="+mn-ea"/>
              </a:rPr>
              <a:t>全地址</a:t>
            </a:r>
            <a:r>
              <a:rPr lang="zh-CN" altLang="en-US" dirty="0" smtClean="0">
                <a:latin typeface="+mn-ea"/>
              </a:rPr>
              <a:t>译码。</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13</a:t>
            </a:fld>
            <a:endParaRPr lang="en-US" altLang="zh-CN"/>
          </a:p>
        </p:txBody>
      </p:sp>
    </p:spTree>
    <p:extLst>
      <p:ext uri="{BB962C8B-B14F-4D97-AF65-F5344CB8AC3E}">
        <p14:creationId xmlns:p14="http://schemas.microsoft.com/office/powerpoint/2010/main" val="1587449184"/>
      </p:ext>
    </p:extLst>
  </p:cSld>
  <p:clrMapOvr>
    <a:masterClrMapping/>
  </p:clrMapOvr>
  <p:transition spd="slow">
    <p:zoom/>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1625" y="332656"/>
            <a:ext cx="8540750" cy="443136"/>
          </a:xfrm>
        </p:spPr>
        <p:txBody>
          <a:bodyPr/>
          <a:lstStyle/>
          <a:p>
            <a:r>
              <a:rPr lang="en-US" altLang="zh-CN" sz="3200" dirty="0"/>
              <a:t>SRAM</a:t>
            </a:r>
            <a:r>
              <a:rPr lang="zh-CN" altLang="zh-CN" sz="3200" dirty="0"/>
              <a:t>芯片</a:t>
            </a:r>
            <a:r>
              <a:rPr lang="en-US" altLang="zh-CN" sz="3200" dirty="0" smtClean="0"/>
              <a:t>6264</a:t>
            </a:r>
            <a:r>
              <a:rPr lang="zh-CN" altLang="zh-CN" sz="3200" dirty="0" smtClean="0"/>
              <a:t>（</a:t>
            </a:r>
            <a:r>
              <a:rPr lang="en-US" altLang="zh-CN" sz="3200" dirty="0"/>
              <a:t>intel</a:t>
            </a:r>
            <a:r>
              <a:rPr lang="zh-CN" altLang="zh-CN" sz="3200" dirty="0"/>
              <a:t>）</a:t>
            </a:r>
            <a:r>
              <a:rPr lang="zh-CN" altLang="zh-CN" sz="2000" dirty="0"/>
              <a:t/>
            </a:r>
            <a:br>
              <a:rPr lang="zh-CN" altLang="zh-CN" sz="2000" dirty="0"/>
            </a:br>
            <a:endParaRPr lang="zh-CN" altLang="en-US" sz="2000" dirty="0"/>
          </a:p>
        </p:txBody>
      </p:sp>
      <p:sp>
        <p:nvSpPr>
          <p:cNvPr id="3" name="内容占位符 2"/>
          <p:cNvSpPr>
            <a:spLocks noGrp="1"/>
          </p:cNvSpPr>
          <p:nvPr>
            <p:ph sz="half" idx="1"/>
          </p:nvPr>
        </p:nvSpPr>
        <p:spPr>
          <a:xfrm>
            <a:off x="301625" y="620688"/>
            <a:ext cx="4990456" cy="6237312"/>
          </a:xfrm>
        </p:spPr>
        <p:txBody>
          <a:bodyPr/>
          <a:lstStyle/>
          <a:p>
            <a:pPr marL="0" indent="0">
              <a:buNone/>
            </a:pPr>
            <a:r>
              <a:rPr lang="en-US" altLang="zh-CN" sz="1600" dirty="0"/>
              <a:t> </a:t>
            </a:r>
            <a:r>
              <a:rPr lang="en-US" altLang="zh-CN" sz="2400" dirty="0" smtClean="0"/>
              <a:t> 6264</a:t>
            </a:r>
            <a:r>
              <a:rPr lang="zh-CN" altLang="zh-CN" sz="2400" dirty="0"/>
              <a:t>是</a:t>
            </a:r>
            <a:r>
              <a:rPr lang="en-US" altLang="zh-CN" sz="2400" dirty="0"/>
              <a:t>8K*8</a:t>
            </a:r>
            <a:r>
              <a:rPr lang="zh-CN" altLang="zh-CN" sz="2400" dirty="0"/>
              <a:t>位静态随机存储器芯片</a:t>
            </a:r>
            <a:r>
              <a:rPr lang="en-US" altLang="zh-CN" sz="2400" dirty="0"/>
              <a:t>,</a:t>
            </a:r>
            <a:r>
              <a:rPr lang="zh-CN" altLang="zh-CN" sz="2400" dirty="0"/>
              <a:t>采用</a:t>
            </a:r>
            <a:r>
              <a:rPr lang="en-US" altLang="zh-CN" sz="2400" dirty="0"/>
              <a:t>CMOS</a:t>
            </a:r>
            <a:r>
              <a:rPr lang="zh-CN" altLang="zh-CN" sz="2400" dirty="0"/>
              <a:t>工艺制造</a:t>
            </a:r>
            <a:r>
              <a:rPr lang="en-US" altLang="zh-CN" sz="2400" dirty="0"/>
              <a:t>,</a:t>
            </a:r>
            <a:r>
              <a:rPr lang="zh-CN" altLang="zh-CN" sz="2400" dirty="0"/>
              <a:t>单一</a:t>
            </a:r>
            <a:r>
              <a:rPr lang="en-US" altLang="zh-CN" sz="2400" dirty="0"/>
              <a:t>+5V</a:t>
            </a:r>
            <a:r>
              <a:rPr lang="zh-CN" altLang="zh-CN" sz="2400" dirty="0"/>
              <a:t>供电</a:t>
            </a:r>
            <a:r>
              <a:rPr lang="en-US" altLang="zh-CN" sz="2400" dirty="0"/>
              <a:t>,</a:t>
            </a:r>
            <a:r>
              <a:rPr lang="zh-CN" altLang="zh-CN" sz="2400" dirty="0"/>
              <a:t>额定功耗</a:t>
            </a:r>
            <a:r>
              <a:rPr lang="en-US" altLang="zh-CN" sz="2400" dirty="0"/>
              <a:t>200mW,</a:t>
            </a:r>
            <a:r>
              <a:rPr lang="zh-CN" altLang="zh-CN" sz="2400" dirty="0"/>
              <a:t>典型存取时间</a:t>
            </a:r>
            <a:r>
              <a:rPr lang="en-US" altLang="zh-CN" sz="2400" dirty="0"/>
              <a:t>200ns,28</a:t>
            </a:r>
            <a:r>
              <a:rPr lang="zh-CN" altLang="zh-CN" sz="2400" dirty="0"/>
              <a:t>线双列直插式封装</a:t>
            </a:r>
            <a:r>
              <a:rPr lang="en-US" altLang="zh-CN" sz="2400" dirty="0"/>
              <a:t>.</a:t>
            </a:r>
            <a:endParaRPr lang="zh-CN" altLang="zh-CN" sz="2400" dirty="0"/>
          </a:p>
          <a:p>
            <a:pPr marL="0" indent="0">
              <a:buNone/>
            </a:pPr>
            <a:r>
              <a:rPr lang="zh-CN" altLang="zh-CN" sz="2400" dirty="0"/>
              <a:t>各引脚含义如下</a:t>
            </a:r>
            <a:r>
              <a:rPr lang="en-US" altLang="zh-CN" sz="2400" dirty="0"/>
              <a:t>:</a:t>
            </a:r>
            <a:endParaRPr lang="zh-CN" altLang="zh-CN" sz="2400" dirty="0"/>
          </a:p>
          <a:p>
            <a:pPr marL="0" indent="0">
              <a:buNone/>
            </a:pPr>
            <a:r>
              <a:rPr lang="en-US" altLang="zh-CN" sz="2400" dirty="0" smtClean="0"/>
              <a:t>1.A0-A12</a:t>
            </a:r>
            <a:r>
              <a:rPr lang="zh-CN" altLang="zh-CN" sz="2400" dirty="0"/>
              <a:t>为地址线</a:t>
            </a:r>
            <a:r>
              <a:rPr lang="en-US" altLang="zh-CN" sz="2400" dirty="0" smtClean="0"/>
              <a:t>;</a:t>
            </a:r>
          </a:p>
          <a:p>
            <a:pPr marL="0" indent="0">
              <a:buNone/>
            </a:pPr>
            <a:r>
              <a:rPr lang="en-US" altLang="zh-CN" sz="2400" dirty="0" smtClean="0"/>
              <a:t>2.D0-D7</a:t>
            </a:r>
            <a:r>
              <a:rPr lang="zh-CN" altLang="en-US" sz="2400" dirty="0" smtClean="0"/>
              <a:t>为数据线；</a:t>
            </a:r>
            <a:endParaRPr lang="en-US" altLang="zh-CN" sz="2400" dirty="0" smtClean="0"/>
          </a:p>
          <a:p>
            <a:pPr marL="0" indent="0">
              <a:buNone/>
            </a:pPr>
            <a:r>
              <a:rPr lang="en-US" altLang="zh-CN" sz="2400" dirty="0" smtClean="0"/>
              <a:t>3./CE</a:t>
            </a:r>
            <a:r>
              <a:rPr lang="zh-CN" altLang="en-US" sz="2400" dirty="0" smtClean="0"/>
              <a:t>、</a:t>
            </a:r>
            <a:r>
              <a:rPr lang="en-US" altLang="zh-CN" sz="2400" dirty="0" smtClean="0"/>
              <a:t>CS</a:t>
            </a:r>
            <a:r>
              <a:rPr lang="zh-CN" altLang="zh-CN" sz="2400" dirty="0" smtClean="0"/>
              <a:t>是</a:t>
            </a:r>
            <a:r>
              <a:rPr lang="zh-CN" altLang="zh-CN" sz="2400" dirty="0"/>
              <a:t>片选线</a:t>
            </a:r>
            <a:r>
              <a:rPr lang="en-US" altLang="zh-CN" sz="2400" dirty="0" smtClean="0"/>
              <a:t>;</a:t>
            </a:r>
          </a:p>
          <a:p>
            <a:pPr marL="0" indent="0">
              <a:buNone/>
            </a:pPr>
            <a:r>
              <a:rPr lang="en-US" altLang="zh-CN" sz="2400" dirty="0" smtClean="0"/>
              <a:t>4./</a:t>
            </a:r>
            <a:r>
              <a:rPr lang="en-US" altLang="zh-CN" sz="2400" dirty="0" smtClean="0"/>
              <a:t>OE</a:t>
            </a:r>
            <a:r>
              <a:rPr lang="zh-CN" altLang="zh-CN" sz="2400" dirty="0"/>
              <a:t>是读允许线</a:t>
            </a:r>
            <a:r>
              <a:rPr lang="en-US" altLang="zh-CN" sz="2400" dirty="0" smtClean="0"/>
              <a:t>;</a:t>
            </a:r>
            <a:r>
              <a:rPr lang="en-US" altLang="zh-CN" sz="2400" dirty="0"/>
              <a:t>/</a:t>
            </a:r>
            <a:r>
              <a:rPr lang="en-US" altLang="zh-CN" sz="2400" dirty="0" smtClean="0"/>
              <a:t>WE</a:t>
            </a:r>
            <a:r>
              <a:rPr lang="zh-CN" altLang="zh-CN" sz="2400" dirty="0"/>
              <a:t>是写允许线</a:t>
            </a:r>
            <a:r>
              <a:rPr lang="en-US" altLang="zh-CN" sz="2400" dirty="0" smtClean="0"/>
              <a:t>.</a:t>
            </a:r>
          </a:p>
          <a:p>
            <a:pPr marL="0" indent="0">
              <a:buNone/>
            </a:pPr>
            <a:r>
              <a:rPr lang="en-US" altLang="zh-CN" sz="2400" dirty="0" smtClean="0"/>
              <a:t>5.</a:t>
            </a:r>
            <a:r>
              <a:rPr lang="zh-CN" altLang="en-US" sz="2400" dirty="0" smtClean="0"/>
              <a:t>其它引线：</a:t>
            </a:r>
            <a:r>
              <a:rPr lang="en-US" altLang="zh-CN" sz="2400" dirty="0" err="1" smtClean="0"/>
              <a:t>Vcc</a:t>
            </a:r>
            <a:r>
              <a:rPr lang="zh-CN" altLang="en-US" sz="2400" dirty="0" smtClean="0"/>
              <a:t>为</a:t>
            </a:r>
            <a:r>
              <a:rPr lang="en-US" altLang="zh-CN" sz="2400" dirty="0" smtClean="0"/>
              <a:t>+5V</a:t>
            </a:r>
            <a:r>
              <a:rPr lang="zh-CN" altLang="en-US" sz="2400" dirty="0" smtClean="0"/>
              <a:t>电源，</a:t>
            </a:r>
            <a:r>
              <a:rPr lang="en-US" altLang="zh-CN" sz="2400" dirty="0" smtClean="0"/>
              <a:t>GND</a:t>
            </a:r>
            <a:r>
              <a:rPr lang="zh-CN" altLang="en-US" sz="2400" dirty="0" smtClean="0"/>
              <a:t>是接地端，</a:t>
            </a:r>
            <a:r>
              <a:rPr lang="en-US" altLang="zh-CN" sz="2400" dirty="0" smtClean="0"/>
              <a:t>NC</a:t>
            </a:r>
            <a:r>
              <a:rPr lang="zh-CN" altLang="en-US" sz="2400" dirty="0" smtClean="0"/>
              <a:t>表示空端。</a:t>
            </a:r>
            <a:endParaRPr lang="zh-CN" altLang="zh-CN" sz="2400" dirty="0"/>
          </a:p>
          <a:p>
            <a:pPr marL="0" indent="0">
              <a:buNone/>
            </a:pPr>
            <a:r>
              <a:rPr lang="en-US" altLang="zh-CN" sz="2400" dirty="0" smtClean="0"/>
              <a:t>2764</a:t>
            </a:r>
            <a:r>
              <a:rPr lang="zh-CN" altLang="zh-CN" sz="2400" dirty="0"/>
              <a:t>是</a:t>
            </a:r>
            <a:r>
              <a:rPr lang="en-US" altLang="zh-CN" sz="2400" dirty="0"/>
              <a:t>8K*8</a:t>
            </a:r>
            <a:r>
              <a:rPr lang="zh-CN" altLang="zh-CN" sz="2400" dirty="0"/>
              <a:t>字节的紫外线镲除、电可编程只读存储器，单一</a:t>
            </a:r>
            <a:r>
              <a:rPr lang="en-US" altLang="zh-CN" sz="2400" dirty="0"/>
              <a:t>+5V</a:t>
            </a:r>
            <a:r>
              <a:rPr lang="zh-CN" altLang="zh-CN" sz="2400" dirty="0"/>
              <a:t>供电，工作电流为</a:t>
            </a:r>
            <a:r>
              <a:rPr lang="en-US" altLang="zh-CN" sz="2400" dirty="0"/>
              <a:t>75mA</a:t>
            </a:r>
            <a:r>
              <a:rPr lang="zh-CN" altLang="zh-CN" sz="2400" dirty="0"/>
              <a:t>，维持电流为</a:t>
            </a:r>
            <a:r>
              <a:rPr lang="en-US" altLang="zh-CN" sz="2400" dirty="0"/>
              <a:t>35mA</a:t>
            </a:r>
            <a:r>
              <a:rPr lang="zh-CN" altLang="zh-CN" sz="2400" dirty="0"/>
              <a:t>，读出时间最大为</a:t>
            </a:r>
            <a:r>
              <a:rPr lang="en-US" altLang="zh-CN" sz="2400" dirty="0"/>
              <a:t>250nS</a:t>
            </a:r>
            <a:r>
              <a:rPr lang="zh-CN" altLang="zh-CN" sz="2400" dirty="0"/>
              <a:t>，</a:t>
            </a:r>
            <a:r>
              <a:rPr lang="en-US" altLang="zh-CN" sz="2400" dirty="0"/>
              <a:t>28</a:t>
            </a:r>
            <a:r>
              <a:rPr lang="zh-CN" altLang="zh-CN" sz="2400" dirty="0"/>
              <a:t>脚双列直插式</a:t>
            </a:r>
          </a:p>
          <a:p>
            <a:endParaRPr lang="zh-CN" altLang="en-US" sz="1000" dirty="0"/>
          </a:p>
        </p:txBody>
      </p:sp>
      <p:sp>
        <p:nvSpPr>
          <p:cNvPr id="5" name="灯片编号占位符 4"/>
          <p:cNvSpPr>
            <a:spLocks noGrp="1"/>
          </p:cNvSpPr>
          <p:nvPr>
            <p:ph type="sldNum" sz="quarter" idx="12"/>
          </p:nvPr>
        </p:nvSpPr>
        <p:spPr/>
        <p:txBody>
          <a:bodyPr/>
          <a:lstStyle/>
          <a:p>
            <a:pPr>
              <a:defRPr/>
            </a:pPr>
            <a:fld id="{99846C2B-77A7-454B-A785-B5E96E5B200A}" type="slidenum">
              <a:rPr lang="zh-CN" altLang="en-US" smtClean="0"/>
              <a:pPr>
                <a:defRPr/>
              </a:pPr>
              <a:t>14</a:t>
            </a:fld>
            <a:endParaRPr lang="en-US" altLang="zh-CN"/>
          </a:p>
        </p:txBody>
      </p:sp>
      <p:pic>
        <p:nvPicPr>
          <p:cNvPr id="6" name="内容占位符 5" descr="文章图片">
            <a:hlinkClick r:id="rId2" tgtFrame="&quot;_blank&quo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92081" y="775792"/>
            <a:ext cx="3744416" cy="5945683"/>
          </a:xfrm>
          <a:prstGeom prst="rect">
            <a:avLst/>
          </a:prstGeom>
          <a:noFill/>
          <a:ln>
            <a:noFill/>
          </a:ln>
        </p:spPr>
      </p:pic>
    </p:spTree>
    <p:extLst>
      <p:ext uri="{BB962C8B-B14F-4D97-AF65-F5344CB8AC3E}">
        <p14:creationId xmlns:p14="http://schemas.microsoft.com/office/powerpoint/2010/main" val="2572624815"/>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384"/>
            <a:ext cx="8764463" cy="838423"/>
          </a:xfrm>
        </p:spPr>
        <p:txBody>
          <a:bodyPr/>
          <a:lstStyle/>
          <a:p>
            <a:pPr algn="ctr"/>
            <a:r>
              <a:rPr lang="en-US" altLang="zh-CN" dirty="0" smtClean="0"/>
              <a:t>6264</a:t>
            </a:r>
            <a:r>
              <a:rPr lang="zh-CN" altLang="en-US" dirty="0" smtClean="0"/>
              <a:t>真值表</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196709567"/>
              </p:ext>
            </p:extLst>
          </p:nvPr>
        </p:nvGraphicFramePr>
        <p:xfrm>
          <a:off x="107950" y="811213"/>
          <a:ext cx="8836025" cy="6121919"/>
        </p:xfrm>
        <a:graphic>
          <a:graphicData uri="http://schemas.openxmlformats.org/drawingml/2006/table">
            <a:tbl>
              <a:tblPr firstRow="1" bandRow="1">
                <a:tableStyleId>{5C22544A-7EE6-4342-B048-85BDC9FD1C3A}</a:tableStyleId>
              </a:tblPr>
              <a:tblGrid>
                <a:gridCol w="1079674">
                  <a:extLst>
                    <a:ext uri="{9D8B030D-6E8A-4147-A177-3AD203B41FA5}">
                      <a16:colId xmlns:a16="http://schemas.microsoft.com/office/drawing/2014/main" val="2952130797"/>
                    </a:ext>
                  </a:extLst>
                </a:gridCol>
                <a:gridCol w="1224136">
                  <a:extLst>
                    <a:ext uri="{9D8B030D-6E8A-4147-A177-3AD203B41FA5}">
                      <a16:colId xmlns:a16="http://schemas.microsoft.com/office/drawing/2014/main" val="982459755"/>
                    </a:ext>
                  </a:extLst>
                </a:gridCol>
                <a:gridCol w="1368152">
                  <a:extLst>
                    <a:ext uri="{9D8B030D-6E8A-4147-A177-3AD203B41FA5}">
                      <a16:colId xmlns:a16="http://schemas.microsoft.com/office/drawing/2014/main" val="4144074534"/>
                    </a:ext>
                  </a:extLst>
                </a:gridCol>
                <a:gridCol w="1440160">
                  <a:extLst>
                    <a:ext uri="{9D8B030D-6E8A-4147-A177-3AD203B41FA5}">
                      <a16:colId xmlns:a16="http://schemas.microsoft.com/office/drawing/2014/main" val="664963882"/>
                    </a:ext>
                  </a:extLst>
                </a:gridCol>
                <a:gridCol w="3723903">
                  <a:extLst>
                    <a:ext uri="{9D8B030D-6E8A-4147-A177-3AD203B41FA5}">
                      <a16:colId xmlns:a16="http://schemas.microsoft.com/office/drawing/2014/main" val="2824687334"/>
                    </a:ext>
                  </a:extLst>
                </a:gridCol>
              </a:tblGrid>
              <a:tr h="1285593">
                <a:tc>
                  <a:txBody>
                    <a:bodyPr/>
                    <a:lstStyle/>
                    <a:p>
                      <a:r>
                        <a:rPr lang="en-US" altLang="zh-CN" sz="3200" b="1" baseline="0" dirty="0" smtClean="0"/>
                        <a:t> /CE</a:t>
                      </a:r>
                      <a:endParaRPr lang="zh-CN" altLang="en-US" sz="3200" b="1" dirty="0"/>
                    </a:p>
                  </a:txBody>
                  <a:tcPr/>
                </a:tc>
                <a:tc>
                  <a:txBody>
                    <a:bodyPr/>
                    <a:lstStyle/>
                    <a:p>
                      <a:r>
                        <a:rPr lang="en-US" altLang="zh-CN" sz="3200" b="1" dirty="0" smtClean="0"/>
                        <a:t>CS</a:t>
                      </a:r>
                      <a:endParaRPr lang="zh-CN" altLang="en-US" sz="3200" b="1" dirty="0"/>
                    </a:p>
                  </a:txBody>
                  <a:tcPr/>
                </a:tc>
                <a:tc>
                  <a:txBody>
                    <a:bodyPr/>
                    <a:lstStyle/>
                    <a:p>
                      <a:r>
                        <a:rPr lang="en-US" altLang="zh-CN" sz="3200" b="1" dirty="0" smtClean="0"/>
                        <a:t>/OE</a:t>
                      </a:r>
                      <a:endParaRPr lang="zh-CN" altLang="en-US" sz="3200" b="1" dirty="0"/>
                    </a:p>
                  </a:txBody>
                  <a:tcPr/>
                </a:tc>
                <a:tc>
                  <a:txBody>
                    <a:bodyPr/>
                    <a:lstStyle/>
                    <a:p>
                      <a:r>
                        <a:rPr lang="en-US" altLang="zh-CN" sz="3200" b="1" dirty="0" smtClean="0"/>
                        <a:t>/WE</a:t>
                      </a:r>
                      <a:endParaRPr lang="zh-CN" altLang="en-US" sz="3200" b="1" dirty="0"/>
                    </a:p>
                  </a:txBody>
                  <a:tcPr/>
                </a:tc>
                <a:tc>
                  <a:txBody>
                    <a:bodyPr/>
                    <a:lstStyle/>
                    <a:p>
                      <a:r>
                        <a:rPr lang="en-US" altLang="zh-CN" sz="3200" b="1" dirty="0" smtClean="0"/>
                        <a:t>D0—D7</a:t>
                      </a:r>
                      <a:endParaRPr lang="zh-CN" altLang="en-US" sz="3200" b="1" dirty="0"/>
                    </a:p>
                  </a:txBody>
                  <a:tcPr/>
                </a:tc>
                <a:extLst>
                  <a:ext uri="{0D108BD9-81ED-4DB2-BD59-A6C34878D82A}">
                    <a16:rowId xmlns:a16="http://schemas.microsoft.com/office/drawing/2014/main" val="3112090760"/>
                  </a:ext>
                </a:extLst>
              </a:tr>
              <a:tr h="1374361">
                <a:tc>
                  <a:txBody>
                    <a:bodyPr/>
                    <a:lstStyle/>
                    <a:p>
                      <a:r>
                        <a:rPr lang="en-US" altLang="zh-CN" sz="2800" dirty="0" smtClean="0">
                          <a:latin typeface="+mj-ea"/>
                          <a:ea typeface="+mj-ea"/>
                        </a:rPr>
                        <a:t>0</a:t>
                      </a:r>
                      <a:endParaRPr lang="zh-CN" altLang="en-US" sz="2800" dirty="0">
                        <a:latin typeface="+mj-ea"/>
                        <a:ea typeface="+mj-ea"/>
                      </a:endParaRPr>
                    </a:p>
                  </a:txBody>
                  <a:tcPr/>
                </a:tc>
                <a:tc>
                  <a:txBody>
                    <a:bodyPr/>
                    <a:lstStyle/>
                    <a:p>
                      <a:r>
                        <a:rPr lang="en-US" altLang="zh-CN" sz="2800" dirty="0" smtClean="0">
                          <a:latin typeface="+mj-ea"/>
                          <a:ea typeface="+mj-ea"/>
                        </a:rPr>
                        <a:t>1</a:t>
                      </a:r>
                      <a:endParaRPr lang="zh-CN" altLang="en-US" sz="2800" dirty="0">
                        <a:latin typeface="+mj-ea"/>
                        <a:ea typeface="+mj-ea"/>
                      </a:endParaRPr>
                    </a:p>
                  </a:txBody>
                  <a:tcPr/>
                </a:tc>
                <a:tc>
                  <a:txBody>
                    <a:bodyPr/>
                    <a:lstStyle/>
                    <a:p>
                      <a:r>
                        <a:rPr lang="en-US" altLang="zh-CN" sz="2800" dirty="0" smtClean="0">
                          <a:latin typeface="+mj-ea"/>
                          <a:ea typeface="+mj-ea"/>
                        </a:rPr>
                        <a:t>X</a:t>
                      </a:r>
                      <a:endParaRPr lang="zh-CN" altLang="en-US" sz="2800" dirty="0">
                        <a:latin typeface="+mj-ea"/>
                        <a:ea typeface="+mj-ea"/>
                      </a:endParaRPr>
                    </a:p>
                  </a:txBody>
                  <a:tcPr/>
                </a:tc>
                <a:tc>
                  <a:txBody>
                    <a:bodyPr/>
                    <a:lstStyle/>
                    <a:p>
                      <a:r>
                        <a:rPr lang="en-US" altLang="zh-CN" sz="2800" dirty="0" smtClean="0">
                          <a:latin typeface="+mj-ea"/>
                          <a:ea typeface="+mj-ea"/>
                        </a:rPr>
                        <a:t>0</a:t>
                      </a:r>
                      <a:endParaRPr lang="zh-CN" altLang="en-US" sz="2800" dirty="0">
                        <a:latin typeface="+mj-ea"/>
                        <a:ea typeface="+mj-ea"/>
                      </a:endParaRPr>
                    </a:p>
                  </a:txBody>
                  <a:tcPr/>
                </a:tc>
                <a:tc>
                  <a:txBody>
                    <a:bodyPr/>
                    <a:lstStyle/>
                    <a:p>
                      <a:r>
                        <a:rPr lang="zh-CN" altLang="en-US" sz="2800" dirty="0" smtClean="0">
                          <a:latin typeface="+mj-ea"/>
                          <a:ea typeface="+mj-ea"/>
                        </a:rPr>
                        <a:t>写入</a:t>
                      </a:r>
                      <a:endParaRPr lang="zh-CN" altLang="en-US" sz="2800" dirty="0">
                        <a:latin typeface="+mj-ea"/>
                        <a:ea typeface="+mj-ea"/>
                      </a:endParaRPr>
                    </a:p>
                  </a:txBody>
                  <a:tcPr/>
                </a:tc>
                <a:extLst>
                  <a:ext uri="{0D108BD9-81ED-4DB2-BD59-A6C34878D82A}">
                    <a16:rowId xmlns:a16="http://schemas.microsoft.com/office/drawing/2014/main" val="287080913"/>
                  </a:ext>
                </a:extLst>
              </a:tr>
              <a:tr h="1236925">
                <a:tc>
                  <a:txBody>
                    <a:bodyPr/>
                    <a:lstStyle/>
                    <a:p>
                      <a:r>
                        <a:rPr lang="en-US" altLang="zh-CN" sz="2800" dirty="0" smtClean="0">
                          <a:latin typeface="+mj-ea"/>
                          <a:ea typeface="+mj-ea"/>
                        </a:rPr>
                        <a:t>0</a:t>
                      </a:r>
                      <a:endParaRPr lang="zh-CN" altLang="en-US" sz="2800" dirty="0">
                        <a:latin typeface="+mj-ea"/>
                        <a:ea typeface="+mj-ea"/>
                      </a:endParaRPr>
                    </a:p>
                  </a:txBody>
                  <a:tcPr/>
                </a:tc>
                <a:tc>
                  <a:txBody>
                    <a:bodyPr/>
                    <a:lstStyle/>
                    <a:p>
                      <a:r>
                        <a:rPr lang="en-US" altLang="zh-CN" sz="2800" dirty="0" smtClean="0">
                          <a:latin typeface="+mj-ea"/>
                          <a:ea typeface="+mj-ea"/>
                        </a:rPr>
                        <a:t>1</a:t>
                      </a:r>
                      <a:endParaRPr lang="zh-CN" altLang="en-US" sz="2800" dirty="0">
                        <a:latin typeface="+mj-ea"/>
                        <a:ea typeface="+mj-ea"/>
                      </a:endParaRPr>
                    </a:p>
                  </a:txBody>
                  <a:tcPr/>
                </a:tc>
                <a:tc>
                  <a:txBody>
                    <a:bodyPr/>
                    <a:lstStyle/>
                    <a:p>
                      <a:r>
                        <a:rPr lang="en-US" altLang="zh-CN" sz="2800" dirty="0" smtClean="0">
                          <a:latin typeface="+mj-ea"/>
                          <a:ea typeface="+mj-ea"/>
                        </a:rPr>
                        <a:t>0</a:t>
                      </a:r>
                      <a:endParaRPr lang="zh-CN" altLang="en-US" sz="2800" dirty="0">
                        <a:latin typeface="+mj-ea"/>
                        <a:ea typeface="+mj-ea"/>
                      </a:endParaRPr>
                    </a:p>
                  </a:txBody>
                  <a:tcPr/>
                </a:tc>
                <a:tc>
                  <a:txBody>
                    <a:bodyPr/>
                    <a:lstStyle/>
                    <a:p>
                      <a:r>
                        <a:rPr lang="en-US" altLang="zh-CN" sz="2800" dirty="0" smtClean="0">
                          <a:latin typeface="+mj-ea"/>
                          <a:ea typeface="+mj-ea"/>
                        </a:rPr>
                        <a:t>1</a:t>
                      </a:r>
                      <a:endParaRPr lang="zh-CN" altLang="en-US" sz="2800" dirty="0">
                        <a:latin typeface="+mj-ea"/>
                        <a:ea typeface="+mj-ea"/>
                      </a:endParaRPr>
                    </a:p>
                  </a:txBody>
                  <a:tcPr/>
                </a:tc>
                <a:tc>
                  <a:txBody>
                    <a:bodyPr/>
                    <a:lstStyle/>
                    <a:p>
                      <a:r>
                        <a:rPr lang="zh-CN" altLang="en-US" sz="2800" dirty="0" smtClean="0">
                          <a:latin typeface="+mj-ea"/>
                          <a:ea typeface="+mj-ea"/>
                        </a:rPr>
                        <a:t>读出</a:t>
                      </a:r>
                      <a:endParaRPr lang="zh-CN" altLang="en-US" sz="2800" dirty="0">
                        <a:latin typeface="+mj-ea"/>
                        <a:ea typeface="+mj-ea"/>
                      </a:endParaRPr>
                    </a:p>
                  </a:txBody>
                  <a:tcPr/>
                </a:tc>
                <a:extLst>
                  <a:ext uri="{0D108BD9-81ED-4DB2-BD59-A6C34878D82A}">
                    <a16:rowId xmlns:a16="http://schemas.microsoft.com/office/drawing/2014/main" val="1346921532"/>
                  </a:ext>
                </a:extLst>
              </a:tr>
              <a:tr h="1745244">
                <a:tc>
                  <a:txBody>
                    <a:bodyPr/>
                    <a:lstStyle/>
                    <a:p>
                      <a:r>
                        <a:rPr lang="en-US" altLang="zh-CN" sz="2800" dirty="0" smtClean="0">
                          <a:latin typeface="+mj-ea"/>
                          <a:ea typeface="+mj-ea"/>
                        </a:rPr>
                        <a:t>0</a:t>
                      </a:r>
                    </a:p>
                    <a:p>
                      <a:endParaRPr lang="en-US" altLang="zh-CN" sz="2800" dirty="0" smtClean="0">
                        <a:latin typeface="+mj-ea"/>
                        <a:ea typeface="+mj-ea"/>
                      </a:endParaRPr>
                    </a:p>
                    <a:p>
                      <a:r>
                        <a:rPr lang="en-US" altLang="zh-CN" sz="2800" dirty="0" smtClean="0">
                          <a:latin typeface="+mj-ea"/>
                          <a:ea typeface="+mj-ea"/>
                        </a:rPr>
                        <a:t>1</a:t>
                      </a:r>
                    </a:p>
                    <a:p>
                      <a:endParaRPr lang="en-US" altLang="zh-CN" sz="2800" dirty="0" smtClean="0">
                        <a:latin typeface="+mj-ea"/>
                        <a:ea typeface="+mj-ea"/>
                      </a:endParaRPr>
                    </a:p>
                    <a:p>
                      <a:r>
                        <a:rPr lang="en-US" altLang="zh-CN" sz="2800" dirty="0" smtClean="0">
                          <a:latin typeface="+mj-ea"/>
                          <a:ea typeface="+mj-ea"/>
                        </a:rPr>
                        <a:t>1</a:t>
                      </a:r>
                      <a:endParaRPr lang="zh-CN" altLang="en-US" sz="2800" dirty="0">
                        <a:latin typeface="+mj-ea"/>
                        <a:ea typeface="+mj-ea"/>
                      </a:endParaRPr>
                    </a:p>
                  </a:txBody>
                  <a:tcPr/>
                </a:tc>
                <a:tc>
                  <a:txBody>
                    <a:bodyPr/>
                    <a:lstStyle/>
                    <a:p>
                      <a:r>
                        <a:rPr lang="en-US" altLang="zh-CN" sz="2800" dirty="0" smtClean="0">
                          <a:latin typeface="+mj-ea"/>
                          <a:ea typeface="+mj-ea"/>
                        </a:rPr>
                        <a:t>0</a:t>
                      </a:r>
                    </a:p>
                    <a:p>
                      <a:endParaRPr lang="en-US" altLang="zh-CN" sz="2800" dirty="0" smtClean="0">
                        <a:latin typeface="+mj-ea"/>
                        <a:ea typeface="+mj-ea"/>
                      </a:endParaRPr>
                    </a:p>
                    <a:p>
                      <a:r>
                        <a:rPr lang="en-US" altLang="zh-CN" sz="2800" dirty="0" smtClean="0">
                          <a:latin typeface="+mj-ea"/>
                          <a:ea typeface="+mj-ea"/>
                        </a:rPr>
                        <a:t>1</a:t>
                      </a:r>
                    </a:p>
                    <a:p>
                      <a:endParaRPr lang="en-US" altLang="zh-CN" sz="2800" dirty="0" smtClean="0">
                        <a:latin typeface="+mj-ea"/>
                        <a:ea typeface="+mj-ea"/>
                      </a:endParaRPr>
                    </a:p>
                    <a:p>
                      <a:r>
                        <a:rPr lang="en-US" altLang="zh-CN" sz="2800" dirty="0" smtClean="0">
                          <a:latin typeface="+mj-ea"/>
                          <a:ea typeface="+mj-ea"/>
                        </a:rPr>
                        <a:t>0</a:t>
                      </a:r>
                      <a:endParaRPr lang="zh-CN" altLang="en-US" sz="2800" dirty="0">
                        <a:latin typeface="+mj-ea"/>
                        <a:ea typeface="+mj-ea"/>
                      </a:endParaRPr>
                    </a:p>
                  </a:txBody>
                  <a:tcPr/>
                </a:tc>
                <a:tc>
                  <a:txBody>
                    <a:bodyPr/>
                    <a:lstStyle/>
                    <a:p>
                      <a:r>
                        <a:rPr lang="en-US" altLang="zh-CN" sz="2800" dirty="0" smtClean="0">
                          <a:latin typeface="+mj-ea"/>
                          <a:ea typeface="+mj-ea"/>
                        </a:rPr>
                        <a:t>X</a:t>
                      </a:r>
                    </a:p>
                    <a:p>
                      <a:endParaRPr lang="en-US" altLang="zh-CN" sz="2800" dirty="0" smtClean="0">
                        <a:latin typeface="+mj-ea"/>
                        <a:ea typeface="+mj-ea"/>
                      </a:endParaRPr>
                    </a:p>
                    <a:p>
                      <a:r>
                        <a:rPr lang="en-US" altLang="zh-CN" sz="2800" dirty="0" smtClean="0">
                          <a:latin typeface="+mj-ea"/>
                          <a:ea typeface="+mj-ea"/>
                        </a:rPr>
                        <a:t>X</a:t>
                      </a:r>
                    </a:p>
                    <a:p>
                      <a:endParaRPr lang="en-US" altLang="zh-CN" sz="2800" dirty="0" smtClean="0">
                        <a:latin typeface="+mj-ea"/>
                        <a:ea typeface="+mj-ea"/>
                      </a:endParaRPr>
                    </a:p>
                    <a:p>
                      <a:r>
                        <a:rPr lang="en-US" altLang="zh-CN" sz="2800" dirty="0" smtClean="0">
                          <a:latin typeface="+mj-ea"/>
                          <a:ea typeface="+mj-ea"/>
                        </a:rPr>
                        <a:t>X</a:t>
                      </a:r>
                      <a:endParaRPr lang="zh-CN" altLang="en-US" sz="2800" dirty="0">
                        <a:latin typeface="+mj-ea"/>
                        <a:ea typeface="+mj-ea"/>
                      </a:endParaRPr>
                    </a:p>
                  </a:txBody>
                  <a:tcPr/>
                </a:tc>
                <a:tc>
                  <a:txBody>
                    <a:bodyPr/>
                    <a:lstStyle/>
                    <a:p>
                      <a:r>
                        <a:rPr lang="en-US" altLang="zh-CN" sz="2800" dirty="0" smtClean="0">
                          <a:latin typeface="+mj-ea"/>
                          <a:ea typeface="+mj-ea"/>
                        </a:rPr>
                        <a:t>X</a:t>
                      </a:r>
                    </a:p>
                    <a:p>
                      <a:endParaRPr lang="en-US" altLang="zh-CN" sz="2800" dirty="0" smtClean="0">
                        <a:latin typeface="+mj-ea"/>
                        <a:ea typeface="+mj-ea"/>
                      </a:endParaRPr>
                    </a:p>
                    <a:p>
                      <a:r>
                        <a:rPr lang="en-US" altLang="zh-CN" sz="2800" dirty="0" smtClean="0">
                          <a:latin typeface="+mj-ea"/>
                          <a:ea typeface="+mj-ea"/>
                        </a:rPr>
                        <a:t>X</a:t>
                      </a:r>
                    </a:p>
                    <a:p>
                      <a:endParaRPr lang="en-US" altLang="zh-CN" sz="2800" dirty="0" smtClean="0">
                        <a:latin typeface="+mj-ea"/>
                        <a:ea typeface="+mj-ea"/>
                      </a:endParaRPr>
                    </a:p>
                    <a:p>
                      <a:r>
                        <a:rPr lang="en-US" altLang="zh-CN" sz="2800" dirty="0" smtClean="0">
                          <a:latin typeface="+mj-ea"/>
                          <a:ea typeface="+mj-ea"/>
                        </a:rPr>
                        <a:t>X</a:t>
                      </a:r>
                      <a:endParaRPr lang="zh-CN" altLang="en-US" sz="2800" dirty="0">
                        <a:latin typeface="+mj-ea"/>
                        <a:ea typeface="+mj-ea"/>
                      </a:endParaRPr>
                    </a:p>
                  </a:txBody>
                  <a:tcPr/>
                </a:tc>
                <a:tc>
                  <a:txBody>
                    <a:bodyPr/>
                    <a:lstStyle/>
                    <a:p>
                      <a:r>
                        <a:rPr lang="zh-CN" altLang="en-US" sz="2800" dirty="0" smtClean="0">
                          <a:latin typeface="+mj-ea"/>
                          <a:ea typeface="+mj-ea"/>
                        </a:rPr>
                        <a:t>三态（高阻）</a:t>
                      </a:r>
                      <a:endParaRPr lang="en-US" altLang="zh-CN" sz="2800" dirty="0" smtClean="0">
                        <a:latin typeface="+mj-ea"/>
                        <a:ea typeface="+mj-ea"/>
                      </a:endParaRPr>
                    </a:p>
                    <a:p>
                      <a:endParaRPr lang="zh-CN" altLang="en-US" sz="2800" dirty="0">
                        <a:latin typeface="+mj-ea"/>
                        <a:ea typeface="+mj-ea"/>
                      </a:endParaRPr>
                    </a:p>
                  </a:txBody>
                  <a:tcPr/>
                </a:tc>
                <a:extLst>
                  <a:ext uri="{0D108BD9-81ED-4DB2-BD59-A6C34878D82A}">
                    <a16:rowId xmlns:a16="http://schemas.microsoft.com/office/drawing/2014/main" val="50029432"/>
                  </a:ext>
                </a:extLst>
              </a:tr>
            </a:tbl>
          </a:graphicData>
        </a:graphic>
      </p:graphicFrame>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05CF47-DE2A-446A-9F46-EE5D05FB1CAF}" type="slidenum">
              <a:rPr kumimoji="0" lang="zh-CN" altLang="en-US" sz="1400" b="0" i="0" u="none" strike="noStrike" kern="1200" cap="none" spc="0" normalizeH="0" baseline="0" noProof="0" smtClean="0">
                <a:ln>
                  <a:noFill/>
                </a:ln>
                <a:solidFill>
                  <a:srgbClr val="000000"/>
                </a:solidFill>
                <a:effectLst/>
                <a:uLnTx/>
                <a:uFillTx/>
                <a:latin typeface="Tahoma"/>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400" b="0" i="0" u="none" strike="noStrike" kern="1200" cap="none" spc="0" normalizeH="0" baseline="0" noProof="0" dirty="0">
              <a:ln>
                <a:noFill/>
              </a:ln>
              <a:solidFill>
                <a:srgbClr val="000000"/>
              </a:solidFill>
              <a:effectLst/>
              <a:uLnTx/>
              <a:uFillTx/>
              <a:latin typeface="Tahoma"/>
              <a:ea typeface="宋体" pitchFamily="2" charset="-122"/>
              <a:cs typeface="+mn-cs"/>
            </a:endParaRPr>
          </a:p>
        </p:txBody>
      </p:sp>
    </p:spTree>
    <p:extLst>
      <p:ext uri="{BB962C8B-B14F-4D97-AF65-F5344CB8AC3E}">
        <p14:creationId xmlns:p14="http://schemas.microsoft.com/office/powerpoint/2010/main" val="906016926"/>
      </p:ext>
    </p:extLst>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1625" y="332656"/>
            <a:ext cx="8540750" cy="443136"/>
          </a:xfrm>
        </p:spPr>
        <p:txBody>
          <a:bodyPr/>
          <a:lstStyle/>
          <a:p>
            <a:r>
              <a:rPr lang="en-US" altLang="zh-CN" sz="3200" dirty="0"/>
              <a:t>SRAM</a:t>
            </a:r>
            <a:r>
              <a:rPr lang="zh-CN" altLang="zh-CN" sz="3200" dirty="0"/>
              <a:t>芯片</a:t>
            </a:r>
            <a:r>
              <a:rPr lang="en-US" altLang="zh-CN" sz="3200" dirty="0" smtClean="0"/>
              <a:t>6116</a:t>
            </a:r>
            <a:r>
              <a:rPr lang="zh-CN" altLang="zh-CN" sz="3200" dirty="0" smtClean="0"/>
              <a:t>（</a:t>
            </a:r>
            <a:r>
              <a:rPr lang="en-US" altLang="zh-CN" sz="3200" dirty="0"/>
              <a:t>intel</a:t>
            </a:r>
            <a:r>
              <a:rPr lang="zh-CN" altLang="zh-CN" sz="3200" dirty="0"/>
              <a:t>）</a:t>
            </a:r>
            <a:r>
              <a:rPr lang="zh-CN" altLang="zh-CN" sz="2000" dirty="0"/>
              <a:t/>
            </a:r>
            <a:br>
              <a:rPr lang="zh-CN" altLang="zh-CN" sz="2000" dirty="0"/>
            </a:br>
            <a:endParaRPr lang="zh-CN" altLang="en-US" sz="2000" dirty="0"/>
          </a:p>
        </p:txBody>
      </p:sp>
      <p:sp>
        <p:nvSpPr>
          <p:cNvPr id="3" name="内容占位符 2"/>
          <p:cNvSpPr>
            <a:spLocks noGrp="1"/>
          </p:cNvSpPr>
          <p:nvPr>
            <p:ph sz="half" idx="1"/>
          </p:nvPr>
        </p:nvSpPr>
        <p:spPr>
          <a:xfrm>
            <a:off x="301625" y="775792"/>
            <a:ext cx="4990456" cy="6082208"/>
          </a:xfrm>
        </p:spPr>
        <p:txBody>
          <a:bodyPr/>
          <a:lstStyle/>
          <a:p>
            <a:pPr marL="0" indent="0">
              <a:buNone/>
            </a:pPr>
            <a:r>
              <a:rPr lang="en-US" altLang="zh-CN" sz="1600" dirty="0"/>
              <a:t> </a:t>
            </a:r>
            <a:r>
              <a:rPr lang="en-US" altLang="zh-CN" sz="1600" dirty="0" smtClean="0"/>
              <a:t> </a:t>
            </a:r>
            <a:r>
              <a:rPr lang="en-US" altLang="zh-CN" sz="2000" dirty="0" smtClean="0"/>
              <a:t>6116</a:t>
            </a:r>
            <a:r>
              <a:rPr lang="zh-CN" altLang="zh-CN" sz="2000" dirty="0" smtClean="0"/>
              <a:t>是</a:t>
            </a:r>
            <a:r>
              <a:rPr lang="en-US" altLang="zh-CN" sz="2000" dirty="0"/>
              <a:t>2</a:t>
            </a:r>
            <a:r>
              <a:rPr lang="en-US" altLang="zh-CN" sz="2000" dirty="0" smtClean="0"/>
              <a:t>K*8</a:t>
            </a:r>
            <a:r>
              <a:rPr lang="zh-CN" altLang="zh-CN" sz="2000" dirty="0"/>
              <a:t>位静态随机存储器芯片</a:t>
            </a:r>
            <a:r>
              <a:rPr lang="en-US" altLang="zh-CN" sz="2000" dirty="0"/>
              <a:t>,</a:t>
            </a:r>
            <a:r>
              <a:rPr lang="zh-CN" altLang="zh-CN" sz="2000" dirty="0"/>
              <a:t>采用</a:t>
            </a:r>
            <a:r>
              <a:rPr lang="en-US" altLang="zh-CN" sz="2000" dirty="0"/>
              <a:t>CMOS</a:t>
            </a:r>
            <a:r>
              <a:rPr lang="zh-CN" altLang="zh-CN" sz="2000" dirty="0"/>
              <a:t>工艺制造</a:t>
            </a:r>
            <a:r>
              <a:rPr lang="en-US" altLang="zh-CN" sz="2000" dirty="0"/>
              <a:t>,</a:t>
            </a:r>
            <a:r>
              <a:rPr lang="zh-CN" altLang="zh-CN" sz="2000" dirty="0"/>
              <a:t>单一</a:t>
            </a:r>
            <a:r>
              <a:rPr lang="en-US" altLang="zh-CN" sz="2000" dirty="0"/>
              <a:t>+5V</a:t>
            </a:r>
            <a:r>
              <a:rPr lang="zh-CN" altLang="zh-CN" sz="2000" dirty="0"/>
              <a:t>供电</a:t>
            </a:r>
            <a:r>
              <a:rPr lang="en-US" altLang="zh-CN" sz="2000" dirty="0"/>
              <a:t>,</a:t>
            </a:r>
            <a:r>
              <a:rPr lang="zh-CN" altLang="zh-CN" sz="2000" dirty="0"/>
              <a:t>额定功耗</a:t>
            </a:r>
            <a:r>
              <a:rPr lang="en-US" altLang="zh-CN" sz="2000" dirty="0"/>
              <a:t>200mW,</a:t>
            </a:r>
            <a:r>
              <a:rPr lang="zh-CN" altLang="zh-CN" sz="2000" dirty="0"/>
              <a:t>典型存取时间</a:t>
            </a:r>
            <a:r>
              <a:rPr lang="en-US" altLang="zh-CN" sz="2000" dirty="0" smtClean="0"/>
              <a:t>200ns,24</a:t>
            </a:r>
            <a:r>
              <a:rPr lang="zh-CN" altLang="zh-CN" sz="2000" dirty="0" smtClean="0"/>
              <a:t>线</a:t>
            </a:r>
            <a:r>
              <a:rPr lang="zh-CN" altLang="zh-CN" sz="2000" dirty="0"/>
              <a:t>双列直插式封装</a:t>
            </a:r>
            <a:r>
              <a:rPr lang="en-US" altLang="zh-CN" sz="2000" dirty="0"/>
              <a:t>.</a:t>
            </a:r>
            <a:endParaRPr lang="zh-CN" altLang="zh-CN" sz="2000" dirty="0"/>
          </a:p>
          <a:p>
            <a:pPr marL="0" indent="0">
              <a:buNone/>
            </a:pPr>
            <a:r>
              <a:rPr lang="zh-CN" altLang="zh-CN" sz="2000" dirty="0"/>
              <a:t>各引脚含义如下</a:t>
            </a:r>
            <a:r>
              <a:rPr lang="en-US" altLang="zh-CN" sz="2000" dirty="0"/>
              <a:t>:</a:t>
            </a:r>
            <a:endParaRPr lang="zh-CN" altLang="zh-CN" sz="2000" dirty="0"/>
          </a:p>
          <a:p>
            <a:pPr marL="0" indent="0">
              <a:buNone/>
            </a:pPr>
            <a:r>
              <a:rPr lang="en-US" altLang="zh-CN" sz="2000" dirty="0" smtClean="0"/>
              <a:t>1.A0-A10</a:t>
            </a:r>
            <a:r>
              <a:rPr lang="zh-CN" altLang="zh-CN" sz="2000" dirty="0" smtClean="0"/>
              <a:t>为</a:t>
            </a:r>
            <a:r>
              <a:rPr lang="zh-CN" altLang="zh-CN" sz="2000" dirty="0"/>
              <a:t>地址线</a:t>
            </a:r>
            <a:r>
              <a:rPr lang="en-US" altLang="zh-CN" sz="2000" dirty="0" smtClean="0"/>
              <a:t>;</a:t>
            </a:r>
          </a:p>
          <a:p>
            <a:pPr marL="0" indent="0">
              <a:buNone/>
            </a:pPr>
            <a:r>
              <a:rPr lang="en-US" altLang="zh-CN" sz="2000" dirty="0"/>
              <a:t>2.D0-D7</a:t>
            </a:r>
            <a:r>
              <a:rPr lang="zh-CN" altLang="en-US" sz="2000" dirty="0"/>
              <a:t>为数据线</a:t>
            </a:r>
            <a:r>
              <a:rPr lang="zh-CN" altLang="en-US" sz="2000" dirty="0" smtClean="0"/>
              <a:t>；</a:t>
            </a:r>
            <a:endParaRPr lang="en-US" altLang="zh-CN" sz="2000" dirty="0"/>
          </a:p>
          <a:p>
            <a:pPr marL="0" indent="0">
              <a:buNone/>
            </a:pPr>
            <a:r>
              <a:rPr lang="en-US" altLang="zh-CN" sz="2000" dirty="0" smtClean="0"/>
              <a:t>3.</a:t>
            </a:r>
            <a:r>
              <a:rPr lang="zh-CN" altLang="en-US" sz="2000" dirty="0"/>
              <a:t> </a:t>
            </a:r>
            <a:r>
              <a:rPr lang="en-US" altLang="zh-CN" sz="2000" dirty="0" smtClean="0"/>
              <a:t>/CS</a:t>
            </a:r>
            <a:r>
              <a:rPr lang="zh-CN" altLang="zh-CN" sz="2000" dirty="0" smtClean="0"/>
              <a:t>是</a:t>
            </a:r>
            <a:r>
              <a:rPr lang="zh-CN" altLang="zh-CN" sz="2000" dirty="0"/>
              <a:t>片选线</a:t>
            </a:r>
            <a:r>
              <a:rPr lang="en-US" altLang="zh-CN" sz="2000" dirty="0" smtClean="0"/>
              <a:t>;</a:t>
            </a:r>
          </a:p>
          <a:p>
            <a:pPr marL="0" indent="0">
              <a:buNone/>
            </a:pPr>
            <a:r>
              <a:rPr lang="en-US" altLang="zh-CN" sz="2000" dirty="0" smtClean="0"/>
              <a:t>4.</a:t>
            </a:r>
            <a:r>
              <a:rPr lang="zh-CN" altLang="en-US" sz="2000" dirty="0"/>
              <a:t> </a:t>
            </a:r>
            <a:r>
              <a:rPr lang="en-US" altLang="zh-CN" sz="2000" dirty="0"/>
              <a:t>/</a:t>
            </a:r>
            <a:r>
              <a:rPr lang="en-US" altLang="zh-CN" sz="2000" dirty="0" smtClean="0"/>
              <a:t>OE</a:t>
            </a:r>
            <a:r>
              <a:rPr lang="zh-CN" altLang="zh-CN" sz="2000" dirty="0"/>
              <a:t>是读允许线</a:t>
            </a:r>
            <a:r>
              <a:rPr lang="en-US" altLang="zh-CN" sz="2000" dirty="0" smtClean="0"/>
              <a:t>;R/W</a:t>
            </a:r>
            <a:r>
              <a:rPr lang="zh-CN" altLang="zh-CN" sz="2000" dirty="0" smtClean="0"/>
              <a:t>是</a:t>
            </a:r>
            <a:r>
              <a:rPr lang="zh-CN" altLang="en-US" sz="2000" dirty="0" smtClean="0"/>
              <a:t>读</a:t>
            </a:r>
            <a:r>
              <a:rPr lang="zh-CN" altLang="zh-CN" sz="2000" dirty="0" smtClean="0"/>
              <a:t>写</a:t>
            </a:r>
            <a:r>
              <a:rPr lang="zh-CN" altLang="zh-CN" sz="2000" dirty="0"/>
              <a:t>允许</a:t>
            </a:r>
            <a:r>
              <a:rPr lang="zh-CN" altLang="zh-CN" sz="2000" dirty="0" smtClean="0"/>
              <a:t>线</a:t>
            </a:r>
            <a:r>
              <a:rPr lang="zh-CN" altLang="en-US" sz="2000" dirty="0" smtClean="0"/>
              <a:t>；</a:t>
            </a:r>
            <a:endParaRPr lang="en-US" altLang="zh-CN" sz="2000" dirty="0" smtClean="0"/>
          </a:p>
          <a:p>
            <a:pPr marL="0" indent="0">
              <a:buNone/>
            </a:pPr>
            <a:r>
              <a:rPr lang="en-US" altLang="zh-CN" sz="2000" dirty="0"/>
              <a:t>5. </a:t>
            </a:r>
            <a:r>
              <a:rPr lang="zh-CN" altLang="en-US" sz="2000" dirty="0" smtClean="0"/>
              <a:t>其它</a:t>
            </a:r>
            <a:r>
              <a:rPr lang="zh-CN" altLang="en-US" sz="2000" dirty="0"/>
              <a:t>引线：</a:t>
            </a:r>
            <a:r>
              <a:rPr lang="en-US" altLang="zh-CN" sz="2000" dirty="0" err="1"/>
              <a:t>Vcc</a:t>
            </a:r>
            <a:r>
              <a:rPr lang="zh-CN" altLang="en-US" sz="2000" dirty="0"/>
              <a:t>为</a:t>
            </a:r>
            <a:r>
              <a:rPr lang="en-US" altLang="zh-CN" sz="2000" dirty="0"/>
              <a:t>+5V</a:t>
            </a:r>
            <a:r>
              <a:rPr lang="zh-CN" altLang="en-US" sz="2000" dirty="0"/>
              <a:t>电源，</a:t>
            </a:r>
            <a:r>
              <a:rPr lang="en-US" altLang="zh-CN" sz="2000" dirty="0"/>
              <a:t>GND</a:t>
            </a:r>
            <a:r>
              <a:rPr lang="zh-CN" altLang="en-US" sz="2000" dirty="0"/>
              <a:t>是接地端</a:t>
            </a:r>
            <a:endParaRPr lang="zh-CN" altLang="zh-CN" sz="2000" dirty="0"/>
          </a:p>
          <a:p>
            <a:pPr marL="0" indent="0">
              <a:buNone/>
            </a:pPr>
            <a:r>
              <a:rPr lang="en-US" altLang="zh-CN" sz="2000" dirty="0" smtClean="0"/>
              <a:t>2764</a:t>
            </a:r>
            <a:r>
              <a:rPr lang="zh-CN" altLang="zh-CN" sz="2000" dirty="0"/>
              <a:t>是</a:t>
            </a:r>
            <a:r>
              <a:rPr lang="en-US" altLang="zh-CN" sz="2000" dirty="0"/>
              <a:t>8K*8</a:t>
            </a:r>
            <a:r>
              <a:rPr lang="zh-CN" altLang="zh-CN" sz="2000" dirty="0"/>
              <a:t>字节的紫外线镲除、电可编程只读存储器，单一</a:t>
            </a:r>
            <a:r>
              <a:rPr lang="en-US" altLang="zh-CN" sz="2000" dirty="0"/>
              <a:t>+5V</a:t>
            </a:r>
            <a:r>
              <a:rPr lang="zh-CN" altLang="zh-CN" sz="2000" dirty="0"/>
              <a:t>供电，工作电流为</a:t>
            </a:r>
            <a:r>
              <a:rPr lang="en-US" altLang="zh-CN" sz="2000" dirty="0"/>
              <a:t>75mA</a:t>
            </a:r>
            <a:r>
              <a:rPr lang="zh-CN" altLang="zh-CN" sz="2000" dirty="0"/>
              <a:t>，维持电流为</a:t>
            </a:r>
            <a:r>
              <a:rPr lang="en-US" altLang="zh-CN" sz="2000" dirty="0"/>
              <a:t>35mA</a:t>
            </a:r>
            <a:r>
              <a:rPr lang="zh-CN" altLang="zh-CN" sz="2000" dirty="0"/>
              <a:t>，读出时间最大为</a:t>
            </a:r>
            <a:r>
              <a:rPr lang="en-US" altLang="zh-CN" sz="2000" dirty="0"/>
              <a:t>250nS</a:t>
            </a:r>
            <a:r>
              <a:rPr lang="zh-CN" altLang="zh-CN" sz="2000" dirty="0"/>
              <a:t>，</a:t>
            </a:r>
            <a:r>
              <a:rPr lang="en-US" altLang="zh-CN" sz="2000" dirty="0"/>
              <a:t>28</a:t>
            </a:r>
            <a:r>
              <a:rPr lang="zh-CN" altLang="zh-CN" sz="2000" dirty="0"/>
              <a:t>脚双列直插式</a:t>
            </a:r>
          </a:p>
          <a:p>
            <a:endParaRPr lang="zh-CN" altLang="en-US" sz="1000" dirty="0"/>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9846C2B-77A7-454B-A785-B5E96E5B200A}" type="slidenum">
              <a:rPr kumimoji="0" lang="zh-CN" altLang="en-US" sz="1400" b="0" i="0" u="none" strike="noStrike" kern="1200" cap="none" spc="0" normalizeH="0" baseline="0" noProof="0" smtClean="0">
                <a:ln>
                  <a:noFill/>
                </a:ln>
                <a:solidFill>
                  <a:srgbClr val="007A77"/>
                </a:solidFill>
                <a:effectLst/>
                <a:uLnTx/>
                <a:uFillTx/>
                <a:latin typeface="Arial"/>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400" b="0" i="0" u="none" strike="noStrike" kern="1200" cap="none" spc="0" normalizeH="0" baseline="0" noProof="0">
              <a:ln>
                <a:noFill/>
              </a:ln>
              <a:solidFill>
                <a:srgbClr val="007A77"/>
              </a:solidFill>
              <a:effectLst/>
              <a:uLnTx/>
              <a:uFillTx/>
              <a:latin typeface="Arial"/>
              <a:ea typeface="宋体" pitchFamily="2" charset="-122"/>
              <a:cs typeface="+mn-cs"/>
            </a:endParaRPr>
          </a:p>
        </p:txBody>
      </p:sp>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309746" y="908720"/>
            <a:ext cx="3726750" cy="5616624"/>
          </a:xfrm>
        </p:spPr>
      </p:pic>
      <p:graphicFrame>
        <p:nvGraphicFramePr>
          <p:cNvPr id="11" name="对象 10"/>
          <p:cNvGraphicFramePr>
            <a:graphicFrameLocks noChangeAspect="1"/>
          </p:cNvGraphicFramePr>
          <p:nvPr>
            <p:extLst>
              <p:ext uri="{D42A27DB-BD31-4B8C-83A1-F6EECF244321}">
                <p14:modId xmlns:p14="http://schemas.microsoft.com/office/powerpoint/2010/main" val="1626715551"/>
              </p:ext>
            </p:extLst>
          </p:nvPr>
        </p:nvGraphicFramePr>
        <p:xfrm>
          <a:off x="4508500" y="3321050"/>
          <a:ext cx="127000" cy="215900"/>
        </p:xfrm>
        <a:graphic>
          <a:graphicData uri="http://schemas.openxmlformats.org/presentationml/2006/ole">
            <mc:AlternateContent xmlns:mc="http://schemas.openxmlformats.org/markup-compatibility/2006">
              <mc:Choice xmlns:v="urn:schemas-microsoft-com:vml" Requires="v">
                <p:oleObj spid="_x0000_s25609" name="公式" r:id="rId4" imgW="126720" imgH="215640" progId="Equation.3">
                  <p:embed/>
                </p:oleObj>
              </mc:Choice>
              <mc:Fallback>
                <p:oleObj name="公式" r:id="rId4" imgW="126720" imgH="215640" progId="Equation.3">
                  <p:embed/>
                  <p:pic>
                    <p:nvPicPr>
                      <p:cNvPr id="0" name=""/>
                      <p:cNvPicPr/>
                      <p:nvPr/>
                    </p:nvPicPr>
                    <p:blipFill>
                      <a:blip r:embed="rId5"/>
                      <a:stretch>
                        <a:fillRect/>
                      </a:stretch>
                    </p:blipFill>
                    <p:spPr>
                      <a:xfrm>
                        <a:off x="4508500" y="3321050"/>
                        <a:ext cx="127000" cy="215900"/>
                      </a:xfrm>
                      <a:prstGeom prst="rect">
                        <a:avLst/>
                      </a:prstGeom>
                    </p:spPr>
                  </p:pic>
                </p:oleObj>
              </mc:Fallback>
            </mc:AlternateContent>
          </a:graphicData>
        </a:graphic>
      </p:graphicFrame>
    </p:spTree>
    <p:extLst>
      <p:ext uri="{BB962C8B-B14F-4D97-AF65-F5344CB8AC3E}">
        <p14:creationId xmlns:p14="http://schemas.microsoft.com/office/powerpoint/2010/main" val="1665364803"/>
      </p:ext>
    </p:extLst>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883296"/>
          </a:xfrm>
        </p:spPr>
        <p:txBody>
          <a:bodyPr/>
          <a:lstStyle/>
          <a:p>
            <a:r>
              <a:rPr lang="zh-CN" altLang="en-US" dirty="0" smtClean="0"/>
              <a:t>一、</a:t>
            </a:r>
            <a:r>
              <a:rPr lang="zh-CN" altLang="en-US" dirty="0">
                <a:latin typeface="+mn-ea"/>
              </a:rPr>
              <a:t>全地址译码</a:t>
            </a:r>
            <a:r>
              <a:rPr lang="zh-CN" altLang="en-US" dirty="0" smtClean="0">
                <a:latin typeface="+mn-ea"/>
              </a:rPr>
              <a:t>方式：利用基本逻辑门电路构成或利用</a:t>
            </a:r>
            <a:r>
              <a:rPr lang="en-US" altLang="zh-CN" dirty="0" smtClean="0">
                <a:latin typeface="+mn-ea"/>
              </a:rPr>
              <a:t>138</a:t>
            </a:r>
            <a:r>
              <a:rPr lang="zh-CN" altLang="en-US" dirty="0" smtClean="0">
                <a:latin typeface="+mn-ea"/>
              </a:rPr>
              <a:t>译码器实现</a:t>
            </a:r>
            <a:endParaRPr lang="zh-CN" altLang="en-US" dirty="0"/>
          </a:p>
        </p:txBody>
      </p:sp>
      <p:sp>
        <p:nvSpPr>
          <p:cNvPr id="3" name="内容占位符 2"/>
          <p:cNvSpPr>
            <a:spLocks noGrp="1"/>
          </p:cNvSpPr>
          <p:nvPr>
            <p:ph idx="1"/>
          </p:nvPr>
        </p:nvSpPr>
        <p:spPr>
          <a:xfrm>
            <a:off x="301625" y="2996952"/>
            <a:ext cx="8540750" cy="3102223"/>
          </a:xfrm>
        </p:spPr>
        <p:txBody>
          <a:bodyPr/>
          <a:lstStyle/>
          <a:p>
            <a:r>
              <a:rPr lang="zh-CN" altLang="en-US" dirty="0" smtClean="0"/>
              <a:t>例</a:t>
            </a:r>
            <a:r>
              <a:rPr lang="en-US" altLang="zh-CN" dirty="0" smtClean="0"/>
              <a:t>1</a:t>
            </a:r>
            <a:r>
              <a:rPr lang="zh-CN" altLang="en-US" dirty="0" smtClean="0"/>
              <a:t>：一片</a:t>
            </a:r>
            <a:r>
              <a:rPr lang="en-US" altLang="zh-CN" dirty="0" smtClean="0"/>
              <a:t>SRAM6264</a:t>
            </a:r>
            <a:r>
              <a:rPr lang="zh-CN" altLang="en-US" dirty="0" smtClean="0"/>
              <a:t>芯片与</a:t>
            </a:r>
            <a:r>
              <a:rPr lang="en-US" altLang="zh-CN" dirty="0" smtClean="0"/>
              <a:t>8086</a:t>
            </a:r>
            <a:r>
              <a:rPr lang="zh-CN" altLang="en-US" dirty="0" smtClean="0"/>
              <a:t> </a:t>
            </a:r>
            <a:r>
              <a:rPr lang="en-US" altLang="zh-CN" dirty="0" smtClean="0"/>
              <a:t>/8088</a:t>
            </a:r>
            <a:r>
              <a:rPr lang="zh-CN" altLang="en-US" dirty="0" smtClean="0"/>
              <a:t>系统</a:t>
            </a:r>
            <a:r>
              <a:rPr lang="en-US" altLang="zh-CN" dirty="0" smtClean="0"/>
              <a:t>(</a:t>
            </a:r>
            <a:r>
              <a:rPr lang="zh-CN" altLang="en-US" dirty="0" smtClean="0"/>
              <a:t>地址总线为</a:t>
            </a:r>
            <a:r>
              <a:rPr lang="en-US" altLang="zh-CN" dirty="0" smtClean="0"/>
              <a:t>A0—A19)</a:t>
            </a:r>
            <a:r>
              <a:rPr lang="zh-CN" altLang="en-US" dirty="0" smtClean="0"/>
              <a:t>的连接图：</a:t>
            </a:r>
            <a:r>
              <a:rPr lang="en-US" altLang="zh-CN" dirty="0" smtClean="0"/>
              <a:t>1.</a:t>
            </a:r>
            <a:r>
              <a:rPr lang="zh-CN" altLang="en-US" dirty="0" smtClean="0"/>
              <a:t>要求</a:t>
            </a:r>
            <a:r>
              <a:rPr lang="en-US" altLang="zh-CN" dirty="0" smtClean="0"/>
              <a:t>6264</a:t>
            </a:r>
            <a:r>
              <a:rPr lang="zh-CN" altLang="en-US" dirty="0" smtClean="0"/>
              <a:t>芯片的地址范围为</a:t>
            </a:r>
            <a:r>
              <a:rPr lang="en-US" altLang="zh-CN" dirty="0" smtClean="0"/>
              <a:t>3E000H—3FFFFH</a:t>
            </a:r>
            <a:r>
              <a:rPr lang="zh-CN" altLang="en-US" dirty="0" smtClean="0"/>
              <a:t>（低</a:t>
            </a:r>
            <a:r>
              <a:rPr lang="en-US" altLang="zh-CN" dirty="0" smtClean="0"/>
              <a:t>13</a:t>
            </a:r>
            <a:r>
              <a:rPr lang="zh-CN" altLang="en-US" dirty="0" smtClean="0"/>
              <a:t>位可以是从全为</a:t>
            </a:r>
            <a:r>
              <a:rPr lang="en-US" altLang="zh-CN" dirty="0" smtClean="0"/>
              <a:t>0</a:t>
            </a:r>
            <a:r>
              <a:rPr lang="zh-CN" altLang="en-US" dirty="0" smtClean="0"/>
              <a:t>到全为</a:t>
            </a:r>
            <a:r>
              <a:rPr lang="en-US" altLang="zh-CN" dirty="0" smtClean="0"/>
              <a:t>1</a:t>
            </a:r>
            <a:r>
              <a:rPr lang="zh-CN" altLang="en-US" dirty="0" smtClean="0"/>
              <a:t>之间的任何一个值）。</a:t>
            </a:r>
            <a:endParaRPr lang="en-US" altLang="zh-CN" dirty="0" smtClean="0"/>
          </a:p>
          <a:p>
            <a:r>
              <a:rPr lang="en-US" altLang="zh-CN" dirty="0" smtClean="0"/>
              <a:t>2.</a:t>
            </a:r>
            <a:r>
              <a:rPr lang="zh-CN" altLang="en-US" dirty="0"/>
              <a:t>要求</a:t>
            </a:r>
            <a:r>
              <a:rPr lang="en-US" altLang="zh-CN" dirty="0"/>
              <a:t>6264</a:t>
            </a:r>
            <a:r>
              <a:rPr lang="zh-CN" altLang="en-US" dirty="0"/>
              <a:t>芯片的地址范围</a:t>
            </a:r>
            <a:r>
              <a:rPr lang="zh-CN" altLang="en-US" dirty="0" smtClean="0"/>
              <a:t>为</a:t>
            </a:r>
            <a:r>
              <a:rPr lang="en-US" altLang="zh-CN" dirty="0" smtClean="0"/>
              <a:t>C0000H—C1FFFH</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pPr>
                <a:defRPr/>
              </a:pPr>
              <a:t>17</a:t>
            </a:fld>
            <a:endParaRPr lang="en-US" altLang="zh-CN"/>
          </a:p>
        </p:txBody>
      </p:sp>
    </p:spTree>
    <p:extLst>
      <p:ext uri="{BB962C8B-B14F-4D97-AF65-F5344CB8AC3E}">
        <p14:creationId xmlns:p14="http://schemas.microsoft.com/office/powerpoint/2010/main" val="2822571066"/>
      </p:ext>
    </p:extLst>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947192"/>
          </a:xfrm>
        </p:spPr>
        <p:txBody>
          <a:bodyPr/>
          <a:lstStyle/>
          <a:p>
            <a:r>
              <a:rPr lang="zh-CN" altLang="en-US" dirty="0" smtClean="0"/>
              <a:t>二、</a:t>
            </a:r>
            <a:r>
              <a:rPr lang="zh-CN" altLang="en-US" dirty="0">
                <a:latin typeface="+mn-ea"/>
              </a:rPr>
              <a:t>部分地址</a:t>
            </a:r>
            <a:r>
              <a:rPr lang="zh-CN" altLang="en-US" dirty="0" smtClean="0">
                <a:latin typeface="+mn-ea"/>
              </a:rPr>
              <a:t>译码方式：</a:t>
            </a:r>
            <a:endParaRPr lang="zh-CN" altLang="en-US" dirty="0"/>
          </a:p>
        </p:txBody>
      </p:sp>
      <p:sp>
        <p:nvSpPr>
          <p:cNvPr id="3" name="内容占位符 2"/>
          <p:cNvSpPr>
            <a:spLocks noGrp="1"/>
          </p:cNvSpPr>
          <p:nvPr>
            <p:ph idx="1"/>
          </p:nvPr>
        </p:nvSpPr>
        <p:spPr/>
        <p:txBody>
          <a:bodyPr/>
          <a:lstStyle/>
          <a:p>
            <a:r>
              <a:rPr lang="zh-CN" altLang="en-US" dirty="0" smtClean="0"/>
              <a:t>例题</a:t>
            </a:r>
            <a:r>
              <a:rPr lang="en-US" altLang="zh-CN" dirty="0" smtClean="0"/>
              <a:t>2</a:t>
            </a:r>
            <a:r>
              <a:rPr lang="zh-CN" altLang="en-US" dirty="0" smtClean="0"/>
              <a:t>：</a:t>
            </a:r>
            <a:r>
              <a:rPr lang="zh-CN" altLang="en-US" dirty="0"/>
              <a:t>一片</a:t>
            </a:r>
            <a:r>
              <a:rPr lang="en-US" altLang="zh-CN" dirty="0"/>
              <a:t>SRAM6264</a:t>
            </a:r>
            <a:r>
              <a:rPr lang="zh-CN" altLang="en-US" dirty="0"/>
              <a:t>芯片与</a:t>
            </a:r>
            <a:r>
              <a:rPr lang="en-US" altLang="zh-CN" dirty="0"/>
              <a:t>8086</a:t>
            </a:r>
            <a:r>
              <a:rPr lang="zh-CN" altLang="en-US" dirty="0"/>
              <a:t> </a:t>
            </a:r>
            <a:r>
              <a:rPr lang="en-US" altLang="zh-CN" dirty="0"/>
              <a:t>/8088</a:t>
            </a:r>
            <a:r>
              <a:rPr lang="zh-CN" altLang="en-US" dirty="0" smtClean="0"/>
              <a:t>系统</a:t>
            </a:r>
            <a:r>
              <a:rPr lang="en-US" altLang="zh-CN" dirty="0"/>
              <a:t>(</a:t>
            </a:r>
            <a:r>
              <a:rPr lang="zh-CN" altLang="en-US" dirty="0"/>
              <a:t>地址总线为</a:t>
            </a:r>
            <a:r>
              <a:rPr lang="en-US" altLang="zh-CN" dirty="0"/>
              <a:t>A0—A19)</a:t>
            </a:r>
            <a:r>
              <a:rPr lang="zh-CN" altLang="en-US" dirty="0" smtClean="0"/>
              <a:t>的</a:t>
            </a:r>
            <a:r>
              <a:rPr lang="zh-CN" altLang="en-US" dirty="0"/>
              <a:t>连接图</a:t>
            </a:r>
            <a:r>
              <a:rPr lang="zh-CN" altLang="en-US" dirty="0" smtClean="0"/>
              <a:t>：其地址范围为哪些？（要求地址译码信号线使用</a:t>
            </a:r>
            <a:r>
              <a:rPr lang="en-US" altLang="zh-CN" dirty="0" smtClean="0"/>
              <a:t>A19,A17</a:t>
            </a:r>
            <a:r>
              <a:rPr lang="zh-CN" altLang="en-US" dirty="0" smtClean="0"/>
              <a:t>，</a:t>
            </a:r>
            <a:r>
              <a:rPr lang="en-US" altLang="zh-CN" dirty="0" smtClean="0"/>
              <a:t>A15</a:t>
            </a:r>
            <a:r>
              <a:rPr lang="zh-CN" altLang="en-US" dirty="0" smtClean="0"/>
              <a:t>，</a:t>
            </a:r>
            <a:r>
              <a:rPr lang="en-US" altLang="zh-CN" dirty="0" smtClean="0"/>
              <a:t>A14</a:t>
            </a:r>
            <a:r>
              <a:rPr lang="zh-CN" altLang="en-US" dirty="0" smtClean="0"/>
              <a:t>，</a:t>
            </a:r>
            <a:r>
              <a:rPr lang="en-US" altLang="zh-CN" dirty="0" smtClean="0"/>
              <a:t>A13</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pPr>
                <a:defRPr/>
              </a:pPr>
              <a:t>18</a:t>
            </a:fld>
            <a:endParaRPr lang="en-US" altLang="zh-CN"/>
          </a:p>
        </p:txBody>
      </p:sp>
    </p:spTree>
    <p:extLst>
      <p:ext uri="{BB962C8B-B14F-4D97-AF65-F5344CB8AC3E}">
        <p14:creationId xmlns:p14="http://schemas.microsoft.com/office/powerpoint/2010/main" val="987821199"/>
      </p:ext>
    </p:extLst>
  </p:cSld>
  <p:clrMapOvr>
    <a:masterClrMapping/>
  </p:clrMapOvr>
  <p:transition spd="slow">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332656"/>
            <a:ext cx="8540750" cy="947192"/>
          </a:xfrm>
        </p:spPr>
        <p:txBody>
          <a:bodyPr/>
          <a:lstStyle/>
          <a:p>
            <a:r>
              <a:rPr lang="zh-CN" altLang="en-US" sz="4000" dirty="0" smtClean="0"/>
              <a:t>三、</a:t>
            </a:r>
            <a:r>
              <a:rPr lang="zh-CN" altLang="en-US" sz="4000" dirty="0">
                <a:latin typeface="+mn-ea"/>
              </a:rPr>
              <a:t>全地址</a:t>
            </a:r>
            <a:r>
              <a:rPr lang="zh-CN" altLang="en-US" sz="4000" dirty="0" smtClean="0">
                <a:latin typeface="+mn-ea"/>
              </a:rPr>
              <a:t>译码</a:t>
            </a:r>
            <a:r>
              <a:rPr lang="en-US" altLang="zh-CN" sz="4000" dirty="0" smtClean="0">
                <a:latin typeface="+mn-ea"/>
              </a:rPr>
              <a:t>/</a:t>
            </a:r>
            <a:r>
              <a:rPr lang="zh-CN" altLang="en-US" sz="4000" dirty="0">
                <a:latin typeface="+mn-ea"/>
              </a:rPr>
              <a:t>部分地址译码方式</a:t>
            </a:r>
            <a:endParaRPr lang="zh-CN" altLang="en-US" sz="4000" dirty="0"/>
          </a:p>
        </p:txBody>
      </p:sp>
      <p:sp>
        <p:nvSpPr>
          <p:cNvPr id="3" name="内容占位符 2"/>
          <p:cNvSpPr>
            <a:spLocks noGrp="1"/>
          </p:cNvSpPr>
          <p:nvPr>
            <p:ph idx="1"/>
          </p:nvPr>
        </p:nvSpPr>
        <p:spPr>
          <a:xfrm>
            <a:off x="179512" y="1196752"/>
            <a:ext cx="8784976" cy="4902423"/>
          </a:xfrm>
        </p:spPr>
        <p:txBody>
          <a:bodyPr/>
          <a:lstStyle/>
          <a:p>
            <a:pPr marL="0" indent="0">
              <a:buNone/>
            </a:pPr>
            <a:r>
              <a:rPr lang="zh-CN" altLang="en-US" dirty="0" smtClean="0"/>
              <a:t>例题</a:t>
            </a:r>
            <a:r>
              <a:rPr lang="en-US" altLang="zh-CN" dirty="0" smtClean="0"/>
              <a:t>3</a:t>
            </a:r>
            <a:r>
              <a:rPr lang="zh-CN" altLang="en-US" dirty="0" smtClean="0"/>
              <a:t>：用</a:t>
            </a:r>
            <a:r>
              <a:rPr lang="en-US" altLang="zh-CN" dirty="0" smtClean="0"/>
              <a:t>SRAM6116</a:t>
            </a:r>
            <a:r>
              <a:rPr lang="zh-CN" altLang="en-US" dirty="0" smtClean="0"/>
              <a:t>芯片构成范围在</a:t>
            </a:r>
            <a:r>
              <a:rPr lang="en-US" altLang="zh-CN" dirty="0" smtClean="0"/>
              <a:t>78000H—78FFFH</a:t>
            </a:r>
            <a:r>
              <a:rPr lang="zh-CN" altLang="en-US" dirty="0" smtClean="0"/>
              <a:t>之间的一个</a:t>
            </a:r>
            <a:r>
              <a:rPr lang="en-US" altLang="zh-CN" dirty="0" smtClean="0"/>
              <a:t>4KB</a:t>
            </a:r>
            <a:r>
              <a:rPr lang="zh-CN" altLang="en-US" dirty="0" smtClean="0"/>
              <a:t>的存储器。</a:t>
            </a:r>
            <a:endParaRPr lang="en-US" altLang="zh-CN" dirty="0" smtClean="0"/>
          </a:p>
          <a:p>
            <a:pPr marL="0" indent="0">
              <a:buNone/>
            </a:pPr>
            <a:r>
              <a:rPr lang="en-US" altLang="zh-CN" dirty="0"/>
              <a:t> </a:t>
            </a:r>
            <a:r>
              <a:rPr lang="en-US" altLang="zh-CN" dirty="0" smtClean="0"/>
              <a:t>    SRAM6116</a:t>
            </a:r>
            <a:r>
              <a:rPr lang="zh-CN" altLang="en-US" dirty="0" smtClean="0"/>
              <a:t>芯片是</a:t>
            </a:r>
            <a:r>
              <a:rPr lang="en-US" altLang="zh-CN" dirty="0" smtClean="0"/>
              <a:t>2K</a:t>
            </a:r>
            <a:r>
              <a:rPr lang="zh-CN" altLang="zh-CN" dirty="0"/>
              <a:t> </a:t>
            </a:r>
            <a:r>
              <a:rPr lang="zh-CN" altLang="zh-CN" dirty="0" smtClean="0"/>
              <a:t>×</a:t>
            </a:r>
            <a:r>
              <a:rPr lang="en-US" altLang="zh-CN" dirty="0" smtClean="0"/>
              <a:t>8b</a:t>
            </a:r>
            <a:r>
              <a:rPr lang="zh-CN" altLang="en-US" dirty="0" smtClean="0"/>
              <a:t>的存储芯片，其外部引线如上图所示。具有</a:t>
            </a:r>
            <a:r>
              <a:rPr lang="en-US" altLang="zh-CN" dirty="0" smtClean="0"/>
              <a:t>11</a:t>
            </a:r>
            <a:r>
              <a:rPr lang="zh-CN" altLang="en-US" dirty="0" smtClean="0"/>
              <a:t>根地址线（</a:t>
            </a:r>
            <a:r>
              <a:rPr lang="en-US" altLang="zh-CN" dirty="0" smtClean="0"/>
              <a:t>A0—A10</a:t>
            </a:r>
            <a:r>
              <a:rPr lang="zh-CN" altLang="en-US" dirty="0" smtClean="0"/>
              <a:t>），</a:t>
            </a:r>
            <a:r>
              <a:rPr lang="en-US" altLang="zh-CN" dirty="0" smtClean="0"/>
              <a:t>8</a:t>
            </a:r>
            <a:r>
              <a:rPr lang="zh-CN" altLang="en-US" dirty="0" smtClean="0"/>
              <a:t>根数据线（</a:t>
            </a:r>
            <a:r>
              <a:rPr lang="en-US" altLang="zh-CN" dirty="0"/>
              <a:t>D0-D7</a:t>
            </a:r>
            <a:r>
              <a:rPr lang="zh-CN" altLang="en-US" dirty="0" smtClean="0"/>
              <a:t>），读写控制信号线</a:t>
            </a:r>
            <a:r>
              <a:rPr lang="en-US" altLang="zh-CN" dirty="0" smtClean="0"/>
              <a:t>R/W</a:t>
            </a:r>
            <a:r>
              <a:rPr lang="zh-CN" altLang="en-US" dirty="0" smtClean="0"/>
              <a:t>（当</a:t>
            </a:r>
            <a:r>
              <a:rPr lang="en-US" altLang="zh-CN" dirty="0"/>
              <a:t>R/W </a:t>
            </a:r>
            <a:r>
              <a:rPr lang="en-US" altLang="zh-CN" dirty="0" smtClean="0"/>
              <a:t>=0</a:t>
            </a:r>
            <a:r>
              <a:rPr lang="zh-CN" altLang="en-US" dirty="0" smtClean="0"/>
              <a:t>时写入，</a:t>
            </a:r>
            <a:r>
              <a:rPr lang="en-US" altLang="zh-CN" dirty="0"/>
              <a:t> R/W </a:t>
            </a:r>
            <a:r>
              <a:rPr lang="en-US" altLang="zh-CN" dirty="0" smtClean="0"/>
              <a:t>=1</a:t>
            </a:r>
            <a:r>
              <a:rPr lang="zh-CN" altLang="en-US" dirty="0" smtClean="0"/>
              <a:t>时读出），输出允许信号</a:t>
            </a:r>
            <a:r>
              <a:rPr lang="en-US" altLang="zh-CN" dirty="0"/>
              <a:t>/</a:t>
            </a:r>
            <a:r>
              <a:rPr lang="en-US" altLang="zh-CN" dirty="0" smtClean="0"/>
              <a:t>OE</a:t>
            </a:r>
            <a:r>
              <a:rPr lang="zh-CN" altLang="en-US" dirty="0" smtClean="0"/>
              <a:t>及片选信号</a:t>
            </a:r>
            <a:r>
              <a:rPr lang="en-US" altLang="zh-CN" dirty="0" smtClean="0"/>
              <a:t>/CS</a:t>
            </a:r>
            <a:r>
              <a:rPr lang="zh-CN" altLang="en-US" dirty="0" smtClean="0"/>
              <a:t>。</a:t>
            </a: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pPr>
                <a:defRPr/>
              </a:pPr>
              <a:t>19</a:t>
            </a:fld>
            <a:endParaRPr lang="en-US" altLang="zh-CN"/>
          </a:p>
        </p:txBody>
      </p:sp>
    </p:spTree>
    <p:extLst>
      <p:ext uri="{BB962C8B-B14F-4D97-AF65-F5344CB8AC3E}">
        <p14:creationId xmlns:p14="http://schemas.microsoft.com/office/powerpoint/2010/main" val="3902250008"/>
      </p:ext>
    </p:extLst>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a:t>
            </a:fld>
            <a:endParaRPr lang="en-US" altLang="zh-CN"/>
          </a:p>
        </p:txBody>
      </p:sp>
      <p:sp>
        <p:nvSpPr>
          <p:cNvPr id="6" name="Text Box 2"/>
          <p:cNvSpPr txBox="1">
            <a:spLocks noChangeArrowheads="1"/>
          </p:cNvSpPr>
          <p:nvPr/>
        </p:nvSpPr>
        <p:spPr bwMode="auto">
          <a:xfrm>
            <a:off x="1177896" y="276224"/>
            <a:ext cx="264161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smtClean="0">
                <a:solidFill>
                  <a:srgbClr val="3333FF"/>
                </a:solidFill>
                <a:latin typeface="宋体" pitchFamily="2" charset="-122"/>
              </a:rPr>
              <a:t>微机</a:t>
            </a:r>
            <a:r>
              <a:rPr kumimoji="1" lang="zh-CN" altLang="en-US" sz="2800" b="1" dirty="0">
                <a:solidFill>
                  <a:srgbClr val="3333FF"/>
                </a:solidFill>
                <a:latin typeface="宋体" pitchFamily="2" charset="-122"/>
              </a:rPr>
              <a:t>系统</a:t>
            </a:r>
            <a:endParaRPr kumimoji="1" lang="en-US" altLang="zh-CN" sz="2800" b="1" dirty="0">
              <a:solidFill>
                <a:srgbClr val="3333FF"/>
              </a:solidFill>
              <a:latin typeface="宋体" pitchFamily="2" charset="-122"/>
            </a:endParaRPr>
          </a:p>
        </p:txBody>
      </p:sp>
      <p:sp>
        <p:nvSpPr>
          <p:cNvPr id="7" name="Text Box 3"/>
          <p:cNvSpPr txBox="1">
            <a:spLocks noChangeArrowheads="1"/>
          </p:cNvSpPr>
          <p:nvPr/>
        </p:nvSpPr>
        <p:spPr bwMode="auto">
          <a:xfrm>
            <a:off x="1289889" y="795337"/>
            <a:ext cx="7524526"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Font typeface="Wingdings" pitchFamily="2" charset="2"/>
              <a:buNone/>
            </a:pPr>
            <a:r>
              <a:rPr lang="zh-CN" altLang="en-US" sz="2800" b="1" dirty="0">
                <a:solidFill>
                  <a:srgbClr val="3333FF"/>
                </a:solidFill>
                <a:latin typeface="宋体" pitchFamily="2" charset="-122"/>
              </a:rPr>
              <a:t>为</a:t>
            </a:r>
            <a:r>
              <a:rPr kumimoji="1" lang="zh-CN" altLang="en-US" sz="2800" b="1" dirty="0" smtClean="0">
                <a:solidFill>
                  <a:srgbClr val="3333FF"/>
                </a:solidFill>
                <a:latin typeface="宋体" pitchFamily="2" charset="-122"/>
              </a:rPr>
              <a:t>微型机硬件系统安装</a:t>
            </a:r>
            <a:r>
              <a:rPr kumimoji="1" lang="zh-CN" altLang="en-US" sz="2800" b="1" dirty="0">
                <a:solidFill>
                  <a:srgbClr val="3333FF"/>
                </a:solidFill>
                <a:latin typeface="宋体" pitchFamily="2" charset="-122"/>
              </a:rPr>
              <a:t>配置系统软件和</a:t>
            </a:r>
            <a:r>
              <a:rPr kumimoji="1" lang="zh-CN" altLang="en-US" sz="2800" b="1" dirty="0" smtClean="0">
                <a:solidFill>
                  <a:srgbClr val="3333FF"/>
                </a:solidFill>
                <a:latin typeface="宋体" pitchFamily="2" charset="-122"/>
              </a:rPr>
              <a:t>应用软件后所</a:t>
            </a:r>
            <a:r>
              <a:rPr kumimoji="1" lang="zh-CN" altLang="en-US" sz="2800" b="1" dirty="0">
                <a:solidFill>
                  <a:srgbClr val="3333FF"/>
                </a:solidFill>
                <a:latin typeface="宋体" pitchFamily="2" charset="-122"/>
              </a:rPr>
              <a:t>构成的运行系统。</a:t>
            </a:r>
            <a:endParaRPr kumimoji="1" lang="en-US" altLang="zh-CN" sz="2800" b="1" dirty="0">
              <a:solidFill>
                <a:srgbClr val="3333FF"/>
              </a:solidFill>
              <a:latin typeface="宋体" pitchFamily="2" charset="-122"/>
            </a:endParaRPr>
          </a:p>
        </p:txBody>
      </p:sp>
      <p:grpSp>
        <p:nvGrpSpPr>
          <p:cNvPr id="8" name="Group 30"/>
          <p:cNvGrpSpPr>
            <a:grpSpLocks/>
          </p:cNvGrpSpPr>
          <p:nvPr/>
        </p:nvGrpSpPr>
        <p:grpSpPr bwMode="auto">
          <a:xfrm>
            <a:off x="666202" y="2036616"/>
            <a:ext cx="7234238" cy="4665663"/>
            <a:chOff x="498" y="1584"/>
            <a:chExt cx="4206" cy="2512"/>
          </a:xfrm>
        </p:grpSpPr>
        <p:sp>
          <p:nvSpPr>
            <p:cNvPr id="9" name="AutoShape 5"/>
            <p:cNvSpPr>
              <a:spLocks/>
            </p:cNvSpPr>
            <p:nvPr/>
          </p:nvSpPr>
          <p:spPr bwMode="auto">
            <a:xfrm>
              <a:off x="3552" y="1680"/>
              <a:ext cx="48" cy="432"/>
            </a:xfrm>
            <a:prstGeom prst="leftBracket">
              <a:avLst>
                <a:gd name="adj" fmla="val 75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
            <p:cNvSpPr txBox="1">
              <a:spLocks noChangeArrowheads="1"/>
            </p:cNvSpPr>
            <p:nvPr/>
          </p:nvSpPr>
          <p:spPr bwMode="auto">
            <a:xfrm>
              <a:off x="3472" y="1584"/>
              <a:ext cx="864"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ctr" hangingPunct="1"/>
              <a:r>
                <a:rPr kumimoji="1" lang="zh-CN" altLang="en-US">
                  <a:solidFill>
                    <a:srgbClr val="FF0000"/>
                  </a:solidFill>
                  <a:latin typeface="黑体" pitchFamily="49" charset="-122"/>
                  <a:ea typeface="黑体" pitchFamily="49" charset="-122"/>
                </a:rPr>
                <a:t>运算器</a:t>
              </a:r>
            </a:p>
          </p:txBody>
        </p:sp>
        <p:sp>
          <p:nvSpPr>
            <p:cNvPr id="11" name="Text Box 7"/>
            <p:cNvSpPr txBox="1">
              <a:spLocks noChangeArrowheads="1"/>
            </p:cNvSpPr>
            <p:nvPr/>
          </p:nvSpPr>
          <p:spPr bwMode="auto">
            <a:xfrm>
              <a:off x="3568" y="1784"/>
              <a:ext cx="72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ctr" hangingPunct="1"/>
              <a:r>
                <a:rPr kumimoji="1" lang="zh-CN" altLang="en-US">
                  <a:solidFill>
                    <a:srgbClr val="FF0000"/>
                  </a:solidFill>
                  <a:latin typeface="黑体" pitchFamily="49" charset="-122"/>
                  <a:ea typeface="黑体" pitchFamily="49" charset="-122"/>
                </a:rPr>
                <a:t>控制器</a:t>
              </a:r>
            </a:p>
          </p:txBody>
        </p:sp>
        <p:sp>
          <p:nvSpPr>
            <p:cNvPr id="12" name="Text Box 8"/>
            <p:cNvSpPr txBox="1">
              <a:spLocks noChangeArrowheads="1"/>
            </p:cNvSpPr>
            <p:nvPr/>
          </p:nvSpPr>
          <p:spPr bwMode="auto">
            <a:xfrm>
              <a:off x="3648" y="1996"/>
              <a:ext cx="105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a:solidFill>
                    <a:srgbClr val="FF0000"/>
                  </a:solidFill>
                  <a:latin typeface="黑体" pitchFamily="49" charset="-122"/>
                  <a:ea typeface="黑体" pitchFamily="49" charset="-122"/>
                </a:rPr>
                <a:t>寄存器组</a:t>
              </a:r>
            </a:p>
          </p:txBody>
        </p:sp>
        <p:sp>
          <p:nvSpPr>
            <p:cNvPr id="13" name="AutoShape 9"/>
            <p:cNvSpPr>
              <a:spLocks/>
            </p:cNvSpPr>
            <p:nvPr/>
          </p:nvSpPr>
          <p:spPr bwMode="auto">
            <a:xfrm>
              <a:off x="2608" y="1824"/>
              <a:ext cx="80" cy="672"/>
            </a:xfrm>
            <a:prstGeom prst="leftBracket">
              <a:avLst>
                <a:gd name="adj" fmla="val 7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0"/>
            <p:cNvSpPr txBox="1">
              <a:spLocks noChangeArrowheads="1"/>
            </p:cNvSpPr>
            <p:nvPr/>
          </p:nvSpPr>
          <p:spPr bwMode="auto">
            <a:xfrm>
              <a:off x="2640" y="1680"/>
              <a:ext cx="81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a:solidFill>
                    <a:srgbClr val="FF0000"/>
                  </a:solidFill>
                  <a:latin typeface="黑体" pitchFamily="49" charset="-122"/>
                  <a:ea typeface="黑体" pitchFamily="49" charset="-122"/>
                </a:rPr>
                <a:t>微处理器</a:t>
              </a:r>
            </a:p>
          </p:txBody>
        </p:sp>
        <p:sp>
          <p:nvSpPr>
            <p:cNvPr id="15" name="Text Box 11"/>
            <p:cNvSpPr txBox="1">
              <a:spLocks noChangeArrowheads="1"/>
            </p:cNvSpPr>
            <p:nvPr/>
          </p:nvSpPr>
          <p:spPr bwMode="auto">
            <a:xfrm>
              <a:off x="2670" y="1920"/>
              <a:ext cx="658"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solidFill>
                    <a:srgbClr val="FF0000"/>
                  </a:solidFill>
                  <a:latin typeface="黑体" pitchFamily="49" charset="-122"/>
                  <a:ea typeface="黑体" pitchFamily="49" charset="-122"/>
                </a:rPr>
                <a:t>内存</a:t>
              </a:r>
            </a:p>
          </p:txBody>
        </p:sp>
        <p:sp>
          <p:nvSpPr>
            <p:cNvPr id="16" name="Text Box 12"/>
            <p:cNvSpPr txBox="1">
              <a:spLocks noChangeArrowheads="1"/>
            </p:cNvSpPr>
            <p:nvPr/>
          </p:nvSpPr>
          <p:spPr bwMode="auto">
            <a:xfrm>
              <a:off x="2656" y="2112"/>
              <a:ext cx="113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a:solidFill>
                    <a:srgbClr val="FF0000"/>
                  </a:solidFill>
                  <a:latin typeface="黑体" pitchFamily="49" charset="-122"/>
                  <a:ea typeface="黑体" pitchFamily="49" charset="-122"/>
                </a:rPr>
                <a:t>I/O</a:t>
              </a:r>
              <a:r>
                <a:rPr kumimoji="1" lang="zh-CN" altLang="en-US">
                  <a:solidFill>
                    <a:srgbClr val="FF0000"/>
                  </a:solidFill>
                  <a:latin typeface="黑体" pitchFamily="49" charset="-122"/>
                  <a:ea typeface="黑体" pitchFamily="49" charset="-122"/>
                </a:rPr>
                <a:t>接口</a:t>
              </a:r>
            </a:p>
          </p:txBody>
        </p:sp>
        <p:sp>
          <p:nvSpPr>
            <p:cNvPr id="17" name="Text Box 13"/>
            <p:cNvSpPr txBox="1">
              <a:spLocks noChangeArrowheads="1"/>
            </p:cNvSpPr>
            <p:nvPr/>
          </p:nvSpPr>
          <p:spPr bwMode="auto">
            <a:xfrm>
              <a:off x="2670" y="2342"/>
              <a:ext cx="1122"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solidFill>
                    <a:srgbClr val="FF0000"/>
                  </a:solidFill>
                  <a:latin typeface="黑体" pitchFamily="49" charset="-122"/>
                  <a:ea typeface="黑体" pitchFamily="49" charset="-122"/>
                </a:rPr>
                <a:t>系统总线</a:t>
              </a:r>
            </a:p>
          </p:txBody>
        </p:sp>
        <p:sp>
          <p:nvSpPr>
            <p:cNvPr id="18" name="Text Box 14"/>
            <p:cNvSpPr txBox="1">
              <a:spLocks noChangeArrowheads="1"/>
            </p:cNvSpPr>
            <p:nvPr/>
          </p:nvSpPr>
          <p:spPr bwMode="auto">
            <a:xfrm>
              <a:off x="2039" y="1934"/>
              <a:ext cx="46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主机</a:t>
              </a:r>
            </a:p>
          </p:txBody>
        </p:sp>
        <p:sp>
          <p:nvSpPr>
            <p:cNvPr id="19" name="Text Box 15"/>
            <p:cNvSpPr txBox="1">
              <a:spLocks noChangeArrowheads="1"/>
            </p:cNvSpPr>
            <p:nvPr/>
          </p:nvSpPr>
          <p:spPr bwMode="auto">
            <a:xfrm>
              <a:off x="1989" y="3610"/>
              <a:ext cx="81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系统软件</a:t>
              </a:r>
            </a:p>
          </p:txBody>
        </p:sp>
        <p:sp>
          <p:nvSpPr>
            <p:cNvPr id="20" name="AutoShape 16"/>
            <p:cNvSpPr>
              <a:spLocks/>
            </p:cNvSpPr>
            <p:nvPr/>
          </p:nvSpPr>
          <p:spPr bwMode="auto">
            <a:xfrm>
              <a:off x="2016" y="2112"/>
              <a:ext cx="48" cy="1344"/>
            </a:xfrm>
            <a:prstGeom prst="leftBracket">
              <a:avLst>
                <a:gd name="adj" fmla="val 233333"/>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17"/>
            <p:cNvSpPr txBox="1">
              <a:spLocks noChangeArrowheads="1"/>
            </p:cNvSpPr>
            <p:nvPr/>
          </p:nvSpPr>
          <p:spPr bwMode="auto">
            <a:xfrm>
              <a:off x="498" y="3087"/>
              <a:ext cx="81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微机系统</a:t>
              </a:r>
            </a:p>
          </p:txBody>
        </p:sp>
        <p:sp>
          <p:nvSpPr>
            <p:cNvPr id="22" name="AutoShape 18"/>
            <p:cNvSpPr>
              <a:spLocks/>
            </p:cNvSpPr>
            <p:nvPr/>
          </p:nvSpPr>
          <p:spPr bwMode="auto">
            <a:xfrm>
              <a:off x="2608" y="2736"/>
              <a:ext cx="48" cy="528"/>
            </a:xfrm>
            <a:prstGeom prst="leftBracket">
              <a:avLst>
                <a:gd name="adj" fmla="val 91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9"/>
            <p:cNvSpPr txBox="1">
              <a:spLocks noChangeArrowheads="1"/>
            </p:cNvSpPr>
            <p:nvPr/>
          </p:nvSpPr>
          <p:spPr bwMode="auto">
            <a:xfrm>
              <a:off x="2670" y="2630"/>
              <a:ext cx="117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solidFill>
                    <a:srgbClr val="FF0000"/>
                  </a:solidFill>
                  <a:latin typeface="黑体" pitchFamily="49" charset="-122"/>
                  <a:ea typeface="黑体" pitchFamily="49" charset="-122"/>
                </a:rPr>
                <a:t>输入设备</a:t>
              </a:r>
            </a:p>
          </p:txBody>
        </p:sp>
        <p:sp>
          <p:nvSpPr>
            <p:cNvPr id="24" name="Text Box 20"/>
            <p:cNvSpPr txBox="1">
              <a:spLocks noChangeArrowheads="1"/>
            </p:cNvSpPr>
            <p:nvPr/>
          </p:nvSpPr>
          <p:spPr bwMode="auto">
            <a:xfrm>
              <a:off x="2670" y="2846"/>
              <a:ext cx="117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dirty="0">
                  <a:solidFill>
                    <a:srgbClr val="FF0000"/>
                  </a:solidFill>
                  <a:latin typeface="黑体" pitchFamily="49" charset="-122"/>
                  <a:ea typeface="黑体" pitchFamily="49" charset="-122"/>
                </a:rPr>
                <a:t>输出设备</a:t>
              </a:r>
            </a:p>
          </p:txBody>
        </p:sp>
        <p:sp>
          <p:nvSpPr>
            <p:cNvPr id="25" name="Text Box 21"/>
            <p:cNvSpPr txBox="1">
              <a:spLocks noChangeArrowheads="1"/>
            </p:cNvSpPr>
            <p:nvPr/>
          </p:nvSpPr>
          <p:spPr bwMode="auto">
            <a:xfrm>
              <a:off x="2672" y="3075"/>
              <a:ext cx="1218"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dirty="0">
                  <a:solidFill>
                    <a:srgbClr val="FF0000"/>
                  </a:solidFill>
                  <a:latin typeface="黑体" pitchFamily="49" charset="-122"/>
                  <a:ea typeface="黑体" pitchFamily="49" charset="-122"/>
                </a:rPr>
                <a:t>外存储器设备</a:t>
              </a:r>
            </a:p>
          </p:txBody>
        </p:sp>
        <p:sp>
          <p:nvSpPr>
            <p:cNvPr id="26" name="Text Box 22"/>
            <p:cNvSpPr txBox="1">
              <a:spLocks noChangeArrowheads="1"/>
            </p:cNvSpPr>
            <p:nvPr/>
          </p:nvSpPr>
          <p:spPr bwMode="auto">
            <a:xfrm>
              <a:off x="2039" y="2841"/>
              <a:ext cx="46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外设</a:t>
              </a:r>
            </a:p>
          </p:txBody>
        </p:sp>
        <p:sp>
          <p:nvSpPr>
            <p:cNvPr id="28" name="Text Box 24"/>
            <p:cNvSpPr txBox="1">
              <a:spLocks noChangeArrowheads="1"/>
            </p:cNvSpPr>
            <p:nvPr/>
          </p:nvSpPr>
          <p:spPr bwMode="auto">
            <a:xfrm>
              <a:off x="2011" y="3274"/>
              <a:ext cx="638"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电源等</a:t>
              </a:r>
            </a:p>
          </p:txBody>
        </p:sp>
        <p:sp>
          <p:nvSpPr>
            <p:cNvPr id="29" name="Text Box 25"/>
            <p:cNvSpPr txBox="1">
              <a:spLocks noChangeArrowheads="1"/>
            </p:cNvSpPr>
            <p:nvPr/>
          </p:nvSpPr>
          <p:spPr bwMode="auto">
            <a:xfrm>
              <a:off x="1323" y="2531"/>
              <a:ext cx="639"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微型机</a:t>
              </a:r>
            </a:p>
          </p:txBody>
        </p:sp>
        <p:sp>
          <p:nvSpPr>
            <p:cNvPr id="30" name="AutoShape 26"/>
            <p:cNvSpPr>
              <a:spLocks/>
            </p:cNvSpPr>
            <p:nvPr/>
          </p:nvSpPr>
          <p:spPr bwMode="auto">
            <a:xfrm>
              <a:off x="1268" y="2688"/>
              <a:ext cx="48" cy="1104"/>
            </a:xfrm>
            <a:prstGeom prst="leftBracket">
              <a:avLst>
                <a:gd name="adj" fmla="val 191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27"/>
            <p:cNvSpPr txBox="1">
              <a:spLocks noChangeArrowheads="1"/>
            </p:cNvSpPr>
            <p:nvPr/>
          </p:nvSpPr>
          <p:spPr bwMode="auto">
            <a:xfrm>
              <a:off x="1989" y="3850"/>
              <a:ext cx="81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应用软件</a:t>
              </a:r>
            </a:p>
          </p:txBody>
        </p:sp>
        <p:sp>
          <p:nvSpPr>
            <p:cNvPr id="32" name="Text Box 28"/>
            <p:cNvSpPr txBox="1">
              <a:spLocks noChangeArrowheads="1"/>
            </p:cNvSpPr>
            <p:nvPr/>
          </p:nvSpPr>
          <p:spPr bwMode="auto">
            <a:xfrm>
              <a:off x="1367" y="3705"/>
              <a:ext cx="46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a:solidFill>
                    <a:srgbClr val="FF0000"/>
                  </a:solidFill>
                  <a:latin typeface="黑体" pitchFamily="49" charset="-122"/>
                  <a:ea typeface="黑体" pitchFamily="49" charset="-122"/>
                </a:rPr>
                <a:t>软件</a:t>
              </a:r>
            </a:p>
          </p:txBody>
        </p:sp>
        <p:sp>
          <p:nvSpPr>
            <p:cNvPr id="33" name="AutoShape 29"/>
            <p:cNvSpPr>
              <a:spLocks/>
            </p:cNvSpPr>
            <p:nvPr/>
          </p:nvSpPr>
          <p:spPr bwMode="auto">
            <a:xfrm>
              <a:off x="1988" y="3691"/>
              <a:ext cx="48" cy="384"/>
            </a:xfrm>
            <a:prstGeom prst="leftBracket">
              <a:avLst>
                <a:gd name="adj" fmla="val 6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05867973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587152"/>
          </a:xfrm>
        </p:spPr>
        <p:txBody>
          <a:bodyPr/>
          <a:lstStyle/>
          <a:p>
            <a:r>
              <a:rPr lang="zh-CN" altLang="en-US" dirty="0" smtClean="0"/>
              <a:t>例题</a:t>
            </a:r>
            <a:r>
              <a:rPr lang="en-US" altLang="zh-CN" dirty="0" smtClean="0"/>
              <a:t>1</a:t>
            </a:r>
            <a:r>
              <a:rPr lang="zh-CN" altLang="en-US" dirty="0" smtClean="0"/>
              <a:t>：</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5576" y="1341438"/>
            <a:ext cx="7776864" cy="4967882"/>
          </a:xfrm>
        </p:spPr>
      </p:pic>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pPr>
                <a:defRPr/>
              </a:pPr>
              <a:t>20</a:t>
            </a:fld>
            <a:endParaRPr lang="en-US" altLang="zh-CN"/>
          </a:p>
        </p:txBody>
      </p:sp>
    </p:spTree>
    <p:extLst>
      <p:ext uri="{BB962C8B-B14F-4D97-AF65-F5344CB8AC3E}">
        <p14:creationId xmlns:p14="http://schemas.microsoft.com/office/powerpoint/2010/main" val="665722003"/>
      </p:ext>
    </p:extLst>
  </p:cSld>
  <p:clrMapOvr>
    <a:masterClrMapping/>
  </p:clrMapOvr>
  <p:transition spd="slow">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659160"/>
          </a:xfrm>
        </p:spPr>
        <p:txBody>
          <a:bodyPr/>
          <a:lstStyle/>
          <a:p>
            <a:r>
              <a:rPr lang="zh-CN" altLang="en-US" dirty="0" smtClean="0"/>
              <a:t>例题</a:t>
            </a:r>
            <a:r>
              <a:rPr lang="en-US" altLang="zh-CN" dirty="0" smtClean="0"/>
              <a:t>2</a:t>
            </a:r>
            <a:r>
              <a:rPr lang="zh-CN" altLang="en-US" dirty="0" smtClean="0"/>
              <a:t>：</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484312"/>
            <a:ext cx="6624736" cy="4897015"/>
          </a:xfrm>
        </p:spPr>
      </p:pic>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pPr>
                <a:defRPr/>
              </a:pPr>
              <a:t>21</a:t>
            </a:fld>
            <a:endParaRPr lang="en-US" altLang="zh-CN"/>
          </a:p>
        </p:txBody>
      </p:sp>
    </p:spTree>
    <p:extLst>
      <p:ext uri="{BB962C8B-B14F-4D97-AF65-F5344CB8AC3E}">
        <p14:creationId xmlns:p14="http://schemas.microsoft.com/office/powerpoint/2010/main" val="3183732045"/>
      </p:ext>
    </p:extLst>
  </p:cSld>
  <p:clrMapOvr>
    <a:masterClrMapping/>
  </p:clrMapOvr>
  <p:transition spd="slow">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515144"/>
          </a:xfrm>
        </p:spPr>
        <p:txBody>
          <a:bodyPr/>
          <a:lstStyle/>
          <a:p>
            <a:r>
              <a:rPr lang="zh-CN" altLang="en-US" dirty="0" smtClean="0"/>
              <a:t>例题</a:t>
            </a:r>
            <a:r>
              <a:rPr lang="en-US" altLang="zh-CN" dirty="0" smtClean="0"/>
              <a:t>3</a:t>
            </a:r>
            <a:r>
              <a:rPr lang="zh-CN" altLang="en-US" dirty="0" smtClean="0"/>
              <a:t>：</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4046" y="1268412"/>
            <a:ext cx="3926186" cy="5159671"/>
          </a:xfrm>
        </p:spPr>
      </p:pic>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pPr>
                <a:defRPr/>
              </a:pPr>
              <a:t>22</a:t>
            </a:fld>
            <a:endParaRPr lang="en-US" altLang="zh-CN"/>
          </a:p>
        </p:txBody>
      </p:sp>
    </p:spTree>
    <p:extLst>
      <p:ext uri="{BB962C8B-B14F-4D97-AF65-F5344CB8AC3E}">
        <p14:creationId xmlns:p14="http://schemas.microsoft.com/office/powerpoint/2010/main" val="4103013369"/>
      </p:ext>
    </p:extLst>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solidFill>
                  <a:srgbClr val="3333FF"/>
                </a:solidFill>
                <a:latin typeface="宋体" pitchFamily="2" charset="-122"/>
              </a:rPr>
              <a:t> </a:t>
            </a:r>
            <a:r>
              <a:rPr kumimoji="1" lang="zh-CN" altLang="en-US" b="1" dirty="0" smtClean="0">
                <a:solidFill>
                  <a:srgbClr val="3333FF"/>
                </a:solidFill>
                <a:latin typeface="宋体" pitchFamily="2" charset="-122"/>
              </a:rPr>
              <a:t>微型机分类</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a:t>
            </a:fld>
            <a:endParaRPr lang="en-US" altLang="zh-CN"/>
          </a:p>
        </p:txBody>
      </p:sp>
      <p:grpSp>
        <p:nvGrpSpPr>
          <p:cNvPr id="6" name="Group 3"/>
          <p:cNvGrpSpPr>
            <a:grpSpLocks/>
          </p:cNvGrpSpPr>
          <p:nvPr/>
        </p:nvGrpSpPr>
        <p:grpSpPr bwMode="auto">
          <a:xfrm>
            <a:off x="756295" y="1601738"/>
            <a:ext cx="4289067" cy="2588757"/>
            <a:chOff x="1220" y="2592"/>
            <a:chExt cx="1564" cy="1202"/>
          </a:xfrm>
        </p:grpSpPr>
        <p:sp>
          <p:nvSpPr>
            <p:cNvPr id="7" name="Text Box 4"/>
            <p:cNvSpPr txBox="1">
              <a:spLocks noChangeArrowheads="1"/>
            </p:cNvSpPr>
            <p:nvPr/>
          </p:nvSpPr>
          <p:spPr bwMode="auto">
            <a:xfrm>
              <a:off x="1220" y="3075"/>
              <a:ext cx="87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b="1" dirty="0">
                  <a:solidFill>
                    <a:srgbClr val="FF0000"/>
                  </a:solidFill>
                  <a:latin typeface="黑体" pitchFamily="49" charset="-122"/>
                  <a:ea typeface="黑体" pitchFamily="49" charset="-122"/>
                </a:rPr>
                <a:t>按微处理器字长</a:t>
              </a:r>
              <a:endParaRPr kumimoji="1" lang="en-US" altLang="zh-CN" b="1" dirty="0">
                <a:solidFill>
                  <a:srgbClr val="FF0000"/>
                </a:solidFill>
                <a:latin typeface="黑体" pitchFamily="49" charset="-122"/>
                <a:ea typeface="黑体" pitchFamily="49" charset="-122"/>
              </a:endParaRPr>
            </a:p>
          </p:txBody>
        </p:sp>
        <p:sp>
          <p:nvSpPr>
            <p:cNvPr id="8" name="Text Box 5"/>
            <p:cNvSpPr txBox="1">
              <a:spLocks noChangeArrowheads="1"/>
            </p:cNvSpPr>
            <p:nvPr/>
          </p:nvSpPr>
          <p:spPr bwMode="auto">
            <a:xfrm>
              <a:off x="2256" y="2592"/>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b="1">
                  <a:solidFill>
                    <a:schemeClr val="tx2"/>
                  </a:solidFill>
                  <a:latin typeface="黑体" pitchFamily="49" charset="-122"/>
                  <a:ea typeface="黑体" pitchFamily="49" charset="-122"/>
                </a:rPr>
                <a:t>1</a:t>
              </a:r>
              <a:r>
                <a:rPr kumimoji="1" lang="zh-CN" altLang="en-US" b="1">
                  <a:solidFill>
                    <a:schemeClr val="tx2"/>
                  </a:solidFill>
                  <a:latin typeface="黑体" pitchFamily="49" charset="-122"/>
                  <a:ea typeface="黑体" pitchFamily="49" charset="-122"/>
                </a:rPr>
                <a:t>位机</a:t>
              </a:r>
            </a:p>
          </p:txBody>
        </p:sp>
        <p:sp>
          <p:nvSpPr>
            <p:cNvPr id="9" name="Text Box 6"/>
            <p:cNvSpPr txBox="1">
              <a:spLocks noChangeArrowheads="1"/>
            </p:cNvSpPr>
            <p:nvPr/>
          </p:nvSpPr>
          <p:spPr bwMode="auto">
            <a:xfrm>
              <a:off x="2256" y="2812"/>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latin typeface="黑体" panose="02010609060101010101" pitchFamily="49" charset="-122"/>
                  <a:ea typeface="黑体" panose="02010609060101010101" pitchFamily="49" charset="-122"/>
                </a:rPr>
                <a:t>4位机</a:t>
              </a:r>
            </a:p>
          </p:txBody>
        </p:sp>
        <p:sp>
          <p:nvSpPr>
            <p:cNvPr id="10" name="Text Box 7"/>
            <p:cNvSpPr txBox="1">
              <a:spLocks noChangeArrowheads="1"/>
            </p:cNvSpPr>
            <p:nvPr/>
          </p:nvSpPr>
          <p:spPr bwMode="auto">
            <a:xfrm>
              <a:off x="2256" y="3004"/>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latin typeface="黑体" panose="02010609060101010101" pitchFamily="49" charset="-122"/>
                  <a:ea typeface="黑体" panose="02010609060101010101" pitchFamily="49" charset="-122"/>
                </a:rPr>
                <a:t>8位机</a:t>
              </a:r>
            </a:p>
          </p:txBody>
        </p:sp>
        <p:sp>
          <p:nvSpPr>
            <p:cNvPr id="11" name="Text Box 8"/>
            <p:cNvSpPr txBox="1">
              <a:spLocks noChangeArrowheads="1"/>
            </p:cNvSpPr>
            <p:nvPr/>
          </p:nvSpPr>
          <p:spPr bwMode="auto">
            <a:xfrm>
              <a:off x="2256" y="3196"/>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latin typeface="黑体" panose="02010609060101010101" pitchFamily="49" charset="-122"/>
                  <a:ea typeface="黑体" panose="02010609060101010101" pitchFamily="49" charset="-122"/>
                </a:rPr>
                <a:t>16位机</a:t>
              </a:r>
            </a:p>
          </p:txBody>
        </p:sp>
        <p:sp>
          <p:nvSpPr>
            <p:cNvPr id="12" name="Text Box 9"/>
            <p:cNvSpPr txBox="1">
              <a:spLocks noChangeArrowheads="1"/>
            </p:cNvSpPr>
            <p:nvPr/>
          </p:nvSpPr>
          <p:spPr bwMode="auto">
            <a:xfrm>
              <a:off x="2256" y="3388"/>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dirty="0">
                  <a:solidFill>
                    <a:schemeClr val="tx2"/>
                  </a:solidFill>
                  <a:latin typeface="黑体" panose="02010609060101010101" pitchFamily="49" charset="-122"/>
                  <a:ea typeface="黑体" panose="02010609060101010101" pitchFamily="49" charset="-122"/>
                </a:rPr>
                <a:t>32位机</a:t>
              </a:r>
            </a:p>
          </p:txBody>
        </p:sp>
        <p:sp>
          <p:nvSpPr>
            <p:cNvPr id="13" name="Text Box 10"/>
            <p:cNvSpPr txBox="1">
              <a:spLocks noChangeArrowheads="1"/>
            </p:cNvSpPr>
            <p:nvPr/>
          </p:nvSpPr>
          <p:spPr bwMode="auto">
            <a:xfrm>
              <a:off x="2256" y="3580"/>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latin typeface="黑体" panose="02010609060101010101" pitchFamily="49" charset="-122"/>
                  <a:ea typeface="黑体" panose="02010609060101010101" pitchFamily="49" charset="-122"/>
                </a:rPr>
                <a:t>64位机</a:t>
              </a:r>
            </a:p>
          </p:txBody>
        </p:sp>
        <p:sp>
          <p:nvSpPr>
            <p:cNvPr id="14" name="AutoShape 11"/>
            <p:cNvSpPr>
              <a:spLocks/>
            </p:cNvSpPr>
            <p:nvPr/>
          </p:nvSpPr>
          <p:spPr bwMode="auto">
            <a:xfrm>
              <a:off x="2160" y="2640"/>
              <a:ext cx="48" cy="1104"/>
            </a:xfrm>
            <a:prstGeom prst="leftBracket">
              <a:avLst>
                <a:gd name="adj" fmla="val 191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黑体" panose="02010609060101010101" pitchFamily="49" charset="-122"/>
                <a:ea typeface="黑体" panose="02010609060101010101" pitchFamily="49" charset="-122"/>
              </a:endParaRPr>
            </a:p>
          </p:txBody>
        </p:sp>
      </p:grpSp>
      <p:grpSp>
        <p:nvGrpSpPr>
          <p:cNvPr id="15" name="Group 12"/>
          <p:cNvGrpSpPr>
            <a:grpSpLocks/>
          </p:cNvGrpSpPr>
          <p:nvPr/>
        </p:nvGrpSpPr>
        <p:grpSpPr bwMode="auto">
          <a:xfrm>
            <a:off x="5364088" y="2301678"/>
            <a:ext cx="3368146" cy="952500"/>
            <a:chOff x="960" y="144"/>
            <a:chExt cx="670" cy="600"/>
          </a:xfrm>
        </p:grpSpPr>
        <p:sp>
          <p:nvSpPr>
            <p:cNvPr id="16" name="Text Box 13"/>
            <p:cNvSpPr txBox="1">
              <a:spLocks noChangeArrowheads="1"/>
            </p:cNvSpPr>
            <p:nvPr/>
          </p:nvSpPr>
          <p:spPr bwMode="auto">
            <a:xfrm>
              <a:off x="960" y="288"/>
              <a:ext cx="31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b="1" dirty="0">
                  <a:solidFill>
                    <a:srgbClr val="FF0000"/>
                  </a:solidFill>
                  <a:latin typeface="黑体" panose="02010609060101010101" pitchFamily="49" charset="-122"/>
                  <a:ea typeface="黑体" panose="02010609060101010101" pitchFamily="49" charset="-122"/>
                </a:rPr>
                <a:t>按结构</a:t>
              </a:r>
              <a:endParaRPr kumimoji="1" lang="en-US" altLang="zh-CN" b="1" dirty="0">
                <a:solidFill>
                  <a:srgbClr val="FF0000"/>
                </a:solidFill>
                <a:latin typeface="黑体" panose="02010609060101010101" pitchFamily="49" charset="-122"/>
                <a:ea typeface="黑体" panose="02010609060101010101" pitchFamily="49" charset="-122"/>
              </a:endParaRPr>
            </a:p>
          </p:txBody>
        </p:sp>
        <p:grpSp>
          <p:nvGrpSpPr>
            <p:cNvPr id="17" name="Group 14"/>
            <p:cNvGrpSpPr>
              <a:grpSpLocks/>
            </p:cNvGrpSpPr>
            <p:nvPr/>
          </p:nvGrpSpPr>
          <p:grpSpPr bwMode="auto">
            <a:xfrm>
              <a:off x="1242" y="144"/>
              <a:ext cx="388" cy="600"/>
              <a:chOff x="1242" y="144"/>
              <a:chExt cx="388" cy="600"/>
            </a:xfrm>
          </p:grpSpPr>
          <p:sp>
            <p:nvSpPr>
              <p:cNvPr id="18" name="Text Box 15"/>
              <p:cNvSpPr txBox="1">
                <a:spLocks noChangeArrowheads="1"/>
              </p:cNvSpPr>
              <p:nvPr/>
            </p:nvSpPr>
            <p:spPr bwMode="auto">
              <a:xfrm>
                <a:off x="1339" y="144"/>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b="1" dirty="0">
                    <a:solidFill>
                      <a:schemeClr val="tx2"/>
                    </a:solidFill>
                    <a:latin typeface="黑体" panose="02010609060101010101" pitchFamily="49" charset="-122"/>
                    <a:ea typeface="黑体" panose="02010609060101010101" pitchFamily="49" charset="-122"/>
                  </a:rPr>
                  <a:t>单片机</a:t>
                </a:r>
              </a:p>
            </p:txBody>
          </p:sp>
          <p:sp>
            <p:nvSpPr>
              <p:cNvPr id="19" name="AutoShape 16"/>
              <p:cNvSpPr>
                <a:spLocks/>
              </p:cNvSpPr>
              <p:nvPr/>
            </p:nvSpPr>
            <p:spPr bwMode="auto">
              <a:xfrm>
                <a:off x="1242" y="282"/>
                <a:ext cx="48" cy="384"/>
              </a:xfrm>
              <a:prstGeom prst="leftBracket">
                <a:avLst>
                  <a:gd name="adj" fmla="val 6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黑体" panose="02010609060101010101" pitchFamily="49" charset="-122"/>
                  <a:ea typeface="黑体" panose="02010609060101010101" pitchFamily="49" charset="-122"/>
                </a:endParaRPr>
              </a:p>
            </p:txBody>
          </p:sp>
          <p:sp>
            <p:nvSpPr>
              <p:cNvPr id="20" name="Text Box 17"/>
              <p:cNvSpPr txBox="1">
                <a:spLocks noChangeArrowheads="1"/>
              </p:cNvSpPr>
              <p:nvPr/>
            </p:nvSpPr>
            <p:spPr bwMode="auto">
              <a:xfrm>
                <a:off x="1342" y="453"/>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b="1" dirty="0">
                    <a:solidFill>
                      <a:schemeClr val="tx2"/>
                    </a:solidFill>
                    <a:latin typeface="黑体" panose="02010609060101010101" pitchFamily="49" charset="-122"/>
                    <a:ea typeface="黑体" panose="02010609060101010101" pitchFamily="49" charset="-122"/>
                  </a:rPr>
                  <a:t>多片机</a:t>
                </a:r>
              </a:p>
            </p:txBody>
          </p:sp>
        </p:grpSp>
      </p:grpSp>
      <p:grpSp>
        <p:nvGrpSpPr>
          <p:cNvPr id="21" name="Group 2"/>
          <p:cNvGrpSpPr>
            <a:grpSpLocks/>
          </p:cNvGrpSpPr>
          <p:nvPr/>
        </p:nvGrpSpPr>
        <p:grpSpPr bwMode="auto">
          <a:xfrm>
            <a:off x="867612" y="4970256"/>
            <a:ext cx="3384550" cy="1042988"/>
            <a:chOff x="960" y="720"/>
            <a:chExt cx="1248" cy="432"/>
          </a:xfrm>
        </p:grpSpPr>
        <p:sp>
          <p:nvSpPr>
            <p:cNvPr id="22" name="Text Box 3"/>
            <p:cNvSpPr txBox="1">
              <a:spLocks noChangeArrowheads="1"/>
            </p:cNvSpPr>
            <p:nvPr/>
          </p:nvSpPr>
          <p:spPr bwMode="auto">
            <a:xfrm>
              <a:off x="960" y="864"/>
              <a:ext cx="52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dirty="0">
                  <a:solidFill>
                    <a:srgbClr val="FF0000"/>
                  </a:solidFill>
                  <a:ea typeface="黑体" pitchFamily="49" charset="-122"/>
                </a:rPr>
                <a:t>按组装</a:t>
              </a:r>
              <a:endParaRPr kumimoji="1" lang="en-US" altLang="zh-CN" b="1" dirty="0">
                <a:solidFill>
                  <a:srgbClr val="FF0000"/>
                </a:solidFill>
                <a:ea typeface="黑体" pitchFamily="49" charset="-122"/>
              </a:endParaRPr>
            </a:p>
          </p:txBody>
        </p:sp>
        <p:sp>
          <p:nvSpPr>
            <p:cNvPr id="23" name="Text Box 4"/>
            <p:cNvSpPr txBox="1">
              <a:spLocks noChangeArrowheads="1"/>
            </p:cNvSpPr>
            <p:nvPr/>
          </p:nvSpPr>
          <p:spPr bwMode="auto">
            <a:xfrm>
              <a:off x="1632" y="720"/>
              <a:ext cx="57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单板机</a:t>
              </a:r>
            </a:p>
          </p:txBody>
        </p:sp>
        <p:sp>
          <p:nvSpPr>
            <p:cNvPr id="24" name="AutoShape 5"/>
            <p:cNvSpPr>
              <a:spLocks/>
            </p:cNvSpPr>
            <p:nvPr/>
          </p:nvSpPr>
          <p:spPr bwMode="auto">
            <a:xfrm>
              <a:off x="1536" y="768"/>
              <a:ext cx="48" cy="384"/>
            </a:xfrm>
            <a:prstGeom prst="leftBracket">
              <a:avLst>
                <a:gd name="adj" fmla="val 6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endParaRPr>
            </a:p>
          </p:txBody>
        </p:sp>
        <p:sp>
          <p:nvSpPr>
            <p:cNvPr id="25" name="Text Box 6"/>
            <p:cNvSpPr txBox="1">
              <a:spLocks noChangeArrowheads="1"/>
            </p:cNvSpPr>
            <p:nvPr/>
          </p:nvSpPr>
          <p:spPr bwMode="auto">
            <a:xfrm>
              <a:off x="1632" y="960"/>
              <a:ext cx="57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多板机</a:t>
              </a:r>
            </a:p>
          </p:txBody>
        </p:sp>
      </p:grpSp>
      <p:grpSp>
        <p:nvGrpSpPr>
          <p:cNvPr id="26" name="Group 7"/>
          <p:cNvGrpSpPr>
            <a:grpSpLocks/>
          </p:cNvGrpSpPr>
          <p:nvPr/>
        </p:nvGrpSpPr>
        <p:grpSpPr bwMode="auto">
          <a:xfrm>
            <a:off x="5388078" y="4652637"/>
            <a:ext cx="3533599" cy="1573283"/>
            <a:chOff x="1060" y="1248"/>
            <a:chExt cx="1340" cy="651"/>
          </a:xfrm>
        </p:grpSpPr>
        <p:sp>
          <p:nvSpPr>
            <p:cNvPr id="27" name="Text Box 8"/>
            <p:cNvSpPr txBox="1">
              <a:spLocks noChangeArrowheads="1"/>
            </p:cNvSpPr>
            <p:nvPr/>
          </p:nvSpPr>
          <p:spPr bwMode="auto">
            <a:xfrm>
              <a:off x="1060" y="1475"/>
              <a:ext cx="52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dirty="0">
                  <a:solidFill>
                    <a:srgbClr val="FF0000"/>
                  </a:solidFill>
                  <a:ea typeface="黑体" pitchFamily="49" charset="-122"/>
                </a:rPr>
                <a:t>按外形</a:t>
              </a:r>
              <a:endParaRPr kumimoji="1" lang="en-US" altLang="zh-CN" b="1" dirty="0">
                <a:solidFill>
                  <a:srgbClr val="FF0000"/>
                </a:solidFill>
                <a:ea typeface="黑体" pitchFamily="49" charset="-122"/>
              </a:endParaRPr>
            </a:p>
          </p:txBody>
        </p:sp>
        <p:sp>
          <p:nvSpPr>
            <p:cNvPr id="28" name="Text Box 9"/>
            <p:cNvSpPr txBox="1">
              <a:spLocks noChangeArrowheads="1"/>
            </p:cNvSpPr>
            <p:nvPr/>
          </p:nvSpPr>
          <p:spPr bwMode="auto">
            <a:xfrm>
              <a:off x="1632" y="124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台式微机</a:t>
              </a:r>
            </a:p>
          </p:txBody>
        </p:sp>
        <p:sp>
          <p:nvSpPr>
            <p:cNvPr id="29" name="AutoShape 10"/>
            <p:cNvSpPr>
              <a:spLocks/>
            </p:cNvSpPr>
            <p:nvPr/>
          </p:nvSpPr>
          <p:spPr bwMode="auto">
            <a:xfrm>
              <a:off x="1536" y="1248"/>
              <a:ext cx="48" cy="624"/>
            </a:xfrm>
            <a:prstGeom prst="leftBracket">
              <a:avLst>
                <a:gd name="adj" fmla="val 108333"/>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endParaRPr>
            </a:p>
          </p:txBody>
        </p:sp>
        <p:sp>
          <p:nvSpPr>
            <p:cNvPr id="30" name="Text Box 11"/>
            <p:cNvSpPr txBox="1">
              <a:spLocks noChangeArrowheads="1"/>
            </p:cNvSpPr>
            <p:nvPr/>
          </p:nvSpPr>
          <p:spPr bwMode="auto">
            <a:xfrm>
              <a:off x="1632" y="146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笔记本微机</a:t>
              </a:r>
            </a:p>
          </p:txBody>
        </p:sp>
        <p:sp>
          <p:nvSpPr>
            <p:cNvPr id="31" name="Text Box 12"/>
            <p:cNvSpPr txBox="1">
              <a:spLocks noChangeArrowheads="1"/>
            </p:cNvSpPr>
            <p:nvPr/>
          </p:nvSpPr>
          <p:spPr bwMode="auto">
            <a:xfrm>
              <a:off x="1632" y="170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b="1">
                  <a:solidFill>
                    <a:schemeClr val="tx2"/>
                  </a:solidFill>
                  <a:ea typeface="黑体" pitchFamily="49" charset="-122"/>
                </a:rPr>
                <a:t>掌上电脑</a:t>
              </a:r>
            </a:p>
          </p:txBody>
        </p:sp>
      </p:grpSp>
    </p:spTree>
    <p:extLst>
      <p:ext uri="{BB962C8B-B14F-4D97-AF65-F5344CB8AC3E}">
        <p14:creationId xmlns:p14="http://schemas.microsoft.com/office/powerpoint/2010/main" val="7049332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a:t>
            </a:fld>
            <a:endParaRPr lang="en-US" altLang="zh-CN"/>
          </a:p>
        </p:txBody>
      </p:sp>
      <p:sp>
        <p:nvSpPr>
          <p:cNvPr id="5" name="Text Box 2"/>
          <p:cNvSpPr txBox="1">
            <a:spLocks noChangeArrowheads="1"/>
          </p:cNvSpPr>
          <p:nvPr/>
        </p:nvSpPr>
        <p:spPr bwMode="auto">
          <a:xfrm>
            <a:off x="1331640" y="584151"/>
            <a:ext cx="305435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3200" dirty="0">
                <a:solidFill>
                  <a:srgbClr val="3333FF"/>
                </a:solidFill>
                <a:latin typeface="黑体" pitchFamily="49" charset="-122"/>
                <a:ea typeface="黑体" pitchFamily="49" charset="-122"/>
              </a:rPr>
              <a:t>1、单片机</a:t>
            </a:r>
            <a:endParaRPr kumimoji="1" lang="en-US" altLang="zh-CN" sz="3200" dirty="0">
              <a:solidFill>
                <a:srgbClr val="3333FF"/>
              </a:solidFill>
              <a:latin typeface="黑体" pitchFamily="49" charset="-122"/>
              <a:ea typeface="黑体" pitchFamily="49" charset="-122"/>
            </a:endParaRPr>
          </a:p>
        </p:txBody>
      </p:sp>
      <p:sp>
        <p:nvSpPr>
          <p:cNvPr id="6" name="Text Box 3"/>
          <p:cNvSpPr txBox="1">
            <a:spLocks noChangeArrowheads="1"/>
          </p:cNvSpPr>
          <p:nvPr/>
        </p:nvSpPr>
        <p:spPr bwMode="auto">
          <a:xfrm>
            <a:off x="504429" y="2316088"/>
            <a:ext cx="846006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Font typeface="Wingdings" pitchFamily="2" charset="2"/>
              <a:buNone/>
            </a:pPr>
            <a:r>
              <a:rPr kumimoji="1" lang="zh-CN" altLang="en-US" sz="2800" dirty="0" smtClean="0">
                <a:solidFill>
                  <a:srgbClr val="3333FF"/>
                </a:solidFill>
                <a:latin typeface="黑体" pitchFamily="49" charset="-122"/>
                <a:ea typeface="黑体" pitchFamily="49" charset="-122"/>
              </a:rPr>
              <a:t>集成</a:t>
            </a:r>
            <a:r>
              <a:rPr kumimoji="1" lang="zh-CN" altLang="en-US" sz="2800" dirty="0">
                <a:solidFill>
                  <a:srgbClr val="3333FF"/>
                </a:solidFill>
                <a:latin typeface="黑体" pitchFamily="49" charset="-122"/>
                <a:ea typeface="黑体" pitchFamily="49" charset="-122"/>
              </a:rPr>
              <a:t>了</a:t>
            </a:r>
            <a:r>
              <a:rPr kumimoji="1" lang="en-US" altLang="zh-CN" sz="2800" dirty="0">
                <a:solidFill>
                  <a:srgbClr val="3333FF"/>
                </a:solidFill>
                <a:latin typeface="黑体" pitchFamily="49" charset="-122"/>
                <a:ea typeface="黑体" pitchFamily="49" charset="-122"/>
              </a:rPr>
              <a:t>CPU</a:t>
            </a:r>
            <a:r>
              <a:rPr kumimoji="1" lang="zh-CN" altLang="en-US" sz="2800" dirty="0">
                <a:solidFill>
                  <a:srgbClr val="3333FF"/>
                </a:solidFill>
                <a:latin typeface="黑体" pitchFamily="49" charset="-122"/>
                <a:ea typeface="黑体" pitchFamily="49" charset="-122"/>
              </a:rPr>
              <a:t>、部分内存、部分</a:t>
            </a:r>
            <a:r>
              <a:rPr kumimoji="1" lang="en-US" altLang="zh-CN" sz="2800" dirty="0">
                <a:solidFill>
                  <a:srgbClr val="3333FF"/>
                </a:solidFill>
                <a:latin typeface="黑体" pitchFamily="49" charset="-122"/>
                <a:ea typeface="黑体" pitchFamily="49" charset="-122"/>
              </a:rPr>
              <a:t>I/O</a:t>
            </a:r>
            <a:r>
              <a:rPr kumimoji="1" lang="zh-CN" altLang="en-US" sz="2800" dirty="0">
                <a:solidFill>
                  <a:srgbClr val="3333FF"/>
                </a:solidFill>
                <a:latin typeface="黑体" pitchFamily="49" charset="-122"/>
                <a:ea typeface="黑体" pitchFamily="49" charset="-122"/>
              </a:rPr>
              <a:t>接口及总线等单元</a:t>
            </a:r>
            <a:r>
              <a:rPr kumimoji="1" lang="zh-CN" altLang="en-US" sz="2800" dirty="0" smtClean="0">
                <a:solidFill>
                  <a:srgbClr val="3333FF"/>
                </a:solidFill>
                <a:latin typeface="黑体" pitchFamily="49" charset="-122"/>
                <a:ea typeface="黑体" pitchFamily="49" charset="-122"/>
              </a:rPr>
              <a:t>，具有</a:t>
            </a:r>
            <a:r>
              <a:rPr kumimoji="1" lang="zh-CN" altLang="en-US" sz="2800" dirty="0">
                <a:solidFill>
                  <a:srgbClr val="3333FF"/>
                </a:solidFill>
                <a:latin typeface="黑体" pitchFamily="49" charset="-122"/>
                <a:ea typeface="黑体" pitchFamily="49" charset="-122"/>
              </a:rPr>
              <a:t>微机基本功能的超大规模集成电路芯片。</a:t>
            </a:r>
            <a:endParaRPr kumimoji="1" lang="en-US" altLang="zh-CN" sz="2800" dirty="0">
              <a:solidFill>
                <a:srgbClr val="3333FF"/>
              </a:solidFill>
              <a:latin typeface="黑体" pitchFamily="49" charset="-122"/>
              <a:ea typeface="黑体" pitchFamily="49" charset="-122"/>
            </a:endParaRPr>
          </a:p>
        </p:txBody>
      </p:sp>
      <p:sp>
        <p:nvSpPr>
          <p:cNvPr id="7" name="Rectangle 4"/>
          <p:cNvSpPr>
            <a:spLocks noChangeArrowheads="1"/>
          </p:cNvSpPr>
          <p:nvPr/>
        </p:nvSpPr>
        <p:spPr bwMode="auto">
          <a:xfrm>
            <a:off x="504429" y="3545879"/>
            <a:ext cx="6940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800" dirty="0">
                <a:solidFill>
                  <a:srgbClr val="FF0000"/>
                </a:solidFill>
                <a:latin typeface="黑体" pitchFamily="49" charset="-122"/>
                <a:ea typeface="黑体" pitchFamily="49" charset="-122"/>
              </a:rPr>
              <a:t>单片机特点</a:t>
            </a:r>
            <a:r>
              <a:rPr kumimoji="1" lang="zh-CN" altLang="en-US" sz="2800" dirty="0">
                <a:solidFill>
                  <a:srgbClr val="3333FF"/>
                </a:solidFill>
                <a:latin typeface="黑体" pitchFamily="49" charset="-122"/>
                <a:ea typeface="黑体" pitchFamily="49" charset="-122"/>
              </a:rPr>
              <a:t>：体积小、可靠性高、成本低。</a:t>
            </a:r>
          </a:p>
        </p:txBody>
      </p:sp>
      <p:sp>
        <p:nvSpPr>
          <p:cNvPr id="8" name="Rectangle 5"/>
          <p:cNvSpPr>
            <a:spLocks noChangeArrowheads="1"/>
          </p:cNvSpPr>
          <p:nvPr/>
        </p:nvSpPr>
        <p:spPr bwMode="auto">
          <a:xfrm>
            <a:off x="499295" y="4437112"/>
            <a:ext cx="8465194"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dirty="0" smtClean="0">
                <a:solidFill>
                  <a:srgbClr val="FF0000"/>
                </a:solidFill>
                <a:latin typeface="黑体" pitchFamily="49" charset="-122"/>
                <a:ea typeface="黑体" pitchFamily="49" charset="-122"/>
              </a:rPr>
              <a:t>应用</a:t>
            </a:r>
            <a:r>
              <a:rPr kumimoji="1" lang="zh-CN" altLang="en-US" sz="2800" dirty="0">
                <a:solidFill>
                  <a:srgbClr val="FF0000"/>
                </a:solidFill>
                <a:latin typeface="黑体" pitchFamily="49" charset="-122"/>
                <a:ea typeface="黑体" pitchFamily="49" charset="-122"/>
              </a:rPr>
              <a:t>领域</a:t>
            </a:r>
            <a:r>
              <a:rPr kumimoji="1" lang="zh-CN" altLang="en-US" sz="2800" dirty="0">
                <a:solidFill>
                  <a:srgbClr val="3333FF"/>
                </a:solidFill>
                <a:latin typeface="黑体" pitchFamily="49" charset="-122"/>
                <a:ea typeface="黑体" pitchFamily="49" charset="-122"/>
              </a:rPr>
              <a:t>：工业控制、智能仪器仪表、家用电器和其它各种嵌入式系统。</a:t>
            </a:r>
          </a:p>
        </p:txBody>
      </p:sp>
    </p:spTree>
    <p:extLst>
      <p:ext uri="{BB962C8B-B14F-4D97-AF65-F5344CB8AC3E}">
        <p14:creationId xmlns:p14="http://schemas.microsoft.com/office/powerpoint/2010/main" val="40151910"/>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a:t>
            </a:fld>
            <a:endParaRPr lang="en-US" altLang="zh-CN"/>
          </a:p>
        </p:txBody>
      </p:sp>
      <p:sp>
        <p:nvSpPr>
          <p:cNvPr id="5" name="Text Box 2050"/>
          <p:cNvSpPr txBox="1">
            <a:spLocks noChangeArrowheads="1"/>
          </p:cNvSpPr>
          <p:nvPr/>
        </p:nvSpPr>
        <p:spPr bwMode="auto">
          <a:xfrm>
            <a:off x="1163116" y="620683"/>
            <a:ext cx="42687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3200" dirty="0">
                <a:solidFill>
                  <a:srgbClr val="3333FF"/>
                </a:solidFill>
                <a:latin typeface="黑体" pitchFamily="49" charset="-122"/>
                <a:ea typeface="黑体" pitchFamily="49" charset="-122"/>
              </a:rPr>
              <a:t>2、台式微机（</a:t>
            </a:r>
            <a:r>
              <a:rPr kumimoji="1" lang="en-US" altLang="zh-CN" sz="3200" dirty="0">
                <a:solidFill>
                  <a:srgbClr val="3333FF"/>
                </a:solidFill>
                <a:latin typeface="黑体" pitchFamily="49" charset="-122"/>
                <a:ea typeface="黑体" pitchFamily="49" charset="-122"/>
              </a:rPr>
              <a:t>PC</a:t>
            </a:r>
            <a:r>
              <a:rPr kumimoji="1" lang="zh-CN" altLang="en-US" sz="3200" dirty="0">
                <a:solidFill>
                  <a:srgbClr val="3333FF"/>
                </a:solidFill>
                <a:latin typeface="黑体" pitchFamily="49" charset="-122"/>
                <a:ea typeface="黑体" pitchFamily="49" charset="-122"/>
              </a:rPr>
              <a:t>微机）</a:t>
            </a:r>
            <a:endParaRPr kumimoji="1" lang="en-US" altLang="zh-CN" sz="3200" dirty="0">
              <a:solidFill>
                <a:srgbClr val="3333FF"/>
              </a:solidFill>
              <a:latin typeface="黑体" pitchFamily="49" charset="-122"/>
              <a:ea typeface="黑体" pitchFamily="49" charset="-122"/>
            </a:endParaRPr>
          </a:p>
        </p:txBody>
      </p:sp>
      <p:sp>
        <p:nvSpPr>
          <p:cNvPr id="6" name="Text Box 2051"/>
          <p:cNvSpPr txBox="1">
            <a:spLocks noChangeArrowheads="1"/>
          </p:cNvSpPr>
          <p:nvPr/>
        </p:nvSpPr>
        <p:spPr bwMode="auto">
          <a:xfrm>
            <a:off x="746150" y="1844823"/>
            <a:ext cx="8074322"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Font typeface="Wingdings" pitchFamily="2" charset="2"/>
              <a:buNone/>
            </a:pPr>
            <a:r>
              <a:rPr kumimoji="1" lang="zh-CN" altLang="en-US" sz="2800" b="1" dirty="0">
                <a:solidFill>
                  <a:srgbClr val="3333FF"/>
                </a:solidFill>
                <a:latin typeface="Times New Roman"/>
                <a:ea typeface="黑体" pitchFamily="49" charset="-122"/>
              </a:rPr>
              <a:t>•</a:t>
            </a:r>
            <a:r>
              <a:rPr kumimoji="1" lang="zh-CN" altLang="en-US" sz="2800" b="1" dirty="0">
                <a:solidFill>
                  <a:srgbClr val="3333FF"/>
                </a:solidFill>
                <a:latin typeface="黑体" pitchFamily="49" charset="-122"/>
                <a:ea typeface="黑体" pitchFamily="49" charset="-122"/>
              </a:rPr>
              <a:t>由</a:t>
            </a:r>
            <a:r>
              <a:rPr kumimoji="1" lang="zh-CN" altLang="en-US" sz="2800" dirty="0">
                <a:solidFill>
                  <a:srgbClr val="3333FF"/>
                </a:solidFill>
                <a:latin typeface="黑体" pitchFamily="49" charset="-122"/>
                <a:ea typeface="黑体" pitchFamily="49" charset="-122"/>
              </a:rPr>
              <a:t>系统主板、 </a:t>
            </a:r>
            <a:r>
              <a:rPr kumimoji="1" lang="en-US" altLang="zh-CN" sz="2800" dirty="0">
                <a:solidFill>
                  <a:srgbClr val="3333FF"/>
                </a:solidFill>
                <a:latin typeface="黑体" pitchFamily="49" charset="-122"/>
                <a:ea typeface="黑体" pitchFamily="49" charset="-122"/>
              </a:rPr>
              <a:t>I/O</a:t>
            </a:r>
            <a:r>
              <a:rPr kumimoji="1" lang="zh-CN" altLang="en-US" sz="2800" dirty="0">
                <a:solidFill>
                  <a:srgbClr val="3333FF"/>
                </a:solidFill>
                <a:latin typeface="黑体" pitchFamily="49" charset="-122"/>
                <a:ea typeface="黑体" pitchFamily="49" charset="-122"/>
              </a:rPr>
              <a:t>接口卡、软/硬磁盘、光驱、电源等组装在主机箱内</a:t>
            </a:r>
          </a:p>
          <a:p>
            <a:pPr eaLnBrk="1" hangingPunct="1">
              <a:buFont typeface="Wingdings" pitchFamily="2" charset="2"/>
              <a:buNone/>
            </a:pPr>
            <a:r>
              <a:rPr kumimoji="1" lang="zh-CN" altLang="en-US" sz="2800" b="1" dirty="0">
                <a:solidFill>
                  <a:srgbClr val="3333FF"/>
                </a:solidFill>
                <a:latin typeface="Times New Roman"/>
                <a:ea typeface="黑体" pitchFamily="49" charset="-122"/>
              </a:rPr>
              <a:t>•</a:t>
            </a:r>
            <a:r>
              <a:rPr kumimoji="1" lang="zh-CN" altLang="en-US" sz="2800" dirty="0">
                <a:solidFill>
                  <a:srgbClr val="3333FF"/>
                </a:solidFill>
                <a:latin typeface="黑体" pitchFamily="49" charset="-122"/>
                <a:ea typeface="黑体" pitchFamily="49" charset="-122"/>
              </a:rPr>
              <a:t>外接键盘、显示器、鼠标等设备</a:t>
            </a:r>
          </a:p>
          <a:p>
            <a:pPr eaLnBrk="1" hangingPunct="1">
              <a:buFont typeface="Wingdings" pitchFamily="2" charset="2"/>
              <a:buNone/>
            </a:pPr>
            <a:r>
              <a:rPr kumimoji="1" lang="zh-CN" altLang="en-US" sz="2800" b="1" dirty="0">
                <a:solidFill>
                  <a:srgbClr val="3333FF"/>
                </a:solidFill>
                <a:latin typeface="Times New Roman"/>
                <a:ea typeface="黑体" pitchFamily="49" charset="-122"/>
              </a:rPr>
              <a:t>•</a:t>
            </a:r>
            <a:r>
              <a:rPr kumimoji="1" lang="zh-CN" altLang="en-US" sz="2800" dirty="0">
                <a:solidFill>
                  <a:srgbClr val="3333FF"/>
                </a:solidFill>
                <a:latin typeface="黑体" pitchFamily="49" charset="-122"/>
                <a:ea typeface="黑体" pitchFamily="49" charset="-122"/>
              </a:rPr>
              <a:t>安装系统软件和应用软件</a:t>
            </a:r>
          </a:p>
        </p:txBody>
      </p:sp>
      <p:sp>
        <p:nvSpPr>
          <p:cNvPr id="7" name="Rectangle 2052"/>
          <p:cNvSpPr>
            <a:spLocks noChangeArrowheads="1"/>
          </p:cNvSpPr>
          <p:nvPr/>
        </p:nvSpPr>
        <p:spPr bwMode="auto">
          <a:xfrm>
            <a:off x="353640" y="3814763"/>
            <a:ext cx="846683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dirty="0">
                <a:solidFill>
                  <a:srgbClr val="FF0000"/>
                </a:solidFill>
                <a:latin typeface="黑体" pitchFamily="49" charset="-122"/>
                <a:ea typeface="黑体" pitchFamily="49" charset="-122"/>
              </a:rPr>
              <a:t>台式微机特点</a:t>
            </a:r>
            <a:r>
              <a:rPr kumimoji="1" lang="zh-CN" altLang="en-US" sz="2800" dirty="0">
                <a:solidFill>
                  <a:srgbClr val="3333FF"/>
                </a:solidFill>
                <a:latin typeface="黑体" pitchFamily="49" charset="-122"/>
                <a:ea typeface="黑体" pitchFamily="49" charset="-122"/>
              </a:rPr>
              <a:t>：功能强、配置灵活、软件丰富、操作方便等。</a:t>
            </a:r>
          </a:p>
        </p:txBody>
      </p:sp>
      <p:sp>
        <p:nvSpPr>
          <p:cNvPr id="8" name="Rectangle 2053"/>
          <p:cNvSpPr>
            <a:spLocks noChangeArrowheads="1"/>
          </p:cNvSpPr>
          <p:nvPr/>
        </p:nvSpPr>
        <p:spPr bwMode="auto">
          <a:xfrm>
            <a:off x="325611" y="5027612"/>
            <a:ext cx="89154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dirty="0" smtClean="0">
                <a:solidFill>
                  <a:srgbClr val="FF0000"/>
                </a:solidFill>
                <a:latin typeface="黑体" pitchFamily="49" charset="-122"/>
                <a:ea typeface="黑体" pitchFamily="49" charset="-122"/>
              </a:rPr>
              <a:t>应用</a:t>
            </a:r>
            <a:r>
              <a:rPr kumimoji="1" lang="zh-CN" altLang="en-US" sz="2800" dirty="0">
                <a:solidFill>
                  <a:srgbClr val="FF0000"/>
                </a:solidFill>
                <a:latin typeface="黑体" pitchFamily="49" charset="-122"/>
                <a:ea typeface="黑体" pitchFamily="49" charset="-122"/>
              </a:rPr>
              <a:t>领域</a:t>
            </a:r>
            <a:r>
              <a:rPr kumimoji="1" lang="zh-CN" altLang="en-US" sz="2800" dirty="0">
                <a:solidFill>
                  <a:srgbClr val="3333FF"/>
                </a:solidFill>
                <a:latin typeface="黑体" pitchFamily="49" charset="-122"/>
                <a:ea typeface="黑体" pitchFamily="49" charset="-122"/>
              </a:rPr>
              <a:t>：科学计算、事务处理、信息服务等许多领域。</a:t>
            </a:r>
          </a:p>
        </p:txBody>
      </p:sp>
    </p:spTree>
    <p:extLst>
      <p:ext uri="{BB962C8B-B14F-4D97-AF65-F5344CB8AC3E}">
        <p14:creationId xmlns:p14="http://schemas.microsoft.com/office/powerpoint/2010/main" val="381568687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a:t>
            </a:fld>
            <a:endParaRPr lang="en-US" altLang="zh-CN"/>
          </a:p>
        </p:txBody>
      </p:sp>
      <p:sp>
        <p:nvSpPr>
          <p:cNvPr id="5" name="Rectangle 30"/>
          <p:cNvSpPr>
            <a:spLocks noGrp="1" noChangeArrowheads="1"/>
          </p:cNvSpPr>
          <p:nvPr>
            <p:ph type="title"/>
          </p:nvPr>
        </p:nvSpPr>
        <p:spPr/>
        <p:txBody>
          <a:bodyPr/>
          <a:lstStyle/>
          <a:p>
            <a:r>
              <a:rPr lang="zh-CN" altLang="en-US" sz="3200" b="1" dirty="0" smtClean="0">
                <a:solidFill>
                  <a:srgbClr val="3333FF"/>
                </a:solidFill>
                <a:latin typeface="黑体" panose="02010609060101010101" pitchFamily="49" charset="-122"/>
                <a:ea typeface="黑体" panose="02010609060101010101" pitchFamily="49" charset="-122"/>
              </a:rPr>
              <a:t>  </a:t>
            </a:r>
            <a:r>
              <a:rPr lang="zh-CN" altLang="en-US" sz="3200" b="1" dirty="0">
                <a:solidFill>
                  <a:srgbClr val="3333FF"/>
                </a:solidFill>
                <a:latin typeface="黑体" panose="02010609060101010101" pitchFamily="49" charset="-122"/>
                <a:ea typeface="黑体" panose="02010609060101010101" pitchFamily="49" charset="-122"/>
              </a:rPr>
              <a:t>微机系统发展概况</a:t>
            </a:r>
            <a:endParaRPr lang="zh-CN" altLang="en-US" sz="3200" dirty="0">
              <a:solidFill>
                <a:srgbClr val="3333FF"/>
              </a:solidFill>
              <a:latin typeface="黑体" panose="02010609060101010101" pitchFamily="49" charset="-122"/>
              <a:ea typeface="黑体" panose="02010609060101010101" pitchFamily="49" charset="-122"/>
            </a:endParaRPr>
          </a:p>
        </p:txBody>
      </p:sp>
      <p:sp>
        <p:nvSpPr>
          <p:cNvPr id="6" name="Text Box 29"/>
          <p:cNvSpPr txBox="1">
            <a:spLocks noChangeArrowheads="1"/>
          </p:cNvSpPr>
          <p:nvPr/>
        </p:nvSpPr>
        <p:spPr bwMode="auto">
          <a:xfrm>
            <a:off x="539552" y="1556792"/>
            <a:ext cx="7698184"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a:solidFill>
                  <a:srgbClr val="3333FF"/>
                </a:solidFill>
              </a:rPr>
              <a:t>1）第一阶段(1971-1973)</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低档</a:t>
            </a:r>
            <a:r>
              <a:rPr kumimoji="1" lang="zh-CN" altLang="en-US" sz="2800" b="1" dirty="0">
                <a:solidFill>
                  <a:srgbClr val="3333FF"/>
                </a:solidFill>
                <a:cs typeface="Times New Roman" pitchFamily="18" charset="0"/>
              </a:rPr>
              <a:t>4</a:t>
            </a:r>
            <a:r>
              <a:rPr kumimoji="1" lang="zh-CN" altLang="en-US" sz="2800" b="1" dirty="0">
                <a:solidFill>
                  <a:srgbClr val="3333FF"/>
                </a:solidFill>
              </a:rPr>
              <a:t>位或8位微处理器与微机</a:t>
            </a:r>
            <a:endParaRPr kumimoji="1" lang="en-US" altLang="zh-CN" sz="2800" b="1" dirty="0">
              <a:solidFill>
                <a:srgbClr val="3333FF"/>
              </a:solidFill>
            </a:endParaRP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系统结构与指令系统简单</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集成度低、运行速度慢</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机器语言或汇编语言编程</a:t>
            </a:r>
          </a:p>
        </p:txBody>
      </p:sp>
      <p:sp>
        <p:nvSpPr>
          <p:cNvPr id="7" name="Text Box 2"/>
          <p:cNvSpPr txBox="1">
            <a:spLocks noChangeArrowheads="1"/>
          </p:cNvSpPr>
          <p:nvPr/>
        </p:nvSpPr>
        <p:spPr bwMode="auto">
          <a:xfrm>
            <a:off x="519534" y="3999656"/>
            <a:ext cx="7742436"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a:solidFill>
                  <a:srgbClr val="3333FF"/>
                </a:solidFill>
              </a:rPr>
              <a:t>2）第二阶段(1974-1978)</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中档8位微处理器与微机</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指令系统较丰富，具有典型计算机结构</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集成度提高到5000-9000管/片</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基本指令运行时间约1-2</a:t>
            </a:r>
            <a:r>
              <a:rPr kumimoji="1" lang="en-US" altLang="zh-CN" sz="2800" b="1" dirty="0">
                <a:solidFill>
                  <a:srgbClr val="3333FF"/>
                </a:solidFill>
              </a:rPr>
              <a:t>us</a:t>
            </a:r>
            <a:endParaRPr kumimoji="1" lang="zh-CN" altLang="en-US" sz="2800" b="1" dirty="0">
              <a:solidFill>
                <a:srgbClr val="3333FF"/>
              </a:solidFill>
            </a:endParaRP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出现高级语言编程与简单操作系统</a:t>
            </a:r>
          </a:p>
        </p:txBody>
      </p:sp>
    </p:spTree>
    <p:extLst>
      <p:ext uri="{BB962C8B-B14F-4D97-AF65-F5344CB8AC3E}">
        <p14:creationId xmlns:p14="http://schemas.microsoft.com/office/powerpoint/2010/main" val="1612330748"/>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7</a:t>
            </a:fld>
            <a:endParaRPr lang="en-US" altLang="zh-CN"/>
          </a:p>
        </p:txBody>
      </p:sp>
      <p:sp>
        <p:nvSpPr>
          <p:cNvPr id="5" name="Text Box 1027"/>
          <p:cNvSpPr txBox="1">
            <a:spLocks noChangeArrowheads="1"/>
          </p:cNvSpPr>
          <p:nvPr/>
        </p:nvSpPr>
        <p:spPr bwMode="auto">
          <a:xfrm>
            <a:off x="323528" y="1916832"/>
            <a:ext cx="864096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a:solidFill>
                  <a:srgbClr val="3333FF"/>
                </a:solidFill>
              </a:rPr>
              <a:t>3）第三阶段(1978-1984)</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16位微处理器和微型计算机</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集成度和运算速度比第二代提高了一个数量级</a:t>
            </a:r>
          </a:p>
          <a:p>
            <a:pPr eaLnBrk="1" hangingPunct="1"/>
            <a:r>
              <a:rPr kumimoji="1" lang="zh-CN" altLang="en-US" sz="2800" b="1" dirty="0">
                <a:solidFill>
                  <a:srgbClr val="3333FF"/>
                </a:solidFill>
              </a:rPr>
              <a:t>          </a:t>
            </a:r>
            <a:r>
              <a:rPr kumimoji="1" lang="zh-CN" altLang="en-US" sz="2800" b="1" dirty="0">
                <a:solidFill>
                  <a:srgbClr val="3333FF"/>
                </a:solidFill>
                <a:cs typeface="Times New Roman" pitchFamily="18" charset="0"/>
              </a:rPr>
              <a:t>•</a:t>
            </a:r>
            <a:r>
              <a:rPr kumimoji="1" lang="zh-CN" altLang="en-US" sz="2800" b="1" dirty="0">
                <a:solidFill>
                  <a:srgbClr val="3333FF"/>
                </a:solidFill>
              </a:rPr>
              <a:t>指令系统更加丰富，系统结构增加了多级中断机制、多寻址机制、段式存储器结构、硬件乘除部件</a:t>
            </a:r>
          </a:p>
          <a:p>
            <a:pPr eaLnBrk="1" hangingPunct="1"/>
            <a:r>
              <a:rPr kumimoji="1" lang="zh-CN" altLang="en-US" sz="2800" b="1" dirty="0">
                <a:solidFill>
                  <a:srgbClr val="3333FF"/>
                </a:solidFill>
                <a:cs typeface="Times New Roman" pitchFamily="18" charset="0"/>
              </a:rPr>
              <a:t>	•</a:t>
            </a:r>
            <a:r>
              <a:rPr kumimoji="1" lang="zh-CN" altLang="en-US" sz="2800" b="1" dirty="0">
                <a:solidFill>
                  <a:srgbClr val="3333FF"/>
                </a:solidFill>
              </a:rPr>
              <a:t>支撑软件是操作系统</a:t>
            </a:r>
          </a:p>
          <a:p>
            <a:pPr eaLnBrk="1" hangingPunct="1"/>
            <a:r>
              <a:rPr kumimoji="1" lang="zh-CN" altLang="en-US" sz="2800" b="1" dirty="0">
                <a:solidFill>
                  <a:srgbClr val="3333FF"/>
                </a:solidFill>
                <a:cs typeface="Times New Roman" pitchFamily="18" charset="0"/>
              </a:rPr>
              <a:t>	•</a:t>
            </a:r>
            <a:r>
              <a:rPr lang="zh-CN" altLang="en-US" sz="2800" b="1" dirty="0">
                <a:solidFill>
                  <a:srgbClr val="3333FF"/>
                </a:solidFill>
                <a:latin typeface="宋体" pitchFamily="2" charset="-122"/>
              </a:rPr>
              <a:t>外部设备种类增多</a:t>
            </a:r>
            <a:r>
              <a:rPr kumimoji="1" lang="zh-CN" altLang="en-US" sz="2800" b="1" dirty="0">
                <a:solidFill>
                  <a:srgbClr val="3333FF"/>
                </a:solidFill>
                <a:cs typeface="Times New Roman" pitchFamily="18" charset="0"/>
              </a:rPr>
              <a:t>	</a:t>
            </a:r>
          </a:p>
        </p:txBody>
      </p:sp>
    </p:spTree>
    <p:extLst>
      <p:ext uri="{BB962C8B-B14F-4D97-AF65-F5344CB8AC3E}">
        <p14:creationId xmlns:p14="http://schemas.microsoft.com/office/powerpoint/2010/main" val="346732377"/>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8</a:t>
            </a:fld>
            <a:endParaRPr lang="en-US" altLang="zh-CN"/>
          </a:p>
        </p:txBody>
      </p:sp>
      <p:sp>
        <p:nvSpPr>
          <p:cNvPr id="5" name="Text Box 2"/>
          <p:cNvSpPr txBox="1">
            <a:spLocks noChangeArrowheads="1"/>
          </p:cNvSpPr>
          <p:nvPr/>
        </p:nvSpPr>
        <p:spPr bwMode="auto">
          <a:xfrm>
            <a:off x="539552" y="1628800"/>
            <a:ext cx="8373988"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800" b="1" dirty="0">
                <a:solidFill>
                  <a:srgbClr val="3333FF"/>
                </a:solidFill>
              </a:rPr>
              <a:t>4）第四阶段(1985-1991)</a:t>
            </a:r>
          </a:p>
          <a:p>
            <a:pPr eaLnBrk="1" hangingPunct="1"/>
            <a:r>
              <a:rPr kumimoji="1" lang="zh-CN" altLang="en-US" sz="2800" b="1" dirty="0">
                <a:solidFill>
                  <a:srgbClr val="3333FF"/>
                </a:solidFill>
              </a:rPr>
              <a:t>	•32位微处理器和微型计算机</a:t>
            </a:r>
          </a:p>
          <a:p>
            <a:pPr eaLnBrk="1" hangingPunct="1"/>
            <a:r>
              <a:rPr kumimoji="1" lang="en-US" altLang="zh-CN" sz="2800" b="1" dirty="0">
                <a:solidFill>
                  <a:srgbClr val="3333FF"/>
                </a:solidFill>
              </a:rPr>
              <a:t>	</a:t>
            </a:r>
            <a:r>
              <a:rPr kumimoji="1" lang="zh-CN" altLang="en-US" sz="2800" b="1" dirty="0">
                <a:solidFill>
                  <a:srgbClr val="3333FF"/>
                </a:solidFill>
              </a:rPr>
              <a:t>•微处理器芯片集成度达100万管/片</a:t>
            </a:r>
          </a:p>
          <a:p>
            <a:pPr eaLnBrk="1" hangingPunct="1"/>
            <a:r>
              <a:rPr kumimoji="1" lang="zh-CN" altLang="en-US" sz="2800" b="1" dirty="0">
                <a:solidFill>
                  <a:srgbClr val="3333FF"/>
                </a:solidFill>
              </a:rPr>
              <a:t>	•运行速度超过25</a:t>
            </a:r>
            <a:r>
              <a:rPr kumimoji="1" lang="en-US" altLang="zh-CN" sz="2800" b="1" dirty="0">
                <a:solidFill>
                  <a:srgbClr val="3333FF"/>
                </a:solidFill>
              </a:rPr>
              <a:t>MIPS</a:t>
            </a:r>
            <a:endParaRPr kumimoji="1" lang="zh-CN" altLang="en-US" sz="2800" b="1" dirty="0">
              <a:solidFill>
                <a:srgbClr val="3333FF"/>
              </a:solidFill>
            </a:endParaRPr>
          </a:p>
          <a:p>
            <a:pPr eaLnBrk="1" hangingPunct="1"/>
            <a:r>
              <a:rPr kumimoji="1" lang="en-US" altLang="zh-CN" sz="2800" b="1" dirty="0">
                <a:solidFill>
                  <a:srgbClr val="3333FF"/>
                </a:solidFill>
              </a:rPr>
              <a:t>	</a:t>
            </a:r>
            <a:r>
              <a:rPr kumimoji="1" lang="zh-CN" altLang="en-US" sz="2800" b="1" dirty="0">
                <a:solidFill>
                  <a:srgbClr val="3333FF"/>
                </a:solidFill>
              </a:rPr>
              <a:t>•支持多用户多任务操作系统</a:t>
            </a:r>
            <a:r>
              <a:rPr kumimoji="1" lang="en-US" altLang="zh-CN" sz="2800" b="1" dirty="0">
                <a:solidFill>
                  <a:srgbClr val="3333FF"/>
                </a:solidFill>
              </a:rPr>
              <a:t>	</a:t>
            </a:r>
          </a:p>
        </p:txBody>
      </p:sp>
      <p:sp>
        <p:nvSpPr>
          <p:cNvPr id="6" name="Text Box 1027"/>
          <p:cNvSpPr txBox="1">
            <a:spLocks noChangeArrowheads="1"/>
          </p:cNvSpPr>
          <p:nvPr/>
        </p:nvSpPr>
        <p:spPr bwMode="auto">
          <a:xfrm>
            <a:off x="467544" y="4126209"/>
            <a:ext cx="83375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b="1" dirty="0">
                <a:solidFill>
                  <a:srgbClr val="3333FF"/>
                </a:solidFill>
                <a:latin typeface="宋体" pitchFamily="2" charset="-122"/>
              </a:rPr>
              <a:t>5）第五阶段(1992-目前)</a:t>
            </a:r>
          </a:p>
          <a:p>
            <a:pPr eaLnBrk="1" hangingPunct="1"/>
            <a:r>
              <a:rPr kumimoji="1" lang="zh-CN" altLang="en-US" sz="2800" b="1" dirty="0">
                <a:solidFill>
                  <a:srgbClr val="3333FF"/>
                </a:solidFill>
                <a:latin typeface="宋体" pitchFamily="2" charset="-122"/>
              </a:rPr>
              <a:t>	</a:t>
            </a:r>
            <a:r>
              <a:rPr kumimoji="1" lang="zh-CN" altLang="en-US" sz="2800" b="1" dirty="0">
                <a:solidFill>
                  <a:srgbClr val="3333FF"/>
                </a:solidFill>
                <a:latin typeface="Times New Roman"/>
              </a:rPr>
              <a:t>•</a:t>
            </a:r>
            <a:r>
              <a:rPr kumimoji="1" lang="zh-CN" altLang="en-US" sz="2800" b="1" dirty="0">
                <a:solidFill>
                  <a:srgbClr val="3333FF"/>
                </a:solidFill>
                <a:latin typeface="宋体" pitchFamily="2" charset="-122"/>
              </a:rPr>
              <a:t>高档32</a:t>
            </a:r>
            <a:r>
              <a:rPr kumimoji="1" lang="zh-CN" altLang="en-US" sz="2800" b="1" dirty="0" smtClean="0">
                <a:solidFill>
                  <a:srgbClr val="3333FF"/>
                </a:solidFill>
                <a:latin typeface="宋体" pitchFamily="2" charset="-122"/>
              </a:rPr>
              <a:t>位、</a:t>
            </a:r>
            <a:r>
              <a:rPr lang="en-US" altLang="zh-CN" sz="2800" b="1" dirty="0" smtClean="0">
                <a:solidFill>
                  <a:srgbClr val="3333FF"/>
                </a:solidFill>
                <a:latin typeface="宋体" pitchFamily="2" charset="-122"/>
              </a:rPr>
              <a:t>64</a:t>
            </a:r>
            <a:r>
              <a:rPr lang="zh-CN" altLang="en-US" sz="2800" b="1" dirty="0" smtClean="0">
                <a:solidFill>
                  <a:srgbClr val="3333FF"/>
                </a:solidFill>
                <a:latin typeface="宋体" pitchFamily="2" charset="-122"/>
              </a:rPr>
              <a:t>位</a:t>
            </a:r>
            <a:r>
              <a:rPr kumimoji="1" lang="zh-CN" altLang="en-US" sz="2800" b="1" dirty="0" smtClean="0">
                <a:solidFill>
                  <a:srgbClr val="3333FF"/>
                </a:solidFill>
                <a:latin typeface="宋体" pitchFamily="2" charset="-122"/>
              </a:rPr>
              <a:t>微处理器</a:t>
            </a:r>
            <a:r>
              <a:rPr kumimoji="1" lang="zh-CN" altLang="en-US" sz="2800" b="1" dirty="0">
                <a:solidFill>
                  <a:srgbClr val="3333FF"/>
                </a:solidFill>
                <a:latin typeface="宋体" pitchFamily="2" charset="-122"/>
              </a:rPr>
              <a:t>和微型计算机</a:t>
            </a:r>
          </a:p>
          <a:p>
            <a:pPr eaLnBrk="1" hangingPunct="1"/>
            <a:r>
              <a:rPr kumimoji="1" lang="en-US" altLang="zh-CN" sz="2800" b="1" dirty="0">
                <a:solidFill>
                  <a:srgbClr val="3333FF"/>
                </a:solidFill>
                <a:latin typeface="宋体" pitchFamily="2" charset="-122"/>
              </a:rPr>
              <a:t>	</a:t>
            </a:r>
            <a:r>
              <a:rPr kumimoji="1" lang="zh-CN" altLang="en-US" sz="2800" b="1" dirty="0">
                <a:solidFill>
                  <a:srgbClr val="3333FF"/>
                </a:solidFill>
                <a:latin typeface="Times New Roman"/>
              </a:rPr>
              <a:t>•</a:t>
            </a:r>
            <a:r>
              <a:rPr kumimoji="1" lang="zh-CN" altLang="en-US" sz="2800" b="1" dirty="0">
                <a:solidFill>
                  <a:srgbClr val="3333FF"/>
                </a:solidFill>
                <a:latin typeface="宋体" pitchFamily="2" charset="-122"/>
              </a:rPr>
              <a:t>微处理器芯片集成度达2800万管/</a:t>
            </a:r>
            <a:r>
              <a:rPr kumimoji="1" lang="zh-CN" altLang="en-US" sz="2800" b="1" dirty="0" smtClean="0">
                <a:solidFill>
                  <a:srgbClr val="3333FF"/>
                </a:solidFill>
                <a:latin typeface="宋体" pitchFamily="2" charset="-122"/>
              </a:rPr>
              <a:t>片以上</a:t>
            </a:r>
            <a:endParaRPr kumimoji="1" lang="zh-CN" altLang="en-US" sz="2800" b="1" dirty="0">
              <a:solidFill>
                <a:srgbClr val="3333FF"/>
              </a:solidFill>
              <a:latin typeface="宋体" pitchFamily="2" charset="-122"/>
            </a:endParaRPr>
          </a:p>
          <a:p>
            <a:pPr eaLnBrk="1" hangingPunct="1"/>
            <a:r>
              <a:rPr kumimoji="1" lang="zh-CN" altLang="en-US" sz="2800" b="1" dirty="0">
                <a:solidFill>
                  <a:srgbClr val="3333FF"/>
                </a:solidFill>
                <a:latin typeface="宋体" pitchFamily="2" charset="-122"/>
              </a:rPr>
              <a:t>	</a:t>
            </a:r>
            <a:r>
              <a:rPr kumimoji="1" lang="zh-CN" altLang="en-US" sz="2800" b="1" dirty="0">
                <a:solidFill>
                  <a:srgbClr val="3333FF"/>
                </a:solidFill>
                <a:latin typeface="Times New Roman"/>
              </a:rPr>
              <a:t>•</a:t>
            </a:r>
            <a:r>
              <a:rPr kumimoji="1" lang="zh-CN" altLang="en-US" sz="2800" b="1" dirty="0">
                <a:solidFill>
                  <a:srgbClr val="3333FF"/>
                </a:solidFill>
                <a:latin typeface="宋体" pitchFamily="2" charset="-122"/>
              </a:rPr>
              <a:t>时钟主频高达3</a:t>
            </a:r>
            <a:r>
              <a:rPr kumimoji="1" lang="zh-CN" altLang="en-US" sz="2800" b="1" dirty="0" smtClean="0">
                <a:solidFill>
                  <a:srgbClr val="3333FF"/>
                </a:solidFill>
                <a:latin typeface="宋体" pitchFamily="2" charset="-122"/>
              </a:rPr>
              <a:t>.</a:t>
            </a:r>
            <a:r>
              <a:rPr kumimoji="1" lang="en-US" altLang="zh-CN" sz="2800" b="1" dirty="0" smtClean="0">
                <a:solidFill>
                  <a:srgbClr val="3333FF"/>
                </a:solidFill>
                <a:latin typeface="宋体" pitchFamily="2" charset="-122"/>
              </a:rPr>
              <a:t>0 GHz</a:t>
            </a:r>
            <a:r>
              <a:rPr kumimoji="1" lang="zh-CN" altLang="en-US" sz="2800" b="1" dirty="0" smtClean="0">
                <a:solidFill>
                  <a:srgbClr val="3333FF"/>
                </a:solidFill>
                <a:latin typeface="宋体" pitchFamily="2" charset="-122"/>
              </a:rPr>
              <a:t>以上</a:t>
            </a:r>
            <a:endParaRPr kumimoji="1" lang="zh-CN" altLang="en-US" sz="2800" b="1" dirty="0">
              <a:solidFill>
                <a:srgbClr val="3333FF"/>
              </a:solidFill>
              <a:latin typeface="宋体" pitchFamily="2" charset="-122"/>
            </a:endParaRPr>
          </a:p>
          <a:p>
            <a:pPr eaLnBrk="1" hangingPunct="1"/>
            <a:r>
              <a:rPr kumimoji="1" lang="en-US" altLang="zh-CN" sz="2800" b="1" dirty="0">
                <a:solidFill>
                  <a:srgbClr val="3333FF"/>
                </a:solidFill>
                <a:latin typeface="宋体" pitchFamily="2" charset="-122"/>
              </a:rPr>
              <a:t>	</a:t>
            </a:r>
            <a:r>
              <a:rPr kumimoji="1" lang="zh-CN" altLang="en-US" sz="2800" b="1" dirty="0">
                <a:solidFill>
                  <a:srgbClr val="3333FF"/>
                </a:solidFill>
                <a:latin typeface="Times New Roman"/>
              </a:rPr>
              <a:t>•</a:t>
            </a:r>
            <a:r>
              <a:rPr kumimoji="1" lang="zh-CN" altLang="en-US" sz="2800" b="1" dirty="0">
                <a:solidFill>
                  <a:srgbClr val="3333FF"/>
                </a:solidFill>
                <a:latin typeface="宋体" pitchFamily="2" charset="-122"/>
              </a:rPr>
              <a:t>支持多用户多任务操作系统</a:t>
            </a:r>
            <a:r>
              <a:rPr kumimoji="1" lang="en-US" altLang="zh-CN" sz="2800" b="1" dirty="0">
                <a:solidFill>
                  <a:srgbClr val="3333FF"/>
                </a:solidFill>
                <a:latin typeface="宋体" pitchFamily="2" charset="-122"/>
              </a:rPr>
              <a:t>	</a:t>
            </a:r>
          </a:p>
        </p:txBody>
      </p:sp>
    </p:spTree>
    <p:extLst>
      <p:ext uri="{BB962C8B-B14F-4D97-AF65-F5344CB8AC3E}">
        <p14:creationId xmlns:p14="http://schemas.microsoft.com/office/powerpoint/2010/main" val="137223046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7239000" y="6356573"/>
            <a:ext cx="1905000" cy="457200"/>
          </a:xfrm>
        </p:spPr>
        <p:txBody>
          <a:bodyPr/>
          <a:lstStyle/>
          <a:p>
            <a:pPr>
              <a:defRPr/>
            </a:pPr>
            <a:fld id="{1515BA99-5503-4A60-8724-B1480D6475FC}" type="slidenum">
              <a:rPr lang="zh-CN" altLang="en-US"/>
              <a:pPr>
                <a:defRPr/>
              </a:pPr>
              <a:t>9</a:t>
            </a:fld>
            <a:endParaRPr lang="en-US" altLang="zh-CN"/>
          </a:p>
        </p:txBody>
      </p:sp>
      <p:sp>
        <p:nvSpPr>
          <p:cNvPr id="26627" name="Rectangle 2"/>
          <p:cNvSpPr>
            <a:spLocks noGrp="1" noChangeArrowheads="1"/>
          </p:cNvSpPr>
          <p:nvPr>
            <p:ph type="title"/>
          </p:nvPr>
        </p:nvSpPr>
        <p:spPr>
          <a:xfrm>
            <a:off x="412682" y="1432637"/>
            <a:ext cx="7545448" cy="628211"/>
          </a:xfrm>
        </p:spPr>
        <p:txBody>
          <a:bodyPr/>
          <a:lstStyle/>
          <a:p>
            <a:pPr eaLnBrk="1" hangingPunct="1"/>
            <a:r>
              <a:rPr lang="en-US" altLang="zh-CN" sz="3600" b="1" dirty="0" smtClean="0"/>
              <a:t>1. </a:t>
            </a:r>
            <a:r>
              <a:rPr lang="zh-CN" altLang="en-US" sz="3600" dirty="0"/>
              <a:t>教材中</a:t>
            </a:r>
            <a:r>
              <a:rPr lang="zh-CN" altLang="en-US" sz="3600" dirty="0" smtClean="0"/>
              <a:t>逻辑运算的图形符号表示</a:t>
            </a:r>
          </a:p>
        </p:txBody>
      </p:sp>
      <p:sp>
        <p:nvSpPr>
          <p:cNvPr id="7" name="Rectangle 3"/>
          <p:cNvSpPr txBox="1">
            <a:spLocks noChangeArrowheads="1"/>
          </p:cNvSpPr>
          <p:nvPr/>
        </p:nvSpPr>
        <p:spPr bwMode="auto">
          <a:xfrm>
            <a:off x="435758" y="2319648"/>
            <a:ext cx="4673601" cy="453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eaLnBrk="1" hangingPunct="1">
              <a:spcAft>
                <a:spcPct val="20000"/>
              </a:spcAft>
              <a:defRPr/>
            </a:pPr>
            <a:r>
              <a:rPr kumimoji="0" lang="zh-CN" altLang="en-US" kern="0" dirty="0" smtClean="0">
                <a:latin typeface="宋体" pitchFamily="2" charset="-122"/>
              </a:rPr>
              <a:t>“</a:t>
            </a:r>
            <a:r>
              <a:rPr kumimoji="0" lang="zh-CN" altLang="en-US" kern="0" dirty="0" smtClean="0"/>
              <a:t>与</a:t>
            </a:r>
            <a:r>
              <a:rPr kumimoji="0" lang="zh-CN" altLang="en-US" kern="0" dirty="0" smtClean="0">
                <a:latin typeface="宋体" pitchFamily="2" charset="-122"/>
              </a:rPr>
              <a:t>”</a:t>
            </a:r>
            <a:r>
              <a:rPr kumimoji="0" lang="zh-CN" altLang="en-US" kern="0" dirty="0" smtClean="0"/>
              <a:t>运算：</a:t>
            </a:r>
            <a:endParaRPr kumimoji="0" lang="en-US" altLang="zh-CN" kern="0" dirty="0" smtClean="0"/>
          </a:p>
          <a:p>
            <a:pPr eaLnBrk="1" hangingPunct="1">
              <a:spcAft>
                <a:spcPct val="20000"/>
              </a:spcAft>
              <a:defRPr/>
            </a:pPr>
            <a:endParaRPr kumimoji="0" lang="zh-CN" altLang="en-US" kern="0" dirty="0" smtClean="0"/>
          </a:p>
          <a:p>
            <a:pPr eaLnBrk="1" hangingPunct="1">
              <a:spcAft>
                <a:spcPct val="20000"/>
              </a:spcAft>
              <a:defRPr/>
            </a:pPr>
            <a:r>
              <a:rPr kumimoji="0" lang="zh-CN" altLang="en-US" kern="0" dirty="0" smtClean="0">
                <a:latin typeface="宋体" pitchFamily="2" charset="-122"/>
              </a:rPr>
              <a:t>“</a:t>
            </a:r>
            <a:r>
              <a:rPr kumimoji="0" lang="zh-CN" altLang="en-US" kern="0" dirty="0" smtClean="0"/>
              <a:t>或</a:t>
            </a:r>
            <a:r>
              <a:rPr kumimoji="0" lang="zh-CN" altLang="en-US" kern="0" dirty="0" smtClean="0">
                <a:latin typeface="宋体" pitchFamily="2" charset="-122"/>
              </a:rPr>
              <a:t>”</a:t>
            </a:r>
            <a:r>
              <a:rPr kumimoji="0" lang="zh-CN" altLang="en-US" kern="0" dirty="0" smtClean="0"/>
              <a:t>运算：</a:t>
            </a:r>
            <a:endParaRPr kumimoji="0" lang="en-US" altLang="zh-CN" kern="0" dirty="0" smtClean="0"/>
          </a:p>
          <a:p>
            <a:pPr eaLnBrk="1" hangingPunct="1">
              <a:spcAft>
                <a:spcPct val="20000"/>
              </a:spcAft>
              <a:defRPr/>
            </a:pPr>
            <a:endParaRPr kumimoji="0" lang="en-US" altLang="zh-CN" kern="0" dirty="0"/>
          </a:p>
          <a:p>
            <a:pPr eaLnBrk="1" hangingPunct="1">
              <a:spcAft>
                <a:spcPct val="20000"/>
              </a:spcAft>
              <a:defRPr/>
            </a:pPr>
            <a:r>
              <a:rPr lang="zh-CN" altLang="en-US" dirty="0">
                <a:latin typeface="宋体" pitchFamily="2" charset="-122"/>
              </a:rPr>
              <a:t>“</a:t>
            </a:r>
            <a:r>
              <a:rPr lang="zh-CN" altLang="en-US" dirty="0"/>
              <a:t>非</a:t>
            </a:r>
            <a:r>
              <a:rPr lang="zh-CN" altLang="en-US" dirty="0">
                <a:latin typeface="宋体" pitchFamily="2" charset="-122"/>
              </a:rPr>
              <a:t>”</a:t>
            </a:r>
            <a:r>
              <a:rPr lang="zh-CN" altLang="en-US" dirty="0" smtClean="0"/>
              <a:t>运算</a:t>
            </a:r>
            <a:endParaRPr lang="en-US" altLang="zh-CN" dirty="0" smtClean="0"/>
          </a:p>
          <a:p>
            <a:pPr eaLnBrk="1" hangingPunct="1">
              <a:spcAft>
                <a:spcPct val="20000"/>
              </a:spcAft>
              <a:defRPr/>
            </a:pPr>
            <a:endParaRPr lang="en-US" altLang="zh-CN" dirty="0" smtClean="0"/>
          </a:p>
          <a:p>
            <a:pPr eaLnBrk="1" hangingPunct="1">
              <a:spcAft>
                <a:spcPct val="20000"/>
              </a:spcAft>
              <a:defRPr/>
            </a:pPr>
            <a:r>
              <a:rPr lang="en-US" altLang="zh-CN" dirty="0">
                <a:latin typeface="宋体" pitchFamily="2" charset="-122"/>
              </a:rPr>
              <a:t>“</a:t>
            </a:r>
            <a:r>
              <a:rPr lang="zh-CN" altLang="en-US" dirty="0">
                <a:latin typeface="宋体" pitchFamily="2" charset="-122"/>
              </a:rPr>
              <a:t>与非</a:t>
            </a:r>
            <a:r>
              <a:rPr lang="en-US" altLang="zh-CN" dirty="0">
                <a:latin typeface="宋体" pitchFamily="2" charset="-122"/>
              </a:rPr>
              <a:t>”</a:t>
            </a:r>
            <a:r>
              <a:rPr lang="zh-CN" altLang="en-US" dirty="0">
                <a:latin typeface="宋体" pitchFamily="2" charset="-122"/>
              </a:rPr>
              <a:t>和“或非”运算</a:t>
            </a:r>
            <a:endParaRPr lang="en-US" altLang="zh-CN" dirty="0">
              <a:latin typeface="宋体" pitchFamily="2" charset="-122"/>
            </a:endParaRPr>
          </a:p>
          <a:p>
            <a:pPr eaLnBrk="1" hangingPunct="1">
              <a:spcAft>
                <a:spcPct val="20000"/>
              </a:spcAft>
              <a:defRPr/>
            </a:pPr>
            <a:endParaRPr lang="zh-CN" altLang="en-US" dirty="0"/>
          </a:p>
          <a:p>
            <a:pPr eaLnBrk="1" hangingPunct="1">
              <a:spcAft>
                <a:spcPct val="20000"/>
              </a:spcAft>
              <a:defRPr/>
            </a:pPr>
            <a:endParaRPr kumimoji="0" lang="zh-CN" altLang="en-US" kern="0" dirty="0" smtClean="0"/>
          </a:p>
        </p:txBody>
      </p:sp>
      <p:grpSp>
        <p:nvGrpSpPr>
          <p:cNvPr id="8" name="组合 21"/>
          <p:cNvGrpSpPr>
            <a:grpSpLocks/>
          </p:cNvGrpSpPr>
          <p:nvPr/>
        </p:nvGrpSpPr>
        <p:grpSpPr bwMode="auto">
          <a:xfrm>
            <a:off x="3001955" y="2293192"/>
            <a:ext cx="1643063" cy="785812"/>
            <a:chOff x="1000100" y="4929198"/>
            <a:chExt cx="1643074" cy="785818"/>
          </a:xfrm>
        </p:grpSpPr>
        <p:sp>
          <p:nvSpPr>
            <p:cNvPr id="9" name="矩形 8"/>
            <p:cNvSpPr/>
            <p:nvPr/>
          </p:nvSpPr>
          <p:spPr bwMode="auto">
            <a:xfrm>
              <a:off x="1500166"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26637" name="TextBox 7"/>
            <p:cNvSpPr txBox="1">
              <a:spLocks noChangeArrowheads="1"/>
            </p:cNvSpPr>
            <p:nvPr/>
          </p:nvSpPr>
          <p:spPr bwMode="auto">
            <a:xfrm>
              <a:off x="1571604"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400" b="0">
                  <a:solidFill>
                    <a:schemeClr val="tx1"/>
                  </a:solidFill>
                  <a:latin typeface="Times New Roman" pitchFamily="18" charset="0"/>
                  <a:ea typeface="宋体" pitchFamily="2" charset="-122"/>
                </a:rPr>
                <a:t>&amp;</a:t>
              </a:r>
              <a:endParaRPr lang="zh-CN" altLang="en-US" sz="2400" b="0">
                <a:solidFill>
                  <a:schemeClr val="tx1"/>
                </a:solidFill>
                <a:latin typeface="Times New Roman" pitchFamily="18" charset="0"/>
                <a:ea typeface="宋体" pitchFamily="2" charset="-122"/>
              </a:endParaRPr>
            </a:p>
          </p:txBody>
        </p:sp>
        <p:cxnSp>
          <p:nvCxnSpPr>
            <p:cNvPr id="26638" name="直接连接符 9"/>
            <p:cNvCxnSpPr>
              <a:cxnSpLocks noChangeShapeType="1"/>
            </p:cNvCxnSpPr>
            <p:nvPr/>
          </p:nvCxnSpPr>
          <p:spPr bwMode="auto">
            <a:xfrm>
              <a:off x="1000100"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39" name="直接连接符 10"/>
            <p:cNvCxnSpPr>
              <a:cxnSpLocks noChangeShapeType="1"/>
            </p:cNvCxnSpPr>
            <p:nvPr/>
          </p:nvCxnSpPr>
          <p:spPr bwMode="auto">
            <a:xfrm>
              <a:off x="1000100"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40" name="直接连接符 11"/>
            <p:cNvCxnSpPr>
              <a:cxnSpLocks noChangeShapeType="1"/>
            </p:cNvCxnSpPr>
            <p:nvPr/>
          </p:nvCxnSpPr>
          <p:spPr bwMode="auto">
            <a:xfrm>
              <a:off x="2143108"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14" name="组合 29"/>
          <p:cNvGrpSpPr>
            <a:grpSpLocks/>
          </p:cNvGrpSpPr>
          <p:nvPr/>
        </p:nvGrpSpPr>
        <p:grpSpPr bwMode="auto">
          <a:xfrm>
            <a:off x="3071809" y="3469232"/>
            <a:ext cx="1643063" cy="785812"/>
            <a:chOff x="5429256" y="4929198"/>
            <a:chExt cx="1643074" cy="785818"/>
          </a:xfrm>
        </p:grpSpPr>
        <p:sp>
          <p:nvSpPr>
            <p:cNvPr id="15" name="矩形 14"/>
            <p:cNvSpPr/>
            <p:nvPr/>
          </p:nvSpPr>
          <p:spPr bwMode="auto">
            <a:xfrm>
              <a:off x="5929322"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26632" name="TextBox 25"/>
            <p:cNvSpPr txBox="1">
              <a:spLocks noChangeArrowheads="1"/>
            </p:cNvSpPr>
            <p:nvPr/>
          </p:nvSpPr>
          <p:spPr bwMode="auto">
            <a:xfrm>
              <a:off x="600076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000" b="0">
                  <a:solidFill>
                    <a:schemeClr val="tx1"/>
                  </a:solidFill>
                  <a:latin typeface="宋体" pitchFamily="2" charset="-122"/>
                  <a:ea typeface="宋体" pitchFamily="2" charset="-122"/>
                </a:rPr>
                <a:t>≥1</a:t>
              </a:r>
              <a:endParaRPr lang="zh-CN" altLang="en-US" sz="2400" b="0">
                <a:solidFill>
                  <a:schemeClr val="tx1"/>
                </a:solidFill>
                <a:latin typeface="Times New Roman" pitchFamily="18" charset="0"/>
                <a:ea typeface="宋体" pitchFamily="2" charset="-122"/>
              </a:endParaRPr>
            </a:p>
          </p:txBody>
        </p:sp>
        <p:cxnSp>
          <p:nvCxnSpPr>
            <p:cNvPr id="26633" name="直接连接符 26"/>
            <p:cNvCxnSpPr>
              <a:cxnSpLocks noChangeShapeType="1"/>
            </p:cNvCxnSpPr>
            <p:nvPr/>
          </p:nvCxnSpPr>
          <p:spPr bwMode="auto">
            <a:xfrm>
              <a:off x="5429256"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34" name="直接连接符 27"/>
            <p:cNvCxnSpPr>
              <a:cxnSpLocks noChangeShapeType="1"/>
            </p:cNvCxnSpPr>
            <p:nvPr/>
          </p:nvCxnSpPr>
          <p:spPr bwMode="auto">
            <a:xfrm>
              <a:off x="5429256"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35" name="直接连接符 28"/>
            <p:cNvCxnSpPr>
              <a:cxnSpLocks noChangeShapeType="1"/>
            </p:cNvCxnSpPr>
            <p:nvPr/>
          </p:nvCxnSpPr>
          <p:spPr bwMode="auto">
            <a:xfrm>
              <a:off x="6572264"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17" name="Group 29"/>
          <p:cNvGrpSpPr>
            <a:grpSpLocks/>
          </p:cNvGrpSpPr>
          <p:nvPr/>
        </p:nvGrpSpPr>
        <p:grpSpPr bwMode="auto">
          <a:xfrm>
            <a:off x="3089270" y="4743209"/>
            <a:ext cx="1797050" cy="785813"/>
            <a:chOff x="385" y="3203"/>
            <a:chExt cx="1132" cy="495"/>
          </a:xfrm>
        </p:grpSpPr>
        <p:sp>
          <p:nvSpPr>
            <p:cNvPr id="18" name="矩形 14"/>
            <p:cNvSpPr/>
            <p:nvPr/>
          </p:nvSpPr>
          <p:spPr bwMode="auto">
            <a:xfrm>
              <a:off x="700" y="3203"/>
              <a:ext cx="405" cy="495"/>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19" name="TextBox 15"/>
            <p:cNvSpPr txBox="1">
              <a:spLocks noChangeArrowheads="1"/>
            </p:cNvSpPr>
            <p:nvPr/>
          </p:nvSpPr>
          <p:spPr bwMode="auto">
            <a:xfrm>
              <a:off x="748" y="3294"/>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400" b="0">
                  <a:solidFill>
                    <a:schemeClr val="tx1"/>
                  </a:solidFill>
                  <a:latin typeface="Times New Roman" pitchFamily="18" charset="0"/>
                  <a:ea typeface="宋体" pitchFamily="2" charset="-122"/>
                </a:rPr>
                <a:t>1</a:t>
              </a:r>
              <a:endParaRPr lang="zh-CN" altLang="en-US" sz="2400" b="0">
                <a:solidFill>
                  <a:schemeClr val="tx1"/>
                </a:solidFill>
                <a:latin typeface="Times New Roman" pitchFamily="18" charset="0"/>
                <a:ea typeface="宋体" pitchFamily="2" charset="-122"/>
              </a:endParaRPr>
            </a:p>
          </p:txBody>
        </p:sp>
        <p:cxnSp>
          <p:nvCxnSpPr>
            <p:cNvPr id="20" name="直接连接符 16"/>
            <p:cNvCxnSpPr>
              <a:cxnSpLocks noChangeShapeType="1"/>
            </p:cNvCxnSpPr>
            <p:nvPr/>
          </p:nvCxnSpPr>
          <p:spPr bwMode="auto">
            <a:xfrm>
              <a:off x="385" y="3448"/>
              <a:ext cx="315" cy="1"/>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21" name="直接连接符 18"/>
            <p:cNvCxnSpPr>
              <a:cxnSpLocks noChangeShapeType="1"/>
            </p:cNvCxnSpPr>
            <p:nvPr/>
          </p:nvCxnSpPr>
          <p:spPr bwMode="auto">
            <a:xfrm>
              <a:off x="1202" y="3448"/>
              <a:ext cx="315" cy="1"/>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22" name="椭圆 19"/>
            <p:cNvSpPr>
              <a:spLocks noChangeArrowheads="1"/>
            </p:cNvSpPr>
            <p:nvPr/>
          </p:nvSpPr>
          <p:spPr bwMode="auto">
            <a:xfrm>
              <a:off x="1105" y="3401"/>
              <a:ext cx="90" cy="90"/>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grpSp>
      <p:grpSp>
        <p:nvGrpSpPr>
          <p:cNvPr id="23" name="组合 22"/>
          <p:cNvGrpSpPr>
            <a:grpSpLocks/>
          </p:cNvGrpSpPr>
          <p:nvPr/>
        </p:nvGrpSpPr>
        <p:grpSpPr bwMode="auto">
          <a:xfrm>
            <a:off x="5130666" y="5661248"/>
            <a:ext cx="1785937" cy="785812"/>
            <a:chOff x="3214678" y="4929198"/>
            <a:chExt cx="1785950" cy="785818"/>
          </a:xfrm>
        </p:grpSpPr>
        <p:sp>
          <p:nvSpPr>
            <p:cNvPr id="24" name="矩形 23"/>
            <p:cNvSpPr/>
            <p:nvPr/>
          </p:nvSpPr>
          <p:spPr bwMode="auto">
            <a:xfrm>
              <a:off x="3714744" y="4929198"/>
              <a:ext cx="642943"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25" name="TextBox 15"/>
            <p:cNvSpPr txBox="1">
              <a:spLocks noChangeArrowheads="1"/>
            </p:cNvSpPr>
            <p:nvPr/>
          </p:nvSpPr>
          <p:spPr bwMode="auto">
            <a:xfrm>
              <a:off x="3786182"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400" b="0">
                  <a:solidFill>
                    <a:schemeClr val="tx1"/>
                  </a:solidFill>
                  <a:latin typeface="Times New Roman" pitchFamily="18" charset="0"/>
                  <a:ea typeface="宋体" pitchFamily="2" charset="-122"/>
                </a:rPr>
                <a:t>&amp;</a:t>
              </a:r>
              <a:endParaRPr lang="zh-CN" altLang="en-US" sz="2400" b="0">
                <a:solidFill>
                  <a:schemeClr val="tx1"/>
                </a:solidFill>
                <a:latin typeface="Times New Roman" pitchFamily="18" charset="0"/>
                <a:ea typeface="宋体" pitchFamily="2" charset="-122"/>
              </a:endParaRPr>
            </a:p>
          </p:txBody>
        </p:sp>
        <p:cxnSp>
          <p:nvCxnSpPr>
            <p:cNvPr id="26" name="直接连接符 16"/>
            <p:cNvCxnSpPr>
              <a:cxnSpLocks noChangeShapeType="1"/>
            </p:cNvCxnSpPr>
            <p:nvPr/>
          </p:nvCxnSpPr>
          <p:spPr bwMode="auto">
            <a:xfrm>
              <a:off x="3214678"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27" name="直接连接符 17"/>
            <p:cNvCxnSpPr>
              <a:cxnSpLocks noChangeShapeType="1"/>
            </p:cNvCxnSpPr>
            <p:nvPr/>
          </p:nvCxnSpPr>
          <p:spPr bwMode="auto">
            <a:xfrm>
              <a:off x="3214678"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28" name="直接连接符 18"/>
            <p:cNvCxnSpPr>
              <a:cxnSpLocks noChangeShapeType="1"/>
            </p:cNvCxnSpPr>
            <p:nvPr/>
          </p:nvCxnSpPr>
          <p:spPr bwMode="auto">
            <a:xfrm>
              <a:off x="4500562" y="5304722"/>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29" name="椭圆 19"/>
            <p:cNvSpPr>
              <a:spLocks noChangeArrowheads="1"/>
            </p:cNvSpPr>
            <p:nvPr/>
          </p:nvSpPr>
          <p:spPr bwMode="auto">
            <a:xfrm>
              <a:off x="4357686"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grpSp>
      <p:grpSp>
        <p:nvGrpSpPr>
          <p:cNvPr id="30" name="组合 37"/>
          <p:cNvGrpSpPr>
            <a:grpSpLocks/>
          </p:cNvGrpSpPr>
          <p:nvPr/>
        </p:nvGrpSpPr>
        <p:grpSpPr bwMode="auto">
          <a:xfrm>
            <a:off x="7088056" y="5661248"/>
            <a:ext cx="1787525" cy="785812"/>
            <a:chOff x="6858016" y="4929198"/>
            <a:chExt cx="1785950" cy="785818"/>
          </a:xfrm>
        </p:grpSpPr>
        <p:sp>
          <p:nvSpPr>
            <p:cNvPr id="31" name="矩形 30"/>
            <p:cNvSpPr/>
            <p:nvPr/>
          </p:nvSpPr>
          <p:spPr bwMode="auto">
            <a:xfrm>
              <a:off x="7357637" y="4929198"/>
              <a:ext cx="643957"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32" name="TextBox 32"/>
            <p:cNvSpPr txBox="1">
              <a:spLocks noChangeArrowheads="1"/>
            </p:cNvSpPr>
            <p:nvPr/>
          </p:nvSpPr>
          <p:spPr bwMode="auto">
            <a:xfrm>
              <a:off x="742952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lang="en-US" altLang="zh-CN" sz="2000" b="0" dirty="0">
                  <a:solidFill>
                    <a:schemeClr val="tx1"/>
                  </a:solidFill>
                  <a:latin typeface="宋体" pitchFamily="2" charset="-122"/>
                  <a:ea typeface="宋体" pitchFamily="2" charset="-122"/>
                </a:rPr>
                <a:t>≥1</a:t>
              </a:r>
              <a:endParaRPr lang="zh-CN" altLang="en-US" sz="2400" b="0" dirty="0">
                <a:solidFill>
                  <a:schemeClr val="tx1"/>
                </a:solidFill>
                <a:latin typeface="Times New Roman" pitchFamily="18" charset="0"/>
                <a:ea typeface="宋体" pitchFamily="2" charset="-122"/>
              </a:endParaRPr>
            </a:p>
          </p:txBody>
        </p:sp>
        <p:cxnSp>
          <p:nvCxnSpPr>
            <p:cNvPr id="33" name="直接连接符 33"/>
            <p:cNvCxnSpPr>
              <a:cxnSpLocks noChangeShapeType="1"/>
            </p:cNvCxnSpPr>
            <p:nvPr/>
          </p:nvCxnSpPr>
          <p:spPr bwMode="auto">
            <a:xfrm>
              <a:off x="6858016"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34" name="直接连接符 34"/>
            <p:cNvCxnSpPr>
              <a:cxnSpLocks noChangeShapeType="1"/>
            </p:cNvCxnSpPr>
            <p:nvPr/>
          </p:nvCxnSpPr>
          <p:spPr bwMode="auto">
            <a:xfrm>
              <a:off x="6858016"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35" name="直接连接符 35"/>
            <p:cNvCxnSpPr>
              <a:cxnSpLocks noChangeShapeType="1"/>
            </p:cNvCxnSpPr>
            <p:nvPr/>
          </p:nvCxnSpPr>
          <p:spPr bwMode="auto">
            <a:xfrm>
              <a:off x="8143900" y="5299267"/>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36" name="椭圆 36"/>
            <p:cNvSpPr>
              <a:spLocks noChangeArrowheads="1"/>
            </p:cNvSpPr>
            <p:nvPr/>
          </p:nvSpPr>
          <p:spPr bwMode="auto">
            <a:xfrm>
              <a:off x="8001024"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楷体_GB2312" pitchFamily="49"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itchFamily="18" charset="0"/>
                <a:ea typeface="宋体" pitchFamily="2" charset="-122"/>
              </a:endParaRPr>
            </a:p>
          </p:txBody>
        </p:sp>
      </p:grpSp>
      <p:sp>
        <p:nvSpPr>
          <p:cNvPr id="2" name="矩形 1"/>
          <p:cNvSpPr/>
          <p:nvPr/>
        </p:nvSpPr>
        <p:spPr>
          <a:xfrm>
            <a:off x="5799120" y="2286811"/>
            <a:ext cx="2339102" cy="523220"/>
          </a:xfrm>
          <a:prstGeom prst="rect">
            <a:avLst/>
          </a:prstGeom>
        </p:spPr>
        <p:txBody>
          <a:bodyPr wrap="none">
            <a:spAutoFit/>
          </a:bodyPr>
          <a:lstStyle/>
          <a:p>
            <a:pPr eaLnBrk="1" hangingPunct="1">
              <a:spcBef>
                <a:spcPct val="40000"/>
              </a:spcBef>
              <a:spcAft>
                <a:spcPct val="40000"/>
              </a:spcAft>
            </a:pPr>
            <a:r>
              <a:rPr lang="zh-CN" altLang="en-US" sz="2800" b="1" dirty="0">
                <a:solidFill>
                  <a:schemeClr val="tx2"/>
                </a:solidFill>
                <a:latin typeface="宋体" pitchFamily="2" charset="-122"/>
              </a:rPr>
              <a:t>“</a:t>
            </a:r>
            <a:r>
              <a:rPr lang="zh-CN" altLang="en-US" sz="2800" b="1" dirty="0">
                <a:solidFill>
                  <a:schemeClr val="tx2"/>
                </a:solidFill>
              </a:rPr>
              <a:t>异或</a:t>
            </a:r>
            <a:r>
              <a:rPr lang="zh-CN" altLang="en-US" sz="2800" b="1" dirty="0">
                <a:solidFill>
                  <a:schemeClr val="tx2"/>
                </a:solidFill>
                <a:latin typeface="宋体" pitchFamily="2" charset="-122"/>
              </a:rPr>
              <a:t>”</a:t>
            </a:r>
            <a:r>
              <a:rPr lang="zh-CN" altLang="en-US" sz="2800" b="1" dirty="0">
                <a:solidFill>
                  <a:schemeClr val="tx2"/>
                </a:solidFill>
              </a:rPr>
              <a:t>运算</a:t>
            </a:r>
          </a:p>
        </p:txBody>
      </p:sp>
      <p:pic>
        <p:nvPicPr>
          <p:cNvPr id="38"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371" y="3133724"/>
            <a:ext cx="1297436" cy="1005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39"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066" y="3132084"/>
            <a:ext cx="1266839" cy="98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3" name="矩形 2"/>
          <p:cNvSpPr/>
          <p:nvPr/>
        </p:nvSpPr>
        <p:spPr>
          <a:xfrm>
            <a:off x="1288140" y="548680"/>
            <a:ext cx="5057795" cy="707886"/>
          </a:xfrm>
          <a:prstGeom prst="rect">
            <a:avLst/>
          </a:prstGeom>
        </p:spPr>
        <p:txBody>
          <a:bodyPr wrap="none">
            <a:spAutoFit/>
          </a:bodyPr>
          <a:lstStyle/>
          <a:p>
            <a:r>
              <a:rPr lang="en-US" altLang="zh-CN" sz="4000" dirty="0" smtClean="0">
                <a:solidFill>
                  <a:srgbClr val="C00000"/>
                </a:solidFill>
                <a:latin typeface="隶书" panose="02010509060101010101" pitchFamily="49" charset="-122"/>
                <a:ea typeface="隶书" panose="02010509060101010101" pitchFamily="49" charset="-122"/>
              </a:rPr>
              <a:t> </a:t>
            </a:r>
            <a:r>
              <a:rPr lang="zh-CN" altLang="en-US" sz="4000" dirty="0" smtClean="0">
                <a:solidFill>
                  <a:srgbClr val="C00000"/>
                </a:solidFill>
                <a:latin typeface="隶书" panose="02010509060101010101" pitchFamily="49" charset="-122"/>
                <a:ea typeface="隶书" panose="02010509060101010101" pitchFamily="49" charset="-122"/>
              </a:rPr>
              <a:t>基本</a:t>
            </a:r>
            <a:r>
              <a:rPr lang="zh-CN" altLang="en-US" sz="4000" dirty="0">
                <a:solidFill>
                  <a:srgbClr val="C00000"/>
                </a:solidFill>
                <a:latin typeface="隶书" panose="02010509060101010101" pitchFamily="49" charset="-122"/>
                <a:ea typeface="隶书" panose="02010509060101010101" pitchFamily="49" charset="-122"/>
              </a:rPr>
              <a:t>逻辑门及译码器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ppt_x"/>
                                          </p:val>
                                        </p:tav>
                                        <p:tav tm="100000">
                                          <p:val>
                                            <p:strVal val="#ppt_x"/>
                                          </p:val>
                                        </p:tav>
                                      </p:tavLst>
                                    </p:anim>
                                    <p:anim calcmode="lin" valueType="num">
                                      <p:cBhvr additive="base">
                                        <p:cTn id="55" dur="500" fill="hold"/>
                                        <p:tgtEl>
                                          <p:spTgt spid="38"/>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3408</TotalTime>
  <Words>1113</Words>
  <Application>Microsoft Office PowerPoint</Application>
  <PresentationFormat>全屏显示(4:3)</PresentationFormat>
  <Paragraphs>278</Paragraphs>
  <Slides>22</Slides>
  <Notes>3</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5" baseType="lpstr">
      <vt:lpstr>黑体</vt:lpstr>
      <vt:lpstr>楷体_GB2312</vt:lpstr>
      <vt:lpstr>隶书</vt:lpstr>
      <vt:lpstr>宋体</vt:lpstr>
      <vt:lpstr>微软雅黑</vt:lpstr>
      <vt:lpstr>Arial</vt:lpstr>
      <vt:lpstr>Symbol</vt:lpstr>
      <vt:lpstr>Tahoma</vt:lpstr>
      <vt:lpstr>Times New Roman</vt:lpstr>
      <vt:lpstr>Wingdings</vt:lpstr>
      <vt:lpstr>诗情画意</vt:lpstr>
      <vt:lpstr>Blends</vt:lpstr>
      <vt:lpstr>Microsoft 公式 3.0</vt:lpstr>
      <vt:lpstr>计算机基本组成结构回顾</vt:lpstr>
      <vt:lpstr>PowerPoint 演示文稿</vt:lpstr>
      <vt:lpstr> 微型机分类</vt:lpstr>
      <vt:lpstr>PowerPoint 演示文稿</vt:lpstr>
      <vt:lpstr>PowerPoint 演示文稿</vt:lpstr>
      <vt:lpstr>  微机系统发展概况</vt:lpstr>
      <vt:lpstr>PowerPoint 演示文稿</vt:lpstr>
      <vt:lpstr>PowerPoint 演示文稿</vt:lpstr>
      <vt:lpstr>1. 教材中逻辑运算的图形符号表示</vt:lpstr>
      <vt:lpstr> 译码器</vt:lpstr>
      <vt:lpstr>74LS138译码器</vt:lpstr>
      <vt:lpstr>地 址 译 码 方 式</vt:lpstr>
      <vt:lpstr>全地址译码、部分地址译码特点</vt:lpstr>
      <vt:lpstr>SRAM芯片6264（intel） </vt:lpstr>
      <vt:lpstr>6264真值表</vt:lpstr>
      <vt:lpstr>SRAM芯片6116（intel） </vt:lpstr>
      <vt:lpstr>一、全地址译码方式：利用基本逻辑门电路构成或利用138译码器实现</vt:lpstr>
      <vt:lpstr>二、部分地址译码方式：</vt:lpstr>
      <vt:lpstr>三、全地址译码/部分地址译码方式</vt:lpstr>
      <vt:lpstr>例题1：</vt:lpstr>
      <vt:lpstr>例题2：</vt:lpstr>
      <vt:lpstr>例题3：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刘皓月</cp:lastModifiedBy>
  <cp:revision>212</cp:revision>
  <cp:lastPrinted>2017-11-14T11:31:30Z</cp:lastPrinted>
  <dcterms:created xsi:type="dcterms:W3CDTF">2002-02-20T04:24:10Z</dcterms:created>
  <dcterms:modified xsi:type="dcterms:W3CDTF">2017-11-14T11:32:21Z</dcterms:modified>
</cp:coreProperties>
</file>